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0" r:id="rId2"/>
    <p:sldId id="257" r:id="rId3"/>
    <p:sldId id="259" r:id="rId4"/>
    <p:sldId id="261" r:id="rId5"/>
    <p:sldId id="262" r:id="rId6"/>
    <p:sldId id="265" r:id="rId7"/>
    <p:sldId id="264" r:id="rId8"/>
    <p:sldId id="271" r:id="rId9"/>
    <p:sldId id="272" r:id="rId10"/>
    <p:sldId id="273" r:id="rId11"/>
    <p:sldId id="274" r:id="rId12"/>
    <p:sldId id="275" r:id="rId13"/>
    <p:sldId id="276" r:id="rId14"/>
  </p:sldIdLst>
  <p:sldSz cx="9144000" cy="6858000" type="screen4x3"/>
  <p:notesSz cx="6797675" cy="9926638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Indy Pimp" panose="020B0604020202020204" charset="0"/>
      <p:regular r:id="rId21"/>
      <p:bold r:id="rId22"/>
      <p: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5F36"/>
    <a:srgbClr val="66CCFF"/>
    <a:srgbClr val="CC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581" autoAdjust="0"/>
  </p:normalViewPr>
  <p:slideViewPr>
    <p:cSldViewPr>
      <p:cViewPr>
        <p:scale>
          <a:sx n="91" d="100"/>
          <a:sy n="91" d="100"/>
        </p:scale>
        <p:origin x="-56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63CD43-28FD-453E-8DD1-30C262705B0D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4455028-3B95-4FDF-A7F5-C68D5DA4728D}">
      <dgm:prSet phldrT="[Text]"/>
      <dgm:spPr/>
      <dgm:t>
        <a:bodyPr/>
        <a:lstStyle/>
        <a:p>
          <a:r>
            <a:rPr lang="en-GB" dirty="0" smtClean="0"/>
            <a:t>Crop </a:t>
          </a:r>
          <a:endParaRPr lang="en-GB" dirty="0"/>
        </a:p>
      </dgm:t>
    </dgm:pt>
    <dgm:pt modelId="{D8D0761E-D882-43AC-8357-66768F9C402D}" type="parTrans" cxnId="{4103EE4D-86D9-45D8-BCE2-4A208C06D9FD}">
      <dgm:prSet/>
      <dgm:spPr/>
      <dgm:t>
        <a:bodyPr/>
        <a:lstStyle/>
        <a:p>
          <a:endParaRPr lang="en-GB"/>
        </a:p>
      </dgm:t>
    </dgm:pt>
    <dgm:pt modelId="{87AAF287-77D8-47D3-81CD-6D76B6433FE6}" type="sibTrans" cxnId="{4103EE4D-86D9-45D8-BCE2-4A208C06D9FD}">
      <dgm:prSet/>
      <dgm:spPr/>
      <dgm:t>
        <a:bodyPr/>
        <a:lstStyle/>
        <a:p>
          <a:endParaRPr lang="en-GB"/>
        </a:p>
      </dgm:t>
    </dgm:pt>
    <dgm:pt modelId="{9FFBEC7C-813A-4E7D-AE6F-3A7BBFB354CC}">
      <dgm:prSet phldrT="[Text]"/>
      <dgm:spPr/>
      <dgm:t>
        <a:bodyPr/>
        <a:lstStyle/>
        <a:p>
          <a:r>
            <a:rPr lang="en-GB" dirty="0" smtClean="0"/>
            <a:t>Crop </a:t>
          </a:r>
          <a:endParaRPr lang="en-GB" dirty="0"/>
        </a:p>
      </dgm:t>
    </dgm:pt>
    <dgm:pt modelId="{91BF7A9D-0672-46E4-AD22-772933195C26}" type="parTrans" cxnId="{47D9E620-8153-4873-82F4-2B3BED00BCB5}">
      <dgm:prSet/>
      <dgm:spPr/>
      <dgm:t>
        <a:bodyPr/>
        <a:lstStyle/>
        <a:p>
          <a:endParaRPr lang="en-GB"/>
        </a:p>
      </dgm:t>
    </dgm:pt>
    <dgm:pt modelId="{B437DE16-008A-40A3-8322-CC00768F2C1A}" type="sibTrans" cxnId="{47D9E620-8153-4873-82F4-2B3BED00BCB5}">
      <dgm:prSet/>
      <dgm:spPr/>
      <dgm:t>
        <a:bodyPr/>
        <a:lstStyle/>
        <a:p>
          <a:endParaRPr lang="en-GB"/>
        </a:p>
      </dgm:t>
    </dgm:pt>
    <dgm:pt modelId="{B1ACB234-3D45-4DC0-A612-477DB96070CC}">
      <dgm:prSet phldrT="[Text]"/>
      <dgm:spPr/>
      <dgm:t>
        <a:bodyPr/>
        <a:lstStyle/>
        <a:p>
          <a:r>
            <a:rPr lang="en-GB" dirty="0" smtClean="0"/>
            <a:t>Crop </a:t>
          </a:r>
          <a:endParaRPr lang="en-GB" dirty="0"/>
        </a:p>
      </dgm:t>
    </dgm:pt>
    <dgm:pt modelId="{A5BB8FDE-7DFF-4E7D-AD03-92BDC1AD09C6}" type="parTrans" cxnId="{DA325CC0-1414-4A35-BDC7-7CEBA3538486}">
      <dgm:prSet/>
      <dgm:spPr/>
      <dgm:t>
        <a:bodyPr/>
        <a:lstStyle/>
        <a:p>
          <a:endParaRPr lang="en-GB"/>
        </a:p>
      </dgm:t>
    </dgm:pt>
    <dgm:pt modelId="{5F209059-6108-44AE-AD87-8952CB0297D0}" type="sibTrans" cxnId="{DA325CC0-1414-4A35-BDC7-7CEBA3538486}">
      <dgm:prSet/>
      <dgm:spPr/>
      <dgm:t>
        <a:bodyPr/>
        <a:lstStyle/>
        <a:p>
          <a:endParaRPr lang="en-GB"/>
        </a:p>
      </dgm:t>
    </dgm:pt>
    <dgm:pt modelId="{08503033-8200-4AFD-9570-373E5DB2BC9C}">
      <dgm:prSet phldrT="[Text]"/>
      <dgm:spPr/>
      <dgm:t>
        <a:bodyPr/>
        <a:lstStyle/>
        <a:p>
          <a:r>
            <a:rPr lang="en-GB" dirty="0" smtClean="0"/>
            <a:t>Crop </a:t>
          </a:r>
          <a:endParaRPr lang="en-GB" dirty="0"/>
        </a:p>
      </dgm:t>
    </dgm:pt>
    <dgm:pt modelId="{F22D6AB4-775A-40C0-B89D-D68A2B7D115D}" type="parTrans" cxnId="{9A0CFD0D-85DB-470F-A89C-DBC7660ED869}">
      <dgm:prSet/>
      <dgm:spPr/>
      <dgm:t>
        <a:bodyPr/>
        <a:lstStyle/>
        <a:p>
          <a:endParaRPr lang="en-GB"/>
        </a:p>
      </dgm:t>
    </dgm:pt>
    <dgm:pt modelId="{1EB88322-66D0-459C-B46C-0493DC5C40BD}" type="sibTrans" cxnId="{9A0CFD0D-85DB-470F-A89C-DBC7660ED869}">
      <dgm:prSet/>
      <dgm:spPr/>
      <dgm:t>
        <a:bodyPr/>
        <a:lstStyle/>
        <a:p>
          <a:endParaRPr lang="en-GB"/>
        </a:p>
      </dgm:t>
    </dgm:pt>
    <dgm:pt modelId="{01E69C0B-20D0-4F89-B209-025D965A3879}">
      <dgm:prSet phldrT="[Text]"/>
      <dgm:spPr/>
      <dgm:t>
        <a:bodyPr/>
        <a:lstStyle/>
        <a:p>
          <a:r>
            <a:rPr lang="en-GB" dirty="0" smtClean="0"/>
            <a:t>Grass </a:t>
          </a:r>
          <a:endParaRPr lang="en-GB" dirty="0"/>
        </a:p>
      </dgm:t>
    </dgm:pt>
    <dgm:pt modelId="{A16A29FD-91FC-4030-8F38-59484BAED915}" type="parTrans" cxnId="{C709F497-535D-4A80-9424-1837AC454F13}">
      <dgm:prSet/>
      <dgm:spPr/>
      <dgm:t>
        <a:bodyPr/>
        <a:lstStyle/>
        <a:p>
          <a:endParaRPr lang="en-GB"/>
        </a:p>
      </dgm:t>
    </dgm:pt>
    <dgm:pt modelId="{EB7BC857-3A40-4D88-9303-6765C9C3CD67}" type="sibTrans" cxnId="{C709F497-535D-4A80-9424-1837AC454F13}">
      <dgm:prSet/>
      <dgm:spPr/>
      <dgm:t>
        <a:bodyPr/>
        <a:lstStyle/>
        <a:p>
          <a:endParaRPr lang="en-GB"/>
        </a:p>
      </dgm:t>
    </dgm:pt>
    <dgm:pt modelId="{D2D79B5D-CC16-4615-B58C-8903B421CDBD}" type="pres">
      <dgm:prSet presAssocID="{E663CD43-28FD-453E-8DD1-30C262705B0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8860566-8F1A-4918-A00E-9FD92CA737AC}" type="pres">
      <dgm:prSet presAssocID="{64455028-3B95-4FDF-A7F5-C68D5DA4728D}" presName="dummy" presStyleCnt="0"/>
      <dgm:spPr/>
    </dgm:pt>
    <dgm:pt modelId="{46AAB6A2-6EAF-4E70-8A6B-6E25C6FBE10A}" type="pres">
      <dgm:prSet presAssocID="{64455028-3B95-4FDF-A7F5-C68D5DA4728D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8B1DBD-BAF4-44F0-9FEC-B66DCED5042D}" type="pres">
      <dgm:prSet presAssocID="{87AAF287-77D8-47D3-81CD-6D76B6433FE6}" presName="sibTrans" presStyleLbl="node1" presStyleIdx="0" presStyleCnt="5"/>
      <dgm:spPr/>
      <dgm:t>
        <a:bodyPr/>
        <a:lstStyle/>
        <a:p>
          <a:endParaRPr lang="en-GB"/>
        </a:p>
      </dgm:t>
    </dgm:pt>
    <dgm:pt modelId="{8893F14C-10D6-4D74-96B4-45B69FF47E78}" type="pres">
      <dgm:prSet presAssocID="{9FFBEC7C-813A-4E7D-AE6F-3A7BBFB354CC}" presName="dummy" presStyleCnt="0"/>
      <dgm:spPr/>
    </dgm:pt>
    <dgm:pt modelId="{A96306BC-4B69-498F-8DE2-CC270BF21F17}" type="pres">
      <dgm:prSet presAssocID="{9FFBEC7C-813A-4E7D-AE6F-3A7BBFB354CC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5950924-E11D-4BF2-BC50-2B9136E02134}" type="pres">
      <dgm:prSet presAssocID="{B437DE16-008A-40A3-8322-CC00768F2C1A}" presName="sibTrans" presStyleLbl="node1" presStyleIdx="1" presStyleCnt="5"/>
      <dgm:spPr/>
      <dgm:t>
        <a:bodyPr/>
        <a:lstStyle/>
        <a:p>
          <a:endParaRPr lang="en-GB"/>
        </a:p>
      </dgm:t>
    </dgm:pt>
    <dgm:pt modelId="{59AE079F-B687-458A-97F1-14246524F3CF}" type="pres">
      <dgm:prSet presAssocID="{B1ACB234-3D45-4DC0-A612-477DB96070CC}" presName="dummy" presStyleCnt="0"/>
      <dgm:spPr/>
    </dgm:pt>
    <dgm:pt modelId="{6CAD02B1-201B-45E4-ACC5-10A5E401FE58}" type="pres">
      <dgm:prSet presAssocID="{B1ACB234-3D45-4DC0-A612-477DB96070CC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FC745EB-5690-4ED4-948F-CE020F981F48}" type="pres">
      <dgm:prSet presAssocID="{5F209059-6108-44AE-AD87-8952CB0297D0}" presName="sibTrans" presStyleLbl="node1" presStyleIdx="2" presStyleCnt="5"/>
      <dgm:spPr/>
      <dgm:t>
        <a:bodyPr/>
        <a:lstStyle/>
        <a:p>
          <a:endParaRPr lang="en-GB"/>
        </a:p>
      </dgm:t>
    </dgm:pt>
    <dgm:pt modelId="{1E3CE298-96A3-4120-AA42-F394B7205CA1}" type="pres">
      <dgm:prSet presAssocID="{08503033-8200-4AFD-9570-373E5DB2BC9C}" presName="dummy" presStyleCnt="0"/>
      <dgm:spPr/>
    </dgm:pt>
    <dgm:pt modelId="{DBD334DC-66B3-4A38-BD12-C6EAC698066D}" type="pres">
      <dgm:prSet presAssocID="{08503033-8200-4AFD-9570-373E5DB2BC9C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46D59DA-706F-44E4-9CC2-8E498D414BE9}" type="pres">
      <dgm:prSet presAssocID="{1EB88322-66D0-459C-B46C-0493DC5C40BD}" presName="sibTrans" presStyleLbl="node1" presStyleIdx="3" presStyleCnt="5"/>
      <dgm:spPr/>
      <dgm:t>
        <a:bodyPr/>
        <a:lstStyle/>
        <a:p>
          <a:endParaRPr lang="en-GB"/>
        </a:p>
      </dgm:t>
    </dgm:pt>
    <dgm:pt modelId="{F370B6D0-8E2F-4C14-80AB-CBF94D79C153}" type="pres">
      <dgm:prSet presAssocID="{01E69C0B-20D0-4F89-B209-025D965A3879}" presName="dummy" presStyleCnt="0"/>
      <dgm:spPr/>
    </dgm:pt>
    <dgm:pt modelId="{14FAC78A-484D-493A-8478-D996334563B2}" type="pres">
      <dgm:prSet presAssocID="{01E69C0B-20D0-4F89-B209-025D965A3879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98D0CBD-BED0-4E57-9800-0784DAB5CF64}" type="pres">
      <dgm:prSet presAssocID="{EB7BC857-3A40-4D88-9303-6765C9C3CD67}" presName="sibTrans" presStyleLbl="node1" presStyleIdx="4" presStyleCnt="5"/>
      <dgm:spPr/>
      <dgm:t>
        <a:bodyPr/>
        <a:lstStyle/>
        <a:p>
          <a:endParaRPr lang="en-GB"/>
        </a:p>
      </dgm:t>
    </dgm:pt>
  </dgm:ptLst>
  <dgm:cxnLst>
    <dgm:cxn modelId="{C41E4C9E-5851-4218-B963-66F09807C6FE}" type="presOf" srcId="{1EB88322-66D0-459C-B46C-0493DC5C40BD}" destId="{946D59DA-706F-44E4-9CC2-8E498D414BE9}" srcOrd="0" destOrd="0" presId="urn:microsoft.com/office/officeart/2005/8/layout/cycle1"/>
    <dgm:cxn modelId="{864D30C0-7010-4F94-8B87-9DDE949CF376}" type="presOf" srcId="{B437DE16-008A-40A3-8322-CC00768F2C1A}" destId="{85950924-E11D-4BF2-BC50-2B9136E02134}" srcOrd="0" destOrd="0" presId="urn:microsoft.com/office/officeart/2005/8/layout/cycle1"/>
    <dgm:cxn modelId="{685E419A-E953-4B54-B9EB-DBD18FA776DD}" type="presOf" srcId="{64455028-3B95-4FDF-A7F5-C68D5DA4728D}" destId="{46AAB6A2-6EAF-4E70-8A6B-6E25C6FBE10A}" srcOrd="0" destOrd="0" presId="urn:microsoft.com/office/officeart/2005/8/layout/cycle1"/>
    <dgm:cxn modelId="{5501D038-5BB2-4EFB-99CB-58EFEBECB395}" type="presOf" srcId="{E663CD43-28FD-453E-8DD1-30C262705B0D}" destId="{D2D79B5D-CC16-4615-B58C-8903B421CDBD}" srcOrd="0" destOrd="0" presId="urn:microsoft.com/office/officeart/2005/8/layout/cycle1"/>
    <dgm:cxn modelId="{FB708E21-2A9F-4BDE-800C-B2E9DA229699}" type="presOf" srcId="{9FFBEC7C-813A-4E7D-AE6F-3A7BBFB354CC}" destId="{A96306BC-4B69-498F-8DE2-CC270BF21F17}" srcOrd="0" destOrd="0" presId="urn:microsoft.com/office/officeart/2005/8/layout/cycle1"/>
    <dgm:cxn modelId="{9A0CFD0D-85DB-470F-A89C-DBC7660ED869}" srcId="{E663CD43-28FD-453E-8DD1-30C262705B0D}" destId="{08503033-8200-4AFD-9570-373E5DB2BC9C}" srcOrd="3" destOrd="0" parTransId="{F22D6AB4-775A-40C0-B89D-D68A2B7D115D}" sibTransId="{1EB88322-66D0-459C-B46C-0493DC5C40BD}"/>
    <dgm:cxn modelId="{8080BB72-8E62-4CAE-A553-D0AE321F0C0D}" type="presOf" srcId="{5F209059-6108-44AE-AD87-8952CB0297D0}" destId="{EFC745EB-5690-4ED4-948F-CE020F981F48}" srcOrd="0" destOrd="0" presId="urn:microsoft.com/office/officeart/2005/8/layout/cycle1"/>
    <dgm:cxn modelId="{6FF015D6-92FD-47F5-A600-90DE739D476F}" type="presOf" srcId="{EB7BC857-3A40-4D88-9303-6765C9C3CD67}" destId="{398D0CBD-BED0-4E57-9800-0784DAB5CF64}" srcOrd="0" destOrd="0" presId="urn:microsoft.com/office/officeart/2005/8/layout/cycle1"/>
    <dgm:cxn modelId="{711BE93A-19AA-4850-828F-7FB5E2DEF309}" type="presOf" srcId="{87AAF287-77D8-47D3-81CD-6D76B6433FE6}" destId="{958B1DBD-BAF4-44F0-9FEC-B66DCED5042D}" srcOrd="0" destOrd="0" presId="urn:microsoft.com/office/officeart/2005/8/layout/cycle1"/>
    <dgm:cxn modelId="{4103EE4D-86D9-45D8-BCE2-4A208C06D9FD}" srcId="{E663CD43-28FD-453E-8DD1-30C262705B0D}" destId="{64455028-3B95-4FDF-A7F5-C68D5DA4728D}" srcOrd="0" destOrd="0" parTransId="{D8D0761E-D882-43AC-8357-66768F9C402D}" sibTransId="{87AAF287-77D8-47D3-81CD-6D76B6433FE6}"/>
    <dgm:cxn modelId="{47D9E620-8153-4873-82F4-2B3BED00BCB5}" srcId="{E663CD43-28FD-453E-8DD1-30C262705B0D}" destId="{9FFBEC7C-813A-4E7D-AE6F-3A7BBFB354CC}" srcOrd="1" destOrd="0" parTransId="{91BF7A9D-0672-46E4-AD22-772933195C26}" sibTransId="{B437DE16-008A-40A3-8322-CC00768F2C1A}"/>
    <dgm:cxn modelId="{80F41039-DB12-4217-A461-B348628100EB}" type="presOf" srcId="{01E69C0B-20D0-4F89-B209-025D965A3879}" destId="{14FAC78A-484D-493A-8478-D996334563B2}" srcOrd="0" destOrd="0" presId="urn:microsoft.com/office/officeart/2005/8/layout/cycle1"/>
    <dgm:cxn modelId="{430741BF-397A-4106-8B7D-E3840EAEC876}" type="presOf" srcId="{08503033-8200-4AFD-9570-373E5DB2BC9C}" destId="{DBD334DC-66B3-4A38-BD12-C6EAC698066D}" srcOrd="0" destOrd="0" presId="urn:microsoft.com/office/officeart/2005/8/layout/cycle1"/>
    <dgm:cxn modelId="{8317DABD-7A97-4CF0-9B3A-6F9B054BE7BA}" type="presOf" srcId="{B1ACB234-3D45-4DC0-A612-477DB96070CC}" destId="{6CAD02B1-201B-45E4-ACC5-10A5E401FE58}" srcOrd="0" destOrd="0" presId="urn:microsoft.com/office/officeart/2005/8/layout/cycle1"/>
    <dgm:cxn modelId="{DA325CC0-1414-4A35-BDC7-7CEBA3538486}" srcId="{E663CD43-28FD-453E-8DD1-30C262705B0D}" destId="{B1ACB234-3D45-4DC0-A612-477DB96070CC}" srcOrd="2" destOrd="0" parTransId="{A5BB8FDE-7DFF-4E7D-AD03-92BDC1AD09C6}" sibTransId="{5F209059-6108-44AE-AD87-8952CB0297D0}"/>
    <dgm:cxn modelId="{C709F497-535D-4A80-9424-1837AC454F13}" srcId="{E663CD43-28FD-453E-8DD1-30C262705B0D}" destId="{01E69C0B-20D0-4F89-B209-025D965A3879}" srcOrd="4" destOrd="0" parTransId="{A16A29FD-91FC-4030-8F38-59484BAED915}" sibTransId="{EB7BC857-3A40-4D88-9303-6765C9C3CD67}"/>
    <dgm:cxn modelId="{098B8140-E7B4-463C-B02C-1B2777CF569C}" type="presParOf" srcId="{D2D79B5D-CC16-4615-B58C-8903B421CDBD}" destId="{B8860566-8F1A-4918-A00E-9FD92CA737AC}" srcOrd="0" destOrd="0" presId="urn:microsoft.com/office/officeart/2005/8/layout/cycle1"/>
    <dgm:cxn modelId="{B2DCFEBB-289C-4B2A-9383-53D28F62F5E0}" type="presParOf" srcId="{D2D79B5D-CC16-4615-B58C-8903B421CDBD}" destId="{46AAB6A2-6EAF-4E70-8A6B-6E25C6FBE10A}" srcOrd="1" destOrd="0" presId="urn:microsoft.com/office/officeart/2005/8/layout/cycle1"/>
    <dgm:cxn modelId="{5460442E-1871-4DBA-877A-8B4A2C9391AB}" type="presParOf" srcId="{D2D79B5D-CC16-4615-B58C-8903B421CDBD}" destId="{958B1DBD-BAF4-44F0-9FEC-B66DCED5042D}" srcOrd="2" destOrd="0" presId="urn:microsoft.com/office/officeart/2005/8/layout/cycle1"/>
    <dgm:cxn modelId="{7B6AA4EC-7AE9-491A-87CC-C7FD933FAA76}" type="presParOf" srcId="{D2D79B5D-CC16-4615-B58C-8903B421CDBD}" destId="{8893F14C-10D6-4D74-96B4-45B69FF47E78}" srcOrd="3" destOrd="0" presId="urn:microsoft.com/office/officeart/2005/8/layout/cycle1"/>
    <dgm:cxn modelId="{23AF20BB-A44B-43D6-9871-64325E412A3E}" type="presParOf" srcId="{D2D79B5D-CC16-4615-B58C-8903B421CDBD}" destId="{A96306BC-4B69-498F-8DE2-CC270BF21F17}" srcOrd="4" destOrd="0" presId="urn:microsoft.com/office/officeart/2005/8/layout/cycle1"/>
    <dgm:cxn modelId="{2E89FF0F-9B38-4C6B-AAE4-5791E6E9A3E2}" type="presParOf" srcId="{D2D79B5D-CC16-4615-B58C-8903B421CDBD}" destId="{85950924-E11D-4BF2-BC50-2B9136E02134}" srcOrd="5" destOrd="0" presId="urn:microsoft.com/office/officeart/2005/8/layout/cycle1"/>
    <dgm:cxn modelId="{C69C9840-CC3B-462B-9F5E-CBB4D3F4C18C}" type="presParOf" srcId="{D2D79B5D-CC16-4615-B58C-8903B421CDBD}" destId="{59AE079F-B687-458A-97F1-14246524F3CF}" srcOrd="6" destOrd="0" presId="urn:microsoft.com/office/officeart/2005/8/layout/cycle1"/>
    <dgm:cxn modelId="{0C827D56-1115-438D-9CC6-3EA40D36937C}" type="presParOf" srcId="{D2D79B5D-CC16-4615-B58C-8903B421CDBD}" destId="{6CAD02B1-201B-45E4-ACC5-10A5E401FE58}" srcOrd="7" destOrd="0" presId="urn:microsoft.com/office/officeart/2005/8/layout/cycle1"/>
    <dgm:cxn modelId="{6A82A49A-0155-4B33-92D3-F40814FCF45E}" type="presParOf" srcId="{D2D79B5D-CC16-4615-B58C-8903B421CDBD}" destId="{EFC745EB-5690-4ED4-948F-CE020F981F48}" srcOrd="8" destOrd="0" presId="urn:microsoft.com/office/officeart/2005/8/layout/cycle1"/>
    <dgm:cxn modelId="{331806B0-71EF-4E0D-A429-4C348DCB195E}" type="presParOf" srcId="{D2D79B5D-CC16-4615-B58C-8903B421CDBD}" destId="{1E3CE298-96A3-4120-AA42-F394B7205CA1}" srcOrd="9" destOrd="0" presId="urn:microsoft.com/office/officeart/2005/8/layout/cycle1"/>
    <dgm:cxn modelId="{A67BECA2-C6EA-474F-AB26-E3F25F6AFB63}" type="presParOf" srcId="{D2D79B5D-CC16-4615-B58C-8903B421CDBD}" destId="{DBD334DC-66B3-4A38-BD12-C6EAC698066D}" srcOrd="10" destOrd="0" presId="urn:microsoft.com/office/officeart/2005/8/layout/cycle1"/>
    <dgm:cxn modelId="{1CEA031F-53B4-4920-8B8A-F08E42ABEF05}" type="presParOf" srcId="{D2D79B5D-CC16-4615-B58C-8903B421CDBD}" destId="{946D59DA-706F-44E4-9CC2-8E498D414BE9}" srcOrd="11" destOrd="0" presId="urn:microsoft.com/office/officeart/2005/8/layout/cycle1"/>
    <dgm:cxn modelId="{DCD0310C-8908-4EE6-ABD9-9189E1AFA741}" type="presParOf" srcId="{D2D79B5D-CC16-4615-B58C-8903B421CDBD}" destId="{F370B6D0-8E2F-4C14-80AB-CBF94D79C153}" srcOrd="12" destOrd="0" presId="urn:microsoft.com/office/officeart/2005/8/layout/cycle1"/>
    <dgm:cxn modelId="{3072E00C-CFA1-4C1B-AB1E-CF6409B6100F}" type="presParOf" srcId="{D2D79B5D-CC16-4615-B58C-8903B421CDBD}" destId="{14FAC78A-484D-493A-8478-D996334563B2}" srcOrd="13" destOrd="0" presId="urn:microsoft.com/office/officeart/2005/8/layout/cycle1"/>
    <dgm:cxn modelId="{EDC078F3-9BB6-4716-92E6-62156EA3B178}" type="presParOf" srcId="{D2D79B5D-CC16-4615-B58C-8903B421CDBD}" destId="{398D0CBD-BED0-4E57-9800-0784DAB5CF64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AAB6A2-6EAF-4E70-8A6B-6E25C6FBE10A}">
      <dsp:nvSpPr>
        <dsp:cNvPr id="0" name=""/>
        <dsp:cNvSpPr/>
      </dsp:nvSpPr>
      <dsp:spPr>
        <a:xfrm>
          <a:off x="976026" y="10921"/>
          <a:ext cx="357399" cy="357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Crop </a:t>
          </a:r>
          <a:endParaRPr lang="en-GB" sz="1100" kern="1200" dirty="0"/>
        </a:p>
      </dsp:txBody>
      <dsp:txXfrm>
        <a:off x="976026" y="10921"/>
        <a:ext cx="357399" cy="357399"/>
      </dsp:txXfrm>
    </dsp:sp>
    <dsp:sp modelId="{958B1DBD-BAF4-44F0-9FEC-B66DCED5042D}">
      <dsp:nvSpPr>
        <dsp:cNvPr id="0" name=""/>
        <dsp:cNvSpPr/>
      </dsp:nvSpPr>
      <dsp:spPr>
        <a:xfrm>
          <a:off x="135132" y="562"/>
          <a:ext cx="1340196" cy="1340196"/>
        </a:xfrm>
        <a:prstGeom prst="circularArrow">
          <a:avLst>
            <a:gd name="adj1" fmla="val 5200"/>
            <a:gd name="adj2" fmla="val 335917"/>
            <a:gd name="adj3" fmla="val 21293228"/>
            <a:gd name="adj4" fmla="val 19766251"/>
            <a:gd name="adj5" fmla="val 60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6306BC-4B69-498F-8DE2-CC270BF21F17}">
      <dsp:nvSpPr>
        <dsp:cNvPr id="0" name=""/>
        <dsp:cNvSpPr/>
      </dsp:nvSpPr>
      <dsp:spPr>
        <a:xfrm>
          <a:off x="1192026" y="675701"/>
          <a:ext cx="357399" cy="357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Crop </a:t>
          </a:r>
          <a:endParaRPr lang="en-GB" sz="1100" kern="1200" dirty="0"/>
        </a:p>
      </dsp:txBody>
      <dsp:txXfrm>
        <a:off x="1192026" y="675701"/>
        <a:ext cx="357399" cy="357399"/>
      </dsp:txXfrm>
    </dsp:sp>
    <dsp:sp modelId="{85950924-E11D-4BF2-BC50-2B9136E02134}">
      <dsp:nvSpPr>
        <dsp:cNvPr id="0" name=""/>
        <dsp:cNvSpPr/>
      </dsp:nvSpPr>
      <dsp:spPr>
        <a:xfrm>
          <a:off x="135132" y="562"/>
          <a:ext cx="1340196" cy="1340196"/>
        </a:xfrm>
        <a:prstGeom prst="circularArrow">
          <a:avLst>
            <a:gd name="adj1" fmla="val 5200"/>
            <a:gd name="adj2" fmla="val 335917"/>
            <a:gd name="adj3" fmla="val 4014683"/>
            <a:gd name="adj4" fmla="val 2253446"/>
            <a:gd name="adj5" fmla="val 60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AD02B1-201B-45E4-ACC5-10A5E401FE58}">
      <dsp:nvSpPr>
        <dsp:cNvPr id="0" name=""/>
        <dsp:cNvSpPr/>
      </dsp:nvSpPr>
      <dsp:spPr>
        <a:xfrm>
          <a:off x="626531" y="1086557"/>
          <a:ext cx="357399" cy="357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Crop </a:t>
          </a:r>
          <a:endParaRPr lang="en-GB" sz="1100" kern="1200" dirty="0"/>
        </a:p>
      </dsp:txBody>
      <dsp:txXfrm>
        <a:off x="626531" y="1086557"/>
        <a:ext cx="357399" cy="357399"/>
      </dsp:txXfrm>
    </dsp:sp>
    <dsp:sp modelId="{EFC745EB-5690-4ED4-948F-CE020F981F48}">
      <dsp:nvSpPr>
        <dsp:cNvPr id="0" name=""/>
        <dsp:cNvSpPr/>
      </dsp:nvSpPr>
      <dsp:spPr>
        <a:xfrm>
          <a:off x="135132" y="562"/>
          <a:ext cx="1340196" cy="1340196"/>
        </a:xfrm>
        <a:prstGeom prst="circularArrow">
          <a:avLst>
            <a:gd name="adj1" fmla="val 5200"/>
            <a:gd name="adj2" fmla="val 335917"/>
            <a:gd name="adj3" fmla="val 8210637"/>
            <a:gd name="adj4" fmla="val 6449400"/>
            <a:gd name="adj5" fmla="val 60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D334DC-66B3-4A38-BD12-C6EAC698066D}">
      <dsp:nvSpPr>
        <dsp:cNvPr id="0" name=""/>
        <dsp:cNvSpPr/>
      </dsp:nvSpPr>
      <dsp:spPr>
        <a:xfrm>
          <a:off x="61035" y="675701"/>
          <a:ext cx="357399" cy="357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Crop </a:t>
          </a:r>
          <a:endParaRPr lang="en-GB" sz="1100" kern="1200" dirty="0"/>
        </a:p>
      </dsp:txBody>
      <dsp:txXfrm>
        <a:off x="61035" y="675701"/>
        <a:ext cx="357399" cy="357399"/>
      </dsp:txXfrm>
    </dsp:sp>
    <dsp:sp modelId="{946D59DA-706F-44E4-9CC2-8E498D414BE9}">
      <dsp:nvSpPr>
        <dsp:cNvPr id="0" name=""/>
        <dsp:cNvSpPr/>
      </dsp:nvSpPr>
      <dsp:spPr>
        <a:xfrm>
          <a:off x="135132" y="562"/>
          <a:ext cx="1340196" cy="1340196"/>
        </a:xfrm>
        <a:prstGeom prst="circularArrow">
          <a:avLst>
            <a:gd name="adj1" fmla="val 5200"/>
            <a:gd name="adj2" fmla="val 335917"/>
            <a:gd name="adj3" fmla="val 12297832"/>
            <a:gd name="adj4" fmla="val 10770856"/>
            <a:gd name="adj5" fmla="val 60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FAC78A-484D-493A-8478-D996334563B2}">
      <dsp:nvSpPr>
        <dsp:cNvPr id="0" name=""/>
        <dsp:cNvSpPr/>
      </dsp:nvSpPr>
      <dsp:spPr>
        <a:xfrm>
          <a:off x="277035" y="10921"/>
          <a:ext cx="357399" cy="357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Grass </a:t>
          </a:r>
          <a:endParaRPr lang="en-GB" sz="1100" kern="1200" dirty="0"/>
        </a:p>
      </dsp:txBody>
      <dsp:txXfrm>
        <a:off x="277035" y="10921"/>
        <a:ext cx="357399" cy="357399"/>
      </dsp:txXfrm>
    </dsp:sp>
    <dsp:sp modelId="{398D0CBD-BED0-4E57-9800-0784DAB5CF64}">
      <dsp:nvSpPr>
        <dsp:cNvPr id="0" name=""/>
        <dsp:cNvSpPr/>
      </dsp:nvSpPr>
      <dsp:spPr>
        <a:xfrm>
          <a:off x="135132" y="562"/>
          <a:ext cx="1340196" cy="1340196"/>
        </a:xfrm>
        <a:prstGeom prst="circularArrow">
          <a:avLst>
            <a:gd name="adj1" fmla="val 5200"/>
            <a:gd name="adj2" fmla="val 335917"/>
            <a:gd name="adj3" fmla="val 16865672"/>
            <a:gd name="adj4" fmla="val 15198412"/>
            <a:gd name="adj5" fmla="val 60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85D57-8BE7-4CB6-84BC-B9FD70B72973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04CDB-057D-4CE4-81F6-C67C5B03A8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5084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E01CF-C511-4A64-AF09-82BE0E014899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63BF7B-C442-483A-AFD3-86172A6012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692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20 years is the length</a:t>
            </a:r>
            <a:r>
              <a:rPr lang="en-GB" baseline="0" dirty="0" smtClean="0"/>
              <a:t> of time in which you can increase SOM levels – after this it does tend to </a:t>
            </a:r>
            <a:r>
              <a:rPr lang="en-GB" baseline="0" dirty="0" err="1" smtClean="0"/>
              <a:t>plateux</a:t>
            </a:r>
            <a:r>
              <a:rPr lang="en-GB" baseline="0" dirty="0" smtClean="0"/>
              <a:t> (but next 20 years are the most important so this is no excuse)</a:t>
            </a:r>
          </a:p>
          <a:p>
            <a:r>
              <a:rPr lang="en-GB" baseline="0" dirty="0" smtClean="0"/>
              <a:t>The target applies to horticultural and arable soils only – debate persists more around whether SOM levels are decreasing in other soils e.g. grassland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3BF7B-C442-483A-AFD3-86172A6012D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5584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Just some of the benefits…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3BF7B-C442-483A-AFD3-86172A6012D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1185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3BF7B-C442-483A-AFD3-86172A6012D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179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3BF7B-C442-483A-AFD3-86172A6012D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515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20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4833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832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2398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474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806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52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462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5697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8037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821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C1CDD-2C03-457F-9792-6C6413C95BA2}" type="datetimeFigureOut">
              <a:rPr lang="en-GB" smtClean="0"/>
              <a:t>03/11/2015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675C8-5D01-4EF9-9E1A-4B7A2D035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33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diagramData" Target="../diagrams/data1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microsoft.com/office/2007/relationships/diagramDrawing" Target="../diagrams/drawing1.xml"/><Relationship Id="rId2" Type="http://schemas.openxmlformats.org/officeDocument/2006/relationships/image" Target="../media/image1.png"/><Relationship Id="rId16" Type="http://schemas.openxmlformats.org/officeDocument/2006/relationships/diagramColors" Target="../diagrams/colors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diagramQuickStyle" Target="../diagrams/quickStyle1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2204864"/>
            <a:ext cx="6696744" cy="15121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000" b="1" dirty="0" smtClean="0">
                <a:latin typeface="Indy Pimp" panose="02000000000000000000" pitchFamily="2" charset="0"/>
              </a:rPr>
              <a:t>Helen Browning</a:t>
            </a:r>
          </a:p>
          <a:p>
            <a:pPr marL="0" indent="0" algn="ctr">
              <a:buNone/>
            </a:pPr>
            <a:r>
              <a:rPr lang="en-GB" sz="4000" dirty="0" smtClean="0">
                <a:latin typeface="Indy Pimp" panose="02000000000000000000" pitchFamily="2" charset="0"/>
              </a:rPr>
              <a:t>Soil Association</a:t>
            </a:r>
          </a:p>
          <a:p>
            <a:pPr marL="0" indent="0" algn="ctr">
              <a:buNone/>
            </a:pPr>
            <a:endParaRPr lang="en-GB" dirty="0">
              <a:latin typeface="Indy Pimp" panose="02000000000000000000" pitchFamily="2" charset="0"/>
            </a:endParaRPr>
          </a:p>
          <a:p>
            <a:pPr marL="0" indent="0" algn="ctr">
              <a:buNone/>
            </a:pPr>
            <a:endParaRPr lang="en-GB" sz="4000" b="1" dirty="0">
              <a:latin typeface="Indy Pimp" panose="02000000000000000000" pitchFamily="2" charset="0"/>
            </a:endParaRPr>
          </a:p>
        </p:txBody>
      </p:sp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4675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156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6457131" cy="1143000"/>
          </a:xfrm>
        </p:spPr>
        <p:txBody>
          <a:bodyPr>
            <a:no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6. Design crop rotations to improve soil health</a:t>
            </a:r>
            <a:endParaRPr lang="en-GB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dy Pimp" panose="02000000000000000000" pitchFamily="2" charset="0"/>
            </a:endParaRPr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3519407"/>
              </p:ext>
            </p:extLst>
          </p:nvPr>
        </p:nvGraphicFramePr>
        <p:xfrm>
          <a:off x="755576" y="1465738"/>
          <a:ext cx="7488832" cy="47769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580904"/>
                <a:gridCol w="5907928"/>
              </a:tblGrid>
              <a:tr h="22531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practices are available to farmers?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Focus less on annual margins, more on financial gains across a whole rotation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endParaRPr lang="en-GB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Design longer, more complex rotations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endParaRPr lang="en-GB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Use legumes, temporary grass and crops with variable root lengths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2531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could government do to help?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Promote</a:t>
                      </a: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 longer, better rotations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Use Countryside Stewardship to increase mixed farming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b="1" baseline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Investigate the impact of short-term land rental contracts</a:t>
                      </a:r>
                    </a:p>
                    <a:p>
                      <a:pPr marL="800100" lvl="1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116632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1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971" y="404664"/>
            <a:ext cx="6336704" cy="1143000"/>
          </a:xfrm>
        </p:spPr>
        <p:txBody>
          <a:bodyPr>
            <a:noAutofit/>
          </a:bodyPr>
          <a:lstStyle/>
          <a:p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7. Improve soil health monitoring across the UK</a:t>
            </a:r>
            <a:endParaRPr lang="en-GB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dy Pimp" panose="02000000000000000000" pitchFamily="2" charset="0"/>
            </a:endParaRPr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0743140"/>
              </p:ext>
            </p:extLst>
          </p:nvPr>
        </p:nvGraphicFramePr>
        <p:xfrm>
          <a:off x="755576" y="1916832"/>
          <a:ext cx="7272808" cy="34701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535301"/>
                <a:gridCol w="5737507"/>
              </a:tblGrid>
              <a:tr h="1022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practices are available to farmers?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Routinely test your soil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endParaRPr lang="en-GB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Include soil organic matter testing – especially if you are arable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could government do to help?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Ensure farmers are monitoring soil organic matter levels – use cross-compliance requirements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Reward farmers doing well for their soil type through subsidies </a:t>
                      </a:r>
                    </a:p>
                    <a:p>
                      <a:pPr marL="800100" lvl="1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74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971" y="404664"/>
            <a:ext cx="6336704" cy="1143000"/>
          </a:xfrm>
        </p:spPr>
        <p:txBody>
          <a:bodyPr>
            <a:noAutofit/>
          </a:bodyPr>
          <a:lstStyle/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Organic Farming</a:t>
            </a:r>
            <a:endParaRPr lang="en-GB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dy Pimp" panose="02000000000000000000" pitchFamily="2" charset="0"/>
            </a:endParaRPr>
          </a:p>
        </p:txBody>
      </p:sp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752528"/>
          </a:xfrm>
        </p:spPr>
        <p:txBody>
          <a:bodyPr>
            <a:normAutofit fontScale="85000" lnSpcReduction="20000"/>
          </a:bodyPr>
          <a:lstStyle/>
          <a:p>
            <a:r>
              <a:rPr lang="en-GB" sz="3100" dirty="0">
                <a:latin typeface="Museo Slab 500" pitchFamily="50" charset="0"/>
              </a:rPr>
              <a:t>Organic farms already practice all </a:t>
            </a:r>
            <a:r>
              <a:rPr lang="en-GB" sz="3100" dirty="0" smtClean="0">
                <a:latin typeface="Museo Slab 500" pitchFamily="50" charset="0"/>
              </a:rPr>
              <a:t>seven</a:t>
            </a:r>
            <a:endParaRPr lang="en-GB" sz="3100" dirty="0">
              <a:latin typeface="Museo Slab 500" pitchFamily="50" charset="0"/>
            </a:endParaRPr>
          </a:p>
          <a:p>
            <a:r>
              <a:rPr lang="en-GB" sz="3100" dirty="0">
                <a:latin typeface="Museo Slab 500" pitchFamily="50" charset="0"/>
              </a:rPr>
              <a:t>Every farm we encourage to convert to organic production will be a </a:t>
            </a:r>
            <a:r>
              <a:rPr lang="en-GB" sz="3100" dirty="0" smtClean="0">
                <a:latin typeface="Museo Slab 500" pitchFamily="50" charset="0"/>
              </a:rPr>
              <a:t>boost </a:t>
            </a:r>
            <a:r>
              <a:rPr lang="en-GB" sz="3100" dirty="0">
                <a:latin typeface="Museo Slab 500" pitchFamily="50" charset="0"/>
              </a:rPr>
              <a:t>in reaching this target. </a:t>
            </a:r>
            <a:endParaRPr lang="en-GB" sz="3100" dirty="0" smtClean="0">
              <a:latin typeface="Museo Slab 500" pitchFamily="50" charset="0"/>
            </a:endParaRPr>
          </a:p>
          <a:p>
            <a:r>
              <a:rPr lang="en-GB" sz="3100" dirty="0" smtClean="0">
                <a:latin typeface="Museo Slab 500" pitchFamily="50" charset="0"/>
              </a:rPr>
              <a:t>Support </a:t>
            </a:r>
            <a:r>
              <a:rPr lang="en-GB" sz="3100" dirty="0">
                <a:latin typeface="Museo Slab 500" pitchFamily="50" charset="0"/>
              </a:rPr>
              <a:t>for organic should therefore be prioritised </a:t>
            </a:r>
          </a:p>
          <a:p>
            <a:pPr lvl="1"/>
            <a:r>
              <a:rPr lang="en-GB" sz="2700" dirty="0" smtClean="0">
                <a:latin typeface="Museo Slab 500" pitchFamily="50" charset="0"/>
              </a:rPr>
              <a:t>Enhanced </a:t>
            </a:r>
            <a:r>
              <a:rPr lang="en-GB" sz="2700" dirty="0">
                <a:latin typeface="Museo Slab 500" pitchFamily="50" charset="0"/>
              </a:rPr>
              <a:t>funding for organic production </a:t>
            </a:r>
            <a:r>
              <a:rPr lang="en-GB" sz="2700" dirty="0" smtClean="0">
                <a:latin typeface="Museo Slab 500" pitchFamily="50" charset="0"/>
              </a:rPr>
              <a:t>research</a:t>
            </a:r>
          </a:p>
          <a:p>
            <a:pPr lvl="1"/>
            <a:r>
              <a:rPr lang="en-GB" sz="2700" dirty="0" smtClean="0">
                <a:latin typeface="Museo Slab 500" pitchFamily="50" charset="0"/>
              </a:rPr>
              <a:t>Better </a:t>
            </a:r>
            <a:r>
              <a:rPr lang="en-GB" sz="2700" dirty="0">
                <a:latin typeface="Museo Slab 500" pitchFamily="50" charset="0"/>
              </a:rPr>
              <a:t>knowledge transfer and better funding support for organic farming itself in recognition of the public goods organic farming </a:t>
            </a:r>
            <a:r>
              <a:rPr lang="en-GB" sz="2700" dirty="0" smtClean="0">
                <a:latin typeface="Museo Slab 500" pitchFamily="50" charset="0"/>
              </a:rPr>
              <a:t>provides</a:t>
            </a:r>
          </a:p>
          <a:p>
            <a:pPr lvl="1"/>
            <a:r>
              <a:rPr lang="en-GB" sz="2600" dirty="0" smtClean="0">
                <a:latin typeface="Museo Slab 500" pitchFamily="50" charset="0"/>
              </a:rPr>
              <a:t>Long-term </a:t>
            </a:r>
            <a:r>
              <a:rPr lang="en-GB" sz="2600" dirty="0">
                <a:latin typeface="Museo Slab 500" pitchFamily="50" charset="0"/>
              </a:rPr>
              <a:t>aim to increase the proportion of organic farmland in the UK. </a:t>
            </a:r>
          </a:p>
          <a:p>
            <a:endParaRPr lang="en-GB" sz="4000" dirty="0" smtClean="0"/>
          </a:p>
          <a:p>
            <a:pPr lvl="0"/>
            <a:endParaRPr lang="en-GB" b="1" dirty="0" smtClean="0"/>
          </a:p>
          <a:p>
            <a:pPr lvl="0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05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References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dy Pimp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 dirty="0" err="1" smtClean="0"/>
              <a:t>Gattinger</a:t>
            </a:r>
            <a:r>
              <a:rPr lang="en-GB" dirty="0" smtClean="0"/>
              <a:t> et al (2012) ‘Enhanced top soil carbon stocks under organic farming’, </a:t>
            </a:r>
            <a:r>
              <a:rPr lang="en-GB" i="1" dirty="0" smtClean="0"/>
              <a:t>PNAS, </a:t>
            </a:r>
            <a:r>
              <a:rPr lang="en-GB" b="1" dirty="0" smtClean="0"/>
              <a:t>109</a:t>
            </a:r>
            <a:r>
              <a:rPr lang="en-GB" dirty="0" smtClean="0"/>
              <a:t>(44): 18226–18231 Research Institute of Organic Agriculture (</a:t>
            </a:r>
            <a:r>
              <a:rPr lang="en-GB" dirty="0" err="1" smtClean="0"/>
              <a:t>FiBL</a:t>
            </a:r>
            <a:r>
              <a:rPr lang="en-GB" dirty="0" smtClean="0"/>
              <a:t>), Switzerland October 2012 </a:t>
            </a:r>
            <a:r>
              <a:rPr lang="en-GB" sz="2900" dirty="0" smtClean="0"/>
              <a:t>http://www.pnas.org/content/109/44/18226.full </a:t>
            </a:r>
            <a:endParaRPr lang="en-GB" dirty="0" smtClean="0"/>
          </a:p>
          <a:p>
            <a:r>
              <a:rPr lang="en-GB" i="1" dirty="0" smtClean="0"/>
              <a:t>The Countryside Survey found decline in soil carbon density (and therefore soil organic matter) between 1998 and 2007 </a:t>
            </a:r>
            <a:r>
              <a:rPr lang="en-GB" sz="2900" dirty="0" smtClean="0"/>
              <a:t>http://www.countrysidesurvey.org.uk/sites/default/files/pdfs/reports2007/CS_UK_2007_TR9-revised.pdf </a:t>
            </a:r>
          </a:p>
          <a:p>
            <a:r>
              <a:rPr lang="en-GB" dirty="0" smtClean="0"/>
              <a:t>Soil Survey and Land Research Centre (2000) Soil Protection in the UK, SSLRC, Cranfield University</a:t>
            </a:r>
          </a:p>
          <a:p>
            <a:r>
              <a:rPr lang="en-GB" dirty="0" smtClean="0"/>
              <a:t>1% SOM = an additional 20,000 to 25,000 gallons per acre, or at least 225,000 litres per hectare. 0.2-0.4% increase (20% increase on 1-2%) = 45000 to 90000 litres. Laura </a:t>
            </a:r>
            <a:r>
              <a:rPr lang="en-GB" dirty="0" err="1" smtClean="0"/>
              <a:t>Byrant</a:t>
            </a:r>
            <a:r>
              <a:rPr lang="en-GB" dirty="0" smtClean="0"/>
              <a:t> (2015) Organic Matter Can Improve Your Soil's Water Holding Capacity – covers these calculations and the assumptions made </a:t>
            </a:r>
            <a:r>
              <a:rPr lang="en-GB" sz="2900" dirty="0" smtClean="0"/>
              <a:t>http://switchboard.nrdc.org/blogs/lbryant/organic_matter.html </a:t>
            </a:r>
            <a:endParaRPr lang="en-GB" dirty="0" smtClean="0"/>
          </a:p>
          <a:p>
            <a:r>
              <a:rPr lang="en-GB" dirty="0" err="1" smtClean="0"/>
              <a:t>Panagos</a:t>
            </a:r>
            <a:r>
              <a:rPr lang="en-GB" dirty="0" smtClean="0"/>
              <a:t> et al (2015) ‘The new assessment of soil loss by water erosion in Europe’, </a:t>
            </a:r>
            <a:r>
              <a:rPr lang="en-GB" i="1" dirty="0" smtClean="0"/>
              <a:t>Environmental Science &amp; Policy, </a:t>
            </a:r>
            <a:r>
              <a:rPr lang="en-GB" dirty="0" smtClean="0"/>
              <a:t>54: 438 – 447 </a:t>
            </a:r>
            <a:r>
              <a:rPr lang="en-GB" sz="2900" dirty="0" smtClean="0"/>
              <a:t>http://www.sciencedirect.com/science/article/pii/S1462901115300654#tbl0015 </a:t>
            </a: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4675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107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4675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6169099" cy="1512168"/>
          </a:xfrm>
        </p:spPr>
        <p:txBody>
          <a:bodyPr>
            <a:noAutofit/>
          </a:bodyPr>
          <a:lstStyle/>
          <a:p>
            <a:pPr marL="0" indent="0"/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Our target for UK soils: </a:t>
            </a:r>
            <a:b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</a:br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/>
            </a:r>
            <a:b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</a:br>
            <a:endParaRPr lang="en-GB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dy Pimp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132856"/>
            <a:ext cx="8229600" cy="3993307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GB" sz="2400" dirty="0" smtClean="0">
                <a:latin typeface="Museo Slab 500" pitchFamily="50" charset="0"/>
              </a:rPr>
              <a:t>If you had to pick one thing: SOM</a:t>
            </a:r>
          </a:p>
          <a:p>
            <a:pPr>
              <a:spcBef>
                <a:spcPts val="1000"/>
              </a:spcBef>
            </a:pPr>
            <a:r>
              <a:rPr lang="en-GB" sz="2400" dirty="0" smtClean="0">
                <a:latin typeface="Museo Slab 500" pitchFamily="50" charset="0"/>
              </a:rPr>
              <a:t>How </a:t>
            </a:r>
            <a:r>
              <a:rPr lang="en-GB" sz="2400" dirty="0">
                <a:latin typeface="Museo Slab 500" pitchFamily="50" charset="0"/>
              </a:rPr>
              <a:t>did we arrive at this </a:t>
            </a:r>
            <a:r>
              <a:rPr lang="en-GB" sz="2400" dirty="0" smtClean="0">
                <a:latin typeface="Museo Slab 500" pitchFamily="50" charset="0"/>
              </a:rPr>
              <a:t>target?</a:t>
            </a:r>
          </a:p>
          <a:p>
            <a:pPr marL="400050" lvl="1" indent="0">
              <a:spcBef>
                <a:spcPts val="1000"/>
              </a:spcBef>
              <a:buNone/>
            </a:pPr>
            <a:r>
              <a:rPr lang="en-GB" sz="2000" dirty="0" smtClean="0"/>
              <a:t>We are currently </a:t>
            </a:r>
            <a:r>
              <a:rPr lang="en-GB" sz="2000" i="1" dirty="0" smtClean="0"/>
              <a:t>losing </a:t>
            </a:r>
            <a:r>
              <a:rPr lang="en-GB" sz="2000" dirty="0" smtClean="0"/>
              <a:t>soil organic matter in arable and horticultural soils</a:t>
            </a:r>
            <a:endParaRPr lang="en-GB" sz="2400" dirty="0" smtClean="0"/>
          </a:p>
          <a:p>
            <a:pPr>
              <a:spcBef>
                <a:spcPts val="1000"/>
              </a:spcBef>
            </a:pPr>
            <a:r>
              <a:rPr lang="en-GB" sz="2400" dirty="0" smtClean="0">
                <a:latin typeface="Museo Slab 500" pitchFamily="50" charset="0"/>
              </a:rPr>
              <a:t>If organic farms can do it…</a:t>
            </a:r>
          </a:p>
          <a:p>
            <a:pPr marL="457200" lvl="1" indent="0">
              <a:spcBef>
                <a:spcPts val="1000"/>
              </a:spcBef>
              <a:buNone/>
            </a:pPr>
            <a:r>
              <a:rPr lang="en-GB" sz="2000" i="1" dirty="0" err="1" smtClean="0"/>
              <a:t>Gattinger</a:t>
            </a:r>
            <a:r>
              <a:rPr lang="en-GB" sz="2000" i="1" dirty="0" smtClean="0"/>
              <a:t> et al 2012 meta-analysis: </a:t>
            </a:r>
          </a:p>
          <a:p>
            <a:pPr marL="457200" lvl="1" indent="0">
              <a:spcBef>
                <a:spcPts val="1000"/>
              </a:spcBef>
              <a:buNone/>
            </a:pPr>
            <a:r>
              <a:rPr lang="en-GB" sz="2000" dirty="0" smtClean="0"/>
              <a:t>Organic farms in North-West </a:t>
            </a:r>
            <a:r>
              <a:rPr lang="en-GB" sz="2000" dirty="0"/>
              <a:t>Europe </a:t>
            </a:r>
            <a:r>
              <a:rPr lang="en-GB" sz="2000" dirty="0" smtClean="0"/>
              <a:t>have </a:t>
            </a:r>
            <a:r>
              <a:rPr lang="en-GB" sz="1800" b="1" dirty="0" smtClean="0"/>
              <a:t>21% </a:t>
            </a:r>
            <a:r>
              <a:rPr lang="en-GB" sz="2000" dirty="0" smtClean="0"/>
              <a:t>more soil organic matter than non-organic farms (50% more in the UK - 3 studies)</a:t>
            </a:r>
            <a:endParaRPr lang="en-GB" sz="2400" dirty="0" smtClean="0"/>
          </a:p>
          <a:p>
            <a:pPr>
              <a:spcBef>
                <a:spcPts val="1000"/>
              </a:spcBef>
            </a:pPr>
            <a:r>
              <a:rPr lang="en-GB" sz="2400" dirty="0" smtClean="0">
                <a:latin typeface="Museo Slab 500" pitchFamily="50" charset="0"/>
              </a:rPr>
              <a:t>Many farmers can do even better </a:t>
            </a:r>
          </a:p>
        </p:txBody>
      </p:sp>
      <p:sp>
        <p:nvSpPr>
          <p:cNvPr id="5" name="Rectangle 4"/>
          <p:cNvSpPr/>
          <p:nvPr/>
        </p:nvSpPr>
        <p:spPr>
          <a:xfrm>
            <a:off x="395536" y="1112907"/>
            <a:ext cx="6624736" cy="707886"/>
          </a:xfrm>
          <a:prstGeom prst="rect">
            <a:avLst/>
          </a:prstGeom>
          <a:solidFill>
            <a:srgbClr val="A85F36"/>
          </a:solidFill>
        </p:spPr>
        <p:txBody>
          <a:bodyPr wrap="square">
            <a:spAutoFit/>
          </a:bodyPr>
          <a:lstStyle/>
          <a:p>
            <a:pPr algn="ctr"/>
            <a:r>
              <a:rPr lang="en-GB" sz="2000" b="1" spc="300" dirty="0" smtClean="0">
                <a:latin typeface="Museo Slab 500" pitchFamily="50" charset="0"/>
              </a:rPr>
              <a:t>Increase soil organic matter levels by 20% in 20 years</a:t>
            </a:r>
            <a:endParaRPr lang="en-GB" sz="2000" b="1" spc="300" dirty="0">
              <a:latin typeface="Museo Slab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73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63" y="476672"/>
            <a:ext cx="6408712" cy="1143000"/>
          </a:xfrm>
        </p:spPr>
        <p:txBody>
          <a:bodyPr>
            <a:noAutofit/>
          </a:bodyPr>
          <a:lstStyle/>
          <a:p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What would a 1/5 more soil organic matter look like? </a:t>
            </a:r>
            <a:r>
              <a:rPr lang="en-GB" sz="3600" b="1" dirty="0" smtClean="0">
                <a:latin typeface="Indy Pimp" panose="02000000000000000000" pitchFamily="2" charset="0"/>
              </a:rPr>
              <a:t/>
            </a:r>
            <a:br>
              <a:rPr lang="en-GB" sz="3600" b="1" dirty="0" smtClean="0">
                <a:latin typeface="Indy Pimp" panose="02000000000000000000" pitchFamily="2" charset="0"/>
              </a:rPr>
            </a:br>
            <a:endParaRPr lang="en-GB" sz="3600" b="1" dirty="0">
              <a:latin typeface="Indy Pimp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75252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GB" sz="4000" dirty="0" smtClean="0">
                <a:latin typeface="Museo Slab 500" pitchFamily="50" charset="0"/>
              </a:rPr>
              <a:t>More money.</a:t>
            </a:r>
          </a:p>
          <a:p>
            <a:pPr lvl="1"/>
            <a:r>
              <a:rPr lang="en-GB" dirty="0" smtClean="0"/>
              <a:t>Soil degradation costs 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~£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45m every year </a:t>
            </a:r>
            <a:r>
              <a:rPr lang="en-GB" dirty="0"/>
              <a:t>including </a:t>
            </a:r>
            <a:r>
              <a:rPr lang="en-GB" dirty="0" smtClean="0"/>
              <a:t>£</a:t>
            </a:r>
            <a:r>
              <a:rPr lang="en-GB" dirty="0"/>
              <a:t>9m in lost food </a:t>
            </a:r>
            <a:r>
              <a:rPr lang="en-GB" dirty="0" smtClean="0"/>
              <a:t>production</a:t>
            </a:r>
            <a:r>
              <a:rPr lang="en-GB" dirty="0"/>
              <a:t> </a:t>
            </a:r>
            <a:r>
              <a:rPr lang="en-GB" sz="1900" i="1" dirty="0" smtClean="0"/>
              <a:t>(2009 Government report)</a:t>
            </a:r>
          </a:p>
          <a:p>
            <a:pPr lvl="1"/>
            <a:endParaRPr lang="en-GB" sz="1900" i="1" dirty="0" smtClean="0"/>
          </a:p>
          <a:p>
            <a:pPr lvl="0"/>
            <a:r>
              <a:rPr lang="en-GB" sz="4000" dirty="0" smtClean="0">
                <a:latin typeface="Museo Slab 500" pitchFamily="50" charset="0"/>
              </a:rPr>
              <a:t>Resilient farms. </a:t>
            </a:r>
          </a:p>
          <a:p>
            <a:pPr lvl="1"/>
            <a:r>
              <a:rPr lang="en-GB" dirty="0" smtClean="0"/>
              <a:t>Degraded arable farms (1-2% SOM levels) could hold 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40-100 thousand more 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litres </a:t>
            </a:r>
            <a:r>
              <a:rPr lang="en-GB" dirty="0" smtClean="0"/>
              <a:t>of water, reducing flood and drought risks</a:t>
            </a:r>
          </a:p>
          <a:p>
            <a:pPr lvl="1"/>
            <a:endParaRPr lang="en-GB" dirty="0" smtClean="0"/>
          </a:p>
          <a:p>
            <a:pPr lvl="0"/>
            <a:r>
              <a:rPr lang="en-GB" sz="4000" dirty="0" smtClean="0">
                <a:latin typeface="Museo Slab 500" pitchFamily="50" charset="0"/>
              </a:rPr>
              <a:t>Reduced erosion.</a:t>
            </a:r>
          </a:p>
          <a:p>
            <a:pPr lvl="1"/>
            <a:r>
              <a:rPr lang="en-GB" dirty="0" smtClean="0"/>
              <a:t>The UK contributes </a:t>
            </a:r>
            <a:r>
              <a:rPr lang="en-GB" dirty="0"/>
              <a:t>5% to Europe’s </a:t>
            </a:r>
            <a:r>
              <a:rPr lang="en-GB" dirty="0" smtClean="0"/>
              <a:t>total. Up to 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half of river sediment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smtClean="0"/>
              <a:t>in the South West may be eroded from maize fields alone.</a:t>
            </a:r>
          </a:p>
          <a:p>
            <a:pPr lvl="1"/>
            <a:endParaRPr lang="en-GB" dirty="0" smtClean="0"/>
          </a:p>
          <a:p>
            <a:pPr lvl="0"/>
            <a:r>
              <a:rPr lang="en-GB" sz="4000" dirty="0" smtClean="0">
                <a:latin typeface="Museo Slab 500" pitchFamily="50" charset="0"/>
              </a:rPr>
              <a:t>Huge cuts in greenhouse gas emissions. </a:t>
            </a:r>
          </a:p>
          <a:p>
            <a:pPr lvl="1"/>
            <a:r>
              <a:rPr lang="en-GB" dirty="0" smtClean="0"/>
              <a:t>If all farms showed the benefits seen on organic farms, we’d cut over seven million tonnes of CO</a:t>
            </a:r>
            <a:r>
              <a:rPr lang="en-GB" baseline="-25000" dirty="0" smtClean="0"/>
              <a:t>2</a:t>
            </a:r>
            <a:r>
              <a:rPr lang="en-GB" dirty="0" smtClean="0"/>
              <a:t>, 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cutting agricultural emissions by 13% </a:t>
            </a:r>
          </a:p>
          <a:p>
            <a:pPr lvl="1"/>
            <a:endParaRPr lang="en-GB" dirty="0" smtClean="0"/>
          </a:p>
          <a:p>
            <a:pPr lvl="0"/>
            <a:endParaRPr lang="en-GB" b="1" dirty="0" smtClean="0"/>
          </a:p>
          <a:p>
            <a:pPr lvl="0"/>
            <a:endParaRPr lang="en-GB" dirty="0"/>
          </a:p>
          <a:p>
            <a:endParaRPr lang="en-GB" dirty="0"/>
          </a:p>
        </p:txBody>
      </p:sp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4675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27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6225"/>
            <a:ext cx="6313115" cy="1143000"/>
          </a:xfrm>
        </p:spPr>
        <p:txBody>
          <a:bodyPr>
            <a:normAutofit fontScale="90000"/>
          </a:bodyPr>
          <a:lstStyle/>
          <a:p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seven ways to save our soils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dy Pimp" panose="02000000000000000000" pitchFamily="2" charset="0"/>
            </a:endParaRPr>
          </a:p>
        </p:txBody>
      </p:sp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4675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2" descr="Image result for soil association compo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29816" y="1628800"/>
            <a:ext cx="1925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GB" sz="1600" b="1" dirty="0" smtClean="0">
                <a:solidFill>
                  <a:prstClr val="black"/>
                </a:solidFill>
                <a:latin typeface="Museo Slab 500" pitchFamily="50" charset="0"/>
              </a:rPr>
              <a:t>1. </a:t>
            </a:r>
            <a:r>
              <a:rPr lang="en-GB" sz="1600" dirty="0" smtClean="0">
                <a:solidFill>
                  <a:prstClr val="black"/>
                </a:solidFill>
                <a:latin typeface="Museo Slab 500" pitchFamily="50" charset="0"/>
              </a:rPr>
              <a:t>Increase </a:t>
            </a:r>
            <a:r>
              <a:rPr lang="en-GB" sz="1600" dirty="0">
                <a:solidFill>
                  <a:prstClr val="black"/>
                </a:solidFill>
                <a:latin typeface="Museo Slab 500" pitchFamily="50" charset="0"/>
              </a:rPr>
              <a:t>the amount of </a:t>
            </a:r>
            <a:r>
              <a:rPr lang="en-GB" sz="1600" b="1" dirty="0">
                <a:solidFill>
                  <a:prstClr val="black"/>
                </a:solidFill>
                <a:latin typeface="Museo Slab 500" pitchFamily="50" charset="0"/>
              </a:rPr>
              <a:t>plant and animal matter </a:t>
            </a:r>
            <a:r>
              <a:rPr lang="en-GB" sz="1600" dirty="0">
                <a:solidFill>
                  <a:prstClr val="black"/>
                </a:solidFill>
                <a:latin typeface="Museo Slab 500" pitchFamily="50" charset="0"/>
              </a:rPr>
              <a:t>going back onto fields</a:t>
            </a:r>
          </a:p>
        </p:txBody>
      </p:sp>
      <p:sp>
        <p:nvSpPr>
          <p:cNvPr id="8" name="Rectangle 7"/>
          <p:cNvSpPr/>
          <p:nvPr/>
        </p:nvSpPr>
        <p:spPr>
          <a:xfrm>
            <a:off x="4072340" y="1598165"/>
            <a:ext cx="20882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GB" sz="1600" b="1" dirty="0" smtClean="0">
                <a:solidFill>
                  <a:prstClr val="black"/>
                </a:solidFill>
                <a:latin typeface="Museo Slab 500" pitchFamily="50" charset="0"/>
              </a:rPr>
              <a:t>3. Encourage </a:t>
            </a:r>
            <a:r>
              <a:rPr lang="en-GB" sz="1600" b="1" dirty="0">
                <a:solidFill>
                  <a:prstClr val="black"/>
                </a:solidFill>
                <a:latin typeface="Museo Slab 500" pitchFamily="50" charset="0"/>
              </a:rPr>
              <a:t>soil organisms </a:t>
            </a:r>
            <a:r>
              <a:rPr lang="en-GB" sz="1600" dirty="0">
                <a:solidFill>
                  <a:prstClr val="black"/>
                </a:solidFill>
                <a:latin typeface="Museo Slab 500" pitchFamily="50" charset="0"/>
              </a:rPr>
              <a:t>– both those that build up soil and those that release nutrients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2340" y="2964635"/>
            <a:ext cx="1800199" cy="1197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824" y="2952239"/>
            <a:ext cx="1800200" cy="1205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6300192" y="1628800"/>
            <a:ext cx="19041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GB" sz="1600" b="1" dirty="0" smtClean="0">
                <a:solidFill>
                  <a:prstClr val="black"/>
                </a:solidFill>
                <a:latin typeface="Museo Slab 500" pitchFamily="50" charset="0"/>
              </a:rPr>
              <a:t>4. </a:t>
            </a:r>
            <a:r>
              <a:rPr lang="en-GB" sz="1600" dirty="0" smtClean="0">
                <a:solidFill>
                  <a:prstClr val="black"/>
                </a:solidFill>
                <a:latin typeface="Museo Slab 500" pitchFamily="50" charset="0"/>
              </a:rPr>
              <a:t>Cover </a:t>
            </a:r>
            <a:r>
              <a:rPr lang="en-GB" sz="1600" dirty="0">
                <a:solidFill>
                  <a:prstClr val="black"/>
                </a:solidFill>
                <a:latin typeface="Museo Slab 500" pitchFamily="50" charset="0"/>
              </a:rPr>
              <a:t>up </a:t>
            </a:r>
            <a:r>
              <a:rPr lang="en-GB" sz="1600" b="1" dirty="0">
                <a:solidFill>
                  <a:prstClr val="black"/>
                </a:solidFill>
                <a:latin typeface="Museo Slab 500" pitchFamily="50" charset="0"/>
              </a:rPr>
              <a:t>bare soil </a:t>
            </a:r>
            <a:r>
              <a:rPr lang="en-GB" sz="1600" dirty="0">
                <a:solidFill>
                  <a:prstClr val="black"/>
                </a:solidFill>
                <a:latin typeface="Museo Slab 500" pitchFamily="50" charset="0"/>
              </a:rPr>
              <a:t>with continuous plant cover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5823265" y="4208751"/>
            <a:ext cx="25651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GB" sz="1600" b="1" dirty="0" smtClean="0">
                <a:solidFill>
                  <a:prstClr val="black"/>
                </a:solidFill>
                <a:latin typeface="Museo Slab 500" pitchFamily="50" charset="0"/>
              </a:rPr>
              <a:t>7</a:t>
            </a:r>
            <a:r>
              <a:rPr lang="en-GB" sz="1600" dirty="0" smtClean="0">
                <a:solidFill>
                  <a:prstClr val="black"/>
                </a:solidFill>
                <a:latin typeface="Museo Slab 500" pitchFamily="50" charset="0"/>
              </a:rPr>
              <a:t>. Bring </a:t>
            </a:r>
            <a:r>
              <a:rPr lang="en-GB" sz="1600" b="1" dirty="0">
                <a:solidFill>
                  <a:prstClr val="black"/>
                </a:solidFill>
                <a:latin typeface="Museo Slab 500" pitchFamily="50" charset="0"/>
              </a:rPr>
              <a:t>more trees </a:t>
            </a:r>
            <a:r>
              <a:rPr lang="en-GB" sz="1600" dirty="0">
                <a:solidFill>
                  <a:prstClr val="black"/>
                </a:solidFill>
                <a:latin typeface="Museo Slab 500" pitchFamily="50" charset="0"/>
              </a:rPr>
              <a:t>onto farmland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3360" y="4208751"/>
            <a:ext cx="26386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GB" sz="1600" b="1" dirty="0" smtClean="0">
                <a:solidFill>
                  <a:prstClr val="black"/>
                </a:solidFill>
                <a:latin typeface="Museo Slab 500" pitchFamily="50" charset="0"/>
              </a:rPr>
              <a:t>5</a:t>
            </a:r>
            <a:r>
              <a:rPr lang="en-GB" sz="1600" dirty="0" smtClean="0">
                <a:solidFill>
                  <a:prstClr val="black"/>
                </a:solidFill>
                <a:latin typeface="Museo Slab 500" pitchFamily="50" charset="0"/>
              </a:rPr>
              <a:t>. Reduce </a:t>
            </a:r>
            <a:r>
              <a:rPr lang="en-GB" sz="1600" b="1" dirty="0">
                <a:solidFill>
                  <a:prstClr val="black"/>
                </a:solidFill>
                <a:latin typeface="Museo Slab 500" pitchFamily="50" charset="0"/>
              </a:rPr>
              <a:t>soil compaction </a:t>
            </a:r>
            <a:r>
              <a:rPr lang="en-GB" sz="1600" dirty="0">
                <a:solidFill>
                  <a:prstClr val="black"/>
                </a:solidFill>
                <a:latin typeface="Museo Slab 500" pitchFamily="50" charset="0"/>
              </a:rPr>
              <a:t>from machinery and livestock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059832" y="4221088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</a:pPr>
            <a:r>
              <a:rPr lang="en-GB" sz="1600" b="1" dirty="0" smtClean="0">
                <a:solidFill>
                  <a:prstClr val="black"/>
                </a:solidFill>
                <a:latin typeface="Museo Slab 500" pitchFamily="50" charset="0"/>
              </a:rPr>
              <a:t>6</a:t>
            </a:r>
            <a:r>
              <a:rPr lang="en-GB" sz="1600" dirty="0" smtClean="0">
                <a:solidFill>
                  <a:prstClr val="black"/>
                </a:solidFill>
                <a:latin typeface="Museo Slab 500" pitchFamily="50" charset="0"/>
              </a:rPr>
              <a:t>. Design </a:t>
            </a:r>
            <a:r>
              <a:rPr lang="en-GB" sz="1600" b="1" dirty="0">
                <a:solidFill>
                  <a:prstClr val="black"/>
                </a:solidFill>
                <a:latin typeface="Museo Slab 500" pitchFamily="50" charset="0"/>
              </a:rPr>
              <a:t>crop rotations </a:t>
            </a:r>
            <a:r>
              <a:rPr lang="en-GB" sz="1600" dirty="0">
                <a:solidFill>
                  <a:prstClr val="black"/>
                </a:solidFill>
                <a:latin typeface="Museo Slab 500" pitchFamily="50" charset="0"/>
              </a:rPr>
              <a:t>to improve soil health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52310" y="1598166"/>
            <a:ext cx="14901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GB" sz="1600" b="1" dirty="0" smtClean="0">
                <a:solidFill>
                  <a:prstClr val="black"/>
                </a:solidFill>
                <a:latin typeface="Museo Slab 500" pitchFamily="50" charset="0"/>
              </a:rPr>
              <a:t>2</a:t>
            </a:r>
            <a:r>
              <a:rPr lang="en-GB" sz="1600" dirty="0" smtClean="0">
                <a:solidFill>
                  <a:prstClr val="black"/>
                </a:solidFill>
                <a:latin typeface="Museo Slab 500" pitchFamily="50" charset="0"/>
              </a:rPr>
              <a:t>. Improve </a:t>
            </a:r>
            <a:r>
              <a:rPr lang="en-GB" sz="1600" dirty="0">
                <a:solidFill>
                  <a:prstClr val="black"/>
                </a:solidFill>
                <a:latin typeface="Museo Slab 500" pitchFamily="50" charset="0"/>
              </a:rPr>
              <a:t>soil health </a:t>
            </a:r>
            <a:r>
              <a:rPr lang="en-GB" sz="1600" b="1" dirty="0">
                <a:solidFill>
                  <a:prstClr val="black"/>
                </a:solidFill>
                <a:latin typeface="Museo Slab 500" pitchFamily="50" charset="0"/>
              </a:rPr>
              <a:t>monitoring</a:t>
            </a:r>
            <a:r>
              <a:rPr lang="en-GB" sz="1600" dirty="0">
                <a:solidFill>
                  <a:prstClr val="black"/>
                </a:solidFill>
                <a:latin typeface="Museo Slab 500" pitchFamily="50" charset="0"/>
              </a:rPr>
              <a:t> across the UK </a:t>
            </a:r>
          </a:p>
        </p:txBody>
      </p:sp>
      <p:sp>
        <p:nvSpPr>
          <p:cNvPr id="14" name="AutoShape 8" descr="Image result for test tub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AutoShape 10" descr="data:image/png;base64,iVBORw0KGgoAAAANSUhEUgAAAEwAAAD/CAMAAABsF8DCAAAAaVBMVEX///8AAABpaWn39/ewsLChoaHT09PY2Njh4eHb29tAQECXl5fQ0ND6+vrGxsZDQ0Pq6up9fX0nJydkZGSIiIgQEBAvLy81NTVUVFRISEhPT092dna7u7vx8fFubm6Ojo4gICAYGBhcXFxIpOEiAAACc0lEQVR4nO3c25aiMBAFUIpLCBBCwi3cQf7/Iye0Pb3sFhWceZo5Z/lkdJsUhW+F4yAIgiCnknqKh3Lwg2v8QbJIeelpZ2SDP7tNXC8V3aRa6mzVgS/UYTIK+mb5+G5lWlfrUifXzPPc90VsqiqeEnHIC2LrLFmhk0HaY9mzcq6YYPYVbhHSnwuivFQHLKImGLh3t5COI49CJoRFI2Z/snmNlVSt4sm653EuWcgmyl9j/LKVq9G+5Gr8ub90VFwMs1tvn/FfYw53P69dHWfdWkx9r8uy1Lqf3LVpY/O5mssDlk2wkDH0OHlTUxsdsxwnueSzDErtrl2XmTqva2PMtk1XJ4Gvxp7iZ2X9nlFTLG0X2HYQUorQ9oa6KaBPlyP1+tIymnnEGLeNdrfIDCUnLHtQ6kZnv8fTntYD/XoT1VDwYElWl+MF+721/sHNF9B60rJFdu+rtSXVNP81zHMfFgAYMGDAgAEDBgwYMGDAgAEDBgwYMGDAgAEDBgwYMGDAgAEDBgwYMGDAgAEDBgwYMGDAgAEDBgwYMGDAgAED9v9gAxXjPlacxyS1bB9rquEsxvPF3x3gVPHl4FDvzQbaKuF7C2Ixu+8/TUkF27sECfX7V+ZZBjLDzhbeqf/HCO0s7vcgq/zw7PJNEmoku7sGE/VvWA43pMPwx5sDLWfneq8JKPfZ9zPxjsq3LCddqRu+aelE7fm+uCZsqR2Y+Jp9HsvDU+g7kQutfihC9WlV77TFV4aMTCIZE3z0ZEPVn1j25uno0pWBH8x9TtmZKfS9qHIb/t8eErBMP/vkfFKeTE3dueWxRzC8jKcitf9PiSAI8m/mFyReLTrJzNloAAAAAElFTkSuQmCC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18" name="Group 17"/>
          <p:cNvGrpSpPr/>
          <p:nvPr/>
        </p:nvGrpSpPr>
        <p:grpSpPr>
          <a:xfrm>
            <a:off x="2727109" y="3072291"/>
            <a:ext cx="595772" cy="843691"/>
            <a:chOff x="3167344" y="1988840"/>
            <a:chExt cx="723900" cy="2428875"/>
          </a:xfrm>
        </p:grpSpPr>
        <p:pic>
          <p:nvPicPr>
            <p:cNvPr id="3083" name="Picture 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7344" y="1988840"/>
              <a:ext cx="723900" cy="242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Oval 16"/>
            <p:cNvSpPr/>
            <p:nvPr/>
          </p:nvSpPr>
          <p:spPr>
            <a:xfrm>
              <a:off x="3383869" y="2768916"/>
              <a:ext cx="278373" cy="1460954"/>
            </a:xfrm>
            <a:custGeom>
              <a:avLst/>
              <a:gdLst>
                <a:gd name="connsiteX0" fmla="*/ 0 w 252027"/>
                <a:gd name="connsiteY0" fmla="*/ 720080 h 1440160"/>
                <a:gd name="connsiteX1" fmla="*/ 126014 w 252027"/>
                <a:gd name="connsiteY1" fmla="*/ 0 h 1440160"/>
                <a:gd name="connsiteX2" fmla="*/ 252028 w 252027"/>
                <a:gd name="connsiteY2" fmla="*/ 720080 h 1440160"/>
                <a:gd name="connsiteX3" fmla="*/ 126014 w 252027"/>
                <a:gd name="connsiteY3" fmla="*/ 1440160 h 1440160"/>
                <a:gd name="connsiteX4" fmla="*/ 0 w 252027"/>
                <a:gd name="connsiteY4" fmla="*/ 720080 h 1440160"/>
                <a:gd name="connsiteX0" fmla="*/ 0 w 274109"/>
                <a:gd name="connsiteY0" fmla="*/ 764262 h 1484342"/>
                <a:gd name="connsiteX1" fmla="*/ 126014 w 274109"/>
                <a:gd name="connsiteY1" fmla="*/ 44182 h 1484342"/>
                <a:gd name="connsiteX2" fmla="*/ 264587 w 274109"/>
                <a:gd name="connsiteY2" fmla="*/ 152758 h 1484342"/>
                <a:gd name="connsiteX3" fmla="*/ 252028 w 274109"/>
                <a:gd name="connsiteY3" fmla="*/ 764262 h 1484342"/>
                <a:gd name="connsiteX4" fmla="*/ 126014 w 274109"/>
                <a:gd name="connsiteY4" fmla="*/ 1484342 h 1484342"/>
                <a:gd name="connsiteX5" fmla="*/ 0 w 274109"/>
                <a:gd name="connsiteY5" fmla="*/ 764262 h 1484342"/>
                <a:gd name="connsiteX0" fmla="*/ 11496 w 285605"/>
                <a:gd name="connsiteY0" fmla="*/ 732093 h 1452173"/>
                <a:gd name="connsiteX1" fmla="*/ 20051 w 285605"/>
                <a:gd name="connsiteY1" fmla="*/ 84013 h 1452173"/>
                <a:gd name="connsiteX2" fmla="*/ 137510 w 285605"/>
                <a:gd name="connsiteY2" fmla="*/ 12013 h 1452173"/>
                <a:gd name="connsiteX3" fmla="*/ 276083 w 285605"/>
                <a:gd name="connsiteY3" fmla="*/ 120589 h 1452173"/>
                <a:gd name="connsiteX4" fmla="*/ 263524 w 285605"/>
                <a:gd name="connsiteY4" fmla="*/ 732093 h 1452173"/>
                <a:gd name="connsiteX5" fmla="*/ 137510 w 285605"/>
                <a:gd name="connsiteY5" fmla="*/ 1452173 h 1452173"/>
                <a:gd name="connsiteX6" fmla="*/ 11496 w 285605"/>
                <a:gd name="connsiteY6" fmla="*/ 732093 h 1452173"/>
                <a:gd name="connsiteX0" fmla="*/ 3914 w 278023"/>
                <a:gd name="connsiteY0" fmla="*/ 732093 h 1452173"/>
                <a:gd name="connsiteX1" fmla="*/ 12469 w 278023"/>
                <a:gd name="connsiteY1" fmla="*/ 84013 h 1452173"/>
                <a:gd name="connsiteX2" fmla="*/ 129928 w 278023"/>
                <a:gd name="connsiteY2" fmla="*/ 12013 h 1452173"/>
                <a:gd name="connsiteX3" fmla="*/ 268501 w 278023"/>
                <a:gd name="connsiteY3" fmla="*/ 120589 h 1452173"/>
                <a:gd name="connsiteX4" fmla="*/ 255942 w 278023"/>
                <a:gd name="connsiteY4" fmla="*/ 732093 h 1452173"/>
                <a:gd name="connsiteX5" fmla="*/ 129928 w 278023"/>
                <a:gd name="connsiteY5" fmla="*/ 1452173 h 1452173"/>
                <a:gd name="connsiteX6" fmla="*/ 3914 w 278023"/>
                <a:gd name="connsiteY6" fmla="*/ 732093 h 1452173"/>
                <a:gd name="connsiteX0" fmla="*/ 148 w 274257"/>
                <a:gd name="connsiteY0" fmla="*/ 732093 h 1497034"/>
                <a:gd name="connsiteX1" fmla="*/ 8703 w 274257"/>
                <a:gd name="connsiteY1" fmla="*/ 84013 h 1497034"/>
                <a:gd name="connsiteX2" fmla="*/ 126162 w 274257"/>
                <a:gd name="connsiteY2" fmla="*/ 12013 h 1497034"/>
                <a:gd name="connsiteX3" fmla="*/ 264735 w 274257"/>
                <a:gd name="connsiteY3" fmla="*/ 120589 h 1497034"/>
                <a:gd name="connsiteX4" fmla="*/ 252176 w 274257"/>
                <a:gd name="connsiteY4" fmla="*/ 732093 h 1497034"/>
                <a:gd name="connsiteX5" fmla="*/ 126162 w 274257"/>
                <a:gd name="connsiteY5" fmla="*/ 1452173 h 1497034"/>
                <a:gd name="connsiteX6" fmla="*/ 26991 w 274257"/>
                <a:gd name="connsiteY6" fmla="*/ 1345885 h 1497034"/>
                <a:gd name="connsiteX7" fmla="*/ 148 w 274257"/>
                <a:gd name="connsiteY7" fmla="*/ 732093 h 1497034"/>
                <a:gd name="connsiteX0" fmla="*/ 148 w 278521"/>
                <a:gd name="connsiteY0" fmla="*/ 732093 h 1460954"/>
                <a:gd name="connsiteX1" fmla="*/ 8703 w 278521"/>
                <a:gd name="connsiteY1" fmla="*/ 84013 h 1460954"/>
                <a:gd name="connsiteX2" fmla="*/ 126162 w 278521"/>
                <a:gd name="connsiteY2" fmla="*/ 12013 h 1460954"/>
                <a:gd name="connsiteX3" fmla="*/ 264735 w 278521"/>
                <a:gd name="connsiteY3" fmla="*/ 120589 h 1460954"/>
                <a:gd name="connsiteX4" fmla="*/ 252176 w 278521"/>
                <a:gd name="connsiteY4" fmla="*/ 732093 h 1460954"/>
                <a:gd name="connsiteX5" fmla="*/ 273879 w 278521"/>
                <a:gd name="connsiteY5" fmla="*/ 1373316 h 1460954"/>
                <a:gd name="connsiteX6" fmla="*/ 126162 w 278521"/>
                <a:gd name="connsiteY6" fmla="*/ 1452173 h 1460954"/>
                <a:gd name="connsiteX7" fmla="*/ 26991 w 278521"/>
                <a:gd name="connsiteY7" fmla="*/ 1345885 h 1460954"/>
                <a:gd name="connsiteX8" fmla="*/ 148 w 278521"/>
                <a:gd name="connsiteY8" fmla="*/ 732093 h 146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8521" h="1460954">
                  <a:moveTo>
                    <a:pt x="148" y="732093"/>
                  </a:moveTo>
                  <a:cubicBezTo>
                    <a:pt x="-2900" y="521781"/>
                    <a:pt x="42565" y="204026"/>
                    <a:pt x="8703" y="84013"/>
                  </a:cubicBezTo>
                  <a:cubicBezTo>
                    <a:pt x="29705" y="-36000"/>
                    <a:pt x="83490" y="5917"/>
                    <a:pt x="126162" y="12013"/>
                  </a:cubicBezTo>
                  <a:cubicBezTo>
                    <a:pt x="168834" y="18109"/>
                    <a:pt x="243733" y="576"/>
                    <a:pt x="264735" y="120589"/>
                  </a:cubicBezTo>
                  <a:cubicBezTo>
                    <a:pt x="285737" y="240602"/>
                    <a:pt x="267416" y="537021"/>
                    <a:pt x="252176" y="732093"/>
                  </a:cubicBezTo>
                  <a:cubicBezTo>
                    <a:pt x="236936" y="927165"/>
                    <a:pt x="294881" y="1253303"/>
                    <a:pt x="273879" y="1373316"/>
                  </a:cubicBezTo>
                  <a:cubicBezTo>
                    <a:pt x="252877" y="1493329"/>
                    <a:pt x="167310" y="1456745"/>
                    <a:pt x="126162" y="1452173"/>
                  </a:cubicBezTo>
                  <a:cubicBezTo>
                    <a:pt x="85014" y="1447601"/>
                    <a:pt x="47993" y="1465898"/>
                    <a:pt x="26991" y="1345885"/>
                  </a:cubicBezTo>
                  <a:cubicBezTo>
                    <a:pt x="5989" y="1225872"/>
                    <a:pt x="3196" y="942405"/>
                    <a:pt x="148" y="732093"/>
                  </a:cubicBezTo>
                  <a:close/>
                </a:path>
              </a:pathLst>
            </a:custGeom>
            <a:blipFill>
              <a:blip r:embed="rId6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3084" name="Picture 1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14032" y="2736227"/>
            <a:ext cx="986360" cy="120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3162209" y="2921604"/>
            <a:ext cx="458699" cy="1145064"/>
            <a:chOff x="3269873" y="1988840"/>
            <a:chExt cx="524193" cy="2428875"/>
          </a:xfrm>
        </p:grpSpPr>
        <p:pic>
          <p:nvPicPr>
            <p:cNvPr id="26" name="Picture 11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269873" y="1988840"/>
              <a:ext cx="524193" cy="242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Oval 16"/>
            <p:cNvSpPr/>
            <p:nvPr/>
          </p:nvSpPr>
          <p:spPr>
            <a:xfrm>
              <a:off x="3383869" y="2768915"/>
              <a:ext cx="278373" cy="1460953"/>
            </a:xfrm>
            <a:custGeom>
              <a:avLst/>
              <a:gdLst>
                <a:gd name="connsiteX0" fmla="*/ 0 w 252027"/>
                <a:gd name="connsiteY0" fmla="*/ 720080 h 1440160"/>
                <a:gd name="connsiteX1" fmla="*/ 126014 w 252027"/>
                <a:gd name="connsiteY1" fmla="*/ 0 h 1440160"/>
                <a:gd name="connsiteX2" fmla="*/ 252028 w 252027"/>
                <a:gd name="connsiteY2" fmla="*/ 720080 h 1440160"/>
                <a:gd name="connsiteX3" fmla="*/ 126014 w 252027"/>
                <a:gd name="connsiteY3" fmla="*/ 1440160 h 1440160"/>
                <a:gd name="connsiteX4" fmla="*/ 0 w 252027"/>
                <a:gd name="connsiteY4" fmla="*/ 720080 h 1440160"/>
                <a:gd name="connsiteX0" fmla="*/ 0 w 274109"/>
                <a:gd name="connsiteY0" fmla="*/ 764262 h 1484342"/>
                <a:gd name="connsiteX1" fmla="*/ 126014 w 274109"/>
                <a:gd name="connsiteY1" fmla="*/ 44182 h 1484342"/>
                <a:gd name="connsiteX2" fmla="*/ 264587 w 274109"/>
                <a:gd name="connsiteY2" fmla="*/ 152758 h 1484342"/>
                <a:gd name="connsiteX3" fmla="*/ 252028 w 274109"/>
                <a:gd name="connsiteY3" fmla="*/ 764262 h 1484342"/>
                <a:gd name="connsiteX4" fmla="*/ 126014 w 274109"/>
                <a:gd name="connsiteY4" fmla="*/ 1484342 h 1484342"/>
                <a:gd name="connsiteX5" fmla="*/ 0 w 274109"/>
                <a:gd name="connsiteY5" fmla="*/ 764262 h 1484342"/>
                <a:gd name="connsiteX0" fmla="*/ 11496 w 285605"/>
                <a:gd name="connsiteY0" fmla="*/ 732093 h 1452173"/>
                <a:gd name="connsiteX1" fmla="*/ 20051 w 285605"/>
                <a:gd name="connsiteY1" fmla="*/ 84013 h 1452173"/>
                <a:gd name="connsiteX2" fmla="*/ 137510 w 285605"/>
                <a:gd name="connsiteY2" fmla="*/ 12013 h 1452173"/>
                <a:gd name="connsiteX3" fmla="*/ 276083 w 285605"/>
                <a:gd name="connsiteY3" fmla="*/ 120589 h 1452173"/>
                <a:gd name="connsiteX4" fmla="*/ 263524 w 285605"/>
                <a:gd name="connsiteY4" fmla="*/ 732093 h 1452173"/>
                <a:gd name="connsiteX5" fmla="*/ 137510 w 285605"/>
                <a:gd name="connsiteY5" fmla="*/ 1452173 h 1452173"/>
                <a:gd name="connsiteX6" fmla="*/ 11496 w 285605"/>
                <a:gd name="connsiteY6" fmla="*/ 732093 h 1452173"/>
                <a:gd name="connsiteX0" fmla="*/ 3914 w 278023"/>
                <a:gd name="connsiteY0" fmla="*/ 732093 h 1452173"/>
                <a:gd name="connsiteX1" fmla="*/ 12469 w 278023"/>
                <a:gd name="connsiteY1" fmla="*/ 84013 h 1452173"/>
                <a:gd name="connsiteX2" fmla="*/ 129928 w 278023"/>
                <a:gd name="connsiteY2" fmla="*/ 12013 h 1452173"/>
                <a:gd name="connsiteX3" fmla="*/ 268501 w 278023"/>
                <a:gd name="connsiteY3" fmla="*/ 120589 h 1452173"/>
                <a:gd name="connsiteX4" fmla="*/ 255942 w 278023"/>
                <a:gd name="connsiteY4" fmla="*/ 732093 h 1452173"/>
                <a:gd name="connsiteX5" fmla="*/ 129928 w 278023"/>
                <a:gd name="connsiteY5" fmla="*/ 1452173 h 1452173"/>
                <a:gd name="connsiteX6" fmla="*/ 3914 w 278023"/>
                <a:gd name="connsiteY6" fmla="*/ 732093 h 1452173"/>
                <a:gd name="connsiteX0" fmla="*/ 148 w 274257"/>
                <a:gd name="connsiteY0" fmla="*/ 732093 h 1497034"/>
                <a:gd name="connsiteX1" fmla="*/ 8703 w 274257"/>
                <a:gd name="connsiteY1" fmla="*/ 84013 h 1497034"/>
                <a:gd name="connsiteX2" fmla="*/ 126162 w 274257"/>
                <a:gd name="connsiteY2" fmla="*/ 12013 h 1497034"/>
                <a:gd name="connsiteX3" fmla="*/ 264735 w 274257"/>
                <a:gd name="connsiteY3" fmla="*/ 120589 h 1497034"/>
                <a:gd name="connsiteX4" fmla="*/ 252176 w 274257"/>
                <a:gd name="connsiteY4" fmla="*/ 732093 h 1497034"/>
                <a:gd name="connsiteX5" fmla="*/ 126162 w 274257"/>
                <a:gd name="connsiteY5" fmla="*/ 1452173 h 1497034"/>
                <a:gd name="connsiteX6" fmla="*/ 26991 w 274257"/>
                <a:gd name="connsiteY6" fmla="*/ 1345885 h 1497034"/>
                <a:gd name="connsiteX7" fmla="*/ 148 w 274257"/>
                <a:gd name="connsiteY7" fmla="*/ 732093 h 1497034"/>
                <a:gd name="connsiteX0" fmla="*/ 148 w 278521"/>
                <a:gd name="connsiteY0" fmla="*/ 732093 h 1460954"/>
                <a:gd name="connsiteX1" fmla="*/ 8703 w 278521"/>
                <a:gd name="connsiteY1" fmla="*/ 84013 h 1460954"/>
                <a:gd name="connsiteX2" fmla="*/ 126162 w 278521"/>
                <a:gd name="connsiteY2" fmla="*/ 12013 h 1460954"/>
                <a:gd name="connsiteX3" fmla="*/ 264735 w 278521"/>
                <a:gd name="connsiteY3" fmla="*/ 120589 h 1460954"/>
                <a:gd name="connsiteX4" fmla="*/ 252176 w 278521"/>
                <a:gd name="connsiteY4" fmla="*/ 732093 h 1460954"/>
                <a:gd name="connsiteX5" fmla="*/ 273879 w 278521"/>
                <a:gd name="connsiteY5" fmla="*/ 1373316 h 1460954"/>
                <a:gd name="connsiteX6" fmla="*/ 126162 w 278521"/>
                <a:gd name="connsiteY6" fmla="*/ 1452173 h 1460954"/>
                <a:gd name="connsiteX7" fmla="*/ 26991 w 278521"/>
                <a:gd name="connsiteY7" fmla="*/ 1345885 h 1460954"/>
                <a:gd name="connsiteX8" fmla="*/ 148 w 278521"/>
                <a:gd name="connsiteY8" fmla="*/ 732093 h 146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8521" h="1460954">
                  <a:moveTo>
                    <a:pt x="148" y="732093"/>
                  </a:moveTo>
                  <a:cubicBezTo>
                    <a:pt x="-2900" y="521781"/>
                    <a:pt x="42565" y="204026"/>
                    <a:pt x="8703" y="84013"/>
                  </a:cubicBezTo>
                  <a:cubicBezTo>
                    <a:pt x="29705" y="-36000"/>
                    <a:pt x="83490" y="5917"/>
                    <a:pt x="126162" y="12013"/>
                  </a:cubicBezTo>
                  <a:cubicBezTo>
                    <a:pt x="168834" y="18109"/>
                    <a:pt x="243733" y="576"/>
                    <a:pt x="264735" y="120589"/>
                  </a:cubicBezTo>
                  <a:cubicBezTo>
                    <a:pt x="285737" y="240602"/>
                    <a:pt x="267416" y="537021"/>
                    <a:pt x="252176" y="732093"/>
                  </a:cubicBezTo>
                  <a:cubicBezTo>
                    <a:pt x="236936" y="927165"/>
                    <a:pt x="294881" y="1253303"/>
                    <a:pt x="273879" y="1373316"/>
                  </a:cubicBezTo>
                  <a:cubicBezTo>
                    <a:pt x="252877" y="1493329"/>
                    <a:pt x="167310" y="1456745"/>
                    <a:pt x="126162" y="1452173"/>
                  </a:cubicBezTo>
                  <a:cubicBezTo>
                    <a:pt x="85014" y="1447601"/>
                    <a:pt x="47993" y="1465898"/>
                    <a:pt x="26991" y="1345885"/>
                  </a:cubicBezTo>
                  <a:cubicBezTo>
                    <a:pt x="5989" y="1225872"/>
                    <a:pt x="3196" y="942405"/>
                    <a:pt x="148" y="732093"/>
                  </a:cubicBezTo>
                  <a:close/>
                </a:path>
              </a:pathLst>
            </a:custGeom>
            <a:blipFill>
              <a:blip r:embed="rId9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3085" name="Picture 13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33390" y="2736227"/>
            <a:ext cx="918898" cy="120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5285969"/>
            <a:ext cx="1806169" cy="1296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4136" y="4816350"/>
            <a:ext cx="2320248" cy="1835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3787367426"/>
              </p:ext>
            </p:extLst>
          </p:nvPr>
        </p:nvGraphicFramePr>
        <p:xfrm>
          <a:off x="3505554" y="5153963"/>
          <a:ext cx="1610462" cy="1444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358942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23850"/>
            <a:ext cx="6457131" cy="1143000"/>
          </a:xfrm>
        </p:spPr>
        <p:txBody>
          <a:bodyPr>
            <a:noAutofit/>
          </a:bodyPr>
          <a:lstStyle/>
          <a:p>
            <a:pPr lvl="0"/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1. 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Increase the amount of plant and animal matter going back onto fields</a:t>
            </a:r>
            <a:endParaRPr lang="en-GB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dy Pimp" panose="02000000000000000000" pitchFamily="2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7577184"/>
              </p:ext>
            </p:extLst>
          </p:nvPr>
        </p:nvGraphicFramePr>
        <p:xfrm>
          <a:off x="672949" y="1916832"/>
          <a:ext cx="7272808" cy="34701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535301"/>
                <a:gridCol w="5737507"/>
              </a:tblGrid>
              <a:tr h="1022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practices are available to farmers?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Learn about the additional benefits of 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manure 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and 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composts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Bring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livestock onto arable farm grass leys  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could government do to help?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</a:rPr>
                        <a:t>Commit to our </a:t>
                      </a: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target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u="none" dirty="0" smtClean="0">
                          <a:solidFill>
                            <a:schemeClr val="tx1"/>
                          </a:solidFill>
                          <a:effectLst/>
                        </a:rPr>
                        <a:t>Stop </a:t>
                      </a:r>
                      <a:r>
                        <a:rPr lang="en-GB" sz="1800" b="1" u="none" dirty="0">
                          <a:solidFill>
                            <a:schemeClr val="tx1"/>
                          </a:solidFill>
                          <a:effectLst/>
                        </a:rPr>
                        <a:t>subsidising </a:t>
                      </a:r>
                      <a:r>
                        <a:rPr lang="en-GB" sz="1800" b="1" u="none" dirty="0" smtClean="0">
                          <a:solidFill>
                            <a:schemeClr val="tx1"/>
                          </a:solidFill>
                          <a:effectLst/>
                        </a:rPr>
                        <a:t>damaging practices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b="1" u="sng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Increase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</a:rPr>
                        <a:t>farmer awareness about </a:t>
                      </a: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additional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</a:rPr>
                        <a:t>benefits of </a:t>
                      </a: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manure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</a:rPr>
                        <a:t>and </a:t>
                      </a: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composts</a:t>
                      </a:r>
                      <a:endParaRPr lang="en-GB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1" name="Picture 10" descr="Untitl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4675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W:\Policy\Policy Dept\Policy team files\Soil\Our soil organic matter target\Images for briefing\Organic matter - 2FBW021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5229200"/>
            <a:ext cx="2191049" cy="145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73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347048" cy="1143000"/>
          </a:xfrm>
        </p:spPr>
        <p:txBody>
          <a:bodyPr>
            <a:noAutofit/>
          </a:bodyPr>
          <a:lstStyle/>
          <a:p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2. Encourage </a:t>
            </a:r>
            <a:r>
              <a:rPr lang="en-GB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soil </a:t>
            </a:r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organisms</a:t>
            </a:r>
            <a:r>
              <a:rPr lang="en-GB" sz="2400" b="1" dirty="0" smtClean="0">
                <a:latin typeface="Indy Pimp" panose="02000000000000000000" pitchFamily="2" charset="0"/>
              </a:rPr>
              <a:t/>
            </a:r>
            <a:br>
              <a:rPr lang="en-GB" sz="2400" b="1" dirty="0" smtClean="0">
                <a:latin typeface="Indy Pimp" panose="02000000000000000000" pitchFamily="2" charset="0"/>
              </a:rPr>
            </a:br>
            <a:r>
              <a:rPr lang="en-GB" sz="2400" b="1" dirty="0" smtClean="0">
                <a:latin typeface="Indy Pimp" panose="02000000000000000000" pitchFamily="2" charset="0"/>
              </a:rPr>
              <a:t> </a:t>
            </a:r>
            <a:r>
              <a:rPr lang="en-GB" sz="2400" dirty="0" smtClean="0">
                <a:latin typeface="Museo Slab 500" pitchFamily="50" charset="0"/>
              </a:rPr>
              <a:t>Both </a:t>
            </a:r>
            <a:r>
              <a:rPr lang="en-GB" sz="2400" dirty="0">
                <a:latin typeface="Museo Slab 500" pitchFamily="50" charset="0"/>
              </a:rPr>
              <a:t>those that build up soil and those that release nutrients</a:t>
            </a:r>
          </a:p>
        </p:txBody>
      </p:sp>
      <p:graphicFrame>
        <p:nvGraphicFramePr>
          <p:cNvPr id="4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69938"/>
              </p:ext>
            </p:extLst>
          </p:nvPr>
        </p:nvGraphicFramePr>
        <p:xfrm>
          <a:off x="539552" y="1994143"/>
          <a:ext cx="5904656" cy="40084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296144"/>
                <a:gridCol w="4608512"/>
              </a:tblGrid>
              <a:tr h="21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practices are available to farmers?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Consider the impact of multiple chemicals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Plough less</a:t>
                      </a:r>
                      <a:endParaRPr lang="en-GB" sz="1800" baseline="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baseline="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 innovative and join in with other farmers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800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could government do to help?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Improve</a:t>
                      </a: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chemical testing regulations around soil life</a:t>
                      </a: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u="none" dirty="0" smtClean="0">
                          <a:solidFill>
                            <a:schemeClr val="tx1"/>
                          </a:solidFill>
                          <a:effectLst/>
                        </a:rPr>
                        <a:t>Support R&amp;D</a:t>
                      </a:r>
                      <a:r>
                        <a:rPr lang="en-GB" sz="1800" b="1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in</a:t>
                      </a:r>
                      <a:r>
                        <a:rPr lang="en-GB" sz="1800" b="1" u="none" dirty="0" smtClean="0">
                          <a:solidFill>
                            <a:schemeClr val="tx1"/>
                          </a:solidFill>
                          <a:effectLst/>
                        </a:rPr>
                        <a:t> soil life – the benefits, impacts</a:t>
                      </a:r>
                      <a:r>
                        <a:rPr lang="en-GB" sz="1800" b="1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and optimal </a:t>
                      </a:r>
                      <a:r>
                        <a:rPr lang="en-GB" sz="1800" b="1" u="none" dirty="0" smtClean="0">
                          <a:solidFill>
                            <a:schemeClr val="tx1"/>
                          </a:solidFill>
                          <a:effectLst/>
                        </a:rPr>
                        <a:t>farming practices</a:t>
                      </a:r>
                      <a:endParaRPr lang="en-GB" sz="1800" b="1" u="sng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 descr="Untitl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4675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2750" y="1945538"/>
            <a:ext cx="2181225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2750" y="4007491"/>
            <a:ext cx="2181225" cy="215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096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W:\Policy\Policy Dept\Policy team files\Soil\Our soil organic matter target\Images for briefing\Soil clover grass profile - p20 GRASS.T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28367"/>
            <a:ext cx="9144000" cy="222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5976664" cy="1143000"/>
          </a:xfrm>
        </p:spPr>
        <p:txBody>
          <a:bodyPr>
            <a:noAutofit/>
          </a:bodyPr>
          <a:lstStyle/>
          <a:p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3. Cover </a:t>
            </a:r>
            <a:r>
              <a:rPr lang="en-GB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up bare soil with continuous plant cover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0657781"/>
              </p:ext>
            </p:extLst>
          </p:nvPr>
        </p:nvGraphicFramePr>
        <p:xfrm>
          <a:off x="755576" y="1486306"/>
          <a:ext cx="7272808" cy="378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535301"/>
                <a:gridCol w="5737507"/>
              </a:tblGrid>
              <a:tr h="1022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practices are available to farmers?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Convert </a:t>
                      </a: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effectLst/>
                        </a:rPr>
                        <a:t>vulnerable land to grassland</a:t>
                      </a:r>
                      <a:endParaRPr lang="en-GB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Use cover crops, green manures and under-sown crops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could government do to help?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Fund research to help farmers choose the right cover crops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Support </a:t>
                      </a: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more permanent grassland, particular on venerable soils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u="none" dirty="0" smtClean="0">
                          <a:solidFill>
                            <a:schemeClr val="tx1"/>
                          </a:solidFill>
                          <a:effectLst/>
                        </a:rPr>
                        <a:t>Enforce stricter measures</a:t>
                      </a:r>
                      <a:r>
                        <a:rPr lang="en-GB" sz="1800" b="1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 under cross-compliance</a:t>
                      </a:r>
                      <a:endParaRPr lang="en-GB" sz="1800" b="1" u="sng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 descr="Untitl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4675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40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6264696" cy="1143000"/>
          </a:xfrm>
        </p:spPr>
        <p:txBody>
          <a:bodyPr>
            <a:noAutofit/>
          </a:bodyPr>
          <a:lstStyle/>
          <a:p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4. Bring </a:t>
            </a:r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more trees onto farmland</a:t>
            </a:r>
            <a:endParaRPr lang="en-GB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dy Pimp" panose="02000000000000000000" pitchFamily="2" charset="0"/>
            </a:endParaRPr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9165031"/>
              </p:ext>
            </p:extLst>
          </p:nvPr>
        </p:nvGraphicFramePr>
        <p:xfrm>
          <a:off x="240163" y="1844824"/>
          <a:ext cx="6264696" cy="41010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322487"/>
                <a:gridCol w="4942209"/>
              </a:tblGrid>
              <a:tr h="1022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practices are available to farmers?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Speak to the Woodland Trust about the value of trees to farming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endParaRPr lang="en-GB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Grow trees on steep, vulnerable fields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en-GB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could government do to help?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Create confidence </a:t>
                      </a: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about agroforestry: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b="1" baseline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800100" lvl="1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Confirm that agroforestry farmers won’t lose subsidies</a:t>
                      </a:r>
                    </a:p>
                    <a:p>
                      <a:pPr marL="800100" lvl="1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Create</a:t>
                      </a: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a Countryside Stewardship option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Fund research to quantify the benefits </a:t>
                      </a:r>
                    </a:p>
                    <a:p>
                      <a:pPr marL="800100" lvl="1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4675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691" y="2492896"/>
            <a:ext cx="2424284" cy="2417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01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51322"/>
            <a:ext cx="6529139" cy="1143000"/>
          </a:xfrm>
        </p:spPr>
        <p:txBody>
          <a:bodyPr>
            <a:no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5. Reduce </a:t>
            </a:r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dy Pimp" panose="02000000000000000000" pitchFamily="2" charset="0"/>
              </a:rPr>
              <a:t>soil compaction from machinery and livestock</a:t>
            </a:r>
            <a:endParaRPr lang="en-GB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dy Pimp" panose="02000000000000000000" pitchFamily="2" charset="0"/>
            </a:endParaRPr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4769866"/>
              </p:ext>
            </p:extLst>
          </p:nvPr>
        </p:nvGraphicFramePr>
        <p:xfrm>
          <a:off x="467544" y="1772816"/>
          <a:ext cx="7272808" cy="41010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535301"/>
                <a:gridCol w="5737507"/>
              </a:tblGrid>
              <a:tr h="1022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practices are available to farmers?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Routinely look for compaction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endParaRPr lang="en-GB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Reduce the risk e.g.</a:t>
                      </a:r>
                    </a:p>
                    <a:p>
                      <a:pPr marL="800100" lvl="1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Lighter machinery</a:t>
                      </a:r>
                    </a:p>
                    <a:p>
                      <a:pPr marL="800100" lvl="1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Reduce the number</a:t>
                      </a: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of passes</a:t>
                      </a:r>
                    </a:p>
                    <a:p>
                      <a:pPr marL="800100" lvl="1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Plough less</a:t>
                      </a:r>
                    </a:p>
                    <a:p>
                      <a:pPr marL="800100" lvl="1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Don’t overgraze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What could government do to help?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</a:rPr>
                        <a:t>Raise awareness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Strengthen the requirements for all farmers (GAEC conditions)</a:t>
                      </a:r>
                    </a:p>
                    <a:p>
                      <a:pPr marL="800100" lvl="1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GB" sz="1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4675" y="228600"/>
            <a:ext cx="20193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455418"/>
            <a:ext cx="2550366" cy="267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51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</TotalTime>
  <Words>1051</Words>
  <Application>Microsoft Office PowerPoint</Application>
  <PresentationFormat>On-screen Show (4:3)</PresentationFormat>
  <Paragraphs>146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Museo Slab 500</vt:lpstr>
      <vt:lpstr>Courier New</vt:lpstr>
      <vt:lpstr>Symbol</vt:lpstr>
      <vt:lpstr>Indy Pimp</vt:lpstr>
      <vt:lpstr>Times New Roman</vt:lpstr>
      <vt:lpstr>Office Theme</vt:lpstr>
      <vt:lpstr>PowerPoint Presentation</vt:lpstr>
      <vt:lpstr>Our target for UK soils:   </vt:lpstr>
      <vt:lpstr>What would a 1/5 more soil organic matter look like?  </vt:lpstr>
      <vt:lpstr>seven ways to save our soils</vt:lpstr>
      <vt:lpstr>1. Increase the amount of plant and animal matter going back onto fields</vt:lpstr>
      <vt:lpstr>2. Encourage soil organisms  Both those that build up soil and those that release nutrients</vt:lpstr>
      <vt:lpstr>3. Cover up bare soil with continuous plant cover </vt:lpstr>
      <vt:lpstr>4. Bring more trees onto farmland</vt:lpstr>
      <vt:lpstr>5. Reduce soil compaction from machinery and livestock</vt:lpstr>
      <vt:lpstr>6. Design crop rotations to improve soil health</vt:lpstr>
      <vt:lpstr>7. Improve soil health monitoring across the UK</vt:lpstr>
      <vt:lpstr>Organic Farming</vt:lpstr>
      <vt:lpstr>References</vt:lpstr>
    </vt:vector>
  </TitlesOfParts>
  <Company>Soil Association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target for UK soils</dc:title>
  <dc:creator>Louise Payton</dc:creator>
  <cp:lastModifiedBy>Sandra Bartolomeu-Rook</cp:lastModifiedBy>
  <cp:revision>29</cp:revision>
  <cp:lastPrinted>2015-11-02T18:27:41Z</cp:lastPrinted>
  <dcterms:created xsi:type="dcterms:W3CDTF">2015-11-02T12:21:27Z</dcterms:created>
  <dcterms:modified xsi:type="dcterms:W3CDTF">2015-11-03T09:56:56Z</dcterms:modified>
</cp:coreProperties>
</file>