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5" r:id="rId2"/>
    <p:sldId id="323" r:id="rId3"/>
    <p:sldId id="277" r:id="rId4"/>
    <p:sldId id="340" r:id="rId5"/>
    <p:sldId id="332" r:id="rId6"/>
    <p:sldId id="324" r:id="rId7"/>
    <p:sldId id="325" r:id="rId8"/>
    <p:sldId id="334" r:id="rId9"/>
    <p:sldId id="329" r:id="rId10"/>
    <p:sldId id="327" r:id="rId11"/>
    <p:sldId id="297" r:id="rId12"/>
    <p:sldId id="338" r:id="rId13"/>
    <p:sldId id="336" r:id="rId14"/>
    <p:sldId id="337" r:id="rId15"/>
    <p:sldId id="331" r:id="rId16"/>
  </p:sldIdLst>
  <p:sldSz cx="9144000" cy="6858000" type="screen4x3"/>
  <p:notesSz cx="7086600" cy="9372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990000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78718" autoAdjust="0"/>
  </p:normalViewPr>
  <p:slideViewPr>
    <p:cSldViewPr>
      <p:cViewPr varScale="1">
        <p:scale>
          <a:sx n="37" d="100"/>
          <a:sy n="37" d="100"/>
        </p:scale>
        <p:origin x="1476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1813" cy="469900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3200" y="0"/>
            <a:ext cx="3071813" cy="469900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D5474E-09F5-4DE8-97C5-4423E9F4CED0}" type="datetimeFigureOut">
              <a:rPr lang="en-GB"/>
              <a:pPr>
                <a:defRPr/>
              </a:pPr>
              <a:t>03/11/2015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700"/>
            <a:ext cx="3071813" cy="469900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3200" y="8902700"/>
            <a:ext cx="3071813" cy="469900"/>
          </a:xfrm>
          <a:prstGeom prst="rect">
            <a:avLst/>
          </a:prstGeom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933C15B-00DB-4FAA-8ECF-972068D4DD4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60955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68313"/>
          </a:xfrm>
          <a:prstGeom prst="rect">
            <a:avLst/>
          </a:prstGeom>
        </p:spPr>
        <p:txBody>
          <a:bodyPr vert="horz" lIns="94130" tIns="47065" rIns="94130" bIns="4706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788" y="0"/>
            <a:ext cx="3070225" cy="468313"/>
          </a:xfrm>
          <a:prstGeom prst="rect">
            <a:avLst/>
          </a:prstGeom>
        </p:spPr>
        <p:txBody>
          <a:bodyPr vert="horz" lIns="94130" tIns="47065" rIns="94130" bIns="4706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6B668E4-D174-4995-B708-23A91901C77D}" type="datetimeFigureOut">
              <a:rPr lang="en-US"/>
              <a:pPr>
                <a:defRPr/>
              </a:pPr>
              <a:t>11/3/2015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701675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30" tIns="47065" rIns="94130" bIns="4706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025" y="4451350"/>
            <a:ext cx="5670550" cy="4217988"/>
          </a:xfrm>
          <a:prstGeom prst="rect">
            <a:avLst/>
          </a:prstGeom>
        </p:spPr>
        <p:txBody>
          <a:bodyPr vert="horz" lIns="94130" tIns="47065" rIns="94130" bIns="470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700"/>
            <a:ext cx="3070225" cy="468313"/>
          </a:xfrm>
          <a:prstGeom prst="rect">
            <a:avLst/>
          </a:prstGeom>
        </p:spPr>
        <p:txBody>
          <a:bodyPr vert="horz" lIns="94130" tIns="47065" rIns="94130" bIns="4706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788" y="8902700"/>
            <a:ext cx="3070225" cy="468313"/>
          </a:xfrm>
          <a:prstGeom prst="rect">
            <a:avLst/>
          </a:prstGeom>
        </p:spPr>
        <p:txBody>
          <a:bodyPr vert="horz" wrap="square" lIns="94130" tIns="47065" rIns="94130" bIns="4706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7CF8A8F-ED9D-488B-904A-A89E3E47FE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35745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  <a:p>
            <a:pPr>
              <a:spcBef>
                <a:spcPct val="0"/>
              </a:spcBef>
            </a:pPr>
            <a:r>
              <a:rPr lang="en-US" altLang="en-US" smtClean="0"/>
              <a:t>I am part of a 3 pronged attack.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I will talk about the field to lab scale, Jack about tools for the landscape scale and Helen about extension and governance.</a:t>
            </a:r>
          </a:p>
          <a:p>
            <a:pPr>
              <a:spcBef>
                <a:spcPct val="0"/>
              </a:spcBef>
            </a:pPr>
            <a:endParaRPr lang="en-US" altLang="en-US" smtClean="0"/>
          </a:p>
          <a:p>
            <a:pPr>
              <a:spcBef>
                <a:spcPct val="0"/>
              </a:spcBef>
            </a:pPr>
            <a:r>
              <a:rPr lang="en-US" altLang="en-US" smtClean="0"/>
              <a:t>My main message is that soils are very diverse and we need to maintain this diversity to keep soils healthy.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If I succeed next time you stand on soil you will feel it vibrate from all the life within it.</a:t>
            </a: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C864D13D-C854-4397-96E2-D1CCBE9C00F1}" type="slidenum">
              <a:rPr lang="en-US" altLang="en-US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342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Have not talked about Urban soils but they also have a role to play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Evidence base difficult to establish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No UK wide scheme for soil health</a:t>
            </a: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B70ED169-C6F2-44A2-8186-13BB18E7273E}" type="slidenum">
              <a:rPr lang="en-US" altLang="en-US">
                <a:latin typeface="Calibri" panose="020F0502020204030204" pitchFamily="34" charset="0"/>
              </a:rPr>
              <a:pPr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635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Led by Natural Environment Research Council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We need to get beyond the lab. Note different scales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Complexity needs to be understood.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Ability of different soils to adapt and respond to land use and climate change. 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53FAC9B8-C2AB-48F4-A8C7-66D5C01D8757}" type="slidenum">
              <a:rPr lang="en-US" altLang="en-US">
                <a:latin typeface="Calibri" panose="020F0502020204030204" pitchFamily="34" charset="0"/>
              </a:rPr>
              <a:pPr/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278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5E3A790D-2CF5-40AB-B1B4-4AC610538792}" type="slidenum">
              <a:rPr lang="en-US" altLang="en-US">
                <a:latin typeface="Calibri" panose="020F0502020204030204" pitchFamily="34" charset="0"/>
              </a:rPr>
              <a:pPr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78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A7B16AFF-3985-4E33-AAE8-657648740005}" type="slidenum">
              <a:rPr lang="en-US" altLang="en-US">
                <a:latin typeface="Calibri" panose="020F0502020204030204" pitchFamily="34" charset="0"/>
              </a:rPr>
              <a:pPr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189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Spatial approach to land use of biodiversity (molecular techniques). 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How do climate and land use changes alter them, supporting laboratory studies and modelling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6029DB45-8C40-4AC2-A152-B8C3E8555FD0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218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852358D7-1CC6-44FE-B7C8-7E8C3D8AD432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634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Mesopotamia decline because of population pressure on soil, fallow left out of the rotation.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Loss of soil fertility can result in migrations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In the second world war we had to all become food producers to plug a gap in the food budget 55 million tonnes imported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Allotments once again popular as we see the physical and mental benefits of being in contact with the soil and control of the food supply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Tilling the soil has become so established we now have competitions to monitor it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Soil act as the foundation for the large building that define our urban centres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4A275697-F563-4460-9BCF-C6E78FF633AD}" type="slidenum">
              <a:rPr lang="en-US" altLang="en-US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879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Stores water – recent flooding in the South West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Cycles nutrients – whole range of organisms breaking down organic matter and undertaking vital transformation for crop growth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Habitat to enable us to have a green and pleasant land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i.e. 1 m3 sustains each person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F6FD4FAB-3BEA-4F57-9E43-059252F96EDE}" type="slidenum">
              <a:rPr lang="en-US" altLang="en-US">
                <a:latin typeface="Calibri" panose="020F0502020204030204" pitchFamily="34" charset="0"/>
              </a:rPr>
              <a:pPr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685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Ever expanding population, as well as changing diets e.g. China most populous country more meat with wealth.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2030 critical date for Defra they wish to achieve sustainable soils by then.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Many agronomists believe yields of cereals have stabilized because we have not focused on the soil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Current management is unsustainably depleting this resource 1 part created 10-100 parts lost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Degradation – erosion, salinization, acidification, chemical pollution, nutrient depletion.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These are huge challenges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2237E79D-23E5-4393-8E1D-E7BCA4330774}" type="slidenum">
              <a:rPr lang="en-US" altLang="en-US">
                <a:latin typeface="Calibri" panose="020F0502020204030204" pitchFamily="34" charset="0"/>
              </a:rPr>
              <a:pPr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889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Talk A through to D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Minerals – sand, silt and clay – more clay heavy soil prone to water logging, more sand freely draining soils ideal for root crops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Organic matter usually 6% grassland, 3.5 cropland, not just decaying plant matter but all the wonderful array of biota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454EFF8A-6098-45DA-AD1B-619C10A512CC}" type="slidenum">
              <a:rPr lang="en-US" altLang="en-US">
                <a:latin typeface="Calibri" panose="020F0502020204030204" pitchFamily="34" charset="0"/>
              </a:rPr>
              <a:pPr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514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The selection of organisms includes: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lphaLcParenBoth"/>
              <a:defRPr/>
            </a:pPr>
            <a:r>
              <a:rPr lang="en-GB" dirty="0" smtClean="0"/>
              <a:t>ectomycorrhizal (P) surface areas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(c), bacteria – ammonia oxidisers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(d) nematode – good and bad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(k) earthworm – soil engineers air, water, roots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tardigrade (e), collembolan (f), mite (g), </a:t>
            </a:r>
            <a:r>
              <a:rPr lang="en-GB" dirty="0" err="1" smtClean="0"/>
              <a:t>enchytraeid</a:t>
            </a:r>
            <a:r>
              <a:rPr lang="en-GB" dirty="0" smtClean="0"/>
              <a:t> worm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(h), millipede (i), centipede (j),), ants (l), woodlice (m), flatworm (n) and mole (o).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and decomposer fungi (b), </a:t>
            </a:r>
            <a:endParaRPr lang="en-GB" dirty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18372CFB-8ED4-4C97-8A38-A52291BDB74D}" type="slidenum">
              <a:rPr lang="en-US" altLang="en-US">
                <a:latin typeface="Calibri" panose="020F0502020204030204" pitchFamily="34" charset="0"/>
              </a:rPr>
              <a:pPr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873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U Man and U Read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  <a:p>
            <a:pPr>
              <a:spcBef>
                <a:spcPct val="0"/>
              </a:spcBef>
            </a:pPr>
            <a:r>
              <a:rPr lang="en-GB" altLang="en-US" smtClean="0"/>
              <a:t>G = grassland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E = extensive, low input e.g. reduced agrochemicals, tillage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I = intensive systems, high input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7D1AA24F-EF06-4039-92BD-1994164DF6FC}" type="slidenum">
              <a:rPr lang="en-US" altLang="en-US">
                <a:latin typeface="Calibri" panose="020F0502020204030204" pitchFamily="34" charset="0"/>
              </a:rPr>
              <a:pPr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978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Soil erosion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Sticky nature organic matter to feed bugs and their binding excretions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25E9E52F-3158-4C33-B454-D9DBDC26E153}" type="slidenum">
              <a:rPr lang="en-US" altLang="en-US">
                <a:latin typeface="Calibri" panose="020F0502020204030204" pitchFamily="34" charset="0"/>
              </a:rPr>
              <a:pPr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439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GB" altLang="en-US" smtClean="0"/>
              <a:t>Earthworms not found in coniferous forests cannot process the slow decaying litter (leaf layer)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Low nutrient status of tropical systems – older soils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 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fld id="{9BD25667-6CFD-4F8B-8687-1ECB9C391F34}" type="slidenum">
              <a:rPr lang="en-US" altLang="en-US">
                <a:latin typeface="Calibri" panose="020F0502020204030204" pitchFamily="34" charset="0"/>
              </a:rPr>
              <a:pPr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400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  <a:cs typeface="+mn-cs"/>
            </a:endParaRPr>
          </a:p>
        </p:txBody>
      </p:sp>
      <p:pic>
        <p:nvPicPr>
          <p:cNvPr id="5" name="Picture 39" descr="Device-bl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38150"/>
            <a:ext cx="118427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6"/>
          <p:cNvSpPr>
            <a:spLocks noChangeArrowheads="1"/>
          </p:cNvSpPr>
          <p:nvPr/>
        </p:nvSpPr>
        <p:spPr bwMode="hidden">
          <a:xfrm>
            <a:off x="6588125" y="0"/>
            <a:ext cx="2555875" cy="11969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  <a:cs typeface="+mn-cs"/>
            </a:endParaRPr>
          </a:p>
        </p:txBody>
      </p:sp>
      <p:grpSp>
        <p:nvGrpSpPr>
          <p:cNvPr id="7" name="Group 1"/>
          <p:cNvGrpSpPr>
            <a:grpSpLocks/>
          </p:cNvGrpSpPr>
          <p:nvPr userDrawn="1"/>
        </p:nvGrpSpPr>
        <p:grpSpPr bwMode="auto">
          <a:xfrm>
            <a:off x="395288" y="598488"/>
            <a:ext cx="8080375" cy="1374775"/>
            <a:chOff x="395536" y="598487"/>
            <a:chExt cx="8079881" cy="1374117"/>
          </a:xfrm>
        </p:grpSpPr>
        <p:pic>
          <p:nvPicPr>
            <p:cNvPr id="8" name="Picture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02" y="980728"/>
              <a:ext cx="1883615" cy="9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1709" y="598487"/>
              <a:ext cx="1440000" cy="1345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1471141"/>
              <a:ext cx="1800000" cy="45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6" descr="C:\Users\dedb\AppData\Local\Temp\wz8a55\50 anni cmyk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682938"/>
              <a:ext cx="1800000" cy="1289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755650" y="2987675"/>
            <a:ext cx="7920038" cy="2387600"/>
          </a:xfrm>
        </p:spPr>
        <p:txBody>
          <a:bodyPr/>
          <a:lstStyle>
            <a:lvl1pPr>
              <a:lnSpc>
                <a:spcPct val="90000"/>
              </a:lnSpc>
              <a:tabLst>
                <a:tab pos="4038600" algn="l"/>
              </a:tabLst>
              <a:defRPr sz="82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smtClean="0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755650" y="5373688"/>
            <a:ext cx="7920038" cy="925512"/>
          </a:xfrm>
        </p:spPr>
        <p:txBody>
          <a:bodyPr/>
          <a:lstStyle>
            <a:lvl1pPr marL="0" indent="0">
              <a:buFontTx/>
              <a:buNone/>
              <a:defRPr sz="36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12" name="Rectangle 17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755650" y="6519863"/>
            <a:ext cx="1773238" cy="47625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83924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BEF63-83AA-4DF5-B661-44E2822745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095774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650" y="1600200"/>
            <a:ext cx="388937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7425" y="1600200"/>
            <a:ext cx="388937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9B1C2-6937-452E-B317-B8AF1E95B5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337781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CEC51F-DD2E-40E4-AD83-C9299379B1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93865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F4A4D3-77D2-404B-B3BB-896EFB6074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62934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FC7EE1-B15E-4C6F-BCFE-D79AE1F995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96811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0" y="0"/>
            <a:ext cx="9144000" cy="728663"/>
          </a:xfrm>
          <a:prstGeom prst="rect">
            <a:avLst/>
          </a:prstGeom>
          <a:noFill/>
        </p:spPr>
        <p:txBody>
          <a:bodyPr lIns="360000" tIns="0" rIns="36000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600" b="0" i="0" cap="none" baseline="0">
                <a:solidFill>
                  <a:schemeClr val="bg1"/>
                </a:solidFill>
                <a:latin typeface="Meiryo" pitchFamily="34" charset="-128"/>
                <a:ea typeface="Meiryo" pitchFamily="34" charset="-128"/>
                <a:cs typeface="Meiryo" pitchFamily="34" charset="-12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0" y="728663"/>
            <a:ext cx="9144000" cy="6127750"/>
          </a:xfrm>
          <a:prstGeom prst="rect">
            <a:avLst/>
          </a:prstGeom>
          <a:noFill/>
        </p:spPr>
        <p:txBody>
          <a:bodyPr lIns="0" tIns="288000" rIns="360000" bIns="720000">
            <a:normAutofit/>
          </a:bodyPr>
          <a:lstStyle>
            <a:lvl1pPr marL="712788" marR="0" indent="-355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cap="none" baseline="0">
                <a:solidFill>
                  <a:schemeClr val="tx1"/>
                </a:solidFill>
                <a:latin typeface="Meiryo" pitchFamily="34" charset="-128"/>
                <a:ea typeface="Meiryo" pitchFamily="34" charset="-128"/>
                <a:cs typeface="Meiryo" pitchFamily="34" charset="-128"/>
              </a:defRPr>
            </a:lvl1pPr>
            <a:lvl2pPr marL="1074738" indent="-361950">
              <a:spcBef>
                <a:spcPts val="0"/>
              </a:spcBef>
              <a:spcAft>
                <a:spcPts val="600"/>
              </a:spcAft>
              <a:buSzPct val="70000"/>
              <a:buFont typeface="Arial" pitchFamily="34" charset="0"/>
              <a:buChar char="•"/>
              <a:defRPr sz="2600" baseline="0">
                <a:latin typeface="Meiryo" pitchFamily="34" charset="-128"/>
                <a:ea typeface="Meiryo" pitchFamily="34" charset="-128"/>
                <a:cs typeface="Meiryo" pitchFamily="34" charset="-128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060000" y="5580000"/>
            <a:ext cx="5688632" cy="431800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algn="r">
              <a:buNone/>
              <a:defRPr sz="1200" i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0376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274638"/>
            <a:ext cx="5111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1600200"/>
            <a:ext cx="79311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2438" y="6519863"/>
            <a:ext cx="6762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Rdg Vesta"/>
              </a:defRPr>
            </a:lvl1pPr>
          </a:lstStyle>
          <a:p>
            <a:fld id="{3E345549-B837-4EC7-8AD3-F9EAB1F4040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555875" y="6519863"/>
            <a:ext cx="43926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solidFill>
                  <a:schemeClr val="accent1"/>
                </a:solidFill>
                <a:latin typeface="+mn-lt"/>
                <a:cs typeface="+mn-cs"/>
              </a:rPr>
              <a:t>© University of </a:t>
            </a:r>
            <a:r>
              <a:rPr lang="en-GB" sz="1400" dirty="0">
                <a:solidFill>
                  <a:schemeClr val="accent1"/>
                </a:solidFill>
                <a:latin typeface="+mn-lt"/>
                <a:cs typeface="+mn-cs"/>
              </a:rPr>
              <a:t>Reading</a:t>
            </a:r>
            <a:endParaRPr lang="en-GB" sz="140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pic>
        <p:nvPicPr>
          <p:cNvPr id="1030" name="Picture 1" descr="B13589-SSp-Logo-RGB-Web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303213"/>
            <a:ext cx="252253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9" r:id="rId7"/>
  </p:sldLayoutIdLst>
  <p:transition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Rdg Vesta" pitchFamily="2" charset="0"/>
        </a:defRPr>
      </a:lvl9pPr>
    </p:titleStyle>
    <p:bodyStyle>
      <a:lvl1pPr marL="342900" indent="-34290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 pitchFamily="2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 pitchFamily="2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 pitchFamily="2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110000"/>
        </a:lnSpc>
        <a:spcBef>
          <a:spcPct val="10000"/>
        </a:spcBef>
        <a:spcAft>
          <a:spcPct val="0"/>
        </a:spcAft>
        <a:buClr>
          <a:schemeClr val="tx2"/>
        </a:buClr>
        <a:buFont typeface="Rdg Vesta" pitchFamily="2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971550" y="1268413"/>
            <a:ext cx="7416800" cy="4681537"/>
          </a:xfrm>
        </p:spPr>
        <p:txBody>
          <a:bodyPr/>
          <a:lstStyle/>
          <a:p>
            <a:r>
              <a:rPr lang="en-GB" altLang="en-US" sz="5400" b="1" smtClean="0"/>
              <a:t/>
            </a:r>
            <a:br>
              <a:rPr lang="en-GB" altLang="en-US" sz="5400" b="1" smtClean="0"/>
            </a:br>
            <a:r>
              <a:rPr lang="en-GB" altLang="en-US" sz="6600" b="1" smtClean="0"/>
              <a:t>Soil function, challenges, solutions</a:t>
            </a:r>
            <a:br>
              <a:rPr lang="en-GB" altLang="en-US" sz="6600" b="1" smtClean="0"/>
            </a:br>
            <a:r>
              <a:rPr lang="en-GB" altLang="en-US" sz="6600" b="1" smtClean="0"/>
              <a:t/>
            </a:r>
            <a:br>
              <a:rPr lang="en-GB" altLang="en-US" sz="6600" b="1" smtClean="0"/>
            </a:br>
            <a:r>
              <a:rPr lang="en-GB" altLang="en-US" sz="4000" b="1" smtClean="0"/>
              <a:t>Chris Collins</a:t>
            </a:r>
            <a:endParaRPr lang="en-US" altLang="en-US" sz="6600" b="1" smtClean="0"/>
          </a:p>
        </p:txBody>
      </p:sp>
      <p:pic>
        <p:nvPicPr>
          <p:cNvPr id="1126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76238"/>
            <a:ext cx="1404938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med" advTm="23765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1750"/>
            <a:ext cx="5364162" cy="446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090738"/>
            <a:ext cx="6569075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3241675" cy="1425575"/>
          </a:xfrm>
        </p:spPr>
        <p:txBody>
          <a:bodyPr/>
          <a:lstStyle/>
          <a:p>
            <a:r>
              <a:rPr lang="en-GB" altLang="en-US" smtClean="0"/>
              <a:t>Government is aware</a:t>
            </a:r>
          </a:p>
        </p:txBody>
      </p:sp>
      <p:sp>
        <p:nvSpPr>
          <p:cNvPr id="29700" name="Rectangle 2"/>
          <p:cNvSpPr>
            <a:spLocks noChangeArrowheads="1"/>
          </p:cNvSpPr>
          <p:nvPr/>
        </p:nvSpPr>
        <p:spPr bwMode="auto">
          <a:xfrm>
            <a:off x="3419475" y="6021388"/>
            <a:ext cx="3024188" cy="720725"/>
          </a:xfrm>
          <a:prstGeom prst="rect">
            <a:avLst/>
          </a:prstGeom>
          <a:noFill/>
          <a:ln w="476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5111750" cy="777875"/>
          </a:xfrm>
        </p:spPr>
        <p:txBody>
          <a:bodyPr/>
          <a:lstStyle/>
          <a:p>
            <a:r>
              <a:rPr lang="en-GB" altLang="en-US" smtClean="0"/>
              <a:t>Soil Security Programme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50" y="1031875"/>
            <a:ext cx="7931150" cy="4779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2100" b="1" dirty="0" smtClean="0"/>
              <a:t>Aim</a:t>
            </a:r>
          </a:p>
          <a:p>
            <a:pPr marL="0" indent="0">
              <a:buFontTx/>
              <a:buNone/>
              <a:defRPr/>
            </a:pPr>
            <a:r>
              <a:rPr lang="en-US" sz="2100" dirty="0" smtClean="0"/>
              <a:t>To </a:t>
            </a:r>
            <a:r>
              <a:rPr lang="en-US" sz="2100" dirty="0"/>
              <a:t>deliver improved forecasts of the response of the soil system to changes in climate, </a:t>
            </a:r>
            <a:r>
              <a:rPr lang="en-US" sz="2100" dirty="0" smtClean="0"/>
              <a:t>management </a:t>
            </a:r>
            <a:r>
              <a:rPr lang="en-US" sz="2100" dirty="0"/>
              <a:t>at </a:t>
            </a:r>
            <a:r>
              <a:rPr lang="en-US" sz="2100" dirty="0" smtClean="0"/>
              <a:t>the </a:t>
            </a:r>
            <a:r>
              <a:rPr lang="en-US" sz="2100" b="1" i="1" dirty="0"/>
              <a:t>scale of decision making</a:t>
            </a:r>
            <a:r>
              <a:rPr lang="en-US" sz="2100" dirty="0"/>
              <a:t>. </a:t>
            </a:r>
            <a:endParaRPr lang="en-US" sz="2100" dirty="0" smtClean="0"/>
          </a:p>
          <a:p>
            <a:pPr marL="0" indent="0">
              <a:buFontTx/>
              <a:buNone/>
              <a:defRPr/>
            </a:pPr>
            <a:r>
              <a:rPr lang="en-US" sz="2100" b="1" i="1" dirty="0" smtClean="0"/>
              <a:t>We need to understand</a:t>
            </a:r>
          </a:p>
          <a:p>
            <a:pPr>
              <a:defRPr/>
            </a:pPr>
            <a:r>
              <a:rPr lang="en-US" sz="2100" dirty="0" smtClean="0"/>
              <a:t>The </a:t>
            </a:r>
            <a:r>
              <a:rPr lang="en-US" sz="2100" dirty="0"/>
              <a:t>ability of soils to perform multiple functions in different contexts and at different scales </a:t>
            </a:r>
            <a:endParaRPr lang="en-US" sz="2100" dirty="0" smtClean="0"/>
          </a:p>
          <a:p>
            <a:pPr>
              <a:defRPr/>
            </a:pPr>
            <a:r>
              <a:rPr lang="en-US" sz="2100" dirty="0" smtClean="0"/>
              <a:t>Their </a:t>
            </a:r>
            <a:r>
              <a:rPr lang="en-US" sz="2100" dirty="0"/>
              <a:t>ability to resist, recover and adapt to perturbations, </a:t>
            </a:r>
            <a:r>
              <a:rPr lang="en-US" sz="2100" dirty="0" smtClean="0"/>
              <a:t>e.g. land </a:t>
            </a:r>
            <a:r>
              <a:rPr lang="en-US" sz="2100" dirty="0"/>
              <a:t>use </a:t>
            </a:r>
            <a:r>
              <a:rPr lang="en-US" sz="2100" dirty="0" smtClean="0"/>
              <a:t>change, extreme </a:t>
            </a:r>
            <a:r>
              <a:rPr lang="en-US" sz="2100" dirty="0"/>
              <a:t>climatic events</a:t>
            </a:r>
            <a:r>
              <a:rPr lang="en-US" sz="2100" dirty="0" smtClean="0"/>
              <a:t>.</a:t>
            </a:r>
          </a:p>
          <a:p>
            <a:pPr marL="0" indent="0">
              <a:buFontTx/>
              <a:buNone/>
              <a:defRPr/>
            </a:pPr>
            <a:r>
              <a:rPr lang="en-US" sz="2100" b="1" i="1" dirty="0" smtClean="0"/>
              <a:t>We can then </a:t>
            </a:r>
          </a:p>
          <a:p>
            <a:pPr>
              <a:defRPr/>
            </a:pPr>
            <a:r>
              <a:rPr lang="en-US" sz="2100" dirty="0" smtClean="0"/>
              <a:t>Define </a:t>
            </a:r>
            <a:r>
              <a:rPr lang="en-US" sz="2100" dirty="0"/>
              <a:t>suitable metrics of sustainability </a:t>
            </a:r>
          </a:p>
          <a:p>
            <a:pPr>
              <a:defRPr/>
            </a:pPr>
            <a:r>
              <a:rPr lang="en-US" sz="2100" dirty="0" smtClean="0"/>
              <a:t>Identify </a:t>
            </a:r>
            <a:r>
              <a:rPr lang="en-US" sz="2100" dirty="0"/>
              <a:t>and </a:t>
            </a:r>
            <a:r>
              <a:rPr lang="en-US" sz="2100" dirty="0" err="1"/>
              <a:t>prioritise</a:t>
            </a:r>
            <a:r>
              <a:rPr lang="en-US" sz="2100" dirty="0"/>
              <a:t> appropriate management interventions.</a:t>
            </a:r>
            <a:endParaRPr lang="en-GB" sz="2100" dirty="0"/>
          </a:p>
        </p:txBody>
      </p:sp>
      <p:pic>
        <p:nvPicPr>
          <p:cNvPr id="31747" name="Picture 6" descr="C:\Users\dedb\AppData\Local\Temp\wz8a55\50 anni cmy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5573713"/>
            <a:ext cx="1800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7"/>
          <p:cNvSpPr>
            <a:spLocks noChangeArrowheads="1"/>
          </p:cNvSpPr>
          <p:nvPr/>
        </p:nvSpPr>
        <p:spPr bwMode="auto">
          <a:xfrm>
            <a:off x="3311525" y="6237288"/>
            <a:ext cx="2916238" cy="6207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  <p:pic>
        <p:nvPicPr>
          <p:cNvPr id="3174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50" y="5921375"/>
            <a:ext cx="1884363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3" y="5540375"/>
            <a:ext cx="1439862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563" y="6411913"/>
            <a:ext cx="18002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384175" y="127000"/>
            <a:ext cx="5627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OSR yield declines with increased rotations</a:t>
            </a:r>
          </a:p>
        </p:txBody>
      </p:sp>
      <p:grpSp>
        <p:nvGrpSpPr>
          <p:cNvPr id="33794" name="Group 1"/>
          <p:cNvGrpSpPr>
            <a:grpSpLocks/>
          </p:cNvGrpSpPr>
          <p:nvPr/>
        </p:nvGrpSpPr>
        <p:grpSpPr bwMode="auto">
          <a:xfrm>
            <a:off x="1147763" y="1484313"/>
            <a:ext cx="6737350" cy="4752975"/>
            <a:chOff x="3456384" y="1440089"/>
            <a:chExt cx="5147439" cy="3848070"/>
          </a:xfrm>
        </p:grpSpPr>
        <p:sp>
          <p:nvSpPr>
            <p:cNvPr id="33795" name="Rectangle 6"/>
            <p:cNvSpPr>
              <a:spLocks noChangeArrowheads="1"/>
            </p:cNvSpPr>
            <p:nvPr/>
          </p:nvSpPr>
          <p:spPr bwMode="auto">
            <a:xfrm>
              <a:off x="4217119" y="4827784"/>
              <a:ext cx="39957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2400" b="1" u="sng">
                  <a:solidFill>
                    <a:srgbClr val="FF3300"/>
                  </a:solidFill>
                  <a:latin typeface="Arial" panose="020B0604020202020204" pitchFamily="34" charset="0"/>
                </a:rPr>
                <a:t>£43-86 million annual loss</a:t>
              </a:r>
              <a:endParaRPr lang="en-GB" altLang="en-US" sz="2400" u="sng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33796" name="Picture 3" descr="Snip20150909_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384" y="1440089"/>
              <a:ext cx="5147439" cy="3230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-188913"/>
            <a:ext cx="9144000" cy="57467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3584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5" y="3948113"/>
            <a:ext cx="3489325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5" y="0"/>
            <a:ext cx="3489325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50"/>
          <a:stretch>
            <a:fillRect/>
          </a:stretch>
        </p:blipFill>
        <p:spPr bwMode="auto">
          <a:xfrm>
            <a:off x="5661025" y="2562225"/>
            <a:ext cx="348932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" t="42912" r="-7600" b="368"/>
          <a:stretch>
            <a:fillRect/>
          </a:stretch>
        </p:blipFill>
        <p:spPr bwMode="auto">
          <a:xfrm>
            <a:off x="5930900" y="2562225"/>
            <a:ext cx="3478213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16675" y="4560888"/>
            <a:ext cx="2532063" cy="26352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3584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7163"/>
            <a:ext cx="6256337" cy="614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0"/>
          <p:cNvGrpSpPr/>
          <p:nvPr/>
        </p:nvGrpSpPr>
        <p:grpSpPr>
          <a:xfrm rot="16200000">
            <a:off x="7021433" y="-1953048"/>
            <a:ext cx="169524" cy="4075613"/>
            <a:chOff x="243340" y="407651"/>
            <a:chExt cx="656252" cy="4973825"/>
          </a:xfrm>
          <a:solidFill>
            <a:schemeClr val="accent6">
              <a:lumMod val="75000"/>
            </a:schemeClr>
          </a:solidFill>
        </p:grpSpPr>
        <p:sp>
          <p:nvSpPr>
            <p:cNvPr id="12" name="Cloud 11"/>
            <p:cNvSpPr/>
            <p:nvPr/>
          </p:nvSpPr>
          <p:spPr>
            <a:xfrm>
              <a:off x="251520" y="1484784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" name="Cloud 12"/>
            <p:cNvSpPr/>
            <p:nvPr/>
          </p:nvSpPr>
          <p:spPr>
            <a:xfrm>
              <a:off x="251520" y="2180120"/>
              <a:ext cx="648072" cy="2184985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" name="Cloud 13"/>
            <p:cNvSpPr/>
            <p:nvPr/>
          </p:nvSpPr>
          <p:spPr>
            <a:xfrm>
              <a:off x="251520" y="407651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5" name="Cloud 14"/>
            <p:cNvSpPr/>
            <p:nvPr/>
          </p:nvSpPr>
          <p:spPr>
            <a:xfrm flipH="1" flipV="1">
              <a:off x="243340" y="3353573"/>
              <a:ext cx="648072" cy="2027903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1" name="Group 15"/>
          <p:cNvGrpSpPr/>
          <p:nvPr/>
        </p:nvGrpSpPr>
        <p:grpSpPr>
          <a:xfrm rot="16200000">
            <a:off x="3794149" y="-1955164"/>
            <a:ext cx="169524" cy="4075613"/>
            <a:chOff x="243340" y="407651"/>
            <a:chExt cx="656252" cy="4973825"/>
          </a:xfrm>
          <a:solidFill>
            <a:schemeClr val="accent6">
              <a:lumMod val="75000"/>
            </a:schemeClr>
          </a:solidFill>
        </p:grpSpPr>
        <p:sp>
          <p:nvSpPr>
            <p:cNvPr id="17" name="Cloud 16"/>
            <p:cNvSpPr/>
            <p:nvPr/>
          </p:nvSpPr>
          <p:spPr>
            <a:xfrm>
              <a:off x="251520" y="1484784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" name="Cloud 17"/>
            <p:cNvSpPr/>
            <p:nvPr/>
          </p:nvSpPr>
          <p:spPr>
            <a:xfrm>
              <a:off x="251520" y="2180120"/>
              <a:ext cx="648072" cy="2184985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" name="Cloud 18"/>
            <p:cNvSpPr/>
            <p:nvPr/>
          </p:nvSpPr>
          <p:spPr>
            <a:xfrm>
              <a:off x="251520" y="407651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0" name="Cloud 19"/>
            <p:cNvSpPr/>
            <p:nvPr/>
          </p:nvSpPr>
          <p:spPr>
            <a:xfrm flipH="1" flipV="1">
              <a:off x="243340" y="3353573"/>
              <a:ext cx="648072" cy="2027903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6" name="Group 20"/>
          <p:cNvGrpSpPr/>
          <p:nvPr/>
        </p:nvGrpSpPr>
        <p:grpSpPr>
          <a:xfrm rot="16200000">
            <a:off x="1969949" y="-1953045"/>
            <a:ext cx="169524" cy="4075613"/>
            <a:chOff x="243340" y="407651"/>
            <a:chExt cx="656252" cy="4973825"/>
          </a:xfrm>
          <a:solidFill>
            <a:schemeClr val="accent6">
              <a:lumMod val="75000"/>
            </a:schemeClr>
          </a:solidFill>
        </p:grpSpPr>
        <p:sp>
          <p:nvSpPr>
            <p:cNvPr id="22" name="Cloud 21"/>
            <p:cNvSpPr/>
            <p:nvPr/>
          </p:nvSpPr>
          <p:spPr>
            <a:xfrm>
              <a:off x="251520" y="1484784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3" name="Cloud 22"/>
            <p:cNvSpPr/>
            <p:nvPr/>
          </p:nvSpPr>
          <p:spPr>
            <a:xfrm>
              <a:off x="251520" y="2180120"/>
              <a:ext cx="648072" cy="2184985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4" name="Cloud 23"/>
            <p:cNvSpPr/>
            <p:nvPr/>
          </p:nvSpPr>
          <p:spPr>
            <a:xfrm>
              <a:off x="251520" y="407651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5" name="Cloud 24"/>
            <p:cNvSpPr/>
            <p:nvPr/>
          </p:nvSpPr>
          <p:spPr>
            <a:xfrm flipH="1" flipV="1">
              <a:off x="243340" y="3353573"/>
              <a:ext cx="648072" cy="2027903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26" name="Cloud 25"/>
          <p:cNvSpPr/>
          <p:nvPr/>
        </p:nvSpPr>
        <p:spPr>
          <a:xfrm rot="16200000">
            <a:off x="2028825" y="-841375"/>
            <a:ext cx="139700" cy="1822450"/>
          </a:xfrm>
          <a:prstGeom prst="cloud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27" name="Cloud 26"/>
          <p:cNvSpPr/>
          <p:nvPr/>
        </p:nvSpPr>
        <p:spPr>
          <a:xfrm rot="16200000">
            <a:off x="4574381" y="-823118"/>
            <a:ext cx="111125" cy="1798638"/>
          </a:xfrm>
          <a:prstGeom prst="cloud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28" name="Cloud 27"/>
          <p:cNvSpPr/>
          <p:nvPr/>
        </p:nvSpPr>
        <p:spPr>
          <a:xfrm rot="16200000">
            <a:off x="7046912" y="-400049"/>
            <a:ext cx="131763" cy="931862"/>
          </a:xfrm>
          <a:prstGeom prst="cloud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49213" y="6167438"/>
            <a:ext cx="9094787" cy="6334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21" name="Group 33"/>
          <p:cNvGrpSpPr/>
          <p:nvPr/>
        </p:nvGrpSpPr>
        <p:grpSpPr>
          <a:xfrm rot="16200000">
            <a:off x="1986274" y="4443420"/>
            <a:ext cx="169524" cy="4075613"/>
            <a:chOff x="243340" y="407651"/>
            <a:chExt cx="656252" cy="4973825"/>
          </a:xfrm>
          <a:solidFill>
            <a:schemeClr val="accent6">
              <a:lumMod val="75000"/>
            </a:schemeClr>
          </a:solidFill>
        </p:grpSpPr>
        <p:sp>
          <p:nvSpPr>
            <p:cNvPr id="35" name="Cloud 34"/>
            <p:cNvSpPr/>
            <p:nvPr/>
          </p:nvSpPr>
          <p:spPr>
            <a:xfrm>
              <a:off x="251520" y="1484784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6" name="Cloud 35"/>
            <p:cNvSpPr/>
            <p:nvPr/>
          </p:nvSpPr>
          <p:spPr>
            <a:xfrm>
              <a:off x="251520" y="2180120"/>
              <a:ext cx="648072" cy="2184985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7" name="Cloud 36"/>
            <p:cNvSpPr/>
            <p:nvPr/>
          </p:nvSpPr>
          <p:spPr>
            <a:xfrm>
              <a:off x="251520" y="407651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8" name="Cloud 37"/>
            <p:cNvSpPr/>
            <p:nvPr/>
          </p:nvSpPr>
          <p:spPr>
            <a:xfrm flipH="1" flipV="1">
              <a:off x="243340" y="3353573"/>
              <a:ext cx="648072" cy="2027903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29" name="Group 28"/>
          <p:cNvGrpSpPr/>
          <p:nvPr/>
        </p:nvGrpSpPr>
        <p:grpSpPr>
          <a:xfrm rot="16200000">
            <a:off x="7037757" y="4443417"/>
            <a:ext cx="169524" cy="4075613"/>
            <a:chOff x="243340" y="407651"/>
            <a:chExt cx="656252" cy="4973825"/>
          </a:xfrm>
          <a:solidFill>
            <a:schemeClr val="accent6">
              <a:lumMod val="75000"/>
            </a:schemeClr>
          </a:solidFill>
        </p:grpSpPr>
        <p:sp>
          <p:nvSpPr>
            <p:cNvPr id="30" name="Cloud 29"/>
            <p:cNvSpPr/>
            <p:nvPr/>
          </p:nvSpPr>
          <p:spPr>
            <a:xfrm>
              <a:off x="251520" y="1484784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1" name="Cloud 30"/>
            <p:cNvSpPr/>
            <p:nvPr/>
          </p:nvSpPr>
          <p:spPr>
            <a:xfrm>
              <a:off x="251520" y="2180120"/>
              <a:ext cx="648072" cy="2184985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2" name="Cloud 31"/>
            <p:cNvSpPr/>
            <p:nvPr/>
          </p:nvSpPr>
          <p:spPr>
            <a:xfrm>
              <a:off x="251520" y="407651"/>
              <a:ext cx="648072" cy="1944216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33" name="Cloud 32"/>
            <p:cNvSpPr/>
            <p:nvPr/>
          </p:nvSpPr>
          <p:spPr>
            <a:xfrm flipH="1" flipV="1">
              <a:off x="243340" y="3353573"/>
              <a:ext cx="648072" cy="2027903"/>
            </a:xfrm>
            <a:prstGeom prst="cloud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39" name="Cloud 38"/>
          <p:cNvSpPr/>
          <p:nvPr/>
        </p:nvSpPr>
        <p:spPr>
          <a:xfrm rot="16200000">
            <a:off x="2044700" y="5554663"/>
            <a:ext cx="139700" cy="1822450"/>
          </a:xfrm>
          <a:prstGeom prst="cloud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0" name="Cloud 39"/>
          <p:cNvSpPr/>
          <p:nvPr/>
        </p:nvSpPr>
        <p:spPr>
          <a:xfrm rot="16200000">
            <a:off x="4634706" y="5579269"/>
            <a:ext cx="111125" cy="1798638"/>
          </a:xfrm>
          <a:prstGeom prst="cloud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1" name="Cloud 40"/>
          <p:cNvSpPr/>
          <p:nvPr/>
        </p:nvSpPr>
        <p:spPr>
          <a:xfrm rot="16200000">
            <a:off x="7062788" y="5995988"/>
            <a:ext cx="131762" cy="931862"/>
          </a:xfrm>
          <a:prstGeom prst="cloud">
            <a:avLst/>
          </a:prstGeom>
          <a:solidFill>
            <a:srgbClr val="008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35860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4575" y="4560888"/>
            <a:ext cx="11271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8902700" y="2947988"/>
            <a:ext cx="92075" cy="779462"/>
          </a:xfrm>
          <a:prstGeom prst="rect">
            <a:avLst/>
          </a:prstGeom>
          <a:solidFill>
            <a:srgbClr val="C29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8893175" y="2947988"/>
            <a:ext cx="9525" cy="779462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921500" y="2562225"/>
            <a:ext cx="2171700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4" name="TextBox 48"/>
          <p:cNvSpPr txBox="1">
            <a:spLocks noChangeArrowheads="1"/>
          </p:cNvSpPr>
          <p:nvPr/>
        </p:nvSpPr>
        <p:spPr bwMode="auto">
          <a:xfrm>
            <a:off x="4843463" y="2379663"/>
            <a:ext cx="1485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Control (field)</a:t>
            </a:r>
          </a:p>
        </p:txBody>
      </p:sp>
      <p:sp>
        <p:nvSpPr>
          <p:cNvPr id="35865" name="TextBox 49"/>
          <p:cNvSpPr txBox="1">
            <a:spLocks noChangeArrowheads="1"/>
          </p:cNvSpPr>
          <p:nvPr/>
        </p:nvSpPr>
        <p:spPr bwMode="auto">
          <a:xfrm>
            <a:off x="4843463" y="1662113"/>
            <a:ext cx="1566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Connected Ley</a:t>
            </a:r>
          </a:p>
        </p:txBody>
      </p:sp>
      <p:sp>
        <p:nvSpPr>
          <p:cNvPr id="35866" name="TextBox 50"/>
          <p:cNvSpPr txBox="1">
            <a:spLocks noChangeArrowheads="1"/>
          </p:cNvSpPr>
          <p:nvPr/>
        </p:nvSpPr>
        <p:spPr bwMode="auto">
          <a:xfrm>
            <a:off x="4852988" y="3133725"/>
            <a:ext cx="1808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Unconnected Ley</a:t>
            </a:r>
          </a:p>
        </p:txBody>
      </p:sp>
      <p:sp>
        <p:nvSpPr>
          <p:cNvPr id="35867" name="TextBox 51"/>
          <p:cNvSpPr txBox="1">
            <a:spLocks noChangeArrowheads="1"/>
          </p:cNvSpPr>
          <p:nvPr/>
        </p:nvSpPr>
        <p:spPr bwMode="auto">
          <a:xfrm>
            <a:off x="4843463" y="295275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1"/>
                </a:solidFill>
              </a:rPr>
              <a:t>Example layout of ley strips and control areas of the field </a:t>
            </a:r>
          </a:p>
        </p:txBody>
      </p:sp>
      <p:pic>
        <p:nvPicPr>
          <p:cNvPr id="35868" name="Picture 5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3760788"/>
            <a:ext cx="4532312" cy="304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9" name="Picture 5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450" y="2959100"/>
            <a:ext cx="4643438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046" b="28764"/>
          <a:stretch>
            <a:fillRect/>
          </a:stretch>
        </p:blipFill>
        <p:spPr bwMode="auto">
          <a:xfrm>
            <a:off x="-4763" y="-188913"/>
            <a:ext cx="4627563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6862763" y="989013"/>
            <a:ext cx="2132012" cy="2420937"/>
            <a:chOff x="6862074" y="989679"/>
            <a:chExt cx="2132885" cy="2419749"/>
          </a:xfrm>
        </p:grpSpPr>
        <p:sp>
          <p:nvSpPr>
            <p:cNvPr id="61" name="Rectangle 60"/>
            <p:cNvSpPr/>
            <p:nvPr/>
          </p:nvSpPr>
          <p:spPr>
            <a:xfrm rot="5400000">
              <a:off x="7796005" y="814201"/>
              <a:ext cx="218967" cy="2086829"/>
            </a:xfrm>
            <a:prstGeom prst="rect">
              <a:avLst/>
            </a:prstGeom>
            <a:solidFill>
              <a:srgbClr val="5B9BD5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3" name="Rectangle 62"/>
            <p:cNvSpPr/>
            <p:nvPr/>
          </p:nvSpPr>
          <p:spPr>
            <a:xfrm rot="5400000">
              <a:off x="7842061" y="2256530"/>
              <a:ext cx="218967" cy="2086829"/>
            </a:xfrm>
            <a:prstGeom prst="rect">
              <a:avLst/>
            </a:prstGeom>
            <a:solidFill>
              <a:srgbClr val="5B9BD5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5881" name="Rectangle 63"/>
            <p:cNvSpPr>
              <a:spLocks noChangeArrowheads="1"/>
            </p:cNvSpPr>
            <p:nvPr/>
          </p:nvSpPr>
          <p:spPr bwMode="auto">
            <a:xfrm>
              <a:off x="7236267" y="989679"/>
              <a:ext cx="1427821" cy="369332"/>
            </a:xfrm>
            <a:prstGeom prst="rect">
              <a:avLst/>
            </a:prstGeom>
            <a:solidFill>
              <a:srgbClr val="5B9BD5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Rdg Vesta"/>
                  <a:cs typeface="Arial" panose="020B0604020202020204" pitchFamily="34" charset="0"/>
                </a:defRPr>
              </a:lvl9pPr>
            </a:lstStyle>
            <a:p>
              <a:r>
                <a:rPr lang="en-GB" altLang="en-US" sz="1400">
                  <a:solidFill>
                    <a:schemeClr val="bg1"/>
                  </a:solidFill>
                </a:rPr>
                <a:t>No-Spray areas </a:t>
              </a:r>
              <a:r>
                <a:rPr lang="en-GB" altLang="en-US">
                  <a:solidFill>
                    <a:schemeClr val="bg1"/>
                  </a:solidFill>
                </a:rPr>
                <a:t>- </a:t>
              </a:r>
              <a:endParaRPr lang="en-GB" altLang="en-US"/>
            </a:p>
          </p:txBody>
        </p:sp>
      </p:grpSp>
      <p:sp>
        <p:nvSpPr>
          <p:cNvPr id="35872" name="TextBox 45"/>
          <p:cNvSpPr txBox="1">
            <a:spLocks noChangeArrowheads="1"/>
          </p:cNvSpPr>
          <p:nvPr/>
        </p:nvSpPr>
        <p:spPr bwMode="auto">
          <a:xfrm>
            <a:off x="5578475" y="4752975"/>
            <a:ext cx="27495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sz="2000">
                <a:solidFill>
                  <a:schemeClr val="bg1"/>
                </a:solidFill>
              </a:rPr>
              <a:t>1.2 m deep 13 m long stainless steel mesh curtain to bedrock</a:t>
            </a:r>
          </a:p>
        </p:txBody>
      </p:sp>
      <p:pic>
        <p:nvPicPr>
          <p:cNvPr id="35873" name="Picture 1" descr="wood to field.JPG"/>
          <p:cNvPicPr>
            <a:picLocks noChangeAspect="1"/>
          </p:cNvPicPr>
          <p:nvPr/>
        </p:nvPicPr>
        <p:blipFill>
          <a:blip r:embed="rId11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171450"/>
            <a:ext cx="4611688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4" name="TextBox 3"/>
          <p:cNvSpPr txBox="1">
            <a:spLocks noChangeArrowheads="1"/>
          </p:cNvSpPr>
          <p:nvPr/>
        </p:nvSpPr>
        <p:spPr bwMode="auto">
          <a:xfrm>
            <a:off x="533400" y="2420938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</a:rPr>
              <a:t>Wood</a:t>
            </a:r>
          </a:p>
        </p:txBody>
      </p:sp>
      <p:sp>
        <p:nvSpPr>
          <p:cNvPr id="35875" name="TextBox 4"/>
          <p:cNvSpPr txBox="1">
            <a:spLocks noChangeArrowheads="1"/>
          </p:cNvSpPr>
          <p:nvPr/>
        </p:nvSpPr>
        <p:spPr bwMode="auto">
          <a:xfrm>
            <a:off x="1303338" y="2420938"/>
            <a:ext cx="63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</a:rPr>
              <a:t>Hedge</a:t>
            </a:r>
          </a:p>
        </p:txBody>
      </p:sp>
      <p:sp>
        <p:nvSpPr>
          <p:cNvPr id="35876" name="TextBox 6"/>
          <p:cNvSpPr txBox="1">
            <a:spLocks noChangeArrowheads="1"/>
          </p:cNvSpPr>
          <p:nvPr/>
        </p:nvSpPr>
        <p:spPr bwMode="auto">
          <a:xfrm>
            <a:off x="2947988" y="2838450"/>
            <a:ext cx="1171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</a:rPr>
              <a:t>2m          32 m</a:t>
            </a:r>
          </a:p>
        </p:txBody>
      </p:sp>
      <p:sp>
        <p:nvSpPr>
          <p:cNvPr id="35877" name="TextBox 7"/>
          <p:cNvSpPr txBox="1">
            <a:spLocks noChangeArrowheads="1"/>
          </p:cNvSpPr>
          <p:nvPr/>
        </p:nvSpPr>
        <p:spPr bwMode="auto">
          <a:xfrm>
            <a:off x="1908175" y="2420938"/>
            <a:ext cx="1004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</a:rPr>
              <a:t>Grassy strip</a:t>
            </a:r>
          </a:p>
          <a:p>
            <a:pPr algn="ctr"/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</a:rPr>
              <a:t>margin</a:t>
            </a:r>
          </a:p>
        </p:txBody>
      </p:sp>
      <p:sp>
        <p:nvSpPr>
          <p:cNvPr id="35878" name="TextBox 7"/>
          <p:cNvSpPr txBox="1">
            <a:spLocks noChangeArrowheads="1"/>
          </p:cNvSpPr>
          <p:nvPr/>
        </p:nvSpPr>
        <p:spPr bwMode="auto">
          <a:xfrm>
            <a:off x="2844800" y="2420938"/>
            <a:ext cx="1789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Arial" panose="020B0604020202020204" pitchFamily="34" charset="0"/>
              </a:rPr>
              <a:t>Conventional Arable Field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8" descr="binom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412875"/>
            <a:ext cx="259238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10" descr="binom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005263"/>
            <a:ext cx="25923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11"/>
          <p:cNvSpPr txBox="1">
            <a:spLocks noChangeArrowheads="1"/>
          </p:cNvSpPr>
          <p:nvPr/>
        </p:nvSpPr>
        <p:spPr bwMode="auto">
          <a:xfrm rot="-5400000">
            <a:off x="858045" y="2259806"/>
            <a:ext cx="1287462" cy="4603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sz="2400" b="1">
                <a:solidFill>
                  <a:srgbClr val="000000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Low pH</a:t>
            </a:r>
          </a:p>
        </p:txBody>
      </p:sp>
      <p:sp>
        <p:nvSpPr>
          <p:cNvPr id="37892" name="TextBox 13"/>
          <p:cNvSpPr txBox="1">
            <a:spLocks noChangeArrowheads="1"/>
          </p:cNvSpPr>
          <p:nvPr/>
        </p:nvSpPr>
        <p:spPr bwMode="auto">
          <a:xfrm rot="-5400000">
            <a:off x="841375" y="5070476"/>
            <a:ext cx="1296987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sz="2400" b="1">
                <a:solidFill>
                  <a:srgbClr val="000000"/>
                </a:solidFill>
                <a:ea typeface="Meiryo" panose="020B0604030504040204" pitchFamily="34" charset="-128"/>
                <a:cs typeface="Meiryo" panose="020B0604030504040204" pitchFamily="34" charset="-128"/>
              </a:rPr>
              <a:t>High pH</a:t>
            </a: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3"/>
          <a:stretch>
            <a:fillRect/>
          </a:stretch>
        </p:blipFill>
        <p:spPr bwMode="auto">
          <a:xfrm>
            <a:off x="4572000" y="1350963"/>
            <a:ext cx="3529013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TextBox 25"/>
          <p:cNvSpPr txBox="1">
            <a:spLocks noChangeArrowheads="1"/>
          </p:cNvSpPr>
          <p:nvPr/>
        </p:nvSpPr>
        <p:spPr bwMode="auto">
          <a:xfrm>
            <a:off x="6875463" y="2700338"/>
            <a:ext cx="1873250" cy="6461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rgbClr val="000000"/>
                </a:solidFill>
              </a:rPr>
              <a:t>UK Countryside Survey 2007</a:t>
            </a:r>
          </a:p>
        </p:txBody>
      </p:sp>
      <p:sp>
        <p:nvSpPr>
          <p:cNvPr id="37895" name="Title 3"/>
          <p:cNvSpPr>
            <a:spLocks noGrp="1"/>
          </p:cNvSpPr>
          <p:nvPr>
            <p:ph type="title"/>
          </p:nvPr>
        </p:nvSpPr>
        <p:spPr>
          <a:xfrm>
            <a:off x="755650" y="115888"/>
            <a:ext cx="5111750" cy="1143000"/>
          </a:xfrm>
          <a:solidFill>
            <a:srgbClr val="FFFFFF"/>
          </a:solidFill>
        </p:spPr>
        <p:txBody>
          <a:bodyPr/>
          <a:lstStyle/>
          <a:p>
            <a:r>
              <a:rPr lang="en-GB" altLang="en-US" smtClean="0"/>
              <a:t>Microbial diversity - landscape scale</a:t>
            </a:r>
          </a:p>
        </p:txBody>
      </p:sp>
      <p:sp>
        <p:nvSpPr>
          <p:cNvPr id="37896" name="TextBox 2"/>
          <p:cNvSpPr txBox="1">
            <a:spLocks noChangeArrowheads="1"/>
          </p:cNvSpPr>
          <p:nvPr/>
        </p:nvSpPr>
        <p:spPr bwMode="auto">
          <a:xfrm>
            <a:off x="3473450" y="1746250"/>
            <a:ext cx="1098550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Diversity </a:t>
            </a:r>
          </a:p>
          <a:p>
            <a:r>
              <a:rPr lang="en-GB" altLang="en-US"/>
              <a:t>0.7</a:t>
            </a:r>
          </a:p>
        </p:txBody>
      </p:sp>
      <p:sp>
        <p:nvSpPr>
          <p:cNvPr id="37897" name="TextBox 14"/>
          <p:cNvSpPr txBox="1">
            <a:spLocks noChangeArrowheads="1"/>
          </p:cNvSpPr>
          <p:nvPr/>
        </p:nvSpPr>
        <p:spPr bwMode="auto">
          <a:xfrm>
            <a:off x="3473450" y="4438650"/>
            <a:ext cx="1098550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Diversity </a:t>
            </a:r>
          </a:p>
          <a:p>
            <a:r>
              <a:rPr lang="en-GB" altLang="en-US"/>
              <a:t>0.9</a:t>
            </a:r>
          </a:p>
        </p:txBody>
      </p:sp>
      <p:sp>
        <p:nvSpPr>
          <p:cNvPr id="37898" name="TextBox 15"/>
          <p:cNvSpPr txBox="1">
            <a:spLocks noChangeArrowheads="1"/>
          </p:cNvSpPr>
          <p:nvPr/>
        </p:nvSpPr>
        <p:spPr bwMode="auto">
          <a:xfrm>
            <a:off x="2268538" y="3663950"/>
            <a:ext cx="2016125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/>
              <a:t>Species</a:t>
            </a:r>
          </a:p>
        </p:txBody>
      </p:sp>
      <p:sp>
        <p:nvSpPr>
          <p:cNvPr id="37899" name="TextBox 16"/>
          <p:cNvSpPr txBox="1">
            <a:spLocks noChangeArrowheads="1"/>
          </p:cNvSpPr>
          <p:nvPr/>
        </p:nvSpPr>
        <p:spPr bwMode="auto">
          <a:xfrm>
            <a:off x="2303463" y="6280150"/>
            <a:ext cx="2016125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/>
              <a:t>Species</a:t>
            </a:r>
          </a:p>
        </p:txBody>
      </p:sp>
      <p:sp>
        <p:nvSpPr>
          <p:cNvPr id="37900" name="TextBox 17"/>
          <p:cNvSpPr txBox="1">
            <a:spLocks noChangeArrowheads="1"/>
          </p:cNvSpPr>
          <p:nvPr/>
        </p:nvSpPr>
        <p:spPr bwMode="auto">
          <a:xfrm rot="-5400000">
            <a:off x="1061244" y="2421732"/>
            <a:ext cx="2116137" cy="368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/>
              <a:t>Density</a:t>
            </a:r>
          </a:p>
        </p:txBody>
      </p:sp>
      <p:sp>
        <p:nvSpPr>
          <p:cNvPr id="37901" name="TextBox 18"/>
          <p:cNvSpPr txBox="1">
            <a:spLocks noChangeArrowheads="1"/>
          </p:cNvSpPr>
          <p:nvPr/>
        </p:nvSpPr>
        <p:spPr bwMode="auto">
          <a:xfrm rot="-5400000">
            <a:off x="1061244" y="5007769"/>
            <a:ext cx="2116138" cy="368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/>
              <a:t>Density</a:t>
            </a:r>
          </a:p>
        </p:txBody>
      </p:sp>
      <p:sp>
        <p:nvSpPr>
          <p:cNvPr id="37902" name="Rectangle 5"/>
          <p:cNvSpPr>
            <a:spLocks noChangeArrowheads="1"/>
          </p:cNvSpPr>
          <p:nvPr/>
        </p:nvSpPr>
        <p:spPr bwMode="auto">
          <a:xfrm>
            <a:off x="3132138" y="6557963"/>
            <a:ext cx="2952750" cy="300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Conclusions</a:t>
            </a: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Soil provides an array of essential functions</a:t>
            </a:r>
          </a:p>
          <a:p>
            <a:r>
              <a:rPr lang="en-GB" altLang="en-US" smtClean="0"/>
              <a:t>Soil is a very diverse medium</a:t>
            </a:r>
          </a:p>
          <a:p>
            <a:r>
              <a:rPr lang="en-GB" altLang="en-US" smtClean="0"/>
              <a:t>The diversity makes it difficult to monitor</a:t>
            </a:r>
          </a:p>
          <a:p>
            <a:r>
              <a:rPr lang="en-GB" altLang="en-US" smtClean="0"/>
              <a:t>We can resolve these problems</a:t>
            </a:r>
          </a:p>
          <a:p>
            <a:r>
              <a:rPr lang="en-GB" altLang="en-US" smtClean="0"/>
              <a:t>We can make recommendations that will improve our soils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5" descr="allotment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1175"/>
            <a:ext cx="38576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3" descr="411px-INF3-96_Food_Production_Dig_for_Victory_Artist_Peter_Fras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2038350"/>
            <a:ext cx="2266950" cy="287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4" descr="drought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63" y="2117725"/>
            <a:ext cx="3429000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Rectangle 17"/>
          <p:cNvSpPr>
            <a:spLocks noChangeArrowheads="1"/>
          </p:cNvSpPr>
          <p:nvPr/>
        </p:nvSpPr>
        <p:spPr bwMode="auto">
          <a:xfrm>
            <a:off x="179388" y="260350"/>
            <a:ext cx="6264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800" dirty="0">
                <a:solidFill>
                  <a:schemeClr val="tx2"/>
                </a:solidFill>
                <a:latin typeface="+mj-lt"/>
              </a:rPr>
              <a:t>Civilization has its roots in </a:t>
            </a:r>
            <a:r>
              <a:rPr lang="en-US" altLang="en-US" sz="4800" dirty="0" smtClean="0">
                <a:solidFill>
                  <a:schemeClr val="tx2"/>
                </a:solidFill>
                <a:latin typeface="+mj-lt"/>
              </a:rPr>
              <a:t>the </a:t>
            </a:r>
            <a:r>
              <a:rPr lang="en-US" altLang="en-US" sz="4800" dirty="0">
                <a:solidFill>
                  <a:schemeClr val="tx2"/>
                </a:solidFill>
                <a:latin typeface="+mj-lt"/>
              </a:rPr>
              <a:t>soil </a:t>
            </a:r>
          </a:p>
        </p:txBody>
      </p:sp>
      <p:pic>
        <p:nvPicPr>
          <p:cNvPr id="13317" name="Picture 5" descr="12-Harvest-from-CD-1-60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4397375"/>
            <a:ext cx="3638550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1" descr="ploughing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397375"/>
            <a:ext cx="3081338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AutoShape 2" descr="https://encrypted-tbn3.gstatic.com/images?q=tbn:ANd9GcQWVoywRXP5AGSFkw2My3D7eS0yEeBN8m3o9O8WN7OaXXvIKj9mwQ"/>
          <p:cNvSpPr>
            <a:spLocks noChangeAspect="1" noChangeArrowheads="1"/>
          </p:cNvSpPr>
          <p:nvPr/>
        </p:nvSpPr>
        <p:spPr bwMode="auto">
          <a:xfrm>
            <a:off x="155575" y="-144463"/>
            <a:ext cx="1341438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pic>
        <p:nvPicPr>
          <p:cNvPr id="13320" name="Picture 4" descr="http://teachmiddleeast.lib.uchicago.edu/foundations/origins-of-civilization/images/origins-0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038"/>
            <a:ext cx="36004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Soil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/>
              <a:t>Soil is fundamental to </a:t>
            </a:r>
            <a:r>
              <a:rPr lang="en-GB" sz="3200" dirty="0" smtClean="0"/>
              <a:t>life:</a:t>
            </a:r>
          </a:p>
          <a:p>
            <a:pPr lvl="1">
              <a:buFont typeface="Rdg Vesta" pitchFamily="2" charset="0"/>
              <a:buChar char="–"/>
              <a:defRPr/>
            </a:pPr>
            <a:r>
              <a:rPr lang="en-GB" sz="2800" dirty="0" smtClean="0"/>
              <a:t> provides food </a:t>
            </a:r>
          </a:p>
          <a:p>
            <a:pPr lvl="1">
              <a:buFont typeface="Rdg Vesta" pitchFamily="2" charset="0"/>
              <a:buChar char="–"/>
              <a:defRPr/>
            </a:pPr>
            <a:r>
              <a:rPr lang="en-GB" sz="2800" dirty="0"/>
              <a:t>stores and filters water</a:t>
            </a:r>
          </a:p>
          <a:p>
            <a:pPr lvl="1">
              <a:buFont typeface="Rdg Vesta" pitchFamily="2" charset="0"/>
              <a:buChar char="–"/>
              <a:defRPr/>
            </a:pPr>
            <a:r>
              <a:rPr lang="en-GB" sz="2800" dirty="0"/>
              <a:t>cycles nutrients </a:t>
            </a:r>
          </a:p>
          <a:p>
            <a:pPr lvl="1">
              <a:buFont typeface="Rdg Vesta" pitchFamily="2" charset="0"/>
              <a:buChar char="–"/>
              <a:defRPr/>
            </a:pPr>
            <a:r>
              <a:rPr lang="en-GB" sz="2800" dirty="0"/>
              <a:t>provides habitat. </a:t>
            </a:r>
          </a:p>
          <a:p>
            <a:pPr>
              <a:defRPr/>
            </a:pPr>
            <a:r>
              <a:rPr lang="en-GB" sz="3200" dirty="0" smtClean="0"/>
              <a:t>9</a:t>
            </a:r>
            <a:r>
              <a:rPr lang="en-GB" sz="3200" dirty="0"/>
              <a:t>% of </a:t>
            </a:r>
            <a:r>
              <a:rPr lang="en-GB" sz="3200" dirty="0" smtClean="0"/>
              <a:t>land surface </a:t>
            </a:r>
            <a:r>
              <a:rPr lang="en-GB" sz="3200" dirty="0"/>
              <a:t>cultivated, 7800 km</a:t>
            </a:r>
            <a:r>
              <a:rPr lang="en-GB" sz="3200" baseline="30000" dirty="0"/>
              <a:t>3</a:t>
            </a:r>
            <a:r>
              <a:rPr lang="en-GB" sz="3200" dirty="0"/>
              <a:t> of soil sustains 7 billion humans</a:t>
            </a:r>
            <a:r>
              <a:rPr lang="en-GB" sz="3200" dirty="0" smtClean="0"/>
              <a:t>.</a:t>
            </a:r>
          </a:p>
          <a:p>
            <a:pPr>
              <a:defRPr/>
            </a:pPr>
            <a:endParaRPr lang="en-GB" sz="3200" dirty="0" smtClean="0"/>
          </a:p>
          <a:p>
            <a:pPr marL="0" indent="0">
              <a:buFontTx/>
              <a:buNone/>
              <a:defRPr/>
            </a:pPr>
            <a:endParaRPr lang="en-GB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The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2800" dirty="0"/>
              <a:t>The world will need to produce 50% more food by 2030 to feed a growing world </a:t>
            </a:r>
            <a:r>
              <a:rPr lang="en-GB" sz="2800" dirty="0" smtClean="0"/>
              <a:t>population. </a:t>
            </a:r>
          </a:p>
          <a:p>
            <a:pPr>
              <a:defRPr/>
            </a:pPr>
            <a:r>
              <a:rPr lang="en-GB" sz="2800" dirty="0" smtClean="0"/>
              <a:t>Agricultural production increase 60%, developing countries </a:t>
            </a:r>
            <a:r>
              <a:rPr lang="en-GB" sz="2800" dirty="0"/>
              <a:t>100</a:t>
            </a:r>
            <a:r>
              <a:rPr lang="en-GB" sz="2800" dirty="0" smtClean="0"/>
              <a:t>%</a:t>
            </a:r>
          </a:p>
          <a:p>
            <a:pPr>
              <a:defRPr/>
            </a:pPr>
            <a:r>
              <a:rPr lang="en-GB" sz="2800" dirty="0" smtClean="0"/>
              <a:t>Soil </a:t>
            </a:r>
            <a:r>
              <a:rPr lang="en-GB" sz="2800" dirty="0"/>
              <a:t>science is crucial to meeting this challenge</a:t>
            </a:r>
            <a:r>
              <a:rPr lang="en-GB" sz="2800" dirty="0" smtClean="0"/>
              <a:t>.</a:t>
            </a:r>
            <a:endParaRPr lang="en-GB" sz="2800" dirty="0"/>
          </a:p>
          <a:p>
            <a:pPr>
              <a:defRPr/>
            </a:pPr>
            <a:r>
              <a:rPr lang="en-GB" sz="2800" kern="1200" dirty="0"/>
              <a:t>Rates of loss of </a:t>
            </a:r>
            <a:r>
              <a:rPr lang="en-US" sz="2800" kern="1200" dirty="0" smtClean="0"/>
              <a:t>soils </a:t>
            </a:r>
            <a:r>
              <a:rPr lang="en-US" sz="2800" kern="1200" dirty="0"/>
              <a:t>by erosion and degradation exceed rates of soil formation by 1-2 orders of </a:t>
            </a:r>
            <a:r>
              <a:rPr lang="en-US" sz="2800" kern="1200" dirty="0" smtClean="0"/>
              <a:t>magnitude. </a:t>
            </a:r>
          </a:p>
          <a:p>
            <a:pPr>
              <a:defRPr/>
            </a:pPr>
            <a:r>
              <a:rPr lang="en-US" sz="2800" kern="1200" dirty="0" smtClean="0"/>
              <a:t>33% of our soils are degraded.</a:t>
            </a:r>
            <a:endParaRPr lang="en-GB" sz="2800" dirty="0"/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800" smtClean="0"/>
              <a:t>What is soil?</a:t>
            </a:r>
          </a:p>
        </p:txBody>
      </p:sp>
      <p:pic>
        <p:nvPicPr>
          <p:cNvPr id="19458" name="Picture 2" descr="http://i.ytimg.com/vi/7iyxocIhfu0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8" r="16321"/>
          <a:stretch>
            <a:fillRect/>
          </a:stretch>
        </p:blipFill>
        <p:spPr bwMode="auto">
          <a:xfrm>
            <a:off x="468313" y="1804988"/>
            <a:ext cx="4119562" cy="453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6" descr="http://www.geo.fu-berlin.de/en/v/iwm-network/learning_content/watershed-resources/media/soil-composition1.png?width=9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989138"/>
            <a:ext cx="3624263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Figure 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57338"/>
            <a:ext cx="748823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Box 6"/>
          <p:cNvSpPr txBox="1">
            <a:spLocks noChangeArrowheads="1"/>
          </p:cNvSpPr>
          <p:nvPr/>
        </p:nvSpPr>
        <p:spPr bwMode="auto">
          <a:xfrm>
            <a:off x="533400" y="228600"/>
            <a:ext cx="56229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000" dirty="0" smtClean="0">
                <a:solidFill>
                  <a:schemeClr val="tx2"/>
                </a:solidFill>
                <a:latin typeface="+mj-lt"/>
                <a:cs typeface="+mn-cs"/>
              </a:rPr>
              <a:t>The </a:t>
            </a:r>
            <a:r>
              <a:rPr lang="en-US" altLang="en-US" sz="4000" dirty="0">
                <a:solidFill>
                  <a:schemeClr val="tx2"/>
                </a:solidFill>
                <a:latin typeface="+mj-lt"/>
                <a:cs typeface="+mn-cs"/>
              </a:rPr>
              <a:t>incredible diversity of soil life  </a:t>
            </a:r>
          </a:p>
        </p:txBody>
      </p:sp>
      <p:sp>
        <p:nvSpPr>
          <p:cNvPr id="2" name="Rectangle 1"/>
          <p:cNvSpPr/>
          <p:nvPr/>
        </p:nvSpPr>
        <p:spPr>
          <a:xfrm>
            <a:off x="395288" y="5589588"/>
            <a:ext cx="82804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+mn-lt"/>
                <a:cs typeface="+mn-cs"/>
              </a:rPr>
              <a:t>Teaspoon of soil - O</a:t>
            </a:r>
            <a:r>
              <a:rPr lang="en-US" dirty="0">
                <a:latin typeface="+mn-lt"/>
                <a:cs typeface="+mn-cs"/>
              </a:rPr>
              <a:t>ne billion bacteria, several yards of fungal filaments, several thousand protozoa, scores of nematodes. Earthworms and millipedes are giants.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+mn-lt"/>
                <a:cs typeface="+mn-cs"/>
              </a:rPr>
              <a:t>Each has a role in the life of soil.</a:t>
            </a:r>
            <a:endParaRPr lang="en-GB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27200"/>
            <a:ext cx="824230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765550" y="5732463"/>
            <a:ext cx="2824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dirty="0" smtClean="0">
                <a:latin typeface="+mn-lt"/>
                <a:cs typeface="+mn-cs"/>
              </a:rPr>
              <a:t>Reduction </a:t>
            </a:r>
            <a:r>
              <a:rPr lang="en-GB" sz="1800" b="1" dirty="0">
                <a:latin typeface="+mn-lt"/>
                <a:cs typeface="+mn-cs"/>
              </a:rPr>
              <a:t>in </a:t>
            </a:r>
            <a:r>
              <a:rPr lang="en-GB" sz="1800" b="1" dirty="0" smtClean="0">
                <a:latin typeface="+mn-lt"/>
                <a:cs typeface="+mn-cs"/>
              </a:rPr>
              <a:t>resilience</a:t>
            </a:r>
            <a:endParaRPr lang="en-US" altLang="en-US" sz="1800" b="1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pic>
        <p:nvPicPr>
          <p:cNvPr id="23555" name="Picture 1" descr="http://www.kem.ekol.lu.se/soilservice/Image/soilservi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562600"/>
            <a:ext cx="1684338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7"/>
          <p:cNvSpPr txBox="1">
            <a:spLocks noChangeArrowheads="1"/>
          </p:cNvSpPr>
          <p:nvPr/>
        </p:nvSpPr>
        <p:spPr bwMode="auto">
          <a:xfrm>
            <a:off x="1295400" y="1828800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Number Functional Groups</a:t>
            </a:r>
          </a:p>
        </p:txBody>
      </p:sp>
      <p:sp>
        <p:nvSpPr>
          <p:cNvPr id="23557" name="TextBox 8"/>
          <p:cNvSpPr txBox="1">
            <a:spLocks noChangeArrowheads="1"/>
          </p:cNvSpPr>
          <p:nvPr/>
        </p:nvSpPr>
        <p:spPr bwMode="auto">
          <a:xfrm>
            <a:off x="5334000" y="1828800"/>
            <a:ext cx="1981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Species richness</a:t>
            </a:r>
          </a:p>
        </p:txBody>
      </p:sp>
      <p:sp>
        <p:nvSpPr>
          <p:cNvPr id="23558" name="Rectangle 1"/>
          <p:cNvSpPr>
            <a:spLocks noChangeArrowheads="1"/>
          </p:cNvSpPr>
          <p:nvPr/>
        </p:nvSpPr>
        <p:spPr bwMode="auto">
          <a:xfrm>
            <a:off x="7235825" y="2060575"/>
            <a:ext cx="9366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  <p:sp>
        <p:nvSpPr>
          <p:cNvPr id="23559" name="Rectangle 2"/>
          <p:cNvSpPr>
            <a:spLocks noChangeArrowheads="1"/>
          </p:cNvSpPr>
          <p:nvPr/>
        </p:nvSpPr>
        <p:spPr bwMode="auto">
          <a:xfrm>
            <a:off x="3348038" y="1919288"/>
            <a:ext cx="879475" cy="5953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7280275" y="1885950"/>
            <a:ext cx="879475" cy="596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  <p:sp>
        <p:nvSpPr>
          <p:cNvPr id="23561" name="TextBox 3"/>
          <p:cNvSpPr txBox="1">
            <a:spLocks noChangeArrowheads="1"/>
          </p:cNvSpPr>
          <p:nvPr/>
        </p:nvSpPr>
        <p:spPr bwMode="auto">
          <a:xfrm>
            <a:off x="250825" y="5732463"/>
            <a:ext cx="2808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r>
              <a:rPr lang="en-GB" altLang="en-US" b="1"/>
              <a:t>Reduction in biodiversity</a:t>
            </a:r>
          </a:p>
        </p:txBody>
      </p:sp>
      <p:sp>
        <p:nvSpPr>
          <p:cNvPr id="23562" name="Right Arrow 6"/>
          <p:cNvSpPr>
            <a:spLocks noChangeArrowheads="1"/>
          </p:cNvSpPr>
          <p:nvPr/>
        </p:nvSpPr>
        <p:spPr bwMode="auto">
          <a:xfrm>
            <a:off x="3059113" y="5732463"/>
            <a:ext cx="674687" cy="369887"/>
          </a:xfrm>
          <a:prstGeom prst="rightArrow">
            <a:avLst>
              <a:gd name="adj1" fmla="val 50000"/>
              <a:gd name="adj2" fmla="val 49975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dg Vesta"/>
                <a:cs typeface="Arial" panose="020B0604020202020204" pitchFamily="34" charset="0"/>
              </a:defRPr>
            </a:lvl9pPr>
          </a:lstStyle>
          <a:p>
            <a:endParaRPr lang="en-GB" altLang="en-US" sz="2400"/>
          </a:p>
        </p:txBody>
      </p:sp>
      <p:sp>
        <p:nvSpPr>
          <p:cNvPr id="23563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Intensive agriculture reduces soil biodiversity.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Aggregate stability</a:t>
            </a:r>
          </a:p>
        </p:txBody>
      </p:sp>
      <p:pic>
        <p:nvPicPr>
          <p:cNvPr id="4" name="Soil aggregates slaking (courtesy of Chris Watts, Rothamsted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1600200"/>
            <a:ext cx="7727950" cy="43434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Measures of soil health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smtClean="0"/>
              <a:t>Physical – Porosity, bulk density</a:t>
            </a:r>
          </a:p>
          <a:p>
            <a:r>
              <a:rPr lang="en-GB" altLang="en-US" sz="3200" smtClean="0"/>
              <a:t>Biological - Earthworm numbers</a:t>
            </a:r>
          </a:p>
          <a:p>
            <a:r>
              <a:rPr lang="en-GB" altLang="en-US" sz="3200" smtClean="0"/>
              <a:t>Chemical - Soil organic matter – the dark stuff</a:t>
            </a:r>
          </a:p>
          <a:p>
            <a:r>
              <a:rPr lang="en-GB" altLang="en-US" sz="3200" smtClean="0"/>
              <a:t>No one measure is indicative of a healthy soil, they need to be combined and targeted to specific soil function.</a:t>
            </a:r>
          </a:p>
          <a:p>
            <a:endParaRPr lang="en-GB" altLang="en-US" smtClean="0"/>
          </a:p>
          <a:p>
            <a:endParaRPr lang="en-GB" altLang="en-US" smtClean="0"/>
          </a:p>
          <a:p>
            <a:endParaRPr lang="en-GB" alt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heme/theme1.xml><?xml version="1.0" encoding="utf-8"?>
<a:theme xmlns:a="http://schemas.openxmlformats.org/drawingml/2006/main" name="RDG Theme">
  <a:themeElements>
    <a:clrScheme name="Bright colours jl 3">
      <a:dk1>
        <a:srgbClr val="000000"/>
      </a:dk1>
      <a:lt1>
        <a:srgbClr val="F8F8F8"/>
      </a:lt1>
      <a:dk2>
        <a:srgbClr val="0F5C9D"/>
      </a:dk2>
      <a:lt2>
        <a:srgbClr val="1C1C1C"/>
      </a:lt2>
      <a:accent1>
        <a:srgbClr val="0F5C9D"/>
      </a:accent1>
      <a:accent2>
        <a:srgbClr val="808080"/>
      </a:accent2>
      <a:accent3>
        <a:srgbClr val="FBFBFB"/>
      </a:accent3>
      <a:accent4>
        <a:srgbClr val="000000"/>
      </a:accent4>
      <a:accent5>
        <a:srgbClr val="AAB5CC"/>
      </a:accent5>
      <a:accent6>
        <a:srgbClr val="737373"/>
      </a:accent6>
      <a:hlink>
        <a:srgbClr val="0F5C9D"/>
      </a:hlink>
      <a:folHlink>
        <a:srgbClr val="777777"/>
      </a:folHlink>
    </a:clrScheme>
    <a:fontScheme name="Bright colours jl">
      <a:majorFont>
        <a:latin typeface="Rdg Vesta"/>
        <a:ea typeface=""/>
        <a:cs typeface=""/>
      </a:majorFont>
      <a:minorFont>
        <a:latin typeface="Rdg Vest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Rdg Vesta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Rdg Vesta" pitchFamily="2" charset="0"/>
          </a:defRPr>
        </a:defPPr>
      </a:lstStyle>
    </a:lnDef>
  </a:objectDefaults>
  <a:extraClrSchemeLst>
    <a:extraClrScheme>
      <a:clrScheme name="Bright colours jl 1">
        <a:dk1>
          <a:srgbClr val="000000"/>
        </a:dk1>
        <a:lt1>
          <a:srgbClr val="F8F8F8"/>
        </a:lt1>
        <a:dk2>
          <a:srgbClr val="BF0071"/>
        </a:dk2>
        <a:lt2>
          <a:srgbClr val="1C1C1C"/>
        </a:lt2>
        <a:accent1>
          <a:srgbClr val="BF0071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DCAABB"/>
        </a:accent5>
        <a:accent6>
          <a:srgbClr val="737373"/>
        </a:accent6>
        <a:hlink>
          <a:srgbClr val="BF0071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ight colours jl 2">
        <a:dk1>
          <a:srgbClr val="000000"/>
        </a:dk1>
        <a:lt1>
          <a:srgbClr val="F8F8F8"/>
        </a:lt1>
        <a:dk2>
          <a:srgbClr val="642864"/>
        </a:dk2>
        <a:lt2>
          <a:srgbClr val="1C1C1C"/>
        </a:lt2>
        <a:accent1>
          <a:srgbClr val="642864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B8ACB8"/>
        </a:accent5>
        <a:accent6>
          <a:srgbClr val="737373"/>
        </a:accent6>
        <a:hlink>
          <a:srgbClr val="642864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ight colours jl 3">
        <a:dk1>
          <a:srgbClr val="000000"/>
        </a:dk1>
        <a:lt1>
          <a:srgbClr val="F8F8F8"/>
        </a:lt1>
        <a:dk2>
          <a:srgbClr val="0F5C9D"/>
        </a:dk2>
        <a:lt2>
          <a:srgbClr val="1C1C1C"/>
        </a:lt2>
        <a:accent1>
          <a:srgbClr val="0F5C9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AAB5CC"/>
        </a:accent5>
        <a:accent6>
          <a:srgbClr val="737373"/>
        </a:accent6>
        <a:hlink>
          <a:srgbClr val="0F5C9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ight colours jl 4">
        <a:dk1>
          <a:srgbClr val="000000"/>
        </a:dk1>
        <a:lt1>
          <a:srgbClr val="F8F8F8"/>
        </a:lt1>
        <a:dk2>
          <a:srgbClr val="FF6600"/>
        </a:dk2>
        <a:lt2>
          <a:srgbClr val="1C1C1C"/>
        </a:lt2>
        <a:accent1>
          <a:srgbClr val="FF6600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FFB8AA"/>
        </a:accent5>
        <a:accent6>
          <a:srgbClr val="737373"/>
        </a:accent6>
        <a:hlink>
          <a:srgbClr val="FF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right colours jl 5">
        <a:dk1>
          <a:srgbClr val="000000"/>
        </a:dk1>
        <a:lt1>
          <a:srgbClr val="F8F8F8"/>
        </a:lt1>
        <a:dk2>
          <a:srgbClr val="12AD2B"/>
        </a:dk2>
        <a:lt2>
          <a:srgbClr val="1C1C1C"/>
        </a:lt2>
        <a:accent1>
          <a:srgbClr val="12AD2B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AAD3AC"/>
        </a:accent5>
        <a:accent6>
          <a:srgbClr val="737373"/>
        </a:accent6>
        <a:hlink>
          <a:srgbClr val="12AD2B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RDG Theme</Template>
  <TotalTime>17061</TotalTime>
  <Words>1034</Words>
  <Application>Microsoft Office PowerPoint</Application>
  <PresentationFormat>On-screen Show (4:3)</PresentationFormat>
  <Paragraphs>141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Rdg Vesta</vt:lpstr>
      <vt:lpstr>Arial</vt:lpstr>
      <vt:lpstr>Calibri</vt:lpstr>
      <vt:lpstr>MS PGothic</vt:lpstr>
      <vt:lpstr>Meiryo</vt:lpstr>
      <vt:lpstr>RDG Theme</vt:lpstr>
      <vt:lpstr> Soil function, challenges, solutions  Chris Collins</vt:lpstr>
      <vt:lpstr>PowerPoint Presentation</vt:lpstr>
      <vt:lpstr>Soil functions</vt:lpstr>
      <vt:lpstr>The challenges</vt:lpstr>
      <vt:lpstr>What is soil?</vt:lpstr>
      <vt:lpstr>PowerPoint Presentation</vt:lpstr>
      <vt:lpstr>Intensive agriculture reduces soil biodiversity.</vt:lpstr>
      <vt:lpstr>Aggregate stability</vt:lpstr>
      <vt:lpstr>Measures of soil health</vt:lpstr>
      <vt:lpstr>Government is aware</vt:lpstr>
      <vt:lpstr>Soil Security Programme</vt:lpstr>
      <vt:lpstr>PowerPoint Presentation</vt:lpstr>
      <vt:lpstr>PowerPoint Presentation</vt:lpstr>
      <vt:lpstr>Microbial diversity - landscape scale</vt:lpstr>
      <vt:lpstr>Conclusions</vt:lpstr>
    </vt:vector>
  </TitlesOfParts>
  <Company>University of Reading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Controls on bioaccessibility of organics – what do we know.</dc:title>
  <dc:creator>ass05cdc</dc:creator>
  <cp:lastModifiedBy>Annabel</cp:lastModifiedBy>
  <cp:revision>321</cp:revision>
  <cp:lastPrinted>2015-11-02T09:57:15Z</cp:lastPrinted>
  <dcterms:created xsi:type="dcterms:W3CDTF">2013-10-31T09:13:59Z</dcterms:created>
  <dcterms:modified xsi:type="dcterms:W3CDTF">2015-11-03T11:32:36Z</dcterms:modified>
</cp:coreProperties>
</file>