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0" r:id="rId3"/>
    <p:sldId id="282" r:id="rId4"/>
    <p:sldId id="278" r:id="rId5"/>
    <p:sldId id="286" r:id="rId6"/>
    <p:sldId id="296" r:id="rId7"/>
    <p:sldId id="294" r:id="rId8"/>
    <p:sldId id="291" r:id="rId9"/>
    <p:sldId id="283" r:id="rId10"/>
    <p:sldId id="293" r:id="rId11"/>
    <p:sldId id="289" r:id="rId12"/>
    <p:sldId id="290" r:id="rId13"/>
    <p:sldId id="295" r:id="rId14"/>
    <p:sldId id="297" r:id="rId15"/>
    <p:sldId id="277" r:id="rId16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17">
          <p15:clr>
            <a:srgbClr val="A4A3A4"/>
          </p15:clr>
        </p15:guide>
        <p15:guide id="2" orient="horz" pos="391">
          <p15:clr>
            <a:srgbClr val="A4A3A4"/>
          </p15:clr>
        </p15:guide>
        <p15:guide id="3" orient="horz" pos="73">
          <p15:clr>
            <a:srgbClr val="A4A3A4"/>
          </p15:clr>
        </p15:guide>
        <p15:guide id="4" pos="5647">
          <p15:clr>
            <a:srgbClr val="A4A3A4"/>
          </p15:clr>
        </p15:guide>
        <p15:guide id="5" pos="43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514" autoAdjust="0"/>
  </p:normalViewPr>
  <p:slideViewPr>
    <p:cSldViewPr>
      <p:cViewPr varScale="1">
        <p:scale>
          <a:sx n="42" d="100"/>
          <a:sy n="42" d="100"/>
        </p:scale>
        <p:origin x="1188" y="60"/>
      </p:cViewPr>
      <p:guideLst>
        <p:guide orient="horz" pos="1117"/>
        <p:guide orient="horz" pos="391"/>
        <p:guide orient="horz" pos="73"/>
        <p:guide pos="5647"/>
        <p:guide pos="43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F813F65-76AD-4B87-B10B-66D333556D86}" type="datetimeFigureOut">
              <a:rPr lang="en-GB"/>
              <a:pPr>
                <a:defRPr/>
              </a:pPr>
              <a:t>03/11/2015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41951E3F-E271-4172-BA6E-3BEC90C9EBF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59874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8F4A106-15A4-410F-ABFC-E65A7E9C7396}" type="datetimeFigureOut">
              <a:rPr lang="en-GB"/>
              <a:pPr>
                <a:defRPr/>
              </a:pPr>
              <a:t>03/11/2015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F67FF714-A7FB-4775-9954-7BF81AAF64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6490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altLang="en-US" smtClean="0"/>
              <a:t>Fao infographic </a:t>
            </a: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2B01CBCF-D1C6-4489-89E7-D151DDF13D89}" type="slidenum">
              <a:rPr lang="en-GB" altLang="en-US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48710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116632"/>
            <a:ext cx="6120200" cy="1470025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1680" y="5249416"/>
            <a:ext cx="7192888" cy="915888"/>
          </a:xfrm>
        </p:spPr>
        <p:txBody>
          <a:bodyPr>
            <a:normAutofit/>
          </a:bodyPr>
          <a:lstStyle>
            <a:lvl1pPr marL="0" indent="0" algn="r">
              <a:spcAft>
                <a:spcPts val="600"/>
              </a:spcAft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0939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with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78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with band and Impact images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0402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with band and Learning images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0659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with band and Research images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3763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without band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44823"/>
            <a:ext cx="8604000" cy="4464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1022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without band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4038600" cy="428133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4824"/>
            <a:ext cx="4038600" cy="428133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5437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97" b="89600"/>
          <a:stretch>
            <a:fillRect/>
          </a:stretch>
        </p:blipFill>
        <p:spPr bwMode="auto">
          <a:xfrm>
            <a:off x="6877050" y="0"/>
            <a:ext cx="2268538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8895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116632"/>
            <a:ext cx="6120000" cy="1470025"/>
          </a:xfrm>
        </p:spPr>
        <p:txBody>
          <a:bodyPr>
            <a:normAutofit/>
          </a:bodyPr>
          <a:lstStyle>
            <a:lvl1pPr algn="l">
              <a:defRPr sz="32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60000" y="1844823"/>
            <a:ext cx="8604000" cy="316835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633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52413" y="115888"/>
            <a:ext cx="6119812" cy="146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Slide title, DefusedLight 32pt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60363" y="1844675"/>
            <a:ext cx="86042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Body copy, Arial 20pt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B0F0"/>
        </a:buClr>
        <a:buFont typeface="Arial" panose="020B0604020202020204" pitchFamily="34" charset="0"/>
        <a:buChar char="•"/>
        <a:defRPr sz="2000" kern="1200">
          <a:solidFill>
            <a:srgbClr val="66666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B0F0"/>
        </a:buClr>
        <a:buFont typeface="Arial" panose="020B0604020202020204" pitchFamily="34" charset="0"/>
        <a:buChar char="–"/>
        <a:defRPr sz="2000" kern="1200">
          <a:solidFill>
            <a:srgbClr val="66666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B0F0"/>
        </a:buClr>
        <a:buFont typeface="Arial" panose="020B0604020202020204" pitchFamily="34" charset="0"/>
        <a:buChar char="•"/>
        <a:defRPr sz="2000" kern="1200">
          <a:solidFill>
            <a:srgbClr val="66666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B0F0"/>
        </a:buClr>
        <a:buFont typeface="Arial" panose="020B0604020202020204" pitchFamily="34" charset="0"/>
        <a:buChar char="–"/>
        <a:defRPr sz="2000" kern="1200">
          <a:solidFill>
            <a:srgbClr val="66666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B0F0"/>
        </a:buClr>
        <a:buFont typeface="Arial" panose="020B0604020202020204" pitchFamily="34" charset="0"/>
        <a:buChar char="»"/>
        <a:defRPr sz="2000" kern="1200">
          <a:solidFill>
            <a:srgbClr val="66666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2"/>
          <p:cNvSpPr>
            <a:spLocks noGrp="1"/>
          </p:cNvSpPr>
          <p:nvPr>
            <p:ph type="subTitle" idx="1"/>
          </p:nvPr>
        </p:nvSpPr>
        <p:spPr>
          <a:xfrm>
            <a:off x="395288" y="5157788"/>
            <a:ext cx="8489950" cy="915987"/>
          </a:xfrm>
        </p:spPr>
        <p:txBody>
          <a:bodyPr/>
          <a:lstStyle/>
          <a:p>
            <a:r>
              <a:rPr lang="en-US" altLang="en-US" sz="3200" smtClean="0">
                <a:solidFill>
                  <a:schemeClr val="tx1"/>
                </a:solidFill>
              </a:rPr>
              <a:t>Jack Hannam </a:t>
            </a:r>
          </a:p>
          <a:p>
            <a:r>
              <a:rPr lang="en-US" altLang="en-US" sz="3200" smtClean="0">
                <a:solidFill>
                  <a:schemeClr val="tx1"/>
                </a:solidFill>
              </a:rPr>
              <a:t>j.a.hannam@cranfield.ac.uk @Dirt_Science</a:t>
            </a:r>
            <a:endParaRPr lang="en-GB" altLang="en-US" sz="3200" smtClean="0">
              <a:solidFill>
                <a:schemeClr val="tx1"/>
              </a:solidFill>
            </a:endParaRPr>
          </a:p>
        </p:txBody>
      </p:sp>
      <p:pic>
        <p:nvPicPr>
          <p:cNvPr id="1331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60350"/>
            <a:ext cx="1871663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5" b="34915"/>
          <a:stretch>
            <a:fillRect/>
          </a:stretch>
        </p:blipFill>
        <p:spPr bwMode="auto">
          <a:xfrm>
            <a:off x="311150" y="1773238"/>
            <a:ext cx="8437563" cy="331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own Arrow 14"/>
          <p:cNvSpPr/>
          <p:nvPr/>
        </p:nvSpPr>
        <p:spPr>
          <a:xfrm>
            <a:off x="2078038" y="3500438"/>
            <a:ext cx="503237" cy="10810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Soil compaction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16113"/>
            <a:ext cx="6623050" cy="418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0" y="6453188"/>
            <a:ext cx="12573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1600">
                <a:latin typeface="Arial" panose="020B0604020202020204" pitchFamily="34" charset="0"/>
              </a:rPr>
              <a:t>Defra, 2015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692150"/>
            <a:ext cx="530542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Box 6"/>
          <p:cNvSpPr txBox="1">
            <a:spLocks noChangeArrowheads="1"/>
          </p:cNvSpPr>
          <p:nvPr/>
        </p:nvSpPr>
        <p:spPr bwMode="auto">
          <a:xfrm>
            <a:off x="6732588" y="6467475"/>
            <a:ext cx="21796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1600">
                <a:latin typeface="Arial" panose="020B0604020202020204" pitchFamily="34" charset="0"/>
              </a:rPr>
              <a:t>Palmer &amp; Smith, 2013</a:t>
            </a:r>
          </a:p>
        </p:txBody>
      </p:sp>
      <p:sp>
        <p:nvSpPr>
          <p:cNvPr id="6" name="Down Arrow 5"/>
          <p:cNvSpPr/>
          <p:nvPr/>
        </p:nvSpPr>
        <p:spPr>
          <a:xfrm rot="1633517">
            <a:off x="2414588" y="4724400"/>
            <a:ext cx="504825" cy="1081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Down Arrow 8"/>
          <p:cNvSpPr/>
          <p:nvPr/>
        </p:nvSpPr>
        <p:spPr>
          <a:xfrm rot="20236125">
            <a:off x="4257675" y="4741863"/>
            <a:ext cx="503238" cy="1079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34925" y="2708275"/>
            <a:ext cx="9070975" cy="3454400"/>
            <a:chOff x="72897" y="1666811"/>
            <a:chExt cx="9071103" cy="3453829"/>
          </a:xfrm>
        </p:grpSpPr>
        <p:pic>
          <p:nvPicPr>
            <p:cNvPr id="2356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177"/>
            <a:stretch>
              <a:fillRect/>
            </a:stretch>
          </p:blipFill>
          <p:spPr bwMode="auto">
            <a:xfrm>
              <a:off x="72897" y="1666811"/>
              <a:ext cx="9071103" cy="3453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564" name="Group 7"/>
            <p:cNvGrpSpPr>
              <a:grpSpLocks/>
            </p:cNvGrpSpPr>
            <p:nvPr/>
          </p:nvGrpSpPr>
          <p:grpSpPr bwMode="auto">
            <a:xfrm>
              <a:off x="1259632" y="1916832"/>
              <a:ext cx="6503709" cy="864096"/>
              <a:chOff x="1259632" y="1916832"/>
              <a:chExt cx="6503709" cy="864096"/>
            </a:xfrm>
          </p:grpSpPr>
          <p:sp>
            <p:nvSpPr>
              <p:cNvPr id="23565" name="TextBox 2"/>
              <p:cNvSpPr txBox="1">
                <a:spLocks noChangeArrowheads="1"/>
              </p:cNvSpPr>
              <p:nvPr/>
            </p:nvSpPr>
            <p:spPr bwMode="auto">
              <a:xfrm>
                <a:off x="5796136" y="2411596"/>
                <a:ext cx="1967205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GB" altLang="en-US">
                    <a:latin typeface="Arial" panose="020B0604020202020204" pitchFamily="34" charset="0"/>
                  </a:rPr>
                  <a:t>waterlogged soils</a:t>
                </a:r>
              </a:p>
            </p:txBody>
          </p:sp>
          <p:sp>
            <p:nvSpPr>
              <p:cNvPr id="23566" name="TextBox 10"/>
              <p:cNvSpPr txBox="1">
                <a:spLocks noChangeArrowheads="1"/>
              </p:cNvSpPr>
              <p:nvPr/>
            </p:nvSpPr>
            <p:spPr bwMode="auto">
              <a:xfrm>
                <a:off x="5202881" y="2060848"/>
                <a:ext cx="80021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GB" altLang="en-US">
                    <a:latin typeface="Arial" panose="020B0604020202020204" pitchFamily="34" charset="0"/>
                  </a:rPr>
                  <a:t>sands</a:t>
                </a:r>
              </a:p>
            </p:txBody>
          </p:sp>
          <p:sp>
            <p:nvSpPr>
              <p:cNvPr id="23567" name="TextBox 11"/>
              <p:cNvSpPr txBox="1">
                <a:spLocks noChangeArrowheads="1"/>
              </p:cNvSpPr>
              <p:nvPr/>
            </p:nvSpPr>
            <p:spPr bwMode="auto">
              <a:xfrm>
                <a:off x="1259632" y="1916832"/>
                <a:ext cx="124906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GB" altLang="en-US">
                    <a:latin typeface="Arial" panose="020B0604020202020204" pitchFamily="34" charset="0"/>
                  </a:rPr>
                  <a:t>chalk soils</a:t>
                </a:r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4363"/>
            <a:ext cx="9144000" cy="449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252413" y="115888"/>
            <a:ext cx="6119812" cy="936625"/>
          </a:xfrm>
        </p:spPr>
        <p:txBody>
          <a:bodyPr/>
          <a:lstStyle/>
          <a:p>
            <a:r>
              <a:rPr lang="en-GB" altLang="en-US" smtClean="0"/>
              <a:t>Loss of organic carbon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268413"/>
            <a:ext cx="5761038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Box 5"/>
          <p:cNvSpPr txBox="1">
            <a:spLocks noChangeArrowheads="1"/>
          </p:cNvSpPr>
          <p:nvPr/>
        </p:nvSpPr>
        <p:spPr bwMode="auto">
          <a:xfrm>
            <a:off x="7308850" y="6488113"/>
            <a:ext cx="1938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Johnson et al 2009</a:t>
            </a:r>
          </a:p>
        </p:txBody>
      </p:sp>
      <p:sp>
        <p:nvSpPr>
          <p:cNvPr id="24580" name="TextBox 6"/>
          <p:cNvSpPr txBox="1">
            <a:spLocks noChangeArrowheads="1"/>
          </p:cNvSpPr>
          <p:nvPr/>
        </p:nvSpPr>
        <p:spPr bwMode="auto">
          <a:xfrm>
            <a:off x="2584450" y="4381500"/>
            <a:ext cx="1093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800"/>
              <a:t>arable</a:t>
            </a:r>
          </a:p>
        </p:txBody>
      </p:sp>
      <p:sp>
        <p:nvSpPr>
          <p:cNvPr id="24581" name="TextBox 8"/>
          <p:cNvSpPr txBox="1">
            <a:spLocks noChangeArrowheads="1"/>
          </p:cNvSpPr>
          <p:nvPr/>
        </p:nvSpPr>
        <p:spPr bwMode="auto">
          <a:xfrm>
            <a:off x="6156325" y="4356100"/>
            <a:ext cx="1093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800"/>
              <a:t>arable</a:t>
            </a:r>
          </a:p>
        </p:txBody>
      </p:sp>
      <p:sp>
        <p:nvSpPr>
          <p:cNvPr id="24582" name="TextBox 10"/>
          <p:cNvSpPr txBox="1">
            <a:spLocks noChangeArrowheads="1"/>
          </p:cNvSpPr>
          <p:nvPr/>
        </p:nvSpPr>
        <p:spPr bwMode="auto">
          <a:xfrm>
            <a:off x="2555875" y="1793875"/>
            <a:ext cx="1555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800"/>
              <a:t>grassland</a:t>
            </a:r>
          </a:p>
        </p:txBody>
      </p:sp>
      <p:sp>
        <p:nvSpPr>
          <p:cNvPr id="24583" name="TextBox 11"/>
          <p:cNvSpPr txBox="1">
            <a:spLocks noChangeArrowheads="1"/>
          </p:cNvSpPr>
          <p:nvPr/>
        </p:nvSpPr>
        <p:spPr bwMode="auto">
          <a:xfrm>
            <a:off x="6019800" y="1773238"/>
            <a:ext cx="15557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800"/>
              <a:t>grassland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Change in topsoil organic carbon 1978-2003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360363" y="1844675"/>
            <a:ext cx="8604250" cy="4464050"/>
          </a:xfrm>
        </p:spPr>
        <p:txBody>
          <a:bodyPr/>
          <a:lstStyle/>
          <a:p>
            <a:endParaRPr lang="en-GB" altLang="en-US" smtClean="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1354138"/>
            <a:ext cx="7267575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395288" y="6524625"/>
            <a:ext cx="17145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1600"/>
              <a:t>Bellamy et al 2005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dirty="0" smtClean="0"/>
              <a:t>Comparison organic carbon change between monitoring schemes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133600"/>
          <a:ext cx="7416800" cy="3748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4094"/>
                <a:gridCol w="2156185"/>
                <a:gridCol w="3146521"/>
              </a:tblGrid>
              <a:tr h="822751">
                <a:tc>
                  <a:txBody>
                    <a:bodyPr/>
                    <a:lstStyle/>
                    <a:p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NSI </a:t>
                      </a:r>
                    </a:p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1978-2003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Countryside</a:t>
                      </a: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survey</a:t>
                      </a:r>
                    </a:p>
                    <a:p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1978-2007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</a:tr>
              <a:tr h="822751"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Arable</a:t>
                      </a:r>
                    </a:p>
                    <a:p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-0.4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-0.23 to -0.12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</a:tr>
              <a:tr h="822751"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Permanent grassland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-0.6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 to 0.13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</a:tr>
              <a:tr h="822751"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Deciduous woodland</a:t>
                      </a:r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-0.7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0.37 to 1.09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</a:tr>
              <a:tr h="457084"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Bog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-4.2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 to 0.65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/>
                </a:tc>
              </a:tr>
            </a:tbl>
          </a:graphicData>
        </a:graphic>
      </p:graphicFrame>
      <p:sp>
        <p:nvSpPr>
          <p:cNvPr id="26652" name="TextBox 5"/>
          <p:cNvSpPr txBox="1">
            <a:spLocks noChangeArrowheads="1"/>
          </p:cNvSpPr>
          <p:nvPr/>
        </p:nvSpPr>
        <p:spPr bwMode="auto">
          <a:xfrm>
            <a:off x="6813550" y="6505575"/>
            <a:ext cx="2222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1400">
                <a:latin typeface="Arial" panose="020B0604020202020204" pitchFamily="34" charset="0"/>
              </a:rPr>
              <a:t>after Reynolds et al, 2013</a:t>
            </a:r>
          </a:p>
        </p:txBody>
      </p:sp>
      <p:sp>
        <p:nvSpPr>
          <p:cNvPr id="7" name="Rectangle 6"/>
          <p:cNvSpPr/>
          <p:nvPr/>
        </p:nvSpPr>
        <p:spPr>
          <a:xfrm>
            <a:off x="684213" y="2997200"/>
            <a:ext cx="7416800" cy="7921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Cost of soil degradation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250825" y="1916113"/>
            <a:ext cx="1873250" cy="10810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Soil degradation process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00338" y="1916113"/>
            <a:ext cx="1871662" cy="13684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in soil properties &amp; functions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2" name="TextBox 7"/>
          <p:cNvSpPr txBox="1">
            <a:spLocks noChangeArrowheads="1"/>
          </p:cNvSpPr>
          <p:nvPr/>
        </p:nvSpPr>
        <p:spPr bwMode="auto">
          <a:xfrm>
            <a:off x="492125" y="3500438"/>
            <a:ext cx="14160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>
                <a:latin typeface="Arial" panose="020B0604020202020204" pitchFamily="34" charset="0"/>
              </a:rPr>
              <a:t>Erosion</a:t>
            </a:r>
          </a:p>
          <a:p>
            <a:pPr algn="ctr"/>
            <a:r>
              <a:rPr lang="en-GB" altLang="en-US">
                <a:latin typeface="Arial" panose="020B0604020202020204" pitchFamily="34" charset="0"/>
              </a:rPr>
              <a:t>Compaction</a:t>
            </a:r>
          </a:p>
          <a:p>
            <a:pPr algn="ctr"/>
            <a:r>
              <a:rPr lang="en-GB" altLang="en-US">
                <a:latin typeface="Arial" panose="020B0604020202020204" pitchFamily="34" charset="0"/>
              </a:rPr>
              <a:t>OM loss</a:t>
            </a:r>
          </a:p>
        </p:txBody>
      </p:sp>
      <p:sp>
        <p:nvSpPr>
          <p:cNvPr id="27653" name="TextBox 8"/>
          <p:cNvSpPr txBox="1">
            <a:spLocks noChangeArrowheads="1"/>
          </p:cNvSpPr>
          <p:nvPr/>
        </p:nvSpPr>
        <p:spPr bwMode="auto">
          <a:xfrm>
            <a:off x="2124075" y="3452813"/>
            <a:ext cx="28082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>
                <a:latin typeface="Arial" panose="020B0604020202020204" pitchFamily="34" charset="0"/>
              </a:rPr>
              <a:t>Physical, biological, chemical,</a:t>
            </a:r>
          </a:p>
          <a:p>
            <a:pPr algn="ctr"/>
            <a:r>
              <a:rPr lang="en-GB" altLang="en-US">
                <a:latin typeface="Arial" panose="020B0604020202020204" pitchFamily="34" charset="0"/>
              </a:rPr>
              <a:t>Soil formation, Nutrient cycling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67313" y="1916113"/>
            <a:ext cx="1565275" cy="11525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in soil services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5" name="TextBox 11"/>
          <p:cNvSpPr txBox="1">
            <a:spLocks noChangeArrowheads="1"/>
          </p:cNvSpPr>
          <p:nvPr/>
        </p:nvSpPr>
        <p:spPr bwMode="auto">
          <a:xfrm>
            <a:off x="7062788" y="6565900"/>
            <a:ext cx="20812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1400">
                <a:latin typeface="Arial" panose="020B0604020202020204" pitchFamily="34" charset="0"/>
              </a:rPr>
              <a:t>Graves et al 2011, 2015</a:t>
            </a:r>
          </a:p>
        </p:txBody>
      </p:sp>
      <p:sp>
        <p:nvSpPr>
          <p:cNvPr id="27656" name="TextBox 12"/>
          <p:cNvSpPr txBox="1">
            <a:spLocks noChangeArrowheads="1"/>
          </p:cNvSpPr>
          <p:nvPr/>
        </p:nvSpPr>
        <p:spPr bwMode="auto">
          <a:xfrm>
            <a:off x="4857750" y="3448050"/>
            <a:ext cx="2235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>
                <a:latin typeface="Arial" panose="020B0604020202020204" pitchFamily="34" charset="0"/>
              </a:rPr>
              <a:t>Food provision</a:t>
            </a:r>
          </a:p>
          <a:p>
            <a:pPr algn="ctr"/>
            <a:r>
              <a:rPr lang="en-GB" altLang="en-US">
                <a:latin typeface="Arial" panose="020B0604020202020204" pitchFamily="34" charset="0"/>
              </a:rPr>
              <a:t>Flood regulation</a:t>
            </a:r>
          </a:p>
          <a:p>
            <a:pPr algn="ctr"/>
            <a:r>
              <a:rPr lang="en-GB" altLang="en-US">
                <a:latin typeface="Arial" panose="020B0604020202020204" pitchFamily="34" charset="0"/>
              </a:rPr>
              <a:t>Water purification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308850" y="1916113"/>
            <a:ext cx="1563688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in costs 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8" name="TextBox 14"/>
          <p:cNvSpPr txBox="1">
            <a:spLocks noChangeArrowheads="1"/>
          </p:cNvSpPr>
          <p:nvPr/>
        </p:nvSpPr>
        <p:spPr bwMode="auto">
          <a:xfrm>
            <a:off x="7092950" y="3429000"/>
            <a:ext cx="19431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>
                <a:latin typeface="Arial" panose="020B0604020202020204" pitchFamily="34" charset="0"/>
              </a:rPr>
              <a:t>Crop yield</a:t>
            </a:r>
          </a:p>
          <a:p>
            <a:pPr algn="ctr"/>
            <a:r>
              <a:rPr lang="en-GB" altLang="en-US">
                <a:latin typeface="Arial" panose="020B0604020202020204" pitchFamily="34" charset="0"/>
              </a:rPr>
              <a:t>Flood damage</a:t>
            </a:r>
          </a:p>
          <a:p>
            <a:pPr algn="ctr"/>
            <a:r>
              <a:rPr lang="en-GB" altLang="en-US">
                <a:latin typeface="Arial" panose="020B0604020202020204" pitchFamily="34" charset="0"/>
              </a:rPr>
              <a:t>Water treatment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74688" y="4868863"/>
            <a:ext cx="8145462" cy="157003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sz="3200">
                <a:latin typeface="Arial" panose="020B0604020202020204" pitchFamily="34" charset="0"/>
              </a:rPr>
              <a:t>Estimated annual cost of soil degradation = </a:t>
            </a:r>
          </a:p>
          <a:p>
            <a:pPr algn="ctr"/>
            <a:r>
              <a:rPr lang="en-GB" altLang="en-US" sz="3200">
                <a:latin typeface="Arial" panose="020B0604020202020204" pitchFamily="34" charset="0"/>
              </a:rPr>
              <a:t>£1.2 billion</a:t>
            </a:r>
          </a:p>
          <a:p>
            <a:pPr algn="ctr"/>
            <a:r>
              <a:rPr lang="en-GB" altLang="en-US" sz="3200">
                <a:latin typeface="Arial" panose="020B0604020202020204" pitchFamily="34" charset="0"/>
              </a:rPr>
              <a:t>[&amp; many impacts are “off-site”]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2195513" y="2276475"/>
            <a:ext cx="40005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8" name="Right Arrow 17"/>
          <p:cNvSpPr/>
          <p:nvPr/>
        </p:nvSpPr>
        <p:spPr>
          <a:xfrm>
            <a:off x="4657725" y="2276475"/>
            <a:ext cx="40005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9" name="Right Arrow 18"/>
          <p:cNvSpPr/>
          <p:nvPr/>
        </p:nvSpPr>
        <p:spPr>
          <a:xfrm>
            <a:off x="6864350" y="2276475"/>
            <a:ext cx="398463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 </a:t>
            </a:r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360363" y="1844675"/>
            <a:ext cx="8604250" cy="4464050"/>
          </a:xfrm>
        </p:spPr>
        <p:txBody>
          <a:bodyPr/>
          <a:lstStyle/>
          <a:p>
            <a:r>
              <a:rPr lang="en-GB" altLang="en-US" sz="2400" smtClean="0"/>
              <a:t>We have a good idea of national baseline of soil - including developments in new spatial representations</a:t>
            </a:r>
          </a:p>
          <a:p>
            <a:r>
              <a:rPr lang="en-GB" altLang="en-US" sz="2400" smtClean="0"/>
              <a:t>National scale monitoring data – identify future sampling (lag time in some properties/functions)</a:t>
            </a:r>
          </a:p>
          <a:p>
            <a:r>
              <a:rPr lang="en-GB" altLang="en-US" sz="2400" smtClean="0"/>
              <a:t>How to represent function and [likely] resilience </a:t>
            </a:r>
          </a:p>
          <a:p>
            <a:r>
              <a:rPr lang="en-GB" altLang="en-US" sz="2400" smtClean="0"/>
              <a:t>Scaling up from experimental/plot/farm</a:t>
            </a:r>
          </a:p>
          <a:p>
            <a:r>
              <a:rPr lang="en-GB" altLang="en-US" sz="2400" smtClean="0"/>
              <a:t>Using a national framework to identify vulnerabilities and support action and innovation to mitigate threats</a:t>
            </a:r>
          </a:p>
          <a:p>
            <a:endParaRPr lang="en-GB" altLang="en-US" sz="2400" smtClean="0"/>
          </a:p>
        </p:txBody>
      </p:sp>
      <p:sp>
        <p:nvSpPr>
          <p:cNvPr id="28675" name="Title 1"/>
          <p:cNvSpPr txBox="1">
            <a:spLocks/>
          </p:cNvSpPr>
          <p:nvPr/>
        </p:nvSpPr>
        <p:spPr bwMode="auto">
          <a:xfrm>
            <a:off x="250825" y="115888"/>
            <a:ext cx="61214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3200">
                <a:solidFill>
                  <a:schemeClr val="bg1"/>
                </a:solidFill>
                <a:latin typeface="Arial" panose="020B0604020202020204" pitchFamily="34" charset="0"/>
              </a:rPr>
              <a:t>Summary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4"/>
          <p:cNvSpPr txBox="1">
            <a:spLocks noChangeArrowheads="1"/>
          </p:cNvSpPr>
          <p:nvPr/>
        </p:nvSpPr>
        <p:spPr bwMode="auto">
          <a:xfrm>
            <a:off x="2484438" y="3178175"/>
            <a:ext cx="3660775" cy="64611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/>
              <a:t>SOIL </a:t>
            </a:r>
          </a:p>
          <a:p>
            <a:pPr algn="ctr"/>
            <a:r>
              <a:rPr lang="en-GB" altLang="en-US"/>
              <a:t>Used by 7.3 billion people worldwide</a:t>
            </a:r>
          </a:p>
        </p:txBody>
      </p:sp>
      <p:sp>
        <p:nvSpPr>
          <p:cNvPr id="14338" name="TextBox 5"/>
          <p:cNvSpPr txBox="1">
            <a:spLocks noChangeArrowheads="1"/>
          </p:cNvSpPr>
          <p:nvPr/>
        </p:nvSpPr>
        <p:spPr bwMode="auto">
          <a:xfrm>
            <a:off x="1187450" y="2205038"/>
            <a:ext cx="2736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Food and fibre production</a:t>
            </a:r>
          </a:p>
        </p:txBody>
      </p:sp>
      <p:sp>
        <p:nvSpPr>
          <p:cNvPr id="14339" name="TextBox 6"/>
          <p:cNvSpPr txBox="1">
            <a:spLocks noChangeArrowheads="1"/>
          </p:cNvSpPr>
          <p:nvPr/>
        </p:nvSpPr>
        <p:spPr bwMode="auto">
          <a:xfrm>
            <a:off x="5148263" y="2173288"/>
            <a:ext cx="3168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Regulation of flooding and water quality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611188" y="5445125"/>
            <a:ext cx="3054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Platform for built environment</a:t>
            </a:r>
          </a:p>
        </p:txBody>
      </p:sp>
      <p:sp>
        <p:nvSpPr>
          <p:cNvPr id="14341" name="TextBox 8"/>
          <p:cNvSpPr txBox="1">
            <a:spLocks noChangeArrowheads="1"/>
          </p:cNvSpPr>
          <p:nvPr/>
        </p:nvSpPr>
        <p:spPr bwMode="auto">
          <a:xfrm>
            <a:off x="5435600" y="4365625"/>
            <a:ext cx="32400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Below and above ground habitat</a:t>
            </a:r>
          </a:p>
        </p:txBody>
      </p:sp>
      <p:sp>
        <p:nvSpPr>
          <p:cNvPr id="14342" name="TextBox 9"/>
          <p:cNvSpPr txBox="1">
            <a:spLocks noChangeArrowheads="1"/>
          </p:cNvSpPr>
          <p:nvPr/>
        </p:nvSpPr>
        <p:spPr bwMode="auto">
          <a:xfrm>
            <a:off x="4500563" y="5080000"/>
            <a:ext cx="2843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Cultural hertitage, wellbeing</a:t>
            </a:r>
          </a:p>
        </p:txBody>
      </p:sp>
      <p:sp>
        <p:nvSpPr>
          <p:cNvPr id="14343" name="TextBox 10"/>
          <p:cNvSpPr txBox="1">
            <a:spLocks noChangeArrowheads="1"/>
          </p:cNvSpPr>
          <p:nvPr/>
        </p:nvSpPr>
        <p:spPr bwMode="auto">
          <a:xfrm>
            <a:off x="395288" y="4365625"/>
            <a:ext cx="3814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Raw materials (peat, sands gravels clay</a:t>
            </a:r>
          </a:p>
        </p:txBody>
      </p:sp>
      <p:pic>
        <p:nvPicPr>
          <p:cNvPr id="143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600075"/>
            <a:ext cx="8891588" cy="623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52413" y="115888"/>
            <a:ext cx="6119812" cy="5762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dirty="0" smtClean="0"/>
              <a:t>Soils looking after us….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413" y="115888"/>
            <a:ext cx="6480175" cy="8651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dirty="0" smtClean="0"/>
              <a:t>Soil diversity = soil functional diversity</a:t>
            </a:r>
            <a:endParaRPr lang="en-GB" dirty="0"/>
          </a:p>
        </p:txBody>
      </p:sp>
      <p:pic>
        <p:nvPicPr>
          <p:cNvPr id="16386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341438"/>
            <a:ext cx="3598863" cy="479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506538"/>
            <a:ext cx="3348038" cy="446405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975" y="1341438"/>
            <a:ext cx="3597275" cy="479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263" y="2492375"/>
            <a:ext cx="4284662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96975"/>
            <a:ext cx="3489325" cy="465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0" y="41275"/>
            <a:ext cx="3887788" cy="1468438"/>
          </a:xfrm>
        </p:spPr>
        <p:txBody>
          <a:bodyPr/>
          <a:lstStyle/>
          <a:p>
            <a:r>
              <a:rPr lang="en-GB" altLang="en-US" smtClean="0"/>
              <a:t>Spatial diversity </a:t>
            </a:r>
          </a:p>
        </p:txBody>
      </p:sp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1000125"/>
            <a:ext cx="4371975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Content Placeholder 2"/>
          <p:cNvSpPr txBox="1">
            <a:spLocks/>
          </p:cNvSpPr>
          <p:nvPr/>
        </p:nvSpPr>
        <p:spPr bwMode="auto">
          <a:xfrm>
            <a:off x="-1692275" y="1831975"/>
            <a:ext cx="860425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altLang="en-US" sz="2000">
              <a:solidFill>
                <a:srgbClr val="666666"/>
              </a:solidFill>
              <a:latin typeface="Arial" panose="020B0604020202020204" pitchFamily="34" charset="0"/>
            </a:endParaRPr>
          </a:p>
        </p:txBody>
      </p:sp>
      <p:sp>
        <p:nvSpPr>
          <p:cNvPr id="17412" name="Content Placeholder 2"/>
          <p:cNvSpPr txBox="1">
            <a:spLocks/>
          </p:cNvSpPr>
          <p:nvPr/>
        </p:nvSpPr>
        <p:spPr bwMode="auto">
          <a:xfrm>
            <a:off x="2879725" y="1833563"/>
            <a:ext cx="860425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altLang="en-US" sz="2000">
              <a:solidFill>
                <a:srgbClr val="666666"/>
              </a:solidFill>
              <a:latin typeface="Arial" panose="020B0604020202020204" pitchFamily="34" charset="0"/>
            </a:endParaRPr>
          </a:p>
        </p:txBody>
      </p:sp>
      <p:sp>
        <p:nvSpPr>
          <p:cNvPr id="17413" name="Content Placeholder 2"/>
          <p:cNvSpPr txBox="1">
            <a:spLocks/>
          </p:cNvSpPr>
          <p:nvPr/>
        </p:nvSpPr>
        <p:spPr bwMode="auto">
          <a:xfrm>
            <a:off x="827088" y="1819275"/>
            <a:ext cx="8604250" cy="446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altLang="en-US" sz="2000">
              <a:solidFill>
                <a:srgbClr val="666666"/>
              </a:solidFill>
              <a:latin typeface="Arial" panose="020B0604020202020204" pitchFamily="34" charset="0"/>
            </a:endParaRPr>
          </a:p>
        </p:txBody>
      </p:sp>
      <p:pic>
        <p:nvPicPr>
          <p:cNvPr id="1741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-39688"/>
            <a:ext cx="6137275" cy="6918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Content Placeholder 2"/>
          <p:cNvSpPr>
            <a:spLocks noGrp="1"/>
          </p:cNvSpPr>
          <p:nvPr>
            <p:ph idx="1"/>
          </p:nvPr>
        </p:nvSpPr>
        <p:spPr>
          <a:xfrm>
            <a:off x="34925" y="1844675"/>
            <a:ext cx="4322763" cy="4464050"/>
          </a:xfrm>
        </p:spPr>
        <p:txBody>
          <a:bodyPr/>
          <a:lstStyle/>
          <a:p>
            <a:r>
              <a:rPr lang="en-GB" altLang="en-US" sz="2800" smtClean="0"/>
              <a:t>What soil have we got and where is it?</a:t>
            </a:r>
          </a:p>
          <a:p>
            <a:r>
              <a:rPr lang="en-GB" altLang="en-US" sz="2800" smtClean="0"/>
              <a:t>&gt;700 different soil types recognised in England and Wales</a:t>
            </a:r>
          </a:p>
          <a:p>
            <a:r>
              <a:rPr lang="en-GB" altLang="en-US" sz="2800" smtClean="0"/>
              <a:t>Surveyed and sampled in 1960s to 1980s</a:t>
            </a:r>
          </a:p>
          <a:p>
            <a:endParaRPr lang="en-GB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107950" y="-171450"/>
            <a:ext cx="6119813" cy="1468438"/>
          </a:xfrm>
        </p:spPr>
        <p:txBody>
          <a:bodyPr/>
          <a:lstStyle/>
          <a:p>
            <a:r>
              <a:rPr lang="en-GB" altLang="en-US" smtClean="0"/>
              <a:t>Improving baseline with new mapping techniques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8" y="692150"/>
            <a:ext cx="4557712" cy="613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250825" y="6381750"/>
            <a:ext cx="2085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1400">
                <a:latin typeface="Arial" panose="020B0604020202020204" pitchFamily="34" charset="0"/>
              </a:rPr>
              <a:t>Poggio &amp; Gimona, 2014</a:t>
            </a:r>
          </a:p>
        </p:txBody>
      </p:sp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5795963" y="836613"/>
            <a:ext cx="198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800">
                <a:latin typeface="Arial" panose="020B0604020202020204" pitchFamily="34" charset="0"/>
              </a:rPr>
              <a:t>Soil carbon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1773238"/>
            <a:ext cx="9251951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5589588"/>
            <a:ext cx="4876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>
                <a:latin typeface="Arial" panose="020B0604020202020204" pitchFamily="34" charset="0"/>
              </a:rPr>
              <a:t>New mapping but with legacy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Resilience and function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438275" y="5300663"/>
            <a:ext cx="45735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454150" y="3175000"/>
            <a:ext cx="12969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795588" y="3184525"/>
            <a:ext cx="731837" cy="12366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3527425" y="4030663"/>
            <a:ext cx="298450" cy="3857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825875" y="3573463"/>
            <a:ext cx="530225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4356100" y="3546475"/>
            <a:ext cx="1655763" cy="25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384425" y="3175000"/>
            <a:ext cx="3627438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5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Arial" panose="020B0604020202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425575" y="2058988"/>
            <a:ext cx="15875" cy="32416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7" name="TextBox 12"/>
          <p:cNvSpPr txBox="1">
            <a:spLocks noChangeArrowheads="1"/>
          </p:cNvSpPr>
          <p:nvPr/>
        </p:nvSpPr>
        <p:spPr bwMode="auto">
          <a:xfrm rot="-5400000">
            <a:off x="-680244" y="3448845"/>
            <a:ext cx="3241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/>
              <a:t>Soil property or function</a:t>
            </a:r>
          </a:p>
        </p:txBody>
      </p:sp>
      <p:sp>
        <p:nvSpPr>
          <p:cNvPr id="19468" name="TextBox 16"/>
          <p:cNvSpPr txBox="1">
            <a:spLocks noChangeArrowheads="1"/>
          </p:cNvSpPr>
          <p:nvPr/>
        </p:nvSpPr>
        <p:spPr bwMode="auto">
          <a:xfrm>
            <a:off x="3271838" y="5589588"/>
            <a:ext cx="7572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/>
              <a:t>time</a:t>
            </a:r>
          </a:p>
        </p:txBody>
      </p:sp>
      <p:sp>
        <p:nvSpPr>
          <p:cNvPr id="19469" name="TextBox 25"/>
          <p:cNvSpPr txBox="1">
            <a:spLocks noChangeArrowheads="1"/>
          </p:cNvSpPr>
          <p:nvPr/>
        </p:nvSpPr>
        <p:spPr bwMode="auto">
          <a:xfrm>
            <a:off x="7158038" y="6535738"/>
            <a:ext cx="19510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1200">
                <a:latin typeface="Arial" panose="020B0604020202020204" pitchFamily="34" charset="0"/>
              </a:rPr>
              <a:t>after Corstanje et al, 2015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140200" y="3760788"/>
            <a:ext cx="2836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>
                <a:latin typeface="Arial" panose="020B0604020202020204" pitchFamily="34" charset="0"/>
              </a:rPr>
              <a:t>Capacity to recover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454150" y="4030663"/>
            <a:ext cx="1589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>
                <a:latin typeface="Arial" panose="020B0604020202020204" pitchFamily="34" charset="0"/>
              </a:rPr>
              <a:t>resistance</a:t>
            </a:r>
          </a:p>
        </p:txBody>
      </p:sp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1979613" y="1836738"/>
            <a:ext cx="1828800" cy="1160462"/>
            <a:chOff x="1586308" y="1836569"/>
            <a:chExt cx="1829347" cy="1160383"/>
          </a:xfrm>
        </p:grpSpPr>
        <p:sp>
          <p:nvSpPr>
            <p:cNvPr id="27" name="Down Arrow 26"/>
            <p:cNvSpPr/>
            <p:nvPr/>
          </p:nvSpPr>
          <p:spPr>
            <a:xfrm>
              <a:off x="2123043" y="2276276"/>
              <a:ext cx="524032" cy="720676"/>
            </a:xfrm>
            <a:prstGeom prst="down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9487" name="TextBox 35"/>
            <p:cNvSpPr txBox="1">
              <a:spLocks noChangeArrowheads="1"/>
            </p:cNvSpPr>
            <p:nvPr/>
          </p:nvSpPr>
          <p:spPr bwMode="auto">
            <a:xfrm>
              <a:off x="1586308" y="1836569"/>
              <a:ext cx="18293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GB" altLang="en-US" sz="2400">
                  <a:latin typeface="Arial" panose="020B0604020202020204" pitchFamily="34" charset="0"/>
                </a:rPr>
                <a:t>perturbation</a:t>
              </a:r>
            </a:p>
          </p:txBody>
        </p:sp>
      </p:grpSp>
      <p:grpSp>
        <p:nvGrpSpPr>
          <p:cNvPr id="56" name="Group 55"/>
          <p:cNvGrpSpPr>
            <a:grpSpLocks/>
          </p:cNvGrpSpPr>
          <p:nvPr/>
        </p:nvGrpSpPr>
        <p:grpSpPr bwMode="auto">
          <a:xfrm>
            <a:off x="2843213" y="3184525"/>
            <a:ext cx="3168650" cy="315913"/>
            <a:chOff x="2843808" y="3185071"/>
            <a:chExt cx="3168352" cy="315937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2843808" y="3185071"/>
              <a:ext cx="504778" cy="31593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V="1">
              <a:off x="3348586" y="3356534"/>
              <a:ext cx="2663574" cy="14447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/>
          <p:cNvGrpSpPr>
            <a:grpSpLocks/>
          </p:cNvGrpSpPr>
          <p:nvPr/>
        </p:nvGrpSpPr>
        <p:grpSpPr bwMode="auto">
          <a:xfrm>
            <a:off x="2843213" y="3176588"/>
            <a:ext cx="3097212" cy="692150"/>
            <a:chOff x="2843808" y="3176198"/>
            <a:chExt cx="3096344" cy="693234"/>
          </a:xfrm>
        </p:grpSpPr>
        <p:cxnSp>
          <p:nvCxnSpPr>
            <p:cNvPr id="58" name="Straight Connector 57"/>
            <p:cNvCxnSpPr/>
            <p:nvPr/>
          </p:nvCxnSpPr>
          <p:spPr>
            <a:xfrm>
              <a:off x="2843808" y="3176198"/>
              <a:ext cx="504684" cy="68528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H="1">
              <a:off x="3350078" y="3429005"/>
              <a:ext cx="177750" cy="44042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H="1">
              <a:off x="3507197" y="3235027"/>
              <a:ext cx="417395" cy="21941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H="1">
              <a:off x="3921418" y="3185738"/>
              <a:ext cx="2018734" cy="4928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/>
          <p:cNvGrpSpPr>
            <a:grpSpLocks/>
          </p:cNvGrpSpPr>
          <p:nvPr/>
        </p:nvGrpSpPr>
        <p:grpSpPr bwMode="auto">
          <a:xfrm>
            <a:off x="2843213" y="3184525"/>
            <a:ext cx="3168650" cy="1760538"/>
            <a:chOff x="2843808" y="3185071"/>
            <a:chExt cx="3168352" cy="1759235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2843808" y="3185071"/>
              <a:ext cx="431759" cy="123574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3270805" y="4414473"/>
              <a:ext cx="646052" cy="37754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3894634" y="4779328"/>
              <a:ext cx="1325437" cy="16180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5210547" y="4944306"/>
              <a:ext cx="801613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413" y="115888"/>
            <a:ext cx="6119812" cy="5762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dirty="0" smtClean="0"/>
              <a:t>Monitoring  - national scale</a:t>
            </a:r>
            <a:endParaRPr lang="en-GB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765175"/>
            <a:ext cx="3582988" cy="596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2124075" y="6453188"/>
            <a:ext cx="13525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1200">
                <a:latin typeface="Arial" panose="020B0604020202020204" pitchFamily="34" charset="0"/>
              </a:rPr>
              <a:t>Carey et al, 2008</a:t>
            </a:r>
          </a:p>
        </p:txBody>
      </p:sp>
      <p:sp>
        <p:nvSpPr>
          <p:cNvPr id="5" name="Rectangle 4"/>
          <p:cNvSpPr/>
          <p:nvPr/>
        </p:nvSpPr>
        <p:spPr>
          <a:xfrm>
            <a:off x="-15875" y="1196975"/>
            <a:ext cx="627063" cy="129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/>
          </a:p>
        </p:txBody>
      </p:sp>
      <p:sp>
        <p:nvSpPr>
          <p:cNvPr id="7" name="Rectangle 6"/>
          <p:cNvSpPr/>
          <p:nvPr/>
        </p:nvSpPr>
        <p:spPr>
          <a:xfrm>
            <a:off x="0" y="4221163"/>
            <a:ext cx="118745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/>
          </a:p>
        </p:txBody>
      </p:sp>
      <p:sp>
        <p:nvSpPr>
          <p:cNvPr id="8" name="Rectangle 7"/>
          <p:cNvSpPr/>
          <p:nvPr/>
        </p:nvSpPr>
        <p:spPr>
          <a:xfrm>
            <a:off x="0" y="5434013"/>
            <a:ext cx="755650" cy="1296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/>
          </a:p>
        </p:txBody>
      </p:sp>
      <p:pic>
        <p:nvPicPr>
          <p:cNvPr id="204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777875"/>
            <a:ext cx="20669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TextBox 5"/>
          <p:cNvSpPr txBox="1">
            <a:spLocks noChangeArrowheads="1"/>
          </p:cNvSpPr>
          <p:nvPr/>
        </p:nvSpPr>
        <p:spPr bwMode="auto">
          <a:xfrm>
            <a:off x="2555875" y="2205038"/>
            <a:ext cx="869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>
                <a:latin typeface="Arial" panose="020B0604020202020204" pitchFamily="34" charset="0"/>
              </a:rPr>
              <a:t>1978</a:t>
            </a:r>
          </a:p>
          <a:p>
            <a:r>
              <a:rPr lang="en-GB" altLang="en-US" sz="2400">
                <a:latin typeface="Arial" panose="020B0604020202020204" pitchFamily="34" charset="0"/>
              </a:rPr>
              <a:t>1998</a:t>
            </a:r>
          </a:p>
          <a:p>
            <a:r>
              <a:rPr lang="en-GB" altLang="en-US" sz="2400">
                <a:latin typeface="Arial" panose="020B0604020202020204" pitchFamily="34" charset="0"/>
              </a:rPr>
              <a:t>2007</a:t>
            </a:r>
          </a:p>
        </p:txBody>
      </p:sp>
      <p:pic>
        <p:nvPicPr>
          <p:cNvPr id="2048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513" y="1916113"/>
            <a:ext cx="4335462" cy="485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Box 9"/>
          <p:cNvSpPr txBox="1">
            <a:spLocks noChangeArrowheads="1"/>
          </p:cNvSpPr>
          <p:nvPr/>
        </p:nvSpPr>
        <p:spPr bwMode="auto">
          <a:xfrm>
            <a:off x="5013325" y="1322388"/>
            <a:ext cx="3883025" cy="522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800">
                <a:latin typeface="Arial" panose="020B0604020202020204" pitchFamily="34" charset="0"/>
              </a:rPr>
              <a:t>National Soil Inventory</a:t>
            </a:r>
          </a:p>
        </p:txBody>
      </p:sp>
      <p:sp>
        <p:nvSpPr>
          <p:cNvPr id="20491" name="TextBox 12"/>
          <p:cNvSpPr txBox="1">
            <a:spLocks noChangeArrowheads="1"/>
          </p:cNvSpPr>
          <p:nvPr/>
        </p:nvSpPr>
        <p:spPr bwMode="auto">
          <a:xfrm>
            <a:off x="5573713" y="2205038"/>
            <a:ext cx="869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>
                <a:latin typeface="Arial" panose="020B0604020202020204" pitchFamily="34" charset="0"/>
              </a:rPr>
              <a:t>1978</a:t>
            </a:r>
          </a:p>
          <a:p>
            <a:endParaRPr lang="en-GB" altLang="en-US" sz="2400">
              <a:latin typeface="Arial" panose="020B0604020202020204" pitchFamily="34" charset="0"/>
            </a:endParaRPr>
          </a:p>
          <a:p>
            <a:r>
              <a:rPr lang="en-GB" altLang="en-US" sz="2400">
                <a:latin typeface="Arial" panose="020B0604020202020204" pitchFamily="34" charset="0"/>
              </a:rPr>
              <a:t>2003</a:t>
            </a:r>
          </a:p>
        </p:txBody>
      </p:sp>
      <p:pic>
        <p:nvPicPr>
          <p:cNvPr id="20492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825" y="1801813"/>
            <a:ext cx="1911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252413" y="115888"/>
            <a:ext cx="6119812" cy="1081087"/>
          </a:xfrm>
        </p:spPr>
        <p:txBody>
          <a:bodyPr/>
          <a:lstStyle/>
          <a:p>
            <a:r>
              <a:rPr lang="en-GB" altLang="en-US" smtClean="0"/>
              <a:t>Soil threats in the UK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360363" y="1844675"/>
            <a:ext cx="8604250" cy="3168650"/>
          </a:xfrm>
        </p:spPr>
        <p:txBody>
          <a:bodyPr/>
          <a:lstStyle/>
          <a:p>
            <a:r>
              <a:rPr lang="en-GB" altLang="en-US" sz="3200" smtClean="0"/>
              <a:t>Soil erosion</a:t>
            </a:r>
          </a:p>
          <a:p>
            <a:r>
              <a:rPr lang="en-GB" altLang="en-US" sz="3200" smtClean="0"/>
              <a:t>Soil compaction</a:t>
            </a:r>
          </a:p>
          <a:p>
            <a:r>
              <a:rPr lang="en-GB" altLang="en-US" sz="3200" smtClean="0"/>
              <a:t>Loss of organic matter</a:t>
            </a:r>
          </a:p>
          <a:p>
            <a:r>
              <a:rPr lang="en-GB" altLang="en-US" sz="3200" smtClean="0"/>
              <a:t>Soil sealing </a:t>
            </a:r>
          </a:p>
        </p:txBody>
      </p:sp>
      <p:sp>
        <p:nvSpPr>
          <p:cNvPr id="21507" name="TextBox 5"/>
          <p:cNvSpPr txBox="1">
            <a:spLocks noChangeArrowheads="1"/>
          </p:cNvSpPr>
          <p:nvPr/>
        </p:nvSpPr>
        <p:spPr bwMode="auto">
          <a:xfrm>
            <a:off x="7092950" y="6356350"/>
            <a:ext cx="19192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1600">
                <a:latin typeface="Arial" panose="020B0604020202020204" pitchFamily="34" charset="0"/>
              </a:rPr>
              <a:t>Graves, et al.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5" y="452438"/>
            <a:ext cx="7861300" cy="599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6513" y="-26988"/>
            <a:ext cx="6119813" cy="479426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dirty="0" smtClean="0"/>
              <a:t>Soil erosion </a:t>
            </a:r>
            <a:endParaRPr lang="en-GB" dirty="0"/>
          </a:p>
        </p:txBody>
      </p:sp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7734300" y="6461125"/>
            <a:ext cx="1390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latin typeface="Arial" panose="020B0604020202020204" pitchFamily="34" charset="0"/>
              </a:rPr>
              <a:t>Defra,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nfield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anfield.potx" id="{492EC60D-0EF4-4635-B677-87F6F3912C56}" vid="{1DCE1913-9759-47F0-BC94-624BEA7C57C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Cranfield</Template>
  <TotalTime>3712</TotalTime>
  <Words>382</Words>
  <Application>Microsoft Office PowerPoint</Application>
  <PresentationFormat>On-screen Show (4:3)</PresentationFormat>
  <Paragraphs>105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Calibri</vt:lpstr>
      <vt:lpstr>Arial</vt:lpstr>
      <vt:lpstr>Cranfield</vt:lpstr>
      <vt:lpstr>PowerPoint Presentation</vt:lpstr>
      <vt:lpstr>Soils looking after us….</vt:lpstr>
      <vt:lpstr>Soil diversity = soil functional diversity</vt:lpstr>
      <vt:lpstr>Spatial diversity </vt:lpstr>
      <vt:lpstr>Improving baseline with new mapping techniques</vt:lpstr>
      <vt:lpstr>Resilience and function</vt:lpstr>
      <vt:lpstr>Monitoring  - national scale</vt:lpstr>
      <vt:lpstr>Soil threats in the UK</vt:lpstr>
      <vt:lpstr>Soil erosion </vt:lpstr>
      <vt:lpstr>Soil compaction</vt:lpstr>
      <vt:lpstr>Loss of organic carbon</vt:lpstr>
      <vt:lpstr>Change in topsoil organic carbon 1978-2003</vt:lpstr>
      <vt:lpstr>Comparison organic carbon change between monitoring schemes</vt:lpstr>
      <vt:lpstr>Cost of soil degradation</vt:lpstr>
      <vt:lpstr> </vt:lpstr>
    </vt:vector>
  </TitlesOfParts>
  <Company>Cranfield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title, Arial 32pt</dc:title>
  <dc:creator>Hannam, Jacqueline</dc:creator>
  <cp:lastModifiedBy>Annabel</cp:lastModifiedBy>
  <cp:revision>76</cp:revision>
  <cp:lastPrinted>2015-11-03T09:48:39Z</cp:lastPrinted>
  <dcterms:created xsi:type="dcterms:W3CDTF">2015-10-27T13:55:06Z</dcterms:created>
  <dcterms:modified xsi:type="dcterms:W3CDTF">2015-11-03T11:33:30Z</dcterms:modified>
</cp:coreProperties>
</file>