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9"/>
  </p:notesMasterIdLst>
  <p:sldIdLst>
    <p:sldId id="256" r:id="rId3"/>
    <p:sldId id="331" r:id="rId4"/>
    <p:sldId id="332" r:id="rId5"/>
    <p:sldId id="336" r:id="rId6"/>
    <p:sldId id="333" r:id="rId7"/>
    <p:sldId id="337" r:id="rId8"/>
    <p:sldId id="296" r:id="rId9"/>
    <p:sldId id="273" r:id="rId10"/>
    <p:sldId id="271" r:id="rId11"/>
    <p:sldId id="302" r:id="rId12"/>
    <p:sldId id="338" r:id="rId13"/>
    <p:sldId id="309" r:id="rId14"/>
    <p:sldId id="339" r:id="rId15"/>
    <p:sldId id="303" r:id="rId16"/>
    <p:sldId id="279" r:id="rId17"/>
    <p:sldId id="313" r:id="rId18"/>
    <p:sldId id="330" r:id="rId19"/>
    <p:sldId id="311" r:id="rId20"/>
    <p:sldId id="327" r:id="rId21"/>
    <p:sldId id="328" r:id="rId22"/>
    <p:sldId id="321" r:id="rId23"/>
    <p:sldId id="318" r:id="rId24"/>
    <p:sldId id="319" r:id="rId25"/>
    <p:sldId id="320" r:id="rId26"/>
    <p:sldId id="340" r:id="rId27"/>
    <p:sldId id="325" r:id="rId28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EE0"/>
    <a:srgbClr val="2A52AC"/>
    <a:srgbClr val="2560C9"/>
    <a:srgbClr val="5A9CE4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1616" y="-10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\\cardamom\stanczyk\My%20Documents\phd\paper24%20month%20report\deet%20trials%20ab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file:///\\ITDDATA_SERVER\ITDDATA\ITD\DCV\HOME\IDCVVCHE\My%20Documents\Repellent%20Project\Chapter%207%20Discussion\Trials%20and%20RR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2440322733257"/>
          <c:y val="0.0167680749629966"/>
          <c:w val="0.841518959066286"/>
          <c:h val="0.8326944150280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F9a!$C$30</c:f>
              <c:strCache>
                <c:ptCount val="1"/>
                <c:pt idx="0">
                  <c:v>unselected</c:v>
                </c:pt>
              </c:strCache>
            </c:strRef>
          </c:tx>
          <c:spPr>
            <a:solidFill>
              <a:srgbClr val="FFFF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F9a!$H$31:$H$40</c:f>
                <c:numCache>
                  <c:formatCode>General</c:formatCode>
                  <c:ptCount val="10"/>
                  <c:pt idx="0">
                    <c:v>1.369658976876286</c:v>
                  </c:pt>
                  <c:pt idx="1">
                    <c:v>3.180151885863961</c:v>
                  </c:pt>
                  <c:pt idx="2">
                    <c:v>2.612947001872144</c:v>
                  </c:pt>
                  <c:pt idx="3">
                    <c:v>5.914847651505887</c:v>
                  </c:pt>
                  <c:pt idx="4">
                    <c:v>4.873397172404482</c:v>
                  </c:pt>
                  <c:pt idx="5">
                    <c:v>6.206328908341751</c:v>
                  </c:pt>
                  <c:pt idx="6">
                    <c:v>7.814248990059673</c:v>
                  </c:pt>
                  <c:pt idx="9">
                    <c:v>5.284133775261973</c:v>
                  </c:pt>
                </c:numCache>
              </c:numRef>
            </c:plus>
            <c:minus>
              <c:numRef>
                <c:f>F9a!$H$31:$H$40</c:f>
                <c:numCache>
                  <c:formatCode>General</c:formatCode>
                  <c:ptCount val="10"/>
                  <c:pt idx="0">
                    <c:v>1.369658976876286</c:v>
                  </c:pt>
                  <c:pt idx="1">
                    <c:v>3.180151885863961</c:v>
                  </c:pt>
                  <c:pt idx="2">
                    <c:v>2.612947001872144</c:v>
                  </c:pt>
                  <c:pt idx="3">
                    <c:v>5.914847651505887</c:v>
                  </c:pt>
                  <c:pt idx="4">
                    <c:v>4.873397172404482</c:v>
                  </c:pt>
                  <c:pt idx="5">
                    <c:v>6.206328908341751</c:v>
                  </c:pt>
                  <c:pt idx="6">
                    <c:v>7.814248990059673</c:v>
                  </c:pt>
                  <c:pt idx="9">
                    <c:v>5.284133775261973</c:v>
                  </c:pt>
                </c:numCache>
              </c:numRef>
            </c:min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numRef>
              <c:f>F9a!$B$31:$B$40</c:f>
              <c:numCache>
                <c:formatCode>General</c:formatCode>
                <c:ptCount val="10"/>
              </c:numCache>
            </c:numRef>
          </c:cat>
          <c:val>
            <c:numRef>
              <c:f>F9a!$C$31:$C$40</c:f>
              <c:numCache>
                <c:formatCode>General</c:formatCode>
                <c:ptCount val="10"/>
                <c:pt idx="0">
                  <c:v>12.87625418060201</c:v>
                </c:pt>
                <c:pt idx="1">
                  <c:v>10.63829787234042</c:v>
                </c:pt>
                <c:pt idx="2">
                  <c:v>7.692307692307692</c:v>
                </c:pt>
                <c:pt idx="3">
                  <c:v>14.28571428571429</c:v>
                </c:pt>
                <c:pt idx="4">
                  <c:v>5.0</c:v>
                </c:pt>
                <c:pt idx="5">
                  <c:v>13.33333333333333</c:v>
                </c:pt>
                <c:pt idx="6">
                  <c:v>11.76470588235294</c:v>
                </c:pt>
                <c:pt idx="9">
                  <c:v>13.95348837209308</c:v>
                </c:pt>
              </c:numCache>
            </c:numRef>
          </c:val>
        </c:ser>
        <c:ser>
          <c:idx val="1"/>
          <c:order val="1"/>
          <c:tx>
            <c:strRef>
              <c:f>F9a!$D$30</c:f>
              <c:strCache>
                <c:ptCount val="1"/>
                <c:pt idx="0">
                  <c:v>s</c:v>
                </c:pt>
              </c:strCache>
            </c:strRef>
          </c:tx>
          <c:spPr>
            <a:solidFill>
              <a:srgbClr val="0070C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F9a!$F$31:$F$40</c:f>
                <c:numCache>
                  <c:formatCode>General</c:formatCode>
                  <c:ptCount val="10"/>
                  <c:pt idx="1">
                    <c:v>1.679335146319105</c:v>
                  </c:pt>
                  <c:pt idx="2">
                    <c:v>1.931106366463034</c:v>
                  </c:pt>
                  <c:pt idx="3">
                    <c:v>5.004380750574367</c:v>
                  </c:pt>
                  <c:pt idx="4">
                    <c:v>3.56566204934635</c:v>
                  </c:pt>
                  <c:pt idx="5">
                    <c:v>3.129436131094439</c:v>
                  </c:pt>
                  <c:pt idx="6">
                    <c:v>4.429550076677827</c:v>
                  </c:pt>
                  <c:pt idx="9">
                    <c:v>2.707013032790805</c:v>
                  </c:pt>
                </c:numCache>
              </c:numRef>
            </c:plus>
            <c:minus>
              <c:numRef>
                <c:f>F9a!$F$31:$F$40</c:f>
                <c:numCache>
                  <c:formatCode>General</c:formatCode>
                  <c:ptCount val="10"/>
                  <c:pt idx="1">
                    <c:v>1.679335146319105</c:v>
                  </c:pt>
                  <c:pt idx="2">
                    <c:v>1.931106366463034</c:v>
                  </c:pt>
                  <c:pt idx="3">
                    <c:v>5.004380750574367</c:v>
                  </c:pt>
                  <c:pt idx="4">
                    <c:v>3.56566204934635</c:v>
                  </c:pt>
                  <c:pt idx="5">
                    <c:v>3.129436131094439</c:v>
                  </c:pt>
                  <c:pt idx="6">
                    <c:v>4.429550076677827</c:v>
                  </c:pt>
                  <c:pt idx="9">
                    <c:v>2.707013032790805</c:v>
                  </c:pt>
                </c:numCache>
              </c:numRef>
            </c:minus>
            <c:spPr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numRef>
              <c:f>F9a!$B$31:$B$40</c:f>
              <c:numCache>
                <c:formatCode>General</c:formatCode>
                <c:ptCount val="10"/>
              </c:numCache>
            </c:numRef>
          </c:cat>
          <c:val>
            <c:numRef>
              <c:f>F9a!$D$31:$D$40</c:f>
              <c:numCache>
                <c:formatCode>General</c:formatCode>
                <c:ptCount val="10"/>
                <c:pt idx="1">
                  <c:v>12.8463476070529</c:v>
                </c:pt>
                <c:pt idx="2">
                  <c:v>14.79289940828402</c:v>
                </c:pt>
                <c:pt idx="3">
                  <c:v>9.0909090909091</c:v>
                </c:pt>
                <c:pt idx="4">
                  <c:v>6.382978723404255</c:v>
                </c:pt>
                <c:pt idx="5">
                  <c:v>9.890109890110004</c:v>
                </c:pt>
                <c:pt idx="6">
                  <c:v>9.30232558139535</c:v>
                </c:pt>
                <c:pt idx="9">
                  <c:v>11.51079136690647</c:v>
                </c:pt>
              </c:numCache>
            </c:numRef>
          </c:val>
        </c:ser>
        <c:ser>
          <c:idx val="2"/>
          <c:order val="2"/>
          <c:tx>
            <c:strRef>
              <c:f>F9a!$E$30</c:f>
              <c:strCache>
                <c:ptCount val="1"/>
                <c:pt idx="0">
                  <c:v>i</c:v>
                </c:pt>
              </c:strCache>
            </c:strRef>
          </c:tx>
          <c:spPr>
            <a:solidFill>
              <a:schemeClr val="accent5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F9a!$G$31:$G$40</c:f>
                <c:numCache>
                  <c:formatCode>General</c:formatCode>
                  <c:ptCount val="10"/>
                  <c:pt idx="1">
                    <c:v>2.367473398306235</c:v>
                  </c:pt>
                  <c:pt idx="2">
                    <c:v>2.686776846780982</c:v>
                  </c:pt>
                  <c:pt idx="3">
                    <c:v>3.517811819867575</c:v>
                  </c:pt>
                  <c:pt idx="4">
                    <c:v>6.785445451786479</c:v>
                  </c:pt>
                  <c:pt idx="5">
                    <c:v>4.60880530396368</c:v>
                  </c:pt>
                  <c:pt idx="6">
                    <c:v>5.886041495942482</c:v>
                  </c:pt>
                  <c:pt idx="9">
                    <c:v>2.798260695571</c:v>
                  </c:pt>
                </c:numCache>
              </c:numRef>
            </c:plus>
            <c:minus>
              <c:numRef>
                <c:f>F9a!$G$31:$G$40</c:f>
                <c:numCache>
                  <c:formatCode>General</c:formatCode>
                  <c:ptCount val="10"/>
                  <c:pt idx="1">
                    <c:v>2.367473398306235</c:v>
                  </c:pt>
                  <c:pt idx="2">
                    <c:v>2.686776846780982</c:v>
                  </c:pt>
                  <c:pt idx="3">
                    <c:v>3.517811819867575</c:v>
                  </c:pt>
                  <c:pt idx="4">
                    <c:v>6.785445451786479</c:v>
                  </c:pt>
                  <c:pt idx="5">
                    <c:v>4.60880530396368</c:v>
                  </c:pt>
                  <c:pt idx="6">
                    <c:v>5.886041495942482</c:v>
                  </c:pt>
                  <c:pt idx="9">
                    <c:v>2.798260695571</c:v>
                  </c:pt>
                </c:numCache>
              </c:numRef>
            </c:minus>
            <c:spPr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errBars>
          <c:cat>
            <c:numRef>
              <c:f>F9a!$B$31:$B$40</c:f>
              <c:numCache>
                <c:formatCode>General</c:formatCode>
                <c:ptCount val="10"/>
              </c:numCache>
            </c:numRef>
          </c:cat>
          <c:val>
            <c:numRef>
              <c:f>F9a!$E$31:$E$40</c:f>
              <c:numCache>
                <c:formatCode>General</c:formatCode>
                <c:ptCount val="10"/>
                <c:pt idx="1">
                  <c:v>50.44843049327309</c:v>
                </c:pt>
                <c:pt idx="2">
                  <c:v>58.63095238095343</c:v>
                </c:pt>
                <c:pt idx="3">
                  <c:v>55.0</c:v>
                </c:pt>
                <c:pt idx="4">
                  <c:v>53.70370370370371</c:v>
                </c:pt>
                <c:pt idx="5">
                  <c:v>53.84615384615477</c:v>
                </c:pt>
                <c:pt idx="6">
                  <c:v>43.66197183098601</c:v>
                </c:pt>
                <c:pt idx="9">
                  <c:v>55.06329113924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58497576"/>
        <c:axId val="2058491224"/>
      </c:barChart>
      <c:catAx>
        <c:axId val="2058497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0584912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58491224"/>
        <c:scaling>
          <c:orientation val="minMax"/>
          <c:max val="80.0"/>
        </c:scaling>
        <c:delete val="0"/>
        <c:axPos val="l"/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 sz="1400" dirty="0"/>
                  <a:t>% population insensitive to </a:t>
                </a:r>
                <a:r>
                  <a:rPr lang="en-GB" sz="1400" dirty="0" smtClean="0"/>
                  <a:t>DEET</a:t>
                </a:r>
                <a:endParaRPr lang="en-GB" sz="1400" dirty="0"/>
              </a:p>
            </c:rich>
          </c:tx>
          <c:layout>
            <c:manualLayout>
              <c:xMode val="edge"/>
              <c:yMode val="edge"/>
              <c:x val="0.0323961270315627"/>
              <c:y val="0.0303405968533339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0584975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384947570759769"/>
          <c:y val="0.924657354083843"/>
          <c:w val="0.265550472312081"/>
          <c:h val="0.0753425304125821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2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>
        <a:alpha val="2000"/>
      </a:srgbClr>
    </a:solidFill>
    <a:ln w="3175">
      <a:noFill/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349800347222222"/>
          <c:y val="0.0192307870370372"/>
          <c:w val="0.926655381944444"/>
          <c:h val="0.864792348717604"/>
        </c:manualLayout>
      </c:layout>
      <c:scatterChart>
        <c:scatterStyle val="lineMarker"/>
        <c:varyColors val="0"/>
        <c:ser>
          <c:idx val="0"/>
          <c:order val="0"/>
          <c:tx>
            <c:strRef>
              <c:f>Repellent!$K$2</c:f>
              <c:strCache>
                <c:ptCount val="1"/>
                <c:pt idx="0">
                  <c:v>Graph</c:v>
                </c:pt>
              </c:strCache>
            </c:strRef>
          </c:tx>
          <c:spPr>
            <a:ln w="28575">
              <a:noFill/>
            </a:ln>
          </c:spPr>
          <c:dPt>
            <c:idx val="4"/>
            <c:marker>
              <c:symbol val="diamond"/>
              <c:size val="8"/>
              <c:spPr>
                <a:solidFill>
                  <a:srgbClr val="FF0000"/>
                </a:solidFill>
                <a:ln>
                  <a:noFill/>
                </a:ln>
              </c:spPr>
            </c:marker>
            <c:bubble3D val="0"/>
          </c:dPt>
          <c:dLbls>
            <c:dLbl>
              <c:idx val="0"/>
              <c:layout>
                <c:manualLayout>
                  <c:x val="-0.0534625000000001"/>
                  <c:y val="-0.056067824074074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Bolivia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558449652777777"/>
                  <c:y val="-0.055875231481481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Lao PDR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30876736111115"/>
                  <c:y val="-0.057716203703704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Pakistan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609399305555557"/>
                  <c:y val="-0.056617129629629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Tanzania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07919751668882"/>
                  <c:y val="-0.058265293761356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Combined RR: 0.70 (0.42-1.17)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x"/>
            <c:errBarType val="both"/>
            <c:errValType val="cust"/>
            <c:noEndCap val="0"/>
            <c:plus>
              <c:numRef>
                <c:f>Repellent!$Q$4:$Q$15</c:f>
                <c:numCache>
                  <c:formatCode>General</c:formatCode>
                  <c:ptCount val="12"/>
                  <c:pt idx="0">
                    <c:v>1.179823670109224</c:v>
                  </c:pt>
                  <c:pt idx="1">
                    <c:v>0.687673706538651</c:v>
                  </c:pt>
                  <c:pt idx="2">
                    <c:v>0.262004361757109</c:v>
                  </c:pt>
                  <c:pt idx="3">
                    <c:v>0.233422771396647</c:v>
                  </c:pt>
                  <c:pt idx="4">
                    <c:v>0.47</c:v>
                  </c:pt>
                  <c:pt idx="9">
                    <c:v>0.15790554746083</c:v>
                  </c:pt>
                  <c:pt idx="10">
                    <c:v>0.79033214892074</c:v>
                  </c:pt>
                  <c:pt idx="11">
                    <c:v>0.484859850871392</c:v>
                  </c:pt>
                </c:numCache>
              </c:numRef>
            </c:plus>
            <c:minus>
              <c:numRef>
                <c:f>Repellent!$P$4:$P$15</c:f>
                <c:numCache>
                  <c:formatCode>General</c:formatCode>
                  <c:ptCount val="12"/>
                  <c:pt idx="0">
                    <c:v>0.142069668186548</c:v>
                  </c:pt>
                  <c:pt idx="1">
                    <c:v>0.431498229510714</c:v>
                  </c:pt>
                  <c:pt idx="2">
                    <c:v>0.161303249812316</c:v>
                  </c:pt>
                  <c:pt idx="3">
                    <c:v>0.184104566473346</c:v>
                  </c:pt>
                  <c:pt idx="4">
                    <c:v>0.28</c:v>
                  </c:pt>
                  <c:pt idx="7">
                    <c:v>0.0</c:v>
                  </c:pt>
                  <c:pt idx="9">
                    <c:v>0.088780383020451</c:v>
                  </c:pt>
                  <c:pt idx="10">
                    <c:v>0.393164353524766</c:v>
                  </c:pt>
                  <c:pt idx="11">
                    <c:v>0.361750205485398</c:v>
                  </c:pt>
                </c:numCache>
              </c:numRef>
            </c:minus>
          </c:errBars>
          <c:xVal>
            <c:numRef>
              <c:f>Repellent!$J$4:$J$8</c:f>
              <c:numCache>
                <c:formatCode>0.00</c:formatCode>
                <c:ptCount val="5"/>
                <c:pt idx="0">
                  <c:v>0.161519162557316</c:v>
                </c:pt>
                <c:pt idx="1">
                  <c:v>1.158307540967882</c:v>
                </c:pt>
                <c:pt idx="2">
                  <c:v>0.419679129656407</c:v>
                </c:pt>
                <c:pt idx="3">
                  <c:v>0.871365821197666</c:v>
                </c:pt>
                <c:pt idx="4">
                  <c:v>0.700000000000001</c:v>
                </c:pt>
              </c:numCache>
            </c:numRef>
          </c:xVal>
          <c:yVal>
            <c:numRef>
              <c:f>Repellent!$K$4:$K$8</c:f>
              <c:numCache>
                <c:formatCode>0</c:formatCode>
                <c:ptCount val="5"/>
                <c:pt idx="0">
                  <c:v>6.0</c:v>
                </c:pt>
                <c:pt idx="1">
                  <c:v>5.0</c:v>
                </c:pt>
                <c:pt idx="2">
                  <c:v>4.0</c:v>
                </c:pt>
                <c:pt idx="3">
                  <c:v>3.0</c:v>
                </c:pt>
                <c:pt idx="4">
                  <c:v>1.0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11382056"/>
        <c:axId val="-2111351784"/>
      </c:scatterChart>
      <c:valAx>
        <c:axId val="-2111382056"/>
        <c:scaling>
          <c:logBase val="10.0"/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i="1" dirty="0" smtClean="0"/>
                  <a:t>P. </a:t>
                </a:r>
                <a:r>
                  <a:rPr lang="en-GB" i="1" dirty="0" err="1" smtClean="0"/>
                  <a:t>falciparum</a:t>
                </a:r>
                <a:r>
                  <a:rPr lang="en-GB" i="0" dirty="0" smtClean="0"/>
                  <a:t> Risk</a:t>
                </a:r>
                <a:r>
                  <a:rPr lang="en-GB" dirty="0" smtClean="0"/>
                  <a:t> </a:t>
                </a:r>
                <a:r>
                  <a:rPr lang="en-GB" dirty="0"/>
                  <a:t>Ratio</a:t>
                </a:r>
              </a:p>
            </c:rich>
          </c:tx>
          <c:layout>
            <c:manualLayout>
              <c:xMode val="edge"/>
              <c:yMode val="edge"/>
              <c:x val="0.451070900905599"/>
              <c:y val="0.941892130857648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-2111351784"/>
        <c:crosses val="autoZero"/>
        <c:crossBetween val="midCat"/>
      </c:valAx>
      <c:valAx>
        <c:axId val="-2111351784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one"/>
        <c:spPr>
          <a:ln>
            <a:solidFill>
              <a:schemeClr val="bg1">
                <a:lumMod val="85000"/>
              </a:schemeClr>
            </a:solidFill>
          </a:ln>
        </c:spPr>
        <c:crossAx val="-2111382056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100"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6CA6E-B783-4FA4-94AC-4C521E8C5D16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4DD6A-A512-4F5B-841C-002F6DADCD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77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34C9AB4-F4B2-430E-97E7-4D47743E4A98}" type="slidenum">
              <a:rPr lang="en-GB" altLang="en-US" smtClean="0"/>
              <a:pPr/>
              <a:t>16</a:t>
            </a:fld>
            <a:endParaRPr lang="en-GB" alt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1200"/>
              </a:spcBef>
            </a:pPr>
            <a:r>
              <a:rPr lang="en-GB" altLang="en-US" smtClean="0">
                <a:latin typeface="Arial" panose="020B0604020202020204" pitchFamily="34" charset="0"/>
              </a:rPr>
              <a:t>Level of insensitivity to DEET in the unselected culture ~13%</a:t>
            </a:r>
          </a:p>
          <a:p>
            <a:pPr eaLnBrk="1" hangingPunct="1">
              <a:spcBef>
                <a:spcPts val="1200"/>
              </a:spcBef>
            </a:pPr>
            <a:endParaRPr lang="en-GB" altLang="en-US" smtClean="0">
              <a:latin typeface="Arial" panose="020B0604020202020204" pitchFamily="34" charset="0"/>
            </a:endParaRPr>
          </a:p>
          <a:p>
            <a:pPr eaLnBrk="1" hangingPunct="1">
              <a:spcBef>
                <a:spcPts val="1200"/>
              </a:spcBef>
            </a:pPr>
            <a:endParaRPr lang="en-GB" altLang="en-US" smtClean="0">
              <a:latin typeface="Arial" panose="020B0604020202020204" pitchFamily="34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GB" altLang="en-US" smtClean="0">
                <a:latin typeface="Arial" panose="020B0604020202020204" pitchFamily="34" charset="0"/>
              </a:rPr>
              <a:t>Frequency of insensitivity in the ‘i’ line plateaued at ~55%</a:t>
            </a:r>
          </a:p>
          <a:p>
            <a:pPr eaLnBrk="1" hangingPunct="1">
              <a:spcBef>
                <a:spcPts val="1200"/>
              </a:spcBef>
            </a:pPr>
            <a:r>
              <a:rPr lang="en-GB" altLang="en-US" smtClean="0">
                <a:latin typeface="Arial" panose="020B0604020202020204" pitchFamily="34" charset="0"/>
              </a:rPr>
              <a:t>After two generations of no selection, the trait was maintained in the population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49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/>
              <a:buChar char="•"/>
            </a:pPr>
            <a:r>
              <a:rPr lang="en-US" sz="1200" dirty="0" smtClean="0"/>
              <a:t>Endosymbiotic, intracellular bacteria that infects &gt;65% of insects </a:t>
            </a:r>
          </a:p>
          <a:p>
            <a:pPr marL="285750" indent="-285750" algn="just">
              <a:buFont typeface="Arial"/>
              <a:buChar char="•"/>
            </a:pPr>
            <a:r>
              <a:rPr lang="en-US" sz="1200" dirty="0" smtClean="0"/>
              <a:t>Maternally inherited and manipulates host reproduction to enhance transmission</a:t>
            </a:r>
          </a:p>
          <a:p>
            <a:pPr marL="285750" indent="-285750" algn="just">
              <a:buFont typeface="Arial"/>
              <a:buChar char="•"/>
            </a:pPr>
            <a:r>
              <a:rPr lang="en-US" sz="1200" dirty="0" smtClean="0"/>
              <a:t>Inhibits arbovirus replication (DENV, CHIKV &amp; ZIKV) in </a:t>
            </a:r>
            <a:r>
              <a:rPr lang="en-US" sz="1200" i="1" dirty="0" err="1" smtClean="0"/>
              <a:t>Aedes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aegypti</a:t>
            </a:r>
            <a:r>
              <a:rPr lang="en-US" sz="1200" i="1" dirty="0" smtClean="0"/>
              <a:t> </a:t>
            </a:r>
            <a:r>
              <a:rPr lang="en-US" sz="1200" dirty="0" smtClean="0"/>
              <a:t>mosquitoes</a:t>
            </a:r>
          </a:p>
          <a:p>
            <a:pPr marL="285750" indent="-285750" algn="just">
              <a:buFont typeface="Arial"/>
              <a:buChar char="•"/>
            </a:pPr>
            <a:r>
              <a:rPr lang="en-US" sz="1200" dirty="0" smtClean="0"/>
              <a:t>Rapidly invades and establishes in wild mosquito populations</a:t>
            </a:r>
          </a:p>
          <a:p>
            <a:pPr marL="285750" indent="-285750" algn="just">
              <a:buFont typeface="Arial"/>
              <a:buChar char="•"/>
            </a:pPr>
            <a:r>
              <a:rPr lang="en-US" sz="1200" dirty="0" smtClean="0"/>
              <a:t>Released in wild mosquito populations in Brazil, Indonesia, Vietnam and Australia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5B0F62-B40F-E34F-A9D7-F50AA532230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91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141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2306222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438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757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229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451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0598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689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970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929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56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743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023" y="1458880"/>
            <a:ext cx="8543925" cy="794922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2253802"/>
            <a:ext cx="8543925" cy="3391401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6858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265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9136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622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25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8209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6858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6858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7998" y="1120855"/>
            <a:ext cx="8543925" cy="794922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278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6858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  <a:lvl2pPr marL="6858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47869" y="1113065"/>
            <a:ext cx="8543925" cy="794922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516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2306222"/>
            <a:ext cx="8543925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974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0772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186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58B1ED6-22AB-411C-AFFE-048DCD04D558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4476" y="6248307"/>
            <a:ext cx="8502794" cy="580030"/>
          </a:xfrm>
          <a:prstGeom prst="rect">
            <a:avLst/>
          </a:prstGeom>
        </p:spPr>
        <p:txBody>
          <a:bodyPr/>
          <a:lstStyle/>
          <a:p>
            <a:fld id="{B2643871-F169-4DEC-BADC-5125378F4D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242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8.emf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jpg"/><Relationship Id="rId15" Type="http://schemas.openxmlformats.org/officeDocument/2006/relationships/image" Target="../media/image3.jpeg"/><Relationship Id="rId16" Type="http://schemas.openxmlformats.org/officeDocument/2006/relationships/image" Target="../media/image4.png"/><Relationship Id="rId17" Type="http://schemas.openxmlformats.org/officeDocument/2006/relationships/image" Target="../media/image5.emf"/><Relationship Id="rId18" Type="http://schemas.openxmlformats.org/officeDocument/2006/relationships/image" Target="../media/image6.emf"/><Relationship Id="rId19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4 Background Template Landscape.eps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69" b="15790"/>
          <a:stretch/>
        </p:blipFill>
        <p:spPr>
          <a:xfrm>
            <a:off x="0" y="1019512"/>
            <a:ext cx="9906000" cy="47965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437" t="21579" b="20316"/>
          <a:stretch/>
        </p:blipFill>
        <p:spPr>
          <a:xfrm>
            <a:off x="272716" y="201700"/>
            <a:ext cx="1620252" cy="6456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256" y="162849"/>
            <a:ext cx="1353916" cy="7110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342" t="83951" r="1578" b="2315"/>
          <a:stretch/>
        </p:blipFill>
        <p:spPr>
          <a:xfrm>
            <a:off x="7187610" y="5630151"/>
            <a:ext cx="2583712" cy="946298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6687403" y="6477512"/>
            <a:ext cx="308391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i="1" dirty="0" smtClean="0">
                <a:latin typeface="Segoe UI Light" panose="020B0502040204020203" pitchFamily="34" charset="0"/>
              </a:rPr>
              <a:t>Committed</a:t>
            </a:r>
            <a:r>
              <a:rPr lang="en-GB" i="1" baseline="0" dirty="0" smtClean="0">
                <a:latin typeface="Segoe UI Light" panose="020B0502040204020203" pitchFamily="34" charset="0"/>
              </a:rPr>
              <a:t> to quality science</a:t>
            </a:r>
            <a:endParaRPr lang="en-GB" i="1" dirty="0">
              <a:latin typeface="Segoe UI Light" panose="020B0502040204020203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88777" y="6207117"/>
            <a:ext cx="59734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</a:rPr>
              <a:t>arctec | Keppel Street | London | WC1E 7HT | UK</a:t>
            </a:r>
          </a:p>
          <a:p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</a:rPr>
              <a:t>Email: arctec@lshtm.ac.uk | website: http://arctec.lshtm.ac.uk</a:t>
            </a:r>
          </a:p>
          <a:p>
            <a:r>
              <a:rPr lang="en-GB" sz="800" dirty="0" smtClean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</a:rPr>
              <a:t>arctec is a Division of Chariot Innovations Limited, a wholly-owned subsidiary of the London School of Hygiene and Tropical Medicine</a:t>
            </a:r>
          </a:p>
          <a:p>
            <a:endParaRPr lang="en-GB" sz="1000" dirty="0">
              <a:solidFill>
                <a:schemeClr val="bg1">
                  <a:lumMod val="7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38177" y="1122363"/>
            <a:ext cx="8829645" cy="4264288"/>
            <a:chOff x="457324" y="1195562"/>
            <a:chExt cx="8829645" cy="426428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7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56605" y="1195562"/>
              <a:ext cx="1230364" cy="123036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8">
              <a:alphaModFix amt="4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58441" y="3727311"/>
              <a:ext cx="1378369" cy="1378369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9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1689">
              <a:off x="457324" y="3340630"/>
              <a:ext cx="2119220" cy="211922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0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9396" y="3451654"/>
              <a:ext cx="1104900" cy="110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089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Segoe UI Light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2C851-AD25-465C-8EDC-E75A435C531E}" type="datetimeFigureOut">
              <a:rPr lang="en-GB" smtClean="0"/>
              <a:t>16/03/16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C70B3-20B8-469E-A6F8-53EA3CC7C3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27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jpeg"/><Relationship Id="rId6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hyperlink" Target="http://www.eliminatedengue.com" TargetMode="External"/><Relationship Id="rId5" Type="http://schemas.openxmlformats.org/officeDocument/2006/relationships/image" Target="../media/image39.png"/><Relationship Id="rId6" Type="http://schemas.openxmlformats.org/officeDocument/2006/relationships/image" Target="../media/image40.emf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4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o.uk/url?sa=i&amp;rct=j&amp;q=&amp;esrc=s&amp;source=images&amp;cd=&amp;cad=rja&amp;uact=8&amp;ved=0ahUKEwjIzpre0q_LAhWiK5oKHXwpAiQQjRwIBw&amp;url=https://bridgebizstem.wordpress.com/2016/02/20/defeating-the-ziku-virus-will-require-unorthodox-methodologies-and-treatments/&amp;psig=AFQjCNH1jXRyq2h0mn0ORVgNJKx7Vei1lQ&amp;ust=1457476902424081" TargetMode="External"/><Relationship Id="rId3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6769" y="1712434"/>
            <a:ext cx="8420100" cy="1337480"/>
          </a:xfrm>
        </p:spPr>
        <p:txBody>
          <a:bodyPr/>
          <a:lstStyle/>
          <a:p>
            <a:r>
              <a:rPr lang="en-GB" sz="4400" b="1" dirty="0" smtClean="0">
                <a:solidFill>
                  <a:schemeClr val="tx1"/>
                </a:solidFill>
              </a:rPr>
              <a:t>Vectors of the Zika Virus</a:t>
            </a:r>
            <a:endParaRPr lang="en-GB" sz="44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2069" y="4960134"/>
            <a:ext cx="7429500" cy="1842447"/>
          </a:xfrm>
        </p:spPr>
        <p:txBody>
          <a:bodyPr/>
          <a:lstStyle/>
          <a:p>
            <a:endParaRPr lang="en-GB" sz="2000" b="1" dirty="0" smtClean="0">
              <a:solidFill>
                <a:schemeClr val="tx1"/>
              </a:solidFill>
              <a:latin typeface="Segoe UI Semibold" panose="020B0702040204020203" pitchFamily="34" charset="0"/>
            </a:endParaRPr>
          </a:p>
          <a:p>
            <a:r>
              <a:rPr lang="en-GB" sz="2000" b="1" dirty="0" smtClean="0">
                <a:solidFill>
                  <a:schemeClr val="tx1"/>
                </a:solidFill>
                <a:latin typeface="Segoe UI Semibold" panose="020B0702040204020203" pitchFamily="34" charset="0"/>
              </a:rPr>
              <a:t>Dr James Logan</a:t>
            </a:r>
          </a:p>
          <a:p>
            <a:r>
              <a:rPr lang="en-GB" sz="1600" dirty="0" smtClean="0">
                <a:solidFill>
                  <a:schemeClr val="tx1"/>
                </a:solidFill>
              </a:rPr>
              <a:t>Senior Lecturer and Director of </a:t>
            </a:r>
            <a:r>
              <a:rPr lang="en-GB" sz="1600" i="1" dirty="0" err="1" smtClean="0">
                <a:solidFill>
                  <a:schemeClr val="tx1"/>
                </a:solidFill>
              </a:rPr>
              <a:t>arctec</a:t>
            </a:r>
            <a:endParaRPr lang="en-GB" sz="1600" i="1" dirty="0" smtClean="0">
              <a:solidFill>
                <a:schemeClr val="tx1"/>
              </a:solidFill>
            </a:endParaRPr>
          </a:p>
          <a:p>
            <a:r>
              <a:rPr lang="en-GB" sz="1400" i="1" dirty="0" smtClean="0">
                <a:solidFill>
                  <a:schemeClr val="tx1"/>
                </a:solidFill>
              </a:rPr>
              <a:t>Faculty of Infectious and Tropical Diseases</a:t>
            </a:r>
          </a:p>
          <a:p>
            <a:r>
              <a:rPr lang="en-GB" sz="1400" i="1" dirty="0" smtClean="0">
                <a:solidFill>
                  <a:schemeClr val="tx1"/>
                </a:solidFill>
              </a:rPr>
              <a:t>Department of Disease Control</a:t>
            </a:r>
            <a:endParaRPr lang="en-GB" sz="1400" i="1" dirty="0">
              <a:solidFill>
                <a:schemeClr val="tx1"/>
              </a:solidFill>
            </a:endParaRPr>
          </a:p>
        </p:txBody>
      </p:sp>
      <p:pic>
        <p:nvPicPr>
          <p:cNvPr id="4" name="Content Placeholder 6" descr="Mosquito.TIF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92" t="16244" r="11682" b="14624"/>
          <a:stretch/>
        </p:blipFill>
        <p:spPr>
          <a:xfrm>
            <a:off x="3641712" y="473851"/>
            <a:ext cx="2550095" cy="1761008"/>
          </a:xfrm>
          <a:prstGeom prst="rect">
            <a:avLst/>
          </a:prstGeom>
        </p:spPr>
      </p:pic>
      <p:pic>
        <p:nvPicPr>
          <p:cNvPr id="5" name="Picture 14" descr="lshtm_logo_posters.ti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4495" y="5639117"/>
            <a:ext cx="2090737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40259" y="3606470"/>
            <a:ext cx="4953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1600" dirty="0"/>
              <a:t>National Science Week Seminar</a:t>
            </a:r>
          </a:p>
          <a:p>
            <a:pPr algn="ctr"/>
            <a:r>
              <a:rPr lang="en-GB" sz="1600" dirty="0"/>
              <a:t>Portcullis House </a:t>
            </a:r>
          </a:p>
          <a:p>
            <a:pPr algn="ctr"/>
            <a:endParaRPr lang="en-GB" sz="1600" dirty="0"/>
          </a:p>
          <a:p>
            <a:pPr algn="ctr"/>
            <a:r>
              <a:rPr lang="en-GB" sz="1600" dirty="0"/>
              <a:t>Thursday 10</a:t>
            </a:r>
            <a:r>
              <a:rPr lang="en-GB" sz="1600" baseline="30000" dirty="0"/>
              <a:t>TH</a:t>
            </a:r>
            <a:r>
              <a:rPr lang="en-GB" sz="1600" dirty="0"/>
              <a:t> March 2016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714" y="5779450"/>
            <a:ext cx="2552813" cy="95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41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62" y="1300053"/>
            <a:ext cx="3760631" cy="4935284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-</a:t>
            </a:r>
            <a:r>
              <a:rPr lang="en-GB" sz="2400" dirty="0">
                <a:solidFill>
                  <a:schemeClr val="tx1"/>
                </a:solidFill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</a:rPr>
              <a:t>Temephos</a:t>
            </a:r>
            <a:endParaRPr lang="en-GB" sz="24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   - </a:t>
            </a:r>
            <a:r>
              <a:rPr lang="en-GB" sz="2000" dirty="0" smtClean="0">
                <a:solidFill>
                  <a:schemeClr val="tx1"/>
                </a:solidFill>
              </a:rPr>
              <a:t>Resistance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0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err="1" smtClean="0">
                <a:solidFill>
                  <a:schemeClr val="tx1"/>
                </a:solidFill>
              </a:rPr>
              <a:t>Bti</a:t>
            </a:r>
            <a:endParaRPr lang="en-GB" sz="24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- </a:t>
            </a:r>
            <a:r>
              <a:rPr lang="en-GB" sz="2400" dirty="0" err="1" smtClean="0">
                <a:solidFill>
                  <a:schemeClr val="tx1"/>
                </a:solidFill>
              </a:rPr>
              <a:t>Pyriproxifen</a:t>
            </a:r>
            <a:endParaRPr lang="en-GB" sz="2400" dirty="0" smtClean="0">
              <a:solidFill>
                <a:schemeClr val="tx1"/>
              </a:solidFill>
            </a:endParaRP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GB" sz="2000" dirty="0" smtClean="0">
                <a:solidFill>
                  <a:schemeClr val="tx1"/>
                </a:solidFill>
              </a:rPr>
              <a:t>No resistance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GB" sz="2000" dirty="0" smtClean="0">
                <a:solidFill>
                  <a:schemeClr val="tx1"/>
                </a:solidFill>
              </a:rPr>
              <a:t>Safety?</a:t>
            </a:r>
            <a:endParaRPr lang="en-GB" sz="20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4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>
                <a:solidFill>
                  <a:schemeClr val="tx1"/>
                </a:solidFill>
              </a:rPr>
              <a:t>Source </a:t>
            </a:r>
            <a:r>
              <a:rPr lang="en-GB" sz="2400" dirty="0" smtClean="0">
                <a:solidFill>
                  <a:schemeClr val="tx1"/>
                </a:solidFill>
              </a:rPr>
              <a:t>reduction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- Labour intensive</a:t>
            </a:r>
            <a:endParaRPr lang="en-GB" sz="24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GB" sz="2400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Insecticides: larvae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641" y="4651425"/>
            <a:ext cx="3073318" cy="2046830"/>
          </a:xfrm>
          <a:prstGeom prst="rect">
            <a:avLst/>
          </a:prstGeom>
        </p:spPr>
      </p:pic>
      <p:pic>
        <p:nvPicPr>
          <p:cNvPr id="5" name="irc_mi" descr="http://fotos.lahora.com.ec/cache/8/83/835/835a/20-mil-casas-visitadas-2013027070705-835a602943a0b55ef2cc3eef926c514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5377" y="1026787"/>
            <a:ext cx="3210922" cy="3283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9436" y="4924541"/>
            <a:ext cx="2895600" cy="111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17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697" y="375289"/>
            <a:ext cx="8543925" cy="794922"/>
          </a:xfrm>
        </p:spPr>
        <p:txBody>
          <a:bodyPr/>
          <a:lstStyle/>
          <a:p>
            <a:r>
              <a:rPr lang="en-GB" i="1" dirty="0" smtClean="0">
                <a:solidFill>
                  <a:schemeClr val="tx1"/>
                </a:solidFill>
              </a:rPr>
              <a:t>Aedes</a:t>
            </a:r>
            <a:r>
              <a:rPr lang="en-GB" dirty="0" smtClean="0">
                <a:solidFill>
                  <a:schemeClr val="tx1"/>
                </a:solidFill>
              </a:rPr>
              <a:t> mosquito breeding sites</a:t>
            </a:r>
            <a:br>
              <a:rPr lang="en-GB" dirty="0" smtClean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7" y="1491311"/>
            <a:ext cx="3393175" cy="203590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255" y="1481207"/>
            <a:ext cx="3053745" cy="20460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837" y="1491310"/>
            <a:ext cx="2981852" cy="20460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074" name="Picture 2" descr="http://www.ticotimes.net/wp-content/uploads/2016/01/160116ZikaPeru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406" y="3828106"/>
            <a:ext cx="4314553" cy="287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30691" y="3575209"/>
            <a:ext cx="2861146" cy="33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20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69" y="1691942"/>
            <a:ext cx="4778532" cy="4813361"/>
          </a:xfrm>
        </p:spPr>
        <p:txBody>
          <a:bodyPr/>
          <a:lstStyle/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Mainstay for malaria 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err="1" smtClean="0">
                <a:solidFill>
                  <a:schemeClr val="tx1"/>
                </a:solidFill>
              </a:rPr>
              <a:t>Zika</a:t>
            </a:r>
            <a:r>
              <a:rPr lang="en-GB" sz="2400" dirty="0" smtClean="0">
                <a:solidFill>
                  <a:schemeClr val="tx1"/>
                </a:solidFill>
              </a:rPr>
              <a:t> vectors bite during the day </a:t>
            </a:r>
            <a:r>
              <a:rPr lang="en-GB" sz="2400" b="1" dirty="0" smtClean="0">
                <a:solidFill>
                  <a:schemeClr val="tx1"/>
                </a:solidFill>
              </a:rPr>
              <a:t>but will bite indoors &amp; early morning/evening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Day sleepers: siestas, nightshift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Nets should still be recommended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400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Bed nets and screens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228" y="2038076"/>
            <a:ext cx="4179788" cy="348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47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68" y="1625844"/>
            <a:ext cx="9502932" cy="4813361"/>
          </a:xfrm>
        </p:spPr>
        <p:txBody>
          <a:bodyPr/>
          <a:lstStyle/>
          <a:p>
            <a:pPr>
              <a:lnSpc>
                <a:spcPct val="100000"/>
              </a:lnSpc>
              <a:buFontTx/>
              <a:buChar char="-"/>
            </a:pPr>
            <a:r>
              <a:rPr lang="en-GB" dirty="0" smtClean="0">
                <a:solidFill>
                  <a:schemeClr val="tx1"/>
                </a:solidFill>
              </a:rPr>
              <a:t>Evidence that vector control reduces mosquito populations. So yes it could work in theory… but…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dirty="0">
                <a:solidFill>
                  <a:schemeClr val="tx1"/>
                </a:solidFill>
              </a:rPr>
              <a:t>Many challenges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GB" dirty="0">
                <a:solidFill>
                  <a:schemeClr val="tx1"/>
                </a:solidFill>
              </a:rPr>
              <a:t>Resistance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GB" dirty="0">
                <a:solidFill>
                  <a:schemeClr val="tx1"/>
                </a:solidFill>
              </a:rPr>
              <a:t>Education</a:t>
            </a:r>
          </a:p>
          <a:p>
            <a:pPr lvl="1">
              <a:lnSpc>
                <a:spcPct val="100000"/>
              </a:lnSpc>
              <a:buFontTx/>
              <a:buChar char="-"/>
            </a:pPr>
            <a:r>
              <a:rPr lang="en-GB" dirty="0" smtClean="0">
                <a:solidFill>
                  <a:schemeClr val="tx1"/>
                </a:solidFill>
              </a:rPr>
              <a:t>Co-ordination and sustainability</a:t>
            </a: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dirty="0" smtClean="0">
                <a:solidFill>
                  <a:schemeClr val="tx1"/>
                </a:solidFill>
              </a:rPr>
              <a:t>Lack of evidence for disease due to lack of studies – more needed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114819"/>
            <a:ext cx="9269742" cy="794922"/>
          </a:xfrm>
        </p:spPr>
        <p:txBody>
          <a:bodyPr/>
          <a:lstStyle/>
          <a:p>
            <a:r>
              <a:rPr lang="en-GB" sz="4000" dirty="0" smtClean="0">
                <a:solidFill>
                  <a:schemeClr val="tx1"/>
                </a:solidFill>
              </a:rPr>
              <a:t>Does this mean conventional vector control doesn’t work?</a:t>
            </a:r>
            <a:endParaRPr lang="en-GB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10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68" y="1691942"/>
            <a:ext cx="3760631" cy="4422419"/>
          </a:xfrm>
        </p:spPr>
        <p:txBody>
          <a:bodyPr/>
          <a:lstStyle/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Personal protection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Highly recommended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Being given out by the government and clinics 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Do repellents reduce disease transmission?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400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Insect repellents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1656" y="1859975"/>
            <a:ext cx="50863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60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021" y="519831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Insect Repellents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1276" y="2517117"/>
            <a:ext cx="3858012" cy="1296706"/>
          </a:xfrm>
        </p:spPr>
        <p:txBody>
          <a:bodyPr/>
          <a:lstStyle/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5169" y="1436877"/>
            <a:ext cx="8251627" cy="41810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v"/>
              <a:defRPr sz="28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v"/>
              <a:defRPr sz="24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v"/>
              <a:defRPr sz="20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v"/>
              <a:defRPr sz="18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v"/>
              <a:defRPr sz="1800" kern="120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smtClean="0">
                <a:solidFill>
                  <a:schemeClr val="tx1"/>
                </a:solidFill>
              </a:rPr>
              <a:t>1. DEET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(diethyl-m-</a:t>
            </a:r>
            <a:r>
              <a:rPr lang="en-GB" sz="2000" dirty="0" err="1">
                <a:solidFill>
                  <a:schemeClr val="tx1"/>
                </a:solidFill>
              </a:rPr>
              <a:t>toluamide</a:t>
            </a:r>
            <a:r>
              <a:rPr lang="en-GB" sz="2000" dirty="0">
                <a:solidFill>
                  <a:schemeClr val="tx1"/>
                </a:solidFill>
              </a:rPr>
              <a:t>): a synthetic repellent</a:t>
            </a:r>
          </a:p>
          <a:p>
            <a:pPr lvl="1">
              <a:lnSpc>
                <a:spcPct val="150000"/>
              </a:lnSpc>
            </a:pPr>
            <a:r>
              <a:rPr lang="en-GB" sz="1800" dirty="0">
                <a:solidFill>
                  <a:schemeClr val="tx1"/>
                </a:solidFill>
              </a:rPr>
              <a:t>The best and most widely </a:t>
            </a:r>
            <a:r>
              <a:rPr lang="en-GB" sz="1800" dirty="0" smtClean="0">
                <a:solidFill>
                  <a:schemeClr val="tx1"/>
                </a:solidFill>
              </a:rPr>
              <a:t>used</a:t>
            </a:r>
          </a:p>
          <a:p>
            <a:pPr lvl="1">
              <a:lnSpc>
                <a:spcPct val="15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20-50-%</a:t>
            </a:r>
          </a:p>
          <a:p>
            <a:pPr lvl="1">
              <a:lnSpc>
                <a:spcPct val="15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Recommended for pregnant women</a:t>
            </a:r>
          </a:p>
          <a:p>
            <a:pPr lvl="1">
              <a:lnSpc>
                <a:spcPct val="15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Safe</a:t>
            </a:r>
          </a:p>
          <a:p>
            <a:pPr lvl="1">
              <a:lnSpc>
                <a:spcPct val="150000"/>
              </a:lnSpc>
            </a:pPr>
            <a:endParaRPr lang="en-GB" sz="1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tx1"/>
                </a:solidFill>
              </a:rPr>
              <a:t>2. PMD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(p-</a:t>
            </a:r>
            <a:r>
              <a:rPr lang="en-GB" sz="2000" dirty="0" err="1">
                <a:solidFill>
                  <a:schemeClr val="tx1"/>
                </a:solidFill>
              </a:rPr>
              <a:t>menthane</a:t>
            </a:r>
            <a:r>
              <a:rPr lang="en-GB" sz="2000" dirty="0">
                <a:solidFill>
                  <a:schemeClr val="tx1"/>
                </a:solidFill>
              </a:rPr>
              <a:t> diol): a natural repellent from lemon </a:t>
            </a:r>
            <a:r>
              <a:rPr lang="en-GB" sz="2000" dirty="0" smtClean="0">
                <a:solidFill>
                  <a:schemeClr val="tx1"/>
                </a:solidFill>
              </a:rPr>
              <a:t>eucalyptus</a:t>
            </a: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000" b="1" dirty="0" smtClean="0">
                <a:solidFill>
                  <a:schemeClr val="tx1"/>
                </a:solidFill>
              </a:rPr>
              <a:t>3. </a:t>
            </a:r>
            <a:r>
              <a:rPr lang="en-GB" sz="2000" b="1" dirty="0" err="1" smtClean="0">
                <a:solidFill>
                  <a:schemeClr val="tx1"/>
                </a:solidFill>
              </a:rPr>
              <a:t>Icaridin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(</a:t>
            </a:r>
            <a:r>
              <a:rPr lang="en-GB" sz="2000" dirty="0" err="1">
                <a:solidFill>
                  <a:schemeClr val="tx1"/>
                </a:solidFill>
              </a:rPr>
              <a:t>Bayrepel</a:t>
            </a:r>
            <a:r>
              <a:rPr lang="en-GB" sz="2000" dirty="0">
                <a:solidFill>
                  <a:schemeClr val="tx1"/>
                </a:solidFill>
              </a:rPr>
              <a:t>): s</a:t>
            </a:r>
            <a:r>
              <a:rPr lang="en-GB" sz="2000" dirty="0" smtClean="0">
                <a:solidFill>
                  <a:schemeClr val="tx1"/>
                </a:solidFill>
              </a:rPr>
              <a:t>ynthetic repellent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0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000" b="1" dirty="0" smtClean="0">
                <a:solidFill>
                  <a:schemeClr val="tx1"/>
                </a:solidFill>
              </a:rPr>
              <a:t>4. IR3535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: </a:t>
            </a:r>
            <a:r>
              <a:rPr lang="en-GB" sz="2000" dirty="0" smtClean="0">
                <a:solidFill>
                  <a:schemeClr val="tx1"/>
                </a:solidFill>
              </a:rPr>
              <a:t>synthetic </a:t>
            </a:r>
            <a:r>
              <a:rPr lang="en-GB" sz="2000" dirty="0">
                <a:solidFill>
                  <a:schemeClr val="tx1"/>
                </a:solidFill>
              </a:rPr>
              <a:t>repellent</a:t>
            </a:r>
          </a:p>
          <a:p>
            <a:pPr lvl="1">
              <a:lnSpc>
                <a:spcPct val="100000"/>
              </a:lnSpc>
            </a:pPr>
            <a:r>
              <a:rPr lang="en-GB" sz="1800" dirty="0" smtClean="0">
                <a:solidFill>
                  <a:schemeClr val="tx1"/>
                </a:solidFill>
              </a:rPr>
              <a:t>Effective </a:t>
            </a:r>
            <a:r>
              <a:rPr lang="en-GB" sz="1800" dirty="0">
                <a:solidFill>
                  <a:schemeClr val="tx1"/>
                </a:solidFill>
              </a:rPr>
              <a:t>but </a:t>
            </a:r>
            <a:r>
              <a:rPr lang="en-GB" sz="1800" dirty="0" smtClean="0">
                <a:solidFill>
                  <a:schemeClr val="tx1"/>
                </a:solidFill>
              </a:rPr>
              <a:t>require </a:t>
            </a:r>
            <a:r>
              <a:rPr lang="en-GB" sz="1800" dirty="0">
                <a:solidFill>
                  <a:schemeClr val="tx1"/>
                </a:solidFill>
              </a:rPr>
              <a:t>more frequent reapplication than DEET</a:t>
            </a:r>
          </a:p>
          <a:p>
            <a:pPr lvl="1"/>
            <a:endParaRPr lang="en-GB" sz="1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GB" sz="2200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818" y="213391"/>
            <a:ext cx="3258560" cy="24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45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17623"/>
            <a:ext cx="9906000" cy="79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671002"/>
              </p:ext>
            </p:extLst>
          </p:nvPr>
        </p:nvGraphicFramePr>
        <p:xfrm>
          <a:off x="231798" y="1111739"/>
          <a:ext cx="7458052" cy="3801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460" name="Group 17"/>
          <p:cNvGrpSpPr>
            <a:grpSpLocks/>
          </p:cNvGrpSpPr>
          <p:nvPr/>
        </p:nvGrpSpPr>
        <p:grpSpPr bwMode="auto">
          <a:xfrm>
            <a:off x="1118916" y="4359473"/>
            <a:ext cx="6210608" cy="307777"/>
            <a:chOff x="1666904" y="4429132"/>
            <a:chExt cx="6210595" cy="307777"/>
          </a:xfrm>
        </p:grpSpPr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1666904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0</a:t>
              </a:r>
            </a:p>
          </p:txBody>
        </p:sp>
        <p:sp>
          <p:nvSpPr>
            <p:cNvPr id="19467" name="Rectangle 10"/>
            <p:cNvSpPr>
              <a:spLocks noChangeArrowheads="1"/>
            </p:cNvSpPr>
            <p:nvPr/>
          </p:nvSpPr>
          <p:spPr bwMode="auto">
            <a:xfrm>
              <a:off x="2381279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1</a:t>
              </a:r>
            </a:p>
          </p:txBody>
        </p:sp>
        <p:sp>
          <p:nvSpPr>
            <p:cNvPr id="19468" name="Rectangle 11"/>
            <p:cNvSpPr>
              <a:spLocks noChangeArrowheads="1"/>
            </p:cNvSpPr>
            <p:nvPr/>
          </p:nvSpPr>
          <p:spPr bwMode="auto">
            <a:xfrm>
              <a:off x="3024216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2</a:t>
              </a:r>
            </a:p>
          </p:txBody>
        </p:sp>
        <p:sp>
          <p:nvSpPr>
            <p:cNvPr id="19469" name="Rectangle 12"/>
            <p:cNvSpPr>
              <a:spLocks noChangeArrowheads="1"/>
            </p:cNvSpPr>
            <p:nvPr/>
          </p:nvSpPr>
          <p:spPr bwMode="auto">
            <a:xfrm>
              <a:off x="3687791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3</a:t>
              </a:r>
            </a:p>
          </p:txBody>
        </p:sp>
        <p:sp>
          <p:nvSpPr>
            <p:cNvPr id="19470" name="Rectangle 13"/>
            <p:cNvSpPr>
              <a:spLocks noChangeArrowheads="1"/>
            </p:cNvSpPr>
            <p:nvPr/>
          </p:nvSpPr>
          <p:spPr bwMode="auto">
            <a:xfrm>
              <a:off x="4354541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4</a:t>
              </a:r>
            </a:p>
          </p:txBody>
        </p:sp>
        <p:sp>
          <p:nvSpPr>
            <p:cNvPr id="19471" name="Rectangle 13"/>
            <p:cNvSpPr>
              <a:spLocks noChangeArrowheads="1"/>
            </p:cNvSpPr>
            <p:nvPr/>
          </p:nvSpPr>
          <p:spPr bwMode="auto">
            <a:xfrm>
              <a:off x="5013354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5</a:t>
              </a:r>
            </a:p>
          </p:txBody>
        </p:sp>
        <p:sp>
          <p:nvSpPr>
            <p:cNvPr id="19472" name="Rectangle 13"/>
            <p:cNvSpPr>
              <a:spLocks noChangeArrowheads="1"/>
            </p:cNvSpPr>
            <p:nvPr/>
          </p:nvSpPr>
          <p:spPr bwMode="auto">
            <a:xfrm>
              <a:off x="5667404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 dirty="0"/>
                <a:t>F</a:t>
              </a:r>
              <a:r>
                <a:rPr lang="en-GB" altLang="en-US" sz="1400" baseline="-25000" dirty="0"/>
                <a:t>6</a:t>
              </a:r>
            </a:p>
          </p:txBody>
        </p:sp>
        <p:sp>
          <p:nvSpPr>
            <p:cNvPr id="19473" name="Rectangle 13"/>
            <p:cNvSpPr>
              <a:spLocks noChangeArrowheads="1"/>
            </p:cNvSpPr>
            <p:nvPr/>
          </p:nvSpPr>
          <p:spPr bwMode="auto">
            <a:xfrm>
              <a:off x="6338916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7</a:t>
              </a:r>
            </a:p>
          </p:txBody>
        </p:sp>
        <p:sp>
          <p:nvSpPr>
            <p:cNvPr id="19474" name="Rectangle 13"/>
            <p:cNvSpPr>
              <a:spLocks noChangeArrowheads="1"/>
            </p:cNvSpPr>
            <p:nvPr/>
          </p:nvSpPr>
          <p:spPr bwMode="auto">
            <a:xfrm>
              <a:off x="6929454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/>
                <a:t>F</a:t>
              </a:r>
              <a:r>
                <a:rPr lang="en-GB" altLang="en-US" sz="1400" baseline="-25000"/>
                <a:t>8</a:t>
              </a:r>
            </a:p>
          </p:txBody>
        </p:sp>
        <p:sp>
          <p:nvSpPr>
            <p:cNvPr id="19475" name="Rectangle 13"/>
            <p:cNvSpPr>
              <a:spLocks noChangeArrowheads="1"/>
            </p:cNvSpPr>
            <p:nvPr/>
          </p:nvSpPr>
          <p:spPr bwMode="auto">
            <a:xfrm>
              <a:off x="7550166" y="4429132"/>
              <a:ext cx="32733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400" dirty="0"/>
                <a:t>F</a:t>
              </a:r>
              <a:r>
                <a:rPr lang="en-GB" altLang="en-US" sz="1400" baseline="-25000" dirty="0"/>
                <a:t>9</a:t>
              </a:r>
            </a:p>
          </p:txBody>
        </p:sp>
      </p:grpSp>
      <p:sp>
        <p:nvSpPr>
          <p:cNvPr id="19461" name="Rectangle 3"/>
          <p:cNvSpPr txBox="1">
            <a:spLocks noChangeArrowheads="1"/>
          </p:cNvSpPr>
          <p:nvPr/>
        </p:nvSpPr>
        <p:spPr bwMode="auto">
          <a:xfrm>
            <a:off x="523876" y="4922937"/>
            <a:ext cx="9001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Calibri" panose="020F0502020204030204" pitchFamily="34" charset="0"/>
              <a:buChar char="›"/>
            </a:pPr>
            <a:r>
              <a:rPr lang="en-GB" alt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Resistance is possible</a:t>
            </a:r>
          </a:p>
          <a:p>
            <a:pPr eaLnBrk="1" hangingPunct="1">
              <a:buFont typeface="Calibri" panose="020F0502020204030204" pitchFamily="34" charset="0"/>
              <a:buChar char="›"/>
            </a:pPr>
            <a:endParaRPr lang="en-GB" altLang="en-US" sz="20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eaLnBrk="1" hangingPunct="1">
              <a:buFont typeface="Calibri" panose="020F0502020204030204" pitchFamily="34" charset="0"/>
              <a:buChar char="›"/>
            </a:pPr>
            <a:r>
              <a:rPr lang="en-GB" altLang="en-US" sz="2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Needs to be monitored in the field</a:t>
            </a:r>
            <a:endParaRPr lang="en-GB" altLang="en-US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eaLnBrk="1" hangingPunct="1">
              <a:buFontTx/>
              <a:buNone/>
            </a:pPr>
            <a:endParaRPr lang="en-GB" alt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462" name="Rectangle 19"/>
          <p:cNvSpPr>
            <a:spLocks noChangeArrowheads="1"/>
          </p:cNvSpPr>
          <p:nvPr/>
        </p:nvSpPr>
        <p:spPr bwMode="auto">
          <a:xfrm>
            <a:off x="415925" y="6264275"/>
            <a:ext cx="80645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>
                <a:latin typeface="Arial" panose="020B0604020202020204" pitchFamily="34" charset="0"/>
              </a:rPr>
              <a:t> 1 Stanczyk N.M., Brookfield J.F.Y, Ignell, R., </a:t>
            </a:r>
            <a:r>
              <a:rPr lang="en-GB" altLang="en-US" sz="1100" u="sng">
                <a:latin typeface="Arial" panose="020B0604020202020204" pitchFamily="34" charset="0"/>
              </a:rPr>
              <a:t>Logan, J.G.</a:t>
            </a:r>
            <a:r>
              <a:rPr lang="en-GB" altLang="en-US" sz="1100">
                <a:latin typeface="Arial" panose="020B0604020202020204" pitchFamily="34" charset="0"/>
              </a:rPr>
              <a:t>, Field, L.M. (2010)  </a:t>
            </a:r>
            <a:r>
              <a:rPr lang="en-GB" altLang="en-US" sz="1100" i="1">
                <a:latin typeface="Arial" panose="020B0604020202020204" pitchFamily="34" charset="0"/>
              </a:rPr>
              <a:t>PNAS  </a:t>
            </a:r>
            <a:r>
              <a:rPr lang="en-GB" altLang="en-US" sz="1100">
                <a:latin typeface="Arial" panose="020B0604020202020204" pitchFamily="34" charset="0"/>
              </a:rPr>
              <a:t>d</a:t>
            </a:r>
            <a:r>
              <a:rPr lang="en-GB" altLang="en-US" sz="1100" i="1">
                <a:latin typeface="Arial" panose="020B0604020202020204" pitchFamily="34" charset="0"/>
              </a:rPr>
              <a:t>oi:10.1073/pnas.1001313107</a:t>
            </a:r>
            <a:endParaRPr lang="en-GB" altLang="en-US" sz="1100">
              <a:latin typeface="Arial" panose="020B0604020202020204" pitchFamily="34" charset="0"/>
            </a:endParaRPr>
          </a:p>
        </p:txBody>
      </p:sp>
      <p:sp>
        <p:nvSpPr>
          <p:cNvPr id="19463" name="Text Box 4"/>
          <p:cNvSpPr txBox="1">
            <a:spLocks noChangeArrowheads="1"/>
          </p:cNvSpPr>
          <p:nvPr/>
        </p:nvSpPr>
        <p:spPr bwMode="auto">
          <a:xfrm>
            <a:off x="488950" y="6526214"/>
            <a:ext cx="72009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1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 2 Pickett J A, Birkett M A, </a:t>
            </a:r>
            <a:r>
              <a:rPr lang="en-GB" altLang="en-US" sz="1100" u="sng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Logan J G</a:t>
            </a:r>
            <a:r>
              <a:rPr lang="en-GB" altLang="en-US" sz="11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(2008) </a:t>
            </a:r>
            <a:r>
              <a:rPr lang="en-GB" altLang="en-US" sz="1100" i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PNAS </a:t>
            </a:r>
            <a:r>
              <a:rPr lang="en-GB" altLang="en-US" sz="11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105:13195-13196</a:t>
            </a:r>
          </a:p>
        </p:txBody>
      </p: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403068" y="250900"/>
            <a:ext cx="8543925" cy="794922"/>
          </a:xfrm>
        </p:spPr>
        <p:txBody>
          <a:bodyPr/>
          <a:lstStyle/>
          <a:p>
            <a:r>
              <a:rPr lang="en-GB" sz="3600" dirty="0" smtClean="0">
                <a:solidFill>
                  <a:schemeClr val="tx1"/>
                </a:solidFill>
              </a:rPr>
              <a:t>Resistance of mosquitoes to DEET</a:t>
            </a:r>
            <a:endParaRPr lang="en-GB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85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3"/>
          <p:cNvSpPr>
            <a:spLocks noGrp="1"/>
          </p:cNvSpPr>
          <p:nvPr>
            <p:ph sz="half" idx="1"/>
          </p:nvPr>
        </p:nvSpPr>
        <p:spPr>
          <a:xfrm>
            <a:off x="5332164" y="1536701"/>
            <a:ext cx="4386602" cy="5205413"/>
          </a:xfrm>
        </p:spPr>
        <p:txBody>
          <a:bodyPr/>
          <a:lstStyle/>
          <a:p>
            <a:pPr eaLnBrk="1" hangingPunct="1"/>
            <a:r>
              <a:rPr lang="en-GB" altLang="en-US" sz="2000" dirty="0">
                <a:solidFill>
                  <a:srgbClr val="292929"/>
                </a:solidFill>
              </a:rPr>
              <a:t>8 trials of </a:t>
            </a:r>
            <a:r>
              <a:rPr lang="en-GB" altLang="en-US" sz="2000" dirty="0" smtClean="0">
                <a:solidFill>
                  <a:srgbClr val="292929"/>
                </a:solidFill>
              </a:rPr>
              <a:t>repellents </a:t>
            </a:r>
            <a:r>
              <a:rPr lang="en-GB" altLang="en-US" sz="2000" dirty="0">
                <a:solidFill>
                  <a:srgbClr val="292929"/>
                </a:solidFill>
              </a:rPr>
              <a:t>against malaria</a:t>
            </a:r>
          </a:p>
          <a:p>
            <a:pPr eaLnBrk="1" hangingPunct="1"/>
            <a:endParaRPr lang="en-GB" altLang="en-US" sz="2000" dirty="0">
              <a:solidFill>
                <a:srgbClr val="292929"/>
              </a:solidFill>
            </a:endParaRPr>
          </a:p>
          <a:p>
            <a:pPr eaLnBrk="1" hangingPunct="1"/>
            <a:r>
              <a:rPr lang="en-GB" altLang="en-US" sz="2000" dirty="0">
                <a:solidFill>
                  <a:srgbClr val="292929"/>
                </a:solidFill>
              </a:rPr>
              <a:t>4 </a:t>
            </a:r>
            <a:r>
              <a:rPr lang="en-GB" altLang="en-US" sz="2000" dirty="0" smtClean="0">
                <a:solidFill>
                  <a:srgbClr val="292929"/>
                </a:solidFill>
              </a:rPr>
              <a:t>adequate for meta-analysis</a:t>
            </a:r>
            <a:endParaRPr lang="en-GB" altLang="en-US" sz="2000" dirty="0">
              <a:solidFill>
                <a:srgbClr val="292929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292929"/>
              </a:solidFill>
            </a:endParaRPr>
          </a:p>
          <a:p>
            <a:pPr eaLnBrk="1" hangingPunct="1"/>
            <a:r>
              <a:rPr lang="en-GB" altLang="en-US" sz="2000" dirty="0">
                <a:solidFill>
                  <a:srgbClr val="292929"/>
                </a:solidFill>
              </a:rPr>
              <a:t>Non-significant reduction of 30% in risk of </a:t>
            </a:r>
            <a:r>
              <a:rPr lang="en-GB" altLang="en-US" sz="2000" i="1" dirty="0">
                <a:solidFill>
                  <a:srgbClr val="292929"/>
                </a:solidFill>
              </a:rPr>
              <a:t>P. falciparum</a:t>
            </a:r>
            <a:r>
              <a:rPr lang="en-GB" altLang="en-US" sz="2000" dirty="0">
                <a:solidFill>
                  <a:srgbClr val="292929"/>
                </a:solidFill>
              </a:rPr>
              <a:t> </a:t>
            </a:r>
            <a:r>
              <a:rPr lang="en-GB" altLang="en-US" sz="2000" dirty="0" smtClean="0">
                <a:solidFill>
                  <a:srgbClr val="292929"/>
                </a:solidFill>
              </a:rPr>
              <a:t>infection</a:t>
            </a:r>
          </a:p>
          <a:p>
            <a:pPr eaLnBrk="1" hangingPunct="1"/>
            <a:endParaRPr lang="en-GB" altLang="en-US" sz="2000" dirty="0">
              <a:solidFill>
                <a:srgbClr val="292929"/>
              </a:solidFill>
            </a:endParaRPr>
          </a:p>
          <a:p>
            <a:pPr eaLnBrk="1" hangingPunct="1"/>
            <a:r>
              <a:rPr lang="en-GB" altLang="en-US" sz="2000" dirty="0" smtClean="0">
                <a:solidFill>
                  <a:srgbClr val="292929"/>
                </a:solidFill>
              </a:rPr>
              <a:t>More trials needed</a:t>
            </a:r>
            <a:endParaRPr lang="en-GB" altLang="en-US" sz="2000" dirty="0">
              <a:solidFill>
                <a:srgbClr val="292929"/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723900" y="1268761"/>
          <a:ext cx="5597252" cy="484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133" name="Rectangle 1"/>
          <p:cNvSpPr>
            <a:spLocks noChangeArrowheads="1"/>
          </p:cNvSpPr>
          <p:nvPr/>
        </p:nvSpPr>
        <p:spPr bwMode="auto">
          <a:xfrm>
            <a:off x="546100" y="6237288"/>
            <a:ext cx="8839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9750" indent="-539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i="1" dirty="0">
                <a:cs typeface="Calibri" panose="020F0502020204030204" pitchFamily="34" charset="0"/>
              </a:rPr>
              <a:t>Wilson AL, Chen-Hussey V, </a:t>
            </a:r>
            <a:r>
              <a:rPr lang="en-GB" altLang="en-US" sz="1200" i="1" u="sng" dirty="0">
                <a:cs typeface="Calibri" panose="020F0502020204030204" pitchFamily="34" charset="0"/>
              </a:rPr>
              <a:t>Logan JG</a:t>
            </a:r>
            <a:r>
              <a:rPr lang="en-GB" altLang="en-US" sz="1200" i="1" dirty="0">
                <a:cs typeface="Calibri" panose="020F0502020204030204" pitchFamily="34" charset="0"/>
              </a:rPr>
              <a:t> and Lindsay SW (2014) Are topical insect repellents effective against malaria in endemic populations? </a:t>
            </a:r>
            <a:r>
              <a:rPr lang="en-GB" altLang="en-US" sz="1200" i="1" dirty="0" smtClean="0">
                <a:cs typeface="Calibri" panose="020F0502020204030204" pitchFamily="34" charset="0"/>
              </a:rPr>
              <a:t>A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200" i="1" dirty="0" smtClean="0">
                <a:cs typeface="Calibri" panose="020F0502020204030204" pitchFamily="34" charset="0"/>
              </a:rPr>
              <a:t>systematic </a:t>
            </a:r>
            <a:r>
              <a:rPr lang="en-GB" altLang="en-US" sz="1200" i="1" dirty="0">
                <a:cs typeface="Calibri" panose="020F0502020204030204" pitchFamily="34" charset="0"/>
              </a:rPr>
              <a:t>review and meta-analysis Malaria Journal </a:t>
            </a:r>
            <a:endParaRPr lang="en-GB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315983" y="172530"/>
            <a:ext cx="8543925" cy="794922"/>
          </a:xfrm>
        </p:spPr>
        <p:txBody>
          <a:bodyPr/>
          <a:lstStyle/>
          <a:p>
            <a:r>
              <a:rPr lang="en-GB" sz="4000" dirty="0" smtClean="0">
                <a:solidFill>
                  <a:schemeClr val="tx1"/>
                </a:solidFill>
              </a:rPr>
              <a:t>Can repellents impact disease?</a:t>
            </a:r>
            <a:endParaRPr lang="en-GB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728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68" y="1448096"/>
            <a:ext cx="8288086" cy="3391401"/>
          </a:xfrm>
        </p:spPr>
        <p:txBody>
          <a:bodyPr/>
          <a:lstStyle/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Spray inside cabin with aerosol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Residual spraying of surfaces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Very little evidence this works; further trials needed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Aircraft </a:t>
            </a:r>
            <a:r>
              <a:rPr lang="en-GB" dirty="0" err="1" smtClean="0">
                <a:solidFill>
                  <a:schemeClr val="tx1"/>
                </a:solidFill>
              </a:rPr>
              <a:t>disinsection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2782"/>
            <a:ext cx="9906000" cy="256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68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009651" y="1230141"/>
            <a:ext cx="4901225" cy="4907859"/>
            <a:chOff x="-1" y="1452301"/>
            <a:chExt cx="4608000" cy="4907859"/>
          </a:xfrm>
        </p:grpSpPr>
        <p:pic>
          <p:nvPicPr>
            <p:cNvPr id="7" name="Picture 2" descr="K:\1. Work\1.1 Oxitec\3. Projects\3. Graphics projects\Infographics\Map of World PNG with control sites.pn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1" r="49609"/>
            <a:stretch/>
          </p:blipFill>
          <p:spPr bwMode="auto">
            <a:xfrm>
              <a:off x="-1" y="1452301"/>
              <a:ext cx="4608000" cy="4268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Block Arc 8"/>
            <p:cNvSpPr/>
            <p:nvPr/>
          </p:nvSpPr>
          <p:spPr>
            <a:xfrm>
              <a:off x="2258060" y="1699260"/>
              <a:ext cx="1143000" cy="1143000"/>
            </a:xfrm>
            <a:prstGeom prst="blockArc">
              <a:avLst>
                <a:gd name="adj1" fmla="val 10800000"/>
                <a:gd name="adj2" fmla="val 10222740"/>
                <a:gd name="adj3" fmla="val 1844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en-GB" sz="2400" dirty="0">
                <a:solidFill>
                  <a:srgbClr val="000000"/>
                </a:solidFill>
              </a:endParaRPr>
            </a:p>
          </p:txBody>
        </p:sp>
        <p:sp>
          <p:nvSpPr>
            <p:cNvPr id="10" name="Block Arc 9"/>
            <p:cNvSpPr/>
            <p:nvPr/>
          </p:nvSpPr>
          <p:spPr>
            <a:xfrm>
              <a:off x="3423995" y="3225947"/>
              <a:ext cx="1143000" cy="1143000"/>
            </a:xfrm>
            <a:prstGeom prst="blockArc">
              <a:avLst>
                <a:gd name="adj1" fmla="val 10800000"/>
                <a:gd name="adj2" fmla="val 9395076"/>
                <a:gd name="adj3" fmla="val 18275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en-GB" sz="2400">
                <a:solidFill>
                  <a:srgbClr val="000000"/>
                </a:solidFill>
              </a:endParaRPr>
            </a:p>
          </p:txBody>
        </p:sp>
        <p:sp>
          <p:nvSpPr>
            <p:cNvPr id="11" name="Block Arc 10"/>
            <p:cNvSpPr/>
            <p:nvPr/>
          </p:nvSpPr>
          <p:spPr>
            <a:xfrm>
              <a:off x="1554480" y="5217160"/>
              <a:ext cx="1143000" cy="1143000"/>
            </a:xfrm>
            <a:prstGeom prst="blockArc">
              <a:avLst>
                <a:gd name="adj1" fmla="val 10800000"/>
                <a:gd name="adj2" fmla="val 9623645"/>
                <a:gd name="adj3" fmla="val 18388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en-GB" sz="2400">
                <a:solidFill>
                  <a:srgbClr val="000000"/>
                </a:solidFill>
              </a:endParaRPr>
            </a:p>
          </p:txBody>
        </p:sp>
        <p:sp>
          <p:nvSpPr>
            <p:cNvPr id="12" name="Block Arc 11"/>
            <p:cNvSpPr/>
            <p:nvPr/>
          </p:nvSpPr>
          <p:spPr>
            <a:xfrm>
              <a:off x="2918460" y="4655820"/>
              <a:ext cx="1143000" cy="1143000"/>
            </a:xfrm>
            <a:prstGeom prst="blockArc">
              <a:avLst>
                <a:gd name="adj1" fmla="val 10800000"/>
                <a:gd name="adj2" fmla="val 10662258"/>
                <a:gd name="adj3" fmla="val 18195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en-GB" sz="2400">
                <a:solidFill>
                  <a:srgbClr val="000000"/>
                </a:solidFill>
              </a:endParaRPr>
            </a:p>
          </p:txBody>
        </p:sp>
        <p:sp>
          <p:nvSpPr>
            <p:cNvPr id="13" name="Block Arc 12"/>
            <p:cNvSpPr/>
            <p:nvPr/>
          </p:nvSpPr>
          <p:spPr>
            <a:xfrm>
              <a:off x="187198" y="3849929"/>
              <a:ext cx="1143000" cy="1143000"/>
            </a:xfrm>
            <a:prstGeom prst="blockArc">
              <a:avLst>
                <a:gd name="adj1" fmla="val 10800000"/>
                <a:gd name="adj2" fmla="val 8910666"/>
                <a:gd name="adj3" fmla="val 18205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en-GB" sz="2400">
                <a:solidFill>
                  <a:srgbClr val="00000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529746">
              <a:off x="2375241" y="1824603"/>
              <a:ext cx="896151" cy="917478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eaLnBrk="1" hangingPunct="1"/>
              <a:r>
                <a:rPr lang="en-US" sz="5400" dirty="0">
                  <a:solidFill>
                    <a:srgbClr val="FFFFFF"/>
                  </a:solidFill>
                  <a:cs typeface="Arial" charset="0"/>
                </a:rPr>
                <a:t>Cayman Islands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 rot="1338465">
              <a:off x="3557580" y="3354432"/>
              <a:ext cx="896151" cy="907168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eaLnBrk="1" hangingPunct="1"/>
              <a:r>
                <a:rPr lang="en-US" sz="5400" dirty="0" err="1">
                  <a:solidFill>
                    <a:srgbClr val="FFFFFF"/>
                  </a:solidFill>
                  <a:cs typeface="Arial" charset="0"/>
                </a:rPr>
                <a:t>Pedra</a:t>
              </a:r>
              <a:r>
                <a:rPr lang="en-US" sz="5400" dirty="0">
                  <a:solidFill>
                    <a:srgbClr val="FFFFFF"/>
                  </a:solidFill>
                  <a:cs typeface="Arial" charset="0"/>
                </a:rPr>
                <a:t> </a:t>
              </a:r>
              <a:r>
                <a:rPr lang="en-US" sz="5400" dirty="0" err="1">
                  <a:solidFill>
                    <a:srgbClr val="FFFFFF"/>
                  </a:solidFill>
                  <a:cs typeface="Arial" charset="0"/>
                </a:rPr>
                <a:t>Branca</a:t>
              </a:r>
              <a:r>
                <a:rPr lang="en-US" sz="5400" dirty="0">
                  <a:solidFill>
                    <a:srgbClr val="FFFFFF"/>
                  </a:solidFill>
                  <a:cs typeface="Arial" charset="0"/>
                </a:rPr>
                <a:t>    </a:t>
              </a:r>
            </a:p>
          </p:txBody>
        </p:sp>
        <p:sp>
          <p:nvSpPr>
            <p:cNvPr id="16" name="Rectangle 15"/>
            <p:cNvSpPr/>
            <p:nvPr/>
          </p:nvSpPr>
          <p:spPr>
            <a:xfrm rot="1356306">
              <a:off x="3044425" y="4784304"/>
              <a:ext cx="896151" cy="907168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eaLnBrk="1" hangingPunct="1"/>
              <a:r>
                <a:rPr lang="en-US" sz="5400" dirty="0" err="1">
                  <a:solidFill>
                    <a:srgbClr val="FFFFFF"/>
                  </a:solidFill>
                  <a:cs typeface="Arial" charset="0"/>
                </a:rPr>
                <a:t>Mandacaru</a:t>
              </a:r>
              <a:r>
                <a:rPr lang="en-US" sz="5400" dirty="0">
                  <a:solidFill>
                    <a:srgbClr val="FFFFFF"/>
                  </a:solidFill>
                  <a:latin typeface="Times" pitchFamily="18" charset="0"/>
                  <a:cs typeface="Arial" charset="0"/>
                </a:rPr>
                <a:t>       </a:t>
              </a:r>
            </a:p>
          </p:txBody>
        </p:sp>
        <p:sp>
          <p:nvSpPr>
            <p:cNvPr id="17" name="Rectangle 16"/>
            <p:cNvSpPr/>
            <p:nvPr/>
          </p:nvSpPr>
          <p:spPr>
            <a:xfrm rot="2199595">
              <a:off x="1678669" y="5343611"/>
              <a:ext cx="896151" cy="907168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eaLnBrk="1" hangingPunct="1"/>
              <a:r>
                <a:rPr lang="en-US" sz="5400" dirty="0" err="1">
                  <a:solidFill>
                    <a:srgbClr val="FFFFFF"/>
                  </a:solidFill>
                  <a:cs typeface="Arial" charset="0"/>
                </a:rPr>
                <a:t>Itaberaba</a:t>
              </a:r>
              <a:r>
                <a:rPr lang="en-US" sz="5400" dirty="0">
                  <a:solidFill>
                    <a:srgbClr val="FFFFFF"/>
                  </a:solidFill>
                  <a:latin typeface="Times" pitchFamily="18" charset="0"/>
                  <a:cs typeface="Arial" charset="0"/>
                </a:rPr>
                <a:t>         </a:t>
              </a:r>
            </a:p>
          </p:txBody>
        </p:sp>
        <p:sp>
          <p:nvSpPr>
            <p:cNvPr id="18" name="Rectangle 17"/>
            <p:cNvSpPr/>
            <p:nvPr/>
          </p:nvSpPr>
          <p:spPr>
            <a:xfrm rot="2548649">
              <a:off x="313163" y="3981052"/>
              <a:ext cx="896151" cy="907168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eaLnBrk="1" hangingPunct="1"/>
              <a:r>
                <a:rPr lang="en-US" sz="5400" dirty="0">
                  <a:solidFill>
                    <a:srgbClr val="FFFFFF"/>
                  </a:solidFill>
                  <a:cs typeface="Arial" charset="0"/>
                </a:rPr>
                <a:t>Panama</a:t>
              </a:r>
              <a:r>
                <a:rPr lang="en-US" sz="5400" dirty="0">
                  <a:solidFill>
                    <a:srgbClr val="FFFFFF"/>
                  </a:solidFill>
                  <a:latin typeface="Times" pitchFamily="18" charset="0"/>
                  <a:cs typeface="Arial" charset="0"/>
                </a:rPr>
                <a:t>          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92516" y="2040168"/>
              <a:ext cx="6724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en-GB" sz="2400" dirty="0">
                  <a:solidFill>
                    <a:srgbClr val="660066"/>
                  </a:solidFill>
                  <a:cs typeface="Arial" charset="0"/>
                </a:rPr>
                <a:t>96%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37866" y="3566613"/>
              <a:ext cx="6724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en-GB" sz="2400" dirty="0">
                  <a:solidFill>
                    <a:srgbClr val="660066"/>
                  </a:solidFill>
                  <a:cs typeface="Arial" charset="0"/>
                </a:rPr>
                <a:t>92%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32330" y="4996487"/>
              <a:ext cx="6724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en-GB" sz="2400" dirty="0">
                  <a:solidFill>
                    <a:srgbClr val="660066"/>
                  </a:solidFill>
                  <a:cs typeface="Arial" charset="0"/>
                </a:rPr>
                <a:t>99%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68350" y="5566363"/>
              <a:ext cx="672468" cy="46166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eaLnBrk="1" hangingPunct="1"/>
              <a:r>
                <a:rPr lang="en-GB" sz="2400" dirty="0">
                  <a:solidFill>
                    <a:srgbClr val="660066"/>
                  </a:solidFill>
                  <a:cs typeface="Arial" charset="0"/>
                </a:rPr>
                <a:t>93%</a:t>
              </a:r>
              <a:endParaRPr lang="en-US" sz="2400" dirty="0">
                <a:solidFill>
                  <a:srgbClr val="660066"/>
                </a:solidFill>
                <a:cs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3026" y="4192303"/>
              <a:ext cx="6724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en-GB" sz="2400" dirty="0">
                  <a:solidFill>
                    <a:srgbClr val="660066"/>
                  </a:solidFill>
                  <a:cs typeface="Arial" charset="0"/>
                </a:rPr>
                <a:t>93%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1603474" y="2698750"/>
              <a:ext cx="846356" cy="712470"/>
            </a:xfrm>
            <a:prstGeom prst="line">
              <a:avLst/>
            </a:prstGeom>
            <a:ln w="57150" cap="rnd">
              <a:solidFill>
                <a:srgbClr val="A2007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2696869" y="4104640"/>
              <a:ext cx="795631" cy="244040"/>
            </a:xfrm>
            <a:prstGeom prst="line">
              <a:avLst/>
            </a:prstGeom>
            <a:ln w="57150" cap="rnd">
              <a:solidFill>
                <a:srgbClr val="A2007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697480" y="4348679"/>
              <a:ext cx="510296" cy="453290"/>
            </a:xfrm>
            <a:prstGeom prst="line">
              <a:avLst/>
            </a:prstGeom>
            <a:ln w="57150" cap="rnd">
              <a:solidFill>
                <a:srgbClr val="A2007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2305050" y="4348679"/>
              <a:ext cx="392431" cy="906581"/>
            </a:xfrm>
            <a:prstGeom prst="line">
              <a:avLst/>
            </a:prstGeom>
            <a:ln w="57150" cap="rnd">
              <a:solidFill>
                <a:srgbClr val="A2007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1312019" y="3845560"/>
              <a:ext cx="196741" cy="259080"/>
            </a:xfrm>
            <a:prstGeom prst="line">
              <a:avLst/>
            </a:prstGeom>
            <a:ln w="57150" cap="rnd">
              <a:solidFill>
                <a:srgbClr val="A2007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081558" y="1344707"/>
            <a:ext cx="3069655" cy="2677657"/>
            <a:chOff x="5700557" y="1344706"/>
            <a:chExt cx="3069655" cy="2677657"/>
          </a:xfrm>
        </p:grpSpPr>
        <p:sp>
          <p:nvSpPr>
            <p:cNvPr id="29" name="TextBox 28"/>
            <p:cNvSpPr txBox="1"/>
            <p:nvPr/>
          </p:nvSpPr>
          <p:spPr>
            <a:xfrm>
              <a:off x="5700557" y="2545035"/>
              <a:ext cx="3069655" cy="147732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marL="342891" indent="-342891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chemeClr val="bg1"/>
                  </a:solidFill>
                  <a:ea typeface="ＭＳ Ｐゴシック" pitchFamily="34" charset="-128"/>
                  <a:cs typeface="Calibri"/>
                  <a:sym typeface="Calibri"/>
                </a:rPr>
                <a:t>Over 150 million Oxitec mosquitoes released worldwide</a:t>
              </a:r>
            </a:p>
            <a:p>
              <a:pPr marL="342891" indent="-342891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chemeClr val="bg1"/>
                  </a:solidFill>
                  <a:ea typeface="ＭＳ Ｐゴシック" pitchFamily="34" charset="-128"/>
                  <a:cs typeface="Calibri"/>
                  <a:sym typeface="Calibri"/>
                </a:rPr>
                <a:t>No adverse effects on people or the environment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00557" y="1344706"/>
              <a:ext cx="3069655" cy="1200329"/>
            </a:xfrm>
            <a:prstGeom prst="rect">
              <a:avLst/>
            </a:prstGeom>
            <a:solidFill>
              <a:srgbClr val="FF006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ea typeface="ＭＳ Ｐゴシック" pitchFamily="34" charset="-128"/>
                  <a:cs typeface="Calibri"/>
                  <a:sym typeface="Calibri"/>
                </a:rPr>
                <a:t>Completed field trials show up to 90+% suppression of total </a:t>
              </a:r>
              <a:r>
                <a:rPr lang="en-GB" b="1" i="1" dirty="0">
                  <a:solidFill>
                    <a:schemeClr val="bg1"/>
                  </a:solidFill>
                  <a:ea typeface="ＭＳ Ｐゴシック" pitchFamily="34" charset="-128"/>
                  <a:cs typeface="Calibri"/>
                  <a:sym typeface="Calibri"/>
                </a:rPr>
                <a:t>Aedes aegypti (measured by direct counting of larvae)</a:t>
              </a:r>
              <a:endParaRPr lang="en-GB" dirty="0"/>
            </a:p>
          </p:txBody>
        </p:sp>
      </p:grp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1009651" y="6454276"/>
            <a:ext cx="250507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>
                <a:solidFill>
                  <a:srgbClr val="7F7F7F"/>
                </a:solidFill>
                <a:latin typeface="Calibri" charset="0"/>
              </a:rPr>
              <a:t>© 2016 Oxitec Limited.  All rights reserved.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8276969" y="6306326"/>
            <a:ext cx="1039950" cy="327796"/>
            <a:chOff x="7895969" y="6306326"/>
            <a:chExt cx="1039950" cy="327796"/>
          </a:xfrm>
        </p:grpSpPr>
        <p:sp>
          <p:nvSpPr>
            <p:cNvPr id="33" name="Hexagon 32"/>
            <p:cNvSpPr/>
            <p:nvPr userDrawn="1"/>
          </p:nvSpPr>
          <p:spPr>
            <a:xfrm rot="16200000">
              <a:off x="7880353" y="6321942"/>
              <a:ext cx="327796" cy="296563"/>
            </a:xfrm>
            <a:prstGeom prst="hexagon">
              <a:avLst/>
            </a:prstGeom>
            <a:solidFill>
              <a:schemeClr val="bg1"/>
            </a:solidFill>
            <a:ln w="152400">
              <a:solidFill>
                <a:srgbClr val="0131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400">
                <a:solidFill>
                  <a:prstClr val="white"/>
                </a:solidFill>
              </a:endParaRPr>
            </a:p>
          </p:txBody>
        </p:sp>
        <p:pic>
          <p:nvPicPr>
            <p:cNvPr id="34" name="Picture 2" descr="http://i1.wp.com/stuffled.com/wp-content/uploads/2014/05/Oxitec-Logo-Vector-Image1.png?resize=1020%2C680"/>
            <p:cNvPicPr>
              <a:picLocks noChangeAspect="1" noChangeArrowheads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1997" t="39867" b="40828"/>
            <a:stretch/>
          </p:blipFill>
          <p:spPr bwMode="auto">
            <a:xfrm>
              <a:off x="8394204" y="6403839"/>
              <a:ext cx="541715" cy="14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GM mosquitoes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6" name="Picture 6" descr="http://www.thoughtpursuits.com/wp-content/uploads/2014/01/dna-activation-meditatoi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2497" y="4411367"/>
            <a:ext cx="2584496" cy="15930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664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IL_1866_lo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10" t="4512" r="30036" b="18775"/>
          <a:stretch>
            <a:fillRect/>
          </a:stretch>
        </p:blipFill>
        <p:spPr>
          <a:xfrm>
            <a:off x="5725886" y="1790969"/>
            <a:ext cx="3810000" cy="41148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4" descr="9534_lo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9" r="9503"/>
          <a:stretch>
            <a:fillRect/>
          </a:stretch>
        </p:blipFill>
        <p:spPr>
          <a:xfrm>
            <a:off x="239487" y="1790969"/>
            <a:ext cx="4995863" cy="41148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6084" name="TextBox 5"/>
          <p:cNvSpPr txBox="1">
            <a:spLocks noChangeArrowheads="1"/>
          </p:cNvSpPr>
          <p:nvPr/>
        </p:nvSpPr>
        <p:spPr bwMode="auto">
          <a:xfrm>
            <a:off x="5725886" y="1421081"/>
            <a:ext cx="411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i="1" dirty="0" smtClean="0"/>
              <a:t>Aedes </a:t>
            </a:r>
            <a:r>
              <a:rPr lang="en-GB" altLang="en-US" i="1" dirty="0" err="1" smtClean="0"/>
              <a:t>albopictus</a:t>
            </a:r>
            <a:r>
              <a:rPr lang="en-GB" altLang="en-US" i="1" dirty="0" smtClean="0"/>
              <a:t> </a:t>
            </a:r>
            <a:r>
              <a:rPr lang="en-GB" altLang="en-US" dirty="0"/>
              <a:t>(dorsal line)</a:t>
            </a:r>
          </a:p>
        </p:txBody>
      </p:sp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1196750" y="1374303"/>
            <a:ext cx="4038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i="1" dirty="0" smtClean="0"/>
              <a:t>Aedes aegypti </a:t>
            </a:r>
            <a:r>
              <a:rPr lang="en-GB" altLang="en-US" dirty="0"/>
              <a:t>(lyre)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7626" y="219863"/>
            <a:ext cx="629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The main vectors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925393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ap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" b="6"/>
          <a:stretch/>
        </p:blipFill>
        <p:spPr>
          <a:xfrm>
            <a:off x="-174940" y="1734493"/>
            <a:ext cx="10442634" cy="51968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16676" y="6404832"/>
            <a:ext cx="44365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hlinkClick r:id="rId4"/>
              </a:rPr>
              <a:t>www.eliminatedengue.com</a:t>
            </a:r>
            <a:endParaRPr lang="en-US" sz="2000" dirty="0">
              <a:solidFill>
                <a:srgbClr val="00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26" t="7309" r="28310" b="59642"/>
          <a:stretch/>
        </p:blipFill>
        <p:spPr>
          <a:xfrm>
            <a:off x="2886347" y="4991550"/>
            <a:ext cx="523827" cy="30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26" t="7309" r="28310" b="59642"/>
          <a:stretch/>
        </p:blipFill>
        <p:spPr>
          <a:xfrm>
            <a:off x="8107851" y="5398440"/>
            <a:ext cx="523827" cy="306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26" t="7309" r="28310" b="59642"/>
          <a:stretch/>
        </p:blipFill>
        <p:spPr>
          <a:xfrm>
            <a:off x="7355899" y="4477670"/>
            <a:ext cx="523827" cy="306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26" t="7309" r="28310" b="59642"/>
          <a:stretch/>
        </p:blipFill>
        <p:spPr>
          <a:xfrm>
            <a:off x="6479043" y="4115720"/>
            <a:ext cx="523827" cy="306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26" t="7309" r="28310" b="59642"/>
          <a:stretch/>
        </p:blipFill>
        <p:spPr>
          <a:xfrm>
            <a:off x="5614731" y="5751376"/>
            <a:ext cx="523827" cy="30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6881" y="5719176"/>
            <a:ext cx="2644504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Current releases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3194" y="-20202"/>
            <a:ext cx="9121807" cy="852019"/>
          </a:xfrm>
        </p:spPr>
        <p:txBody>
          <a:bodyPr>
            <a:normAutofit/>
          </a:bodyPr>
          <a:lstStyle/>
          <a:p>
            <a:r>
              <a:rPr lang="en-US" sz="3800" i="1" dirty="0"/>
              <a:t>Wolbachia</a:t>
            </a:r>
            <a:r>
              <a:rPr lang="en-US" sz="3800" dirty="0"/>
              <a:t>-based mosquito biocontrol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2" b="13215"/>
          <a:stretch/>
        </p:blipFill>
        <p:spPr>
          <a:xfrm>
            <a:off x="7353208" y="172809"/>
            <a:ext cx="1858908" cy="19886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07846" y="-8271"/>
            <a:ext cx="2054192" cy="308387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Picture 19" descr="gates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54" y="4885175"/>
            <a:ext cx="734639" cy="734639"/>
          </a:xfrm>
          <a:prstGeom prst="rect">
            <a:avLst/>
          </a:prstGeom>
        </p:spPr>
      </p:pic>
      <p:pic>
        <p:nvPicPr>
          <p:cNvPr id="21" name="Picture 20" descr="wellcome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41" y="5840024"/>
            <a:ext cx="1534103" cy="194320"/>
          </a:xfrm>
          <a:prstGeom prst="rect">
            <a:avLst/>
          </a:prstGeom>
        </p:spPr>
      </p:pic>
      <p:sp>
        <p:nvSpPr>
          <p:cNvPr id="17" name="Title 3"/>
          <p:cNvSpPr txBox="1">
            <a:spLocks/>
          </p:cNvSpPr>
          <p:nvPr/>
        </p:nvSpPr>
        <p:spPr>
          <a:xfrm>
            <a:off x="403068" y="207360"/>
            <a:ext cx="8543925" cy="7949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en-GB" smtClean="0">
                <a:solidFill>
                  <a:schemeClr val="tx1"/>
                </a:solidFill>
              </a:rPr>
              <a:t>Wolbachia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298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602" y="4983236"/>
            <a:ext cx="9709375" cy="650664"/>
          </a:xfrm>
        </p:spPr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Estimated </a:t>
            </a: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that 10</a:t>
            </a: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% of population are unattractive to mosquitoes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Never </a:t>
            </a: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been investigated in disease endemic </a:t>
            </a: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countries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Pregnant </a:t>
            </a: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women </a:t>
            </a: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more </a:t>
            </a: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attractive to malaria </a:t>
            </a:r>
            <a:r>
              <a:rPr lang="en-US" altLang="en-US" sz="2400" dirty="0" smtClean="0">
                <a:solidFill>
                  <a:schemeClr val="tx1"/>
                </a:solidFill>
                <a:latin typeface="+mj-lt"/>
              </a:rPr>
              <a:t>mosquitoes… </a:t>
            </a:r>
            <a:r>
              <a:rPr lang="en-US" altLang="en-US" sz="2400" i="1" dirty="0" err="1" smtClean="0">
                <a:solidFill>
                  <a:schemeClr val="tx1"/>
                </a:solidFill>
                <a:latin typeface="+mj-lt"/>
              </a:rPr>
              <a:t>Aedes</a:t>
            </a: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?</a:t>
            </a:r>
          </a:p>
        </p:txBody>
      </p:sp>
      <p:grpSp>
        <p:nvGrpSpPr>
          <p:cNvPr id="16" name="Group 25"/>
          <p:cNvGrpSpPr>
            <a:grpSpLocks/>
          </p:cNvGrpSpPr>
          <p:nvPr/>
        </p:nvGrpSpPr>
        <p:grpSpPr bwMode="auto">
          <a:xfrm>
            <a:off x="514487" y="1421717"/>
            <a:ext cx="10117995" cy="3473555"/>
            <a:chOff x="264368" y="1409452"/>
            <a:chExt cx="7509645" cy="2497483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627313" y="1409452"/>
              <a:ext cx="1429823" cy="150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GB" altLang="en-US" sz="1000" b="1"/>
                <a:t>Upwind flight to human hands</a:t>
              </a:r>
            </a:p>
          </p:txBody>
        </p:sp>
        <p:graphicFrame>
          <p:nvGraphicFramePr>
            <p:cNvPr id="18" name="Object 26"/>
            <p:cNvGraphicFramePr>
              <a:graphicFrameLocks noChangeAspect="1"/>
            </p:cNvGraphicFramePr>
            <p:nvPr/>
          </p:nvGraphicFramePr>
          <p:xfrm>
            <a:off x="465901" y="1409558"/>
            <a:ext cx="5336169" cy="2497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1" name="Worksheet" r:id="rId4" imgW="5334045" imgH="2514510" progId="Excel.Sheet.8">
                    <p:embed/>
                  </p:oleObj>
                </mc:Choice>
                <mc:Fallback>
                  <p:oleObj name="Worksheet" r:id="rId4" imgW="5334045" imgH="2514510" progId="Excel.Shee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01" y="1409558"/>
                          <a:ext cx="5336169" cy="24973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 Box 27"/>
            <p:cNvSpPr txBox="1">
              <a:spLocks noChangeArrowheads="1"/>
            </p:cNvSpPr>
            <p:nvPr/>
          </p:nvSpPr>
          <p:spPr bwMode="auto">
            <a:xfrm rot="16200000">
              <a:off x="-762927" y="2576675"/>
              <a:ext cx="2244725" cy="19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200" b="1">
                  <a:solidFill>
                    <a:srgbClr val="000000"/>
                  </a:solidFill>
                </a:rPr>
                <a:t>Difference in mean response from standard </a:t>
              </a:r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>
              <a:off x="4742118" y="3382652"/>
              <a:ext cx="863600" cy="16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400">
                  <a:solidFill>
                    <a:srgbClr val="000000"/>
                  </a:solidFill>
                </a:rPr>
                <a:t> ***</a:t>
              </a:r>
            </a:p>
          </p:txBody>
        </p:sp>
        <p:sp>
          <p:nvSpPr>
            <p:cNvPr id="21" name="Text Box 29"/>
            <p:cNvSpPr txBox="1">
              <a:spLocks noChangeArrowheads="1"/>
            </p:cNvSpPr>
            <p:nvPr/>
          </p:nvSpPr>
          <p:spPr bwMode="auto">
            <a:xfrm>
              <a:off x="5318380" y="3239777"/>
              <a:ext cx="863600" cy="16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400">
                  <a:solidFill>
                    <a:srgbClr val="000000"/>
                  </a:solidFill>
                </a:rPr>
                <a:t>***</a:t>
              </a:r>
            </a:p>
          </p:txBody>
        </p:sp>
        <p:sp>
          <p:nvSpPr>
            <p:cNvPr id="22" name="Text Box 30"/>
            <p:cNvSpPr txBox="1">
              <a:spLocks noChangeArrowheads="1"/>
            </p:cNvSpPr>
            <p:nvPr/>
          </p:nvSpPr>
          <p:spPr bwMode="auto">
            <a:xfrm>
              <a:off x="4240827" y="3113902"/>
              <a:ext cx="863600" cy="16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400">
                  <a:solidFill>
                    <a:srgbClr val="000000"/>
                  </a:solidFill>
                </a:rPr>
                <a:t>***</a:t>
              </a:r>
            </a:p>
          </p:txBody>
        </p:sp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3681101" y="3389677"/>
              <a:ext cx="863600" cy="16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400">
                  <a:solidFill>
                    <a:srgbClr val="000000"/>
                  </a:solidFill>
                </a:rPr>
                <a:t>***</a:t>
              </a:r>
            </a:p>
          </p:txBody>
        </p:sp>
        <p:sp>
          <p:nvSpPr>
            <p:cNvPr id="24" name="Text Box 32"/>
            <p:cNvSpPr txBox="1">
              <a:spLocks noChangeArrowheads="1"/>
            </p:cNvSpPr>
            <p:nvPr/>
          </p:nvSpPr>
          <p:spPr bwMode="auto">
            <a:xfrm>
              <a:off x="1037401" y="1630997"/>
              <a:ext cx="863600" cy="16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400">
                  <a:solidFill>
                    <a:srgbClr val="000000"/>
                  </a:solidFill>
                </a:rPr>
                <a:t>***</a:t>
              </a:r>
            </a:p>
          </p:txBody>
        </p:sp>
        <p:sp>
          <p:nvSpPr>
            <p:cNvPr id="25" name="Text Box 33"/>
            <p:cNvSpPr txBox="1">
              <a:spLocks noChangeArrowheads="1"/>
            </p:cNvSpPr>
            <p:nvPr/>
          </p:nvSpPr>
          <p:spPr bwMode="auto">
            <a:xfrm>
              <a:off x="1025517" y="2386628"/>
              <a:ext cx="4032250" cy="157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000" b="1" dirty="0">
                  <a:solidFill>
                    <a:srgbClr val="000000"/>
                  </a:solidFill>
                </a:rPr>
                <a:t>X04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X07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 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X09 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X08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    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X05</a:t>
              </a:r>
            </a:p>
          </p:txBody>
        </p:sp>
        <p:sp>
          <p:nvSpPr>
            <p:cNvPr id="26" name="Text Box 34"/>
            <p:cNvSpPr txBox="1">
              <a:spLocks noChangeArrowheads="1"/>
            </p:cNvSpPr>
            <p:nvPr/>
          </p:nvSpPr>
          <p:spPr bwMode="auto">
            <a:xfrm>
              <a:off x="3741763" y="2119747"/>
              <a:ext cx="4032250" cy="154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en-GB" altLang="en-US" sz="1000" b="1" dirty="0">
                  <a:solidFill>
                    <a:srgbClr val="000000"/>
                  </a:solidFill>
                </a:rPr>
                <a:t>X06     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Y04         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</a:t>
              </a:r>
              <a:r>
                <a:rPr lang="en-GB" altLang="en-US" sz="1000" b="1" dirty="0">
                  <a:solidFill>
                    <a:srgbClr val="000000"/>
                  </a:solidFill>
                </a:rPr>
                <a:t>Y05           </a:t>
              </a:r>
              <a:r>
                <a:rPr lang="en-GB" altLang="en-US" sz="1000" b="1" dirty="0" smtClean="0">
                  <a:solidFill>
                    <a:srgbClr val="000000"/>
                  </a:solidFill>
                </a:rPr>
                <a:t>       Y07</a:t>
              </a:r>
              <a:endParaRPr lang="en-GB" altLang="en-US" sz="1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7" name="Title 3"/>
          <p:cNvSpPr txBox="1">
            <a:spLocks/>
          </p:cNvSpPr>
          <p:nvPr/>
        </p:nvSpPr>
        <p:spPr>
          <a:xfrm>
            <a:off x="400505" y="181235"/>
            <a:ext cx="8543925" cy="7949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en-GB" sz="3600" dirty="0" smtClean="0">
                <a:solidFill>
                  <a:schemeClr val="tx1"/>
                </a:solidFill>
              </a:rPr>
              <a:t>Differential attractiveness to mosquitoes</a:t>
            </a:r>
            <a:endParaRPr lang="en-GB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305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2"/>
          <p:cNvSpPr>
            <a:spLocks noChangeArrowheads="1"/>
          </p:cNvSpPr>
          <p:nvPr/>
        </p:nvSpPr>
        <p:spPr bwMode="auto">
          <a:xfrm>
            <a:off x="400505" y="4149125"/>
            <a:ext cx="100466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latin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Attractiveness to mosquitoes is under </a:t>
            </a:r>
            <a:r>
              <a:rPr lang="en-US" alt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strong genetic </a:t>
            </a:r>
            <a:r>
              <a:rPr lang="en-US" alt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control</a:t>
            </a:r>
          </a:p>
          <a:p>
            <a:pPr>
              <a:spcBef>
                <a:spcPct val="0"/>
              </a:spcBef>
            </a:pPr>
            <a:endParaRPr lang="en-US" alt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Could there be populations that have evolved natural repellency? </a:t>
            </a:r>
          </a:p>
          <a:p>
            <a:pPr>
              <a:spcBef>
                <a:spcPct val="0"/>
              </a:spcBef>
              <a:buNone/>
            </a:pPr>
            <a:endParaRPr lang="en-US" altLang="en-US" sz="2400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en-US" sz="24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altLang="en-US" sz="2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Need for investigation</a:t>
            </a:r>
            <a:endParaRPr lang="en-US" altLang="en-US" sz="2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96953"/>
              </p:ext>
            </p:extLst>
          </p:nvPr>
        </p:nvGraphicFramePr>
        <p:xfrm>
          <a:off x="6350197" y="2157660"/>
          <a:ext cx="3102275" cy="1280160"/>
        </p:xfrm>
        <a:graphic>
          <a:graphicData uri="http://schemas.openxmlformats.org/drawingml/2006/table">
            <a:tbl>
              <a:tblPr/>
              <a:tblGrid>
                <a:gridCol w="1102959"/>
                <a:gridCol w="1102959"/>
                <a:gridCol w="671471"/>
                <a:gridCol w="224886"/>
              </a:tblGrid>
              <a:tr h="381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Trait</a:t>
                      </a:r>
                      <a:endParaRPr lang="en-GB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h2</a:t>
                      </a:r>
                      <a:endParaRPr lang="en-GB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9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Relative Attraction</a:t>
                      </a:r>
                      <a:endParaRPr lang="en-GB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0.83</a:t>
                      </a:r>
                      <a:endParaRPr lang="en-GB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79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Flight Activity</a:t>
                      </a:r>
                      <a:endParaRPr lang="en-GB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0.67</a:t>
                      </a:r>
                      <a:endParaRPr lang="en-GB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66" marR="685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9179" name="Content Placeholder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954" y="1053924"/>
            <a:ext cx="2963862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0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80" y="1065038"/>
            <a:ext cx="2941637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81" name="TextBox 1"/>
          <p:cNvSpPr txBox="1">
            <a:spLocks noChangeArrowheads="1"/>
          </p:cNvSpPr>
          <p:nvPr/>
        </p:nvSpPr>
        <p:spPr bwMode="auto">
          <a:xfrm>
            <a:off x="1196976" y="3057026"/>
            <a:ext cx="22137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Identical twins</a:t>
            </a:r>
          </a:p>
        </p:txBody>
      </p:sp>
      <p:sp>
        <p:nvSpPr>
          <p:cNvPr id="49182" name="TextBox 15"/>
          <p:cNvSpPr txBox="1">
            <a:spLocks noChangeArrowheads="1"/>
          </p:cNvSpPr>
          <p:nvPr/>
        </p:nvSpPr>
        <p:spPr bwMode="auto">
          <a:xfrm>
            <a:off x="3860801" y="3057026"/>
            <a:ext cx="22137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Non-identical twins</a:t>
            </a:r>
          </a:p>
        </p:txBody>
      </p:sp>
      <p:sp>
        <p:nvSpPr>
          <p:cNvPr id="2" name="Rectangle 1"/>
          <p:cNvSpPr/>
          <p:nvPr/>
        </p:nvSpPr>
        <p:spPr>
          <a:xfrm>
            <a:off x="452439" y="6524625"/>
            <a:ext cx="9253537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SzPts val="1100"/>
              <a:defRPr/>
            </a:pPr>
            <a:r>
              <a:rPr lang="en-GB" sz="1050" i="1" dirty="0" err="1">
                <a:ea typeface="Calibri" panose="020F0502020204030204" pitchFamily="34" charset="0"/>
                <a:cs typeface="Calibri" panose="020F0502020204030204" pitchFamily="34" charset="0"/>
              </a:rPr>
              <a:t>Grandon</a:t>
            </a:r>
            <a:r>
              <a:rPr lang="en-GB" sz="1050" i="1" dirty="0">
                <a:ea typeface="Calibri" panose="020F0502020204030204" pitchFamily="34" charset="0"/>
                <a:cs typeface="Calibri" panose="020F0502020204030204" pitchFamily="34" charset="0"/>
              </a:rPr>
              <a:t> GM, Armour, Pickett J, </a:t>
            </a:r>
            <a:r>
              <a:rPr lang="en-GB" sz="1050" i="1" dirty="0" err="1">
                <a:ea typeface="Calibri" panose="020F0502020204030204" pitchFamily="34" charset="0"/>
                <a:cs typeface="Calibri" panose="020F0502020204030204" pitchFamily="34" charset="0"/>
              </a:rPr>
              <a:t>Gezan</a:t>
            </a:r>
            <a:r>
              <a:rPr lang="en-GB" sz="1050" i="1" dirty="0">
                <a:ea typeface="Calibri" panose="020F0502020204030204" pitchFamily="34" charset="0"/>
                <a:cs typeface="Calibri" panose="020F0502020204030204" pitchFamily="34" charset="0"/>
              </a:rPr>
              <a:t> S, </a:t>
            </a:r>
            <a:r>
              <a:rPr lang="en-GB" sz="1050" i="1" u="sng" dirty="0">
                <a:ea typeface="Calibri" panose="020F0502020204030204" pitchFamily="34" charset="0"/>
                <a:cs typeface="Calibri" panose="020F0502020204030204" pitchFamily="34" charset="0"/>
              </a:rPr>
              <a:t>Logan JG</a:t>
            </a:r>
            <a:r>
              <a:rPr lang="en-GB" sz="1050" i="1" dirty="0">
                <a:ea typeface="Calibri" panose="020F0502020204030204" pitchFamily="34" charset="0"/>
                <a:cs typeface="Calibri" panose="020F0502020204030204" pitchFamily="34" charset="0"/>
              </a:rPr>
              <a:t> (2015) </a:t>
            </a:r>
            <a:r>
              <a:rPr lang="en-GB" sz="1050" i="1" dirty="0" err="1">
                <a:ea typeface="Calibri" panose="020F0502020204030204" pitchFamily="34" charset="0"/>
                <a:cs typeface="Calibri" panose="020F0502020204030204" pitchFamily="34" charset="0"/>
              </a:rPr>
              <a:t>Heratability</a:t>
            </a:r>
            <a:r>
              <a:rPr lang="en-GB" sz="1050" i="1" dirty="0">
                <a:ea typeface="Calibri" panose="020F0502020204030204" pitchFamily="34" charset="0"/>
                <a:cs typeface="Calibri" panose="020F0502020204030204" pitchFamily="34" charset="0"/>
              </a:rPr>
              <a:t> of attractiveness to mosquitoes. </a:t>
            </a:r>
            <a:r>
              <a:rPr lang="en-GB" sz="1050" i="1" dirty="0" err="1">
                <a:ea typeface="Calibri" panose="020F0502020204030204" pitchFamily="34" charset="0"/>
                <a:cs typeface="Calibri" panose="020F0502020204030204" pitchFamily="34" charset="0"/>
              </a:rPr>
              <a:t>PLoS</a:t>
            </a:r>
            <a:r>
              <a:rPr lang="en-GB" sz="1050" i="1" dirty="0">
                <a:ea typeface="Calibri" panose="020F0502020204030204" pitchFamily="34" charset="0"/>
                <a:cs typeface="Calibri" panose="020F0502020204030204" pitchFamily="34" charset="0"/>
              </a:rPr>
              <a:t> One </a:t>
            </a:r>
            <a:r>
              <a:rPr lang="en-GB" sz="11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DOI: 10.1371/journal.pone.0122716 </a:t>
            </a:r>
            <a:endParaRPr lang="en-GB" sz="1050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400505" y="181235"/>
            <a:ext cx="8543925" cy="7949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en-GB" sz="4000" dirty="0" smtClean="0">
                <a:solidFill>
                  <a:schemeClr val="tx1"/>
                </a:solidFill>
              </a:rPr>
              <a:t>Genes control attractiveness</a:t>
            </a:r>
            <a:endParaRPr lang="en-GB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64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skynews.com.au/content/dam/skynews/news/local/darwin/2014/09/17/skynews_744701424.jpg/jcr:content/renditions/skynews.img.1200.7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4375" y="0"/>
            <a:ext cx="11050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090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4.bp.blogspot.com/-WN01gH252Cc/Uo5Q4Osd8xI/AAAAAAAAMzg/8j4kjKScvkE/s1600/Outline-body-aura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2764" y="560388"/>
            <a:ext cx="3590925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702980">
            <a:off x="638176" y="3060701"/>
            <a:ext cx="74771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26813">
            <a:off x="8750301" y="4564063"/>
            <a:ext cx="747712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879107">
            <a:off x="505620" y="240507"/>
            <a:ext cx="74612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22050">
            <a:off x="7726363" y="1501776"/>
            <a:ext cx="747713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136337">
            <a:off x="1376363" y="4181476"/>
            <a:ext cx="747713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2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14427">
            <a:off x="8780463" y="5854701"/>
            <a:ext cx="747713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33208">
            <a:off x="7729538" y="3786188"/>
            <a:ext cx="747712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4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1998">
            <a:off x="319088" y="1730376"/>
            <a:ext cx="74771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5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65140">
            <a:off x="303213" y="5084763"/>
            <a:ext cx="747713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6" name="Picture 4" descr="https://pbs.twimg.com/profile_images/526775893864488960/EcLfsxvG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95767">
            <a:off x="8645526" y="2744788"/>
            <a:ext cx="747712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63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funkyconcepts.com/wp-content/uploads/2011/02/Wristband-usb-drive-1-han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25" y="1529996"/>
            <a:ext cx="2548222" cy="190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226037" y="3605638"/>
            <a:ext cx="9679963" cy="34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Char char="-"/>
            </a:pPr>
            <a:r>
              <a:rPr lang="en-GB" altLang="en-US" sz="2000" dirty="0" smtClean="0"/>
              <a:t>Impregnated with repellent or insecticide</a:t>
            </a:r>
          </a:p>
          <a:p>
            <a:pPr>
              <a:buFontTx/>
              <a:buChar char="-"/>
            </a:pPr>
            <a:endParaRPr lang="en-GB" altLang="en-US" sz="2000" dirty="0"/>
          </a:p>
          <a:p>
            <a:pPr>
              <a:buFontTx/>
              <a:buChar char="-"/>
            </a:pPr>
            <a:r>
              <a:rPr lang="en-GB" altLang="en-US" sz="2000" dirty="0" smtClean="0"/>
              <a:t>Provide 50-100% </a:t>
            </a:r>
            <a:r>
              <a:rPr lang="en-GB" altLang="en-US" sz="2000" dirty="0"/>
              <a:t>protection against </a:t>
            </a:r>
            <a:r>
              <a:rPr lang="en-GB" altLang="en-US" sz="2000" dirty="0" smtClean="0"/>
              <a:t>bites</a:t>
            </a:r>
          </a:p>
          <a:p>
            <a:pPr>
              <a:buFontTx/>
              <a:buChar char="-"/>
            </a:pPr>
            <a:endParaRPr lang="en-GB" altLang="en-US" sz="2000" dirty="0"/>
          </a:p>
          <a:p>
            <a:pPr>
              <a:buFontTx/>
              <a:buChar char="-"/>
            </a:pPr>
            <a:r>
              <a:rPr lang="en-GB" altLang="en-US" sz="2000" dirty="0"/>
              <a:t>Lasts for 4-5 months</a:t>
            </a:r>
          </a:p>
          <a:p>
            <a:pPr>
              <a:buFontTx/>
              <a:buChar char="-"/>
            </a:pPr>
            <a:endParaRPr lang="en-GB" altLang="en-US" sz="2000" dirty="0"/>
          </a:p>
          <a:p>
            <a:pPr>
              <a:buFontTx/>
              <a:buChar char="-"/>
            </a:pPr>
            <a:r>
              <a:rPr lang="en-GB" altLang="en-US" sz="2000" dirty="0" smtClean="0"/>
              <a:t>Effective against resistant mosquitoes</a:t>
            </a:r>
            <a:endParaRPr lang="en-GB" altLang="en-US" sz="2000" dirty="0"/>
          </a:p>
          <a:p>
            <a:pPr>
              <a:buFontTx/>
              <a:buChar char="-"/>
            </a:pPr>
            <a:endParaRPr lang="en-GB" altLang="en-US" sz="2000" dirty="0"/>
          </a:p>
          <a:p>
            <a:pPr>
              <a:buFontTx/>
              <a:buChar char="-"/>
            </a:pPr>
            <a:r>
              <a:rPr lang="en-GB" altLang="en-US" sz="2000" dirty="0"/>
              <a:t>Could be used to protect against mosquitoes that transmit malaria, </a:t>
            </a:r>
            <a:r>
              <a:rPr lang="en-GB" altLang="en-US" sz="2000" dirty="0" err="1" smtClean="0"/>
              <a:t>Zika</a:t>
            </a:r>
            <a:r>
              <a:rPr lang="en-GB" altLang="en-US" sz="2000" dirty="0"/>
              <a:t>, dengue and other insect-borne diseases</a:t>
            </a:r>
          </a:p>
          <a:p>
            <a:pPr>
              <a:buFontTx/>
              <a:buChar char="-"/>
            </a:pPr>
            <a:endParaRPr lang="en-GB" alt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9624" y="1511100"/>
            <a:ext cx="1570904" cy="2094538"/>
          </a:xfrm>
          <a:prstGeom prst="rect">
            <a:avLst/>
          </a:prstGeom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Wearable technologies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ecx.images-amazon.com/images/I/41e0sbrKtzL._SL260_SX200_CR0,0,200,260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9078" y="1494845"/>
            <a:ext cx="1623230" cy="211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606" y="1318187"/>
            <a:ext cx="2287451" cy="228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91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646" y="381100"/>
            <a:ext cx="8543925" cy="99167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Opportunities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632" y="1356176"/>
            <a:ext cx="8720539" cy="5501824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Global mosquito database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Guidelines &amp; training for vector control in S. America</a:t>
            </a: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Community educational campaigns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Guidelines for vector control for mitigation and rapid response in at risk countries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- Define accurate levels of resistance to insecticides &amp; repellents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- Development and large trials of new technologies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493" y="5852160"/>
            <a:ext cx="2248883" cy="842737"/>
          </a:xfrm>
          <a:prstGeom prst="rect">
            <a:avLst/>
          </a:prstGeom>
        </p:spPr>
      </p:pic>
      <p:pic>
        <p:nvPicPr>
          <p:cNvPr id="5" name="Picture 14" descr="lshtm_logo_posters.ti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3164" y="218568"/>
            <a:ext cx="2509609" cy="13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115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181" y="798296"/>
            <a:ext cx="8543925" cy="79492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3200" i="1" dirty="0" smtClean="0">
                <a:solidFill>
                  <a:schemeClr val="tx1"/>
                </a:solidFill>
              </a:rPr>
              <a:t>             </a:t>
            </a:r>
            <a:r>
              <a:rPr lang="en-GB" sz="4000" i="1" dirty="0" err="1" smtClean="0">
                <a:solidFill>
                  <a:schemeClr val="tx1"/>
                </a:solidFill>
              </a:rPr>
              <a:t>Aedes</a:t>
            </a:r>
            <a:r>
              <a:rPr lang="en-GB" sz="4000" i="1" dirty="0" smtClean="0">
                <a:solidFill>
                  <a:schemeClr val="tx1"/>
                </a:solidFill>
              </a:rPr>
              <a:t> </a:t>
            </a:r>
            <a:r>
              <a:rPr lang="en-GB" sz="4000" i="1" dirty="0" err="1" smtClean="0">
                <a:solidFill>
                  <a:schemeClr val="tx1"/>
                </a:solidFill>
              </a:rPr>
              <a:t>aegypti</a:t>
            </a:r>
            <a:r>
              <a:rPr lang="en-GB" sz="4000" i="1" dirty="0" smtClean="0">
                <a:solidFill>
                  <a:schemeClr val="tx1"/>
                </a:solidFill>
              </a:rPr>
              <a:t/>
            </a:r>
            <a:br>
              <a:rPr lang="en-GB" sz="4000" i="1" dirty="0" smtClean="0">
                <a:solidFill>
                  <a:schemeClr val="tx1"/>
                </a:solidFill>
              </a:rPr>
            </a:br>
            <a:r>
              <a:rPr lang="en-GB" sz="3200" i="1" dirty="0" smtClean="0">
                <a:solidFill>
                  <a:schemeClr val="tx1"/>
                </a:solidFill>
              </a:rPr>
              <a:t/>
            </a:r>
            <a:br>
              <a:rPr lang="en-GB" sz="3200" i="1" dirty="0" smtClean="0">
                <a:solidFill>
                  <a:schemeClr val="tx1"/>
                </a:solidFill>
              </a:rPr>
            </a:br>
            <a:r>
              <a:rPr lang="en-GB" sz="3200" b="0" i="1" dirty="0" smtClean="0">
                <a:solidFill>
                  <a:schemeClr val="tx1"/>
                </a:solidFill>
              </a:rPr>
              <a:t>- </a:t>
            </a:r>
            <a:r>
              <a:rPr lang="en-GB" sz="2800" b="0" dirty="0" smtClean="0">
                <a:solidFill>
                  <a:schemeClr val="tx1"/>
                </a:solidFill>
              </a:rPr>
              <a:t>Highly </a:t>
            </a:r>
            <a:r>
              <a:rPr lang="en-GB" sz="2800" b="0" dirty="0">
                <a:solidFill>
                  <a:schemeClr val="tx1"/>
                </a:solidFill>
              </a:rPr>
              <a:t>adapted to urban environment</a:t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Aggressive biters – even through clothing</a:t>
            </a:r>
            <a:r>
              <a:rPr lang="en-GB" sz="2800" b="0" dirty="0">
                <a:solidFill>
                  <a:schemeClr val="tx1"/>
                </a:solidFill>
              </a:rPr>
              <a:t/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Bite </a:t>
            </a:r>
            <a:r>
              <a:rPr lang="en-GB" sz="2800" b="0" u="sng" dirty="0">
                <a:solidFill>
                  <a:schemeClr val="tx1"/>
                </a:solidFill>
              </a:rPr>
              <a:t>during day </a:t>
            </a:r>
            <a:r>
              <a:rPr lang="en-GB" sz="2800" b="0" dirty="0">
                <a:solidFill>
                  <a:schemeClr val="tx1"/>
                </a:solidFill>
              </a:rPr>
              <a:t>and night</a:t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Bite </a:t>
            </a:r>
            <a:r>
              <a:rPr lang="en-GB" sz="2800" b="0" dirty="0">
                <a:solidFill>
                  <a:schemeClr val="tx1"/>
                </a:solidFill>
              </a:rPr>
              <a:t>indoors and </a:t>
            </a:r>
            <a:r>
              <a:rPr lang="en-GB" sz="2800" b="0" u="sng" dirty="0">
                <a:solidFill>
                  <a:schemeClr val="tx1"/>
                </a:solidFill>
              </a:rPr>
              <a:t>outdoors</a:t>
            </a:r>
            <a:r>
              <a:rPr lang="en-GB" sz="2800" b="0" dirty="0">
                <a:solidFill>
                  <a:schemeClr val="tx1"/>
                </a:solidFill>
              </a:rPr>
              <a:t/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Will </a:t>
            </a:r>
            <a:r>
              <a:rPr lang="en-GB" sz="2800" b="0" dirty="0">
                <a:solidFill>
                  <a:schemeClr val="tx1"/>
                </a:solidFill>
              </a:rPr>
              <a:t>take multiple blood meals</a:t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Do </a:t>
            </a:r>
            <a:r>
              <a:rPr lang="en-GB" sz="2800" b="0" dirty="0">
                <a:solidFill>
                  <a:schemeClr val="tx1"/>
                </a:solidFill>
              </a:rPr>
              <a:t>not fly far: ~50m</a:t>
            </a:r>
            <a:r>
              <a:rPr lang="en-GB" sz="2800" dirty="0">
                <a:solidFill>
                  <a:schemeClr val="tx1"/>
                </a:solidFill>
              </a:rPr>
              <a:t/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3200" i="1" dirty="0" smtClean="0">
                <a:solidFill>
                  <a:schemeClr val="tx1"/>
                </a:solidFill>
              </a:rPr>
              <a:t> </a:t>
            </a:r>
            <a:br>
              <a:rPr lang="en-GB" sz="3200" i="1" dirty="0" smtClean="0">
                <a:solidFill>
                  <a:schemeClr val="tx1"/>
                </a:solidFill>
              </a:rPr>
            </a:br>
            <a:r>
              <a:rPr lang="en-GB" sz="3200" i="1" dirty="0">
                <a:solidFill>
                  <a:schemeClr val="tx1"/>
                </a:solidFill>
              </a:rPr>
              <a:t/>
            </a:r>
            <a:br>
              <a:rPr lang="en-GB" sz="3200" i="1" dirty="0">
                <a:solidFill>
                  <a:schemeClr val="tx1"/>
                </a:solidFill>
              </a:rPr>
            </a:br>
            <a:endParaRPr lang="en-GB" sz="3200" i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733" y="363109"/>
            <a:ext cx="3149707" cy="208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87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7066" y="431783"/>
            <a:ext cx="8891866" cy="926663"/>
          </a:xfrm>
        </p:spPr>
        <p:txBody>
          <a:bodyPr/>
          <a:lstStyle/>
          <a:p>
            <a:r>
              <a:rPr lang="en-GB" sz="3500" i="1" dirty="0" err="1" smtClean="0">
                <a:solidFill>
                  <a:schemeClr val="tx1"/>
                </a:solidFill>
              </a:rPr>
              <a:t>Aedes</a:t>
            </a:r>
            <a:r>
              <a:rPr lang="en-GB" sz="3500" dirty="0" smtClean="0">
                <a:solidFill>
                  <a:schemeClr val="tx1"/>
                </a:solidFill>
              </a:rPr>
              <a:t> </a:t>
            </a:r>
            <a:r>
              <a:rPr lang="en-GB" sz="3500" i="1" dirty="0" err="1" smtClean="0">
                <a:solidFill>
                  <a:schemeClr val="tx1"/>
                </a:solidFill>
              </a:rPr>
              <a:t>aegypti</a:t>
            </a:r>
            <a:r>
              <a:rPr lang="en-GB" sz="3500" dirty="0" smtClean="0">
                <a:solidFill>
                  <a:schemeClr val="tx1"/>
                </a:solidFill>
              </a:rPr>
              <a:t> distribution</a:t>
            </a:r>
            <a:endParaRPr lang="en-GB" sz="3500" i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439" y="5866901"/>
            <a:ext cx="9131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Segoe UI Light" panose="020B0502040204020203" pitchFamily="34" charset="0"/>
              </a:rPr>
              <a:t>Global map of the predicted distribution of </a:t>
            </a:r>
            <a:r>
              <a:rPr lang="en-GB" sz="1200" i="1" dirty="0" smtClean="0">
                <a:latin typeface="Segoe UI Light" panose="020B0502040204020203" pitchFamily="34" charset="0"/>
              </a:rPr>
              <a:t>Ae. </a:t>
            </a:r>
            <a:r>
              <a:rPr lang="en-GB" sz="1200" i="1" dirty="0" err="1" smtClean="0">
                <a:latin typeface="Segoe UI Light" panose="020B0502040204020203" pitchFamily="34" charset="0"/>
              </a:rPr>
              <a:t>aegypti</a:t>
            </a:r>
            <a:r>
              <a:rPr lang="en-GB" sz="1200" dirty="0" smtClean="0">
                <a:latin typeface="Segoe UI Light" panose="020B0502040204020203" pitchFamily="34" charset="0"/>
              </a:rPr>
              <a:t>. The map depicts the probability of occurrence (from 0 blue to 1 red) at a spatial resolution of 5 km × 5 km | Taken from Kraemer et al., (2015)</a:t>
            </a:r>
            <a:endParaRPr lang="en-GB" sz="1200" dirty="0">
              <a:latin typeface="Segoe UI Light" panose="020B050204020402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7" y="1428827"/>
            <a:ext cx="9761375" cy="400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864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386" y="1007301"/>
            <a:ext cx="8543925" cy="79492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3200" i="1" dirty="0" smtClean="0">
                <a:solidFill>
                  <a:schemeClr val="tx1"/>
                </a:solidFill>
              </a:rPr>
              <a:t>             </a:t>
            </a:r>
            <a:r>
              <a:rPr lang="en-GB" sz="4000" i="1" dirty="0" err="1" smtClean="0">
                <a:solidFill>
                  <a:schemeClr val="tx1"/>
                </a:solidFill>
              </a:rPr>
              <a:t>Aedes</a:t>
            </a:r>
            <a:r>
              <a:rPr lang="en-GB" sz="4000" i="1" dirty="0" smtClean="0">
                <a:solidFill>
                  <a:schemeClr val="tx1"/>
                </a:solidFill>
              </a:rPr>
              <a:t> </a:t>
            </a:r>
            <a:r>
              <a:rPr lang="en-GB" sz="4000" i="1" dirty="0" err="1" smtClean="0">
                <a:solidFill>
                  <a:schemeClr val="tx1"/>
                </a:solidFill>
              </a:rPr>
              <a:t>albopictus</a:t>
            </a:r>
            <a:r>
              <a:rPr lang="en-GB" sz="4000" i="1" dirty="0" smtClean="0">
                <a:solidFill>
                  <a:schemeClr val="tx1"/>
                </a:solidFill>
              </a:rPr>
              <a:t/>
            </a:r>
            <a:br>
              <a:rPr lang="en-GB" sz="4000" i="1" dirty="0" smtClean="0">
                <a:solidFill>
                  <a:schemeClr val="tx1"/>
                </a:solidFill>
              </a:rPr>
            </a:br>
            <a:r>
              <a:rPr lang="en-GB" sz="3200" i="1" dirty="0" smtClean="0">
                <a:solidFill>
                  <a:schemeClr val="tx1"/>
                </a:solidFill>
              </a:rPr>
              <a:t/>
            </a:r>
            <a:br>
              <a:rPr lang="en-GB" sz="3200" i="1" dirty="0" smtClean="0">
                <a:solidFill>
                  <a:schemeClr val="tx1"/>
                </a:solidFill>
              </a:rPr>
            </a:br>
            <a:r>
              <a:rPr lang="en-GB" sz="3200" b="0" i="1" dirty="0" smtClean="0">
                <a:solidFill>
                  <a:schemeClr val="tx1"/>
                </a:solidFill>
              </a:rPr>
              <a:t>- </a:t>
            </a:r>
            <a:r>
              <a:rPr lang="en-GB" sz="2800" b="0" dirty="0" smtClean="0">
                <a:solidFill>
                  <a:schemeClr val="tx1"/>
                </a:solidFill>
              </a:rPr>
              <a:t>Less adapted </a:t>
            </a:r>
            <a:r>
              <a:rPr lang="en-GB" sz="2800" b="0" dirty="0">
                <a:solidFill>
                  <a:schemeClr val="tx1"/>
                </a:solidFill>
              </a:rPr>
              <a:t>to urban </a:t>
            </a:r>
            <a:r>
              <a:rPr lang="en-GB" sz="2800" b="0" dirty="0" smtClean="0">
                <a:solidFill>
                  <a:schemeClr val="tx1"/>
                </a:solidFill>
              </a:rPr>
              <a:t>environment (sylvatic)</a:t>
            </a:r>
            <a:r>
              <a:rPr lang="en-GB" sz="2800" b="0" dirty="0">
                <a:solidFill>
                  <a:schemeClr val="tx1"/>
                </a:solidFill>
              </a:rPr>
              <a:t/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Less aggressive </a:t>
            </a:r>
            <a:r>
              <a:rPr lang="en-GB" sz="2800" b="0" dirty="0">
                <a:solidFill>
                  <a:schemeClr val="tx1"/>
                </a:solidFill>
              </a:rPr>
              <a:t>biters</a:t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Usually smaller populations</a:t>
            </a:r>
            <a:r>
              <a:rPr lang="en-GB" sz="2800" b="0" dirty="0">
                <a:solidFill>
                  <a:schemeClr val="tx1"/>
                </a:solidFill>
              </a:rPr>
              <a:t/>
            </a:r>
            <a:br>
              <a:rPr lang="en-GB" sz="2800" b="0" dirty="0">
                <a:solidFill>
                  <a:schemeClr val="tx1"/>
                </a:solidFill>
              </a:rPr>
            </a:br>
            <a:r>
              <a:rPr lang="en-GB" sz="2800" b="0" dirty="0" smtClean="0">
                <a:solidFill>
                  <a:schemeClr val="tx1"/>
                </a:solidFill>
              </a:rPr>
              <a:t>- Can survive in temperate regions</a:t>
            </a:r>
            <a:r>
              <a:rPr lang="en-GB" sz="2800" dirty="0">
                <a:solidFill>
                  <a:schemeClr val="tx1"/>
                </a:solidFill>
              </a:rPr>
              <a:t/>
            </a:r>
            <a:br>
              <a:rPr lang="en-GB" sz="2800" dirty="0">
                <a:solidFill>
                  <a:schemeClr val="tx1"/>
                </a:solidFill>
              </a:rPr>
            </a:br>
            <a:r>
              <a:rPr lang="en-GB" sz="3200" i="1" dirty="0" smtClean="0">
                <a:solidFill>
                  <a:schemeClr val="tx1"/>
                </a:solidFill>
              </a:rPr>
              <a:t> </a:t>
            </a:r>
            <a:br>
              <a:rPr lang="en-GB" sz="3200" i="1" dirty="0" smtClean="0">
                <a:solidFill>
                  <a:schemeClr val="tx1"/>
                </a:solidFill>
              </a:rPr>
            </a:br>
            <a:r>
              <a:rPr lang="en-GB" sz="3200" i="1" dirty="0">
                <a:solidFill>
                  <a:schemeClr val="tx1"/>
                </a:solidFill>
              </a:rPr>
              <a:t/>
            </a:r>
            <a:br>
              <a:rPr lang="en-GB" sz="3200" i="1" dirty="0">
                <a:solidFill>
                  <a:schemeClr val="tx1"/>
                </a:solidFill>
              </a:rPr>
            </a:br>
            <a:endParaRPr lang="en-GB" sz="3200" i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s://upload.wikimedia.org/wikipedia/commons/b/b6/CDC-Gathany-Aedes-albopictus-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391" y="342903"/>
            <a:ext cx="3206728" cy="212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142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7066" y="431783"/>
            <a:ext cx="8891866" cy="926663"/>
          </a:xfrm>
        </p:spPr>
        <p:txBody>
          <a:bodyPr/>
          <a:lstStyle/>
          <a:p>
            <a:r>
              <a:rPr lang="en-GB" sz="3500" i="1" dirty="0" err="1" smtClean="0">
                <a:solidFill>
                  <a:schemeClr val="tx1"/>
                </a:solidFill>
              </a:rPr>
              <a:t>Aedes</a:t>
            </a:r>
            <a:r>
              <a:rPr lang="en-GB" sz="3500" dirty="0" smtClean="0">
                <a:solidFill>
                  <a:schemeClr val="tx1"/>
                </a:solidFill>
              </a:rPr>
              <a:t> </a:t>
            </a:r>
            <a:r>
              <a:rPr lang="en-GB" sz="3500" i="1" dirty="0" err="1" smtClean="0">
                <a:solidFill>
                  <a:schemeClr val="tx1"/>
                </a:solidFill>
              </a:rPr>
              <a:t>albopictus</a:t>
            </a:r>
            <a:r>
              <a:rPr lang="en-GB" sz="3500" dirty="0" smtClean="0">
                <a:solidFill>
                  <a:schemeClr val="tx1"/>
                </a:solidFill>
              </a:rPr>
              <a:t> distribution</a:t>
            </a:r>
            <a:endParaRPr lang="en-GB" sz="3500" i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439" y="5866901"/>
            <a:ext cx="9131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latin typeface="Segoe UI Light" panose="020B0502040204020203" pitchFamily="34" charset="0"/>
              </a:rPr>
              <a:t>Global map of the predicted distribution of </a:t>
            </a:r>
            <a:r>
              <a:rPr lang="en-GB" sz="1200" i="1" dirty="0" smtClean="0">
                <a:latin typeface="Segoe UI Light" panose="020B0502040204020203" pitchFamily="34" charset="0"/>
              </a:rPr>
              <a:t>Ae. </a:t>
            </a:r>
            <a:r>
              <a:rPr lang="en-GB" sz="1200" i="1" dirty="0" err="1" smtClean="0">
                <a:latin typeface="Segoe UI Light" panose="020B0502040204020203" pitchFamily="34" charset="0"/>
              </a:rPr>
              <a:t>albopictus</a:t>
            </a:r>
            <a:r>
              <a:rPr lang="en-GB" sz="1200" dirty="0" smtClean="0">
                <a:latin typeface="Segoe UI Light" panose="020B0502040204020203" pitchFamily="34" charset="0"/>
              </a:rPr>
              <a:t>. The map depicts the probability of occurrence (from 0 blue to 1 red) at a spatial resolution of 5 km × 5 km | Taken from Kraemer et al., (2015)</a:t>
            </a:r>
            <a:endParaRPr lang="en-GB" sz="1200" dirty="0">
              <a:latin typeface="Segoe UI Light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7" y="1419497"/>
            <a:ext cx="9720443" cy="398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97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8347" y="1029079"/>
            <a:ext cx="9107099" cy="5058462"/>
          </a:xfrm>
        </p:spPr>
        <p:txBody>
          <a:bodyPr/>
          <a:lstStyle/>
          <a:p>
            <a:endParaRPr lang="en-GB" i="1" dirty="0" smtClean="0">
              <a:solidFill>
                <a:schemeClr val="tx1"/>
              </a:solidFill>
            </a:endParaRPr>
          </a:p>
          <a:p>
            <a:endParaRPr lang="en-GB" i="1" dirty="0">
              <a:solidFill>
                <a:schemeClr val="tx1"/>
              </a:solidFill>
            </a:endParaRPr>
          </a:p>
          <a:p>
            <a:r>
              <a:rPr lang="en-GB" i="1" dirty="0" smtClean="0">
                <a:solidFill>
                  <a:schemeClr val="tx1"/>
                </a:solidFill>
              </a:rPr>
              <a:t>Anopheles</a:t>
            </a:r>
            <a:r>
              <a:rPr lang="en-GB" dirty="0" smtClean="0">
                <a:solidFill>
                  <a:schemeClr val="tx1"/>
                </a:solidFill>
              </a:rPr>
              <a:t> (malaria)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i="1" dirty="0" err="1" smtClean="0">
                <a:solidFill>
                  <a:schemeClr val="tx1"/>
                </a:solidFill>
              </a:rPr>
              <a:t>Aedes</a:t>
            </a:r>
            <a:r>
              <a:rPr lang="en-GB" dirty="0" smtClean="0">
                <a:solidFill>
                  <a:schemeClr val="tx1"/>
                </a:solidFill>
              </a:rPr>
              <a:t> (dengue, chikungunya, yellow fever)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i="1" dirty="0" err="1" smtClean="0">
                <a:solidFill>
                  <a:schemeClr val="tx1"/>
                </a:solidFill>
              </a:rPr>
              <a:t>Culex</a:t>
            </a:r>
            <a:r>
              <a:rPr lang="en-GB" dirty="0" smtClean="0">
                <a:solidFill>
                  <a:schemeClr val="tx1"/>
                </a:solidFill>
              </a:rPr>
              <a:t> (</a:t>
            </a:r>
            <a:r>
              <a:rPr lang="en-GB" dirty="0" err="1" smtClean="0">
                <a:solidFill>
                  <a:schemeClr val="tx1"/>
                </a:solidFill>
              </a:rPr>
              <a:t>filariasis</a:t>
            </a:r>
            <a:r>
              <a:rPr lang="en-GB" dirty="0" smtClean="0">
                <a:solidFill>
                  <a:schemeClr val="tx1"/>
                </a:solidFill>
              </a:rPr>
              <a:t>, West Nile virus)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err="1" smtClean="0">
                <a:solidFill>
                  <a:schemeClr val="tx1"/>
                </a:solidFill>
              </a:rPr>
              <a:t>Zika</a:t>
            </a:r>
            <a:r>
              <a:rPr lang="en-GB" dirty="0" smtClean="0">
                <a:solidFill>
                  <a:schemeClr val="tx1"/>
                </a:solidFill>
              </a:rPr>
              <a:t> virus has been isolated from all three genera.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i="1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347" y="256410"/>
            <a:ext cx="629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smtClean="0"/>
              <a:t>Other vectors?</a:t>
            </a:r>
            <a:endParaRPr lang="en-GB" sz="3600" dirty="0"/>
          </a:p>
        </p:txBody>
      </p:sp>
      <p:pic>
        <p:nvPicPr>
          <p:cNvPr id="5" name="Content Placeholder 6" descr="Mosquito.TIF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92" t="16244" r="11682" b="14624"/>
          <a:stretch/>
        </p:blipFill>
        <p:spPr>
          <a:xfrm>
            <a:off x="5994117" y="2832321"/>
            <a:ext cx="2146198" cy="1482091"/>
          </a:xfrm>
          <a:prstGeom prst="rect">
            <a:avLst/>
          </a:prstGeom>
        </p:spPr>
      </p:pic>
      <p:pic>
        <p:nvPicPr>
          <p:cNvPr id="6" name="Picture 13" descr="D:\Arctec Small Jpegs 11.10.13\DSC_6907.jpg"/>
          <p:cNvPicPr>
            <a:picLocks noChangeAspect="1" noChangeArrowheads="1"/>
          </p:cNvPicPr>
          <p:nvPr/>
        </p:nvPicPr>
        <p:blipFill>
          <a:blip r:embed="rId3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50" t="29858" r="24800" b="16927"/>
          <a:stretch>
            <a:fillRect/>
          </a:stretch>
        </p:blipFill>
        <p:spPr bwMode="auto">
          <a:xfrm>
            <a:off x="5986728" y="1122219"/>
            <a:ext cx="2160976" cy="1526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1507" y="4533890"/>
            <a:ext cx="2146197" cy="143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10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2653952"/>
            <a:ext cx="8543925" cy="1325563"/>
          </a:xfrm>
        </p:spPr>
        <p:txBody>
          <a:bodyPr/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What vector control is being done?</a:t>
            </a:r>
            <a:endParaRPr lang="en-GB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402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068" y="1256510"/>
            <a:ext cx="7051469" cy="3391401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Fogging 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short-lived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Influx of mosquitoes from surrounding populations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PR exercise?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Residual spraying 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long lasting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en-GB" sz="2400" dirty="0" smtClean="0">
                <a:solidFill>
                  <a:schemeClr val="tx1"/>
                </a:solidFill>
              </a:rPr>
              <a:t>Expensive</a:t>
            </a:r>
            <a:endParaRPr lang="en-GB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endParaRPr lang="en-GB" sz="24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Insecticide Resistance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3068" y="390244"/>
            <a:ext cx="8543925" cy="794922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Insecticides: adults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s://bridgebizstem.files.wordpress.com/2016/02/mosquito-fogging-zika-virus.jpg?w=361&amp;h=26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4036" y="3034619"/>
            <a:ext cx="4791187" cy="346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17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1002</Words>
  <Application>Microsoft Macintosh PowerPoint</Application>
  <PresentationFormat>A4 Paper (210x297 mm)</PresentationFormat>
  <Paragraphs>216</Paragraphs>
  <Slides>26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Office Theme</vt:lpstr>
      <vt:lpstr>Custom Design</vt:lpstr>
      <vt:lpstr>Worksheet</vt:lpstr>
      <vt:lpstr>Vectors of the Zika Virus</vt:lpstr>
      <vt:lpstr>PowerPoint Presentation</vt:lpstr>
      <vt:lpstr>             Aedes aegypti  - Highly adapted to urban environment - Aggressive biters – even through clothing - Bite during day and night - Bite indoors and outdoors - Will take multiple blood meals - Do not fly far: ~50m    </vt:lpstr>
      <vt:lpstr>Aedes aegypti distribution</vt:lpstr>
      <vt:lpstr>             Aedes albopictus  - Less adapted to urban environment (sylvatic) - Less aggressive biters - Usually smaller populations - Can survive in temperate regions    </vt:lpstr>
      <vt:lpstr>Aedes albopictus distribution</vt:lpstr>
      <vt:lpstr>PowerPoint Presentation</vt:lpstr>
      <vt:lpstr>What vector control is being done?</vt:lpstr>
      <vt:lpstr>Insecticides: adults</vt:lpstr>
      <vt:lpstr>Insecticides: larvae</vt:lpstr>
      <vt:lpstr>Aedes mosquito breeding sites </vt:lpstr>
      <vt:lpstr>Bed nets and screens</vt:lpstr>
      <vt:lpstr>Does this mean conventional vector control doesn’t work?</vt:lpstr>
      <vt:lpstr>Insect repellents</vt:lpstr>
      <vt:lpstr>Insect Repellents</vt:lpstr>
      <vt:lpstr>Resistance of mosquitoes to DEET</vt:lpstr>
      <vt:lpstr>Can repellents impact disease?</vt:lpstr>
      <vt:lpstr>Aircraft disinsection</vt:lpstr>
      <vt:lpstr>GM mosquitoes</vt:lpstr>
      <vt:lpstr>Wolbachia-based mosquito biocontrol</vt:lpstr>
      <vt:lpstr>PowerPoint Presentation</vt:lpstr>
      <vt:lpstr>PowerPoint Presentation</vt:lpstr>
      <vt:lpstr>PowerPoint Presentation</vt:lpstr>
      <vt:lpstr>PowerPoint Presentation</vt:lpstr>
      <vt:lpstr>Wearable technologies</vt:lpstr>
      <vt:lpstr>Opportunities</vt:lpstr>
    </vt:vector>
  </TitlesOfParts>
  <Company>London School of Hygiene &amp; Tropical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Ylva Raden</cp:lastModifiedBy>
  <cp:revision>84</cp:revision>
  <dcterms:created xsi:type="dcterms:W3CDTF">2016-03-04T10:05:23Z</dcterms:created>
  <dcterms:modified xsi:type="dcterms:W3CDTF">2016-03-16T17:26:30Z</dcterms:modified>
</cp:coreProperties>
</file>