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13"/>
  </p:handoutMasterIdLst>
  <p:sldIdLst>
    <p:sldId id="265" r:id="rId2"/>
    <p:sldId id="257" r:id="rId3"/>
    <p:sldId id="266" r:id="rId4"/>
    <p:sldId id="260" r:id="rId5"/>
    <p:sldId id="258" r:id="rId6"/>
    <p:sldId id="261" r:id="rId7"/>
    <p:sldId id="259" r:id="rId8"/>
    <p:sldId id="262" r:id="rId9"/>
    <p:sldId id="267" r:id="rId10"/>
    <p:sldId id="264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2" d="100"/>
          <a:sy n="102" d="100"/>
        </p:scale>
        <p:origin x="-18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6362E3-780A-514C-B6A6-AAB4196CCE4F}" type="datetimeFigureOut">
              <a:rPr lang="en-US" smtClean="0"/>
              <a:pPr/>
              <a:t>16/03/16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4F5820-552F-894A-ABD3-AAB5E1E1C48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5276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2130425"/>
            <a:ext cx="8343900" cy="1470025"/>
          </a:xfrm>
        </p:spPr>
        <p:txBody>
          <a:bodyPr>
            <a:normAutofit/>
          </a:bodyPr>
          <a:lstStyle>
            <a:lvl1pPr algn="l">
              <a:defRPr sz="2400">
                <a:solidFill>
                  <a:schemeClr val="bg1"/>
                </a:solidFill>
                <a:latin typeface="Arial Black"/>
                <a:cs typeface="Arial Black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900" y="3886200"/>
            <a:ext cx="8343900" cy="1587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172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>
              <a:defRPr sz="4700">
                <a:solidFill>
                  <a:srgbClr val="FFFFFF"/>
                </a:solidFill>
                <a:latin typeface="Arial Black"/>
                <a:cs typeface="Arial Black"/>
              </a:defRPr>
            </a:lvl1pPr>
          </a:lstStyle>
          <a:p>
            <a:r>
              <a:rPr lang="en-GB" dirty="0" smtClean="0"/>
              <a:t>Click to add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600201"/>
            <a:ext cx="8343900" cy="38802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200">
                <a:solidFill>
                  <a:srgbClr val="FFFFFF"/>
                </a:solidFill>
                <a:latin typeface="+mj-lt"/>
              </a:defRPr>
            </a:lvl1pPr>
            <a:lvl2pPr>
              <a:defRPr sz="1800">
                <a:solidFill>
                  <a:srgbClr val="FFFFFF"/>
                </a:solidFill>
                <a:latin typeface="+mj-lt"/>
              </a:defRPr>
            </a:lvl2pPr>
            <a:lvl3pPr>
              <a:defRPr sz="1800">
                <a:solidFill>
                  <a:srgbClr val="FFFFFF"/>
                </a:solidFill>
                <a:latin typeface="+mj-lt"/>
              </a:defRPr>
            </a:lvl3pPr>
            <a:lvl4pPr>
              <a:defRPr sz="1800">
                <a:solidFill>
                  <a:srgbClr val="FFFFFF"/>
                </a:solidFill>
                <a:latin typeface="+mj-lt"/>
              </a:defRPr>
            </a:lvl4pPr>
            <a:lvl5pPr>
              <a:defRPr sz="1800">
                <a:solidFill>
                  <a:srgbClr val="FFFFFF"/>
                </a:solidFill>
                <a:latin typeface="+mj-lt"/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1429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178300"/>
            <a:ext cx="8343900" cy="1302101"/>
          </a:xfrm>
        </p:spPr>
        <p:txBody>
          <a:bodyPr anchor="t"/>
          <a:lstStyle>
            <a:lvl1pPr algn="l">
              <a:defRPr sz="4700" b="1" cap="all">
                <a:solidFill>
                  <a:srgbClr val="FFFFFF"/>
                </a:solidFill>
              </a:defRPr>
            </a:lvl1pPr>
          </a:lstStyle>
          <a:p>
            <a:r>
              <a:rPr lang="en-GB" dirty="0" smtClean="0"/>
              <a:t>Click to edit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678113"/>
            <a:ext cx="83439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46216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 dirty="0" smtClean="0"/>
              <a:t>Click to add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600201"/>
            <a:ext cx="4038600" cy="3880200"/>
          </a:xfrm>
          <a:prstGeom prst="rect">
            <a:avLst/>
          </a:prstGeom>
        </p:spPr>
        <p:txBody>
          <a:bodyPr/>
          <a:lstStyle>
            <a:lvl1pPr>
              <a:defRPr sz="2200">
                <a:solidFill>
                  <a:srgbClr val="FFFFFF"/>
                </a:solidFill>
              </a:defRPr>
            </a:lvl1pPr>
            <a:lvl2pPr>
              <a:defRPr sz="2200">
                <a:solidFill>
                  <a:srgbClr val="FFFFFF"/>
                </a:solidFill>
              </a:defRPr>
            </a:lvl2pPr>
            <a:lvl3pPr>
              <a:defRPr sz="2200">
                <a:solidFill>
                  <a:srgbClr val="FFFFFF"/>
                </a:solidFill>
              </a:defRPr>
            </a:lvl3pPr>
            <a:lvl4pPr>
              <a:defRPr sz="2200">
                <a:solidFill>
                  <a:srgbClr val="FFFFFF"/>
                </a:solidFill>
              </a:defRPr>
            </a:lvl4pPr>
            <a:lvl5pPr>
              <a:defRPr sz="18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3880200"/>
          </a:xfrm>
          <a:prstGeom prst="rect">
            <a:avLst/>
          </a:prstGeom>
        </p:spPr>
        <p:txBody>
          <a:bodyPr/>
          <a:lstStyle>
            <a:lvl1pPr>
              <a:defRPr sz="2200">
                <a:solidFill>
                  <a:srgbClr val="FFFFFF"/>
                </a:solidFill>
              </a:defRPr>
            </a:lvl1pPr>
            <a:lvl2pPr>
              <a:defRPr sz="2200">
                <a:solidFill>
                  <a:srgbClr val="FFFFFF"/>
                </a:solidFill>
              </a:defRPr>
            </a:lvl2pPr>
            <a:lvl3pPr>
              <a:defRPr sz="2200">
                <a:solidFill>
                  <a:srgbClr val="FFFFFF"/>
                </a:solidFill>
              </a:defRPr>
            </a:lvl3pPr>
            <a:lvl4pPr>
              <a:defRPr sz="2200">
                <a:solidFill>
                  <a:srgbClr val="FFFFFF"/>
                </a:solidFill>
              </a:defRPr>
            </a:lvl4pPr>
            <a:lvl5pPr>
              <a:defRPr sz="22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3582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1600201"/>
            <a:ext cx="4154488" cy="57467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174875"/>
            <a:ext cx="4154488" cy="3324225"/>
          </a:xfrm>
          <a:prstGeom prst="rect">
            <a:avLst/>
          </a:prstGeom>
        </p:spPr>
        <p:txBody>
          <a:bodyPr/>
          <a:lstStyle>
            <a:lvl1pPr>
              <a:defRPr sz="2200">
                <a:solidFill>
                  <a:srgbClr val="FFFFFF"/>
                </a:solidFill>
              </a:defRPr>
            </a:lvl1pPr>
            <a:lvl2pPr>
              <a:defRPr sz="2200">
                <a:solidFill>
                  <a:srgbClr val="FFFFFF"/>
                </a:solidFill>
              </a:defRPr>
            </a:lvl2pPr>
            <a:lvl3pPr>
              <a:defRPr sz="2200">
                <a:solidFill>
                  <a:srgbClr val="FFFFFF"/>
                </a:solidFill>
              </a:defRPr>
            </a:lvl3pPr>
            <a:lvl4pPr>
              <a:defRPr sz="2200">
                <a:solidFill>
                  <a:srgbClr val="FFFFFF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1"/>
            <a:ext cx="4041775" cy="57467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324225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FFFFFF"/>
                </a:solidFill>
              </a:defRPr>
            </a:lvl1pPr>
            <a:lvl2pPr>
              <a:defRPr sz="2000">
                <a:solidFill>
                  <a:srgbClr val="FFFFFF"/>
                </a:solidFill>
              </a:defRPr>
            </a:lvl2pPr>
            <a:lvl3pPr>
              <a:defRPr sz="1800">
                <a:solidFill>
                  <a:srgbClr val="FFFFFF"/>
                </a:solidFill>
              </a:defRPr>
            </a:lvl3pPr>
            <a:lvl4pPr>
              <a:defRPr sz="1600">
                <a:solidFill>
                  <a:srgbClr val="FFFFFF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42900" y="274638"/>
            <a:ext cx="6070600" cy="11430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 dirty="0" smtClean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77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342900" y="274638"/>
            <a:ext cx="6070600" cy="11430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 dirty="0" smtClean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381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469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1598621"/>
            <a:ext cx="3122613" cy="750878"/>
          </a:xfrm>
        </p:spPr>
        <p:txBody>
          <a:bodyPr anchor="b"/>
          <a:lstStyle>
            <a:lvl1pPr algn="l">
              <a:defRPr sz="2400" b="1">
                <a:solidFill>
                  <a:srgbClr val="FFFFFF"/>
                </a:solidFill>
              </a:defRPr>
            </a:lvl1pPr>
          </a:lstStyle>
          <a:p>
            <a:r>
              <a:rPr lang="en-GB" dirty="0" smtClean="0"/>
              <a:t>Click to edit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5513" y="1600201"/>
            <a:ext cx="5221287" cy="3886215"/>
          </a:xfrm>
          <a:prstGeom prst="rect">
            <a:avLst/>
          </a:prstGeom>
        </p:spPr>
        <p:txBody>
          <a:bodyPr/>
          <a:lstStyle>
            <a:lvl1pPr>
              <a:defRPr sz="2200">
                <a:solidFill>
                  <a:srgbClr val="FFFFFF"/>
                </a:solidFill>
              </a:defRPr>
            </a:lvl1pPr>
            <a:lvl2pPr>
              <a:defRPr sz="2800">
                <a:solidFill>
                  <a:srgbClr val="FFFFFF"/>
                </a:solidFill>
              </a:defRPr>
            </a:lvl2pPr>
            <a:lvl3pPr>
              <a:defRPr sz="2400">
                <a:solidFill>
                  <a:srgbClr val="FFFFFF"/>
                </a:solidFill>
              </a:defRPr>
            </a:lvl3pPr>
            <a:lvl4pPr>
              <a:defRPr sz="2000">
                <a:solidFill>
                  <a:srgbClr val="FFFFFF"/>
                </a:solidFill>
              </a:defRPr>
            </a:lvl4pPr>
            <a:lvl5pPr>
              <a:defRPr sz="2000">
                <a:solidFill>
                  <a:srgbClr val="FFFFFF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</a:t>
            </a:r>
            <a:r>
              <a:rPr lang="en-GB" dirty="0" err="1" smtClean="0"/>
              <a:t>evel</a:t>
            </a:r>
            <a:endParaRPr lang="en-GB" dirty="0" smtClean="0"/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351079"/>
            <a:ext cx="3122613" cy="3135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19720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149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rgbClr val="FFFFFF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600200"/>
            <a:ext cx="5486400" cy="3314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>
                <a:solidFill>
                  <a:srgbClr val="FFFFFF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324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werpoint slide backgrounds_v6-6.jpg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6873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274638"/>
            <a:ext cx="6070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dirty="0" smtClean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733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457200" rtl="0" eaLnBrk="1" latinLnBrk="0" hangingPunct="1">
        <a:spcBef>
          <a:spcPct val="0"/>
        </a:spcBef>
        <a:buNone/>
        <a:defRPr sz="4700" kern="1200" baseline="0">
          <a:solidFill>
            <a:schemeClr val="bg1"/>
          </a:solidFill>
          <a:latin typeface="Arial Black"/>
          <a:ea typeface="+mj-ea"/>
          <a:cs typeface="Arial Black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3232" y="674642"/>
            <a:ext cx="8343900" cy="1470025"/>
          </a:xfrm>
        </p:spPr>
        <p:txBody>
          <a:bodyPr/>
          <a:lstStyle/>
          <a:p>
            <a:pPr algn="ctr"/>
            <a:r>
              <a:rPr lang="en-US" b="1" dirty="0"/>
              <a:t>“What Are We Doing About </a:t>
            </a:r>
            <a:r>
              <a:rPr lang="en-US" b="1" dirty="0" err="1"/>
              <a:t>Zika</a:t>
            </a:r>
            <a:r>
              <a:rPr lang="en-US" b="1" dirty="0"/>
              <a:t>?”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900" y="2307772"/>
            <a:ext cx="8343900" cy="2838994"/>
          </a:xfrm>
        </p:spPr>
        <p:txBody>
          <a:bodyPr>
            <a:noAutofit/>
          </a:bodyPr>
          <a:lstStyle/>
          <a:p>
            <a:pPr algn="ctr"/>
            <a:r>
              <a:rPr lang="en-GB" sz="2000" b="1" dirty="0" smtClean="0"/>
              <a:t>National Science Week Seminar</a:t>
            </a:r>
            <a:endParaRPr lang="en-GB" sz="2000" dirty="0"/>
          </a:p>
          <a:p>
            <a:pPr algn="ctr"/>
            <a:r>
              <a:rPr lang="en-GB" sz="2000" b="1" dirty="0" smtClean="0"/>
              <a:t>Portcullis House</a:t>
            </a:r>
            <a:r>
              <a:rPr lang="en-GB" sz="2000" b="1" dirty="0"/>
              <a:t> </a:t>
            </a:r>
            <a:endParaRPr lang="en-GB" sz="2000" b="1" dirty="0" smtClean="0"/>
          </a:p>
          <a:p>
            <a:pPr algn="ctr"/>
            <a:endParaRPr lang="en-GB" sz="2000" b="1" dirty="0" smtClean="0"/>
          </a:p>
          <a:p>
            <a:pPr algn="ctr"/>
            <a:r>
              <a:rPr lang="en-GB" sz="2000" b="1" dirty="0"/>
              <a:t>Thursday 10</a:t>
            </a:r>
            <a:r>
              <a:rPr lang="en-GB" sz="2000" b="1" baseline="30000" dirty="0"/>
              <a:t>TH</a:t>
            </a:r>
            <a:r>
              <a:rPr lang="en-GB" sz="2000" b="1" dirty="0"/>
              <a:t> March 2016</a:t>
            </a:r>
            <a:endParaRPr lang="en-GB" sz="2000" dirty="0"/>
          </a:p>
          <a:p>
            <a:pPr algn="ctr"/>
            <a:endParaRPr lang="en-GB" sz="2000" b="1" dirty="0" smtClean="0"/>
          </a:p>
          <a:p>
            <a:pPr algn="ctr"/>
            <a:endParaRPr lang="en-GB" sz="2000" b="1" dirty="0"/>
          </a:p>
          <a:p>
            <a:pPr algn="ctr"/>
            <a:r>
              <a:rPr lang="en-GB" sz="2000" b="1" dirty="0" smtClean="0"/>
              <a:t>Professor Jimmy Whitworth</a:t>
            </a:r>
          </a:p>
          <a:p>
            <a:pPr algn="ctr"/>
            <a:endParaRPr lang="en-GB" sz="1400" b="1" dirty="0"/>
          </a:p>
          <a:p>
            <a:pPr algn="ctr"/>
            <a:endParaRPr lang="en-GB" sz="1400" dirty="0"/>
          </a:p>
          <a:p>
            <a:pPr algn="ctr"/>
            <a:r>
              <a:rPr lang="en-GB" sz="800" b="1" dirty="0" smtClean="0"/>
              <a:t> </a:t>
            </a:r>
            <a:endParaRPr lang="en-GB" sz="800" dirty="0"/>
          </a:p>
          <a:p>
            <a:pPr algn="ctr"/>
            <a:r>
              <a:rPr lang="en-GB" sz="800" i="1" dirty="0"/>
              <a:t> </a:t>
            </a:r>
            <a:endParaRPr lang="en-GB" sz="800" dirty="0"/>
          </a:p>
          <a:p>
            <a:pPr algn="ctr"/>
            <a:r>
              <a:rPr lang="en-GB" sz="800" b="1" dirty="0"/>
              <a:t> </a:t>
            </a:r>
            <a:endParaRPr lang="en-GB" sz="800" dirty="0"/>
          </a:p>
          <a:p>
            <a:pPr algn="ctr"/>
            <a:r>
              <a:rPr lang="en-GB" sz="800" dirty="0"/>
              <a:t> </a:t>
            </a:r>
          </a:p>
          <a:p>
            <a:pPr algn="ctr"/>
            <a:r>
              <a:rPr lang="en-GB" sz="800" dirty="0"/>
              <a:t>         </a:t>
            </a:r>
          </a:p>
          <a:p>
            <a:pPr algn="ctr"/>
            <a:endParaRPr lang="en-GB" sz="800" dirty="0"/>
          </a:p>
        </p:txBody>
      </p:sp>
      <p:sp>
        <p:nvSpPr>
          <p:cNvPr id="4" name="Rectangle 3"/>
          <p:cNvSpPr/>
          <p:nvPr/>
        </p:nvSpPr>
        <p:spPr>
          <a:xfrm>
            <a:off x="443115" y="5605708"/>
            <a:ext cx="3700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Arial Black"/>
                <a:cs typeface="Arial Black"/>
              </a:rPr>
              <a:t>Improving health worldwide</a:t>
            </a:r>
          </a:p>
        </p:txBody>
      </p:sp>
      <p:sp>
        <p:nvSpPr>
          <p:cNvPr id="5" name="Rectangle 4"/>
          <p:cNvSpPr/>
          <p:nvPr/>
        </p:nvSpPr>
        <p:spPr>
          <a:xfrm>
            <a:off x="443115" y="6119948"/>
            <a:ext cx="23707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FFFF"/>
                </a:solidFill>
                <a:latin typeface="Arial Black"/>
                <a:cs typeface="Arial Black"/>
              </a:rPr>
              <a:t>www.lshtm.ac.uk</a:t>
            </a:r>
          </a:p>
        </p:txBody>
      </p:sp>
    </p:spTree>
    <p:extLst>
      <p:ext uri="{BB962C8B-B14F-4D97-AF65-F5344CB8AC3E}">
        <p14:creationId xmlns:p14="http://schemas.microsoft.com/office/powerpoint/2010/main" val="2784091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229" y="492352"/>
            <a:ext cx="7201987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What more do we need to do about </a:t>
            </a:r>
            <a:r>
              <a:rPr lang="en-GB" dirty="0" err="1" smtClean="0"/>
              <a:t>Zika</a:t>
            </a:r>
            <a:r>
              <a:rPr lang="en-GB" dirty="0" smtClean="0"/>
              <a:t>?</a:t>
            </a:r>
            <a:br>
              <a:rPr lang="en-GB" dirty="0" smtClean="0"/>
            </a:br>
            <a:endParaRPr lang="en-GB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922419"/>
            <a:ext cx="8343900" cy="4347752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Urgent:</a:t>
            </a:r>
          </a:p>
          <a:p>
            <a:pPr lvl="1"/>
            <a:r>
              <a:rPr lang="en-GB" dirty="0" smtClean="0"/>
              <a:t>Develop a reliable diagnostic test</a:t>
            </a:r>
          </a:p>
          <a:p>
            <a:pPr lvl="1"/>
            <a:r>
              <a:rPr lang="en-GB" dirty="0" smtClean="0"/>
              <a:t>Assess modern anti-mosquito measures</a:t>
            </a:r>
          </a:p>
          <a:p>
            <a:pPr lvl="1"/>
            <a:r>
              <a:rPr lang="en-GB" dirty="0" smtClean="0"/>
              <a:t>Assess risks of microcephaly and GBS</a:t>
            </a:r>
          </a:p>
          <a:p>
            <a:pPr lvl="1"/>
            <a:r>
              <a:rPr lang="en-GB" dirty="0" smtClean="0"/>
              <a:t>Community engagement and communication</a:t>
            </a:r>
          </a:p>
          <a:p>
            <a:pPr lvl="2"/>
            <a:r>
              <a:rPr lang="en-GB" dirty="0" smtClean="0"/>
              <a:t>Risks, advice, pregnancy, contraception, abortion</a:t>
            </a:r>
          </a:p>
          <a:p>
            <a:endParaRPr lang="en-GB" dirty="0" smtClean="0"/>
          </a:p>
          <a:p>
            <a:r>
              <a:rPr lang="en-US" dirty="0" smtClean="0"/>
              <a:t>Medium term:</a:t>
            </a:r>
          </a:p>
          <a:p>
            <a:pPr lvl="1"/>
            <a:r>
              <a:rPr lang="en-US" dirty="0" smtClean="0"/>
              <a:t>Vaccine development</a:t>
            </a:r>
          </a:p>
          <a:p>
            <a:pPr lvl="1"/>
            <a:r>
              <a:rPr lang="en-US" dirty="0" smtClean="0"/>
              <a:t>Drugs?</a:t>
            </a:r>
          </a:p>
          <a:p>
            <a:pPr lvl="1"/>
            <a:r>
              <a:rPr lang="en-US" dirty="0" smtClean="0"/>
              <a:t>Establish host range in vectors</a:t>
            </a:r>
          </a:p>
          <a:p>
            <a:pPr lvl="1"/>
            <a:r>
              <a:rPr lang="en-US" dirty="0" smtClean="0"/>
              <a:t>Plans to care for those with disability</a:t>
            </a:r>
          </a:p>
          <a:p>
            <a:pPr lvl="1"/>
            <a:r>
              <a:rPr lang="en-US" dirty="0" smtClean="0"/>
              <a:t>Co-factors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4796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www.vectorbase.org/sites/default/files/ftp/a_aegypti_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46" y="39341"/>
            <a:ext cx="9157846" cy="5483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6953" y="-85344"/>
            <a:ext cx="3662322" cy="933522"/>
          </a:xfrm>
        </p:spPr>
        <p:txBody>
          <a:bodyPr/>
          <a:lstStyle/>
          <a:p>
            <a:r>
              <a:rPr lang="en-GB" i="1" dirty="0" err="1" smtClean="0"/>
              <a:t>Aedes</a:t>
            </a:r>
            <a:r>
              <a:rPr lang="en-GB" i="1" dirty="0" smtClean="0"/>
              <a:t> </a:t>
            </a:r>
            <a:r>
              <a:rPr lang="en-GB" i="1" dirty="0" err="1" smtClean="0"/>
              <a:t>aegypti</a:t>
            </a:r>
            <a:endParaRPr lang="en-GB" i="1" dirty="0"/>
          </a:p>
        </p:txBody>
      </p:sp>
      <p:sp>
        <p:nvSpPr>
          <p:cNvPr id="4" name="Rectangle 3"/>
          <p:cNvSpPr/>
          <p:nvPr/>
        </p:nvSpPr>
        <p:spPr>
          <a:xfrm>
            <a:off x="686953" y="5852463"/>
            <a:ext cx="3700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Arial Black"/>
                <a:cs typeface="Arial Black"/>
              </a:rPr>
              <a:t>Improving health worldwide</a:t>
            </a:r>
          </a:p>
        </p:txBody>
      </p:sp>
      <p:sp>
        <p:nvSpPr>
          <p:cNvPr id="5" name="Rectangle 4"/>
          <p:cNvSpPr/>
          <p:nvPr/>
        </p:nvSpPr>
        <p:spPr>
          <a:xfrm>
            <a:off x="686953" y="6230983"/>
            <a:ext cx="23707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FFFF"/>
                </a:solidFill>
                <a:latin typeface="Arial Black"/>
                <a:cs typeface="Arial Black"/>
              </a:rPr>
              <a:t>www.lshtm.ac.uk</a:t>
            </a:r>
          </a:p>
        </p:txBody>
      </p:sp>
    </p:spTree>
    <p:extLst>
      <p:ext uri="{BB962C8B-B14F-4D97-AF65-F5344CB8AC3E}">
        <p14:creationId xmlns:p14="http://schemas.microsoft.com/office/powerpoint/2010/main" val="3683085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8923" y="235257"/>
            <a:ext cx="6070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err="1" smtClean="0"/>
              <a:t>Zika</a:t>
            </a:r>
            <a:r>
              <a:rPr lang="en-US" dirty="0" smtClean="0"/>
              <a:t> virus</a:t>
            </a:r>
            <a:br>
              <a:rPr lang="en-US" dirty="0" smtClean="0"/>
            </a:br>
            <a:r>
              <a:rPr lang="en-US" dirty="0" smtClean="0"/>
              <a:t>-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2344001"/>
            <a:ext cx="8343900" cy="3880200"/>
          </a:xfrm>
        </p:spPr>
        <p:txBody>
          <a:bodyPr>
            <a:normAutofit/>
          </a:bodyPr>
          <a:lstStyle/>
          <a:p>
            <a:pPr lvl="0"/>
            <a:r>
              <a:rPr lang="en-GB" dirty="0" err="1"/>
              <a:t>Zika</a:t>
            </a:r>
            <a:r>
              <a:rPr lang="en-GB" dirty="0"/>
              <a:t> virus </a:t>
            </a:r>
            <a:r>
              <a:rPr lang="en-GB" dirty="0" smtClean="0"/>
              <a:t>first identified </a:t>
            </a:r>
            <a:r>
              <a:rPr lang="en-GB" dirty="0"/>
              <a:t>in Uganda </a:t>
            </a:r>
            <a:r>
              <a:rPr lang="en-GB" dirty="0" smtClean="0"/>
              <a:t>in </a:t>
            </a:r>
            <a:r>
              <a:rPr lang="en-GB" dirty="0"/>
              <a:t>monkeys </a:t>
            </a:r>
            <a:r>
              <a:rPr lang="en-GB" dirty="0" smtClean="0"/>
              <a:t>(1947) and in </a:t>
            </a:r>
            <a:r>
              <a:rPr lang="en-GB" dirty="0"/>
              <a:t>humans </a:t>
            </a:r>
            <a:r>
              <a:rPr lang="en-GB" dirty="0" smtClean="0"/>
              <a:t>(1952). </a:t>
            </a:r>
          </a:p>
          <a:p>
            <a:pPr lvl="0"/>
            <a:endParaRPr lang="en-GB" dirty="0" smtClean="0"/>
          </a:p>
          <a:p>
            <a:pPr lvl="0"/>
            <a:r>
              <a:rPr lang="en-GB" dirty="0" smtClean="0"/>
              <a:t>Mainly confined </a:t>
            </a:r>
            <a:r>
              <a:rPr lang="en-GB" dirty="0"/>
              <a:t>to </a:t>
            </a:r>
            <a:r>
              <a:rPr lang="en-GB" dirty="0" smtClean="0"/>
              <a:t>Africa</a:t>
            </a:r>
            <a:r>
              <a:rPr lang="en-GB" dirty="0"/>
              <a:t>, </a:t>
            </a:r>
            <a:r>
              <a:rPr lang="en-GB" dirty="0" smtClean="0"/>
              <a:t>and later Southeast </a:t>
            </a:r>
            <a:r>
              <a:rPr lang="en-GB" dirty="0"/>
              <a:t>Asia and the Pacific Islands, but </a:t>
            </a:r>
            <a:r>
              <a:rPr lang="en-GB" dirty="0" smtClean="0"/>
              <a:t>since </a:t>
            </a:r>
            <a:r>
              <a:rPr lang="en-GB" dirty="0"/>
              <a:t>2015 </a:t>
            </a:r>
            <a:r>
              <a:rPr lang="en-GB" dirty="0" smtClean="0"/>
              <a:t>Central </a:t>
            </a:r>
            <a:r>
              <a:rPr lang="en-GB" dirty="0"/>
              <a:t>and South America have been </a:t>
            </a:r>
            <a:r>
              <a:rPr lang="en-GB" dirty="0" smtClean="0"/>
              <a:t>affected</a:t>
            </a:r>
            <a:r>
              <a:rPr lang="en-GB" dirty="0"/>
              <a:t>. </a:t>
            </a:r>
          </a:p>
          <a:p>
            <a:pPr lvl="0"/>
            <a:endParaRPr lang="en-GB" dirty="0"/>
          </a:p>
          <a:p>
            <a:pPr lvl="0"/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1009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8923" y="235257"/>
            <a:ext cx="6070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err="1" smtClean="0"/>
              <a:t>Zika</a:t>
            </a:r>
            <a:r>
              <a:rPr lang="en-US" dirty="0" smtClean="0"/>
              <a:t> virus</a:t>
            </a:r>
            <a:br>
              <a:rPr lang="en-US" dirty="0" smtClean="0"/>
            </a:br>
            <a:r>
              <a:rPr lang="en-US" dirty="0" smtClean="0"/>
              <a:t>- 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GB" dirty="0" err="1" smtClean="0"/>
              <a:t>Zika</a:t>
            </a:r>
            <a:r>
              <a:rPr lang="en-GB" dirty="0" smtClean="0"/>
              <a:t> is </a:t>
            </a:r>
            <a:r>
              <a:rPr lang="en-GB" dirty="0"/>
              <a:t>a </a:t>
            </a:r>
            <a:r>
              <a:rPr lang="en-GB" dirty="0" err="1"/>
              <a:t>flavivirus</a:t>
            </a:r>
            <a:r>
              <a:rPr lang="en-GB" dirty="0"/>
              <a:t> transmitted by </a:t>
            </a:r>
            <a:r>
              <a:rPr lang="en-GB" dirty="0" smtClean="0"/>
              <a:t>the </a:t>
            </a:r>
            <a:r>
              <a:rPr lang="en-GB" i="1" dirty="0" err="1"/>
              <a:t>Aedes</a:t>
            </a:r>
            <a:r>
              <a:rPr lang="en-GB" dirty="0"/>
              <a:t> genus of mosquitoes which also carry </a:t>
            </a:r>
            <a:r>
              <a:rPr lang="en-GB" dirty="0" smtClean="0"/>
              <a:t>dengue, </a:t>
            </a:r>
            <a:r>
              <a:rPr lang="en-GB" dirty="0" err="1" smtClean="0"/>
              <a:t>chikungunya</a:t>
            </a:r>
            <a:r>
              <a:rPr lang="en-GB" dirty="0" smtClean="0"/>
              <a:t> </a:t>
            </a:r>
            <a:r>
              <a:rPr lang="en-GB" dirty="0"/>
              <a:t>and yellow fever. </a:t>
            </a:r>
            <a:endParaRPr lang="en-GB" dirty="0" smtClean="0"/>
          </a:p>
          <a:p>
            <a:pPr marL="0" lvl="0" indent="0">
              <a:buNone/>
            </a:pPr>
            <a:r>
              <a:rPr lang="en-GB" i="1" dirty="0"/>
              <a:t>	</a:t>
            </a:r>
            <a:r>
              <a:rPr lang="en-GB" i="1" dirty="0" err="1" smtClean="0"/>
              <a:t>Aedes</a:t>
            </a:r>
            <a:r>
              <a:rPr lang="en-GB" dirty="0" smtClean="0"/>
              <a:t> </a:t>
            </a:r>
            <a:r>
              <a:rPr lang="en-GB" dirty="0"/>
              <a:t>generally bite during the day</a:t>
            </a:r>
            <a:r>
              <a:rPr lang="en-GB" dirty="0" smtClean="0"/>
              <a:t>. </a:t>
            </a:r>
          </a:p>
          <a:p>
            <a:pPr lvl="0"/>
            <a:endParaRPr lang="en-GB" dirty="0"/>
          </a:p>
          <a:p>
            <a:pPr lvl="0"/>
            <a:r>
              <a:rPr lang="en-GB" dirty="0" smtClean="0"/>
              <a:t>Some sexual transmission occurs.</a:t>
            </a:r>
          </a:p>
          <a:p>
            <a:endParaRPr lang="en-GB" dirty="0" smtClean="0"/>
          </a:p>
          <a:p>
            <a:r>
              <a:rPr lang="en-GB" dirty="0" smtClean="0"/>
              <a:t>Symptoms </a:t>
            </a:r>
            <a:r>
              <a:rPr lang="en-GB" dirty="0"/>
              <a:t>of </a:t>
            </a:r>
            <a:r>
              <a:rPr lang="en-GB" dirty="0" err="1"/>
              <a:t>Zika</a:t>
            </a:r>
            <a:r>
              <a:rPr lang="en-GB" dirty="0"/>
              <a:t> are </a:t>
            </a:r>
            <a:r>
              <a:rPr lang="en-GB" dirty="0" smtClean="0"/>
              <a:t>usually mild and </a:t>
            </a:r>
            <a:r>
              <a:rPr lang="en-GB" dirty="0"/>
              <a:t>may include a rash, </a:t>
            </a:r>
            <a:r>
              <a:rPr lang="en-GB" dirty="0" smtClean="0"/>
              <a:t>itching, fever</a:t>
            </a:r>
            <a:r>
              <a:rPr lang="en-GB" dirty="0"/>
              <a:t>, muscle pain, </a:t>
            </a:r>
            <a:r>
              <a:rPr lang="en-GB" dirty="0" smtClean="0"/>
              <a:t>conjunctivitis. 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Two </a:t>
            </a:r>
            <a:r>
              <a:rPr lang="en-GB" dirty="0"/>
              <a:t>conditions which are </a:t>
            </a:r>
            <a:r>
              <a:rPr lang="en-GB" dirty="0" smtClean="0"/>
              <a:t>strongly suspected of being associated </a:t>
            </a:r>
            <a:r>
              <a:rPr lang="en-GB" dirty="0"/>
              <a:t>with </a:t>
            </a:r>
            <a:r>
              <a:rPr lang="en-GB" dirty="0" err="1"/>
              <a:t>Zika</a:t>
            </a:r>
            <a:r>
              <a:rPr lang="en-GB" dirty="0"/>
              <a:t> are especially </a:t>
            </a:r>
            <a:r>
              <a:rPr lang="en-GB" dirty="0" smtClean="0"/>
              <a:t>worrying: microcephaly and </a:t>
            </a:r>
            <a:r>
              <a:rPr lang="en-GB" dirty="0" err="1" smtClean="0"/>
              <a:t>Guillan-Barre</a:t>
            </a:r>
            <a:r>
              <a:rPr lang="en-GB" dirty="0" smtClean="0"/>
              <a:t> syndrome.</a:t>
            </a:r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185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ecdc.europa.eu/en/healthtopics/zika_virus_infection/zika-outbreak/PublishingImages/Zika-maps-local-transmission-last-two-month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683" y="382859"/>
            <a:ext cx="7048500" cy="533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9384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2899" y="143692"/>
            <a:ext cx="7817031" cy="1143000"/>
          </a:xfrm>
        </p:spPr>
        <p:txBody>
          <a:bodyPr/>
          <a:lstStyle/>
          <a:p>
            <a:pPr algn="ctr"/>
            <a:r>
              <a:rPr lang="en-US" dirty="0" err="1" smtClean="0"/>
              <a:t>Zika</a:t>
            </a:r>
            <a:r>
              <a:rPr lang="en-US" dirty="0" smtClean="0"/>
              <a:t> in the Americas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42899" y="1547949"/>
            <a:ext cx="8391797" cy="3880200"/>
          </a:xfrm>
        </p:spPr>
        <p:txBody>
          <a:bodyPr/>
          <a:lstStyle/>
          <a:p>
            <a:r>
              <a:rPr lang="en-GB" sz="2000" dirty="0"/>
              <a:t>The geographical distribution of </a:t>
            </a:r>
            <a:r>
              <a:rPr lang="en-GB" sz="2000" dirty="0" err="1"/>
              <a:t>Zika</a:t>
            </a:r>
            <a:r>
              <a:rPr lang="en-GB" sz="2000" dirty="0"/>
              <a:t> virus has steadily </a:t>
            </a:r>
            <a:r>
              <a:rPr lang="en-GB" sz="2000" dirty="0" smtClean="0"/>
              <a:t>widened since arriving in Brazil in 2014. </a:t>
            </a:r>
          </a:p>
          <a:p>
            <a:endParaRPr lang="en-GB" sz="2000" dirty="0" smtClean="0"/>
          </a:p>
          <a:p>
            <a:r>
              <a:rPr lang="en-GB" sz="2000" dirty="0" smtClean="0"/>
              <a:t>Active </a:t>
            </a:r>
            <a:r>
              <a:rPr lang="en-GB" sz="2000" dirty="0"/>
              <a:t>transmission </a:t>
            </a:r>
            <a:r>
              <a:rPr lang="en-GB" sz="2000" dirty="0" smtClean="0"/>
              <a:t>reported </a:t>
            </a:r>
            <a:r>
              <a:rPr lang="en-GB" sz="2000" dirty="0"/>
              <a:t>in 31 </a:t>
            </a:r>
            <a:r>
              <a:rPr lang="en-GB" sz="2000" dirty="0" smtClean="0"/>
              <a:t>countries.  </a:t>
            </a:r>
          </a:p>
          <a:p>
            <a:pPr marL="0" indent="0">
              <a:buNone/>
            </a:pPr>
            <a:r>
              <a:rPr lang="en-GB" sz="2000" dirty="0"/>
              <a:t>	</a:t>
            </a:r>
            <a:r>
              <a:rPr lang="en-GB" sz="2000" dirty="0" smtClean="0"/>
              <a:t>1M cases in Brazil in 2015, 4M expected in 2016.</a:t>
            </a:r>
          </a:p>
          <a:p>
            <a:endParaRPr lang="en-GB" sz="2000" dirty="0" smtClean="0"/>
          </a:p>
          <a:p>
            <a:r>
              <a:rPr lang="en-GB" sz="2000" dirty="0" smtClean="0"/>
              <a:t>So </a:t>
            </a:r>
            <a:r>
              <a:rPr lang="en-GB" sz="2000" dirty="0"/>
              <a:t>far an increase in microcephaly </a:t>
            </a:r>
            <a:r>
              <a:rPr lang="en-GB" sz="2000" dirty="0" smtClean="0"/>
              <a:t>cases, </a:t>
            </a:r>
            <a:r>
              <a:rPr lang="en-GB" sz="2000" dirty="0"/>
              <a:t>other neonatal </a:t>
            </a:r>
            <a:r>
              <a:rPr lang="en-GB" sz="2000" dirty="0" smtClean="0"/>
              <a:t>malformations and adverse pregnancy outcomes </a:t>
            </a:r>
            <a:r>
              <a:rPr lang="en-GB" sz="2000" dirty="0"/>
              <a:t>has </a:t>
            </a:r>
            <a:r>
              <a:rPr lang="en-GB" sz="2000" dirty="0" smtClean="0"/>
              <a:t>been </a:t>
            </a:r>
            <a:r>
              <a:rPr lang="en-GB" sz="2000" dirty="0"/>
              <a:t>reported </a:t>
            </a:r>
            <a:r>
              <a:rPr lang="en-GB" sz="2000" dirty="0" smtClean="0"/>
              <a:t>only in </a:t>
            </a:r>
            <a:r>
              <a:rPr lang="en-GB" sz="2000" dirty="0"/>
              <a:t>Brazil and </a:t>
            </a:r>
            <a:r>
              <a:rPr lang="en-GB" sz="2000" dirty="0" smtClean="0"/>
              <a:t>Columbia (about 1000 confirmed).  </a:t>
            </a:r>
          </a:p>
          <a:p>
            <a:endParaRPr lang="en-GB" sz="2000" dirty="0" smtClean="0"/>
          </a:p>
          <a:p>
            <a:r>
              <a:rPr lang="en-GB" sz="2000" dirty="0" smtClean="0"/>
              <a:t>8 </a:t>
            </a:r>
            <a:r>
              <a:rPr lang="en-GB" sz="2000" dirty="0"/>
              <a:t>countries </a:t>
            </a:r>
            <a:r>
              <a:rPr lang="en-GB" sz="2000" dirty="0" smtClean="0"/>
              <a:t>have </a:t>
            </a:r>
            <a:r>
              <a:rPr lang="en-GB" sz="2000" dirty="0"/>
              <a:t>reported an increased incidence of </a:t>
            </a:r>
            <a:r>
              <a:rPr lang="en-GB" sz="2000" dirty="0" err="1"/>
              <a:t>Guillain-Barré</a:t>
            </a:r>
            <a:r>
              <a:rPr lang="en-GB" sz="2000" dirty="0"/>
              <a:t> syndrome (GBS) and/or laboratory confirmation </a:t>
            </a:r>
            <a:r>
              <a:rPr lang="en-GB" sz="2000" dirty="0" smtClean="0"/>
              <a:t>of </a:t>
            </a:r>
            <a:r>
              <a:rPr lang="en-GB" sz="2000" dirty="0" err="1" smtClean="0"/>
              <a:t>Zika</a:t>
            </a:r>
            <a:r>
              <a:rPr lang="en-GB" sz="2000" dirty="0" smtClean="0"/>
              <a:t> </a:t>
            </a:r>
            <a:r>
              <a:rPr lang="en-GB" sz="2000" dirty="0"/>
              <a:t>virus infection among GBS </a:t>
            </a:r>
            <a:r>
              <a:rPr lang="en-GB" sz="2000" dirty="0" smtClean="0"/>
              <a:t>cases (about 1000 reported). </a:t>
            </a:r>
            <a:endParaRPr lang="en-US" sz="2000" dirty="0"/>
          </a:p>
        </p:txBody>
      </p:sp>
      <p:sp>
        <p:nvSpPr>
          <p:cNvPr id="2" name="Rectangle 1"/>
          <p:cNvSpPr/>
          <p:nvPr/>
        </p:nvSpPr>
        <p:spPr>
          <a:xfrm>
            <a:off x="2286000" y="185934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37622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9220" y="314145"/>
            <a:ext cx="6070600" cy="1143000"/>
          </a:xfrm>
        </p:spPr>
        <p:txBody>
          <a:bodyPr/>
          <a:lstStyle/>
          <a:p>
            <a:r>
              <a:rPr lang="en-GB" dirty="0" smtClean="0"/>
              <a:t>Microcephaly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875" y="1420632"/>
            <a:ext cx="8096250" cy="455295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245199" y="6231529"/>
            <a:ext cx="34547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Benton Sans"/>
              </a:rPr>
              <a:t>Antonio </a:t>
            </a:r>
            <a:r>
              <a:rPr lang="en-GB" dirty="0" err="1">
                <a:solidFill>
                  <a:schemeClr val="bg1"/>
                </a:solidFill>
                <a:latin typeface="Benton Sans"/>
              </a:rPr>
              <a:t>Lacerda</a:t>
            </a:r>
            <a:r>
              <a:rPr lang="en-GB" dirty="0">
                <a:solidFill>
                  <a:schemeClr val="bg1"/>
                </a:solidFill>
                <a:latin typeface="Benton Sans"/>
              </a:rPr>
              <a:t>/EFE/Newscom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065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7300" y="846138"/>
            <a:ext cx="6070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What are we doing about </a:t>
            </a:r>
            <a:r>
              <a:rPr lang="en-GB" dirty="0" err="1" smtClean="0"/>
              <a:t>Zika</a:t>
            </a:r>
            <a:r>
              <a:rPr lang="en-GB" dirty="0" smtClean="0"/>
              <a:t>?</a:t>
            </a:r>
            <a:br>
              <a:rPr lang="en-GB" dirty="0" smtClean="0"/>
            </a:br>
            <a:r>
              <a:rPr lang="en-GB" sz="3100" dirty="0" smtClean="0"/>
              <a:t>In active transmission zone</a:t>
            </a:r>
            <a:endParaRPr lang="en-GB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914" y="2697482"/>
            <a:ext cx="8343900" cy="3880200"/>
          </a:xfrm>
        </p:spPr>
        <p:txBody>
          <a:bodyPr/>
          <a:lstStyle/>
          <a:p>
            <a:r>
              <a:rPr lang="en-GB" dirty="0" smtClean="0"/>
              <a:t>Public Health Emergency of International Concern declared by WHO in February 2016</a:t>
            </a:r>
          </a:p>
          <a:p>
            <a:endParaRPr lang="en-GB" dirty="0" smtClean="0"/>
          </a:p>
          <a:p>
            <a:r>
              <a:rPr lang="en-GB" dirty="0" smtClean="0"/>
              <a:t>WHO launched Strategic </a:t>
            </a:r>
            <a:r>
              <a:rPr lang="en-GB" dirty="0"/>
              <a:t>Response </a:t>
            </a:r>
            <a:r>
              <a:rPr lang="en-GB" dirty="0" smtClean="0"/>
              <a:t>Framework: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coordination</a:t>
            </a:r>
            <a:r>
              <a:rPr lang="en-GB" dirty="0"/>
              <a:t>, surveillance, care, vector control, </a:t>
            </a:r>
            <a:endParaRPr lang="en-GB" dirty="0" smtClean="0"/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risk </a:t>
            </a:r>
            <a:r>
              <a:rPr lang="en-GB" dirty="0"/>
              <a:t>communication </a:t>
            </a:r>
            <a:r>
              <a:rPr lang="en-GB" dirty="0" smtClean="0"/>
              <a:t>and </a:t>
            </a:r>
            <a:r>
              <a:rPr lang="en-GB" dirty="0"/>
              <a:t>community engagement, </a:t>
            </a:r>
            <a:endParaRPr lang="en-GB" dirty="0" smtClean="0"/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and </a:t>
            </a:r>
            <a:r>
              <a:rPr lang="en-GB" dirty="0"/>
              <a:t>research at </a:t>
            </a:r>
            <a:r>
              <a:rPr lang="en-GB" dirty="0" smtClean="0"/>
              <a:t>global</a:t>
            </a:r>
            <a:r>
              <a:rPr lang="en-GB" dirty="0"/>
              <a:t>, regional </a:t>
            </a:r>
            <a:r>
              <a:rPr lang="en-GB" dirty="0" smtClean="0"/>
              <a:t>	and </a:t>
            </a:r>
            <a:r>
              <a:rPr lang="en-GB" dirty="0"/>
              <a:t>country </a:t>
            </a:r>
            <a:r>
              <a:rPr lang="en-GB" dirty="0" smtClean="0"/>
              <a:t>levels.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$56M over 6 months for response.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64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7300" y="492352"/>
            <a:ext cx="6070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What are we doing about </a:t>
            </a:r>
            <a:r>
              <a:rPr lang="en-GB" dirty="0" err="1" smtClean="0"/>
              <a:t>Zika</a:t>
            </a:r>
            <a:r>
              <a:rPr lang="en-GB" dirty="0" smtClean="0"/>
              <a:t>?</a:t>
            </a:r>
            <a:br>
              <a:rPr lang="en-GB" dirty="0" smtClean="0"/>
            </a:br>
            <a:r>
              <a:rPr lang="en-GB" sz="2700" dirty="0" smtClean="0"/>
              <a:t>Outside active transmission zone</a:t>
            </a:r>
            <a:endParaRPr lang="en-GB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2166258"/>
            <a:ext cx="8343900" cy="4574175"/>
          </a:xfrm>
        </p:spPr>
        <p:txBody>
          <a:bodyPr>
            <a:normAutofit fontScale="77500" lnSpcReduction="20000"/>
          </a:bodyPr>
          <a:lstStyle/>
          <a:p>
            <a:r>
              <a:rPr lang="en-GB" sz="2400" dirty="0" err="1"/>
              <a:t>Zika</a:t>
            </a:r>
            <a:r>
              <a:rPr lang="en-GB" sz="2400" dirty="0"/>
              <a:t> virus is likely to be transmitted and detected in other countries within the geographical range of competent mosquito vectors, especially </a:t>
            </a:r>
            <a:r>
              <a:rPr lang="en-GB" sz="2400" i="1" dirty="0" err="1"/>
              <a:t>Aedes</a:t>
            </a:r>
            <a:r>
              <a:rPr lang="en-GB" sz="2400" i="1" dirty="0"/>
              <a:t> </a:t>
            </a:r>
            <a:r>
              <a:rPr lang="en-GB" sz="2400" i="1" dirty="0" err="1" smtClean="0"/>
              <a:t>aegypti</a:t>
            </a:r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/>
              <a:t>	</a:t>
            </a:r>
          </a:p>
          <a:p>
            <a:r>
              <a:rPr lang="en-GB" sz="2400" dirty="0" smtClean="0"/>
              <a:t>Travel – infected humans or mosquitos can spread the infection</a:t>
            </a:r>
          </a:p>
          <a:p>
            <a:pPr marL="0" indent="0">
              <a:buNone/>
            </a:pPr>
            <a:r>
              <a:rPr lang="en-GB" sz="2400" dirty="0"/>
              <a:t>	</a:t>
            </a:r>
            <a:r>
              <a:rPr lang="en-GB" sz="2400" dirty="0" smtClean="0"/>
              <a:t>10 countries have reported imported cases from this outbreak</a:t>
            </a:r>
          </a:p>
          <a:p>
            <a:pPr marL="0" indent="0">
              <a:buNone/>
            </a:pPr>
            <a:r>
              <a:rPr lang="en-GB" sz="2400" dirty="0"/>
              <a:t>	</a:t>
            </a:r>
            <a:r>
              <a:rPr lang="en-GB" sz="2400" dirty="0" smtClean="0"/>
              <a:t>9 imported cases in the UK </a:t>
            </a:r>
          </a:p>
          <a:p>
            <a:pPr marL="0" indent="0">
              <a:buNone/>
            </a:pPr>
            <a:r>
              <a:rPr lang="en-GB" sz="2400" dirty="0"/>
              <a:t>	</a:t>
            </a:r>
            <a:endParaRPr lang="en-GB" dirty="0" smtClean="0"/>
          </a:p>
          <a:p>
            <a:r>
              <a:rPr lang="en-GB" sz="2300" dirty="0" smtClean="0"/>
              <a:t>Assess and mitigate risk of spread</a:t>
            </a:r>
          </a:p>
          <a:p>
            <a:pPr lvl="1"/>
            <a:r>
              <a:rPr lang="en-GB" sz="2100" dirty="0" smtClean="0"/>
              <a:t>Mosquito distribution</a:t>
            </a:r>
          </a:p>
          <a:p>
            <a:pPr lvl="1"/>
            <a:r>
              <a:rPr lang="en-GB" sz="2100" dirty="0" smtClean="0"/>
              <a:t>Preparedness of health services</a:t>
            </a:r>
          </a:p>
          <a:p>
            <a:pPr lvl="1"/>
            <a:r>
              <a:rPr lang="en-GB" sz="2100" dirty="0" smtClean="0"/>
              <a:t>Anti-mosquito measures and plans</a:t>
            </a:r>
          </a:p>
          <a:p>
            <a:pPr lvl="1"/>
            <a:r>
              <a:rPr lang="en-GB" sz="2100" dirty="0" err="1" smtClean="0"/>
              <a:t>Disinsection</a:t>
            </a:r>
            <a:r>
              <a:rPr lang="en-GB" sz="2100" dirty="0" smtClean="0"/>
              <a:t> of aircraft</a:t>
            </a:r>
          </a:p>
          <a:p>
            <a:endParaRPr lang="en-GB" dirty="0" smtClean="0"/>
          </a:p>
          <a:p>
            <a:r>
              <a:rPr lang="en-US" sz="2300" dirty="0" smtClean="0"/>
              <a:t>Advice</a:t>
            </a:r>
          </a:p>
          <a:p>
            <a:pPr lvl="1"/>
            <a:r>
              <a:rPr lang="en-US" sz="2100" dirty="0" smtClean="0"/>
              <a:t>Travel (pregnant and non-pregnant)</a:t>
            </a:r>
          </a:p>
          <a:p>
            <a:pPr lvl="1"/>
            <a:r>
              <a:rPr lang="en-US" sz="2100" dirty="0" smtClean="0"/>
              <a:t>Sexual transmission (and blood transfusion)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8021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7895" y="274638"/>
            <a:ext cx="6070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What is HMG doing about </a:t>
            </a:r>
            <a:r>
              <a:rPr lang="en-GB" dirty="0" err="1" smtClean="0"/>
              <a:t>Zika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985" y="2314304"/>
            <a:ext cx="8343900" cy="388020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Supporting WHO control activities (PHE)</a:t>
            </a:r>
          </a:p>
          <a:p>
            <a:r>
              <a:rPr lang="en-GB" dirty="0" smtClean="0"/>
              <a:t>Contribution to WHO Contingency Fund for Emergencies</a:t>
            </a:r>
          </a:p>
          <a:p>
            <a:endParaRPr lang="en-GB" dirty="0" smtClean="0"/>
          </a:p>
          <a:p>
            <a:r>
              <a:rPr lang="en-GB" dirty="0" smtClean="0"/>
              <a:t>Funding research through rapid response calls (MRC, DFID, EC)</a:t>
            </a:r>
          </a:p>
          <a:p>
            <a:endParaRPr lang="en-GB" dirty="0" smtClean="0"/>
          </a:p>
          <a:p>
            <a:r>
              <a:rPr lang="en-GB" dirty="0" smtClean="0"/>
              <a:t>Preparedness in Africa</a:t>
            </a:r>
          </a:p>
          <a:p>
            <a:r>
              <a:rPr lang="en-GB" dirty="0" smtClean="0"/>
              <a:t>Health sector support in Caribbean</a:t>
            </a:r>
          </a:p>
          <a:p>
            <a:r>
              <a:rPr lang="en-GB" dirty="0" smtClean="0"/>
              <a:t>Disease surveillance in SE Asia</a:t>
            </a:r>
          </a:p>
          <a:p>
            <a:endParaRPr lang="en-GB" dirty="0" smtClean="0"/>
          </a:p>
          <a:p>
            <a:r>
              <a:rPr lang="en-GB" dirty="0" smtClean="0"/>
              <a:t>Contributing to outbreak response in Haiti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6370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Zika Houseof Lords.potm" id="{89293FB2-27CE-41DD-8EAD-DEE71407CDE6}" vid="{D099103D-E3E2-489E-A94C-40B4A50D76F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1669</TotalTime>
  <Words>300</Words>
  <Application>Microsoft Macintosh PowerPoint</Application>
  <PresentationFormat>On-screen Show (4:3)</PresentationFormat>
  <Paragraphs>97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“What Are We Doing About Zika?” </vt:lpstr>
      <vt:lpstr>Zika virus - history</vt:lpstr>
      <vt:lpstr>Zika virus - introduction</vt:lpstr>
      <vt:lpstr>PowerPoint Presentation</vt:lpstr>
      <vt:lpstr>Zika in the Americas</vt:lpstr>
      <vt:lpstr>Microcephaly</vt:lpstr>
      <vt:lpstr>What are we doing about Zika? In active transmission zone</vt:lpstr>
      <vt:lpstr>What are we doing about Zika? Outside active transmission zone</vt:lpstr>
      <vt:lpstr>What is HMG doing about Zika?</vt:lpstr>
      <vt:lpstr>What more do we need to do about Zika? </vt:lpstr>
      <vt:lpstr>Aedes aegypti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Template: Blue</dc:title>
  <dc:creator>LSHTM</dc:creator>
  <cp:lastModifiedBy>Ylva Raden</cp:lastModifiedBy>
  <cp:revision>17</cp:revision>
  <dcterms:created xsi:type="dcterms:W3CDTF">2012-02-06T15:00:07Z</dcterms:created>
  <dcterms:modified xsi:type="dcterms:W3CDTF">2016-03-16T17:15:58Z</dcterms:modified>
</cp:coreProperties>
</file>