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66" r:id="rId3"/>
    <p:sldId id="267" r:id="rId4"/>
    <p:sldId id="274" r:id="rId5"/>
    <p:sldId id="268" r:id="rId6"/>
    <p:sldId id="271" r:id="rId7"/>
    <p:sldId id="272" r:id="rId8"/>
    <p:sldId id="270" r:id="rId9"/>
    <p:sldId id="273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933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3FF4D"/>
    <a:srgbClr val="FF30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832" y="-104"/>
      </p:cViewPr>
      <p:guideLst>
        <p:guide orient="horz" pos="1933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Work\Word_files\Papers\Papers%20in%20progress\Bates%20and%20Horritt%20flood%20losses\Properties%20flooded.xlsx" TargetMode="External"/><Relationship Id="rId2" Type="http://schemas.microsoft.com/office/2011/relationships/chartStyle" Target="style1.xml"/><Relationship Id="rId3" Type="http://schemas.microsoft.com/office/2011/relationships/chartColorStyle" Target="colors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Number of residential properties flooded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numRef>
              <c:f>Sheet1!$A$2:$A$19</c:f>
              <c:numCache>
                <c:formatCode>General</c:formatCode>
                <c:ptCount val="18"/>
                <c:pt idx="0">
                  <c:v>1998.0</c:v>
                </c:pt>
                <c:pt idx="1">
                  <c:v>1999.0</c:v>
                </c:pt>
                <c:pt idx="2">
                  <c:v>2000.0</c:v>
                </c:pt>
                <c:pt idx="3">
                  <c:v>2001.0</c:v>
                </c:pt>
                <c:pt idx="4">
                  <c:v>2002.0</c:v>
                </c:pt>
                <c:pt idx="5">
                  <c:v>2003.0</c:v>
                </c:pt>
                <c:pt idx="6">
                  <c:v>2004.0</c:v>
                </c:pt>
                <c:pt idx="7">
                  <c:v>2005.0</c:v>
                </c:pt>
                <c:pt idx="8">
                  <c:v>2006.0</c:v>
                </c:pt>
                <c:pt idx="9">
                  <c:v>2007.0</c:v>
                </c:pt>
                <c:pt idx="10">
                  <c:v>2008.0</c:v>
                </c:pt>
                <c:pt idx="11">
                  <c:v>2009.0</c:v>
                </c:pt>
                <c:pt idx="12">
                  <c:v>2010.0</c:v>
                </c:pt>
                <c:pt idx="13">
                  <c:v>2011.0</c:v>
                </c:pt>
                <c:pt idx="14">
                  <c:v>2012.0</c:v>
                </c:pt>
                <c:pt idx="15">
                  <c:v>2013.0</c:v>
                </c:pt>
                <c:pt idx="16">
                  <c:v>2014.0</c:v>
                </c:pt>
                <c:pt idx="17">
                  <c:v>2015.0</c:v>
                </c:pt>
              </c:numCache>
            </c:numRef>
          </c:cat>
          <c:val>
            <c:numRef>
              <c:f>Sheet1!$B$2:$B$19</c:f>
              <c:numCache>
                <c:formatCode>General</c:formatCode>
                <c:ptCount val="18"/>
                <c:pt idx="0">
                  <c:v>4500.0</c:v>
                </c:pt>
                <c:pt idx="1">
                  <c:v>0.0</c:v>
                </c:pt>
                <c:pt idx="2">
                  <c:v>10000.0</c:v>
                </c:pt>
                <c:pt idx="3">
                  <c:v>0.0</c:v>
                </c:pt>
                <c:pt idx="4">
                  <c:v>0.0</c:v>
                </c:pt>
                <c:pt idx="5">
                  <c:v>200.0</c:v>
                </c:pt>
                <c:pt idx="6">
                  <c:v>0.0</c:v>
                </c:pt>
                <c:pt idx="7">
                  <c:v>2500.0</c:v>
                </c:pt>
                <c:pt idx="8">
                  <c:v>0.0</c:v>
                </c:pt>
                <c:pt idx="9">
                  <c:v>55300.0</c:v>
                </c:pt>
                <c:pt idx="10">
                  <c:v>0.0</c:v>
                </c:pt>
                <c:pt idx="11">
                  <c:v>1800.0</c:v>
                </c:pt>
                <c:pt idx="12">
                  <c:v>0.0</c:v>
                </c:pt>
                <c:pt idx="13">
                  <c:v>0.0</c:v>
                </c:pt>
                <c:pt idx="14">
                  <c:v>7000.0</c:v>
                </c:pt>
                <c:pt idx="15">
                  <c:v>0.0</c:v>
                </c:pt>
                <c:pt idx="16">
                  <c:v>8000.0</c:v>
                </c:pt>
                <c:pt idx="17">
                  <c:v>16000.0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61052856"/>
        <c:axId val="2061056504"/>
      </c:barChart>
      <c:catAx>
        <c:axId val="20610528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61056504"/>
        <c:crosses val="autoZero"/>
        <c:auto val="1"/>
        <c:lblAlgn val="ctr"/>
        <c:lblOffset val="100"/>
        <c:noMultiLvlLbl val="0"/>
      </c:catAx>
      <c:valAx>
        <c:axId val="20610565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tint val="75000"/>
                  <a:shade val="95000"/>
                  <a:satMod val="10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610528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9087E8-BBC8-2A45-B93E-42BF9A0F1068}" type="datetimeFigureOut">
              <a:rPr lang="en-US" smtClean="0"/>
              <a:t>16/03/16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01821E-7FE1-6E4F-A15F-E3DC1D93E6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7146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1821E-7FE1-6E4F-A15F-E3DC1D93E66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9090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4065588" cy="815975"/>
          </a:xfrm>
          <a:prstGeom prst="rect">
            <a:avLst/>
          </a:prstGeom>
          <a:solidFill>
            <a:srgbClr val="2C56A6"/>
          </a:solidFill>
          <a:ln w="9525">
            <a:solidFill>
              <a:srgbClr val="2C56A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30238" y="2517775"/>
            <a:ext cx="8258175" cy="676275"/>
          </a:xfrm>
        </p:spPr>
        <p:txBody>
          <a:bodyPr lIns="0" tIns="0" rIns="0" bIns="0" anchor="t"/>
          <a:lstStyle>
            <a:lvl1pPr marL="0" indent="0">
              <a:buFontTx/>
              <a:buNone/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27063" y="3778250"/>
            <a:ext cx="8258175" cy="658813"/>
          </a:xfrm>
        </p:spPr>
        <p:txBody>
          <a:bodyPr lIns="0" tIns="0" rIns="0" bIns="0"/>
          <a:lstStyle>
            <a:lvl1pPr marL="0" indent="0">
              <a:buFontTx/>
              <a:buNone/>
              <a:defRPr sz="28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pic>
        <p:nvPicPr>
          <p:cNvPr id="7174" name="Picture 6" descr="City panorama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811588" y="0"/>
            <a:ext cx="5332412" cy="823913"/>
          </a:xfrm>
          <a:prstGeom prst="rect">
            <a:avLst/>
          </a:prstGeom>
          <a:noFill/>
        </p:spPr>
      </p:pic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642938" y="5897563"/>
            <a:ext cx="61499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0" y="6394450"/>
            <a:ext cx="9144000" cy="477838"/>
          </a:xfrm>
          <a:prstGeom prst="rect">
            <a:avLst/>
          </a:prstGeom>
          <a:solidFill>
            <a:srgbClr val="2858B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7177" name="Picture 9" descr="footer-crest-template cropped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900988" y="6450013"/>
            <a:ext cx="1220787" cy="374650"/>
          </a:xfrm>
          <a:prstGeom prst="rect">
            <a:avLst/>
          </a:prstGeom>
          <a:noFill/>
        </p:spPr>
      </p:pic>
      <p:pic>
        <p:nvPicPr>
          <p:cNvPr id="7178" name="Picture 10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563" y="46038"/>
            <a:ext cx="2219325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6075" y="209550"/>
            <a:ext cx="2122488" cy="5921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3850" y="209550"/>
            <a:ext cx="6219825" cy="5921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850" y="1003300"/>
            <a:ext cx="4170363" cy="5127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003300"/>
            <a:ext cx="4170362" cy="5127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jpe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6394450"/>
            <a:ext cx="9144000" cy="477838"/>
          </a:xfrm>
          <a:prstGeom prst="rect">
            <a:avLst/>
          </a:prstGeom>
          <a:solidFill>
            <a:srgbClr val="2858B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23850" y="209550"/>
            <a:ext cx="8494713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1003300"/>
            <a:ext cx="8493125" cy="512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33338" y="6430963"/>
            <a:ext cx="1206500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0" name="Picture 6" descr="footer-crest-template cropped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7900988" y="6450013"/>
            <a:ext cx="1220787" cy="37465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marL="441325" indent="-441325" algn="l" rtl="0" eaLnBrk="1" fontAlgn="base" hangingPunct="1">
        <a:spcBef>
          <a:spcPct val="0"/>
        </a:spcBef>
        <a:spcAft>
          <a:spcPct val="0"/>
        </a:spcAft>
        <a:buBlip>
          <a:blip r:embed="rId15"/>
        </a:buBlip>
        <a:defRPr sz="3200">
          <a:solidFill>
            <a:srgbClr val="2C56A6"/>
          </a:solidFill>
          <a:latin typeface="+mj-lt"/>
          <a:ea typeface="+mj-ea"/>
          <a:cs typeface="+mj-cs"/>
        </a:defRPr>
      </a:lvl1pPr>
      <a:lvl2pPr marL="441325" indent="-441325" algn="l" rtl="0" eaLnBrk="1" fontAlgn="base" hangingPunct="1">
        <a:spcBef>
          <a:spcPct val="0"/>
        </a:spcBef>
        <a:spcAft>
          <a:spcPct val="0"/>
        </a:spcAft>
        <a:buBlip>
          <a:blip r:embed="rId15"/>
        </a:buBlip>
        <a:defRPr sz="3200">
          <a:solidFill>
            <a:srgbClr val="2C56A6"/>
          </a:solidFill>
          <a:latin typeface="Arial" charset="0"/>
        </a:defRPr>
      </a:lvl2pPr>
      <a:lvl3pPr marL="441325" indent="-441325" algn="l" rtl="0" eaLnBrk="1" fontAlgn="base" hangingPunct="1">
        <a:spcBef>
          <a:spcPct val="0"/>
        </a:spcBef>
        <a:spcAft>
          <a:spcPct val="0"/>
        </a:spcAft>
        <a:buBlip>
          <a:blip r:embed="rId15"/>
        </a:buBlip>
        <a:defRPr sz="3200">
          <a:solidFill>
            <a:srgbClr val="2C56A6"/>
          </a:solidFill>
          <a:latin typeface="Arial" charset="0"/>
        </a:defRPr>
      </a:lvl3pPr>
      <a:lvl4pPr marL="441325" indent="-441325" algn="l" rtl="0" eaLnBrk="1" fontAlgn="base" hangingPunct="1">
        <a:spcBef>
          <a:spcPct val="0"/>
        </a:spcBef>
        <a:spcAft>
          <a:spcPct val="0"/>
        </a:spcAft>
        <a:buBlip>
          <a:blip r:embed="rId15"/>
        </a:buBlip>
        <a:defRPr sz="3200">
          <a:solidFill>
            <a:srgbClr val="2C56A6"/>
          </a:solidFill>
          <a:latin typeface="Arial" charset="0"/>
        </a:defRPr>
      </a:lvl4pPr>
      <a:lvl5pPr marL="441325" indent="-441325" algn="l" rtl="0" eaLnBrk="1" fontAlgn="base" hangingPunct="1">
        <a:spcBef>
          <a:spcPct val="0"/>
        </a:spcBef>
        <a:spcAft>
          <a:spcPct val="0"/>
        </a:spcAft>
        <a:buBlip>
          <a:blip r:embed="rId15"/>
        </a:buBlip>
        <a:defRPr sz="3200">
          <a:solidFill>
            <a:srgbClr val="2C56A6"/>
          </a:solidFill>
          <a:latin typeface="Arial" charset="0"/>
        </a:defRPr>
      </a:lvl5pPr>
      <a:lvl6pPr marL="898525" indent="-441325" algn="l" rtl="0" eaLnBrk="1" fontAlgn="base" hangingPunct="1">
        <a:spcBef>
          <a:spcPct val="0"/>
        </a:spcBef>
        <a:spcAft>
          <a:spcPct val="0"/>
        </a:spcAft>
        <a:buBlip>
          <a:blip r:embed="rId15"/>
        </a:buBlip>
        <a:defRPr sz="3200">
          <a:solidFill>
            <a:srgbClr val="2C56A6"/>
          </a:solidFill>
          <a:latin typeface="Arial" charset="0"/>
        </a:defRPr>
      </a:lvl6pPr>
      <a:lvl7pPr marL="1355725" indent="-441325" algn="l" rtl="0" eaLnBrk="1" fontAlgn="base" hangingPunct="1">
        <a:spcBef>
          <a:spcPct val="0"/>
        </a:spcBef>
        <a:spcAft>
          <a:spcPct val="0"/>
        </a:spcAft>
        <a:buBlip>
          <a:blip r:embed="rId15"/>
        </a:buBlip>
        <a:defRPr sz="3200">
          <a:solidFill>
            <a:srgbClr val="2C56A6"/>
          </a:solidFill>
          <a:latin typeface="Arial" charset="0"/>
        </a:defRPr>
      </a:lvl7pPr>
      <a:lvl8pPr marL="1812925" indent="-441325" algn="l" rtl="0" eaLnBrk="1" fontAlgn="base" hangingPunct="1">
        <a:spcBef>
          <a:spcPct val="0"/>
        </a:spcBef>
        <a:spcAft>
          <a:spcPct val="0"/>
        </a:spcAft>
        <a:buBlip>
          <a:blip r:embed="rId15"/>
        </a:buBlip>
        <a:defRPr sz="3200">
          <a:solidFill>
            <a:srgbClr val="2C56A6"/>
          </a:solidFill>
          <a:latin typeface="Arial" charset="0"/>
        </a:defRPr>
      </a:lvl8pPr>
      <a:lvl9pPr marL="2270125" indent="-441325" algn="l" rtl="0" eaLnBrk="1" fontAlgn="base" hangingPunct="1">
        <a:spcBef>
          <a:spcPct val="0"/>
        </a:spcBef>
        <a:spcAft>
          <a:spcPct val="0"/>
        </a:spcAft>
        <a:buBlip>
          <a:blip r:embed="rId15"/>
        </a:buBlip>
        <a:defRPr sz="3200">
          <a:solidFill>
            <a:srgbClr val="2C56A6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858BB"/>
        </a:buClr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858BB"/>
        </a:buClr>
        <a:buChar char="•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858BB"/>
        </a:buClr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bristol.ac.uk/geography/people/paul-d-bates/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0238" y="2032645"/>
            <a:ext cx="8258175" cy="676275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/>
              <a:t>Flooding: what is normal?</a:t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endParaRPr lang="en-GB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560" y="3850307"/>
            <a:ext cx="8258175" cy="658813"/>
          </a:xfrm>
        </p:spPr>
        <p:txBody>
          <a:bodyPr/>
          <a:lstStyle/>
          <a:p>
            <a:r>
              <a:rPr lang="en-US" dirty="0" smtClean="0"/>
              <a:t>Professor Paul Bates</a:t>
            </a:r>
            <a:endParaRPr lang="en-US" i="1" dirty="0"/>
          </a:p>
          <a:p>
            <a:r>
              <a:rPr lang="en-US" i="1" dirty="0" smtClean="0"/>
              <a:t>School of Geographical Sciences</a:t>
            </a:r>
          </a:p>
          <a:p>
            <a:endParaRPr lang="en-US" i="1" dirty="0"/>
          </a:p>
          <a:p>
            <a:r>
              <a:rPr lang="en-US" sz="2000" dirty="0">
                <a:solidFill>
                  <a:srgbClr val="0070C0"/>
                </a:solidFill>
                <a:hlinkClick r:id="rId2"/>
              </a:rPr>
              <a:t>http://www.bristol.ac.uk/geography/people/paul-d-bates</a:t>
            </a:r>
            <a:r>
              <a:rPr lang="en-US" sz="2000" dirty="0" smtClean="0">
                <a:solidFill>
                  <a:srgbClr val="0070C0"/>
                </a:solidFill>
                <a:hlinkClick r:id="rId2"/>
              </a:rPr>
              <a:t>/</a:t>
            </a:r>
            <a:endParaRPr lang="en-US" sz="2000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4020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23850" y="965671"/>
            <a:ext cx="8493125" cy="5127625"/>
          </a:xfrm>
        </p:spPr>
        <p:txBody>
          <a:bodyPr/>
          <a:lstStyle/>
          <a:p>
            <a:r>
              <a:rPr lang="en-US" sz="1800" dirty="0" smtClean="0"/>
              <a:t>2015 flooding was ‘normal’</a:t>
            </a:r>
          </a:p>
          <a:p>
            <a:pPr lvl="1"/>
            <a:r>
              <a:rPr lang="en-US" sz="1600" dirty="0" smtClean="0"/>
              <a:t>Extreme where it occurred, absolutely terrible for those affected, but only a 1 in ~3 year national annual loss</a:t>
            </a:r>
          </a:p>
          <a:p>
            <a:endParaRPr lang="en-US" sz="1800" dirty="0" smtClean="0"/>
          </a:p>
          <a:p>
            <a:r>
              <a:rPr lang="en-US" sz="1800" dirty="0" smtClean="0"/>
              <a:t>We are in a ‘flood rich’ period</a:t>
            </a:r>
          </a:p>
          <a:p>
            <a:pPr lvl="1"/>
            <a:r>
              <a:rPr lang="en-US" sz="1600" dirty="0" smtClean="0"/>
              <a:t>Our (already uncertain) estimates of flow magnitude vs. frequency may be systematically wrong</a:t>
            </a:r>
          </a:p>
          <a:p>
            <a:pPr lvl="1"/>
            <a:r>
              <a:rPr lang="en-US" sz="1600" dirty="0" smtClean="0"/>
              <a:t>But using a shorter record will mean less accurate design flow estimates and much larger uncertainty bounds</a:t>
            </a:r>
          </a:p>
          <a:p>
            <a:pPr lvl="1"/>
            <a:endParaRPr lang="en-US" sz="1600" dirty="0" smtClean="0"/>
          </a:p>
          <a:p>
            <a:r>
              <a:rPr lang="en-US" sz="1800" dirty="0" smtClean="0"/>
              <a:t>Post-war increases in flood exposure have been significant</a:t>
            </a:r>
          </a:p>
          <a:p>
            <a:pPr lvl="1"/>
            <a:r>
              <a:rPr lang="en-US" sz="1600" dirty="0" smtClean="0"/>
              <a:t>And these trends are continuing</a:t>
            </a:r>
          </a:p>
          <a:p>
            <a:pPr lvl="1"/>
            <a:r>
              <a:rPr lang="en-US" sz="1600" dirty="0" smtClean="0"/>
              <a:t>Major driver of increasing risk</a:t>
            </a:r>
          </a:p>
          <a:p>
            <a:pPr lvl="1"/>
            <a:endParaRPr lang="en-US" sz="1600" dirty="0"/>
          </a:p>
          <a:p>
            <a:r>
              <a:rPr lang="en-US" sz="1800" dirty="0" smtClean="0"/>
              <a:t>Current best evidence suggests climate change will increase flood magnitudes</a:t>
            </a:r>
          </a:p>
          <a:p>
            <a:pPr lvl="1"/>
            <a:r>
              <a:rPr lang="en-US" sz="1600" dirty="0" smtClean="0"/>
              <a:t>But extreme rainfall and decadal flood cycles not well simulated by the UKCIP09 models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9981076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82756451"/>
              </p:ext>
            </p:extLst>
          </p:nvPr>
        </p:nvGraphicFramePr>
        <p:xfrm>
          <a:off x="826790" y="1415518"/>
          <a:ext cx="7488832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UK properties flooded per annum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39553" y="5877272"/>
            <a:ext cx="8136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Penning-</a:t>
            </a:r>
            <a:r>
              <a:rPr lang="en-US" sz="1200" dirty="0" err="1" smtClean="0"/>
              <a:t>Rowsell</a:t>
            </a:r>
            <a:r>
              <a:rPr lang="en-US" sz="1200" dirty="0"/>
              <a:t>, </a:t>
            </a:r>
            <a:r>
              <a:rPr lang="en-US" sz="1200" dirty="0" smtClean="0"/>
              <a:t> E</a:t>
            </a:r>
            <a:r>
              <a:rPr lang="en-US" sz="1200" dirty="0"/>
              <a:t>. C. (2015), A realistic assessment of fluvial and coastal flood risk in England and Wales. Transactions of the Institute of British Geographers, 40: 44–61.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786179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Changes in high flows over time</a:t>
            </a:r>
            <a:endParaRPr lang="en-GB" dirty="0"/>
          </a:p>
        </p:txBody>
      </p:sp>
      <p:pic>
        <p:nvPicPr>
          <p:cNvPr id="1026" name="Picture 2" descr="http://nrfaapps.ceh.ac.uk/nrfa/image/hiflows-amax/amax_graph.png?station=54001&amp;w=880&amp;h=4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206" y="1772816"/>
            <a:ext cx="8382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reeform 3"/>
          <p:cNvSpPr/>
          <p:nvPr/>
        </p:nvSpPr>
        <p:spPr>
          <a:xfrm>
            <a:off x="760404" y="2194544"/>
            <a:ext cx="7538865" cy="1323719"/>
          </a:xfrm>
          <a:custGeom>
            <a:avLst/>
            <a:gdLst>
              <a:gd name="connsiteX0" fmla="*/ 23367 w 7538865"/>
              <a:gd name="connsiteY0" fmla="*/ 1323719 h 1323719"/>
              <a:gd name="connsiteX1" fmla="*/ 75619 w 7538865"/>
              <a:gd name="connsiteY1" fmla="*/ 1245342 h 1323719"/>
              <a:gd name="connsiteX2" fmla="*/ 650385 w 7538865"/>
              <a:gd name="connsiteY2" fmla="*/ 888290 h 1323719"/>
              <a:gd name="connsiteX3" fmla="*/ 1329653 w 7538865"/>
              <a:gd name="connsiteY3" fmla="*/ 940542 h 1323719"/>
              <a:gd name="connsiteX4" fmla="*/ 2078590 w 7538865"/>
              <a:gd name="connsiteY4" fmla="*/ 16 h 1323719"/>
              <a:gd name="connsiteX5" fmla="*/ 2583687 w 7538865"/>
              <a:gd name="connsiteY5" fmla="*/ 914416 h 1323719"/>
              <a:gd name="connsiteX6" fmla="*/ 3254247 w 7538865"/>
              <a:gd name="connsiteY6" fmla="*/ 200313 h 1323719"/>
              <a:gd name="connsiteX7" fmla="*/ 3776762 w 7538865"/>
              <a:gd name="connsiteY7" fmla="*/ 444153 h 1323719"/>
              <a:gd name="connsiteX8" fmla="*/ 4264442 w 7538865"/>
              <a:gd name="connsiteY8" fmla="*/ 1262759 h 1323719"/>
              <a:gd name="connsiteX9" fmla="*/ 5640396 w 7538865"/>
              <a:gd name="connsiteY9" fmla="*/ 1010210 h 1323719"/>
              <a:gd name="connsiteX10" fmla="*/ 6537379 w 7538865"/>
              <a:gd name="connsiteY10" fmla="*/ 278690 h 1323719"/>
              <a:gd name="connsiteX11" fmla="*/ 7538865 w 7538865"/>
              <a:gd name="connsiteY11" fmla="*/ 957959 h 1323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538865" h="1323719">
                <a:moveTo>
                  <a:pt x="23367" y="1323719"/>
                </a:moveTo>
                <a:cubicBezTo>
                  <a:pt x="-2759" y="1320816"/>
                  <a:pt x="-28884" y="1317913"/>
                  <a:pt x="75619" y="1245342"/>
                </a:cubicBezTo>
                <a:cubicBezTo>
                  <a:pt x="180122" y="1172771"/>
                  <a:pt x="441379" y="939090"/>
                  <a:pt x="650385" y="888290"/>
                </a:cubicBezTo>
                <a:cubicBezTo>
                  <a:pt x="859391" y="837490"/>
                  <a:pt x="1091619" y="1088588"/>
                  <a:pt x="1329653" y="940542"/>
                </a:cubicBezTo>
                <a:cubicBezTo>
                  <a:pt x="1567687" y="792496"/>
                  <a:pt x="1869584" y="4370"/>
                  <a:pt x="2078590" y="16"/>
                </a:cubicBezTo>
                <a:cubicBezTo>
                  <a:pt x="2287596" y="-4338"/>
                  <a:pt x="2387744" y="881033"/>
                  <a:pt x="2583687" y="914416"/>
                </a:cubicBezTo>
                <a:cubicBezTo>
                  <a:pt x="2779630" y="947799"/>
                  <a:pt x="3055401" y="278690"/>
                  <a:pt x="3254247" y="200313"/>
                </a:cubicBezTo>
                <a:cubicBezTo>
                  <a:pt x="3453093" y="121936"/>
                  <a:pt x="3608396" y="267079"/>
                  <a:pt x="3776762" y="444153"/>
                </a:cubicBezTo>
                <a:cubicBezTo>
                  <a:pt x="3945128" y="621227"/>
                  <a:pt x="3953836" y="1168416"/>
                  <a:pt x="4264442" y="1262759"/>
                </a:cubicBezTo>
                <a:cubicBezTo>
                  <a:pt x="4575048" y="1357102"/>
                  <a:pt x="5261573" y="1174221"/>
                  <a:pt x="5640396" y="1010210"/>
                </a:cubicBezTo>
                <a:cubicBezTo>
                  <a:pt x="6019219" y="846198"/>
                  <a:pt x="6220968" y="287398"/>
                  <a:pt x="6537379" y="278690"/>
                </a:cubicBezTo>
                <a:cubicBezTo>
                  <a:pt x="6853790" y="269982"/>
                  <a:pt x="7196327" y="613970"/>
                  <a:pt x="7538865" y="957959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35727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nrfaapps.ceh.ac.uk/nrfa/image/hiflows-amax/amax_graph.png?station=39001&amp;w=880&amp;h=4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464" y="1412776"/>
            <a:ext cx="8382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But signal not always so clear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41233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does flooding seem more common?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Changing </a:t>
            </a:r>
            <a:r>
              <a:rPr lang="en-GB" b="1" i="1" dirty="0" smtClean="0">
                <a:solidFill>
                  <a:srgbClr val="FF0000"/>
                </a:solidFill>
              </a:rPr>
              <a:t>hazard</a:t>
            </a:r>
          </a:p>
          <a:p>
            <a:pPr lvl="1"/>
            <a:r>
              <a:rPr lang="en-GB" sz="2000" dirty="0" smtClean="0"/>
              <a:t>Natural ‘flood rich’ and ‘</a:t>
            </a:r>
            <a:r>
              <a:rPr lang="en-GB" sz="2000" dirty="0"/>
              <a:t>f</a:t>
            </a:r>
            <a:r>
              <a:rPr lang="en-GB" sz="2000" dirty="0" smtClean="0"/>
              <a:t>lood poor’ climate periods</a:t>
            </a:r>
          </a:p>
          <a:p>
            <a:pPr lvl="1"/>
            <a:r>
              <a:rPr lang="en-GB" sz="2000" dirty="0" smtClean="0"/>
              <a:t>Super-imposed (but difficult to detect) man-made climate trends</a:t>
            </a:r>
          </a:p>
          <a:p>
            <a:pPr lvl="1"/>
            <a:r>
              <a:rPr lang="en-GB" sz="2000" dirty="0" smtClean="0"/>
              <a:t>Catchment changes (urbanisation, changing farming practices)</a:t>
            </a:r>
          </a:p>
          <a:p>
            <a:pPr lvl="1"/>
            <a:endParaRPr lang="en-GB" sz="2000" dirty="0" smtClean="0"/>
          </a:p>
          <a:p>
            <a:r>
              <a:rPr lang="en-GB" dirty="0" smtClean="0"/>
              <a:t>Changing </a:t>
            </a:r>
            <a:r>
              <a:rPr lang="en-GB" b="1" i="1" dirty="0" smtClean="0">
                <a:solidFill>
                  <a:srgbClr val="FF0000"/>
                </a:solidFill>
              </a:rPr>
              <a:t>exposure</a:t>
            </a:r>
          </a:p>
          <a:p>
            <a:pPr lvl="1"/>
            <a:r>
              <a:rPr lang="en-GB" sz="2000" dirty="0" smtClean="0"/>
              <a:t>Large numbers of properties built in the floodplain over the post-war period</a:t>
            </a:r>
          </a:p>
          <a:p>
            <a:pPr lvl="1"/>
            <a:r>
              <a:rPr lang="en-US" sz="2000" dirty="0" smtClean="0"/>
              <a:t>250,000 between </a:t>
            </a:r>
            <a:r>
              <a:rPr lang="en-US" sz="2000" dirty="0"/>
              <a:t>2001 and 2014, approx. 12% of </a:t>
            </a:r>
            <a:r>
              <a:rPr lang="en-US" sz="2000" dirty="0" smtClean="0"/>
              <a:t>all development</a:t>
            </a:r>
          </a:p>
          <a:p>
            <a:pPr lvl="1"/>
            <a:r>
              <a:rPr lang="en-GB" sz="2000" dirty="0" smtClean="0"/>
              <a:t>Approx. </a:t>
            </a:r>
            <a:r>
              <a:rPr lang="en-GB" sz="2000" dirty="0"/>
              <a:t>23,000 homes </a:t>
            </a:r>
            <a:r>
              <a:rPr lang="en-GB" sz="2000" dirty="0" smtClean="0"/>
              <a:t>since 2001 built in </a:t>
            </a:r>
            <a:r>
              <a:rPr lang="en-GB" sz="2000" dirty="0"/>
              <a:t>areas of high risk (defined as a 1-in-30 or greater annual chance of flooding</a:t>
            </a:r>
            <a:r>
              <a:rPr lang="en-GB" sz="2000" dirty="0" smtClean="0"/>
              <a:t>)</a:t>
            </a:r>
            <a:endParaRPr lang="en-US" sz="2000" dirty="0" smtClean="0"/>
          </a:p>
          <a:p>
            <a:pPr lvl="1"/>
            <a:endParaRPr lang="en-GB" sz="2000" dirty="0" smtClean="0"/>
          </a:p>
          <a:p>
            <a:r>
              <a:rPr lang="en-GB" dirty="0" smtClean="0"/>
              <a:t>Changing </a:t>
            </a:r>
            <a:r>
              <a:rPr lang="en-GB" b="1" i="1" dirty="0" smtClean="0">
                <a:solidFill>
                  <a:srgbClr val="FF0000"/>
                </a:solidFill>
              </a:rPr>
              <a:t>vulnerability</a:t>
            </a:r>
          </a:p>
          <a:p>
            <a:pPr lvl="1"/>
            <a:r>
              <a:rPr lang="en-GB" sz="2000" dirty="0" smtClean="0"/>
              <a:t>Rising incomes have increased the assets at risk</a:t>
            </a:r>
          </a:p>
          <a:p>
            <a:pPr lvl="1"/>
            <a:r>
              <a:rPr lang="en-GB" sz="2000" dirty="0" smtClean="0"/>
              <a:t>Losses are proportionately greater, resilience has reduced</a:t>
            </a:r>
          </a:p>
          <a:p>
            <a:pPr lvl="1"/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8506919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3" descr="Continuous_Simulation1.t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3068" y="1509044"/>
            <a:ext cx="8493125" cy="4116137"/>
          </a:xfrm>
        </p:spPr>
      </p:pic>
      <p:sp>
        <p:nvSpPr>
          <p:cNvPr id="11" name="TextBox 10"/>
          <p:cNvSpPr txBox="1"/>
          <p:nvPr/>
        </p:nvSpPr>
        <p:spPr>
          <a:xfrm>
            <a:off x="4139952" y="5373216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Return period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460237" y="3292291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Flow</a:t>
            </a:r>
            <a:endParaRPr lang="en-GB" dirty="0"/>
          </a:p>
        </p:txBody>
      </p:sp>
      <p:sp>
        <p:nvSpPr>
          <p:cNvPr id="15" name="Title 12"/>
          <p:cNvSpPr txBox="1">
            <a:spLocks/>
          </p:cNvSpPr>
          <p:nvPr/>
        </p:nvSpPr>
        <p:spPr>
          <a:xfrm>
            <a:off x="307625" y="1373139"/>
            <a:ext cx="4939044" cy="461665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River Avon at Evesham 1961-2008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Flood management 101: how big, how frequent?</a:t>
            </a:r>
            <a:endParaRPr lang="en-GB" sz="2800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6156176" y="2492896"/>
            <a:ext cx="216024" cy="64807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228184" y="2060848"/>
            <a:ext cx="1058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July 2007</a:t>
            </a:r>
            <a:endParaRPr lang="en-GB" dirty="0"/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5796136" y="3501008"/>
            <a:ext cx="0" cy="158417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156176" y="3356992"/>
            <a:ext cx="1853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1in 100 = 360m³/s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30087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Observed uncertainty (5-95% bounds)</a:t>
            </a:r>
            <a:endParaRPr lang="en-GB" sz="3600" dirty="0"/>
          </a:p>
        </p:txBody>
      </p:sp>
      <p:pic>
        <p:nvPicPr>
          <p:cNvPr id="8" name="Picture 7" descr="Continuous_Simulation2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2746" y="1484784"/>
            <a:ext cx="8711952" cy="417646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139952" y="5373216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Return period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460237" y="3292291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Flow</a:t>
            </a:r>
            <a:endParaRPr lang="en-GB" dirty="0"/>
          </a:p>
        </p:txBody>
      </p:sp>
      <p:sp>
        <p:nvSpPr>
          <p:cNvPr id="11" name="Title 12"/>
          <p:cNvSpPr txBox="1">
            <a:spLocks/>
          </p:cNvSpPr>
          <p:nvPr/>
        </p:nvSpPr>
        <p:spPr>
          <a:xfrm>
            <a:off x="395536" y="1412776"/>
            <a:ext cx="1521186" cy="461665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River Avon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5940152" y="3789040"/>
            <a:ext cx="0" cy="136815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5919370" y="3645024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5919370" y="3068960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5580112" y="2348880"/>
            <a:ext cx="2506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1in 100 = 310 to 425m³/s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24424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best climate projections: UKCIP09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0" y="533400"/>
            <a:ext cx="533400" cy="533400"/>
          </a:xfrm>
          <a:prstGeom prst="rect">
            <a:avLst/>
          </a:prstGeom>
        </p:spPr>
        <p:txBody>
          <a:bodyPr/>
          <a:lstStyle/>
          <a:p>
            <a:fld id="{7B4CC4C6-A3C6-4CF6-8E0B-C3F40F9887BF}" type="slidenum">
              <a:rPr lang="en-US" smtClean="0"/>
              <a:pPr/>
              <a:t>8</a:t>
            </a:fld>
            <a:endParaRPr lang="en-US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828404" y="6453336"/>
            <a:ext cx="2742802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/>
              <a:t>Source: http://www.ukcip.org.uk/</a:t>
            </a:r>
            <a:endParaRPr lang="en-GB" sz="1400" dirty="0"/>
          </a:p>
        </p:txBody>
      </p:sp>
      <p:pic>
        <p:nvPicPr>
          <p:cNvPr id="126978" name="Picture 2" descr="http://www.ukcip.org.uk/wordpress/wp-content/UKCP09/Wint_Pmean_med_2080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584" y="1063981"/>
            <a:ext cx="6667708" cy="510348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133212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ntinuous_Simulation3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8091" y="1520358"/>
            <a:ext cx="8711952" cy="4222190"/>
          </a:xfrm>
          <a:prstGeom prst="rect">
            <a:avLst/>
          </a:prstGeom>
        </p:spPr>
      </p:pic>
      <p:sp>
        <p:nvSpPr>
          <p:cNvPr id="9" name="Title 1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Future flow projections 2070-2099</a:t>
            </a:r>
            <a:endParaRPr lang="en-GB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4139952" y="5373216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Return period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460237" y="3292291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Flow</a:t>
            </a:r>
            <a:endParaRPr lang="en-GB" dirty="0"/>
          </a:p>
        </p:txBody>
      </p:sp>
      <p:sp>
        <p:nvSpPr>
          <p:cNvPr id="12" name="Title 12"/>
          <p:cNvSpPr txBox="1">
            <a:spLocks/>
          </p:cNvSpPr>
          <p:nvPr/>
        </p:nvSpPr>
        <p:spPr>
          <a:xfrm>
            <a:off x="395536" y="1412776"/>
            <a:ext cx="1521186" cy="461665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River Avon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5960934" y="3840995"/>
            <a:ext cx="0" cy="136815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940152" y="3717032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5940152" y="2348880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3203848" y="2276872"/>
            <a:ext cx="2506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1in 100 = 310 to 580m³/s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323528" y="5919663"/>
            <a:ext cx="82089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/>
              <a:t>Smith</a:t>
            </a:r>
            <a:r>
              <a:rPr lang="en-GB" sz="1200" dirty="0"/>
              <a:t>, A., Freer, J., Bates, P.D. and Sampson, C. (2014). Comparing ensemble projections of flooding against flood estimation by continuous simulation. </a:t>
            </a:r>
            <a:r>
              <a:rPr lang="en-GB" sz="1200" i="1" dirty="0"/>
              <a:t>Journal of Hydrology</a:t>
            </a:r>
            <a:r>
              <a:rPr lang="en-GB" sz="1200" dirty="0"/>
              <a:t>, </a:t>
            </a:r>
            <a:r>
              <a:rPr lang="en-GB" sz="1200" b="1" dirty="0"/>
              <a:t>511</a:t>
            </a:r>
            <a:r>
              <a:rPr lang="en-GB" sz="1200" dirty="0"/>
              <a:t>, 205–219</a:t>
            </a:r>
          </a:p>
        </p:txBody>
      </p:sp>
    </p:spTree>
    <p:extLst>
      <p:ext uri="{BB962C8B-B14F-4D97-AF65-F5344CB8AC3E}">
        <p14:creationId xmlns:p14="http://schemas.microsoft.com/office/powerpoint/2010/main" val="3178773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/>
    </p:bldLst>
  </p:timing>
</p:sld>
</file>

<file path=ppt/theme/theme1.xml><?xml version="1.0" encoding="utf-8"?>
<a:theme xmlns:a="http://schemas.openxmlformats.org/drawingml/2006/main" name="uob-template-v4">
  <a:themeElements>
    <a:clrScheme name="uob-template-v4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uob-template-v4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uob-template-v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ob-template-v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ob-template-v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ob-template-v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ob-template-v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ob-template-v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ob-template-v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ob-template-v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ob-template-v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ob-template-v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ob-template-v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ob-template-v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NEAL_EGU11</Template>
  <TotalTime>1215</TotalTime>
  <Words>452</Words>
  <Application>Microsoft Macintosh PowerPoint</Application>
  <PresentationFormat>On-screen Show (4:3)</PresentationFormat>
  <Paragraphs>58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uob-template-v4</vt:lpstr>
      <vt:lpstr>Flooding: what is normal?  </vt:lpstr>
      <vt:lpstr>UK properties flooded per annum</vt:lpstr>
      <vt:lpstr>Changes in high flows over time</vt:lpstr>
      <vt:lpstr>But signal not always so clear</vt:lpstr>
      <vt:lpstr>Why does flooding seem more common?</vt:lpstr>
      <vt:lpstr>Flood management 101: how big, how frequent?</vt:lpstr>
      <vt:lpstr>Observed uncertainty (5-95% bounds)</vt:lpstr>
      <vt:lpstr>Current best climate projections: UKCIP09</vt:lpstr>
      <vt:lpstr>Future flow projections 2070-2099</vt:lpstr>
      <vt:lpstr>Summary</vt:lpstr>
    </vt:vector>
  </TitlesOfParts>
  <Company>University of Bristol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Past, Current and Future Satellite Missions and their application to Irish Hydrology</dc:title>
  <dc:creator>Fiachra O'Loughlin</dc:creator>
  <cp:lastModifiedBy>Ylva Raden</cp:lastModifiedBy>
  <cp:revision>113</cp:revision>
  <dcterms:created xsi:type="dcterms:W3CDTF">2015-11-03T13:52:39Z</dcterms:created>
  <dcterms:modified xsi:type="dcterms:W3CDTF">2016-03-16T17:27:32Z</dcterms:modified>
</cp:coreProperties>
</file>