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slideLayouts/slideLayout4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11.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1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3.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4.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5.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6.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7.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8.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19.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20.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21.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22.xml" ContentType="application/vnd.openxmlformats-officedocument.theme+xml"/>
  <Override PartName="/ppt/theme/theme23.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24.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theme/theme25.xml" ContentType="application/vnd.openxmlformats-officedocument.theme+xml"/>
  <Override PartName="/ppt/slideLayouts/slideLayout207.xml" ContentType="application/vnd.openxmlformats-officedocument.presentationml.slideLayout+xml"/>
  <Override PartName="/ppt/theme/theme26.xml" ContentType="application/vnd.openxmlformats-officedocument.theme+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theme/theme27.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28.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theme/theme29.xml" ContentType="application/vnd.openxmlformats-officedocument.theme+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theme/theme30.xml" ContentType="application/vnd.openxmlformats-officedocument.theme+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31.xml" ContentType="application/vnd.openxmlformats-officedocument.theme+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theme/theme32.xml" ContentType="application/vnd.openxmlformats-officedocument.theme+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783" r:id="rId3"/>
    <p:sldMasterId id="2147483868" r:id="rId4"/>
    <p:sldMasterId id="2147483880" r:id="rId5"/>
    <p:sldMasterId id="2147483882" r:id="rId6"/>
    <p:sldMasterId id="2147483887" r:id="rId7"/>
    <p:sldMasterId id="2147483901" r:id="rId8"/>
    <p:sldMasterId id="2147483903" r:id="rId9"/>
    <p:sldMasterId id="2147483924" r:id="rId10"/>
    <p:sldMasterId id="2147483926" r:id="rId11"/>
    <p:sldMasterId id="2147483938" r:id="rId12"/>
    <p:sldMasterId id="2147483988" r:id="rId13"/>
    <p:sldMasterId id="2147484018" r:id="rId14"/>
    <p:sldMasterId id="2147484050" r:id="rId15"/>
    <p:sldMasterId id="2147484115" r:id="rId16"/>
    <p:sldMasterId id="2147484165" r:id="rId17"/>
    <p:sldMasterId id="2147484177" r:id="rId18"/>
    <p:sldMasterId id="2147484192" r:id="rId19"/>
    <p:sldMasterId id="2147484207" r:id="rId20"/>
    <p:sldMasterId id="2147484221" r:id="rId21"/>
    <p:sldMasterId id="2147484236" r:id="rId22"/>
    <p:sldMasterId id="2147484239" r:id="rId23"/>
    <p:sldMasterId id="2147484241" r:id="rId24"/>
    <p:sldMasterId id="2147484253" r:id="rId25"/>
    <p:sldMasterId id="2147484268" r:id="rId26"/>
    <p:sldMasterId id="2147484270" r:id="rId27"/>
    <p:sldMasterId id="2147484282" r:id="rId28"/>
    <p:sldMasterId id="2147484297" r:id="rId29"/>
    <p:sldMasterId id="2147484309" r:id="rId30"/>
    <p:sldMasterId id="2147484317" r:id="rId31"/>
    <p:sldMasterId id="2147484350" r:id="rId32"/>
    <p:sldMasterId id="2147484359" r:id="rId33"/>
  </p:sldMasterIdLst>
  <p:notesMasterIdLst>
    <p:notesMasterId r:id="rId87"/>
  </p:notesMasterIdLst>
  <p:handoutMasterIdLst>
    <p:handoutMasterId r:id="rId88"/>
  </p:handoutMasterIdLst>
  <p:sldIdLst>
    <p:sldId id="265" r:id="rId34"/>
    <p:sldId id="530" r:id="rId35"/>
    <p:sldId id="511" r:id="rId36"/>
    <p:sldId id="455" r:id="rId37"/>
    <p:sldId id="487" r:id="rId38"/>
    <p:sldId id="457" r:id="rId39"/>
    <p:sldId id="472" r:id="rId40"/>
    <p:sldId id="452" r:id="rId41"/>
    <p:sldId id="459" r:id="rId42"/>
    <p:sldId id="460" r:id="rId43"/>
    <p:sldId id="461" r:id="rId44"/>
    <p:sldId id="496" r:id="rId45"/>
    <p:sldId id="524" r:id="rId46"/>
    <p:sldId id="416" r:id="rId47"/>
    <p:sldId id="512" r:id="rId48"/>
    <p:sldId id="471" r:id="rId49"/>
    <p:sldId id="467" r:id="rId50"/>
    <p:sldId id="466" r:id="rId51"/>
    <p:sldId id="474" r:id="rId52"/>
    <p:sldId id="476" r:id="rId53"/>
    <p:sldId id="481" r:id="rId54"/>
    <p:sldId id="483" r:id="rId55"/>
    <p:sldId id="484" r:id="rId56"/>
    <p:sldId id="486" r:id="rId57"/>
    <p:sldId id="434" r:id="rId58"/>
    <p:sldId id="478" r:id="rId59"/>
    <p:sldId id="480" r:id="rId60"/>
    <p:sldId id="513" r:id="rId61"/>
    <p:sldId id="526" r:id="rId62"/>
    <p:sldId id="392" r:id="rId63"/>
    <p:sldId id="396" r:id="rId64"/>
    <p:sldId id="528" r:id="rId65"/>
    <p:sldId id="424" r:id="rId66"/>
    <p:sldId id="415" r:id="rId67"/>
    <p:sldId id="497" r:id="rId68"/>
    <p:sldId id="499" r:id="rId69"/>
    <p:sldId id="532" r:id="rId70"/>
    <p:sldId id="502" r:id="rId71"/>
    <p:sldId id="510" r:id="rId72"/>
    <p:sldId id="503" r:id="rId73"/>
    <p:sldId id="504" r:id="rId74"/>
    <p:sldId id="505" r:id="rId75"/>
    <p:sldId id="500" r:id="rId76"/>
    <p:sldId id="501" r:id="rId77"/>
    <p:sldId id="533" r:id="rId78"/>
    <p:sldId id="514" r:id="rId79"/>
    <p:sldId id="506" r:id="rId80"/>
    <p:sldId id="508" r:id="rId81"/>
    <p:sldId id="531" r:id="rId82"/>
    <p:sldId id="529" r:id="rId83"/>
    <p:sldId id="534" r:id="rId84"/>
    <p:sldId id="509" r:id="rId85"/>
    <p:sldId id="520" r:id="rId86"/>
  </p:sldIdLst>
  <p:sldSz cx="12192000" cy="6858000"/>
  <p:notesSz cx="6669088" cy="9926638"/>
  <p:defaultText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8C00"/>
    <a:srgbClr val="C49500"/>
    <a:srgbClr val="008000"/>
    <a:srgbClr val="8B0378"/>
    <a:srgbClr val="74BE19"/>
    <a:srgbClr val="A88000"/>
    <a:srgbClr val="C804AC"/>
    <a:srgbClr val="8608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54"/>
    <p:restoredTop sz="79542"/>
  </p:normalViewPr>
  <p:slideViewPr>
    <p:cSldViewPr>
      <p:cViewPr varScale="1">
        <p:scale>
          <a:sx n="57" d="100"/>
          <a:sy n="57" d="100"/>
        </p:scale>
        <p:origin x="912" y="42"/>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873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6.xml"/><Relationship Id="rId21" Type="http://schemas.openxmlformats.org/officeDocument/2006/relationships/slideMaster" Target="slideMasters/slideMaster21.xml"/><Relationship Id="rId34" Type="http://schemas.openxmlformats.org/officeDocument/2006/relationships/slide" Target="slides/slide1.xml"/><Relationship Id="rId42" Type="http://schemas.openxmlformats.org/officeDocument/2006/relationships/slide" Target="slides/slide9.xml"/><Relationship Id="rId47" Type="http://schemas.openxmlformats.org/officeDocument/2006/relationships/slide" Target="slides/slide14.xml"/><Relationship Id="rId50" Type="http://schemas.openxmlformats.org/officeDocument/2006/relationships/slide" Target="slides/slide17.xml"/><Relationship Id="rId55" Type="http://schemas.openxmlformats.org/officeDocument/2006/relationships/slide" Target="slides/slide22.xml"/><Relationship Id="rId63" Type="http://schemas.openxmlformats.org/officeDocument/2006/relationships/slide" Target="slides/slide30.xml"/><Relationship Id="rId68" Type="http://schemas.openxmlformats.org/officeDocument/2006/relationships/slide" Target="slides/slide35.xml"/><Relationship Id="rId76" Type="http://schemas.openxmlformats.org/officeDocument/2006/relationships/slide" Target="slides/slide43.xml"/><Relationship Id="rId84" Type="http://schemas.openxmlformats.org/officeDocument/2006/relationships/slide" Target="slides/slide51.xml"/><Relationship Id="rId89"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38.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 Target="slides/slide4.xml"/><Relationship Id="rId40" Type="http://schemas.openxmlformats.org/officeDocument/2006/relationships/slide" Target="slides/slide7.xml"/><Relationship Id="rId45" Type="http://schemas.openxmlformats.org/officeDocument/2006/relationships/slide" Target="slides/slide12.xml"/><Relationship Id="rId53" Type="http://schemas.openxmlformats.org/officeDocument/2006/relationships/slide" Target="slides/slide20.xml"/><Relationship Id="rId58" Type="http://schemas.openxmlformats.org/officeDocument/2006/relationships/slide" Target="slides/slide25.xml"/><Relationship Id="rId66" Type="http://schemas.openxmlformats.org/officeDocument/2006/relationships/slide" Target="slides/slide33.xml"/><Relationship Id="rId74" Type="http://schemas.openxmlformats.org/officeDocument/2006/relationships/slide" Target="slides/slide41.xml"/><Relationship Id="rId79" Type="http://schemas.openxmlformats.org/officeDocument/2006/relationships/slide" Target="slides/slide46.xml"/><Relationship Id="rId87"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28.xml"/><Relationship Id="rId82" Type="http://schemas.openxmlformats.org/officeDocument/2006/relationships/slide" Target="slides/slide49.xml"/><Relationship Id="rId90" Type="http://schemas.openxmlformats.org/officeDocument/2006/relationships/viewProps" Target="viewProp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2.xml"/><Relationship Id="rId43" Type="http://schemas.openxmlformats.org/officeDocument/2006/relationships/slide" Target="slides/slide10.xml"/><Relationship Id="rId48" Type="http://schemas.openxmlformats.org/officeDocument/2006/relationships/slide" Target="slides/slide15.xml"/><Relationship Id="rId56" Type="http://schemas.openxmlformats.org/officeDocument/2006/relationships/slide" Target="slides/slide23.xml"/><Relationship Id="rId64" Type="http://schemas.openxmlformats.org/officeDocument/2006/relationships/slide" Target="slides/slide31.xml"/><Relationship Id="rId69" Type="http://schemas.openxmlformats.org/officeDocument/2006/relationships/slide" Target="slides/slide36.xml"/><Relationship Id="rId77" Type="http://schemas.openxmlformats.org/officeDocument/2006/relationships/slide" Target="slides/slide44.xml"/><Relationship Id="rId8" Type="http://schemas.openxmlformats.org/officeDocument/2006/relationships/slideMaster" Target="slideMasters/slideMaster8.xml"/><Relationship Id="rId51" Type="http://schemas.openxmlformats.org/officeDocument/2006/relationships/slide" Target="slides/slide18.xml"/><Relationship Id="rId72" Type="http://schemas.openxmlformats.org/officeDocument/2006/relationships/slide" Target="slides/slide39.xml"/><Relationship Id="rId80" Type="http://schemas.openxmlformats.org/officeDocument/2006/relationships/slide" Target="slides/slide47.xml"/><Relationship Id="rId85" Type="http://schemas.openxmlformats.org/officeDocument/2006/relationships/slide" Target="slides/slide52.xml"/><Relationship Id="rId93"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5.xml"/><Relationship Id="rId46" Type="http://schemas.openxmlformats.org/officeDocument/2006/relationships/slide" Target="slides/slide13.xml"/><Relationship Id="rId59" Type="http://schemas.openxmlformats.org/officeDocument/2006/relationships/slide" Target="slides/slide26.xml"/><Relationship Id="rId67" Type="http://schemas.openxmlformats.org/officeDocument/2006/relationships/slide" Target="slides/slide34.xml"/><Relationship Id="rId20" Type="http://schemas.openxmlformats.org/officeDocument/2006/relationships/slideMaster" Target="slideMasters/slideMaster20.xml"/><Relationship Id="rId41" Type="http://schemas.openxmlformats.org/officeDocument/2006/relationships/slide" Target="slides/slide8.xml"/><Relationship Id="rId54" Type="http://schemas.openxmlformats.org/officeDocument/2006/relationships/slide" Target="slides/slide21.xml"/><Relationship Id="rId62" Type="http://schemas.openxmlformats.org/officeDocument/2006/relationships/slide" Target="slides/slide29.xml"/><Relationship Id="rId70" Type="http://schemas.openxmlformats.org/officeDocument/2006/relationships/slide" Target="slides/slide37.xml"/><Relationship Id="rId75" Type="http://schemas.openxmlformats.org/officeDocument/2006/relationships/slide" Target="slides/slide42.xml"/><Relationship Id="rId83" Type="http://schemas.openxmlformats.org/officeDocument/2006/relationships/slide" Target="slides/slide50.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3.xml"/><Relationship Id="rId49" Type="http://schemas.openxmlformats.org/officeDocument/2006/relationships/slide" Target="slides/slide16.xml"/><Relationship Id="rId57" Type="http://schemas.openxmlformats.org/officeDocument/2006/relationships/slide" Target="slides/slide24.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1.xml"/><Relationship Id="rId52" Type="http://schemas.openxmlformats.org/officeDocument/2006/relationships/slide" Target="slides/slide19.xml"/><Relationship Id="rId60" Type="http://schemas.openxmlformats.org/officeDocument/2006/relationships/slide" Target="slides/slide27.xml"/><Relationship Id="rId65" Type="http://schemas.openxmlformats.org/officeDocument/2006/relationships/slide" Target="slides/slide32.xml"/><Relationship Id="rId73" Type="http://schemas.openxmlformats.org/officeDocument/2006/relationships/slide" Target="slides/slide40.xml"/><Relationship Id="rId78" Type="http://schemas.openxmlformats.org/officeDocument/2006/relationships/slide" Target="slides/slide45.xml"/><Relationship Id="rId81" Type="http://schemas.openxmlformats.org/officeDocument/2006/relationships/slide" Target="slides/slide48.xml"/><Relationship Id="rId86" Type="http://schemas.openxmlformats.org/officeDocument/2006/relationships/slide" Target="slides/slide53.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A5D0660B-B586-4D39-9958-EB01006BB7A6}" type="datetimeFigureOut">
              <a:rPr lang="en-GB" smtClean="0"/>
              <a:pPr/>
              <a:t>19/06/2017</a:t>
            </a:fld>
            <a:endParaRPr lang="en-GB"/>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028468A7-EDE4-43E3-93F7-B951BCCDFC1B}" type="slidenum">
              <a:rPr lang="en-GB" smtClean="0"/>
              <a:pPr/>
              <a:t>‹#›</a:t>
            </a:fld>
            <a:endParaRPr lang="en-GB"/>
          </a:p>
        </p:txBody>
      </p:sp>
    </p:spTree>
    <p:extLst>
      <p:ext uri="{BB962C8B-B14F-4D97-AF65-F5344CB8AC3E}">
        <p14:creationId xmlns:p14="http://schemas.microsoft.com/office/powerpoint/2010/main" val="12234940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8250" y="0"/>
            <a:ext cx="2889250" cy="496888"/>
          </a:xfrm>
          <a:prstGeom prst="rect">
            <a:avLst/>
          </a:prstGeom>
        </p:spPr>
        <p:txBody>
          <a:bodyPr vert="horz" lIns="91440" tIns="45720" rIns="91440" bIns="45720" rtlCol="0"/>
          <a:lstStyle>
            <a:lvl1pPr algn="r">
              <a:defRPr sz="1200"/>
            </a:lvl1pPr>
          </a:lstStyle>
          <a:p>
            <a:fld id="{F5DB6E74-F512-4552-ABF5-42B730CC4C16}" type="datetimeFigureOut">
              <a:rPr lang="en-GB" smtClean="0"/>
              <a:pPr/>
              <a:t>19/06/2017</a:t>
            </a:fld>
            <a:endParaRPr lang="en-GB"/>
          </a:p>
        </p:txBody>
      </p:sp>
      <p:sp>
        <p:nvSpPr>
          <p:cNvPr id="4" name="Slide Image Placeholder 3"/>
          <p:cNvSpPr>
            <a:spLocks noGrp="1" noRot="1" noChangeAspect="1"/>
          </p:cNvSpPr>
          <p:nvPr>
            <p:ph type="sldImg" idx="2"/>
          </p:nvPr>
        </p:nvSpPr>
        <p:spPr>
          <a:xfrm>
            <a:off x="26988" y="744538"/>
            <a:ext cx="6615112"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750" y="4714875"/>
            <a:ext cx="5335588" cy="44672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8250" y="9428163"/>
            <a:ext cx="2889250" cy="496887"/>
          </a:xfrm>
          <a:prstGeom prst="rect">
            <a:avLst/>
          </a:prstGeom>
        </p:spPr>
        <p:txBody>
          <a:bodyPr vert="horz" lIns="91440" tIns="45720" rIns="91440" bIns="45720" rtlCol="0" anchor="b"/>
          <a:lstStyle>
            <a:lvl1pPr algn="r">
              <a:defRPr sz="1200"/>
            </a:lvl1pPr>
          </a:lstStyle>
          <a:p>
            <a:fld id="{91D40003-DE52-45A2-AB9D-BE3E99033819}" type="slidenum">
              <a:rPr lang="en-GB" smtClean="0"/>
              <a:pPr/>
              <a:t>‹#›</a:t>
            </a:fld>
            <a:endParaRPr lang="en-GB"/>
          </a:p>
        </p:txBody>
      </p:sp>
    </p:spTree>
    <p:extLst>
      <p:ext uri="{BB962C8B-B14F-4D97-AF65-F5344CB8AC3E}">
        <p14:creationId xmlns:p14="http://schemas.microsoft.com/office/powerpoint/2010/main" val="1956768054"/>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xfrm>
            <a:off x="26988" y="744538"/>
            <a:ext cx="6615112" cy="3722687"/>
          </a:xfrm>
          <a:ln/>
        </p:spPr>
      </p:sp>
      <p:sp>
        <p:nvSpPr>
          <p:cNvPr id="22531" name="Notes Placeholder 2"/>
          <p:cNvSpPr>
            <a:spLocks noGrp="1"/>
          </p:cNvSpPr>
          <p:nvPr>
            <p:ph type="body" idx="1"/>
          </p:nvPr>
        </p:nvSpPr>
        <p:spPr>
          <a:noFill/>
          <a:ln/>
        </p:spPr>
        <p:txBody>
          <a:bodyPr/>
          <a:lstStyle/>
          <a:p>
            <a:pPr eaLnBrk="1" hangingPunct="1">
              <a:spcBef>
                <a:spcPct val="0"/>
              </a:spcBef>
            </a:pPr>
            <a:endParaRPr lang="en-US">
              <a:latin typeface="Arial" pitchFamily="34" charset="0"/>
            </a:endParaRPr>
          </a:p>
        </p:txBody>
      </p:sp>
      <p:sp>
        <p:nvSpPr>
          <p:cNvPr id="22532" name="Slide Number Placeholder 3"/>
          <p:cNvSpPr>
            <a:spLocks noGrp="1"/>
          </p:cNvSpPr>
          <p:nvPr>
            <p:ph type="sldNum" sz="quarter" idx="5"/>
          </p:nvPr>
        </p:nvSpPr>
        <p:spPr>
          <a:noFill/>
        </p:spPr>
        <p:txBody>
          <a:bodyPr/>
          <a:lstStyle/>
          <a:p>
            <a:fld id="{27234C42-E290-4675-A3A6-075BB44155AC}" type="slidenum">
              <a:rPr lang="en-GB" smtClean="0">
                <a:solidFill>
                  <a:srgbClr val="000000"/>
                </a:solidFill>
                <a:latin typeface="Arial" pitchFamily="34" charset="0"/>
              </a:rPr>
              <a:pPr/>
              <a:t>1</a:t>
            </a:fld>
            <a:endParaRPr lang="en-GB">
              <a:solidFill>
                <a:srgbClr val="000000"/>
              </a:solidFill>
              <a:latin typeface="Arial" pitchFamily="34" charset="0"/>
            </a:endParaRPr>
          </a:p>
        </p:txBody>
      </p:sp>
    </p:spTree>
    <p:extLst>
      <p:ext uri="{BB962C8B-B14F-4D97-AF65-F5344CB8AC3E}">
        <p14:creationId xmlns:p14="http://schemas.microsoft.com/office/powerpoint/2010/main" val="836113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ln/>
        </p:spPr>
        <p:txBody>
          <a:bodyPr/>
          <a:lstStyle/>
          <a:p>
            <a:r>
              <a:rPr lang="en-GB" sz="1200" dirty="0"/>
              <a:t>The </a:t>
            </a:r>
            <a:r>
              <a:rPr lang="en-GB" sz="1200" b="1" dirty="0"/>
              <a:t>Public Weather Service uses the core suite of forecast products to provide services to government and public. </a:t>
            </a:r>
          </a:p>
          <a:p>
            <a:r>
              <a:rPr lang="en-GB" sz="1200" dirty="0"/>
              <a:t>Provide tailored services to </a:t>
            </a:r>
            <a:r>
              <a:rPr lang="en-GB" sz="1200" b="1" dirty="0"/>
              <a:t>Defence and Security for strategic and tactical decision making both in and out of theatre. </a:t>
            </a:r>
          </a:p>
          <a:p>
            <a:r>
              <a:rPr lang="en-GB" sz="1200" dirty="0"/>
              <a:t>Model outputs are essential in our services to Civil </a:t>
            </a:r>
            <a:r>
              <a:rPr lang="en-GB" sz="1200" b="1" dirty="0"/>
              <a:t>Aviation, not only nationally but also internationally in our roles as one of the two World Area Forecast Centres </a:t>
            </a:r>
            <a:r>
              <a:rPr lang="en-GB" sz="1200" dirty="0"/>
              <a:t>and as a </a:t>
            </a:r>
            <a:r>
              <a:rPr lang="en-GB" sz="1200" b="1" dirty="0"/>
              <a:t>Volcanic Ash Advisory Centre. </a:t>
            </a:r>
          </a:p>
          <a:p>
            <a:r>
              <a:rPr lang="en-GB" sz="1200" dirty="0"/>
              <a:t>Services provided in the area of </a:t>
            </a:r>
            <a:r>
              <a:rPr lang="en-GB" sz="1200" b="1" dirty="0"/>
              <a:t>Natural Hazard and Resilience Management through the Natural Hazards Partnership. </a:t>
            </a:r>
          </a:p>
          <a:p>
            <a:r>
              <a:rPr lang="en-GB" sz="1200" dirty="0"/>
              <a:t>Provision of underpinning data for </a:t>
            </a:r>
            <a:r>
              <a:rPr lang="en-GB" sz="1200" b="1" dirty="0"/>
              <a:t>Climate Monitoring and Prediction in providing the climate datasets and validation of climate prediction models. </a:t>
            </a:r>
          </a:p>
          <a:p>
            <a:pPr>
              <a:defRPr/>
            </a:pPr>
            <a:endParaRPr lang="en-US" dirty="0">
              <a:latin typeface="Arial" pitchFamily="34" charset="0"/>
              <a:ea typeface="ＭＳ Ｐゴシック" pitchFamily="34" charset="-128"/>
            </a:endParaRPr>
          </a:p>
        </p:txBody>
      </p:sp>
      <p:sp>
        <p:nvSpPr>
          <p:cNvPr id="44036" name="Slide Number Placeholder 3"/>
          <p:cNvSpPr>
            <a:spLocks noGrp="1"/>
          </p:cNvSpPr>
          <p:nvPr>
            <p:ph type="sldNum" sz="quarter" idx="5"/>
          </p:nvPr>
        </p:nvSpPr>
        <p:spPr>
          <a:noFill/>
        </p:spPr>
        <p:txBody>
          <a:bodyPr/>
          <a:lstStyle/>
          <a:p>
            <a:fld id="{FBB671E7-0E04-4FE1-A209-B39DE0CC95DC}" type="slidenum">
              <a:rPr lang="en-GB" smtClean="0"/>
              <a:pPr/>
              <a:t>29</a:t>
            </a:fld>
            <a:endParaRPr lang="en-GB"/>
          </a:p>
        </p:txBody>
      </p:sp>
    </p:spTree>
    <p:extLst>
      <p:ext uri="{BB962C8B-B14F-4D97-AF65-F5344CB8AC3E}">
        <p14:creationId xmlns:p14="http://schemas.microsoft.com/office/powerpoint/2010/main" val="1047117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0BD72DB4-CB69-4FD2-9A5A-B8A384FC99D1}" type="slidenum">
              <a:rPr lang="en-GB">
                <a:solidFill>
                  <a:srgbClr val="1F497D"/>
                </a:solidFill>
              </a:rPr>
              <a:pPr/>
              <a:t>30</a:t>
            </a:fld>
            <a:endParaRPr lang="en-GB">
              <a:solidFill>
                <a:srgbClr val="1F497D"/>
              </a:solidFill>
            </a:endParaRPr>
          </a:p>
        </p:txBody>
      </p:sp>
      <p:sp>
        <p:nvSpPr>
          <p:cNvPr id="240643" name="Rectangle 2"/>
          <p:cNvSpPr>
            <a:spLocks noGrp="1" noRot="1" noChangeAspect="1" noChangeArrowheads="1" noTextEdit="1"/>
          </p:cNvSpPr>
          <p:nvPr>
            <p:ph type="sldImg"/>
          </p:nvPr>
        </p:nvSpPr>
        <p:spPr>
          <a:xfrm>
            <a:off x="387350" y="703263"/>
            <a:ext cx="6119813" cy="3443287"/>
          </a:xfrm>
          <a:ln/>
        </p:spPr>
      </p:sp>
      <p:sp>
        <p:nvSpPr>
          <p:cNvPr id="240644" name="Rectangle 3"/>
          <p:cNvSpPr>
            <a:spLocks noGrp="1" noChangeArrowheads="1"/>
          </p:cNvSpPr>
          <p:nvPr>
            <p:ph type="body" idx="1"/>
          </p:nvPr>
        </p:nvSpPr>
        <p:spPr>
          <a:xfrm>
            <a:off x="928876" y="4357767"/>
            <a:ext cx="5037797" cy="4078461"/>
          </a:xfrm>
          <a:noFill/>
          <a:ln/>
        </p:spPr>
        <p:txBody>
          <a:bodyPr/>
          <a:lstStyle/>
          <a:p>
            <a:pPr eaLnBrk="1" hangingPunct="1"/>
            <a:r>
              <a:rPr lang="en-GB"/>
              <a:t>The raw data to start a forecast are two-fold:</a:t>
            </a:r>
          </a:p>
          <a:p>
            <a:pPr eaLnBrk="1" hangingPunct="1"/>
            <a:r>
              <a:rPr lang="en-GB"/>
              <a:t>Firstly, our understanding of the atmosphere, encapsulated in the formulation of the model. </a:t>
            </a:r>
          </a:p>
          <a:p>
            <a:pPr eaLnBrk="1" hangingPunct="1"/>
            <a:r>
              <a:rPr lang="en-GB"/>
              <a:t>Secondly, observations of the recent state of the atmosphere, used to start the forecast.</a:t>
            </a:r>
          </a:p>
          <a:p>
            <a:pPr eaLnBrk="1" hangingPunct="1"/>
            <a:r>
              <a:rPr lang="en-GB"/>
              <a:t>The forecast model process adjusts the latest estimate of the evolution of atmospheric structure to optimise the fit to recent observations, and then continues the evolution to create the forecast. The model outputs are post-processed to provide an optimal match to the requirements of customers.</a:t>
            </a:r>
          </a:p>
          <a:p>
            <a:pPr eaLnBrk="1" hangingPunct="1"/>
            <a:r>
              <a:rPr lang="en-GB"/>
              <a:t>Finally the forecast products are used in risk assessment processes to determine the required responses. </a:t>
            </a:r>
          </a:p>
        </p:txBody>
      </p:sp>
    </p:spTree>
    <p:extLst>
      <p:ext uri="{BB962C8B-B14F-4D97-AF65-F5344CB8AC3E}">
        <p14:creationId xmlns:p14="http://schemas.microsoft.com/office/powerpoint/2010/main" val="1687838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29DE7723-4265-0148-AF57-FEBC2549AFA3}" type="slidenum">
              <a:rPr lang="en-US" altLang="ja-JP">
                <a:solidFill>
                  <a:srgbClr val="000000"/>
                </a:solidFill>
                <a:cs typeface="ＭＳ Ｐゴシック" pitchFamily="-1" charset="-128"/>
              </a:rPr>
              <a:pPr/>
              <a:t>31</a:t>
            </a:fld>
            <a:endParaRPr lang="en-US" altLang="ja-JP">
              <a:solidFill>
                <a:srgbClr val="000000"/>
              </a:solidFill>
              <a:cs typeface="ＭＳ Ｐゴシック" pitchFamily="-1" charset="-128"/>
            </a:endParaRPr>
          </a:p>
        </p:txBody>
      </p:sp>
      <p:sp>
        <p:nvSpPr>
          <p:cNvPr id="58371" name="Rectangle 2"/>
          <p:cNvSpPr>
            <a:spLocks noGrp="1" noRot="1" noChangeAspect="1" noChangeArrowheads="1" noTextEdit="1"/>
          </p:cNvSpPr>
          <p:nvPr>
            <p:ph type="sldImg"/>
          </p:nvPr>
        </p:nvSpPr>
        <p:spPr>
          <a:xfrm>
            <a:off x="26988" y="744538"/>
            <a:ext cx="6615112" cy="3722687"/>
          </a:xfrm>
          <a:solidFill>
            <a:srgbClr val="FFFFFF"/>
          </a:solidFill>
          <a:ln/>
        </p:spPr>
      </p:sp>
      <p:sp>
        <p:nvSpPr>
          <p:cNvPr id="58372" name="Rectangle 3"/>
          <p:cNvSpPr>
            <a:spLocks noGrp="1" noChangeArrowheads="1"/>
          </p:cNvSpPr>
          <p:nvPr>
            <p:ph type="body" idx="1"/>
          </p:nvPr>
        </p:nvSpPr>
        <p:spPr>
          <a:xfrm>
            <a:off x="685637" y="4343144"/>
            <a:ext cx="5486727" cy="4115019"/>
          </a:xfrm>
          <a:solidFill>
            <a:srgbClr val="FFFFFF"/>
          </a:solidFill>
          <a:ln>
            <a:solidFill>
              <a:srgbClr val="000000"/>
            </a:solidFill>
          </a:ln>
        </p:spPr>
        <p:txBody>
          <a:bodyPr/>
          <a:lstStyle/>
          <a:p>
            <a:pPr eaLnBrk="1" hangingPunct="1"/>
            <a:endParaRPr lang="ja-JP" altLang="en-US">
              <a:latin typeface="Times New Roman" pitchFamily="-1" charset="0"/>
            </a:endParaRPr>
          </a:p>
        </p:txBody>
      </p:sp>
    </p:spTree>
    <p:extLst>
      <p:ext uri="{BB962C8B-B14F-4D97-AF65-F5344CB8AC3E}">
        <p14:creationId xmlns:p14="http://schemas.microsoft.com/office/powerpoint/2010/main" val="1377467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ln/>
        </p:spPr>
        <p:txBody>
          <a:bodyPr/>
          <a:lstStyle/>
          <a:p>
            <a:pPr eaLnBrk="1" hangingPunct="1"/>
            <a:r>
              <a:rPr lang="en-GB" dirty="0">
                <a:ea typeface="ＭＳ Ｐゴシック" pitchFamily="34" charset="-128"/>
              </a:rPr>
              <a:t>The </a:t>
            </a:r>
            <a:r>
              <a:rPr lang="en-GB" dirty="0" err="1">
                <a:ea typeface="ＭＳ Ｐゴシック" pitchFamily="34" charset="-128"/>
              </a:rPr>
              <a:t>Vuvuzela</a:t>
            </a:r>
            <a:r>
              <a:rPr lang="en-GB" dirty="0">
                <a:ea typeface="ＭＳ Ｐゴシック" pitchFamily="34" charset="-128"/>
              </a:rPr>
              <a:t> of seamless prediction:</a:t>
            </a:r>
          </a:p>
          <a:p>
            <a:pPr eaLnBrk="1" hangingPunct="1">
              <a:buFontTx/>
              <a:buChar char="•"/>
            </a:pPr>
            <a:r>
              <a:rPr lang="en-GB" dirty="0">
                <a:ea typeface="ＭＳ Ｐゴシック" pitchFamily="34" charset="-128"/>
              </a:rPr>
              <a:t>The Met Office is able to make predictions on all timescales from now until a century ahead.</a:t>
            </a:r>
          </a:p>
          <a:p>
            <a:pPr eaLnBrk="1" hangingPunct="1">
              <a:buFontTx/>
              <a:buChar char="•"/>
            </a:pPr>
            <a:r>
              <a:rPr lang="en-GB" dirty="0">
                <a:ea typeface="ＭＳ Ｐゴシック" pitchFamily="34" charset="-128"/>
              </a:rPr>
              <a:t>Analysis of past weather data is also useful to understand weather risks today – for example what is the likelihood of a particular storm event occurring.</a:t>
            </a:r>
          </a:p>
          <a:p>
            <a:pPr eaLnBrk="1" hangingPunct="1">
              <a:buFontTx/>
              <a:buChar char="•"/>
            </a:pPr>
            <a:r>
              <a:rPr lang="en-GB" dirty="0">
                <a:ea typeface="ＭＳ Ｐゴシック" pitchFamily="34" charset="-128"/>
              </a:rPr>
              <a:t>On longer timescales the confidence boundary gets wider – however if the climate information is applied in an appropriate manner it provides extremely useful information to inform adaptation decision making.</a:t>
            </a:r>
          </a:p>
          <a:p>
            <a:pPr>
              <a:defRPr/>
            </a:pPr>
            <a:endParaRPr lang="en-US" dirty="0">
              <a:latin typeface="Arial" pitchFamily="34" charset="0"/>
              <a:ea typeface="ＭＳ Ｐゴシック" pitchFamily="34" charset="-128"/>
            </a:endParaRPr>
          </a:p>
        </p:txBody>
      </p:sp>
      <p:sp>
        <p:nvSpPr>
          <p:cNvPr id="44036" name="Slide Number Placeholder 3"/>
          <p:cNvSpPr>
            <a:spLocks noGrp="1"/>
          </p:cNvSpPr>
          <p:nvPr>
            <p:ph type="sldNum" sz="quarter" idx="5"/>
          </p:nvPr>
        </p:nvSpPr>
        <p:spPr>
          <a:noFill/>
        </p:spPr>
        <p:txBody>
          <a:bodyPr/>
          <a:lstStyle/>
          <a:p>
            <a:fld id="{FBB671E7-0E04-4FE1-A209-B39DE0CC95DC}" type="slidenum">
              <a:rPr lang="en-GB" smtClean="0"/>
              <a:pPr/>
              <a:t>32</a:t>
            </a:fld>
            <a:endParaRPr lang="en-GB"/>
          </a:p>
        </p:txBody>
      </p:sp>
    </p:spTree>
    <p:extLst>
      <p:ext uri="{BB962C8B-B14F-4D97-AF65-F5344CB8AC3E}">
        <p14:creationId xmlns:p14="http://schemas.microsoft.com/office/powerpoint/2010/main" val="1936287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26988" y="744538"/>
            <a:ext cx="6615112" cy="3722687"/>
          </a:xfrm>
          <a:ln/>
        </p:spPr>
      </p:sp>
      <p:sp>
        <p:nvSpPr>
          <p:cNvPr id="165891" name="Notes Placeholder 2"/>
          <p:cNvSpPr>
            <a:spLocks noGrp="1"/>
          </p:cNvSpPr>
          <p:nvPr>
            <p:ph type="body" idx="1"/>
          </p:nvPr>
        </p:nvSpPr>
        <p:spPr>
          <a:noFill/>
          <a:ln/>
        </p:spPr>
        <p:txBody>
          <a:bodyPr/>
          <a:lstStyle/>
          <a:p>
            <a:endParaRPr lang="en-US">
              <a:latin typeface="Arial" pitchFamily="34" charset="0"/>
              <a:ea typeface="ＭＳ Ｐゴシック" pitchFamily="34" charset="-128"/>
            </a:endParaRPr>
          </a:p>
        </p:txBody>
      </p:sp>
      <p:sp>
        <p:nvSpPr>
          <p:cNvPr id="165892" name="Slide Number Placeholder 3"/>
          <p:cNvSpPr>
            <a:spLocks noGrp="1"/>
          </p:cNvSpPr>
          <p:nvPr>
            <p:ph type="sldNum" sz="quarter" idx="5"/>
          </p:nvPr>
        </p:nvSpPr>
        <p:spPr>
          <a:noFill/>
        </p:spPr>
        <p:txBody>
          <a:bodyPr/>
          <a:lstStyle/>
          <a:p>
            <a:fld id="{1016161D-713C-445F-9710-D1F0AFA95517}" type="slidenum">
              <a:rPr lang="en-GB">
                <a:solidFill>
                  <a:srgbClr val="1F497D"/>
                </a:solidFill>
              </a:rPr>
              <a:pPr/>
              <a:t>33</a:t>
            </a:fld>
            <a:endParaRPr lang="en-GB">
              <a:solidFill>
                <a:srgbClr val="1F497D"/>
              </a:solidFill>
            </a:endParaRPr>
          </a:p>
        </p:txBody>
      </p:sp>
    </p:spTree>
    <p:extLst>
      <p:ext uri="{BB962C8B-B14F-4D97-AF65-F5344CB8AC3E}">
        <p14:creationId xmlns:p14="http://schemas.microsoft.com/office/powerpoint/2010/main" val="327029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xfrm>
            <a:off x="26988" y="744538"/>
            <a:ext cx="6615112" cy="3722687"/>
          </a:xfrm>
          <a:ln/>
        </p:spPr>
      </p:sp>
      <p:sp>
        <p:nvSpPr>
          <p:cNvPr id="112643" name="Notes Placeholder 2"/>
          <p:cNvSpPr>
            <a:spLocks noGrp="1"/>
          </p:cNvSpPr>
          <p:nvPr>
            <p:ph type="body" idx="1"/>
          </p:nvPr>
        </p:nvSpPr>
        <p:spPr>
          <a:noFill/>
        </p:spPr>
        <p:txBody>
          <a:bodyPr/>
          <a:lstStyle/>
          <a:p>
            <a:r>
              <a:rPr lang="en-GB">
                <a:ea typeface="ＭＳ Ｐゴシック" pitchFamily="34" charset="-128"/>
              </a:rPr>
              <a:t>This is the most recent set of FSO for 24 hr forecasts for Global results for 6 months</a:t>
            </a:r>
          </a:p>
        </p:txBody>
      </p:sp>
      <p:sp>
        <p:nvSpPr>
          <p:cNvPr id="112644" name="Slide Number Placeholder 3"/>
          <p:cNvSpPr>
            <a:spLocks noGrp="1"/>
          </p:cNvSpPr>
          <p:nvPr>
            <p:ph type="sldNum" sz="quarter" idx="5"/>
          </p:nvPr>
        </p:nvSpPr>
        <p:spPr>
          <a:noFill/>
          <a:ln>
            <a:miter lim="800000"/>
            <a:headEnd/>
            <a:tailEnd/>
          </a:ln>
        </p:spPr>
        <p:txBody>
          <a:bodyPr/>
          <a:lstStyle/>
          <a:p>
            <a:fld id="{9B17F565-2A72-4D29-9E5A-994524ED4894}" type="slidenum">
              <a:rPr lang="en-GB">
                <a:solidFill>
                  <a:srgbClr val="000000"/>
                </a:solidFill>
              </a:rPr>
              <a:pPr/>
              <a:t>34</a:t>
            </a:fld>
            <a:endParaRPr lang="en-GB">
              <a:solidFill>
                <a:srgbClr val="000000"/>
              </a:solidFill>
            </a:endParaRPr>
          </a:p>
        </p:txBody>
      </p:sp>
    </p:spTree>
    <p:extLst>
      <p:ext uri="{BB962C8B-B14F-4D97-AF65-F5344CB8AC3E}">
        <p14:creationId xmlns:p14="http://schemas.microsoft.com/office/powerpoint/2010/main" val="969498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AD44B27-B5F3-2C48-BF19-6A43573BBAD1}" type="slidenum">
              <a:rPr lang="en-US" altLang="ja-JP">
                <a:solidFill>
                  <a:prstClr val="black"/>
                </a:solidFill>
                <a:cs typeface="ＭＳ Ｐゴシック" pitchFamily="-1" charset="-128"/>
              </a:rPr>
              <a:pPr/>
              <a:t>35</a:t>
            </a:fld>
            <a:endParaRPr lang="en-US" altLang="ja-JP">
              <a:solidFill>
                <a:prstClr val="black"/>
              </a:solidFill>
              <a:cs typeface="ＭＳ Ｐゴシック" pitchFamily="-1" charset="-128"/>
            </a:endParaRPr>
          </a:p>
        </p:txBody>
      </p:sp>
      <p:sp>
        <p:nvSpPr>
          <p:cNvPr id="66563" name="Rectangle 2"/>
          <p:cNvSpPr>
            <a:spLocks noGrp="1" noRot="1" noChangeAspect="1" noChangeArrowheads="1" noTextEdit="1"/>
          </p:cNvSpPr>
          <p:nvPr>
            <p:ph type="sldImg"/>
          </p:nvPr>
        </p:nvSpPr>
        <p:spPr>
          <a:xfrm>
            <a:off x="28575" y="744538"/>
            <a:ext cx="6615113" cy="3722687"/>
          </a:xfrm>
          <a:solidFill>
            <a:srgbClr val="FFFFFF"/>
          </a:solidFill>
          <a:ln/>
        </p:spPr>
      </p:sp>
      <p:sp>
        <p:nvSpPr>
          <p:cNvPr id="66564" name="Rectangle 3"/>
          <p:cNvSpPr>
            <a:spLocks noGrp="1" noChangeArrowheads="1"/>
          </p:cNvSpPr>
          <p:nvPr>
            <p:ph type="body" idx="1"/>
          </p:nvPr>
        </p:nvSpPr>
        <p:spPr>
          <a:xfrm>
            <a:off x="666751" y="4716463"/>
            <a:ext cx="5335588" cy="4465637"/>
          </a:xfrm>
          <a:solidFill>
            <a:srgbClr val="FFFFFF"/>
          </a:solidFill>
          <a:ln>
            <a:solidFill>
              <a:srgbClr val="000000"/>
            </a:solidFill>
          </a:ln>
        </p:spPr>
        <p:txBody>
          <a:bodyPr/>
          <a:lstStyle/>
          <a:p>
            <a:pPr eaLnBrk="1" hangingPunct="1"/>
            <a:r>
              <a:rPr lang="en-GB" altLang="ja-JP" dirty="0">
                <a:latin typeface="Times New Roman" pitchFamily="-1" charset="0"/>
              </a:rPr>
              <a:t>Verification v analysis for “area 2” (covering the N Atlantic, UK, Iceland and Western Europe), which is defined as a rectangle on a polar stereo-graphic projection.</a:t>
            </a:r>
            <a:r>
              <a:rPr lang="en-GB" altLang="ja-JP" baseline="0" dirty="0">
                <a:latin typeface="Times New Roman" pitchFamily="-1" charset="0"/>
              </a:rPr>
              <a:t> </a:t>
            </a:r>
            <a:r>
              <a:rPr lang="en-GB" altLang="ja-JP" dirty="0">
                <a:latin typeface="Times New Roman" pitchFamily="-1" charset="0"/>
              </a:rPr>
              <a:t>Accuracy has improved to the extent that one day of forecast predictability has been gained approximately every 10 years.</a:t>
            </a:r>
          </a:p>
          <a:p>
            <a:pPr eaLnBrk="1" hangingPunct="1"/>
            <a:endParaRPr lang="en-GB" altLang="ja-JP" dirty="0">
              <a:latin typeface="Times New Roman" pitchFamily="-1" charset="0"/>
            </a:endParaRPr>
          </a:p>
          <a:p>
            <a:pPr eaLnBrk="1" hangingPunct="1"/>
            <a:r>
              <a:rPr lang="en-GB" altLang="ja-JP" dirty="0">
                <a:latin typeface="Times New Roman" pitchFamily="-1" charset="0"/>
              </a:rPr>
              <a:t>Q: What happened</a:t>
            </a:r>
            <a:r>
              <a:rPr lang="en-GB" altLang="ja-JP" baseline="0" dirty="0">
                <a:latin typeface="Times New Roman" pitchFamily="-1" charset="0"/>
              </a:rPr>
              <a:t> in 2015? Need to look at a) Wider area (this is just Europe) – NH/SH/tropics?, </a:t>
            </a:r>
            <a:r>
              <a:rPr lang="en-GB" altLang="ja-JP" baseline="0" dirty="0" err="1">
                <a:latin typeface="Times New Roman" pitchFamily="-1" charset="0"/>
              </a:rPr>
              <a:t>b</a:t>
            </a:r>
            <a:r>
              <a:rPr lang="en-GB" altLang="ja-JP" baseline="0" dirty="0">
                <a:latin typeface="Times New Roman" pitchFamily="-1" charset="0"/>
              </a:rPr>
              <a:t>) Other variables (global NWP improvements driven by e.g. weather rather than PMSL these days? Start with global index parameters, and also weather e.g. T850, surf U/T?), </a:t>
            </a:r>
            <a:r>
              <a:rPr lang="en-GB" altLang="ja-JP" baseline="0" dirty="0" err="1">
                <a:latin typeface="Times New Roman" pitchFamily="-1" charset="0"/>
              </a:rPr>
              <a:t>c</a:t>
            </a:r>
            <a:r>
              <a:rPr lang="en-GB" altLang="ja-JP" baseline="0" dirty="0">
                <a:latin typeface="Times New Roman" pitchFamily="-1" charset="0"/>
              </a:rPr>
              <a:t>) Was 2015 particularly unusual (spike in persistence) – note though that we’ve had spikes/dips in the past (e.g. 1999) that didn’t correlate so much with skill decrease, whereas early, late 1980s there is some evidence?  </a:t>
            </a:r>
            <a:endParaRPr lang="en-GB" altLang="ja-JP" dirty="0">
              <a:latin typeface="Times New Roman" pitchFamily="-1" charset="0"/>
            </a:endParaRPr>
          </a:p>
        </p:txBody>
      </p:sp>
    </p:spTree>
    <p:extLst>
      <p:ext uri="{BB962C8B-B14F-4D97-AF65-F5344CB8AC3E}">
        <p14:creationId xmlns:p14="http://schemas.microsoft.com/office/powerpoint/2010/main" val="1031342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normAutofit/>
          </a:bodyPr>
          <a:lstStyle/>
          <a:p>
            <a:endParaRPr lang="ja-JP" altLang="en-US" dirty="0"/>
          </a:p>
        </p:txBody>
      </p:sp>
      <p:sp>
        <p:nvSpPr>
          <p:cNvPr id="4" name="Slide Number Placeholder 3"/>
          <p:cNvSpPr>
            <a:spLocks noGrp="1"/>
          </p:cNvSpPr>
          <p:nvPr>
            <p:ph type="sldNum" sz="quarter" idx="10"/>
          </p:nvPr>
        </p:nvSpPr>
        <p:spPr/>
        <p:txBody>
          <a:bodyPr/>
          <a:lstStyle/>
          <a:p>
            <a:pPr>
              <a:defRPr/>
            </a:pPr>
            <a:fld id="{D693BE89-ED6F-934A-A399-A0FE09CD2663}"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1591863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9250" y="808038"/>
            <a:ext cx="7185025" cy="40417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40003-DE52-45A2-AB9D-BE3E99033819}" type="slidenum">
              <a:rPr lang="en-GB" smtClean="0">
                <a:solidFill>
                  <a:prstClr val="black"/>
                </a:solidFill>
              </a:rPr>
              <a:pPr/>
              <a:t>43</a:t>
            </a:fld>
            <a:endParaRPr lang="en-GB">
              <a:solidFill>
                <a:prstClr val="black"/>
              </a:solidFill>
            </a:endParaRPr>
          </a:p>
        </p:txBody>
      </p:sp>
    </p:spTree>
    <p:extLst>
      <p:ext uri="{BB962C8B-B14F-4D97-AF65-F5344CB8AC3E}">
        <p14:creationId xmlns:p14="http://schemas.microsoft.com/office/powerpoint/2010/main" val="880221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349250" y="808038"/>
            <a:ext cx="7185025" cy="4041775"/>
          </a:xfrm>
          <a:ln/>
        </p:spPr>
      </p:sp>
      <p:sp>
        <p:nvSpPr>
          <p:cNvPr id="116739" name="Notes Placeholder 2"/>
          <p:cNvSpPr>
            <a:spLocks noGrp="1"/>
          </p:cNvSpPr>
          <p:nvPr>
            <p:ph type="body" idx="1"/>
          </p:nvPr>
        </p:nvSpPr>
        <p:spPr>
          <a:noFill/>
        </p:spPr>
        <p:txBody>
          <a:bodyPr/>
          <a:lstStyle/>
          <a:p>
            <a:endParaRPr lang="en-US">
              <a:ea typeface="ＭＳ Ｐゴシック" pitchFamily="34" charset="-128"/>
            </a:endParaRPr>
          </a:p>
        </p:txBody>
      </p:sp>
      <p:sp>
        <p:nvSpPr>
          <p:cNvPr id="116740" name="Slide Number Placeholder 3"/>
          <p:cNvSpPr>
            <a:spLocks noGrp="1"/>
          </p:cNvSpPr>
          <p:nvPr>
            <p:ph type="sldNum" sz="quarter" idx="5"/>
          </p:nvPr>
        </p:nvSpPr>
        <p:spPr>
          <a:noFill/>
          <a:ln>
            <a:miter lim="800000"/>
            <a:headEnd/>
            <a:tailEnd/>
          </a:ln>
        </p:spPr>
        <p:txBody>
          <a:bodyPr/>
          <a:lstStyle/>
          <a:p>
            <a:fld id="{513A9137-C8BC-4775-8039-D8965BC806E8}" type="slidenum">
              <a:rPr lang="en-GB">
                <a:solidFill>
                  <a:srgbClr val="1F497D"/>
                </a:solidFill>
              </a:rPr>
              <a:pPr/>
              <a:t>47</a:t>
            </a:fld>
            <a:endParaRPr lang="en-GB">
              <a:solidFill>
                <a:srgbClr val="1F497D"/>
              </a:solidFill>
            </a:endParaRPr>
          </a:p>
        </p:txBody>
      </p:sp>
    </p:spTree>
    <p:extLst>
      <p:ext uri="{BB962C8B-B14F-4D97-AF65-F5344CB8AC3E}">
        <p14:creationId xmlns:p14="http://schemas.microsoft.com/office/powerpoint/2010/main" val="123854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40003-DE52-45A2-AB9D-BE3E99033819}" type="slidenum">
              <a:rPr lang="en-GB" smtClean="0"/>
              <a:pPr/>
              <a:t>6</a:t>
            </a:fld>
            <a:endParaRPr lang="en-GB"/>
          </a:p>
        </p:txBody>
      </p:sp>
    </p:spTree>
    <p:extLst>
      <p:ext uri="{BB962C8B-B14F-4D97-AF65-F5344CB8AC3E}">
        <p14:creationId xmlns:p14="http://schemas.microsoft.com/office/powerpoint/2010/main" val="19777390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4B08625-5B52-4E62-AD4C-C8C2F9670B7E}" type="slidenum">
              <a:rPr lang="en-GB" smtClean="0"/>
              <a:pPr>
                <a:defRPr/>
              </a:pPr>
              <a:t>49</a:t>
            </a:fld>
            <a:endParaRPr lang="en-GB" dirty="0"/>
          </a:p>
        </p:txBody>
      </p:sp>
    </p:spTree>
    <p:extLst>
      <p:ext uri="{BB962C8B-B14F-4D97-AF65-F5344CB8AC3E}">
        <p14:creationId xmlns:p14="http://schemas.microsoft.com/office/powerpoint/2010/main" val="1281937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4B08625-5B52-4E62-AD4C-C8C2F9670B7E}" type="slidenum">
              <a:rPr lang="en-GB" smtClean="0"/>
              <a:pPr>
                <a:defRPr/>
              </a:pPr>
              <a:t>50</a:t>
            </a:fld>
            <a:endParaRPr lang="en-GB" dirty="0"/>
          </a:p>
        </p:txBody>
      </p:sp>
    </p:spTree>
    <p:extLst>
      <p:ext uri="{BB962C8B-B14F-4D97-AF65-F5344CB8AC3E}">
        <p14:creationId xmlns:p14="http://schemas.microsoft.com/office/powerpoint/2010/main" val="16424638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71D45BCF-C15D-AE4D-AA67-B4EDFFC0899E}" type="slidenum">
              <a:rPr lang="en-US" altLang="ja-JP">
                <a:solidFill>
                  <a:srgbClr val="000000"/>
                </a:solidFill>
                <a:latin typeface="Arial" pitchFamily="-1" charset="0"/>
                <a:ea typeface="굴림" pitchFamily="-1" charset="-127"/>
                <a:cs typeface="굴림" pitchFamily="-1" charset="-127"/>
              </a:rPr>
              <a:pPr/>
              <a:t>52</a:t>
            </a:fld>
            <a:endParaRPr lang="en-US" altLang="ja-JP">
              <a:solidFill>
                <a:srgbClr val="000000"/>
              </a:solidFill>
              <a:latin typeface="Arial" pitchFamily="-1" charset="0"/>
              <a:ea typeface="굴림" pitchFamily="-1" charset="-127"/>
              <a:cs typeface="굴림" pitchFamily="-1" charset="-127"/>
            </a:endParaRPr>
          </a:p>
        </p:txBody>
      </p:sp>
      <p:sp>
        <p:nvSpPr>
          <p:cNvPr id="75779" name="Rectangle 2"/>
          <p:cNvSpPr>
            <a:spLocks noGrp="1" noRot="1" noChangeAspect="1" noChangeArrowheads="1" noTextEdit="1"/>
          </p:cNvSpPr>
          <p:nvPr>
            <p:ph type="sldImg"/>
          </p:nvPr>
        </p:nvSpPr>
        <p:spPr>
          <a:xfrm>
            <a:off x="-349250" y="808038"/>
            <a:ext cx="7185025" cy="4041775"/>
          </a:xfrm>
          <a:ln/>
        </p:spPr>
      </p:sp>
      <p:sp>
        <p:nvSpPr>
          <p:cNvPr id="75780" name="Rectangle 3"/>
          <p:cNvSpPr>
            <a:spLocks noGrp="1" noChangeArrowheads="1"/>
          </p:cNvSpPr>
          <p:nvPr>
            <p:ph type="body" idx="1"/>
          </p:nvPr>
        </p:nvSpPr>
        <p:spPr>
          <a:noFill/>
          <a:ln/>
        </p:spPr>
        <p:txBody>
          <a:bodyPr/>
          <a:lstStyle/>
          <a:p>
            <a:endParaRPr lang="ja-JP" alt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978736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b="1" dirty="0"/>
              <a:t>In brief</a:t>
            </a:r>
          </a:p>
          <a:p>
            <a:pPr eaLnBrk="1" hangingPunct="1">
              <a:buFontTx/>
              <a:buChar char="•"/>
            </a:pPr>
            <a:r>
              <a:rPr lang="en-GB" dirty="0"/>
              <a:t>The Met Office houses the Met Office Hadley Centre – the UK’s leading climate change research centre.</a:t>
            </a:r>
          </a:p>
          <a:p>
            <a:pPr eaLnBrk="1" hangingPunct="1">
              <a:buFontTx/>
              <a:buChar char="•"/>
            </a:pPr>
            <a:r>
              <a:rPr lang="en-GB" dirty="0"/>
              <a:t>The Met Office  is a trading fund within the department of Business, Innovation and Skills – and is required to meet commercial targets.</a:t>
            </a:r>
          </a:p>
          <a:p>
            <a:pPr eaLnBrk="1" hangingPunct="1">
              <a:buFontTx/>
              <a:buChar char="•"/>
            </a:pPr>
            <a:r>
              <a:rPr lang="en-GB" dirty="0"/>
              <a:t>The Met Office employs over 1,900 people at 50 sites globally.</a:t>
            </a:r>
            <a:endParaRPr lang="en-GB" b="1" dirty="0"/>
          </a:p>
          <a:p>
            <a:pPr eaLnBrk="1" hangingPunct="1"/>
            <a:r>
              <a:rPr lang="en-GB" b="1" dirty="0"/>
              <a:t>In full</a:t>
            </a:r>
          </a:p>
          <a:p>
            <a:pPr eaLnBrk="1" hangingPunct="1">
              <a:buFontTx/>
              <a:buChar char="•"/>
            </a:pPr>
            <a:r>
              <a:rPr lang="en-GB" dirty="0"/>
              <a:t>As a Trading Fund the Met Office is required to operate on a commercial basis and meet agreed performance targets as set by the Ministerial Owner.</a:t>
            </a:r>
            <a:r>
              <a:rPr lang="en-GB" sz="1400" dirty="0"/>
              <a:t> </a:t>
            </a:r>
          </a:p>
          <a:p>
            <a:pPr eaLnBrk="1" hangingPunct="1">
              <a:spcBef>
                <a:spcPct val="0"/>
              </a:spcBef>
              <a:buFontTx/>
              <a:buChar char="•"/>
            </a:pPr>
            <a:r>
              <a:rPr lang="en-US" dirty="0"/>
              <a:t>Our main sources of income are from:</a:t>
            </a:r>
          </a:p>
          <a:p>
            <a:pPr lvl="1" eaLnBrk="1" hangingPunct="1">
              <a:spcBef>
                <a:spcPct val="0"/>
              </a:spcBef>
              <a:buFontTx/>
              <a:buChar char="•"/>
            </a:pPr>
            <a:r>
              <a:rPr lang="en-US" dirty="0"/>
              <a:t>Public weather services.</a:t>
            </a:r>
          </a:p>
          <a:p>
            <a:pPr lvl="1" eaLnBrk="1" hangingPunct="1">
              <a:spcBef>
                <a:spcPct val="0"/>
              </a:spcBef>
              <a:buFontTx/>
              <a:buChar char="•"/>
            </a:pPr>
            <a:r>
              <a:rPr lang="en-US" dirty="0" err="1"/>
              <a:t>Defence</a:t>
            </a:r>
            <a:r>
              <a:rPr lang="en-US" dirty="0"/>
              <a:t>.</a:t>
            </a:r>
          </a:p>
          <a:p>
            <a:pPr lvl="1" eaLnBrk="1" hangingPunct="1">
              <a:spcBef>
                <a:spcPct val="0"/>
              </a:spcBef>
              <a:buFontTx/>
              <a:buChar char="•"/>
            </a:pPr>
            <a:r>
              <a:rPr lang="en-US" dirty="0"/>
              <a:t>Commercial.</a:t>
            </a:r>
          </a:p>
          <a:p>
            <a:pPr lvl="1" eaLnBrk="1" hangingPunct="1">
              <a:spcBef>
                <a:spcPct val="0"/>
              </a:spcBef>
              <a:buFontTx/>
              <a:buChar char="•"/>
            </a:pPr>
            <a:r>
              <a:rPr lang="en-US" dirty="0"/>
              <a:t>Climate change.</a:t>
            </a:r>
          </a:p>
          <a:p>
            <a:pPr lvl="1" eaLnBrk="1" hangingPunct="1">
              <a:spcBef>
                <a:spcPct val="0"/>
              </a:spcBef>
              <a:buFontTx/>
              <a:buChar char="•"/>
            </a:pPr>
            <a:r>
              <a:rPr lang="en-US" dirty="0"/>
              <a:t>Civil sector services.</a:t>
            </a:r>
          </a:p>
          <a:p>
            <a:endParaRPr lang="en-GB" dirty="0"/>
          </a:p>
        </p:txBody>
      </p:sp>
      <p:sp>
        <p:nvSpPr>
          <p:cNvPr id="4" name="Slide Number Placeholder 3"/>
          <p:cNvSpPr>
            <a:spLocks noGrp="1"/>
          </p:cNvSpPr>
          <p:nvPr>
            <p:ph type="sldNum" sz="quarter" idx="10"/>
          </p:nvPr>
        </p:nvSpPr>
        <p:spPr/>
        <p:txBody>
          <a:bodyPr/>
          <a:lstStyle/>
          <a:p>
            <a:pPr>
              <a:defRPr/>
            </a:pPr>
            <a:fld id="{A16EAAF3-6EDB-0042-867C-F4C68D082B54}" type="slidenum">
              <a:rPr lang="en-GB" smtClean="0">
                <a:solidFill>
                  <a:srgbClr val="1F497D"/>
                </a:solidFill>
              </a:rPr>
              <a:pPr>
                <a:defRPr/>
              </a:pPr>
              <a:t>53</a:t>
            </a:fld>
            <a:endParaRPr lang="en-GB">
              <a:solidFill>
                <a:srgbClr val="1F497D"/>
              </a:solidFill>
            </a:endParaRPr>
          </a:p>
        </p:txBody>
      </p:sp>
    </p:spTree>
    <p:extLst>
      <p:ext uri="{BB962C8B-B14F-4D97-AF65-F5344CB8AC3E}">
        <p14:creationId xmlns:p14="http://schemas.microsoft.com/office/powerpoint/2010/main" val="1886145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7"/>
          <p:cNvSpPr>
            <a:spLocks noGrp="1" noChangeArrowheads="1"/>
          </p:cNvSpPr>
          <p:nvPr>
            <p:ph type="sldNum" sz="quarter" idx="5"/>
          </p:nvPr>
        </p:nvSpPr>
        <p:spPr>
          <a:noFill/>
        </p:spPr>
        <p:txBody>
          <a:bodyPr/>
          <a:lstStyle/>
          <a:p>
            <a:fld id="{6C444259-C72F-4DBE-9F08-C1B98AA6A08E}" type="slidenum">
              <a:rPr lang="en-GB">
                <a:solidFill>
                  <a:srgbClr val="1F497D"/>
                </a:solidFill>
              </a:rPr>
              <a:pPr/>
              <a:t>7</a:t>
            </a:fld>
            <a:endParaRPr lang="en-GB">
              <a:solidFill>
                <a:srgbClr val="1F497D"/>
              </a:solidFill>
            </a:endParaRPr>
          </a:p>
        </p:txBody>
      </p:sp>
      <p:sp>
        <p:nvSpPr>
          <p:cNvPr id="279554" name="Rectangle 2"/>
          <p:cNvSpPr>
            <a:spLocks noGrp="1" noRot="1" noChangeAspect="1" noChangeArrowheads="1" noTextEdit="1"/>
          </p:cNvSpPr>
          <p:nvPr>
            <p:ph type="sldImg"/>
          </p:nvPr>
        </p:nvSpPr>
        <p:spPr>
          <a:xfrm>
            <a:off x="26988" y="744538"/>
            <a:ext cx="6615112" cy="3722687"/>
          </a:xfrm>
          <a:ln/>
        </p:spPr>
      </p:sp>
      <p:sp>
        <p:nvSpPr>
          <p:cNvPr id="279555" name="Rectangle 3"/>
          <p:cNvSpPr>
            <a:spLocks noGrp="1" noChangeArrowheads="1"/>
          </p:cNvSpPr>
          <p:nvPr>
            <p:ph type="body" idx="1"/>
          </p:nvPr>
        </p:nvSpPr>
        <p:spPr>
          <a:noFill/>
          <a:ln/>
        </p:spPr>
        <p:txBody>
          <a:bodyPr/>
          <a:lstStyle/>
          <a:p>
            <a:pPr eaLnBrk="1" hangingPunct="1"/>
            <a:r>
              <a:rPr lang="en-GB">
                <a:latin typeface="Arial" pitchFamily="34" charset="0"/>
                <a:ea typeface="ＭＳ Ｐゴシック" pitchFamily="34" charset="-128"/>
              </a:rPr>
              <a:t>ASCAT a good example of an ex-research sat instrument now on an operational platform</a:t>
            </a:r>
          </a:p>
        </p:txBody>
      </p:sp>
    </p:spTree>
    <p:extLst>
      <p:ext uri="{BB962C8B-B14F-4D97-AF65-F5344CB8AC3E}">
        <p14:creationId xmlns:p14="http://schemas.microsoft.com/office/powerpoint/2010/main" val="1597747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7"/>
          <p:cNvSpPr>
            <a:spLocks noGrp="1" noChangeArrowheads="1"/>
          </p:cNvSpPr>
          <p:nvPr>
            <p:ph type="sldNum" sz="quarter" idx="5"/>
          </p:nvPr>
        </p:nvSpPr>
        <p:spPr>
          <a:noFill/>
        </p:spPr>
        <p:txBody>
          <a:bodyPr/>
          <a:lstStyle/>
          <a:p>
            <a:fld id="{DC404419-48FF-4025-9C12-B1E28284F9F2}" type="slidenum">
              <a:rPr lang="en-GB">
                <a:solidFill>
                  <a:srgbClr val="1F497D"/>
                </a:solidFill>
              </a:rPr>
              <a:pPr/>
              <a:t>8</a:t>
            </a:fld>
            <a:endParaRPr lang="en-GB">
              <a:solidFill>
                <a:srgbClr val="1F497D"/>
              </a:solidFill>
            </a:endParaRPr>
          </a:p>
        </p:txBody>
      </p:sp>
      <p:sp>
        <p:nvSpPr>
          <p:cNvPr id="253954" name="Rectangle 2"/>
          <p:cNvSpPr>
            <a:spLocks noGrp="1" noRot="1" noChangeAspect="1" noChangeArrowheads="1" noTextEdit="1"/>
          </p:cNvSpPr>
          <p:nvPr>
            <p:ph type="sldImg"/>
          </p:nvPr>
        </p:nvSpPr>
        <p:spPr>
          <a:xfrm>
            <a:off x="26988" y="744538"/>
            <a:ext cx="6615112" cy="3722687"/>
          </a:xfrm>
          <a:ln/>
        </p:spPr>
      </p:sp>
      <p:sp>
        <p:nvSpPr>
          <p:cNvPr id="253955" name="Rectangle 3"/>
          <p:cNvSpPr>
            <a:spLocks noGrp="1" noChangeArrowheads="1"/>
          </p:cNvSpPr>
          <p:nvPr>
            <p:ph type="body" idx="1"/>
          </p:nvPr>
        </p:nvSpPr>
        <p:spPr>
          <a:noFill/>
          <a:ln/>
        </p:spPr>
        <p:txBody>
          <a:bodyPr/>
          <a:lstStyle/>
          <a:p>
            <a:pPr eaLnBrk="1" hangingPunct="1"/>
            <a:r>
              <a:rPr lang="en-GB">
                <a:latin typeface="Arial" pitchFamily="34" charset="0"/>
                <a:ea typeface="ＭＳ Ｐゴシック" pitchFamily="34" charset="-128"/>
              </a:rPr>
              <a:t>CGMS = Coordination Group for Meteorological Satellites</a:t>
            </a:r>
          </a:p>
          <a:p>
            <a:pPr eaLnBrk="1" hangingPunct="1"/>
            <a:r>
              <a:rPr lang="en-GB">
                <a:latin typeface="Arial" pitchFamily="34" charset="0"/>
                <a:ea typeface="ＭＳ Ｐゴシック" pitchFamily="34" charset="-128"/>
              </a:rPr>
              <a:t>As its name suggests it is tasked with ensuring coordination between satellite developers &amp; operators in such things as orbits, instruments, distribution methods and inter-agency contingency planning.</a:t>
            </a:r>
          </a:p>
          <a:p>
            <a:pPr eaLnBrk="1" hangingPunct="1"/>
            <a:r>
              <a:rPr lang="en-GB">
                <a:latin typeface="Arial" pitchFamily="34" charset="0"/>
                <a:ea typeface="ＭＳ Ｐゴシック" pitchFamily="34" charset="-128"/>
              </a:rPr>
              <a:t>The picture shows the situation a couple of years ago – it is a bit idealised and in practice satellite failures rendered it out-of-date and have hence increased the need for an improved global system (eg both the LEO and GEO Russian sats have failed, as has GMS).</a:t>
            </a:r>
          </a:p>
        </p:txBody>
      </p:sp>
    </p:spTree>
    <p:extLst>
      <p:ext uri="{BB962C8B-B14F-4D97-AF65-F5344CB8AC3E}">
        <p14:creationId xmlns:p14="http://schemas.microsoft.com/office/powerpoint/2010/main" val="243865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xfrm>
            <a:off x="26988" y="744538"/>
            <a:ext cx="6615112" cy="3722687"/>
          </a:xfrm>
          <a:ln/>
        </p:spPr>
      </p:sp>
      <p:sp>
        <p:nvSpPr>
          <p:cNvPr id="3" name="Notes Placeholder 2"/>
          <p:cNvSpPr>
            <a:spLocks noGrp="1"/>
          </p:cNvSpPr>
          <p:nvPr>
            <p:ph type="body" idx="1"/>
          </p:nvPr>
        </p:nvSpPr>
        <p:spPr/>
        <p:txBody>
          <a:bodyPr>
            <a:normAutofit lnSpcReduction="10000"/>
          </a:bodyPr>
          <a:lstStyle/>
          <a:p>
            <a:pPr>
              <a:defRPr/>
            </a:pPr>
            <a:r>
              <a:rPr lang="en-GB" dirty="0"/>
              <a:t>This is background information:</a:t>
            </a:r>
          </a:p>
          <a:p>
            <a:pPr>
              <a:defRPr/>
            </a:pPr>
            <a:endParaRPr lang="en-GB" dirty="0"/>
          </a:p>
          <a:p>
            <a:pPr>
              <a:defRPr/>
            </a:pPr>
            <a:r>
              <a:rPr lang="en-GB" dirty="0"/>
              <a:t>Pre-2006 -   US (NOAA) satellite programmes have provided the core (and only!) data for NWP and climate studies on upper atmospheric temperature (</a:t>
            </a:r>
            <a:r>
              <a:rPr lang="en-GB" dirty="0" err="1"/>
              <a:t>eg</a:t>
            </a:r>
            <a:r>
              <a:rPr lang="en-GB" dirty="0"/>
              <a:t> MSU/AMSUA climate trends:  Christy et al to </a:t>
            </a:r>
            <a:r>
              <a:rPr lang="en-GB" dirty="0" err="1"/>
              <a:t>Zou</a:t>
            </a:r>
            <a:r>
              <a:rPr lang="en-GB" dirty="0"/>
              <a:t> et al).  There is a large body of work concerned with characterising, and correcting, biases in this data.  The work on MSU data is ongoing – 36 years after the first MSU was launched (see Lu and Bell (2014)).</a:t>
            </a:r>
          </a:p>
          <a:p>
            <a:pPr>
              <a:defRPr/>
            </a:pPr>
            <a:endParaRPr lang="en-GB" dirty="0"/>
          </a:p>
          <a:p>
            <a:pPr>
              <a:defRPr/>
            </a:pPr>
            <a:r>
              <a:rPr lang="en-GB" dirty="0"/>
              <a:t>From 2006, Europe has made a contribution to the satellite observing network, with the launch of </a:t>
            </a:r>
            <a:r>
              <a:rPr lang="en-GB" dirty="0" err="1"/>
              <a:t>MetOp</a:t>
            </a:r>
            <a:r>
              <a:rPr lang="en-GB" dirty="0"/>
              <a:t>-A.</a:t>
            </a:r>
          </a:p>
          <a:p>
            <a:pPr>
              <a:defRPr/>
            </a:pPr>
            <a:endParaRPr lang="en-GB" dirty="0"/>
          </a:p>
          <a:p>
            <a:pPr>
              <a:defRPr/>
            </a:pPr>
            <a:r>
              <a:rPr lang="en-GB" dirty="0"/>
              <a:t>Looking forward, China is set to make an increasing contribution to this constellation of satellite sounders.  FY-3A (launched 2008) and FY-3B (launched 2010) were the first </a:t>
            </a:r>
            <a:r>
              <a:rPr lang="en-GB" b="1" dirty="0"/>
              <a:t>experimental </a:t>
            </a:r>
            <a:r>
              <a:rPr lang="en-GB" dirty="0"/>
              <a:t>missions of the FY-3 polar programme. FY-3C (launched 2013) is the first </a:t>
            </a:r>
            <a:r>
              <a:rPr lang="en-GB" b="1" dirty="0"/>
              <a:t>operational</a:t>
            </a:r>
            <a:r>
              <a:rPr lang="en-GB" dirty="0"/>
              <a:t> satellite in this series.</a:t>
            </a:r>
          </a:p>
          <a:p>
            <a:pPr>
              <a:defRPr/>
            </a:pPr>
            <a:endParaRPr lang="en-GB" dirty="0"/>
          </a:p>
          <a:p>
            <a:pPr>
              <a:defRPr/>
            </a:pPr>
            <a:r>
              <a:rPr lang="en-GB" dirty="0"/>
              <a:t>FY-3A and FY-3B instruments have been characterised using NWP (see Lu et al 2011a,b,c) These studies have identified a number of issues with the on-orbit performance of the FY-3 instruments &amp; this information has been fed back to CMA-NSMC to guide the design, pre-launch characterisation and on-orbit monitoring  of subsequent instruments.</a:t>
            </a:r>
          </a:p>
          <a:p>
            <a:pPr>
              <a:defRPr/>
            </a:pPr>
            <a:endParaRPr lang="en-GB" dirty="0"/>
          </a:p>
          <a:p>
            <a:pPr>
              <a:defRPr/>
            </a:pPr>
            <a:r>
              <a:rPr lang="en-GB" dirty="0"/>
              <a:t>This component of CSSP WP1 aims to extend this support to FY-3C (and subsequent missions).</a:t>
            </a:r>
            <a:endParaRPr lang="en-GB" b="1" dirty="0"/>
          </a:p>
        </p:txBody>
      </p:sp>
      <p:sp>
        <p:nvSpPr>
          <p:cNvPr id="61444" name="Slide Number Placeholder 3"/>
          <p:cNvSpPr>
            <a:spLocks noGrp="1"/>
          </p:cNvSpPr>
          <p:nvPr>
            <p:ph type="sldNum" sz="quarter" idx="5"/>
          </p:nvPr>
        </p:nvSpPr>
        <p:spPr>
          <a:noFill/>
          <a:ln>
            <a:miter lim="800000"/>
            <a:headEnd/>
            <a:tailEnd/>
          </a:ln>
        </p:spPr>
        <p:txBody>
          <a:bodyPr/>
          <a:lstStyle/>
          <a:p>
            <a:fld id="{948AAFA0-EFA1-45B7-8D6E-D5521E9AC993}" type="slidenum">
              <a:rPr lang="en-GB">
                <a:solidFill>
                  <a:srgbClr val="1F497D"/>
                </a:solidFill>
              </a:rPr>
              <a:pPr/>
              <a:t>14</a:t>
            </a:fld>
            <a:endParaRPr lang="en-GB">
              <a:solidFill>
                <a:srgbClr val="1F497D"/>
              </a:solidFill>
            </a:endParaRPr>
          </a:p>
        </p:txBody>
      </p:sp>
    </p:spTree>
    <p:extLst>
      <p:ext uri="{BB962C8B-B14F-4D97-AF65-F5344CB8AC3E}">
        <p14:creationId xmlns:p14="http://schemas.microsoft.com/office/powerpoint/2010/main" val="1399296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Rectangle 7"/>
          <p:cNvSpPr>
            <a:spLocks noGrp="1" noChangeArrowheads="1"/>
          </p:cNvSpPr>
          <p:nvPr>
            <p:ph type="sldNum" sz="quarter" idx="5"/>
          </p:nvPr>
        </p:nvSpPr>
        <p:spPr>
          <a:noFill/>
        </p:spPr>
        <p:txBody>
          <a:bodyPr/>
          <a:lstStyle/>
          <a:p>
            <a:fld id="{F2FA42E0-89C5-4483-B6CB-4177BF6DD748}" type="slidenum">
              <a:rPr lang="en-GB">
                <a:solidFill>
                  <a:srgbClr val="1F497D"/>
                </a:solidFill>
              </a:rPr>
              <a:pPr/>
              <a:t>22</a:t>
            </a:fld>
            <a:endParaRPr lang="en-GB">
              <a:solidFill>
                <a:srgbClr val="1F497D"/>
              </a:solidFill>
            </a:endParaRPr>
          </a:p>
        </p:txBody>
      </p:sp>
      <p:sp>
        <p:nvSpPr>
          <p:cNvPr id="317442" name="Rectangle 2"/>
          <p:cNvSpPr>
            <a:spLocks noGrp="1" noRot="1" noChangeAspect="1" noChangeArrowheads="1" noTextEdit="1"/>
          </p:cNvSpPr>
          <p:nvPr>
            <p:ph type="sldImg"/>
          </p:nvPr>
        </p:nvSpPr>
        <p:spPr>
          <a:xfrm>
            <a:off x="26988" y="744538"/>
            <a:ext cx="6615112" cy="3722687"/>
          </a:xfrm>
          <a:ln/>
        </p:spPr>
      </p:sp>
      <p:sp>
        <p:nvSpPr>
          <p:cNvPr id="317443" name="Rectangle 3"/>
          <p:cNvSpPr>
            <a:spLocks noGrp="1" noChangeArrowheads="1"/>
          </p:cNvSpPr>
          <p:nvPr>
            <p:ph type="body" idx="1"/>
          </p:nvPr>
        </p:nvSpPr>
        <p:spPr>
          <a:noFill/>
          <a:ln/>
        </p:spPr>
        <p:txBody>
          <a:bodyPr/>
          <a:lstStyle/>
          <a:p>
            <a:pPr eaLnBrk="1" hangingPunct="1"/>
            <a:endParaRPr lang="en-US">
              <a:latin typeface="Arial" pitchFamily="34" charset="0"/>
              <a:ea typeface="ＭＳ Ｐゴシック" pitchFamily="34" charset="-128"/>
            </a:endParaRPr>
          </a:p>
        </p:txBody>
      </p:sp>
    </p:spTree>
    <p:extLst>
      <p:ext uri="{BB962C8B-B14F-4D97-AF65-F5344CB8AC3E}">
        <p14:creationId xmlns:p14="http://schemas.microsoft.com/office/powerpoint/2010/main" val="1155642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xfrm>
            <a:off x="26988" y="744538"/>
            <a:ext cx="6615112" cy="3722687"/>
          </a:xfrm>
          <a:ln/>
        </p:spPr>
      </p:sp>
      <p:sp>
        <p:nvSpPr>
          <p:cNvPr id="54274" name="Rectangle 3"/>
          <p:cNvSpPr>
            <a:spLocks noGrp="1" noChangeArrowheads="1"/>
          </p:cNvSpPr>
          <p:nvPr>
            <p:ph type="body" idx="1"/>
          </p:nvPr>
        </p:nvSpPr>
        <p:spPr>
          <a:noFill/>
          <a:ln/>
        </p:spPr>
        <p:txBody>
          <a:bodyPr/>
          <a:lstStyle/>
          <a:p>
            <a:r>
              <a:rPr lang="en-US">
                <a:latin typeface="Arial" pitchFamily="34" charset="0"/>
                <a:ea typeface="ＭＳ Ｐゴシック" pitchFamily="34" charset="-128"/>
              </a:rPr>
              <a:t>When sea is like a mirror (Beaufort 0) all the incoming radiation reflects, zero return in direction of incoming signal from scatterometer</a:t>
            </a:r>
          </a:p>
          <a:p>
            <a:r>
              <a:rPr lang="en-US">
                <a:latin typeface="Arial" pitchFamily="34" charset="0"/>
                <a:ea typeface="ＭＳ Ｐゴシック" pitchFamily="34" charset="-128"/>
              </a:rPr>
              <a:t>As sea roughens, majority of energy reflects off but there is some scattering, including a small amount back in the direction of incoming radiation</a:t>
            </a:r>
          </a:p>
          <a:p>
            <a:r>
              <a:rPr lang="en-US">
                <a:latin typeface="Arial" pitchFamily="34" charset="0"/>
                <a:ea typeface="ＭＳ Ｐゴシック" pitchFamily="34" charset="-128"/>
              </a:rPr>
              <a:t>As wind speed increases, the sea roughens and the backscatter signal increases.</a:t>
            </a:r>
          </a:p>
        </p:txBody>
      </p:sp>
    </p:spTree>
    <p:extLst>
      <p:ext uri="{BB962C8B-B14F-4D97-AF65-F5344CB8AC3E}">
        <p14:creationId xmlns:p14="http://schemas.microsoft.com/office/powerpoint/2010/main" val="559619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Folienbildplatzhalter 1"/>
          <p:cNvSpPr>
            <a:spLocks noGrp="1" noRot="1" noChangeAspect="1" noTextEdit="1"/>
          </p:cNvSpPr>
          <p:nvPr>
            <p:ph type="sldImg"/>
          </p:nvPr>
        </p:nvSpPr>
        <p:spPr>
          <a:xfrm>
            <a:off x="25400" y="746125"/>
            <a:ext cx="6615113" cy="3722688"/>
          </a:xfrm>
          <a:noFill/>
        </p:spPr>
      </p:sp>
      <p:sp>
        <p:nvSpPr>
          <p:cNvPr id="125955" name="Notizenplatzhalter 2"/>
          <p:cNvSpPr>
            <a:spLocks noGrp="1"/>
          </p:cNvSpPr>
          <p:nvPr>
            <p:ph type="body" idx="1"/>
          </p:nvPr>
        </p:nvSpPr>
        <p:spPr>
          <a:xfrm>
            <a:off x="888814" y="4714653"/>
            <a:ext cx="4891460" cy="4465217"/>
          </a:xfrm>
          <a:noFill/>
        </p:spPr>
        <p:txBody>
          <a:bodyPr lIns="92103" tIns="46052" rIns="92103" bIns="46052"/>
          <a:lstStyle/>
          <a:p>
            <a:pPr eaLnBrk="1" hangingPunct="1"/>
            <a:r>
              <a:rPr lang="en-GB">
                <a:latin typeface="Arial" pitchFamily="34" charset="0"/>
                <a:ea typeface="ＭＳ Ｐゴシック" pitchFamily="34" charset="-128"/>
              </a:rPr>
              <a:t>The system on the left is Tropical Storm Isaac (viewed ~1530z) and the system on the right (~1400z) has a very high probability of developing into a tropical storm in the next day or so. See http://www.nhc.noaa.gov/</a:t>
            </a:r>
            <a:endParaRPr lang="de-DE">
              <a:latin typeface="Arial" pitchFamily="34" charset="0"/>
              <a:ea typeface="ＭＳ Ｐゴシック" pitchFamily="34" charset="-128"/>
            </a:endParaRPr>
          </a:p>
        </p:txBody>
      </p:sp>
      <p:sp>
        <p:nvSpPr>
          <p:cNvPr id="125956" name="Foliennummernplatzhalter 3"/>
          <p:cNvSpPr txBox="1">
            <a:spLocks noGrp="1"/>
          </p:cNvSpPr>
          <p:nvPr/>
        </p:nvSpPr>
        <p:spPr bwMode="auto">
          <a:xfrm>
            <a:off x="3778951" y="9432384"/>
            <a:ext cx="2890137" cy="494254"/>
          </a:xfrm>
          <a:prstGeom prst="rect">
            <a:avLst/>
          </a:prstGeom>
          <a:noFill/>
          <a:ln w="9525">
            <a:noFill/>
            <a:miter lim="800000"/>
            <a:headEnd/>
            <a:tailEnd/>
          </a:ln>
        </p:spPr>
        <p:txBody>
          <a:bodyPr lIns="92103" tIns="46052" rIns="92103" bIns="46052" anchor="b"/>
          <a:lstStyle/>
          <a:p>
            <a:pPr algn="r" defTabSz="920285" fontAlgn="base">
              <a:spcBef>
                <a:spcPct val="0"/>
              </a:spcBef>
              <a:spcAft>
                <a:spcPct val="0"/>
              </a:spcAft>
            </a:pPr>
            <a:fld id="{397ACDEB-B1EF-4EDF-998B-B7B43C0AF581}" type="slidenum">
              <a:rPr lang="en-GB" sz="1200" smtClean="0">
                <a:solidFill>
                  <a:prstClr val="black"/>
                </a:solidFill>
                <a:latin typeface="Times New Roman" pitchFamily="18" charset="0"/>
                <a:ea typeface="ＭＳ Ｐゴシック" pitchFamily="34" charset="-128"/>
                <a:cs typeface="Times New Roman" pitchFamily="18" charset="0"/>
              </a:rPr>
              <a:pPr algn="r" defTabSz="920285" fontAlgn="base">
                <a:spcBef>
                  <a:spcPct val="0"/>
                </a:spcBef>
                <a:spcAft>
                  <a:spcPct val="0"/>
                </a:spcAft>
              </a:pPr>
              <a:t>25</a:t>
            </a:fld>
            <a:endParaRPr lang="en-GB" sz="1200" dirty="0">
              <a:solidFill>
                <a:prstClr val="black"/>
              </a:solidFill>
              <a:latin typeface="Times New Roman" pitchFamily="18" charset="0"/>
              <a:ea typeface="ＭＳ Ｐゴシック" pitchFamily="34" charset="-128"/>
              <a:cs typeface="Times New Roman" pitchFamily="18" charset="0"/>
            </a:endParaRPr>
          </a:p>
        </p:txBody>
      </p:sp>
    </p:spTree>
    <p:extLst>
      <p:ext uri="{BB962C8B-B14F-4D97-AF65-F5344CB8AC3E}">
        <p14:creationId xmlns:p14="http://schemas.microsoft.com/office/powerpoint/2010/main" val="1570550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7"/>
          <p:cNvSpPr>
            <a:spLocks noGrp="1" noChangeArrowheads="1"/>
          </p:cNvSpPr>
          <p:nvPr>
            <p:ph type="sldNum" sz="quarter" idx="5"/>
          </p:nvPr>
        </p:nvSpPr>
        <p:spPr>
          <a:noFill/>
        </p:spPr>
        <p:txBody>
          <a:bodyPr/>
          <a:lstStyle/>
          <a:p>
            <a:fld id="{5DD6F982-F5C0-40C2-B452-71592EE7DEDE}" type="slidenum">
              <a:rPr lang="en-GB">
                <a:solidFill>
                  <a:srgbClr val="1F497D"/>
                </a:solidFill>
              </a:rPr>
              <a:pPr/>
              <a:t>26</a:t>
            </a:fld>
            <a:endParaRPr lang="en-GB">
              <a:solidFill>
                <a:srgbClr val="1F497D"/>
              </a:solidFill>
            </a:endParaRPr>
          </a:p>
        </p:txBody>
      </p:sp>
      <p:sp>
        <p:nvSpPr>
          <p:cNvPr id="304130" name="Rectangle 2"/>
          <p:cNvSpPr>
            <a:spLocks noGrp="1" noRot="1" noChangeAspect="1" noChangeArrowheads="1" noTextEdit="1"/>
          </p:cNvSpPr>
          <p:nvPr>
            <p:ph type="sldImg"/>
          </p:nvPr>
        </p:nvSpPr>
        <p:spPr>
          <a:xfrm>
            <a:off x="88900" y="746125"/>
            <a:ext cx="6615113" cy="3721100"/>
          </a:xfrm>
          <a:ln/>
        </p:spPr>
      </p:sp>
      <p:sp>
        <p:nvSpPr>
          <p:cNvPr id="304131" name="Rectangle 3"/>
          <p:cNvSpPr>
            <a:spLocks noGrp="1" noChangeArrowheads="1"/>
          </p:cNvSpPr>
          <p:nvPr>
            <p:ph type="body" idx="1"/>
          </p:nvPr>
        </p:nvSpPr>
        <p:spPr>
          <a:xfrm>
            <a:off x="679450" y="4716463"/>
            <a:ext cx="5430838" cy="4467225"/>
          </a:xfrm>
          <a:noFill/>
          <a:ln/>
        </p:spPr>
        <p:txBody>
          <a:bodyPr/>
          <a:lstStyle/>
          <a:p>
            <a:pPr eaLnBrk="1" hangingPunct="1"/>
            <a:r>
              <a:rPr lang="en-GB">
                <a:solidFill>
                  <a:schemeClr val="accent2"/>
                </a:solidFill>
                <a:latin typeface="Arial" pitchFamily="34" charset="0"/>
                <a:ea typeface="ＭＳ Ｐゴシック" pitchFamily="34" charset="-128"/>
              </a:rPr>
              <a:t>The impact parameter, a,  is the distance of closest approach for the straight line path. What we get is a profile of BA as a function of impact parameter.</a:t>
            </a:r>
          </a:p>
        </p:txBody>
      </p:sp>
    </p:spTree>
    <p:extLst>
      <p:ext uri="{BB962C8B-B14F-4D97-AF65-F5344CB8AC3E}">
        <p14:creationId xmlns:p14="http://schemas.microsoft.com/office/powerpoint/2010/main" val="16285393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7.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7.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2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30.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1.jpeg"/><Relationship Id="rId1" Type="http://schemas.openxmlformats.org/officeDocument/2006/relationships/slideMaster" Target="../slideMasters/slideMaster3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jpeg"/><Relationship Id="rId1" Type="http://schemas.openxmlformats.org/officeDocument/2006/relationships/slideMaster" Target="../slideMasters/slideMaster30.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1.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1.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31.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1.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1.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1.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3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jpeg"/><Relationship Id="rId1" Type="http://schemas.openxmlformats.org/officeDocument/2006/relationships/slideMaster" Target="../slideMasters/slideMaster31.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2.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2.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32.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3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32.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3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33.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607712"/>
            <a:ext cx="9217024" cy="905711"/>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Title of presentation</a:t>
            </a:r>
            <a:endParaRPr lang="en-US" dirty="0"/>
          </a:p>
        </p:txBody>
      </p:sp>
      <p:sp>
        <p:nvSpPr>
          <p:cNvPr id="11" name="Rectangle 3"/>
          <p:cNvSpPr>
            <a:spLocks noGrp="1" noChangeArrowheads="1"/>
          </p:cNvSpPr>
          <p:nvPr>
            <p:ph type="subTitle" idx="1" hasCustomPrompt="1"/>
          </p:nvPr>
        </p:nvSpPr>
        <p:spPr>
          <a:xfrm>
            <a:off x="2831637" y="1541183"/>
            <a:ext cx="9217024"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2" name="Text Placeholder 14"/>
          <p:cNvSpPr>
            <a:spLocks noGrp="1"/>
          </p:cNvSpPr>
          <p:nvPr>
            <p:ph type="body" sz="quarter" idx="10" hasCustomPrompt="1"/>
          </p:nvPr>
        </p:nvSpPr>
        <p:spPr>
          <a:xfrm>
            <a:off x="2831836" y="1963015"/>
            <a:ext cx="9120816" cy="360040"/>
          </a:xfrm>
          <a:prstGeom prst="rect">
            <a:avLst/>
          </a:prstGeom>
        </p:spPr>
        <p:txBody>
          <a:bodyPr vert="horz" lIns="91434" tIns="45718" rIns="91434" bIns="45718"/>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2377323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Generic">
    <p:spTree>
      <p:nvGrpSpPr>
        <p:cNvPr id="1" name=""/>
        <p:cNvGrpSpPr/>
        <p:nvPr/>
      </p:nvGrpSpPr>
      <p:grpSpPr>
        <a:xfrm>
          <a:off x="0" y="0"/>
          <a:ext cx="0" cy="0"/>
          <a:chOff x="0" y="0"/>
          <a:chExt cx="0" cy="0"/>
        </a:xfrm>
      </p:grpSpPr>
      <p:sp>
        <p:nvSpPr>
          <p:cNvPr id="6" name="Content Placeholder 2"/>
          <p:cNvSpPr>
            <a:spLocks noGrp="1"/>
          </p:cNvSpPr>
          <p:nvPr>
            <p:ph idx="1"/>
          </p:nvPr>
        </p:nvSpPr>
        <p:spPr>
          <a:xfrm>
            <a:off x="2336800" y="1773241"/>
            <a:ext cx="9245600" cy="4751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itle 10"/>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336800" y="347665"/>
            <a:ext cx="9245600" cy="6176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Footer Placeholder 2"/>
          <p:cNvSpPr>
            <a:spLocks noGrp="1" noChangeArrowheads="1"/>
          </p:cNvSpPr>
          <p:nvPr>
            <p:ph type="ftr" sz="quarter" idx="10"/>
          </p:nvPr>
        </p:nvSpPr>
        <p:spPr>
          <a:xfrm>
            <a:off x="431800" y="6553200"/>
            <a:ext cx="4343400" cy="228600"/>
          </a:xfrm>
          <a:prstGeom prst="rect">
            <a:avLst/>
          </a:prstGeom>
        </p:spPr>
        <p:txBody>
          <a:bodyPr vert="horz" wrap="square" lIns="91434" tIns="45718" rIns="91434" bIns="45718" numCol="1" anchor="t" anchorCtr="0" compatLnSpc="1">
            <a:prstTxWarp prst="textNoShape">
              <a:avLst/>
            </a:prstTxWarp>
          </a:bodyPr>
          <a:lstStyle>
            <a:lvl1pPr>
              <a:lnSpc>
                <a:spcPct val="100000"/>
              </a:lnSpc>
              <a:defRPr sz="1900">
                <a:solidFill>
                  <a:srgbClr val="000000"/>
                </a:solidFill>
              </a:defRPr>
            </a:lvl1pPr>
          </a:lstStyle>
          <a:p>
            <a:pPr fontAlgn="base">
              <a:spcBef>
                <a:spcPct val="0"/>
              </a:spcBef>
              <a:spcAft>
                <a:spcPct val="0"/>
              </a:spcAft>
            </a:pPr>
            <a:r>
              <a:rPr lang="en-GB" dirty="0">
                <a:ea typeface="ＭＳ Ｐゴシック" pitchFamily="34" charset="-128"/>
              </a:rPr>
              <a:t>© Crown copyright   Met Office</a:t>
            </a:r>
            <a:endParaRPr lang="en-GB" sz="1500" dirty="0">
              <a:latin typeface="Times" charset="0"/>
              <a:ea typeface="ＭＳ Ｐゴシック" pitchFamily="34" charset="-128"/>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4"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6"/>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en-GB"/>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4"/>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4"/>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v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sp>
        <p:nvSpPr>
          <p:cNvPr id="10" name="Rectangle 2"/>
          <p:cNvSpPr>
            <a:spLocks noGrp="1" noChangeArrowheads="1"/>
          </p:cNvSpPr>
          <p:nvPr>
            <p:ph type="ctrTitle" hasCustomPrompt="1"/>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Title of presentation</a:t>
            </a:r>
            <a:endParaRPr lang="en-US" dirty="0"/>
          </a:p>
        </p:txBody>
      </p:sp>
      <p:sp>
        <p:nvSpPr>
          <p:cNvPr id="11" name="Rectangle 3"/>
          <p:cNvSpPr>
            <a:spLocks noGrp="1" noChangeArrowheads="1"/>
          </p:cNvSpPr>
          <p:nvPr>
            <p:ph type="subTitle" idx="1" hasCustomPrompt="1"/>
          </p:nvPr>
        </p:nvSpPr>
        <p:spPr>
          <a:xfrm>
            <a:off x="2159565" y="1616981"/>
            <a:ext cx="9889099" cy="672075"/>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sp>
        <p:nvSpPr>
          <p:cNvPr id="14" name="Text Placeholder 14"/>
          <p:cNvSpPr>
            <a:spLocks noGrp="1"/>
          </p:cNvSpPr>
          <p:nvPr>
            <p:ph type="body" sz="quarter" idx="10" hasCustomPrompt="1"/>
          </p:nvPr>
        </p:nvSpPr>
        <p:spPr>
          <a:xfrm>
            <a:off x="2159763" y="2179424"/>
            <a:ext cx="9888900" cy="480053"/>
          </a:xfrm>
          <a:prstGeom prst="rect">
            <a:avLst/>
          </a:prstGeom>
        </p:spPr>
        <p:txBody>
          <a:bodyPr vert="horz" lIns="91434" tIns="45718" rIns="91434" bIns="45718"/>
          <a:lstStyle>
            <a:lvl1pPr marL="0" indent="0" algn="l">
              <a:buNone/>
              <a:defRPr sz="1600">
                <a:solidFill>
                  <a:schemeClr val="tx1"/>
                </a:solidFill>
                <a:latin typeface="Arial"/>
                <a:cs typeface="Arial"/>
              </a:defRPr>
            </a:lvl1pPr>
          </a:lstStyle>
          <a:p>
            <a:pPr lvl="0"/>
            <a:r>
              <a:rPr lang="en-GB" dirty="0"/>
              <a:t>Date</a:t>
            </a:r>
          </a:p>
        </p:txBody>
      </p:sp>
    </p:spTree>
    <p:extLst>
      <p:ext uri="{BB962C8B-B14F-4D97-AF65-F5344CB8AC3E}">
        <p14:creationId xmlns:p14="http://schemas.microsoft.com/office/powerpoint/2010/main" val="408427233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sp>
        <p:nvSpPr>
          <p:cNvPr id="11" name="Rectangle 2"/>
          <p:cNvSpPr>
            <a:spLocks noGrp="1" noChangeArrowheads="1"/>
          </p:cNvSpPr>
          <p:nvPr>
            <p:ph type="ctrTitle" hasCustomPrompt="1"/>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Alternative title slide 1</a:t>
            </a:r>
            <a:endParaRPr lang="en-US" dirty="0"/>
          </a:p>
        </p:txBody>
      </p:sp>
      <p:sp>
        <p:nvSpPr>
          <p:cNvPr id="12" name="Rectangle 3"/>
          <p:cNvSpPr>
            <a:spLocks noGrp="1" noChangeArrowheads="1"/>
          </p:cNvSpPr>
          <p:nvPr>
            <p:ph type="subTitle" idx="1" hasCustomPrompt="1"/>
          </p:nvPr>
        </p:nvSpPr>
        <p:spPr>
          <a:xfrm>
            <a:off x="2159565" y="1616981"/>
            <a:ext cx="9889099" cy="672075"/>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sp>
        <p:nvSpPr>
          <p:cNvPr id="13" name="Text Placeholder 14"/>
          <p:cNvSpPr>
            <a:spLocks noGrp="1"/>
          </p:cNvSpPr>
          <p:nvPr>
            <p:ph type="body" sz="quarter" idx="10" hasCustomPrompt="1"/>
          </p:nvPr>
        </p:nvSpPr>
        <p:spPr>
          <a:xfrm>
            <a:off x="2159763" y="2179424"/>
            <a:ext cx="9888900" cy="480053"/>
          </a:xfrm>
          <a:prstGeom prst="rect">
            <a:avLst/>
          </a:prstGeom>
        </p:spPr>
        <p:txBody>
          <a:bodyPr vert="horz" lIns="91434" tIns="45718" rIns="91434" bIns="45718"/>
          <a:lstStyle>
            <a:lvl1pPr marL="0" indent="0" algn="l">
              <a:buNone/>
              <a:defRPr sz="1600">
                <a:solidFill>
                  <a:schemeClr val="tx1"/>
                </a:solidFill>
                <a:latin typeface="Arial"/>
                <a:cs typeface="Arial"/>
              </a:defRPr>
            </a:lvl1pPr>
          </a:lstStyle>
          <a:p>
            <a:pPr lvl="0"/>
            <a:r>
              <a:rPr lang="en-GB" dirty="0"/>
              <a:t>Date</a:t>
            </a:r>
          </a:p>
        </p:txBody>
      </p:sp>
    </p:spTree>
    <p:extLst>
      <p:ext uri="{BB962C8B-B14F-4D97-AF65-F5344CB8AC3E}">
        <p14:creationId xmlns:p14="http://schemas.microsoft.com/office/powerpoint/2010/main" val="45645559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v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sp>
        <p:nvSpPr>
          <p:cNvPr id="10" name="Rectangle 2"/>
          <p:cNvSpPr>
            <a:spLocks noGrp="1" noChangeArrowheads="1"/>
          </p:cNvSpPr>
          <p:nvPr>
            <p:ph type="ctrTitle" hasCustomPrompt="1"/>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Alternative title slide 2</a:t>
            </a:r>
            <a:endParaRPr lang="en-US" dirty="0"/>
          </a:p>
        </p:txBody>
      </p:sp>
      <p:sp>
        <p:nvSpPr>
          <p:cNvPr id="12" name="Rectangle 3"/>
          <p:cNvSpPr>
            <a:spLocks noGrp="1" noChangeArrowheads="1"/>
          </p:cNvSpPr>
          <p:nvPr>
            <p:ph type="subTitle" idx="1" hasCustomPrompt="1"/>
          </p:nvPr>
        </p:nvSpPr>
        <p:spPr>
          <a:xfrm>
            <a:off x="2159565" y="1616981"/>
            <a:ext cx="9889099" cy="672075"/>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sp>
        <p:nvSpPr>
          <p:cNvPr id="13" name="Text Placeholder 14"/>
          <p:cNvSpPr>
            <a:spLocks noGrp="1"/>
          </p:cNvSpPr>
          <p:nvPr>
            <p:ph type="body" sz="quarter" idx="10" hasCustomPrompt="1"/>
          </p:nvPr>
        </p:nvSpPr>
        <p:spPr>
          <a:xfrm>
            <a:off x="2159763" y="2179424"/>
            <a:ext cx="9888900" cy="480053"/>
          </a:xfrm>
          <a:prstGeom prst="rect">
            <a:avLst/>
          </a:prstGeom>
        </p:spPr>
        <p:txBody>
          <a:bodyPr vert="horz" lIns="91434" tIns="45718" rIns="91434" bIns="45718"/>
          <a:lstStyle>
            <a:lvl1pPr marL="0" indent="0" algn="l">
              <a:buNone/>
              <a:defRPr sz="1600">
                <a:solidFill>
                  <a:schemeClr val="tx1"/>
                </a:solidFill>
                <a:latin typeface="Arial"/>
                <a:cs typeface="Arial"/>
              </a:defRPr>
            </a:lvl1pPr>
          </a:lstStyle>
          <a:p>
            <a:pPr lvl="0"/>
            <a:r>
              <a:rPr lang="en-GB" dirty="0"/>
              <a:t>Date</a:t>
            </a:r>
          </a:p>
        </p:txBody>
      </p:sp>
    </p:spTree>
    <p:extLst>
      <p:ext uri="{BB962C8B-B14F-4D97-AF65-F5344CB8AC3E}">
        <p14:creationId xmlns:p14="http://schemas.microsoft.com/office/powerpoint/2010/main" val="45431235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159565" y="1616981"/>
            <a:ext cx="9889099" cy="672075"/>
          </a:xfrm>
          <a:prstGeom prst="rect">
            <a:avLst/>
          </a:prstGeom>
        </p:spPr>
        <p:txBody>
          <a:bodyPr lIns="91434" tIns="45718" rIns="91434" bIns="45718"/>
          <a:lstStyle>
            <a:lvl1pPr marL="0" indent="0" algn="l">
              <a:buFontTx/>
              <a:buNone/>
              <a:defRPr sz="2000" baseline="0">
                <a:solidFill>
                  <a:schemeClr val="bg2"/>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219837308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Alternative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Alternative content slide</a:t>
            </a:r>
            <a:endParaRPr lang="en-US" dirty="0"/>
          </a:p>
        </p:txBody>
      </p:sp>
      <p:sp>
        <p:nvSpPr>
          <p:cNvPr id="5" name="Rectangle 3"/>
          <p:cNvSpPr>
            <a:spLocks noGrp="1" noChangeArrowheads="1"/>
          </p:cNvSpPr>
          <p:nvPr>
            <p:ph type="subTitle" idx="1" hasCustomPrompt="1"/>
          </p:nvPr>
        </p:nvSpPr>
        <p:spPr>
          <a:xfrm>
            <a:off x="2159565" y="1616981"/>
            <a:ext cx="9889099" cy="672075"/>
          </a:xfrm>
          <a:prstGeom prst="rect">
            <a:avLst/>
          </a:prstGeom>
        </p:spPr>
        <p:txBody>
          <a:bodyPr lIns="91434" tIns="45718" rIns="91434" bIns="45718"/>
          <a:lstStyle>
            <a:lvl1pPr marL="0" indent="0" algn="l">
              <a:buFontTx/>
              <a:buNone/>
              <a:defRPr sz="2000" baseline="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22363084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Divid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Content divider</a:t>
            </a:r>
            <a:endParaRPr lang="en-US" dirty="0"/>
          </a:p>
        </p:txBody>
      </p:sp>
      <p:sp>
        <p:nvSpPr>
          <p:cNvPr id="6" name="Rectangle 3"/>
          <p:cNvSpPr>
            <a:spLocks noGrp="1" noChangeArrowheads="1"/>
          </p:cNvSpPr>
          <p:nvPr>
            <p:ph type="subTitle" idx="1" hasCustomPrompt="1"/>
          </p:nvPr>
        </p:nvSpPr>
        <p:spPr>
          <a:xfrm>
            <a:off x="2159565" y="1616981"/>
            <a:ext cx="9889099" cy="672075"/>
          </a:xfrm>
          <a:prstGeom prst="rect">
            <a:avLst/>
          </a:prstGeom>
        </p:spPr>
        <p:txBody>
          <a:bodyPr lIns="91434" tIns="45718" rIns="91434" bIns="45718"/>
          <a:lstStyle>
            <a:lvl1pPr marL="0" indent="0" algn="l">
              <a:buFontTx/>
              <a:buNone/>
              <a:defRPr sz="2000" baseline="0">
                <a:solidFill>
                  <a:srgbClr val="FFFFFF"/>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8340888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39349" y="1940115"/>
            <a:ext cx="9889099" cy="2339360"/>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Questions</a:t>
            </a:r>
            <a:br>
              <a:rPr lang="en-GB" dirty="0"/>
            </a:br>
            <a:r>
              <a:rPr lang="en-GB" dirty="0"/>
              <a:t>and answers</a:t>
            </a:r>
            <a:endParaRPr lang="en-US" dirty="0"/>
          </a:p>
        </p:txBody>
      </p:sp>
    </p:spTree>
    <p:extLst>
      <p:ext uri="{BB962C8B-B14F-4D97-AF65-F5344CB8AC3E}">
        <p14:creationId xmlns:p14="http://schemas.microsoft.com/office/powerpoint/2010/main" val="502892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Divid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39349" y="1940115"/>
            <a:ext cx="9889099" cy="2339360"/>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Questions</a:t>
            </a:r>
            <a:br>
              <a:rPr lang="en-GB" dirty="0"/>
            </a:br>
            <a:r>
              <a:rPr lang="en-GB" dirty="0"/>
              <a:t>and answers (alternative)</a:t>
            </a:r>
            <a:endParaRPr lang="en-US" dirty="0"/>
          </a:p>
        </p:txBody>
      </p:sp>
    </p:spTree>
    <p:extLst>
      <p:ext uri="{BB962C8B-B14F-4D97-AF65-F5344CB8AC3E}">
        <p14:creationId xmlns:p14="http://schemas.microsoft.com/office/powerpoint/2010/main" val="414863652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0" y="349251"/>
            <a:ext cx="9296400" cy="1371600"/>
          </a:xfrm>
          <a:prstGeom prst="rect">
            <a:avLst/>
          </a:prstGeom>
        </p:spPr>
        <p:txBody>
          <a:bodyPr lIns="91434" tIns="45718" rIns="91434" bIns="45718"/>
          <a:lstStyle/>
          <a:p>
            <a:r>
              <a:rPr lang="en-US"/>
              <a:t>Click to edit Master title style</a:t>
            </a:r>
            <a:endParaRPr lang="en-GB"/>
          </a:p>
        </p:txBody>
      </p:sp>
      <p:sp>
        <p:nvSpPr>
          <p:cNvPr id="3" name="Content Placeholder 2"/>
          <p:cNvSpPr>
            <a:spLocks noGrp="1"/>
          </p:cNvSpPr>
          <p:nvPr>
            <p:ph idx="1"/>
          </p:nvPr>
        </p:nvSpPr>
        <p:spPr>
          <a:xfrm>
            <a:off x="2286000" y="1774826"/>
            <a:ext cx="9296400" cy="4525963"/>
          </a:xfrm>
          <a:prstGeom prst="rect">
            <a:avLst/>
          </a:prstGeom>
        </p:spPr>
        <p:txBody>
          <a:bodyPr lIns="91434" tIns="45718" rIns="91434" bIns="45718"/>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992589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3515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a:prstGeom prst="rect">
            <a:avLst/>
          </a:prstGeom>
        </p:spPr>
        <p:txBody>
          <a:bodyPr lIns="91434" tIns="45718" rIns="91434" bIns="45718"/>
          <a:lstStyle/>
          <a:p>
            <a:r>
              <a:rPr lang="en-US"/>
              <a:t>Click to edit Master title style</a:t>
            </a:r>
            <a:endParaRPr lang="en-GB"/>
          </a:p>
        </p:txBody>
      </p:sp>
      <p:sp>
        <p:nvSpPr>
          <p:cNvPr id="3" name="Rectangle 4"/>
          <p:cNvSpPr>
            <a:spLocks noGrp="1" noChangeArrowheads="1"/>
          </p:cNvSpPr>
          <p:nvPr>
            <p:ph type="ftr" sz="quarter" idx="10"/>
          </p:nvPr>
        </p:nvSpPr>
        <p:spPr>
          <a:xfrm>
            <a:off x="431800" y="6553200"/>
            <a:ext cx="3860800" cy="228600"/>
          </a:xfrm>
          <a:prstGeom prst="rect">
            <a:avLst/>
          </a:prstGeom>
          <a:ln/>
        </p:spPr>
        <p:txBody>
          <a:bodyPr lIns="91434" tIns="45718" rIns="91434" bIns="45718"/>
          <a:lstStyle>
            <a:lvl1pPr>
              <a:defRPr/>
            </a:lvl1pPr>
          </a:lstStyle>
          <a:p>
            <a:pPr fontAlgn="base">
              <a:lnSpc>
                <a:spcPct val="85000"/>
              </a:lnSpc>
              <a:spcBef>
                <a:spcPct val="0"/>
              </a:spcBef>
              <a:spcAft>
                <a:spcPct val="0"/>
              </a:spcAft>
            </a:pPr>
            <a:r>
              <a:rPr lang="en-GB" sz="4400" dirty="0">
                <a:solidFill>
                  <a:srgbClr val="00ADD0"/>
                </a:solidFill>
                <a:ea typeface="ＭＳ Ｐゴシック" charset="0"/>
              </a:rPr>
              <a:t>© Crown copyright   Met Office</a:t>
            </a:r>
            <a:endParaRPr lang="en-GB" sz="1500" dirty="0">
              <a:solidFill>
                <a:srgbClr val="00ADD0"/>
              </a:solidFill>
              <a:latin typeface="Times" charset="0"/>
              <a:ea typeface="ＭＳ Ｐゴシック" charset="0"/>
            </a:endParaRPr>
          </a:p>
        </p:txBody>
      </p:sp>
    </p:spTree>
    <p:extLst>
      <p:ext uri="{BB962C8B-B14F-4D97-AF65-F5344CB8AC3E}">
        <p14:creationId xmlns:p14="http://schemas.microsoft.com/office/powerpoint/2010/main" val="89301985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2133611"/>
            <a:ext cx="5384800" cy="4248151"/>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2133611"/>
            <a:ext cx="5384800" cy="4248151"/>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2"/>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2"/>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336800" y="347663"/>
            <a:ext cx="9245600" cy="1371600"/>
          </a:xfrm>
        </p:spPr>
        <p:txBody>
          <a:bodyPr/>
          <a:lstStyle/>
          <a:p>
            <a:r>
              <a:rPr lang="en-US"/>
              <a:t>Click to edit Master title style</a:t>
            </a:r>
            <a:endParaRPr lang="en-GB"/>
          </a:p>
        </p:txBody>
      </p:sp>
      <p:sp>
        <p:nvSpPr>
          <p:cNvPr id="3" name="Content Placeholder 2"/>
          <p:cNvSpPr>
            <a:spLocks noGrp="1"/>
          </p:cNvSpPr>
          <p:nvPr>
            <p:ph sz="quarter" idx="1"/>
          </p:nvPr>
        </p:nvSpPr>
        <p:spPr>
          <a:xfrm>
            <a:off x="23368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612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23368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70612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23368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612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70612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2"/>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2"/>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336800" y="347663"/>
            <a:ext cx="9245600" cy="1371600"/>
          </a:xfrm>
        </p:spPr>
        <p:txBody>
          <a:bodyPr/>
          <a:lstStyle/>
          <a:p>
            <a:r>
              <a:rPr lang="en-US"/>
              <a:t>Click to edit Master title style</a:t>
            </a:r>
            <a:endParaRPr lang="en-GB"/>
          </a:p>
        </p:txBody>
      </p:sp>
      <p:sp>
        <p:nvSpPr>
          <p:cNvPr id="3" name="Content Placeholder 2"/>
          <p:cNvSpPr>
            <a:spLocks noGrp="1"/>
          </p:cNvSpPr>
          <p:nvPr>
            <p:ph sz="quarter" idx="1"/>
          </p:nvPr>
        </p:nvSpPr>
        <p:spPr>
          <a:xfrm>
            <a:off x="23368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612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23368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70612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23368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612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70612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285973" y="274639"/>
            <a:ext cx="6350027"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Generic">
    <p:spTree>
      <p:nvGrpSpPr>
        <p:cNvPr id="1" name=""/>
        <p:cNvGrpSpPr/>
        <p:nvPr/>
      </p:nvGrpSpPr>
      <p:grpSpPr>
        <a:xfrm>
          <a:off x="0" y="0"/>
          <a:ext cx="0" cy="0"/>
          <a:chOff x="0" y="0"/>
          <a:chExt cx="0" cy="0"/>
        </a:xfrm>
      </p:grpSpPr>
      <p:sp>
        <p:nvSpPr>
          <p:cNvPr id="6" name="Content Placeholder 2"/>
          <p:cNvSpPr>
            <a:spLocks noGrp="1"/>
          </p:cNvSpPr>
          <p:nvPr>
            <p:ph idx="1"/>
          </p:nvPr>
        </p:nvSpPr>
        <p:spPr>
          <a:xfrm>
            <a:off x="2336800" y="1773240"/>
            <a:ext cx="9245600" cy="4751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itle 10"/>
          <p:cNvSpPr>
            <a:spLocks noGrp="1"/>
          </p:cNvSpPr>
          <p:nvPr>
            <p:ph type="title"/>
          </p:nvPr>
        </p:nvSpPr>
        <p:spPr/>
        <p:txBody>
          <a:bodyPr/>
          <a:lstStyle/>
          <a:p>
            <a:r>
              <a:rPr lang="en-US"/>
              <a:t>Click to edit Master title style</a:t>
            </a:r>
            <a:endParaRPr lang="en-GB"/>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0" y="349251"/>
            <a:ext cx="9296400" cy="13716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2286000" y="1774826"/>
            <a:ext cx="4546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35800" y="1774827"/>
            <a:ext cx="4546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7035800" y="4113218"/>
            <a:ext cx="4546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1"/>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2" y="1535113"/>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49"/>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6"/>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41"/>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2"/>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2"/>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336800" y="347663"/>
            <a:ext cx="9245600" cy="1371600"/>
          </a:xfrm>
        </p:spPr>
        <p:txBody>
          <a:bodyPr/>
          <a:lstStyle/>
          <a:p>
            <a:r>
              <a:rPr lang="en-US"/>
              <a:t>Click to edit Master title style</a:t>
            </a:r>
            <a:endParaRPr lang="en-GB"/>
          </a:p>
        </p:txBody>
      </p:sp>
      <p:sp>
        <p:nvSpPr>
          <p:cNvPr id="3" name="Content Placeholder 2"/>
          <p:cNvSpPr>
            <a:spLocks noGrp="1"/>
          </p:cNvSpPr>
          <p:nvPr>
            <p:ph sz="quarter" idx="1"/>
          </p:nvPr>
        </p:nvSpPr>
        <p:spPr>
          <a:xfrm>
            <a:off x="23368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612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23368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70612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23368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quarter" idx="2"/>
          </p:nvPr>
        </p:nvSpPr>
        <p:spPr>
          <a:xfrm>
            <a:off x="7061200" y="1773239"/>
            <a:ext cx="4521200" cy="229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p:cNvSpPr>
            <a:spLocks noGrp="1"/>
          </p:cNvSpPr>
          <p:nvPr>
            <p:ph sz="quarter" idx="3"/>
          </p:nvPr>
        </p:nvSpPr>
        <p:spPr>
          <a:xfrm>
            <a:off x="7061200" y="4224343"/>
            <a:ext cx="4521200" cy="23002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4"/>
          <p:cNvSpPr>
            <a:spLocks noGrp="1" noChangeArrowheads="1"/>
          </p:cNvSpPr>
          <p:nvPr>
            <p:ph type="ftr" sz="quarter" idx="10"/>
          </p:nvPr>
        </p:nvSpPr>
        <p:spPr>
          <a:ln/>
        </p:spPr>
        <p:txBody>
          <a:bodyPr/>
          <a:lstStyle>
            <a:lvl1pPr>
              <a:defRPr/>
            </a:lvl1pPr>
          </a:lstStyle>
          <a:p>
            <a:r>
              <a:rPr lang="en-GB" dirty="0"/>
              <a:t>© Crown copyright   Met Office</a:t>
            </a:r>
            <a:endParaRPr lang="en-GB" sz="1500" dirty="0">
              <a:latin typeface="Times" charset="0"/>
            </a:endParaRPr>
          </a:p>
        </p:txBody>
      </p:sp>
    </p:spTree>
  </p:cSld>
  <p:clrMapOvr>
    <a:masterClrMapping/>
  </p:clrMapOvr>
  <p:transition>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en-GB"/>
          </a:p>
        </p:txBody>
      </p:sp>
      <p:sp>
        <p:nvSpPr>
          <p:cNvPr id="4" name="Text Placeholder 3"/>
          <p:cNvSpPr>
            <a:spLocks noGrp="1"/>
          </p:cNvSpPr>
          <p:nvPr>
            <p:ph type="body" sz="half" idx="2"/>
          </p:nvPr>
        </p:nvSpPr>
        <p:spPr>
          <a:xfrm>
            <a:off x="2389717" y="5367358"/>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noChangeArrowheads="1"/>
          </p:cNvSpPr>
          <p:nvPr>
            <p:ph type="dt" sz="half" idx="10"/>
          </p:nvPr>
        </p:nvSpPr>
        <p:spPr>
          <a:xfrm>
            <a:off x="914400" y="6248400"/>
            <a:ext cx="2540000" cy="457200"/>
          </a:xfrm>
          <a:prstGeom prst="rect">
            <a:avLst/>
          </a:prstGeom>
        </p:spPr>
        <p:txBody>
          <a:bodyPr lIns="91434" tIns="45718" rIns="91434" bIns="45718"/>
          <a:lstStyle>
            <a:lvl1pPr>
              <a:defRPr/>
            </a:lvl1pPr>
          </a:lstStyle>
          <a:p>
            <a:pPr algn="ctr" eaLnBrk="0" fontAlgn="base" hangingPunct="0">
              <a:spcBef>
                <a:spcPct val="0"/>
              </a:spcBef>
              <a:spcAft>
                <a:spcPct val="0"/>
              </a:spcAft>
              <a:defRPr/>
            </a:pPr>
            <a:endParaRPr lang="ja-JP" altLang="en-US">
              <a:solidFill>
                <a:srgbClr val="000000"/>
              </a:solidFill>
            </a:endParaRPr>
          </a:p>
        </p:txBody>
      </p:sp>
      <p:sp>
        <p:nvSpPr>
          <p:cNvPr id="4" name="Footer Placeholder 3"/>
          <p:cNvSpPr>
            <a:spLocks noGrp="1" noChangeArrowheads="1"/>
          </p:cNvSpPr>
          <p:nvPr>
            <p:ph type="ftr" sz="quarter" idx="11"/>
          </p:nvPr>
        </p:nvSpPr>
        <p:spPr>
          <a:xfrm>
            <a:off x="4165600" y="6248400"/>
            <a:ext cx="3860800" cy="457200"/>
          </a:xfrm>
          <a:prstGeom prst="rect">
            <a:avLst/>
          </a:prstGeom>
        </p:spPr>
        <p:txBody>
          <a:bodyPr lIns="91434" tIns="45718" rIns="91434" bIns="45718"/>
          <a:lstStyle>
            <a:lvl1pPr>
              <a:defRPr/>
            </a:lvl1pPr>
          </a:lstStyle>
          <a:p>
            <a:pPr algn="ctr" eaLnBrk="0" fontAlgn="base" hangingPunct="0">
              <a:spcBef>
                <a:spcPct val="0"/>
              </a:spcBef>
              <a:spcAft>
                <a:spcPct val="0"/>
              </a:spcAft>
              <a:defRPr/>
            </a:pPr>
            <a:endParaRPr lang="ja-JP" altLang="en-US">
              <a:solidFill>
                <a:srgbClr val="000000"/>
              </a:solidFill>
            </a:endParaRPr>
          </a:p>
        </p:txBody>
      </p:sp>
      <p:sp>
        <p:nvSpPr>
          <p:cNvPr id="5" name="Rectangle 6"/>
          <p:cNvSpPr>
            <a:spLocks noGrp="1" noChangeArrowheads="1"/>
          </p:cNvSpPr>
          <p:nvPr>
            <p:ph type="sldNum" sz="quarter" idx="12"/>
          </p:nvPr>
        </p:nvSpPr>
        <p:spPr>
          <a:xfrm>
            <a:off x="8737600" y="6248400"/>
            <a:ext cx="2540000" cy="457200"/>
          </a:xfrm>
          <a:prstGeom prst="rect">
            <a:avLst/>
          </a:prstGeom>
        </p:spPr>
        <p:txBody>
          <a:bodyPr lIns="91434" tIns="45718" rIns="91434" bIns="45718"/>
          <a:lstStyle>
            <a:lvl1pPr>
              <a:defRPr/>
            </a:lvl1pPr>
          </a:lstStyle>
          <a:p>
            <a:pPr algn="ctr" eaLnBrk="0" fontAlgn="base" hangingPunct="0">
              <a:spcBef>
                <a:spcPct val="0"/>
              </a:spcBef>
              <a:spcAft>
                <a:spcPct val="0"/>
              </a:spcAft>
              <a:defRPr/>
            </a:pPr>
            <a:fld id="{D9C0D861-7ECF-4C42-BFE6-A5A3369D3084}" type="slidenum">
              <a:rPr lang="en-US" altLang="ja-JP">
                <a:solidFill>
                  <a:srgbClr val="000000"/>
                </a:solidFill>
              </a:rPr>
              <a:pPr algn="ctr" eaLnBrk="0" fontAlgn="base" hangingPunct="0">
                <a:spcBef>
                  <a:spcPct val="0"/>
                </a:spcBef>
                <a:spcAft>
                  <a:spcPct val="0"/>
                </a:spcAft>
                <a:defRPr/>
              </a:pPr>
              <a:t>‹#›</a:t>
            </a:fld>
            <a:endParaRPr lang="en-US" altLang="ja-JP">
              <a:solidFill>
                <a:srgbClr val="000000"/>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11200" y="1524009"/>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276600"/>
            <a:ext cx="8534400" cy="1752600"/>
          </a:xfrm>
        </p:spPr>
        <p:txBody>
          <a:bodyPr/>
          <a:lstStyle>
            <a:lvl1pPr marL="0" indent="0" algn="ctr">
              <a:buNone/>
              <a:defRPr>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15" name="Picture 39" descr="cmug"/>
          <p:cNvPicPr>
            <a:picLocks noChangeAspect="1" noChangeArrowheads="1"/>
          </p:cNvPicPr>
          <p:nvPr userDrawn="1"/>
        </p:nvPicPr>
        <p:blipFill>
          <a:blip r:embed="rId2" cstate="print"/>
          <a:srcRect/>
          <a:stretch>
            <a:fillRect/>
          </a:stretch>
        </p:blipFill>
        <p:spPr bwMode="auto">
          <a:xfrm>
            <a:off x="10638392" y="8"/>
            <a:ext cx="1553633" cy="1160463"/>
          </a:xfrm>
          <a:prstGeom prst="rect">
            <a:avLst/>
          </a:prstGeom>
          <a:noFill/>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67" indent="0">
              <a:buNone/>
              <a:defRPr sz="1900">
                <a:solidFill>
                  <a:schemeClr val="tx1">
                    <a:tint val="75000"/>
                  </a:schemeClr>
                </a:solidFill>
              </a:defRPr>
            </a:lvl2pPr>
            <a:lvl3pPr marL="914332" indent="0">
              <a:buNone/>
              <a:defRPr sz="1600">
                <a:solidFill>
                  <a:schemeClr val="tx1">
                    <a:tint val="75000"/>
                  </a:schemeClr>
                </a:solidFill>
              </a:defRPr>
            </a:lvl3pPr>
            <a:lvl4pPr marL="1371498" indent="0">
              <a:buNone/>
              <a:defRPr sz="1500">
                <a:solidFill>
                  <a:schemeClr val="tx1">
                    <a:tint val="75000"/>
                  </a:schemeClr>
                </a:solidFill>
              </a:defRPr>
            </a:lvl4pPr>
            <a:lvl5pPr marL="1828664" indent="0">
              <a:buNone/>
              <a:defRPr sz="1500">
                <a:solidFill>
                  <a:schemeClr val="tx1">
                    <a:tint val="75000"/>
                  </a:schemeClr>
                </a:solidFill>
              </a:defRPr>
            </a:lvl5pPr>
            <a:lvl6pPr marL="2285830" indent="0">
              <a:buNone/>
              <a:defRPr sz="1500">
                <a:solidFill>
                  <a:schemeClr val="tx1">
                    <a:tint val="75000"/>
                  </a:schemeClr>
                </a:solidFill>
              </a:defRPr>
            </a:lvl6pPr>
            <a:lvl7pPr marL="2742994" indent="0">
              <a:buNone/>
              <a:defRPr sz="1500">
                <a:solidFill>
                  <a:schemeClr val="tx1">
                    <a:tint val="75000"/>
                  </a:schemeClr>
                </a:solidFill>
              </a:defRPr>
            </a:lvl7pPr>
            <a:lvl8pPr marL="3200160" indent="0">
              <a:buNone/>
              <a:defRPr sz="1500">
                <a:solidFill>
                  <a:schemeClr val="tx1">
                    <a:tint val="75000"/>
                  </a:schemeClr>
                </a:solidFill>
              </a:defRPr>
            </a:lvl8pPr>
            <a:lvl9pPr marL="3657327" indent="0">
              <a:buNone/>
              <a:defRPr sz="15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en-US"/>
          </a:p>
        </p:txBody>
      </p:sp>
      <p:sp>
        <p:nvSpPr>
          <p:cNvPr id="4" name="Text Placeholder 3"/>
          <p:cNvSpPr>
            <a:spLocks noGrp="1"/>
          </p:cNvSpPr>
          <p:nvPr>
            <p:ph type="body" sz="half" idx="2"/>
          </p:nvPr>
        </p:nvSpPr>
        <p:spPr>
          <a:xfrm>
            <a:off x="2389717" y="5367358"/>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3"/>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20800" y="1905000"/>
            <a:ext cx="5080000" cy="4191000"/>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604000" y="1905000"/>
            <a:ext cx="5080000" cy="4191000"/>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37" y="578751"/>
            <a:ext cx="9217024" cy="934656"/>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Alternative title slide 1</a:t>
            </a:r>
            <a:endParaRPr lang="en-US" dirty="0"/>
          </a:p>
        </p:txBody>
      </p:sp>
      <p:sp>
        <p:nvSpPr>
          <p:cNvPr id="9" name="Rectangle 3"/>
          <p:cNvSpPr>
            <a:spLocks noGrp="1" noChangeArrowheads="1"/>
          </p:cNvSpPr>
          <p:nvPr>
            <p:ph type="subTitle" idx="1" hasCustomPrompt="1"/>
          </p:nvPr>
        </p:nvSpPr>
        <p:spPr>
          <a:xfrm>
            <a:off x="2831637" y="1541183"/>
            <a:ext cx="9217024"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0" name="Text Placeholder 14"/>
          <p:cNvSpPr>
            <a:spLocks noGrp="1"/>
          </p:cNvSpPr>
          <p:nvPr>
            <p:ph type="body" sz="quarter" idx="10" hasCustomPrompt="1"/>
          </p:nvPr>
        </p:nvSpPr>
        <p:spPr>
          <a:xfrm>
            <a:off x="2831843" y="1963015"/>
            <a:ext cx="9216839" cy="360040"/>
          </a:xfrm>
          <a:prstGeom prst="rect">
            <a:avLst/>
          </a:prstGeom>
        </p:spPr>
        <p:txBody>
          <a:bodyPr vert="horz" lIns="91434" tIns="45718" rIns="91434" bIns="45718"/>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18419682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7095" y="1412881"/>
            <a:ext cx="2745316" cy="496887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94787" y="1412881"/>
            <a:ext cx="8039100" cy="4968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US" noProof="0"/>
          </a:p>
        </p:txBody>
      </p:sp>
      <p:sp>
        <p:nvSpPr>
          <p:cNvPr id="4" name="Text Placeholder 3"/>
          <p:cNvSpPr>
            <a:spLocks noGrp="1"/>
          </p:cNvSpPr>
          <p:nvPr>
            <p:ph type="body" sz="half" idx="2"/>
          </p:nvPr>
        </p:nvSpPr>
        <p:spPr>
          <a:xfrm>
            <a:off x="2389717" y="5367358"/>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93200" y="838200"/>
            <a:ext cx="2590800" cy="5257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20800" y="838200"/>
            <a:ext cx="7569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GB"/>
              <a:t>Click to edit Master subtitle style</a:t>
            </a:r>
            <a:endParaRPr 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3117" y="219080"/>
            <a:ext cx="9829800" cy="862013"/>
          </a:xfrm>
        </p:spPr>
        <p:txBody>
          <a:bodyPr/>
          <a:lstStyle/>
          <a:p>
            <a:r>
              <a:rPr lang="en-US"/>
              <a:t>Click to edit Master title style</a:t>
            </a:r>
          </a:p>
        </p:txBody>
      </p:sp>
      <p:sp>
        <p:nvSpPr>
          <p:cNvPr id="3" name="Table Placeholder 2"/>
          <p:cNvSpPr>
            <a:spLocks noGrp="1"/>
          </p:cNvSpPr>
          <p:nvPr>
            <p:ph type="tbl" idx="1"/>
          </p:nvPr>
        </p:nvSpPr>
        <p:spPr>
          <a:xfrm>
            <a:off x="383125" y="1501775"/>
            <a:ext cx="11423649" cy="4876800"/>
          </a:xfrm>
        </p:spPr>
        <p:txBody>
          <a:bodyPr/>
          <a:lstStyle/>
          <a:p>
            <a:pPr lvl="0"/>
            <a:endParaRPr lang="en-US" noProof="0"/>
          </a:p>
        </p:txBody>
      </p:sp>
      <p:sp>
        <p:nvSpPr>
          <p:cNvPr id="4" name="Rectangle 8"/>
          <p:cNvSpPr>
            <a:spLocks noGrp="1" noChangeArrowheads="1"/>
          </p:cNvSpPr>
          <p:nvPr>
            <p:ph type="ftr" sz="quarter" idx="10"/>
          </p:nvPr>
        </p:nvSpPr>
        <p:spPr>
          <a:xfrm>
            <a:off x="383123" y="6578604"/>
            <a:ext cx="4743449" cy="263525"/>
          </a:xfrm>
          <a:prstGeom prst="rect">
            <a:avLst/>
          </a:prstGeom>
        </p:spPr>
        <p:txBody>
          <a:bodyPr lIns="91434" tIns="45718" rIns="91434" bIns="45718"/>
          <a:lstStyle>
            <a:lvl1pPr>
              <a:defRPr>
                <a:latin typeface="Times New Roman" charset="0"/>
                <a:ea typeface="ＭＳ Ｐゴシック" charset="0"/>
                <a:cs typeface="ＭＳ Ｐゴシック" charset="0"/>
              </a:defRPr>
            </a:lvl1pPr>
          </a:lstStyle>
          <a:p>
            <a:pPr fontAlgn="base">
              <a:spcBef>
                <a:spcPct val="0"/>
              </a:spcBef>
              <a:spcAft>
                <a:spcPct val="0"/>
              </a:spcAft>
              <a:defRPr/>
            </a:pPr>
            <a:endParaRPr lang="en-GB" sz="2400" dirty="0">
              <a:solidFill>
                <a:srgbClr val="000000"/>
              </a:solidFill>
            </a:endParaRPr>
          </a:p>
          <a:p>
            <a:pPr fontAlgn="base">
              <a:spcBef>
                <a:spcPct val="0"/>
              </a:spcBef>
              <a:spcAft>
                <a:spcPct val="0"/>
              </a:spcAft>
              <a:defRPr/>
            </a:pPr>
            <a:endParaRPr lang="en-GB" sz="2400" dirty="0">
              <a:solidFill>
                <a:srgbClr val="000000"/>
              </a:solidFill>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032000" y="34925"/>
            <a:ext cx="8128000" cy="1117600"/>
          </a:xfrm>
        </p:spPr>
        <p:txBody>
          <a:bodyPr/>
          <a:lstStyle/>
          <a:p>
            <a:r>
              <a:rPr lang="en-US"/>
              <a:t>Click to edit Master title style</a:t>
            </a:r>
          </a:p>
        </p:txBody>
      </p:sp>
      <p:sp>
        <p:nvSpPr>
          <p:cNvPr id="3" name="Table Placeholder 2"/>
          <p:cNvSpPr>
            <a:spLocks noGrp="1"/>
          </p:cNvSpPr>
          <p:nvPr>
            <p:ph type="tbl" idx="1"/>
          </p:nvPr>
        </p:nvSpPr>
        <p:spPr>
          <a:xfrm>
            <a:off x="609600" y="1371600"/>
            <a:ext cx="10972800" cy="4876800"/>
          </a:xfrm>
        </p:spPr>
        <p:txBody>
          <a:bodyPr/>
          <a:lstStyle/>
          <a:p>
            <a:pPr lvl="0"/>
            <a:endParaRPr lang="en-US" noProof="0"/>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34928"/>
            <a:ext cx="10972800" cy="6213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lnSpc>
                <a:spcPct val="85000"/>
              </a:lnSpc>
              <a:defRPr/>
            </a:lvl1pPr>
          </a:lstStyle>
          <a:p>
            <a:r>
              <a:rPr lang="en-GB" dirty="0"/>
              <a:t>© Crown copyright   Met Office</a:t>
            </a:r>
            <a:endParaRPr lang="en-GB" sz="1500" dirty="0">
              <a:latin typeface="Times" charset="0"/>
            </a:endParaRPr>
          </a:p>
        </p:txBody>
      </p:sp>
    </p:spTree>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607712"/>
            <a:ext cx="9217024" cy="905711"/>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Title of presentation</a:t>
            </a:r>
            <a:endParaRPr lang="en-US" dirty="0"/>
          </a:p>
        </p:txBody>
      </p:sp>
      <p:sp>
        <p:nvSpPr>
          <p:cNvPr id="11" name="Rectangle 3"/>
          <p:cNvSpPr>
            <a:spLocks noGrp="1" noChangeArrowheads="1"/>
          </p:cNvSpPr>
          <p:nvPr>
            <p:ph type="subTitle" idx="1" hasCustomPrompt="1"/>
          </p:nvPr>
        </p:nvSpPr>
        <p:spPr>
          <a:xfrm>
            <a:off x="2831637" y="1541183"/>
            <a:ext cx="9217024"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2" name="Text Placeholder 14"/>
          <p:cNvSpPr>
            <a:spLocks noGrp="1"/>
          </p:cNvSpPr>
          <p:nvPr>
            <p:ph type="body" sz="quarter" idx="10" hasCustomPrompt="1"/>
          </p:nvPr>
        </p:nvSpPr>
        <p:spPr>
          <a:xfrm>
            <a:off x="2831836" y="1963015"/>
            <a:ext cx="9120816" cy="360040"/>
          </a:xfrm>
          <a:prstGeom prst="rect">
            <a:avLst/>
          </a:prstGeom>
        </p:spPr>
        <p:txBody>
          <a:bodyPr vert="horz" lIns="91434" tIns="45718" rIns="91434" bIns="45718"/>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2072775979"/>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0"/>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4"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4"/>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4"/>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charset="0"/>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57"/>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578751"/>
            <a:ext cx="9217024" cy="934656"/>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Alternative title slide 1</a:t>
            </a:r>
            <a:endParaRPr lang="en-US" dirty="0"/>
          </a:p>
        </p:txBody>
      </p:sp>
      <p:sp>
        <p:nvSpPr>
          <p:cNvPr id="6" name="Rectangle 3"/>
          <p:cNvSpPr>
            <a:spLocks noGrp="1" noChangeArrowheads="1"/>
          </p:cNvSpPr>
          <p:nvPr>
            <p:ph type="subTitle" idx="1" hasCustomPrompt="1"/>
          </p:nvPr>
        </p:nvSpPr>
        <p:spPr>
          <a:xfrm>
            <a:off x="2831637" y="1541183"/>
            <a:ext cx="9217024"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7" name="Text Placeholder 14"/>
          <p:cNvSpPr>
            <a:spLocks noGrp="1"/>
          </p:cNvSpPr>
          <p:nvPr>
            <p:ph type="body" sz="quarter" idx="10" hasCustomPrompt="1"/>
          </p:nvPr>
        </p:nvSpPr>
        <p:spPr>
          <a:xfrm>
            <a:off x="2831843" y="1963015"/>
            <a:ext cx="9216839" cy="360040"/>
          </a:xfrm>
          <a:prstGeom prst="rect">
            <a:avLst/>
          </a:prstGeom>
        </p:spPr>
        <p:txBody>
          <a:bodyPr vert="horz" lIns="91434" tIns="45718" rIns="91434" bIns="45718"/>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429020540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17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469"/>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285973" y="274643"/>
            <a:ext cx="6350027"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Generic">
    <p:spTree>
      <p:nvGrpSpPr>
        <p:cNvPr id="1" name=""/>
        <p:cNvGrpSpPr/>
        <p:nvPr/>
      </p:nvGrpSpPr>
      <p:grpSpPr>
        <a:xfrm>
          <a:off x="0" y="0"/>
          <a:ext cx="0" cy="0"/>
          <a:chOff x="0" y="0"/>
          <a:chExt cx="0" cy="0"/>
        </a:xfrm>
      </p:grpSpPr>
      <p:sp>
        <p:nvSpPr>
          <p:cNvPr id="6" name="Content Placeholder 2"/>
          <p:cNvSpPr>
            <a:spLocks noGrp="1"/>
          </p:cNvSpPr>
          <p:nvPr>
            <p:ph idx="1"/>
          </p:nvPr>
        </p:nvSpPr>
        <p:spPr>
          <a:xfrm>
            <a:off x="2336800" y="1773241"/>
            <a:ext cx="9245600" cy="4751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itle 10"/>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40" y="578751"/>
            <a:ext cx="9121013" cy="934656"/>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Alternative title slide 2</a:t>
            </a:r>
            <a:endParaRPr lang="en-US" dirty="0"/>
          </a:p>
        </p:txBody>
      </p:sp>
      <p:sp>
        <p:nvSpPr>
          <p:cNvPr id="6" name="Rectangle 3"/>
          <p:cNvSpPr>
            <a:spLocks noGrp="1" noChangeArrowheads="1"/>
          </p:cNvSpPr>
          <p:nvPr>
            <p:ph type="subTitle" idx="1" hasCustomPrompt="1"/>
          </p:nvPr>
        </p:nvSpPr>
        <p:spPr>
          <a:xfrm>
            <a:off x="2831640" y="1541183"/>
            <a:ext cx="9121013"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7" name="Text Placeholder 14"/>
          <p:cNvSpPr>
            <a:spLocks noGrp="1"/>
          </p:cNvSpPr>
          <p:nvPr>
            <p:ph type="body" sz="quarter" idx="10" hasCustomPrompt="1"/>
          </p:nvPr>
        </p:nvSpPr>
        <p:spPr>
          <a:xfrm>
            <a:off x="2831836" y="1963015"/>
            <a:ext cx="9120816" cy="360040"/>
          </a:xfrm>
          <a:prstGeom prst="rect">
            <a:avLst/>
          </a:prstGeom>
        </p:spPr>
        <p:txBody>
          <a:bodyPr vert="horz" lIns="91434" tIns="45718" rIns="91434" bIns="45718"/>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380363630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06400" y="163514"/>
            <a:ext cx="10856384" cy="6391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Date Placeholder 2"/>
          <p:cNvSpPr>
            <a:spLocks noGrp="1"/>
          </p:cNvSpPr>
          <p:nvPr>
            <p:ph type="dt" sz="half" idx="10"/>
          </p:nvPr>
        </p:nvSpPr>
        <p:spPr>
          <a:xfrm>
            <a:off x="914400" y="6508753"/>
            <a:ext cx="4165600" cy="120651"/>
          </a:xfrm>
          <a:prstGeom prst="rect">
            <a:avLst/>
          </a:prstGeom>
        </p:spPr>
        <p:txBody>
          <a:bodyPr vert="horz" wrap="square" lIns="91434" tIns="45718" rIns="91434" bIns="45718" numCol="1" anchor="t" anchorCtr="0" compatLnSpc="1">
            <a:prstTxWarp prst="textNoShape">
              <a:avLst/>
            </a:prstTxWarp>
          </a:bodyPr>
          <a:lstStyle>
            <a:lvl1pPr>
              <a:defRPr sz="4400">
                <a:solidFill>
                  <a:srgbClr val="B9DB0E"/>
                </a:solidFill>
                <a:latin typeface="Arial" charset="0"/>
                <a:ea typeface="ＭＳ Ｐゴシック" charset="0"/>
                <a:cs typeface="+mn-cs"/>
              </a:defRPr>
            </a:lvl1pPr>
          </a:lstStyle>
          <a:p>
            <a:pPr fontAlgn="base">
              <a:lnSpc>
                <a:spcPct val="85000"/>
              </a:lnSpc>
              <a:spcBef>
                <a:spcPct val="0"/>
              </a:spcBef>
              <a:spcAft>
                <a:spcPct val="0"/>
              </a:spcAft>
              <a:defRPr/>
            </a:pPr>
            <a:r>
              <a:rPr lang="en-GB" dirty="0"/>
              <a:t>© Crown copyright 2007</a:t>
            </a:r>
            <a:endParaRPr lang="en-GB" sz="800" dirty="0"/>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63513"/>
            <a:ext cx="10160000" cy="457200"/>
          </a:xfrm>
        </p:spPr>
        <p:txBody>
          <a:bodyPr/>
          <a:lstStyle/>
          <a:p>
            <a:r>
              <a:rPr lang="en-US"/>
              <a:t>Click to edit Master title style</a:t>
            </a:r>
            <a:endParaRPr lang="en-GB"/>
          </a:p>
        </p:txBody>
      </p:sp>
      <p:sp>
        <p:nvSpPr>
          <p:cNvPr id="3" name="Table Placeholder 2"/>
          <p:cNvSpPr>
            <a:spLocks noGrp="1"/>
          </p:cNvSpPr>
          <p:nvPr>
            <p:ph type="tbl" idx="1"/>
          </p:nvPr>
        </p:nvSpPr>
        <p:spPr>
          <a:xfrm>
            <a:off x="899584" y="1830388"/>
            <a:ext cx="10363200" cy="4724400"/>
          </a:xfrm>
        </p:spPr>
        <p:txBody>
          <a:bodyPr/>
          <a:lstStyle/>
          <a:p>
            <a:pPr lvl="0"/>
            <a:endParaRPr lang="en-GB" noProof="0"/>
          </a:p>
        </p:txBody>
      </p:sp>
      <p:sp>
        <p:nvSpPr>
          <p:cNvPr id="4" name="Date Placeholder 3"/>
          <p:cNvSpPr>
            <a:spLocks noGrp="1"/>
          </p:cNvSpPr>
          <p:nvPr>
            <p:ph type="dt" sz="half" idx="10"/>
          </p:nvPr>
        </p:nvSpPr>
        <p:spPr>
          <a:xfrm>
            <a:off x="914400" y="6508753"/>
            <a:ext cx="4165600" cy="120651"/>
          </a:xfrm>
          <a:prstGeom prst="rect">
            <a:avLst/>
          </a:prstGeom>
        </p:spPr>
        <p:txBody>
          <a:bodyPr vert="horz" wrap="square" lIns="91434" tIns="45718" rIns="91434" bIns="45718" numCol="1" anchor="t" anchorCtr="0" compatLnSpc="1">
            <a:prstTxWarp prst="textNoShape">
              <a:avLst/>
            </a:prstTxWarp>
          </a:bodyPr>
          <a:lstStyle>
            <a:lvl1pPr>
              <a:defRPr sz="4400">
                <a:solidFill>
                  <a:srgbClr val="B9DB0E"/>
                </a:solidFill>
                <a:latin typeface="Arial" charset="0"/>
                <a:ea typeface="ＭＳ Ｐゴシック" charset="0"/>
                <a:cs typeface="+mn-cs"/>
              </a:defRPr>
            </a:lvl1pPr>
          </a:lstStyle>
          <a:p>
            <a:pPr fontAlgn="base">
              <a:lnSpc>
                <a:spcPct val="85000"/>
              </a:lnSpc>
              <a:spcBef>
                <a:spcPct val="0"/>
              </a:spcBef>
              <a:spcAft>
                <a:spcPct val="0"/>
              </a:spcAft>
              <a:defRPr/>
            </a:pPr>
            <a:r>
              <a:rPr lang="en-GB" dirty="0"/>
              <a:t>© Crown copyright 2007</a:t>
            </a:r>
            <a:endParaRPr lang="en-GB" sz="800" dirty="0"/>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016000" y="1557343"/>
            <a:ext cx="5334000" cy="4679951"/>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553200" y="1557343"/>
            <a:ext cx="5334000" cy="4679951"/>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4"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4"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578751"/>
            <a:ext cx="9313035" cy="934656"/>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Content slide</a:t>
            </a:r>
            <a:endParaRPr lang="en-US" dirty="0"/>
          </a:p>
        </p:txBody>
      </p:sp>
      <p:sp>
        <p:nvSpPr>
          <p:cNvPr id="6" name="Rectangle 3"/>
          <p:cNvSpPr>
            <a:spLocks noGrp="1" noChangeArrowheads="1"/>
          </p:cNvSpPr>
          <p:nvPr>
            <p:ph type="subTitle" idx="1" hasCustomPrompt="1"/>
          </p:nvPr>
        </p:nvSpPr>
        <p:spPr>
          <a:xfrm>
            <a:off x="2831637" y="1541183"/>
            <a:ext cx="9313035" cy="504056"/>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1720906965"/>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3"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en-GB"/>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69400" y="274640"/>
            <a:ext cx="2717800" cy="5962651"/>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016000" y="274640"/>
            <a:ext cx="7950200" cy="59626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5" descr="SSTL-PPT-Cover.jpg"/>
          <p:cNvPicPr>
            <a:picLocks noChangeAspect="1"/>
          </p:cNvPicPr>
          <p:nvPr userDrawn="1"/>
        </p:nvPicPr>
        <p:blipFill>
          <a:blip r:embed="rId2" cstate="print"/>
          <a:srcRect t="17924" b="6570"/>
          <a:stretch>
            <a:fillRect/>
          </a:stretch>
        </p:blipFill>
        <p:spPr bwMode="auto">
          <a:xfrm>
            <a:off x="0" y="0"/>
            <a:ext cx="12192000" cy="6858000"/>
          </a:xfrm>
          <a:prstGeom prst="rect">
            <a:avLst/>
          </a:prstGeom>
          <a:noFill/>
          <a:ln w="9525">
            <a:noFill/>
            <a:miter lim="800000"/>
            <a:headEnd/>
            <a:tailEnd/>
          </a:ln>
        </p:spPr>
      </p:pic>
      <p:pic>
        <p:nvPicPr>
          <p:cNvPr id="4" name="Picture 6" descr="SSTL-Logo-Large.png"/>
          <p:cNvPicPr>
            <a:picLocks noChangeAspect="1"/>
          </p:cNvPicPr>
          <p:nvPr userDrawn="1"/>
        </p:nvPicPr>
        <p:blipFill>
          <a:blip r:embed="rId3" cstate="print"/>
          <a:srcRect/>
          <a:stretch>
            <a:fillRect/>
          </a:stretch>
        </p:blipFill>
        <p:spPr bwMode="auto">
          <a:xfrm>
            <a:off x="228611" y="233488"/>
            <a:ext cx="1462617" cy="460375"/>
          </a:xfrm>
          <a:prstGeom prst="rect">
            <a:avLst/>
          </a:prstGeom>
          <a:noFill/>
          <a:ln w="9525">
            <a:noFill/>
            <a:miter lim="800000"/>
            <a:headEnd/>
            <a:tailEnd/>
          </a:ln>
        </p:spPr>
      </p:pic>
      <p:sp>
        <p:nvSpPr>
          <p:cNvPr id="2" name="Title 1"/>
          <p:cNvSpPr>
            <a:spLocks noGrp="1"/>
          </p:cNvSpPr>
          <p:nvPr>
            <p:ph type="ctrTitle"/>
          </p:nvPr>
        </p:nvSpPr>
        <p:spPr>
          <a:xfrm>
            <a:off x="4686323" y="463564"/>
            <a:ext cx="7505700" cy="1962141"/>
          </a:xfrm>
        </p:spPr>
        <p:txBody>
          <a:bodyPr/>
          <a:lstStyle>
            <a:lvl1pPr algn="r">
              <a:lnSpc>
                <a:spcPts val="5060"/>
              </a:lnSpc>
              <a:defRPr sz="4800" spc="-151">
                <a:solidFill>
                  <a:srgbClr val="C1D72E"/>
                </a:solidFill>
              </a:defRPr>
            </a:lvl1pPr>
          </a:lstStyle>
          <a:p>
            <a:r>
              <a:rPr lang="en-GB" dirty="0"/>
              <a:t>Click to edit Master title style</a:t>
            </a:r>
            <a:endParaRPr lang="en-US" dirty="0"/>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4" name="Picture 5" descr="SSTL-Background.jpg"/>
          <p:cNvPicPr>
            <a:picLocks noChangeAspect="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5" name="Rectangle 4"/>
          <p:cNvSpPr/>
          <p:nvPr userDrawn="1"/>
        </p:nvSpPr>
        <p:spPr>
          <a:xfrm>
            <a:off x="4" y="482707"/>
            <a:ext cx="12204701" cy="6375292"/>
          </a:xfrm>
          <a:prstGeom prst="rect">
            <a:avLst/>
          </a:prstGeom>
          <a:solidFill>
            <a:srgbClr val="25408F">
              <a:alpha val="50196"/>
            </a:srgbClr>
          </a:solidFill>
          <a:ln>
            <a:noFill/>
          </a:ln>
          <a:effectLst>
            <a:softEdge rad="635000"/>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8" name="Content Placeholder 2"/>
          <p:cNvSpPr>
            <a:spLocks noGrp="1"/>
          </p:cNvSpPr>
          <p:nvPr>
            <p:ph idx="1"/>
          </p:nvPr>
        </p:nvSpPr>
        <p:spPr>
          <a:xfrm>
            <a:off x="756849" y="1651064"/>
            <a:ext cx="10712155" cy="4143903"/>
          </a:xfrm>
        </p:spPr>
        <p:txBody>
          <a:bodyPr numCol="2" spcCol="179988">
            <a:normAutofit/>
          </a:bodyPr>
          <a:lstStyle>
            <a:lvl1pPr marL="359974">
              <a:buClr>
                <a:srgbClr val="0092D2"/>
              </a:buClr>
              <a:buSzPct val="100000"/>
              <a:buFontTx/>
              <a:buBlip>
                <a:blip r:embed="rId3"/>
              </a:buBlip>
              <a:defRPr sz="2400" b="0" i="0">
                <a:solidFill>
                  <a:schemeClr val="accent5">
                    <a:lumMod val="20000"/>
                    <a:lumOff val="80000"/>
                  </a:schemeClr>
                </a:solidFill>
                <a:latin typeface="Helvetica"/>
                <a:cs typeface="Helvetica"/>
              </a:defRPr>
            </a:lvl1pPr>
            <a:lvl2pPr>
              <a:defRPr sz="2400" b="0" i="0">
                <a:solidFill>
                  <a:srgbClr val="C1D72E"/>
                </a:solidFill>
                <a:latin typeface="Helvetica"/>
                <a:cs typeface="Helvetica"/>
              </a:defRPr>
            </a:lvl2pPr>
            <a:lvl3pPr>
              <a:defRPr sz="2400" b="0" i="0">
                <a:solidFill>
                  <a:srgbClr val="C1D72E"/>
                </a:solidFill>
                <a:latin typeface="Helvetica"/>
                <a:cs typeface="Helvetica"/>
              </a:defRPr>
            </a:lvl3pPr>
            <a:lvl4pPr>
              <a:defRPr sz="2400" b="0" i="0">
                <a:solidFill>
                  <a:srgbClr val="C1D72E"/>
                </a:solidFill>
                <a:latin typeface="Helvetica"/>
                <a:cs typeface="Helvetica"/>
              </a:defRPr>
            </a:lvl4pPr>
            <a:lvl5pPr>
              <a:defRPr sz="2400" b="0" i="0">
                <a:solidFill>
                  <a:srgbClr val="C1D72E"/>
                </a:solidFill>
                <a:latin typeface="Helvetica"/>
                <a:cs typeface="Helvetica"/>
              </a:defRPr>
            </a:lvl5pPr>
          </a:lstStyle>
          <a:p>
            <a:pPr lvl="0"/>
            <a:r>
              <a:rPr lang="en-GB" dirty="0"/>
              <a:t>Click to edit Master text styles</a:t>
            </a:r>
          </a:p>
        </p:txBody>
      </p:sp>
      <p:sp>
        <p:nvSpPr>
          <p:cNvPr id="7" name="Title 1"/>
          <p:cNvSpPr>
            <a:spLocks noGrp="1"/>
          </p:cNvSpPr>
          <p:nvPr>
            <p:ph type="title"/>
          </p:nvPr>
        </p:nvSpPr>
        <p:spPr>
          <a:xfrm>
            <a:off x="702962" y="3"/>
            <a:ext cx="10656308" cy="1028700"/>
          </a:xfrm>
        </p:spPr>
        <p:txBody>
          <a:bodyPr/>
          <a:lstStyle/>
          <a:p>
            <a:r>
              <a:rPr lang="en-GB" dirty="0"/>
              <a:t>Click to edit Master title style</a:t>
            </a:r>
            <a:endParaRPr lang="en-US" dirty="0"/>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02962" y="196407"/>
            <a:ext cx="10656308" cy="782391"/>
          </a:xfrm>
        </p:spPr>
        <p:txBody>
          <a:bodyPr/>
          <a:lstStyle/>
          <a:p>
            <a:r>
              <a:rPr lang="en-GB" dirty="0"/>
              <a:t>Click to edit Master title style</a:t>
            </a:r>
            <a:endParaRPr lang="en-US" dirty="0"/>
          </a:p>
        </p:txBody>
      </p:sp>
      <p:sp>
        <p:nvSpPr>
          <p:cNvPr id="3" name="Content Placeholder 2"/>
          <p:cNvSpPr>
            <a:spLocks noGrp="1"/>
          </p:cNvSpPr>
          <p:nvPr>
            <p:ph idx="1"/>
          </p:nvPr>
        </p:nvSpPr>
        <p:spPr>
          <a:xfrm>
            <a:off x="702733" y="1938998"/>
            <a:ext cx="10656307" cy="4656665"/>
          </a:xfrm>
        </p:spPr>
        <p:txBody>
          <a:bodyPr/>
          <a:lstStyle/>
          <a:p>
            <a:pPr lvl="0"/>
            <a:r>
              <a:rPr lang="en-GB" dirty="0"/>
              <a:t>Click to edit Master text styles</a:t>
            </a: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p:cNvSpPr/>
          <p:nvPr userDrawn="1"/>
        </p:nvSpPr>
        <p:spPr>
          <a:xfrm>
            <a:off x="431800" y="800100"/>
            <a:ext cx="2821517" cy="36972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5" name="Rectangle 4"/>
          <p:cNvSpPr/>
          <p:nvPr userDrawn="1"/>
        </p:nvSpPr>
        <p:spPr>
          <a:xfrm>
            <a:off x="431800" y="4497514"/>
            <a:ext cx="2821517" cy="21161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6" name="Rectangle 5"/>
          <p:cNvSpPr/>
          <p:nvPr userDrawn="1"/>
        </p:nvSpPr>
        <p:spPr>
          <a:xfrm>
            <a:off x="3253338" y="4497514"/>
            <a:ext cx="2823633" cy="21161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7" name="Rectangle 6"/>
          <p:cNvSpPr/>
          <p:nvPr userDrawn="1"/>
        </p:nvSpPr>
        <p:spPr>
          <a:xfrm>
            <a:off x="6076982" y="4497514"/>
            <a:ext cx="2821516" cy="21161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8" name="Rectangle 7"/>
          <p:cNvSpPr/>
          <p:nvPr userDrawn="1"/>
        </p:nvSpPr>
        <p:spPr>
          <a:xfrm>
            <a:off x="8898468" y="4497514"/>
            <a:ext cx="2821517" cy="21161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3661965" y="1938991"/>
            <a:ext cx="7697075" cy="2374055"/>
          </a:xfrm>
        </p:spPr>
        <p:txBody>
          <a:bodyPr numCol="2" spcCol="179988"/>
          <a:lstStyle/>
          <a:p>
            <a:pPr lvl="0"/>
            <a:r>
              <a:rPr lang="en-GB" dirty="0"/>
              <a:t>Click to edit Master text styles</a:t>
            </a: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670769" y="981335"/>
            <a:ext cx="10732259" cy="1143000"/>
          </a:xfrm>
        </p:spPr>
        <p:txBody>
          <a:bodyPr/>
          <a:lstStyle/>
          <a:p>
            <a:r>
              <a:rPr lang="en-GB" dirty="0"/>
              <a:t>Click to edit Master title style</a:t>
            </a:r>
            <a:endParaRPr lang="en-US" dirty="0"/>
          </a:p>
        </p:txBody>
      </p:sp>
      <p:sp>
        <p:nvSpPr>
          <p:cNvPr id="6" name="Content Placeholder 2"/>
          <p:cNvSpPr>
            <a:spLocks noGrp="1"/>
          </p:cNvSpPr>
          <p:nvPr>
            <p:ph idx="1"/>
          </p:nvPr>
        </p:nvSpPr>
        <p:spPr>
          <a:xfrm>
            <a:off x="670769" y="2307022"/>
            <a:ext cx="10732259" cy="4141431"/>
          </a:xfrm>
        </p:spPr>
        <p:txBody>
          <a:bodyPr/>
          <a:lstStyle/>
          <a:p>
            <a:pPr lvl="0"/>
            <a:r>
              <a:rPr lang="en-GB" dirty="0"/>
              <a:t>Click to edit Master text styles</a:t>
            </a: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p:cNvSpPr/>
          <p:nvPr userDrawn="1"/>
        </p:nvSpPr>
        <p:spPr>
          <a:xfrm>
            <a:off x="0" y="1171578"/>
            <a:ext cx="12192000" cy="5781675"/>
          </a:xfrm>
          <a:prstGeom prst="rect">
            <a:avLst/>
          </a:prstGeom>
          <a:solidFill>
            <a:srgbClr val="FFFFFF"/>
          </a:solidFill>
          <a:ln>
            <a:noFill/>
          </a:ln>
          <a:effectLst>
            <a:softEdge rad="635000"/>
          </a:effectLst>
        </p:spPr>
        <p:style>
          <a:lnRef idx="1">
            <a:schemeClr val="accent1"/>
          </a:lnRef>
          <a:fillRef idx="3">
            <a:schemeClr val="accent1"/>
          </a:fillRef>
          <a:effectRef idx="2">
            <a:schemeClr val="accent1"/>
          </a:effectRef>
          <a:fontRef idx="minor">
            <a:schemeClr val="lt1"/>
          </a:fontRef>
        </p:style>
        <p:txBody>
          <a:bodyPr lIns="91434" tIns="45718" rIns="91434" bIns="45718" anchor="ctr"/>
          <a:lstStyle/>
          <a:p>
            <a:pPr algn="ctr" defTabSz="457167">
              <a:defRPr/>
            </a:pPr>
            <a:endParaRPr lang="en-US" dirty="0">
              <a:solidFill>
                <a:prstClr val="white"/>
              </a:solidFill>
            </a:endParaRPr>
          </a:p>
        </p:txBody>
      </p:sp>
      <p:sp>
        <p:nvSpPr>
          <p:cNvPr id="3" name="Title 1"/>
          <p:cNvSpPr>
            <a:spLocks noGrp="1"/>
          </p:cNvSpPr>
          <p:nvPr>
            <p:ph type="title"/>
          </p:nvPr>
        </p:nvSpPr>
        <p:spPr>
          <a:xfrm>
            <a:off x="670769" y="981335"/>
            <a:ext cx="10732259" cy="1143000"/>
          </a:xfrm>
        </p:spPr>
        <p:txBody>
          <a:bodyPr/>
          <a:lstStyle/>
          <a:p>
            <a:r>
              <a:rPr lang="en-GB" dirty="0"/>
              <a:t>Click to edit Master title style</a:t>
            </a:r>
            <a:endParaRPr lang="en-US" dirty="0"/>
          </a:p>
        </p:txBody>
      </p:sp>
      <p:sp>
        <p:nvSpPr>
          <p:cNvPr id="4" name="Content Placeholder 2"/>
          <p:cNvSpPr>
            <a:spLocks noGrp="1"/>
          </p:cNvSpPr>
          <p:nvPr>
            <p:ph idx="1"/>
          </p:nvPr>
        </p:nvSpPr>
        <p:spPr>
          <a:xfrm>
            <a:off x="670769" y="2307022"/>
            <a:ext cx="10732259" cy="4141431"/>
          </a:xfrm>
        </p:spPr>
        <p:txBody>
          <a:bodyPr/>
          <a:lstStyle>
            <a:lvl1pPr>
              <a:defRPr>
                <a:solidFill>
                  <a:srgbClr val="25408F"/>
                </a:solidFill>
              </a:defRPr>
            </a:lvl1pPr>
          </a:lstStyle>
          <a:p>
            <a:pPr lvl="0"/>
            <a:r>
              <a:rPr lang="en-GB" dirty="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ain content">
    <p:bg>
      <p:bgPr>
        <a:solidFill>
          <a:schemeClr val="bg1"/>
        </a:solid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831637" y="578751"/>
            <a:ext cx="9313035" cy="934656"/>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Alternative content slide 1</a:t>
            </a:r>
            <a:endParaRPr lang="en-US" dirty="0"/>
          </a:p>
        </p:txBody>
      </p:sp>
      <p:sp>
        <p:nvSpPr>
          <p:cNvPr id="6" name="Rectangle 3"/>
          <p:cNvSpPr>
            <a:spLocks noGrp="1" noChangeArrowheads="1"/>
          </p:cNvSpPr>
          <p:nvPr>
            <p:ph type="subTitle" idx="1" hasCustomPrompt="1"/>
          </p:nvPr>
        </p:nvSpPr>
        <p:spPr>
          <a:xfrm>
            <a:off x="2831637" y="1541183"/>
            <a:ext cx="9313035" cy="504056"/>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pic>
        <p:nvPicPr>
          <p:cNvPr id="4" name="Picture 3" descr="MOHC_RGB_whitebackg.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4467" y="116632"/>
            <a:ext cx="2156871" cy="1728192"/>
          </a:xfrm>
          <a:prstGeom prst="rect">
            <a:avLst/>
          </a:prstGeom>
        </p:spPr>
      </p:pic>
    </p:spTree>
    <p:extLst>
      <p:ext uri="{BB962C8B-B14F-4D97-AF65-F5344CB8AC3E}">
        <p14:creationId xmlns:p14="http://schemas.microsoft.com/office/powerpoint/2010/main" val="1279415116"/>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5" descr="SpaceMissionDev_Lines.jpg"/>
          <p:cNvPicPr>
            <a:picLocks noChangeAspect="1"/>
          </p:cNvPicPr>
          <p:nvPr userDrawn="1"/>
        </p:nvPicPr>
        <p:blipFill>
          <a:blip r:embed="rId2" cstate="print"/>
          <a:srcRect/>
          <a:stretch>
            <a:fillRect/>
          </a:stretch>
        </p:blipFill>
        <p:spPr bwMode="auto">
          <a:xfrm>
            <a:off x="0" y="0"/>
            <a:ext cx="12920133" cy="6858000"/>
          </a:xfrm>
          <a:prstGeom prst="rect">
            <a:avLst/>
          </a:prstGeom>
          <a:noFill/>
          <a:ln w="9525">
            <a:noFill/>
            <a:miter lim="800000"/>
            <a:headEnd/>
            <a:tailEnd/>
          </a:ln>
        </p:spPr>
      </p:pic>
      <p:sp>
        <p:nvSpPr>
          <p:cNvPr id="3" name="TextBox 2"/>
          <p:cNvSpPr txBox="1"/>
          <p:nvPr userDrawn="1"/>
        </p:nvSpPr>
        <p:spPr>
          <a:xfrm>
            <a:off x="3376105" y="5946775"/>
            <a:ext cx="5439833" cy="256480"/>
          </a:xfrm>
          <a:prstGeom prst="rect">
            <a:avLst/>
          </a:prstGeom>
          <a:noFill/>
        </p:spPr>
        <p:txBody>
          <a:bodyPr lIns="91434" tIns="45718" rIns="91434" bIns="45718">
            <a:spAutoFit/>
          </a:bodyPr>
          <a:lstStyle/>
          <a:p>
            <a:pPr algn="ctr" defTabSz="457167">
              <a:defRPr/>
            </a:pPr>
            <a:r>
              <a:rPr lang="en-US" sz="1600" baseline="30000" dirty="0" err="1">
                <a:solidFill>
                  <a:srgbClr val="FFFFFF"/>
                </a:solidFill>
                <a:latin typeface="Helvetica"/>
                <a:ea typeface="ＭＳ Ｐゴシック" charset="0"/>
                <a:cs typeface="Helvetica"/>
              </a:rPr>
              <a:t>www.sstl.co.uk</a:t>
            </a:r>
            <a:endParaRPr lang="en-US" sz="1600" baseline="30000" dirty="0">
              <a:solidFill>
                <a:srgbClr val="FFFFFF"/>
              </a:solidFill>
              <a:latin typeface="Helvetica"/>
              <a:ea typeface="ＭＳ Ｐゴシック" charset="0"/>
              <a:cs typeface="Helvetica"/>
            </a:endParaRPr>
          </a:p>
        </p:txBody>
      </p:sp>
      <p:sp>
        <p:nvSpPr>
          <p:cNvPr id="4" name="TextBox 3"/>
          <p:cNvSpPr txBox="1"/>
          <p:nvPr userDrawn="1"/>
        </p:nvSpPr>
        <p:spPr>
          <a:xfrm>
            <a:off x="4345434" y="5453973"/>
            <a:ext cx="3512500" cy="338555"/>
          </a:xfrm>
          <a:prstGeom prst="rect">
            <a:avLst/>
          </a:prstGeom>
          <a:noFill/>
        </p:spPr>
        <p:txBody>
          <a:bodyPr wrap="none" lIns="91434" tIns="45718" rIns="91434" bIns="45718">
            <a:spAutoFit/>
          </a:bodyPr>
          <a:lstStyle/>
          <a:p>
            <a:pPr algn="ctr" defTabSz="457167">
              <a:defRPr/>
            </a:pPr>
            <a:r>
              <a:rPr lang="en-US" sz="1600" b="1" dirty="0">
                <a:solidFill>
                  <a:prstClr val="white"/>
                </a:solidFill>
                <a:effectLst>
                  <a:reflection blurRad="304800" stA="46000" endPos="65000" dist="50800" dir="5400000" sy="-100000" algn="bl" rotWithShape="0"/>
                </a:effectLst>
                <a:latin typeface="Helvetica"/>
                <a:ea typeface="ＭＳ Ｐゴシック" charset="0"/>
                <a:cs typeface="Helvetica"/>
              </a:rPr>
              <a:t>Changing the economics of space</a:t>
            </a:r>
          </a:p>
        </p:txBody>
      </p:sp>
      <p:pic>
        <p:nvPicPr>
          <p:cNvPr id="5" name="Picture 8" descr="SSTL-Logo-Large.png"/>
          <p:cNvPicPr>
            <a:picLocks noChangeAspect="1"/>
          </p:cNvPicPr>
          <p:nvPr userDrawn="1"/>
        </p:nvPicPr>
        <p:blipFill>
          <a:blip r:embed="rId3" cstate="print"/>
          <a:srcRect/>
          <a:stretch>
            <a:fillRect/>
          </a:stretch>
        </p:blipFill>
        <p:spPr bwMode="auto">
          <a:xfrm>
            <a:off x="5001700" y="4692777"/>
            <a:ext cx="2194983" cy="590551"/>
          </a:xfrm>
          <a:prstGeom prst="rect">
            <a:avLst/>
          </a:prstGeom>
          <a:noFill/>
          <a:ln w="9525">
            <a:noFill/>
            <a:miter lim="800000"/>
            <a:headEnd/>
            <a:tailEnd/>
          </a:ln>
        </p:spPr>
      </p:pic>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Cov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sp>
        <p:nvSpPr>
          <p:cNvPr id="10"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US"/>
              <a:t>Click to edit Master title style</a:t>
            </a:r>
            <a:endParaRPr lang="en-US" dirty="0"/>
          </a:p>
        </p:txBody>
      </p:sp>
      <p:sp>
        <p:nvSpPr>
          <p:cNvPr id="11"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US"/>
              <a:t>Click to edit Master subtitle style</a:t>
            </a:r>
            <a:endParaRPr lang="en-US" dirty="0"/>
          </a:p>
        </p:txBody>
      </p:sp>
      <p:sp>
        <p:nvSpPr>
          <p:cNvPr id="14" name="Text Placeholder 14"/>
          <p:cNvSpPr>
            <a:spLocks noGrp="1"/>
          </p:cNvSpPr>
          <p:nvPr>
            <p:ph type="body" sz="quarter" idx="10"/>
          </p:nvPr>
        </p:nvSpPr>
        <p:spPr>
          <a:xfrm>
            <a:off x="2159791" y="2179428"/>
            <a:ext cx="9888900" cy="480053"/>
          </a:xfrm>
          <a:prstGeom prst="rect">
            <a:avLst/>
          </a:prstGeom>
        </p:spPr>
        <p:txBody>
          <a:bodyPr vert="horz" lIns="91434" tIns="45718" rIns="91434" bIns="45718"/>
          <a:lstStyle>
            <a:lvl1pPr marL="0" indent="0" algn="l">
              <a:buNone/>
              <a:defRPr sz="1600">
                <a:solidFill>
                  <a:schemeClr val="tx1"/>
                </a:solidFill>
                <a:latin typeface="Arial"/>
                <a:cs typeface="Arial"/>
              </a:defRPr>
            </a:lvl1pPr>
          </a:lstStyle>
          <a:p>
            <a:pPr lvl="0"/>
            <a:r>
              <a:rPr lang="en-US"/>
              <a:t>Click to edit Master text styles</a:t>
            </a: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sp>
        <p:nvSpPr>
          <p:cNvPr id="11"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US"/>
              <a:t>Click to edit Master title style</a:t>
            </a:r>
            <a:endParaRPr lang="en-US" dirty="0"/>
          </a:p>
        </p:txBody>
      </p:sp>
      <p:sp>
        <p:nvSpPr>
          <p:cNvPr id="12"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US"/>
              <a:t>Click to edit Master subtitle style</a:t>
            </a:r>
            <a:endParaRPr lang="en-US" dirty="0"/>
          </a:p>
        </p:txBody>
      </p:sp>
      <p:sp>
        <p:nvSpPr>
          <p:cNvPr id="13" name="Text Placeholder 14"/>
          <p:cNvSpPr>
            <a:spLocks noGrp="1"/>
          </p:cNvSpPr>
          <p:nvPr>
            <p:ph type="body" sz="quarter" idx="10"/>
          </p:nvPr>
        </p:nvSpPr>
        <p:spPr>
          <a:xfrm>
            <a:off x="2159791" y="2179428"/>
            <a:ext cx="9888900" cy="480053"/>
          </a:xfrm>
          <a:prstGeom prst="rect">
            <a:avLst/>
          </a:prstGeom>
        </p:spPr>
        <p:txBody>
          <a:bodyPr vert="horz" lIns="91434" tIns="45718" rIns="91434" bIns="45718"/>
          <a:lstStyle>
            <a:lvl1pPr marL="0" indent="0" algn="l">
              <a:buNone/>
              <a:defRPr sz="1600">
                <a:solidFill>
                  <a:schemeClr val="tx1"/>
                </a:solidFill>
                <a:latin typeface="Arial"/>
                <a:cs typeface="Arial"/>
              </a:defRPr>
            </a:lvl1pPr>
          </a:lstStyle>
          <a:p>
            <a:pPr lvl="0"/>
            <a:r>
              <a:rPr lang="en-US"/>
              <a:t>Click to edit Master text styles</a:t>
            </a: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ov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sp>
        <p:nvSpPr>
          <p:cNvPr id="10"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US"/>
              <a:t>Click to edit Master title style</a:t>
            </a:r>
            <a:endParaRPr lang="en-US" dirty="0"/>
          </a:p>
        </p:txBody>
      </p:sp>
      <p:sp>
        <p:nvSpPr>
          <p:cNvPr id="12"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US"/>
              <a:t>Click to edit Master subtitle style</a:t>
            </a:r>
            <a:endParaRPr lang="en-US" dirty="0"/>
          </a:p>
        </p:txBody>
      </p:sp>
      <p:sp>
        <p:nvSpPr>
          <p:cNvPr id="13" name="Text Placeholder 14"/>
          <p:cNvSpPr>
            <a:spLocks noGrp="1"/>
          </p:cNvSpPr>
          <p:nvPr>
            <p:ph type="body" sz="quarter" idx="10"/>
          </p:nvPr>
        </p:nvSpPr>
        <p:spPr>
          <a:xfrm>
            <a:off x="2159791" y="2179428"/>
            <a:ext cx="9888900" cy="480053"/>
          </a:xfrm>
          <a:prstGeom prst="rect">
            <a:avLst/>
          </a:prstGeom>
        </p:spPr>
        <p:txBody>
          <a:bodyPr vert="horz" lIns="91434" tIns="45718" rIns="91434" bIns="45718"/>
          <a:lstStyle>
            <a:lvl1pPr marL="0" indent="0" algn="l">
              <a:buNone/>
              <a:defRPr sz="1600">
                <a:solidFill>
                  <a:schemeClr val="tx1"/>
                </a:solidFill>
                <a:latin typeface="Arial"/>
                <a:cs typeface="Arial"/>
              </a:defRPr>
            </a:lvl1pPr>
          </a:lstStyle>
          <a:p>
            <a:pPr lvl="0"/>
            <a:r>
              <a:rPr lang="en-US"/>
              <a:t>Click to edit Master text styles</a:t>
            </a: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bg2"/>
                </a:solidFill>
                <a:latin typeface="Arial"/>
                <a:cs typeface="Arial"/>
              </a:defRPr>
            </a:lvl1pPr>
          </a:lstStyle>
          <a:p>
            <a:r>
              <a:rPr lang="en-US"/>
              <a:t>Click to edit Master title style</a:t>
            </a:r>
            <a:endParaRPr lang="en-US" dirty="0"/>
          </a:p>
        </p:txBody>
      </p:sp>
      <p:sp>
        <p:nvSpPr>
          <p:cNvPr id="9"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baseline="0">
                <a:solidFill>
                  <a:schemeClr val="bg2"/>
                </a:solidFill>
                <a:latin typeface="Arial"/>
                <a:cs typeface="Arial"/>
              </a:defRPr>
            </a:lvl1pPr>
          </a:lstStyle>
          <a:p>
            <a:r>
              <a:rPr lang="en-US"/>
              <a:t>Click to edit Master subtitle style</a:t>
            </a:r>
            <a:endParaRPr lang="en-US" dirty="0"/>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_Main content">
    <p:bg>
      <p:bgPr>
        <a:solidFill>
          <a:schemeClr val="tx1"/>
        </a:solidFill>
        <a:effectLst/>
      </p:bgPr>
    </p:bg>
    <p:spTree>
      <p:nvGrpSpPr>
        <p:cNvPr id="1" name=""/>
        <p:cNvGrpSpPr/>
        <p:nvPr/>
      </p:nvGrpSpPr>
      <p:grpSpPr>
        <a:xfrm>
          <a:off x="0" y="0"/>
          <a:ext cx="0" cy="0"/>
          <a:chOff x="0" y="0"/>
          <a:chExt cx="0" cy="0"/>
        </a:xfrm>
      </p:grpSpPr>
      <p:pic>
        <p:nvPicPr>
          <p:cNvPr id="4" name="Picture 3" descr="MO_RGB_whitebackg.jpg"/>
          <p:cNvPicPr>
            <a:picLocks noChangeAspect="1"/>
          </p:cNvPicPr>
          <p:nvPr userDrawn="1"/>
        </p:nvPicPr>
        <p:blipFill>
          <a:blip r:embed="rId2" cstate="print"/>
          <a:srcRect/>
          <a:stretch>
            <a:fillRect/>
          </a:stretch>
        </p:blipFill>
        <p:spPr bwMode="auto">
          <a:xfrm>
            <a:off x="143933" y="141295"/>
            <a:ext cx="1625600" cy="1487487"/>
          </a:xfrm>
          <a:prstGeom prst="rect">
            <a:avLst/>
          </a:prstGeom>
          <a:noFill/>
          <a:ln w="9525">
            <a:noFill/>
            <a:miter lim="800000"/>
            <a:headEnd/>
            <a:tailEnd/>
          </a:ln>
        </p:spPr>
      </p:pic>
      <p:sp>
        <p:nvSpPr>
          <p:cNvPr id="8"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bg2"/>
                </a:solidFill>
                <a:latin typeface="Arial"/>
                <a:cs typeface="Arial"/>
              </a:defRPr>
            </a:lvl1pPr>
          </a:lstStyle>
          <a:p>
            <a:r>
              <a:rPr lang="en-US"/>
              <a:t>Click to edit Master title style</a:t>
            </a:r>
            <a:endParaRPr lang="en-US" dirty="0"/>
          </a:p>
        </p:txBody>
      </p:sp>
      <p:sp>
        <p:nvSpPr>
          <p:cNvPr id="9"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baseline="0">
                <a:solidFill>
                  <a:schemeClr val="bg2"/>
                </a:solidFill>
                <a:latin typeface="Arial"/>
                <a:cs typeface="Arial"/>
              </a:defRPr>
            </a:lvl1pPr>
          </a:lstStyle>
          <a:p>
            <a:r>
              <a:rPr lang="en-US"/>
              <a:t>Click to edit Master subtitle style</a:t>
            </a:r>
            <a:endParaRPr lang="en-US" dirty="0"/>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Alternative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US"/>
              <a:t>Click to edit Master title style</a:t>
            </a:r>
            <a:endParaRPr lang="en-US" dirty="0"/>
          </a:p>
        </p:txBody>
      </p:sp>
      <p:sp>
        <p:nvSpPr>
          <p:cNvPr id="5"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baseline="0">
                <a:solidFill>
                  <a:schemeClr val="tx1"/>
                </a:solidFill>
                <a:latin typeface="Arial"/>
                <a:cs typeface="Arial"/>
              </a:defRPr>
            </a:lvl1pPr>
          </a:lstStyle>
          <a:p>
            <a:r>
              <a:rPr lang="en-US"/>
              <a:t>Click to edit Master subtitle style</a:t>
            </a:r>
            <a:endParaRPr lang="en-US" dirty="0"/>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Divid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p:nvPr>
        </p:nvSpPr>
        <p:spPr>
          <a:xfrm>
            <a:off x="2159565" y="333736"/>
            <a:ext cx="9889099" cy="1246208"/>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US"/>
              <a:t>Click to edit Master title style</a:t>
            </a:r>
            <a:endParaRPr lang="en-US" dirty="0"/>
          </a:p>
        </p:txBody>
      </p:sp>
      <p:sp>
        <p:nvSpPr>
          <p:cNvPr id="6" name="Rectangle 3"/>
          <p:cNvSpPr>
            <a:spLocks noGrp="1" noChangeArrowheads="1"/>
          </p:cNvSpPr>
          <p:nvPr>
            <p:ph type="subTitle" idx="1"/>
          </p:nvPr>
        </p:nvSpPr>
        <p:spPr>
          <a:xfrm>
            <a:off x="2159565" y="1616981"/>
            <a:ext cx="9889099" cy="672075"/>
          </a:xfrm>
          <a:prstGeom prst="rect">
            <a:avLst/>
          </a:prstGeom>
        </p:spPr>
        <p:txBody>
          <a:bodyPr lIns="91434" tIns="45718" rIns="91434" bIns="45718"/>
          <a:lstStyle>
            <a:lvl1pPr marL="0" indent="0" algn="l">
              <a:buFontTx/>
              <a:buNone/>
              <a:defRPr sz="2000" baseline="0">
                <a:solidFill>
                  <a:srgbClr val="FFFFFF"/>
                </a:solidFill>
                <a:latin typeface="Arial"/>
                <a:cs typeface="Arial"/>
              </a:defRPr>
            </a:lvl1pPr>
          </a:lstStyle>
          <a:p>
            <a:r>
              <a:rPr lang="en-US"/>
              <a:t>Click to edit Master subtitle style</a:t>
            </a:r>
            <a:endParaRPr lang="en-US" dirty="0"/>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239349" y="1940115"/>
            <a:ext cx="9889099" cy="2339360"/>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US"/>
              <a:t>Click to edit Master title style</a:t>
            </a:r>
            <a:endParaRPr lang="en-US" dirty="0"/>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Divid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239349" y="1940115"/>
            <a:ext cx="9889099" cy="2339360"/>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US"/>
              <a:t>Click to edit Master title style</a:t>
            </a:r>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lternative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hasCustomPrompt="1"/>
          </p:nvPr>
        </p:nvSpPr>
        <p:spPr>
          <a:xfrm>
            <a:off x="2831637" y="578751"/>
            <a:ext cx="9313035" cy="934656"/>
          </a:xfrm>
          <a:prstGeom prst="rect">
            <a:avLst/>
          </a:prstGeom>
          <a:ln>
            <a:noFill/>
          </a:ln>
        </p:spPr>
        <p:txBody>
          <a:bodyPr lIns="91434" tIns="45718" rIns="91434" bIns="45718" anchor="b" anchorCtr="0"/>
          <a:lstStyle>
            <a:lvl1pPr algn="l">
              <a:defRPr sz="3600" baseline="0">
                <a:ln>
                  <a:noFill/>
                </a:ln>
                <a:solidFill>
                  <a:schemeClr val="bg1"/>
                </a:solidFill>
                <a:latin typeface="Arial"/>
                <a:cs typeface="Arial"/>
              </a:defRPr>
            </a:lvl1pPr>
          </a:lstStyle>
          <a:p>
            <a:r>
              <a:rPr lang="en-GB" dirty="0"/>
              <a:t>Alternative content slide 2</a:t>
            </a:r>
            <a:endParaRPr lang="en-US" dirty="0"/>
          </a:p>
        </p:txBody>
      </p:sp>
      <p:sp>
        <p:nvSpPr>
          <p:cNvPr id="3" name="Rectangle 3"/>
          <p:cNvSpPr>
            <a:spLocks noGrp="1" noChangeArrowheads="1"/>
          </p:cNvSpPr>
          <p:nvPr>
            <p:ph type="subTitle" idx="1" hasCustomPrompt="1"/>
          </p:nvPr>
        </p:nvSpPr>
        <p:spPr>
          <a:xfrm>
            <a:off x="2831637" y="1541183"/>
            <a:ext cx="9313035" cy="504056"/>
          </a:xfrm>
          <a:prstGeom prst="rect">
            <a:avLst/>
          </a:prstGeom>
        </p:spPr>
        <p:txBody>
          <a:bodyPr lIns="91434" tIns="45718" rIns="91434" bIns="45718"/>
          <a:lstStyle>
            <a:lvl1pPr marL="0" indent="0" algn="l">
              <a:buFontTx/>
              <a:buNone/>
              <a:defRPr sz="2000">
                <a:solidFill>
                  <a:schemeClr val="bg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867542190"/>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2" name="Picture 5" descr="SpaceMissionDev_Lines.jpg"/>
          <p:cNvPicPr>
            <a:picLocks noChangeAspect="1"/>
          </p:cNvPicPr>
          <p:nvPr userDrawn="1"/>
        </p:nvPicPr>
        <p:blipFill>
          <a:blip r:embed="rId2" cstate="print"/>
          <a:srcRect/>
          <a:stretch>
            <a:fillRect/>
          </a:stretch>
        </p:blipFill>
        <p:spPr bwMode="auto">
          <a:xfrm>
            <a:off x="0" y="0"/>
            <a:ext cx="12920133" cy="6858000"/>
          </a:xfrm>
          <a:prstGeom prst="rect">
            <a:avLst/>
          </a:prstGeom>
          <a:noFill/>
          <a:ln w="9525">
            <a:noFill/>
            <a:miter lim="800000"/>
            <a:headEnd/>
            <a:tailEnd/>
          </a:ln>
        </p:spPr>
      </p:pic>
      <p:sp>
        <p:nvSpPr>
          <p:cNvPr id="3" name="TextBox 2"/>
          <p:cNvSpPr txBox="1"/>
          <p:nvPr userDrawn="1"/>
        </p:nvSpPr>
        <p:spPr>
          <a:xfrm>
            <a:off x="3376091" y="5946776"/>
            <a:ext cx="5439833" cy="256480"/>
          </a:xfrm>
          <a:prstGeom prst="rect">
            <a:avLst/>
          </a:prstGeom>
          <a:noFill/>
        </p:spPr>
        <p:txBody>
          <a:bodyPr lIns="91434" tIns="45718" rIns="91434" bIns="45718">
            <a:spAutoFit/>
          </a:bodyPr>
          <a:lstStyle/>
          <a:p>
            <a:pPr algn="ctr" defTabSz="457167">
              <a:defRPr/>
            </a:pPr>
            <a:r>
              <a:rPr lang="en-US" sz="1600" baseline="30000" dirty="0" err="1">
                <a:solidFill>
                  <a:srgbClr val="FFFFFF"/>
                </a:solidFill>
                <a:latin typeface="Helvetica"/>
                <a:ea typeface="ＭＳ Ｐゴシック" charset="0"/>
                <a:cs typeface="Helvetica"/>
              </a:rPr>
              <a:t>www.sstl.co.uk</a:t>
            </a:r>
            <a:endParaRPr lang="en-US" sz="1600" baseline="30000" dirty="0">
              <a:solidFill>
                <a:srgbClr val="FFFFFF"/>
              </a:solidFill>
              <a:latin typeface="Helvetica"/>
              <a:ea typeface="ＭＳ Ｐゴシック" charset="0"/>
              <a:cs typeface="Helvetica"/>
            </a:endParaRPr>
          </a:p>
        </p:txBody>
      </p:sp>
      <p:sp>
        <p:nvSpPr>
          <p:cNvPr id="4" name="TextBox 3"/>
          <p:cNvSpPr txBox="1"/>
          <p:nvPr userDrawn="1"/>
        </p:nvSpPr>
        <p:spPr>
          <a:xfrm>
            <a:off x="4345434" y="5453973"/>
            <a:ext cx="3512500" cy="338555"/>
          </a:xfrm>
          <a:prstGeom prst="rect">
            <a:avLst/>
          </a:prstGeom>
          <a:noFill/>
        </p:spPr>
        <p:txBody>
          <a:bodyPr wrap="none" lIns="91434" tIns="45718" rIns="91434" bIns="45718">
            <a:spAutoFit/>
          </a:bodyPr>
          <a:lstStyle/>
          <a:p>
            <a:pPr algn="ctr" defTabSz="457167">
              <a:defRPr/>
            </a:pPr>
            <a:r>
              <a:rPr lang="en-US" sz="1600" b="1" dirty="0">
                <a:solidFill>
                  <a:prstClr val="white"/>
                </a:solidFill>
                <a:effectLst>
                  <a:reflection blurRad="304800" stA="46000" endPos="65000" dist="50800" dir="5400000" sy="-100000" algn="bl" rotWithShape="0"/>
                </a:effectLst>
                <a:latin typeface="Helvetica"/>
                <a:ea typeface="ＭＳ Ｐゴシック" charset="0"/>
                <a:cs typeface="Helvetica"/>
              </a:rPr>
              <a:t>Changing the economics of space</a:t>
            </a:r>
          </a:p>
        </p:txBody>
      </p:sp>
      <p:pic>
        <p:nvPicPr>
          <p:cNvPr id="5" name="Picture 8" descr="SSTL-Logo-Large.png"/>
          <p:cNvPicPr>
            <a:picLocks noChangeAspect="1"/>
          </p:cNvPicPr>
          <p:nvPr userDrawn="1"/>
        </p:nvPicPr>
        <p:blipFill>
          <a:blip r:embed="rId3" cstate="print"/>
          <a:srcRect/>
          <a:stretch>
            <a:fillRect/>
          </a:stretch>
        </p:blipFill>
        <p:spPr bwMode="auto">
          <a:xfrm>
            <a:off x="5001695" y="4692670"/>
            <a:ext cx="2194983" cy="590551"/>
          </a:xfrm>
          <a:prstGeom prst="rect">
            <a:avLst/>
          </a:prstGeom>
          <a:noFill/>
          <a:ln w="9525">
            <a:noFill/>
            <a:miter lim="800000"/>
            <a:headEnd/>
            <a:tailEnd/>
          </a:ln>
        </p:spPr>
      </p:pic>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a:prstGeom prst="rect">
            <a:avLst/>
          </a:prstGeom>
        </p:spPr>
        <p:txBody>
          <a:bodyPr lIns="91434" tIns="45718" rIns="91434" bIns="45718"/>
          <a:lstStyle/>
          <a:p>
            <a:r>
              <a:rPr lang="en-US"/>
              <a:t>Click to edit Master title style</a:t>
            </a:r>
            <a:endParaRPr lang="en-GB"/>
          </a:p>
        </p:txBody>
      </p:sp>
      <p:sp>
        <p:nvSpPr>
          <p:cNvPr id="3" name="Content Placeholder 2"/>
          <p:cNvSpPr>
            <a:spLocks noGrp="1"/>
          </p:cNvSpPr>
          <p:nvPr>
            <p:ph idx="1"/>
          </p:nvPr>
        </p:nvSpPr>
        <p:spPr>
          <a:xfrm>
            <a:off x="2336800" y="1773241"/>
            <a:ext cx="9245600" cy="4751387"/>
          </a:xfrm>
          <a:prstGeom prst="rect">
            <a:avLst/>
          </a:prstGeom>
        </p:spPr>
        <p:txBody>
          <a:bodyPr lIns="91434" tIns="45718" rIns="91434" bIns="45718"/>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xfrm>
            <a:off x="431800" y="6553200"/>
            <a:ext cx="3860800" cy="228600"/>
          </a:xfrm>
          <a:prstGeom prst="rect">
            <a:avLst/>
          </a:prstGeom>
        </p:spPr>
        <p:txBody>
          <a:bodyPr lIns="91434" tIns="45718" rIns="91434" bIns="45718"/>
          <a:lstStyle>
            <a:lvl1pPr>
              <a:defRPr>
                <a:solidFill>
                  <a:srgbClr val="00ADD0"/>
                </a:solidFill>
                <a:latin typeface="Arial" charset="0"/>
                <a:ea typeface="ＭＳ Ｐゴシック" charset="0"/>
              </a:defRPr>
            </a:lvl1pPr>
          </a:lstStyle>
          <a:p>
            <a:pPr fontAlgn="base">
              <a:lnSpc>
                <a:spcPct val="85000"/>
              </a:lnSpc>
              <a:spcBef>
                <a:spcPct val="0"/>
              </a:spcBef>
              <a:spcAft>
                <a:spcPct val="0"/>
              </a:spcAft>
              <a:defRPr/>
            </a:pPr>
            <a:r>
              <a:rPr lang="en-GB" sz="4400" dirty="0"/>
              <a:t>© Crown copyright   Met Office</a:t>
            </a:r>
            <a:endParaRPr lang="en-GB" sz="1500" dirty="0">
              <a:latin typeface="Times" pitchFamily="18" charset="0"/>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157" name="PlaceHolder 1"/>
          <p:cNvSpPr>
            <a:spLocks noGrp="1"/>
          </p:cNvSpPr>
          <p:nvPr>
            <p:ph type="title"/>
          </p:nvPr>
        </p:nvSpPr>
        <p:spPr>
          <a:xfrm>
            <a:off x="335520" y="1878480"/>
            <a:ext cx="6624480" cy="1656360"/>
          </a:xfrm>
          <a:prstGeom prst="rect">
            <a:avLst/>
          </a:prstGeom>
        </p:spPr>
        <p:txBody>
          <a:bodyPr wrap="none" lIns="0" tIns="0" rIns="0" bIns="0" anchor="ctr"/>
          <a:lstStyle/>
          <a:p>
            <a:endParaRPr/>
          </a:p>
        </p:txBody>
      </p:sp>
      <p:sp>
        <p:nvSpPr>
          <p:cNvPr id="158" name="PlaceHolder 2"/>
          <p:cNvSpPr>
            <a:spLocks noGrp="1"/>
          </p:cNvSpPr>
          <p:nvPr>
            <p:ph type="subTitle"/>
          </p:nvPr>
        </p:nvSpPr>
        <p:spPr>
          <a:xfrm>
            <a:off x="609600" y="1604520"/>
            <a:ext cx="10972320" cy="3977640"/>
          </a:xfrm>
          <a:prstGeom prst="rect">
            <a:avLst/>
          </a:prstGeom>
        </p:spPr>
        <p:txBody>
          <a:bodyPr lIns="91434" tIns="45718" rIns="91434" bIns="45718" anchor="ctr"/>
          <a:lstStyle/>
          <a:p>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a:prstGeom prst="rect">
            <a:avLst/>
          </a:prstGeom>
        </p:spPr>
        <p:txBody>
          <a:bodyPr lIns="91434" tIns="45718" rIns="91434" bIns="45718"/>
          <a:lstStyle/>
          <a:p>
            <a:r>
              <a:rPr lang="en-US"/>
              <a:t>Click to edit Master title style</a:t>
            </a:r>
            <a:endParaRPr lang="en-GB"/>
          </a:p>
        </p:txBody>
      </p:sp>
      <p:sp>
        <p:nvSpPr>
          <p:cNvPr id="3" name="Footer Placeholder 2"/>
          <p:cNvSpPr>
            <a:spLocks noGrp="1" noChangeArrowheads="1"/>
          </p:cNvSpPr>
          <p:nvPr>
            <p:ph type="ftr" sz="quarter" idx="10"/>
          </p:nvPr>
        </p:nvSpPr>
        <p:spPr>
          <a:xfrm>
            <a:off x="431800" y="6553200"/>
            <a:ext cx="3860800" cy="228600"/>
          </a:xfrm>
          <a:prstGeom prst="rect">
            <a:avLst/>
          </a:prstGeom>
        </p:spPr>
        <p:txBody>
          <a:bodyPr lIns="91434" tIns="45718" rIns="91434" bIns="45718"/>
          <a:lstStyle>
            <a:lvl1pPr>
              <a:lnSpc>
                <a:spcPct val="85000"/>
              </a:lnSpc>
              <a:defRPr>
                <a:solidFill>
                  <a:srgbClr val="00ADD0"/>
                </a:solidFill>
                <a:latin typeface="Arial" charset="0"/>
                <a:ea typeface="+mn-ea"/>
              </a:defRPr>
            </a:lvl1pPr>
          </a:lstStyle>
          <a:p>
            <a:pPr fontAlgn="base">
              <a:spcBef>
                <a:spcPct val="0"/>
              </a:spcBef>
              <a:spcAft>
                <a:spcPct val="0"/>
              </a:spcAft>
              <a:defRPr/>
            </a:pPr>
            <a:r>
              <a:rPr lang="en-GB" sz="4400" dirty="0"/>
              <a:t>© Crown copyright   Met Office</a:t>
            </a:r>
            <a:endParaRPr lang="en-GB" sz="1500" dirty="0">
              <a:latin typeface="Times" pitchFamily="18" charset="0"/>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Cov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121917" tIns="60958" rIns="121917" bIns="60958"/>
          <a:lstStyle/>
          <a:p>
            <a:pPr defTabSz="914400" fontAlgn="base">
              <a:lnSpc>
                <a:spcPct val="85000"/>
              </a:lnSpc>
              <a:spcBef>
                <a:spcPct val="0"/>
              </a:spcBef>
              <a:spcAft>
                <a:spcPct val="0"/>
              </a:spcAft>
              <a:defRPr/>
            </a:pPr>
            <a:endParaRPr lang="en-US" sz="5900">
              <a:ln w="101600" cmpd="sng">
                <a:solidFill>
                  <a:srgbClr val="FFFFFF"/>
                </a:solidFill>
              </a:ln>
              <a:solidFill>
                <a:srgbClr val="00ADD0"/>
              </a:solidFill>
              <a:ea typeface="ＭＳ Ｐゴシック" charset="0"/>
            </a:endParaRPr>
          </a:p>
        </p:txBody>
      </p:sp>
      <p:sp>
        <p:nvSpPr>
          <p:cNvPr id="10" name="Rectangle 2"/>
          <p:cNvSpPr>
            <a:spLocks noGrp="1" noChangeArrowheads="1"/>
          </p:cNvSpPr>
          <p:nvPr>
            <p:ph type="ctrTitle" hasCustomPrompt="1"/>
          </p:nvPr>
        </p:nvSpPr>
        <p:spPr>
          <a:xfrm>
            <a:off x="2159563" y="333736"/>
            <a:ext cx="9889099" cy="1246208"/>
          </a:xfrm>
          <a:prstGeom prst="rect">
            <a:avLst/>
          </a:prstGeom>
          <a:ln>
            <a:noFill/>
          </a:ln>
        </p:spPr>
        <p:txBody>
          <a:bodyPr lIns="121917" tIns="60958" rIns="121917" bIns="60958" anchor="b" anchorCtr="0"/>
          <a:lstStyle>
            <a:lvl1pPr algn="l">
              <a:defRPr sz="4800" baseline="0">
                <a:ln>
                  <a:noFill/>
                </a:ln>
                <a:solidFill>
                  <a:schemeClr val="tx1"/>
                </a:solidFill>
                <a:latin typeface="Arial"/>
                <a:cs typeface="Arial"/>
              </a:defRPr>
            </a:lvl1pPr>
          </a:lstStyle>
          <a:p>
            <a:r>
              <a:rPr lang="en-GB" dirty="0"/>
              <a:t>Title of presentation</a:t>
            </a:r>
            <a:endParaRPr lang="en-US" dirty="0"/>
          </a:p>
        </p:txBody>
      </p:sp>
      <p:sp>
        <p:nvSpPr>
          <p:cNvPr id="11" name="Rectangle 3"/>
          <p:cNvSpPr>
            <a:spLocks noGrp="1" noChangeArrowheads="1"/>
          </p:cNvSpPr>
          <p:nvPr>
            <p:ph type="subTitle" idx="1" hasCustomPrompt="1"/>
          </p:nvPr>
        </p:nvSpPr>
        <p:spPr>
          <a:xfrm>
            <a:off x="2159563" y="1616979"/>
            <a:ext cx="9889099" cy="672075"/>
          </a:xfrm>
          <a:prstGeom prst="rect">
            <a:avLst/>
          </a:prstGeom>
        </p:spPr>
        <p:txBody>
          <a:bodyPr lIns="121917" tIns="60958" rIns="121917" bIns="60958"/>
          <a:lstStyle>
            <a:lvl1pPr marL="0" indent="0" algn="l">
              <a:buFontTx/>
              <a:buNone/>
              <a:defRPr sz="2700">
                <a:solidFill>
                  <a:schemeClr val="tx1"/>
                </a:solidFill>
                <a:latin typeface="Arial"/>
                <a:cs typeface="Arial"/>
              </a:defRPr>
            </a:lvl1pPr>
          </a:lstStyle>
          <a:p>
            <a:r>
              <a:rPr lang="en-GB" dirty="0"/>
              <a:t>Subtitle</a:t>
            </a:r>
            <a:endParaRPr lang="en-US" dirty="0"/>
          </a:p>
        </p:txBody>
      </p:sp>
      <p:sp>
        <p:nvSpPr>
          <p:cNvPr id="14" name="Text Placeholder 14"/>
          <p:cNvSpPr>
            <a:spLocks noGrp="1"/>
          </p:cNvSpPr>
          <p:nvPr>
            <p:ph type="body" sz="quarter" idx="10" hasCustomPrompt="1"/>
          </p:nvPr>
        </p:nvSpPr>
        <p:spPr>
          <a:xfrm>
            <a:off x="2159761" y="2179422"/>
            <a:ext cx="9888900" cy="480053"/>
          </a:xfrm>
          <a:prstGeom prst="rect">
            <a:avLst/>
          </a:prstGeom>
        </p:spPr>
        <p:txBody>
          <a:bodyPr vert="horz" lIns="121917" tIns="60958" rIns="121917" bIns="60958"/>
          <a:lstStyle>
            <a:lvl1pPr marL="0" indent="0" algn="l">
              <a:buNone/>
              <a:defRPr sz="2100">
                <a:solidFill>
                  <a:schemeClr val="tx1"/>
                </a:solidFill>
                <a:latin typeface="Arial"/>
                <a:cs typeface="Arial"/>
              </a:defRPr>
            </a:lvl1pPr>
          </a:lstStyle>
          <a:p>
            <a:pPr lvl="0"/>
            <a:r>
              <a:rPr lang="en-GB" dirty="0"/>
              <a:t>Date</a:t>
            </a:r>
          </a:p>
        </p:txBody>
      </p:sp>
    </p:spTree>
    <p:extLst>
      <p:ext uri="{BB962C8B-B14F-4D97-AF65-F5344CB8AC3E}">
        <p14:creationId xmlns:p14="http://schemas.microsoft.com/office/powerpoint/2010/main" val="4084272333"/>
      </p:ext>
    </p:extLst>
  </p:cSld>
  <p:clrMapOvr>
    <a:masterClrMapping/>
  </p:clrMapOvr>
  <p:transition spd="slow">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121917" tIns="60958" rIns="121917" bIns="60958"/>
          <a:lstStyle/>
          <a:p>
            <a:pPr defTabSz="914400" fontAlgn="base">
              <a:lnSpc>
                <a:spcPct val="85000"/>
              </a:lnSpc>
              <a:spcBef>
                <a:spcPct val="0"/>
              </a:spcBef>
              <a:spcAft>
                <a:spcPct val="0"/>
              </a:spcAft>
              <a:defRPr/>
            </a:pPr>
            <a:endParaRPr lang="en-US" sz="5900">
              <a:ln w="101600" cmpd="sng">
                <a:solidFill>
                  <a:srgbClr val="FFFFFF"/>
                </a:solidFill>
              </a:ln>
              <a:solidFill>
                <a:srgbClr val="00ADD0"/>
              </a:solidFill>
              <a:ea typeface="ＭＳ Ｐゴシック" charset="0"/>
            </a:endParaRPr>
          </a:p>
        </p:txBody>
      </p:sp>
      <p:sp>
        <p:nvSpPr>
          <p:cNvPr id="11" name="Rectangle 2"/>
          <p:cNvSpPr>
            <a:spLocks noGrp="1" noChangeArrowheads="1"/>
          </p:cNvSpPr>
          <p:nvPr>
            <p:ph type="ctrTitle" hasCustomPrompt="1"/>
          </p:nvPr>
        </p:nvSpPr>
        <p:spPr>
          <a:xfrm>
            <a:off x="2159563" y="333736"/>
            <a:ext cx="9889099" cy="1246208"/>
          </a:xfrm>
          <a:prstGeom prst="rect">
            <a:avLst/>
          </a:prstGeom>
          <a:ln>
            <a:noFill/>
          </a:ln>
        </p:spPr>
        <p:txBody>
          <a:bodyPr lIns="121917" tIns="60958" rIns="121917" bIns="60958" anchor="b" anchorCtr="0"/>
          <a:lstStyle>
            <a:lvl1pPr algn="l">
              <a:defRPr sz="4800" baseline="0">
                <a:ln>
                  <a:noFill/>
                </a:ln>
                <a:solidFill>
                  <a:schemeClr val="tx1"/>
                </a:solidFill>
                <a:latin typeface="Arial"/>
                <a:cs typeface="Arial"/>
              </a:defRPr>
            </a:lvl1pPr>
          </a:lstStyle>
          <a:p>
            <a:r>
              <a:rPr lang="en-GB" dirty="0"/>
              <a:t>Alternative title slide 1</a:t>
            </a:r>
            <a:endParaRPr lang="en-US" dirty="0"/>
          </a:p>
        </p:txBody>
      </p:sp>
      <p:sp>
        <p:nvSpPr>
          <p:cNvPr id="12" name="Rectangle 3"/>
          <p:cNvSpPr>
            <a:spLocks noGrp="1" noChangeArrowheads="1"/>
          </p:cNvSpPr>
          <p:nvPr>
            <p:ph type="subTitle" idx="1" hasCustomPrompt="1"/>
          </p:nvPr>
        </p:nvSpPr>
        <p:spPr>
          <a:xfrm>
            <a:off x="2159563" y="1616979"/>
            <a:ext cx="9889099" cy="672075"/>
          </a:xfrm>
          <a:prstGeom prst="rect">
            <a:avLst/>
          </a:prstGeom>
        </p:spPr>
        <p:txBody>
          <a:bodyPr lIns="121917" tIns="60958" rIns="121917" bIns="60958"/>
          <a:lstStyle>
            <a:lvl1pPr marL="0" indent="0" algn="l">
              <a:buFontTx/>
              <a:buNone/>
              <a:defRPr sz="2700">
                <a:solidFill>
                  <a:schemeClr val="tx1"/>
                </a:solidFill>
                <a:latin typeface="Arial"/>
                <a:cs typeface="Arial"/>
              </a:defRPr>
            </a:lvl1pPr>
          </a:lstStyle>
          <a:p>
            <a:r>
              <a:rPr lang="en-GB" dirty="0"/>
              <a:t>Subtitle</a:t>
            </a:r>
            <a:endParaRPr lang="en-US" dirty="0"/>
          </a:p>
        </p:txBody>
      </p:sp>
      <p:sp>
        <p:nvSpPr>
          <p:cNvPr id="13" name="Text Placeholder 14"/>
          <p:cNvSpPr>
            <a:spLocks noGrp="1"/>
          </p:cNvSpPr>
          <p:nvPr>
            <p:ph type="body" sz="quarter" idx="10" hasCustomPrompt="1"/>
          </p:nvPr>
        </p:nvSpPr>
        <p:spPr>
          <a:xfrm>
            <a:off x="2159761" y="2179422"/>
            <a:ext cx="9888900" cy="480053"/>
          </a:xfrm>
          <a:prstGeom prst="rect">
            <a:avLst/>
          </a:prstGeom>
        </p:spPr>
        <p:txBody>
          <a:bodyPr vert="horz" lIns="121917" tIns="60958" rIns="121917" bIns="60958"/>
          <a:lstStyle>
            <a:lvl1pPr marL="0" indent="0" algn="l">
              <a:buNone/>
              <a:defRPr sz="2100">
                <a:solidFill>
                  <a:schemeClr val="tx1"/>
                </a:solidFill>
                <a:latin typeface="Arial"/>
                <a:cs typeface="Arial"/>
              </a:defRPr>
            </a:lvl1pPr>
          </a:lstStyle>
          <a:p>
            <a:pPr lvl="0"/>
            <a:r>
              <a:rPr lang="en-GB" dirty="0"/>
              <a:t>Date</a:t>
            </a:r>
          </a:p>
        </p:txBody>
      </p:sp>
    </p:spTree>
    <p:extLst>
      <p:ext uri="{BB962C8B-B14F-4D97-AF65-F5344CB8AC3E}">
        <p14:creationId xmlns:p14="http://schemas.microsoft.com/office/powerpoint/2010/main" val="456455598"/>
      </p:ext>
    </p:extLst>
  </p:cSld>
  <p:clrMapOvr>
    <a:masterClrMapping/>
  </p:clrMapOvr>
  <p:transition spd="slow">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Cov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121917" tIns="60958" rIns="121917" bIns="60958"/>
          <a:lstStyle/>
          <a:p>
            <a:pPr defTabSz="914400" fontAlgn="base">
              <a:lnSpc>
                <a:spcPct val="85000"/>
              </a:lnSpc>
              <a:spcBef>
                <a:spcPct val="0"/>
              </a:spcBef>
              <a:spcAft>
                <a:spcPct val="0"/>
              </a:spcAft>
              <a:defRPr/>
            </a:pPr>
            <a:endParaRPr lang="en-US" sz="5900">
              <a:ln w="101600" cmpd="sng">
                <a:solidFill>
                  <a:srgbClr val="FFFFFF"/>
                </a:solidFill>
              </a:ln>
              <a:solidFill>
                <a:srgbClr val="00ADD0"/>
              </a:solidFill>
              <a:ea typeface="ＭＳ Ｐゴシック" charset="0"/>
            </a:endParaRPr>
          </a:p>
        </p:txBody>
      </p:sp>
      <p:sp>
        <p:nvSpPr>
          <p:cNvPr id="10" name="Rectangle 2"/>
          <p:cNvSpPr>
            <a:spLocks noGrp="1" noChangeArrowheads="1"/>
          </p:cNvSpPr>
          <p:nvPr>
            <p:ph type="ctrTitle" hasCustomPrompt="1"/>
          </p:nvPr>
        </p:nvSpPr>
        <p:spPr>
          <a:xfrm>
            <a:off x="2159563" y="333736"/>
            <a:ext cx="9889099" cy="1246208"/>
          </a:xfrm>
          <a:prstGeom prst="rect">
            <a:avLst/>
          </a:prstGeom>
          <a:ln>
            <a:noFill/>
          </a:ln>
        </p:spPr>
        <p:txBody>
          <a:bodyPr lIns="121917" tIns="60958" rIns="121917" bIns="60958" anchor="b" anchorCtr="0"/>
          <a:lstStyle>
            <a:lvl1pPr algn="l">
              <a:defRPr sz="4800" baseline="0">
                <a:ln>
                  <a:noFill/>
                </a:ln>
                <a:solidFill>
                  <a:schemeClr val="tx1"/>
                </a:solidFill>
                <a:latin typeface="Arial"/>
                <a:cs typeface="Arial"/>
              </a:defRPr>
            </a:lvl1pPr>
          </a:lstStyle>
          <a:p>
            <a:r>
              <a:rPr lang="en-GB" dirty="0"/>
              <a:t>Alternative title slide 2</a:t>
            </a:r>
            <a:endParaRPr lang="en-US" dirty="0"/>
          </a:p>
        </p:txBody>
      </p:sp>
      <p:sp>
        <p:nvSpPr>
          <p:cNvPr id="12" name="Rectangle 3"/>
          <p:cNvSpPr>
            <a:spLocks noGrp="1" noChangeArrowheads="1"/>
          </p:cNvSpPr>
          <p:nvPr>
            <p:ph type="subTitle" idx="1" hasCustomPrompt="1"/>
          </p:nvPr>
        </p:nvSpPr>
        <p:spPr>
          <a:xfrm>
            <a:off x="2159563" y="1616979"/>
            <a:ext cx="9889099" cy="672075"/>
          </a:xfrm>
          <a:prstGeom prst="rect">
            <a:avLst/>
          </a:prstGeom>
        </p:spPr>
        <p:txBody>
          <a:bodyPr lIns="121917" tIns="60958" rIns="121917" bIns="60958"/>
          <a:lstStyle>
            <a:lvl1pPr marL="0" indent="0" algn="l">
              <a:buFontTx/>
              <a:buNone/>
              <a:defRPr sz="2700">
                <a:solidFill>
                  <a:schemeClr val="tx1"/>
                </a:solidFill>
                <a:latin typeface="Arial"/>
                <a:cs typeface="Arial"/>
              </a:defRPr>
            </a:lvl1pPr>
          </a:lstStyle>
          <a:p>
            <a:r>
              <a:rPr lang="en-GB" dirty="0"/>
              <a:t>Subtitle</a:t>
            </a:r>
            <a:endParaRPr lang="en-US" dirty="0"/>
          </a:p>
        </p:txBody>
      </p:sp>
      <p:sp>
        <p:nvSpPr>
          <p:cNvPr id="13" name="Text Placeholder 14"/>
          <p:cNvSpPr>
            <a:spLocks noGrp="1"/>
          </p:cNvSpPr>
          <p:nvPr>
            <p:ph type="body" sz="quarter" idx="10" hasCustomPrompt="1"/>
          </p:nvPr>
        </p:nvSpPr>
        <p:spPr>
          <a:xfrm>
            <a:off x="2159761" y="2179422"/>
            <a:ext cx="9888900" cy="480053"/>
          </a:xfrm>
          <a:prstGeom prst="rect">
            <a:avLst/>
          </a:prstGeom>
        </p:spPr>
        <p:txBody>
          <a:bodyPr vert="horz" lIns="121917" tIns="60958" rIns="121917" bIns="60958"/>
          <a:lstStyle>
            <a:lvl1pPr marL="0" indent="0" algn="l">
              <a:buNone/>
              <a:defRPr sz="2100">
                <a:solidFill>
                  <a:schemeClr val="tx1"/>
                </a:solidFill>
                <a:latin typeface="Arial"/>
                <a:cs typeface="Arial"/>
              </a:defRPr>
            </a:lvl1pPr>
          </a:lstStyle>
          <a:p>
            <a:pPr lvl="0"/>
            <a:r>
              <a:rPr lang="en-GB" dirty="0"/>
              <a:t>Date</a:t>
            </a:r>
          </a:p>
        </p:txBody>
      </p:sp>
    </p:spTree>
    <p:extLst>
      <p:ext uri="{BB962C8B-B14F-4D97-AF65-F5344CB8AC3E}">
        <p14:creationId xmlns:p14="http://schemas.microsoft.com/office/powerpoint/2010/main" val="454312354"/>
      </p:ext>
    </p:extLst>
  </p:cSld>
  <p:clrMapOvr>
    <a:masterClrMapping/>
  </p:clrMapOvr>
  <p:transition spd="slow">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59563" y="333736"/>
            <a:ext cx="9889099" cy="1246208"/>
          </a:xfrm>
          <a:prstGeom prst="rect">
            <a:avLst/>
          </a:prstGeom>
          <a:ln>
            <a:noFill/>
          </a:ln>
        </p:spPr>
        <p:txBody>
          <a:bodyPr lIns="121917" tIns="60958" rIns="121917" bIns="60958" anchor="b" anchorCtr="0"/>
          <a:lstStyle>
            <a:lvl1pPr algn="l">
              <a:defRPr sz="48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159563" y="1616979"/>
            <a:ext cx="9889099" cy="672075"/>
          </a:xfrm>
          <a:prstGeom prst="rect">
            <a:avLst/>
          </a:prstGeom>
        </p:spPr>
        <p:txBody>
          <a:bodyPr lIns="121917" tIns="60958" rIns="121917" bIns="60958"/>
          <a:lstStyle>
            <a:lvl1pPr marL="0" indent="0" algn="l">
              <a:buFontTx/>
              <a:buNone/>
              <a:defRPr sz="2700" baseline="0">
                <a:solidFill>
                  <a:schemeClr val="bg2"/>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2198373083"/>
      </p:ext>
    </p:extLst>
  </p:cSld>
  <p:clrMapOvr>
    <a:masterClrMapping/>
  </p:clrMapOvr>
  <p:transition spd="slow">
    <p:fad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Alternative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159563" y="333736"/>
            <a:ext cx="9889099" cy="1246208"/>
          </a:xfrm>
          <a:prstGeom prst="rect">
            <a:avLst/>
          </a:prstGeom>
          <a:ln>
            <a:noFill/>
          </a:ln>
        </p:spPr>
        <p:txBody>
          <a:bodyPr lIns="121917" tIns="60958" rIns="121917" bIns="60958" anchor="b" anchorCtr="0"/>
          <a:lstStyle>
            <a:lvl1pPr algn="l">
              <a:defRPr sz="4800" baseline="0">
                <a:ln>
                  <a:noFill/>
                </a:ln>
                <a:solidFill>
                  <a:schemeClr val="tx1"/>
                </a:solidFill>
                <a:latin typeface="Arial"/>
                <a:cs typeface="Arial"/>
              </a:defRPr>
            </a:lvl1pPr>
          </a:lstStyle>
          <a:p>
            <a:r>
              <a:rPr lang="en-GB" dirty="0"/>
              <a:t>Alternative content slide</a:t>
            </a:r>
            <a:endParaRPr lang="en-US" dirty="0"/>
          </a:p>
        </p:txBody>
      </p:sp>
      <p:sp>
        <p:nvSpPr>
          <p:cNvPr id="5" name="Rectangle 3"/>
          <p:cNvSpPr>
            <a:spLocks noGrp="1" noChangeArrowheads="1"/>
          </p:cNvSpPr>
          <p:nvPr>
            <p:ph type="subTitle" idx="1" hasCustomPrompt="1"/>
          </p:nvPr>
        </p:nvSpPr>
        <p:spPr>
          <a:xfrm>
            <a:off x="2159563" y="1616979"/>
            <a:ext cx="9889099" cy="672075"/>
          </a:xfrm>
          <a:prstGeom prst="rect">
            <a:avLst/>
          </a:prstGeom>
        </p:spPr>
        <p:txBody>
          <a:bodyPr lIns="121917" tIns="60958" rIns="121917" bIns="60958"/>
          <a:lstStyle>
            <a:lvl1pPr marL="0" indent="0" algn="l">
              <a:buFontTx/>
              <a:buNone/>
              <a:defRPr sz="2700" baseline="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223630841"/>
      </p:ext>
    </p:extLst>
  </p:cSld>
  <p:clrMapOvr>
    <a:masterClrMapping/>
  </p:clrMapOvr>
  <p:transition spd="slow">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Divid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159563" y="333736"/>
            <a:ext cx="9889099" cy="1246208"/>
          </a:xfrm>
          <a:prstGeom prst="rect">
            <a:avLst/>
          </a:prstGeom>
          <a:ln>
            <a:noFill/>
          </a:ln>
        </p:spPr>
        <p:txBody>
          <a:bodyPr lIns="121917" tIns="60958" rIns="121917" bIns="60958" anchor="b" anchorCtr="0"/>
          <a:lstStyle>
            <a:lvl1pPr algn="l">
              <a:defRPr sz="4800" baseline="0">
                <a:ln>
                  <a:noFill/>
                </a:ln>
                <a:solidFill>
                  <a:srgbClr val="FFFFFF"/>
                </a:solidFill>
                <a:latin typeface="Arial"/>
                <a:cs typeface="Arial"/>
              </a:defRPr>
            </a:lvl1pPr>
          </a:lstStyle>
          <a:p>
            <a:r>
              <a:rPr lang="en-GB" dirty="0"/>
              <a:t>Content divider</a:t>
            </a:r>
            <a:endParaRPr lang="en-US" dirty="0"/>
          </a:p>
        </p:txBody>
      </p:sp>
      <p:sp>
        <p:nvSpPr>
          <p:cNvPr id="6" name="Rectangle 3"/>
          <p:cNvSpPr>
            <a:spLocks noGrp="1" noChangeArrowheads="1"/>
          </p:cNvSpPr>
          <p:nvPr>
            <p:ph type="subTitle" idx="1" hasCustomPrompt="1"/>
          </p:nvPr>
        </p:nvSpPr>
        <p:spPr>
          <a:xfrm>
            <a:off x="2159563" y="1616979"/>
            <a:ext cx="9889099" cy="672075"/>
          </a:xfrm>
          <a:prstGeom prst="rect">
            <a:avLst/>
          </a:prstGeom>
        </p:spPr>
        <p:txBody>
          <a:bodyPr lIns="121917" tIns="60958" rIns="121917" bIns="60958"/>
          <a:lstStyle>
            <a:lvl1pPr marL="0" indent="0" algn="l">
              <a:buFontTx/>
              <a:buNone/>
              <a:defRPr sz="2700" baseline="0">
                <a:solidFill>
                  <a:srgbClr val="FFFFFF"/>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834088802"/>
      </p:ext>
    </p:extLst>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335361" y="4005064"/>
            <a:ext cx="9313035" cy="934656"/>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Content divider</a:t>
            </a:r>
            <a:endParaRPr lang="en-US" dirty="0"/>
          </a:p>
        </p:txBody>
      </p:sp>
      <p:sp>
        <p:nvSpPr>
          <p:cNvPr id="9" name="Rectangle 3"/>
          <p:cNvSpPr>
            <a:spLocks noGrp="1" noChangeArrowheads="1"/>
          </p:cNvSpPr>
          <p:nvPr>
            <p:ph type="subTitle" idx="1" hasCustomPrompt="1"/>
          </p:nvPr>
        </p:nvSpPr>
        <p:spPr>
          <a:xfrm>
            <a:off x="335361" y="4967496"/>
            <a:ext cx="9313035"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3858164736"/>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39349" y="1940115"/>
            <a:ext cx="9889099" cy="2339360"/>
          </a:xfrm>
          <a:prstGeom prst="rect">
            <a:avLst/>
          </a:prstGeom>
          <a:ln>
            <a:noFill/>
          </a:ln>
        </p:spPr>
        <p:txBody>
          <a:bodyPr lIns="121917" tIns="60958" rIns="121917" bIns="60958" anchor="b" anchorCtr="0"/>
          <a:lstStyle>
            <a:lvl1pPr algn="l">
              <a:defRPr sz="4800" baseline="0">
                <a:ln>
                  <a:noFill/>
                </a:ln>
                <a:solidFill>
                  <a:srgbClr val="FFFFFF"/>
                </a:solidFill>
                <a:latin typeface="Arial"/>
                <a:cs typeface="Arial"/>
              </a:defRPr>
            </a:lvl1pPr>
          </a:lstStyle>
          <a:p>
            <a:r>
              <a:rPr lang="en-GB" dirty="0"/>
              <a:t>Questions</a:t>
            </a:r>
            <a:br>
              <a:rPr lang="en-GB" dirty="0"/>
            </a:br>
            <a:r>
              <a:rPr lang="en-GB" dirty="0"/>
              <a:t>and answers</a:t>
            </a:r>
            <a:endParaRPr lang="en-US" dirty="0"/>
          </a:p>
        </p:txBody>
      </p:sp>
    </p:spTree>
    <p:extLst>
      <p:ext uri="{BB962C8B-B14F-4D97-AF65-F5344CB8AC3E}">
        <p14:creationId xmlns:p14="http://schemas.microsoft.com/office/powerpoint/2010/main" val="5028920"/>
      </p:ext>
    </p:extLst>
  </p:cSld>
  <p:clrMapOvr>
    <a:masterClrMapping/>
  </p:clrMapOvr>
  <p:transition spd="slow">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Divid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39349" y="1940115"/>
            <a:ext cx="9889099" cy="2339360"/>
          </a:xfrm>
          <a:prstGeom prst="rect">
            <a:avLst/>
          </a:prstGeom>
          <a:ln>
            <a:noFill/>
          </a:ln>
        </p:spPr>
        <p:txBody>
          <a:bodyPr lIns="121917" tIns="60958" rIns="121917" bIns="60958" anchor="b" anchorCtr="0"/>
          <a:lstStyle>
            <a:lvl1pPr algn="l">
              <a:defRPr sz="4800" baseline="0">
                <a:ln>
                  <a:noFill/>
                </a:ln>
                <a:solidFill>
                  <a:srgbClr val="FFFFFF"/>
                </a:solidFill>
                <a:latin typeface="Arial"/>
                <a:cs typeface="Arial"/>
              </a:defRPr>
            </a:lvl1pPr>
          </a:lstStyle>
          <a:p>
            <a:r>
              <a:rPr lang="en-GB" dirty="0"/>
              <a:t>Questions</a:t>
            </a:r>
            <a:br>
              <a:rPr lang="en-GB" dirty="0"/>
            </a:br>
            <a:r>
              <a:rPr lang="en-GB" dirty="0"/>
              <a:t>and answers (alternative)</a:t>
            </a:r>
            <a:endParaRPr lang="en-US" dirty="0"/>
          </a:p>
        </p:txBody>
      </p:sp>
    </p:spTree>
    <p:extLst>
      <p:ext uri="{BB962C8B-B14F-4D97-AF65-F5344CB8AC3E}">
        <p14:creationId xmlns:p14="http://schemas.microsoft.com/office/powerpoint/2010/main" val="4148636527"/>
      </p:ext>
    </p:extLst>
  </p:cSld>
  <p:clrMapOvr>
    <a:masterClrMapping/>
  </p:clrMapOvr>
  <p:transition spd="slow">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4"/>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9"/>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1"/>
            <a:ext cx="45212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1"/>
            <a:ext cx="45212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73"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3"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6"/>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5" y="27305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335360" y="1916832"/>
            <a:ext cx="6624736" cy="1152128"/>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Questions</a:t>
            </a:r>
            <a:br>
              <a:rPr lang="en-GB" dirty="0"/>
            </a:br>
            <a:r>
              <a:rPr lang="en-GB" dirty="0"/>
              <a:t>and answers</a:t>
            </a:r>
            <a:endParaRPr lang="en-US" dirty="0"/>
          </a:p>
        </p:txBody>
      </p:sp>
    </p:spTree>
    <p:extLst>
      <p:ext uri="{BB962C8B-B14F-4D97-AF65-F5344CB8AC3E}">
        <p14:creationId xmlns:p14="http://schemas.microsoft.com/office/powerpoint/2010/main" val="3190075156"/>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3"/>
            <a:ext cx="2311400" cy="61769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3"/>
            <a:ext cx="6731000" cy="6176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smtClean="0"/>
            </a:lvl1pPr>
          </a:lstStyle>
          <a:p>
            <a:pPr>
              <a:defRPr/>
            </a:pPr>
            <a:r>
              <a:rPr lang="en-GB">
                <a:solidFill>
                  <a:srgbClr val="000000"/>
                </a:solidFill>
              </a:rPr>
              <a:t>© Crown copyright   Met Office</a:t>
            </a:r>
            <a:endParaRPr lang="en-GB" sz="1400">
              <a:solidFill>
                <a:srgbClr val="000000"/>
              </a:solidFill>
              <a:latin typeface="Times" charset="0"/>
            </a:endParaRPr>
          </a:p>
        </p:txBody>
      </p:sp>
    </p:spTree>
  </p:cSld>
  <p:clrMapOvr>
    <a:masterClrMapping/>
  </p:clrMapOvr>
  <p:transition>
    <p:wipe/>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Alternative content">
    <p:bg>
      <p:bgPr>
        <a:blipFill dpi="0" rotWithShape="0">
          <a:blip r:embed="rId2" cstate="screen"/>
          <a:srcRect/>
          <a:stretch>
            <a:fillRect/>
          </a:stretch>
        </a:blipFill>
        <a:effectLst/>
      </p:bgPr>
    </p:bg>
    <p:spTree>
      <p:nvGrpSpPr>
        <p:cNvPr id="1" name=""/>
        <p:cNvGrpSpPr/>
        <p:nvPr/>
      </p:nvGrpSpPr>
      <p:grpSpPr>
        <a:xfrm>
          <a:off x="0" y="0"/>
          <a:ext cx="0" cy="0"/>
          <a:chOff x="0" y="0"/>
          <a:chExt cx="0" cy="0"/>
        </a:xfrm>
      </p:grpSpPr>
      <p:sp>
        <p:nvSpPr>
          <p:cNvPr id="4" name="Rectangle 2"/>
          <p:cNvSpPr>
            <a:spLocks noGrp="1" noChangeArrowheads="1"/>
          </p:cNvSpPr>
          <p:nvPr>
            <p:ph type="ctrTitle" hasCustomPrompt="1"/>
          </p:nvPr>
        </p:nvSpPr>
        <p:spPr>
          <a:xfrm>
            <a:off x="2159563" y="333736"/>
            <a:ext cx="9889099" cy="1246208"/>
          </a:xfrm>
          <a:prstGeom prst="rect">
            <a:avLst/>
          </a:prstGeom>
          <a:ln>
            <a:noFill/>
          </a:ln>
        </p:spPr>
        <p:txBody>
          <a:bodyPr anchor="b" anchorCtr="0"/>
          <a:lstStyle>
            <a:lvl1pPr algn="l">
              <a:defRPr sz="4800" baseline="0">
                <a:ln>
                  <a:noFill/>
                </a:ln>
                <a:solidFill>
                  <a:schemeClr val="tx1"/>
                </a:solidFill>
                <a:latin typeface="Arial"/>
                <a:cs typeface="Arial"/>
              </a:defRPr>
            </a:lvl1pPr>
          </a:lstStyle>
          <a:p>
            <a:r>
              <a:rPr lang="en-GB" dirty="0"/>
              <a:t>Alternative content slide</a:t>
            </a:r>
            <a:endParaRPr lang="en-US" dirty="0"/>
          </a:p>
        </p:txBody>
      </p:sp>
      <p:sp>
        <p:nvSpPr>
          <p:cNvPr id="5" name="Rectangle 3"/>
          <p:cNvSpPr>
            <a:spLocks noGrp="1" noChangeArrowheads="1"/>
          </p:cNvSpPr>
          <p:nvPr>
            <p:ph type="subTitle" idx="1" hasCustomPrompt="1"/>
          </p:nvPr>
        </p:nvSpPr>
        <p:spPr>
          <a:xfrm>
            <a:off x="2159563" y="1616979"/>
            <a:ext cx="9889099" cy="672075"/>
          </a:xfrm>
          <a:prstGeom prst="rect">
            <a:avLst/>
          </a:prstGeom>
        </p:spPr>
        <p:txBody>
          <a:bodyPr/>
          <a:lstStyle>
            <a:lvl1pPr marL="0" indent="0" algn="l">
              <a:buFontTx/>
              <a:buNone/>
              <a:defRPr sz="2667" baseline="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962471480"/>
      </p:ext>
    </p:extLst>
  </p:cSld>
  <p:clrMapOvr>
    <a:masterClrMapping/>
  </p:clrMapOvr>
  <p:transition spd="slow">
    <p:fade/>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59563" y="333736"/>
            <a:ext cx="9889099" cy="1246208"/>
          </a:xfrm>
          <a:prstGeom prst="rect">
            <a:avLst/>
          </a:prstGeom>
          <a:ln>
            <a:noFill/>
          </a:ln>
        </p:spPr>
        <p:txBody>
          <a:bodyPr anchor="b" anchorCtr="0"/>
          <a:lstStyle>
            <a:lvl1pPr algn="l">
              <a:defRPr sz="48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159563" y="1616979"/>
            <a:ext cx="9889099" cy="672075"/>
          </a:xfrm>
          <a:prstGeom prst="rect">
            <a:avLst/>
          </a:prstGeom>
        </p:spPr>
        <p:txBody>
          <a:bodyPr/>
          <a:lstStyle>
            <a:lvl1pPr marL="0" indent="0" algn="l">
              <a:buFontTx/>
              <a:buNone/>
              <a:defRPr sz="2667" baseline="0">
                <a:solidFill>
                  <a:schemeClr val="bg2"/>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1608315956"/>
      </p:ext>
    </p:extLst>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option 3">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335360" y="1878347"/>
            <a:ext cx="6624736" cy="1656184"/>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Questions</a:t>
            </a:r>
            <a:br>
              <a:rPr lang="en-GB" dirty="0"/>
            </a:br>
            <a:r>
              <a:rPr lang="en-GB" dirty="0"/>
              <a:t>and answers</a:t>
            </a:r>
            <a:br>
              <a:rPr lang="en-GB" dirty="0"/>
            </a:br>
            <a:r>
              <a:rPr lang="en-GB" dirty="0"/>
              <a:t>(alternative)</a:t>
            </a:r>
            <a:endParaRPr lang="en-US" dirty="0"/>
          </a:p>
        </p:txBody>
      </p:sp>
    </p:spTree>
    <p:extLst>
      <p:ext uri="{BB962C8B-B14F-4D97-AF65-F5344CB8AC3E}">
        <p14:creationId xmlns:p14="http://schemas.microsoft.com/office/powerpoint/2010/main" val="2312587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option 3">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40" y="578751"/>
            <a:ext cx="9121013" cy="934656"/>
          </a:xfrm>
          <a:prstGeom prst="rect">
            <a:avLst/>
          </a:prstGeom>
          <a:ln>
            <a:noFill/>
          </a:ln>
        </p:spPr>
        <p:txBody>
          <a:bodyPr lIns="91434" tIns="45718" rIns="91434" bIns="45718" anchor="b" anchorCtr="0"/>
          <a:lstStyle>
            <a:lvl1pPr algn="l">
              <a:defRPr sz="3600" baseline="0">
                <a:ln>
                  <a:noFill/>
                </a:ln>
                <a:solidFill>
                  <a:srgbClr val="FFFFFF"/>
                </a:solidFill>
                <a:latin typeface="Arial"/>
                <a:cs typeface="Arial"/>
              </a:defRPr>
            </a:lvl1pPr>
          </a:lstStyle>
          <a:p>
            <a:r>
              <a:rPr lang="en-GB" dirty="0"/>
              <a:t>Alternative title slide 2</a:t>
            </a:r>
            <a:endParaRPr lang="en-US" dirty="0"/>
          </a:p>
        </p:txBody>
      </p:sp>
      <p:sp>
        <p:nvSpPr>
          <p:cNvPr id="9" name="Rectangle 3"/>
          <p:cNvSpPr>
            <a:spLocks noGrp="1" noChangeArrowheads="1"/>
          </p:cNvSpPr>
          <p:nvPr>
            <p:ph type="subTitle" idx="1" hasCustomPrompt="1"/>
          </p:nvPr>
        </p:nvSpPr>
        <p:spPr>
          <a:xfrm>
            <a:off x="2831640" y="1541183"/>
            <a:ext cx="9121013" cy="504056"/>
          </a:xfrm>
          <a:prstGeom prst="rect">
            <a:avLst/>
          </a:prstGeom>
        </p:spPr>
        <p:txBody>
          <a:bodyPr lIns="91434" tIns="45718" rIns="91434" bIns="45718"/>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0" name="Text Placeholder 14"/>
          <p:cNvSpPr>
            <a:spLocks noGrp="1"/>
          </p:cNvSpPr>
          <p:nvPr>
            <p:ph type="body" sz="quarter" idx="10" hasCustomPrompt="1"/>
          </p:nvPr>
        </p:nvSpPr>
        <p:spPr>
          <a:xfrm>
            <a:off x="2831836" y="1963015"/>
            <a:ext cx="9120816" cy="360040"/>
          </a:xfrm>
          <a:prstGeom prst="rect">
            <a:avLst/>
          </a:prstGeom>
        </p:spPr>
        <p:txBody>
          <a:bodyPr vert="horz" lIns="91434" tIns="45718" rIns="91434" bIns="45718"/>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40248763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Footer Placeholder 3"/>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6"/>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58"/>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37" y="578751"/>
            <a:ext cx="9313035" cy="934656"/>
          </a:xfrm>
          <a:prstGeom prst="rect">
            <a:avLst/>
          </a:prstGeom>
          <a:ln>
            <a:noFill/>
          </a:ln>
        </p:spPr>
        <p:txBody>
          <a:bodyPr lIns="91434" tIns="45718" rIns="91434" bIns="45718"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831637" y="1541183"/>
            <a:ext cx="9313035" cy="504056"/>
          </a:xfrm>
          <a:prstGeom prst="rect">
            <a:avLst/>
          </a:prstGeom>
        </p:spPr>
        <p:txBody>
          <a:bodyPr lIns="91434" tIns="45718" rIns="91434" bIns="45718"/>
          <a:lstStyle>
            <a:lvl1pPr marL="0" indent="0" algn="l">
              <a:buFontTx/>
              <a:buNone/>
              <a:defRPr sz="2000">
                <a:solidFill>
                  <a:schemeClr val="bg2"/>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6574864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4"/>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4"/>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4"/>
          <p:cNvSpPr>
            <a:spLocks noGrp="1" noChangeArrowheads="1"/>
          </p:cNvSpPr>
          <p:nvPr>
            <p:ph type="dt" sz="half" idx="10"/>
          </p:nvPr>
        </p:nvSpPr>
        <p:spPr/>
        <p:txBody>
          <a:bodyPr/>
          <a:lstStyle>
            <a:lvl1pPr algn="ctr" eaLnBrk="0" hangingPunct="0">
              <a:defRPr sz="1900">
                <a:ea typeface="+mn-ea"/>
                <a:cs typeface="+mn-cs"/>
              </a:defRPr>
            </a:lvl1pPr>
          </a:lstStyle>
          <a:p>
            <a:pPr>
              <a:defRPr/>
            </a:pPr>
            <a:endParaRPr lang="ja-JP" altLang="en-US"/>
          </a:p>
        </p:txBody>
      </p:sp>
      <p:sp>
        <p:nvSpPr>
          <p:cNvPr id="5" name="Rectangle 5"/>
          <p:cNvSpPr>
            <a:spLocks noGrp="1" noChangeArrowheads="1"/>
          </p:cNvSpPr>
          <p:nvPr>
            <p:ph type="ftr" sz="quarter" idx="11"/>
          </p:nvPr>
        </p:nvSpPr>
        <p:spPr/>
        <p:txBody>
          <a:bodyPr/>
          <a:lstStyle>
            <a:lvl1pPr eaLnBrk="0" hangingPunct="0">
              <a:defRPr sz="1900">
                <a:ea typeface="+mn-ea"/>
                <a:cs typeface="+mn-cs"/>
              </a:defRPr>
            </a:lvl1pPr>
          </a:lstStyle>
          <a:p>
            <a:pPr>
              <a:defRPr/>
            </a:pPr>
            <a:endParaRPr lang="ja-JP" altLang="en-US"/>
          </a:p>
        </p:txBody>
      </p:sp>
      <p:sp>
        <p:nvSpPr>
          <p:cNvPr id="6" name="Rectangle 6"/>
          <p:cNvSpPr>
            <a:spLocks noGrp="1" noChangeArrowheads="1"/>
          </p:cNvSpPr>
          <p:nvPr>
            <p:ph type="sldNum" sz="quarter" idx="12"/>
          </p:nvPr>
        </p:nvSpPr>
        <p:spPr/>
        <p:txBody>
          <a:bodyPr/>
          <a:lstStyle>
            <a:lvl1pPr eaLnBrk="0" hangingPunct="0">
              <a:defRPr sz="1900">
                <a:ea typeface="+mn-ea"/>
                <a:cs typeface="+mn-cs"/>
              </a:defRPr>
            </a:lvl1pPr>
          </a:lstStyle>
          <a:p>
            <a:pPr>
              <a:defRPr/>
            </a:pPr>
            <a:fld id="{C13C22D8-4941-DE43-902E-56B7501DD8C0}" type="slidenum">
              <a:rPr lang="en-US" altLang="ja-JP"/>
              <a:pPr>
                <a:defRPr/>
              </a:pPr>
              <a:t>‹#›</a:t>
            </a:fld>
            <a:endParaRPr lang="en-US" altLang="ja-JP"/>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93"/>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3"/>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3"/>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2"/>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10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lternative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831637" y="578751"/>
            <a:ext cx="9313035" cy="934656"/>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Alternative content slide</a:t>
            </a:r>
            <a:endParaRPr lang="en-US" dirty="0"/>
          </a:p>
        </p:txBody>
      </p:sp>
      <p:sp>
        <p:nvSpPr>
          <p:cNvPr id="9" name="Rectangle 3"/>
          <p:cNvSpPr>
            <a:spLocks noGrp="1" noChangeArrowheads="1"/>
          </p:cNvSpPr>
          <p:nvPr>
            <p:ph type="subTitle" idx="1" hasCustomPrompt="1"/>
          </p:nvPr>
        </p:nvSpPr>
        <p:spPr>
          <a:xfrm>
            <a:off x="2831637" y="1541183"/>
            <a:ext cx="9313035" cy="504056"/>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11504321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405"/>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5"/>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5"/>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lnSpc>
                <a:spcPct val="85000"/>
              </a:lnSpc>
              <a:defRPr>
                <a:latin typeface="Arial" charset="0"/>
                <a:ea typeface="+mn-ea"/>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3"/>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3"/>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2"/>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335361" y="4005064"/>
            <a:ext cx="9313035" cy="934656"/>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Content divider</a:t>
            </a:r>
            <a:endParaRPr lang="en-US" dirty="0"/>
          </a:p>
        </p:txBody>
      </p:sp>
      <p:sp>
        <p:nvSpPr>
          <p:cNvPr id="6" name="Rectangle 3"/>
          <p:cNvSpPr>
            <a:spLocks noGrp="1" noChangeArrowheads="1"/>
          </p:cNvSpPr>
          <p:nvPr>
            <p:ph type="subTitle" idx="1" hasCustomPrompt="1"/>
          </p:nvPr>
        </p:nvSpPr>
        <p:spPr>
          <a:xfrm>
            <a:off x="335361" y="4967496"/>
            <a:ext cx="9313035" cy="504056"/>
          </a:xfrm>
          <a:prstGeom prst="rect">
            <a:avLst/>
          </a:prstGeom>
        </p:spPr>
        <p:txBody>
          <a:bodyPr lIns="91434" tIns="45718" rIns="91434" bIns="45718"/>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9186805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7"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58"/>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4"/>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4"/>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Table Placeholder 2"/>
          <p:cNvSpPr>
            <a:spLocks noGrp="1"/>
          </p:cNvSpPr>
          <p:nvPr>
            <p:ph type="tbl" idx="1"/>
          </p:nvPr>
        </p:nvSpPr>
        <p:spPr>
          <a:xfrm>
            <a:off x="2336800" y="1773241"/>
            <a:ext cx="9245600" cy="4751387"/>
          </a:xfrm>
        </p:spPr>
        <p:txBody>
          <a:bodyPr/>
          <a:lstStyle/>
          <a:p>
            <a:pPr lvl="0"/>
            <a:endParaRPr lang="en-GB" noProof="0"/>
          </a:p>
        </p:txBody>
      </p:sp>
      <p:sp>
        <p:nvSpPr>
          <p:cNvPr id="4" name="Rectangle 3"/>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6800" y="347663"/>
            <a:ext cx="9245600" cy="13716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2336800" y="1773241"/>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1"/>
            <a:ext cx="45212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p:txBody>
          <a:bodyPr/>
          <a:lstStyle>
            <a:lvl1pPr>
              <a:defRPr>
                <a:ea typeface="ＭＳ Ｐゴシック" pitchFamily="34" charset="-128"/>
              </a:defRPr>
            </a:lvl1pPr>
          </a:lstStyle>
          <a:p>
            <a:pPr>
              <a:defRPr/>
            </a:pPr>
            <a:r>
              <a:rPr lang="en-GB" dirty="0"/>
              <a:t>© Crown copyright   Met Office</a:t>
            </a:r>
            <a:endParaRPr lang="en-GB" sz="1500" dirty="0">
              <a:latin typeface="Times" pitchFamily="18"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57"/>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335360" y="1916832"/>
            <a:ext cx="6624736" cy="1152128"/>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Questions</a:t>
            </a:r>
            <a:br>
              <a:rPr lang="en-GB" dirty="0"/>
            </a:br>
            <a:r>
              <a:rPr lang="en-GB" dirty="0"/>
              <a:t>and answers</a:t>
            </a:r>
            <a:endParaRPr lang="en-US" dirty="0"/>
          </a:p>
        </p:txBody>
      </p:sp>
    </p:spTree>
    <p:extLst>
      <p:ext uri="{BB962C8B-B14F-4D97-AF65-F5344CB8AC3E}">
        <p14:creationId xmlns:p14="http://schemas.microsoft.com/office/powerpoint/2010/main" val="13035303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17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469"/>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285973" y="274643"/>
            <a:ext cx="6350027"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Generic">
    <p:spTree>
      <p:nvGrpSpPr>
        <p:cNvPr id="1" name=""/>
        <p:cNvGrpSpPr/>
        <p:nvPr/>
      </p:nvGrpSpPr>
      <p:grpSpPr>
        <a:xfrm>
          <a:off x="0" y="0"/>
          <a:ext cx="0" cy="0"/>
          <a:chOff x="0" y="0"/>
          <a:chExt cx="0" cy="0"/>
        </a:xfrm>
      </p:grpSpPr>
      <p:sp>
        <p:nvSpPr>
          <p:cNvPr id="6" name="Content Placeholder 2"/>
          <p:cNvSpPr>
            <a:spLocks noGrp="1"/>
          </p:cNvSpPr>
          <p:nvPr>
            <p:ph idx="1"/>
          </p:nvPr>
        </p:nvSpPr>
        <p:spPr>
          <a:xfrm>
            <a:off x="2336800" y="1773241"/>
            <a:ext cx="9245600" cy="4751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itle 10"/>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63513"/>
            <a:ext cx="10160000" cy="457200"/>
          </a:xfrm>
        </p:spPr>
        <p:txBody>
          <a:bodyPr/>
          <a:lstStyle/>
          <a:p>
            <a:r>
              <a:rPr lang="en-US"/>
              <a:t>Click to edit Master title style</a:t>
            </a:r>
            <a:endParaRPr lang="en-GB"/>
          </a:p>
        </p:txBody>
      </p:sp>
      <p:sp>
        <p:nvSpPr>
          <p:cNvPr id="3" name="Table Placeholder 2"/>
          <p:cNvSpPr>
            <a:spLocks noGrp="1"/>
          </p:cNvSpPr>
          <p:nvPr>
            <p:ph type="tbl" idx="1"/>
          </p:nvPr>
        </p:nvSpPr>
        <p:spPr>
          <a:xfrm>
            <a:off x="899584" y="1830388"/>
            <a:ext cx="10363200" cy="4724400"/>
          </a:xfrm>
        </p:spPr>
        <p:txBody>
          <a:bodyPr/>
          <a:lstStyle/>
          <a:p>
            <a:pPr lvl="0"/>
            <a:endParaRPr lang="en-GB" noProof="0"/>
          </a:p>
        </p:txBody>
      </p:sp>
      <p:sp>
        <p:nvSpPr>
          <p:cNvPr id="4" name="Date Placeholder 3"/>
          <p:cNvSpPr>
            <a:spLocks noGrp="1"/>
          </p:cNvSpPr>
          <p:nvPr>
            <p:ph type="dt" sz="half" idx="10"/>
          </p:nvPr>
        </p:nvSpPr>
        <p:spPr>
          <a:xfrm>
            <a:off x="914400" y="6508753"/>
            <a:ext cx="4165600" cy="120651"/>
          </a:xfrm>
          <a:prstGeom prst="rect">
            <a:avLst/>
          </a:prstGeom>
        </p:spPr>
        <p:txBody>
          <a:bodyPr vert="horz" wrap="square" lIns="91434" tIns="45718" rIns="91434" bIns="45718" numCol="1" anchor="t" anchorCtr="0" compatLnSpc="1">
            <a:prstTxWarp prst="textNoShape">
              <a:avLst/>
            </a:prstTxWarp>
          </a:bodyPr>
          <a:lstStyle>
            <a:lvl1pPr>
              <a:defRPr sz="4400">
                <a:solidFill>
                  <a:srgbClr val="B9DB0E"/>
                </a:solidFill>
                <a:latin typeface="Arial" charset="0"/>
                <a:ea typeface="ＭＳ Ｐゴシック" charset="0"/>
                <a:cs typeface="+mn-cs"/>
              </a:defRPr>
            </a:lvl1pPr>
          </a:lstStyle>
          <a:p>
            <a:pPr fontAlgn="base">
              <a:lnSpc>
                <a:spcPct val="85000"/>
              </a:lnSpc>
              <a:spcBef>
                <a:spcPct val="0"/>
              </a:spcBef>
              <a:spcAft>
                <a:spcPct val="0"/>
              </a:spcAft>
              <a:defRPr/>
            </a:pPr>
            <a:r>
              <a:rPr lang="en-GB" dirty="0"/>
              <a:t>© Crown copyright 2007</a:t>
            </a:r>
            <a:endParaRPr lang="en-GB" sz="800"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84"/>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67" indent="0" algn="ctr">
              <a:buNone/>
              <a:defRPr/>
            </a:lvl2pPr>
            <a:lvl3pPr marL="914332" indent="0" algn="ctr">
              <a:buNone/>
              <a:defRPr/>
            </a:lvl3pPr>
            <a:lvl4pPr marL="1371498" indent="0" algn="ctr">
              <a:buNone/>
              <a:defRPr/>
            </a:lvl4pPr>
            <a:lvl5pPr marL="1828664" indent="0" algn="ctr">
              <a:buNone/>
              <a:defRPr/>
            </a:lvl5pPr>
            <a:lvl6pPr marL="2285830" indent="0" algn="ctr">
              <a:buNone/>
              <a:defRPr/>
            </a:lvl6pPr>
            <a:lvl7pPr marL="2742994" indent="0" algn="ctr">
              <a:buNone/>
              <a:defRPr/>
            </a:lvl7pPr>
            <a:lvl8pPr marL="3200160" indent="0" algn="ctr">
              <a:buNone/>
              <a:defRPr/>
            </a:lvl8pPr>
            <a:lvl9pPr marL="3657327" indent="0" algn="ctr">
              <a:buNone/>
              <a:defRPr/>
            </a:lvl9pPr>
          </a:lstStyle>
          <a:p>
            <a:r>
              <a:rPr lang="en-US"/>
              <a:t>Click to edit Master subtitle style</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option 3">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335360" y="1878347"/>
            <a:ext cx="6624736" cy="1656184"/>
          </a:xfrm>
          <a:prstGeom prst="rect">
            <a:avLst/>
          </a:prstGeom>
          <a:ln>
            <a:noFill/>
          </a:ln>
        </p:spPr>
        <p:txBody>
          <a:bodyPr lIns="91434" tIns="45718" rIns="91434" bIns="45718" anchor="b" anchorCtr="0"/>
          <a:lstStyle>
            <a:lvl1pPr algn="l">
              <a:defRPr sz="3600" baseline="0">
                <a:ln>
                  <a:noFill/>
                </a:ln>
                <a:solidFill>
                  <a:schemeClr val="tx1"/>
                </a:solidFill>
                <a:latin typeface="Arial"/>
                <a:cs typeface="Arial"/>
              </a:defRPr>
            </a:lvl1pPr>
          </a:lstStyle>
          <a:p>
            <a:r>
              <a:rPr lang="en-GB" dirty="0"/>
              <a:t>Questions </a:t>
            </a:r>
            <a:br>
              <a:rPr lang="en-GB" dirty="0"/>
            </a:br>
            <a:r>
              <a:rPr lang="en-GB" dirty="0"/>
              <a:t>and answers (alternative)</a:t>
            </a:r>
            <a:endParaRPr lang="en-US" dirty="0"/>
          </a:p>
        </p:txBody>
      </p:sp>
    </p:spTree>
    <p:extLst>
      <p:ext uri="{BB962C8B-B14F-4D97-AF65-F5344CB8AC3E}">
        <p14:creationId xmlns:p14="http://schemas.microsoft.com/office/powerpoint/2010/main" val="5394425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5"/>
            <a:ext cx="103632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67" indent="0">
              <a:buNone/>
              <a:defRPr sz="1900"/>
            </a:lvl2pPr>
            <a:lvl3pPr marL="914332" indent="0">
              <a:buNone/>
              <a:defRPr sz="1600"/>
            </a:lvl3pPr>
            <a:lvl4pPr marL="1371498" indent="0">
              <a:buNone/>
              <a:defRPr sz="1500"/>
            </a:lvl4pPr>
            <a:lvl5pPr marL="1828664" indent="0">
              <a:buNone/>
              <a:defRPr sz="1500"/>
            </a:lvl5pPr>
            <a:lvl6pPr marL="2285830" indent="0">
              <a:buNone/>
              <a:defRPr sz="1500"/>
            </a:lvl6pPr>
            <a:lvl7pPr marL="2742994" indent="0">
              <a:buNone/>
              <a:defRPr sz="1500"/>
            </a:lvl7pPr>
            <a:lvl8pPr marL="3200160" indent="0">
              <a:buNone/>
              <a:defRPr sz="1500"/>
            </a:lvl8pPr>
            <a:lvl9pPr marL="3657327" indent="0">
              <a:buNone/>
              <a:defRPr sz="1500"/>
            </a:lvl9pPr>
          </a:lstStyle>
          <a:p>
            <a:pPr lvl="0"/>
            <a:r>
              <a:rPr lang="en-US"/>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3368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7061200" y="1773241"/>
            <a:ext cx="4521200" cy="4751387"/>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10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395"/>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1000" y="347665"/>
            <a:ext cx="2311400" cy="61769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336800" y="347665"/>
            <a:ext cx="6731000" cy="6176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dirty="0">
                <a:solidFill>
                  <a:srgbClr val="000000"/>
                </a:solidFill>
              </a:rPr>
              <a:t>© Crown copyright   Met Office</a:t>
            </a:r>
            <a:endParaRPr lang="en-GB" sz="1500" dirty="0">
              <a:solidFill>
                <a:srgbClr val="000000"/>
              </a:solidFill>
              <a:latin typeface="Times"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94098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4"/>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67" indent="0" algn="ctr">
              <a:buNone/>
              <a:defRPr>
                <a:solidFill>
                  <a:schemeClr val="tx1">
                    <a:tint val="75000"/>
                  </a:schemeClr>
                </a:solidFill>
              </a:defRPr>
            </a:lvl2pPr>
            <a:lvl3pPr marL="914332"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30" indent="0" algn="ctr">
              <a:buNone/>
              <a:defRPr>
                <a:solidFill>
                  <a:schemeClr val="tx1">
                    <a:tint val="75000"/>
                  </a:schemeClr>
                </a:solidFill>
              </a:defRPr>
            </a:lvl6pPr>
            <a:lvl7pPr marL="2742994" indent="0" algn="ctr">
              <a:buNone/>
              <a:defRPr>
                <a:solidFill>
                  <a:schemeClr val="tx1">
                    <a:tint val="75000"/>
                  </a:schemeClr>
                </a:solidFill>
              </a:defRPr>
            </a:lvl7pPr>
            <a:lvl8pPr marL="3200160" indent="0" algn="ctr">
              <a:buNone/>
              <a:defRPr>
                <a:solidFill>
                  <a:schemeClr val="tx1">
                    <a:tint val="75000"/>
                  </a:schemeClr>
                </a:solidFill>
              </a:defRPr>
            </a:lvl8pPr>
            <a:lvl9pPr marL="3657327"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7"/>
            <a:ext cx="5386917"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82" y="1535117"/>
            <a:ext cx="5389033" cy="639763"/>
          </a:xfrm>
        </p:spPr>
        <p:txBody>
          <a:bodyPr anchor="b"/>
          <a:lstStyle>
            <a:lvl1pPr marL="0" indent="0">
              <a:buNone/>
              <a:defRPr sz="2400" b="1"/>
            </a:lvl1pPr>
            <a:lvl2pPr marL="457167" indent="0">
              <a:buNone/>
              <a:defRPr sz="2000" b="1"/>
            </a:lvl2pPr>
            <a:lvl3pPr marL="914332" indent="0">
              <a:buNone/>
              <a:defRPr sz="19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26" y="273050"/>
            <a:ext cx="4011084" cy="1162051"/>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14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26" y="1435104"/>
            <a:ext cx="4011084" cy="46910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566739"/>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pPr lvl="0"/>
            <a:endParaRPr lang="en-GB" noProof="0"/>
          </a:p>
        </p:txBody>
      </p:sp>
      <p:sp>
        <p:nvSpPr>
          <p:cNvPr id="4" name="Text Placeholder 3"/>
          <p:cNvSpPr>
            <a:spLocks noGrp="1"/>
          </p:cNvSpPr>
          <p:nvPr>
            <p:ph type="body" sz="half" idx="2"/>
          </p:nvPr>
        </p:nvSpPr>
        <p:spPr>
          <a:xfrm>
            <a:off x="2389717" y="5367435"/>
            <a:ext cx="7315200" cy="804863"/>
          </a:xfrm>
        </p:spPr>
        <p:txBody>
          <a:bodyPr/>
          <a:lstStyle>
            <a:lvl1pPr marL="0" indent="0">
              <a:buNone/>
              <a:defRPr sz="1500"/>
            </a:lvl1pPr>
            <a:lvl2pPr marL="457167" indent="0">
              <a:buNone/>
              <a:defRPr sz="1200"/>
            </a:lvl2pPr>
            <a:lvl3pPr marL="914332" indent="0">
              <a:buNone/>
              <a:defRPr sz="11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en-US"/>
              <a:t>Click to edit Master text styles</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3"/>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285973" y="274643"/>
            <a:ext cx="6350027"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16.jpe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11.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image" Target="../media/image16.jpeg"/><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image" Target="../media/image14.png"/><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6.jpe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14.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image" Target="../media/image14.png"/><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7.jpe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6.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8.jpe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7.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image" Target="../media/image19.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slideLayout" Target="../slideLayouts/slideLayout137.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slideLayout" Target="../slideLayouts/slideLayout136.xml"/><Relationship Id="rId2" Type="http://schemas.openxmlformats.org/officeDocument/2006/relationships/slideLayout" Target="../slideLayouts/slideLayout126.xml"/><Relationship Id="rId16" Type="http://schemas.openxmlformats.org/officeDocument/2006/relationships/image" Target="../media/image16.jpeg"/><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5" Type="http://schemas.openxmlformats.org/officeDocument/2006/relationships/theme" Target="../theme/theme18.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 Id="rId14" Type="http://schemas.openxmlformats.org/officeDocument/2006/relationships/slideLayout" Target="../slideLayouts/slideLayout13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2" Type="http://schemas.openxmlformats.org/officeDocument/2006/relationships/slideLayout" Target="../slideLayouts/slideLayout140.xml"/><Relationship Id="rId16" Type="http://schemas.openxmlformats.org/officeDocument/2006/relationships/image" Target="../media/image16.jpeg"/><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5" Type="http://schemas.openxmlformats.org/officeDocument/2006/relationships/theme" Target="../theme/theme19.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0.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slideLayout" Target="../slideLayouts/slideLayout16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5" Type="http://schemas.openxmlformats.org/officeDocument/2006/relationships/image" Target="../media/image14.png"/><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 Id="rId1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slideLayout" Target="../slideLayouts/slideLayout177.xml"/><Relationship Id="rId2" Type="http://schemas.openxmlformats.org/officeDocument/2006/relationships/slideLayout" Target="../slideLayouts/slideLayout167.xml"/><Relationship Id="rId16" Type="http://schemas.openxmlformats.org/officeDocument/2006/relationships/image" Target="../media/image16.jpeg"/><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5" Type="http://schemas.openxmlformats.org/officeDocument/2006/relationships/theme" Target="../theme/theme21.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s>
</file>

<file path=ppt/slideMasters/_rels/slideMaster22.xml.rels><?xml version="1.0" encoding="UTF-8" standalone="yes"?>
<Relationships xmlns="http://schemas.openxmlformats.org/package/2006/relationships"><Relationship Id="rId3" Type="http://schemas.openxmlformats.org/officeDocument/2006/relationships/theme" Target="../theme/theme22.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4" Type="http://schemas.openxmlformats.org/officeDocument/2006/relationships/image" Target="../media/image14.png"/></Relationships>
</file>

<file path=ppt/slideMasters/_rels/slideMaster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2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189.xml"/><Relationship Id="rId3" Type="http://schemas.openxmlformats.org/officeDocument/2006/relationships/slideLayout" Target="../slideLayouts/slideLayout184.xml"/><Relationship Id="rId7" Type="http://schemas.openxmlformats.org/officeDocument/2006/relationships/slideLayout" Target="../slideLayouts/slideLayout188.xml"/><Relationship Id="rId12" Type="http://schemas.openxmlformats.org/officeDocument/2006/relationships/theme" Target="../theme/theme24.xml"/><Relationship Id="rId2" Type="http://schemas.openxmlformats.org/officeDocument/2006/relationships/slideLayout" Target="../slideLayouts/slideLayout183.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5" Type="http://schemas.openxmlformats.org/officeDocument/2006/relationships/slideLayout" Target="../slideLayouts/slideLayout186.xml"/><Relationship Id="rId10" Type="http://schemas.openxmlformats.org/officeDocument/2006/relationships/slideLayout" Target="../slideLayouts/slideLayout191.xml"/><Relationship Id="rId4" Type="http://schemas.openxmlformats.org/officeDocument/2006/relationships/slideLayout" Target="../slideLayouts/slideLayout185.xml"/><Relationship Id="rId9" Type="http://schemas.openxmlformats.org/officeDocument/2006/relationships/slideLayout" Target="../slideLayouts/slideLayout190.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slideLayout" Target="../slideLayouts/slideLayout205.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slideLayout" Target="../slideLayouts/slideLayout204.xml"/><Relationship Id="rId17" Type="http://schemas.openxmlformats.org/officeDocument/2006/relationships/image" Target="../media/image29.png"/><Relationship Id="rId2" Type="http://schemas.openxmlformats.org/officeDocument/2006/relationships/slideLayout" Target="../slideLayouts/slideLayout194.xml"/><Relationship Id="rId16" Type="http://schemas.openxmlformats.org/officeDocument/2006/relationships/image" Target="../media/image28.png"/><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5" Type="http://schemas.openxmlformats.org/officeDocument/2006/relationships/slideLayout" Target="../slideLayouts/slideLayout197.xml"/><Relationship Id="rId15" Type="http://schemas.openxmlformats.org/officeDocument/2006/relationships/theme" Target="../theme/theme25.xml"/><Relationship Id="rId10" Type="http://schemas.openxmlformats.org/officeDocument/2006/relationships/slideLayout" Target="../slideLayouts/slideLayout202.xml"/><Relationship Id="rId4" Type="http://schemas.openxmlformats.org/officeDocument/2006/relationships/slideLayout" Target="../slideLayouts/slideLayout196.xml"/><Relationship Id="rId9" Type="http://schemas.openxmlformats.org/officeDocument/2006/relationships/slideLayout" Target="../slideLayouts/slideLayout201.xml"/><Relationship Id="rId14" Type="http://schemas.openxmlformats.org/officeDocument/2006/relationships/slideLayout" Target="../slideLayouts/slideLayout206.xml"/></Relationships>
</file>

<file path=ppt/slideMasters/_rels/slideMaster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theme" Target="../theme/theme26.xml"/><Relationship Id="rId1" Type="http://schemas.openxmlformats.org/officeDocument/2006/relationships/slideLayout" Target="../slideLayouts/slideLayout207.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15.xml"/><Relationship Id="rId13" Type="http://schemas.openxmlformats.org/officeDocument/2006/relationships/image" Target="../media/image16.jpeg"/><Relationship Id="rId3" Type="http://schemas.openxmlformats.org/officeDocument/2006/relationships/slideLayout" Target="../slideLayouts/slideLayout210.xml"/><Relationship Id="rId7" Type="http://schemas.openxmlformats.org/officeDocument/2006/relationships/slideLayout" Target="../slideLayouts/slideLayout214.xml"/><Relationship Id="rId12" Type="http://schemas.openxmlformats.org/officeDocument/2006/relationships/theme" Target="../theme/theme27.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slideLayout" Target="../slideLayouts/slideLayout218.xml"/><Relationship Id="rId5" Type="http://schemas.openxmlformats.org/officeDocument/2006/relationships/slideLayout" Target="../slideLayouts/slideLayout212.xml"/><Relationship Id="rId10" Type="http://schemas.openxmlformats.org/officeDocument/2006/relationships/slideLayout" Target="../slideLayouts/slideLayout217.xml"/><Relationship Id="rId4" Type="http://schemas.openxmlformats.org/officeDocument/2006/relationships/slideLayout" Target="../slideLayouts/slideLayout211.xml"/><Relationship Id="rId9" Type="http://schemas.openxmlformats.org/officeDocument/2006/relationships/slideLayout" Target="../slideLayouts/slideLayout21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26.xml"/><Relationship Id="rId13" Type="http://schemas.openxmlformats.org/officeDocument/2006/relationships/slideLayout" Target="../slideLayouts/slideLayout231.xml"/><Relationship Id="rId3" Type="http://schemas.openxmlformats.org/officeDocument/2006/relationships/slideLayout" Target="../slideLayouts/slideLayout221.xml"/><Relationship Id="rId7" Type="http://schemas.openxmlformats.org/officeDocument/2006/relationships/slideLayout" Target="../slideLayouts/slideLayout225.xml"/><Relationship Id="rId12" Type="http://schemas.openxmlformats.org/officeDocument/2006/relationships/slideLayout" Target="../slideLayouts/slideLayout230.xml"/><Relationship Id="rId2" Type="http://schemas.openxmlformats.org/officeDocument/2006/relationships/slideLayout" Target="../slideLayouts/slideLayout220.xml"/><Relationship Id="rId16" Type="http://schemas.openxmlformats.org/officeDocument/2006/relationships/image" Target="../media/image14.png"/><Relationship Id="rId1" Type="http://schemas.openxmlformats.org/officeDocument/2006/relationships/slideLayout" Target="../slideLayouts/slideLayout219.xml"/><Relationship Id="rId6" Type="http://schemas.openxmlformats.org/officeDocument/2006/relationships/slideLayout" Target="../slideLayouts/slideLayout224.xml"/><Relationship Id="rId11" Type="http://schemas.openxmlformats.org/officeDocument/2006/relationships/slideLayout" Target="../slideLayouts/slideLayout229.xml"/><Relationship Id="rId5" Type="http://schemas.openxmlformats.org/officeDocument/2006/relationships/slideLayout" Target="../slideLayouts/slideLayout223.xml"/><Relationship Id="rId15" Type="http://schemas.openxmlformats.org/officeDocument/2006/relationships/theme" Target="../theme/theme28.xml"/><Relationship Id="rId10" Type="http://schemas.openxmlformats.org/officeDocument/2006/relationships/slideLayout" Target="../slideLayouts/slideLayout228.xml"/><Relationship Id="rId4" Type="http://schemas.openxmlformats.org/officeDocument/2006/relationships/slideLayout" Target="../slideLayouts/slideLayout222.xml"/><Relationship Id="rId9" Type="http://schemas.openxmlformats.org/officeDocument/2006/relationships/slideLayout" Target="../slideLayouts/slideLayout227.xml"/><Relationship Id="rId14" Type="http://schemas.openxmlformats.org/officeDocument/2006/relationships/slideLayout" Target="../slideLayouts/slideLayout232.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240.xml"/><Relationship Id="rId13" Type="http://schemas.openxmlformats.org/officeDocument/2006/relationships/image" Target="../media/image30.png"/><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theme" Target="../theme/theme29.xml"/><Relationship Id="rId2" Type="http://schemas.openxmlformats.org/officeDocument/2006/relationships/slideLayout" Target="../slideLayouts/slideLayout234.xml"/><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1.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image" Target="../media/image1.jpeg"/><Relationship Id="rId5" Type="http://schemas.openxmlformats.org/officeDocument/2006/relationships/slideLayout" Target="../slideLayouts/slideLayout25.xml"/><Relationship Id="rId10"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0.xml.rels><?xml version="1.0" encoding="UTF-8" standalone="yes"?>
<Relationships xmlns="http://schemas.openxmlformats.org/package/2006/relationships"><Relationship Id="rId8" Type="http://schemas.openxmlformats.org/officeDocument/2006/relationships/theme" Target="../theme/theme30.xml"/><Relationship Id="rId3" Type="http://schemas.openxmlformats.org/officeDocument/2006/relationships/slideLayout" Target="../slideLayouts/slideLayout246.xml"/><Relationship Id="rId7" Type="http://schemas.openxmlformats.org/officeDocument/2006/relationships/slideLayout" Target="../slideLayouts/slideLayout250.xml"/><Relationship Id="rId2" Type="http://schemas.openxmlformats.org/officeDocument/2006/relationships/slideLayout" Target="../slideLayouts/slideLayout245.xml"/><Relationship Id="rId1" Type="http://schemas.openxmlformats.org/officeDocument/2006/relationships/slideLayout" Target="../slideLayouts/slideLayout244.xml"/><Relationship Id="rId6" Type="http://schemas.openxmlformats.org/officeDocument/2006/relationships/slideLayout" Target="../slideLayouts/slideLayout249.xml"/><Relationship Id="rId5" Type="http://schemas.openxmlformats.org/officeDocument/2006/relationships/slideLayout" Target="../slideLayouts/slideLayout248.xml"/><Relationship Id="rId10" Type="http://schemas.openxmlformats.org/officeDocument/2006/relationships/image" Target="../media/image32.png"/><Relationship Id="rId4" Type="http://schemas.openxmlformats.org/officeDocument/2006/relationships/slideLayout" Target="../slideLayouts/slideLayout247.xml"/><Relationship Id="rId9" Type="http://schemas.openxmlformats.org/officeDocument/2006/relationships/image" Target="../media/image31.jpeg"/></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258.xml"/><Relationship Id="rId13" Type="http://schemas.openxmlformats.org/officeDocument/2006/relationships/slideLayout" Target="../slideLayouts/slideLayout263.xml"/><Relationship Id="rId3" Type="http://schemas.openxmlformats.org/officeDocument/2006/relationships/slideLayout" Target="../slideLayouts/slideLayout253.xml"/><Relationship Id="rId7" Type="http://schemas.openxmlformats.org/officeDocument/2006/relationships/slideLayout" Target="../slideLayouts/slideLayout257.xml"/><Relationship Id="rId12" Type="http://schemas.openxmlformats.org/officeDocument/2006/relationships/slideLayout" Target="../slideLayouts/slideLayout262.xml"/><Relationship Id="rId2" Type="http://schemas.openxmlformats.org/officeDocument/2006/relationships/slideLayout" Target="../slideLayouts/slideLayout252.xml"/><Relationship Id="rId16" Type="http://schemas.openxmlformats.org/officeDocument/2006/relationships/image" Target="../media/image19.png"/><Relationship Id="rId1" Type="http://schemas.openxmlformats.org/officeDocument/2006/relationships/slideLayout" Target="../slideLayouts/slideLayout251.xml"/><Relationship Id="rId6" Type="http://schemas.openxmlformats.org/officeDocument/2006/relationships/slideLayout" Target="../slideLayouts/slideLayout256.xml"/><Relationship Id="rId11" Type="http://schemas.openxmlformats.org/officeDocument/2006/relationships/slideLayout" Target="../slideLayouts/slideLayout261.xml"/><Relationship Id="rId5" Type="http://schemas.openxmlformats.org/officeDocument/2006/relationships/slideLayout" Target="../slideLayouts/slideLayout255.xml"/><Relationship Id="rId15" Type="http://schemas.openxmlformats.org/officeDocument/2006/relationships/image" Target="../media/image18.jpeg"/><Relationship Id="rId10" Type="http://schemas.openxmlformats.org/officeDocument/2006/relationships/slideLayout" Target="../slideLayouts/slideLayout260.xml"/><Relationship Id="rId4" Type="http://schemas.openxmlformats.org/officeDocument/2006/relationships/slideLayout" Target="../slideLayouts/slideLayout254.xml"/><Relationship Id="rId9" Type="http://schemas.openxmlformats.org/officeDocument/2006/relationships/slideLayout" Target="../slideLayouts/slideLayout259.xml"/><Relationship Id="rId14" Type="http://schemas.openxmlformats.org/officeDocument/2006/relationships/theme" Target="../theme/theme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271.xml"/><Relationship Id="rId3" Type="http://schemas.openxmlformats.org/officeDocument/2006/relationships/slideLayout" Target="../slideLayouts/slideLayout266.xml"/><Relationship Id="rId7" Type="http://schemas.openxmlformats.org/officeDocument/2006/relationships/slideLayout" Target="../slideLayouts/slideLayout270.xml"/><Relationship Id="rId2" Type="http://schemas.openxmlformats.org/officeDocument/2006/relationships/slideLayout" Target="../slideLayouts/slideLayout265.xml"/><Relationship Id="rId1" Type="http://schemas.openxmlformats.org/officeDocument/2006/relationships/slideLayout" Target="../slideLayouts/slideLayout264.xml"/><Relationship Id="rId6" Type="http://schemas.openxmlformats.org/officeDocument/2006/relationships/slideLayout" Target="../slideLayouts/slideLayout269.xml"/><Relationship Id="rId11" Type="http://schemas.openxmlformats.org/officeDocument/2006/relationships/image" Target="../media/image19.png"/><Relationship Id="rId5" Type="http://schemas.openxmlformats.org/officeDocument/2006/relationships/slideLayout" Target="../slideLayouts/slideLayout268.xml"/><Relationship Id="rId10" Type="http://schemas.openxmlformats.org/officeDocument/2006/relationships/image" Target="../media/image18.jpeg"/><Relationship Id="rId4" Type="http://schemas.openxmlformats.org/officeDocument/2006/relationships/slideLayout" Target="../slideLayouts/slideLayout267.xml"/><Relationship Id="rId9" Type="http://schemas.openxmlformats.org/officeDocument/2006/relationships/theme" Target="../theme/theme3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279.xml"/><Relationship Id="rId13" Type="http://schemas.openxmlformats.org/officeDocument/2006/relationships/slideLayout" Target="../slideLayouts/slideLayout284.xml"/><Relationship Id="rId3" Type="http://schemas.openxmlformats.org/officeDocument/2006/relationships/slideLayout" Target="../slideLayouts/slideLayout274.xml"/><Relationship Id="rId7" Type="http://schemas.openxmlformats.org/officeDocument/2006/relationships/slideLayout" Target="../slideLayouts/slideLayout278.xml"/><Relationship Id="rId12" Type="http://schemas.openxmlformats.org/officeDocument/2006/relationships/slideLayout" Target="../slideLayouts/slideLayout283.xml"/><Relationship Id="rId2" Type="http://schemas.openxmlformats.org/officeDocument/2006/relationships/slideLayout" Target="../slideLayouts/slideLayout273.xml"/><Relationship Id="rId1" Type="http://schemas.openxmlformats.org/officeDocument/2006/relationships/slideLayout" Target="../slideLayouts/slideLayout272.xml"/><Relationship Id="rId6" Type="http://schemas.openxmlformats.org/officeDocument/2006/relationships/slideLayout" Target="../slideLayouts/slideLayout277.xml"/><Relationship Id="rId11" Type="http://schemas.openxmlformats.org/officeDocument/2006/relationships/slideLayout" Target="../slideLayouts/slideLayout282.xml"/><Relationship Id="rId5" Type="http://schemas.openxmlformats.org/officeDocument/2006/relationships/slideLayout" Target="../slideLayouts/slideLayout276.xml"/><Relationship Id="rId15" Type="http://schemas.openxmlformats.org/officeDocument/2006/relationships/image" Target="../media/image16.jpeg"/><Relationship Id="rId10" Type="http://schemas.openxmlformats.org/officeDocument/2006/relationships/slideLayout" Target="../slideLayouts/slideLayout281.xml"/><Relationship Id="rId4" Type="http://schemas.openxmlformats.org/officeDocument/2006/relationships/slideLayout" Target="../slideLayouts/slideLayout275.xml"/><Relationship Id="rId9" Type="http://schemas.openxmlformats.org/officeDocument/2006/relationships/slideLayout" Target="../slideLayouts/slideLayout280.xml"/><Relationship Id="rId14" Type="http://schemas.openxmlformats.org/officeDocument/2006/relationships/theme" Target="../theme/theme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13.pn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theme" Target="../theme/theme7.xml"/><Relationship Id="rId1" Type="http://schemas.openxmlformats.org/officeDocument/2006/relationships/slideLayout" Target="../slideLayouts/slideLayout41.xml"/></Relationships>
</file>

<file path=ppt/slideMasters/_rels/slideMaster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1"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pic>
        <p:nvPicPr>
          <p:cNvPr id="1027" name="Picture 2" descr="MO_RGB_transpbackg.pn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8020" y="138114"/>
            <a:ext cx="2099733" cy="14414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0" r:id="rId9"/>
  </p:sldLayoutIdLst>
  <p:hf sldNum="0" hdr="0" dt="0"/>
  <p:txStyles>
    <p:titleStyle>
      <a:lvl1pPr algn="l" rtl="0" eaLnBrk="1" fontAlgn="base" hangingPunct="1">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1" fontAlgn="base" hangingPunct="1">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1" fontAlgn="base" hangingPunct="1">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1" fontAlgn="base" hangingPunct="1">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1" fontAlgn="base" hangingPunct="1">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eaLnBrk="1" fontAlgn="base" hangingPunct="1">
        <a:lnSpc>
          <a:spcPct val="85000"/>
        </a:lnSpc>
        <a:spcBef>
          <a:spcPct val="0"/>
        </a:spcBef>
        <a:spcAft>
          <a:spcPct val="0"/>
        </a:spcAft>
        <a:defRPr sz="4000">
          <a:solidFill>
            <a:srgbClr val="FFFFFF"/>
          </a:solidFill>
          <a:latin typeface="Arial" charset="0"/>
        </a:defRPr>
      </a:lvl6pPr>
      <a:lvl7pPr marL="914332" algn="l" rtl="0" eaLnBrk="1" fontAlgn="base" hangingPunct="1">
        <a:lnSpc>
          <a:spcPct val="85000"/>
        </a:lnSpc>
        <a:spcBef>
          <a:spcPct val="0"/>
        </a:spcBef>
        <a:spcAft>
          <a:spcPct val="0"/>
        </a:spcAft>
        <a:defRPr sz="4000">
          <a:solidFill>
            <a:srgbClr val="FFFFFF"/>
          </a:solidFill>
          <a:latin typeface="Arial" charset="0"/>
        </a:defRPr>
      </a:lvl7pPr>
      <a:lvl8pPr marL="1371498" algn="l" rtl="0" eaLnBrk="1" fontAlgn="base" hangingPunct="1">
        <a:lnSpc>
          <a:spcPct val="85000"/>
        </a:lnSpc>
        <a:spcBef>
          <a:spcPct val="0"/>
        </a:spcBef>
        <a:spcAft>
          <a:spcPct val="0"/>
        </a:spcAft>
        <a:defRPr sz="4000">
          <a:solidFill>
            <a:srgbClr val="FFFFFF"/>
          </a:solidFill>
          <a:latin typeface="Arial" charset="0"/>
        </a:defRPr>
      </a:lvl8pPr>
      <a:lvl9pPr marL="1828664" algn="l" rtl="0" eaLnBrk="1" fontAlgn="base" hangingPunct="1">
        <a:lnSpc>
          <a:spcPct val="85000"/>
        </a:lnSpc>
        <a:spcBef>
          <a:spcPct val="0"/>
        </a:spcBef>
        <a:spcAft>
          <a:spcPct val="0"/>
        </a:spcAft>
        <a:defRPr sz="4000">
          <a:solidFill>
            <a:srgbClr val="FFFFFF"/>
          </a:solidFill>
          <a:latin typeface="Arial" charset="0"/>
        </a:defRPr>
      </a:lvl9pPr>
    </p:titleStyle>
    <p:bodyStyle>
      <a:lvl1pPr marL="261919" indent="-261919" algn="l" rtl="0" eaLnBrk="1" fontAlgn="base" hangingPunct="1">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1" fontAlgn="base" hangingPunct="1">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eaLnBrk="1" fontAlgn="base" hangingPunct="1">
        <a:lnSpc>
          <a:spcPct val="90000"/>
        </a:lnSpc>
        <a:spcBef>
          <a:spcPct val="35000"/>
        </a:spcBef>
        <a:spcAft>
          <a:spcPct val="35000"/>
        </a:spcAft>
        <a:buChar char="•"/>
        <a:defRPr sz="2000">
          <a:solidFill>
            <a:srgbClr val="FFFFFF"/>
          </a:solidFill>
          <a:latin typeface="+mn-lt"/>
        </a:defRPr>
      </a:lvl6pPr>
      <a:lvl7pPr marL="2612829" indent="-169850" algn="l" rtl="0" eaLnBrk="1" fontAlgn="base" hangingPunct="1">
        <a:lnSpc>
          <a:spcPct val="90000"/>
        </a:lnSpc>
        <a:spcBef>
          <a:spcPct val="35000"/>
        </a:spcBef>
        <a:spcAft>
          <a:spcPct val="35000"/>
        </a:spcAft>
        <a:buChar char="•"/>
        <a:defRPr sz="2000">
          <a:solidFill>
            <a:srgbClr val="FFFFFF"/>
          </a:solidFill>
          <a:latin typeface="+mn-lt"/>
        </a:defRPr>
      </a:lvl7pPr>
      <a:lvl8pPr marL="3069997" indent="-169850" algn="l" rtl="0" eaLnBrk="1" fontAlgn="base" hangingPunct="1">
        <a:lnSpc>
          <a:spcPct val="90000"/>
        </a:lnSpc>
        <a:spcBef>
          <a:spcPct val="35000"/>
        </a:spcBef>
        <a:spcAft>
          <a:spcPct val="35000"/>
        </a:spcAft>
        <a:buChar char="•"/>
        <a:defRPr sz="2000">
          <a:solidFill>
            <a:srgbClr val="FFFFFF"/>
          </a:solidFill>
          <a:latin typeface="+mn-lt"/>
        </a:defRPr>
      </a:lvl8pPr>
      <a:lvl9pPr marL="3527161" indent="-169850" algn="l" rtl="0" eaLnBrk="1" fontAlgn="base" hangingPunct="1">
        <a:lnSpc>
          <a:spcPct val="90000"/>
        </a:lnSpc>
        <a:spcBef>
          <a:spcPct val="35000"/>
        </a:spcBef>
        <a:spcAft>
          <a:spcPct val="35000"/>
        </a:spcAft>
        <a:buChar char="•"/>
        <a:defRPr sz="2000">
          <a:solidFill>
            <a:srgbClr val="FFFFFF"/>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ltLang="ja-JP"/>
              <a:t>Slide heading Arial 40</a:t>
            </a:r>
          </a:p>
        </p:txBody>
      </p:sp>
      <p:sp>
        <p:nvSpPr>
          <p:cNvPr id="13315" name="Rectangle 3"/>
          <p:cNvSpPr>
            <a:spLocks noGrp="1" noChangeArrowheads="1"/>
          </p:cNvSpPr>
          <p:nvPr>
            <p:ph type="body" idx="1"/>
          </p:nvPr>
        </p:nvSpPr>
        <p:spPr bwMode="auto">
          <a:xfrm>
            <a:off x="2336800" y="1773241"/>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ltLang="ja-JP"/>
              <a:t>First level Arial 24</a:t>
            </a:r>
          </a:p>
          <a:p>
            <a:pPr lvl="1"/>
            <a:r>
              <a:rPr lang="en-GB" altLang="ja-JP"/>
              <a:t>Second level Arial 20</a:t>
            </a:r>
          </a:p>
          <a:p>
            <a:pPr lvl="2"/>
            <a:r>
              <a:rPr lang="en-GB" altLang="ja-JP"/>
              <a:t>Third level Arial 20</a:t>
            </a:r>
          </a:p>
          <a:p>
            <a:pPr lvl="3"/>
            <a:r>
              <a:rPr lang="en-GB" altLang="ja-JP"/>
              <a:t>Fourth level Arial 20</a:t>
            </a:r>
          </a:p>
          <a:p>
            <a:pPr lvl="4"/>
            <a:r>
              <a:rPr lang="en-GB" altLang="ja-JP"/>
              <a:t>Fifth level Arial 20</a:t>
            </a:r>
          </a:p>
        </p:txBody>
      </p:sp>
      <p:sp>
        <p:nvSpPr>
          <p:cNvPr id="23757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algn="l">
              <a:defRPr sz="1100">
                <a:solidFill>
                  <a:schemeClr val="bg1"/>
                </a:solidFill>
                <a:latin typeface="Arial" pitchFamily="-1" charset="0"/>
              </a:defRPr>
            </a:lvl1pPr>
          </a:lstStyle>
          <a:p>
            <a:pPr eaLnBrk="0" fontAlgn="base" hangingPunct="0">
              <a:spcBef>
                <a:spcPct val="0"/>
              </a:spcBef>
              <a:spcAft>
                <a:spcPct val="0"/>
              </a:spcAft>
              <a:defRPr/>
            </a:pPr>
            <a:r>
              <a:rPr lang="en-GB" dirty="0">
                <a:solidFill>
                  <a:srgbClr val="000000"/>
                </a:solidFill>
              </a:rPr>
              <a:t>© Crown copyright 2013 Met Office</a:t>
            </a:r>
            <a:endParaRPr lang="en-GB" sz="1500" dirty="0">
              <a:solidFill>
                <a:srgbClr val="000000"/>
              </a:solidFill>
              <a:latin typeface="Times" pitchFamily="-1" charset="0"/>
            </a:endParaRPr>
          </a:p>
        </p:txBody>
      </p:sp>
    </p:spTree>
    <p:extLst>
      <p:ext uri="{BB962C8B-B14F-4D97-AF65-F5344CB8AC3E}">
        <p14:creationId xmlns:p14="http://schemas.microsoft.com/office/powerpoint/2010/main" val="1959365230"/>
      </p:ext>
    </p:extLst>
  </p:cSld>
  <p:clrMap bg1="dk2" tx1="lt1" bg2="dk1" tx2="lt2" accent1="accent1" accent2="accent2" accent3="accent3" accent4="accent4" accent5="accent5" accent6="accent6" hlink="hlink" folHlink="folHlink"/>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pitchFamily="-1" charset="-128"/>
          <a:cs typeface="ＭＳ Ｐゴシック" pitchFamily="-1" charset="-128"/>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pitchFamily="-1" charset="-128"/>
          <a:cs typeface="ＭＳ Ｐゴシック" pitchFamily="-1" charset="-128"/>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pitchFamily="-1" charset="-128"/>
          <a:cs typeface="ＭＳ Ｐゴシック" pitchFamily="-1" charset="-128"/>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pitchFamily="-1" charset="-128"/>
          <a:cs typeface="ＭＳ Ｐゴシック" pitchFamily="-1" charset="-128"/>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pitchFamily="-1" charset="-128"/>
          <a:cs typeface="ＭＳ Ｐゴシック" pitchFamily="-1" charset="-128"/>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pitchFamily="-1" charset="-128"/>
          <a:cs typeface="ＭＳ Ｐゴシック" pitchFamily="-1" charset="-128"/>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pitchFamily="-1" charset="-128"/>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pitchFamily="-1" charset="-128"/>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pitchFamily="-1" charset="-128"/>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pitchFamily="-1" charset="-128"/>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6147" name="Rectangle 3"/>
          <p:cNvSpPr>
            <a:spLocks noGrp="1" noChangeArrowheads="1"/>
          </p:cNvSpPr>
          <p:nvPr>
            <p:ph type="body" idx="1"/>
          </p:nvPr>
        </p:nvSpPr>
        <p:spPr bwMode="auto">
          <a:xfrm>
            <a:off x="2336800" y="1773241"/>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rgbClr val="000000"/>
                </a:solidFill>
                <a:latin typeface="Arial"/>
                <a:ea typeface="ＭＳ Ｐゴシック" pitchFamily="34" charset="-128"/>
              </a:defRPr>
            </a:lvl1pPr>
          </a:lstStyle>
          <a:p>
            <a:pPr fontAlgn="base">
              <a:spcBef>
                <a:spcPct val="0"/>
              </a:spcBef>
              <a:spcAft>
                <a:spcPct val="0"/>
              </a:spcAft>
              <a:defRPr/>
            </a:pPr>
            <a:r>
              <a:rPr lang="en-GB" dirty="0"/>
              <a:t>© Crown copyright   Met Office</a:t>
            </a:r>
            <a:endParaRPr lang="en-GB" sz="1500" dirty="0">
              <a:latin typeface="Times" pitchFamily="18" charset="0"/>
            </a:endParaRPr>
          </a:p>
        </p:txBody>
      </p:sp>
    </p:spTree>
  </p:cSld>
  <p:clrMap bg1="dk2" tx1="lt1" bg2="dk1" tx2="lt2" accent1="accent1" accent2="accent2" accent3="accent3" accent4="accent4" accent5="accent5" accent6="accent6" hlink="hlink" folHlink="folHlink"/>
  <p:sldLayoutIdLst>
    <p:sldLayoutId id="2147483927" r:id="rId1"/>
    <p:sldLayoutId id="2147483928" r:id="rId2"/>
    <p:sldLayoutId id="2147483929" r:id="rId3"/>
    <p:sldLayoutId id="2147483930" r:id="rId4"/>
    <p:sldLayoutId id="2147483931" r:id="rId5"/>
    <p:sldLayoutId id="2147483932" r:id="rId6"/>
    <p:sldLayoutId id="2147483933" r:id="rId7"/>
    <p:sldLayoutId id="2147483934" r:id="rId8"/>
    <p:sldLayoutId id="2147483935" r:id="rId9"/>
    <p:sldLayoutId id="2147483936" r:id="rId10"/>
    <p:sldLayoutId id="2147483937" r:id="rId11"/>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mj-cs"/>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mn-cs"/>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3075" name="Rectangle 3"/>
          <p:cNvSpPr>
            <a:spLocks noGrp="1" noChangeArrowheads="1"/>
          </p:cNvSpPr>
          <p:nvPr>
            <p:ph type="body" idx="1"/>
          </p:nvPr>
        </p:nvSpPr>
        <p:spPr bwMode="auto">
          <a:xfrm>
            <a:off x="2336800" y="1773241"/>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rgbClr val="000000"/>
                </a:solidFill>
                <a:latin typeface="Arial" charset="0"/>
                <a:ea typeface="+mn-ea"/>
              </a:defRPr>
            </a:lvl1pPr>
          </a:lstStyle>
          <a:p>
            <a:pPr fontAlgn="base">
              <a:spcBef>
                <a:spcPct val="0"/>
              </a:spcBef>
              <a:spcAft>
                <a:spcPct val="0"/>
              </a:spcAft>
              <a:defRPr/>
            </a:pPr>
            <a:r>
              <a:rPr lang="en-GB" dirty="0"/>
              <a:t>© Crown copyright   Met Office</a:t>
            </a:r>
            <a:endParaRPr lang="en-GB" sz="1500" dirty="0">
              <a:latin typeface="Times" pitchFamily="18" charset="0"/>
            </a:endParaRPr>
          </a:p>
        </p:txBody>
      </p:sp>
    </p:spTree>
  </p:cSld>
  <p:clrMap bg1="dk2" tx1="lt1" bg2="dk1" tx2="lt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 id="2147483947" r:id="rId9"/>
    <p:sldLayoutId id="2147483948" r:id="rId10"/>
    <p:sldLayoutId id="2147483949" r:id="rId11"/>
    <p:sldLayoutId id="2147483950" r:id="rId12"/>
    <p:sldLayoutId id="2147483951" r:id="rId13"/>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mj-ea"/>
          <a:cs typeface="+mj-cs"/>
        </a:defRPr>
      </a:lvl1pPr>
      <a:lvl2pPr algn="l" rtl="0" eaLnBrk="0" fontAlgn="base" hangingPunct="0">
        <a:lnSpc>
          <a:spcPct val="85000"/>
        </a:lnSpc>
        <a:spcBef>
          <a:spcPct val="0"/>
        </a:spcBef>
        <a:spcAft>
          <a:spcPct val="0"/>
        </a:spcAft>
        <a:defRPr sz="4000">
          <a:solidFill>
            <a:srgbClr val="000000"/>
          </a:solidFill>
          <a:latin typeface="Arial" charset="0"/>
        </a:defRPr>
      </a:lvl2pPr>
      <a:lvl3pPr algn="l" rtl="0" eaLnBrk="0" fontAlgn="base" hangingPunct="0">
        <a:lnSpc>
          <a:spcPct val="85000"/>
        </a:lnSpc>
        <a:spcBef>
          <a:spcPct val="0"/>
        </a:spcBef>
        <a:spcAft>
          <a:spcPct val="0"/>
        </a:spcAft>
        <a:defRPr sz="4000">
          <a:solidFill>
            <a:srgbClr val="000000"/>
          </a:solidFill>
          <a:latin typeface="Arial" charset="0"/>
        </a:defRPr>
      </a:lvl3pPr>
      <a:lvl4pPr algn="l" rtl="0" eaLnBrk="0" fontAlgn="base" hangingPunct="0">
        <a:lnSpc>
          <a:spcPct val="85000"/>
        </a:lnSpc>
        <a:spcBef>
          <a:spcPct val="0"/>
        </a:spcBef>
        <a:spcAft>
          <a:spcPct val="0"/>
        </a:spcAft>
        <a:defRPr sz="4000">
          <a:solidFill>
            <a:srgbClr val="000000"/>
          </a:solidFill>
          <a:latin typeface="Arial" charset="0"/>
        </a:defRPr>
      </a:lvl4pPr>
      <a:lvl5pPr algn="l" rtl="0" eaLnBrk="0" fontAlgn="base" hangingPunct="0">
        <a:lnSpc>
          <a:spcPct val="85000"/>
        </a:lnSpc>
        <a:spcBef>
          <a:spcPct val="0"/>
        </a:spcBef>
        <a:spcAft>
          <a:spcPct val="0"/>
        </a:spcAft>
        <a:defRPr sz="4000">
          <a:solidFill>
            <a:srgbClr val="000000"/>
          </a:solidFill>
          <a:latin typeface="Arial"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mn-ea"/>
          <a:cs typeface="+mn-cs"/>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title style</a:t>
            </a:r>
            <a:endParaRPr lang="en-GB"/>
          </a:p>
        </p:txBody>
      </p:sp>
      <p:sp>
        <p:nvSpPr>
          <p:cNvPr id="10243"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p:cNvSpPr txBox="1">
            <a:spLocks/>
          </p:cNvSpPr>
          <p:nvPr/>
        </p:nvSpPr>
        <p:spPr>
          <a:xfrm>
            <a:off x="431806" y="6551617"/>
            <a:ext cx="3858684" cy="230187"/>
          </a:xfrm>
          <a:prstGeom prst="rect">
            <a:avLst/>
          </a:prstGeom>
        </p:spPr>
        <p:txBody>
          <a:bodyPr lIns="91434" tIns="45718" rIns="91434" bIns="45718"/>
          <a:lstStyle>
            <a:lvl1pPr eaLnBrk="0" hangingPunct="0">
              <a:defRPr sz="2000">
                <a:solidFill>
                  <a:schemeClr val="tx1"/>
                </a:solidFill>
                <a:latin typeface="Arial" charset="0"/>
                <a:ea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6pPr>
            <a:lvl7pPr marL="29718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7pPr>
            <a:lvl8pPr marL="34290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8pPr>
            <a:lvl9pPr marL="38862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defRPr/>
            </a:pPr>
            <a:r>
              <a:rPr lang="en-GB" sz="1100" dirty="0">
                <a:solidFill>
                  <a:srgbClr val="000000"/>
                </a:solidFill>
              </a:rPr>
              <a:t>© Crown copyright   Met Office</a:t>
            </a:r>
          </a:p>
        </p:txBody>
      </p:sp>
    </p:spTree>
  </p:cSld>
  <p:clrMap bg1="lt1" tx1="dk1" bg2="lt2" tx2="dk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 id="2147484000" r:id="rId12"/>
    <p:sldLayoutId id="2147484002" r:id="rId13"/>
  </p:sldLayoutIdLst>
  <p:txStyles>
    <p:titleStyle>
      <a:lvl1pPr algn="l" rtl="0" eaLnBrk="0" fontAlgn="base" hangingPunct="0">
        <a:spcBef>
          <a:spcPct val="0"/>
        </a:spcBef>
        <a:spcAft>
          <a:spcPct val="0"/>
        </a:spcAft>
        <a:defRPr sz="4000" kern="1200">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ＭＳ Ｐゴシック" charset="0"/>
        </a:defRPr>
      </a:lvl1pPr>
      <a:lvl2pPr marL="742895" indent="-28573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2pPr>
      <a:lvl3pPr marL="1142914" indent="-228584"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3pPr>
      <a:lvl4pPr marL="1600080" indent="-228584"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247" indent="-228584"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2051" name="Rectangle 3"/>
          <p:cNvSpPr>
            <a:spLocks noGrp="1" noChangeArrowheads="1"/>
          </p:cNvSpPr>
          <p:nvPr>
            <p:ph type="body" idx="1"/>
          </p:nvPr>
        </p:nvSpPr>
        <p:spPr bwMode="auto">
          <a:xfrm>
            <a:off x="2336800" y="1773241"/>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chemeClr val="bg1"/>
                </a:solidFill>
              </a:defRPr>
            </a:lvl1pPr>
          </a:lstStyle>
          <a:p>
            <a:pPr fontAlgn="base">
              <a:spcBef>
                <a:spcPct val="0"/>
              </a:spcBef>
              <a:spcAft>
                <a:spcPct val="0"/>
              </a:spcAft>
              <a:defRPr/>
            </a:pPr>
            <a:r>
              <a:rPr lang="en-GB" dirty="0">
                <a:solidFill>
                  <a:srgbClr val="000000"/>
                </a:solidFill>
                <a:ea typeface="ＭＳ Ｐゴシック" charset="0"/>
              </a:rPr>
              <a:t>© Crown copyright   Met Office</a:t>
            </a:r>
            <a:endParaRPr lang="en-GB" sz="1500" dirty="0">
              <a:solidFill>
                <a:srgbClr val="000000"/>
              </a:solidFill>
              <a:latin typeface="Times" pitchFamily="18" charset="0"/>
              <a:ea typeface="ＭＳ Ｐゴシック" charset="0"/>
            </a:endParaRPr>
          </a:p>
        </p:txBody>
      </p:sp>
    </p:spTree>
  </p:cSld>
  <p:clrMap bg1="dk2" tx1="lt1" bg2="dk1" tx2="lt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mj-ea"/>
          <a:cs typeface="+mj-cs"/>
        </a:defRPr>
      </a:lvl1pPr>
      <a:lvl2pPr algn="l" rtl="0" eaLnBrk="0" fontAlgn="base" hangingPunct="0">
        <a:lnSpc>
          <a:spcPct val="85000"/>
        </a:lnSpc>
        <a:spcBef>
          <a:spcPct val="0"/>
        </a:spcBef>
        <a:spcAft>
          <a:spcPct val="0"/>
        </a:spcAft>
        <a:defRPr sz="4000">
          <a:solidFill>
            <a:srgbClr val="000000"/>
          </a:solidFill>
          <a:latin typeface="Arial" charset="0"/>
        </a:defRPr>
      </a:lvl2pPr>
      <a:lvl3pPr algn="l" rtl="0" eaLnBrk="0" fontAlgn="base" hangingPunct="0">
        <a:lnSpc>
          <a:spcPct val="85000"/>
        </a:lnSpc>
        <a:spcBef>
          <a:spcPct val="0"/>
        </a:spcBef>
        <a:spcAft>
          <a:spcPct val="0"/>
        </a:spcAft>
        <a:defRPr sz="4000">
          <a:solidFill>
            <a:srgbClr val="000000"/>
          </a:solidFill>
          <a:latin typeface="Arial" charset="0"/>
        </a:defRPr>
      </a:lvl3pPr>
      <a:lvl4pPr algn="l" rtl="0" eaLnBrk="0" fontAlgn="base" hangingPunct="0">
        <a:lnSpc>
          <a:spcPct val="85000"/>
        </a:lnSpc>
        <a:spcBef>
          <a:spcPct val="0"/>
        </a:spcBef>
        <a:spcAft>
          <a:spcPct val="0"/>
        </a:spcAft>
        <a:defRPr sz="4000">
          <a:solidFill>
            <a:srgbClr val="000000"/>
          </a:solidFill>
          <a:latin typeface="Arial" charset="0"/>
        </a:defRPr>
      </a:lvl4pPr>
      <a:lvl5pPr algn="l" rtl="0" eaLnBrk="0" fontAlgn="base" hangingPunct="0">
        <a:lnSpc>
          <a:spcPct val="85000"/>
        </a:lnSpc>
        <a:spcBef>
          <a:spcPct val="0"/>
        </a:spcBef>
        <a:spcAft>
          <a:spcPct val="0"/>
        </a:spcAft>
        <a:defRPr sz="4000">
          <a:solidFill>
            <a:srgbClr val="000000"/>
          </a:solidFill>
          <a:latin typeface="Arial"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mn-ea"/>
          <a:cs typeface="+mn-cs"/>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8434"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title style</a:t>
            </a:r>
            <a:endParaRPr lang="en-GB"/>
          </a:p>
        </p:txBody>
      </p:sp>
      <p:sp>
        <p:nvSpPr>
          <p:cNvPr id="18435"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p:cNvSpPr txBox="1">
            <a:spLocks/>
          </p:cNvSpPr>
          <p:nvPr/>
        </p:nvSpPr>
        <p:spPr>
          <a:xfrm>
            <a:off x="431806" y="6551617"/>
            <a:ext cx="3858684" cy="230187"/>
          </a:xfrm>
          <a:prstGeom prst="rect">
            <a:avLst/>
          </a:prstGeom>
        </p:spPr>
        <p:txBody>
          <a:bodyPr lIns="91434" tIns="45718" rIns="91434" bIns="45718"/>
          <a:lstStyle/>
          <a:p>
            <a:pPr fontAlgn="base">
              <a:spcBef>
                <a:spcPct val="0"/>
              </a:spcBef>
              <a:spcAft>
                <a:spcPct val="0"/>
              </a:spcAft>
            </a:pPr>
            <a:r>
              <a:rPr lang="en-GB" sz="1100" dirty="0">
                <a:solidFill>
                  <a:srgbClr val="000000"/>
                </a:solidFill>
                <a:ea typeface="ＭＳ Ｐゴシック" pitchFamily="34" charset="-128"/>
                <a:cs typeface="Arial" pitchFamily="34" charset="0"/>
              </a:rPr>
              <a:t>© Crown copyright   Met Office</a:t>
            </a:r>
          </a:p>
        </p:txBody>
      </p:sp>
    </p:spTree>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 id="2147484063" r:id="rId13"/>
  </p:sldLayoutIdLst>
  <p:txStyles>
    <p:titleStyle>
      <a:lvl1pPr algn="l" rtl="0" eaLnBrk="0" fontAlgn="base" hangingPunct="0">
        <a:spcBef>
          <a:spcPct val="0"/>
        </a:spcBef>
        <a:spcAft>
          <a:spcPct val="0"/>
        </a:spcAft>
        <a:defRPr sz="4000" kern="1200">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ＭＳ Ｐゴシック" charset="0"/>
        </a:defRPr>
      </a:lvl1pPr>
      <a:lvl2pPr marL="742895" indent="-28573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2pPr>
      <a:lvl3pPr marL="1142914" indent="-228584"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3pPr>
      <a:lvl4pPr marL="1600080" indent="-228584"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247" indent="-228584"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123907" name="Rectangle 3"/>
          <p:cNvSpPr>
            <a:spLocks noGrp="1" noChangeArrowheads="1"/>
          </p:cNvSpPr>
          <p:nvPr>
            <p:ph type="body" idx="1"/>
          </p:nvPr>
        </p:nvSpPr>
        <p:spPr bwMode="auto">
          <a:xfrm>
            <a:off x="2336800" y="1773240"/>
            <a:ext cx="9245600" cy="4751387"/>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4" name="Footer Placeholder 3"/>
          <p:cNvSpPr>
            <a:spLocks noGrp="1" noChangeArrowheads="1"/>
          </p:cNvSpPr>
          <p:nvPr>
            <p:ph type="ftr" sz="quarter" idx="3"/>
          </p:nvPr>
        </p:nvSpPr>
        <p:spPr bwMode="auto">
          <a:xfrm>
            <a:off x="431800" y="6553200"/>
            <a:ext cx="3860800" cy="228600"/>
          </a:xfrm>
          <a:prstGeom prst="rect">
            <a:avLst/>
          </a:prstGeo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34" tIns="45718" rIns="91434" bIns="45718" numCol="1" anchor="t" anchorCtr="0" compatLnSpc="1">
            <a:prstTxWarp prst="textNoShape">
              <a:avLst/>
            </a:prstTxWarp>
          </a:bodyPr>
          <a:lstStyle>
            <a:lvl1pPr eaLnBrk="0" hangingPunct="0">
              <a:defRPr sz="1100">
                <a:latin typeface="+mn-lt"/>
                <a:ea typeface="+mn-ea"/>
              </a:defRPr>
            </a:lvl1pPr>
          </a:lstStyle>
          <a:p>
            <a:pPr fontAlgn="base">
              <a:spcBef>
                <a:spcPct val="0"/>
              </a:spcBef>
              <a:spcAft>
                <a:spcPct val="0"/>
              </a:spcAft>
              <a:defRPr/>
            </a:pPr>
            <a:r>
              <a:rPr lang="en-GB">
                <a:solidFill>
                  <a:srgbClr val="FFFFFF"/>
                </a:solidFill>
              </a:rPr>
              <a:t>© Crown copyright   Met Office</a:t>
            </a:r>
          </a:p>
        </p:txBody>
      </p:sp>
    </p:spTree>
  </p:cSld>
  <p:clrMap bg1="dk2" tx1="lt1" bg2="dk1" tx2="lt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Lst>
  <p:hf sldNum="0" hdr="0" dt="0"/>
  <p:txStyles>
    <p:titleStyle>
      <a:lvl1pPr algn="l" rtl="0" fontAlgn="base">
        <a:lnSpc>
          <a:spcPct val="85000"/>
        </a:lnSpc>
        <a:spcBef>
          <a:spcPct val="0"/>
        </a:spcBef>
        <a:spcAft>
          <a:spcPct val="0"/>
        </a:spcAft>
        <a:defRPr sz="4000">
          <a:solidFill>
            <a:srgbClr val="FFFFFF"/>
          </a:solidFill>
          <a:latin typeface="+mj-lt"/>
          <a:ea typeface="+mj-ea"/>
          <a:cs typeface="+mj-cs"/>
        </a:defRPr>
      </a:lvl1pPr>
      <a:lvl2pPr algn="l" rtl="0" fontAlgn="base">
        <a:lnSpc>
          <a:spcPct val="85000"/>
        </a:lnSpc>
        <a:spcBef>
          <a:spcPct val="0"/>
        </a:spcBef>
        <a:spcAft>
          <a:spcPct val="0"/>
        </a:spcAft>
        <a:defRPr sz="4000">
          <a:solidFill>
            <a:srgbClr val="FFFFFF"/>
          </a:solidFill>
          <a:latin typeface="Arial" pitchFamily="34" charset="0"/>
          <a:cs typeface="Arial" pitchFamily="34" charset="0"/>
        </a:defRPr>
      </a:lvl2pPr>
      <a:lvl3pPr algn="l" rtl="0" fontAlgn="base">
        <a:lnSpc>
          <a:spcPct val="85000"/>
        </a:lnSpc>
        <a:spcBef>
          <a:spcPct val="0"/>
        </a:spcBef>
        <a:spcAft>
          <a:spcPct val="0"/>
        </a:spcAft>
        <a:defRPr sz="4000">
          <a:solidFill>
            <a:srgbClr val="FFFFFF"/>
          </a:solidFill>
          <a:latin typeface="Arial" pitchFamily="34" charset="0"/>
          <a:cs typeface="Arial" pitchFamily="34" charset="0"/>
        </a:defRPr>
      </a:lvl3pPr>
      <a:lvl4pPr algn="l" rtl="0" fontAlgn="base">
        <a:lnSpc>
          <a:spcPct val="85000"/>
        </a:lnSpc>
        <a:spcBef>
          <a:spcPct val="0"/>
        </a:spcBef>
        <a:spcAft>
          <a:spcPct val="0"/>
        </a:spcAft>
        <a:defRPr sz="4000">
          <a:solidFill>
            <a:srgbClr val="FFFFFF"/>
          </a:solidFill>
          <a:latin typeface="Arial" pitchFamily="34" charset="0"/>
          <a:cs typeface="Arial" pitchFamily="34" charset="0"/>
        </a:defRPr>
      </a:lvl4pPr>
      <a:lvl5pPr algn="l" rtl="0" fontAlgn="base">
        <a:lnSpc>
          <a:spcPct val="85000"/>
        </a:lnSpc>
        <a:spcBef>
          <a:spcPct val="0"/>
        </a:spcBef>
        <a:spcAft>
          <a:spcPct val="0"/>
        </a:spcAft>
        <a:defRPr sz="4000">
          <a:solidFill>
            <a:srgbClr val="FFFFFF"/>
          </a:solidFill>
          <a:latin typeface="Arial" pitchFamily="34" charset="0"/>
          <a:cs typeface="Arial" pitchFamily="34" charset="0"/>
        </a:defRPr>
      </a:lvl5pPr>
      <a:lvl6pPr marL="457167" algn="l" rtl="0" fontAlgn="base">
        <a:lnSpc>
          <a:spcPct val="85000"/>
        </a:lnSpc>
        <a:spcBef>
          <a:spcPct val="0"/>
        </a:spcBef>
        <a:spcAft>
          <a:spcPct val="0"/>
        </a:spcAft>
        <a:defRPr sz="4000">
          <a:solidFill>
            <a:srgbClr val="FFFFFF"/>
          </a:solidFill>
          <a:latin typeface="Arial" pitchFamily="34" charset="0"/>
          <a:cs typeface="Arial" pitchFamily="34" charset="0"/>
        </a:defRPr>
      </a:lvl6pPr>
      <a:lvl7pPr marL="914332" algn="l" rtl="0" fontAlgn="base">
        <a:lnSpc>
          <a:spcPct val="85000"/>
        </a:lnSpc>
        <a:spcBef>
          <a:spcPct val="0"/>
        </a:spcBef>
        <a:spcAft>
          <a:spcPct val="0"/>
        </a:spcAft>
        <a:defRPr sz="4000">
          <a:solidFill>
            <a:srgbClr val="FFFFFF"/>
          </a:solidFill>
          <a:latin typeface="Arial" pitchFamily="34" charset="0"/>
          <a:cs typeface="Arial" pitchFamily="34" charset="0"/>
        </a:defRPr>
      </a:lvl7pPr>
      <a:lvl8pPr marL="1371498" algn="l" rtl="0" fontAlgn="base">
        <a:lnSpc>
          <a:spcPct val="85000"/>
        </a:lnSpc>
        <a:spcBef>
          <a:spcPct val="0"/>
        </a:spcBef>
        <a:spcAft>
          <a:spcPct val="0"/>
        </a:spcAft>
        <a:defRPr sz="4000">
          <a:solidFill>
            <a:srgbClr val="FFFFFF"/>
          </a:solidFill>
          <a:latin typeface="Arial" pitchFamily="34" charset="0"/>
          <a:cs typeface="Arial" pitchFamily="34" charset="0"/>
        </a:defRPr>
      </a:lvl8pPr>
      <a:lvl9pPr marL="1828664" algn="l" rtl="0" fontAlgn="base">
        <a:lnSpc>
          <a:spcPct val="85000"/>
        </a:lnSpc>
        <a:spcBef>
          <a:spcPct val="0"/>
        </a:spcBef>
        <a:spcAft>
          <a:spcPct val="0"/>
        </a:spcAft>
        <a:defRPr sz="4000">
          <a:solidFill>
            <a:srgbClr val="FFFFFF"/>
          </a:solidFill>
          <a:latin typeface="Arial" pitchFamily="34" charset="0"/>
          <a:cs typeface="Arial" pitchFamily="34" charset="0"/>
        </a:defRPr>
      </a:lvl9pPr>
    </p:titleStyle>
    <p:bodyStyle>
      <a:lvl1pPr marL="261919" indent="-261919" algn="l" rtl="0" fontAlgn="base">
        <a:lnSpc>
          <a:spcPct val="90000"/>
        </a:lnSpc>
        <a:spcBef>
          <a:spcPct val="35000"/>
        </a:spcBef>
        <a:spcAft>
          <a:spcPct val="35000"/>
        </a:spcAft>
        <a:buChar char="•"/>
        <a:defRPr sz="2400">
          <a:solidFill>
            <a:srgbClr val="FFFFFF"/>
          </a:solidFill>
          <a:latin typeface="+mn-lt"/>
          <a:ea typeface="+mn-ea"/>
          <a:cs typeface="+mn-cs"/>
        </a:defRPr>
      </a:lvl1pPr>
      <a:lvl2pPr marL="623840" indent="-182550" algn="l" rtl="0" fontAlgn="base">
        <a:lnSpc>
          <a:spcPct val="90000"/>
        </a:lnSpc>
        <a:spcBef>
          <a:spcPct val="35000"/>
        </a:spcBef>
        <a:spcAft>
          <a:spcPct val="35000"/>
        </a:spcAft>
        <a:buChar char="•"/>
        <a:defRPr sz="2000">
          <a:solidFill>
            <a:srgbClr val="FFFFFF"/>
          </a:solidFill>
          <a:latin typeface="+mn-lt"/>
          <a:cs typeface="+mn-cs"/>
        </a:defRPr>
      </a:lvl2pPr>
      <a:lvl3pPr marL="987353" indent="-184138" algn="l" rtl="0" fontAlgn="base">
        <a:lnSpc>
          <a:spcPct val="90000"/>
        </a:lnSpc>
        <a:spcBef>
          <a:spcPct val="35000"/>
        </a:spcBef>
        <a:spcAft>
          <a:spcPct val="35000"/>
        </a:spcAft>
        <a:buChar char="•"/>
        <a:defRPr sz="2000">
          <a:solidFill>
            <a:srgbClr val="FFFFFF"/>
          </a:solidFill>
          <a:latin typeface="+mn-lt"/>
          <a:cs typeface="+mn-cs"/>
        </a:defRPr>
      </a:lvl3pPr>
      <a:lvl4pPr marL="1349274" indent="-182550" algn="l" rtl="0" fontAlgn="base">
        <a:lnSpc>
          <a:spcPct val="90000"/>
        </a:lnSpc>
        <a:spcBef>
          <a:spcPct val="35000"/>
        </a:spcBef>
        <a:spcAft>
          <a:spcPct val="35000"/>
        </a:spcAft>
        <a:buChar char="•"/>
        <a:defRPr sz="2000">
          <a:solidFill>
            <a:srgbClr val="FFFFFF"/>
          </a:solidFill>
          <a:latin typeface="+mn-lt"/>
          <a:cs typeface="+mn-cs"/>
        </a:defRPr>
      </a:lvl4pPr>
      <a:lvl5pPr marL="1698498" indent="-169850" algn="l" rtl="0" fontAlgn="base">
        <a:lnSpc>
          <a:spcPct val="90000"/>
        </a:lnSpc>
        <a:spcBef>
          <a:spcPct val="35000"/>
        </a:spcBef>
        <a:spcAft>
          <a:spcPct val="35000"/>
        </a:spcAft>
        <a:buChar char="•"/>
        <a:defRPr sz="2000">
          <a:solidFill>
            <a:srgbClr val="FFFFFF"/>
          </a:solidFill>
          <a:latin typeface="+mn-lt"/>
          <a:cs typeface="+mn-cs"/>
        </a:defRPr>
      </a:lvl5pPr>
      <a:lvl6pPr marL="2155663" indent="-169850" algn="l" rtl="0" fontAlgn="base">
        <a:lnSpc>
          <a:spcPct val="90000"/>
        </a:lnSpc>
        <a:spcBef>
          <a:spcPct val="35000"/>
        </a:spcBef>
        <a:spcAft>
          <a:spcPct val="35000"/>
        </a:spcAft>
        <a:buChar char="•"/>
        <a:defRPr sz="2000">
          <a:solidFill>
            <a:srgbClr val="FFFFFF"/>
          </a:solidFill>
          <a:latin typeface="+mn-lt"/>
          <a:cs typeface="+mn-cs"/>
        </a:defRPr>
      </a:lvl6pPr>
      <a:lvl7pPr marL="2612829" indent="-169850" algn="l" rtl="0" fontAlgn="base">
        <a:lnSpc>
          <a:spcPct val="90000"/>
        </a:lnSpc>
        <a:spcBef>
          <a:spcPct val="35000"/>
        </a:spcBef>
        <a:spcAft>
          <a:spcPct val="35000"/>
        </a:spcAft>
        <a:buChar char="•"/>
        <a:defRPr sz="2000">
          <a:solidFill>
            <a:srgbClr val="FFFFFF"/>
          </a:solidFill>
          <a:latin typeface="+mn-lt"/>
          <a:cs typeface="+mn-cs"/>
        </a:defRPr>
      </a:lvl7pPr>
      <a:lvl8pPr marL="3069997" indent="-169850" algn="l" rtl="0" fontAlgn="base">
        <a:lnSpc>
          <a:spcPct val="90000"/>
        </a:lnSpc>
        <a:spcBef>
          <a:spcPct val="35000"/>
        </a:spcBef>
        <a:spcAft>
          <a:spcPct val="35000"/>
        </a:spcAft>
        <a:buChar char="•"/>
        <a:defRPr sz="2000">
          <a:solidFill>
            <a:srgbClr val="FFFFFF"/>
          </a:solidFill>
          <a:latin typeface="+mn-lt"/>
          <a:cs typeface="+mn-cs"/>
        </a:defRPr>
      </a:lvl8pPr>
      <a:lvl9pPr marL="3527161" indent="-169850" algn="l" rtl="0" fontAlgn="base">
        <a:lnSpc>
          <a:spcPct val="90000"/>
        </a:lnSpc>
        <a:spcBef>
          <a:spcPct val="35000"/>
        </a:spcBef>
        <a:spcAft>
          <a:spcPct val="35000"/>
        </a:spcAft>
        <a:buChar char="•"/>
        <a:defRPr sz="2000">
          <a:solidFill>
            <a:srgbClr val="FFFFFF"/>
          </a:solidFill>
          <a:latin typeface="+mn-lt"/>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pic>
        <p:nvPicPr>
          <p:cNvPr id="1027" name="Picture 2" descr="MO_RGB_transpbackg.png"/>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43939" y="131236"/>
            <a:ext cx="1631951" cy="149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FFFFFF"/>
          </a:solidFill>
          <a:latin typeface="Arial" charset="0"/>
        </a:defRPr>
      </a:lvl6pPr>
      <a:lvl7pPr marL="914332" algn="l" rtl="0" fontAlgn="base">
        <a:lnSpc>
          <a:spcPct val="85000"/>
        </a:lnSpc>
        <a:spcBef>
          <a:spcPct val="0"/>
        </a:spcBef>
        <a:spcAft>
          <a:spcPct val="0"/>
        </a:spcAft>
        <a:defRPr sz="4000">
          <a:solidFill>
            <a:srgbClr val="FFFFFF"/>
          </a:solidFill>
          <a:latin typeface="Arial" charset="0"/>
        </a:defRPr>
      </a:lvl7pPr>
      <a:lvl8pPr marL="1371498" algn="l" rtl="0" fontAlgn="base">
        <a:lnSpc>
          <a:spcPct val="85000"/>
        </a:lnSpc>
        <a:spcBef>
          <a:spcPct val="0"/>
        </a:spcBef>
        <a:spcAft>
          <a:spcPct val="0"/>
        </a:spcAft>
        <a:defRPr sz="4000">
          <a:solidFill>
            <a:srgbClr val="FFFFFF"/>
          </a:solidFill>
          <a:latin typeface="Arial" charset="0"/>
        </a:defRPr>
      </a:lvl8pPr>
      <a:lvl9pPr marL="1828664" algn="l" rtl="0" fontAlgn="base">
        <a:lnSpc>
          <a:spcPct val="85000"/>
        </a:lnSpc>
        <a:spcBef>
          <a:spcPct val="0"/>
        </a:spcBef>
        <a:spcAft>
          <a:spcPct val="0"/>
        </a:spcAft>
        <a:defRPr sz="4000">
          <a:solidFill>
            <a:srgbClr val="FFFFFF"/>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FFFFFF"/>
          </a:solidFill>
          <a:latin typeface="+mn-lt"/>
        </a:defRPr>
      </a:lvl6pPr>
      <a:lvl7pPr marL="2612829" indent="-169850" algn="l" rtl="0" fontAlgn="base">
        <a:lnSpc>
          <a:spcPct val="90000"/>
        </a:lnSpc>
        <a:spcBef>
          <a:spcPct val="35000"/>
        </a:spcBef>
        <a:spcAft>
          <a:spcPct val="35000"/>
        </a:spcAft>
        <a:buChar char="•"/>
        <a:defRPr sz="2000">
          <a:solidFill>
            <a:srgbClr val="FFFFFF"/>
          </a:solidFill>
          <a:latin typeface="+mn-lt"/>
        </a:defRPr>
      </a:lvl7pPr>
      <a:lvl8pPr marL="3069997" indent="-169850" algn="l" rtl="0" fontAlgn="base">
        <a:lnSpc>
          <a:spcPct val="90000"/>
        </a:lnSpc>
        <a:spcBef>
          <a:spcPct val="35000"/>
        </a:spcBef>
        <a:spcAft>
          <a:spcPct val="35000"/>
        </a:spcAft>
        <a:buChar char="•"/>
        <a:defRPr sz="2000">
          <a:solidFill>
            <a:srgbClr val="FFFFFF"/>
          </a:solidFill>
          <a:latin typeface="+mn-lt"/>
        </a:defRPr>
      </a:lvl8pPr>
      <a:lvl9pPr marL="3527161" indent="-169850" algn="l" rtl="0" fontAlgn="base">
        <a:lnSpc>
          <a:spcPct val="90000"/>
        </a:lnSpc>
        <a:spcBef>
          <a:spcPct val="35000"/>
        </a:spcBef>
        <a:spcAft>
          <a:spcPct val="35000"/>
        </a:spcAft>
        <a:buChar char="•"/>
        <a:defRPr sz="2000">
          <a:solidFill>
            <a:srgbClr val="FFFFFF"/>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50179" name="Rectangle 3"/>
          <p:cNvSpPr>
            <a:spLocks noGrp="1" noChangeArrowheads="1"/>
          </p:cNvSpPr>
          <p:nvPr>
            <p:ph type="body" idx="1"/>
          </p:nvPr>
        </p:nvSpPr>
        <p:spPr bwMode="auto">
          <a:xfrm>
            <a:off x="2336800" y="1773240"/>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rgbClr val="000000"/>
                </a:solidFill>
              </a:defRPr>
            </a:lvl1pPr>
          </a:lstStyle>
          <a:p>
            <a:pPr fontAlgn="base">
              <a:spcBef>
                <a:spcPct val="0"/>
              </a:spcBef>
              <a:spcAft>
                <a:spcPct val="0"/>
              </a:spcAft>
            </a:pPr>
            <a:r>
              <a:rPr lang="en-GB" dirty="0">
                <a:ea typeface="ＭＳ Ｐゴシック" pitchFamily="34" charset="-128"/>
              </a:rPr>
              <a:t>© Crown copyright   Met Office</a:t>
            </a:r>
            <a:endParaRPr lang="en-GB" sz="1500" dirty="0">
              <a:latin typeface="Times" charset="0"/>
              <a:ea typeface="ＭＳ Ｐゴシック" pitchFamily="34" charset="-128"/>
            </a:endParaRPr>
          </a:p>
        </p:txBody>
      </p:sp>
    </p:spTree>
    <p:extLst>
      <p:ext uri="{BB962C8B-B14F-4D97-AF65-F5344CB8AC3E}">
        <p14:creationId xmlns:p14="http://schemas.microsoft.com/office/powerpoint/2010/main" val="204334020"/>
      </p:ext>
    </p:extLst>
  </p:cSld>
  <p:clrMap bg1="dk2" tx1="lt1" bg2="dk1" tx2="lt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Lst>
  <p:transition>
    <p:wipe/>
  </p:transition>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65539" name="Rectangle 3"/>
          <p:cNvSpPr>
            <a:spLocks noGrp="1" noChangeArrowheads="1"/>
          </p:cNvSpPr>
          <p:nvPr>
            <p:ph type="body" idx="1"/>
          </p:nvPr>
        </p:nvSpPr>
        <p:spPr bwMode="auto">
          <a:xfrm>
            <a:off x="2336800" y="1773240"/>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rgbClr val="000000"/>
                </a:solidFill>
              </a:defRPr>
            </a:lvl1pPr>
          </a:lstStyle>
          <a:p>
            <a:pPr fontAlgn="base">
              <a:spcBef>
                <a:spcPct val="0"/>
              </a:spcBef>
              <a:spcAft>
                <a:spcPct val="0"/>
              </a:spcAft>
            </a:pPr>
            <a:r>
              <a:rPr lang="en-GB" dirty="0">
                <a:ea typeface="ＭＳ Ｐゴシック" pitchFamily="34" charset="-128"/>
              </a:rPr>
              <a:t>© Crown copyright   Met Office</a:t>
            </a:r>
            <a:endParaRPr lang="en-GB" sz="1500" dirty="0">
              <a:latin typeface="Times" charset="0"/>
              <a:ea typeface="ＭＳ Ｐゴシック" pitchFamily="34" charset="-128"/>
            </a:endParaRPr>
          </a:p>
        </p:txBody>
      </p:sp>
    </p:spTree>
    <p:extLst>
      <p:ext uri="{BB962C8B-B14F-4D97-AF65-F5344CB8AC3E}">
        <p14:creationId xmlns:p14="http://schemas.microsoft.com/office/powerpoint/2010/main" val="1119082989"/>
      </p:ext>
    </p:extLst>
  </p:cSld>
  <p:clrMap bg1="dk2" tx1="lt1" bg2="dk1" tx2="lt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4" r:id="rId12"/>
    <p:sldLayoutId id="2147484205" r:id="rId13"/>
    <p:sldLayoutId id="2147484206" r:id="rId14"/>
  </p:sldLayoutIdLst>
  <p:transition>
    <p:wipe/>
  </p:transition>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4018" name="Rectangle 2"/>
          <p:cNvSpPr>
            <a:spLocks noChangeArrowheads="1"/>
          </p:cNvSpPr>
          <p:nvPr userDrawn="1"/>
        </p:nvSpPr>
        <p:spPr bwMode="auto">
          <a:xfrm>
            <a:off x="11169652" y="6381757"/>
            <a:ext cx="412749" cy="360363"/>
          </a:xfrm>
          <a:prstGeom prst="rect">
            <a:avLst/>
          </a:prstGeom>
          <a:solidFill>
            <a:schemeClr val="bg1"/>
          </a:solidFill>
          <a:ln w="9525">
            <a:noFill/>
            <a:miter lim="800000"/>
            <a:headEnd/>
            <a:tailEnd/>
          </a:ln>
          <a:effectLst/>
        </p:spPr>
        <p:txBody>
          <a:bodyPr wrap="none" lIns="91434" tIns="45718" rIns="91434" bIns="45718" anchor="ctr"/>
          <a:lstStyle/>
          <a:p>
            <a:pPr eaLnBrk="0" fontAlgn="base" hangingPunct="0">
              <a:spcBef>
                <a:spcPct val="0"/>
              </a:spcBef>
              <a:spcAft>
                <a:spcPct val="0"/>
              </a:spcAft>
            </a:pPr>
            <a:endParaRPr lang="de-DE" sz="1900" dirty="0">
              <a:solidFill>
                <a:srgbClr val="000000"/>
              </a:solidFill>
              <a:latin typeface="Comic Sans MS" pitchFamily="66" charset="0"/>
            </a:endParaRPr>
          </a:p>
        </p:txBody>
      </p:sp>
      <p:sp>
        <p:nvSpPr>
          <p:cNvPr id="214019" name="Rectangle 3"/>
          <p:cNvSpPr>
            <a:spLocks noGrp="1" noChangeArrowheads="1"/>
          </p:cNvSpPr>
          <p:nvPr>
            <p:ph type="title"/>
          </p:nvPr>
        </p:nvSpPr>
        <p:spPr bwMode="auto">
          <a:xfrm>
            <a:off x="594784" y="1412875"/>
            <a:ext cx="10972800" cy="4318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p>
            <a:pPr lvl="0"/>
            <a:r>
              <a:rPr lang="de-DE"/>
              <a:t>Titelmasterformat durch Klicken bearbeiten</a:t>
            </a:r>
          </a:p>
        </p:txBody>
      </p:sp>
      <p:sp>
        <p:nvSpPr>
          <p:cNvPr id="214020" name="Rectangle 4"/>
          <p:cNvSpPr>
            <a:spLocks noGrp="1" noChangeArrowheads="1"/>
          </p:cNvSpPr>
          <p:nvPr>
            <p:ph type="body" idx="1"/>
          </p:nvPr>
        </p:nvSpPr>
        <p:spPr bwMode="auto">
          <a:xfrm>
            <a:off x="609600" y="2133611"/>
            <a:ext cx="10972800" cy="4248151"/>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214021" name="Line 6"/>
          <p:cNvSpPr>
            <a:spLocks noChangeShapeType="1"/>
          </p:cNvSpPr>
          <p:nvPr userDrawn="1"/>
        </p:nvSpPr>
        <p:spPr bwMode="auto">
          <a:xfrm>
            <a:off x="0" y="1052513"/>
            <a:ext cx="12192000" cy="0"/>
          </a:xfrm>
          <a:prstGeom prst="line">
            <a:avLst/>
          </a:prstGeom>
          <a:noFill/>
          <a:ln w="22225">
            <a:solidFill>
              <a:schemeClr val="accent1"/>
            </a:solidFill>
            <a:round/>
            <a:headEnd/>
            <a:tailEnd/>
          </a:ln>
          <a:effectLst/>
        </p:spPr>
        <p:txBody>
          <a:bodyPr lIns="91434" tIns="45718" rIns="91434" bIns="45718"/>
          <a:lstStyle/>
          <a:p>
            <a:pPr fontAlgn="base">
              <a:spcBef>
                <a:spcPct val="0"/>
              </a:spcBef>
              <a:spcAft>
                <a:spcPct val="0"/>
              </a:spcAft>
            </a:pPr>
            <a:endParaRPr lang="en-GB" sz="1900" dirty="0">
              <a:solidFill>
                <a:srgbClr val="000000"/>
              </a:solidFill>
            </a:endParaRPr>
          </a:p>
        </p:txBody>
      </p:sp>
      <p:pic>
        <p:nvPicPr>
          <p:cNvPr id="214022" name="Picture 11" descr="CMSAFLogo_gradient_CMYK"/>
          <p:cNvPicPr>
            <a:picLocks noChangeAspect="1" noChangeArrowheads="1"/>
          </p:cNvPicPr>
          <p:nvPr userDrawn="1"/>
        </p:nvPicPr>
        <p:blipFill>
          <a:blip r:embed="rId13" cstate="print"/>
          <a:srcRect/>
          <a:stretch>
            <a:fillRect/>
          </a:stretch>
        </p:blipFill>
        <p:spPr bwMode="auto">
          <a:xfrm>
            <a:off x="9410701" y="104780"/>
            <a:ext cx="2446867" cy="768351"/>
          </a:xfrm>
          <a:prstGeom prst="rect">
            <a:avLst/>
          </a:prstGeom>
          <a:noFill/>
          <a:ln w="9525">
            <a:noFill/>
            <a:miter lim="800000"/>
            <a:headEnd/>
            <a:tailEnd/>
          </a:ln>
        </p:spPr>
      </p:pic>
      <p:sp>
        <p:nvSpPr>
          <p:cNvPr id="214023" name="Line 12"/>
          <p:cNvSpPr>
            <a:spLocks noChangeShapeType="1"/>
          </p:cNvSpPr>
          <p:nvPr userDrawn="1"/>
        </p:nvSpPr>
        <p:spPr bwMode="auto">
          <a:xfrm>
            <a:off x="241300" y="6554788"/>
            <a:ext cx="11684000" cy="0"/>
          </a:xfrm>
          <a:prstGeom prst="line">
            <a:avLst/>
          </a:prstGeom>
          <a:noFill/>
          <a:ln w="28575">
            <a:solidFill>
              <a:srgbClr val="1B1B77"/>
            </a:solidFill>
            <a:round/>
            <a:headEnd/>
            <a:tailEnd/>
          </a:ln>
          <a:effectLst/>
        </p:spPr>
        <p:txBody>
          <a:bodyPr wrap="none" lIns="91434" tIns="45718" rIns="91434" bIns="45718" anchor="ctr"/>
          <a:lstStyle/>
          <a:p>
            <a:pPr fontAlgn="base">
              <a:spcBef>
                <a:spcPct val="0"/>
              </a:spcBef>
              <a:spcAft>
                <a:spcPct val="0"/>
              </a:spcAft>
            </a:pPr>
            <a:endParaRPr lang="en-GB" sz="1900" dirty="0">
              <a:solidFill>
                <a:srgbClr val="000000"/>
              </a:solidFill>
            </a:endParaRPr>
          </a:p>
        </p:txBody>
      </p:sp>
      <p:sp>
        <p:nvSpPr>
          <p:cNvPr id="214024" name="Rectangle 13"/>
          <p:cNvSpPr>
            <a:spLocks noChangeArrowheads="1"/>
          </p:cNvSpPr>
          <p:nvPr userDrawn="1"/>
        </p:nvSpPr>
        <p:spPr bwMode="auto">
          <a:xfrm>
            <a:off x="4165615" y="6607177"/>
            <a:ext cx="2016364" cy="235963"/>
          </a:xfrm>
          <a:prstGeom prst="rect">
            <a:avLst/>
          </a:prstGeom>
          <a:noFill/>
          <a:ln w="9525">
            <a:noFill/>
            <a:miter lim="800000"/>
            <a:headEnd/>
            <a:tailEnd/>
          </a:ln>
          <a:effectLst/>
        </p:spPr>
        <p:txBody>
          <a:bodyPr wrap="none" lIns="91434" tIns="45718" rIns="91434" bIns="45718">
            <a:spAutoFit/>
          </a:bodyPr>
          <a:lstStyle/>
          <a:p>
            <a:pPr eaLnBrk="0" fontAlgn="base" hangingPunct="0">
              <a:spcBef>
                <a:spcPct val="0"/>
              </a:spcBef>
              <a:spcAft>
                <a:spcPct val="0"/>
              </a:spcAft>
            </a:pPr>
            <a:r>
              <a:rPr lang="en-GB" sz="900" b="1" dirty="0">
                <a:solidFill>
                  <a:srgbClr val="1B1B77"/>
                </a:solidFill>
                <a:latin typeface="Verdana" pitchFamily="34" charset="0"/>
              </a:rPr>
              <a:t>NCDC, Asheville, Aug. 2011</a:t>
            </a:r>
            <a:endParaRPr lang="de-DE" sz="900" b="1" dirty="0">
              <a:solidFill>
                <a:srgbClr val="1B1B77"/>
              </a:solidFill>
              <a:latin typeface="Verdana"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fontAlgn="base">
        <a:spcBef>
          <a:spcPct val="0"/>
        </a:spcBef>
        <a:spcAft>
          <a:spcPct val="0"/>
        </a:spcAft>
        <a:defRPr sz="2700" b="1">
          <a:solidFill>
            <a:schemeClr val="accent1"/>
          </a:solidFill>
          <a:latin typeface="+mj-lt"/>
          <a:ea typeface="+mj-ea"/>
          <a:cs typeface="+mj-cs"/>
        </a:defRPr>
      </a:lvl1pPr>
      <a:lvl2pPr algn="l" rtl="0" fontAlgn="base">
        <a:spcBef>
          <a:spcPct val="0"/>
        </a:spcBef>
        <a:spcAft>
          <a:spcPct val="0"/>
        </a:spcAft>
        <a:defRPr sz="2700" b="1">
          <a:solidFill>
            <a:schemeClr val="accent1"/>
          </a:solidFill>
          <a:latin typeface="Arial" pitchFamily="34" charset="0"/>
          <a:cs typeface="Arial" pitchFamily="34" charset="0"/>
        </a:defRPr>
      </a:lvl2pPr>
      <a:lvl3pPr algn="l" rtl="0" fontAlgn="base">
        <a:spcBef>
          <a:spcPct val="0"/>
        </a:spcBef>
        <a:spcAft>
          <a:spcPct val="0"/>
        </a:spcAft>
        <a:defRPr sz="2700" b="1">
          <a:solidFill>
            <a:schemeClr val="accent1"/>
          </a:solidFill>
          <a:latin typeface="Arial" pitchFamily="34" charset="0"/>
          <a:cs typeface="Arial" pitchFamily="34" charset="0"/>
        </a:defRPr>
      </a:lvl3pPr>
      <a:lvl4pPr algn="l" rtl="0" fontAlgn="base">
        <a:spcBef>
          <a:spcPct val="0"/>
        </a:spcBef>
        <a:spcAft>
          <a:spcPct val="0"/>
        </a:spcAft>
        <a:defRPr sz="2700" b="1">
          <a:solidFill>
            <a:schemeClr val="accent1"/>
          </a:solidFill>
          <a:latin typeface="Arial" pitchFamily="34" charset="0"/>
          <a:cs typeface="Arial" pitchFamily="34" charset="0"/>
        </a:defRPr>
      </a:lvl4pPr>
      <a:lvl5pPr algn="l" rtl="0" fontAlgn="base">
        <a:spcBef>
          <a:spcPct val="0"/>
        </a:spcBef>
        <a:spcAft>
          <a:spcPct val="0"/>
        </a:spcAft>
        <a:defRPr sz="2700" b="1">
          <a:solidFill>
            <a:schemeClr val="accent1"/>
          </a:solidFill>
          <a:latin typeface="Arial" pitchFamily="34" charset="0"/>
          <a:cs typeface="Arial" pitchFamily="34" charset="0"/>
        </a:defRPr>
      </a:lvl5pPr>
      <a:lvl6pPr marL="457167" algn="l" rtl="0" fontAlgn="base">
        <a:spcBef>
          <a:spcPct val="0"/>
        </a:spcBef>
        <a:spcAft>
          <a:spcPct val="0"/>
        </a:spcAft>
        <a:defRPr sz="2700" b="1">
          <a:solidFill>
            <a:schemeClr val="accent1"/>
          </a:solidFill>
          <a:latin typeface="Arial" pitchFamily="34" charset="0"/>
          <a:cs typeface="Arial" pitchFamily="34" charset="0"/>
        </a:defRPr>
      </a:lvl6pPr>
      <a:lvl7pPr marL="914332" algn="l" rtl="0" fontAlgn="base">
        <a:spcBef>
          <a:spcPct val="0"/>
        </a:spcBef>
        <a:spcAft>
          <a:spcPct val="0"/>
        </a:spcAft>
        <a:defRPr sz="2700" b="1">
          <a:solidFill>
            <a:schemeClr val="accent1"/>
          </a:solidFill>
          <a:latin typeface="Arial" pitchFamily="34" charset="0"/>
          <a:cs typeface="Arial" pitchFamily="34" charset="0"/>
        </a:defRPr>
      </a:lvl7pPr>
      <a:lvl8pPr marL="1371498" algn="l" rtl="0" fontAlgn="base">
        <a:spcBef>
          <a:spcPct val="0"/>
        </a:spcBef>
        <a:spcAft>
          <a:spcPct val="0"/>
        </a:spcAft>
        <a:defRPr sz="2700" b="1">
          <a:solidFill>
            <a:schemeClr val="accent1"/>
          </a:solidFill>
          <a:latin typeface="Arial" pitchFamily="34" charset="0"/>
          <a:cs typeface="Arial" pitchFamily="34" charset="0"/>
        </a:defRPr>
      </a:lvl8pPr>
      <a:lvl9pPr marL="1828664" algn="l" rtl="0" fontAlgn="base">
        <a:spcBef>
          <a:spcPct val="0"/>
        </a:spcBef>
        <a:spcAft>
          <a:spcPct val="0"/>
        </a:spcAft>
        <a:defRPr sz="2700" b="1">
          <a:solidFill>
            <a:schemeClr val="accent1"/>
          </a:solidFill>
          <a:latin typeface="Arial" pitchFamily="34" charset="0"/>
          <a:cs typeface="Arial" pitchFamily="34" charset="0"/>
        </a:defRPr>
      </a:lvl9pPr>
    </p:titleStyle>
    <p:bodyStyle>
      <a:lvl1pPr marL="342874" indent="-342874" algn="l" rtl="0" fontAlgn="base">
        <a:spcBef>
          <a:spcPct val="40000"/>
        </a:spcBef>
        <a:spcAft>
          <a:spcPct val="0"/>
        </a:spcAft>
        <a:buClr>
          <a:schemeClr val="accent1"/>
        </a:buClr>
        <a:buFont typeface="Wingdings" pitchFamily="2" charset="2"/>
        <a:buChar char="è"/>
        <a:defRPr>
          <a:solidFill>
            <a:schemeClr val="tx1"/>
          </a:solidFill>
          <a:latin typeface="+mn-lt"/>
          <a:ea typeface="+mn-ea"/>
          <a:cs typeface="+mn-cs"/>
        </a:defRPr>
      </a:lvl1pPr>
      <a:lvl2pPr marL="742895" indent="-285730"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2pPr>
      <a:lvl3pPr marL="1142914"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3pPr>
      <a:lvl4pPr marL="1600080"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4pPr>
      <a:lvl5pPr marL="2057247"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5pPr>
      <a:lvl6pPr marL="2514412"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6pPr>
      <a:lvl7pPr marL="2971578"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7pPr>
      <a:lvl8pPr marL="3428744"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8pPr>
      <a:lvl9pPr marL="3885910" indent="-228584" algn="l" rtl="0" fontAlgn="base">
        <a:spcBef>
          <a:spcPct val="40000"/>
        </a:spcBef>
        <a:spcAft>
          <a:spcPct val="0"/>
        </a:spcAft>
        <a:buClr>
          <a:schemeClr val="accent1"/>
        </a:buClr>
        <a:buFont typeface="Wingdings" pitchFamily="2" charset="2"/>
        <a:buChar char="è"/>
        <a:defRPr>
          <a:solidFill>
            <a:schemeClr val="tx1"/>
          </a:solidFill>
          <a:latin typeface="+mn-lt"/>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title style</a:t>
            </a:r>
            <a:endParaRPr lang="en-GB"/>
          </a:p>
        </p:txBody>
      </p:sp>
      <p:sp>
        <p:nvSpPr>
          <p:cNvPr id="2051"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p:cNvSpPr txBox="1">
            <a:spLocks/>
          </p:cNvSpPr>
          <p:nvPr/>
        </p:nvSpPr>
        <p:spPr>
          <a:xfrm>
            <a:off x="431802" y="6551617"/>
            <a:ext cx="3858684" cy="230187"/>
          </a:xfrm>
          <a:prstGeom prst="rect">
            <a:avLst/>
          </a:prstGeom>
        </p:spPr>
        <p:txBody>
          <a:bodyPr lIns="91434" tIns="45718" rIns="91434" bIns="45718"/>
          <a:lstStyle/>
          <a:p>
            <a:pPr fontAlgn="base">
              <a:spcBef>
                <a:spcPct val="0"/>
              </a:spcBef>
              <a:spcAft>
                <a:spcPct val="0"/>
              </a:spcAft>
            </a:pPr>
            <a:r>
              <a:rPr lang="en-GB" sz="1100" dirty="0">
                <a:solidFill>
                  <a:srgbClr val="000000"/>
                </a:solidFill>
                <a:ea typeface="ＭＳ Ｐゴシック" pitchFamily="34" charset="-128"/>
              </a:rPr>
              <a:t>© Crown copyright   Met Office</a:t>
            </a:r>
          </a:p>
        </p:txBody>
      </p:sp>
    </p:spTree>
    <p:extLst>
      <p:ext uri="{BB962C8B-B14F-4D97-AF65-F5344CB8AC3E}">
        <p14:creationId xmlns:p14="http://schemas.microsoft.com/office/powerpoint/2010/main" val="1566943653"/>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Lst>
  <p:txStyles>
    <p:titleStyle>
      <a:lvl1pPr algn="l" rtl="0" eaLnBrk="0" fontAlgn="base" hangingPunct="0">
        <a:spcBef>
          <a:spcPct val="0"/>
        </a:spcBef>
        <a:spcAft>
          <a:spcPct val="0"/>
        </a:spcAft>
        <a:defRPr sz="4000" kern="1200">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ＭＳ Ｐゴシック" charset="0"/>
        </a:defRPr>
      </a:lvl1pPr>
      <a:lvl2pPr marL="742895" indent="-28573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2pPr>
      <a:lvl3pPr marL="1142914" indent="-228584"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3pPr>
      <a:lvl4pPr marL="1600080" indent="-228584"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247" indent="-228584"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150531" name="Rectangle 3"/>
          <p:cNvSpPr>
            <a:spLocks noGrp="1" noChangeArrowheads="1"/>
          </p:cNvSpPr>
          <p:nvPr>
            <p:ph type="body" idx="1"/>
          </p:nvPr>
        </p:nvSpPr>
        <p:spPr bwMode="auto">
          <a:xfrm>
            <a:off x="2336800" y="1773240"/>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rgbClr val="000000"/>
                </a:solidFill>
              </a:defRPr>
            </a:lvl1pPr>
          </a:lstStyle>
          <a:p>
            <a:pPr fontAlgn="base">
              <a:spcBef>
                <a:spcPct val="0"/>
              </a:spcBef>
              <a:spcAft>
                <a:spcPct val="0"/>
              </a:spcAft>
            </a:pPr>
            <a:r>
              <a:rPr lang="en-GB" dirty="0">
                <a:ea typeface="ＭＳ Ｐゴシック" pitchFamily="34" charset="-128"/>
              </a:rPr>
              <a:t>© Crown copyright   Met Office</a:t>
            </a:r>
            <a:endParaRPr lang="en-GB" sz="1500" dirty="0">
              <a:latin typeface="Times" charset="0"/>
              <a:ea typeface="ＭＳ Ｐゴシック" pitchFamily="34" charset="-128"/>
            </a:endParaRPr>
          </a:p>
        </p:txBody>
      </p:sp>
    </p:spTree>
    <p:extLst>
      <p:ext uri="{BB962C8B-B14F-4D97-AF65-F5344CB8AC3E}">
        <p14:creationId xmlns:p14="http://schemas.microsoft.com/office/powerpoint/2010/main" val="1091506058"/>
      </p:ext>
    </p:extLst>
  </p:cSld>
  <p:clrMap bg1="dk2" tx1="lt1" bg2="dk1" tx2="lt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 id="2147484233" r:id="rId12"/>
    <p:sldLayoutId id="2147484234" r:id="rId13"/>
    <p:sldLayoutId id="2147484235" r:id="rId14"/>
  </p:sldLayoutIdLst>
  <p:transition>
    <p:wipe/>
  </p:transition>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17410"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title style</a:t>
            </a:r>
            <a:endParaRPr lang="en-GB" altLang="ja-JP"/>
          </a:p>
        </p:txBody>
      </p:sp>
      <p:sp>
        <p:nvSpPr>
          <p:cNvPr id="17411"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GB" altLang="ja-JP"/>
          </a:p>
        </p:txBody>
      </p:sp>
      <p:sp>
        <p:nvSpPr>
          <p:cNvPr id="7" name="Footer Placeholder 4"/>
          <p:cNvSpPr txBox="1">
            <a:spLocks/>
          </p:cNvSpPr>
          <p:nvPr/>
        </p:nvSpPr>
        <p:spPr>
          <a:xfrm>
            <a:off x="431815" y="6551617"/>
            <a:ext cx="3858684" cy="230187"/>
          </a:xfrm>
          <a:prstGeom prst="rect">
            <a:avLst/>
          </a:prstGeom>
        </p:spPr>
        <p:txBody>
          <a:bodyPr lIns="91434" tIns="45718" rIns="91434" bIns="45718"/>
          <a:lstStyle>
            <a:lvl1pPr algn="l">
              <a:lnSpc>
                <a:spcPct val="100000"/>
              </a:lnSpc>
              <a:defRPr sz="1000">
                <a:solidFill>
                  <a:schemeClr val="tx2"/>
                </a:solidFill>
              </a:defRPr>
            </a:lvl1pPr>
          </a:lstStyle>
          <a:p>
            <a:pPr fontAlgn="base">
              <a:spcBef>
                <a:spcPct val="0"/>
              </a:spcBef>
              <a:spcAft>
                <a:spcPct val="0"/>
              </a:spcAft>
              <a:defRPr/>
            </a:pPr>
            <a:r>
              <a:rPr lang="en-GB" dirty="0">
                <a:solidFill>
                  <a:srgbClr val="000000"/>
                </a:solidFill>
                <a:ea typeface="ＭＳ Ｐゴシック" pitchFamily="34" charset="-128"/>
                <a:cs typeface="Arial" pitchFamily="34" charset="0"/>
              </a:rPr>
              <a:t>© Crown copyright   Met Office</a:t>
            </a:r>
          </a:p>
        </p:txBody>
      </p:sp>
    </p:spTree>
    <p:extLst>
      <p:ext uri="{BB962C8B-B14F-4D97-AF65-F5344CB8AC3E}">
        <p14:creationId xmlns:p14="http://schemas.microsoft.com/office/powerpoint/2010/main" val="143901838"/>
      </p:ext>
    </p:extLst>
  </p:cSld>
  <p:clrMap bg1="lt1" tx1="dk1" bg2="lt2" tx2="dk2" accent1="accent1" accent2="accent2" accent3="accent3" accent4="accent4" accent5="accent5" accent6="accent6" hlink="hlink" folHlink="folHlink"/>
  <p:sldLayoutIdLst>
    <p:sldLayoutId id="2147484237" r:id="rId1"/>
    <p:sldLayoutId id="2147484238" r:id="rId2"/>
  </p:sldLayoutIdLst>
  <p:txStyles>
    <p:titleStyle>
      <a:lvl1pPr algn="l" rtl="0" eaLnBrk="0" fontAlgn="base" hangingPunct="0">
        <a:spcBef>
          <a:spcPct val="0"/>
        </a:spcBef>
        <a:spcAft>
          <a:spcPct val="0"/>
        </a:spcAft>
        <a:defRPr sz="4000" kern="1200">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2pPr>
      <a:lvl3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3pPr>
      <a:lvl4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4pPr>
      <a:lvl5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2pPr>
      <a:lvl3pPr marL="1142914"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3pPr>
      <a:lvl4pPr marL="1600080"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4pPr>
      <a:lvl5pPr marL="2057247"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1746"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title style</a:t>
            </a:r>
            <a:endParaRPr lang="en-GB" altLang="ja-JP"/>
          </a:p>
        </p:txBody>
      </p:sp>
      <p:sp>
        <p:nvSpPr>
          <p:cNvPr id="31747"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GB" altLang="ja-JP"/>
          </a:p>
        </p:txBody>
      </p:sp>
      <p:sp>
        <p:nvSpPr>
          <p:cNvPr id="7" name="Footer Placeholder 4"/>
          <p:cNvSpPr txBox="1">
            <a:spLocks/>
          </p:cNvSpPr>
          <p:nvPr/>
        </p:nvSpPr>
        <p:spPr>
          <a:xfrm>
            <a:off x="431806" y="6551617"/>
            <a:ext cx="3858684" cy="230187"/>
          </a:xfrm>
          <a:prstGeom prst="rect">
            <a:avLst/>
          </a:prstGeom>
        </p:spPr>
        <p:txBody>
          <a:bodyPr lIns="91434" tIns="45718" rIns="91434" bIns="45718"/>
          <a:lstStyle>
            <a:lvl1pPr algn="l">
              <a:lnSpc>
                <a:spcPct val="100000"/>
              </a:lnSpc>
              <a:defRPr sz="1000">
                <a:solidFill>
                  <a:schemeClr val="tx2"/>
                </a:solidFill>
              </a:defRPr>
            </a:lvl1pPr>
          </a:lstStyle>
          <a:p>
            <a:pPr fontAlgn="base">
              <a:spcBef>
                <a:spcPct val="0"/>
              </a:spcBef>
              <a:spcAft>
                <a:spcPct val="0"/>
              </a:spcAft>
              <a:defRPr/>
            </a:pPr>
            <a:r>
              <a:rPr lang="en-GB" dirty="0">
                <a:solidFill>
                  <a:srgbClr val="000000"/>
                </a:solidFill>
                <a:ea typeface="ＭＳ Ｐゴシック" pitchFamily="34" charset="-128"/>
                <a:cs typeface="Arial" pitchFamily="34" charset="0"/>
              </a:rPr>
              <a:t>© Crown copyright   Met Office</a:t>
            </a:r>
          </a:p>
        </p:txBody>
      </p:sp>
    </p:spTree>
    <p:extLst>
      <p:ext uri="{BB962C8B-B14F-4D97-AF65-F5344CB8AC3E}">
        <p14:creationId xmlns:p14="http://schemas.microsoft.com/office/powerpoint/2010/main" val="1431185056"/>
      </p:ext>
    </p:extLst>
  </p:cSld>
  <p:clrMap bg1="lt1" tx1="dk1" bg2="lt2" tx2="dk2" accent1="accent1" accent2="accent2" accent3="accent3" accent4="accent4" accent5="accent5" accent6="accent6" hlink="hlink" folHlink="folHlink"/>
  <p:txStyles>
    <p:titleStyle>
      <a:lvl1pPr algn="l" rtl="0" eaLnBrk="0" fontAlgn="base" hangingPunct="0">
        <a:spcBef>
          <a:spcPct val="0"/>
        </a:spcBef>
        <a:spcAft>
          <a:spcPct val="0"/>
        </a:spcAft>
        <a:defRPr sz="4000" kern="1200">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2pPr>
      <a:lvl3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3pPr>
      <a:lvl4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4pPr>
      <a:lvl5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2pPr>
      <a:lvl3pPr marL="1142914"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3pPr>
      <a:lvl4pPr marL="1600080"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4pPr>
      <a:lvl5pPr marL="2057247"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34" tIns="45718" rIns="91434" bIns="45718" rtlCol="0" anchor="ctr">
            <a:normAutofit/>
          </a:bodyPr>
          <a:lstStyle/>
          <a:p>
            <a:r>
              <a:rPr lang="en-US"/>
              <a:t>Click to edit Master title style</a:t>
            </a:r>
          </a:p>
        </p:txBody>
      </p:sp>
      <p:sp>
        <p:nvSpPr>
          <p:cNvPr id="3" name="Text Placeholder 2"/>
          <p:cNvSpPr>
            <a:spLocks noGrp="1"/>
          </p:cNvSpPr>
          <p:nvPr>
            <p:ph type="body" idx="1"/>
          </p:nvPr>
        </p:nvSpPr>
        <p:spPr>
          <a:xfrm>
            <a:off x="609600" y="1600205"/>
            <a:ext cx="10972800" cy="4525963"/>
          </a:xfrm>
          <a:prstGeom prst="rect">
            <a:avLst/>
          </a:prstGeom>
        </p:spPr>
        <p:txBody>
          <a:bodyPr vert="horz" lIns="91434" tIns="45718" rIns="91434"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6"/>
            <a:ext cx="2844800" cy="365125"/>
          </a:xfrm>
          <a:prstGeom prst="rect">
            <a:avLst/>
          </a:prstGeom>
        </p:spPr>
        <p:txBody>
          <a:bodyPr vert="horz" lIns="91434" tIns="45718" rIns="91434" bIns="45718"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6/19/2017</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6"/>
            <a:ext cx="3860800" cy="365125"/>
          </a:xfrm>
          <a:prstGeom prst="rect">
            <a:avLst/>
          </a:prstGeom>
        </p:spPr>
        <p:txBody>
          <a:bodyPr vert="horz" lIns="91434" tIns="45718" rIns="91434" bIns="45718"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6"/>
            <a:ext cx="2844800" cy="365125"/>
          </a:xfrm>
          <a:prstGeom prst="rect">
            <a:avLst/>
          </a:prstGeom>
        </p:spPr>
        <p:txBody>
          <a:bodyPr vert="horz" lIns="91434" tIns="45718" rIns="91434" bIns="45718"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3522666"/>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Lst>
  <p:txStyles>
    <p:titleStyle>
      <a:lvl1pPr algn="ctr" defTabSz="914332" rtl="0" eaLnBrk="1" latinLnBrk="0" hangingPunct="1">
        <a:spcBef>
          <a:spcPct val="0"/>
        </a:spcBef>
        <a:buNone/>
        <a:defRPr sz="4400" kern="1200">
          <a:solidFill>
            <a:schemeClr val="tx1"/>
          </a:solidFill>
          <a:latin typeface="+mj-lt"/>
          <a:ea typeface="+mj-ea"/>
          <a:cs typeface="+mj-cs"/>
        </a:defRPr>
      </a:lvl1pPr>
    </p:titleStyle>
    <p:bodyStyle>
      <a:lvl1pPr marL="342874" indent="-342874" algn="l" defTabSz="91433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95" indent="-285730" algn="l" defTabSz="91433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14" indent="-228584" algn="l" defTabSz="91433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8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47"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userDrawn="1"/>
        </p:nvSpPr>
        <p:spPr bwMode="auto">
          <a:xfrm>
            <a:off x="0" y="3"/>
            <a:ext cx="12192000" cy="1181100"/>
          </a:xfrm>
          <a:prstGeom prst="rect">
            <a:avLst/>
          </a:prstGeom>
          <a:solidFill>
            <a:srgbClr val="B2B2B2"/>
          </a:solidFill>
          <a:ln>
            <a:noFill/>
          </a:ln>
          <a:effectLst/>
          <a:extLst>
            <a:ext uri="{91240B29-F687-4f45-9708-019B960494DF}"/>
            <a:ext uri="{AF507438-7753-43e0-B8FC-AC1667EBCBE1}"/>
          </a:extLst>
        </p:spPr>
        <p:txBody>
          <a:bodyPr wrap="none" lIns="91434" tIns="45718" rIns="91434" bIns="45718" anchor="ctr"/>
          <a:lstStyle/>
          <a:p>
            <a:pPr fontAlgn="base">
              <a:spcBef>
                <a:spcPct val="0"/>
              </a:spcBef>
              <a:spcAft>
                <a:spcPct val="0"/>
              </a:spcAft>
              <a:defRPr/>
            </a:pPr>
            <a:endParaRPr lang="en-US" sz="2400" dirty="0">
              <a:solidFill>
                <a:srgbClr val="000000"/>
              </a:solidFill>
              <a:latin typeface="Times New Roman" charset="0"/>
              <a:cs typeface="ＭＳ Ｐゴシック" charset="0"/>
            </a:endParaRPr>
          </a:p>
        </p:txBody>
      </p:sp>
      <p:sp>
        <p:nvSpPr>
          <p:cNvPr id="1027" name="Rectangle 2"/>
          <p:cNvSpPr>
            <a:spLocks noGrp="1" noChangeArrowheads="1"/>
          </p:cNvSpPr>
          <p:nvPr>
            <p:ph type="title"/>
          </p:nvPr>
        </p:nvSpPr>
        <p:spPr bwMode="auto">
          <a:xfrm>
            <a:off x="2032000" y="34925"/>
            <a:ext cx="8128000" cy="11176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de-DE"/>
              <a:t>Click to edit Master title style</a:t>
            </a:r>
          </a:p>
        </p:txBody>
      </p:sp>
      <p:sp>
        <p:nvSpPr>
          <p:cNvPr id="1028" name="Rectangle 3"/>
          <p:cNvSpPr>
            <a:spLocks noGrp="1" noChangeArrowheads="1"/>
          </p:cNvSpPr>
          <p:nvPr>
            <p:ph type="body" idx="1"/>
          </p:nvPr>
        </p:nvSpPr>
        <p:spPr bwMode="auto">
          <a:xfrm>
            <a:off x="609600" y="1371600"/>
            <a:ext cx="10972800" cy="4876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a:t>Click to edit Master text styles</a:t>
            </a:r>
          </a:p>
          <a:p>
            <a:pPr lvl="1"/>
            <a:r>
              <a:rPr lang="de-DE"/>
              <a:t>Second level</a:t>
            </a:r>
          </a:p>
          <a:p>
            <a:pPr lvl="2"/>
            <a:r>
              <a:rPr lang="de-DE"/>
              <a:t>Third level</a:t>
            </a:r>
          </a:p>
          <a:p>
            <a:pPr lvl="3"/>
            <a:r>
              <a:rPr lang="de-DE"/>
              <a:t>Fourth level</a:t>
            </a:r>
          </a:p>
          <a:p>
            <a:pPr lvl="4"/>
            <a:r>
              <a:rPr lang="de-DE"/>
              <a:t>Fifth level</a:t>
            </a:r>
          </a:p>
        </p:txBody>
      </p:sp>
      <p:pic>
        <p:nvPicPr>
          <p:cNvPr id="1029" name="Picture 38" descr="ESA_logo_bleu"/>
          <p:cNvPicPr>
            <a:picLocks noChangeAspect="1" noChangeArrowheads="1"/>
          </p:cNvPicPr>
          <p:nvPr userDrawn="1"/>
        </p:nvPicPr>
        <p:blipFill>
          <a:blip r:embed="rId16" cstate="print"/>
          <a:srcRect/>
          <a:stretch>
            <a:fillRect/>
          </a:stretch>
        </p:blipFill>
        <p:spPr bwMode="auto">
          <a:xfrm>
            <a:off x="190504" y="217496"/>
            <a:ext cx="1606551" cy="474663"/>
          </a:xfrm>
          <a:prstGeom prst="rect">
            <a:avLst/>
          </a:prstGeom>
          <a:noFill/>
          <a:ln w="9525">
            <a:noFill/>
            <a:miter lim="800000"/>
            <a:headEnd/>
            <a:tailEnd/>
          </a:ln>
        </p:spPr>
      </p:pic>
    </p:spTree>
    <p:extLst>
      <p:ext uri="{BB962C8B-B14F-4D97-AF65-F5344CB8AC3E}">
        <p14:creationId xmlns:p14="http://schemas.microsoft.com/office/powerpoint/2010/main" val="2021390063"/>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 id="2147484265" r:id="rId12"/>
    <p:sldLayoutId id="2147484266" r:id="rId13"/>
    <p:sldLayoutId id="2147484267" r:id="rId14"/>
  </p:sldLayoutIdLst>
  <p:txStyles>
    <p:titleStyle>
      <a:lvl1pPr algn="ctr" rtl="0" eaLnBrk="0" fontAlgn="base" hangingPunct="0">
        <a:lnSpc>
          <a:spcPts val="2900"/>
        </a:lnSpc>
        <a:spcBef>
          <a:spcPct val="0"/>
        </a:spcBef>
        <a:spcAft>
          <a:spcPct val="0"/>
        </a:spcAft>
        <a:defRPr sz="3200" b="1">
          <a:solidFill>
            <a:schemeClr val="bg1"/>
          </a:solidFill>
          <a:latin typeface="+mj-lt"/>
          <a:ea typeface="+mj-ea"/>
          <a:cs typeface="ＭＳ Ｐゴシック" charset="0"/>
        </a:defRPr>
      </a:lvl1pPr>
      <a:lvl2pPr algn="ctr" rtl="0" eaLnBrk="0" fontAlgn="base" hangingPunct="0">
        <a:lnSpc>
          <a:spcPts val="2900"/>
        </a:lnSpc>
        <a:spcBef>
          <a:spcPct val="0"/>
        </a:spcBef>
        <a:spcAft>
          <a:spcPct val="0"/>
        </a:spcAft>
        <a:defRPr sz="3200" b="1">
          <a:solidFill>
            <a:schemeClr val="bg1"/>
          </a:solidFill>
          <a:latin typeface="Arial" charset="0"/>
          <a:ea typeface="ＭＳ Ｐゴシック" charset="0"/>
          <a:cs typeface="ＭＳ Ｐゴシック" charset="0"/>
        </a:defRPr>
      </a:lvl2pPr>
      <a:lvl3pPr algn="ctr" rtl="0" eaLnBrk="0" fontAlgn="base" hangingPunct="0">
        <a:lnSpc>
          <a:spcPts val="2900"/>
        </a:lnSpc>
        <a:spcBef>
          <a:spcPct val="0"/>
        </a:spcBef>
        <a:spcAft>
          <a:spcPct val="0"/>
        </a:spcAft>
        <a:defRPr sz="3200" b="1">
          <a:solidFill>
            <a:schemeClr val="bg1"/>
          </a:solidFill>
          <a:latin typeface="Arial" charset="0"/>
          <a:ea typeface="ＭＳ Ｐゴシック" charset="0"/>
          <a:cs typeface="ＭＳ Ｐゴシック" charset="0"/>
        </a:defRPr>
      </a:lvl3pPr>
      <a:lvl4pPr algn="ctr" rtl="0" eaLnBrk="0" fontAlgn="base" hangingPunct="0">
        <a:lnSpc>
          <a:spcPts val="2900"/>
        </a:lnSpc>
        <a:spcBef>
          <a:spcPct val="0"/>
        </a:spcBef>
        <a:spcAft>
          <a:spcPct val="0"/>
        </a:spcAft>
        <a:defRPr sz="3200" b="1">
          <a:solidFill>
            <a:schemeClr val="bg1"/>
          </a:solidFill>
          <a:latin typeface="Arial" charset="0"/>
          <a:ea typeface="ＭＳ Ｐゴシック" charset="0"/>
          <a:cs typeface="ＭＳ Ｐゴシック" charset="0"/>
        </a:defRPr>
      </a:lvl4pPr>
      <a:lvl5pPr algn="ctr" rtl="0" eaLnBrk="0" fontAlgn="base" hangingPunct="0">
        <a:lnSpc>
          <a:spcPts val="2900"/>
        </a:lnSpc>
        <a:spcBef>
          <a:spcPct val="0"/>
        </a:spcBef>
        <a:spcAft>
          <a:spcPct val="0"/>
        </a:spcAft>
        <a:defRPr sz="3200" b="1">
          <a:solidFill>
            <a:schemeClr val="bg1"/>
          </a:solidFill>
          <a:latin typeface="Arial" charset="0"/>
          <a:ea typeface="ＭＳ Ｐゴシック" charset="0"/>
          <a:cs typeface="ＭＳ Ｐゴシック" charset="0"/>
        </a:defRPr>
      </a:lvl5pPr>
      <a:lvl6pPr marL="457167" algn="l" rtl="0" fontAlgn="base">
        <a:lnSpc>
          <a:spcPts val="2900"/>
        </a:lnSpc>
        <a:spcBef>
          <a:spcPct val="0"/>
        </a:spcBef>
        <a:spcAft>
          <a:spcPct val="0"/>
        </a:spcAft>
        <a:defRPr sz="2400" b="1">
          <a:solidFill>
            <a:srgbClr val="454545"/>
          </a:solidFill>
          <a:latin typeface="Arial" charset="0"/>
          <a:ea typeface="ＭＳ Ｐゴシック" charset="0"/>
        </a:defRPr>
      </a:lvl6pPr>
      <a:lvl7pPr marL="914332" algn="l" rtl="0" fontAlgn="base">
        <a:lnSpc>
          <a:spcPts val="2900"/>
        </a:lnSpc>
        <a:spcBef>
          <a:spcPct val="0"/>
        </a:spcBef>
        <a:spcAft>
          <a:spcPct val="0"/>
        </a:spcAft>
        <a:defRPr sz="2400" b="1">
          <a:solidFill>
            <a:srgbClr val="454545"/>
          </a:solidFill>
          <a:latin typeface="Arial" charset="0"/>
          <a:ea typeface="ＭＳ Ｐゴシック" charset="0"/>
        </a:defRPr>
      </a:lvl7pPr>
      <a:lvl8pPr marL="1371498" algn="l" rtl="0" fontAlgn="base">
        <a:lnSpc>
          <a:spcPts val="2900"/>
        </a:lnSpc>
        <a:spcBef>
          <a:spcPct val="0"/>
        </a:spcBef>
        <a:spcAft>
          <a:spcPct val="0"/>
        </a:spcAft>
        <a:defRPr sz="2400" b="1">
          <a:solidFill>
            <a:srgbClr val="454545"/>
          </a:solidFill>
          <a:latin typeface="Arial" charset="0"/>
          <a:ea typeface="ＭＳ Ｐゴシック" charset="0"/>
        </a:defRPr>
      </a:lvl8pPr>
      <a:lvl9pPr marL="1828664" algn="l" rtl="0" fontAlgn="base">
        <a:lnSpc>
          <a:spcPts val="2900"/>
        </a:lnSpc>
        <a:spcBef>
          <a:spcPct val="0"/>
        </a:spcBef>
        <a:spcAft>
          <a:spcPct val="0"/>
        </a:spcAft>
        <a:defRPr sz="2400" b="1">
          <a:solidFill>
            <a:srgbClr val="454545"/>
          </a:solidFill>
          <a:latin typeface="Arial" charset="0"/>
          <a:ea typeface="ＭＳ Ｐゴシック" charset="0"/>
        </a:defRPr>
      </a:lvl9pPr>
    </p:titleStyle>
    <p:bodyStyle>
      <a:lvl1pPr marL="380972" indent="-380972" algn="l" rtl="0" eaLnBrk="0" fontAlgn="base" hangingPunct="0">
        <a:spcBef>
          <a:spcPct val="25000"/>
        </a:spcBef>
        <a:spcAft>
          <a:spcPct val="0"/>
        </a:spcAft>
        <a:buSzPct val="90000"/>
        <a:buFont typeface="Wingdings" pitchFamily="2" charset="2"/>
        <a:buChar char="§"/>
        <a:defRPr sz="2000" b="1">
          <a:solidFill>
            <a:srgbClr val="00338D"/>
          </a:solidFill>
          <a:latin typeface="Verdana" charset="0"/>
          <a:ea typeface="+mn-ea"/>
          <a:cs typeface="ＭＳ Ｐゴシック" charset="0"/>
        </a:defRPr>
      </a:lvl1pPr>
      <a:lvl2pPr marL="950843" indent="-379385" algn="l" rtl="0" eaLnBrk="0" fontAlgn="base" hangingPunct="0">
        <a:spcBef>
          <a:spcPct val="25000"/>
        </a:spcBef>
        <a:spcAft>
          <a:spcPct val="0"/>
        </a:spcAft>
        <a:buSzPct val="90000"/>
        <a:buChar char="-"/>
        <a:defRPr>
          <a:solidFill>
            <a:srgbClr val="00338D"/>
          </a:solidFill>
          <a:latin typeface="Verdana" charset="0"/>
          <a:ea typeface="+mn-ea"/>
          <a:cs typeface="ＭＳ Ｐゴシック"/>
        </a:defRPr>
      </a:lvl2pPr>
      <a:lvl3pPr marL="1520711" indent="-379385" algn="l" rtl="0" eaLnBrk="0" fontAlgn="base" hangingPunct="0">
        <a:spcBef>
          <a:spcPct val="25000"/>
        </a:spcBef>
        <a:spcAft>
          <a:spcPct val="0"/>
        </a:spcAft>
        <a:buSzPct val="90000"/>
        <a:buFont typeface="Times" pitchFamily="18" charset="0"/>
        <a:buChar char="•"/>
        <a:defRPr sz="1600" i="1">
          <a:solidFill>
            <a:srgbClr val="00338D"/>
          </a:solidFill>
          <a:latin typeface="Verdana" charset="0"/>
          <a:ea typeface="+mn-ea"/>
          <a:cs typeface="ＭＳ Ｐゴシック"/>
        </a:defRPr>
      </a:lvl3pPr>
      <a:lvl4pPr marL="2092169" indent="-380972" algn="l" rtl="0" eaLnBrk="0" fontAlgn="base" hangingPunct="0">
        <a:spcBef>
          <a:spcPct val="25000"/>
        </a:spcBef>
        <a:spcAft>
          <a:spcPct val="0"/>
        </a:spcAft>
        <a:buSzPct val="90000"/>
        <a:buChar char="-"/>
        <a:defRPr sz="1500">
          <a:solidFill>
            <a:srgbClr val="00338D"/>
          </a:solidFill>
          <a:latin typeface="Verdana" charset="0"/>
          <a:ea typeface="+mn-ea"/>
          <a:cs typeface="ＭＳ Ｐゴシック"/>
        </a:defRPr>
      </a:lvl4pPr>
      <a:lvl5pPr marL="2663625" indent="-380972" algn="l" rtl="0" eaLnBrk="0" fontAlgn="base" hangingPunct="0">
        <a:spcBef>
          <a:spcPct val="25000"/>
        </a:spcBef>
        <a:spcAft>
          <a:spcPct val="0"/>
        </a:spcAft>
        <a:buSzPct val="90000"/>
        <a:buFont typeface="Wingdings" pitchFamily="2" charset="2"/>
        <a:buChar char=""/>
        <a:defRPr sz="1200" i="1">
          <a:solidFill>
            <a:srgbClr val="00338D"/>
          </a:solidFill>
          <a:latin typeface="Verdana" charset="0"/>
          <a:ea typeface="+mn-ea"/>
          <a:cs typeface="ＭＳ Ｐゴシック"/>
        </a:defRPr>
      </a:lvl5pPr>
      <a:lvl6pPr marL="3120791" indent="-380972" algn="l" rtl="0" fontAlgn="base">
        <a:spcBef>
          <a:spcPct val="25000"/>
        </a:spcBef>
        <a:spcAft>
          <a:spcPct val="0"/>
        </a:spcAft>
        <a:buSzPct val="90000"/>
        <a:buBlip>
          <a:blip r:embed="rId17"/>
        </a:buBlip>
        <a:defRPr>
          <a:solidFill>
            <a:schemeClr val="tx1"/>
          </a:solidFill>
          <a:latin typeface="+mn-lt"/>
          <a:ea typeface="+mn-ea"/>
        </a:defRPr>
      </a:lvl6pPr>
      <a:lvl7pPr marL="3577957" indent="-380972" algn="l" rtl="0" fontAlgn="base">
        <a:spcBef>
          <a:spcPct val="25000"/>
        </a:spcBef>
        <a:spcAft>
          <a:spcPct val="0"/>
        </a:spcAft>
        <a:buSzPct val="90000"/>
        <a:buBlip>
          <a:blip r:embed="rId17"/>
        </a:buBlip>
        <a:defRPr>
          <a:solidFill>
            <a:schemeClr val="tx1"/>
          </a:solidFill>
          <a:latin typeface="+mn-lt"/>
          <a:ea typeface="+mn-ea"/>
        </a:defRPr>
      </a:lvl7pPr>
      <a:lvl8pPr marL="4035122" indent="-380972" algn="l" rtl="0" fontAlgn="base">
        <a:spcBef>
          <a:spcPct val="25000"/>
        </a:spcBef>
        <a:spcAft>
          <a:spcPct val="0"/>
        </a:spcAft>
        <a:buSzPct val="90000"/>
        <a:buBlip>
          <a:blip r:embed="rId17"/>
        </a:buBlip>
        <a:defRPr>
          <a:solidFill>
            <a:schemeClr val="tx1"/>
          </a:solidFill>
          <a:latin typeface="+mn-lt"/>
          <a:ea typeface="+mn-ea"/>
        </a:defRPr>
      </a:lvl8pPr>
      <a:lvl9pPr marL="4492289" indent="-380972" algn="l" rtl="0" fontAlgn="base">
        <a:spcBef>
          <a:spcPct val="25000"/>
        </a:spcBef>
        <a:spcAft>
          <a:spcPct val="0"/>
        </a:spcAft>
        <a:buSzPct val="90000"/>
        <a:buBlip>
          <a:blip r:embed="rId17"/>
        </a:buBlip>
        <a:defRPr>
          <a:solidFill>
            <a:schemeClr val="tx1"/>
          </a:solidFill>
          <a:latin typeface="+mn-lt"/>
          <a:ea typeface="+mn-ea"/>
        </a:defRPr>
      </a:lvl9pPr>
    </p:bodyStyle>
    <p:otherStyle>
      <a:defPPr>
        <a:defRPr lang="en-US"/>
      </a:defPPr>
      <a:lvl1pPr marL="0" algn="l" defTabSz="457167" rtl="0" eaLnBrk="1" latinLnBrk="0" hangingPunct="1">
        <a:defRPr sz="1900" kern="1200">
          <a:solidFill>
            <a:schemeClr val="tx1"/>
          </a:solidFill>
          <a:latin typeface="+mn-lt"/>
          <a:ea typeface="+mn-ea"/>
          <a:cs typeface="+mn-cs"/>
        </a:defRPr>
      </a:lvl1pPr>
      <a:lvl2pPr marL="457167" algn="l" defTabSz="457167" rtl="0" eaLnBrk="1" latinLnBrk="0" hangingPunct="1">
        <a:defRPr sz="1900" kern="1200">
          <a:solidFill>
            <a:schemeClr val="tx1"/>
          </a:solidFill>
          <a:latin typeface="+mn-lt"/>
          <a:ea typeface="+mn-ea"/>
          <a:cs typeface="+mn-cs"/>
        </a:defRPr>
      </a:lvl2pPr>
      <a:lvl3pPr marL="914332" algn="l" defTabSz="457167" rtl="0" eaLnBrk="1" latinLnBrk="0" hangingPunct="1">
        <a:defRPr sz="1900" kern="1200">
          <a:solidFill>
            <a:schemeClr val="tx1"/>
          </a:solidFill>
          <a:latin typeface="+mn-lt"/>
          <a:ea typeface="+mn-ea"/>
          <a:cs typeface="+mn-cs"/>
        </a:defRPr>
      </a:lvl3pPr>
      <a:lvl4pPr marL="1371498" algn="l" defTabSz="457167" rtl="0" eaLnBrk="1" latinLnBrk="0" hangingPunct="1">
        <a:defRPr sz="1900" kern="1200">
          <a:solidFill>
            <a:schemeClr val="tx1"/>
          </a:solidFill>
          <a:latin typeface="+mn-lt"/>
          <a:ea typeface="+mn-ea"/>
          <a:cs typeface="+mn-cs"/>
        </a:defRPr>
      </a:lvl4pPr>
      <a:lvl5pPr marL="1828664" algn="l" defTabSz="457167" rtl="0" eaLnBrk="1" latinLnBrk="0" hangingPunct="1">
        <a:defRPr sz="1900" kern="1200">
          <a:solidFill>
            <a:schemeClr val="tx1"/>
          </a:solidFill>
          <a:latin typeface="+mn-lt"/>
          <a:ea typeface="+mn-ea"/>
          <a:cs typeface="+mn-cs"/>
        </a:defRPr>
      </a:lvl5pPr>
      <a:lvl6pPr marL="2285830" algn="l" defTabSz="457167" rtl="0" eaLnBrk="1" latinLnBrk="0" hangingPunct="1">
        <a:defRPr sz="1900" kern="1200">
          <a:solidFill>
            <a:schemeClr val="tx1"/>
          </a:solidFill>
          <a:latin typeface="+mn-lt"/>
          <a:ea typeface="+mn-ea"/>
          <a:cs typeface="+mn-cs"/>
        </a:defRPr>
      </a:lvl6pPr>
      <a:lvl7pPr marL="2742994" algn="l" defTabSz="457167" rtl="0" eaLnBrk="1" latinLnBrk="0" hangingPunct="1">
        <a:defRPr sz="1900" kern="1200">
          <a:solidFill>
            <a:schemeClr val="tx1"/>
          </a:solidFill>
          <a:latin typeface="+mn-lt"/>
          <a:ea typeface="+mn-ea"/>
          <a:cs typeface="+mn-cs"/>
        </a:defRPr>
      </a:lvl7pPr>
      <a:lvl8pPr marL="3200160" algn="l" defTabSz="457167" rtl="0" eaLnBrk="1" latinLnBrk="0" hangingPunct="1">
        <a:defRPr sz="1900" kern="1200">
          <a:solidFill>
            <a:schemeClr val="tx1"/>
          </a:solidFill>
          <a:latin typeface="+mn-lt"/>
          <a:ea typeface="+mn-ea"/>
          <a:cs typeface="+mn-cs"/>
        </a:defRPr>
      </a:lvl8pPr>
      <a:lvl9pPr marL="3657327" algn="l" defTabSz="457167" rtl="0" eaLnBrk="1" latinLnBrk="0" hangingPunct="1">
        <a:defRPr sz="19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2336800" y="347663"/>
            <a:ext cx="9245600" cy="13716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3075" name="Rectangle 3"/>
          <p:cNvSpPr>
            <a:spLocks noGrp="1" noChangeArrowheads="1"/>
          </p:cNvSpPr>
          <p:nvPr>
            <p:ph type="body" idx="1"/>
          </p:nvPr>
        </p:nvSpPr>
        <p:spPr bwMode="auto">
          <a:xfrm>
            <a:off x="2336800" y="1773241"/>
            <a:ext cx="9245600" cy="4751387"/>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65892"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a:solidFill>
                  <a:srgbClr val="000000"/>
                </a:solidFill>
              </a:defRPr>
            </a:lvl1pPr>
          </a:lstStyle>
          <a:p>
            <a:pPr fontAlgn="base">
              <a:spcBef>
                <a:spcPct val="0"/>
              </a:spcBef>
              <a:spcAft>
                <a:spcPct val="0"/>
              </a:spcAft>
            </a:pPr>
            <a:r>
              <a:rPr lang="en-GB" dirty="0">
                <a:ea typeface="ＭＳ Ｐゴシック" charset="0"/>
                <a:cs typeface="ＭＳ Ｐゴシック" charset="0"/>
              </a:rPr>
              <a:t>© Crown copyright   Met Office</a:t>
            </a:r>
            <a:endParaRPr lang="en-GB" sz="1500"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107855112"/>
      </p:ext>
    </p:extLst>
  </p:cSld>
  <p:clrMap bg1="dk2" tx1="lt1" bg2="dk1" tx2="lt2" accent1="accent1" accent2="accent2" accent3="accent3" accent4="accent4" accent5="accent5" accent6="accent6" hlink="hlink" folHlink="folHlink"/>
  <p:sldLayoutIdLst>
    <p:sldLayoutId id="2147484269" r:id="rId1"/>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Slide heading Arial 40</a:t>
            </a:r>
          </a:p>
        </p:txBody>
      </p:sp>
      <p:sp>
        <p:nvSpPr>
          <p:cNvPr id="1027" name="Rectangle 3"/>
          <p:cNvSpPr>
            <a:spLocks noGrp="1" noChangeArrowheads="1"/>
          </p:cNvSpPr>
          <p:nvPr>
            <p:ph type="body" idx="1"/>
          </p:nvPr>
        </p:nvSpPr>
        <p:spPr bwMode="auto">
          <a:xfrm>
            <a:off x="2336800" y="1773240"/>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619524" name="Rectangle 4"/>
          <p:cNvSpPr>
            <a:spLocks noGrp="1" noChangeArrowheads="1"/>
          </p:cNvSpPr>
          <p:nvPr>
            <p:ph type="ftr" sz="quarter" idx="3"/>
          </p:nvPr>
        </p:nvSpPr>
        <p:spPr bwMode="auto">
          <a:xfrm>
            <a:off x="431800" y="6553200"/>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eaLnBrk="0" hangingPunct="0">
              <a:lnSpc>
                <a:spcPct val="100000"/>
              </a:lnSpc>
              <a:defRPr sz="1100" smtClean="0">
                <a:solidFill>
                  <a:schemeClr val="bg1"/>
                </a:solidFill>
              </a:defRPr>
            </a:lvl1pPr>
          </a:lstStyle>
          <a:p>
            <a:pPr fontAlgn="base">
              <a:spcBef>
                <a:spcPct val="0"/>
              </a:spcBef>
              <a:spcAft>
                <a:spcPct val="0"/>
              </a:spcAft>
              <a:defRPr/>
            </a:pPr>
            <a:r>
              <a:rPr lang="en-GB" dirty="0">
                <a:solidFill>
                  <a:srgbClr val="000000"/>
                </a:solidFill>
                <a:ea typeface="ＭＳ Ｐゴシック" pitchFamily="34" charset="-128"/>
              </a:rPr>
              <a:t>© Crown copyright   Met Office</a:t>
            </a:r>
            <a:endParaRPr lang="en-GB" sz="1500" dirty="0">
              <a:solidFill>
                <a:srgbClr val="000000"/>
              </a:solidFill>
              <a:latin typeface="Times" charset="0"/>
              <a:ea typeface="ＭＳ Ｐゴシック" pitchFamily="34" charset="-128"/>
            </a:endParaRPr>
          </a:p>
        </p:txBody>
      </p:sp>
    </p:spTree>
    <p:extLst>
      <p:ext uri="{BB962C8B-B14F-4D97-AF65-F5344CB8AC3E}">
        <p14:creationId xmlns:p14="http://schemas.microsoft.com/office/powerpoint/2010/main" val="1793049016"/>
      </p:ext>
    </p:extLst>
  </p:cSld>
  <p:clrMap bg1="dk2" tx1="lt1" bg2="dk1" tx2="lt2" accent1="accent1" accent2="accent2" accent3="accent3" accent4="accent4" accent5="accent5" accent6="accent6" hlink="hlink" folHlink="folHlink"/>
  <p:sldLayoutIdLst>
    <p:sldLayoutId id="2147484271" r:id="rId1"/>
    <p:sldLayoutId id="2147484272" r:id="rId2"/>
    <p:sldLayoutId id="2147484273" r:id="rId3"/>
    <p:sldLayoutId id="2147484274" r:id="rId4"/>
    <p:sldLayoutId id="2147484275" r:id="rId5"/>
    <p:sldLayoutId id="2147484276" r:id="rId6"/>
    <p:sldLayoutId id="2147484277" r:id="rId7"/>
    <p:sldLayoutId id="2147484278" r:id="rId8"/>
    <p:sldLayoutId id="2147484279" r:id="rId9"/>
    <p:sldLayoutId id="2147484280" r:id="rId10"/>
    <p:sldLayoutId id="2147484281" r:id="rId11"/>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42"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title style</a:t>
            </a:r>
            <a:endParaRPr lang="en-GB"/>
          </a:p>
        </p:txBody>
      </p:sp>
      <p:sp>
        <p:nvSpPr>
          <p:cNvPr id="10243"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4"/>
          <p:cNvSpPr txBox="1">
            <a:spLocks/>
          </p:cNvSpPr>
          <p:nvPr/>
        </p:nvSpPr>
        <p:spPr>
          <a:xfrm>
            <a:off x="431806" y="6551617"/>
            <a:ext cx="3858684" cy="230187"/>
          </a:xfrm>
          <a:prstGeom prst="rect">
            <a:avLst/>
          </a:prstGeom>
        </p:spPr>
        <p:txBody>
          <a:bodyPr lIns="91434" tIns="45718" rIns="91434" bIns="45718"/>
          <a:lstStyle>
            <a:lvl1pPr eaLnBrk="0" hangingPunct="0">
              <a:defRPr sz="2000">
                <a:solidFill>
                  <a:schemeClr val="tx1"/>
                </a:solidFill>
                <a:latin typeface="Arial" charset="0"/>
                <a:ea typeface="ＭＳ Ｐゴシック" charset="0"/>
              </a:defRPr>
            </a:lvl1pPr>
            <a:lvl2pPr marL="742950" indent="-285750"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6pPr>
            <a:lvl7pPr marL="29718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7pPr>
            <a:lvl8pPr marL="34290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8pPr>
            <a:lvl9pPr marL="38862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9pPr>
          </a:lstStyle>
          <a:p>
            <a:pPr eaLnBrk="1" fontAlgn="base" hangingPunct="1">
              <a:spcBef>
                <a:spcPct val="0"/>
              </a:spcBef>
              <a:spcAft>
                <a:spcPct val="0"/>
              </a:spcAft>
              <a:defRPr/>
            </a:pPr>
            <a:r>
              <a:rPr lang="en-GB" sz="1100" dirty="0">
                <a:solidFill>
                  <a:srgbClr val="000000"/>
                </a:solidFill>
              </a:rPr>
              <a:t>© Crown copyright   Met Office</a:t>
            </a:r>
          </a:p>
        </p:txBody>
      </p:sp>
    </p:spTree>
    <p:extLst>
      <p:ext uri="{BB962C8B-B14F-4D97-AF65-F5344CB8AC3E}">
        <p14:creationId xmlns:p14="http://schemas.microsoft.com/office/powerpoint/2010/main" val="1742644310"/>
      </p:ext>
    </p:extLst>
  </p:cSld>
  <p:clrMap bg1="lt1" tx1="dk1" bg2="lt2" tx2="dk2" accent1="accent1" accent2="accent2" accent3="accent3" accent4="accent4" accent5="accent5" accent6="accent6" hlink="hlink" folHlink="folHlink"/>
  <p:sldLayoutIdLst>
    <p:sldLayoutId id="2147484283" r:id="rId1"/>
    <p:sldLayoutId id="2147484284" r:id="rId2"/>
    <p:sldLayoutId id="2147484285" r:id="rId3"/>
    <p:sldLayoutId id="2147484286" r:id="rId4"/>
    <p:sldLayoutId id="2147484287" r:id="rId5"/>
    <p:sldLayoutId id="2147484288" r:id="rId6"/>
    <p:sldLayoutId id="2147484289" r:id="rId7"/>
    <p:sldLayoutId id="2147484290" r:id="rId8"/>
    <p:sldLayoutId id="2147484291" r:id="rId9"/>
    <p:sldLayoutId id="2147484292" r:id="rId10"/>
    <p:sldLayoutId id="2147484293" r:id="rId11"/>
    <p:sldLayoutId id="2147484294" r:id="rId12"/>
    <p:sldLayoutId id="2147484295" r:id="rId13"/>
    <p:sldLayoutId id="2147484296" r:id="rId14"/>
  </p:sldLayoutIdLst>
  <p:txStyles>
    <p:titleStyle>
      <a:lvl1pPr algn="l" rtl="0" eaLnBrk="0" fontAlgn="base" hangingPunct="0">
        <a:spcBef>
          <a:spcPct val="0"/>
        </a:spcBef>
        <a:spcAft>
          <a:spcPct val="0"/>
        </a:spcAft>
        <a:defRPr sz="4000" kern="1200">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2pPr>
      <a:lvl3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3pPr>
      <a:lvl4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4pPr>
      <a:lvl5pPr algn="l" rtl="0" eaLnBrk="0" fontAlgn="base" hangingPunct="0">
        <a:spcBef>
          <a:spcPct val="0"/>
        </a:spcBef>
        <a:spcAft>
          <a:spcPct val="0"/>
        </a:spcAft>
        <a:defRPr sz="4000">
          <a:solidFill>
            <a:schemeClr val="tx1"/>
          </a:solidFill>
          <a:latin typeface="Arial" charset="0"/>
          <a:ea typeface="ＭＳ Ｐゴシック" charset="0"/>
          <a:cs typeface="ＭＳ Ｐゴシック" charset="0"/>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ＭＳ Ｐゴシック" charset="0"/>
        </a:defRPr>
      </a:lvl1pPr>
      <a:lvl2pPr marL="742895" indent="-28573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2pPr>
      <a:lvl3pPr marL="1142914" indent="-228584"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3pPr>
      <a:lvl4pPr marL="1600080" indent="-228584"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247" indent="-228584"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bwMode="auto">
          <a:xfrm>
            <a:off x="1016000" y="274639"/>
            <a:ext cx="10871200" cy="1066800"/>
          </a:xfrm>
          <a:prstGeom prst="rect">
            <a:avLst/>
          </a:prstGeom>
          <a:noFill/>
          <a:ln w="9525">
            <a:noFill/>
            <a:miter lim="800000"/>
            <a:headEnd/>
            <a:tailEnd/>
          </a:ln>
        </p:spPr>
        <p:txBody>
          <a:bodyPr vert="horz" wrap="square" lIns="91434" tIns="45718" rIns="91434" bIns="45718" numCol="1" anchor="ctr" anchorCtr="0" compatLnSpc="1">
            <a:prstTxWarp prst="textNoShape">
              <a:avLst/>
            </a:prstTxWarp>
          </a:bodyPr>
          <a:lstStyle/>
          <a:p>
            <a:pPr lvl="0"/>
            <a:r>
              <a:rPr lang="en-US" altLang="zh-TW"/>
              <a:t>Click to edit Master title style</a:t>
            </a:r>
          </a:p>
        </p:txBody>
      </p:sp>
      <p:sp>
        <p:nvSpPr>
          <p:cNvPr id="68611" name="Rectangle 3"/>
          <p:cNvSpPr>
            <a:spLocks noGrp="1" noChangeArrowheads="1"/>
          </p:cNvSpPr>
          <p:nvPr>
            <p:ph type="body" idx="1"/>
          </p:nvPr>
        </p:nvSpPr>
        <p:spPr bwMode="auto">
          <a:xfrm>
            <a:off x="1016000" y="1557343"/>
            <a:ext cx="10871200" cy="4679951"/>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p>
        </p:txBody>
      </p:sp>
    </p:spTree>
    <p:extLst>
      <p:ext uri="{BB962C8B-B14F-4D97-AF65-F5344CB8AC3E}">
        <p14:creationId xmlns:p14="http://schemas.microsoft.com/office/powerpoint/2010/main" val="706288825"/>
      </p:ext>
    </p:extLst>
  </p:cSld>
  <p:clrMap bg1="lt1" tx1="dk1" bg2="lt2" tx2="dk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 id="2147484308" r:id="rId11"/>
  </p:sldLayoutIdLst>
  <p:txStyles>
    <p:titleStyle>
      <a:lvl1pPr algn="l" rtl="0" fontAlgn="base">
        <a:spcBef>
          <a:spcPct val="0"/>
        </a:spcBef>
        <a:spcAft>
          <a:spcPct val="0"/>
        </a:spcAft>
        <a:defRPr kumimoji="1" sz="3600" b="1">
          <a:solidFill>
            <a:srgbClr val="3A601B"/>
          </a:solidFill>
          <a:latin typeface="+mj-lt"/>
          <a:ea typeface="+mj-ea"/>
          <a:cs typeface="+mj-cs"/>
        </a:defRPr>
      </a:lvl1pPr>
      <a:lvl2pPr algn="l" rtl="0" fontAlgn="base">
        <a:spcBef>
          <a:spcPct val="0"/>
        </a:spcBef>
        <a:spcAft>
          <a:spcPct val="0"/>
        </a:spcAft>
        <a:defRPr kumimoji="1" sz="3600" b="1">
          <a:solidFill>
            <a:srgbClr val="3A601B"/>
          </a:solidFill>
          <a:latin typeface="Arial" pitchFamily="34" charset="0"/>
          <a:cs typeface="Arial" pitchFamily="34" charset="0"/>
        </a:defRPr>
      </a:lvl2pPr>
      <a:lvl3pPr algn="l" rtl="0" fontAlgn="base">
        <a:spcBef>
          <a:spcPct val="0"/>
        </a:spcBef>
        <a:spcAft>
          <a:spcPct val="0"/>
        </a:spcAft>
        <a:defRPr kumimoji="1" sz="3600" b="1">
          <a:solidFill>
            <a:srgbClr val="3A601B"/>
          </a:solidFill>
          <a:latin typeface="Arial" pitchFamily="34" charset="0"/>
          <a:cs typeface="Arial" pitchFamily="34" charset="0"/>
        </a:defRPr>
      </a:lvl3pPr>
      <a:lvl4pPr algn="l" rtl="0" fontAlgn="base">
        <a:spcBef>
          <a:spcPct val="0"/>
        </a:spcBef>
        <a:spcAft>
          <a:spcPct val="0"/>
        </a:spcAft>
        <a:defRPr kumimoji="1" sz="3600" b="1">
          <a:solidFill>
            <a:srgbClr val="3A601B"/>
          </a:solidFill>
          <a:latin typeface="Arial" pitchFamily="34" charset="0"/>
          <a:cs typeface="Arial" pitchFamily="34" charset="0"/>
        </a:defRPr>
      </a:lvl4pPr>
      <a:lvl5pPr algn="l" rtl="0" fontAlgn="base">
        <a:spcBef>
          <a:spcPct val="0"/>
        </a:spcBef>
        <a:spcAft>
          <a:spcPct val="0"/>
        </a:spcAft>
        <a:defRPr kumimoji="1" sz="3600" b="1">
          <a:solidFill>
            <a:srgbClr val="3A601B"/>
          </a:solidFill>
          <a:latin typeface="Arial" pitchFamily="34" charset="0"/>
          <a:cs typeface="Arial" pitchFamily="34" charset="0"/>
        </a:defRPr>
      </a:lvl5pPr>
      <a:lvl6pPr marL="457167" algn="l" rtl="0" fontAlgn="base">
        <a:spcBef>
          <a:spcPct val="0"/>
        </a:spcBef>
        <a:spcAft>
          <a:spcPct val="0"/>
        </a:spcAft>
        <a:defRPr kumimoji="1" sz="3600" b="1">
          <a:solidFill>
            <a:srgbClr val="3A601B"/>
          </a:solidFill>
          <a:latin typeface="Arial" pitchFamily="34" charset="0"/>
          <a:cs typeface="Arial" pitchFamily="34" charset="0"/>
        </a:defRPr>
      </a:lvl6pPr>
      <a:lvl7pPr marL="914332" algn="l" rtl="0" fontAlgn="base">
        <a:spcBef>
          <a:spcPct val="0"/>
        </a:spcBef>
        <a:spcAft>
          <a:spcPct val="0"/>
        </a:spcAft>
        <a:defRPr kumimoji="1" sz="3600" b="1">
          <a:solidFill>
            <a:srgbClr val="3A601B"/>
          </a:solidFill>
          <a:latin typeface="Arial" pitchFamily="34" charset="0"/>
          <a:cs typeface="Arial" pitchFamily="34" charset="0"/>
        </a:defRPr>
      </a:lvl7pPr>
      <a:lvl8pPr marL="1371498" algn="l" rtl="0" fontAlgn="base">
        <a:spcBef>
          <a:spcPct val="0"/>
        </a:spcBef>
        <a:spcAft>
          <a:spcPct val="0"/>
        </a:spcAft>
        <a:defRPr kumimoji="1" sz="3600" b="1">
          <a:solidFill>
            <a:srgbClr val="3A601B"/>
          </a:solidFill>
          <a:latin typeface="Arial" pitchFamily="34" charset="0"/>
          <a:cs typeface="Arial" pitchFamily="34" charset="0"/>
        </a:defRPr>
      </a:lvl8pPr>
      <a:lvl9pPr marL="1828664" algn="l" rtl="0" fontAlgn="base">
        <a:spcBef>
          <a:spcPct val="0"/>
        </a:spcBef>
        <a:spcAft>
          <a:spcPct val="0"/>
        </a:spcAft>
        <a:defRPr kumimoji="1" sz="3600" b="1">
          <a:solidFill>
            <a:srgbClr val="3A601B"/>
          </a:solidFill>
          <a:latin typeface="Arial" pitchFamily="34" charset="0"/>
          <a:cs typeface="Arial" pitchFamily="34" charset="0"/>
        </a:defRPr>
      </a:lvl9pPr>
    </p:titleStyle>
    <p:bodyStyle>
      <a:lvl1pPr marL="287315" indent="-287315" algn="l" rtl="0" fontAlgn="base">
        <a:spcBef>
          <a:spcPct val="20000"/>
        </a:spcBef>
        <a:spcAft>
          <a:spcPct val="0"/>
        </a:spcAft>
        <a:buClr>
          <a:srgbClr val="FF0000"/>
        </a:buClr>
        <a:buSzPct val="120000"/>
        <a:buChar char="•"/>
        <a:defRPr kumimoji="1" sz="2400">
          <a:solidFill>
            <a:schemeClr val="tx1"/>
          </a:solidFill>
          <a:latin typeface="+mn-lt"/>
          <a:ea typeface="+mn-ea"/>
          <a:cs typeface="+mn-cs"/>
        </a:defRPr>
      </a:lvl1pPr>
      <a:lvl2pPr marL="765118" indent="-287315" algn="l" rtl="0" fontAlgn="base">
        <a:spcBef>
          <a:spcPct val="20000"/>
        </a:spcBef>
        <a:spcAft>
          <a:spcPct val="0"/>
        </a:spcAft>
        <a:buClr>
          <a:srgbClr val="3A601B"/>
        </a:buClr>
        <a:buFont typeface="Arial" pitchFamily="34" charset="0"/>
        <a:buChar char="–"/>
        <a:defRPr kumimoji="1" sz="2000">
          <a:solidFill>
            <a:schemeClr val="tx1"/>
          </a:solidFill>
          <a:latin typeface="+mn-lt"/>
          <a:cs typeface="+mn-cs"/>
        </a:defRPr>
      </a:lvl2pPr>
      <a:lvl3pPr marL="1139741" indent="-184138" algn="l" rtl="0" fontAlgn="base">
        <a:spcBef>
          <a:spcPct val="20000"/>
        </a:spcBef>
        <a:spcAft>
          <a:spcPct val="0"/>
        </a:spcAft>
        <a:buClr>
          <a:srgbClr val="B89500"/>
        </a:buClr>
        <a:buFont typeface="Arial" pitchFamily="34" charset="0"/>
        <a:buChar char="▪"/>
        <a:defRPr kumimoji="1">
          <a:solidFill>
            <a:schemeClr val="tx1"/>
          </a:solidFill>
          <a:latin typeface="+mn-lt"/>
          <a:cs typeface="+mn-cs"/>
        </a:defRPr>
      </a:lvl3pPr>
      <a:lvl4pPr marL="1603255" indent="-228584" algn="l" rtl="0" fontAlgn="base">
        <a:spcBef>
          <a:spcPct val="20000"/>
        </a:spcBef>
        <a:spcAft>
          <a:spcPct val="0"/>
        </a:spcAft>
        <a:buChar char="–"/>
        <a:defRPr kumimoji="1" sz="1600">
          <a:solidFill>
            <a:schemeClr val="tx1"/>
          </a:solidFill>
          <a:latin typeface="+mn-lt"/>
          <a:cs typeface="+mn-cs"/>
        </a:defRPr>
      </a:lvl4pPr>
      <a:lvl5pPr marL="2000101" indent="-190486" algn="l" rtl="0" fontAlgn="base">
        <a:spcBef>
          <a:spcPct val="20000"/>
        </a:spcBef>
        <a:spcAft>
          <a:spcPct val="0"/>
        </a:spcAft>
        <a:buChar char="»"/>
        <a:defRPr kumimoji="1" sz="1500">
          <a:solidFill>
            <a:schemeClr val="tx1"/>
          </a:solidFill>
          <a:latin typeface="+mn-lt"/>
          <a:cs typeface="+mn-cs"/>
        </a:defRPr>
      </a:lvl5pPr>
      <a:lvl6pPr marL="2457267" indent="-190486" algn="l" rtl="0" fontAlgn="base">
        <a:spcBef>
          <a:spcPct val="20000"/>
        </a:spcBef>
        <a:spcAft>
          <a:spcPct val="0"/>
        </a:spcAft>
        <a:buChar char="»"/>
        <a:defRPr kumimoji="1" sz="1500">
          <a:solidFill>
            <a:schemeClr val="tx1"/>
          </a:solidFill>
          <a:latin typeface="+mn-lt"/>
          <a:cs typeface="+mn-cs"/>
        </a:defRPr>
      </a:lvl6pPr>
      <a:lvl7pPr marL="2914434" indent="-190486" algn="l" rtl="0" fontAlgn="base">
        <a:spcBef>
          <a:spcPct val="20000"/>
        </a:spcBef>
        <a:spcAft>
          <a:spcPct val="0"/>
        </a:spcAft>
        <a:buChar char="»"/>
        <a:defRPr kumimoji="1" sz="1500">
          <a:solidFill>
            <a:schemeClr val="tx1"/>
          </a:solidFill>
          <a:latin typeface="+mn-lt"/>
          <a:cs typeface="+mn-cs"/>
        </a:defRPr>
      </a:lvl7pPr>
      <a:lvl8pPr marL="3371598" indent="-190486" algn="l" rtl="0" fontAlgn="base">
        <a:spcBef>
          <a:spcPct val="20000"/>
        </a:spcBef>
        <a:spcAft>
          <a:spcPct val="0"/>
        </a:spcAft>
        <a:buChar char="»"/>
        <a:defRPr kumimoji="1" sz="1500">
          <a:solidFill>
            <a:schemeClr val="tx1"/>
          </a:solidFill>
          <a:latin typeface="+mn-lt"/>
          <a:cs typeface="+mn-cs"/>
        </a:defRPr>
      </a:lvl8pPr>
      <a:lvl9pPr marL="3828763" indent="-190486" algn="l" rtl="0" fontAlgn="base">
        <a:spcBef>
          <a:spcPct val="20000"/>
        </a:spcBef>
        <a:spcAft>
          <a:spcPct val="0"/>
        </a:spcAft>
        <a:buChar char="»"/>
        <a:defRPr kumimoji="1" sz="1500">
          <a:solidFill>
            <a:schemeClr val="tx1"/>
          </a:solidFill>
          <a:latin typeface="+mn-lt"/>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cstate="print"/>
          <a:srcRect/>
          <a:stretch>
            <a:fillRect/>
          </a:stretch>
        </a:blipFill>
        <a:effectLst/>
      </p:bgPr>
    </p:bg>
    <p:spTree>
      <p:nvGrpSpPr>
        <p:cNvPr id="1" name=""/>
        <p:cNvGrpSpPr/>
        <p:nvPr/>
      </p:nvGrpSpPr>
      <p:grpSpPr>
        <a:xfrm>
          <a:off x="0" y="0"/>
          <a:ext cx="0" cy="0"/>
          <a:chOff x="0" y="0"/>
          <a:chExt cx="0" cy="0"/>
        </a:xfrm>
      </p:grpSpPr>
      <p:pic>
        <p:nvPicPr>
          <p:cNvPr id="1026" name="Picture 6" descr="MOHC_RGB_transpbackg.png"/>
          <p:cNvPicPr>
            <a:picLocks noChangeAspect="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98972" y="128590"/>
            <a:ext cx="2129367" cy="1706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Lst>
  <p:txStyles>
    <p:titleStyle>
      <a:lvl1pPr algn="ctr" defTabSz="457167"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167"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167"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167"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167"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167" algn="ctr" defTabSz="457167"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332" algn="ctr" defTabSz="457167"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498" algn="ctr" defTabSz="457167"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664" algn="ctr" defTabSz="457167"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874" indent="-342874" algn="l" defTabSz="457167"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895" indent="-285730" algn="l" defTabSz="457167"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2914" indent="-228584" algn="l" defTabSz="457167"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080" indent="-228584" algn="l" defTabSz="457167"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247" indent="-228584" algn="l" defTabSz="457167"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412" indent="-228584" algn="l" defTabSz="457167" rtl="0" eaLnBrk="1" latinLnBrk="0" hangingPunct="1">
        <a:spcBef>
          <a:spcPct val="20000"/>
        </a:spcBef>
        <a:buFont typeface="Arial"/>
        <a:buChar char="•"/>
        <a:defRPr sz="2000" kern="1200">
          <a:solidFill>
            <a:schemeClr val="tx1"/>
          </a:solidFill>
          <a:latin typeface="+mn-lt"/>
          <a:ea typeface="+mn-ea"/>
          <a:cs typeface="+mn-cs"/>
        </a:defRPr>
      </a:lvl6pPr>
      <a:lvl7pPr marL="2971578" indent="-228584" algn="l" defTabSz="457167" rtl="0" eaLnBrk="1" latinLnBrk="0" hangingPunct="1">
        <a:spcBef>
          <a:spcPct val="20000"/>
        </a:spcBef>
        <a:buFont typeface="Arial"/>
        <a:buChar char="•"/>
        <a:defRPr sz="2000" kern="1200">
          <a:solidFill>
            <a:schemeClr val="tx1"/>
          </a:solidFill>
          <a:latin typeface="+mn-lt"/>
          <a:ea typeface="+mn-ea"/>
          <a:cs typeface="+mn-cs"/>
        </a:defRPr>
      </a:lvl7pPr>
      <a:lvl8pPr marL="3428744" indent="-228584" algn="l" defTabSz="457167" rtl="0" eaLnBrk="1" latinLnBrk="0" hangingPunct="1">
        <a:spcBef>
          <a:spcPct val="20000"/>
        </a:spcBef>
        <a:buFont typeface="Arial"/>
        <a:buChar char="•"/>
        <a:defRPr sz="2000" kern="1200">
          <a:solidFill>
            <a:schemeClr val="tx1"/>
          </a:solidFill>
          <a:latin typeface="+mn-lt"/>
          <a:ea typeface="+mn-ea"/>
          <a:cs typeface="+mn-cs"/>
        </a:defRPr>
      </a:lvl8pPr>
      <a:lvl9pPr marL="3885910" indent="-228584" algn="l" defTabSz="45716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7" rtl="0" eaLnBrk="1" latinLnBrk="0" hangingPunct="1">
        <a:defRPr sz="1900" kern="1200">
          <a:solidFill>
            <a:schemeClr val="tx1"/>
          </a:solidFill>
          <a:latin typeface="+mn-lt"/>
          <a:ea typeface="+mn-ea"/>
          <a:cs typeface="+mn-cs"/>
        </a:defRPr>
      </a:lvl1pPr>
      <a:lvl2pPr marL="457167" algn="l" defTabSz="457167" rtl="0" eaLnBrk="1" latinLnBrk="0" hangingPunct="1">
        <a:defRPr sz="1900" kern="1200">
          <a:solidFill>
            <a:schemeClr val="tx1"/>
          </a:solidFill>
          <a:latin typeface="+mn-lt"/>
          <a:ea typeface="+mn-ea"/>
          <a:cs typeface="+mn-cs"/>
        </a:defRPr>
      </a:lvl2pPr>
      <a:lvl3pPr marL="914332" algn="l" defTabSz="457167" rtl="0" eaLnBrk="1" latinLnBrk="0" hangingPunct="1">
        <a:defRPr sz="1900" kern="1200">
          <a:solidFill>
            <a:schemeClr val="tx1"/>
          </a:solidFill>
          <a:latin typeface="+mn-lt"/>
          <a:ea typeface="+mn-ea"/>
          <a:cs typeface="+mn-cs"/>
        </a:defRPr>
      </a:lvl3pPr>
      <a:lvl4pPr marL="1371498" algn="l" defTabSz="457167" rtl="0" eaLnBrk="1" latinLnBrk="0" hangingPunct="1">
        <a:defRPr sz="1900" kern="1200">
          <a:solidFill>
            <a:schemeClr val="tx1"/>
          </a:solidFill>
          <a:latin typeface="+mn-lt"/>
          <a:ea typeface="+mn-ea"/>
          <a:cs typeface="+mn-cs"/>
        </a:defRPr>
      </a:lvl4pPr>
      <a:lvl5pPr marL="1828664" algn="l" defTabSz="457167" rtl="0" eaLnBrk="1" latinLnBrk="0" hangingPunct="1">
        <a:defRPr sz="1900" kern="1200">
          <a:solidFill>
            <a:schemeClr val="tx1"/>
          </a:solidFill>
          <a:latin typeface="+mn-lt"/>
          <a:ea typeface="+mn-ea"/>
          <a:cs typeface="+mn-cs"/>
        </a:defRPr>
      </a:lvl5pPr>
      <a:lvl6pPr marL="2285830" algn="l" defTabSz="457167" rtl="0" eaLnBrk="1" latinLnBrk="0" hangingPunct="1">
        <a:defRPr sz="1900" kern="1200">
          <a:solidFill>
            <a:schemeClr val="tx1"/>
          </a:solidFill>
          <a:latin typeface="+mn-lt"/>
          <a:ea typeface="+mn-ea"/>
          <a:cs typeface="+mn-cs"/>
        </a:defRPr>
      </a:lvl6pPr>
      <a:lvl7pPr marL="2742994" algn="l" defTabSz="457167" rtl="0" eaLnBrk="1" latinLnBrk="0" hangingPunct="1">
        <a:defRPr sz="1900" kern="1200">
          <a:solidFill>
            <a:schemeClr val="tx1"/>
          </a:solidFill>
          <a:latin typeface="+mn-lt"/>
          <a:ea typeface="+mn-ea"/>
          <a:cs typeface="+mn-cs"/>
        </a:defRPr>
      </a:lvl7pPr>
      <a:lvl8pPr marL="3200160" algn="l" defTabSz="457167" rtl="0" eaLnBrk="1" latinLnBrk="0" hangingPunct="1">
        <a:defRPr sz="1900" kern="1200">
          <a:solidFill>
            <a:schemeClr val="tx1"/>
          </a:solidFill>
          <a:latin typeface="+mn-lt"/>
          <a:ea typeface="+mn-ea"/>
          <a:cs typeface="+mn-cs"/>
        </a:defRPr>
      </a:lvl8pPr>
      <a:lvl9pPr marL="3657327" algn="l" defTabSz="457167" rtl="0" eaLnBrk="1" latinLnBrk="0" hangingPunct="1">
        <a:defRPr sz="19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3074" name="Picture 10" descr="SSTL-Background.jpg"/>
          <p:cNvPicPr>
            <a:picLocks noChangeAspect="1"/>
          </p:cNvPicPr>
          <p:nvPr userDrawn="1"/>
        </p:nvPicPr>
        <p:blipFill>
          <a:blip r:embed="rId9" cstate="print"/>
          <a:srcRect/>
          <a:stretch>
            <a:fillRect/>
          </a:stretch>
        </p:blipFill>
        <p:spPr bwMode="auto">
          <a:xfrm>
            <a:off x="0" y="-7925"/>
            <a:ext cx="12192000" cy="6858001"/>
          </a:xfrm>
          <a:prstGeom prst="rect">
            <a:avLst/>
          </a:prstGeom>
          <a:noFill/>
          <a:ln w="9525">
            <a:noFill/>
            <a:miter lim="800000"/>
            <a:headEnd/>
            <a:tailEnd/>
          </a:ln>
        </p:spPr>
      </p:pic>
      <p:sp>
        <p:nvSpPr>
          <p:cNvPr id="2" name="Title Placeholder 1"/>
          <p:cNvSpPr>
            <a:spLocks noGrp="1"/>
          </p:cNvSpPr>
          <p:nvPr>
            <p:ph type="title"/>
          </p:nvPr>
        </p:nvSpPr>
        <p:spPr>
          <a:xfrm>
            <a:off x="0" y="36513"/>
            <a:ext cx="12192000" cy="1143000"/>
          </a:xfrm>
          <a:prstGeom prst="rect">
            <a:avLst/>
          </a:prstGeom>
        </p:spPr>
        <p:txBody>
          <a:bodyPr vert="horz" lIns="91434" tIns="45718" rIns="91434" bIns="45718" rtlCol="0" anchor="t">
            <a:noAutofit/>
          </a:bodyPr>
          <a:lstStyle/>
          <a:p>
            <a:r>
              <a:rPr lang="en-GB" dirty="0"/>
              <a:t>Click to edit Master title style</a:t>
            </a:r>
            <a:endParaRPr lang="en-US" dirty="0"/>
          </a:p>
        </p:txBody>
      </p:sp>
      <p:sp>
        <p:nvSpPr>
          <p:cNvPr id="3076" name="Text Placeholder 2"/>
          <p:cNvSpPr>
            <a:spLocks noGrp="1"/>
          </p:cNvSpPr>
          <p:nvPr>
            <p:ph type="body" idx="1"/>
          </p:nvPr>
        </p:nvSpPr>
        <p:spPr bwMode="auto">
          <a:xfrm>
            <a:off x="1092201" y="2303466"/>
            <a:ext cx="10676467" cy="3956051"/>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Click to edit Master text styles</a:t>
            </a:r>
          </a:p>
        </p:txBody>
      </p:sp>
      <p:pic>
        <p:nvPicPr>
          <p:cNvPr id="3077" name="Picture 11" descr="SSTL-Logo-Large.png"/>
          <p:cNvPicPr>
            <a:picLocks noChangeAspect="1"/>
          </p:cNvPicPr>
          <p:nvPr userDrawn="1"/>
        </p:nvPicPr>
        <p:blipFill>
          <a:blip r:embed="rId10" cstate="print"/>
          <a:srcRect/>
          <a:stretch>
            <a:fillRect/>
          </a:stretch>
        </p:blipFill>
        <p:spPr bwMode="auto">
          <a:xfrm>
            <a:off x="141817" y="147766"/>
            <a:ext cx="1462616" cy="460375"/>
          </a:xfrm>
          <a:prstGeom prst="rect">
            <a:avLst/>
          </a:prstGeom>
          <a:noFill/>
          <a:ln w="9525">
            <a:noFill/>
            <a:miter lim="800000"/>
            <a:headEnd/>
            <a:tailEnd/>
          </a:ln>
        </p:spPr>
      </p:pic>
    </p:spTree>
    <p:extLst>
      <p:ext uri="{BB962C8B-B14F-4D97-AF65-F5344CB8AC3E}">
        <p14:creationId xmlns:p14="http://schemas.microsoft.com/office/powerpoint/2010/main" val="379839260"/>
      </p:ext>
    </p:extLst>
  </p:cSld>
  <p:clrMap bg1="lt1" tx1="dk1" bg2="lt2" tx2="dk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Lst>
  <p:txStyles>
    <p:titleStyle>
      <a:lvl1pPr algn="ctr" defTabSz="457167" rtl="0" fontAlgn="base">
        <a:spcBef>
          <a:spcPct val="0"/>
        </a:spcBef>
        <a:spcAft>
          <a:spcPct val="0"/>
        </a:spcAft>
        <a:defRPr sz="3900" kern="1200" spc="-100">
          <a:solidFill>
            <a:srgbClr val="C1D72E"/>
          </a:solidFill>
          <a:latin typeface="Helvetica Light"/>
          <a:ea typeface="Helvetica Light"/>
          <a:cs typeface="Helvetica Light"/>
        </a:defRPr>
      </a:lvl1pPr>
      <a:lvl2pPr algn="ctr" defTabSz="457167" rtl="0" fontAlgn="base">
        <a:spcBef>
          <a:spcPct val="0"/>
        </a:spcBef>
        <a:spcAft>
          <a:spcPct val="0"/>
        </a:spcAft>
        <a:defRPr sz="3900">
          <a:solidFill>
            <a:srgbClr val="C1D72E"/>
          </a:solidFill>
          <a:latin typeface="Helvetica Light"/>
          <a:ea typeface="Helvetica Light"/>
          <a:cs typeface="Helvetica Light"/>
        </a:defRPr>
      </a:lvl2pPr>
      <a:lvl3pPr algn="ctr" defTabSz="457167" rtl="0" fontAlgn="base">
        <a:spcBef>
          <a:spcPct val="0"/>
        </a:spcBef>
        <a:spcAft>
          <a:spcPct val="0"/>
        </a:spcAft>
        <a:defRPr sz="3900">
          <a:solidFill>
            <a:srgbClr val="C1D72E"/>
          </a:solidFill>
          <a:latin typeface="Helvetica Light"/>
          <a:ea typeface="Helvetica Light"/>
          <a:cs typeface="Helvetica Light"/>
        </a:defRPr>
      </a:lvl3pPr>
      <a:lvl4pPr algn="ctr" defTabSz="457167" rtl="0" fontAlgn="base">
        <a:spcBef>
          <a:spcPct val="0"/>
        </a:spcBef>
        <a:spcAft>
          <a:spcPct val="0"/>
        </a:spcAft>
        <a:defRPr sz="3900">
          <a:solidFill>
            <a:srgbClr val="C1D72E"/>
          </a:solidFill>
          <a:latin typeface="Helvetica Light"/>
          <a:ea typeface="Helvetica Light"/>
          <a:cs typeface="Helvetica Light"/>
        </a:defRPr>
      </a:lvl4pPr>
      <a:lvl5pPr algn="ctr" defTabSz="457167" rtl="0" fontAlgn="base">
        <a:spcBef>
          <a:spcPct val="0"/>
        </a:spcBef>
        <a:spcAft>
          <a:spcPct val="0"/>
        </a:spcAft>
        <a:defRPr sz="3900">
          <a:solidFill>
            <a:srgbClr val="C1D72E"/>
          </a:solidFill>
          <a:latin typeface="Helvetica Light"/>
          <a:ea typeface="Helvetica Light"/>
          <a:cs typeface="Helvetica Light"/>
        </a:defRPr>
      </a:lvl5pPr>
      <a:lvl6pPr marL="457167" algn="ctr" defTabSz="457167" rtl="0" fontAlgn="base">
        <a:spcBef>
          <a:spcPct val="0"/>
        </a:spcBef>
        <a:spcAft>
          <a:spcPct val="0"/>
        </a:spcAft>
        <a:defRPr sz="3900">
          <a:solidFill>
            <a:srgbClr val="C1D72E"/>
          </a:solidFill>
          <a:latin typeface="Helvetica Light"/>
          <a:ea typeface="Helvetica Light"/>
          <a:cs typeface="Helvetica Light"/>
        </a:defRPr>
      </a:lvl6pPr>
      <a:lvl7pPr marL="914332" algn="ctr" defTabSz="457167" rtl="0" fontAlgn="base">
        <a:spcBef>
          <a:spcPct val="0"/>
        </a:spcBef>
        <a:spcAft>
          <a:spcPct val="0"/>
        </a:spcAft>
        <a:defRPr sz="3900">
          <a:solidFill>
            <a:srgbClr val="C1D72E"/>
          </a:solidFill>
          <a:latin typeface="Helvetica Light"/>
          <a:ea typeface="Helvetica Light"/>
          <a:cs typeface="Helvetica Light"/>
        </a:defRPr>
      </a:lvl7pPr>
      <a:lvl8pPr marL="1371498" algn="ctr" defTabSz="457167" rtl="0" fontAlgn="base">
        <a:spcBef>
          <a:spcPct val="0"/>
        </a:spcBef>
        <a:spcAft>
          <a:spcPct val="0"/>
        </a:spcAft>
        <a:defRPr sz="3900">
          <a:solidFill>
            <a:srgbClr val="C1D72E"/>
          </a:solidFill>
          <a:latin typeface="Helvetica Light"/>
          <a:ea typeface="Helvetica Light"/>
          <a:cs typeface="Helvetica Light"/>
        </a:defRPr>
      </a:lvl8pPr>
      <a:lvl9pPr marL="1828664" algn="ctr" defTabSz="457167" rtl="0" fontAlgn="base">
        <a:spcBef>
          <a:spcPct val="0"/>
        </a:spcBef>
        <a:spcAft>
          <a:spcPct val="0"/>
        </a:spcAft>
        <a:defRPr sz="3900">
          <a:solidFill>
            <a:srgbClr val="C1D72E"/>
          </a:solidFill>
          <a:latin typeface="Helvetica Light"/>
          <a:ea typeface="Helvetica Light"/>
          <a:cs typeface="Helvetica Light"/>
        </a:defRPr>
      </a:lvl9pPr>
    </p:titleStyle>
    <p:bodyStyle>
      <a:lvl1pPr indent="-342874" algn="l" defTabSz="457167" rtl="0" fontAlgn="base">
        <a:spcBef>
          <a:spcPct val="0"/>
        </a:spcBef>
        <a:spcAft>
          <a:spcPts val="1800"/>
        </a:spcAft>
        <a:defRPr sz="1900" kern="1200">
          <a:solidFill>
            <a:schemeClr val="bg1"/>
          </a:solidFill>
          <a:latin typeface="Helvetica Light"/>
          <a:ea typeface="Helvetica Light"/>
          <a:cs typeface="Helvetica Light"/>
        </a:defRPr>
      </a:lvl1pPr>
      <a:lvl2pPr marL="742895" indent="-285730" algn="l" defTabSz="457167" rtl="0" fontAlgn="base">
        <a:spcBef>
          <a:spcPct val="20000"/>
        </a:spcBef>
        <a:spcAft>
          <a:spcPct val="0"/>
        </a:spcAft>
        <a:buFont typeface="Arial" pitchFamily="34" charset="0"/>
        <a:buChar char="–"/>
        <a:defRPr sz="2800" kern="1200">
          <a:solidFill>
            <a:schemeClr val="tx1"/>
          </a:solidFill>
          <a:latin typeface="+mn-lt"/>
          <a:ea typeface="Helvetica Light"/>
          <a:cs typeface="Helvetica Light"/>
        </a:defRPr>
      </a:lvl2pPr>
      <a:lvl3pPr marL="1142914" indent="-228584" algn="l" defTabSz="457167" rtl="0" fontAlgn="base">
        <a:spcBef>
          <a:spcPct val="20000"/>
        </a:spcBef>
        <a:spcAft>
          <a:spcPct val="0"/>
        </a:spcAft>
        <a:buFont typeface="Arial" pitchFamily="34" charset="0"/>
        <a:buChar char="•"/>
        <a:defRPr sz="2400" kern="1200">
          <a:solidFill>
            <a:schemeClr val="tx1"/>
          </a:solidFill>
          <a:latin typeface="+mn-lt"/>
          <a:ea typeface="Helvetica Light"/>
          <a:cs typeface="Helvetica Light"/>
        </a:defRPr>
      </a:lvl3pPr>
      <a:lvl4pPr marL="1600080" indent="-228584" algn="l" defTabSz="457167" rtl="0" fontAlgn="base">
        <a:spcBef>
          <a:spcPct val="20000"/>
        </a:spcBef>
        <a:spcAft>
          <a:spcPct val="0"/>
        </a:spcAft>
        <a:buFont typeface="Arial" pitchFamily="34" charset="0"/>
        <a:buChar char="–"/>
        <a:defRPr sz="2000" kern="1200">
          <a:solidFill>
            <a:schemeClr val="tx1"/>
          </a:solidFill>
          <a:latin typeface="+mn-lt"/>
          <a:ea typeface="Helvetica Light"/>
          <a:cs typeface="Helvetica Light"/>
        </a:defRPr>
      </a:lvl4pPr>
      <a:lvl5pPr marL="2057247" indent="-228584" algn="l" defTabSz="457167" rtl="0" fontAlgn="base">
        <a:spcBef>
          <a:spcPct val="20000"/>
        </a:spcBef>
        <a:spcAft>
          <a:spcPct val="0"/>
        </a:spcAft>
        <a:buFont typeface="Arial" pitchFamily="34" charset="0"/>
        <a:buChar char="»"/>
        <a:defRPr sz="2000" kern="1200">
          <a:solidFill>
            <a:schemeClr val="tx1"/>
          </a:solidFill>
          <a:latin typeface="+mn-lt"/>
          <a:ea typeface="Helvetica Light"/>
          <a:cs typeface="Helvetica Light"/>
        </a:defRPr>
      </a:lvl5pPr>
      <a:lvl6pPr marL="2514412" indent="-228584" algn="l" defTabSz="457167" rtl="0" eaLnBrk="1" latinLnBrk="0" hangingPunct="1">
        <a:spcBef>
          <a:spcPct val="20000"/>
        </a:spcBef>
        <a:buFont typeface="Arial"/>
        <a:buChar char="•"/>
        <a:defRPr sz="2000" kern="1200">
          <a:solidFill>
            <a:schemeClr val="tx1"/>
          </a:solidFill>
          <a:latin typeface="+mn-lt"/>
          <a:ea typeface="+mn-ea"/>
          <a:cs typeface="+mn-cs"/>
        </a:defRPr>
      </a:lvl6pPr>
      <a:lvl7pPr marL="2971578" indent="-228584" algn="l" defTabSz="457167" rtl="0" eaLnBrk="1" latinLnBrk="0" hangingPunct="1">
        <a:spcBef>
          <a:spcPct val="20000"/>
        </a:spcBef>
        <a:buFont typeface="Arial"/>
        <a:buChar char="•"/>
        <a:defRPr sz="2000" kern="1200">
          <a:solidFill>
            <a:schemeClr val="tx1"/>
          </a:solidFill>
          <a:latin typeface="+mn-lt"/>
          <a:ea typeface="+mn-ea"/>
          <a:cs typeface="+mn-cs"/>
        </a:defRPr>
      </a:lvl7pPr>
      <a:lvl8pPr marL="3428744" indent="-228584" algn="l" defTabSz="457167" rtl="0" eaLnBrk="1" latinLnBrk="0" hangingPunct="1">
        <a:spcBef>
          <a:spcPct val="20000"/>
        </a:spcBef>
        <a:buFont typeface="Arial"/>
        <a:buChar char="•"/>
        <a:defRPr sz="2000" kern="1200">
          <a:solidFill>
            <a:schemeClr val="tx1"/>
          </a:solidFill>
          <a:latin typeface="+mn-lt"/>
          <a:ea typeface="+mn-ea"/>
          <a:cs typeface="+mn-cs"/>
        </a:defRPr>
      </a:lvl8pPr>
      <a:lvl9pPr marL="3885910" indent="-228584" algn="l" defTabSz="45716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7" rtl="0" eaLnBrk="1" latinLnBrk="0" hangingPunct="1">
        <a:defRPr sz="1900" kern="1200">
          <a:solidFill>
            <a:schemeClr val="tx1"/>
          </a:solidFill>
          <a:latin typeface="+mn-lt"/>
          <a:ea typeface="+mn-ea"/>
          <a:cs typeface="+mn-cs"/>
        </a:defRPr>
      </a:lvl1pPr>
      <a:lvl2pPr marL="457167" algn="l" defTabSz="457167" rtl="0" eaLnBrk="1" latinLnBrk="0" hangingPunct="1">
        <a:defRPr sz="1900" kern="1200">
          <a:solidFill>
            <a:schemeClr val="tx1"/>
          </a:solidFill>
          <a:latin typeface="+mn-lt"/>
          <a:ea typeface="+mn-ea"/>
          <a:cs typeface="+mn-cs"/>
        </a:defRPr>
      </a:lvl2pPr>
      <a:lvl3pPr marL="914332" algn="l" defTabSz="457167" rtl="0" eaLnBrk="1" latinLnBrk="0" hangingPunct="1">
        <a:defRPr sz="1900" kern="1200">
          <a:solidFill>
            <a:schemeClr val="tx1"/>
          </a:solidFill>
          <a:latin typeface="+mn-lt"/>
          <a:ea typeface="+mn-ea"/>
          <a:cs typeface="+mn-cs"/>
        </a:defRPr>
      </a:lvl3pPr>
      <a:lvl4pPr marL="1371498" algn="l" defTabSz="457167" rtl="0" eaLnBrk="1" latinLnBrk="0" hangingPunct="1">
        <a:defRPr sz="1900" kern="1200">
          <a:solidFill>
            <a:schemeClr val="tx1"/>
          </a:solidFill>
          <a:latin typeface="+mn-lt"/>
          <a:ea typeface="+mn-ea"/>
          <a:cs typeface="+mn-cs"/>
        </a:defRPr>
      </a:lvl4pPr>
      <a:lvl5pPr marL="1828664" algn="l" defTabSz="457167" rtl="0" eaLnBrk="1" latinLnBrk="0" hangingPunct="1">
        <a:defRPr sz="1900" kern="1200">
          <a:solidFill>
            <a:schemeClr val="tx1"/>
          </a:solidFill>
          <a:latin typeface="+mn-lt"/>
          <a:ea typeface="+mn-ea"/>
          <a:cs typeface="+mn-cs"/>
        </a:defRPr>
      </a:lvl5pPr>
      <a:lvl6pPr marL="2285830" algn="l" defTabSz="457167" rtl="0" eaLnBrk="1" latinLnBrk="0" hangingPunct="1">
        <a:defRPr sz="1900" kern="1200">
          <a:solidFill>
            <a:schemeClr val="tx1"/>
          </a:solidFill>
          <a:latin typeface="+mn-lt"/>
          <a:ea typeface="+mn-ea"/>
          <a:cs typeface="+mn-cs"/>
        </a:defRPr>
      </a:lvl6pPr>
      <a:lvl7pPr marL="2742994" algn="l" defTabSz="457167" rtl="0" eaLnBrk="1" latinLnBrk="0" hangingPunct="1">
        <a:defRPr sz="1900" kern="1200">
          <a:solidFill>
            <a:schemeClr val="tx1"/>
          </a:solidFill>
          <a:latin typeface="+mn-lt"/>
          <a:ea typeface="+mn-ea"/>
          <a:cs typeface="+mn-cs"/>
        </a:defRPr>
      </a:lvl7pPr>
      <a:lvl8pPr marL="3200160" algn="l" defTabSz="457167" rtl="0" eaLnBrk="1" latinLnBrk="0" hangingPunct="1">
        <a:defRPr sz="1900" kern="1200">
          <a:solidFill>
            <a:schemeClr val="tx1"/>
          </a:solidFill>
          <a:latin typeface="+mn-lt"/>
          <a:ea typeface="+mn-ea"/>
          <a:cs typeface="+mn-cs"/>
        </a:defRPr>
      </a:lvl8pPr>
      <a:lvl9pPr marL="3657327" algn="l" defTabSz="457167" rtl="0" eaLnBrk="1" latinLnBrk="0" hangingPunct="1">
        <a:defRPr sz="19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91434" tIns="45718" rIns="91434" bIns="45718"/>
          <a:lstStyle/>
          <a:p>
            <a:pPr fontAlgn="base">
              <a:lnSpc>
                <a:spcPct val="85000"/>
              </a:lnSpc>
              <a:spcBef>
                <a:spcPct val="0"/>
              </a:spcBef>
              <a:spcAft>
                <a:spcPct val="0"/>
              </a:spcAft>
              <a:defRPr/>
            </a:pPr>
            <a:endParaRPr lang="en-US" sz="4400" dirty="0">
              <a:ln w="101600" cmpd="sng">
                <a:solidFill>
                  <a:srgbClr val="FFFFFF"/>
                </a:solidFill>
              </a:ln>
              <a:solidFill>
                <a:srgbClr val="00ADD0"/>
              </a:solidFill>
              <a:ea typeface="ＭＳ Ｐゴシック" charset="0"/>
            </a:endParaRPr>
          </a:p>
        </p:txBody>
      </p:sp>
      <p:pic>
        <p:nvPicPr>
          <p:cNvPr id="9219" name="Picture 2" descr="MO_RGB_transpbackg.png"/>
          <p:cNvPicPr>
            <a:picLocks noChangeAspect="1"/>
          </p:cNvPicPr>
          <p:nvPr userDrawn="1"/>
        </p:nvPicPr>
        <p:blipFill>
          <a:blip r:embed="rId16" cstate="print"/>
          <a:srcRect/>
          <a:stretch>
            <a:fillRect/>
          </a:stretch>
        </p:blipFill>
        <p:spPr bwMode="auto">
          <a:xfrm>
            <a:off x="143942" y="131767"/>
            <a:ext cx="1631951" cy="1493837"/>
          </a:xfrm>
          <a:prstGeom prst="rect">
            <a:avLst/>
          </a:prstGeom>
          <a:noFill/>
          <a:ln w="9525">
            <a:noFill/>
            <a:miter lim="800000"/>
            <a:headEnd/>
            <a:tailEnd/>
          </a:ln>
        </p:spPr>
      </p:pic>
    </p:spTree>
    <p:extLst>
      <p:ext uri="{BB962C8B-B14F-4D97-AF65-F5344CB8AC3E}">
        <p14:creationId xmlns:p14="http://schemas.microsoft.com/office/powerpoint/2010/main" val="613090445"/>
      </p:ext>
    </p:extLst>
  </p:cSld>
  <p:clrMap bg1="dk2" tx1="lt1" bg2="dk1" tx2="lt2" accent1="accent1" accent2="accent2" accent3="accent3" accent4="accent4" accent5="accent5" accent6="accent6" hlink="hlink" folHlink="folHlink"/>
  <p:sldLayoutIdLst>
    <p:sldLayoutId id="2147484318" r:id="rId1"/>
    <p:sldLayoutId id="2147484319" r:id="rId2"/>
    <p:sldLayoutId id="2147484320" r:id="rId3"/>
    <p:sldLayoutId id="2147484321" r:id="rId4"/>
    <p:sldLayoutId id="2147484322" r:id="rId5"/>
    <p:sldLayoutId id="2147484323" r:id="rId6"/>
    <p:sldLayoutId id="2147484324" r:id="rId7"/>
    <p:sldLayoutId id="2147484325" r:id="rId8"/>
    <p:sldLayoutId id="2147484326" r:id="rId9"/>
    <p:sldLayoutId id="2147484327" r:id="rId10"/>
    <p:sldLayoutId id="2147484328" r:id="rId11"/>
    <p:sldLayoutId id="2147484329" r:id="rId12"/>
    <p:sldLayoutId id="2147484330" r:id="rId13"/>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167" algn="l" rtl="0" fontAlgn="base">
        <a:lnSpc>
          <a:spcPct val="85000"/>
        </a:lnSpc>
        <a:spcBef>
          <a:spcPct val="0"/>
        </a:spcBef>
        <a:spcAft>
          <a:spcPct val="0"/>
        </a:spcAft>
        <a:defRPr sz="4000">
          <a:solidFill>
            <a:srgbClr val="FFFFFF"/>
          </a:solidFill>
          <a:latin typeface="Arial" charset="0"/>
        </a:defRPr>
      </a:lvl6pPr>
      <a:lvl7pPr marL="914332" algn="l" rtl="0" fontAlgn="base">
        <a:lnSpc>
          <a:spcPct val="85000"/>
        </a:lnSpc>
        <a:spcBef>
          <a:spcPct val="0"/>
        </a:spcBef>
        <a:spcAft>
          <a:spcPct val="0"/>
        </a:spcAft>
        <a:defRPr sz="4000">
          <a:solidFill>
            <a:srgbClr val="FFFFFF"/>
          </a:solidFill>
          <a:latin typeface="Arial" charset="0"/>
        </a:defRPr>
      </a:lvl7pPr>
      <a:lvl8pPr marL="1371498" algn="l" rtl="0" fontAlgn="base">
        <a:lnSpc>
          <a:spcPct val="85000"/>
        </a:lnSpc>
        <a:spcBef>
          <a:spcPct val="0"/>
        </a:spcBef>
        <a:spcAft>
          <a:spcPct val="0"/>
        </a:spcAft>
        <a:defRPr sz="4000">
          <a:solidFill>
            <a:srgbClr val="FFFFFF"/>
          </a:solidFill>
          <a:latin typeface="Arial" charset="0"/>
        </a:defRPr>
      </a:lvl8pPr>
      <a:lvl9pPr marL="1828664" algn="l" rtl="0" fontAlgn="base">
        <a:lnSpc>
          <a:spcPct val="85000"/>
        </a:lnSpc>
        <a:spcBef>
          <a:spcPct val="0"/>
        </a:spcBef>
        <a:spcAft>
          <a:spcPct val="0"/>
        </a:spcAft>
        <a:defRPr sz="4000">
          <a:solidFill>
            <a:srgbClr val="FFFFFF"/>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663" indent="-169850" algn="l" rtl="0" fontAlgn="base">
        <a:lnSpc>
          <a:spcPct val="90000"/>
        </a:lnSpc>
        <a:spcBef>
          <a:spcPct val="35000"/>
        </a:spcBef>
        <a:spcAft>
          <a:spcPct val="35000"/>
        </a:spcAft>
        <a:buChar char="•"/>
        <a:defRPr sz="2000">
          <a:solidFill>
            <a:srgbClr val="FFFFFF"/>
          </a:solidFill>
          <a:latin typeface="+mn-lt"/>
        </a:defRPr>
      </a:lvl6pPr>
      <a:lvl7pPr marL="2612829" indent="-169850" algn="l" rtl="0" fontAlgn="base">
        <a:lnSpc>
          <a:spcPct val="90000"/>
        </a:lnSpc>
        <a:spcBef>
          <a:spcPct val="35000"/>
        </a:spcBef>
        <a:spcAft>
          <a:spcPct val="35000"/>
        </a:spcAft>
        <a:buChar char="•"/>
        <a:defRPr sz="2000">
          <a:solidFill>
            <a:srgbClr val="FFFFFF"/>
          </a:solidFill>
          <a:latin typeface="+mn-lt"/>
        </a:defRPr>
      </a:lvl7pPr>
      <a:lvl8pPr marL="3069997" indent="-169850" algn="l" rtl="0" fontAlgn="base">
        <a:lnSpc>
          <a:spcPct val="90000"/>
        </a:lnSpc>
        <a:spcBef>
          <a:spcPct val="35000"/>
        </a:spcBef>
        <a:spcAft>
          <a:spcPct val="35000"/>
        </a:spcAft>
        <a:buChar char="•"/>
        <a:defRPr sz="2000">
          <a:solidFill>
            <a:srgbClr val="FFFFFF"/>
          </a:solidFill>
          <a:latin typeface="+mn-lt"/>
        </a:defRPr>
      </a:lvl8pPr>
      <a:lvl9pPr marL="3527161" indent="-169850" algn="l" rtl="0" fontAlgn="base">
        <a:lnSpc>
          <a:spcPct val="90000"/>
        </a:lnSpc>
        <a:spcBef>
          <a:spcPct val="35000"/>
        </a:spcBef>
        <a:spcAft>
          <a:spcPct val="35000"/>
        </a:spcAft>
        <a:buChar char="•"/>
        <a:defRPr sz="2000">
          <a:solidFill>
            <a:srgbClr val="FFFFFF"/>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blipFill dpi="0" rotWithShape="0">
          <a:blip r:embed="rId10"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lIns="121917" tIns="60958" rIns="121917" bIns="60958"/>
          <a:lstStyle/>
          <a:p>
            <a:pPr defTabSz="914400" fontAlgn="base">
              <a:lnSpc>
                <a:spcPct val="85000"/>
              </a:lnSpc>
              <a:spcBef>
                <a:spcPct val="0"/>
              </a:spcBef>
              <a:spcAft>
                <a:spcPct val="0"/>
              </a:spcAft>
              <a:defRPr/>
            </a:pPr>
            <a:endParaRPr lang="en-US" sz="5900">
              <a:ln w="101600" cmpd="sng">
                <a:solidFill>
                  <a:srgbClr val="FFFFFF"/>
                </a:solidFill>
              </a:ln>
              <a:solidFill>
                <a:srgbClr val="00ADD0"/>
              </a:solidFill>
              <a:ea typeface="ＭＳ Ｐゴシック" charset="0"/>
            </a:endParaRPr>
          </a:p>
        </p:txBody>
      </p:sp>
      <p:pic>
        <p:nvPicPr>
          <p:cNvPr id="1027" name="Picture 2" descr="MO_RGB_transpbackg.png"/>
          <p:cNvPicPr>
            <a:picLocks noChangeAspect="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43934" y="131234"/>
            <a:ext cx="1631951" cy="149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51" r:id="rId1"/>
    <p:sldLayoutId id="2147484352" r:id="rId2"/>
    <p:sldLayoutId id="2147484353" r:id="rId3"/>
    <p:sldLayoutId id="2147484354" r:id="rId4"/>
    <p:sldLayoutId id="2147484355" r:id="rId5"/>
    <p:sldLayoutId id="2147484356" r:id="rId6"/>
    <p:sldLayoutId id="2147484357" r:id="rId7"/>
    <p:sldLayoutId id="2147484358" r:id="rId8"/>
  </p:sldLayoutIdLst>
  <p:transition spd="slow">
    <p:fade/>
  </p:transition>
  <p:hf sldNum="0" hdr="0" dt="0"/>
  <p:txStyles>
    <p:titleStyle>
      <a:lvl1pPr algn="l" rtl="0" eaLnBrk="0" fontAlgn="base" hangingPunct="0">
        <a:lnSpc>
          <a:spcPct val="85000"/>
        </a:lnSpc>
        <a:spcBef>
          <a:spcPct val="0"/>
        </a:spcBef>
        <a:spcAft>
          <a:spcPct val="0"/>
        </a:spcAft>
        <a:defRPr sz="53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53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53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53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5300">
          <a:solidFill>
            <a:srgbClr val="000000"/>
          </a:solidFill>
          <a:latin typeface="Arial" charset="0"/>
          <a:ea typeface="ＭＳ Ｐゴシック" charset="0"/>
          <a:cs typeface="ＭＳ Ｐゴシック" charset="0"/>
        </a:defRPr>
      </a:lvl5pPr>
      <a:lvl6pPr marL="609585" algn="l" rtl="0" fontAlgn="base">
        <a:lnSpc>
          <a:spcPct val="85000"/>
        </a:lnSpc>
        <a:spcBef>
          <a:spcPct val="0"/>
        </a:spcBef>
        <a:spcAft>
          <a:spcPct val="0"/>
        </a:spcAft>
        <a:defRPr sz="5300">
          <a:solidFill>
            <a:srgbClr val="FFFFFF"/>
          </a:solidFill>
          <a:latin typeface="Arial" charset="0"/>
        </a:defRPr>
      </a:lvl6pPr>
      <a:lvl7pPr marL="1219170" algn="l" rtl="0" fontAlgn="base">
        <a:lnSpc>
          <a:spcPct val="85000"/>
        </a:lnSpc>
        <a:spcBef>
          <a:spcPct val="0"/>
        </a:spcBef>
        <a:spcAft>
          <a:spcPct val="0"/>
        </a:spcAft>
        <a:defRPr sz="5300">
          <a:solidFill>
            <a:srgbClr val="FFFFFF"/>
          </a:solidFill>
          <a:latin typeface="Arial" charset="0"/>
        </a:defRPr>
      </a:lvl7pPr>
      <a:lvl8pPr marL="1828754" algn="l" rtl="0" fontAlgn="base">
        <a:lnSpc>
          <a:spcPct val="85000"/>
        </a:lnSpc>
        <a:spcBef>
          <a:spcPct val="0"/>
        </a:spcBef>
        <a:spcAft>
          <a:spcPct val="0"/>
        </a:spcAft>
        <a:defRPr sz="5300">
          <a:solidFill>
            <a:srgbClr val="FFFFFF"/>
          </a:solidFill>
          <a:latin typeface="Arial" charset="0"/>
        </a:defRPr>
      </a:lvl8pPr>
      <a:lvl9pPr marL="2438339" algn="l" rtl="0" fontAlgn="base">
        <a:lnSpc>
          <a:spcPct val="85000"/>
        </a:lnSpc>
        <a:spcBef>
          <a:spcPct val="0"/>
        </a:spcBef>
        <a:spcAft>
          <a:spcPct val="0"/>
        </a:spcAft>
        <a:defRPr sz="5300">
          <a:solidFill>
            <a:srgbClr val="FFFFFF"/>
          </a:solidFill>
          <a:latin typeface="Arial" charset="0"/>
        </a:defRPr>
      </a:lvl9pPr>
    </p:titleStyle>
    <p:bodyStyle>
      <a:lvl1pPr marL="349242" indent="-349242" algn="l" rtl="0" eaLnBrk="0" fontAlgn="base" hangingPunct="0">
        <a:lnSpc>
          <a:spcPct val="90000"/>
        </a:lnSpc>
        <a:spcBef>
          <a:spcPct val="35000"/>
        </a:spcBef>
        <a:spcAft>
          <a:spcPct val="35000"/>
        </a:spcAft>
        <a:buChar char="•"/>
        <a:defRPr sz="3200">
          <a:solidFill>
            <a:srgbClr val="000000"/>
          </a:solidFill>
          <a:latin typeface="+mn-lt"/>
          <a:ea typeface="ＭＳ Ｐゴシック" charset="0"/>
          <a:cs typeface="ＭＳ Ｐゴシック" charset="0"/>
        </a:defRPr>
      </a:lvl1pPr>
      <a:lvl2pPr marL="831830" indent="-243411" algn="l" rtl="0" eaLnBrk="0" fontAlgn="base" hangingPunct="0">
        <a:lnSpc>
          <a:spcPct val="90000"/>
        </a:lnSpc>
        <a:spcBef>
          <a:spcPct val="35000"/>
        </a:spcBef>
        <a:spcAft>
          <a:spcPct val="35000"/>
        </a:spcAft>
        <a:buChar char="•"/>
        <a:defRPr sz="2700">
          <a:solidFill>
            <a:srgbClr val="000000"/>
          </a:solidFill>
          <a:latin typeface="+mn-lt"/>
          <a:ea typeface="ＭＳ Ｐゴシック" charset="0"/>
        </a:defRPr>
      </a:lvl2pPr>
      <a:lvl3pPr marL="1316534" indent="-245527" algn="l" rtl="0" eaLnBrk="0" fontAlgn="base" hangingPunct="0">
        <a:lnSpc>
          <a:spcPct val="90000"/>
        </a:lnSpc>
        <a:spcBef>
          <a:spcPct val="35000"/>
        </a:spcBef>
        <a:spcAft>
          <a:spcPct val="35000"/>
        </a:spcAft>
        <a:buChar char="•"/>
        <a:defRPr sz="2700">
          <a:solidFill>
            <a:srgbClr val="000000"/>
          </a:solidFill>
          <a:latin typeface="+mn-lt"/>
          <a:ea typeface="ＭＳ Ｐゴシック" charset="0"/>
        </a:defRPr>
      </a:lvl3pPr>
      <a:lvl4pPr marL="1799122" indent="-243411" algn="l" rtl="0" eaLnBrk="0" fontAlgn="base" hangingPunct="0">
        <a:lnSpc>
          <a:spcPct val="90000"/>
        </a:lnSpc>
        <a:spcBef>
          <a:spcPct val="35000"/>
        </a:spcBef>
        <a:spcAft>
          <a:spcPct val="35000"/>
        </a:spcAft>
        <a:buChar char="•"/>
        <a:defRPr sz="2700">
          <a:solidFill>
            <a:srgbClr val="000000"/>
          </a:solidFill>
          <a:latin typeface="+mn-lt"/>
          <a:ea typeface="ＭＳ Ｐゴシック" charset="0"/>
        </a:defRPr>
      </a:lvl4pPr>
      <a:lvl5pPr marL="2264777" indent="-226478" algn="l" rtl="0" eaLnBrk="0" fontAlgn="base" hangingPunct="0">
        <a:lnSpc>
          <a:spcPct val="90000"/>
        </a:lnSpc>
        <a:spcBef>
          <a:spcPct val="35000"/>
        </a:spcBef>
        <a:spcAft>
          <a:spcPct val="35000"/>
        </a:spcAft>
        <a:buChar char="•"/>
        <a:defRPr sz="2700">
          <a:solidFill>
            <a:srgbClr val="000000"/>
          </a:solidFill>
          <a:latin typeface="+mn-lt"/>
          <a:ea typeface="ＭＳ Ｐゴシック" charset="0"/>
        </a:defRPr>
      </a:lvl5pPr>
      <a:lvl6pPr marL="2874361" indent="-226478" algn="l" rtl="0" fontAlgn="base">
        <a:lnSpc>
          <a:spcPct val="90000"/>
        </a:lnSpc>
        <a:spcBef>
          <a:spcPct val="35000"/>
        </a:spcBef>
        <a:spcAft>
          <a:spcPct val="35000"/>
        </a:spcAft>
        <a:buChar char="•"/>
        <a:defRPr sz="2700">
          <a:solidFill>
            <a:srgbClr val="FFFFFF"/>
          </a:solidFill>
          <a:latin typeface="+mn-lt"/>
        </a:defRPr>
      </a:lvl6pPr>
      <a:lvl7pPr marL="3483946" indent="-226478" algn="l" rtl="0" fontAlgn="base">
        <a:lnSpc>
          <a:spcPct val="90000"/>
        </a:lnSpc>
        <a:spcBef>
          <a:spcPct val="35000"/>
        </a:spcBef>
        <a:spcAft>
          <a:spcPct val="35000"/>
        </a:spcAft>
        <a:buChar char="•"/>
        <a:defRPr sz="2700">
          <a:solidFill>
            <a:srgbClr val="FFFFFF"/>
          </a:solidFill>
          <a:latin typeface="+mn-lt"/>
        </a:defRPr>
      </a:lvl7pPr>
      <a:lvl8pPr marL="4093531" indent="-226478" algn="l" rtl="0" fontAlgn="base">
        <a:lnSpc>
          <a:spcPct val="90000"/>
        </a:lnSpc>
        <a:spcBef>
          <a:spcPct val="35000"/>
        </a:spcBef>
        <a:spcAft>
          <a:spcPct val="35000"/>
        </a:spcAft>
        <a:buChar char="•"/>
        <a:defRPr sz="2700">
          <a:solidFill>
            <a:srgbClr val="FFFFFF"/>
          </a:solidFill>
          <a:latin typeface="+mn-lt"/>
        </a:defRPr>
      </a:lvl8pPr>
      <a:lvl9pPr marL="4703116" indent="-226478" algn="l" rtl="0" fontAlgn="base">
        <a:lnSpc>
          <a:spcPct val="90000"/>
        </a:lnSpc>
        <a:spcBef>
          <a:spcPct val="35000"/>
        </a:spcBef>
        <a:spcAft>
          <a:spcPct val="35000"/>
        </a:spcAft>
        <a:buChar char="•"/>
        <a:defRPr sz="2700">
          <a:solidFill>
            <a:srgbClr val="FFFFFF"/>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title style</a:t>
            </a:r>
          </a:p>
        </p:txBody>
      </p:sp>
      <p:sp>
        <p:nvSpPr>
          <p:cNvPr id="131075" name="Rectangle 3"/>
          <p:cNvSpPr>
            <a:spLocks noGrp="1" noChangeArrowheads="1"/>
          </p:cNvSpPr>
          <p:nvPr>
            <p:ph type="body" idx="1"/>
          </p:nvPr>
        </p:nvSpPr>
        <p:spPr bwMode="auto">
          <a:xfrm>
            <a:off x="2336800" y="1773241"/>
            <a:ext cx="9245600" cy="4751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5892" name="Rectangle 4"/>
          <p:cNvSpPr>
            <a:spLocks noGrp="1" noChangeArrowheads="1"/>
          </p:cNvSpPr>
          <p:nvPr>
            <p:ph type="ftr" sz="quarter" idx="3"/>
          </p:nvPr>
        </p:nvSpPr>
        <p:spPr bwMode="auto">
          <a:xfrm>
            <a:off x="484717" y="6248400"/>
            <a:ext cx="38608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000">
                <a:solidFill>
                  <a:schemeClr val="bg1"/>
                </a:solidFill>
                <a:latin typeface="+mn-lt"/>
                <a:ea typeface="+mn-ea"/>
                <a:cs typeface="+mn-cs"/>
              </a:defRPr>
            </a:lvl1pPr>
          </a:lstStyle>
          <a:p>
            <a:pPr defTabSz="914400" fontAlgn="base">
              <a:spcBef>
                <a:spcPct val="0"/>
              </a:spcBef>
              <a:spcAft>
                <a:spcPct val="0"/>
              </a:spcAft>
              <a:defRPr/>
            </a:pPr>
            <a:r>
              <a:rPr lang="en-GB">
                <a:solidFill>
                  <a:srgbClr val="000000"/>
                </a:solidFill>
              </a:rPr>
              <a:t>© Crown copyright   Met Office</a:t>
            </a:r>
            <a:endParaRPr lang="en-GB" sz="1400">
              <a:solidFill>
                <a:srgbClr val="000000"/>
              </a:solidFill>
              <a:latin typeface="Times" charset="0"/>
            </a:endParaRPr>
          </a:p>
        </p:txBody>
      </p:sp>
    </p:spTree>
  </p:cSld>
  <p:clrMap bg1="dk2" tx1="lt1" bg2="dk1" tx2="lt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Lst>
  <p:transition>
    <p:wipe/>
  </p:transition>
  <p:hf sldNum="0" hdr="0" dt="0"/>
  <p:txStyles>
    <p:titleStyle>
      <a:lvl1pPr algn="l" rtl="0" fontAlgn="base">
        <a:lnSpc>
          <a:spcPct val="85000"/>
        </a:lnSpc>
        <a:spcBef>
          <a:spcPct val="0"/>
        </a:spcBef>
        <a:spcAft>
          <a:spcPct val="0"/>
        </a:spcAft>
        <a:defRPr sz="4000">
          <a:solidFill>
            <a:srgbClr val="000000"/>
          </a:solidFill>
          <a:latin typeface="+mj-lt"/>
          <a:ea typeface="+mj-ea"/>
          <a:cs typeface="+mj-cs"/>
        </a:defRPr>
      </a:lvl1pPr>
      <a:lvl2pPr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2pPr>
      <a:lvl3pPr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3pPr>
      <a:lvl4pPr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4pPr>
      <a:lvl5pPr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5pPr>
      <a:lvl6pPr marL="457200"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6pPr>
      <a:lvl7pPr marL="914400"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7pPr>
      <a:lvl8pPr marL="1371600"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8pPr>
      <a:lvl9pPr marL="1828800" algn="l" rtl="0" fontAlgn="base">
        <a:lnSpc>
          <a:spcPct val="85000"/>
        </a:lnSpc>
        <a:spcBef>
          <a:spcPct val="0"/>
        </a:spcBef>
        <a:spcAft>
          <a:spcPct val="0"/>
        </a:spcAft>
        <a:defRPr sz="4000">
          <a:solidFill>
            <a:srgbClr val="000000"/>
          </a:solidFill>
          <a:latin typeface="Arial" pitchFamily="34" charset="0"/>
          <a:ea typeface="ＭＳ Ｐゴシック" pitchFamily="34" charset="-128"/>
        </a:defRPr>
      </a:lvl9pPr>
    </p:titleStyle>
    <p:bodyStyle>
      <a:lvl1pPr marL="261938" indent="-261938" algn="l" rtl="0" fontAlgn="base">
        <a:lnSpc>
          <a:spcPct val="90000"/>
        </a:lnSpc>
        <a:spcBef>
          <a:spcPct val="35000"/>
        </a:spcBef>
        <a:spcAft>
          <a:spcPct val="35000"/>
        </a:spcAft>
        <a:buChar char="•"/>
        <a:defRPr sz="2400">
          <a:solidFill>
            <a:srgbClr val="000000"/>
          </a:solidFill>
          <a:latin typeface="+mn-lt"/>
          <a:ea typeface="+mn-ea"/>
          <a:cs typeface="+mn-cs"/>
        </a:defRPr>
      </a:lvl1pPr>
      <a:lvl2pPr marL="623888" indent="-182563" algn="l" rtl="0" fontAlgn="base">
        <a:lnSpc>
          <a:spcPct val="90000"/>
        </a:lnSpc>
        <a:spcBef>
          <a:spcPct val="35000"/>
        </a:spcBef>
        <a:spcAft>
          <a:spcPct val="35000"/>
        </a:spcAft>
        <a:buChar char="•"/>
        <a:defRPr sz="2000">
          <a:solidFill>
            <a:srgbClr val="000000"/>
          </a:solidFill>
          <a:latin typeface="+mn-lt"/>
          <a:ea typeface="+mn-ea"/>
        </a:defRPr>
      </a:lvl2pPr>
      <a:lvl3pPr marL="987425" indent="-184150" algn="l" rtl="0" fontAlgn="base">
        <a:lnSpc>
          <a:spcPct val="90000"/>
        </a:lnSpc>
        <a:spcBef>
          <a:spcPct val="35000"/>
        </a:spcBef>
        <a:spcAft>
          <a:spcPct val="35000"/>
        </a:spcAft>
        <a:buChar char="•"/>
        <a:defRPr sz="2000">
          <a:solidFill>
            <a:srgbClr val="000000"/>
          </a:solidFill>
          <a:latin typeface="+mn-lt"/>
          <a:ea typeface="+mn-ea"/>
        </a:defRPr>
      </a:lvl3pPr>
      <a:lvl4pPr marL="1349375" indent="-182563" algn="l" rtl="0" fontAlgn="base">
        <a:lnSpc>
          <a:spcPct val="90000"/>
        </a:lnSpc>
        <a:spcBef>
          <a:spcPct val="35000"/>
        </a:spcBef>
        <a:spcAft>
          <a:spcPct val="35000"/>
        </a:spcAft>
        <a:buChar char="•"/>
        <a:defRPr sz="2000">
          <a:solidFill>
            <a:srgbClr val="000000"/>
          </a:solidFill>
          <a:latin typeface="+mn-lt"/>
          <a:ea typeface="+mn-ea"/>
        </a:defRPr>
      </a:lvl4pPr>
      <a:lvl5pPr marL="1698625" indent="-169863" algn="l" rtl="0" fontAlgn="base">
        <a:lnSpc>
          <a:spcPct val="90000"/>
        </a:lnSpc>
        <a:spcBef>
          <a:spcPct val="35000"/>
        </a:spcBef>
        <a:spcAft>
          <a:spcPct val="35000"/>
        </a:spcAft>
        <a:buChar char="•"/>
        <a:defRPr sz="2000">
          <a:solidFill>
            <a:srgbClr val="000000"/>
          </a:solidFill>
          <a:latin typeface="+mn-lt"/>
          <a:ea typeface="+mn-ea"/>
        </a:defRPr>
      </a:lvl5pPr>
      <a:lvl6pPr marL="2155825" indent="-169863" algn="l" rtl="0" fontAlgn="base">
        <a:lnSpc>
          <a:spcPct val="90000"/>
        </a:lnSpc>
        <a:spcBef>
          <a:spcPct val="35000"/>
        </a:spcBef>
        <a:spcAft>
          <a:spcPct val="35000"/>
        </a:spcAft>
        <a:buChar char="•"/>
        <a:defRPr sz="2000">
          <a:solidFill>
            <a:srgbClr val="000000"/>
          </a:solidFill>
          <a:latin typeface="+mn-lt"/>
          <a:ea typeface="+mn-ea"/>
        </a:defRPr>
      </a:lvl6pPr>
      <a:lvl7pPr marL="2613025" indent="-169863" algn="l" rtl="0" fontAlgn="base">
        <a:lnSpc>
          <a:spcPct val="90000"/>
        </a:lnSpc>
        <a:spcBef>
          <a:spcPct val="35000"/>
        </a:spcBef>
        <a:spcAft>
          <a:spcPct val="35000"/>
        </a:spcAft>
        <a:buChar char="•"/>
        <a:defRPr sz="2000">
          <a:solidFill>
            <a:srgbClr val="000000"/>
          </a:solidFill>
          <a:latin typeface="+mn-lt"/>
          <a:ea typeface="+mn-ea"/>
        </a:defRPr>
      </a:lvl7pPr>
      <a:lvl8pPr marL="3070225" indent="-169863" algn="l" rtl="0" fontAlgn="base">
        <a:lnSpc>
          <a:spcPct val="90000"/>
        </a:lnSpc>
        <a:spcBef>
          <a:spcPct val="35000"/>
        </a:spcBef>
        <a:spcAft>
          <a:spcPct val="35000"/>
        </a:spcAft>
        <a:buChar char="•"/>
        <a:defRPr sz="2000">
          <a:solidFill>
            <a:srgbClr val="000000"/>
          </a:solidFill>
          <a:latin typeface="+mn-lt"/>
          <a:ea typeface="+mn-ea"/>
        </a:defRPr>
      </a:lvl8pPr>
      <a:lvl9pPr marL="3527425" indent="-169863" algn="l" rtl="0" fontAlgn="base">
        <a:lnSpc>
          <a:spcPct val="90000"/>
        </a:lnSpc>
        <a:spcBef>
          <a:spcPct val="35000"/>
        </a:spcBef>
        <a:spcAft>
          <a:spcPct val="35000"/>
        </a:spcAft>
        <a:buChar char="•"/>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336800" y="347663"/>
            <a:ext cx="92456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Click to edit Master title style</a:t>
            </a:r>
          </a:p>
        </p:txBody>
      </p:sp>
      <p:sp>
        <p:nvSpPr>
          <p:cNvPr id="4099" name="Rectangle 3"/>
          <p:cNvSpPr>
            <a:spLocks noGrp="1" noChangeArrowheads="1"/>
          </p:cNvSpPr>
          <p:nvPr>
            <p:ph type="body" idx="1"/>
          </p:nvPr>
        </p:nvSpPr>
        <p:spPr bwMode="auto">
          <a:xfrm>
            <a:off x="2336800" y="1773241"/>
            <a:ext cx="9245600" cy="4751387"/>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96356" name="Rectangle 4"/>
          <p:cNvSpPr>
            <a:spLocks noGrp="1" noChangeArrowheads="1"/>
          </p:cNvSpPr>
          <p:nvPr>
            <p:ph type="ftr" sz="quarter" idx="3"/>
          </p:nvPr>
        </p:nvSpPr>
        <p:spPr bwMode="auto">
          <a:xfrm>
            <a:off x="495300" y="6364288"/>
            <a:ext cx="3860800" cy="2286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a:lnSpc>
                <a:spcPct val="100000"/>
              </a:lnSpc>
              <a:spcBef>
                <a:spcPct val="0"/>
              </a:spcBef>
              <a:spcAft>
                <a:spcPct val="0"/>
              </a:spcAft>
              <a:buFontTx/>
              <a:buNone/>
              <a:defRPr sz="1100" b="0">
                <a:solidFill>
                  <a:schemeClr val="bg1"/>
                </a:solidFill>
              </a:defRPr>
            </a:lvl1pPr>
          </a:lstStyle>
          <a:p>
            <a:pPr eaLnBrk="0" fontAlgn="base" hangingPunct="0">
              <a:defRPr/>
            </a:pPr>
            <a:r>
              <a:rPr lang="en-GB">
                <a:solidFill>
                  <a:srgbClr val="000000"/>
                </a:solidFill>
                <a:cs typeface="Arial" pitchFamily="34" charset="0"/>
              </a:rPr>
              <a:t>© Crown copyright   Met Office</a:t>
            </a:r>
            <a:endParaRPr lang="en-GB">
              <a:solidFill>
                <a:srgbClr val="000000"/>
              </a:solidFill>
              <a:latin typeface="Times" pitchFamily="18" charset="0"/>
              <a:cs typeface="Arial" pitchFamily="34" charset="0"/>
            </a:endParaRPr>
          </a:p>
        </p:txBody>
      </p:sp>
    </p:spTree>
    <p:extLst>
      <p:ext uri="{BB962C8B-B14F-4D97-AF65-F5344CB8AC3E}">
        <p14:creationId xmlns:p14="http://schemas.microsoft.com/office/powerpoint/2010/main" val="1122954832"/>
      </p:ext>
    </p:extLst>
  </p:cSld>
  <p:clrMap bg1="dk2" tx1="lt1" bg2="dk1" tx2="lt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hf sldNum="0" hdr="0" dt="0"/>
  <p:txStyles>
    <p:titleStyle>
      <a:lvl1pPr algn="l" rtl="0" eaLnBrk="0" fontAlgn="base" hangingPunct="0">
        <a:lnSpc>
          <a:spcPct val="85000"/>
        </a:lnSpc>
        <a:spcBef>
          <a:spcPct val="0"/>
        </a:spcBef>
        <a:spcAft>
          <a:spcPct val="0"/>
        </a:spcAft>
        <a:defRPr sz="4000">
          <a:solidFill>
            <a:srgbClr val="000000"/>
          </a:solidFill>
          <a:latin typeface="+mj-lt"/>
          <a:ea typeface="+mj-ea"/>
          <a:cs typeface="+mj-cs"/>
        </a:defRPr>
      </a:lvl1pPr>
      <a:lvl2pPr algn="l" rtl="0" eaLnBrk="0" fontAlgn="base" hangingPunct="0">
        <a:lnSpc>
          <a:spcPct val="85000"/>
        </a:lnSpc>
        <a:spcBef>
          <a:spcPct val="0"/>
        </a:spcBef>
        <a:spcAft>
          <a:spcPct val="0"/>
        </a:spcAft>
        <a:defRPr sz="4000">
          <a:solidFill>
            <a:srgbClr val="000000"/>
          </a:solidFill>
          <a:latin typeface="Arial" charset="0"/>
        </a:defRPr>
      </a:lvl2pPr>
      <a:lvl3pPr algn="l" rtl="0" eaLnBrk="0" fontAlgn="base" hangingPunct="0">
        <a:lnSpc>
          <a:spcPct val="85000"/>
        </a:lnSpc>
        <a:spcBef>
          <a:spcPct val="0"/>
        </a:spcBef>
        <a:spcAft>
          <a:spcPct val="0"/>
        </a:spcAft>
        <a:defRPr sz="4000">
          <a:solidFill>
            <a:srgbClr val="000000"/>
          </a:solidFill>
          <a:latin typeface="Arial" charset="0"/>
        </a:defRPr>
      </a:lvl3pPr>
      <a:lvl4pPr algn="l" rtl="0" eaLnBrk="0" fontAlgn="base" hangingPunct="0">
        <a:lnSpc>
          <a:spcPct val="85000"/>
        </a:lnSpc>
        <a:spcBef>
          <a:spcPct val="0"/>
        </a:spcBef>
        <a:spcAft>
          <a:spcPct val="0"/>
        </a:spcAft>
        <a:defRPr sz="4000">
          <a:solidFill>
            <a:srgbClr val="000000"/>
          </a:solidFill>
          <a:latin typeface="Arial" charset="0"/>
        </a:defRPr>
      </a:lvl4pPr>
      <a:lvl5pPr algn="l" rtl="0" eaLnBrk="0" fontAlgn="base" hangingPunct="0">
        <a:lnSpc>
          <a:spcPct val="85000"/>
        </a:lnSpc>
        <a:spcBef>
          <a:spcPct val="0"/>
        </a:spcBef>
        <a:spcAft>
          <a:spcPct val="0"/>
        </a:spcAft>
        <a:defRPr sz="4000">
          <a:solidFill>
            <a:srgbClr val="000000"/>
          </a:solidFill>
          <a:latin typeface="Arial" charset="0"/>
        </a:defRPr>
      </a:lvl5pPr>
      <a:lvl6pPr marL="457167" algn="l" rtl="0" fontAlgn="base">
        <a:lnSpc>
          <a:spcPct val="85000"/>
        </a:lnSpc>
        <a:spcBef>
          <a:spcPct val="0"/>
        </a:spcBef>
        <a:spcAft>
          <a:spcPct val="0"/>
        </a:spcAft>
        <a:defRPr sz="4000">
          <a:solidFill>
            <a:srgbClr val="000000"/>
          </a:solidFill>
          <a:latin typeface="Arial" charset="0"/>
        </a:defRPr>
      </a:lvl6pPr>
      <a:lvl7pPr marL="914332" algn="l" rtl="0" fontAlgn="base">
        <a:lnSpc>
          <a:spcPct val="85000"/>
        </a:lnSpc>
        <a:spcBef>
          <a:spcPct val="0"/>
        </a:spcBef>
        <a:spcAft>
          <a:spcPct val="0"/>
        </a:spcAft>
        <a:defRPr sz="4000">
          <a:solidFill>
            <a:srgbClr val="000000"/>
          </a:solidFill>
          <a:latin typeface="Arial" charset="0"/>
        </a:defRPr>
      </a:lvl7pPr>
      <a:lvl8pPr marL="1371498" algn="l" rtl="0" fontAlgn="base">
        <a:lnSpc>
          <a:spcPct val="85000"/>
        </a:lnSpc>
        <a:spcBef>
          <a:spcPct val="0"/>
        </a:spcBef>
        <a:spcAft>
          <a:spcPct val="0"/>
        </a:spcAft>
        <a:defRPr sz="4000">
          <a:solidFill>
            <a:srgbClr val="000000"/>
          </a:solidFill>
          <a:latin typeface="Arial" charset="0"/>
        </a:defRPr>
      </a:lvl8pPr>
      <a:lvl9pPr marL="1828664" algn="l" rtl="0" fontAlgn="base">
        <a:lnSpc>
          <a:spcPct val="85000"/>
        </a:lnSpc>
        <a:spcBef>
          <a:spcPct val="0"/>
        </a:spcBef>
        <a:spcAft>
          <a:spcPct val="0"/>
        </a:spcAft>
        <a:defRPr sz="4000">
          <a:solidFill>
            <a:srgbClr val="000000"/>
          </a:solidFill>
          <a:latin typeface="Arial" charset="0"/>
        </a:defRPr>
      </a:lvl9pPr>
    </p:titleStyle>
    <p:bodyStyle>
      <a:lvl1pPr marL="261919" indent="-261919" algn="l" rtl="0" eaLnBrk="0" fontAlgn="base" hangingPunct="0">
        <a:lnSpc>
          <a:spcPct val="90000"/>
        </a:lnSpc>
        <a:spcBef>
          <a:spcPct val="35000"/>
        </a:spcBef>
        <a:spcAft>
          <a:spcPct val="35000"/>
        </a:spcAft>
        <a:buChar char="•"/>
        <a:defRPr sz="2400">
          <a:solidFill>
            <a:srgbClr val="000000"/>
          </a:solidFill>
          <a:latin typeface="+mn-lt"/>
          <a:ea typeface="+mn-ea"/>
          <a:cs typeface="+mn-cs"/>
        </a:defRPr>
      </a:lvl1pPr>
      <a:lvl2pPr marL="623840" indent="-182550" algn="l" rtl="0" eaLnBrk="0" fontAlgn="base" hangingPunct="0">
        <a:lnSpc>
          <a:spcPct val="90000"/>
        </a:lnSpc>
        <a:spcBef>
          <a:spcPct val="35000"/>
        </a:spcBef>
        <a:spcAft>
          <a:spcPct val="35000"/>
        </a:spcAft>
        <a:buChar char="•"/>
        <a:defRPr sz="2000">
          <a:solidFill>
            <a:srgbClr val="000000"/>
          </a:solidFill>
          <a:latin typeface="+mn-lt"/>
        </a:defRPr>
      </a:lvl2pPr>
      <a:lvl3pPr marL="987353" indent="-184138" algn="l" rtl="0" eaLnBrk="0" fontAlgn="base" hangingPunct="0">
        <a:lnSpc>
          <a:spcPct val="90000"/>
        </a:lnSpc>
        <a:spcBef>
          <a:spcPct val="35000"/>
        </a:spcBef>
        <a:spcAft>
          <a:spcPct val="35000"/>
        </a:spcAft>
        <a:buChar char="•"/>
        <a:defRPr sz="2000">
          <a:solidFill>
            <a:srgbClr val="000000"/>
          </a:solidFill>
          <a:latin typeface="+mn-lt"/>
        </a:defRPr>
      </a:lvl3pPr>
      <a:lvl4pPr marL="1349274" indent="-182550" algn="l" rtl="0" eaLnBrk="0" fontAlgn="base" hangingPunct="0">
        <a:lnSpc>
          <a:spcPct val="90000"/>
        </a:lnSpc>
        <a:spcBef>
          <a:spcPct val="35000"/>
        </a:spcBef>
        <a:spcAft>
          <a:spcPct val="35000"/>
        </a:spcAft>
        <a:buChar char="•"/>
        <a:defRPr sz="2000">
          <a:solidFill>
            <a:srgbClr val="000000"/>
          </a:solidFill>
          <a:latin typeface="+mn-lt"/>
        </a:defRPr>
      </a:lvl4pPr>
      <a:lvl5pPr marL="1698498" indent="-169850" algn="l" rtl="0" eaLnBrk="0" fontAlgn="base" hangingPunct="0">
        <a:lnSpc>
          <a:spcPct val="90000"/>
        </a:lnSpc>
        <a:spcBef>
          <a:spcPct val="35000"/>
        </a:spcBef>
        <a:spcAft>
          <a:spcPct val="35000"/>
        </a:spcAft>
        <a:buChar char="•"/>
        <a:defRPr sz="2000">
          <a:solidFill>
            <a:srgbClr val="000000"/>
          </a:solidFill>
          <a:latin typeface="+mn-lt"/>
        </a:defRPr>
      </a:lvl5pPr>
      <a:lvl6pPr marL="2155663" indent="-169850" algn="l" rtl="0" fontAlgn="base">
        <a:lnSpc>
          <a:spcPct val="90000"/>
        </a:lnSpc>
        <a:spcBef>
          <a:spcPct val="35000"/>
        </a:spcBef>
        <a:spcAft>
          <a:spcPct val="35000"/>
        </a:spcAft>
        <a:buChar char="•"/>
        <a:defRPr sz="2000">
          <a:solidFill>
            <a:srgbClr val="000000"/>
          </a:solidFill>
          <a:latin typeface="+mn-lt"/>
        </a:defRPr>
      </a:lvl6pPr>
      <a:lvl7pPr marL="2612829" indent="-169850" algn="l" rtl="0" fontAlgn="base">
        <a:lnSpc>
          <a:spcPct val="90000"/>
        </a:lnSpc>
        <a:spcBef>
          <a:spcPct val="35000"/>
        </a:spcBef>
        <a:spcAft>
          <a:spcPct val="35000"/>
        </a:spcAft>
        <a:buChar char="•"/>
        <a:defRPr sz="2000">
          <a:solidFill>
            <a:srgbClr val="000000"/>
          </a:solidFill>
          <a:latin typeface="+mn-lt"/>
        </a:defRPr>
      </a:lvl7pPr>
      <a:lvl8pPr marL="3069997" indent="-169850" algn="l" rtl="0" fontAlgn="base">
        <a:lnSpc>
          <a:spcPct val="90000"/>
        </a:lnSpc>
        <a:spcBef>
          <a:spcPct val="35000"/>
        </a:spcBef>
        <a:spcAft>
          <a:spcPct val="35000"/>
        </a:spcAft>
        <a:buChar char="•"/>
        <a:defRPr sz="2000">
          <a:solidFill>
            <a:srgbClr val="000000"/>
          </a:solidFill>
          <a:latin typeface="+mn-lt"/>
        </a:defRPr>
      </a:lvl8pPr>
      <a:lvl9pPr marL="3527161" indent="-169850" algn="l" rtl="0" fontAlgn="base">
        <a:lnSpc>
          <a:spcPct val="90000"/>
        </a:lnSpc>
        <a:spcBef>
          <a:spcPct val="35000"/>
        </a:spcBef>
        <a:spcAft>
          <a:spcPct val="35000"/>
        </a:spcAft>
        <a:buChar char="•"/>
        <a:defRPr sz="2000">
          <a:solidFill>
            <a:srgbClr val="000000"/>
          </a:solidFill>
          <a:latin typeface="+mn-lt"/>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1746"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title style</a:t>
            </a:r>
            <a:endParaRPr lang="en-GB" altLang="ja-JP"/>
          </a:p>
        </p:txBody>
      </p:sp>
      <p:sp>
        <p:nvSpPr>
          <p:cNvPr id="31747"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GB" altLang="ja-JP"/>
          </a:p>
        </p:txBody>
      </p:sp>
      <p:sp>
        <p:nvSpPr>
          <p:cNvPr id="7" name="Footer Placeholder 4"/>
          <p:cNvSpPr txBox="1">
            <a:spLocks/>
          </p:cNvSpPr>
          <p:nvPr/>
        </p:nvSpPr>
        <p:spPr>
          <a:xfrm>
            <a:off x="431806" y="6551617"/>
            <a:ext cx="3858684" cy="230187"/>
          </a:xfrm>
          <a:prstGeom prst="rect">
            <a:avLst/>
          </a:prstGeom>
        </p:spPr>
        <p:txBody>
          <a:bodyPr lIns="91434" tIns="45718" rIns="91434" bIns="45718"/>
          <a:lstStyle>
            <a:lvl1pPr algn="l">
              <a:lnSpc>
                <a:spcPct val="100000"/>
              </a:lnSpc>
              <a:defRPr sz="1000">
                <a:solidFill>
                  <a:schemeClr val="tx2"/>
                </a:solidFill>
              </a:defRPr>
            </a:lvl1pPr>
          </a:lstStyle>
          <a:p>
            <a:pPr fontAlgn="base">
              <a:spcBef>
                <a:spcPct val="0"/>
              </a:spcBef>
              <a:spcAft>
                <a:spcPct val="0"/>
              </a:spcAft>
              <a:defRPr/>
            </a:pPr>
            <a:r>
              <a:rPr lang="en-GB" sz="1100" dirty="0">
                <a:solidFill>
                  <a:srgbClr val="000000"/>
                </a:solidFill>
                <a:ea typeface="ＭＳ Ｐゴシック" pitchFamily="34" charset="-128"/>
                <a:cs typeface="Arial" pitchFamily="34" charset="0"/>
              </a:rPr>
              <a:t>© Crown copyright   Met Office</a:t>
            </a:r>
          </a:p>
        </p:txBody>
      </p:sp>
    </p:spTree>
    <p:extLst>
      <p:ext uri="{BB962C8B-B14F-4D97-AF65-F5344CB8AC3E}">
        <p14:creationId xmlns:p14="http://schemas.microsoft.com/office/powerpoint/2010/main" val="1382613127"/>
      </p:ext>
    </p:extLst>
  </p:cSld>
  <p:clrMap bg1="lt1" tx1="dk1" bg2="lt2" tx2="dk2" accent1="accent1" accent2="accent2" accent3="accent3" accent4="accent4" accent5="accent5" accent6="accent6" hlink="hlink" folHlink="folHlink"/>
  <p:txStyles>
    <p:titleStyle>
      <a:lvl1pPr algn="l" rtl="0" eaLnBrk="0" fontAlgn="base" hangingPunct="0">
        <a:spcBef>
          <a:spcPct val="0"/>
        </a:spcBef>
        <a:spcAft>
          <a:spcPct val="0"/>
        </a:spcAft>
        <a:defRPr sz="4000" kern="1200">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2pPr>
      <a:lvl3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3pPr>
      <a:lvl4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4pPr>
      <a:lvl5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2pPr>
      <a:lvl3pPr marL="1142914"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3pPr>
      <a:lvl4pPr marL="1600080"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4pPr>
      <a:lvl5pPr marL="2057247"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7410"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title style</a:t>
            </a:r>
            <a:endParaRPr lang="en-GB" altLang="ja-JP"/>
          </a:p>
        </p:txBody>
      </p:sp>
      <p:sp>
        <p:nvSpPr>
          <p:cNvPr id="17411"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GB" altLang="ja-JP"/>
          </a:p>
        </p:txBody>
      </p:sp>
      <p:sp>
        <p:nvSpPr>
          <p:cNvPr id="7" name="Footer Placeholder 4"/>
          <p:cNvSpPr txBox="1">
            <a:spLocks/>
          </p:cNvSpPr>
          <p:nvPr/>
        </p:nvSpPr>
        <p:spPr>
          <a:xfrm>
            <a:off x="431815" y="6551617"/>
            <a:ext cx="3858684" cy="230187"/>
          </a:xfrm>
          <a:prstGeom prst="rect">
            <a:avLst/>
          </a:prstGeom>
        </p:spPr>
        <p:txBody>
          <a:bodyPr lIns="91434" tIns="45718" rIns="91434" bIns="45718"/>
          <a:lstStyle>
            <a:lvl1pPr algn="l">
              <a:lnSpc>
                <a:spcPct val="100000"/>
              </a:lnSpc>
              <a:defRPr sz="1000">
                <a:solidFill>
                  <a:schemeClr val="tx2"/>
                </a:solidFill>
              </a:defRPr>
            </a:lvl1pPr>
          </a:lstStyle>
          <a:p>
            <a:pPr fontAlgn="base">
              <a:spcBef>
                <a:spcPct val="0"/>
              </a:spcBef>
              <a:spcAft>
                <a:spcPct val="0"/>
              </a:spcAft>
              <a:defRPr/>
            </a:pPr>
            <a:r>
              <a:rPr lang="en-GB" sz="1100" dirty="0">
                <a:solidFill>
                  <a:srgbClr val="000000"/>
                </a:solidFill>
                <a:ea typeface="ＭＳ Ｐゴシック" pitchFamily="34" charset="-128"/>
                <a:cs typeface="Arial" pitchFamily="34" charset="0"/>
              </a:rPr>
              <a:t>© Crown copyright   Met Office</a:t>
            </a:r>
          </a:p>
        </p:txBody>
      </p:sp>
    </p:spTree>
    <p:extLst>
      <p:ext uri="{BB962C8B-B14F-4D97-AF65-F5344CB8AC3E}">
        <p14:creationId xmlns:p14="http://schemas.microsoft.com/office/powerpoint/2010/main" val="639772732"/>
      </p:ext>
    </p:extLst>
  </p:cSld>
  <p:clrMap bg1="lt1" tx1="dk1" bg2="lt2" tx2="dk2" accent1="accent1" accent2="accent2" accent3="accent3" accent4="accent4" accent5="accent5" accent6="accent6" hlink="hlink" folHlink="folHlink"/>
  <p:txStyles>
    <p:titleStyle>
      <a:lvl1pPr algn="l" rtl="0" eaLnBrk="0" fontAlgn="base" hangingPunct="0">
        <a:spcBef>
          <a:spcPct val="0"/>
        </a:spcBef>
        <a:spcAft>
          <a:spcPct val="0"/>
        </a:spcAft>
        <a:defRPr sz="4000" kern="1200">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2pPr>
      <a:lvl3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3pPr>
      <a:lvl4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4pPr>
      <a:lvl5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2pPr>
      <a:lvl3pPr marL="1142914"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3pPr>
      <a:lvl4pPr marL="1600080"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4pPr>
      <a:lvl5pPr marL="2057247"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bwMode="auto">
          <a:xfrm>
            <a:off x="914400" y="609600"/>
            <a:ext cx="10363200" cy="1143000"/>
          </a:xfrm>
          <a:prstGeom prst="rect">
            <a:avLst/>
          </a:prstGeom>
          <a:noFill/>
          <a:ln w="9525">
            <a:noFill/>
            <a:miter lim="800000"/>
            <a:headEnd/>
            <a:tailEnd/>
          </a:ln>
        </p:spPr>
        <p:txBody>
          <a:bodyPr vert="horz" wrap="square" lIns="91434" tIns="45718" rIns="91434" bIns="45718" numCol="1" anchor="ctr" anchorCtr="0" compatLnSpc="1">
            <a:prstTxWarp prst="textNoShape">
              <a:avLst/>
            </a:prstTxWarp>
          </a:bodyPr>
          <a:lstStyle/>
          <a:p>
            <a:pPr lvl="0"/>
            <a:r>
              <a:rPr lang="en-US" altLang="ja-JP"/>
              <a:t>Click to edit Master title style</a:t>
            </a:r>
          </a:p>
        </p:txBody>
      </p:sp>
      <p:sp>
        <p:nvSpPr>
          <p:cNvPr id="50179"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algn="l" eaLnBrk="1" latinLnBrk="0" hangingPunct="1">
              <a:buFontTx/>
              <a:buNone/>
              <a:defRPr kumimoji="0" sz="1500">
                <a:solidFill>
                  <a:srgbClr val="000000"/>
                </a:solidFill>
                <a:latin typeface="Times New Roman" pitchFamily="-1" charset="0"/>
                <a:ea typeface="굴림" pitchFamily="-1" charset="-127"/>
                <a:cs typeface="굴림" pitchFamily="-1" charset="-127"/>
              </a:defRPr>
            </a:lvl1pPr>
          </a:lstStyle>
          <a:p>
            <a:pPr fontAlgn="base">
              <a:spcBef>
                <a:spcPct val="0"/>
              </a:spcBef>
              <a:spcAft>
                <a:spcPct val="0"/>
              </a:spcAft>
              <a:defRPr/>
            </a:pPr>
            <a:endParaRPr lang="ja-JP" altLang="en-US"/>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algn="ctr" eaLnBrk="1" latinLnBrk="0" hangingPunct="1">
              <a:buFontTx/>
              <a:buNone/>
              <a:defRPr kumimoji="0" sz="1500">
                <a:solidFill>
                  <a:srgbClr val="000000"/>
                </a:solidFill>
                <a:latin typeface="Times New Roman" pitchFamily="-1" charset="0"/>
                <a:ea typeface="굴림" pitchFamily="-1" charset="-127"/>
                <a:cs typeface="굴림" pitchFamily="-1" charset="-127"/>
              </a:defRPr>
            </a:lvl1pPr>
          </a:lstStyle>
          <a:p>
            <a:pPr fontAlgn="base">
              <a:spcBef>
                <a:spcPct val="0"/>
              </a:spcBef>
              <a:spcAft>
                <a:spcPct val="0"/>
              </a:spcAft>
              <a:defRPr/>
            </a:pPr>
            <a:endParaRPr lang="ja-JP" altLang="en-US"/>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34" tIns="45718" rIns="91434" bIns="45718" numCol="1" anchor="t" anchorCtr="0" compatLnSpc="1">
            <a:prstTxWarp prst="textNoShape">
              <a:avLst/>
            </a:prstTxWarp>
          </a:bodyPr>
          <a:lstStyle>
            <a:lvl1pPr algn="r" eaLnBrk="1" latinLnBrk="0" hangingPunct="1">
              <a:buFontTx/>
              <a:buNone/>
              <a:defRPr kumimoji="0" sz="1500">
                <a:solidFill>
                  <a:srgbClr val="000000"/>
                </a:solidFill>
                <a:latin typeface="Times New Roman" pitchFamily="-1" charset="0"/>
                <a:ea typeface="굴림" pitchFamily="-1" charset="-127"/>
                <a:cs typeface="굴림" pitchFamily="-1" charset="-127"/>
              </a:defRPr>
            </a:lvl1pPr>
          </a:lstStyle>
          <a:p>
            <a:pPr fontAlgn="base">
              <a:spcBef>
                <a:spcPct val="0"/>
              </a:spcBef>
              <a:spcAft>
                <a:spcPct val="0"/>
              </a:spcAft>
              <a:defRPr/>
            </a:pPr>
            <a:fld id="{7B4FA16E-6BE6-A642-9589-C8C9EA40AB36}" type="slidenum">
              <a:rPr lang="en-US" altLang="ja-JP"/>
              <a:pPr fontAlgn="base">
                <a:spcBef>
                  <a:spcPct val="0"/>
                </a:spcBef>
                <a:spcAft>
                  <a:spcPct val="0"/>
                </a:spcAft>
                <a:defRPr/>
              </a:pPr>
              <a:t>‹#›</a:t>
            </a:fld>
            <a:endParaRPr lang="en-US" altLang="ja-JP"/>
          </a:p>
        </p:txBody>
      </p:sp>
      <p:sp>
        <p:nvSpPr>
          <p:cNvPr id="1039" name="Rectangle 15"/>
          <p:cNvSpPr>
            <a:spLocks noChangeArrowheads="1"/>
          </p:cNvSpPr>
          <p:nvPr/>
        </p:nvSpPr>
        <p:spPr bwMode="auto">
          <a:xfrm>
            <a:off x="431800" y="6553200"/>
            <a:ext cx="3860800" cy="228600"/>
          </a:xfrm>
          <a:prstGeom prst="rect">
            <a:avLst/>
          </a:prstGeom>
          <a:noFill/>
          <a:ln w="9525">
            <a:noFill/>
            <a:miter lim="800000"/>
            <a:headEnd/>
            <a:tailEnd/>
          </a:ln>
          <a:effectLst/>
        </p:spPr>
        <p:txBody>
          <a:bodyPr lIns="91434" tIns="45718" rIns="91434" bIns="45718">
            <a:prstTxWarp prst="textNoShape">
              <a:avLst/>
            </a:prstTxWarp>
          </a:bodyPr>
          <a:lstStyle/>
          <a:p>
            <a:pPr eaLnBrk="0" fontAlgn="base" hangingPunct="0">
              <a:spcBef>
                <a:spcPct val="0"/>
              </a:spcBef>
              <a:spcAft>
                <a:spcPct val="0"/>
              </a:spcAft>
              <a:defRPr/>
            </a:pPr>
            <a:r>
              <a:rPr lang="en-GB" sz="1100" dirty="0">
                <a:solidFill>
                  <a:srgbClr val="000000"/>
                </a:solidFill>
                <a:latin typeface="Arial" pitchFamily="-1" charset="0"/>
                <a:ea typeface="굴림" pitchFamily="-1" charset="-127"/>
                <a:cs typeface="굴림" pitchFamily="-1" charset="-127"/>
              </a:rPr>
              <a:t>© Crown Copyright 2009. Source: Met Office</a:t>
            </a:r>
            <a:endParaRPr lang="en-GB" sz="1500" dirty="0">
              <a:solidFill>
                <a:srgbClr val="000000"/>
              </a:solidFill>
              <a:latin typeface="Times" pitchFamily="-1" charset="0"/>
              <a:ea typeface="굴림" pitchFamily="-1" charset="-127"/>
              <a:cs typeface="굴림" pitchFamily="-1" charset="-127"/>
            </a:endParaRPr>
          </a:p>
        </p:txBody>
      </p:sp>
    </p:spTree>
    <p:extLst>
      <p:ext uri="{BB962C8B-B14F-4D97-AF65-F5344CB8AC3E}">
        <p14:creationId xmlns:p14="http://schemas.microsoft.com/office/powerpoint/2010/main" val="2145929110"/>
      </p:ext>
    </p:extLst>
  </p:cSld>
  <p:clrMap bg1="lt1" tx1="dk1" bg2="lt2" tx2="dk2" accent1="accent1" accent2="accent2" accent3="accent3" accent4="accent4" accent5="accent5" accent6="accent6" hlink="hlink" folHlink="folHlink"/>
  <p:sldLayoutIdLst>
    <p:sldLayoutId id="2147483888" r:id="rId1"/>
  </p:sldLayoutIdLst>
  <p:txStyles>
    <p:titleStyle>
      <a:lvl1pPr algn="ctr" rtl="0" eaLnBrk="0" fontAlgn="base" hangingPunct="0">
        <a:spcBef>
          <a:spcPct val="0"/>
        </a:spcBef>
        <a:spcAft>
          <a:spcPct val="0"/>
        </a:spcAft>
        <a:defRPr sz="4400">
          <a:solidFill>
            <a:schemeClr val="tx2"/>
          </a:solidFill>
          <a:latin typeface="+mj-lt"/>
          <a:ea typeface="ＭＳ Ｐゴシック" pitchFamily="-1" charset="-128"/>
          <a:cs typeface="ＭＳ Ｐゴシック" pitchFamily="-1" charset="-128"/>
        </a:defRPr>
      </a:lvl1pPr>
      <a:lvl2pPr algn="ctr" rtl="0" eaLnBrk="0" fontAlgn="base" hangingPunct="0">
        <a:spcBef>
          <a:spcPct val="0"/>
        </a:spcBef>
        <a:spcAft>
          <a:spcPct val="0"/>
        </a:spcAft>
        <a:defRPr sz="4400">
          <a:solidFill>
            <a:schemeClr val="tx2"/>
          </a:solidFill>
          <a:latin typeface="Times New Roman" pitchFamily="-112" charset="0"/>
          <a:ea typeface="ＭＳ Ｐゴシック" pitchFamily="-1" charset="-128"/>
          <a:cs typeface="ＭＳ Ｐゴシック" pitchFamily="-1" charset="-128"/>
        </a:defRPr>
      </a:lvl2pPr>
      <a:lvl3pPr algn="ctr" rtl="0" eaLnBrk="0" fontAlgn="base" hangingPunct="0">
        <a:spcBef>
          <a:spcPct val="0"/>
        </a:spcBef>
        <a:spcAft>
          <a:spcPct val="0"/>
        </a:spcAft>
        <a:defRPr sz="4400">
          <a:solidFill>
            <a:schemeClr val="tx2"/>
          </a:solidFill>
          <a:latin typeface="Times New Roman" pitchFamily="-112" charset="0"/>
          <a:ea typeface="ＭＳ Ｐゴシック" pitchFamily="-1" charset="-128"/>
          <a:cs typeface="ＭＳ Ｐゴシック" pitchFamily="-1" charset="-128"/>
        </a:defRPr>
      </a:lvl3pPr>
      <a:lvl4pPr algn="ctr" rtl="0" eaLnBrk="0" fontAlgn="base" hangingPunct="0">
        <a:spcBef>
          <a:spcPct val="0"/>
        </a:spcBef>
        <a:spcAft>
          <a:spcPct val="0"/>
        </a:spcAft>
        <a:defRPr sz="4400">
          <a:solidFill>
            <a:schemeClr val="tx2"/>
          </a:solidFill>
          <a:latin typeface="Times New Roman" pitchFamily="-112" charset="0"/>
          <a:ea typeface="ＭＳ Ｐゴシック" pitchFamily="-1" charset="-128"/>
          <a:cs typeface="ＭＳ Ｐゴシック" pitchFamily="-1" charset="-128"/>
        </a:defRPr>
      </a:lvl4pPr>
      <a:lvl5pPr algn="ctr" rtl="0" eaLnBrk="0" fontAlgn="base" hangingPunct="0">
        <a:spcBef>
          <a:spcPct val="0"/>
        </a:spcBef>
        <a:spcAft>
          <a:spcPct val="0"/>
        </a:spcAft>
        <a:defRPr sz="4400">
          <a:solidFill>
            <a:schemeClr val="tx2"/>
          </a:solidFill>
          <a:latin typeface="Times New Roman" pitchFamily="-112" charset="0"/>
          <a:ea typeface="ＭＳ Ｐゴシック" pitchFamily="-1" charset="-128"/>
          <a:cs typeface="ＭＳ Ｐゴシック" pitchFamily="-1" charset="-128"/>
        </a:defRPr>
      </a:lvl5pPr>
      <a:lvl6pPr marL="457167" algn="ctr" rtl="0" fontAlgn="base">
        <a:spcBef>
          <a:spcPct val="0"/>
        </a:spcBef>
        <a:spcAft>
          <a:spcPct val="0"/>
        </a:spcAft>
        <a:defRPr sz="4400">
          <a:solidFill>
            <a:schemeClr val="tx2"/>
          </a:solidFill>
          <a:latin typeface="Times New Roman" pitchFamily="-112" charset="0"/>
        </a:defRPr>
      </a:lvl6pPr>
      <a:lvl7pPr marL="914332" algn="ctr" rtl="0" fontAlgn="base">
        <a:spcBef>
          <a:spcPct val="0"/>
        </a:spcBef>
        <a:spcAft>
          <a:spcPct val="0"/>
        </a:spcAft>
        <a:defRPr sz="4400">
          <a:solidFill>
            <a:schemeClr val="tx2"/>
          </a:solidFill>
          <a:latin typeface="Times New Roman" pitchFamily="-112" charset="0"/>
        </a:defRPr>
      </a:lvl7pPr>
      <a:lvl8pPr marL="1371498" algn="ctr" rtl="0" fontAlgn="base">
        <a:spcBef>
          <a:spcPct val="0"/>
        </a:spcBef>
        <a:spcAft>
          <a:spcPct val="0"/>
        </a:spcAft>
        <a:defRPr sz="4400">
          <a:solidFill>
            <a:schemeClr val="tx2"/>
          </a:solidFill>
          <a:latin typeface="Times New Roman" pitchFamily="-112" charset="0"/>
        </a:defRPr>
      </a:lvl8pPr>
      <a:lvl9pPr marL="1828664" algn="ctr" rtl="0" fontAlgn="base">
        <a:spcBef>
          <a:spcPct val="0"/>
        </a:spcBef>
        <a:spcAft>
          <a:spcPct val="0"/>
        </a:spcAft>
        <a:defRPr sz="4400">
          <a:solidFill>
            <a:schemeClr val="tx2"/>
          </a:solidFill>
          <a:latin typeface="Times New Roman" pitchFamily="-112" charset="0"/>
        </a:defRPr>
      </a:lvl9pPr>
    </p:titleStyle>
    <p:bodyStyle>
      <a:lvl1pPr marL="342874" indent="-342874" algn="l" rtl="0" eaLnBrk="0" fontAlgn="base" hangingPunct="0">
        <a:spcBef>
          <a:spcPct val="20000"/>
        </a:spcBef>
        <a:spcAft>
          <a:spcPct val="0"/>
        </a:spcAft>
        <a:buChar char="•"/>
        <a:defRPr sz="3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Char char="–"/>
        <a:defRPr sz="2800">
          <a:solidFill>
            <a:schemeClr val="tx1"/>
          </a:solidFill>
          <a:latin typeface="+mn-lt"/>
          <a:ea typeface="ＭＳ Ｐゴシック" pitchFamily="-112" charset="-128"/>
        </a:defRPr>
      </a:lvl2pPr>
      <a:lvl3pPr marL="1142914" indent="-228584" algn="l" rtl="0" eaLnBrk="0" fontAlgn="base" hangingPunct="0">
        <a:spcBef>
          <a:spcPct val="20000"/>
        </a:spcBef>
        <a:spcAft>
          <a:spcPct val="0"/>
        </a:spcAft>
        <a:buChar char="•"/>
        <a:defRPr sz="2400">
          <a:solidFill>
            <a:schemeClr val="tx1"/>
          </a:solidFill>
          <a:latin typeface="+mn-lt"/>
          <a:ea typeface="ＭＳ Ｐゴシック" pitchFamily="-112" charset="-128"/>
        </a:defRPr>
      </a:lvl3pPr>
      <a:lvl4pPr marL="1600080" indent="-228584"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247" indent="-228584"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412" indent="-228584" algn="l" rtl="0" fontAlgn="base">
        <a:spcBef>
          <a:spcPct val="20000"/>
        </a:spcBef>
        <a:spcAft>
          <a:spcPct val="0"/>
        </a:spcAft>
        <a:buChar char="»"/>
        <a:defRPr sz="2000">
          <a:solidFill>
            <a:schemeClr val="tx1"/>
          </a:solidFill>
          <a:latin typeface="+mn-lt"/>
          <a:ea typeface="ＭＳ Ｐゴシック" pitchFamily="-112" charset="-128"/>
        </a:defRPr>
      </a:lvl6pPr>
      <a:lvl7pPr marL="2971578" indent="-228584" algn="l" rtl="0" fontAlgn="base">
        <a:spcBef>
          <a:spcPct val="20000"/>
        </a:spcBef>
        <a:spcAft>
          <a:spcPct val="0"/>
        </a:spcAft>
        <a:buChar char="»"/>
        <a:defRPr sz="2000">
          <a:solidFill>
            <a:schemeClr val="tx1"/>
          </a:solidFill>
          <a:latin typeface="+mn-lt"/>
          <a:ea typeface="ＭＳ Ｐゴシック" pitchFamily="-112" charset="-128"/>
        </a:defRPr>
      </a:lvl7pPr>
      <a:lvl8pPr marL="3428744" indent="-228584" algn="l" rtl="0" fontAlgn="base">
        <a:spcBef>
          <a:spcPct val="20000"/>
        </a:spcBef>
        <a:spcAft>
          <a:spcPct val="0"/>
        </a:spcAft>
        <a:buChar char="»"/>
        <a:defRPr sz="2000">
          <a:solidFill>
            <a:schemeClr val="tx1"/>
          </a:solidFill>
          <a:latin typeface="+mn-lt"/>
          <a:ea typeface="ＭＳ Ｐゴシック" pitchFamily="-112" charset="-128"/>
        </a:defRPr>
      </a:lvl8pPr>
      <a:lvl9pPr marL="3885910" indent="-228584"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167" rtl="0" eaLnBrk="1" latinLnBrk="0" hangingPunct="1">
        <a:defRPr sz="1900" kern="1200">
          <a:solidFill>
            <a:schemeClr val="tx1"/>
          </a:solidFill>
          <a:latin typeface="+mn-lt"/>
          <a:ea typeface="+mn-ea"/>
          <a:cs typeface="+mn-cs"/>
        </a:defRPr>
      </a:lvl1pPr>
      <a:lvl2pPr marL="457167" algn="l" defTabSz="457167" rtl="0" eaLnBrk="1" latinLnBrk="0" hangingPunct="1">
        <a:defRPr sz="1900" kern="1200">
          <a:solidFill>
            <a:schemeClr val="tx1"/>
          </a:solidFill>
          <a:latin typeface="+mn-lt"/>
          <a:ea typeface="+mn-ea"/>
          <a:cs typeface="+mn-cs"/>
        </a:defRPr>
      </a:lvl2pPr>
      <a:lvl3pPr marL="914332" algn="l" defTabSz="457167" rtl="0" eaLnBrk="1" latinLnBrk="0" hangingPunct="1">
        <a:defRPr sz="1900" kern="1200">
          <a:solidFill>
            <a:schemeClr val="tx1"/>
          </a:solidFill>
          <a:latin typeface="+mn-lt"/>
          <a:ea typeface="+mn-ea"/>
          <a:cs typeface="+mn-cs"/>
        </a:defRPr>
      </a:lvl3pPr>
      <a:lvl4pPr marL="1371498" algn="l" defTabSz="457167" rtl="0" eaLnBrk="1" latinLnBrk="0" hangingPunct="1">
        <a:defRPr sz="1900" kern="1200">
          <a:solidFill>
            <a:schemeClr val="tx1"/>
          </a:solidFill>
          <a:latin typeface="+mn-lt"/>
          <a:ea typeface="+mn-ea"/>
          <a:cs typeface="+mn-cs"/>
        </a:defRPr>
      </a:lvl4pPr>
      <a:lvl5pPr marL="1828664" algn="l" defTabSz="457167" rtl="0" eaLnBrk="1" latinLnBrk="0" hangingPunct="1">
        <a:defRPr sz="1900" kern="1200">
          <a:solidFill>
            <a:schemeClr val="tx1"/>
          </a:solidFill>
          <a:latin typeface="+mn-lt"/>
          <a:ea typeface="+mn-ea"/>
          <a:cs typeface="+mn-cs"/>
        </a:defRPr>
      </a:lvl5pPr>
      <a:lvl6pPr marL="2285830" algn="l" defTabSz="457167" rtl="0" eaLnBrk="1" latinLnBrk="0" hangingPunct="1">
        <a:defRPr sz="1900" kern="1200">
          <a:solidFill>
            <a:schemeClr val="tx1"/>
          </a:solidFill>
          <a:latin typeface="+mn-lt"/>
          <a:ea typeface="+mn-ea"/>
          <a:cs typeface="+mn-cs"/>
        </a:defRPr>
      </a:lvl6pPr>
      <a:lvl7pPr marL="2742994" algn="l" defTabSz="457167" rtl="0" eaLnBrk="1" latinLnBrk="0" hangingPunct="1">
        <a:defRPr sz="1900" kern="1200">
          <a:solidFill>
            <a:schemeClr val="tx1"/>
          </a:solidFill>
          <a:latin typeface="+mn-lt"/>
          <a:ea typeface="+mn-ea"/>
          <a:cs typeface="+mn-cs"/>
        </a:defRPr>
      </a:lvl7pPr>
      <a:lvl8pPr marL="3200160" algn="l" defTabSz="457167" rtl="0" eaLnBrk="1" latinLnBrk="0" hangingPunct="1">
        <a:defRPr sz="1900" kern="1200">
          <a:solidFill>
            <a:schemeClr val="tx1"/>
          </a:solidFill>
          <a:latin typeface="+mn-lt"/>
          <a:ea typeface="+mn-ea"/>
          <a:cs typeface="+mn-cs"/>
        </a:defRPr>
      </a:lvl8pPr>
      <a:lvl9pPr marL="3657327" algn="l" defTabSz="457167"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0962"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title style</a:t>
            </a:r>
            <a:endParaRPr lang="en-GB" altLang="ja-JP"/>
          </a:p>
        </p:txBody>
      </p:sp>
      <p:sp>
        <p:nvSpPr>
          <p:cNvPr id="40963"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GB" altLang="ja-JP"/>
          </a:p>
        </p:txBody>
      </p:sp>
      <p:sp>
        <p:nvSpPr>
          <p:cNvPr id="7" name="Footer Placeholder 4"/>
          <p:cNvSpPr txBox="1">
            <a:spLocks/>
          </p:cNvSpPr>
          <p:nvPr/>
        </p:nvSpPr>
        <p:spPr>
          <a:xfrm>
            <a:off x="431810" y="6551617"/>
            <a:ext cx="3858684" cy="230187"/>
          </a:xfrm>
          <a:prstGeom prst="rect">
            <a:avLst/>
          </a:prstGeom>
        </p:spPr>
        <p:txBody>
          <a:bodyPr lIns="91434" tIns="45718" rIns="91434" bIns="45718"/>
          <a:lstStyle>
            <a:lvl1pPr algn="l">
              <a:lnSpc>
                <a:spcPct val="100000"/>
              </a:lnSpc>
              <a:defRPr sz="1000">
                <a:solidFill>
                  <a:schemeClr val="tx2"/>
                </a:solidFill>
              </a:defRPr>
            </a:lvl1pPr>
          </a:lstStyle>
          <a:p>
            <a:pPr fontAlgn="base">
              <a:spcBef>
                <a:spcPct val="0"/>
              </a:spcBef>
              <a:spcAft>
                <a:spcPct val="0"/>
              </a:spcAft>
              <a:defRPr/>
            </a:pPr>
            <a:r>
              <a:rPr lang="en-GB" sz="1100" dirty="0">
                <a:solidFill>
                  <a:srgbClr val="000000"/>
                </a:solidFill>
                <a:ea typeface="ＭＳ Ｐゴシック" pitchFamily="34" charset="-128"/>
                <a:cs typeface="Arial" pitchFamily="34" charset="0"/>
              </a:rPr>
              <a:t>© Crown copyright   Met Office</a:t>
            </a:r>
          </a:p>
        </p:txBody>
      </p:sp>
    </p:spTree>
    <p:extLst>
      <p:ext uri="{BB962C8B-B14F-4D97-AF65-F5344CB8AC3E}">
        <p14:creationId xmlns:p14="http://schemas.microsoft.com/office/powerpoint/2010/main" val="967555922"/>
      </p:ext>
    </p:extLst>
  </p:cSld>
  <p:clrMap bg1="lt1" tx1="dk1" bg2="lt2" tx2="dk2" accent1="accent1" accent2="accent2" accent3="accent3" accent4="accent4" accent5="accent5" accent6="accent6" hlink="hlink" folHlink="folHlink"/>
  <p:txStyles>
    <p:titleStyle>
      <a:lvl1pPr algn="l" rtl="0" eaLnBrk="0" fontAlgn="base" hangingPunct="0">
        <a:spcBef>
          <a:spcPct val="0"/>
        </a:spcBef>
        <a:spcAft>
          <a:spcPct val="0"/>
        </a:spcAft>
        <a:defRPr sz="4000" kern="1200">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2pPr>
      <a:lvl3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3pPr>
      <a:lvl4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4pPr>
      <a:lvl5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2pPr>
      <a:lvl3pPr marL="1142914"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3pPr>
      <a:lvl4pPr marL="1600080"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4pPr>
      <a:lvl5pPr marL="2057247"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7890" name="Title Placeholder 1"/>
          <p:cNvSpPr>
            <a:spLocks noGrp="1"/>
          </p:cNvSpPr>
          <p:nvPr>
            <p:ph type="title"/>
          </p:nvPr>
        </p:nvSpPr>
        <p:spPr bwMode="auto">
          <a:xfrm>
            <a:off x="2286000" y="349251"/>
            <a:ext cx="9296400" cy="1371600"/>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title style</a:t>
            </a:r>
            <a:endParaRPr lang="en-GB" altLang="ja-JP"/>
          </a:p>
        </p:txBody>
      </p:sp>
      <p:sp>
        <p:nvSpPr>
          <p:cNvPr id="37891" name="Text Placeholder 2"/>
          <p:cNvSpPr>
            <a:spLocks noGrp="1"/>
          </p:cNvSpPr>
          <p:nvPr>
            <p:ph type="body" idx="1"/>
          </p:nvPr>
        </p:nvSpPr>
        <p:spPr bwMode="auto">
          <a:xfrm>
            <a:off x="2286000" y="1774826"/>
            <a:ext cx="9296400" cy="4525963"/>
          </a:xfrm>
          <a:prstGeom prst="rect">
            <a:avLst/>
          </a:prstGeom>
          <a:noFill/>
          <a:ln w="9525">
            <a:noFill/>
            <a:miter lim="800000"/>
            <a:headEnd/>
            <a:tailEnd/>
          </a:ln>
        </p:spPr>
        <p:txBody>
          <a:bodyPr vert="horz" wrap="square" lIns="91434" tIns="45718" rIns="91434" bIns="45718"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GB" altLang="ja-JP"/>
          </a:p>
        </p:txBody>
      </p:sp>
      <p:sp>
        <p:nvSpPr>
          <p:cNvPr id="7" name="Footer Placeholder 4"/>
          <p:cNvSpPr txBox="1">
            <a:spLocks/>
          </p:cNvSpPr>
          <p:nvPr/>
        </p:nvSpPr>
        <p:spPr>
          <a:xfrm>
            <a:off x="431815" y="6551617"/>
            <a:ext cx="3858684" cy="230187"/>
          </a:xfrm>
          <a:prstGeom prst="rect">
            <a:avLst/>
          </a:prstGeom>
        </p:spPr>
        <p:txBody>
          <a:bodyPr lIns="91434" tIns="45718" rIns="91434" bIns="45718"/>
          <a:lstStyle>
            <a:lvl1pPr algn="l">
              <a:lnSpc>
                <a:spcPct val="100000"/>
              </a:lnSpc>
              <a:defRPr sz="1000">
                <a:solidFill>
                  <a:schemeClr val="tx2"/>
                </a:solidFill>
              </a:defRPr>
            </a:lvl1pPr>
          </a:lstStyle>
          <a:p>
            <a:pPr fontAlgn="base">
              <a:spcBef>
                <a:spcPct val="0"/>
              </a:spcBef>
              <a:spcAft>
                <a:spcPct val="0"/>
              </a:spcAft>
              <a:defRPr/>
            </a:pPr>
            <a:r>
              <a:rPr lang="en-GB" sz="1100" dirty="0">
                <a:solidFill>
                  <a:srgbClr val="000000"/>
                </a:solidFill>
                <a:ea typeface="ＭＳ Ｐゴシック" pitchFamily="34" charset="-128"/>
                <a:cs typeface="Arial" pitchFamily="34" charset="0"/>
              </a:rPr>
              <a:t>© Crown copyright 2015   Met Office</a:t>
            </a:r>
          </a:p>
        </p:txBody>
      </p:sp>
    </p:spTree>
    <p:extLst>
      <p:ext uri="{BB962C8B-B14F-4D97-AF65-F5344CB8AC3E}">
        <p14:creationId xmlns:p14="http://schemas.microsoft.com/office/powerpoint/2010/main" val="1300782995"/>
      </p:ext>
    </p:extLst>
  </p:cSld>
  <p:clrMap bg1="lt1" tx1="dk1" bg2="lt2" tx2="dk2" accent1="accent1" accent2="accent2" accent3="accent3" accent4="accent4" accent5="accent5" accent6="accent6" hlink="hlink" folHlink="folHlink"/>
  <p:txStyles>
    <p:titleStyle>
      <a:lvl1pPr algn="l" rtl="0" eaLnBrk="0" fontAlgn="base" hangingPunct="0">
        <a:spcBef>
          <a:spcPct val="0"/>
        </a:spcBef>
        <a:spcAft>
          <a:spcPct val="0"/>
        </a:spcAft>
        <a:defRPr sz="4000" kern="1200">
          <a:solidFill>
            <a:schemeClr val="tx1"/>
          </a:solidFill>
          <a:latin typeface="+mj-lt"/>
          <a:ea typeface="ＭＳ Ｐゴシック" pitchFamily="-1" charset="-128"/>
          <a:cs typeface="ＭＳ Ｐゴシック" pitchFamily="-1" charset="-128"/>
        </a:defRPr>
      </a:lvl1pPr>
      <a:lvl2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2pPr>
      <a:lvl3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3pPr>
      <a:lvl4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4pPr>
      <a:lvl5pPr algn="l" rtl="0" eaLnBrk="0" fontAlgn="base" hangingPunct="0">
        <a:spcBef>
          <a:spcPct val="0"/>
        </a:spcBef>
        <a:spcAft>
          <a:spcPct val="0"/>
        </a:spcAft>
        <a:defRPr sz="4000">
          <a:solidFill>
            <a:schemeClr val="tx1"/>
          </a:solidFill>
          <a:latin typeface="Arial" charset="0"/>
          <a:ea typeface="ＭＳ Ｐゴシック" pitchFamily="-1" charset="-128"/>
          <a:cs typeface="ＭＳ Ｐゴシック" pitchFamily="-1" charset="-128"/>
        </a:defRPr>
      </a:lvl5pPr>
      <a:lvl6pPr marL="457167" algn="l" rtl="0" fontAlgn="base">
        <a:spcBef>
          <a:spcPct val="0"/>
        </a:spcBef>
        <a:spcAft>
          <a:spcPct val="0"/>
        </a:spcAft>
        <a:defRPr sz="4000">
          <a:solidFill>
            <a:schemeClr val="tx2"/>
          </a:solidFill>
          <a:latin typeface="Arial" charset="0"/>
        </a:defRPr>
      </a:lvl6pPr>
      <a:lvl7pPr marL="914332" algn="l" rtl="0" fontAlgn="base">
        <a:spcBef>
          <a:spcPct val="0"/>
        </a:spcBef>
        <a:spcAft>
          <a:spcPct val="0"/>
        </a:spcAft>
        <a:defRPr sz="4000">
          <a:solidFill>
            <a:schemeClr val="tx2"/>
          </a:solidFill>
          <a:latin typeface="Arial" charset="0"/>
        </a:defRPr>
      </a:lvl7pPr>
      <a:lvl8pPr marL="1371498" algn="l" rtl="0" fontAlgn="base">
        <a:spcBef>
          <a:spcPct val="0"/>
        </a:spcBef>
        <a:spcAft>
          <a:spcPct val="0"/>
        </a:spcAft>
        <a:defRPr sz="4000">
          <a:solidFill>
            <a:schemeClr val="tx2"/>
          </a:solidFill>
          <a:latin typeface="Arial" charset="0"/>
        </a:defRPr>
      </a:lvl8pPr>
      <a:lvl9pPr marL="1828664" algn="l" rtl="0" fontAlgn="base">
        <a:spcBef>
          <a:spcPct val="0"/>
        </a:spcBef>
        <a:spcAft>
          <a:spcPct val="0"/>
        </a:spcAft>
        <a:defRPr sz="4000">
          <a:solidFill>
            <a:schemeClr val="tx2"/>
          </a:solidFill>
          <a:latin typeface="Arial" charset="0"/>
        </a:defRPr>
      </a:lvl9pPr>
    </p:titleStyle>
    <p:bodyStyle>
      <a:lvl1pPr marL="342874" indent="-342874" algn="l" rtl="0" eaLnBrk="0" fontAlgn="base" hangingPunct="0">
        <a:spcBef>
          <a:spcPct val="20000"/>
        </a:spcBef>
        <a:spcAft>
          <a:spcPct val="0"/>
        </a:spcAft>
        <a:buFont typeface="Arial" pitchFamily="-1" charset="0"/>
        <a:buChar char="•"/>
        <a:defRPr sz="2400" kern="1200">
          <a:solidFill>
            <a:schemeClr val="tx1"/>
          </a:solidFill>
          <a:latin typeface="+mn-lt"/>
          <a:ea typeface="ＭＳ Ｐゴシック" pitchFamily="-1" charset="-128"/>
          <a:cs typeface="ＭＳ Ｐゴシック" pitchFamily="-1" charset="-128"/>
        </a:defRPr>
      </a:lvl1pPr>
      <a:lvl2pPr marL="742895" indent="-285730"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2pPr>
      <a:lvl3pPr marL="1142914"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3pPr>
      <a:lvl4pPr marL="1600080"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4pPr>
      <a:lvl5pPr marL="2057247" indent="-228584" algn="l" rtl="0" eaLnBrk="0" fontAlgn="base" hangingPunct="0">
        <a:spcBef>
          <a:spcPct val="20000"/>
        </a:spcBef>
        <a:spcAft>
          <a:spcPct val="0"/>
        </a:spcAft>
        <a:buFont typeface="Arial" pitchFamily="-1" charset="0"/>
        <a:buChar char="•"/>
        <a:defRPr sz="2000" kern="1200">
          <a:solidFill>
            <a:schemeClr val="tx1"/>
          </a:solidFill>
          <a:latin typeface="+mn-lt"/>
          <a:ea typeface="ＭＳ Ｐゴシック" pitchFamily="-1" charset="-128"/>
          <a:cs typeface="+mn-cs"/>
        </a:defRPr>
      </a:lvl5pPr>
      <a:lvl6pPr marL="2514412"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10" indent="-228584" algn="l" defTabSz="91433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41.png"/><Relationship Id="rId4" Type="http://schemas.openxmlformats.org/officeDocument/2006/relationships/image" Target="../media/image40.png"/></Relationships>
</file>

<file path=ppt/slides/_rels/slide1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2.xml"/></Relationships>
</file>

<file path=ppt/slides/_rels/slide1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22.xml"/></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png"/><Relationship Id="rId1" Type="http://schemas.openxmlformats.org/officeDocument/2006/relationships/slideLayout" Target="../slideLayouts/slideLayout9.xml"/><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19.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60.jpeg"/><Relationship Id="rId1" Type="http://schemas.openxmlformats.org/officeDocument/2006/relationships/slideLayout" Target="../slideLayouts/slideLayout124.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 Id="rId9" Type="http://schemas.openxmlformats.org/officeDocument/2006/relationships/image" Target="../media/image67.jpeg"/></Relationships>
</file>

<file path=ppt/slides/_rels/slide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7.xml"/></Relationships>
</file>

<file path=ppt/slides/_rels/slide2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42.xml"/></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140.xml"/></Relationships>
</file>

<file path=ppt/slides/_rels/slide2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40.xml"/></Relationships>
</file>

<file path=ppt/slides/_rels/slide2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xml"/><Relationship Id="rId1" Type="http://schemas.openxmlformats.org/officeDocument/2006/relationships/slideLayout" Target="../slideLayouts/slideLayout164.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xml"/><Relationship Id="rId1" Type="http://schemas.openxmlformats.org/officeDocument/2006/relationships/slideLayout" Target="../slideLayouts/slideLayout109.xml"/></Relationships>
</file>

<file path=ppt/slides/_rels/slide2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xml"/><Relationship Id="rId1" Type="http://schemas.openxmlformats.org/officeDocument/2006/relationships/slideLayout" Target="../slideLayouts/slideLayout130.xml"/><Relationship Id="rId4" Type="http://schemas.openxmlformats.org/officeDocument/2006/relationships/image" Target="../media/image78.png"/></Relationships>
</file>

<file path=ppt/slides/_rels/slide2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2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0.xml"/><Relationship Id="rId1" Type="http://schemas.openxmlformats.org/officeDocument/2006/relationships/slideLayout" Target="../slideLayouts/slideLayout28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83.png"/><Relationship Id="rId2" Type="http://schemas.openxmlformats.org/officeDocument/2006/relationships/slideLayout" Target="../slideLayouts/slideLayout35.xml"/><Relationship Id="rId1" Type="http://schemas.openxmlformats.org/officeDocument/2006/relationships/vmlDrawing" Target="../drawings/vmlDrawing1.v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xml"/><Relationship Id="rId1" Type="http://schemas.openxmlformats.org/officeDocument/2006/relationships/slideLayout" Target="../slideLayouts/slideLayout283.xml"/></Relationships>
</file>

<file path=ppt/slides/_rels/slide33.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notesSlide" Target="../notesSlides/notesSlide14.xml"/><Relationship Id="rId1" Type="http://schemas.openxmlformats.org/officeDocument/2006/relationships/slideLayout" Target="../slideLayouts/slideLayout80.xml"/></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5.xml"/><Relationship Id="rId1" Type="http://schemas.openxmlformats.org/officeDocument/2006/relationships/slideLayout" Target="../slideLayouts/slideLayout48.xml"/><Relationship Id="rId5" Type="http://schemas.openxmlformats.org/officeDocument/2006/relationships/image" Target="../media/image89.png"/><Relationship Id="rId4" Type="http://schemas.openxmlformats.org/officeDocument/2006/relationships/image" Target="../media/image88.png"/></Relationships>
</file>

<file path=ppt/slides/_rels/slide3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6.xml"/><Relationship Id="rId1" Type="http://schemas.openxmlformats.org/officeDocument/2006/relationships/slideLayout" Target="../slideLayouts/slideLayout181.xml"/></Relationships>
</file>

<file path=ppt/slides/_rels/slide3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7.xml"/><Relationship Id="rId1" Type="http://schemas.openxmlformats.org/officeDocument/2006/relationships/slideLayout" Target="../slideLayouts/slideLayout180.xml"/></Relationships>
</file>

<file path=ppt/slides/_rels/slide37.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9.xml"/><Relationship Id="rId4" Type="http://schemas.openxmlformats.org/officeDocument/2006/relationships/image" Target="../media/image94.jpeg"/></Relationships>
</file>

<file path=ppt/slides/_rels/slide38.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image" Target="../media/image105.jpeg"/><Relationship Id="rId3" Type="http://schemas.openxmlformats.org/officeDocument/2006/relationships/image" Target="../media/image95.jpeg"/><Relationship Id="rId7" Type="http://schemas.openxmlformats.org/officeDocument/2006/relationships/image" Target="../media/image99.jpeg"/><Relationship Id="rId12" Type="http://schemas.openxmlformats.org/officeDocument/2006/relationships/image" Target="../media/image104.jpeg"/><Relationship Id="rId2" Type="http://schemas.openxmlformats.org/officeDocument/2006/relationships/image" Target="../media/image16.jpeg"/><Relationship Id="rId1" Type="http://schemas.openxmlformats.org/officeDocument/2006/relationships/slideLayout" Target="../slideLayouts/slideLayout207.xml"/><Relationship Id="rId6" Type="http://schemas.openxmlformats.org/officeDocument/2006/relationships/image" Target="../media/image98.jpeg"/><Relationship Id="rId11" Type="http://schemas.openxmlformats.org/officeDocument/2006/relationships/image" Target="../media/image103.jpeg"/><Relationship Id="rId5" Type="http://schemas.openxmlformats.org/officeDocument/2006/relationships/image" Target="../media/image97.jpeg"/><Relationship Id="rId10" Type="http://schemas.openxmlformats.org/officeDocument/2006/relationships/image" Target="../media/image102.jpeg"/><Relationship Id="rId4" Type="http://schemas.openxmlformats.org/officeDocument/2006/relationships/image" Target="../media/image96.jpeg"/><Relationship Id="rId9" Type="http://schemas.openxmlformats.org/officeDocument/2006/relationships/image" Target="../media/image101.jpeg"/><Relationship Id="rId14" Type="http://schemas.openxmlformats.org/officeDocument/2006/relationships/image" Target="../media/image106.jpeg"/></Relationships>
</file>

<file path=ppt/slides/_rels/slide39.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08.png"/><Relationship Id="rId7" Type="http://schemas.openxmlformats.org/officeDocument/2006/relationships/image" Target="../media/image112.jpeg"/><Relationship Id="rId2" Type="http://schemas.openxmlformats.org/officeDocument/2006/relationships/image" Target="../media/image107.png"/><Relationship Id="rId1" Type="http://schemas.openxmlformats.org/officeDocument/2006/relationships/slideLayout" Target="../slideLayouts/slideLayout263.xml"/><Relationship Id="rId6" Type="http://schemas.openxmlformats.org/officeDocument/2006/relationships/image" Target="../media/image111.jpeg"/><Relationship Id="rId5" Type="http://schemas.openxmlformats.org/officeDocument/2006/relationships/image" Target="../media/image110.png"/><Relationship Id="rId4" Type="http://schemas.openxmlformats.org/officeDocument/2006/relationships/image" Target="../media/image109.png"/></Relationships>
</file>

<file path=ppt/slides/_rels/slide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22.xml"/></Relationships>
</file>

<file path=ppt/slides/_rels/slide40.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09.xml"/></Relationships>
</file>

<file path=ppt/slides/_rels/slide4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08.xml"/><Relationship Id="rId5" Type="http://schemas.openxmlformats.org/officeDocument/2006/relationships/image" Target="../media/image119.png"/><Relationship Id="rId4" Type="http://schemas.openxmlformats.org/officeDocument/2006/relationships/image" Target="../media/image118.png"/></Relationships>
</file>

<file path=ppt/slides/_rels/slide4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13.xml"/><Relationship Id="rId4" Type="http://schemas.openxmlformats.org/officeDocument/2006/relationships/image" Target="../media/image116.png"/></Relationships>
</file>

<file path=ppt/slides/_rels/slide43.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jpeg"/><Relationship Id="rId7" Type="http://schemas.openxmlformats.org/officeDocument/2006/relationships/image" Target="../media/image126.png"/><Relationship Id="rId2" Type="http://schemas.openxmlformats.org/officeDocument/2006/relationships/notesSlide" Target="../notesSlides/notesSlide18.xml"/><Relationship Id="rId1" Type="http://schemas.openxmlformats.org/officeDocument/2006/relationships/slideLayout" Target="../slideLayouts/slideLayout183.xml"/><Relationship Id="rId6" Type="http://schemas.openxmlformats.org/officeDocument/2006/relationships/image" Target="../media/image125.png"/><Relationship Id="rId5" Type="http://schemas.openxmlformats.org/officeDocument/2006/relationships/image" Target="../media/image124.jpeg"/><Relationship Id="rId4" Type="http://schemas.openxmlformats.org/officeDocument/2006/relationships/image" Target="../media/image123.jpeg"/></Relationships>
</file>

<file path=ppt/slides/_rels/slide4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97.xml"/></Relationships>
</file>

<file path=ppt/slides/_rels/slide45.xml.rels><?xml version="1.0" encoding="UTF-8" standalone="yes"?>
<Relationships xmlns="http://schemas.openxmlformats.org/package/2006/relationships"><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image" Target="../media/image129.png"/><Relationship Id="rId1" Type="http://schemas.openxmlformats.org/officeDocument/2006/relationships/slideLayout" Target="../slideLayouts/slideLayout278.xml"/><Relationship Id="rId6" Type="http://schemas.openxmlformats.org/officeDocument/2006/relationships/image" Target="../media/image133.png"/><Relationship Id="rId5" Type="http://schemas.openxmlformats.org/officeDocument/2006/relationships/image" Target="../media/image132.jpeg"/><Relationship Id="rId4" Type="http://schemas.openxmlformats.org/officeDocument/2006/relationships/image" Target="../media/image13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61.xml"/></Relationships>
</file>

<file path=ppt/slides/_rels/slide47.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19.xml"/><Relationship Id="rId1" Type="http://schemas.openxmlformats.org/officeDocument/2006/relationships/slideLayout" Target="../slideLayouts/slideLayout231.xml"/></Relationships>
</file>

<file path=ppt/slides/_rels/slide48.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7.png"/><Relationship Id="rId7" Type="http://schemas.openxmlformats.org/officeDocument/2006/relationships/image" Target="../media/image141.png"/><Relationship Id="rId2" Type="http://schemas.openxmlformats.org/officeDocument/2006/relationships/image" Target="../media/image136.png"/><Relationship Id="rId1" Type="http://schemas.openxmlformats.org/officeDocument/2006/relationships/slideLayout" Target="../slideLayouts/slideLayout245.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49.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notesSlide" Target="../notesSlides/notesSlide20.xml"/><Relationship Id="rId1" Type="http://schemas.openxmlformats.org/officeDocument/2006/relationships/slideLayout" Target="../slideLayouts/slideLayout283.xml"/></Relationships>
</file>

<file path=ppt/slides/_rels/slide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6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61.xml"/></Relationships>
</file>

<file path=ppt/slides/_rels/slide52.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22.xml"/><Relationship Id="rId1" Type="http://schemas.openxmlformats.org/officeDocument/2006/relationships/slideLayout" Target="../slideLayouts/slideLayout234.xml"/><Relationship Id="rId5" Type="http://schemas.openxmlformats.org/officeDocument/2006/relationships/image" Target="../media/image146.png"/><Relationship Id="rId4" Type="http://schemas.openxmlformats.org/officeDocument/2006/relationships/image" Target="../media/image145.png"/></Relationships>
</file>

<file path=ppt/slides/_rels/slide53.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23.xml"/><Relationship Id="rId1" Type="http://schemas.openxmlformats.org/officeDocument/2006/relationships/slideLayout" Target="../slideLayouts/slideLayout267.xml"/></Relationships>
</file>

<file path=ppt/slides/_rels/slide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122.xml"/></Relationships>
</file>

<file path=ppt/slides/_rels/slide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xml"/><Relationship Id="rId1" Type="http://schemas.openxmlformats.org/officeDocument/2006/relationships/slideLayout" Target="../slideLayouts/slideLayout122.xml"/></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123.xml"/></Relationships>
</file>

<file path=ppt/slides/_rels/slide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9589 globe backdrop RGB.jpg"/>
          <p:cNvPicPr>
            <a:picLocks noChangeAspect="1"/>
          </p:cNvPicPr>
          <p:nvPr/>
        </p:nvPicPr>
        <p:blipFill>
          <a:blip r:embed="rId3" cstate="print"/>
          <a:srcRect/>
          <a:stretch>
            <a:fillRect/>
          </a:stretch>
        </p:blipFill>
        <p:spPr bwMode="auto">
          <a:xfrm>
            <a:off x="1" y="0"/>
            <a:ext cx="12192000" cy="6858000"/>
          </a:xfrm>
          <a:prstGeom prst="rect">
            <a:avLst/>
          </a:prstGeom>
          <a:noFill/>
          <a:ln w="9525">
            <a:noFill/>
            <a:miter lim="800000"/>
            <a:headEnd/>
            <a:tailEnd/>
          </a:ln>
        </p:spPr>
      </p:pic>
      <p:pic>
        <p:nvPicPr>
          <p:cNvPr id="4" name="Picture 3" descr="9589 satellite ripples RGB.png"/>
          <p:cNvPicPr>
            <a:picLocks noChangeAspect="1"/>
          </p:cNvPicPr>
          <p:nvPr/>
        </p:nvPicPr>
        <p:blipFill>
          <a:blip r:embed="rId4" cstate="print"/>
          <a:srcRect/>
          <a:stretch>
            <a:fillRect/>
          </a:stretch>
        </p:blipFill>
        <p:spPr bwMode="auto">
          <a:xfrm>
            <a:off x="3643315" y="3429000"/>
            <a:ext cx="7288212" cy="6858000"/>
          </a:xfrm>
          <a:prstGeom prst="rect">
            <a:avLst/>
          </a:prstGeom>
          <a:noFill/>
          <a:ln w="9525">
            <a:noFill/>
            <a:miter lim="800000"/>
            <a:headEnd/>
            <a:tailEnd/>
          </a:ln>
        </p:spPr>
      </p:pic>
      <p:pic>
        <p:nvPicPr>
          <p:cNvPr id="15364" name="Picture 5" descr="7589 satellite RGB.png"/>
          <p:cNvPicPr>
            <a:picLocks noChangeAspect="1"/>
          </p:cNvPicPr>
          <p:nvPr/>
        </p:nvPicPr>
        <p:blipFill>
          <a:blip r:embed="rId5" cstate="print"/>
          <a:srcRect/>
          <a:stretch>
            <a:fillRect/>
          </a:stretch>
        </p:blipFill>
        <p:spPr bwMode="auto">
          <a:xfrm>
            <a:off x="5091116" y="1870081"/>
            <a:ext cx="7219951" cy="5773739"/>
          </a:xfrm>
          <a:prstGeom prst="rect">
            <a:avLst/>
          </a:prstGeom>
          <a:noFill/>
          <a:ln w="9525">
            <a:noFill/>
            <a:miter lim="800000"/>
            <a:headEnd/>
            <a:tailEnd/>
          </a:ln>
        </p:spPr>
      </p:pic>
      <p:sp>
        <p:nvSpPr>
          <p:cNvPr id="15365" name="TextBox 9"/>
          <p:cNvSpPr txBox="1">
            <a:spLocks noChangeArrowheads="1"/>
          </p:cNvSpPr>
          <p:nvPr/>
        </p:nvSpPr>
        <p:spPr bwMode="auto">
          <a:xfrm>
            <a:off x="1295400" y="152404"/>
            <a:ext cx="9677400" cy="1323439"/>
          </a:xfrm>
          <a:prstGeom prst="rect">
            <a:avLst/>
          </a:prstGeom>
          <a:noFill/>
          <a:ln w="9525">
            <a:noFill/>
            <a:miter lim="800000"/>
            <a:headEnd/>
            <a:tailEnd/>
          </a:ln>
        </p:spPr>
        <p:txBody>
          <a:bodyPr wrap="square" lIns="91434" tIns="45718" rIns="91434" bIns="45718">
            <a:spAutoFit/>
          </a:bodyPr>
          <a:lstStyle/>
          <a:p>
            <a:pPr defTabSz="457167"/>
            <a:r>
              <a:rPr lang="en-GB" sz="4000" dirty="0">
                <a:solidFill>
                  <a:srgbClr val="92D050"/>
                </a:solidFill>
              </a:rPr>
              <a:t>The benefits satellite data can bring to weather forecasting and climate research</a:t>
            </a:r>
            <a:endParaRPr lang="en-GB" sz="4000" dirty="0">
              <a:solidFill>
                <a:srgbClr val="92D050"/>
              </a:solidFill>
              <a:latin typeface="Calibri" pitchFamily="34" charset="0"/>
            </a:endParaRPr>
          </a:p>
        </p:txBody>
      </p:sp>
      <p:sp>
        <p:nvSpPr>
          <p:cNvPr id="11" name="TextBox 10"/>
          <p:cNvSpPr txBox="1"/>
          <p:nvPr/>
        </p:nvSpPr>
        <p:spPr>
          <a:xfrm>
            <a:off x="1919291" y="908053"/>
            <a:ext cx="242375" cy="400111"/>
          </a:xfrm>
          <a:prstGeom prst="rect">
            <a:avLst/>
          </a:prstGeom>
          <a:noFill/>
        </p:spPr>
        <p:txBody>
          <a:bodyPr wrap="none" lIns="91434" tIns="45718" rIns="91434" bIns="45718">
            <a:spAutoFit/>
          </a:bodyPr>
          <a:lstStyle/>
          <a:p>
            <a:pPr defTabSz="457167">
              <a:defRPr/>
            </a:pPr>
            <a:r>
              <a:rPr lang="en-GB" sz="2000" dirty="0">
                <a:solidFill>
                  <a:schemeClr val="accent2">
                    <a:lumMod val="40000"/>
                    <a:lumOff val="60000"/>
                  </a:schemeClr>
                </a:solidFill>
                <a:latin typeface="Calibri"/>
              </a:rPr>
              <a:t> </a:t>
            </a:r>
            <a:endParaRPr lang="en-GB" dirty="0">
              <a:solidFill>
                <a:srgbClr val="C1D72E"/>
              </a:solidFill>
              <a:latin typeface="Calibri"/>
            </a:endParaRPr>
          </a:p>
        </p:txBody>
      </p:sp>
      <p:sp>
        <p:nvSpPr>
          <p:cNvPr id="7" name="TextBox 6"/>
          <p:cNvSpPr txBox="1"/>
          <p:nvPr/>
        </p:nvSpPr>
        <p:spPr>
          <a:xfrm>
            <a:off x="2161663" y="1536723"/>
            <a:ext cx="7620000" cy="1677378"/>
          </a:xfrm>
          <a:prstGeom prst="rect">
            <a:avLst/>
          </a:prstGeom>
          <a:noFill/>
        </p:spPr>
        <p:txBody>
          <a:bodyPr wrap="square" lIns="91434" tIns="45718" rIns="91434" bIns="45718" rtlCol="0">
            <a:spAutoFit/>
          </a:bodyPr>
          <a:lstStyle/>
          <a:p>
            <a:pPr algn="ctr"/>
            <a:r>
              <a:rPr lang="en-GB" sz="2800" i="1" dirty="0">
                <a:solidFill>
                  <a:srgbClr val="FFC000"/>
                </a:solidFill>
              </a:rPr>
              <a:t>Dr Roger Saunders</a:t>
            </a:r>
          </a:p>
          <a:p>
            <a:pPr algn="ctr"/>
            <a:r>
              <a:rPr lang="en-GB" sz="2800" i="1" dirty="0">
                <a:solidFill>
                  <a:srgbClr val="FFC000"/>
                </a:solidFill>
              </a:rPr>
              <a:t>Head Satellite Applications </a:t>
            </a:r>
          </a:p>
          <a:p>
            <a:pPr algn="ctr"/>
            <a:r>
              <a:rPr lang="en-GB" sz="2800" i="1" dirty="0">
                <a:solidFill>
                  <a:srgbClr val="FFC000"/>
                </a:solidFill>
              </a:rPr>
              <a:t>Met Office, Exeter</a:t>
            </a:r>
          </a:p>
          <a:p>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12" presetClass="entr" presetSubtype="4" fill="hold" grpId="0" nodeType="afterEffect">
                                  <p:stCondLst>
                                    <p:cond delay="15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slide(fromBottom)">
                                      <p:cBhvr>
                                        <p:cTn id="11"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advAuto="15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Footer Placeholder 3"/>
          <p:cNvSpPr>
            <a:spLocks noGrp="1"/>
          </p:cNvSpPr>
          <p:nvPr>
            <p:ph type="ftr" sz="quarter" idx="4294967295"/>
          </p:nvPr>
        </p:nvSpPr>
        <p:spPr>
          <a:xfrm>
            <a:off x="1847851" y="6553200"/>
            <a:ext cx="2895600" cy="228600"/>
          </a:xfrm>
          <a:prstGeom prst="rect">
            <a:avLst/>
          </a:prstGeom>
          <a:noFill/>
        </p:spPr>
        <p:txBody>
          <a:bodyPr lIns="91434" tIns="45718" rIns="91434" bIns="45718"/>
          <a:lstStyle/>
          <a:p>
            <a:r>
              <a:rPr lang="en-GB" dirty="0"/>
              <a:t>© Crown copyright   Met Office</a:t>
            </a:r>
            <a:endParaRPr lang="en-GB" sz="1500" dirty="0">
              <a:latin typeface="Times" charset="0"/>
            </a:endParaRPr>
          </a:p>
        </p:txBody>
      </p:sp>
      <p:sp>
        <p:nvSpPr>
          <p:cNvPr id="265218" name="Rectangle 3"/>
          <p:cNvSpPr>
            <a:spLocks noGrp="1" noChangeArrowheads="1"/>
          </p:cNvSpPr>
          <p:nvPr>
            <p:ph type="title"/>
          </p:nvPr>
        </p:nvSpPr>
        <p:spPr>
          <a:noFill/>
        </p:spPr>
        <p:txBody>
          <a:bodyPr/>
          <a:lstStyle/>
          <a:p>
            <a:pPr eaLnBrk="1" hangingPunct="1"/>
            <a:r>
              <a:rPr lang="en-GB" sz="3600" dirty="0">
                <a:ea typeface="ＭＳ Ｐゴシック" pitchFamily="34" charset="-128"/>
              </a:rPr>
              <a:t>Ground track of five polar satellites over six hours</a:t>
            </a:r>
          </a:p>
        </p:txBody>
      </p:sp>
      <p:pic>
        <p:nvPicPr>
          <p:cNvPr id="265219" name="Picture 6" descr="SA_external1.png"/>
          <p:cNvPicPr>
            <a:picLocks noChangeAspect="1"/>
          </p:cNvPicPr>
          <p:nvPr/>
        </p:nvPicPr>
        <p:blipFill>
          <a:blip r:embed="rId2" cstate="print"/>
          <a:srcRect l="12521" t="16966" r="13478" b="3204"/>
          <a:stretch>
            <a:fillRect/>
          </a:stretch>
        </p:blipFill>
        <p:spPr bwMode="auto">
          <a:xfrm>
            <a:off x="1968503" y="1495428"/>
            <a:ext cx="8293100" cy="5114925"/>
          </a:xfrm>
          <a:prstGeom prst="rect">
            <a:avLst/>
          </a:prstGeom>
          <a:noFill/>
          <a:ln w="9525">
            <a:noFill/>
            <a:miter lim="800000"/>
            <a:headEnd/>
            <a:tailEnd/>
          </a:ln>
        </p:spPr>
      </p:pic>
    </p:spTree>
    <p:extLst>
      <p:ext uri="{BB962C8B-B14F-4D97-AF65-F5344CB8AC3E}">
        <p14:creationId xmlns:p14="http://schemas.microsoft.com/office/powerpoint/2010/main" val="1180198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Footer Placeholder 3"/>
          <p:cNvSpPr>
            <a:spLocks noGrp="1"/>
          </p:cNvSpPr>
          <p:nvPr>
            <p:ph type="ftr" sz="quarter" idx="4294967295"/>
          </p:nvPr>
        </p:nvSpPr>
        <p:spPr>
          <a:xfrm>
            <a:off x="1847851" y="6553200"/>
            <a:ext cx="2895600" cy="228600"/>
          </a:xfrm>
          <a:prstGeom prst="rect">
            <a:avLst/>
          </a:prstGeom>
          <a:noFill/>
        </p:spPr>
        <p:txBody>
          <a:bodyPr lIns="91434" tIns="45718" rIns="91434" bIns="45718"/>
          <a:lstStyle/>
          <a:p>
            <a:r>
              <a:rPr lang="en-GB" dirty="0"/>
              <a:t>© Crown copyright   Met Office</a:t>
            </a:r>
            <a:endParaRPr lang="en-GB" sz="1500" dirty="0">
              <a:latin typeface="Times" charset="0"/>
            </a:endParaRPr>
          </a:p>
        </p:txBody>
      </p:sp>
      <p:sp>
        <p:nvSpPr>
          <p:cNvPr id="266242" name="Rectangle 2"/>
          <p:cNvSpPr>
            <a:spLocks noGrp="1" noChangeArrowheads="1"/>
          </p:cNvSpPr>
          <p:nvPr>
            <p:ph type="title"/>
          </p:nvPr>
        </p:nvSpPr>
        <p:spPr>
          <a:xfrm>
            <a:off x="3416301" y="188913"/>
            <a:ext cx="7816851" cy="1046163"/>
          </a:xfrm>
        </p:spPr>
        <p:txBody>
          <a:bodyPr/>
          <a:lstStyle/>
          <a:p>
            <a:pPr eaLnBrk="1" hangingPunct="1"/>
            <a:r>
              <a:rPr lang="en-GB" sz="3600" dirty="0">
                <a:ea typeface="ＭＳ Ｐゴシック" pitchFamily="34" charset="-128"/>
              </a:rPr>
              <a:t>c.f. </a:t>
            </a:r>
            <a:r>
              <a:rPr lang="en-GB" sz="3600" dirty="0" err="1">
                <a:ea typeface="ＭＳ Ｐゴシック" pitchFamily="34" charset="-128"/>
              </a:rPr>
              <a:t>baloon</a:t>
            </a:r>
            <a:r>
              <a:rPr lang="en-GB" sz="3600" dirty="0">
                <a:ea typeface="ＭＳ Ｐゴシック" pitchFamily="34" charset="-128"/>
              </a:rPr>
              <a:t> observations used</a:t>
            </a:r>
            <a:br>
              <a:rPr lang="en-GB" sz="3600" dirty="0">
                <a:ea typeface="ＭＳ Ｐゴシック" pitchFamily="34" charset="-128"/>
              </a:rPr>
            </a:br>
            <a:r>
              <a:rPr lang="en-GB" sz="3600" dirty="0">
                <a:ea typeface="ＭＳ Ｐゴシック" pitchFamily="34" charset="-128"/>
              </a:rPr>
              <a:t>in six hours…</a:t>
            </a:r>
          </a:p>
        </p:txBody>
      </p:sp>
      <p:sp>
        <p:nvSpPr>
          <p:cNvPr id="266243" name="Rectangle 4"/>
          <p:cNvSpPr>
            <a:spLocks noChangeArrowheads="1"/>
          </p:cNvSpPr>
          <p:nvPr/>
        </p:nvSpPr>
        <p:spPr bwMode="auto">
          <a:xfrm>
            <a:off x="9120192" y="1303339"/>
            <a:ext cx="720725" cy="215900"/>
          </a:xfrm>
          <a:prstGeom prst="rect">
            <a:avLst/>
          </a:prstGeom>
          <a:solidFill>
            <a:schemeClr val="tx1"/>
          </a:solidFill>
          <a:ln w="9525">
            <a:noFill/>
            <a:miter lim="800000"/>
            <a:headEnd/>
            <a:tailEnd/>
          </a:ln>
        </p:spPr>
        <p:txBody>
          <a:bodyPr wrap="none" lIns="91434" tIns="45718" rIns="91434" bIns="45718" anchor="ctr"/>
          <a:lstStyle/>
          <a:p>
            <a:endParaRPr lang="en-US">
              <a:solidFill>
                <a:srgbClr val="FFFFFF"/>
              </a:solidFill>
            </a:endParaRPr>
          </a:p>
        </p:txBody>
      </p:sp>
      <p:sp>
        <p:nvSpPr>
          <p:cNvPr id="6" name="Text Box 5"/>
          <p:cNvSpPr txBox="1">
            <a:spLocks noChangeArrowheads="1"/>
          </p:cNvSpPr>
          <p:nvPr/>
        </p:nvSpPr>
        <p:spPr bwMode="auto">
          <a:xfrm>
            <a:off x="2634062" y="5529145"/>
            <a:ext cx="7770064" cy="1508101"/>
          </a:xfrm>
          <a:prstGeom prst="rect">
            <a:avLst/>
          </a:prstGeom>
          <a:solidFill>
            <a:schemeClr val="accent5">
              <a:lumMod val="60000"/>
              <a:lumOff val="40000"/>
            </a:schemeClr>
          </a:solidFill>
          <a:ln w="25400">
            <a:solidFill>
              <a:schemeClr val="bg1"/>
            </a:solidFill>
            <a:miter lim="800000"/>
            <a:headEnd/>
            <a:tailEnd/>
          </a:ln>
        </p:spPr>
        <p:txBody>
          <a:bodyPr wrap="none" lIns="91434" tIns="45718" rIns="91434" bIns="45718">
            <a:spAutoFit/>
          </a:bodyPr>
          <a:lstStyle/>
          <a:p>
            <a:pPr>
              <a:buFontTx/>
              <a:buChar char="•"/>
            </a:pPr>
            <a:r>
              <a:rPr lang="en-GB" sz="2400" dirty="0">
                <a:solidFill>
                  <a:srgbClr val="000000"/>
                </a:solidFill>
              </a:rPr>
              <a:t> </a:t>
            </a:r>
            <a:r>
              <a:rPr lang="en-GB" sz="2400" dirty="0" err="1">
                <a:solidFill>
                  <a:srgbClr val="000000"/>
                </a:solidFill>
              </a:rPr>
              <a:t>Sonde</a:t>
            </a:r>
            <a:r>
              <a:rPr lang="en-GB" sz="2400" dirty="0">
                <a:solidFill>
                  <a:srgbClr val="000000"/>
                </a:solidFill>
              </a:rPr>
              <a:t> coverage is more dense over </a:t>
            </a:r>
            <a:r>
              <a:rPr lang="en-GB" sz="2400" b="1" dirty="0">
                <a:solidFill>
                  <a:srgbClr val="000000"/>
                </a:solidFill>
              </a:rPr>
              <a:t>land</a:t>
            </a:r>
            <a:r>
              <a:rPr lang="en-GB" sz="2400" dirty="0">
                <a:solidFill>
                  <a:srgbClr val="000000"/>
                </a:solidFill>
              </a:rPr>
              <a:t> and </a:t>
            </a:r>
            <a:r>
              <a:rPr lang="en-GB" sz="2400" b="1" dirty="0">
                <a:solidFill>
                  <a:srgbClr val="000000"/>
                </a:solidFill>
              </a:rPr>
              <a:t>NH</a:t>
            </a:r>
          </a:p>
          <a:p>
            <a:pPr>
              <a:buFontTx/>
              <a:buChar char="•"/>
            </a:pPr>
            <a:r>
              <a:rPr lang="en-GB" sz="2400" dirty="0">
                <a:solidFill>
                  <a:srgbClr val="000000"/>
                </a:solidFill>
              </a:rPr>
              <a:t> Satellite data has largest impact over </a:t>
            </a:r>
            <a:r>
              <a:rPr lang="en-GB" sz="2400" b="1" dirty="0">
                <a:solidFill>
                  <a:srgbClr val="000000"/>
                </a:solidFill>
              </a:rPr>
              <a:t>sea</a:t>
            </a:r>
            <a:r>
              <a:rPr lang="en-GB" sz="2400" dirty="0">
                <a:solidFill>
                  <a:srgbClr val="000000"/>
                </a:solidFill>
              </a:rPr>
              <a:t> and in </a:t>
            </a:r>
            <a:r>
              <a:rPr lang="en-GB" sz="2400" b="1" dirty="0">
                <a:solidFill>
                  <a:srgbClr val="000000"/>
                </a:solidFill>
              </a:rPr>
              <a:t>SH</a:t>
            </a:r>
            <a:r>
              <a:rPr lang="en-GB" sz="2400" dirty="0">
                <a:solidFill>
                  <a:srgbClr val="000000"/>
                </a:solidFill>
              </a:rPr>
              <a:t> </a:t>
            </a:r>
          </a:p>
          <a:p>
            <a:r>
              <a:rPr lang="en-GB" sz="2400" dirty="0">
                <a:solidFill>
                  <a:srgbClr val="000000"/>
                </a:solidFill>
              </a:rPr>
              <a:t>   where conventional observations are relatively sparse</a:t>
            </a:r>
          </a:p>
          <a:p>
            <a:endParaRPr lang="en-GB" sz="2000" dirty="0">
              <a:solidFill>
                <a:srgbClr val="000000"/>
              </a:solidFill>
            </a:endParaRPr>
          </a:p>
        </p:txBody>
      </p:sp>
      <p:pic>
        <p:nvPicPr>
          <p:cNvPr id="7" name="Picture 6" descr="sonde_all_obs.png"/>
          <p:cNvPicPr>
            <a:picLocks noChangeAspect="1"/>
          </p:cNvPicPr>
          <p:nvPr/>
        </p:nvPicPr>
        <p:blipFill>
          <a:blip r:embed="rId2" cstate="print"/>
          <a:stretch>
            <a:fillRect/>
          </a:stretch>
        </p:blipFill>
        <p:spPr>
          <a:xfrm>
            <a:off x="2743200" y="1216545"/>
            <a:ext cx="7665056" cy="4244337"/>
          </a:xfrm>
          <a:prstGeom prst="rect">
            <a:avLst/>
          </a:prstGeom>
        </p:spPr>
      </p:pic>
    </p:spTree>
    <p:extLst>
      <p:ext uri="{BB962C8B-B14F-4D97-AF65-F5344CB8AC3E}">
        <p14:creationId xmlns:p14="http://schemas.microsoft.com/office/powerpoint/2010/main" val="1440183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0" y="381001"/>
            <a:ext cx="8458200" cy="646331"/>
          </a:xfrm>
          <a:prstGeom prst="rect">
            <a:avLst/>
          </a:prstGeom>
          <a:noFill/>
        </p:spPr>
        <p:txBody>
          <a:bodyPr wrap="square" lIns="91434" tIns="45718" rIns="91434" bIns="45718" rtlCol="0">
            <a:spAutoFit/>
          </a:bodyPr>
          <a:lstStyle/>
          <a:p>
            <a:r>
              <a:rPr lang="en-US" sz="3600" b="1" dirty="0">
                <a:solidFill>
                  <a:schemeClr val="bg2"/>
                </a:solidFill>
              </a:rPr>
              <a:t>Who provides weather satellite data?</a:t>
            </a:r>
          </a:p>
        </p:txBody>
      </p:sp>
      <p:sp>
        <p:nvSpPr>
          <p:cNvPr id="3" name="TextBox 2"/>
          <p:cNvSpPr txBox="1"/>
          <p:nvPr/>
        </p:nvSpPr>
        <p:spPr>
          <a:xfrm>
            <a:off x="2819400" y="1457422"/>
            <a:ext cx="5181600" cy="5262975"/>
          </a:xfrm>
          <a:prstGeom prst="rect">
            <a:avLst/>
          </a:prstGeom>
          <a:noFill/>
        </p:spPr>
        <p:txBody>
          <a:bodyPr wrap="square" lIns="91434" tIns="45718" rIns="91434" bIns="45718" rtlCol="0">
            <a:spAutoFit/>
          </a:bodyPr>
          <a:lstStyle/>
          <a:p>
            <a:pPr marL="342874" indent="-342874">
              <a:buFont typeface="+mj-lt"/>
              <a:buAutoNum type="arabicPeriod"/>
            </a:pPr>
            <a:r>
              <a:rPr lang="en-US" sz="2400" dirty="0">
                <a:solidFill>
                  <a:schemeClr val="accent3">
                    <a:lumMod val="75000"/>
                  </a:schemeClr>
                </a:solidFill>
              </a:rPr>
              <a:t>EUMETSAT </a:t>
            </a:r>
            <a:r>
              <a:rPr lang="mr-IN" sz="2400" dirty="0">
                <a:solidFill>
                  <a:schemeClr val="accent3">
                    <a:lumMod val="75000"/>
                  </a:schemeClr>
                </a:solidFill>
              </a:rPr>
              <a:t>–</a:t>
            </a:r>
            <a:r>
              <a:rPr lang="en-US" sz="2400" dirty="0">
                <a:solidFill>
                  <a:schemeClr val="accent3">
                    <a:lumMod val="75000"/>
                  </a:schemeClr>
                </a:solidFill>
              </a:rPr>
              <a:t> European Member States (not the same as EU!) based in Darmstadt</a:t>
            </a:r>
          </a:p>
          <a:p>
            <a:pPr marL="342874" indent="-342874">
              <a:buFont typeface="+mj-lt"/>
              <a:buAutoNum type="arabicPeriod"/>
            </a:pPr>
            <a:endParaRPr lang="en-US" sz="2400" dirty="0">
              <a:solidFill>
                <a:schemeClr val="accent3">
                  <a:lumMod val="75000"/>
                </a:schemeClr>
              </a:solidFill>
            </a:endParaRPr>
          </a:p>
          <a:p>
            <a:pPr marL="342874" indent="-342874">
              <a:buFont typeface="+mj-lt"/>
              <a:buAutoNum type="arabicPeriod"/>
            </a:pPr>
            <a:r>
              <a:rPr lang="en-US" sz="2400" dirty="0">
                <a:solidFill>
                  <a:schemeClr val="accent3">
                    <a:lumMod val="75000"/>
                  </a:schemeClr>
                </a:solidFill>
              </a:rPr>
              <a:t>NOAA </a:t>
            </a:r>
            <a:r>
              <a:rPr lang="mr-IN" sz="2400" dirty="0">
                <a:solidFill>
                  <a:schemeClr val="accent3">
                    <a:lumMod val="75000"/>
                  </a:schemeClr>
                </a:solidFill>
              </a:rPr>
              <a:t>–</a:t>
            </a:r>
            <a:r>
              <a:rPr lang="en-US" sz="2400" dirty="0">
                <a:solidFill>
                  <a:schemeClr val="accent3">
                    <a:lumMod val="75000"/>
                  </a:schemeClr>
                </a:solidFill>
              </a:rPr>
              <a:t> U.S. Weather Agency was first to provide data since 1970s</a:t>
            </a:r>
          </a:p>
          <a:p>
            <a:pPr marL="342874" indent="-342874">
              <a:buFont typeface="+mj-lt"/>
              <a:buAutoNum type="arabicPeriod"/>
            </a:pPr>
            <a:endParaRPr lang="en-US" sz="2400" dirty="0">
              <a:solidFill>
                <a:schemeClr val="accent3">
                  <a:lumMod val="75000"/>
                </a:schemeClr>
              </a:solidFill>
            </a:endParaRPr>
          </a:p>
          <a:p>
            <a:pPr marL="342874" indent="-342874">
              <a:buFont typeface="+mj-lt"/>
              <a:buAutoNum type="arabicPeriod"/>
            </a:pPr>
            <a:r>
              <a:rPr lang="en-US" sz="2400" dirty="0">
                <a:solidFill>
                  <a:schemeClr val="accent3">
                    <a:lumMod val="75000"/>
                  </a:schemeClr>
                </a:solidFill>
              </a:rPr>
              <a:t>Japanese Met Agency/JAXA</a:t>
            </a:r>
          </a:p>
          <a:p>
            <a:pPr marL="342874" indent="-342874">
              <a:buFont typeface="+mj-lt"/>
              <a:buAutoNum type="arabicPeriod"/>
            </a:pPr>
            <a:endParaRPr lang="en-US" sz="2400" dirty="0">
              <a:solidFill>
                <a:schemeClr val="accent3">
                  <a:lumMod val="75000"/>
                </a:schemeClr>
              </a:solidFill>
            </a:endParaRPr>
          </a:p>
          <a:p>
            <a:pPr marL="342874" indent="-342874">
              <a:buFont typeface="+mj-lt"/>
              <a:buAutoNum type="arabicPeriod"/>
            </a:pPr>
            <a:r>
              <a:rPr lang="en-US" sz="2400" dirty="0">
                <a:solidFill>
                  <a:schemeClr val="accent3">
                    <a:lumMod val="75000"/>
                  </a:schemeClr>
                </a:solidFill>
              </a:rPr>
              <a:t>Chinese Met Agency</a:t>
            </a:r>
          </a:p>
          <a:p>
            <a:pPr marL="342874" indent="-342874">
              <a:buFont typeface="+mj-lt"/>
              <a:buAutoNum type="arabicPeriod"/>
            </a:pPr>
            <a:endParaRPr lang="en-US" sz="2400" dirty="0">
              <a:solidFill>
                <a:schemeClr val="accent3">
                  <a:lumMod val="75000"/>
                </a:schemeClr>
              </a:solidFill>
            </a:endParaRPr>
          </a:p>
          <a:p>
            <a:pPr marL="342874" indent="-342874">
              <a:buFont typeface="+mj-lt"/>
              <a:buAutoNum type="arabicPeriod"/>
            </a:pPr>
            <a:r>
              <a:rPr lang="en-US" sz="2400" dirty="0">
                <a:solidFill>
                  <a:schemeClr val="accent3">
                    <a:lumMod val="75000"/>
                  </a:schemeClr>
                </a:solidFill>
              </a:rPr>
              <a:t>Indian Met Department/ISRO</a:t>
            </a:r>
          </a:p>
          <a:p>
            <a:pPr marL="342874" indent="-342874">
              <a:buFont typeface="+mj-lt"/>
              <a:buAutoNum type="arabicPeriod"/>
            </a:pPr>
            <a:endParaRPr lang="en-US" sz="2400" dirty="0">
              <a:solidFill>
                <a:schemeClr val="bg2"/>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95589" y="1219203"/>
            <a:ext cx="3976619" cy="19939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34265" y="3657603"/>
            <a:ext cx="3868835" cy="2734279"/>
          </a:xfrm>
          <a:prstGeom prst="rect">
            <a:avLst/>
          </a:prstGeom>
        </p:spPr>
      </p:pic>
      <p:sp>
        <p:nvSpPr>
          <p:cNvPr id="6" name="TextBox 5"/>
          <p:cNvSpPr txBox="1"/>
          <p:nvPr/>
        </p:nvSpPr>
        <p:spPr>
          <a:xfrm>
            <a:off x="8865923" y="3213100"/>
            <a:ext cx="2605445" cy="338550"/>
          </a:xfrm>
          <a:prstGeom prst="rect">
            <a:avLst/>
          </a:prstGeom>
          <a:noFill/>
        </p:spPr>
        <p:txBody>
          <a:bodyPr wrap="none" lIns="91434" tIns="45718" rIns="91434" bIns="45718" rtlCol="0">
            <a:spAutoFit/>
          </a:bodyPr>
          <a:lstStyle/>
          <a:p>
            <a:r>
              <a:rPr lang="en-US" sz="1600" dirty="0">
                <a:solidFill>
                  <a:schemeClr val="bg2"/>
                </a:solidFill>
              </a:rPr>
              <a:t>EUMETSAT HQ, Germany</a:t>
            </a:r>
          </a:p>
        </p:txBody>
      </p:sp>
      <p:sp>
        <p:nvSpPr>
          <p:cNvPr id="7" name="TextBox 6"/>
          <p:cNvSpPr txBox="1"/>
          <p:nvPr/>
        </p:nvSpPr>
        <p:spPr>
          <a:xfrm>
            <a:off x="8763003" y="6400800"/>
            <a:ext cx="3040564" cy="338550"/>
          </a:xfrm>
          <a:prstGeom prst="rect">
            <a:avLst/>
          </a:prstGeom>
          <a:noFill/>
        </p:spPr>
        <p:txBody>
          <a:bodyPr wrap="none" lIns="91434" tIns="45718" rIns="91434" bIns="45718" rtlCol="0">
            <a:spAutoFit/>
          </a:bodyPr>
          <a:lstStyle/>
          <a:p>
            <a:r>
              <a:rPr lang="en-US" sz="1600" dirty="0">
                <a:solidFill>
                  <a:schemeClr val="bg2"/>
                </a:solidFill>
              </a:rPr>
              <a:t>US-NOAA </a:t>
            </a:r>
            <a:r>
              <a:rPr lang="mr-IN" sz="1600" dirty="0">
                <a:solidFill>
                  <a:schemeClr val="bg2"/>
                </a:solidFill>
              </a:rPr>
              <a:t>–</a:t>
            </a:r>
            <a:r>
              <a:rPr lang="en-US" sz="1600" dirty="0">
                <a:solidFill>
                  <a:schemeClr val="bg2"/>
                </a:solidFill>
              </a:rPr>
              <a:t> Suomi-NPP orbiter</a:t>
            </a:r>
          </a:p>
        </p:txBody>
      </p:sp>
    </p:spTree>
    <p:extLst>
      <p:ext uri="{BB962C8B-B14F-4D97-AF65-F5344CB8AC3E}">
        <p14:creationId xmlns:p14="http://schemas.microsoft.com/office/powerpoint/2010/main" val="1399753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0" y="381001"/>
            <a:ext cx="8458200" cy="646331"/>
          </a:xfrm>
          <a:prstGeom prst="rect">
            <a:avLst/>
          </a:prstGeom>
          <a:noFill/>
        </p:spPr>
        <p:txBody>
          <a:bodyPr wrap="square" lIns="91434" tIns="45718" rIns="91434" bIns="45718" rtlCol="0">
            <a:spAutoFit/>
          </a:bodyPr>
          <a:lstStyle/>
          <a:p>
            <a:r>
              <a:rPr lang="en-US" sz="3600" b="1" dirty="0">
                <a:solidFill>
                  <a:schemeClr val="bg2"/>
                </a:solidFill>
              </a:rPr>
              <a:t>Other weather satellite data providers</a:t>
            </a:r>
          </a:p>
        </p:txBody>
      </p:sp>
      <p:sp>
        <p:nvSpPr>
          <p:cNvPr id="3" name="TextBox 2"/>
          <p:cNvSpPr txBox="1"/>
          <p:nvPr/>
        </p:nvSpPr>
        <p:spPr>
          <a:xfrm>
            <a:off x="3065365" y="1489551"/>
            <a:ext cx="5181600" cy="4893643"/>
          </a:xfrm>
          <a:prstGeom prst="rect">
            <a:avLst/>
          </a:prstGeom>
          <a:noFill/>
        </p:spPr>
        <p:txBody>
          <a:bodyPr wrap="square" lIns="91434" tIns="45718" rIns="91434" bIns="45718" rtlCol="0">
            <a:spAutoFit/>
          </a:bodyPr>
          <a:lstStyle/>
          <a:p>
            <a:pPr marL="342874" indent="-342874">
              <a:buFont typeface="+mj-lt"/>
              <a:buAutoNum type="arabicPeriod"/>
            </a:pPr>
            <a:r>
              <a:rPr lang="en-US" sz="2400" dirty="0">
                <a:solidFill>
                  <a:schemeClr val="accent3">
                    <a:lumMod val="60000"/>
                    <a:lumOff val="40000"/>
                  </a:schemeClr>
                </a:solidFill>
              </a:rPr>
              <a:t>E</a:t>
            </a:r>
            <a:r>
              <a:rPr lang="en-GB" sz="2400" dirty="0" err="1">
                <a:solidFill>
                  <a:schemeClr val="accent3">
                    <a:lumMod val="60000"/>
                    <a:lumOff val="40000"/>
                  </a:schemeClr>
                </a:solidFill>
              </a:rPr>
              <a:t>uropean</a:t>
            </a:r>
            <a:r>
              <a:rPr lang="en-GB" sz="2400" dirty="0">
                <a:solidFill>
                  <a:schemeClr val="accent3">
                    <a:lumMod val="60000"/>
                    <a:lumOff val="40000"/>
                  </a:schemeClr>
                </a:solidFill>
              </a:rPr>
              <a:t> Space Agency</a:t>
            </a:r>
          </a:p>
          <a:p>
            <a:pPr marL="800067" lvl="1" indent="-342900">
              <a:buFont typeface="Arial" charset="0"/>
              <a:buChar char="•"/>
            </a:pPr>
            <a:r>
              <a:rPr lang="en-GB" sz="2400" dirty="0">
                <a:solidFill>
                  <a:schemeClr val="bg2"/>
                </a:solidFill>
              </a:rPr>
              <a:t>Pre-operational satellites</a:t>
            </a:r>
          </a:p>
          <a:p>
            <a:pPr marL="800067" lvl="1" indent="-342900">
              <a:buFont typeface="Arial" charset="0"/>
              <a:buChar char="•"/>
            </a:pPr>
            <a:r>
              <a:rPr lang="en-GB" sz="2400" dirty="0">
                <a:solidFill>
                  <a:schemeClr val="bg2"/>
                </a:solidFill>
              </a:rPr>
              <a:t>Research satellites</a:t>
            </a:r>
          </a:p>
          <a:p>
            <a:pPr marL="342874" indent="-342874">
              <a:buFont typeface="+mj-lt"/>
              <a:buAutoNum type="arabicPeriod"/>
            </a:pPr>
            <a:endParaRPr lang="en-GB" sz="2400" dirty="0">
              <a:solidFill>
                <a:schemeClr val="bg2"/>
              </a:solidFill>
            </a:endParaRPr>
          </a:p>
          <a:p>
            <a:pPr marL="342874" indent="-342874">
              <a:buFont typeface="+mj-lt"/>
              <a:buAutoNum type="arabicPeriod"/>
            </a:pPr>
            <a:r>
              <a:rPr lang="en-GB" sz="2400" dirty="0">
                <a:solidFill>
                  <a:schemeClr val="accent3">
                    <a:lumMod val="60000"/>
                    <a:lumOff val="40000"/>
                  </a:schemeClr>
                </a:solidFill>
              </a:rPr>
              <a:t>NASA</a:t>
            </a:r>
          </a:p>
          <a:p>
            <a:pPr marL="800067" lvl="1" indent="-342900">
              <a:buFont typeface="Arial" charset="0"/>
              <a:buChar char="•"/>
            </a:pPr>
            <a:r>
              <a:rPr lang="en-GB" sz="2400" dirty="0">
                <a:solidFill>
                  <a:schemeClr val="bg2"/>
                </a:solidFill>
              </a:rPr>
              <a:t>Pre-operational satellites</a:t>
            </a:r>
          </a:p>
          <a:p>
            <a:pPr marL="800067" lvl="1" indent="-342900">
              <a:buFont typeface="Arial" charset="0"/>
              <a:buChar char="•"/>
            </a:pPr>
            <a:r>
              <a:rPr lang="en-GB" sz="2400" dirty="0">
                <a:solidFill>
                  <a:schemeClr val="bg2"/>
                </a:solidFill>
              </a:rPr>
              <a:t>Research satellites</a:t>
            </a:r>
          </a:p>
          <a:p>
            <a:pPr marL="342874" indent="-342874">
              <a:buFont typeface="+mj-lt"/>
              <a:buAutoNum type="arabicPeriod"/>
            </a:pPr>
            <a:endParaRPr lang="en-US" sz="2400" dirty="0">
              <a:solidFill>
                <a:schemeClr val="bg2"/>
              </a:solidFill>
            </a:endParaRPr>
          </a:p>
          <a:p>
            <a:pPr marL="342874" indent="-342874">
              <a:buFont typeface="+mj-lt"/>
              <a:buAutoNum type="arabicPeriod"/>
            </a:pPr>
            <a:r>
              <a:rPr lang="en-US" sz="2400" dirty="0">
                <a:solidFill>
                  <a:schemeClr val="accent3">
                    <a:lumMod val="60000"/>
                    <a:lumOff val="40000"/>
                  </a:schemeClr>
                </a:solidFill>
              </a:rPr>
              <a:t>European Union</a:t>
            </a:r>
          </a:p>
          <a:p>
            <a:pPr marL="800067" lvl="1" indent="-342900">
              <a:buFont typeface="Arial" charset="0"/>
              <a:buChar char="•"/>
            </a:pPr>
            <a:r>
              <a:rPr lang="en-US" sz="2400" dirty="0">
                <a:solidFill>
                  <a:schemeClr val="bg2"/>
                </a:solidFill>
              </a:rPr>
              <a:t>Copernicus / Sentinels</a:t>
            </a:r>
          </a:p>
          <a:p>
            <a:pPr marL="342874" indent="-342874">
              <a:buFont typeface="+mj-lt"/>
              <a:buAutoNum type="arabicPeriod"/>
            </a:pPr>
            <a:endParaRPr lang="en-US" sz="2400" dirty="0">
              <a:solidFill>
                <a:schemeClr val="bg2"/>
              </a:solidFill>
            </a:endParaRPr>
          </a:p>
          <a:p>
            <a:pPr marL="342874" indent="-342874">
              <a:buFont typeface="+mj-lt"/>
              <a:buAutoNum type="arabicPeriod"/>
            </a:pPr>
            <a:r>
              <a:rPr lang="en-US" sz="2400" dirty="0">
                <a:solidFill>
                  <a:schemeClr val="accent3">
                    <a:lumMod val="60000"/>
                    <a:lumOff val="40000"/>
                  </a:schemeClr>
                </a:solidFill>
              </a:rPr>
              <a:t>Commercial Providers ?</a:t>
            </a:r>
          </a:p>
          <a:p>
            <a:pPr marL="800067" lvl="1" indent="-342900">
              <a:buFont typeface="Arial" charset="0"/>
              <a:buChar char="•"/>
            </a:pPr>
            <a:r>
              <a:rPr lang="en-US" sz="2400" dirty="0">
                <a:solidFill>
                  <a:schemeClr val="bg2"/>
                </a:solidFill>
              </a:rPr>
              <a:t>See later</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4829" y="1301363"/>
            <a:ext cx="2679627" cy="1151402"/>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3753" y="2667000"/>
            <a:ext cx="2262235" cy="1456879"/>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24829" y="4267199"/>
            <a:ext cx="1758456" cy="1175235"/>
          </a:xfrm>
          <a:prstGeom prst="rect">
            <a:avLst/>
          </a:prstGeom>
        </p:spPr>
      </p:pic>
    </p:spTree>
    <p:extLst>
      <p:ext uri="{BB962C8B-B14F-4D97-AF65-F5344CB8AC3E}">
        <p14:creationId xmlns:p14="http://schemas.microsoft.com/office/powerpoint/2010/main" val="1525198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oter Placeholder 1"/>
          <p:cNvSpPr>
            <a:spLocks noGrp="1"/>
          </p:cNvSpPr>
          <p:nvPr>
            <p:ph type="ftr" sz="quarter" idx="10"/>
          </p:nvPr>
        </p:nvSpPr>
        <p:spPr>
          <a:noFill/>
        </p:spPr>
        <p:txBody>
          <a:bodyPr/>
          <a:lstStyle/>
          <a:p>
            <a:r>
              <a:rPr lang="en-GB" dirty="0"/>
              <a:t>© Crown copyright   Met Office</a:t>
            </a:r>
            <a:endParaRPr lang="en-GB" sz="1500" dirty="0">
              <a:latin typeface="Times" pitchFamily="18" charset="0"/>
            </a:endParaRPr>
          </a:p>
        </p:txBody>
      </p:sp>
      <p:pic>
        <p:nvPicPr>
          <p:cNvPr id="56323" name="Picture 2" descr="BB_satellite_bars_0910_new.png"/>
          <p:cNvPicPr>
            <a:picLocks noChangeAspect="1"/>
          </p:cNvPicPr>
          <p:nvPr/>
        </p:nvPicPr>
        <p:blipFill>
          <a:blip r:embed="rId3" cstate="print"/>
          <a:srcRect/>
          <a:stretch>
            <a:fillRect/>
          </a:stretch>
        </p:blipFill>
        <p:spPr bwMode="auto">
          <a:xfrm>
            <a:off x="1066800" y="1828800"/>
            <a:ext cx="10859127" cy="4337042"/>
          </a:xfrm>
          <a:prstGeom prst="rect">
            <a:avLst/>
          </a:prstGeom>
          <a:noFill/>
          <a:ln w="9525">
            <a:noFill/>
            <a:miter lim="800000"/>
            <a:headEnd/>
            <a:tailEnd/>
          </a:ln>
        </p:spPr>
      </p:pic>
      <p:sp>
        <p:nvSpPr>
          <p:cNvPr id="4" name="Rectangle 2"/>
          <p:cNvSpPr txBox="1">
            <a:spLocks noChangeArrowheads="1"/>
          </p:cNvSpPr>
          <p:nvPr/>
        </p:nvSpPr>
        <p:spPr>
          <a:xfrm>
            <a:off x="3143251" y="404819"/>
            <a:ext cx="7380288" cy="1008063"/>
          </a:xfrm>
          <a:prstGeom prst="rect">
            <a:avLst/>
          </a:prstGeom>
        </p:spPr>
        <p:txBody>
          <a:bodyPr lIns="91434" tIns="45718" rIns="91434" bIns="45718"/>
          <a:lstStyle/>
          <a:p>
            <a:pPr fontAlgn="base">
              <a:lnSpc>
                <a:spcPct val="85000"/>
              </a:lnSpc>
              <a:spcBef>
                <a:spcPct val="0"/>
              </a:spcBef>
              <a:spcAft>
                <a:spcPct val="0"/>
              </a:spcAft>
              <a:defRPr/>
            </a:pPr>
            <a:r>
              <a:rPr lang="en-GB" sz="3600" kern="0" dirty="0">
                <a:solidFill>
                  <a:srgbClr val="000000"/>
                </a:solidFill>
                <a:ea typeface="ＭＳ Ｐゴシック" pitchFamily="34" charset="-128"/>
              </a:rPr>
              <a:t>Operational polar </a:t>
            </a:r>
            <a:r>
              <a:rPr lang="en-GB" sz="3600" kern="0" dirty="0" err="1">
                <a:solidFill>
                  <a:srgbClr val="000000"/>
                </a:solidFill>
                <a:ea typeface="ＭＳ Ｐゴシック" pitchFamily="34" charset="-128"/>
              </a:rPr>
              <a:t>orbiters</a:t>
            </a:r>
            <a:endParaRPr lang="en-GB" sz="3600" kern="0" dirty="0">
              <a:solidFill>
                <a:srgbClr val="000000"/>
              </a:solidFill>
              <a:ea typeface="ＭＳ Ｐゴシック" pitchFamily="34" charset="-128"/>
            </a:endParaRPr>
          </a:p>
        </p:txBody>
      </p:sp>
      <p:sp>
        <p:nvSpPr>
          <p:cNvPr id="13317" name="TextBox 4"/>
          <p:cNvSpPr txBox="1">
            <a:spLocks noChangeArrowheads="1"/>
          </p:cNvSpPr>
          <p:nvPr/>
        </p:nvSpPr>
        <p:spPr bwMode="auto">
          <a:xfrm>
            <a:off x="1992315" y="3094060"/>
            <a:ext cx="612668" cy="406265"/>
          </a:xfrm>
          <a:prstGeom prst="rect">
            <a:avLst/>
          </a:prstGeom>
          <a:noFill/>
          <a:ln w="9525">
            <a:noFill/>
            <a:miter lim="800000"/>
            <a:headEnd/>
            <a:tailEnd/>
          </a:ln>
        </p:spPr>
        <p:txBody>
          <a:bodyPr wrap="none" lIns="91434" tIns="45718" rIns="91434" bIns="45718">
            <a:spAutoFit/>
          </a:bodyPr>
          <a:lstStyle/>
          <a:p>
            <a:pPr fontAlgn="base">
              <a:lnSpc>
                <a:spcPct val="85000"/>
              </a:lnSpc>
              <a:spcBef>
                <a:spcPct val="0"/>
              </a:spcBef>
              <a:spcAft>
                <a:spcPct val="0"/>
              </a:spcAft>
              <a:defRPr/>
            </a:pPr>
            <a:r>
              <a:rPr lang="en-GB" sz="2400" dirty="0">
                <a:solidFill>
                  <a:srgbClr val="0070C0"/>
                </a:solidFill>
                <a:ea typeface="ＭＳ Ｐゴシック" pitchFamily="34" charset="-128"/>
              </a:rPr>
              <a:t>US</a:t>
            </a:r>
          </a:p>
        </p:txBody>
      </p:sp>
      <p:sp>
        <p:nvSpPr>
          <p:cNvPr id="13318" name="TextBox 5"/>
          <p:cNvSpPr txBox="1">
            <a:spLocks noChangeArrowheads="1"/>
          </p:cNvSpPr>
          <p:nvPr/>
        </p:nvSpPr>
        <p:spPr bwMode="auto">
          <a:xfrm>
            <a:off x="1992315" y="3814769"/>
            <a:ext cx="1178528" cy="406265"/>
          </a:xfrm>
          <a:prstGeom prst="rect">
            <a:avLst/>
          </a:prstGeom>
          <a:noFill/>
          <a:ln w="9525">
            <a:noFill/>
            <a:miter lim="800000"/>
            <a:headEnd/>
            <a:tailEnd/>
          </a:ln>
        </p:spPr>
        <p:txBody>
          <a:bodyPr wrap="none" lIns="91434" tIns="45718" rIns="91434" bIns="45718">
            <a:spAutoFit/>
          </a:bodyPr>
          <a:lstStyle/>
          <a:p>
            <a:pPr fontAlgn="base">
              <a:lnSpc>
                <a:spcPct val="85000"/>
              </a:lnSpc>
              <a:spcBef>
                <a:spcPct val="0"/>
              </a:spcBef>
              <a:spcAft>
                <a:spcPct val="0"/>
              </a:spcAft>
              <a:defRPr/>
            </a:pPr>
            <a:r>
              <a:rPr lang="en-GB" sz="2400" dirty="0">
                <a:solidFill>
                  <a:srgbClr val="00B050"/>
                </a:solidFill>
                <a:ea typeface="ＭＳ Ｐゴシック" pitchFamily="34" charset="-128"/>
              </a:rPr>
              <a:t>Europe</a:t>
            </a:r>
          </a:p>
        </p:txBody>
      </p:sp>
      <p:sp>
        <p:nvSpPr>
          <p:cNvPr id="13319" name="TextBox 6"/>
          <p:cNvSpPr txBox="1">
            <a:spLocks noChangeArrowheads="1"/>
          </p:cNvSpPr>
          <p:nvPr/>
        </p:nvSpPr>
        <p:spPr bwMode="auto">
          <a:xfrm>
            <a:off x="1992324" y="4508520"/>
            <a:ext cx="990977" cy="406265"/>
          </a:xfrm>
          <a:prstGeom prst="rect">
            <a:avLst/>
          </a:prstGeom>
          <a:noFill/>
          <a:ln w="9525">
            <a:noFill/>
            <a:miter lim="800000"/>
            <a:headEnd/>
            <a:tailEnd/>
          </a:ln>
        </p:spPr>
        <p:txBody>
          <a:bodyPr wrap="none" lIns="91434" tIns="45718" rIns="91434" bIns="45718">
            <a:spAutoFit/>
          </a:bodyPr>
          <a:lstStyle/>
          <a:p>
            <a:pPr fontAlgn="base">
              <a:lnSpc>
                <a:spcPct val="85000"/>
              </a:lnSpc>
              <a:spcBef>
                <a:spcPct val="0"/>
              </a:spcBef>
              <a:spcAft>
                <a:spcPct val="0"/>
              </a:spcAft>
              <a:defRPr/>
            </a:pPr>
            <a:r>
              <a:rPr lang="en-GB" sz="2400" dirty="0">
                <a:solidFill>
                  <a:srgbClr val="FF0000"/>
                </a:solidFill>
                <a:ea typeface="ＭＳ Ｐゴシック" pitchFamily="34" charset="-128"/>
              </a:rPr>
              <a:t>China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solidFill>
                  <a:schemeClr val="accent1">
                    <a:lumMod val="75000"/>
                  </a:schemeClr>
                </a:solidFill>
              </a:rPr>
              <a:t>Topics</a:t>
            </a:r>
          </a:p>
        </p:txBody>
      </p:sp>
      <p:sp>
        <p:nvSpPr>
          <p:cNvPr id="3" name="Content Placeholder 2"/>
          <p:cNvSpPr>
            <a:spLocks noGrp="1"/>
          </p:cNvSpPr>
          <p:nvPr>
            <p:ph idx="1"/>
          </p:nvPr>
        </p:nvSpPr>
        <p:spPr/>
        <p:txBody>
          <a:bodyPr/>
          <a:lstStyle/>
          <a:p>
            <a:r>
              <a:rPr lang="en-US" sz="4000" dirty="0">
                <a:solidFill>
                  <a:schemeClr val="bg1">
                    <a:lumMod val="40000"/>
                    <a:lumOff val="60000"/>
                  </a:schemeClr>
                </a:solidFill>
              </a:rPr>
              <a:t>Meteorological satellites</a:t>
            </a:r>
          </a:p>
          <a:p>
            <a:r>
              <a:rPr lang="en-US" sz="4000" dirty="0"/>
              <a:t>Processing the data</a:t>
            </a:r>
          </a:p>
          <a:p>
            <a:r>
              <a:rPr lang="en-US" sz="4000" dirty="0">
                <a:solidFill>
                  <a:schemeClr val="bg1">
                    <a:lumMod val="40000"/>
                    <a:lumOff val="60000"/>
                  </a:schemeClr>
                </a:solidFill>
              </a:rPr>
              <a:t>Applications in Weather and Climate</a:t>
            </a:r>
          </a:p>
          <a:p>
            <a:r>
              <a:rPr lang="en-US" sz="4000" dirty="0">
                <a:solidFill>
                  <a:schemeClr val="bg1">
                    <a:lumMod val="40000"/>
                    <a:lumOff val="60000"/>
                  </a:schemeClr>
                </a:solidFill>
              </a:rPr>
              <a:t>Future Prospects</a:t>
            </a:r>
          </a:p>
        </p:txBody>
      </p:sp>
    </p:spTree>
    <p:extLst>
      <p:ext uri="{BB962C8B-B14F-4D97-AF65-F5344CB8AC3E}">
        <p14:creationId xmlns:p14="http://schemas.microsoft.com/office/powerpoint/2010/main" val="409256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2"/>
          <p:cNvSpPr txBox="1">
            <a:spLocks noChangeArrowheads="1"/>
          </p:cNvSpPr>
          <p:nvPr/>
        </p:nvSpPr>
        <p:spPr bwMode="auto">
          <a:xfrm>
            <a:off x="2989264" y="3065463"/>
            <a:ext cx="7615237" cy="990600"/>
          </a:xfrm>
          <a:prstGeom prst="rect">
            <a:avLst/>
          </a:prstGeom>
          <a:noFill/>
          <a:ln w="9525">
            <a:noFill/>
            <a:miter lim="800000"/>
            <a:headEnd/>
            <a:tailEnd/>
          </a:ln>
        </p:spPr>
        <p:txBody>
          <a:bodyPr lIns="91434" tIns="45718" rIns="91434" bIns="45718"/>
          <a:lstStyle/>
          <a:p>
            <a:pPr eaLnBrk="0" hangingPunct="0">
              <a:lnSpc>
                <a:spcPct val="100000"/>
              </a:lnSpc>
            </a:pPr>
            <a:r>
              <a:rPr lang="en-GB" sz="3200" dirty="0">
                <a:cs typeface="Arial" pitchFamily="34" charset="0"/>
              </a:rPr>
              <a:t>2. Satellites: A brief overview</a:t>
            </a:r>
            <a:endParaRPr lang="en-GB" sz="2000" i="1" dirty="0">
              <a:solidFill>
                <a:srgbClr val="B8C162"/>
              </a:solidFill>
              <a:cs typeface="Arial" pitchFamily="34" charset="0"/>
            </a:endParaRPr>
          </a:p>
        </p:txBody>
      </p:sp>
      <p:sp>
        <p:nvSpPr>
          <p:cNvPr id="267266" name="Rectangle 2"/>
          <p:cNvSpPr>
            <a:spLocks noGrp="1" noChangeArrowheads="1"/>
          </p:cNvSpPr>
          <p:nvPr>
            <p:ph type="title"/>
          </p:nvPr>
        </p:nvSpPr>
        <p:spPr>
          <a:xfrm>
            <a:off x="3200404" y="457200"/>
            <a:ext cx="7615237" cy="990600"/>
          </a:xfrm>
        </p:spPr>
        <p:txBody>
          <a:bodyPr/>
          <a:lstStyle/>
          <a:p>
            <a:r>
              <a:rPr lang="en-GB" sz="3200" dirty="0">
                <a:ea typeface="ＭＳ Ｐゴシック" pitchFamily="34" charset="-128"/>
                <a:cs typeface="Arial" pitchFamily="34" charset="0"/>
              </a:rPr>
              <a:t> </a:t>
            </a:r>
            <a:r>
              <a:rPr lang="en-GB" sz="4400" b="1" dirty="0">
                <a:ea typeface="ＭＳ Ｐゴシック" pitchFamily="34" charset="-128"/>
                <a:cs typeface="Arial" pitchFamily="34" charset="0"/>
              </a:rPr>
              <a:t>Atmospheric sounding of temperature and humidity</a:t>
            </a:r>
            <a:br>
              <a:rPr lang="en-GB" sz="3200" dirty="0">
                <a:ea typeface="ＭＳ Ｐゴシック" pitchFamily="34" charset="-128"/>
                <a:cs typeface="Arial" pitchFamily="34" charset="0"/>
              </a:rPr>
            </a:br>
            <a:br>
              <a:rPr lang="en-GB" sz="2400" i="1" dirty="0">
                <a:solidFill>
                  <a:srgbClr val="B8C162"/>
                </a:solidFill>
                <a:ea typeface="ＭＳ Ｐゴシック" pitchFamily="34" charset="-128"/>
                <a:cs typeface="Arial" pitchFamily="34" charset="0"/>
              </a:rPr>
            </a:br>
            <a:endParaRPr lang="en-GB" sz="2000" i="1" dirty="0">
              <a:solidFill>
                <a:srgbClr val="B8C162"/>
              </a:solidFill>
              <a:ea typeface="ＭＳ Ｐゴシック" pitchFamily="34" charset="-128"/>
              <a:cs typeface="Arial" pitchFamily="34" charset="0"/>
            </a:endParaRPr>
          </a:p>
        </p:txBody>
      </p:sp>
      <p:sp>
        <p:nvSpPr>
          <p:cNvPr id="2" name="TextBox 1"/>
          <p:cNvSpPr txBox="1"/>
          <p:nvPr/>
        </p:nvSpPr>
        <p:spPr>
          <a:xfrm>
            <a:off x="2667000" y="1828800"/>
            <a:ext cx="9111778" cy="4154980"/>
          </a:xfrm>
          <a:prstGeom prst="rect">
            <a:avLst/>
          </a:prstGeom>
          <a:noFill/>
        </p:spPr>
        <p:txBody>
          <a:bodyPr wrap="none" lIns="91434" tIns="45718" rIns="91434" bIns="45718" rtlCol="0">
            <a:spAutoFit/>
          </a:bodyPr>
          <a:lstStyle/>
          <a:p>
            <a:r>
              <a:rPr lang="en-US" sz="4400" dirty="0">
                <a:solidFill>
                  <a:schemeClr val="bg2"/>
                </a:solidFill>
              </a:rPr>
              <a:t>We use different wavelengths </a:t>
            </a:r>
            <a:r>
              <a:rPr lang="en-US" sz="4400">
                <a:solidFill>
                  <a:schemeClr val="bg2"/>
                </a:solidFill>
              </a:rPr>
              <a:t>to </a:t>
            </a:r>
          </a:p>
          <a:p>
            <a:r>
              <a:rPr lang="en-US" sz="4400" dirty="0">
                <a:solidFill>
                  <a:schemeClr val="bg2"/>
                </a:solidFill>
              </a:rPr>
              <a:t>sound the atmosphere</a:t>
            </a:r>
          </a:p>
          <a:p>
            <a:endParaRPr lang="en-US" sz="4400" dirty="0">
              <a:solidFill>
                <a:schemeClr val="bg2"/>
              </a:solidFill>
            </a:endParaRPr>
          </a:p>
          <a:p>
            <a:pPr marL="285730" indent="-285730">
              <a:buFont typeface="Arial" charset="0"/>
              <a:buChar char="•"/>
            </a:pPr>
            <a:r>
              <a:rPr lang="en-US" sz="4400" dirty="0">
                <a:solidFill>
                  <a:srgbClr val="FF0000"/>
                </a:solidFill>
              </a:rPr>
              <a:t>Microwave radiation </a:t>
            </a:r>
            <a:r>
              <a:rPr lang="en-US" sz="3600" dirty="0">
                <a:solidFill>
                  <a:schemeClr val="accent3">
                    <a:lumMod val="75000"/>
                  </a:schemeClr>
                </a:solidFill>
              </a:rPr>
              <a:t>mm wavelengths</a:t>
            </a:r>
            <a:endParaRPr lang="en-US" sz="4400" dirty="0">
              <a:solidFill>
                <a:schemeClr val="accent3">
                  <a:lumMod val="75000"/>
                </a:schemeClr>
              </a:solidFill>
            </a:endParaRPr>
          </a:p>
          <a:p>
            <a:pPr marL="285730" indent="-285730">
              <a:buFont typeface="Arial" charset="0"/>
              <a:buChar char="•"/>
            </a:pPr>
            <a:r>
              <a:rPr lang="en-US" sz="4400" dirty="0">
                <a:solidFill>
                  <a:srgbClr val="B88C00"/>
                </a:solidFill>
              </a:rPr>
              <a:t>Infrared radiation </a:t>
            </a:r>
            <a:r>
              <a:rPr lang="en-US" sz="3600" dirty="0">
                <a:solidFill>
                  <a:schemeClr val="accent3">
                    <a:lumMod val="75000"/>
                  </a:schemeClr>
                </a:solidFill>
              </a:rPr>
              <a:t>𝜇m wavelengths</a:t>
            </a:r>
            <a:endParaRPr lang="en-US" sz="4400" dirty="0">
              <a:solidFill>
                <a:srgbClr val="B88C00"/>
              </a:solidFill>
            </a:endParaRPr>
          </a:p>
          <a:p>
            <a:pPr marL="285730" indent="-285730">
              <a:buFont typeface="Arial" charset="0"/>
              <a:buChar char="•"/>
            </a:pPr>
            <a:r>
              <a:rPr lang="en-US" sz="4400" dirty="0">
                <a:solidFill>
                  <a:schemeClr val="accent3"/>
                </a:solidFill>
              </a:rPr>
              <a:t>Visible/UV radiation </a:t>
            </a:r>
            <a:r>
              <a:rPr lang="en-US" sz="3600" dirty="0">
                <a:solidFill>
                  <a:schemeClr val="accent3"/>
                </a:solidFill>
              </a:rPr>
              <a:t>nm wavelengths</a:t>
            </a:r>
            <a:r>
              <a:rPr lang="en-US" sz="4400" dirty="0">
                <a:solidFill>
                  <a:schemeClr val="accent3"/>
                </a:solidFill>
              </a:rPr>
              <a:t> </a:t>
            </a:r>
          </a:p>
        </p:txBody>
      </p:sp>
    </p:spTree>
    <p:extLst>
      <p:ext uri="{BB962C8B-B14F-4D97-AF65-F5344CB8AC3E}">
        <p14:creationId xmlns:p14="http://schemas.microsoft.com/office/powerpoint/2010/main" val="1884075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Footer Placeholder 2"/>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pic>
        <p:nvPicPr>
          <p:cNvPr id="285698" name="Picture 2" descr="MWspectrum"/>
          <p:cNvPicPr>
            <a:picLocks noChangeAspect="1" noChangeArrowheads="1"/>
          </p:cNvPicPr>
          <p:nvPr/>
        </p:nvPicPr>
        <p:blipFill>
          <a:blip r:embed="rId2" cstate="print"/>
          <a:srcRect/>
          <a:stretch>
            <a:fillRect/>
          </a:stretch>
        </p:blipFill>
        <p:spPr bwMode="auto">
          <a:xfrm>
            <a:off x="2500316" y="1562100"/>
            <a:ext cx="7172325" cy="4419600"/>
          </a:xfrm>
          <a:prstGeom prst="rect">
            <a:avLst/>
          </a:prstGeom>
          <a:noFill/>
          <a:ln w="9525">
            <a:noFill/>
            <a:miter lim="800000"/>
            <a:headEnd/>
            <a:tailEnd/>
          </a:ln>
        </p:spPr>
      </p:pic>
      <p:sp>
        <p:nvSpPr>
          <p:cNvPr id="285699" name="Rectangle 3"/>
          <p:cNvSpPr>
            <a:spLocks noGrp="1" noChangeArrowheads="1"/>
          </p:cNvSpPr>
          <p:nvPr>
            <p:ph type="title"/>
          </p:nvPr>
        </p:nvSpPr>
        <p:spPr>
          <a:xfrm>
            <a:off x="3448051" y="30168"/>
            <a:ext cx="8434388" cy="1095375"/>
          </a:xfrm>
        </p:spPr>
        <p:txBody>
          <a:bodyPr/>
          <a:lstStyle/>
          <a:p>
            <a:pPr eaLnBrk="1" hangingPunct="1"/>
            <a:r>
              <a:rPr lang="en-GB" sz="3500" dirty="0">
                <a:ea typeface="ＭＳ Ｐゴシック" pitchFamily="34" charset="-128"/>
              </a:rPr>
              <a:t>Key absorbing gases in the</a:t>
            </a:r>
            <a:br>
              <a:rPr lang="en-GB" sz="3500" dirty="0">
                <a:ea typeface="ＭＳ Ｐゴシック" pitchFamily="34" charset="-128"/>
              </a:rPr>
            </a:br>
            <a:r>
              <a:rPr lang="en-GB" sz="3500" dirty="0">
                <a:ea typeface="ＭＳ Ｐゴシック" pitchFamily="34" charset="-128"/>
              </a:rPr>
              <a:t>microwave spectral region</a:t>
            </a:r>
          </a:p>
        </p:txBody>
      </p:sp>
      <p:sp>
        <p:nvSpPr>
          <p:cNvPr id="285700" name="Line 4"/>
          <p:cNvSpPr>
            <a:spLocks noChangeShapeType="1"/>
          </p:cNvSpPr>
          <p:nvPr/>
        </p:nvSpPr>
        <p:spPr bwMode="auto">
          <a:xfrm flipV="1">
            <a:off x="3460752" y="6010275"/>
            <a:ext cx="5942013" cy="1588"/>
          </a:xfrm>
          <a:prstGeom prst="line">
            <a:avLst/>
          </a:prstGeom>
          <a:noFill/>
          <a:ln w="38100">
            <a:solidFill>
              <a:schemeClr val="bg1"/>
            </a:solidFill>
            <a:round/>
            <a:headEnd/>
            <a:tailEnd/>
          </a:ln>
        </p:spPr>
        <p:txBody>
          <a:bodyPr wrap="none" lIns="91434" tIns="45718" rIns="91434" bIns="45718" anchor="ctr"/>
          <a:lstStyle/>
          <a:p>
            <a:endParaRPr lang="en-GB"/>
          </a:p>
        </p:txBody>
      </p:sp>
      <p:sp>
        <p:nvSpPr>
          <p:cNvPr id="285701" name="Text Box 5"/>
          <p:cNvSpPr txBox="1">
            <a:spLocks noChangeArrowheads="1"/>
          </p:cNvSpPr>
          <p:nvPr/>
        </p:nvSpPr>
        <p:spPr bwMode="auto">
          <a:xfrm>
            <a:off x="3314705" y="6096003"/>
            <a:ext cx="6524625" cy="461663"/>
          </a:xfrm>
          <a:prstGeom prst="rect">
            <a:avLst/>
          </a:prstGeom>
          <a:noFill/>
          <a:ln w="12700">
            <a:noFill/>
            <a:miter lim="800000"/>
            <a:headEnd/>
            <a:tailEnd/>
          </a:ln>
        </p:spPr>
        <p:txBody>
          <a:bodyPr lIns="91434" tIns="45718" rIns="91434" bIns="45718">
            <a:spAutoFit/>
          </a:bodyPr>
          <a:lstStyle/>
          <a:p>
            <a:pPr defTabSz="761944" eaLnBrk="0" hangingPunct="0">
              <a:spcBef>
                <a:spcPct val="50000"/>
              </a:spcBef>
            </a:pPr>
            <a:r>
              <a:rPr lang="en-GB" sz="2400" dirty="0">
                <a:solidFill>
                  <a:srgbClr val="000000"/>
                </a:solidFill>
              </a:rPr>
              <a:t>3                   0.3            wavelength (cm)    0.1</a:t>
            </a:r>
            <a:r>
              <a:rPr lang="en-GB" sz="2400" dirty="0">
                <a:solidFill>
                  <a:srgbClr val="FFFFFF"/>
                </a:solidFill>
              </a:rPr>
              <a:t>                   </a:t>
            </a:r>
          </a:p>
        </p:txBody>
      </p:sp>
      <p:sp>
        <p:nvSpPr>
          <p:cNvPr id="285702" name="Line 6"/>
          <p:cNvSpPr>
            <a:spLocks noChangeShapeType="1"/>
          </p:cNvSpPr>
          <p:nvPr/>
        </p:nvSpPr>
        <p:spPr bwMode="auto">
          <a:xfrm>
            <a:off x="3479800" y="6027740"/>
            <a:ext cx="0" cy="161925"/>
          </a:xfrm>
          <a:prstGeom prst="line">
            <a:avLst/>
          </a:prstGeom>
          <a:noFill/>
          <a:ln w="38100">
            <a:solidFill>
              <a:schemeClr val="bg1"/>
            </a:solidFill>
            <a:round/>
            <a:headEnd/>
            <a:tailEnd/>
          </a:ln>
        </p:spPr>
        <p:txBody>
          <a:bodyPr wrap="none" lIns="91434" tIns="45718" rIns="91434" bIns="45718" anchor="ctr"/>
          <a:lstStyle/>
          <a:p>
            <a:endParaRPr lang="en-GB"/>
          </a:p>
        </p:txBody>
      </p:sp>
      <p:sp>
        <p:nvSpPr>
          <p:cNvPr id="285703" name="Line 7"/>
          <p:cNvSpPr>
            <a:spLocks noChangeShapeType="1"/>
          </p:cNvSpPr>
          <p:nvPr/>
        </p:nvSpPr>
        <p:spPr bwMode="auto">
          <a:xfrm>
            <a:off x="5314951" y="6021392"/>
            <a:ext cx="0" cy="161925"/>
          </a:xfrm>
          <a:prstGeom prst="line">
            <a:avLst/>
          </a:prstGeom>
          <a:noFill/>
          <a:ln w="38100">
            <a:solidFill>
              <a:schemeClr val="bg1"/>
            </a:solidFill>
            <a:round/>
            <a:headEnd/>
            <a:tailEnd/>
          </a:ln>
        </p:spPr>
        <p:txBody>
          <a:bodyPr wrap="none" lIns="91434" tIns="45718" rIns="91434" bIns="45718" anchor="ctr"/>
          <a:lstStyle/>
          <a:p>
            <a:endParaRPr lang="en-GB"/>
          </a:p>
        </p:txBody>
      </p:sp>
      <p:sp>
        <p:nvSpPr>
          <p:cNvPr id="285704" name="Line 8"/>
          <p:cNvSpPr>
            <a:spLocks noChangeShapeType="1"/>
          </p:cNvSpPr>
          <p:nvPr/>
        </p:nvSpPr>
        <p:spPr bwMode="auto">
          <a:xfrm>
            <a:off x="9382125" y="6003928"/>
            <a:ext cx="0" cy="161925"/>
          </a:xfrm>
          <a:prstGeom prst="line">
            <a:avLst/>
          </a:prstGeom>
          <a:noFill/>
          <a:ln w="38100">
            <a:solidFill>
              <a:schemeClr val="bg1"/>
            </a:solidFill>
            <a:round/>
            <a:headEnd/>
            <a:tailEnd/>
          </a:ln>
        </p:spPr>
        <p:txBody>
          <a:bodyPr wrap="none" lIns="91434" tIns="45718" rIns="91434" bIns="45718" anchor="ctr"/>
          <a:lstStyle/>
          <a:p>
            <a:endParaRPr lang="en-GB"/>
          </a:p>
        </p:txBody>
      </p:sp>
      <p:sp>
        <p:nvSpPr>
          <p:cNvPr id="285705" name="Text Box 9"/>
          <p:cNvSpPr txBox="1">
            <a:spLocks noChangeArrowheads="1"/>
          </p:cNvSpPr>
          <p:nvPr/>
        </p:nvSpPr>
        <p:spPr bwMode="auto">
          <a:xfrm>
            <a:off x="6334125" y="1104903"/>
            <a:ext cx="1295400" cy="336551"/>
          </a:xfrm>
          <a:prstGeom prst="rect">
            <a:avLst/>
          </a:prstGeom>
          <a:noFill/>
          <a:ln w="12700">
            <a:noFill/>
            <a:miter lim="800000"/>
            <a:headEnd/>
            <a:tailEnd/>
          </a:ln>
        </p:spPr>
        <p:txBody>
          <a:bodyPr lIns="91434" tIns="45718" rIns="91434" bIns="45718">
            <a:spAutoFit/>
          </a:bodyPr>
          <a:lstStyle/>
          <a:p>
            <a:pPr defTabSz="761944" eaLnBrk="0" hangingPunct="0">
              <a:spcBef>
                <a:spcPct val="50000"/>
              </a:spcBef>
            </a:pPr>
            <a:r>
              <a:rPr lang="en-GB" sz="1600" dirty="0">
                <a:solidFill>
                  <a:srgbClr val="000000"/>
                </a:solidFill>
              </a:rPr>
              <a:t>183.31 GHz</a:t>
            </a:r>
          </a:p>
        </p:txBody>
      </p:sp>
      <p:sp>
        <p:nvSpPr>
          <p:cNvPr id="285706" name="Text Box 10"/>
          <p:cNvSpPr txBox="1">
            <a:spLocks noChangeArrowheads="1"/>
          </p:cNvSpPr>
          <p:nvPr/>
        </p:nvSpPr>
        <p:spPr bwMode="auto">
          <a:xfrm>
            <a:off x="3267075" y="1104903"/>
            <a:ext cx="1295400" cy="336551"/>
          </a:xfrm>
          <a:prstGeom prst="rect">
            <a:avLst/>
          </a:prstGeom>
          <a:noFill/>
          <a:ln w="12700">
            <a:noFill/>
            <a:miter lim="800000"/>
            <a:headEnd/>
            <a:tailEnd/>
          </a:ln>
        </p:spPr>
        <p:txBody>
          <a:bodyPr lIns="91434" tIns="45718" rIns="91434" bIns="45718">
            <a:spAutoFit/>
          </a:bodyPr>
          <a:lstStyle/>
          <a:p>
            <a:pPr defTabSz="761944" eaLnBrk="0" hangingPunct="0">
              <a:spcBef>
                <a:spcPct val="50000"/>
              </a:spcBef>
            </a:pPr>
            <a:r>
              <a:rPr lang="en-GB" sz="1600" dirty="0">
                <a:solidFill>
                  <a:srgbClr val="000000"/>
                </a:solidFill>
              </a:rPr>
              <a:t>22.24 GHz</a:t>
            </a:r>
          </a:p>
        </p:txBody>
      </p:sp>
      <p:sp>
        <p:nvSpPr>
          <p:cNvPr id="285707" name="Line 11"/>
          <p:cNvSpPr>
            <a:spLocks noChangeShapeType="1"/>
          </p:cNvSpPr>
          <p:nvPr/>
        </p:nvSpPr>
        <p:spPr bwMode="auto">
          <a:xfrm flipH="1">
            <a:off x="7000876" y="1447805"/>
            <a:ext cx="9525" cy="2257425"/>
          </a:xfrm>
          <a:prstGeom prst="line">
            <a:avLst/>
          </a:prstGeom>
          <a:noFill/>
          <a:ln w="25400">
            <a:solidFill>
              <a:srgbClr val="000000"/>
            </a:solidFill>
            <a:round/>
            <a:headEnd/>
            <a:tailEnd type="triangle" w="med" len="med"/>
          </a:ln>
        </p:spPr>
        <p:txBody>
          <a:bodyPr wrap="none" lIns="91434" tIns="45718" rIns="91434" bIns="45718" anchor="ctr"/>
          <a:lstStyle/>
          <a:p>
            <a:endParaRPr lang="en-GB"/>
          </a:p>
        </p:txBody>
      </p:sp>
      <p:sp>
        <p:nvSpPr>
          <p:cNvPr id="285708" name="Line 12"/>
          <p:cNvSpPr>
            <a:spLocks noChangeShapeType="1"/>
          </p:cNvSpPr>
          <p:nvPr/>
        </p:nvSpPr>
        <p:spPr bwMode="auto">
          <a:xfrm>
            <a:off x="3743325" y="1438276"/>
            <a:ext cx="0" cy="847725"/>
          </a:xfrm>
          <a:prstGeom prst="line">
            <a:avLst/>
          </a:prstGeom>
          <a:noFill/>
          <a:ln w="25400">
            <a:solidFill>
              <a:srgbClr val="000000"/>
            </a:solidFill>
            <a:round/>
            <a:headEnd/>
            <a:tailEnd type="triangle" w="med" len="med"/>
          </a:ln>
        </p:spPr>
        <p:txBody>
          <a:bodyPr wrap="none" lIns="91434" tIns="45718" rIns="91434" bIns="45718" anchor="ctr"/>
          <a:lstStyle/>
          <a:p>
            <a:endParaRPr lang="en-GB"/>
          </a:p>
        </p:txBody>
      </p:sp>
    </p:spTree>
    <p:extLst>
      <p:ext uri="{BB962C8B-B14F-4D97-AF65-F5344CB8AC3E}">
        <p14:creationId xmlns:p14="http://schemas.microsoft.com/office/powerpoint/2010/main" val="2059550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a:xfrm>
            <a:off x="2743204" y="347663"/>
            <a:ext cx="8877296" cy="1371600"/>
          </a:xfrm>
        </p:spPr>
        <p:txBody>
          <a:bodyPr/>
          <a:lstStyle/>
          <a:p>
            <a:pPr eaLnBrk="1" hangingPunct="1"/>
            <a:r>
              <a:rPr lang="en-US" dirty="0">
                <a:ea typeface="ＭＳ Ｐゴシック" pitchFamily="34" charset="-128"/>
              </a:rPr>
              <a:t>Why Use Microwave Frequencies?</a:t>
            </a:r>
            <a:endParaRPr lang="en-GB" dirty="0">
              <a:ea typeface="ＭＳ Ｐゴシック" pitchFamily="34" charset="-128"/>
            </a:endParaRPr>
          </a:p>
        </p:txBody>
      </p:sp>
      <p:sp>
        <p:nvSpPr>
          <p:cNvPr id="284675" name="Text Box 3"/>
          <p:cNvSpPr txBox="1">
            <a:spLocks noChangeArrowheads="1"/>
          </p:cNvSpPr>
          <p:nvPr/>
        </p:nvSpPr>
        <p:spPr bwMode="auto">
          <a:xfrm>
            <a:off x="2438400" y="762000"/>
            <a:ext cx="9525000" cy="5970861"/>
          </a:xfrm>
          <a:prstGeom prst="rect">
            <a:avLst/>
          </a:prstGeom>
          <a:noFill/>
          <a:ln w="9525">
            <a:noFill/>
            <a:miter lim="800000"/>
            <a:headEnd/>
            <a:tailEnd/>
          </a:ln>
        </p:spPr>
        <p:txBody>
          <a:bodyPr wrap="square" lIns="91434" tIns="45718" rIns="91434" bIns="45718">
            <a:spAutoFit/>
          </a:bodyPr>
          <a:lstStyle/>
          <a:p>
            <a:pPr eaLnBrk="0" hangingPunct="0">
              <a:lnSpc>
                <a:spcPct val="100000"/>
              </a:lnSpc>
              <a:spcBef>
                <a:spcPct val="50000"/>
              </a:spcBef>
              <a:buFont typeface="Wingdings" pitchFamily="2" charset="2"/>
              <a:buNone/>
            </a:pPr>
            <a:endParaRPr lang="en-GB" sz="1800" dirty="0">
              <a:solidFill>
                <a:srgbClr val="000000"/>
              </a:solidFill>
              <a:sym typeface="Symbol" pitchFamily="18" charset="2"/>
            </a:endParaRPr>
          </a:p>
          <a:p>
            <a:pPr eaLnBrk="0" hangingPunct="0">
              <a:lnSpc>
                <a:spcPct val="100000"/>
              </a:lnSpc>
              <a:spcBef>
                <a:spcPct val="50000"/>
              </a:spcBef>
              <a:buFont typeface="Wingdings" pitchFamily="2" charset="2"/>
              <a:buChar char="§"/>
            </a:pPr>
            <a:r>
              <a:rPr lang="en-GB" sz="2800" dirty="0">
                <a:solidFill>
                  <a:srgbClr val="000000"/>
                </a:solidFill>
                <a:sym typeface="Symbol" pitchFamily="18" charset="2"/>
              </a:rPr>
              <a:t> Frequency range of 20 – 200 GHz  (1cm – 1mm)</a:t>
            </a:r>
          </a:p>
          <a:p>
            <a:pPr eaLnBrk="0" hangingPunct="0">
              <a:lnSpc>
                <a:spcPct val="100000"/>
              </a:lnSpc>
              <a:spcBef>
                <a:spcPct val="50000"/>
              </a:spcBef>
              <a:buFont typeface="Wingdings" pitchFamily="2" charset="2"/>
              <a:buChar char="§"/>
            </a:pPr>
            <a:r>
              <a:rPr lang="en-US" sz="2800" dirty="0">
                <a:solidFill>
                  <a:srgbClr val="000000"/>
                </a:solidFill>
                <a:sym typeface="Symbol" pitchFamily="18" charset="2"/>
              </a:rPr>
              <a:t> Effect of clouds in field of view can generally be neglected</a:t>
            </a:r>
            <a:endParaRPr lang="en-GB" sz="2800" dirty="0">
              <a:solidFill>
                <a:srgbClr val="000000"/>
              </a:solidFill>
              <a:sym typeface="Symbol" pitchFamily="18" charset="2"/>
            </a:endParaRPr>
          </a:p>
          <a:p>
            <a:pPr eaLnBrk="0" hangingPunct="0">
              <a:lnSpc>
                <a:spcPct val="100000"/>
              </a:lnSpc>
              <a:spcBef>
                <a:spcPct val="50000"/>
              </a:spcBef>
              <a:buFont typeface="Wingdings" pitchFamily="2" charset="2"/>
              <a:buChar char="§"/>
            </a:pPr>
            <a:r>
              <a:rPr lang="en-US" sz="2800" dirty="0">
                <a:solidFill>
                  <a:srgbClr val="000000"/>
                </a:solidFill>
                <a:sym typeface="Symbol" pitchFamily="18" charset="2"/>
              </a:rPr>
              <a:t> Main absorbers are oxygen and water</a:t>
            </a:r>
            <a:endParaRPr lang="en-GB" sz="2800" dirty="0">
              <a:solidFill>
                <a:srgbClr val="000000"/>
              </a:solidFill>
              <a:sym typeface="Symbol" pitchFamily="18" charset="2"/>
            </a:endParaRPr>
          </a:p>
          <a:p>
            <a:pPr eaLnBrk="0" hangingPunct="0">
              <a:lnSpc>
                <a:spcPct val="100000"/>
              </a:lnSpc>
              <a:spcBef>
                <a:spcPct val="50000"/>
              </a:spcBef>
              <a:buFont typeface="Wingdings" pitchFamily="2" charset="2"/>
              <a:buChar char="§"/>
            </a:pPr>
            <a:r>
              <a:rPr lang="en-US" sz="2800" dirty="0">
                <a:solidFill>
                  <a:srgbClr val="000000"/>
                </a:solidFill>
                <a:sym typeface="Symbol" pitchFamily="18" charset="2"/>
              </a:rPr>
              <a:t> Rain in the field of view causes scattering and absorption </a:t>
            </a:r>
          </a:p>
          <a:p>
            <a:pPr lvl="1" eaLnBrk="0" hangingPunct="0">
              <a:lnSpc>
                <a:spcPct val="100000"/>
              </a:lnSpc>
              <a:spcBef>
                <a:spcPct val="50000"/>
              </a:spcBef>
              <a:buFont typeface="Wingdings" pitchFamily="2" charset="2"/>
              <a:buChar char="Ø"/>
            </a:pPr>
            <a:r>
              <a:rPr lang="en-US" sz="2800" dirty="0">
                <a:solidFill>
                  <a:srgbClr val="000000"/>
                </a:solidFill>
                <a:sym typeface="Symbol" pitchFamily="18" charset="2"/>
              </a:rPr>
              <a:t>Data screening required</a:t>
            </a:r>
          </a:p>
          <a:p>
            <a:pPr eaLnBrk="0" hangingPunct="0">
              <a:lnSpc>
                <a:spcPct val="100000"/>
              </a:lnSpc>
              <a:spcBef>
                <a:spcPct val="50000"/>
              </a:spcBef>
              <a:buFont typeface="Wingdings" pitchFamily="2" charset="2"/>
              <a:buChar char="§"/>
            </a:pPr>
            <a:r>
              <a:rPr lang="en-US" sz="2800" dirty="0">
                <a:solidFill>
                  <a:srgbClr val="000000"/>
                </a:solidFill>
                <a:sym typeface="Symbol" pitchFamily="18" charset="2"/>
              </a:rPr>
              <a:t> More data usage:</a:t>
            </a:r>
          </a:p>
          <a:p>
            <a:pPr lvl="1" eaLnBrk="0" hangingPunct="0">
              <a:lnSpc>
                <a:spcPct val="100000"/>
              </a:lnSpc>
              <a:spcBef>
                <a:spcPct val="50000"/>
              </a:spcBef>
              <a:buFont typeface="Wingdings" pitchFamily="2" charset="2"/>
              <a:buNone/>
            </a:pPr>
            <a:r>
              <a:rPr lang="en-US" sz="2800" dirty="0">
                <a:solidFill>
                  <a:srgbClr val="000000"/>
                </a:solidFill>
                <a:sym typeface="Symbol" pitchFamily="18" charset="2"/>
              </a:rPr>
              <a:t>Infra-red: cloud-free cases ~20% data</a:t>
            </a:r>
          </a:p>
          <a:p>
            <a:pPr lvl="1" eaLnBrk="0" hangingPunct="0">
              <a:lnSpc>
                <a:spcPct val="100000"/>
              </a:lnSpc>
              <a:spcBef>
                <a:spcPct val="50000"/>
              </a:spcBef>
              <a:buFont typeface="Wingdings" pitchFamily="2" charset="2"/>
              <a:buNone/>
            </a:pPr>
            <a:r>
              <a:rPr lang="en-US" sz="2800" dirty="0">
                <a:solidFill>
                  <a:srgbClr val="000000"/>
                </a:solidFill>
                <a:sym typeface="Symbol" pitchFamily="18" charset="2"/>
              </a:rPr>
              <a:t>Microwave: use ~90% data</a:t>
            </a:r>
          </a:p>
        </p:txBody>
      </p:sp>
      <p:sp>
        <p:nvSpPr>
          <p:cNvPr id="1346564" name="Line 4"/>
          <p:cNvSpPr>
            <a:spLocks noChangeShapeType="1"/>
          </p:cNvSpPr>
          <p:nvPr/>
        </p:nvSpPr>
        <p:spPr bwMode="auto">
          <a:xfrm>
            <a:off x="1676400" y="2133600"/>
            <a:ext cx="962025" cy="0"/>
          </a:xfrm>
          <a:prstGeom prst="line">
            <a:avLst/>
          </a:prstGeom>
          <a:noFill/>
          <a:ln w="50800">
            <a:solidFill>
              <a:srgbClr val="FF0000"/>
            </a:solidFill>
            <a:round/>
            <a:headEnd/>
            <a:tailEnd type="triangle" w="med" len="med"/>
          </a:ln>
        </p:spPr>
        <p:txBody>
          <a:bodyPr lIns="91434" tIns="45718" rIns="91434" bIns="45718"/>
          <a:lstStyle/>
          <a:p>
            <a:endParaRPr lang="en-GB"/>
          </a:p>
        </p:txBody>
      </p:sp>
    </p:spTree>
    <p:extLst>
      <p:ext uri="{BB962C8B-B14F-4D97-AF65-F5344CB8AC3E}">
        <p14:creationId xmlns:p14="http://schemas.microsoft.com/office/powerpoint/2010/main" val="4293126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46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656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4"/>
          <p:cNvSpPr>
            <a:spLocks noGrp="1" noChangeArrowheads="1"/>
          </p:cNvSpPr>
          <p:nvPr>
            <p:ph type="title"/>
          </p:nvPr>
        </p:nvSpPr>
        <p:spPr>
          <a:xfrm>
            <a:off x="2362201" y="153991"/>
            <a:ext cx="8991600" cy="633412"/>
          </a:xfrm>
        </p:spPr>
        <p:txBody>
          <a:bodyPr/>
          <a:lstStyle/>
          <a:p>
            <a:pPr eaLnBrk="1" hangingPunct="1"/>
            <a:r>
              <a:rPr lang="en-GB" sz="2800" b="1" dirty="0">
                <a:latin typeface="Arial Unicode MS" pitchFamily="34" charset="-128"/>
              </a:rPr>
              <a:t>Microwave sounding data: some examples of measured radiances</a:t>
            </a:r>
          </a:p>
        </p:txBody>
      </p:sp>
      <p:pic>
        <p:nvPicPr>
          <p:cNvPr id="281602" name="Picture 5" descr="SSMIS_1"/>
          <p:cNvPicPr>
            <a:picLocks noChangeAspect="1" noChangeArrowheads="1"/>
          </p:cNvPicPr>
          <p:nvPr/>
        </p:nvPicPr>
        <p:blipFill>
          <a:blip r:embed="rId2" cstate="print"/>
          <a:srcRect l="4721" t="4195" r="4721" b="4195"/>
          <a:stretch>
            <a:fillRect/>
          </a:stretch>
        </p:blipFill>
        <p:spPr bwMode="auto">
          <a:xfrm>
            <a:off x="3792539" y="908053"/>
            <a:ext cx="2170112" cy="1646239"/>
          </a:xfrm>
          <a:prstGeom prst="rect">
            <a:avLst/>
          </a:prstGeom>
          <a:noFill/>
          <a:ln w="9525">
            <a:noFill/>
            <a:miter lim="800000"/>
            <a:headEnd/>
            <a:tailEnd/>
          </a:ln>
        </p:spPr>
      </p:pic>
      <p:pic>
        <p:nvPicPr>
          <p:cNvPr id="281603" name="Picture 6" descr="SSMIS_2"/>
          <p:cNvPicPr>
            <a:picLocks noChangeAspect="1" noChangeArrowheads="1"/>
          </p:cNvPicPr>
          <p:nvPr/>
        </p:nvPicPr>
        <p:blipFill>
          <a:blip r:embed="rId3" cstate="print"/>
          <a:srcRect/>
          <a:stretch>
            <a:fillRect/>
          </a:stretch>
        </p:blipFill>
        <p:spPr bwMode="auto">
          <a:xfrm>
            <a:off x="3719516" y="2133605"/>
            <a:ext cx="2397125" cy="1800225"/>
          </a:xfrm>
          <a:prstGeom prst="rect">
            <a:avLst/>
          </a:prstGeom>
          <a:noFill/>
          <a:ln w="9525">
            <a:noFill/>
            <a:miter lim="800000"/>
            <a:headEnd/>
            <a:tailEnd/>
          </a:ln>
        </p:spPr>
      </p:pic>
      <p:pic>
        <p:nvPicPr>
          <p:cNvPr id="281604" name="Picture 7" descr="SSMIS_3"/>
          <p:cNvPicPr>
            <a:picLocks noChangeAspect="1" noChangeArrowheads="1"/>
          </p:cNvPicPr>
          <p:nvPr/>
        </p:nvPicPr>
        <p:blipFill>
          <a:blip r:embed="rId4" cstate="print"/>
          <a:srcRect/>
          <a:stretch>
            <a:fillRect/>
          </a:stretch>
        </p:blipFill>
        <p:spPr bwMode="auto">
          <a:xfrm>
            <a:off x="3719514" y="3429005"/>
            <a:ext cx="2400300" cy="1800225"/>
          </a:xfrm>
          <a:prstGeom prst="rect">
            <a:avLst/>
          </a:prstGeom>
          <a:noFill/>
          <a:ln w="9525">
            <a:noFill/>
            <a:miter lim="800000"/>
            <a:headEnd/>
            <a:tailEnd/>
          </a:ln>
        </p:spPr>
      </p:pic>
      <p:pic>
        <p:nvPicPr>
          <p:cNvPr id="281605" name="Picture 9" descr="SSMIS_4"/>
          <p:cNvPicPr>
            <a:picLocks noChangeAspect="1" noChangeArrowheads="1"/>
          </p:cNvPicPr>
          <p:nvPr/>
        </p:nvPicPr>
        <p:blipFill>
          <a:blip r:embed="rId5" cstate="print"/>
          <a:srcRect/>
          <a:stretch>
            <a:fillRect/>
          </a:stretch>
        </p:blipFill>
        <p:spPr bwMode="auto">
          <a:xfrm>
            <a:off x="3719514" y="5057780"/>
            <a:ext cx="2400300" cy="1800225"/>
          </a:xfrm>
          <a:prstGeom prst="rect">
            <a:avLst/>
          </a:prstGeom>
          <a:noFill/>
          <a:ln w="9525">
            <a:noFill/>
            <a:miter lim="800000"/>
            <a:headEnd/>
            <a:tailEnd/>
          </a:ln>
        </p:spPr>
      </p:pic>
      <p:pic>
        <p:nvPicPr>
          <p:cNvPr id="281606" name="Picture 10" descr="SSMIS_8"/>
          <p:cNvPicPr>
            <a:picLocks noChangeAspect="1" noChangeArrowheads="1"/>
          </p:cNvPicPr>
          <p:nvPr/>
        </p:nvPicPr>
        <p:blipFill>
          <a:blip r:embed="rId6" cstate="print"/>
          <a:srcRect/>
          <a:stretch>
            <a:fillRect/>
          </a:stretch>
        </p:blipFill>
        <p:spPr bwMode="auto">
          <a:xfrm>
            <a:off x="5951539" y="836618"/>
            <a:ext cx="2400300" cy="1800225"/>
          </a:xfrm>
          <a:prstGeom prst="rect">
            <a:avLst/>
          </a:prstGeom>
          <a:noFill/>
          <a:ln w="9525">
            <a:noFill/>
            <a:miter lim="800000"/>
            <a:headEnd/>
            <a:tailEnd/>
          </a:ln>
        </p:spPr>
      </p:pic>
      <p:pic>
        <p:nvPicPr>
          <p:cNvPr id="281607" name="Picture 11" descr="SSMIS_9"/>
          <p:cNvPicPr>
            <a:picLocks noChangeAspect="1" noChangeArrowheads="1"/>
          </p:cNvPicPr>
          <p:nvPr/>
        </p:nvPicPr>
        <p:blipFill>
          <a:blip r:embed="rId7" cstate="print"/>
          <a:srcRect/>
          <a:stretch>
            <a:fillRect/>
          </a:stretch>
        </p:blipFill>
        <p:spPr bwMode="auto">
          <a:xfrm>
            <a:off x="5951539" y="2133605"/>
            <a:ext cx="2400300" cy="1800225"/>
          </a:xfrm>
          <a:prstGeom prst="rect">
            <a:avLst/>
          </a:prstGeom>
          <a:noFill/>
          <a:ln w="9525">
            <a:noFill/>
            <a:miter lim="800000"/>
            <a:headEnd/>
            <a:tailEnd/>
          </a:ln>
        </p:spPr>
      </p:pic>
      <p:pic>
        <p:nvPicPr>
          <p:cNvPr id="281608" name="Picture 12" descr="SSMIS_10"/>
          <p:cNvPicPr>
            <a:picLocks noChangeAspect="1" noChangeArrowheads="1"/>
          </p:cNvPicPr>
          <p:nvPr/>
        </p:nvPicPr>
        <p:blipFill>
          <a:blip r:embed="rId8" cstate="print"/>
          <a:srcRect/>
          <a:stretch>
            <a:fillRect/>
          </a:stretch>
        </p:blipFill>
        <p:spPr bwMode="auto">
          <a:xfrm>
            <a:off x="5951539" y="3429005"/>
            <a:ext cx="2400300" cy="1800225"/>
          </a:xfrm>
          <a:prstGeom prst="rect">
            <a:avLst/>
          </a:prstGeom>
          <a:noFill/>
          <a:ln w="9525">
            <a:noFill/>
            <a:miter lim="800000"/>
            <a:headEnd/>
            <a:tailEnd/>
          </a:ln>
        </p:spPr>
      </p:pic>
      <p:pic>
        <p:nvPicPr>
          <p:cNvPr id="281609" name="Picture 14" descr="SSMIS_11"/>
          <p:cNvPicPr>
            <a:picLocks noChangeAspect="1" noChangeArrowheads="1"/>
          </p:cNvPicPr>
          <p:nvPr/>
        </p:nvPicPr>
        <p:blipFill>
          <a:blip r:embed="rId9" cstate="print"/>
          <a:srcRect/>
          <a:stretch>
            <a:fillRect/>
          </a:stretch>
        </p:blipFill>
        <p:spPr bwMode="auto">
          <a:xfrm>
            <a:off x="5951539" y="5057780"/>
            <a:ext cx="2400300" cy="1800225"/>
          </a:xfrm>
          <a:prstGeom prst="rect">
            <a:avLst/>
          </a:prstGeom>
          <a:noFill/>
          <a:ln w="9525">
            <a:noFill/>
            <a:miter lim="800000"/>
            <a:headEnd/>
            <a:tailEnd/>
          </a:ln>
        </p:spPr>
      </p:pic>
      <p:sp>
        <p:nvSpPr>
          <p:cNvPr id="281610" name="Text Box 16"/>
          <p:cNvSpPr txBox="1">
            <a:spLocks noChangeArrowheads="1"/>
          </p:cNvSpPr>
          <p:nvPr/>
        </p:nvSpPr>
        <p:spPr bwMode="auto">
          <a:xfrm>
            <a:off x="3992568" y="965201"/>
            <a:ext cx="981359" cy="338555"/>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50.3 GHz</a:t>
            </a:r>
          </a:p>
        </p:txBody>
      </p:sp>
      <p:sp>
        <p:nvSpPr>
          <p:cNvPr id="281611" name="Rectangle 17"/>
          <p:cNvSpPr>
            <a:spLocks noChangeArrowheads="1"/>
          </p:cNvSpPr>
          <p:nvPr/>
        </p:nvSpPr>
        <p:spPr bwMode="auto">
          <a:xfrm>
            <a:off x="5965825" y="3200405"/>
            <a:ext cx="341760" cy="769441"/>
          </a:xfrm>
          <a:prstGeom prst="rect">
            <a:avLst/>
          </a:prstGeom>
          <a:noFill/>
          <a:ln w="28575">
            <a:noFill/>
            <a:miter lim="800000"/>
            <a:headEnd/>
            <a:tailEnd/>
          </a:ln>
        </p:spPr>
        <p:txBody>
          <a:bodyPr wrap="none" lIns="91434" tIns="45718" rIns="91434" bIns="45718">
            <a:spAutoFit/>
          </a:bodyPr>
          <a:lstStyle/>
          <a:p>
            <a:r>
              <a:rPr lang="en-GB" sz="4400" dirty="0">
                <a:solidFill>
                  <a:srgbClr val="FFFFFF"/>
                </a:solidFill>
              </a:rPr>
              <a:t>.</a:t>
            </a:r>
          </a:p>
        </p:txBody>
      </p:sp>
      <p:sp>
        <p:nvSpPr>
          <p:cNvPr id="281612" name="Text Box 18"/>
          <p:cNvSpPr txBox="1">
            <a:spLocks noChangeArrowheads="1"/>
          </p:cNvSpPr>
          <p:nvPr/>
        </p:nvSpPr>
        <p:spPr bwMode="auto">
          <a:xfrm>
            <a:off x="4032255" y="2268537"/>
            <a:ext cx="981359" cy="338555"/>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52.8 GHz</a:t>
            </a:r>
          </a:p>
        </p:txBody>
      </p:sp>
      <p:sp>
        <p:nvSpPr>
          <p:cNvPr id="281613" name="Text Box 19"/>
          <p:cNvSpPr txBox="1">
            <a:spLocks noChangeArrowheads="1"/>
          </p:cNvSpPr>
          <p:nvPr/>
        </p:nvSpPr>
        <p:spPr bwMode="auto">
          <a:xfrm>
            <a:off x="4032255" y="3565525"/>
            <a:ext cx="981359" cy="338555"/>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53.6 GHz</a:t>
            </a:r>
          </a:p>
        </p:txBody>
      </p:sp>
      <p:sp>
        <p:nvSpPr>
          <p:cNvPr id="281614" name="Text Box 20"/>
          <p:cNvSpPr txBox="1">
            <a:spLocks noChangeArrowheads="1"/>
          </p:cNvSpPr>
          <p:nvPr/>
        </p:nvSpPr>
        <p:spPr bwMode="auto">
          <a:xfrm>
            <a:off x="4032255" y="5189537"/>
            <a:ext cx="981359" cy="338555"/>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54.4 GHz</a:t>
            </a:r>
          </a:p>
        </p:txBody>
      </p:sp>
      <p:sp>
        <p:nvSpPr>
          <p:cNvPr id="281615" name="Text Box 21"/>
          <p:cNvSpPr txBox="1">
            <a:spLocks noChangeArrowheads="1"/>
          </p:cNvSpPr>
          <p:nvPr/>
        </p:nvSpPr>
        <p:spPr bwMode="auto">
          <a:xfrm>
            <a:off x="6988179" y="5189537"/>
            <a:ext cx="1144853" cy="338550"/>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183</a:t>
            </a:r>
            <a:r>
              <a:rPr lang="en-US" sz="1600" dirty="0">
                <a:solidFill>
                  <a:srgbClr val="000000"/>
                </a:solidFill>
                <a:latin typeface="Times New Roman" pitchFamily="18" charset="0"/>
              </a:rPr>
              <a:t>±1</a:t>
            </a:r>
            <a:r>
              <a:rPr lang="en-GB" sz="1600" dirty="0">
                <a:solidFill>
                  <a:srgbClr val="000000"/>
                </a:solidFill>
                <a:latin typeface="Times New Roman" pitchFamily="18" charset="0"/>
              </a:rPr>
              <a:t> GHz</a:t>
            </a:r>
          </a:p>
        </p:txBody>
      </p:sp>
      <p:sp>
        <p:nvSpPr>
          <p:cNvPr id="281616" name="Text Box 22"/>
          <p:cNvSpPr txBox="1">
            <a:spLocks noChangeArrowheads="1"/>
          </p:cNvSpPr>
          <p:nvPr/>
        </p:nvSpPr>
        <p:spPr bwMode="auto">
          <a:xfrm>
            <a:off x="6962779" y="3563943"/>
            <a:ext cx="1170501" cy="461661"/>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183</a:t>
            </a:r>
            <a:r>
              <a:rPr lang="en-US" sz="1600" dirty="0">
                <a:solidFill>
                  <a:srgbClr val="000000"/>
                </a:solidFill>
                <a:latin typeface="Times New Roman" pitchFamily="18" charset="0"/>
              </a:rPr>
              <a:t>±5</a:t>
            </a:r>
            <a:r>
              <a:rPr lang="en-GB" sz="2400" dirty="0">
                <a:solidFill>
                  <a:srgbClr val="000000"/>
                </a:solidFill>
                <a:latin typeface="Times New Roman" pitchFamily="18" charset="0"/>
              </a:rPr>
              <a:t> </a:t>
            </a:r>
            <a:r>
              <a:rPr lang="en-GB" sz="1600" dirty="0">
                <a:solidFill>
                  <a:srgbClr val="000000"/>
                </a:solidFill>
                <a:latin typeface="Times New Roman" pitchFamily="18" charset="0"/>
              </a:rPr>
              <a:t>GHz</a:t>
            </a:r>
          </a:p>
        </p:txBody>
      </p:sp>
      <p:sp>
        <p:nvSpPr>
          <p:cNvPr id="281617" name="Text Box 23"/>
          <p:cNvSpPr txBox="1">
            <a:spLocks noChangeArrowheads="1"/>
          </p:cNvSpPr>
          <p:nvPr/>
        </p:nvSpPr>
        <p:spPr bwMode="auto">
          <a:xfrm>
            <a:off x="6988179" y="2268537"/>
            <a:ext cx="1144853" cy="338550"/>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183</a:t>
            </a:r>
            <a:r>
              <a:rPr lang="en-US" sz="1600" dirty="0">
                <a:solidFill>
                  <a:srgbClr val="000000"/>
                </a:solidFill>
                <a:latin typeface="Times New Roman" pitchFamily="18" charset="0"/>
                <a:cs typeface="Times New Roman" pitchFamily="18" charset="0"/>
              </a:rPr>
              <a:t>±7</a:t>
            </a:r>
            <a:r>
              <a:rPr lang="en-GB" sz="1600" dirty="0">
                <a:solidFill>
                  <a:srgbClr val="000000"/>
                </a:solidFill>
                <a:latin typeface="Times New Roman" pitchFamily="18" charset="0"/>
              </a:rPr>
              <a:t> GHz</a:t>
            </a:r>
          </a:p>
        </p:txBody>
      </p:sp>
      <p:sp>
        <p:nvSpPr>
          <p:cNvPr id="281618" name="Text Box 24"/>
          <p:cNvSpPr txBox="1">
            <a:spLocks noChangeArrowheads="1"/>
          </p:cNvSpPr>
          <p:nvPr/>
        </p:nvSpPr>
        <p:spPr bwMode="auto">
          <a:xfrm>
            <a:off x="7202492" y="973137"/>
            <a:ext cx="930063" cy="338555"/>
          </a:xfrm>
          <a:prstGeom prst="rect">
            <a:avLst/>
          </a:prstGeom>
          <a:solidFill>
            <a:schemeClr val="accent1"/>
          </a:solidFill>
          <a:ln w="28575">
            <a:noFill/>
            <a:miter lim="800000"/>
            <a:headEnd/>
            <a:tailEnd/>
          </a:ln>
        </p:spPr>
        <p:txBody>
          <a:bodyPr wrap="none" lIns="91434" tIns="45718" rIns="91434" bIns="45718">
            <a:spAutoFit/>
          </a:bodyPr>
          <a:lstStyle/>
          <a:p>
            <a:r>
              <a:rPr lang="en-GB" sz="1600" dirty="0">
                <a:solidFill>
                  <a:srgbClr val="000000"/>
                </a:solidFill>
                <a:latin typeface="Times New Roman" pitchFamily="18" charset="0"/>
              </a:rPr>
              <a:t>150 GHz</a:t>
            </a:r>
          </a:p>
        </p:txBody>
      </p:sp>
      <p:sp>
        <p:nvSpPr>
          <p:cNvPr id="281619" name="Text Box 27"/>
          <p:cNvSpPr txBox="1">
            <a:spLocks noChangeArrowheads="1"/>
          </p:cNvSpPr>
          <p:nvPr/>
        </p:nvSpPr>
        <p:spPr bwMode="auto">
          <a:xfrm>
            <a:off x="8637160" y="1384535"/>
            <a:ext cx="2716641" cy="2185210"/>
          </a:xfrm>
          <a:prstGeom prst="rect">
            <a:avLst/>
          </a:prstGeom>
          <a:solidFill>
            <a:schemeClr val="tx1"/>
          </a:solidFill>
          <a:ln w="28575">
            <a:noFill/>
            <a:miter lim="800000"/>
            <a:headEnd/>
            <a:tailEnd/>
          </a:ln>
        </p:spPr>
        <p:txBody>
          <a:bodyPr wrap="square" lIns="91434" tIns="45718" rIns="91434" bIns="45718">
            <a:spAutoFit/>
          </a:bodyPr>
          <a:lstStyle/>
          <a:p>
            <a:r>
              <a:rPr lang="en-GB" sz="2400" dirty="0">
                <a:solidFill>
                  <a:srgbClr val="000000"/>
                </a:solidFill>
                <a:latin typeface="Arial Unicode MS" pitchFamily="34" charset="-128"/>
              </a:rPr>
              <a:t>Brightness </a:t>
            </a:r>
          </a:p>
          <a:p>
            <a:r>
              <a:rPr lang="en-GB" sz="2400" dirty="0">
                <a:solidFill>
                  <a:srgbClr val="000000"/>
                </a:solidFill>
                <a:latin typeface="Arial Unicode MS" pitchFamily="34" charset="-128"/>
              </a:rPr>
              <a:t>temperature</a:t>
            </a:r>
          </a:p>
          <a:p>
            <a:r>
              <a:rPr lang="en-GB" sz="2400" dirty="0">
                <a:solidFill>
                  <a:srgbClr val="000000"/>
                </a:solidFill>
                <a:latin typeface="Arial Unicode MS" pitchFamily="34" charset="-128"/>
              </a:rPr>
              <a:t>measurements </a:t>
            </a:r>
          </a:p>
          <a:p>
            <a:r>
              <a:rPr lang="en-GB" sz="2400" dirty="0">
                <a:solidFill>
                  <a:srgbClr val="000000"/>
                </a:solidFill>
                <a:latin typeface="Arial Unicode MS" pitchFamily="34" charset="-128"/>
              </a:rPr>
              <a:t>obtained over </a:t>
            </a:r>
          </a:p>
          <a:p>
            <a:r>
              <a:rPr lang="en-GB" sz="2400" dirty="0">
                <a:solidFill>
                  <a:srgbClr val="000000"/>
                </a:solidFill>
                <a:latin typeface="Arial Unicode MS" pitchFamily="34" charset="-128"/>
              </a:rPr>
              <a:t>~12 hours</a:t>
            </a:r>
          </a:p>
          <a:p>
            <a:endParaRPr lang="en-GB" sz="1600" dirty="0">
              <a:solidFill>
                <a:srgbClr val="000000"/>
              </a:solidFill>
              <a:latin typeface="Arial Unicode MS" pitchFamily="34" charset="-128"/>
            </a:endParaRPr>
          </a:p>
        </p:txBody>
      </p:sp>
      <p:sp>
        <p:nvSpPr>
          <p:cNvPr id="281620" name="Text Box 28"/>
          <p:cNvSpPr txBox="1">
            <a:spLocks noChangeArrowheads="1"/>
          </p:cNvSpPr>
          <p:nvPr/>
        </p:nvSpPr>
        <p:spPr bwMode="auto">
          <a:xfrm>
            <a:off x="3648080" y="6491291"/>
            <a:ext cx="780979" cy="384719"/>
          </a:xfrm>
          <a:prstGeom prst="rect">
            <a:avLst/>
          </a:prstGeom>
          <a:noFill/>
          <a:ln w="28575">
            <a:noFill/>
            <a:miter lim="800000"/>
            <a:headEnd/>
            <a:tailEnd/>
          </a:ln>
        </p:spPr>
        <p:txBody>
          <a:bodyPr wrap="none" lIns="91434" tIns="45718" rIns="91434" bIns="45718">
            <a:spAutoFit/>
          </a:bodyPr>
          <a:lstStyle/>
          <a:p>
            <a:r>
              <a:rPr lang="en-GB">
                <a:solidFill>
                  <a:srgbClr val="000000"/>
                </a:solidFill>
                <a:latin typeface="Comic Sans MS" pitchFamily="66" charset="0"/>
              </a:rPr>
              <a:t>200K</a:t>
            </a:r>
          </a:p>
        </p:txBody>
      </p:sp>
      <p:sp>
        <p:nvSpPr>
          <p:cNvPr id="281621" name="Text Box 29"/>
          <p:cNvSpPr txBox="1">
            <a:spLocks noChangeArrowheads="1"/>
          </p:cNvSpPr>
          <p:nvPr/>
        </p:nvSpPr>
        <p:spPr bwMode="auto">
          <a:xfrm>
            <a:off x="5448304" y="6491291"/>
            <a:ext cx="780979" cy="384719"/>
          </a:xfrm>
          <a:prstGeom prst="rect">
            <a:avLst/>
          </a:prstGeom>
          <a:noFill/>
          <a:ln w="28575">
            <a:noFill/>
            <a:miter lim="800000"/>
            <a:headEnd/>
            <a:tailEnd/>
          </a:ln>
        </p:spPr>
        <p:txBody>
          <a:bodyPr wrap="none" lIns="91434" tIns="45718" rIns="91434" bIns="45718">
            <a:spAutoFit/>
          </a:bodyPr>
          <a:lstStyle/>
          <a:p>
            <a:r>
              <a:rPr lang="en-GB">
                <a:solidFill>
                  <a:srgbClr val="000000"/>
                </a:solidFill>
                <a:latin typeface="Comic Sans MS" pitchFamily="66" charset="0"/>
              </a:rPr>
              <a:t>300K</a:t>
            </a:r>
          </a:p>
        </p:txBody>
      </p:sp>
      <p:sp>
        <p:nvSpPr>
          <p:cNvPr id="281622" name="Text Box 30"/>
          <p:cNvSpPr txBox="1">
            <a:spLocks noChangeArrowheads="1"/>
          </p:cNvSpPr>
          <p:nvPr/>
        </p:nvSpPr>
        <p:spPr bwMode="auto">
          <a:xfrm>
            <a:off x="7824792" y="6491291"/>
            <a:ext cx="780979" cy="384719"/>
          </a:xfrm>
          <a:prstGeom prst="rect">
            <a:avLst/>
          </a:prstGeom>
          <a:noFill/>
          <a:ln w="28575">
            <a:noFill/>
            <a:miter lim="800000"/>
            <a:headEnd/>
            <a:tailEnd/>
          </a:ln>
        </p:spPr>
        <p:txBody>
          <a:bodyPr wrap="none" lIns="91434" tIns="45718" rIns="91434" bIns="45718">
            <a:spAutoFit/>
          </a:bodyPr>
          <a:lstStyle/>
          <a:p>
            <a:r>
              <a:rPr lang="en-GB">
                <a:solidFill>
                  <a:srgbClr val="000000"/>
                </a:solidFill>
                <a:latin typeface="Comic Sans MS" pitchFamily="66" charset="0"/>
              </a:rPr>
              <a:t>300K</a:t>
            </a:r>
          </a:p>
        </p:txBody>
      </p:sp>
      <p:sp>
        <p:nvSpPr>
          <p:cNvPr id="281623" name="Text Box 31"/>
          <p:cNvSpPr txBox="1">
            <a:spLocks noChangeArrowheads="1"/>
          </p:cNvSpPr>
          <p:nvPr/>
        </p:nvSpPr>
        <p:spPr bwMode="auto">
          <a:xfrm>
            <a:off x="6167439" y="6491291"/>
            <a:ext cx="740904" cy="384719"/>
          </a:xfrm>
          <a:prstGeom prst="rect">
            <a:avLst/>
          </a:prstGeom>
          <a:noFill/>
          <a:ln w="28575">
            <a:noFill/>
            <a:miter lim="800000"/>
            <a:headEnd/>
            <a:tailEnd/>
          </a:ln>
        </p:spPr>
        <p:txBody>
          <a:bodyPr wrap="none" lIns="91434" tIns="45718" rIns="91434" bIns="45718">
            <a:spAutoFit/>
          </a:bodyPr>
          <a:lstStyle/>
          <a:p>
            <a:r>
              <a:rPr lang="en-GB">
                <a:solidFill>
                  <a:srgbClr val="000000"/>
                </a:solidFill>
                <a:latin typeface="Comic Sans MS" pitchFamily="66" charset="0"/>
              </a:rPr>
              <a:t>150K</a:t>
            </a:r>
          </a:p>
        </p:txBody>
      </p:sp>
      <p:sp>
        <p:nvSpPr>
          <p:cNvPr id="281624" name="Text Box 3"/>
          <p:cNvSpPr txBox="1">
            <a:spLocks noChangeArrowheads="1"/>
          </p:cNvSpPr>
          <p:nvPr/>
        </p:nvSpPr>
        <p:spPr bwMode="auto">
          <a:xfrm>
            <a:off x="8339143" y="4786315"/>
            <a:ext cx="2709857" cy="1015659"/>
          </a:xfrm>
          <a:prstGeom prst="rect">
            <a:avLst/>
          </a:prstGeom>
          <a:noFill/>
          <a:ln w="9525">
            <a:noFill/>
            <a:miter lim="800000"/>
            <a:headEnd/>
            <a:tailEnd/>
          </a:ln>
        </p:spPr>
        <p:txBody>
          <a:bodyPr wrap="square" lIns="91434" tIns="45718" rIns="91434" bIns="45718">
            <a:spAutoFit/>
          </a:bodyPr>
          <a:lstStyle/>
          <a:p>
            <a:pPr>
              <a:spcBef>
                <a:spcPct val="50000"/>
              </a:spcBef>
            </a:pPr>
            <a:r>
              <a:rPr lang="en-GB" sz="2400" dirty="0">
                <a:solidFill>
                  <a:srgbClr val="000000"/>
                </a:solidFill>
              </a:rPr>
              <a:t>spatial resolution </a:t>
            </a:r>
          </a:p>
          <a:p>
            <a:pPr>
              <a:spcBef>
                <a:spcPct val="50000"/>
              </a:spcBef>
            </a:pPr>
            <a:r>
              <a:rPr lang="en-GB" sz="2400" dirty="0">
                <a:solidFill>
                  <a:srgbClr val="000000"/>
                </a:solidFill>
              </a:rPr>
              <a:t>~25-40 km</a:t>
            </a:r>
          </a:p>
        </p:txBody>
      </p:sp>
    </p:spTree>
    <p:extLst>
      <p:ext uri="{BB962C8B-B14F-4D97-AF65-F5344CB8AC3E}">
        <p14:creationId xmlns:p14="http://schemas.microsoft.com/office/powerpoint/2010/main" val="1548246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386189" y="2490612"/>
            <a:ext cx="3990622" cy="2667000"/>
          </a:xfrm>
          <a:prstGeom prst="rect">
            <a:avLst/>
          </a:prstGeom>
        </p:spPr>
      </p:pic>
      <p:pic>
        <p:nvPicPr>
          <p:cNvPr id="3" name="Picture 1030"/>
          <p:cNvPicPr>
            <a:picLocks noChangeArrowheads="1"/>
          </p:cNvPicPr>
          <p:nvPr/>
        </p:nvPicPr>
        <p:blipFill>
          <a:blip r:embed="rId3" cstate="print">
            <a:extLst>
              <a:ext uri="{28A0092B-C50C-407E-A947-70E740481C1C}">
                <a14:useLocalDpi xmlns:a14="http://schemas.microsoft.com/office/drawing/2010/main" val="0"/>
              </a:ext>
            </a:extLst>
          </a:blip>
          <a:srcRect r="2777" b="2756"/>
          <a:stretch>
            <a:fillRect/>
          </a:stretch>
        </p:blipFill>
        <p:spPr bwMode="auto">
          <a:xfrm>
            <a:off x="7620000" y="1828801"/>
            <a:ext cx="3810000" cy="3886200"/>
          </a:xfrm>
          <a:prstGeom prst="rect">
            <a:avLst/>
          </a:prstGeom>
          <a:noFill/>
          <a:ln>
            <a:noFill/>
          </a:ln>
          <a:effectLst>
            <a:outerShdw blurRad="63500" dist="107763" dir="2700000" algn="ctr" rotWithShape="0">
              <a:schemeClr val="tx2">
                <a:alpha val="74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 name="Right Arrow 3"/>
          <p:cNvSpPr/>
          <p:nvPr/>
        </p:nvSpPr>
        <p:spPr bwMode="auto">
          <a:xfrm>
            <a:off x="5943600" y="3505200"/>
            <a:ext cx="1447800" cy="381000"/>
          </a:xfrm>
          <a:prstGeom prst="rightArrow">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85000"/>
              </a:lnSpc>
              <a:spcBef>
                <a:spcPct val="0"/>
              </a:spcBef>
              <a:spcAft>
                <a:spcPct val="0"/>
              </a:spcAft>
              <a:buClrTx/>
              <a:buSzTx/>
              <a:buFontTx/>
              <a:buNone/>
              <a:tabLst/>
            </a:pPr>
            <a:endParaRPr kumimoji="0" lang="en-US" sz="4400" b="0" i="0" u="none" strike="noStrike" cap="none" normalizeH="0" baseline="0">
              <a:ln>
                <a:noFill/>
              </a:ln>
              <a:solidFill>
                <a:schemeClr val="tx2"/>
              </a:solidFill>
              <a:effectLst/>
              <a:latin typeface="Arial" charset="0"/>
            </a:endParaRPr>
          </a:p>
        </p:txBody>
      </p:sp>
      <p:sp>
        <p:nvSpPr>
          <p:cNvPr id="5" name="TextBox 4"/>
          <p:cNvSpPr txBox="1"/>
          <p:nvPr/>
        </p:nvSpPr>
        <p:spPr>
          <a:xfrm>
            <a:off x="3124200" y="990600"/>
            <a:ext cx="8289449" cy="584775"/>
          </a:xfrm>
          <a:prstGeom prst="rect">
            <a:avLst/>
          </a:prstGeom>
          <a:noFill/>
        </p:spPr>
        <p:txBody>
          <a:bodyPr wrap="none" rtlCol="0">
            <a:spAutoFit/>
          </a:bodyPr>
          <a:lstStyle/>
          <a:p>
            <a:r>
              <a:rPr lang="en-US" sz="3200" dirty="0">
                <a:solidFill>
                  <a:schemeClr val="accent3">
                    <a:lumMod val="75000"/>
                  </a:schemeClr>
                </a:solidFill>
              </a:rPr>
              <a:t>From Barometers   to     satellite radiometers</a:t>
            </a:r>
          </a:p>
        </p:txBody>
      </p:sp>
      <p:sp>
        <p:nvSpPr>
          <p:cNvPr id="6" name="TextBox 5"/>
          <p:cNvSpPr txBox="1"/>
          <p:nvPr/>
        </p:nvSpPr>
        <p:spPr>
          <a:xfrm>
            <a:off x="4232202" y="282714"/>
            <a:ext cx="6318396" cy="707886"/>
          </a:xfrm>
          <a:prstGeom prst="rect">
            <a:avLst/>
          </a:prstGeom>
          <a:noFill/>
        </p:spPr>
        <p:txBody>
          <a:bodyPr wrap="none" rtlCol="0">
            <a:spAutoFit/>
          </a:bodyPr>
          <a:lstStyle/>
          <a:p>
            <a:r>
              <a:rPr lang="en-US" sz="4000" dirty="0">
                <a:solidFill>
                  <a:schemeClr val="bg2"/>
                </a:solidFill>
              </a:rPr>
              <a:t>Measuring the Atmosphere</a:t>
            </a:r>
          </a:p>
        </p:txBody>
      </p:sp>
      <p:sp>
        <p:nvSpPr>
          <p:cNvPr id="7" name="TextBox 6"/>
          <p:cNvSpPr txBox="1"/>
          <p:nvPr/>
        </p:nvSpPr>
        <p:spPr>
          <a:xfrm>
            <a:off x="4016630" y="6072849"/>
            <a:ext cx="1050288" cy="461665"/>
          </a:xfrm>
          <a:prstGeom prst="rect">
            <a:avLst/>
          </a:prstGeom>
          <a:noFill/>
        </p:spPr>
        <p:txBody>
          <a:bodyPr wrap="none" rtlCol="0">
            <a:spAutoFit/>
          </a:bodyPr>
          <a:lstStyle/>
          <a:p>
            <a:r>
              <a:rPr lang="en-US" sz="2400" b="1">
                <a:solidFill>
                  <a:schemeClr val="bg2"/>
                </a:solidFill>
              </a:rPr>
              <a:t>~1643</a:t>
            </a:r>
            <a:endParaRPr lang="en-US" sz="2400" b="1" dirty="0">
              <a:solidFill>
                <a:schemeClr val="bg2"/>
              </a:solidFill>
            </a:endParaRPr>
          </a:p>
        </p:txBody>
      </p:sp>
      <p:sp>
        <p:nvSpPr>
          <p:cNvPr id="8" name="TextBox 7"/>
          <p:cNvSpPr txBox="1"/>
          <p:nvPr/>
        </p:nvSpPr>
        <p:spPr>
          <a:xfrm>
            <a:off x="9220200" y="5968427"/>
            <a:ext cx="870751" cy="461665"/>
          </a:xfrm>
          <a:prstGeom prst="rect">
            <a:avLst/>
          </a:prstGeom>
          <a:noFill/>
        </p:spPr>
        <p:txBody>
          <a:bodyPr wrap="none" rtlCol="0">
            <a:spAutoFit/>
          </a:bodyPr>
          <a:lstStyle/>
          <a:p>
            <a:r>
              <a:rPr lang="en-US" sz="2400" b="1">
                <a:solidFill>
                  <a:schemeClr val="bg2"/>
                </a:solidFill>
              </a:rPr>
              <a:t>1995</a:t>
            </a:r>
            <a:endParaRPr lang="en-US" sz="2400" b="1" dirty="0">
              <a:solidFill>
                <a:schemeClr val="bg2"/>
              </a:solidFill>
            </a:endParaRPr>
          </a:p>
        </p:txBody>
      </p:sp>
    </p:spTree>
    <p:extLst>
      <p:ext uri="{BB962C8B-B14F-4D97-AF65-F5344CB8AC3E}">
        <p14:creationId xmlns:p14="http://schemas.microsoft.com/office/powerpoint/2010/main" val="14225485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Footer Placeholder 4"/>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sp>
        <p:nvSpPr>
          <p:cNvPr id="295938" name="Rectangle 2"/>
          <p:cNvSpPr>
            <a:spLocks noGrp="1" noChangeArrowheads="1"/>
          </p:cNvSpPr>
          <p:nvPr>
            <p:ph type="title"/>
          </p:nvPr>
        </p:nvSpPr>
        <p:spPr>
          <a:xfrm>
            <a:off x="3276604" y="252416"/>
            <a:ext cx="7172325" cy="523875"/>
          </a:xfrm>
        </p:spPr>
        <p:txBody>
          <a:bodyPr/>
          <a:lstStyle/>
          <a:p>
            <a:pPr eaLnBrk="1" hangingPunct="1"/>
            <a:r>
              <a:rPr lang="en-US" sz="3200" dirty="0">
                <a:ea typeface="ＭＳ Ｐゴシック" pitchFamily="34" charset="-128"/>
              </a:rPr>
              <a:t>How do we use </a:t>
            </a:r>
            <a:r>
              <a:rPr lang="en-US" sz="3200" dirty="0" err="1">
                <a:ea typeface="ＭＳ Ｐゴシック" pitchFamily="34" charset="-128"/>
              </a:rPr>
              <a:t>InfraRed</a:t>
            </a:r>
            <a:r>
              <a:rPr lang="en-US" sz="3200" dirty="0">
                <a:ea typeface="ＭＳ Ｐゴシック" pitchFamily="34" charset="-128"/>
              </a:rPr>
              <a:t> Spectrum?</a:t>
            </a:r>
            <a:endParaRPr lang="en-GB" sz="3200" dirty="0">
              <a:ea typeface="ＭＳ Ｐゴシック" pitchFamily="34" charset="-128"/>
            </a:endParaRPr>
          </a:p>
        </p:txBody>
      </p:sp>
      <p:pic>
        <p:nvPicPr>
          <p:cNvPr id="295939" name="Picture 3" descr="nasti_spectrum"/>
          <p:cNvPicPr>
            <a:picLocks noGrp="1" noChangeAspect="1" noChangeArrowheads="1"/>
          </p:cNvPicPr>
          <p:nvPr>
            <p:ph sz="half" idx="2"/>
          </p:nvPr>
        </p:nvPicPr>
        <p:blipFill>
          <a:blip r:embed="rId2" cstate="print"/>
          <a:srcRect/>
          <a:stretch>
            <a:fillRect/>
          </a:stretch>
        </p:blipFill>
        <p:spPr>
          <a:xfrm>
            <a:off x="1970092" y="2133605"/>
            <a:ext cx="8447087" cy="4498975"/>
          </a:xfrm>
          <a:noFill/>
        </p:spPr>
      </p:pic>
      <p:sp>
        <p:nvSpPr>
          <p:cNvPr id="295940" name="Rectangle 4"/>
          <p:cNvSpPr>
            <a:spLocks noChangeArrowheads="1"/>
          </p:cNvSpPr>
          <p:nvPr/>
        </p:nvSpPr>
        <p:spPr bwMode="auto">
          <a:xfrm>
            <a:off x="2566988" y="2492375"/>
            <a:ext cx="6985000" cy="1296988"/>
          </a:xfrm>
          <a:prstGeom prst="rect">
            <a:avLst/>
          </a:prstGeom>
          <a:solidFill>
            <a:srgbClr val="FFFFFF"/>
          </a:solidFill>
          <a:ln w="9525">
            <a:noFill/>
            <a:miter lim="800000"/>
            <a:headEnd/>
            <a:tailEnd/>
          </a:ln>
        </p:spPr>
        <p:txBody>
          <a:bodyPr wrap="none" lIns="91434" tIns="45718" rIns="91434" bIns="45718" anchor="ct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295941" name="Text Box 5"/>
          <p:cNvSpPr txBox="1">
            <a:spLocks noChangeArrowheads="1"/>
          </p:cNvSpPr>
          <p:nvPr/>
        </p:nvSpPr>
        <p:spPr bwMode="auto">
          <a:xfrm>
            <a:off x="2351092" y="1341437"/>
            <a:ext cx="2016125" cy="677107"/>
          </a:xfrm>
          <a:prstGeom prst="rect">
            <a:avLst/>
          </a:prstGeom>
          <a:noFill/>
          <a:ln w="9525">
            <a:noFill/>
            <a:miter lim="800000"/>
            <a:headEnd/>
            <a:tailEnd/>
          </a:ln>
        </p:spPr>
        <p:txBody>
          <a:bodyPr lIns="91434" tIns="45718" rIns="91434" bIns="45718">
            <a:spAutoFit/>
          </a:bodyPr>
          <a:lstStyle/>
          <a:p>
            <a:pPr algn="ctr" eaLnBrk="0" fontAlgn="base" hangingPunct="0">
              <a:spcBef>
                <a:spcPct val="50000"/>
              </a:spcBef>
              <a:spcAft>
                <a:spcPct val="0"/>
              </a:spcAft>
            </a:pPr>
            <a:r>
              <a:rPr lang="en-GB" b="1">
                <a:solidFill>
                  <a:srgbClr val="00CC00"/>
                </a:solidFill>
                <a:ea typeface="ＭＳ Ｐゴシック" pitchFamily="34" charset="-128"/>
                <a:cs typeface="Arial" pitchFamily="34" charset="0"/>
              </a:rPr>
              <a:t>Temperature Sounding</a:t>
            </a:r>
          </a:p>
        </p:txBody>
      </p:sp>
      <p:sp>
        <p:nvSpPr>
          <p:cNvPr id="295942" name="Oval 6"/>
          <p:cNvSpPr>
            <a:spLocks noChangeArrowheads="1"/>
          </p:cNvSpPr>
          <p:nvPr/>
        </p:nvSpPr>
        <p:spPr bwMode="auto">
          <a:xfrm>
            <a:off x="2135191" y="3716339"/>
            <a:ext cx="1657351" cy="2449512"/>
          </a:xfrm>
          <a:prstGeom prst="ellipse">
            <a:avLst/>
          </a:prstGeom>
          <a:noFill/>
          <a:ln w="38100">
            <a:solidFill>
              <a:srgbClr val="00CC00"/>
            </a:solidFill>
            <a:round/>
            <a:headEnd/>
            <a:tailEnd/>
          </a:ln>
        </p:spPr>
        <p:txBody>
          <a:bodyPr wrap="none" lIns="91434" tIns="45718" rIns="91434" bIns="45718" anchor="ct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295943" name="Line 7"/>
          <p:cNvSpPr>
            <a:spLocks noChangeShapeType="1"/>
          </p:cNvSpPr>
          <p:nvPr/>
        </p:nvSpPr>
        <p:spPr bwMode="auto">
          <a:xfrm flipH="1">
            <a:off x="2782891" y="1916118"/>
            <a:ext cx="576263" cy="1800225"/>
          </a:xfrm>
          <a:prstGeom prst="line">
            <a:avLst/>
          </a:prstGeom>
          <a:noFill/>
          <a:ln w="38100">
            <a:solidFill>
              <a:srgbClr val="00CC00"/>
            </a:solidFill>
            <a:round/>
            <a:headEnd/>
            <a:tailEnd type="stealth" w="lg" len="lg"/>
          </a:ln>
        </p:spPr>
        <p:txBody>
          <a:bodyPr lIns="91434" tIns="45718" rIns="91434" bIns="45718"/>
          <a:lstStyle/>
          <a:p>
            <a:pPr fontAlgn="base">
              <a:lnSpc>
                <a:spcPct val="85000"/>
              </a:lnSpc>
              <a:spcBef>
                <a:spcPct val="0"/>
              </a:spcBef>
              <a:spcAft>
                <a:spcPct val="0"/>
              </a:spcAft>
            </a:pPr>
            <a:endParaRPr lang="en-GB" sz="800" dirty="0">
              <a:solidFill>
                <a:srgbClr val="FFFFFF"/>
              </a:solidFill>
              <a:ea typeface="ＭＳ Ｐゴシック" pitchFamily="34" charset="-128"/>
            </a:endParaRPr>
          </a:p>
        </p:txBody>
      </p:sp>
      <p:sp>
        <p:nvSpPr>
          <p:cNvPr id="295944" name="Text Box 8"/>
          <p:cNvSpPr txBox="1">
            <a:spLocks noChangeArrowheads="1"/>
          </p:cNvSpPr>
          <p:nvPr/>
        </p:nvSpPr>
        <p:spPr bwMode="auto">
          <a:xfrm>
            <a:off x="7824792" y="981077"/>
            <a:ext cx="2016125" cy="969495"/>
          </a:xfrm>
          <a:prstGeom prst="rect">
            <a:avLst/>
          </a:prstGeom>
          <a:noFill/>
          <a:ln w="9525">
            <a:noFill/>
            <a:miter lim="800000"/>
            <a:headEnd/>
            <a:tailEnd/>
          </a:ln>
        </p:spPr>
        <p:txBody>
          <a:bodyPr lIns="91434" tIns="45718" rIns="91434" bIns="45718">
            <a:spAutoFit/>
          </a:bodyPr>
          <a:lstStyle/>
          <a:p>
            <a:pPr algn="ctr" eaLnBrk="0" fontAlgn="base" hangingPunct="0">
              <a:spcBef>
                <a:spcPct val="50000"/>
              </a:spcBef>
              <a:spcAft>
                <a:spcPct val="0"/>
              </a:spcAft>
            </a:pPr>
            <a:r>
              <a:rPr lang="en-GB" b="1">
                <a:solidFill>
                  <a:srgbClr val="00CC00"/>
                </a:solidFill>
                <a:ea typeface="ＭＳ Ｐゴシック" pitchFamily="34" charset="-128"/>
                <a:cs typeface="Arial" pitchFamily="34" charset="0"/>
              </a:rPr>
              <a:t>Temperature Sounding (not currently used)</a:t>
            </a:r>
          </a:p>
        </p:txBody>
      </p:sp>
      <p:sp>
        <p:nvSpPr>
          <p:cNvPr id="295945" name="Oval 9"/>
          <p:cNvSpPr>
            <a:spLocks noChangeArrowheads="1"/>
          </p:cNvSpPr>
          <p:nvPr/>
        </p:nvSpPr>
        <p:spPr bwMode="auto">
          <a:xfrm>
            <a:off x="7205668" y="3716339"/>
            <a:ext cx="1582737" cy="2449512"/>
          </a:xfrm>
          <a:prstGeom prst="ellipse">
            <a:avLst/>
          </a:prstGeom>
          <a:noFill/>
          <a:ln w="38100">
            <a:solidFill>
              <a:srgbClr val="00CC00"/>
            </a:solidFill>
            <a:round/>
            <a:headEnd/>
            <a:tailEnd/>
          </a:ln>
        </p:spPr>
        <p:txBody>
          <a:bodyPr wrap="none" lIns="91434" tIns="45718" rIns="91434" bIns="45718" anchor="ct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295946" name="Line 10"/>
          <p:cNvSpPr>
            <a:spLocks noChangeShapeType="1"/>
          </p:cNvSpPr>
          <p:nvPr/>
        </p:nvSpPr>
        <p:spPr bwMode="auto">
          <a:xfrm flipH="1">
            <a:off x="8256591" y="1916118"/>
            <a:ext cx="576263" cy="1800225"/>
          </a:xfrm>
          <a:prstGeom prst="line">
            <a:avLst/>
          </a:prstGeom>
          <a:noFill/>
          <a:ln w="38100">
            <a:solidFill>
              <a:srgbClr val="00CC00"/>
            </a:solidFill>
            <a:round/>
            <a:headEnd/>
            <a:tailEnd type="stealth" w="lg" len="lg"/>
          </a:ln>
        </p:spPr>
        <p:txBody>
          <a:bodyPr lIns="91434" tIns="45718" rIns="91434" bIns="45718"/>
          <a:lstStyle/>
          <a:p>
            <a:pPr fontAlgn="base">
              <a:lnSpc>
                <a:spcPct val="85000"/>
              </a:lnSpc>
              <a:spcBef>
                <a:spcPct val="0"/>
              </a:spcBef>
              <a:spcAft>
                <a:spcPct val="0"/>
              </a:spcAft>
            </a:pPr>
            <a:endParaRPr lang="en-GB" sz="800" dirty="0">
              <a:solidFill>
                <a:srgbClr val="FFFFFF"/>
              </a:solidFill>
              <a:ea typeface="ＭＳ Ｐゴシック" pitchFamily="34" charset="-128"/>
            </a:endParaRPr>
          </a:p>
        </p:txBody>
      </p:sp>
      <p:sp>
        <p:nvSpPr>
          <p:cNvPr id="295947" name="Text Box 11"/>
          <p:cNvSpPr txBox="1">
            <a:spLocks noChangeArrowheads="1"/>
          </p:cNvSpPr>
          <p:nvPr/>
        </p:nvSpPr>
        <p:spPr bwMode="auto">
          <a:xfrm>
            <a:off x="5016504" y="1341437"/>
            <a:ext cx="2016125" cy="677107"/>
          </a:xfrm>
          <a:prstGeom prst="rect">
            <a:avLst/>
          </a:prstGeom>
          <a:noFill/>
          <a:ln w="9525">
            <a:noFill/>
            <a:miter lim="800000"/>
            <a:headEnd/>
            <a:tailEnd/>
          </a:ln>
        </p:spPr>
        <p:txBody>
          <a:bodyPr lIns="91434" tIns="45718" rIns="91434" bIns="45718">
            <a:spAutoFit/>
          </a:bodyPr>
          <a:lstStyle/>
          <a:p>
            <a:pPr algn="ctr" eaLnBrk="0" fontAlgn="base" hangingPunct="0">
              <a:spcBef>
                <a:spcPct val="50000"/>
              </a:spcBef>
              <a:spcAft>
                <a:spcPct val="0"/>
              </a:spcAft>
            </a:pPr>
            <a:r>
              <a:rPr lang="en-GB" b="1">
                <a:solidFill>
                  <a:srgbClr val="0000FF"/>
                </a:solidFill>
                <a:ea typeface="ＭＳ Ｐゴシック" pitchFamily="34" charset="-128"/>
                <a:cs typeface="Arial" pitchFamily="34" charset="0"/>
              </a:rPr>
              <a:t>Water Vapour Sounding</a:t>
            </a:r>
          </a:p>
        </p:txBody>
      </p:sp>
      <p:sp>
        <p:nvSpPr>
          <p:cNvPr id="295948" name="Oval 12"/>
          <p:cNvSpPr>
            <a:spLocks noChangeArrowheads="1"/>
          </p:cNvSpPr>
          <p:nvPr/>
        </p:nvSpPr>
        <p:spPr bwMode="auto">
          <a:xfrm>
            <a:off x="4511675" y="3716339"/>
            <a:ext cx="1512888" cy="2449512"/>
          </a:xfrm>
          <a:prstGeom prst="ellipse">
            <a:avLst/>
          </a:prstGeom>
          <a:noFill/>
          <a:ln w="38100">
            <a:solidFill>
              <a:srgbClr val="0000FF"/>
            </a:solidFill>
            <a:round/>
            <a:headEnd/>
            <a:tailEnd/>
          </a:ln>
        </p:spPr>
        <p:txBody>
          <a:bodyPr wrap="none" lIns="91434" tIns="45718" rIns="91434" bIns="45718" anchor="ct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295949" name="Line 13"/>
          <p:cNvSpPr>
            <a:spLocks noChangeShapeType="1"/>
          </p:cNvSpPr>
          <p:nvPr/>
        </p:nvSpPr>
        <p:spPr bwMode="auto">
          <a:xfrm flipH="1">
            <a:off x="5448305" y="1916118"/>
            <a:ext cx="576263" cy="1800225"/>
          </a:xfrm>
          <a:prstGeom prst="line">
            <a:avLst/>
          </a:prstGeom>
          <a:noFill/>
          <a:ln w="38100">
            <a:solidFill>
              <a:srgbClr val="0000FF"/>
            </a:solidFill>
            <a:round/>
            <a:headEnd/>
            <a:tailEnd type="stealth" w="lg" len="lg"/>
          </a:ln>
        </p:spPr>
        <p:txBody>
          <a:bodyPr lIns="91434" tIns="45718" rIns="91434" bIns="45718"/>
          <a:lstStyle/>
          <a:p>
            <a:pPr fontAlgn="base">
              <a:lnSpc>
                <a:spcPct val="85000"/>
              </a:lnSpc>
              <a:spcBef>
                <a:spcPct val="0"/>
              </a:spcBef>
              <a:spcAft>
                <a:spcPct val="0"/>
              </a:spcAft>
            </a:pPr>
            <a:endParaRPr lang="en-GB" sz="800" dirty="0">
              <a:solidFill>
                <a:srgbClr val="FFFFFF"/>
              </a:solidFill>
              <a:ea typeface="ＭＳ Ｐゴシック" pitchFamily="34" charset="-128"/>
            </a:endParaRPr>
          </a:p>
        </p:txBody>
      </p:sp>
    </p:spTree>
    <p:extLst>
      <p:ext uri="{BB962C8B-B14F-4D97-AF65-F5344CB8AC3E}">
        <p14:creationId xmlns:p14="http://schemas.microsoft.com/office/powerpoint/2010/main" val="71299665"/>
      </p:ext>
    </p:extLst>
  </p:cSld>
  <p:clrMapOvr>
    <a:masterClrMapping/>
  </p:clrMapOvr>
  <p:transition>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Footer Placeholder 4"/>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sp>
        <p:nvSpPr>
          <p:cNvPr id="310274" name="Rectangle 2"/>
          <p:cNvSpPr>
            <a:spLocks noChangeArrowheads="1"/>
          </p:cNvSpPr>
          <p:nvPr/>
        </p:nvSpPr>
        <p:spPr bwMode="auto">
          <a:xfrm>
            <a:off x="1866904" y="400049"/>
            <a:ext cx="1304925" cy="781051"/>
          </a:xfrm>
          <a:prstGeom prst="rect">
            <a:avLst/>
          </a:prstGeom>
          <a:solidFill>
            <a:schemeClr val="tx1"/>
          </a:solidFill>
          <a:ln w="9525">
            <a:noFill/>
            <a:miter lim="800000"/>
            <a:headEnd/>
            <a:tailEnd/>
          </a:ln>
        </p:spPr>
        <p:txBody>
          <a:bodyPr wrap="none" lIns="91434" tIns="45718" rIns="91434" bIns="45718" anchor="ct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310275" name="Rectangle 3"/>
          <p:cNvSpPr>
            <a:spLocks noChangeArrowheads="1"/>
          </p:cNvSpPr>
          <p:nvPr/>
        </p:nvSpPr>
        <p:spPr bwMode="auto">
          <a:xfrm>
            <a:off x="2208214" y="6524630"/>
            <a:ext cx="1511300" cy="333375"/>
          </a:xfrm>
          <a:prstGeom prst="rect">
            <a:avLst/>
          </a:prstGeom>
          <a:solidFill>
            <a:srgbClr val="FFFFFF"/>
          </a:solidFill>
          <a:ln w="9525">
            <a:noFill/>
            <a:miter lim="800000"/>
            <a:headEnd/>
            <a:tailEnd/>
          </a:ln>
        </p:spPr>
        <p:txBody>
          <a:bodyPr wrap="none" lIns="91434" tIns="45718" rIns="91434" bIns="45718" anchor="ct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310276" name="Rectangle 4"/>
          <p:cNvSpPr>
            <a:spLocks noGrp="1" noChangeArrowheads="1"/>
          </p:cNvSpPr>
          <p:nvPr>
            <p:ph type="title"/>
          </p:nvPr>
        </p:nvSpPr>
        <p:spPr>
          <a:xfrm>
            <a:off x="3276600" y="280993"/>
            <a:ext cx="6934200" cy="581025"/>
          </a:xfrm>
        </p:spPr>
        <p:txBody>
          <a:bodyPr/>
          <a:lstStyle/>
          <a:p>
            <a:pPr eaLnBrk="1" hangingPunct="1"/>
            <a:r>
              <a:rPr lang="en-GB" sz="3700" dirty="0">
                <a:ea typeface="ＭＳ Ｐゴシック" pitchFamily="34" charset="-128"/>
              </a:rPr>
              <a:t>Atmospheric Motion Vectors</a:t>
            </a:r>
          </a:p>
        </p:txBody>
      </p:sp>
      <p:sp>
        <p:nvSpPr>
          <p:cNvPr id="310277" name="Text Box 5"/>
          <p:cNvSpPr txBox="1">
            <a:spLocks noChangeArrowheads="1"/>
          </p:cNvSpPr>
          <p:nvPr/>
        </p:nvSpPr>
        <p:spPr bwMode="auto">
          <a:xfrm>
            <a:off x="10668000" y="304805"/>
            <a:ext cx="381000" cy="384719"/>
          </a:xfrm>
          <a:prstGeom prst="rect">
            <a:avLst/>
          </a:prstGeom>
          <a:noFill/>
          <a:ln w="9525">
            <a:noFill/>
            <a:miter lim="800000"/>
            <a:headEnd/>
            <a:tailEnd/>
          </a:ln>
        </p:spPr>
        <p:txBody>
          <a:bodyPr lIns="91434" tIns="45718" rIns="91434" bIns="45718">
            <a:spAutoFit/>
          </a:bodyPr>
          <a:lstStyle/>
          <a:p>
            <a:pPr eaLnBrk="0" fontAlgn="base" hangingPunct="0">
              <a:spcBef>
                <a:spcPct val="50000"/>
              </a:spcBef>
              <a:spcAft>
                <a:spcPct val="0"/>
              </a:spcAft>
              <a:buFontTx/>
              <a:buChar char="•"/>
            </a:pPr>
            <a:r>
              <a:rPr lang="en-GB">
                <a:solidFill>
                  <a:srgbClr val="000000"/>
                </a:solidFill>
                <a:ea typeface="ＭＳ Ｐゴシック" pitchFamily="34" charset="-128"/>
                <a:cs typeface="Times New Roman" pitchFamily="18" charset="0"/>
              </a:rPr>
              <a:t> </a:t>
            </a:r>
          </a:p>
        </p:txBody>
      </p:sp>
      <p:sp>
        <p:nvSpPr>
          <p:cNvPr id="310278" name="Rectangle 6"/>
          <p:cNvSpPr>
            <a:spLocks noChangeArrowheads="1"/>
          </p:cNvSpPr>
          <p:nvPr/>
        </p:nvSpPr>
        <p:spPr bwMode="auto">
          <a:xfrm flipV="1">
            <a:off x="2514600" y="1524000"/>
            <a:ext cx="7391400" cy="304800"/>
          </a:xfrm>
          <a:prstGeom prst="rect">
            <a:avLst/>
          </a:prstGeom>
          <a:noFill/>
          <a:ln w="9525">
            <a:noFill/>
            <a:miter lim="800000"/>
            <a:headEnd/>
            <a:tailEnd/>
          </a:ln>
        </p:spPr>
        <p:txBody>
          <a:bodyPr rot="10800000" lIns="91434" tIns="45718" rIns="91434" bIns="45718" anchor="ctr"/>
          <a:lstStyle/>
          <a:p>
            <a:pPr fontAlgn="base">
              <a:lnSpc>
                <a:spcPct val="85000"/>
              </a:lnSpc>
              <a:spcBef>
                <a:spcPct val="0"/>
              </a:spcBef>
              <a:spcAft>
                <a:spcPct val="0"/>
              </a:spcAft>
            </a:pPr>
            <a:endParaRPr lang="en-US" sz="4000" dirty="0">
              <a:solidFill>
                <a:srgbClr val="000000"/>
              </a:solidFill>
              <a:ea typeface="ＭＳ Ｐゴシック" pitchFamily="34" charset="-128"/>
            </a:endParaRPr>
          </a:p>
        </p:txBody>
      </p:sp>
      <p:sp>
        <p:nvSpPr>
          <p:cNvPr id="310279" name="Text Box 7"/>
          <p:cNvSpPr txBox="1">
            <a:spLocks noChangeArrowheads="1"/>
          </p:cNvSpPr>
          <p:nvPr/>
        </p:nvSpPr>
        <p:spPr bwMode="auto">
          <a:xfrm>
            <a:off x="1703391" y="1268415"/>
            <a:ext cx="8964612" cy="800215"/>
          </a:xfrm>
          <a:prstGeom prst="rect">
            <a:avLst/>
          </a:prstGeom>
          <a:noFill/>
          <a:ln w="9525">
            <a:noFill/>
            <a:miter lim="800000"/>
            <a:headEnd/>
            <a:tailEnd/>
          </a:ln>
        </p:spPr>
        <p:txBody>
          <a:bodyPr lIns="91434" tIns="45718" rIns="91434" bIns="45718">
            <a:spAutoFit/>
          </a:bodyPr>
          <a:lstStyle/>
          <a:p>
            <a:pPr marL="457167" indent="-457167" eaLnBrk="0" fontAlgn="base" hangingPunct="0">
              <a:spcBef>
                <a:spcPct val="0"/>
              </a:spcBef>
              <a:spcAft>
                <a:spcPct val="0"/>
              </a:spcAft>
            </a:pPr>
            <a:endParaRPr lang="en-US" sz="2300" b="1" dirty="0">
              <a:solidFill>
                <a:srgbClr val="FFFFFF"/>
              </a:solidFill>
              <a:ea typeface="ＭＳ Ｐゴシック" pitchFamily="34" charset="-128"/>
            </a:endParaRPr>
          </a:p>
          <a:p>
            <a:pPr marL="457167" indent="-457167" eaLnBrk="0" fontAlgn="base" hangingPunct="0">
              <a:spcBef>
                <a:spcPct val="0"/>
              </a:spcBef>
              <a:spcAft>
                <a:spcPct val="0"/>
              </a:spcAft>
            </a:pPr>
            <a:endParaRPr lang="en-US" sz="2300" dirty="0">
              <a:solidFill>
                <a:srgbClr val="FFFFFF"/>
              </a:solidFill>
              <a:ea typeface="ＭＳ Ｐゴシック" pitchFamily="34" charset="-128"/>
            </a:endParaRPr>
          </a:p>
        </p:txBody>
      </p:sp>
      <p:pic>
        <p:nvPicPr>
          <p:cNvPr id="310280" name="Picture 8" descr="wg810wvir-5"/>
          <p:cNvPicPr>
            <a:picLocks noGrp="1" noChangeAspect="1" noChangeArrowheads="1"/>
          </p:cNvPicPr>
          <p:nvPr>
            <p:ph sz="half" idx="2"/>
          </p:nvPr>
        </p:nvPicPr>
        <p:blipFill>
          <a:blip r:embed="rId2" cstate="print"/>
          <a:srcRect/>
          <a:stretch>
            <a:fillRect/>
          </a:stretch>
        </p:blipFill>
        <p:spPr>
          <a:xfrm>
            <a:off x="1524004" y="1055688"/>
            <a:ext cx="10920413" cy="5802312"/>
          </a:xfrm>
          <a:noFill/>
        </p:spPr>
      </p:pic>
    </p:spTree>
    <p:extLst>
      <p:ext uri="{BB962C8B-B14F-4D97-AF65-F5344CB8AC3E}">
        <p14:creationId xmlns:p14="http://schemas.microsoft.com/office/powerpoint/2010/main" val="766015697"/>
      </p:ext>
    </p:extLst>
  </p:cSld>
  <p:clrMapOvr>
    <a:masterClrMapping/>
  </p:clrMapOvr>
  <p:transition>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Footer Placeholder 3"/>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pic>
        <p:nvPicPr>
          <p:cNvPr id="316418" name="Picture 2" descr="amv_cov_010513"/>
          <p:cNvPicPr>
            <a:picLocks noChangeAspect="1" noChangeArrowheads="1"/>
          </p:cNvPicPr>
          <p:nvPr/>
        </p:nvPicPr>
        <p:blipFill>
          <a:blip r:embed="rId3" cstate="print"/>
          <a:srcRect/>
          <a:stretch>
            <a:fillRect/>
          </a:stretch>
        </p:blipFill>
        <p:spPr bwMode="auto">
          <a:xfrm>
            <a:off x="3192465" y="966791"/>
            <a:ext cx="7181851" cy="5383212"/>
          </a:xfrm>
          <a:prstGeom prst="rect">
            <a:avLst/>
          </a:prstGeom>
          <a:noFill/>
          <a:ln w="9525">
            <a:noFill/>
            <a:miter lim="800000"/>
            <a:headEnd/>
            <a:tailEnd/>
          </a:ln>
        </p:spPr>
      </p:pic>
      <p:sp>
        <p:nvSpPr>
          <p:cNvPr id="316419" name="Rectangle 3"/>
          <p:cNvSpPr>
            <a:spLocks noGrp="1" noChangeArrowheads="1"/>
          </p:cNvSpPr>
          <p:nvPr>
            <p:ph type="title"/>
          </p:nvPr>
        </p:nvSpPr>
        <p:spPr>
          <a:xfrm>
            <a:off x="3810000" y="298451"/>
            <a:ext cx="6934200" cy="1371600"/>
          </a:xfrm>
        </p:spPr>
        <p:txBody>
          <a:bodyPr/>
          <a:lstStyle/>
          <a:p>
            <a:pPr eaLnBrk="1" hangingPunct="1"/>
            <a:r>
              <a:rPr lang="en-GB" sz="2800" dirty="0">
                <a:ea typeface="ＭＳ Ｐゴシック" pitchFamily="34" charset="-128"/>
              </a:rPr>
              <a:t>Assimilated AMVs for one global run</a:t>
            </a:r>
          </a:p>
        </p:txBody>
      </p:sp>
    </p:spTree>
    <p:extLst>
      <p:ext uri="{BB962C8B-B14F-4D97-AF65-F5344CB8AC3E}">
        <p14:creationId xmlns:p14="http://schemas.microsoft.com/office/powerpoint/2010/main" val="1001427083"/>
      </p:ext>
    </p:extLst>
  </p:cSld>
  <p:clrMapOvr>
    <a:masterClrMapping/>
  </p:clrMapOvr>
  <p:transition>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Footer Placeholder 3"/>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sp>
        <p:nvSpPr>
          <p:cNvPr id="319490" name="Rectangle 2"/>
          <p:cNvSpPr>
            <a:spLocks noGrp="1" noChangeArrowheads="1"/>
          </p:cNvSpPr>
          <p:nvPr>
            <p:ph type="title"/>
          </p:nvPr>
        </p:nvSpPr>
        <p:spPr/>
        <p:txBody>
          <a:bodyPr/>
          <a:lstStyle/>
          <a:p>
            <a:pPr eaLnBrk="1" hangingPunct="1"/>
            <a:r>
              <a:rPr lang="en-GB">
                <a:ea typeface="ＭＳ Ｐゴシック" pitchFamily="34" charset="-128"/>
              </a:rPr>
              <a:t>Active Instruments: Scatterometers</a:t>
            </a:r>
          </a:p>
        </p:txBody>
      </p:sp>
      <p:pic>
        <p:nvPicPr>
          <p:cNvPr id="319491" name="Picture 3" descr="ASCAT scan"/>
          <p:cNvPicPr>
            <a:picLocks noGrp="1" noChangeAspect="1" noChangeArrowheads="1"/>
          </p:cNvPicPr>
          <p:nvPr>
            <p:ph type="body" idx="1"/>
          </p:nvPr>
        </p:nvPicPr>
        <p:blipFill>
          <a:blip r:embed="rId2" cstate="print"/>
          <a:srcRect/>
          <a:stretch>
            <a:fillRect/>
          </a:stretch>
        </p:blipFill>
        <p:spPr>
          <a:xfrm>
            <a:off x="4206876" y="1485903"/>
            <a:ext cx="4697413" cy="4751388"/>
          </a:xfrm>
          <a:noFill/>
        </p:spPr>
      </p:pic>
    </p:spTree>
    <p:extLst>
      <p:ext uri="{BB962C8B-B14F-4D97-AF65-F5344CB8AC3E}">
        <p14:creationId xmlns:p14="http://schemas.microsoft.com/office/powerpoint/2010/main" val="1040419226"/>
      </p:ext>
    </p:extLst>
  </p:cSld>
  <p:clrMapOvr>
    <a:masterClrMapping/>
  </p:clrMapOvr>
  <p:transition>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36" descr="Calm-Ocean-Wallpaper-1280x800.jpg"/>
          <p:cNvPicPr>
            <a:picLocks noChangeAspect="1"/>
          </p:cNvPicPr>
          <p:nvPr/>
        </p:nvPicPr>
        <p:blipFill>
          <a:blip r:embed="rId3" cstate="print"/>
          <a:srcRect/>
          <a:stretch>
            <a:fillRect/>
          </a:stretch>
        </p:blipFill>
        <p:spPr bwMode="auto">
          <a:xfrm>
            <a:off x="5951540" y="1557344"/>
            <a:ext cx="4716463" cy="2663825"/>
          </a:xfrm>
          <a:prstGeom prst="rect">
            <a:avLst/>
          </a:prstGeom>
          <a:noFill/>
          <a:ln w="9525">
            <a:noFill/>
            <a:miter lim="800000"/>
            <a:headEnd/>
            <a:tailEnd/>
          </a:ln>
        </p:spPr>
      </p:pic>
      <p:pic>
        <p:nvPicPr>
          <p:cNvPr id="53250" name="Picture 4" descr="still_waterP3103339.jpg"/>
          <p:cNvPicPr>
            <a:picLocks noChangeAspect="1"/>
          </p:cNvPicPr>
          <p:nvPr/>
        </p:nvPicPr>
        <p:blipFill>
          <a:blip r:embed="rId4" cstate="print"/>
          <a:srcRect/>
          <a:stretch>
            <a:fillRect/>
          </a:stretch>
        </p:blipFill>
        <p:spPr bwMode="auto">
          <a:xfrm>
            <a:off x="1524001" y="1557344"/>
            <a:ext cx="4427539" cy="2663825"/>
          </a:xfrm>
          <a:prstGeom prst="rect">
            <a:avLst/>
          </a:prstGeom>
          <a:noFill/>
          <a:ln w="9525">
            <a:noFill/>
            <a:miter lim="800000"/>
            <a:headEnd/>
            <a:tailEnd/>
          </a:ln>
        </p:spPr>
      </p:pic>
      <p:sp>
        <p:nvSpPr>
          <p:cNvPr id="11" name="Title 1"/>
          <p:cNvSpPr txBox="1">
            <a:spLocks/>
          </p:cNvSpPr>
          <p:nvPr/>
        </p:nvSpPr>
        <p:spPr>
          <a:xfrm>
            <a:off x="3216275" y="333375"/>
            <a:ext cx="6972300" cy="1081088"/>
          </a:xfrm>
          <a:prstGeom prst="rect">
            <a:avLst/>
          </a:prstGeom>
        </p:spPr>
        <p:txBody>
          <a:bodyPr lIns="91434" tIns="45718" rIns="91434" bIns="45718"/>
          <a:lstStyle/>
          <a:p>
            <a:pPr eaLnBrk="0" fontAlgn="base" hangingPunct="0">
              <a:spcBef>
                <a:spcPct val="0"/>
              </a:spcBef>
              <a:spcAft>
                <a:spcPct val="0"/>
              </a:spcAft>
              <a:defRPr/>
            </a:pPr>
            <a:r>
              <a:rPr lang="en-GB" sz="3600" dirty="0">
                <a:solidFill>
                  <a:srgbClr val="000000"/>
                </a:solidFill>
                <a:ea typeface="ＭＳ Ｐゴシック" pitchFamily="34" charset="-128"/>
              </a:rPr>
              <a:t>Backscatter and surface roughness</a:t>
            </a:r>
          </a:p>
        </p:txBody>
      </p:sp>
      <p:sp>
        <p:nvSpPr>
          <p:cNvPr id="53252" name="TextBox 34"/>
          <p:cNvSpPr txBox="1">
            <a:spLocks noChangeArrowheads="1"/>
          </p:cNvSpPr>
          <p:nvPr/>
        </p:nvSpPr>
        <p:spPr bwMode="auto">
          <a:xfrm>
            <a:off x="1668468" y="1916117"/>
            <a:ext cx="1800225" cy="288539"/>
          </a:xfrm>
          <a:prstGeom prst="rect">
            <a:avLst/>
          </a:prstGeom>
          <a:noFill/>
          <a:ln w="9525">
            <a:noFill/>
            <a:miter lim="800000"/>
            <a:headEnd/>
            <a:tailEnd/>
          </a:ln>
        </p:spPr>
        <p:txBody>
          <a:bodyPr lIns="91434" tIns="45718" rIns="91434" bIns="45718">
            <a:spAutoFit/>
          </a:bodyPr>
          <a:lstStyle/>
          <a:p>
            <a:pPr fontAlgn="base">
              <a:lnSpc>
                <a:spcPct val="85000"/>
              </a:lnSpc>
              <a:spcBef>
                <a:spcPct val="0"/>
              </a:spcBef>
              <a:spcAft>
                <a:spcPct val="0"/>
              </a:spcAft>
            </a:pPr>
            <a:r>
              <a:rPr lang="en-GB" sz="1500" dirty="0">
                <a:solidFill>
                  <a:srgbClr val="FFFFFF"/>
                </a:solidFill>
                <a:ea typeface="ＭＳ Ｐゴシック" pitchFamily="34" charset="-128"/>
              </a:rPr>
              <a:t>Incident  radiation</a:t>
            </a:r>
          </a:p>
        </p:txBody>
      </p:sp>
      <p:sp>
        <p:nvSpPr>
          <p:cNvPr id="53253" name="Line 8"/>
          <p:cNvSpPr>
            <a:spLocks noChangeShapeType="1"/>
          </p:cNvSpPr>
          <p:nvPr/>
        </p:nvSpPr>
        <p:spPr bwMode="auto">
          <a:xfrm flipH="1" flipV="1">
            <a:off x="1919293" y="2276477"/>
            <a:ext cx="1684337" cy="1441451"/>
          </a:xfrm>
          <a:prstGeom prst="line">
            <a:avLst/>
          </a:prstGeom>
          <a:noFill/>
          <a:ln w="12700">
            <a:solidFill>
              <a:schemeClr val="tx1"/>
            </a:solidFill>
            <a:prstDash val="lgDash"/>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54" name="Line 9"/>
          <p:cNvSpPr>
            <a:spLocks noChangeShapeType="1"/>
          </p:cNvSpPr>
          <p:nvPr/>
        </p:nvSpPr>
        <p:spPr bwMode="auto">
          <a:xfrm flipV="1">
            <a:off x="3603630" y="2276477"/>
            <a:ext cx="1628775" cy="1441451"/>
          </a:xfrm>
          <a:prstGeom prst="line">
            <a:avLst/>
          </a:prstGeom>
          <a:noFill/>
          <a:ln w="9525">
            <a:solidFill>
              <a:schemeClr val="tx1"/>
            </a:solidFill>
            <a:prstDash val="lgDash"/>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55" name="Line 10"/>
          <p:cNvSpPr>
            <a:spLocks noChangeShapeType="1"/>
          </p:cNvSpPr>
          <p:nvPr/>
        </p:nvSpPr>
        <p:spPr bwMode="auto">
          <a:xfrm>
            <a:off x="1919293" y="2276477"/>
            <a:ext cx="657225" cy="552451"/>
          </a:xfrm>
          <a:prstGeom prst="line">
            <a:avLst/>
          </a:prstGeom>
          <a:noFill/>
          <a:ln w="38100">
            <a:solidFill>
              <a:schemeClr val="tx1"/>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56" name="Line 11"/>
          <p:cNvSpPr>
            <a:spLocks noChangeShapeType="1"/>
          </p:cNvSpPr>
          <p:nvPr/>
        </p:nvSpPr>
        <p:spPr bwMode="auto">
          <a:xfrm flipV="1">
            <a:off x="3603630" y="2276477"/>
            <a:ext cx="1628775" cy="1441451"/>
          </a:xfrm>
          <a:prstGeom prst="line">
            <a:avLst/>
          </a:prstGeom>
          <a:noFill/>
          <a:ln w="3810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57" name="Line 7"/>
          <p:cNvSpPr>
            <a:spLocks noChangeShapeType="1"/>
          </p:cNvSpPr>
          <p:nvPr/>
        </p:nvSpPr>
        <p:spPr bwMode="auto">
          <a:xfrm flipH="1" flipV="1">
            <a:off x="6527803" y="2201865"/>
            <a:ext cx="2012951" cy="1655763"/>
          </a:xfrm>
          <a:prstGeom prst="line">
            <a:avLst/>
          </a:prstGeom>
          <a:noFill/>
          <a:ln w="12700">
            <a:solidFill>
              <a:schemeClr val="tx1"/>
            </a:solidFill>
            <a:prstDash val="lgDash"/>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58" name="Line 8"/>
          <p:cNvSpPr>
            <a:spLocks noChangeShapeType="1"/>
          </p:cNvSpPr>
          <p:nvPr/>
        </p:nvSpPr>
        <p:spPr bwMode="auto">
          <a:xfrm flipV="1">
            <a:off x="8540755" y="2201865"/>
            <a:ext cx="1947863" cy="1655763"/>
          </a:xfrm>
          <a:prstGeom prst="line">
            <a:avLst/>
          </a:prstGeom>
          <a:noFill/>
          <a:ln w="12700">
            <a:solidFill>
              <a:schemeClr val="tx1"/>
            </a:solidFill>
            <a:prstDash val="lgDash"/>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59" name="Line 9"/>
          <p:cNvSpPr>
            <a:spLocks noChangeShapeType="1"/>
          </p:cNvSpPr>
          <p:nvPr/>
        </p:nvSpPr>
        <p:spPr bwMode="auto">
          <a:xfrm>
            <a:off x="6527805" y="2201863"/>
            <a:ext cx="784225" cy="633412"/>
          </a:xfrm>
          <a:prstGeom prst="line">
            <a:avLst/>
          </a:prstGeom>
          <a:noFill/>
          <a:ln w="38100">
            <a:solidFill>
              <a:schemeClr val="tx1"/>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0" name="Line 10"/>
          <p:cNvSpPr>
            <a:spLocks noChangeShapeType="1"/>
          </p:cNvSpPr>
          <p:nvPr/>
        </p:nvSpPr>
        <p:spPr bwMode="auto">
          <a:xfrm flipV="1">
            <a:off x="8548689" y="2819405"/>
            <a:ext cx="1212851" cy="1001713"/>
          </a:xfrm>
          <a:prstGeom prst="line">
            <a:avLst/>
          </a:prstGeom>
          <a:noFill/>
          <a:ln w="3810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1" name="Line 14"/>
          <p:cNvSpPr>
            <a:spLocks noChangeShapeType="1"/>
          </p:cNvSpPr>
          <p:nvPr/>
        </p:nvSpPr>
        <p:spPr bwMode="auto">
          <a:xfrm flipH="1" flipV="1">
            <a:off x="8085144" y="3478215"/>
            <a:ext cx="454025" cy="377825"/>
          </a:xfrm>
          <a:prstGeom prst="line">
            <a:avLst/>
          </a:prstGeom>
          <a:noFill/>
          <a:ln w="38100">
            <a:solidFill>
              <a:schemeClr val="folHlink"/>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2" name="Line 15"/>
          <p:cNvSpPr>
            <a:spLocks noChangeShapeType="1"/>
          </p:cNvSpPr>
          <p:nvPr/>
        </p:nvSpPr>
        <p:spPr bwMode="auto">
          <a:xfrm flipV="1">
            <a:off x="8526463" y="3532189"/>
            <a:ext cx="0" cy="298451"/>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3" name="Line 16"/>
          <p:cNvSpPr>
            <a:spLocks noChangeShapeType="1"/>
          </p:cNvSpPr>
          <p:nvPr/>
        </p:nvSpPr>
        <p:spPr bwMode="auto">
          <a:xfrm flipH="1" flipV="1">
            <a:off x="8180393" y="3740153"/>
            <a:ext cx="327025" cy="92075"/>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4" name="Line 17"/>
          <p:cNvSpPr>
            <a:spLocks noChangeShapeType="1"/>
          </p:cNvSpPr>
          <p:nvPr/>
        </p:nvSpPr>
        <p:spPr bwMode="auto">
          <a:xfrm flipV="1">
            <a:off x="8534400" y="3540127"/>
            <a:ext cx="203200" cy="301625"/>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5" name="Line 18"/>
          <p:cNvSpPr>
            <a:spLocks noChangeShapeType="1"/>
          </p:cNvSpPr>
          <p:nvPr/>
        </p:nvSpPr>
        <p:spPr bwMode="auto">
          <a:xfrm flipV="1">
            <a:off x="8545515" y="3736976"/>
            <a:ext cx="328612" cy="111125"/>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6" name="Line 19"/>
          <p:cNvSpPr>
            <a:spLocks noChangeShapeType="1"/>
          </p:cNvSpPr>
          <p:nvPr/>
        </p:nvSpPr>
        <p:spPr bwMode="auto">
          <a:xfrm flipH="1" flipV="1">
            <a:off x="8328030" y="3551243"/>
            <a:ext cx="195263" cy="276225"/>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7" name="Freeform 20"/>
          <p:cNvSpPr>
            <a:spLocks/>
          </p:cNvSpPr>
          <p:nvPr/>
        </p:nvSpPr>
        <p:spPr bwMode="auto">
          <a:xfrm>
            <a:off x="8099429" y="3028949"/>
            <a:ext cx="1417639" cy="831851"/>
          </a:xfrm>
          <a:custGeom>
            <a:avLst/>
            <a:gdLst>
              <a:gd name="T0" fmla="*/ 2147483647 w 10000"/>
              <a:gd name="T1" fmla="*/ 2147483647 h 10000"/>
              <a:gd name="T2" fmla="*/ 2147483647 w 10000"/>
              <a:gd name="T3" fmla="*/ 2147483647 h 10000"/>
              <a:gd name="T4" fmla="*/ 2147483647 w 10000"/>
              <a:gd name="T5" fmla="*/ 2147483647 h 10000"/>
              <a:gd name="T6" fmla="*/ 2147483647 w 10000"/>
              <a:gd name="T7" fmla="*/ 2147483647 h 10000"/>
              <a:gd name="T8" fmla="*/ 2147483647 w 10000"/>
              <a:gd name="T9" fmla="*/ 2147483647 h 10000"/>
              <a:gd name="T10" fmla="*/ 2147483647 w 10000"/>
              <a:gd name="T11" fmla="*/ 2147483647 h 10000"/>
              <a:gd name="T12" fmla="*/ 2147483647 w 10000"/>
              <a:gd name="T13" fmla="*/ 2147483647 h 10000"/>
              <a:gd name="T14" fmla="*/ 2147483647 w 10000"/>
              <a:gd name="T15" fmla="*/ 2147483647 h 10000"/>
              <a:gd name="T16" fmla="*/ 2147483647 w 10000"/>
              <a:gd name="T17" fmla="*/ 2147483647 h 10000"/>
              <a:gd name="T18" fmla="*/ 2147483647 w 10000"/>
              <a:gd name="T19" fmla="*/ 2147483647 h 10000"/>
              <a:gd name="T20" fmla="*/ 2147483647 w 10000"/>
              <a:gd name="T21" fmla="*/ 2147483647 h 10000"/>
              <a:gd name="T22" fmla="*/ 2147483647 w 10000"/>
              <a:gd name="T23" fmla="*/ 2147483647 h 10000"/>
              <a:gd name="T24" fmla="*/ 2147483647 w 10000"/>
              <a:gd name="T25" fmla="*/ 2147483647 h 10000"/>
              <a:gd name="T26" fmla="*/ 2147483647 w 10000"/>
              <a:gd name="T27" fmla="*/ 2147483647 h 10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000"/>
              <a:gd name="T43" fmla="*/ 0 h 10000"/>
              <a:gd name="T44" fmla="*/ 10000 w 10000"/>
              <a:gd name="T45" fmla="*/ 10000 h 10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000" h="10000">
                <a:moveTo>
                  <a:pt x="4987" y="9873"/>
                </a:moveTo>
                <a:cubicBezTo>
                  <a:pt x="5755" y="9745"/>
                  <a:pt x="5252" y="9378"/>
                  <a:pt x="5402" y="9123"/>
                </a:cubicBezTo>
                <a:cubicBezTo>
                  <a:pt x="5555" y="8866"/>
                  <a:pt x="5216" y="8773"/>
                  <a:pt x="5682" y="8223"/>
                </a:cubicBezTo>
                <a:cubicBezTo>
                  <a:pt x="6237" y="7352"/>
                  <a:pt x="8053" y="5193"/>
                  <a:pt x="8730" y="3895"/>
                </a:cubicBezTo>
                <a:cubicBezTo>
                  <a:pt x="9407" y="2597"/>
                  <a:pt x="10000" y="865"/>
                  <a:pt x="9746" y="433"/>
                </a:cubicBezTo>
                <a:cubicBezTo>
                  <a:pt x="9493" y="0"/>
                  <a:pt x="8159" y="405"/>
                  <a:pt x="7206" y="1297"/>
                </a:cubicBezTo>
                <a:cubicBezTo>
                  <a:pt x="6254" y="2191"/>
                  <a:pt x="5080" y="4590"/>
                  <a:pt x="4030" y="5793"/>
                </a:cubicBezTo>
                <a:cubicBezTo>
                  <a:pt x="3514" y="6795"/>
                  <a:pt x="3281" y="5885"/>
                  <a:pt x="2925" y="5910"/>
                </a:cubicBezTo>
                <a:cubicBezTo>
                  <a:pt x="2567" y="5935"/>
                  <a:pt x="2206" y="5729"/>
                  <a:pt x="1883" y="5939"/>
                </a:cubicBezTo>
                <a:cubicBezTo>
                  <a:pt x="1560" y="6149"/>
                  <a:pt x="1205" y="6704"/>
                  <a:pt x="989" y="7165"/>
                </a:cubicBezTo>
                <a:cubicBezTo>
                  <a:pt x="818" y="7533"/>
                  <a:pt x="706" y="8263"/>
                  <a:pt x="588" y="8701"/>
                </a:cubicBezTo>
                <a:cubicBezTo>
                  <a:pt x="465" y="9141"/>
                  <a:pt x="230" y="9599"/>
                  <a:pt x="262" y="9798"/>
                </a:cubicBezTo>
                <a:cubicBezTo>
                  <a:pt x="293" y="10000"/>
                  <a:pt x="0" y="9854"/>
                  <a:pt x="787" y="9873"/>
                </a:cubicBezTo>
                <a:cubicBezTo>
                  <a:pt x="1577" y="9890"/>
                  <a:pt x="4222" y="10000"/>
                  <a:pt x="4987" y="9873"/>
                </a:cubicBezTo>
                <a:close/>
              </a:path>
            </a:pathLst>
          </a:custGeom>
          <a:noFill/>
          <a:ln w="9525" cap="flat" cmpd="sng">
            <a:solidFill>
              <a:schemeClr val="bg1"/>
            </a:solidFill>
            <a:prstDash val="solid"/>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68" name="Text Box 21"/>
          <p:cNvSpPr txBox="1">
            <a:spLocks noChangeArrowheads="1"/>
          </p:cNvSpPr>
          <p:nvPr/>
        </p:nvSpPr>
        <p:spPr bwMode="auto">
          <a:xfrm>
            <a:off x="6527805" y="3352801"/>
            <a:ext cx="1800225" cy="484747"/>
          </a:xfrm>
          <a:prstGeom prst="rect">
            <a:avLst/>
          </a:prstGeom>
          <a:noFill/>
          <a:ln w="9525">
            <a:noFill/>
            <a:miter lim="800000"/>
            <a:headEnd/>
            <a:tailEnd/>
          </a:ln>
        </p:spPr>
        <p:txBody>
          <a:bodyPr lIns="91434" tIns="45718" rIns="91434" bIns="45718">
            <a:spAutoFit/>
          </a:bodyPr>
          <a:lstStyle/>
          <a:p>
            <a:pPr fontAlgn="base">
              <a:lnSpc>
                <a:spcPct val="85000"/>
              </a:lnSpc>
              <a:spcBef>
                <a:spcPct val="50000"/>
              </a:spcBef>
              <a:spcAft>
                <a:spcPct val="0"/>
              </a:spcAft>
            </a:pPr>
            <a:r>
              <a:rPr lang="en-GB" sz="1500" dirty="0">
                <a:solidFill>
                  <a:srgbClr val="FFFFFF"/>
                </a:solidFill>
                <a:ea typeface="ＭＳ Ｐゴシック" pitchFamily="34" charset="-128"/>
              </a:rPr>
              <a:t>Backscattered component</a:t>
            </a:r>
          </a:p>
        </p:txBody>
      </p:sp>
      <p:pic>
        <p:nvPicPr>
          <p:cNvPr id="53269" name="Picture 71" descr="hebrides-ferry-scotland2.jpg"/>
          <p:cNvPicPr>
            <a:picLocks noChangeAspect="1"/>
          </p:cNvPicPr>
          <p:nvPr/>
        </p:nvPicPr>
        <p:blipFill>
          <a:blip r:embed="rId5" cstate="print"/>
          <a:srcRect b="29201"/>
          <a:stretch>
            <a:fillRect/>
          </a:stretch>
        </p:blipFill>
        <p:spPr bwMode="auto">
          <a:xfrm>
            <a:off x="1524000" y="4221164"/>
            <a:ext cx="4419600" cy="2636837"/>
          </a:xfrm>
          <a:prstGeom prst="rect">
            <a:avLst/>
          </a:prstGeom>
          <a:noFill/>
          <a:ln w="9525">
            <a:noFill/>
            <a:miter lim="800000"/>
            <a:headEnd/>
            <a:tailEnd/>
          </a:ln>
        </p:spPr>
      </p:pic>
      <p:sp>
        <p:nvSpPr>
          <p:cNvPr id="53270" name="Line 8"/>
          <p:cNvSpPr>
            <a:spLocks noChangeShapeType="1"/>
          </p:cNvSpPr>
          <p:nvPr/>
        </p:nvSpPr>
        <p:spPr bwMode="auto">
          <a:xfrm flipH="1" flipV="1">
            <a:off x="1919292" y="4983163"/>
            <a:ext cx="1697037" cy="1382712"/>
          </a:xfrm>
          <a:prstGeom prst="line">
            <a:avLst/>
          </a:prstGeom>
          <a:noFill/>
          <a:ln w="9525">
            <a:solidFill>
              <a:schemeClr val="bg1"/>
            </a:solidFill>
            <a:prstDash val="lgDash"/>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1" name="Line 9"/>
          <p:cNvSpPr>
            <a:spLocks noChangeShapeType="1"/>
          </p:cNvSpPr>
          <p:nvPr/>
        </p:nvSpPr>
        <p:spPr bwMode="auto">
          <a:xfrm flipV="1">
            <a:off x="3616329" y="4983163"/>
            <a:ext cx="1641475" cy="1382712"/>
          </a:xfrm>
          <a:prstGeom prst="line">
            <a:avLst/>
          </a:prstGeom>
          <a:noFill/>
          <a:ln w="9525">
            <a:solidFill>
              <a:schemeClr val="bg1"/>
            </a:solidFill>
            <a:prstDash val="lgDash"/>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2" name="Line 10"/>
          <p:cNvSpPr>
            <a:spLocks noChangeShapeType="1"/>
          </p:cNvSpPr>
          <p:nvPr/>
        </p:nvSpPr>
        <p:spPr bwMode="auto">
          <a:xfrm>
            <a:off x="1919289" y="4983164"/>
            <a:ext cx="661987" cy="528637"/>
          </a:xfrm>
          <a:prstGeom prst="line">
            <a:avLst/>
          </a:prstGeom>
          <a:noFill/>
          <a:ln w="38100">
            <a:solidFill>
              <a:schemeClr val="bg1"/>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3" name="Line 13"/>
          <p:cNvSpPr>
            <a:spLocks noChangeShapeType="1"/>
          </p:cNvSpPr>
          <p:nvPr/>
        </p:nvSpPr>
        <p:spPr bwMode="auto">
          <a:xfrm flipH="1" flipV="1">
            <a:off x="3005139" y="5864230"/>
            <a:ext cx="609600" cy="500063"/>
          </a:xfrm>
          <a:prstGeom prst="line">
            <a:avLst/>
          </a:prstGeom>
          <a:noFill/>
          <a:ln w="38100">
            <a:solidFill>
              <a:schemeClr val="folHlink"/>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4" name="Line 14"/>
          <p:cNvSpPr>
            <a:spLocks noChangeShapeType="1"/>
          </p:cNvSpPr>
          <p:nvPr/>
        </p:nvSpPr>
        <p:spPr bwMode="auto">
          <a:xfrm flipV="1">
            <a:off x="3603630" y="5865816"/>
            <a:ext cx="28575" cy="477837"/>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5" name="Line 16"/>
          <p:cNvSpPr>
            <a:spLocks noChangeShapeType="1"/>
          </p:cNvSpPr>
          <p:nvPr/>
        </p:nvSpPr>
        <p:spPr bwMode="auto">
          <a:xfrm flipV="1">
            <a:off x="3609975" y="5934080"/>
            <a:ext cx="293688" cy="417513"/>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6" name="Line 18"/>
          <p:cNvSpPr>
            <a:spLocks noChangeShapeType="1"/>
          </p:cNvSpPr>
          <p:nvPr/>
        </p:nvSpPr>
        <p:spPr bwMode="auto">
          <a:xfrm flipH="1" flipV="1">
            <a:off x="3352801" y="5934075"/>
            <a:ext cx="247651" cy="406400"/>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7" name="Freeform 19"/>
          <p:cNvSpPr>
            <a:spLocks/>
          </p:cNvSpPr>
          <p:nvPr/>
        </p:nvSpPr>
        <p:spPr bwMode="auto">
          <a:xfrm>
            <a:off x="3100389" y="5846765"/>
            <a:ext cx="1009651" cy="534987"/>
          </a:xfrm>
          <a:custGeom>
            <a:avLst/>
            <a:gdLst>
              <a:gd name="T0" fmla="*/ 2147483647 w 741"/>
              <a:gd name="T1" fmla="*/ 2147483647 h 372"/>
              <a:gd name="T2" fmla="*/ 2147483647 w 741"/>
              <a:gd name="T3" fmla="*/ 2147483647 h 372"/>
              <a:gd name="T4" fmla="*/ 2147483647 w 741"/>
              <a:gd name="T5" fmla="*/ 2147483647 h 372"/>
              <a:gd name="T6" fmla="*/ 2147483647 w 741"/>
              <a:gd name="T7" fmla="*/ 2147483647 h 372"/>
              <a:gd name="T8" fmla="*/ 2147483647 w 741"/>
              <a:gd name="T9" fmla="*/ 2147483647 h 372"/>
              <a:gd name="T10" fmla="*/ 2147483647 w 741"/>
              <a:gd name="T11" fmla="*/ 2147483647 h 372"/>
              <a:gd name="T12" fmla="*/ 2147483647 w 741"/>
              <a:gd name="T13" fmla="*/ 2147483647 h 372"/>
              <a:gd name="T14" fmla="*/ 2147483647 w 741"/>
              <a:gd name="T15" fmla="*/ 2147483647 h 372"/>
              <a:gd name="T16" fmla="*/ 2147483647 w 741"/>
              <a:gd name="T17" fmla="*/ 2147483647 h 372"/>
              <a:gd name="T18" fmla="*/ 2147483647 w 741"/>
              <a:gd name="T19" fmla="*/ 2147483647 h 372"/>
              <a:gd name="T20" fmla="*/ 2147483647 w 741"/>
              <a:gd name="T21" fmla="*/ 2147483647 h 372"/>
              <a:gd name="T22" fmla="*/ 2147483647 w 741"/>
              <a:gd name="T23" fmla="*/ 2147483647 h 372"/>
              <a:gd name="T24" fmla="*/ 2147483647 w 741"/>
              <a:gd name="T25" fmla="*/ 2147483647 h 372"/>
              <a:gd name="T26" fmla="*/ 2147483647 w 741"/>
              <a:gd name="T27" fmla="*/ 2147483647 h 372"/>
              <a:gd name="T28" fmla="*/ 2147483647 w 741"/>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41"/>
              <a:gd name="T46" fmla="*/ 0 h 372"/>
              <a:gd name="T47" fmla="*/ 741 w 741"/>
              <a:gd name="T48" fmla="*/ 372 h 37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41" h="372">
                <a:moveTo>
                  <a:pt x="566" y="355"/>
                </a:moveTo>
                <a:cubicBezTo>
                  <a:pt x="661" y="354"/>
                  <a:pt x="695" y="360"/>
                  <a:pt x="718" y="351"/>
                </a:cubicBezTo>
                <a:cubicBezTo>
                  <a:pt x="741" y="342"/>
                  <a:pt x="706" y="320"/>
                  <a:pt x="702" y="299"/>
                </a:cubicBezTo>
                <a:cubicBezTo>
                  <a:pt x="698" y="278"/>
                  <a:pt x="707" y="253"/>
                  <a:pt x="694" y="227"/>
                </a:cubicBezTo>
                <a:cubicBezTo>
                  <a:pt x="681" y="201"/>
                  <a:pt x="647" y="172"/>
                  <a:pt x="626" y="143"/>
                </a:cubicBezTo>
                <a:cubicBezTo>
                  <a:pt x="605" y="114"/>
                  <a:pt x="593" y="70"/>
                  <a:pt x="570" y="51"/>
                </a:cubicBezTo>
                <a:cubicBezTo>
                  <a:pt x="547" y="32"/>
                  <a:pt x="516" y="35"/>
                  <a:pt x="486" y="27"/>
                </a:cubicBezTo>
                <a:cubicBezTo>
                  <a:pt x="456" y="19"/>
                  <a:pt x="428" y="0"/>
                  <a:pt x="390" y="3"/>
                </a:cubicBezTo>
                <a:cubicBezTo>
                  <a:pt x="352" y="6"/>
                  <a:pt x="299" y="34"/>
                  <a:pt x="258" y="43"/>
                </a:cubicBezTo>
                <a:cubicBezTo>
                  <a:pt x="217" y="52"/>
                  <a:pt x="165" y="42"/>
                  <a:pt x="142" y="59"/>
                </a:cubicBezTo>
                <a:cubicBezTo>
                  <a:pt x="119" y="76"/>
                  <a:pt x="135" y="115"/>
                  <a:pt x="118" y="147"/>
                </a:cubicBezTo>
                <a:cubicBezTo>
                  <a:pt x="101" y="179"/>
                  <a:pt x="59" y="216"/>
                  <a:pt x="42" y="251"/>
                </a:cubicBezTo>
                <a:cubicBezTo>
                  <a:pt x="25" y="286"/>
                  <a:pt x="0" y="338"/>
                  <a:pt x="18" y="355"/>
                </a:cubicBezTo>
                <a:cubicBezTo>
                  <a:pt x="36" y="372"/>
                  <a:pt x="59" y="355"/>
                  <a:pt x="150" y="355"/>
                </a:cubicBezTo>
                <a:cubicBezTo>
                  <a:pt x="241" y="355"/>
                  <a:pt x="490" y="362"/>
                  <a:pt x="566" y="355"/>
                </a:cubicBezTo>
                <a:close/>
              </a:path>
            </a:pathLst>
          </a:custGeom>
          <a:noFill/>
          <a:ln w="9525" cap="flat" cmpd="sng">
            <a:solidFill>
              <a:schemeClr val="bg1"/>
            </a:solidFill>
            <a:prstDash val="solid"/>
            <a:round/>
            <a:headEnd/>
            <a:tailEn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8" name="Line 16"/>
          <p:cNvSpPr>
            <a:spLocks noChangeShapeType="1"/>
          </p:cNvSpPr>
          <p:nvPr/>
        </p:nvSpPr>
        <p:spPr bwMode="auto">
          <a:xfrm flipV="1">
            <a:off x="3605213" y="6207125"/>
            <a:ext cx="431800" cy="171451"/>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sp>
        <p:nvSpPr>
          <p:cNvPr id="53279" name="Line 16"/>
          <p:cNvSpPr>
            <a:spLocks noChangeShapeType="1"/>
          </p:cNvSpPr>
          <p:nvPr/>
        </p:nvSpPr>
        <p:spPr bwMode="auto">
          <a:xfrm flipH="1" flipV="1">
            <a:off x="3173413" y="6278563"/>
            <a:ext cx="431800" cy="100012"/>
          </a:xfrm>
          <a:prstGeom prst="line">
            <a:avLst/>
          </a:prstGeom>
          <a:noFill/>
          <a:ln w="19050">
            <a:solidFill>
              <a:srgbClr val="FF0000"/>
            </a:solidFill>
            <a:round/>
            <a:headEnd/>
            <a:tailEnd type="triangle" w="med" len="med"/>
          </a:ln>
        </p:spPr>
        <p:txBody>
          <a:bodyPr lIns="91434" tIns="45718" rIns="91434" bIns="45718"/>
          <a:lstStyle/>
          <a:p>
            <a:pPr fontAlgn="base">
              <a:lnSpc>
                <a:spcPct val="85000"/>
              </a:lnSpc>
              <a:spcBef>
                <a:spcPct val="0"/>
              </a:spcBef>
              <a:spcAft>
                <a:spcPct val="0"/>
              </a:spcAft>
            </a:pPr>
            <a:endParaRPr lang="en-GB" sz="2000" dirty="0">
              <a:solidFill>
                <a:srgbClr val="000000"/>
              </a:solidFill>
              <a:ea typeface="ＭＳ Ｐゴシック" pitchFamily="34" charset="-128"/>
            </a:endParaRPr>
          </a:p>
        </p:txBody>
      </p:sp>
      <p:pic>
        <p:nvPicPr>
          <p:cNvPr id="53280" name="Picture 116" descr="5705833155_e009b58eee_z.jpg"/>
          <p:cNvPicPr>
            <a:picLocks noChangeAspect="1"/>
          </p:cNvPicPr>
          <p:nvPr/>
        </p:nvPicPr>
        <p:blipFill>
          <a:blip r:embed="rId6" cstate="print"/>
          <a:srcRect/>
          <a:stretch>
            <a:fillRect/>
          </a:stretch>
        </p:blipFill>
        <p:spPr bwMode="auto">
          <a:xfrm>
            <a:off x="5951540" y="4221169"/>
            <a:ext cx="4716463" cy="2619375"/>
          </a:xfrm>
          <a:prstGeom prst="rect">
            <a:avLst/>
          </a:prstGeom>
          <a:noFill/>
          <a:ln w="9525">
            <a:noFill/>
            <a:miter lim="800000"/>
            <a:headEnd/>
            <a:tailEnd/>
          </a:ln>
        </p:spPr>
      </p:pic>
    </p:spTree>
    <p:extLst>
      <p:ext uri="{BB962C8B-B14F-4D97-AF65-F5344CB8AC3E}">
        <p14:creationId xmlns:p14="http://schemas.microsoft.com/office/powerpoint/2010/main" val="1030012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4931" name="Text Box 4"/>
          <p:cNvSpPr txBox="1">
            <a:spLocks noChangeArrowheads="1"/>
          </p:cNvSpPr>
          <p:nvPr/>
        </p:nvSpPr>
        <p:spPr bwMode="auto">
          <a:xfrm>
            <a:off x="2209800" y="304802"/>
            <a:ext cx="7696200" cy="2164692"/>
          </a:xfrm>
          <a:prstGeom prst="rect">
            <a:avLst/>
          </a:prstGeom>
          <a:noFill/>
          <a:ln w="9525">
            <a:noFill/>
            <a:miter lim="800000"/>
            <a:headEnd/>
            <a:tailEnd/>
          </a:ln>
        </p:spPr>
        <p:txBody>
          <a:bodyPr lIns="91434" tIns="45718" rIns="91434" bIns="45718">
            <a:spAutoFit/>
          </a:bodyPr>
          <a:lstStyle/>
          <a:p>
            <a:pPr fontAlgn="base">
              <a:spcBef>
                <a:spcPct val="0"/>
              </a:spcBef>
              <a:spcAft>
                <a:spcPct val="0"/>
              </a:spcAft>
            </a:pPr>
            <a:r>
              <a:rPr lang="en-GB" sz="3600" dirty="0">
                <a:solidFill>
                  <a:srgbClr val="000000"/>
                </a:solidFill>
                <a:ea typeface="ＭＳ Ｐゴシック" pitchFamily="34" charset="-128"/>
              </a:rPr>
              <a:t>Messages for THORPEX</a:t>
            </a:r>
            <a:endParaRPr lang="en-US" sz="2000" dirty="0">
              <a:solidFill>
                <a:srgbClr val="000000"/>
              </a:solidFill>
              <a:latin typeface="Verdana" pitchFamily="34" charset="0"/>
              <a:ea typeface="ＭＳ Ｐゴシック" pitchFamily="34" charset="-128"/>
              <a:cs typeface="Times New Roman" pitchFamily="18" charset="0"/>
            </a:endParaRPr>
          </a:p>
          <a:p>
            <a:pPr fontAlgn="base">
              <a:spcBef>
                <a:spcPct val="0"/>
              </a:spcBef>
              <a:spcAft>
                <a:spcPct val="0"/>
              </a:spcAft>
            </a:pPr>
            <a:endParaRPr lang="en-US" sz="2400" dirty="0">
              <a:solidFill>
                <a:srgbClr val="0033CC"/>
              </a:solidFill>
              <a:latin typeface="Verdana" pitchFamily="34" charset="0"/>
              <a:ea typeface="ＭＳ Ｐゴシック" pitchFamily="34" charset="-128"/>
              <a:cs typeface="Times New Roman" pitchFamily="18" charset="0"/>
            </a:endParaRPr>
          </a:p>
          <a:p>
            <a:pPr fontAlgn="base">
              <a:spcBef>
                <a:spcPct val="0"/>
              </a:spcBef>
              <a:spcAft>
                <a:spcPct val="0"/>
              </a:spcAft>
            </a:pPr>
            <a:endParaRPr lang="en-US" dirty="0">
              <a:solidFill>
                <a:srgbClr val="0033CC"/>
              </a:solidFill>
              <a:latin typeface="Verdana" pitchFamily="34" charset="0"/>
              <a:ea typeface="ＭＳ Ｐゴシック" pitchFamily="34" charset="-128"/>
              <a:cs typeface="Times New Roman" pitchFamily="18" charset="0"/>
            </a:endParaRPr>
          </a:p>
          <a:p>
            <a:pPr fontAlgn="base">
              <a:spcBef>
                <a:spcPct val="0"/>
              </a:spcBef>
              <a:spcAft>
                <a:spcPct val="0"/>
              </a:spcAft>
            </a:pPr>
            <a:endParaRPr lang="en-US" i="1" dirty="0">
              <a:solidFill>
                <a:srgbClr val="0033CC"/>
              </a:solidFill>
              <a:latin typeface="Verdana" pitchFamily="34" charset="0"/>
              <a:ea typeface="ＭＳ Ｐゴシック" pitchFamily="34" charset="-128"/>
              <a:cs typeface="Times New Roman" pitchFamily="18" charset="0"/>
            </a:endParaRPr>
          </a:p>
          <a:p>
            <a:pPr fontAlgn="base">
              <a:spcBef>
                <a:spcPct val="0"/>
              </a:spcBef>
              <a:spcAft>
                <a:spcPct val="0"/>
              </a:spcAft>
            </a:pPr>
            <a:endParaRPr lang="en-US" i="1" dirty="0">
              <a:solidFill>
                <a:srgbClr val="0033CC"/>
              </a:solidFill>
              <a:latin typeface="Verdana" pitchFamily="34" charset="0"/>
              <a:ea typeface="ＭＳ Ｐゴシック" pitchFamily="34" charset="-128"/>
              <a:cs typeface="Times New Roman" pitchFamily="18" charset="0"/>
            </a:endParaRPr>
          </a:p>
          <a:p>
            <a:pPr fontAlgn="base">
              <a:spcBef>
                <a:spcPct val="0"/>
              </a:spcBef>
              <a:spcAft>
                <a:spcPct val="0"/>
              </a:spcAft>
            </a:pPr>
            <a:endParaRPr lang="en-US" i="1" dirty="0">
              <a:solidFill>
                <a:srgbClr val="0033CC"/>
              </a:solidFill>
              <a:latin typeface="Verdana" pitchFamily="34" charset="0"/>
              <a:ea typeface="ＭＳ Ｐゴシック" pitchFamily="34" charset="-128"/>
              <a:cs typeface="Times New Roman" pitchFamily="18" charset="0"/>
            </a:endParaRPr>
          </a:p>
        </p:txBody>
      </p:sp>
      <p:sp>
        <p:nvSpPr>
          <p:cNvPr id="124932" name="Rectangle 4"/>
          <p:cNvSpPr>
            <a:spLocks noChangeArrowheads="1"/>
          </p:cNvSpPr>
          <p:nvPr/>
        </p:nvSpPr>
        <p:spPr bwMode="auto">
          <a:xfrm>
            <a:off x="2819400" y="1524005"/>
            <a:ext cx="6858000" cy="646331"/>
          </a:xfrm>
          <a:prstGeom prst="rect">
            <a:avLst/>
          </a:prstGeom>
          <a:noFill/>
          <a:ln w="9525">
            <a:noFill/>
            <a:miter lim="800000"/>
            <a:headEnd/>
            <a:tailEnd/>
          </a:ln>
          <a:effectLst/>
        </p:spPr>
        <p:txBody>
          <a:bodyPr lIns="91434" tIns="45718" rIns="91434" bIns="45718">
            <a:spAutoFit/>
          </a:bodyPr>
          <a:lstStyle/>
          <a:p>
            <a:pPr fontAlgn="base">
              <a:spcBef>
                <a:spcPct val="25000"/>
              </a:spcBef>
              <a:spcAft>
                <a:spcPct val="0"/>
              </a:spcAft>
              <a:buFontTx/>
              <a:buChar char="•"/>
            </a:pPr>
            <a:endParaRPr lang="en-US" sz="3600" dirty="0">
              <a:solidFill>
                <a:srgbClr val="000000"/>
              </a:solidFill>
              <a:ea typeface="ＭＳ Ｐゴシック" pitchFamily="34" charset="-128"/>
            </a:endParaRPr>
          </a:p>
        </p:txBody>
      </p:sp>
      <p:sp>
        <p:nvSpPr>
          <p:cNvPr id="140293" name="Rectangle 8"/>
          <p:cNvSpPr>
            <a:spLocks noChangeArrowheads="1"/>
          </p:cNvSpPr>
          <p:nvPr/>
        </p:nvSpPr>
        <p:spPr bwMode="auto">
          <a:xfrm>
            <a:off x="2133600" y="990600"/>
            <a:ext cx="8763000" cy="426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1434" tIns="45718" rIns="91434" bIns="45718"/>
          <a:lstStyle/>
          <a:p>
            <a:pPr marL="261919" indent="-261919" fontAlgn="base">
              <a:lnSpc>
                <a:spcPct val="90000"/>
              </a:lnSpc>
              <a:spcBef>
                <a:spcPct val="35000"/>
              </a:spcBef>
              <a:spcAft>
                <a:spcPct val="35000"/>
              </a:spcAft>
              <a:buFontTx/>
              <a:buChar char="•"/>
              <a:defRPr/>
            </a:pPr>
            <a:endParaRPr lang="en-US" sz="2400" dirty="0">
              <a:solidFill>
                <a:srgbClr val="FFFF66"/>
              </a:solidFill>
              <a:effectLst>
                <a:outerShdw blurRad="38100" dist="38100" dir="2700000" algn="tl">
                  <a:srgbClr val="C0C0C0"/>
                </a:outerShdw>
              </a:effectLst>
              <a:ea typeface="ＭＳ Ｐゴシック" pitchFamily="34" charset="-128"/>
            </a:endParaRPr>
          </a:p>
        </p:txBody>
      </p:sp>
      <p:sp>
        <p:nvSpPr>
          <p:cNvPr id="124934" name="Rectangle 4"/>
          <p:cNvSpPr>
            <a:spLocks noChangeArrowheads="1"/>
          </p:cNvSpPr>
          <p:nvPr/>
        </p:nvSpPr>
        <p:spPr bwMode="auto">
          <a:xfrm>
            <a:off x="2438400" y="2106617"/>
            <a:ext cx="7543800" cy="4751387"/>
          </a:xfrm>
          <a:prstGeom prst="rect">
            <a:avLst/>
          </a:prstGeom>
          <a:noFill/>
          <a:ln w="9525">
            <a:noFill/>
            <a:miter lim="800000"/>
            <a:headEnd/>
            <a:tailEnd/>
          </a:ln>
          <a:effectLst/>
        </p:spPr>
        <p:txBody>
          <a:bodyPr lIns="91434" tIns="45718" rIns="91434" bIns="45718"/>
          <a:lstStyle/>
          <a:p>
            <a:pPr marL="261919" indent="-261919" fontAlgn="base">
              <a:lnSpc>
                <a:spcPct val="90000"/>
              </a:lnSpc>
              <a:spcBef>
                <a:spcPct val="35000"/>
              </a:spcBef>
              <a:spcAft>
                <a:spcPct val="35000"/>
              </a:spcAft>
              <a:buFontTx/>
              <a:buChar char="•"/>
            </a:pPr>
            <a:endParaRPr lang="en-US" sz="2000" b="1" dirty="0">
              <a:solidFill>
                <a:srgbClr val="000000"/>
              </a:solidFill>
              <a:ea typeface="ＭＳ Ｐゴシック" pitchFamily="34" charset="-128"/>
            </a:endParaRPr>
          </a:p>
        </p:txBody>
      </p:sp>
      <p:pic>
        <p:nvPicPr>
          <p:cNvPr id="124935" name="Picture 11" descr="oscat_20120821_msgvis1530"/>
          <p:cNvPicPr>
            <a:picLocks noChangeAspect="1" noChangeArrowheads="1"/>
          </p:cNvPicPr>
          <p:nvPr/>
        </p:nvPicPr>
        <p:blipFill>
          <a:blip r:embed="rId3" cstate="print"/>
          <a:srcRect/>
          <a:stretch>
            <a:fillRect/>
          </a:stretch>
        </p:blipFill>
        <p:spPr bwMode="auto">
          <a:xfrm>
            <a:off x="2209800" y="0"/>
            <a:ext cx="9753600" cy="6875463"/>
          </a:xfrm>
          <a:prstGeom prst="rect">
            <a:avLst/>
          </a:prstGeom>
          <a:noFill/>
          <a:ln w="9525">
            <a:noFill/>
            <a:miter lim="800000"/>
            <a:headEnd/>
            <a:tailEnd/>
          </a:ln>
        </p:spPr>
      </p:pic>
      <p:sp>
        <p:nvSpPr>
          <p:cNvPr id="124936" name="Text Box 12"/>
          <p:cNvSpPr txBox="1">
            <a:spLocks noChangeArrowheads="1"/>
          </p:cNvSpPr>
          <p:nvPr/>
        </p:nvSpPr>
        <p:spPr bwMode="auto">
          <a:xfrm>
            <a:off x="2727327" y="5522917"/>
            <a:ext cx="1146464" cy="384719"/>
          </a:xfrm>
          <a:prstGeom prst="rect">
            <a:avLst/>
          </a:prstGeom>
          <a:noFill/>
          <a:ln w="9525">
            <a:noFill/>
            <a:miter lim="800000"/>
            <a:headEnd/>
            <a:tailEnd/>
          </a:ln>
          <a:effectLst/>
        </p:spPr>
        <p:txBody>
          <a:bodyPr wrap="none" lIns="91434" tIns="45718" rIns="91434" bIns="45718">
            <a:spAutoFit/>
          </a:bodyPr>
          <a:lstStyle/>
          <a:p>
            <a:pPr fontAlgn="base">
              <a:spcBef>
                <a:spcPct val="0"/>
              </a:spcBef>
              <a:spcAft>
                <a:spcPct val="0"/>
              </a:spcAft>
            </a:pPr>
            <a:r>
              <a:rPr lang="en-GB">
                <a:solidFill>
                  <a:srgbClr val="FFFFFF"/>
                </a:solidFill>
                <a:ea typeface="ＭＳ Ｐゴシック" pitchFamily="34" charset="-128"/>
              </a:rPr>
              <a:t>TS Isaac</a:t>
            </a:r>
          </a:p>
        </p:txBody>
      </p:sp>
      <p:sp>
        <p:nvSpPr>
          <p:cNvPr id="124937" name="TextBox 1"/>
          <p:cNvSpPr txBox="1">
            <a:spLocks noChangeArrowheads="1"/>
          </p:cNvSpPr>
          <p:nvPr/>
        </p:nvSpPr>
        <p:spPr bwMode="auto">
          <a:xfrm>
            <a:off x="6248403" y="3276605"/>
            <a:ext cx="1200967" cy="677107"/>
          </a:xfrm>
          <a:prstGeom prst="rect">
            <a:avLst/>
          </a:prstGeom>
          <a:noFill/>
          <a:ln w="9525">
            <a:noFill/>
            <a:miter lim="800000"/>
            <a:headEnd/>
            <a:tailEnd/>
          </a:ln>
        </p:spPr>
        <p:txBody>
          <a:bodyPr wrap="none" lIns="91434" tIns="45718" rIns="91434" bIns="45718">
            <a:spAutoFit/>
          </a:bodyPr>
          <a:lstStyle/>
          <a:p>
            <a:pPr fontAlgn="base">
              <a:spcBef>
                <a:spcPct val="0"/>
              </a:spcBef>
              <a:spcAft>
                <a:spcPct val="0"/>
              </a:spcAft>
            </a:pPr>
            <a:r>
              <a:rPr lang="en-US">
                <a:solidFill>
                  <a:srgbClr val="FFFFFF"/>
                </a:solidFill>
                <a:ea typeface="ＭＳ Ｐゴシック" pitchFamily="34" charset="-128"/>
              </a:rPr>
              <a:t>Became</a:t>
            </a:r>
          </a:p>
          <a:p>
            <a:pPr fontAlgn="base">
              <a:spcBef>
                <a:spcPct val="0"/>
              </a:spcBef>
              <a:spcAft>
                <a:spcPct val="0"/>
              </a:spcAft>
            </a:pPr>
            <a:r>
              <a:rPr lang="en-US">
                <a:solidFill>
                  <a:srgbClr val="FFFFFF"/>
                </a:solidFill>
                <a:ea typeface="ＭＳ Ｐゴシック" pitchFamily="34" charset="-128"/>
              </a:rPr>
              <a:t>TS Joyce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nodePh="1">
                                  <p:stCondLst>
                                    <p:cond delay="0"/>
                                  </p:stCondLst>
                                  <p:endCondLst>
                                    <p:cond evt="begin" delay="0">
                                      <p:tn val="5"/>
                                    </p:cond>
                                  </p:endCondLst>
                                  <p:childTnLst>
                                    <p:set>
                                      <p:cBhvr>
                                        <p:cTn id="6" dur="1" fill="hold">
                                          <p:stCondLst>
                                            <p:cond delay="0"/>
                                          </p:stCondLst>
                                        </p:cTn>
                                        <p:tgtEl>
                                          <p:spTgt spid="140293">
                                            <p:txEl>
                                              <p:pRg st="0" end="0"/>
                                            </p:txEl>
                                          </p:spTgt>
                                        </p:tgtEl>
                                        <p:attrNameLst>
                                          <p:attrName>style.visibility</p:attrName>
                                        </p:attrNameLst>
                                      </p:cBhvr>
                                      <p:to>
                                        <p:strVal val="visible"/>
                                      </p:to>
                                    </p:set>
                                    <p:animEffect transition="in" filter="slide(fromBottom)">
                                      <p:cBhvr>
                                        <p:cTn id="7" dur="1000"/>
                                        <p:tgtEl>
                                          <p:spTgt spid="1402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Footer Placeholder 2"/>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sp>
        <p:nvSpPr>
          <p:cNvPr id="303106" name="Rectangle 2"/>
          <p:cNvSpPr>
            <a:spLocks noGrp="1" noChangeArrowheads="1"/>
          </p:cNvSpPr>
          <p:nvPr>
            <p:ph type="title"/>
          </p:nvPr>
        </p:nvSpPr>
        <p:spPr>
          <a:xfrm>
            <a:off x="3143252" y="115892"/>
            <a:ext cx="7345363" cy="649287"/>
          </a:xfrm>
        </p:spPr>
        <p:txBody>
          <a:bodyPr/>
          <a:lstStyle/>
          <a:p>
            <a:pPr eaLnBrk="1" hangingPunct="1"/>
            <a:r>
              <a:rPr lang="en-GB" sz="3600" dirty="0">
                <a:ea typeface="ＭＳ Ｐゴシック" pitchFamily="34" charset="-128"/>
              </a:rPr>
              <a:t>GPS Radio Occultation </a:t>
            </a:r>
          </a:p>
        </p:txBody>
      </p:sp>
      <p:pic>
        <p:nvPicPr>
          <p:cNvPr id="303107" name="Picture 3" descr="GRAS_geometry"/>
          <p:cNvPicPr>
            <a:picLocks noChangeAspect="1" noChangeArrowheads="1"/>
          </p:cNvPicPr>
          <p:nvPr/>
        </p:nvPicPr>
        <p:blipFill>
          <a:blip r:embed="rId3" cstate="print"/>
          <a:srcRect t="37796"/>
          <a:stretch>
            <a:fillRect/>
          </a:stretch>
        </p:blipFill>
        <p:spPr bwMode="auto">
          <a:xfrm>
            <a:off x="4872039" y="908053"/>
            <a:ext cx="5715000" cy="2368551"/>
          </a:xfrm>
          <a:prstGeom prst="rect">
            <a:avLst/>
          </a:prstGeom>
          <a:noFill/>
          <a:ln w="9525">
            <a:noFill/>
            <a:miter lim="800000"/>
            <a:headEnd/>
            <a:tailEnd/>
          </a:ln>
        </p:spPr>
      </p:pic>
      <p:pic>
        <p:nvPicPr>
          <p:cNvPr id="303108" name="Picture 4" descr="ro_geom"/>
          <p:cNvPicPr>
            <a:picLocks noChangeAspect="1" noChangeArrowheads="1"/>
          </p:cNvPicPr>
          <p:nvPr/>
        </p:nvPicPr>
        <p:blipFill>
          <a:blip r:embed="rId4" cstate="print"/>
          <a:srcRect/>
          <a:stretch>
            <a:fillRect/>
          </a:stretch>
        </p:blipFill>
        <p:spPr bwMode="auto">
          <a:xfrm>
            <a:off x="5303841" y="3429003"/>
            <a:ext cx="5238751" cy="3105151"/>
          </a:xfrm>
          <a:prstGeom prst="rect">
            <a:avLst/>
          </a:prstGeom>
          <a:noFill/>
          <a:ln w="9525">
            <a:noFill/>
            <a:miter lim="800000"/>
            <a:headEnd/>
            <a:tailEnd/>
          </a:ln>
        </p:spPr>
      </p:pic>
      <p:sp>
        <p:nvSpPr>
          <p:cNvPr id="303109" name="Rectangle 5"/>
          <p:cNvSpPr>
            <a:spLocks noChangeArrowheads="1"/>
          </p:cNvSpPr>
          <p:nvPr/>
        </p:nvSpPr>
        <p:spPr bwMode="auto">
          <a:xfrm>
            <a:off x="5303844" y="5373693"/>
            <a:ext cx="936625" cy="1081087"/>
          </a:xfrm>
          <a:prstGeom prst="rect">
            <a:avLst/>
          </a:prstGeom>
          <a:solidFill>
            <a:schemeClr val="tx1"/>
          </a:solidFill>
          <a:ln w="9525">
            <a:noFill/>
            <a:miter lim="800000"/>
            <a:headEnd/>
            <a:tailEnd/>
          </a:ln>
        </p:spPr>
        <p:txBody>
          <a:bodyPr wrap="none" lIns="91434" tIns="45718" rIns="91434" bIns="45718" anchor="ctr"/>
          <a:lstStyle/>
          <a:p>
            <a:pPr algn="ctr">
              <a:lnSpc>
                <a:spcPct val="88000"/>
              </a:lnSpc>
              <a:buClr>
                <a:srgbClr val="FFFFFF"/>
              </a:buClr>
              <a:buSzPct val="100000"/>
              <a:buFont typeface="Arial" pitchFamily="34" charset="0"/>
              <a:buNone/>
            </a:pPr>
            <a:endParaRPr lang="en-US">
              <a:solidFill>
                <a:srgbClr val="000000"/>
              </a:solidFill>
            </a:endParaRPr>
          </a:p>
        </p:txBody>
      </p:sp>
      <p:sp>
        <p:nvSpPr>
          <p:cNvPr id="303110" name="Rectangle 6"/>
          <p:cNvSpPr>
            <a:spLocks noChangeArrowheads="1"/>
          </p:cNvSpPr>
          <p:nvPr/>
        </p:nvSpPr>
        <p:spPr bwMode="auto">
          <a:xfrm>
            <a:off x="247651" y="1582325"/>
            <a:ext cx="4611688" cy="5262975"/>
          </a:xfrm>
          <a:prstGeom prst="rect">
            <a:avLst/>
          </a:prstGeom>
          <a:solidFill>
            <a:schemeClr val="tx1"/>
          </a:solidFill>
          <a:ln w="9525">
            <a:noFill/>
            <a:miter lim="800000"/>
            <a:headEnd/>
            <a:tailEnd/>
          </a:ln>
        </p:spPr>
        <p:txBody>
          <a:bodyPr wrap="square" lIns="91434" tIns="45718" rIns="91434" bIns="45718">
            <a:spAutoFit/>
          </a:bodyPr>
          <a:lstStyle/>
          <a:p>
            <a:pPr>
              <a:lnSpc>
                <a:spcPct val="100000"/>
              </a:lnSpc>
              <a:spcBef>
                <a:spcPct val="50000"/>
              </a:spcBef>
            </a:pPr>
            <a:r>
              <a:rPr lang="en-GB" sz="2400" dirty="0">
                <a:solidFill>
                  <a:srgbClr val="000000"/>
                </a:solidFill>
              </a:rPr>
              <a:t>Viewed from the LEO (~800 km) the GPS satellite (~20000 km) is constantly rising or setting behind the Earth</a:t>
            </a:r>
            <a:r>
              <a:rPr lang="ja-JP" altLang="en-GB" sz="2400" dirty="0">
                <a:solidFill>
                  <a:srgbClr val="000000"/>
                </a:solidFill>
              </a:rPr>
              <a:t>’</a:t>
            </a:r>
            <a:r>
              <a:rPr lang="en-GB" altLang="ja-JP" sz="2400" dirty="0">
                <a:solidFill>
                  <a:srgbClr val="000000"/>
                </a:solidFill>
              </a:rPr>
              <a:t>s horizon – </a:t>
            </a:r>
            <a:r>
              <a:rPr lang="ja-JP" altLang="en-GB" sz="2400" dirty="0">
                <a:solidFill>
                  <a:srgbClr val="000000"/>
                </a:solidFill>
              </a:rPr>
              <a:t>“</a:t>
            </a:r>
            <a:r>
              <a:rPr lang="en-GB" altLang="ja-JP" sz="2400" dirty="0">
                <a:solidFill>
                  <a:srgbClr val="000000"/>
                </a:solidFill>
              </a:rPr>
              <a:t>radio </a:t>
            </a:r>
            <a:r>
              <a:rPr lang="en-GB" altLang="ja-JP" sz="2400" dirty="0" err="1">
                <a:solidFill>
                  <a:srgbClr val="000000"/>
                </a:solidFill>
              </a:rPr>
              <a:t>occultations</a:t>
            </a:r>
            <a:r>
              <a:rPr lang="en-GB" altLang="ja-JP" sz="2400" dirty="0">
                <a:solidFill>
                  <a:srgbClr val="000000"/>
                </a:solidFill>
              </a:rPr>
              <a:t>.</a:t>
            </a:r>
            <a:r>
              <a:rPr lang="ja-JP" altLang="en-GB" sz="2400" dirty="0">
                <a:solidFill>
                  <a:srgbClr val="000000"/>
                </a:solidFill>
              </a:rPr>
              <a:t>”</a:t>
            </a:r>
            <a:r>
              <a:rPr lang="en-GB" altLang="ja-JP" sz="2400" dirty="0">
                <a:solidFill>
                  <a:srgbClr val="000000"/>
                </a:solidFill>
              </a:rPr>
              <a:t> GPS signals are slightly delayed and their path slightly bent as they pass through the ionosphere and atmosphere. Measurement of this time delay, together with precise computations of the position and velocity of the satellites allows the </a:t>
            </a:r>
            <a:r>
              <a:rPr lang="ja-JP" altLang="en-GB" sz="2400" dirty="0">
                <a:solidFill>
                  <a:srgbClr val="000000"/>
                </a:solidFill>
              </a:rPr>
              <a:t>“</a:t>
            </a:r>
            <a:r>
              <a:rPr lang="en-GB" altLang="ja-JP" sz="2400" dirty="0">
                <a:solidFill>
                  <a:srgbClr val="000000"/>
                </a:solidFill>
              </a:rPr>
              <a:t>bending angle</a:t>
            </a:r>
            <a:r>
              <a:rPr lang="ja-JP" altLang="en-GB" sz="2400" dirty="0">
                <a:solidFill>
                  <a:srgbClr val="000000"/>
                </a:solidFill>
              </a:rPr>
              <a:t>”</a:t>
            </a:r>
            <a:r>
              <a:rPr lang="en-GB" altLang="ja-JP" sz="2400" dirty="0">
                <a:solidFill>
                  <a:srgbClr val="000000"/>
                </a:solidFill>
              </a:rPr>
              <a:t> to be calculated.</a:t>
            </a:r>
            <a:endParaRPr lang="en-GB" sz="2400" dirty="0">
              <a:solidFill>
                <a:srgbClr val="000000"/>
              </a:solidFill>
            </a:endParaRPr>
          </a:p>
        </p:txBody>
      </p:sp>
    </p:spTree>
    <p:extLst>
      <p:ext uri="{BB962C8B-B14F-4D97-AF65-F5344CB8AC3E}">
        <p14:creationId xmlns:p14="http://schemas.microsoft.com/office/powerpoint/2010/main" val="740286863"/>
      </p:ext>
    </p:extLst>
  </p:cSld>
  <p:clrMapOvr>
    <a:masterClrMapping/>
  </p:clrMapOvr>
  <p:transition>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Footer Placeholder 3"/>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sp>
        <p:nvSpPr>
          <p:cNvPr id="306178" name="Rectangle 2"/>
          <p:cNvSpPr>
            <a:spLocks noGrp="1" noChangeArrowheads="1"/>
          </p:cNvSpPr>
          <p:nvPr>
            <p:ph type="title"/>
          </p:nvPr>
        </p:nvSpPr>
        <p:spPr>
          <a:xfrm>
            <a:off x="3276600" y="276225"/>
            <a:ext cx="6934200" cy="1371600"/>
          </a:xfrm>
        </p:spPr>
        <p:txBody>
          <a:bodyPr/>
          <a:lstStyle/>
          <a:p>
            <a:pPr eaLnBrk="1" hangingPunct="1"/>
            <a:r>
              <a:rPr lang="en-GB" sz="3600" dirty="0">
                <a:ea typeface="ＭＳ Ｐゴシック" pitchFamily="34" charset="-128"/>
              </a:rPr>
              <a:t>How many GPS </a:t>
            </a:r>
            <a:r>
              <a:rPr lang="en-GB" sz="3600" dirty="0" err="1">
                <a:ea typeface="ＭＳ Ｐゴシック" pitchFamily="34" charset="-128"/>
              </a:rPr>
              <a:t>obs</a:t>
            </a:r>
            <a:r>
              <a:rPr lang="en-GB" sz="3600" dirty="0">
                <a:ea typeface="ＭＳ Ｐゴシック" pitchFamily="34" charset="-128"/>
              </a:rPr>
              <a:t> do we get per data assimilation cycle?</a:t>
            </a:r>
          </a:p>
        </p:txBody>
      </p:sp>
      <p:sp>
        <p:nvSpPr>
          <p:cNvPr id="306179" name="Text Box 3"/>
          <p:cNvSpPr txBox="1">
            <a:spLocks noChangeArrowheads="1"/>
          </p:cNvSpPr>
          <p:nvPr/>
        </p:nvSpPr>
        <p:spPr bwMode="auto">
          <a:xfrm>
            <a:off x="587371" y="1659557"/>
            <a:ext cx="3705229" cy="4339645"/>
          </a:xfrm>
          <a:prstGeom prst="rect">
            <a:avLst/>
          </a:prstGeom>
          <a:noFill/>
          <a:ln w="9525">
            <a:noFill/>
            <a:miter lim="800000"/>
            <a:headEnd/>
            <a:tailEnd/>
          </a:ln>
        </p:spPr>
        <p:txBody>
          <a:bodyPr wrap="square" lIns="91434" tIns="45718" rIns="91434" bIns="45718">
            <a:spAutoFit/>
          </a:bodyPr>
          <a:lstStyle/>
          <a:p>
            <a:pPr eaLnBrk="0" hangingPunct="0">
              <a:lnSpc>
                <a:spcPct val="100000"/>
              </a:lnSpc>
              <a:spcBef>
                <a:spcPct val="50000"/>
              </a:spcBef>
            </a:pPr>
            <a:r>
              <a:rPr lang="en-GB" sz="2400" dirty="0">
                <a:solidFill>
                  <a:srgbClr val="000000"/>
                </a:solidFill>
              </a:rPr>
              <a:t>Typically ~400 profiles in a 6-hour cycle, with 250-300 observations within each profile</a:t>
            </a:r>
          </a:p>
          <a:p>
            <a:pPr eaLnBrk="0" hangingPunct="0">
              <a:lnSpc>
                <a:spcPct val="100000"/>
              </a:lnSpc>
              <a:spcBef>
                <a:spcPct val="50000"/>
              </a:spcBef>
            </a:pPr>
            <a:r>
              <a:rPr lang="en-GB" sz="2400" dirty="0">
                <a:solidFill>
                  <a:srgbClr val="000000"/>
                </a:solidFill>
              </a:rPr>
              <a:t>COSMIC mission receivers on 4 satellites (UCAR)</a:t>
            </a:r>
          </a:p>
          <a:p>
            <a:pPr eaLnBrk="0" hangingPunct="0">
              <a:lnSpc>
                <a:spcPct val="100000"/>
              </a:lnSpc>
              <a:spcBef>
                <a:spcPct val="50000"/>
              </a:spcBef>
            </a:pPr>
            <a:r>
              <a:rPr lang="en-GB" sz="2400" dirty="0">
                <a:solidFill>
                  <a:srgbClr val="000000"/>
                </a:solidFill>
              </a:rPr>
              <a:t>GRAS receivers on </a:t>
            </a:r>
            <a:r>
              <a:rPr lang="en-GB" sz="2400" dirty="0" err="1">
                <a:solidFill>
                  <a:srgbClr val="000000"/>
                </a:solidFill>
              </a:rPr>
              <a:t>Metop</a:t>
            </a:r>
            <a:r>
              <a:rPr lang="en-GB" sz="2400" dirty="0">
                <a:solidFill>
                  <a:srgbClr val="000000"/>
                </a:solidFill>
              </a:rPr>
              <a:t>-A and –B</a:t>
            </a:r>
          </a:p>
          <a:p>
            <a:pPr eaLnBrk="0" hangingPunct="0">
              <a:lnSpc>
                <a:spcPct val="100000"/>
              </a:lnSpc>
              <a:spcBef>
                <a:spcPct val="50000"/>
              </a:spcBef>
            </a:pPr>
            <a:r>
              <a:rPr lang="en-GB" sz="2400" dirty="0" err="1">
                <a:solidFill>
                  <a:srgbClr val="000000"/>
                </a:solidFill>
              </a:rPr>
              <a:t>TerraSAR</a:t>
            </a:r>
            <a:r>
              <a:rPr lang="en-GB" sz="2400" dirty="0">
                <a:solidFill>
                  <a:srgbClr val="000000"/>
                </a:solidFill>
              </a:rPr>
              <a:t>-X (GFZ</a:t>
            </a:r>
            <a:r>
              <a:rPr lang="en-GB" sz="2000" dirty="0">
                <a:solidFill>
                  <a:srgbClr val="000000"/>
                </a:solidFill>
              </a:rPr>
              <a:t>)</a:t>
            </a:r>
          </a:p>
        </p:txBody>
      </p:sp>
      <p:pic>
        <p:nvPicPr>
          <p:cNvPr id="306180" name="Picture 5" descr="SA_external4.png"/>
          <p:cNvPicPr>
            <a:picLocks noChangeAspect="1"/>
          </p:cNvPicPr>
          <p:nvPr/>
        </p:nvPicPr>
        <p:blipFill>
          <a:blip r:embed="rId2" cstate="print"/>
          <a:srcRect l="12608" t="18639" r="13826" b="3661"/>
          <a:stretch>
            <a:fillRect/>
          </a:stretch>
        </p:blipFill>
        <p:spPr bwMode="auto">
          <a:xfrm>
            <a:off x="4292600" y="1647825"/>
            <a:ext cx="6908800" cy="4172083"/>
          </a:xfrm>
          <a:prstGeom prst="rect">
            <a:avLst/>
          </a:prstGeom>
          <a:noFill/>
          <a:ln w="9525">
            <a:noFill/>
            <a:miter lim="800000"/>
            <a:headEnd/>
            <a:tailEnd/>
          </a:ln>
        </p:spPr>
      </p:pic>
    </p:spTree>
    <p:extLst>
      <p:ext uri="{BB962C8B-B14F-4D97-AF65-F5344CB8AC3E}">
        <p14:creationId xmlns:p14="http://schemas.microsoft.com/office/powerpoint/2010/main" val="1361215628"/>
      </p:ext>
    </p:extLst>
  </p:cSld>
  <p:clrMapOvr>
    <a:masterClrMapping/>
  </p:clrMapOvr>
  <p:transition>
    <p:wip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solidFill>
                  <a:schemeClr val="accent1">
                    <a:lumMod val="75000"/>
                  </a:schemeClr>
                </a:solidFill>
              </a:rPr>
              <a:t>Topics</a:t>
            </a:r>
          </a:p>
        </p:txBody>
      </p:sp>
      <p:sp>
        <p:nvSpPr>
          <p:cNvPr id="3" name="Content Placeholder 2"/>
          <p:cNvSpPr>
            <a:spLocks noGrp="1"/>
          </p:cNvSpPr>
          <p:nvPr>
            <p:ph idx="1"/>
          </p:nvPr>
        </p:nvSpPr>
        <p:spPr/>
        <p:txBody>
          <a:bodyPr/>
          <a:lstStyle/>
          <a:p>
            <a:r>
              <a:rPr lang="en-US" sz="4000" dirty="0">
                <a:solidFill>
                  <a:schemeClr val="bg1">
                    <a:lumMod val="40000"/>
                    <a:lumOff val="60000"/>
                  </a:schemeClr>
                </a:solidFill>
              </a:rPr>
              <a:t>Meteorological satellites</a:t>
            </a:r>
          </a:p>
          <a:p>
            <a:r>
              <a:rPr lang="en-US" sz="4000" dirty="0">
                <a:solidFill>
                  <a:schemeClr val="bg1">
                    <a:lumMod val="40000"/>
                    <a:lumOff val="60000"/>
                  </a:schemeClr>
                </a:solidFill>
              </a:rPr>
              <a:t>Processing the data</a:t>
            </a:r>
          </a:p>
          <a:p>
            <a:r>
              <a:rPr lang="en-US" sz="4000" dirty="0"/>
              <a:t>Applications in Weather and Climate</a:t>
            </a:r>
          </a:p>
          <a:p>
            <a:r>
              <a:rPr lang="en-US" sz="4000" dirty="0">
                <a:solidFill>
                  <a:schemeClr val="bg1">
                    <a:lumMod val="40000"/>
                    <a:lumOff val="60000"/>
                  </a:schemeClr>
                </a:solidFill>
              </a:rPr>
              <a:t>Future Prospects</a:t>
            </a:r>
          </a:p>
        </p:txBody>
      </p:sp>
    </p:spTree>
    <p:extLst>
      <p:ext uri="{BB962C8B-B14F-4D97-AF65-F5344CB8AC3E}">
        <p14:creationId xmlns:p14="http://schemas.microsoft.com/office/powerpoint/2010/main" val="1441892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TextBox 99"/>
          <p:cNvSpPr txBox="1"/>
          <p:nvPr/>
        </p:nvSpPr>
        <p:spPr>
          <a:xfrm>
            <a:off x="5807968" y="356659"/>
            <a:ext cx="1794722" cy="584775"/>
          </a:xfrm>
          <a:prstGeom prst="rect">
            <a:avLst/>
          </a:prstGeom>
          <a:noFill/>
        </p:spPr>
        <p:txBody>
          <a:bodyPr wrap="none" rtlCol="0">
            <a:spAutoFit/>
          </a:bodyPr>
          <a:lstStyle/>
          <a:p>
            <a:r>
              <a:rPr lang="en-GB" sz="3200" b="1" dirty="0">
                <a:solidFill>
                  <a:srgbClr val="BAD80A"/>
                </a:solidFill>
              </a:rPr>
              <a:t>Weather</a:t>
            </a:r>
          </a:p>
        </p:txBody>
      </p:sp>
      <p:sp>
        <p:nvSpPr>
          <p:cNvPr id="101" name="TextBox 100"/>
          <p:cNvSpPr txBox="1"/>
          <p:nvPr/>
        </p:nvSpPr>
        <p:spPr>
          <a:xfrm>
            <a:off x="5903980" y="5925278"/>
            <a:ext cx="1665841" cy="584775"/>
          </a:xfrm>
          <a:prstGeom prst="rect">
            <a:avLst/>
          </a:prstGeom>
          <a:noFill/>
        </p:spPr>
        <p:txBody>
          <a:bodyPr wrap="none" rtlCol="0">
            <a:spAutoFit/>
          </a:bodyPr>
          <a:lstStyle/>
          <a:p>
            <a:r>
              <a:rPr lang="en-GB" sz="3200" b="1" dirty="0">
                <a:solidFill>
                  <a:srgbClr val="BAD80A"/>
                </a:solidFill>
              </a:rPr>
              <a:t>Climate</a:t>
            </a:r>
          </a:p>
        </p:txBody>
      </p:sp>
      <p:sp>
        <p:nvSpPr>
          <p:cNvPr id="102" name="TextBox 101"/>
          <p:cNvSpPr txBox="1"/>
          <p:nvPr/>
        </p:nvSpPr>
        <p:spPr>
          <a:xfrm>
            <a:off x="7941370" y="857879"/>
            <a:ext cx="1733167" cy="584775"/>
          </a:xfrm>
          <a:prstGeom prst="rect">
            <a:avLst/>
          </a:prstGeom>
          <a:noFill/>
        </p:spPr>
        <p:txBody>
          <a:bodyPr wrap="none" rtlCol="0">
            <a:spAutoFit/>
          </a:bodyPr>
          <a:lstStyle/>
          <a:p>
            <a:r>
              <a:rPr lang="en-GB" sz="3200" b="1" dirty="0">
                <a:solidFill>
                  <a:srgbClr val="00ADD0"/>
                </a:solidFill>
              </a:rPr>
              <a:t>Science</a:t>
            </a:r>
          </a:p>
        </p:txBody>
      </p:sp>
      <p:sp>
        <p:nvSpPr>
          <p:cNvPr id="103" name="TextBox 102"/>
          <p:cNvSpPr txBox="1"/>
          <p:nvPr/>
        </p:nvSpPr>
        <p:spPr>
          <a:xfrm>
            <a:off x="3599723" y="5445225"/>
            <a:ext cx="1871025" cy="584775"/>
          </a:xfrm>
          <a:prstGeom prst="rect">
            <a:avLst/>
          </a:prstGeom>
          <a:noFill/>
        </p:spPr>
        <p:txBody>
          <a:bodyPr wrap="none" rtlCol="0">
            <a:spAutoFit/>
          </a:bodyPr>
          <a:lstStyle/>
          <a:p>
            <a:r>
              <a:rPr lang="en-GB" sz="3200" b="1" dirty="0">
                <a:solidFill>
                  <a:srgbClr val="00ADD0"/>
                </a:solidFill>
              </a:rPr>
              <a:t>Services</a:t>
            </a:r>
          </a:p>
        </p:txBody>
      </p:sp>
      <p:sp>
        <p:nvSpPr>
          <p:cNvPr id="104" name="TextBox 103"/>
          <p:cNvSpPr txBox="1"/>
          <p:nvPr/>
        </p:nvSpPr>
        <p:spPr>
          <a:xfrm>
            <a:off x="8901476" y="1913997"/>
            <a:ext cx="2598788" cy="584775"/>
          </a:xfrm>
          <a:prstGeom prst="rect">
            <a:avLst/>
          </a:prstGeom>
          <a:noFill/>
        </p:spPr>
        <p:txBody>
          <a:bodyPr wrap="none" rtlCol="0">
            <a:spAutoFit/>
          </a:bodyPr>
          <a:lstStyle/>
          <a:p>
            <a:r>
              <a:rPr lang="en-GB" sz="3200" b="1" dirty="0">
                <a:solidFill>
                  <a:srgbClr val="878850"/>
                </a:solidFill>
              </a:rPr>
              <a:t>Government</a:t>
            </a:r>
          </a:p>
        </p:txBody>
      </p:sp>
      <p:sp>
        <p:nvSpPr>
          <p:cNvPr id="105" name="TextBox 104"/>
          <p:cNvSpPr txBox="1"/>
          <p:nvPr/>
        </p:nvSpPr>
        <p:spPr>
          <a:xfrm>
            <a:off x="2756794" y="4506285"/>
            <a:ext cx="1800493" cy="584775"/>
          </a:xfrm>
          <a:prstGeom prst="rect">
            <a:avLst/>
          </a:prstGeom>
          <a:noFill/>
        </p:spPr>
        <p:txBody>
          <a:bodyPr wrap="none" rtlCol="0">
            <a:spAutoFit/>
          </a:bodyPr>
          <a:lstStyle/>
          <a:p>
            <a:r>
              <a:rPr lang="en-GB" sz="3200" b="1" dirty="0">
                <a:solidFill>
                  <a:srgbClr val="878850"/>
                </a:solidFill>
              </a:rPr>
              <a:t>Industry</a:t>
            </a:r>
          </a:p>
        </p:txBody>
      </p:sp>
      <p:sp>
        <p:nvSpPr>
          <p:cNvPr id="106" name="TextBox 105"/>
          <p:cNvSpPr txBox="1"/>
          <p:nvPr/>
        </p:nvSpPr>
        <p:spPr>
          <a:xfrm>
            <a:off x="9189508" y="3162135"/>
            <a:ext cx="1619354" cy="584775"/>
          </a:xfrm>
          <a:prstGeom prst="rect">
            <a:avLst/>
          </a:prstGeom>
          <a:noFill/>
        </p:spPr>
        <p:txBody>
          <a:bodyPr wrap="none" rtlCol="0">
            <a:spAutoFit/>
          </a:bodyPr>
          <a:lstStyle/>
          <a:p>
            <a:r>
              <a:rPr lang="en-GB" sz="3200" b="1" dirty="0">
                <a:solidFill>
                  <a:srgbClr val="D7A950"/>
                </a:solidFill>
              </a:rPr>
              <a:t>Military</a:t>
            </a:r>
          </a:p>
        </p:txBody>
      </p:sp>
      <p:sp>
        <p:nvSpPr>
          <p:cNvPr id="107" name="TextBox 106"/>
          <p:cNvSpPr txBox="1"/>
          <p:nvPr/>
        </p:nvSpPr>
        <p:spPr>
          <a:xfrm>
            <a:off x="2639616" y="3140969"/>
            <a:ext cx="1641796" cy="584775"/>
          </a:xfrm>
          <a:prstGeom prst="rect">
            <a:avLst/>
          </a:prstGeom>
          <a:noFill/>
        </p:spPr>
        <p:txBody>
          <a:bodyPr wrap="none" rtlCol="0">
            <a:spAutoFit/>
          </a:bodyPr>
          <a:lstStyle/>
          <a:p>
            <a:r>
              <a:rPr lang="en-GB" sz="3200" b="1" dirty="0">
                <a:solidFill>
                  <a:srgbClr val="D7A950"/>
                </a:solidFill>
              </a:rPr>
              <a:t>Civilian</a:t>
            </a:r>
          </a:p>
        </p:txBody>
      </p:sp>
      <p:sp>
        <p:nvSpPr>
          <p:cNvPr id="108" name="TextBox 107"/>
          <p:cNvSpPr txBox="1"/>
          <p:nvPr/>
        </p:nvSpPr>
        <p:spPr>
          <a:xfrm>
            <a:off x="8901476" y="4506285"/>
            <a:ext cx="2642070" cy="584775"/>
          </a:xfrm>
          <a:prstGeom prst="rect">
            <a:avLst/>
          </a:prstGeom>
          <a:noFill/>
        </p:spPr>
        <p:txBody>
          <a:bodyPr wrap="none" rtlCol="0">
            <a:spAutoFit/>
          </a:bodyPr>
          <a:lstStyle/>
          <a:p>
            <a:r>
              <a:rPr lang="en-GB" sz="3200" b="1" dirty="0">
                <a:solidFill>
                  <a:srgbClr val="774A39"/>
                </a:solidFill>
              </a:rPr>
              <a:t>International</a:t>
            </a:r>
          </a:p>
        </p:txBody>
      </p:sp>
      <p:sp>
        <p:nvSpPr>
          <p:cNvPr id="109" name="TextBox 108"/>
          <p:cNvSpPr txBox="1"/>
          <p:nvPr/>
        </p:nvSpPr>
        <p:spPr>
          <a:xfrm>
            <a:off x="2756794" y="1913997"/>
            <a:ext cx="1800493" cy="584775"/>
          </a:xfrm>
          <a:prstGeom prst="rect">
            <a:avLst/>
          </a:prstGeom>
          <a:noFill/>
        </p:spPr>
        <p:txBody>
          <a:bodyPr wrap="none" rtlCol="0">
            <a:spAutoFit/>
          </a:bodyPr>
          <a:lstStyle/>
          <a:p>
            <a:r>
              <a:rPr lang="en-GB" sz="3200" b="1" dirty="0">
                <a:solidFill>
                  <a:srgbClr val="774A39"/>
                </a:solidFill>
              </a:rPr>
              <a:t>National</a:t>
            </a:r>
          </a:p>
        </p:txBody>
      </p:sp>
      <p:sp>
        <p:nvSpPr>
          <p:cNvPr id="110" name="TextBox 109"/>
          <p:cNvSpPr txBox="1"/>
          <p:nvPr/>
        </p:nvSpPr>
        <p:spPr>
          <a:xfrm>
            <a:off x="7941370" y="5466391"/>
            <a:ext cx="2619628" cy="584775"/>
          </a:xfrm>
          <a:prstGeom prst="rect">
            <a:avLst/>
          </a:prstGeom>
          <a:noFill/>
        </p:spPr>
        <p:txBody>
          <a:bodyPr wrap="none" rtlCol="0">
            <a:spAutoFit/>
          </a:bodyPr>
          <a:lstStyle/>
          <a:p>
            <a:r>
              <a:rPr lang="en-GB" sz="3200" b="1" dirty="0">
                <a:solidFill>
                  <a:srgbClr val="ED2939"/>
                </a:solidFill>
              </a:rPr>
              <a:t>Meteorology</a:t>
            </a:r>
          </a:p>
        </p:txBody>
      </p:sp>
      <p:sp>
        <p:nvSpPr>
          <p:cNvPr id="111" name="TextBox 110"/>
          <p:cNvSpPr txBox="1"/>
          <p:nvPr/>
        </p:nvSpPr>
        <p:spPr>
          <a:xfrm>
            <a:off x="2927648" y="836713"/>
            <a:ext cx="2597186" cy="584775"/>
          </a:xfrm>
          <a:prstGeom prst="rect">
            <a:avLst/>
          </a:prstGeom>
          <a:noFill/>
        </p:spPr>
        <p:txBody>
          <a:bodyPr wrap="none" rtlCol="0">
            <a:spAutoFit/>
          </a:bodyPr>
          <a:lstStyle/>
          <a:p>
            <a:r>
              <a:rPr lang="en-GB" sz="3200" b="1" dirty="0">
                <a:solidFill>
                  <a:srgbClr val="ED2939"/>
                </a:solidFill>
              </a:rPr>
              <a:t>Multi-hazard</a:t>
            </a:r>
          </a:p>
        </p:txBody>
      </p:sp>
      <p:sp>
        <p:nvSpPr>
          <p:cNvPr id="27" name="Down Arrow 26"/>
          <p:cNvSpPr/>
          <p:nvPr/>
        </p:nvSpPr>
        <p:spPr bwMode="auto">
          <a:xfrm rot="10800000">
            <a:off x="6384032" y="1028733"/>
            <a:ext cx="672075" cy="1440160"/>
          </a:xfrm>
          <a:prstGeom prst="downArrow">
            <a:avLst/>
          </a:prstGeom>
          <a:solidFill>
            <a:srgbClr val="BAD80A"/>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28" name="Down Arrow 27"/>
          <p:cNvSpPr/>
          <p:nvPr/>
        </p:nvSpPr>
        <p:spPr bwMode="auto">
          <a:xfrm rot="21600000">
            <a:off x="6396732" y="4366579"/>
            <a:ext cx="672075" cy="1440000"/>
          </a:xfrm>
          <a:prstGeom prst="downArrow">
            <a:avLst>
              <a:gd name="adj1" fmla="val 50000"/>
              <a:gd name="adj2" fmla="val 49190"/>
            </a:avLst>
          </a:prstGeom>
          <a:solidFill>
            <a:srgbClr val="BAD80A"/>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29" name="Down Arrow 28"/>
          <p:cNvSpPr/>
          <p:nvPr/>
        </p:nvSpPr>
        <p:spPr bwMode="auto">
          <a:xfrm rot="12600000">
            <a:off x="7227613" y="1245205"/>
            <a:ext cx="672075" cy="1440000"/>
          </a:xfrm>
          <a:prstGeom prst="downArrow">
            <a:avLst>
              <a:gd name="adj1" fmla="val 50000"/>
              <a:gd name="adj2" fmla="val 48448"/>
            </a:avLst>
          </a:prstGeom>
          <a:solidFill>
            <a:srgbClr val="00ADD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0" name="Down Arrow 29"/>
          <p:cNvSpPr/>
          <p:nvPr/>
        </p:nvSpPr>
        <p:spPr bwMode="auto">
          <a:xfrm rot="1800000">
            <a:off x="5550121" y="4152500"/>
            <a:ext cx="672075" cy="1440000"/>
          </a:xfrm>
          <a:prstGeom prst="downArrow">
            <a:avLst>
              <a:gd name="adj1" fmla="val 50000"/>
              <a:gd name="adj2" fmla="val 47964"/>
            </a:avLst>
          </a:prstGeom>
          <a:solidFill>
            <a:srgbClr val="00ADD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1" name="Down Arrow 30"/>
          <p:cNvSpPr/>
          <p:nvPr/>
        </p:nvSpPr>
        <p:spPr bwMode="auto">
          <a:xfrm rot="14400000">
            <a:off x="7831071" y="1867339"/>
            <a:ext cx="672075" cy="1440000"/>
          </a:xfrm>
          <a:prstGeom prst="downArrow">
            <a:avLst/>
          </a:prstGeom>
          <a:solidFill>
            <a:srgbClr val="8788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2" name="Down Arrow 31"/>
          <p:cNvSpPr/>
          <p:nvPr/>
        </p:nvSpPr>
        <p:spPr bwMode="auto">
          <a:xfrm rot="3600000">
            <a:off x="4945201" y="3533456"/>
            <a:ext cx="672075" cy="1440000"/>
          </a:xfrm>
          <a:prstGeom prst="downArrow">
            <a:avLst/>
          </a:prstGeom>
          <a:solidFill>
            <a:srgbClr val="8788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3" name="Down Arrow 32"/>
          <p:cNvSpPr/>
          <p:nvPr/>
        </p:nvSpPr>
        <p:spPr bwMode="auto">
          <a:xfrm rot="16200000">
            <a:off x="8058547" y="2699015"/>
            <a:ext cx="672075" cy="1440160"/>
          </a:xfrm>
          <a:prstGeom prst="downArrow">
            <a:avLst>
              <a:gd name="adj1" fmla="val 50000"/>
              <a:gd name="adj2" fmla="val 48740"/>
            </a:avLst>
          </a:prstGeom>
          <a:solidFill>
            <a:srgbClr val="D7A9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4" name="Down Arrow 33"/>
          <p:cNvSpPr/>
          <p:nvPr/>
        </p:nvSpPr>
        <p:spPr bwMode="auto">
          <a:xfrm rot="18000000">
            <a:off x="7829479" y="3533948"/>
            <a:ext cx="672075" cy="1440000"/>
          </a:xfrm>
          <a:prstGeom prst="downArrow">
            <a:avLst>
              <a:gd name="adj1" fmla="val 50000"/>
              <a:gd name="adj2" fmla="val 50191"/>
            </a:avLst>
          </a:prstGeom>
          <a:solidFill>
            <a:srgbClr val="774A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5" name="Down Arrow 34"/>
          <p:cNvSpPr/>
          <p:nvPr/>
        </p:nvSpPr>
        <p:spPr bwMode="auto">
          <a:xfrm rot="19800000">
            <a:off x="7234405" y="4142212"/>
            <a:ext cx="651519" cy="1440000"/>
          </a:xfrm>
          <a:prstGeom prst="downArrow">
            <a:avLst>
              <a:gd name="adj1" fmla="val 50000"/>
              <a:gd name="adj2" fmla="val 51990"/>
            </a:avLst>
          </a:prstGeom>
          <a:solidFill>
            <a:srgbClr val="ED29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8" name="Down Arrow 37"/>
          <p:cNvSpPr/>
          <p:nvPr/>
        </p:nvSpPr>
        <p:spPr bwMode="auto">
          <a:xfrm rot="5400000">
            <a:off x="4724180" y="2700371"/>
            <a:ext cx="672075" cy="1440160"/>
          </a:xfrm>
          <a:prstGeom prst="downArrow">
            <a:avLst/>
          </a:prstGeom>
          <a:solidFill>
            <a:srgbClr val="D7A9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9" name="Down Arrow 38"/>
          <p:cNvSpPr/>
          <p:nvPr/>
        </p:nvSpPr>
        <p:spPr bwMode="auto">
          <a:xfrm rot="7200000">
            <a:off x="4946036" y="1864572"/>
            <a:ext cx="672075" cy="1440000"/>
          </a:xfrm>
          <a:prstGeom prst="downArrow">
            <a:avLst>
              <a:gd name="adj1" fmla="val 50000"/>
              <a:gd name="adj2" fmla="val 48993"/>
            </a:avLst>
          </a:prstGeom>
          <a:solidFill>
            <a:srgbClr val="774A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0" name="Down Arrow 39"/>
          <p:cNvSpPr/>
          <p:nvPr/>
        </p:nvSpPr>
        <p:spPr bwMode="auto">
          <a:xfrm rot="9000000">
            <a:off x="5559884" y="1253520"/>
            <a:ext cx="672075" cy="1440000"/>
          </a:xfrm>
          <a:prstGeom prst="downArrow">
            <a:avLst/>
          </a:prstGeom>
          <a:solidFill>
            <a:srgbClr val="ED29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7" name="TextBox 46"/>
          <p:cNvSpPr txBox="1"/>
          <p:nvPr/>
        </p:nvSpPr>
        <p:spPr>
          <a:xfrm>
            <a:off x="5756561" y="3104004"/>
            <a:ext cx="2112235" cy="830997"/>
          </a:xfrm>
          <a:prstGeom prst="rect">
            <a:avLst/>
          </a:prstGeom>
          <a:noFill/>
        </p:spPr>
        <p:txBody>
          <a:bodyPr wrap="square" rtlCol="0">
            <a:spAutoFit/>
          </a:bodyPr>
          <a:lstStyle/>
          <a:p>
            <a:r>
              <a:rPr lang="en-GB" sz="4800" b="1" dirty="0">
                <a:solidFill>
                  <a:schemeClr val="bg2"/>
                </a:solidFill>
              </a:rPr>
              <a:t>£30bn</a:t>
            </a:r>
          </a:p>
        </p:txBody>
      </p:sp>
      <p:grpSp>
        <p:nvGrpSpPr>
          <p:cNvPr id="2" name="Group 41"/>
          <p:cNvGrpSpPr/>
          <p:nvPr/>
        </p:nvGrpSpPr>
        <p:grpSpPr>
          <a:xfrm>
            <a:off x="5841077" y="2782278"/>
            <a:ext cx="1806633" cy="1263249"/>
            <a:chOff x="4332949" y="2038434"/>
            <a:chExt cx="1459266" cy="1035165"/>
          </a:xfrm>
        </p:grpSpPr>
        <p:sp>
          <p:nvSpPr>
            <p:cNvPr id="37" name="Rectangle 36"/>
            <p:cNvSpPr/>
            <p:nvPr/>
          </p:nvSpPr>
          <p:spPr bwMode="auto">
            <a:xfrm>
              <a:off x="4332949" y="2332363"/>
              <a:ext cx="1459266" cy="498160"/>
            </a:xfrm>
            <a:prstGeom prst="rect">
              <a:avLst/>
            </a:prstGeom>
            <a:solidFill>
              <a:schemeClr val="tx1"/>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pic>
          <p:nvPicPr>
            <p:cNvPr id="6152" name="Picture 8"/>
            <p:cNvPicPr>
              <a:picLocks noChangeAspect="1" noChangeArrowheads="1"/>
            </p:cNvPicPr>
            <p:nvPr/>
          </p:nvPicPr>
          <p:blipFill>
            <a:blip r:embed="rId3" cstate="screen"/>
            <a:srcRect/>
            <a:stretch>
              <a:fillRect/>
            </a:stretch>
          </p:blipFill>
          <p:spPr bwMode="auto">
            <a:xfrm>
              <a:off x="4470732" y="2038434"/>
              <a:ext cx="1157440" cy="1035165"/>
            </a:xfrm>
            <a:prstGeom prst="rect">
              <a:avLst/>
            </a:prstGeom>
            <a:noFill/>
            <a:ln w="9525">
              <a:noFill/>
              <a:miter lim="800000"/>
              <a:headEnd/>
              <a:tailEnd/>
            </a:ln>
            <a:effectLst/>
          </p:spPr>
        </p:pic>
      </p:grpSp>
      <p:sp>
        <p:nvSpPr>
          <p:cNvPr id="36" name="Down Arrow 35"/>
          <p:cNvSpPr/>
          <p:nvPr/>
        </p:nvSpPr>
        <p:spPr bwMode="auto">
          <a:xfrm rot="21600000">
            <a:off x="6388155" y="1027559"/>
            <a:ext cx="672075" cy="1440160"/>
          </a:xfrm>
          <a:prstGeom prst="downArrow">
            <a:avLst/>
          </a:prstGeom>
          <a:solidFill>
            <a:srgbClr val="BAD80A"/>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1" name="Down Arrow 40"/>
          <p:cNvSpPr/>
          <p:nvPr/>
        </p:nvSpPr>
        <p:spPr bwMode="auto">
          <a:xfrm rot="10800000">
            <a:off x="6400855" y="4365404"/>
            <a:ext cx="672075" cy="1440000"/>
          </a:xfrm>
          <a:prstGeom prst="downArrow">
            <a:avLst>
              <a:gd name="adj1" fmla="val 50000"/>
              <a:gd name="adj2" fmla="val 49190"/>
            </a:avLst>
          </a:prstGeom>
          <a:solidFill>
            <a:srgbClr val="BAD80A"/>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2" name="Down Arrow 41"/>
          <p:cNvSpPr/>
          <p:nvPr/>
        </p:nvSpPr>
        <p:spPr bwMode="auto">
          <a:xfrm rot="1800000">
            <a:off x="7231736" y="1244031"/>
            <a:ext cx="672075" cy="1440000"/>
          </a:xfrm>
          <a:prstGeom prst="downArrow">
            <a:avLst>
              <a:gd name="adj1" fmla="val 50000"/>
              <a:gd name="adj2" fmla="val 48448"/>
            </a:avLst>
          </a:prstGeom>
          <a:solidFill>
            <a:srgbClr val="00ADD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3" name="Down Arrow 42"/>
          <p:cNvSpPr/>
          <p:nvPr/>
        </p:nvSpPr>
        <p:spPr bwMode="auto">
          <a:xfrm rot="12600000">
            <a:off x="5554244" y="4151325"/>
            <a:ext cx="672075" cy="1440000"/>
          </a:xfrm>
          <a:prstGeom prst="downArrow">
            <a:avLst>
              <a:gd name="adj1" fmla="val 50000"/>
              <a:gd name="adj2" fmla="val 47964"/>
            </a:avLst>
          </a:prstGeom>
          <a:solidFill>
            <a:srgbClr val="00ADD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4" name="Down Arrow 43"/>
          <p:cNvSpPr/>
          <p:nvPr/>
        </p:nvSpPr>
        <p:spPr bwMode="auto">
          <a:xfrm rot="3600000">
            <a:off x="7835193" y="1866164"/>
            <a:ext cx="672075" cy="1440000"/>
          </a:xfrm>
          <a:prstGeom prst="downArrow">
            <a:avLst/>
          </a:prstGeom>
          <a:solidFill>
            <a:srgbClr val="8788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5" name="Down Arrow 44"/>
          <p:cNvSpPr/>
          <p:nvPr/>
        </p:nvSpPr>
        <p:spPr bwMode="auto">
          <a:xfrm rot="14400000">
            <a:off x="4949324" y="3532281"/>
            <a:ext cx="672075" cy="1440000"/>
          </a:xfrm>
          <a:prstGeom prst="downArrow">
            <a:avLst/>
          </a:prstGeom>
          <a:solidFill>
            <a:srgbClr val="8788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6" name="Down Arrow 45"/>
          <p:cNvSpPr/>
          <p:nvPr/>
        </p:nvSpPr>
        <p:spPr bwMode="auto">
          <a:xfrm rot="5400000">
            <a:off x="8062669" y="2697840"/>
            <a:ext cx="672075" cy="1440160"/>
          </a:xfrm>
          <a:prstGeom prst="downArrow">
            <a:avLst>
              <a:gd name="adj1" fmla="val 50000"/>
              <a:gd name="adj2" fmla="val 48740"/>
            </a:avLst>
          </a:prstGeom>
          <a:solidFill>
            <a:srgbClr val="D7A9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8" name="Down Arrow 47"/>
          <p:cNvSpPr/>
          <p:nvPr/>
        </p:nvSpPr>
        <p:spPr bwMode="auto">
          <a:xfrm rot="7200000">
            <a:off x="7833601" y="3532773"/>
            <a:ext cx="672075" cy="1440000"/>
          </a:xfrm>
          <a:prstGeom prst="downArrow">
            <a:avLst>
              <a:gd name="adj1" fmla="val 50000"/>
              <a:gd name="adj2" fmla="val 50191"/>
            </a:avLst>
          </a:prstGeom>
          <a:solidFill>
            <a:srgbClr val="774A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49" name="Down Arrow 48"/>
          <p:cNvSpPr/>
          <p:nvPr/>
        </p:nvSpPr>
        <p:spPr bwMode="auto">
          <a:xfrm rot="9000000">
            <a:off x="7238527" y="4141037"/>
            <a:ext cx="651519" cy="1440000"/>
          </a:xfrm>
          <a:prstGeom prst="downArrow">
            <a:avLst>
              <a:gd name="adj1" fmla="val 50000"/>
              <a:gd name="adj2" fmla="val 51990"/>
            </a:avLst>
          </a:prstGeom>
          <a:solidFill>
            <a:srgbClr val="ED29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50" name="Down Arrow 49"/>
          <p:cNvSpPr/>
          <p:nvPr/>
        </p:nvSpPr>
        <p:spPr bwMode="auto">
          <a:xfrm rot="16200000">
            <a:off x="4728303" y="2699196"/>
            <a:ext cx="672075" cy="1440160"/>
          </a:xfrm>
          <a:prstGeom prst="downArrow">
            <a:avLst/>
          </a:prstGeom>
          <a:solidFill>
            <a:srgbClr val="D7A950"/>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51" name="Down Arrow 50"/>
          <p:cNvSpPr/>
          <p:nvPr/>
        </p:nvSpPr>
        <p:spPr bwMode="auto">
          <a:xfrm rot="18000000">
            <a:off x="4950159" y="1863397"/>
            <a:ext cx="672075" cy="1440000"/>
          </a:xfrm>
          <a:prstGeom prst="downArrow">
            <a:avLst>
              <a:gd name="adj1" fmla="val 50000"/>
              <a:gd name="adj2" fmla="val 48993"/>
            </a:avLst>
          </a:prstGeom>
          <a:solidFill>
            <a:srgbClr val="774A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52" name="Down Arrow 51"/>
          <p:cNvSpPr/>
          <p:nvPr/>
        </p:nvSpPr>
        <p:spPr bwMode="auto">
          <a:xfrm rot="19800000">
            <a:off x="5564007" y="1252345"/>
            <a:ext cx="672075" cy="1440000"/>
          </a:xfrm>
          <a:prstGeom prst="downArrow">
            <a:avLst/>
          </a:prstGeom>
          <a:solidFill>
            <a:srgbClr val="ED2939"/>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defTabSz="1219170" fontAlgn="base">
              <a:lnSpc>
                <a:spcPct val="85000"/>
              </a:lnSpc>
              <a:spcBef>
                <a:spcPct val="0"/>
              </a:spcBef>
              <a:spcAft>
                <a:spcPct val="0"/>
              </a:spcAft>
            </a:pPr>
            <a:endParaRPr lang="en-GB" sz="5867">
              <a:solidFill>
                <a:schemeClr val="tx2"/>
              </a:solidFill>
              <a:latin typeface="Arial" charset="0"/>
            </a:endParaRPr>
          </a:p>
        </p:txBody>
      </p:sp>
      <p:sp>
        <p:nvSpPr>
          <p:cNvPr id="3" name="TextBox 2"/>
          <p:cNvSpPr txBox="1"/>
          <p:nvPr/>
        </p:nvSpPr>
        <p:spPr>
          <a:xfrm>
            <a:off x="373442" y="1913997"/>
            <a:ext cx="2164375" cy="954107"/>
          </a:xfrm>
          <a:prstGeom prst="rect">
            <a:avLst/>
          </a:prstGeom>
          <a:noFill/>
        </p:spPr>
        <p:txBody>
          <a:bodyPr wrap="none" rtlCol="0">
            <a:spAutoFit/>
          </a:bodyPr>
          <a:lstStyle/>
          <a:p>
            <a:r>
              <a:rPr lang="en-US" sz="2800" dirty="0">
                <a:solidFill>
                  <a:schemeClr val="bg1"/>
                </a:solidFill>
              </a:rPr>
              <a:t>Services for</a:t>
            </a:r>
          </a:p>
          <a:p>
            <a:r>
              <a:rPr lang="en-US" sz="2800" dirty="0">
                <a:solidFill>
                  <a:schemeClr val="bg1"/>
                </a:solidFill>
              </a:rPr>
              <a:t>Government</a:t>
            </a:r>
          </a:p>
        </p:txBody>
      </p:sp>
    </p:spTree>
    <p:extLst>
      <p:ext uri="{BB962C8B-B14F-4D97-AF65-F5344CB8AC3E}">
        <p14:creationId xmlns:p14="http://schemas.microsoft.com/office/powerpoint/2010/main" val="58960770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1000"/>
                                        <p:tgtEl>
                                          <p:spTgt spid="2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1000"/>
                                        <p:tgtEl>
                                          <p:spTgt spid="2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2000"/>
                                        <p:tgtEl>
                                          <p:spTgt spid="10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2000"/>
                                        <p:tgtEl>
                                          <p:spTgt spid="10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down)">
                                      <p:cBhvr>
                                        <p:cTn id="21" dur="1000"/>
                                        <p:tgtEl>
                                          <p:spTgt spid="2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up)">
                                      <p:cBhvr>
                                        <p:cTn id="24" dur="10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2000"/>
                                        <p:tgtEl>
                                          <p:spTgt spid="10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fade">
                                      <p:cBhvr>
                                        <p:cTn id="30" dur="2000"/>
                                        <p:tgtEl>
                                          <p:spTgt spid="10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1000"/>
                                        <p:tgtEl>
                                          <p:spTgt spid="31"/>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right)">
                                      <p:cBhvr>
                                        <p:cTn id="38" dur="1000"/>
                                        <p:tgtEl>
                                          <p:spTgt spid="32"/>
                                        </p:tgtEl>
                                      </p:cBhvr>
                                    </p:animEffect>
                                  </p:childTnLst>
                                </p:cTn>
                              </p:par>
                              <p:par>
                                <p:cTn id="39" presetID="10" presetClass="entr" presetSubtype="0" fill="hold" nodeType="withEffect">
                                  <p:stCondLst>
                                    <p:cond delay="0"/>
                                  </p:stCondLst>
                                  <p:childTnLst>
                                    <p:set>
                                      <p:cBhvr>
                                        <p:cTn id="40" dur="1" fill="hold">
                                          <p:stCondLst>
                                            <p:cond delay="0"/>
                                          </p:stCondLst>
                                        </p:cTn>
                                        <p:tgtEl>
                                          <p:spTgt spid="104"/>
                                        </p:tgtEl>
                                        <p:attrNameLst>
                                          <p:attrName>style.visibility</p:attrName>
                                        </p:attrNameLst>
                                      </p:cBhvr>
                                      <p:to>
                                        <p:strVal val="visible"/>
                                      </p:to>
                                    </p:set>
                                    <p:animEffect transition="in" filter="fade">
                                      <p:cBhvr>
                                        <p:cTn id="41" dur="2000"/>
                                        <p:tgtEl>
                                          <p:spTgt spid="104"/>
                                        </p:tgtEl>
                                      </p:cBhvr>
                                    </p:animEffect>
                                  </p:childTnLst>
                                </p:cTn>
                              </p:par>
                              <p:par>
                                <p:cTn id="42" presetID="10" presetClass="entr" presetSubtype="0" fill="hold" nodeType="with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fade">
                                      <p:cBhvr>
                                        <p:cTn id="44" dur="2000"/>
                                        <p:tgtEl>
                                          <p:spTgt spid="10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1000"/>
                                        <p:tgtEl>
                                          <p:spTgt spid="33"/>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1000"/>
                                        <p:tgtEl>
                                          <p:spTgt spid="38"/>
                                        </p:tgtEl>
                                      </p:cBhvr>
                                    </p:animEffect>
                                  </p:childTnLst>
                                </p:cTn>
                              </p:par>
                              <p:par>
                                <p:cTn id="53" presetID="10" presetClass="entr" presetSubtype="0" fill="hold" nodeType="withEffect">
                                  <p:stCondLst>
                                    <p:cond delay="0"/>
                                  </p:stCondLst>
                                  <p:childTnLst>
                                    <p:set>
                                      <p:cBhvr>
                                        <p:cTn id="54" dur="1" fill="hold">
                                          <p:stCondLst>
                                            <p:cond delay="0"/>
                                          </p:stCondLst>
                                        </p:cTn>
                                        <p:tgtEl>
                                          <p:spTgt spid="106"/>
                                        </p:tgtEl>
                                        <p:attrNameLst>
                                          <p:attrName>style.visibility</p:attrName>
                                        </p:attrNameLst>
                                      </p:cBhvr>
                                      <p:to>
                                        <p:strVal val="visible"/>
                                      </p:to>
                                    </p:set>
                                    <p:animEffect transition="in" filter="fade">
                                      <p:cBhvr>
                                        <p:cTn id="55" dur="2000"/>
                                        <p:tgtEl>
                                          <p:spTgt spid="106"/>
                                        </p:tgtEl>
                                      </p:cBhvr>
                                    </p:animEffect>
                                  </p:childTnLst>
                                </p:cTn>
                              </p:par>
                              <p:par>
                                <p:cTn id="56" presetID="10" presetClass="entr" presetSubtype="0" fill="hold" nodeType="withEffect">
                                  <p:stCondLst>
                                    <p:cond delay="0"/>
                                  </p:stCondLst>
                                  <p:childTnLst>
                                    <p:set>
                                      <p:cBhvr>
                                        <p:cTn id="57" dur="1" fill="hold">
                                          <p:stCondLst>
                                            <p:cond delay="0"/>
                                          </p:stCondLst>
                                        </p:cTn>
                                        <p:tgtEl>
                                          <p:spTgt spid="107"/>
                                        </p:tgtEl>
                                        <p:attrNameLst>
                                          <p:attrName>style.visibility</p:attrName>
                                        </p:attrNameLst>
                                      </p:cBhvr>
                                      <p:to>
                                        <p:strVal val="visible"/>
                                      </p:to>
                                    </p:set>
                                    <p:animEffect transition="in" filter="fade">
                                      <p:cBhvr>
                                        <p:cTn id="58" dur="2000"/>
                                        <p:tgtEl>
                                          <p:spTgt spid="10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1000"/>
                                        <p:tgtEl>
                                          <p:spTgt spid="34"/>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right)">
                                      <p:cBhvr>
                                        <p:cTn id="66" dur="1000"/>
                                        <p:tgtEl>
                                          <p:spTgt spid="39"/>
                                        </p:tgtEl>
                                      </p:cBhvr>
                                    </p:animEffect>
                                  </p:childTnLst>
                                </p:cTn>
                              </p:par>
                              <p:par>
                                <p:cTn id="67" presetID="10" presetClass="entr" presetSubtype="0" fill="hold" nodeType="withEffect">
                                  <p:stCondLst>
                                    <p:cond delay="0"/>
                                  </p:stCondLst>
                                  <p:childTnLst>
                                    <p:set>
                                      <p:cBhvr>
                                        <p:cTn id="68" dur="1" fill="hold">
                                          <p:stCondLst>
                                            <p:cond delay="0"/>
                                          </p:stCondLst>
                                        </p:cTn>
                                        <p:tgtEl>
                                          <p:spTgt spid="108"/>
                                        </p:tgtEl>
                                        <p:attrNameLst>
                                          <p:attrName>style.visibility</p:attrName>
                                        </p:attrNameLst>
                                      </p:cBhvr>
                                      <p:to>
                                        <p:strVal val="visible"/>
                                      </p:to>
                                    </p:set>
                                    <p:animEffect transition="in" filter="fade">
                                      <p:cBhvr>
                                        <p:cTn id="69" dur="2000"/>
                                        <p:tgtEl>
                                          <p:spTgt spid="108"/>
                                        </p:tgtEl>
                                      </p:cBhvr>
                                    </p:animEffect>
                                  </p:childTnLst>
                                </p:cTn>
                              </p:par>
                              <p:par>
                                <p:cTn id="70" presetID="10" presetClass="entr" presetSubtype="0" fill="hold" nodeType="with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fade">
                                      <p:cBhvr>
                                        <p:cTn id="72" dur="2000"/>
                                        <p:tgtEl>
                                          <p:spTgt spid="10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up)">
                                      <p:cBhvr>
                                        <p:cTn id="77" dur="1000"/>
                                        <p:tgtEl>
                                          <p:spTgt spid="35"/>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down)">
                                      <p:cBhvr>
                                        <p:cTn id="80" dur="1000"/>
                                        <p:tgtEl>
                                          <p:spTgt spid="40"/>
                                        </p:tgtEl>
                                      </p:cBhvr>
                                    </p:animEffect>
                                  </p:childTnLst>
                                </p:cTn>
                              </p:par>
                              <p:par>
                                <p:cTn id="81" presetID="10" presetClass="entr" presetSubtype="0" fill="hold" nodeType="withEffect">
                                  <p:stCondLst>
                                    <p:cond delay="0"/>
                                  </p:stCondLst>
                                  <p:childTnLst>
                                    <p:set>
                                      <p:cBhvr>
                                        <p:cTn id="82" dur="1" fill="hold">
                                          <p:stCondLst>
                                            <p:cond delay="0"/>
                                          </p:stCondLst>
                                        </p:cTn>
                                        <p:tgtEl>
                                          <p:spTgt spid="110"/>
                                        </p:tgtEl>
                                        <p:attrNameLst>
                                          <p:attrName>style.visibility</p:attrName>
                                        </p:attrNameLst>
                                      </p:cBhvr>
                                      <p:to>
                                        <p:strVal val="visible"/>
                                      </p:to>
                                    </p:set>
                                    <p:animEffect transition="in" filter="fade">
                                      <p:cBhvr>
                                        <p:cTn id="83" dur="2000"/>
                                        <p:tgtEl>
                                          <p:spTgt spid="110"/>
                                        </p:tgtEl>
                                      </p:cBhvr>
                                    </p:animEffect>
                                  </p:childTnLst>
                                </p:cTn>
                              </p:par>
                              <p:par>
                                <p:cTn id="84" presetID="10" presetClass="entr" presetSubtype="0" fill="hold"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fade">
                                      <p:cBhvr>
                                        <p:cTn id="86" dur="2000"/>
                                        <p:tgtEl>
                                          <p:spTgt spid="111"/>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xit" presetSubtype="0" fill="hold" grpId="1" nodeType="clickEffect">
                                  <p:stCondLst>
                                    <p:cond delay="0"/>
                                  </p:stCondLst>
                                  <p:childTnLst>
                                    <p:anim calcmode="lin" valueType="num">
                                      <p:cBhvr>
                                        <p:cTn id="90" dur="2000"/>
                                        <p:tgtEl>
                                          <p:spTgt spid="27"/>
                                        </p:tgtEl>
                                        <p:attrNameLst>
                                          <p:attrName>ppt_w</p:attrName>
                                        </p:attrNameLst>
                                      </p:cBhvr>
                                      <p:tavLst>
                                        <p:tav tm="0">
                                          <p:val>
                                            <p:strVal val="ppt_w"/>
                                          </p:val>
                                        </p:tav>
                                        <p:tav tm="100000">
                                          <p:val>
                                            <p:fltVal val="0"/>
                                          </p:val>
                                        </p:tav>
                                      </p:tavLst>
                                    </p:anim>
                                    <p:anim calcmode="lin" valueType="num">
                                      <p:cBhvr>
                                        <p:cTn id="91" dur="2000"/>
                                        <p:tgtEl>
                                          <p:spTgt spid="27"/>
                                        </p:tgtEl>
                                        <p:attrNameLst>
                                          <p:attrName>ppt_h</p:attrName>
                                        </p:attrNameLst>
                                      </p:cBhvr>
                                      <p:tavLst>
                                        <p:tav tm="0">
                                          <p:val>
                                            <p:strVal val="ppt_h"/>
                                          </p:val>
                                        </p:tav>
                                        <p:tav tm="100000">
                                          <p:val>
                                            <p:fltVal val="0"/>
                                          </p:val>
                                        </p:tav>
                                      </p:tavLst>
                                    </p:anim>
                                    <p:animEffect transition="out" filter="fade">
                                      <p:cBhvr>
                                        <p:cTn id="92" dur="2000"/>
                                        <p:tgtEl>
                                          <p:spTgt spid="27"/>
                                        </p:tgtEl>
                                      </p:cBhvr>
                                    </p:animEffect>
                                    <p:set>
                                      <p:cBhvr>
                                        <p:cTn id="93" dur="1" fill="hold">
                                          <p:stCondLst>
                                            <p:cond delay="1999"/>
                                          </p:stCondLst>
                                        </p:cTn>
                                        <p:tgtEl>
                                          <p:spTgt spid="27"/>
                                        </p:tgtEl>
                                        <p:attrNameLst>
                                          <p:attrName>style.visibility</p:attrName>
                                        </p:attrNameLst>
                                      </p:cBhvr>
                                      <p:to>
                                        <p:strVal val="hidden"/>
                                      </p:to>
                                    </p:set>
                                  </p:childTnLst>
                                </p:cTn>
                              </p:par>
                              <p:par>
                                <p:cTn id="94" presetID="53" presetClass="exit" presetSubtype="0" fill="hold" grpId="1" nodeType="withEffect">
                                  <p:stCondLst>
                                    <p:cond delay="0"/>
                                  </p:stCondLst>
                                  <p:childTnLst>
                                    <p:anim calcmode="lin" valueType="num">
                                      <p:cBhvr>
                                        <p:cTn id="95" dur="2000"/>
                                        <p:tgtEl>
                                          <p:spTgt spid="29"/>
                                        </p:tgtEl>
                                        <p:attrNameLst>
                                          <p:attrName>ppt_w</p:attrName>
                                        </p:attrNameLst>
                                      </p:cBhvr>
                                      <p:tavLst>
                                        <p:tav tm="0">
                                          <p:val>
                                            <p:strVal val="ppt_w"/>
                                          </p:val>
                                        </p:tav>
                                        <p:tav tm="100000">
                                          <p:val>
                                            <p:fltVal val="0"/>
                                          </p:val>
                                        </p:tav>
                                      </p:tavLst>
                                    </p:anim>
                                    <p:anim calcmode="lin" valueType="num">
                                      <p:cBhvr>
                                        <p:cTn id="96" dur="2000"/>
                                        <p:tgtEl>
                                          <p:spTgt spid="29"/>
                                        </p:tgtEl>
                                        <p:attrNameLst>
                                          <p:attrName>ppt_h</p:attrName>
                                        </p:attrNameLst>
                                      </p:cBhvr>
                                      <p:tavLst>
                                        <p:tav tm="0">
                                          <p:val>
                                            <p:strVal val="ppt_h"/>
                                          </p:val>
                                        </p:tav>
                                        <p:tav tm="100000">
                                          <p:val>
                                            <p:fltVal val="0"/>
                                          </p:val>
                                        </p:tav>
                                      </p:tavLst>
                                    </p:anim>
                                    <p:animEffect transition="out" filter="fade">
                                      <p:cBhvr>
                                        <p:cTn id="97" dur="2000"/>
                                        <p:tgtEl>
                                          <p:spTgt spid="29"/>
                                        </p:tgtEl>
                                      </p:cBhvr>
                                    </p:animEffect>
                                    <p:set>
                                      <p:cBhvr>
                                        <p:cTn id="98" dur="1" fill="hold">
                                          <p:stCondLst>
                                            <p:cond delay="1999"/>
                                          </p:stCondLst>
                                        </p:cTn>
                                        <p:tgtEl>
                                          <p:spTgt spid="29"/>
                                        </p:tgtEl>
                                        <p:attrNameLst>
                                          <p:attrName>style.visibility</p:attrName>
                                        </p:attrNameLst>
                                      </p:cBhvr>
                                      <p:to>
                                        <p:strVal val="hidden"/>
                                      </p:to>
                                    </p:set>
                                  </p:childTnLst>
                                </p:cTn>
                              </p:par>
                              <p:par>
                                <p:cTn id="99" presetID="53" presetClass="exit" presetSubtype="0" fill="hold" grpId="1" nodeType="withEffect">
                                  <p:stCondLst>
                                    <p:cond delay="0"/>
                                  </p:stCondLst>
                                  <p:childTnLst>
                                    <p:anim calcmode="lin" valueType="num">
                                      <p:cBhvr>
                                        <p:cTn id="100" dur="2000"/>
                                        <p:tgtEl>
                                          <p:spTgt spid="31"/>
                                        </p:tgtEl>
                                        <p:attrNameLst>
                                          <p:attrName>ppt_w</p:attrName>
                                        </p:attrNameLst>
                                      </p:cBhvr>
                                      <p:tavLst>
                                        <p:tav tm="0">
                                          <p:val>
                                            <p:strVal val="ppt_w"/>
                                          </p:val>
                                        </p:tav>
                                        <p:tav tm="100000">
                                          <p:val>
                                            <p:fltVal val="0"/>
                                          </p:val>
                                        </p:tav>
                                      </p:tavLst>
                                    </p:anim>
                                    <p:anim calcmode="lin" valueType="num">
                                      <p:cBhvr>
                                        <p:cTn id="101" dur="2000"/>
                                        <p:tgtEl>
                                          <p:spTgt spid="31"/>
                                        </p:tgtEl>
                                        <p:attrNameLst>
                                          <p:attrName>ppt_h</p:attrName>
                                        </p:attrNameLst>
                                      </p:cBhvr>
                                      <p:tavLst>
                                        <p:tav tm="0">
                                          <p:val>
                                            <p:strVal val="ppt_h"/>
                                          </p:val>
                                        </p:tav>
                                        <p:tav tm="100000">
                                          <p:val>
                                            <p:fltVal val="0"/>
                                          </p:val>
                                        </p:tav>
                                      </p:tavLst>
                                    </p:anim>
                                    <p:animEffect transition="out" filter="fade">
                                      <p:cBhvr>
                                        <p:cTn id="102" dur="2000"/>
                                        <p:tgtEl>
                                          <p:spTgt spid="31"/>
                                        </p:tgtEl>
                                      </p:cBhvr>
                                    </p:animEffect>
                                    <p:set>
                                      <p:cBhvr>
                                        <p:cTn id="103" dur="1" fill="hold">
                                          <p:stCondLst>
                                            <p:cond delay="1999"/>
                                          </p:stCondLst>
                                        </p:cTn>
                                        <p:tgtEl>
                                          <p:spTgt spid="31"/>
                                        </p:tgtEl>
                                        <p:attrNameLst>
                                          <p:attrName>style.visibility</p:attrName>
                                        </p:attrNameLst>
                                      </p:cBhvr>
                                      <p:to>
                                        <p:strVal val="hidden"/>
                                      </p:to>
                                    </p:set>
                                  </p:childTnLst>
                                </p:cTn>
                              </p:par>
                              <p:par>
                                <p:cTn id="104" presetID="53" presetClass="exit" presetSubtype="0" fill="hold" grpId="1" nodeType="withEffect">
                                  <p:stCondLst>
                                    <p:cond delay="0"/>
                                  </p:stCondLst>
                                  <p:childTnLst>
                                    <p:anim calcmode="lin" valueType="num">
                                      <p:cBhvr>
                                        <p:cTn id="105" dur="2000"/>
                                        <p:tgtEl>
                                          <p:spTgt spid="33"/>
                                        </p:tgtEl>
                                        <p:attrNameLst>
                                          <p:attrName>ppt_w</p:attrName>
                                        </p:attrNameLst>
                                      </p:cBhvr>
                                      <p:tavLst>
                                        <p:tav tm="0">
                                          <p:val>
                                            <p:strVal val="ppt_w"/>
                                          </p:val>
                                        </p:tav>
                                        <p:tav tm="100000">
                                          <p:val>
                                            <p:fltVal val="0"/>
                                          </p:val>
                                        </p:tav>
                                      </p:tavLst>
                                    </p:anim>
                                    <p:anim calcmode="lin" valueType="num">
                                      <p:cBhvr>
                                        <p:cTn id="106" dur="2000"/>
                                        <p:tgtEl>
                                          <p:spTgt spid="33"/>
                                        </p:tgtEl>
                                        <p:attrNameLst>
                                          <p:attrName>ppt_h</p:attrName>
                                        </p:attrNameLst>
                                      </p:cBhvr>
                                      <p:tavLst>
                                        <p:tav tm="0">
                                          <p:val>
                                            <p:strVal val="ppt_h"/>
                                          </p:val>
                                        </p:tav>
                                        <p:tav tm="100000">
                                          <p:val>
                                            <p:fltVal val="0"/>
                                          </p:val>
                                        </p:tav>
                                      </p:tavLst>
                                    </p:anim>
                                    <p:animEffect transition="out" filter="fade">
                                      <p:cBhvr>
                                        <p:cTn id="107" dur="2000"/>
                                        <p:tgtEl>
                                          <p:spTgt spid="33"/>
                                        </p:tgtEl>
                                      </p:cBhvr>
                                    </p:animEffect>
                                    <p:set>
                                      <p:cBhvr>
                                        <p:cTn id="108" dur="1" fill="hold">
                                          <p:stCondLst>
                                            <p:cond delay="1999"/>
                                          </p:stCondLst>
                                        </p:cTn>
                                        <p:tgtEl>
                                          <p:spTgt spid="33"/>
                                        </p:tgtEl>
                                        <p:attrNameLst>
                                          <p:attrName>style.visibility</p:attrName>
                                        </p:attrNameLst>
                                      </p:cBhvr>
                                      <p:to>
                                        <p:strVal val="hidden"/>
                                      </p:to>
                                    </p:set>
                                  </p:childTnLst>
                                </p:cTn>
                              </p:par>
                              <p:par>
                                <p:cTn id="109" presetID="53" presetClass="exit" presetSubtype="0" fill="hold" grpId="1" nodeType="withEffect">
                                  <p:stCondLst>
                                    <p:cond delay="0"/>
                                  </p:stCondLst>
                                  <p:childTnLst>
                                    <p:anim calcmode="lin" valueType="num">
                                      <p:cBhvr>
                                        <p:cTn id="110" dur="2000"/>
                                        <p:tgtEl>
                                          <p:spTgt spid="34"/>
                                        </p:tgtEl>
                                        <p:attrNameLst>
                                          <p:attrName>ppt_w</p:attrName>
                                        </p:attrNameLst>
                                      </p:cBhvr>
                                      <p:tavLst>
                                        <p:tav tm="0">
                                          <p:val>
                                            <p:strVal val="ppt_w"/>
                                          </p:val>
                                        </p:tav>
                                        <p:tav tm="100000">
                                          <p:val>
                                            <p:fltVal val="0"/>
                                          </p:val>
                                        </p:tav>
                                      </p:tavLst>
                                    </p:anim>
                                    <p:anim calcmode="lin" valueType="num">
                                      <p:cBhvr>
                                        <p:cTn id="111" dur="2000"/>
                                        <p:tgtEl>
                                          <p:spTgt spid="34"/>
                                        </p:tgtEl>
                                        <p:attrNameLst>
                                          <p:attrName>ppt_h</p:attrName>
                                        </p:attrNameLst>
                                      </p:cBhvr>
                                      <p:tavLst>
                                        <p:tav tm="0">
                                          <p:val>
                                            <p:strVal val="ppt_h"/>
                                          </p:val>
                                        </p:tav>
                                        <p:tav tm="100000">
                                          <p:val>
                                            <p:fltVal val="0"/>
                                          </p:val>
                                        </p:tav>
                                      </p:tavLst>
                                    </p:anim>
                                    <p:animEffect transition="out" filter="fade">
                                      <p:cBhvr>
                                        <p:cTn id="112" dur="2000"/>
                                        <p:tgtEl>
                                          <p:spTgt spid="34"/>
                                        </p:tgtEl>
                                      </p:cBhvr>
                                    </p:animEffect>
                                    <p:set>
                                      <p:cBhvr>
                                        <p:cTn id="113" dur="1" fill="hold">
                                          <p:stCondLst>
                                            <p:cond delay="1999"/>
                                          </p:stCondLst>
                                        </p:cTn>
                                        <p:tgtEl>
                                          <p:spTgt spid="34"/>
                                        </p:tgtEl>
                                        <p:attrNameLst>
                                          <p:attrName>style.visibility</p:attrName>
                                        </p:attrNameLst>
                                      </p:cBhvr>
                                      <p:to>
                                        <p:strVal val="hidden"/>
                                      </p:to>
                                    </p:set>
                                  </p:childTnLst>
                                </p:cTn>
                              </p:par>
                              <p:par>
                                <p:cTn id="114" presetID="53" presetClass="exit" presetSubtype="0" fill="hold" grpId="1" nodeType="withEffect">
                                  <p:stCondLst>
                                    <p:cond delay="0"/>
                                  </p:stCondLst>
                                  <p:childTnLst>
                                    <p:anim calcmode="lin" valueType="num">
                                      <p:cBhvr>
                                        <p:cTn id="115" dur="2000"/>
                                        <p:tgtEl>
                                          <p:spTgt spid="35"/>
                                        </p:tgtEl>
                                        <p:attrNameLst>
                                          <p:attrName>ppt_w</p:attrName>
                                        </p:attrNameLst>
                                      </p:cBhvr>
                                      <p:tavLst>
                                        <p:tav tm="0">
                                          <p:val>
                                            <p:strVal val="ppt_w"/>
                                          </p:val>
                                        </p:tav>
                                        <p:tav tm="100000">
                                          <p:val>
                                            <p:fltVal val="0"/>
                                          </p:val>
                                        </p:tav>
                                      </p:tavLst>
                                    </p:anim>
                                    <p:anim calcmode="lin" valueType="num">
                                      <p:cBhvr>
                                        <p:cTn id="116" dur="2000"/>
                                        <p:tgtEl>
                                          <p:spTgt spid="35"/>
                                        </p:tgtEl>
                                        <p:attrNameLst>
                                          <p:attrName>ppt_h</p:attrName>
                                        </p:attrNameLst>
                                      </p:cBhvr>
                                      <p:tavLst>
                                        <p:tav tm="0">
                                          <p:val>
                                            <p:strVal val="ppt_h"/>
                                          </p:val>
                                        </p:tav>
                                        <p:tav tm="100000">
                                          <p:val>
                                            <p:fltVal val="0"/>
                                          </p:val>
                                        </p:tav>
                                      </p:tavLst>
                                    </p:anim>
                                    <p:animEffect transition="out" filter="fade">
                                      <p:cBhvr>
                                        <p:cTn id="117" dur="2000"/>
                                        <p:tgtEl>
                                          <p:spTgt spid="35"/>
                                        </p:tgtEl>
                                      </p:cBhvr>
                                    </p:animEffect>
                                    <p:set>
                                      <p:cBhvr>
                                        <p:cTn id="118" dur="1" fill="hold">
                                          <p:stCondLst>
                                            <p:cond delay="1999"/>
                                          </p:stCondLst>
                                        </p:cTn>
                                        <p:tgtEl>
                                          <p:spTgt spid="35"/>
                                        </p:tgtEl>
                                        <p:attrNameLst>
                                          <p:attrName>style.visibility</p:attrName>
                                        </p:attrNameLst>
                                      </p:cBhvr>
                                      <p:to>
                                        <p:strVal val="hidden"/>
                                      </p:to>
                                    </p:set>
                                  </p:childTnLst>
                                </p:cTn>
                              </p:par>
                              <p:par>
                                <p:cTn id="119" presetID="53" presetClass="exit" presetSubtype="0" fill="hold" grpId="1" nodeType="withEffect">
                                  <p:stCondLst>
                                    <p:cond delay="0"/>
                                  </p:stCondLst>
                                  <p:childTnLst>
                                    <p:anim calcmode="lin" valueType="num">
                                      <p:cBhvr>
                                        <p:cTn id="120" dur="2000"/>
                                        <p:tgtEl>
                                          <p:spTgt spid="28"/>
                                        </p:tgtEl>
                                        <p:attrNameLst>
                                          <p:attrName>ppt_w</p:attrName>
                                        </p:attrNameLst>
                                      </p:cBhvr>
                                      <p:tavLst>
                                        <p:tav tm="0">
                                          <p:val>
                                            <p:strVal val="ppt_w"/>
                                          </p:val>
                                        </p:tav>
                                        <p:tav tm="100000">
                                          <p:val>
                                            <p:fltVal val="0"/>
                                          </p:val>
                                        </p:tav>
                                      </p:tavLst>
                                    </p:anim>
                                    <p:anim calcmode="lin" valueType="num">
                                      <p:cBhvr>
                                        <p:cTn id="121" dur="2000"/>
                                        <p:tgtEl>
                                          <p:spTgt spid="28"/>
                                        </p:tgtEl>
                                        <p:attrNameLst>
                                          <p:attrName>ppt_h</p:attrName>
                                        </p:attrNameLst>
                                      </p:cBhvr>
                                      <p:tavLst>
                                        <p:tav tm="0">
                                          <p:val>
                                            <p:strVal val="ppt_h"/>
                                          </p:val>
                                        </p:tav>
                                        <p:tav tm="100000">
                                          <p:val>
                                            <p:fltVal val="0"/>
                                          </p:val>
                                        </p:tav>
                                      </p:tavLst>
                                    </p:anim>
                                    <p:animEffect transition="out" filter="fade">
                                      <p:cBhvr>
                                        <p:cTn id="122" dur="2000"/>
                                        <p:tgtEl>
                                          <p:spTgt spid="28"/>
                                        </p:tgtEl>
                                      </p:cBhvr>
                                    </p:animEffect>
                                    <p:set>
                                      <p:cBhvr>
                                        <p:cTn id="123" dur="1" fill="hold">
                                          <p:stCondLst>
                                            <p:cond delay="1999"/>
                                          </p:stCondLst>
                                        </p:cTn>
                                        <p:tgtEl>
                                          <p:spTgt spid="28"/>
                                        </p:tgtEl>
                                        <p:attrNameLst>
                                          <p:attrName>style.visibility</p:attrName>
                                        </p:attrNameLst>
                                      </p:cBhvr>
                                      <p:to>
                                        <p:strVal val="hidden"/>
                                      </p:to>
                                    </p:set>
                                  </p:childTnLst>
                                </p:cTn>
                              </p:par>
                              <p:par>
                                <p:cTn id="124" presetID="53" presetClass="exit" presetSubtype="0" fill="hold" grpId="1" nodeType="withEffect">
                                  <p:stCondLst>
                                    <p:cond delay="0"/>
                                  </p:stCondLst>
                                  <p:childTnLst>
                                    <p:anim calcmode="lin" valueType="num">
                                      <p:cBhvr>
                                        <p:cTn id="125" dur="2000"/>
                                        <p:tgtEl>
                                          <p:spTgt spid="30"/>
                                        </p:tgtEl>
                                        <p:attrNameLst>
                                          <p:attrName>ppt_w</p:attrName>
                                        </p:attrNameLst>
                                      </p:cBhvr>
                                      <p:tavLst>
                                        <p:tav tm="0">
                                          <p:val>
                                            <p:strVal val="ppt_w"/>
                                          </p:val>
                                        </p:tav>
                                        <p:tav tm="100000">
                                          <p:val>
                                            <p:fltVal val="0"/>
                                          </p:val>
                                        </p:tav>
                                      </p:tavLst>
                                    </p:anim>
                                    <p:anim calcmode="lin" valueType="num">
                                      <p:cBhvr>
                                        <p:cTn id="126" dur="2000"/>
                                        <p:tgtEl>
                                          <p:spTgt spid="30"/>
                                        </p:tgtEl>
                                        <p:attrNameLst>
                                          <p:attrName>ppt_h</p:attrName>
                                        </p:attrNameLst>
                                      </p:cBhvr>
                                      <p:tavLst>
                                        <p:tav tm="0">
                                          <p:val>
                                            <p:strVal val="ppt_h"/>
                                          </p:val>
                                        </p:tav>
                                        <p:tav tm="100000">
                                          <p:val>
                                            <p:fltVal val="0"/>
                                          </p:val>
                                        </p:tav>
                                      </p:tavLst>
                                    </p:anim>
                                    <p:animEffect transition="out" filter="fade">
                                      <p:cBhvr>
                                        <p:cTn id="127" dur="2000"/>
                                        <p:tgtEl>
                                          <p:spTgt spid="30"/>
                                        </p:tgtEl>
                                      </p:cBhvr>
                                    </p:animEffect>
                                    <p:set>
                                      <p:cBhvr>
                                        <p:cTn id="128" dur="1" fill="hold">
                                          <p:stCondLst>
                                            <p:cond delay="1999"/>
                                          </p:stCondLst>
                                        </p:cTn>
                                        <p:tgtEl>
                                          <p:spTgt spid="30"/>
                                        </p:tgtEl>
                                        <p:attrNameLst>
                                          <p:attrName>style.visibility</p:attrName>
                                        </p:attrNameLst>
                                      </p:cBhvr>
                                      <p:to>
                                        <p:strVal val="hidden"/>
                                      </p:to>
                                    </p:set>
                                  </p:childTnLst>
                                </p:cTn>
                              </p:par>
                              <p:par>
                                <p:cTn id="129" presetID="53" presetClass="exit" presetSubtype="0" fill="hold" grpId="1" nodeType="withEffect">
                                  <p:stCondLst>
                                    <p:cond delay="0"/>
                                  </p:stCondLst>
                                  <p:childTnLst>
                                    <p:anim calcmode="lin" valueType="num">
                                      <p:cBhvr>
                                        <p:cTn id="130" dur="2000"/>
                                        <p:tgtEl>
                                          <p:spTgt spid="32"/>
                                        </p:tgtEl>
                                        <p:attrNameLst>
                                          <p:attrName>ppt_w</p:attrName>
                                        </p:attrNameLst>
                                      </p:cBhvr>
                                      <p:tavLst>
                                        <p:tav tm="0">
                                          <p:val>
                                            <p:strVal val="ppt_w"/>
                                          </p:val>
                                        </p:tav>
                                        <p:tav tm="100000">
                                          <p:val>
                                            <p:fltVal val="0"/>
                                          </p:val>
                                        </p:tav>
                                      </p:tavLst>
                                    </p:anim>
                                    <p:anim calcmode="lin" valueType="num">
                                      <p:cBhvr>
                                        <p:cTn id="131" dur="2000"/>
                                        <p:tgtEl>
                                          <p:spTgt spid="32"/>
                                        </p:tgtEl>
                                        <p:attrNameLst>
                                          <p:attrName>ppt_h</p:attrName>
                                        </p:attrNameLst>
                                      </p:cBhvr>
                                      <p:tavLst>
                                        <p:tav tm="0">
                                          <p:val>
                                            <p:strVal val="ppt_h"/>
                                          </p:val>
                                        </p:tav>
                                        <p:tav tm="100000">
                                          <p:val>
                                            <p:fltVal val="0"/>
                                          </p:val>
                                        </p:tav>
                                      </p:tavLst>
                                    </p:anim>
                                    <p:animEffect transition="out" filter="fade">
                                      <p:cBhvr>
                                        <p:cTn id="132" dur="2000"/>
                                        <p:tgtEl>
                                          <p:spTgt spid="32"/>
                                        </p:tgtEl>
                                      </p:cBhvr>
                                    </p:animEffect>
                                    <p:set>
                                      <p:cBhvr>
                                        <p:cTn id="133" dur="1" fill="hold">
                                          <p:stCondLst>
                                            <p:cond delay="1999"/>
                                          </p:stCondLst>
                                        </p:cTn>
                                        <p:tgtEl>
                                          <p:spTgt spid="32"/>
                                        </p:tgtEl>
                                        <p:attrNameLst>
                                          <p:attrName>style.visibility</p:attrName>
                                        </p:attrNameLst>
                                      </p:cBhvr>
                                      <p:to>
                                        <p:strVal val="hidden"/>
                                      </p:to>
                                    </p:set>
                                  </p:childTnLst>
                                </p:cTn>
                              </p:par>
                              <p:par>
                                <p:cTn id="134" presetID="53" presetClass="exit" presetSubtype="0" fill="hold" grpId="1" nodeType="withEffect">
                                  <p:stCondLst>
                                    <p:cond delay="0"/>
                                  </p:stCondLst>
                                  <p:childTnLst>
                                    <p:anim calcmode="lin" valueType="num">
                                      <p:cBhvr>
                                        <p:cTn id="135" dur="2000"/>
                                        <p:tgtEl>
                                          <p:spTgt spid="38"/>
                                        </p:tgtEl>
                                        <p:attrNameLst>
                                          <p:attrName>ppt_w</p:attrName>
                                        </p:attrNameLst>
                                      </p:cBhvr>
                                      <p:tavLst>
                                        <p:tav tm="0">
                                          <p:val>
                                            <p:strVal val="ppt_w"/>
                                          </p:val>
                                        </p:tav>
                                        <p:tav tm="100000">
                                          <p:val>
                                            <p:fltVal val="0"/>
                                          </p:val>
                                        </p:tav>
                                      </p:tavLst>
                                    </p:anim>
                                    <p:anim calcmode="lin" valueType="num">
                                      <p:cBhvr>
                                        <p:cTn id="136" dur="2000"/>
                                        <p:tgtEl>
                                          <p:spTgt spid="38"/>
                                        </p:tgtEl>
                                        <p:attrNameLst>
                                          <p:attrName>ppt_h</p:attrName>
                                        </p:attrNameLst>
                                      </p:cBhvr>
                                      <p:tavLst>
                                        <p:tav tm="0">
                                          <p:val>
                                            <p:strVal val="ppt_h"/>
                                          </p:val>
                                        </p:tav>
                                        <p:tav tm="100000">
                                          <p:val>
                                            <p:fltVal val="0"/>
                                          </p:val>
                                        </p:tav>
                                      </p:tavLst>
                                    </p:anim>
                                    <p:animEffect transition="out" filter="fade">
                                      <p:cBhvr>
                                        <p:cTn id="137" dur="2000"/>
                                        <p:tgtEl>
                                          <p:spTgt spid="38"/>
                                        </p:tgtEl>
                                      </p:cBhvr>
                                    </p:animEffect>
                                    <p:set>
                                      <p:cBhvr>
                                        <p:cTn id="138" dur="1" fill="hold">
                                          <p:stCondLst>
                                            <p:cond delay="1999"/>
                                          </p:stCondLst>
                                        </p:cTn>
                                        <p:tgtEl>
                                          <p:spTgt spid="38"/>
                                        </p:tgtEl>
                                        <p:attrNameLst>
                                          <p:attrName>style.visibility</p:attrName>
                                        </p:attrNameLst>
                                      </p:cBhvr>
                                      <p:to>
                                        <p:strVal val="hidden"/>
                                      </p:to>
                                    </p:set>
                                  </p:childTnLst>
                                </p:cTn>
                              </p:par>
                              <p:par>
                                <p:cTn id="139" presetID="53" presetClass="exit" presetSubtype="0" fill="hold" grpId="1" nodeType="withEffect">
                                  <p:stCondLst>
                                    <p:cond delay="0"/>
                                  </p:stCondLst>
                                  <p:childTnLst>
                                    <p:anim calcmode="lin" valueType="num">
                                      <p:cBhvr>
                                        <p:cTn id="140" dur="2000"/>
                                        <p:tgtEl>
                                          <p:spTgt spid="39"/>
                                        </p:tgtEl>
                                        <p:attrNameLst>
                                          <p:attrName>ppt_w</p:attrName>
                                        </p:attrNameLst>
                                      </p:cBhvr>
                                      <p:tavLst>
                                        <p:tav tm="0">
                                          <p:val>
                                            <p:strVal val="ppt_w"/>
                                          </p:val>
                                        </p:tav>
                                        <p:tav tm="100000">
                                          <p:val>
                                            <p:fltVal val="0"/>
                                          </p:val>
                                        </p:tav>
                                      </p:tavLst>
                                    </p:anim>
                                    <p:anim calcmode="lin" valueType="num">
                                      <p:cBhvr>
                                        <p:cTn id="141" dur="2000"/>
                                        <p:tgtEl>
                                          <p:spTgt spid="39"/>
                                        </p:tgtEl>
                                        <p:attrNameLst>
                                          <p:attrName>ppt_h</p:attrName>
                                        </p:attrNameLst>
                                      </p:cBhvr>
                                      <p:tavLst>
                                        <p:tav tm="0">
                                          <p:val>
                                            <p:strVal val="ppt_h"/>
                                          </p:val>
                                        </p:tav>
                                        <p:tav tm="100000">
                                          <p:val>
                                            <p:fltVal val="0"/>
                                          </p:val>
                                        </p:tav>
                                      </p:tavLst>
                                    </p:anim>
                                    <p:animEffect transition="out" filter="fade">
                                      <p:cBhvr>
                                        <p:cTn id="142" dur="2000"/>
                                        <p:tgtEl>
                                          <p:spTgt spid="39"/>
                                        </p:tgtEl>
                                      </p:cBhvr>
                                    </p:animEffect>
                                    <p:set>
                                      <p:cBhvr>
                                        <p:cTn id="143" dur="1" fill="hold">
                                          <p:stCondLst>
                                            <p:cond delay="1999"/>
                                          </p:stCondLst>
                                        </p:cTn>
                                        <p:tgtEl>
                                          <p:spTgt spid="39"/>
                                        </p:tgtEl>
                                        <p:attrNameLst>
                                          <p:attrName>style.visibility</p:attrName>
                                        </p:attrNameLst>
                                      </p:cBhvr>
                                      <p:to>
                                        <p:strVal val="hidden"/>
                                      </p:to>
                                    </p:set>
                                  </p:childTnLst>
                                </p:cTn>
                              </p:par>
                              <p:par>
                                <p:cTn id="144" presetID="53" presetClass="exit" presetSubtype="0" fill="hold" grpId="1" nodeType="withEffect">
                                  <p:stCondLst>
                                    <p:cond delay="0"/>
                                  </p:stCondLst>
                                  <p:childTnLst>
                                    <p:anim calcmode="lin" valueType="num">
                                      <p:cBhvr>
                                        <p:cTn id="145" dur="2000"/>
                                        <p:tgtEl>
                                          <p:spTgt spid="40"/>
                                        </p:tgtEl>
                                        <p:attrNameLst>
                                          <p:attrName>ppt_w</p:attrName>
                                        </p:attrNameLst>
                                      </p:cBhvr>
                                      <p:tavLst>
                                        <p:tav tm="0">
                                          <p:val>
                                            <p:strVal val="ppt_w"/>
                                          </p:val>
                                        </p:tav>
                                        <p:tav tm="100000">
                                          <p:val>
                                            <p:fltVal val="0"/>
                                          </p:val>
                                        </p:tav>
                                      </p:tavLst>
                                    </p:anim>
                                    <p:anim calcmode="lin" valueType="num">
                                      <p:cBhvr>
                                        <p:cTn id="146" dur="2000"/>
                                        <p:tgtEl>
                                          <p:spTgt spid="40"/>
                                        </p:tgtEl>
                                        <p:attrNameLst>
                                          <p:attrName>ppt_h</p:attrName>
                                        </p:attrNameLst>
                                      </p:cBhvr>
                                      <p:tavLst>
                                        <p:tav tm="0">
                                          <p:val>
                                            <p:strVal val="ppt_h"/>
                                          </p:val>
                                        </p:tav>
                                        <p:tav tm="100000">
                                          <p:val>
                                            <p:fltVal val="0"/>
                                          </p:val>
                                        </p:tav>
                                      </p:tavLst>
                                    </p:anim>
                                    <p:animEffect transition="out" filter="fade">
                                      <p:cBhvr>
                                        <p:cTn id="147" dur="2000"/>
                                        <p:tgtEl>
                                          <p:spTgt spid="40"/>
                                        </p:tgtEl>
                                      </p:cBhvr>
                                    </p:animEffect>
                                    <p:set>
                                      <p:cBhvr>
                                        <p:cTn id="148" dur="1" fill="hold">
                                          <p:stCondLst>
                                            <p:cond delay="1999"/>
                                          </p:stCondLst>
                                        </p:cTn>
                                        <p:tgtEl>
                                          <p:spTgt spid="40"/>
                                        </p:tgtEl>
                                        <p:attrNameLst>
                                          <p:attrName>style.visibility</p:attrName>
                                        </p:attrNameLst>
                                      </p:cBhvr>
                                      <p:to>
                                        <p:strVal val="hidden"/>
                                      </p:to>
                                    </p:set>
                                  </p:childTnLst>
                                </p:cTn>
                              </p:par>
                              <p:par>
                                <p:cTn id="149" presetID="10" presetClass="exit" presetSubtype="0" fill="hold" nodeType="withEffect">
                                  <p:stCondLst>
                                    <p:cond delay="0"/>
                                  </p:stCondLst>
                                  <p:childTnLst>
                                    <p:animEffect transition="out" filter="fade">
                                      <p:cBhvr>
                                        <p:cTn id="150" dur="1000"/>
                                        <p:tgtEl>
                                          <p:spTgt spid="2"/>
                                        </p:tgtEl>
                                      </p:cBhvr>
                                    </p:animEffect>
                                    <p:set>
                                      <p:cBhvr>
                                        <p:cTn id="151" dur="1" fill="hold">
                                          <p:stCondLst>
                                            <p:cond delay="999"/>
                                          </p:stCondLst>
                                        </p:cTn>
                                        <p:tgtEl>
                                          <p:spTgt spid="2"/>
                                        </p:tgtEl>
                                        <p:attrNameLst>
                                          <p:attrName>style.visibility</p:attrName>
                                        </p:attrNameLst>
                                      </p:cBhvr>
                                      <p:to>
                                        <p:strVal val="hidden"/>
                                      </p:to>
                                    </p:set>
                                  </p:childTnLst>
                                </p:cTn>
                              </p:par>
                              <p:par>
                                <p:cTn id="152" presetID="53" presetClass="entr" presetSubtype="0" fill="hold" grpId="0" nodeType="withEffect">
                                  <p:stCondLst>
                                    <p:cond delay="0"/>
                                  </p:stCondLst>
                                  <p:childTnLst>
                                    <p:set>
                                      <p:cBhvr>
                                        <p:cTn id="153" dur="1" fill="hold">
                                          <p:stCondLst>
                                            <p:cond delay="0"/>
                                          </p:stCondLst>
                                        </p:cTn>
                                        <p:tgtEl>
                                          <p:spTgt spid="36"/>
                                        </p:tgtEl>
                                        <p:attrNameLst>
                                          <p:attrName>style.visibility</p:attrName>
                                        </p:attrNameLst>
                                      </p:cBhvr>
                                      <p:to>
                                        <p:strVal val="visible"/>
                                      </p:to>
                                    </p:set>
                                    <p:anim calcmode="lin" valueType="num">
                                      <p:cBhvr>
                                        <p:cTn id="154" dur="2000" fill="hold"/>
                                        <p:tgtEl>
                                          <p:spTgt spid="36"/>
                                        </p:tgtEl>
                                        <p:attrNameLst>
                                          <p:attrName>ppt_w</p:attrName>
                                        </p:attrNameLst>
                                      </p:cBhvr>
                                      <p:tavLst>
                                        <p:tav tm="0">
                                          <p:val>
                                            <p:fltVal val="0"/>
                                          </p:val>
                                        </p:tav>
                                        <p:tav tm="100000">
                                          <p:val>
                                            <p:strVal val="#ppt_w"/>
                                          </p:val>
                                        </p:tav>
                                      </p:tavLst>
                                    </p:anim>
                                    <p:anim calcmode="lin" valueType="num">
                                      <p:cBhvr>
                                        <p:cTn id="155" dur="2000" fill="hold"/>
                                        <p:tgtEl>
                                          <p:spTgt spid="36"/>
                                        </p:tgtEl>
                                        <p:attrNameLst>
                                          <p:attrName>ppt_h</p:attrName>
                                        </p:attrNameLst>
                                      </p:cBhvr>
                                      <p:tavLst>
                                        <p:tav tm="0">
                                          <p:val>
                                            <p:fltVal val="0"/>
                                          </p:val>
                                        </p:tav>
                                        <p:tav tm="100000">
                                          <p:val>
                                            <p:strVal val="#ppt_h"/>
                                          </p:val>
                                        </p:tav>
                                      </p:tavLst>
                                    </p:anim>
                                    <p:animEffect transition="in" filter="fade">
                                      <p:cBhvr>
                                        <p:cTn id="156" dur="2000"/>
                                        <p:tgtEl>
                                          <p:spTgt spid="36"/>
                                        </p:tgtEl>
                                      </p:cBhvr>
                                    </p:animEffect>
                                  </p:childTnLst>
                                </p:cTn>
                              </p:par>
                              <p:par>
                                <p:cTn id="157" presetID="53" presetClass="entr" presetSubtype="0" fill="hold" grpId="0" nodeType="withEffect">
                                  <p:stCondLst>
                                    <p:cond delay="0"/>
                                  </p:stCondLst>
                                  <p:childTnLst>
                                    <p:set>
                                      <p:cBhvr>
                                        <p:cTn id="158" dur="1" fill="hold">
                                          <p:stCondLst>
                                            <p:cond delay="0"/>
                                          </p:stCondLst>
                                        </p:cTn>
                                        <p:tgtEl>
                                          <p:spTgt spid="41"/>
                                        </p:tgtEl>
                                        <p:attrNameLst>
                                          <p:attrName>style.visibility</p:attrName>
                                        </p:attrNameLst>
                                      </p:cBhvr>
                                      <p:to>
                                        <p:strVal val="visible"/>
                                      </p:to>
                                    </p:set>
                                    <p:anim calcmode="lin" valueType="num">
                                      <p:cBhvr>
                                        <p:cTn id="159" dur="2000" fill="hold"/>
                                        <p:tgtEl>
                                          <p:spTgt spid="41"/>
                                        </p:tgtEl>
                                        <p:attrNameLst>
                                          <p:attrName>ppt_w</p:attrName>
                                        </p:attrNameLst>
                                      </p:cBhvr>
                                      <p:tavLst>
                                        <p:tav tm="0">
                                          <p:val>
                                            <p:fltVal val="0"/>
                                          </p:val>
                                        </p:tav>
                                        <p:tav tm="100000">
                                          <p:val>
                                            <p:strVal val="#ppt_w"/>
                                          </p:val>
                                        </p:tav>
                                      </p:tavLst>
                                    </p:anim>
                                    <p:anim calcmode="lin" valueType="num">
                                      <p:cBhvr>
                                        <p:cTn id="160" dur="2000" fill="hold"/>
                                        <p:tgtEl>
                                          <p:spTgt spid="41"/>
                                        </p:tgtEl>
                                        <p:attrNameLst>
                                          <p:attrName>ppt_h</p:attrName>
                                        </p:attrNameLst>
                                      </p:cBhvr>
                                      <p:tavLst>
                                        <p:tav tm="0">
                                          <p:val>
                                            <p:fltVal val="0"/>
                                          </p:val>
                                        </p:tav>
                                        <p:tav tm="100000">
                                          <p:val>
                                            <p:strVal val="#ppt_h"/>
                                          </p:val>
                                        </p:tav>
                                      </p:tavLst>
                                    </p:anim>
                                    <p:animEffect transition="in" filter="fade">
                                      <p:cBhvr>
                                        <p:cTn id="161" dur="2000"/>
                                        <p:tgtEl>
                                          <p:spTgt spid="41"/>
                                        </p:tgtEl>
                                      </p:cBhvr>
                                    </p:animEffect>
                                  </p:childTnLst>
                                </p:cTn>
                              </p:par>
                              <p:par>
                                <p:cTn id="162" presetID="53" presetClass="entr" presetSubtype="0" fill="hold" grpId="0" nodeType="withEffect">
                                  <p:stCondLst>
                                    <p:cond delay="0"/>
                                  </p:stCondLst>
                                  <p:childTnLst>
                                    <p:set>
                                      <p:cBhvr>
                                        <p:cTn id="163" dur="1" fill="hold">
                                          <p:stCondLst>
                                            <p:cond delay="0"/>
                                          </p:stCondLst>
                                        </p:cTn>
                                        <p:tgtEl>
                                          <p:spTgt spid="42"/>
                                        </p:tgtEl>
                                        <p:attrNameLst>
                                          <p:attrName>style.visibility</p:attrName>
                                        </p:attrNameLst>
                                      </p:cBhvr>
                                      <p:to>
                                        <p:strVal val="visible"/>
                                      </p:to>
                                    </p:set>
                                    <p:anim calcmode="lin" valueType="num">
                                      <p:cBhvr>
                                        <p:cTn id="164" dur="2000" fill="hold"/>
                                        <p:tgtEl>
                                          <p:spTgt spid="42"/>
                                        </p:tgtEl>
                                        <p:attrNameLst>
                                          <p:attrName>ppt_w</p:attrName>
                                        </p:attrNameLst>
                                      </p:cBhvr>
                                      <p:tavLst>
                                        <p:tav tm="0">
                                          <p:val>
                                            <p:fltVal val="0"/>
                                          </p:val>
                                        </p:tav>
                                        <p:tav tm="100000">
                                          <p:val>
                                            <p:strVal val="#ppt_w"/>
                                          </p:val>
                                        </p:tav>
                                      </p:tavLst>
                                    </p:anim>
                                    <p:anim calcmode="lin" valueType="num">
                                      <p:cBhvr>
                                        <p:cTn id="165" dur="2000" fill="hold"/>
                                        <p:tgtEl>
                                          <p:spTgt spid="42"/>
                                        </p:tgtEl>
                                        <p:attrNameLst>
                                          <p:attrName>ppt_h</p:attrName>
                                        </p:attrNameLst>
                                      </p:cBhvr>
                                      <p:tavLst>
                                        <p:tav tm="0">
                                          <p:val>
                                            <p:fltVal val="0"/>
                                          </p:val>
                                        </p:tav>
                                        <p:tav tm="100000">
                                          <p:val>
                                            <p:strVal val="#ppt_h"/>
                                          </p:val>
                                        </p:tav>
                                      </p:tavLst>
                                    </p:anim>
                                    <p:animEffect transition="in" filter="fade">
                                      <p:cBhvr>
                                        <p:cTn id="166" dur="2000"/>
                                        <p:tgtEl>
                                          <p:spTgt spid="42"/>
                                        </p:tgtEl>
                                      </p:cBhvr>
                                    </p:animEffect>
                                  </p:childTnLst>
                                </p:cTn>
                              </p:par>
                              <p:par>
                                <p:cTn id="167" presetID="53" presetClass="entr" presetSubtype="0" fill="hold" grpId="0" nodeType="withEffect">
                                  <p:stCondLst>
                                    <p:cond delay="0"/>
                                  </p:stCondLst>
                                  <p:childTnLst>
                                    <p:set>
                                      <p:cBhvr>
                                        <p:cTn id="168" dur="1" fill="hold">
                                          <p:stCondLst>
                                            <p:cond delay="0"/>
                                          </p:stCondLst>
                                        </p:cTn>
                                        <p:tgtEl>
                                          <p:spTgt spid="43"/>
                                        </p:tgtEl>
                                        <p:attrNameLst>
                                          <p:attrName>style.visibility</p:attrName>
                                        </p:attrNameLst>
                                      </p:cBhvr>
                                      <p:to>
                                        <p:strVal val="visible"/>
                                      </p:to>
                                    </p:set>
                                    <p:anim calcmode="lin" valueType="num">
                                      <p:cBhvr>
                                        <p:cTn id="169" dur="2000" fill="hold"/>
                                        <p:tgtEl>
                                          <p:spTgt spid="43"/>
                                        </p:tgtEl>
                                        <p:attrNameLst>
                                          <p:attrName>ppt_w</p:attrName>
                                        </p:attrNameLst>
                                      </p:cBhvr>
                                      <p:tavLst>
                                        <p:tav tm="0">
                                          <p:val>
                                            <p:fltVal val="0"/>
                                          </p:val>
                                        </p:tav>
                                        <p:tav tm="100000">
                                          <p:val>
                                            <p:strVal val="#ppt_w"/>
                                          </p:val>
                                        </p:tav>
                                      </p:tavLst>
                                    </p:anim>
                                    <p:anim calcmode="lin" valueType="num">
                                      <p:cBhvr>
                                        <p:cTn id="170" dur="2000" fill="hold"/>
                                        <p:tgtEl>
                                          <p:spTgt spid="43"/>
                                        </p:tgtEl>
                                        <p:attrNameLst>
                                          <p:attrName>ppt_h</p:attrName>
                                        </p:attrNameLst>
                                      </p:cBhvr>
                                      <p:tavLst>
                                        <p:tav tm="0">
                                          <p:val>
                                            <p:fltVal val="0"/>
                                          </p:val>
                                        </p:tav>
                                        <p:tav tm="100000">
                                          <p:val>
                                            <p:strVal val="#ppt_h"/>
                                          </p:val>
                                        </p:tav>
                                      </p:tavLst>
                                    </p:anim>
                                    <p:animEffect transition="in" filter="fade">
                                      <p:cBhvr>
                                        <p:cTn id="171" dur="2000"/>
                                        <p:tgtEl>
                                          <p:spTgt spid="43"/>
                                        </p:tgtEl>
                                      </p:cBhvr>
                                    </p:animEffect>
                                  </p:childTnLst>
                                </p:cTn>
                              </p:par>
                              <p:par>
                                <p:cTn id="172" presetID="53" presetClass="entr" presetSubtype="0" fill="hold" grpId="0" nodeType="withEffect">
                                  <p:stCondLst>
                                    <p:cond delay="0"/>
                                  </p:stCondLst>
                                  <p:childTnLst>
                                    <p:set>
                                      <p:cBhvr>
                                        <p:cTn id="173" dur="1" fill="hold">
                                          <p:stCondLst>
                                            <p:cond delay="0"/>
                                          </p:stCondLst>
                                        </p:cTn>
                                        <p:tgtEl>
                                          <p:spTgt spid="44"/>
                                        </p:tgtEl>
                                        <p:attrNameLst>
                                          <p:attrName>style.visibility</p:attrName>
                                        </p:attrNameLst>
                                      </p:cBhvr>
                                      <p:to>
                                        <p:strVal val="visible"/>
                                      </p:to>
                                    </p:set>
                                    <p:anim calcmode="lin" valueType="num">
                                      <p:cBhvr>
                                        <p:cTn id="174" dur="2000" fill="hold"/>
                                        <p:tgtEl>
                                          <p:spTgt spid="44"/>
                                        </p:tgtEl>
                                        <p:attrNameLst>
                                          <p:attrName>ppt_w</p:attrName>
                                        </p:attrNameLst>
                                      </p:cBhvr>
                                      <p:tavLst>
                                        <p:tav tm="0">
                                          <p:val>
                                            <p:fltVal val="0"/>
                                          </p:val>
                                        </p:tav>
                                        <p:tav tm="100000">
                                          <p:val>
                                            <p:strVal val="#ppt_w"/>
                                          </p:val>
                                        </p:tav>
                                      </p:tavLst>
                                    </p:anim>
                                    <p:anim calcmode="lin" valueType="num">
                                      <p:cBhvr>
                                        <p:cTn id="175" dur="2000" fill="hold"/>
                                        <p:tgtEl>
                                          <p:spTgt spid="44"/>
                                        </p:tgtEl>
                                        <p:attrNameLst>
                                          <p:attrName>ppt_h</p:attrName>
                                        </p:attrNameLst>
                                      </p:cBhvr>
                                      <p:tavLst>
                                        <p:tav tm="0">
                                          <p:val>
                                            <p:fltVal val="0"/>
                                          </p:val>
                                        </p:tav>
                                        <p:tav tm="100000">
                                          <p:val>
                                            <p:strVal val="#ppt_h"/>
                                          </p:val>
                                        </p:tav>
                                      </p:tavLst>
                                    </p:anim>
                                    <p:animEffect transition="in" filter="fade">
                                      <p:cBhvr>
                                        <p:cTn id="176" dur="2000"/>
                                        <p:tgtEl>
                                          <p:spTgt spid="44"/>
                                        </p:tgtEl>
                                      </p:cBhvr>
                                    </p:animEffect>
                                  </p:childTnLst>
                                </p:cTn>
                              </p:par>
                              <p:par>
                                <p:cTn id="177" presetID="53" presetClass="entr" presetSubtype="0" fill="hold" grpId="0" nodeType="withEffect">
                                  <p:stCondLst>
                                    <p:cond delay="0"/>
                                  </p:stCondLst>
                                  <p:childTnLst>
                                    <p:set>
                                      <p:cBhvr>
                                        <p:cTn id="178" dur="1" fill="hold">
                                          <p:stCondLst>
                                            <p:cond delay="0"/>
                                          </p:stCondLst>
                                        </p:cTn>
                                        <p:tgtEl>
                                          <p:spTgt spid="45"/>
                                        </p:tgtEl>
                                        <p:attrNameLst>
                                          <p:attrName>style.visibility</p:attrName>
                                        </p:attrNameLst>
                                      </p:cBhvr>
                                      <p:to>
                                        <p:strVal val="visible"/>
                                      </p:to>
                                    </p:set>
                                    <p:anim calcmode="lin" valueType="num">
                                      <p:cBhvr>
                                        <p:cTn id="179" dur="2000" fill="hold"/>
                                        <p:tgtEl>
                                          <p:spTgt spid="45"/>
                                        </p:tgtEl>
                                        <p:attrNameLst>
                                          <p:attrName>ppt_w</p:attrName>
                                        </p:attrNameLst>
                                      </p:cBhvr>
                                      <p:tavLst>
                                        <p:tav tm="0">
                                          <p:val>
                                            <p:fltVal val="0"/>
                                          </p:val>
                                        </p:tav>
                                        <p:tav tm="100000">
                                          <p:val>
                                            <p:strVal val="#ppt_w"/>
                                          </p:val>
                                        </p:tav>
                                      </p:tavLst>
                                    </p:anim>
                                    <p:anim calcmode="lin" valueType="num">
                                      <p:cBhvr>
                                        <p:cTn id="180" dur="2000" fill="hold"/>
                                        <p:tgtEl>
                                          <p:spTgt spid="45"/>
                                        </p:tgtEl>
                                        <p:attrNameLst>
                                          <p:attrName>ppt_h</p:attrName>
                                        </p:attrNameLst>
                                      </p:cBhvr>
                                      <p:tavLst>
                                        <p:tav tm="0">
                                          <p:val>
                                            <p:fltVal val="0"/>
                                          </p:val>
                                        </p:tav>
                                        <p:tav tm="100000">
                                          <p:val>
                                            <p:strVal val="#ppt_h"/>
                                          </p:val>
                                        </p:tav>
                                      </p:tavLst>
                                    </p:anim>
                                    <p:animEffect transition="in" filter="fade">
                                      <p:cBhvr>
                                        <p:cTn id="181" dur="2000"/>
                                        <p:tgtEl>
                                          <p:spTgt spid="45"/>
                                        </p:tgtEl>
                                      </p:cBhvr>
                                    </p:animEffect>
                                  </p:childTnLst>
                                </p:cTn>
                              </p:par>
                              <p:par>
                                <p:cTn id="182" presetID="53" presetClass="entr" presetSubtype="0" fill="hold" grpId="0" nodeType="withEffect">
                                  <p:stCondLst>
                                    <p:cond delay="0"/>
                                  </p:stCondLst>
                                  <p:childTnLst>
                                    <p:set>
                                      <p:cBhvr>
                                        <p:cTn id="183" dur="1" fill="hold">
                                          <p:stCondLst>
                                            <p:cond delay="0"/>
                                          </p:stCondLst>
                                        </p:cTn>
                                        <p:tgtEl>
                                          <p:spTgt spid="46"/>
                                        </p:tgtEl>
                                        <p:attrNameLst>
                                          <p:attrName>style.visibility</p:attrName>
                                        </p:attrNameLst>
                                      </p:cBhvr>
                                      <p:to>
                                        <p:strVal val="visible"/>
                                      </p:to>
                                    </p:set>
                                    <p:anim calcmode="lin" valueType="num">
                                      <p:cBhvr>
                                        <p:cTn id="184" dur="2000" fill="hold"/>
                                        <p:tgtEl>
                                          <p:spTgt spid="46"/>
                                        </p:tgtEl>
                                        <p:attrNameLst>
                                          <p:attrName>ppt_w</p:attrName>
                                        </p:attrNameLst>
                                      </p:cBhvr>
                                      <p:tavLst>
                                        <p:tav tm="0">
                                          <p:val>
                                            <p:fltVal val="0"/>
                                          </p:val>
                                        </p:tav>
                                        <p:tav tm="100000">
                                          <p:val>
                                            <p:strVal val="#ppt_w"/>
                                          </p:val>
                                        </p:tav>
                                      </p:tavLst>
                                    </p:anim>
                                    <p:anim calcmode="lin" valueType="num">
                                      <p:cBhvr>
                                        <p:cTn id="185" dur="2000" fill="hold"/>
                                        <p:tgtEl>
                                          <p:spTgt spid="46"/>
                                        </p:tgtEl>
                                        <p:attrNameLst>
                                          <p:attrName>ppt_h</p:attrName>
                                        </p:attrNameLst>
                                      </p:cBhvr>
                                      <p:tavLst>
                                        <p:tav tm="0">
                                          <p:val>
                                            <p:fltVal val="0"/>
                                          </p:val>
                                        </p:tav>
                                        <p:tav tm="100000">
                                          <p:val>
                                            <p:strVal val="#ppt_h"/>
                                          </p:val>
                                        </p:tav>
                                      </p:tavLst>
                                    </p:anim>
                                    <p:animEffect transition="in" filter="fade">
                                      <p:cBhvr>
                                        <p:cTn id="186" dur="2000"/>
                                        <p:tgtEl>
                                          <p:spTgt spid="46"/>
                                        </p:tgtEl>
                                      </p:cBhvr>
                                    </p:animEffect>
                                  </p:childTnLst>
                                </p:cTn>
                              </p:par>
                              <p:par>
                                <p:cTn id="187" presetID="53" presetClass="entr" presetSubtype="0" fill="hold" grpId="0" nodeType="withEffect">
                                  <p:stCondLst>
                                    <p:cond delay="0"/>
                                  </p:stCondLst>
                                  <p:childTnLst>
                                    <p:set>
                                      <p:cBhvr>
                                        <p:cTn id="188" dur="1" fill="hold">
                                          <p:stCondLst>
                                            <p:cond delay="0"/>
                                          </p:stCondLst>
                                        </p:cTn>
                                        <p:tgtEl>
                                          <p:spTgt spid="50"/>
                                        </p:tgtEl>
                                        <p:attrNameLst>
                                          <p:attrName>style.visibility</p:attrName>
                                        </p:attrNameLst>
                                      </p:cBhvr>
                                      <p:to>
                                        <p:strVal val="visible"/>
                                      </p:to>
                                    </p:set>
                                    <p:anim calcmode="lin" valueType="num">
                                      <p:cBhvr>
                                        <p:cTn id="189" dur="2000" fill="hold"/>
                                        <p:tgtEl>
                                          <p:spTgt spid="50"/>
                                        </p:tgtEl>
                                        <p:attrNameLst>
                                          <p:attrName>ppt_w</p:attrName>
                                        </p:attrNameLst>
                                      </p:cBhvr>
                                      <p:tavLst>
                                        <p:tav tm="0">
                                          <p:val>
                                            <p:fltVal val="0"/>
                                          </p:val>
                                        </p:tav>
                                        <p:tav tm="100000">
                                          <p:val>
                                            <p:strVal val="#ppt_w"/>
                                          </p:val>
                                        </p:tav>
                                      </p:tavLst>
                                    </p:anim>
                                    <p:anim calcmode="lin" valueType="num">
                                      <p:cBhvr>
                                        <p:cTn id="190" dur="2000" fill="hold"/>
                                        <p:tgtEl>
                                          <p:spTgt spid="50"/>
                                        </p:tgtEl>
                                        <p:attrNameLst>
                                          <p:attrName>ppt_h</p:attrName>
                                        </p:attrNameLst>
                                      </p:cBhvr>
                                      <p:tavLst>
                                        <p:tav tm="0">
                                          <p:val>
                                            <p:fltVal val="0"/>
                                          </p:val>
                                        </p:tav>
                                        <p:tav tm="100000">
                                          <p:val>
                                            <p:strVal val="#ppt_h"/>
                                          </p:val>
                                        </p:tav>
                                      </p:tavLst>
                                    </p:anim>
                                    <p:animEffect transition="in" filter="fade">
                                      <p:cBhvr>
                                        <p:cTn id="191" dur="2000"/>
                                        <p:tgtEl>
                                          <p:spTgt spid="50"/>
                                        </p:tgtEl>
                                      </p:cBhvr>
                                    </p:animEffect>
                                  </p:childTnLst>
                                </p:cTn>
                              </p:par>
                              <p:par>
                                <p:cTn id="192" presetID="53" presetClass="entr" presetSubtype="0" fill="hold" grpId="0" nodeType="withEffect">
                                  <p:stCondLst>
                                    <p:cond delay="0"/>
                                  </p:stCondLst>
                                  <p:childTnLst>
                                    <p:set>
                                      <p:cBhvr>
                                        <p:cTn id="193" dur="1" fill="hold">
                                          <p:stCondLst>
                                            <p:cond delay="0"/>
                                          </p:stCondLst>
                                        </p:cTn>
                                        <p:tgtEl>
                                          <p:spTgt spid="48"/>
                                        </p:tgtEl>
                                        <p:attrNameLst>
                                          <p:attrName>style.visibility</p:attrName>
                                        </p:attrNameLst>
                                      </p:cBhvr>
                                      <p:to>
                                        <p:strVal val="visible"/>
                                      </p:to>
                                    </p:set>
                                    <p:anim calcmode="lin" valueType="num">
                                      <p:cBhvr>
                                        <p:cTn id="194" dur="2000" fill="hold"/>
                                        <p:tgtEl>
                                          <p:spTgt spid="48"/>
                                        </p:tgtEl>
                                        <p:attrNameLst>
                                          <p:attrName>ppt_w</p:attrName>
                                        </p:attrNameLst>
                                      </p:cBhvr>
                                      <p:tavLst>
                                        <p:tav tm="0">
                                          <p:val>
                                            <p:fltVal val="0"/>
                                          </p:val>
                                        </p:tav>
                                        <p:tav tm="100000">
                                          <p:val>
                                            <p:strVal val="#ppt_w"/>
                                          </p:val>
                                        </p:tav>
                                      </p:tavLst>
                                    </p:anim>
                                    <p:anim calcmode="lin" valueType="num">
                                      <p:cBhvr>
                                        <p:cTn id="195" dur="2000" fill="hold"/>
                                        <p:tgtEl>
                                          <p:spTgt spid="48"/>
                                        </p:tgtEl>
                                        <p:attrNameLst>
                                          <p:attrName>ppt_h</p:attrName>
                                        </p:attrNameLst>
                                      </p:cBhvr>
                                      <p:tavLst>
                                        <p:tav tm="0">
                                          <p:val>
                                            <p:fltVal val="0"/>
                                          </p:val>
                                        </p:tav>
                                        <p:tav tm="100000">
                                          <p:val>
                                            <p:strVal val="#ppt_h"/>
                                          </p:val>
                                        </p:tav>
                                      </p:tavLst>
                                    </p:anim>
                                    <p:animEffect transition="in" filter="fade">
                                      <p:cBhvr>
                                        <p:cTn id="196" dur="2000"/>
                                        <p:tgtEl>
                                          <p:spTgt spid="48"/>
                                        </p:tgtEl>
                                      </p:cBhvr>
                                    </p:animEffect>
                                  </p:childTnLst>
                                </p:cTn>
                              </p:par>
                              <p:par>
                                <p:cTn id="197" presetID="53" presetClass="entr" presetSubtype="0" fill="hold" grpId="0" nodeType="withEffect">
                                  <p:stCondLst>
                                    <p:cond delay="0"/>
                                  </p:stCondLst>
                                  <p:childTnLst>
                                    <p:set>
                                      <p:cBhvr>
                                        <p:cTn id="198" dur="1" fill="hold">
                                          <p:stCondLst>
                                            <p:cond delay="0"/>
                                          </p:stCondLst>
                                        </p:cTn>
                                        <p:tgtEl>
                                          <p:spTgt spid="51"/>
                                        </p:tgtEl>
                                        <p:attrNameLst>
                                          <p:attrName>style.visibility</p:attrName>
                                        </p:attrNameLst>
                                      </p:cBhvr>
                                      <p:to>
                                        <p:strVal val="visible"/>
                                      </p:to>
                                    </p:set>
                                    <p:anim calcmode="lin" valueType="num">
                                      <p:cBhvr>
                                        <p:cTn id="199" dur="2000" fill="hold"/>
                                        <p:tgtEl>
                                          <p:spTgt spid="51"/>
                                        </p:tgtEl>
                                        <p:attrNameLst>
                                          <p:attrName>ppt_w</p:attrName>
                                        </p:attrNameLst>
                                      </p:cBhvr>
                                      <p:tavLst>
                                        <p:tav tm="0">
                                          <p:val>
                                            <p:fltVal val="0"/>
                                          </p:val>
                                        </p:tav>
                                        <p:tav tm="100000">
                                          <p:val>
                                            <p:strVal val="#ppt_w"/>
                                          </p:val>
                                        </p:tav>
                                      </p:tavLst>
                                    </p:anim>
                                    <p:anim calcmode="lin" valueType="num">
                                      <p:cBhvr>
                                        <p:cTn id="200" dur="2000" fill="hold"/>
                                        <p:tgtEl>
                                          <p:spTgt spid="51"/>
                                        </p:tgtEl>
                                        <p:attrNameLst>
                                          <p:attrName>ppt_h</p:attrName>
                                        </p:attrNameLst>
                                      </p:cBhvr>
                                      <p:tavLst>
                                        <p:tav tm="0">
                                          <p:val>
                                            <p:fltVal val="0"/>
                                          </p:val>
                                        </p:tav>
                                        <p:tav tm="100000">
                                          <p:val>
                                            <p:strVal val="#ppt_h"/>
                                          </p:val>
                                        </p:tav>
                                      </p:tavLst>
                                    </p:anim>
                                    <p:animEffect transition="in" filter="fade">
                                      <p:cBhvr>
                                        <p:cTn id="201" dur="2000"/>
                                        <p:tgtEl>
                                          <p:spTgt spid="51"/>
                                        </p:tgtEl>
                                      </p:cBhvr>
                                    </p:animEffect>
                                  </p:childTnLst>
                                </p:cTn>
                              </p:par>
                              <p:par>
                                <p:cTn id="202" presetID="53" presetClass="entr" presetSubtype="0" fill="hold" grpId="0" nodeType="withEffect">
                                  <p:stCondLst>
                                    <p:cond delay="0"/>
                                  </p:stCondLst>
                                  <p:childTnLst>
                                    <p:set>
                                      <p:cBhvr>
                                        <p:cTn id="203" dur="1" fill="hold">
                                          <p:stCondLst>
                                            <p:cond delay="0"/>
                                          </p:stCondLst>
                                        </p:cTn>
                                        <p:tgtEl>
                                          <p:spTgt spid="49"/>
                                        </p:tgtEl>
                                        <p:attrNameLst>
                                          <p:attrName>style.visibility</p:attrName>
                                        </p:attrNameLst>
                                      </p:cBhvr>
                                      <p:to>
                                        <p:strVal val="visible"/>
                                      </p:to>
                                    </p:set>
                                    <p:anim calcmode="lin" valueType="num">
                                      <p:cBhvr>
                                        <p:cTn id="204" dur="2000" fill="hold"/>
                                        <p:tgtEl>
                                          <p:spTgt spid="49"/>
                                        </p:tgtEl>
                                        <p:attrNameLst>
                                          <p:attrName>ppt_w</p:attrName>
                                        </p:attrNameLst>
                                      </p:cBhvr>
                                      <p:tavLst>
                                        <p:tav tm="0">
                                          <p:val>
                                            <p:fltVal val="0"/>
                                          </p:val>
                                        </p:tav>
                                        <p:tav tm="100000">
                                          <p:val>
                                            <p:strVal val="#ppt_w"/>
                                          </p:val>
                                        </p:tav>
                                      </p:tavLst>
                                    </p:anim>
                                    <p:anim calcmode="lin" valueType="num">
                                      <p:cBhvr>
                                        <p:cTn id="205" dur="2000" fill="hold"/>
                                        <p:tgtEl>
                                          <p:spTgt spid="49"/>
                                        </p:tgtEl>
                                        <p:attrNameLst>
                                          <p:attrName>ppt_h</p:attrName>
                                        </p:attrNameLst>
                                      </p:cBhvr>
                                      <p:tavLst>
                                        <p:tav tm="0">
                                          <p:val>
                                            <p:fltVal val="0"/>
                                          </p:val>
                                        </p:tav>
                                        <p:tav tm="100000">
                                          <p:val>
                                            <p:strVal val="#ppt_h"/>
                                          </p:val>
                                        </p:tav>
                                      </p:tavLst>
                                    </p:anim>
                                    <p:animEffect transition="in" filter="fade">
                                      <p:cBhvr>
                                        <p:cTn id="206" dur="2000"/>
                                        <p:tgtEl>
                                          <p:spTgt spid="49"/>
                                        </p:tgtEl>
                                      </p:cBhvr>
                                    </p:animEffect>
                                  </p:childTnLst>
                                </p:cTn>
                              </p:par>
                              <p:par>
                                <p:cTn id="207" presetID="53" presetClass="entr" presetSubtype="0" fill="hold" grpId="0" nodeType="withEffect">
                                  <p:stCondLst>
                                    <p:cond delay="0"/>
                                  </p:stCondLst>
                                  <p:childTnLst>
                                    <p:set>
                                      <p:cBhvr>
                                        <p:cTn id="208" dur="1" fill="hold">
                                          <p:stCondLst>
                                            <p:cond delay="0"/>
                                          </p:stCondLst>
                                        </p:cTn>
                                        <p:tgtEl>
                                          <p:spTgt spid="52"/>
                                        </p:tgtEl>
                                        <p:attrNameLst>
                                          <p:attrName>style.visibility</p:attrName>
                                        </p:attrNameLst>
                                      </p:cBhvr>
                                      <p:to>
                                        <p:strVal val="visible"/>
                                      </p:to>
                                    </p:set>
                                    <p:anim calcmode="lin" valueType="num">
                                      <p:cBhvr>
                                        <p:cTn id="209" dur="2000" fill="hold"/>
                                        <p:tgtEl>
                                          <p:spTgt spid="52"/>
                                        </p:tgtEl>
                                        <p:attrNameLst>
                                          <p:attrName>ppt_w</p:attrName>
                                        </p:attrNameLst>
                                      </p:cBhvr>
                                      <p:tavLst>
                                        <p:tav tm="0">
                                          <p:val>
                                            <p:fltVal val="0"/>
                                          </p:val>
                                        </p:tav>
                                        <p:tav tm="100000">
                                          <p:val>
                                            <p:strVal val="#ppt_w"/>
                                          </p:val>
                                        </p:tav>
                                      </p:tavLst>
                                    </p:anim>
                                    <p:anim calcmode="lin" valueType="num">
                                      <p:cBhvr>
                                        <p:cTn id="210" dur="2000" fill="hold"/>
                                        <p:tgtEl>
                                          <p:spTgt spid="52"/>
                                        </p:tgtEl>
                                        <p:attrNameLst>
                                          <p:attrName>ppt_h</p:attrName>
                                        </p:attrNameLst>
                                      </p:cBhvr>
                                      <p:tavLst>
                                        <p:tav tm="0">
                                          <p:val>
                                            <p:fltVal val="0"/>
                                          </p:val>
                                        </p:tav>
                                        <p:tav tm="100000">
                                          <p:val>
                                            <p:strVal val="#ppt_h"/>
                                          </p:val>
                                        </p:tav>
                                      </p:tavLst>
                                    </p:anim>
                                    <p:animEffect transition="in" filter="fade">
                                      <p:cBhvr>
                                        <p:cTn id="211" dur="2000"/>
                                        <p:tgtEl>
                                          <p:spTgt spid="52"/>
                                        </p:tgtEl>
                                      </p:cBhvr>
                                    </p:animEffect>
                                  </p:childTnLst>
                                </p:cTn>
                              </p:par>
                            </p:childTnLst>
                          </p:cTn>
                        </p:par>
                        <p:par>
                          <p:cTn id="212" fill="hold">
                            <p:stCondLst>
                              <p:cond delay="2000"/>
                            </p:stCondLst>
                            <p:childTnLst>
                              <p:par>
                                <p:cTn id="213" presetID="55" presetClass="entr" presetSubtype="0" fill="hold" nodeType="afterEffect">
                                  <p:stCondLst>
                                    <p:cond delay="0"/>
                                  </p:stCondLst>
                                  <p:childTnLst>
                                    <p:set>
                                      <p:cBhvr>
                                        <p:cTn id="214" dur="1" fill="hold">
                                          <p:stCondLst>
                                            <p:cond delay="0"/>
                                          </p:stCondLst>
                                        </p:cTn>
                                        <p:tgtEl>
                                          <p:spTgt spid="47"/>
                                        </p:tgtEl>
                                        <p:attrNameLst>
                                          <p:attrName>style.visibility</p:attrName>
                                        </p:attrNameLst>
                                      </p:cBhvr>
                                      <p:to>
                                        <p:strVal val="visible"/>
                                      </p:to>
                                    </p:set>
                                    <p:anim calcmode="lin" valueType="num">
                                      <p:cBhvr>
                                        <p:cTn id="215" dur="1000" fill="hold"/>
                                        <p:tgtEl>
                                          <p:spTgt spid="47"/>
                                        </p:tgtEl>
                                        <p:attrNameLst>
                                          <p:attrName>ppt_w</p:attrName>
                                        </p:attrNameLst>
                                      </p:cBhvr>
                                      <p:tavLst>
                                        <p:tav tm="0">
                                          <p:val>
                                            <p:strVal val="#ppt_w*0.70"/>
                                          </p:val>
                                        </p:tav>
                                        <p:tav tm="100000">
                                          <p:val>
                                            <p:strVal val="#ppt_w"/>
                                          </p:val>
                                        </p:tav>
                                      </p:tavLst>
                                    </p:anim>
                                    <p:anim calcmode="lin" valueType="num">
                                      <p:cBhvr>
                                        <p:cTn id="216" dur="1000" fill="hold"/>
                                        <p:tgtEl>
                                          <p:spTgt spid="47"/>
                                        </p:tgtEl>
                                        <p:attrNameLst>
                                          <p:attrName>ppt_h</p:attrName>
                                        </p:attrNameLst>
                                      </p:cBhvr>
                                      <p:tavLst>
                                        <p:tav tm="0">
                                          <p:val>
                                            <p:strVal val="#ppt_h"/>
                                          </p:val>
                                        </p:tav>
                                        <p:tav tm="100000">
                                          <p:val>
                                            <p:strVal val="#ppt_h"/>
                                          </p:val>
                                        </p:tav>
                                      </p:tavLst>
                                    </p:anim>
                                    <p:animEffect transition="in" filter="fade">
                                      <p:cBhvr>
                                        <p:cTn id="217"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8" grpId="0" animBg="1"/>
      <p:bldP spid="38" grpId="1" animBg="1"/>
      <p:bldP spid="39" grpId="0" animBg="1"/>
      <p:bldP spid="39" grpId="1" animBg="1"/>
      <p:bldP spid="40" grpId="0" animBg="1"/>
      <p:bldP spid="40" grpId="1" animBg="1"/>
      <p:bldP spid="36" grpId="0" animBg="1"/>
      <p:bldP spid="41" grpId="0" animBg="1"/>
      <p:bldP spid="42" grpId="0" animBg="1"/>
      <p:bldP spid="43" grpId="0" animBg="1"/>
      <p:bldP spid="44" grpId="0" animBg="1"/>
      <p:bldP spid="45" grpId="0" animBg="1"/>
      <p:bldP spid="46" grpId="0" animBg="1"/>
      <p:bldP spid="48" grpId="0" animBg="1"/>
      <p:bldP spid="49" grpId="0" animBg="1"/>
      <p:bldP spid="50" grpId="0" animBg="1"/>
      <p:bldP spid="51" grpId="0" animBg="1"/>
      <p:bldP spid="5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solidFill>
                  <a:schemeClr val="accent1">
                    <a:lumMod val="75000"/>
                  </a:schemeClr>
                </a:solidFill>
              </a:rPr>
              <a:t>Topics</a:t>
            </a:r>
          </a:p>
        </p:txBody>
      </p:sp>
      <p:sp>
        <p:nvSpPr>
          <p:cNvPr id="3" name="Content Placeholder 2"/>
          <p:cNvSpPr>
            <a:spLocks noGrp="1"/>
          </p:cNvSpPr>
          <p:nvPr>
            <p:ph idx="1"/>
          </p:nvPr>
        </p:nvSpPr>
        <p:spPr/>
        <p:txBody>
          <a:bodyPr/>
          <a:lstStyle/>
          <a:p>
            <a:r>
              <a:rPr lang="en-US" sz="4000" dirty="0"/>
              <a:t>Meteorological satellites</a:t>
            </a:r>
          </a:p>
          <a:p>
            <a:r>
              <a:rPr lang="en-US" sz="4000" dirty="0"/>
              <a:t>Processing the data</a:t>
            </a:r>
          </a:p>
          <a:p>
            <a:r>
              <a:rPr lang="en-US" sz="4000" dirty="0"/>
              <a:t>Applications in Weather and Climate</a:t>
            </a:r>
          </a:p>
          <a:p>
            <a:r>
              <a:rPr lang="en-US" sz="4000" dirty="0"/>
              <a:t>Future Prospects</a:t>
            </a:r>
          </a:p>
        </p:txBody>
      </p:sp>
      <p:sp>
        <p:nvSpPr>
          <p:cNvPr id="4" name="TextBox 3"/>
          <p:cNvSpPr txBox="1"/>
          <p:nvPr/>
        </p:nvSpPr>
        <p:spPr>
          <a:xfrm>
            <a:off x="381000" y="1774826"/>
            <a:ext cx="1295400" cy="2554545"/>
          </a:xfrm>
          <a:prstGeom prst="rect">
            <a:avLst/>
          </a:prstGeom>
          <a:noFill/>
        </p:spPr>
        <p:txBody>
          <a:bodyPr wrap="square" rtlCol="0">
            <a:spAutoFit/>
          </a:bodyPr>
          <a:lstStyle/>
          <a:p>
            <a:r>
              <a:rPr lang="en-US" sz="3600" dirty="0">
                <a:solidFill>
                  <a:srgbClr val="FFFF00"/>
                </a:solidFill>
              </a:rPr>
              <a:t>What</a:t>
            </a:r>
          </a:p>
          <a:p>
            <a:endParaRPr lang="en-US" sz="2000" dirty="0">
              <a:solidFill>
                <a:srgbClr val="FFFF00"/>
              </a:solidFill>
            </a:endParaRPr>
          </a:p>
          <a:p>
            <a:r>
              <a:rPr lang="en-US" sz="3600" dirty="0">
                <a:solidFill>
                  <a:srgbClr val="FFFF00"/>
                </a:solidFill>
              </a:rPr>
              <a:t>How</a:t>
            </a:r>
          </a:p>
          <a:p>
            <a:endParaRPr lang="en-US" sz="3200" dirty="0">
              <a:solidFill>
                <a:srgbClr val="FFFF00"/>
              </a:solidFill>
            </a:endParaRPr>
          </a:p>
          <a:p>
            <a:r>
              <a:rPr lang="en-US" sz="3600" dirty="0">
                <a:solidFill>
                  <a:srgbClr val="FFFF00"/>
                </a:solidFill>
              </a:rPr>
              <a:t>Why</a:t>
            </a:r>
            <a:endParaRPr lang="en-US" sz="4000" dirty="0">
              <a:solidFill>
                <a:srgbClr val="FFFF00"/>
              </a:solidFill>
            </a:endParaRPr>
          </a:p>
        </p:txBody>
      </p:sp>
    </p:spTree>
    <p:extLst>
      <p:ext uri="{BB962C8B-B14F-4D97-AF65-F5344CB8AC3E}">
        <p14:creationId xmlns:p14="http://schemas.microsoft.com/office/powerpoint/2010/main" val="1814162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Footer Placeholder 2"/>
          <p:cNvSpPr>
            <a:spLocks noGrp="1"/>
          </p:cNvSpPr>
          <p:nvPr>
            <p:ph type="ftr" sz="quarter" idx="10"/>
          </p:nvPr>
        </p:nvSpPr>
        <p:spPr>
          <a:noFill/>
        </p:spPr>
        <p:txBody>
          <a:bodyPr/>
          <a:lstStyle/>
          <a:p>
            <a:r>
              <a:rPr lang="en-GB" dirty="0">
                <a:solidFill>
                  <a:srgbClr val="000000"/>
                </a:solidFill>
              </a:rPr>
              <a:t>© Crown copyright   Met Office</a:t>
            </a:r>
            <a:endParaRPr lang="en-GB" sz="1500" dirty="0">
              <a:solidFill>
                <a:srgbClr val="000000"/>
              </a:solidFill>
              <a:latin typeface="Times" pitchFamily="18" charset="0"/>
            </a:endParaRPr>
          </a:p>
        </p:txBody>
      </p:sp>
      <p:graphicFrame>
        <p:nvGraphicFramePr>
          <p:cNvPr id="998402" name="Object 2"/>
          <p:cNvGraphicFramePr>
            <a:graphicFrameLocks noChangeAspect="1"/>
          </p:cNvGraphicFramePr>
          <p:nvPr/>
        </p:nvGraphicFramePr>
        <p:xfrm>
          <a:off x="4079900" y="1268419"/>
          <a:ext cx="3743325" cy="4248151"/>
        </p:xfrm>
        <a:graphic>
          <a:graphicData uri="http://schemas.openxmlformats.org/presentationml/2006/ole">
            <mc:AlternateContent xmlns:mc="http://schemas.openxmlformats.org/markup-compatibility/2006">
              <mc:Choice xmlns:v="urn:schemas-microsoft-com:vml" Requires="v">
                <p:oleObj spid="_x0000_s2170" name="Photo Editor Photo" r:id="rId4" imgW="3371429" imgH="5038095" progId="">
                  <p:embed/>
                </p:oleObj>
              </mc:Choice>
              <mc:Fallback>
                <p:oleObj name="Photo Editor Photo" r:id="rId4" imgW="3371429" imgH="5038095" progId="">
                  <p:embed/>
                  <p:pic>
                    <p:nvPicPr>
                      <p:cNvPr id="0" name="Picture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9900" y="1268419"/>
                        <a:ext cx="3743325" cy="424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7" dir="2700000" algn="ctr" rotWithShape="0">
                                <a:schemeClr val="bg2">
                                  <a:alpha val="74997"/>
                                </a:schemeClr>
                              </a:outerShdw>
                            </a:effectLst>
                          </a14:hiddenEffects>
                        </a:ext>
                      </a:extLst>
                    </p:spPr>
                  </p:pic>
                </p:oleObj>
              </mc:Fallback>
            </mc:AlternateContent>
          </a:graphicData>
        </a:graphic>
      </p:graphicFrame>
      <p:sp>
        <p:nvSpPr>
          <p:cNvPr id="1028" name="AutoShape 3"/>
          <p:cNvSpPr>
            <a:spLocks noChangeArrowheads="1"/>
          </p:cNvSpPr>
          <p:nvPr/>
        </p:nvSpPr>
        <p:spPr bwMode="auto">
          <a:xfrm>
            <a:off x="1524001" y="4437083"/>
            <a:ext cx="2051051" cy="1871663"/>
          </a:xfrm>
          <a:prstGeom prst="verticalScroll">
            <a:avLst>
              <a:gd name="adj" fmla="val 12500"/>
            </a:avLst>
          </a:prstGeom>
          <a:solidFill>
            <a:srgbClr val="00FF00"/>
          </a:solidFill>
          <a:ln w="9525">
            <a:solidFill>
              <a:schemeClr val="bg1"/>
            </a:solidFill>
            <a:round/>
            <a:headEnd/>
            <a:tailEnd/>
          </a:ln>
        </p:spPr>
        <p:txBody>
          <a:bodyPr wrap="none" lIns="91434" tIns="45718" rIns="91434" bIns="45718" anchor="ctr"/>
          <a:lstStyle/>
          <a:p>
            <a:pPr fontAlgn="base">
              <a:lnSpc>
                <a:spcPct val="85000"/>
              </a:lnSpc>
              <a:spcBef>
                <a:spcPct val="0"/>
              </a:spcBef>
              <a:spcAft>
                <a:spcPct val="0"/>
              </a:spcAft>
            </a:pPr>
            <a:r>
              <a:rPr lang="en-GB" sz="1500" u="sng" dirty="0">
                <a:solidFill>
                  <a:srgbClr val="000000"/>
                </a:solidFill>
                <a:cs typeface="Arial" pitchFamily="34" charset="0"/>
              </a:rPr>
              <a:t>du</a:t>
            </a:r>
            <a:r>
              <a:rPr lang="en-GB" sz="1500" dirty="0">
                <a:solidFill>
                  <a:srgbClr val="000000"/>
                </a:solidFill>
                <a:cs typeface="Arial" pitchFamily="34" charset="0"/>
              </a:rPr>
              <a:t> = </a:t>
            </a:r>
            <a:r>
              <a:rPr lang="en-GB" sz="1500" u="sng" dirty="0">
                <a:solidFill>
                  <a:srgbClr val="000000"/>
                </a:solidFill>
                <a:cs typeface="Arial" pitchFamily="34" charset="0"/>
              </a:rPr>
              <a:t>∂p</a:t>
            </a:r>
            <a:r>
              <a:rPr lang="en-GB" sz="1500" dirty="0">
                <a:solidFill>
                  <a:srgbClr val="000000"/>
                </a:solidFill>
                <a:cs typeface="Arial" pitchFamily="34" charset="0"/>
              </a:rPr>
              <a:t> – fv</a:t>
            </a:r>
          </a:p>
          <a:p>
            <a:pPr fontAlgn="base">
              <a:lnSpc>
                <a:spcPct val="85000"/>
              </a:lnSpc>
              <a:spcBef>
                <a:spcPct val="0"/>
              </a:spcBef>
              <a:spcAft>
                <a:spcPct val="0"/>
              </a:spcAft>
            </a:pPr>
            <a:r>
              <a:rPr lang="en-GB" sz="1500" dirty="0" err="1">
                <a:solidFill>
                  <a:srgbClr val="000000"/>
                </a:solidFill>
                <a:cs typeface="Arial" pitchFamily="34" charset="0"/>
              </a:rPr>
              <a:t>dt</a:t>
            </a:r>
            <a:r>
              <a:rPr lang="en-GB" sz="1500" dirty="0">
                <a:solidFill>
                  <a:srgbClr val="000000"/>
                </a:solidFill>
                <a:cs typeface="Arial" pitchFamily="34" charset="0"/>
              </a:rPr>
              <a:t>      ∂x</a:t>
            </a:r>
          </a:p>
          <a:p>
            <a:pPr fontAlgn="base">
              <a:lnSpc>
                <a:spcPct val="85000"/>
              </a:lnSpc>
              <a:spcBef>
                <a:spcPct val="0"/>
              </a:spcBef>
              <a:spcAft>
                <a:spcPct val="0"/>
              </a:spcAft>
            </a:pPr>
            <a:r>
              <a:rPr lang="en-GB" sz="1500" u="sng" dirty="0" err="1">
                <a:solidFill>
                  <a:srgbClr val="000000"/>
                </a:solidFill>
                <a:cs typeface="Arial" pitchFamily="34" charset="0"/>
              </a:rPr>
              <a:t>dv</a:t>
            </a:r>
            <a:r>
              <a:rPr lang="en-GB" sz="1500" dirty="0">
                <a:solidFill>
                  <a:srgbClr val="000000"/>
                </a:solidFill>
                <a:cs typeface="Arial" pitchFamily="34" charset="0"/>
              </a:rPr>
              <a:t> = </a:t>
            </a:r>
            <a:r>
              <a:rPr lang="en-GB" sz="1500" u="sng" dirty="0">
                <a:solidFill>
                  <a:srgbClr val="000000"/>
                </a:solidFill>
                <a:cs typeface="Arial" pitchFamily="34" charset="0"/>
              </a:rPr>
              <a:t>∂p</a:t>
            </a:r>
            <a:r>
              <a:rPr lang="en-GB" sz="1500" dirty="0">
                <a:solidFill>
                  <a:srgbClr val="000000"/>
                </a:solidFill>
                <a:cs typeface="Arial" pitchFamily="34" charset="0"/>
              </a:rPr>
              <a:t> + fu </a:t>
            </a:r>
          </a:p>
          <a:p>
            <a:pPr fontAlgn="base">
              <a:lnSpc>
                <a:spcPct val="85000"/>
              </a:lnSpc>
              <a:spcBef>
                <a:spcPct val="0"/>
              </a:spcBef>
              <a:spcAft>
                <a:spcPct val="0"/>
              </a:spcAft>
            </a:pPr>
            <a:r>
              <a:rPr lang="en-GB" sz="1500" dirty="0" err="1">
                <a:solidFill>
                  <a:srgbClr val="000000"/>
                </a:solidFill>
                <a:cs typeface="Arial" pitchFamily="34" charset="0"/>
              </a:rPr>
              <a:t>dt</a:t>
            </a:r>
            <a:r>
              <a:rPr lang="en-GB" sz="1500" dirty="0">
                <a:solidFill>
                  <a:srgbClr val="000000"/>
                </a:solidFill>
                <a:cs typeface="Arial" pitchFamily="34" charset="0"/>
              </a:rPr>
              <a:t>     ∂y</a:t>
            </a:r>
          </a:p>
          <a:p>
            <a:pPr fontAlgn="base">
              <a:lnSpc>
                <a:spcPct val="85000"/>
              </a:lnSpc>
              <a:spcBef>
                <a:spcPct val="0"/>
              </a:spcBef>
              <a:spcAft>
                <a:spcPct val="0"/>
              </a:spcAft>
            </a:pPr>
            <a:r>
              <a:rPr lang="en-GB" sz="1500" u="sng" dirty="0">
                <a:solidFill>
                  <a:srgbClr val="000000"/>
                </a:solidFill>
                <a:cs typeface="Arial" pitchFamily="34" charset="0"/>
              </a:rPr>
              <a:t>p</a:t>
            </a:r>
            <a:r>
              <a:rPr lang="en-GB" sz="1500" dirty="0">
                <a:solidFill>
                  <a:srgbClr val="000000"/>
                </a:solidFill>
                <a:cs typeface="Arial" pitchFamily="34" charset="0"/>
              </a:rPr>
              <a:t> = RT</a:t>
            </a:r>
          </a:p>
          <a:p>
            <a:pPr fontAlgn="base">
              <a:lnSpc>
                <a:spcPct val="85000"/>
              </a:lnSpc>
              <a:spcBef>
                <a:spcPct val="0"/>
              </a:spcBef>
              <a:spcAft>
                <a:spcPct val="0"/>
              </a:spcAft>
            </a:pPr>
            <a:r>
              <a:rPr lang="el-GR" sz="1500" dirty="0">
                <a:solidFill>
                  <a:srgbClr val="000000"/>
                </a:solidFill>
                <a:cs typeface="Arial" pitchFamily="34" charset="0"/>
              </a:rPr>
              <a:t>ρ</a:t>
            </a:r>
            <a:endParaRPr lang="en-GB" sz="1500" dirty="0">
              <a:solidFill>
                <a:srgbClr val="000000"/>
              </a:solidFill>
              <a:cs typeface="Arial" pitchFamily="34" charset="0"/>
            </a:endParaRPr>
          </a:p>
          <a:p>
            <a:pPr fontAlgn="base">
              <a:lnSpc>
                <a:spcPct val="85000"/>
              </a:lnSpc>
              <a:spcBef>
                <a:spcPct val="0"/>
              </a:spcBef>
              <a:spcAft>
                <a:spcPct val="0"/>
              </a:spcAft>
            </a:pPr>
            <a:endParaRPr lang="en-GB" sz="1500" dirty="0">
              <a:solidFill>
                <a:srgbClr val="FFFFFF"/>
              </a:solidFill>
              <a:cs typeface="Arial" pitchFamily="34" charset="0"/>
            </a:endParaRPr>
          </a:p>
        </p:txBody>
      </p:sp>
      <p:pic>
        <p:nvPicPr>
          <p:cNvPr id="1029" name="Picture 4" descr="XeterMetOff7"/>
          <p:cNvPicPr>
            <a:picLocks noChangeAspect="1" noChangeArrowheads="1"/>
          </p:cNvPicPr>
          <p:nvPr/>
        </p:nvPicPr>
        <p:blipFill>
          <a:blip r:embed="rId6" cstate="print"/>
          <a:srcRect l="16664" t="12532" r="33330" b="25063"/>
          <a:stretch>
            <a:fillRect/>
          </a:stretch>
        </p:blipFill>
        <p:spPr bwMode="auto">
          <a:xfrm>
            <a:off x="8189929" y="2420939"/>
            <a:ext cx="2478087" cy="2463800"/>
          </a:xfrm>
          <a:prstGeom prst="rect">
            <a:avLst/>
          </a:prstGeom>
          <a:noFill/>
          <a:ln w="9525">
            <a:noFill/>
            <a:miter lim="800000"/>
            <a:headEnd/>
            <a:tailEnd/>
          </a:ln>
        </p:spPr>
      </p:pic>
      <p:sp>
        <p:nvSpPr>
          <p:cNvPr id="1030" name="Text Box 5"/>
          <p:cNvSpPr txBox="1">
            <a:spLocks noChangeArrowheads="1"/>
          </p:cNvSpPr>
          <p:nvPr/>
        </p:nvSpPr>
        <p:spPr bwMode="auto">
          <a:xfrm>
            <a:off x="8472488" y="5013346"/>
            <a:ext cx="2195512" cy="615553"/>
          </a:xfrm>
          <a:prstGeom prst="rect">
            <a:avLst/>
          </a:prstGeom>
          <a:noFill/>
          <a:ln w="9525" algn="ctr">
            <a:noFill/>
            <a:miter lim="800000"/>
            <a:headEnd/>
            <a:tailEnd/>
          </a:ln>
        </p:spPr>
        <p:txBody>
          <a:bodyPr lIns="91434" tIns="45718" rIns="91434" bIns="45718">
            <a:spAutoFit/>
          </a:bodyPr>
          <a:lstStyle/>
          <a:p>
            <a:pPr algn="ctr" fontAlgn="base">
              <a:lnSpc>
                <a:spcPct val="85000"/>
              </a:lnSpc>
              <a:spcBef>
                <a:spcPct val="50000"/>
              </a:spcBef>
              <a:spcAft>
                <a:spcPct val="0"/>
              </a:spcAft>
            </a:pPr>
            <a:r>
              <a:rPr lang="en-GB" sz="2000" b="1" dirty="0">
                <a:solidFill>
                  <a:srgbClr val="000000"/>
                </a:solidFill>
                <a:cs typeface="Arial" pitchFamily="34" charset="0"/>
              </a:rPr>
              <a:t>Risk Analysis &amp; Communication</a:t>
            </a:r>
          </a:p>
        </p:txBody>
      </p:sp>
      <p:sp>
        <p:nvSpPr>
          <p:cNvPr id="1031" name="Text Box 6"/>
          <p:cNvSpPr txBox="1">
            <a:spLocks noChangeArrowheads="1"/>
          </p:cNvSpPr>
          <p:nvPr/>
        </p:nvSpPr>
        <p:spPr bwMode="auto">
          <a:xfrm>
            <a:off x="1774825" y="5876946"/>
            <a:ext cx="1619251" cy="353943"/>
          </a:xfrm>
          <a:prstGeom prst="rect">
            <a:avLst/>
          </a:prstGeom>
          <a:noFill/>
          <a:ln w="9525" algn="ctr">
            <a:noFill/>
            <a:miter lim="800000"/>
            <a:headEnd/>
            <a:tailEnd/>
          </a:ln>
        </p:spPr>
        <p:txBody>
          <a:bodyPr lIns="91434" tIns="45718" rIns="91434" bIns="45718">
            <a:spAutoFit/>
          </a:bodyPr>
          <a:lstStyle/>
          <a:p>
            <a:pPr algn="ctr" fontAlgn="base">
              <a:lnSpc>
                <a:spcPct val="85000"/>
              </a:lnSpc>
              <a:spcBef>
                <a:spcPct val="50000"/>
              </a:spcBef>
              <a:spcAft>
                <a:spcPct val="0"/>
              </a:spcAft>
            </a:pPr>
            <a:r>
              <a:rPr lang="en-GB" sz="2000" dirty="0">
                <a:solidFill>
                  <a:srgbClr val="000000"/>
                </a:solidFill>
                <a:cs typeface="Arial" pitchFamily="34" charset="0"/>
              </a:rPr>
              <a:t>Knowledge</a:t>
            </a:r>
          </a:p>
        </p:txBody>
      </p:sp>
      <p:grpSp>
        <p:nvGrpSpPr>
          <p:cNvPr id="2" name="Group 7"/>
          <p:cNvGrpSpPr>
            <a:grpSpLocks/>
          </p:cNvGrpSpPr>
          <p:nvPr/>
        </p:nvGrpSpPr>
        <p:grpSpPr bwMode="auto">
          <a:xfrm>
            <a:off x="4440241" y="1844676"/>
            <a:ext cx="3257551" cy="3817939"/>
            <a:chOff x="1837" y="1162"/>
            <a:chExt cx="2052" cy="2405"/>
          </a:xfrm>
        </p:grpSpPr>
        <p:sp>
          <p:nvSpPr>
            <p:cNvPr id="1041" name="Freeform 8"/>
            <p:cNvSpPr>
              <a:spLocks/>
            </p:cNvSpPr>
            <p:nvPr/>
          </p:nvSpPr>
          <p:spPr bwMode="auto">
            <a:xfrm>
              <a:off x="3396" y="3322"/>
              <a:ext cx="5" cy="1"/>
            </a:xfrm>
            <a:custGeom>
              <a:avLst/>
              <a:gdLst>
                <a:gd name="T0" fmla="*/ 0 w 7"/>
                <a:gd name="T1" fmla="*/ 0 h 1"/>
                <a:gd name="T2" fmla="*/ 0 w 7"/>
                <a:gd name="T3" fmla="*/ 0 h 1"/>
                <a:gd name="T4" fmla="*/ 3 w 7"/>
                <a:gd name="T5" fmla="*/ 0 h 1"/>
                <a:gd name="T6" fmla="*/ 3 w 7"/>
                <a:gd name="T7" fmla="*/ 0 h 1"/>
                <a:gd name="T8" fmla="*/ 3 w 7"/>
                <a:gd name="T9" fmla="*/ 0 h 1"/>
                <a:gd name="T10" fmla="*/ 0 w 7"/>
                <a:gd name="T11" fmla="*/ 0 h 1"/>
                <a:gd name="T12" fmla="*/ 0 w 7"/>
                <a:gd name="T13" fmla="*/ 0 h 1"/>
                <a:gd name="T14" fmla="*/ 0 60000 65536"/>
                <a:gd name="T15" fmla="*/ 0 60000 65536"/>
                <a:gd name="T16" fmla="*/ 0 60000 65536"/>
                <a:gd name="T17" fmla="*/ 0 60000 65536"/>
                <a:gd name="T18" fmla="*/ 0 60000 65536"/>
                <a:gd name="T19" fmla="*/ 0 60000 65536"/>
                <a:gd name="T20" fmla="*/ 0 60000 65536"/>
                <a:gd name="T21" fmla="*/ 0 w 7"/>
                <a:gd name="T22" fmla="*/ 0 h 1"/>
                <a:gd name="T23" fmla="*/ 7 w 7"/>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1">
                  <a:moveTo>
                    <a:pt x="0" y="0"/>
                  </a:moveTo>
                  <a:lnTo>
                    <a:pt x="0"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2" name="Freeform 9"/>
            <p:cNvSpPr>
              <a:spLocks/>
            </p:cNvSpPr>
            <p:nvPr/>
          </p:nvSpPr>
          <p:spPr bwMode="auto">
            <a:xfrm>
              <a:off x="3396" y="3307"/>
              <a:ext cx="5" cy="1"/>
            </a:xfrm>
            <a:custGeom>
              <a:avLst/>
              <a:gdLst>
                <a:gd name="T0" fmla="*/ 0 w 7"/>
                <a:gd name="T1" fmla="*/ 0 h 1"/>
                <a:gd name="T2" fmla="*/ 0 w 7"/>
                <a:gd name="T3" fmla="*/ 0 h 1"/>
                <a:gd name="T4" fmla="*/ 3 w 7"/>
                <a:gd name="T5" fmla="*/ 0 h 1"/>
                <a:gd name="T6" fmla="*/ 0 w 7"/>
                <a:gd name="T7" fmla="*/ 0 h 1"/>
                <a:gd name="T8" fmla="*/ 0 w 7"/>
                <a:gd name="T9" fmla="*/ 0 h 1"/>
                <a:gd name="T10" fmla="*/ 0 60000 65536"/>
                <a:gd name="T11" fmla="*/ 0 60000 65536"/>
                <a:gd name="T12" fmla="*/ 0 60000 65536"/>
                <a:gd name="T13" fmla="*/ 0 60000 65536"/>
                <a:gd name="T14" fmla="*/ 0 60000 65536"/>
                <a:gd name="T15" fmla="*/ 0 w 7"/>
                <a:gd name="T16" fmla="*/ 0 h 1"/>
                <a:gd name="T17" fmla="*/ 7 w 7"/>
                <a:gd name="T18" fmla="*/ 1 h 1"/>
              </a:gdLst>
              <a:ahLst/>
              <a:cxnLst>
                <a:cxn ang="T10">
                  <a:pos x="T0" y="T1"/>
                </a:cxn>
                <a:cxn ang="T11">
                  <a:pos x="T2" y="T3"/>
                </a:cxn>
                <a:cxn ang="T12">
                  <a:pos x="T4" y="T5"/>
                </a:cxn>
                <a:cxn ang="T13">
                  <a:pos x="T6" y="T7"/>
                </a:cxn>
                <a:cxn ang="T14">
                  <a:pos x="T8" y="T9"/>
                </a:cxn>
              </a:cxnLst>
              <a:rect l="T15" t="T16" r="T17" b="T18"/>
              <a:pathLst>
                <a:path w="7" h="1">
                  <a:moveTo>
                    <a:pt x="0" y="0"/>
                  </a:moveTo>
                  <a:lnTo>
                    <a:pt x="0"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3" name="Freeform 10"/>
            <p:cNvSpPr>
              <a:spLocks/>
            </p:cNvSpPr>
            <p:nvPr/>
          </p:nvSpPr>
          <p:spPr bwMode="auto">
            <a:xfrm>
              <a:off x="3396" y="3307"/>
              <a:ext cx="5" cy="1"/>
            </a:xfrm>
            <a:custGeom>
              <a:avLst/>
              <a:gdLst>
                <a:gd name="T0" fmla="*/ 0 w 7"/>
                <a:gd name="T1" fmla="*/ 0 h 1"/>
                <a:gd name="T2" fmla="*/ 0 w 7"/>
                <a:gd name="T3" fmla="*/ 0 h 1"/>
                <a:gd name="T4" fmla="*/ 3 w 7"/>
                <a:gd name="T5" fmla="*/ 0 h 1"/>
                <a:gd name="T6" fmla="*/ 0 w 7"/>
                <a:gd name="T7" fmla="*/ 0 h 1"/>
                <a:gd name="T8" fmla="*/ 0 w 7"/>
                <a:gd name="T9" fmla="*/ 0 h 1"/>
                <a:gd name="T10" fmla="*/ 0 60000 65536"/>
                <a:gd name="T11" fmla="*/ 0 60000 65536"/>
                <a:gd name="T12" fmla="*/ 0 60000 65536"/>
                <a:gd name="T13" fmla="*/ 0 60000 65536"/>
                <a:gd name="T14" fmla="*/ 0 60000 65536"/>
                <a:gd name="T15" fmla="*/ 0 w 7"/>
                <a:gd name="T16" fmla="*/ 0 h 1"/>
                <a:gd name="T17" fmla="*/ 7 w 7"/>
                <a:gd name="T18" fmla="*/ 1 h 1"/>
              </a:gdLst>
              <a:ahLst/>
              <a:cxnLst>
                <a:cxn ang="T10">
                  <a:pos x="T0" y="T1"/>
                </a:cxn>
                <a:cxn ang="T11">
                  <a:pos x="T2" y="T3"/>
                </a:cxn>
                <a:cxn ang="T12">
                  <a:pos x="T4" y="T5"/>
                </a:cxn>
                <a:cxn ang="T13">
                  <a:pos x="T6" y="T7"/>
                </a:cxn>
                <a:cxn ang="T14">
                  <a:pos x="T8" y="T9"/>
                </a:cxn>
              </a:cxnLst>
              <a:rect l="T15" t="T16" r="T17" b="T18"/>
              <a:pathLst>
                <a:path w="7" h="1">
                  <a:moveTo>
                    <a:pt x="0" y="0"/>
                  </a:moveTo>
                  <a:lnTo>
                    <a:pt x="0"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4" name="Text Box 11"/>
            <p:cNvSpPr txBox="1">
              <a:spLocks noChangeArrowheads="1"/>
            </p:cNvSpPr>
            <p:nvPr/>
          </p:nvSpPr>
          <p:spPr bwMode="auto">
            <a:xfrm>
              <a:off x="2332" y="1596"/>
              <a:ext cx="431" cy="21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GB" altLang="en-GB" sz="1600" dirty="0">
                  <a:solidFill>
                    <a:srgbClr val="FFFFFF"/>
                  </a:solidFill>
                  <a:latin typeface="Stone Sans Sem ITC TT" pitchFamily="2" charset="0"/>
                  <a:cs typeface="Arial" pitchFamily="34" charset="0"/>
                </a:rPr>
                <a:t>70 levels</a:t>
              </a:r>
            </a:p>
          </p:txBody>
        </p:sp>
        <p:sp>
          <p:nvSpPr>
            <p:cNvPr id="1045" name="Freeform 12"/>
            <p:cNvSpPr>
              <a:spLocks/>
            </p:cNvSpPr>
            <p:nvPr/>
          </p:nvSpPr>
          <p:spPr bwMode="auto">
            <a:xfrm>
              <a:off x="1837" y="2507"/>
              <a:ext cx="2052" cy="1060"/>
            </a:xfrm>
            <a:custGeom>
              <a:avLst/>
              <a:gdLst>
                <a:gd name="T0" fmla="*/ 1052 w 2866"/>
                <a:gd name="T1" fmla="*/ 483 h 1570"/>
                <a:gd name="T2" fmla="*/ 280 w 2866"/>
                <a:gd name="T3" fmla="*/ 483 h 1570"/>
                <a:gd name="T4" fmla="*/ 0 w 2866"/>
                <a:gd name="T5" fmla="*/ 0 h 1570"/>
                <a:gd name="T6" fmla="*/ 770 w 2866"/>
                <a:gd name="T7" fmla="*/ 0 h 1570"/>
                <a:gd name="T8" fmla="*/ 1052 w 2866"/>
                <a:gd name="T9" fmla="*/ 483 h 1570"/>
                <a:gd name="T10" fmla="*/ 0 60000 65536"/>
                <a:gd name="T11" fmla="*/ 0 60000 65536"/>
                <a:gd name="T12" fmla="*/ 0 60000 65536"/>
                <a:gd name="T13" fmla="*/ 0 60000 65536"/>
                <a:gd name="T14" fmla="*/ 0 60000 65536"/>
                <a:gd name="T15" fmla="*/ 0 w 2866"/>
                <a:gd name="T16" fmla="*/ 0 h 1570"/>
                <a:gd name="T17" fmla="*/ 2866 w 2866"/>
                <a:gd name="T18" fmla="*/ 1570 h 1570"/>
              </a:gdLst>
              <a:ahLst/>
              <a:cxnLst>
                <a:cxn ang="T10">
                  <a:pos x="T0" y="T1"/>
                </a:cxn>
                <a:cxn ang="T11">
                  <a:pos x="T2" y="T3"/>
                </a:cxn>
                <a:cxn ang="T12">
                  <a:pos x="T4" y="T5"/>
                </a:cxn>
                <a:cxn ang="T13">
                  <a:pos x="T6" y="T7"/>
                </a:cxn>
                <a:cxn ang="T14">
                  <a:pos x="T8" y="T9"/>
                </a:cxn>
              </a:cxnLst>
              <a:rect l="T15" t="T16" r="T17" b="T18"/>
              <a:pathLst>
                <a:path w="2866" h="1570">
                  <a:moveTo>
                    <a:pt x="2866" y="1570"/>
                  </a:moveTo>
                  <a:lnTo>
                    <a:pt x="763" y="1570"/>
                  </a:lnTo>
                  <a:lnTo>
                    <a:pt x="0" y="0"/>
                  </a:lnTo>
                  <a:lnTo>
                    <a:pt x="2096" y="0"/>
                  </a:lnTo>
                  <a:lnTo>
                    <a:pt x="2866" y="1570"/>
                  </a:lnTo>
                  <a:close/>
                </a:path>
              </a:pathLst>
            </a:custGeom>
            <a:solidFill>
              <a:srgbClr val="CCECF4"/>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6" name="Freeform 13"/>
            <p:cNvSpPr>
              <a:spLocks/>
            </p:cNvSpPr>
            <p:nvPr/>
          </p:nvSpPr>
          <p:spPr bwMode="auto">
            <a:xfrm>
              <a:off x="1837" y="2507"/>
              <a:ext cx="2052" cy="1060"/>
            </a:xfrm>
            <a:custGeom>
              <a:avLst/>
              <a:gdLst>
                <a:gd name="T0" fmla="*/ 1052 w 2866"/>
                <a:gd name="T1" fmla="*/ 483 h 1570"/>
                <a:gd name="T2" fmla="*/ 280 w 2866"/>
                <a:gd name="T3" fmla="*/ 483 h 1570"/>
                <a:gd name="T4" fmla="*/ 0 w 2866"/>
                <a:gd name="T5" fmla="*/ 0 h 1570"/>
                <a:gd name="T6" fmla="*/ 770 w 2866"/>
                <a:gd name="T7" fmla="*/ 0 h 1570"/>
                <a:gd name="T8" fmla="*/ 1052 w 2866"/>
                <a:gd name="T9" fmla="*/ 483 h 1570"/>
                <a:gd name="T10" fmla="*/ 0 60000 65536"/>
                <a:gd name="T11" fmla="*/ 0 60000 65536"/>
                <a:gd name="T12" fmla="*/ 0 60000 65536"/>
                <a:gd name="T13" fmla="*/ 0 60000 65536"/>
                <a:gd name="T14" fmla="*/ 0 60000 65536"/>
                <a:gd name="T15" fmla="*/ 0 w 2866"/>
                <a:gd name="T16" fmla="*/ 0 h 1570"/>
                <a:gd name="T17" fmla="*/ 2866 w 2866"/>
                <a:gd name="T18" fmla="*/ 1570 h 1570"/>
              </a:gdLst>
              <a:ahLst/>
              <a:cxnLst>
                <a:cxn ang="T10">
                  <a:pos x="T0" y="T1"/>
                </a:cxn>
                <a:cxn ang="T11">
                  <a:pos x="T2" y="T3"/>
                </a:cxn>
                <a:cxn ang="T12">
                  <a:pos x="T4" y="T5"/>
                </a:cxn>
                <a:cxn ang="T13">
                  <a:pos x="T6" y="T7"/>
                </a:cxn>
                <a:cxn ang="T14">
                  <a:pos x="T8" y="T9"/>
                </a:cxn>
              </a:cxnLst>
              <a:rect l="T15" t="T16" r="T17" b="T18"/>
              <a:pathLst>
                <a:path w="2866" h="1570">
                  <a:moveTo>
                    <a:pt x="2866" y="1570"/>
                  </a:moveTo>
                  <a:lnTo>
                    <a:pt x="763" y="1570"/>
                  </a:lnTo>
                  <a:lnTo>
                    <a:pt x="0" y="0"/>
                  </a:lnTo>
                  <a:lnTo>
                    <a:pt x="2096" y="0"/>
                  </a:lnTo>
                  <a:lnTo>
                    <a:pt x="2866" y="1570"/>
                  </a:lnTo>
                  <a:close/>
                </a:path>
              </a:pathLst>
            </a:custGeom>
            <a:noFill/>
            <a:ln w="238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7" name="Freeform 14"/>
            <p:cNvSpPr>
              <a:spLocks/>
            </p:cNvSpPr>
            <p:nvPr/>
          </p:nvSpPr>
          <p:spPr bwMode="auto">
            <a:xfrm>
              <a:off x="2404" y="3007"/>
              <a:ext cx="382" cy="330"/>
            </a:xfrm>
            <a:custGeom>
              <a:avLst/>
              <a:gdLst>
                <a:gd name="T0" fmla="*/ 145 w 533"/>
                <a:gd name="T1" fmla="*/ 135 h 488"/>
                <a:gd name="T2" fmla="*/ 155 w 533"/>
                <a:gd name="T3" fmla="*/ 126 h 488"/>
                <a:gd name="T4" fmla="*/ 164 w 533"/>
                <a:gd name="T5" fmla="*/ 121 h 488"/>
                <a:gd name="T6" fmla="*/ 180 w 533"/>
                <a:gd name="T7" fmla="*/ 124 h 488"/>
                <a:gd name="T8" fmla="*/ 191 w 533"/>
                <a:gd name="T9" fmla="*/ 121 h 488"/>
                <a:gd name="T10" fmla="*/ 191 w 533"/>
                <a:gd name="T11" fmla="*/ 108 h 488"/>
                <a:gd name="T12" fmla="*/ 182 w 533"/>
                <a:gd name="T13" fmla="*/ 85 h 488"/>
                <a:gd name="T14" fmla="*/ 175 w 533"/>
                <a:gd name="T15" fmla="*/ 78 h 488"/>
                <a:gd name="T16" fmla="*/ 169 w 533"/>
                <a:gd name="T17" fmla="*/ 71 h 488"/>
                <a:gd name="T18" fmla="*/ 155 w 533"/>
                <a:gd name="T19" fmla="*/ 60 h 488"/>
                <a:gd name="T20" fmla="*/ 158 w 533"/>
                <a:gd name="T21" fmla="*/ 55 h 488"/>
                <a:gd name="T22" fmla="*/ 172 w 533"/>
                <a:gd name="T23" fmla="*/ 53 h 488"/>
                <a:gd name="T24" fmla="*/ 175 w 533"/>
                <a:gd name="T25" fmla="*/ 43 h 488"/>
                <a:gd name="T26" fmla="*/ 177 w 533"/>
                <a:gd name="T27" fmla="*/ 39 h 488"/>
                <a:gd name="T28" fmla="*/ 175 w 533"/>
                <a:gd name="T29" fmla="*/ 32 h 488"/>
                <a:gd name="T30" fmla="*/ 166 w 533"/>
                <a:gd name="T31" fmla="*/ 28 h 488"/>
                <a:gd name="T32" fmla="*/ 161 w 533"/>
                <a:gd name="T33" fmla="*/ 25 h 488"/>
                <a:gd name="T34" fmla="*/ 145 w 533"/>
                <a:gd name="T35" fmla="*/ 9 h 488"/>
                <a:gd name="T36" fmla="*/ 109 w 533"/>
                <a:gd name="T37" fmla="*/ 9 h 488"/>
                <a:gd name="T38" fmla="*/ 98 w 533"/>
                <a:gd name="T39" fmla="*/ 14 h 488"/>
                <a:gd name="T40" fmla="*/ 95 w 533"/>
                <a:gd name="T41" fmla="*/ 2 h 488"/>
                <a:gd name="T42" fmla="*/ 85 w 533"/>
                <a:gd name="T43" fmla="*/ 4 h 488"/>
                <a:gd name="T44" fmla="*/ 77 w 533"/>
                <a:gd name="T45" fmla="*/ 7 h 488"/>
                <a:gd name="T46" fmla="*/ 68 w 533"/>
                <a:gd name="T47" fmla="*/ 7 h 488"/>
                <a:gd name="T48" fmla="*/ 60 w 533"/>
                <a:gd name="T49" fmla="*/ 20 h 488"/>
                <a:gd name="T50" fmla="*/ 54 w 533"/>
                <a:gd name="T51" fmla="*/ 25 h 488"/>
                <a:gd name="T52" fmla="*/ 66 w 533"/>
                <a:gd name="T53" fmla="*/ 30 h 488"/>
                <a:gd name="T54" fmla="*/ 63 w 533"/>
                <a:gd name="T55" fmla="*/ 43 h 488"/>
                <a:gd name="T56" fmla="*/ 41 w 533"/>
                <a:gd name="T57" fmla="*/ 46 h 488"/>
                <a:gd name="T58" fmla="*/ 14 w 533"/>
                <a:gd name="T59" fmla="*/ 43 h 488"/>
                <a:gd name="T60" fmla="*/ 3 w 533"/>
                <a:gd name="T61" fmla="*/ 50 h 488"/>
                <a:gd name="T62" fmla="*/ 19 w 533"/>
                <a:gd name="T63" fmla="*/ 55 h 488"/>
                <a:gd name="T64" fmla="*/ 19 w 533"/>
                <a:gd name="T65" fmla="*/ 62 h 488"/>
                <a:gd name="T66" fmla="*/ 8 w 533"/>
                <a:gd name="T67" fmla="*/ 71 h 488"/>
                <a:gd name="T68" fmla="*/ 22 w 533"/>
                <a:gd name="T69" fmla="*/ 76 h 488"/>
                <a:gd name="T70" fmla="*/ 36 w 533"/>
                <a:gd name="T71" fmla="*/ 80 h 488"/>
                <a:gd name="T72" fmla="*/ 66 w 533"/>
                <a:gd name="T73" fmla="*/ 83 h 488"/>
                <a:gd name="T74" fmla="*/ 52 w 533"/>
                <a:gd name="T75" fmla="*/ 91 h 488"/>
                <a:gd name="T76" fmla="*/ 41 w 533"/>
                <a:gd name="T77" fmla="*/ 110 h 488"/>
                <a:gd name="T78" fmla="*/ 54 w 533"/>
                <a:gd name="T79" fmla="*/ 105 h 488"/>
                <a:gd name="T80" fmla="*/ 68 w 533"/>
                <a:gd name="T81" fmla="*/ 108 h 488"/>
                <a:gd name="T82" fmla="*/ 87 w 533"/>
                <a:gd name="T83" fmla="*/ 105 h 488"/>
                <a:gd name="T84" fmla="*/ 60 w 533"/>
                <a:gd name="T85" fmla="*/ 108 h 488"/>
                <a:gd name="T86" fmla="*/ 41 w 533"/>
                <a:gd name="T87" fmla="*/ 112 h 488"/>
                <a:gd name="T88" fmla="*/ 49 w 533"/>
                <a:gd name="T89" fmla="*/ 119 h 488"/>
                <a:gd name="T90" fmla="*/ 36 w 533"/>
                <a:gd name="T91" fmla="*/ 116 h 488"/>
                <a:gd name="T92" fmla="*/ 22 w 533"/>
                <a:gd name="T93" fmla="*/ 121 h 488"/>
                <a:gd name="T94" fmla="*/ 41 w 533"/>
                <a:gd name="T95" fmla="*/ 124 h 488"/>
                <a:gd name="T96" fmla="*/ 47 w 533"/>
                <a:gd name="T97" fmla="*/ 126 h 488"/>
                <a:gd name="T98" fmla="*/ 39 w 533"/>
                <a:gd name="T99" fmla="*/ 131 h 488"/>
                <a:gd name="T100" fmla="*/ 41 w 533"/>
                <a:gd name="T101" fmla="*/ 133 h 488"/>
                <a:gd name="T102" fmla="*/ 63 w 533"/>
                <a:gd name="T103" fmla="*/ 135 h 488"/>
                <a:gd name="T104" fmla="*/ 47 w 533"/>
                <a:gd name="T105" fmla="*/ 144 h 488"/>
                <a:gd name="T106" fmla="*/ 68 w 533"/>
                <a:gd name="T107" fmla="*/ 139 h 488"/>
                <a:gd name="T108" fmla="*/ 73 w 533"/>
                <a:gd name="T109" fmla="*/ 144 h 488"/>
                <a:gd name="T110" fmla="*/ 77 w 533"/>
                <a:gd name="T111" fmla="*/ 149 h 488"/>
                <a:gd name="T112" fmla="*/ 95 w 533"/>
                <a:gd name="T113" fmla="*/ 147 h 488"/>
                <a:gd name="T114" fmla="*/ 109 w 533"/>
                <a:gd name="T115" fmla="*/ 147 h 488"/>
                <a:gd name="T116" fmla="*/ 118 w 533"/>
                <a:gd name="T117" fmla="*/ 142 h 488"/>
                <a:gd name="T118" fmla="*/ 118 w 533"/>
                <a:gd name="T119" fmla="*/ 133 h 4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33"/>
                <a:gd name="T181" fmla="*/ 0 h 488"/>
                <a:gd name="T182" fmla="*/ 533 w 533"/>
                <a:gd name="T183" fmla="*/ 488 h 48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33" h="488">
                  <a:moveTo>
                    <a:pt x="371" y="436"/>
                  </a:moveTo>
                  <a:lnTo>
                    <a:pt x="378" y="436"/>
                  </a:lnTo>
                  <a:lnTo>
                    <a:pt x="371" y="436"/>
                  </a:lnTo>
                  <a:lnTo>
                    <a:pt x="363" y="429"/>
                  </a:lnTo>
                  <a:lnTo>
                    <a:pt x="371" y="429"/>
                  </a:lnTo>
                  <a:lnTo>
                    <a:pt x="371" y="422"/>
                  </a:lnTo>
                  <a:lnTo>
                    <a:pt x="378" y="422"/>
                  </a:lnTo>
                  <a:lnTo>
                    <a:pt x="378" y="429"/>
                  </a:lnTo>
                  <a:lnTo>
                    <a:pt x="385" y="429"/>
                  </a:lnTo>
                  <a:lnTo>
                    <a:pt x="393" y="436"/>
                  </a:lnTo>
                  <a:lnTo>
                    <a:pt x="400" y="429"/>
                  </a:lnTo>
                  <a:lnTo>
                    <a:pt x="408" y="422"/>
                  </a:lnTo>
                  <a:lnTo>
                    <a:pt x="400" y="422"/>
                  </a:lnTo>
                  <a:lnTo>
                    <a:pt x="393" y="414"/>
                  </a:lnTo>
                  <a:lnTo>
                    <a:pt x="393" y="407"/>
                  </a:lnTo>
                  <a:lnTo>
                    <a:pt x="400" y="414"/>
                  </a:lnTo>
                  <a:lnTo>
                    <a:pt x="408" y="414"/>
                  </a:lnTo>
                  <a:lnTo>
                    <a:pt x="415" y="414"/>
                  </a:lnTo>
                  <a:lnTo>
                    <a:pt x="422" y="414"/>
                  </a:lnTo>
                  <a:lnTo>
                    <a:pt x="422" y="407"/>
                  </a:lnTo>
                  <a:lnTo>
                    <a:pt x="430" y="407"/>
                  </a:lnTo>
                  <a:lnTo>
                    <a:pt x="437" y="414"/>
                  </a:lnTo>
                  <a:lnTo>
                    <a:pt x="437" y="407"/>
                  </a:lnTo>
                  <a:lnTo>
                    <a:pt x="445" y="407"/>
                  </a:lnTo>
                  <a:lnTo>
                    <a:pt x="459" y="414"/>
                  </a:lnTo>
                  <a:lnTo>
                    <a:pt x="467" y="407"/>
                  </a:lnTo>
                  <a:lnTo>
                    <a:pt x="459" y="399"/>
                  </a:lnTo>
                  <a:lnTo>
                    <a:pt x="452" y="399"/>
                  </a:lnTo>
                  <a:lnTo>
                    <a:pt x="445" y="392"/>
                  </a:lnTo>
                  <a:lnTo>
                    <a:pt x="445" y="385"/>
                  </a:lnTo>
                  <a:lnTo>
                    <a:pt x="452" y="385"/>
                  </a:lnTo>
                  <a:lnTo>
                    <a:pt x="452" y="392"/>
                  </a:lnTo>
                  <a:lnTo>
                    <a:pt x="459" y="392"/>
                  </a:lnTo>
                  <a:lnTo>
                    <a:pt x="467" y="399"/>
                  </a:lnTo>
                  <a:lnTo>
                    <a:pt x="474" y="407"/>
                  </a:lnTo>
                  <a:lnTo>
                    <a:pt x="474" y="399"/>
                  </a:lnTo>
                  <a:lnTo>
                    <a:pt x="482" y="392"/>
                  </a:lnTo>
                  <a:lnTo>
                    <a:pt x="482" y="399"/>
                  </a:lnTo>
                  <a:lnTo>
                    <a:pt x="489" y="399"/>
                  </a:lnTo>
                  <a:lnTo>
                    <a:pt x="496" y="399"/>
                  </a:lnTo>
                  <a:lnTo>
                    <a:pt x="511" y="407"/>
                  </a:lnTo>
                  <a:lnTo>
                    <a:pt x="511" y="399"/>
                  </a:lnTo>
                  <a:lnTo>
                    <a:pt x="519" y="399"/>
                  </a:lnTo>
                  <a:lnTo>
                    <a:pt x="526" y="407"/>
                  </a:lnTo>
                  <a:lnTo>
                    <a:pt x="533" y="399"/>
                  </a:lnTo>
                  <a:lnTo>
                    <a:pt x="526" y="392"/>
                  </a:lnTo>
                  <a:lnTo>
                    <a:pt x="519" y="392"/>
                  </a:lnTo>
                  <a:lnTo>
                    <a:pt x="511" y="392"/>
                  </a:lnTo>
                  <a:lnTo>
                    <a:pt x="504" y="385"/>
                  </a:lnTo>
                  <a:lnTo>
                    <a:pt x="511" y="377"/>
                  </a:lnTo>
                  <a:lnTo>
                    <a:pt x="519" y="385"/>
                  </a:lnTo>
                  <a:lnTo>
                    <a:pt x="519" y="377"/>
                  </a:lnTo>
                  <a:lnTo>
                    <a:pt x="526" y="362"/>
                  </a:lnTo>
                  <a:lnTo>
                    <a:pt x="519" y="355"/>
                  </a:lnTo>
                  <a:lnTo>
                    <a:pt x="519" y="348"/>
                  </a:lnTo>
                  <a:lnTo>
                    <a:pt x="519" y="340"/>
                  </a:lnTo>
                  <a:lnTo>
                    <a:pt x="519" y="333"/>
                  </a:lnTo>
                  <a:lnTo>
                    <a:pt x="519" y="311"/>
                  </a:lnTo>
                  <a:lnTo>
                    <a:pt x="519" y="303"/>
                  </a:lnTo>
                  <a:lnTo>
                    <a:pt x="511" y="303"/>
                  </a:lnTo>
                  <a:lnTo>
                    <a:pt x="511" y="296"/>
                  </a:lnTo>
                  <a:lnTo>
                    <a:pt x="504" y="288"/>
                  </a:lnTo>
                  <a:lnTo>
                    <a:pt x="504" y="281"/>
                  </a:lnTo>
                  <a:lnTo>
                    <a:pt x="496" y="274"/>
                  </a:lnTo>
                  <a:lnTo>
                    <a:pt x="489" y="266"/>
                  </a:lnTo>
                  <a:lnTo>
                    <a:pt x="482" y="266"/>
                  </a:lnTo>
                  <a:lnTo>
                    <a:pt x="474" y="266"/>
                  </a:lnTo>
                  <a:lnTo>
                    <a:pt x="467" y="259"/>
                  </a:lnTo>
                  <a:lnTo>
                    <a:pt x="474" y="259"/>
                  </a:lnTo>
                  <a:lnTo>
                    <a:pt x="482" y="266"/>
                  </a:lnTo>
                  <a:lnTo>
                    <a:pt x="489" y="266"/>
                  </a:lnTo>
                  <a:lnTo>
                    <a:pt x="496" y="259"/>
                  </a:lnTo>
                  <a:lnTo>
                    <a:pt x="482" y="259"/>
                  </a:lnTo>
                  <a:lnTo>
                    <a:pt x="474" y="251"/>
                  </a:lnTo>
                  <a:lnTo>
                    <a:pt x="467" y="251"/>
                  </a:lnTo>
                  <a:lnTo>
                    <a:pt x="474" y="251"/>
                  </a:lnTo>
                  <a:lnTo>
                    <a:pt x="482" y="251"/>
                  </a:lnTo>
                  <a:lnTo>
                    <a:pt x="474" y="244"/>
                  </a:lnTo>
                  <a:lnTo>
                    <a:pt x="467" y="244"/>
                  </a:lnTo>
                  <a:lnTo>
                    <a:pt x="474" y="237"/>
                  </a:lnTo>
                  <a:lnTo>
                    <a:pt x="482" y="237"/>
                  </a:lnTo>
                  <a:lnTo>
                    <a:pt x="474" y="237"/>
                  </a:lnTo>
                  <a:lnTo>
                    <a:pt x="467" y="229"/>
                  </a:lnTo>
                  <a:lnTo>
                    <a:pt x="459" y="229"/>
                  </a:lnTo>
                  <a:lnTo>
                    <a:pt x="459" y="222"/>
                  </a:lnTo>
                  <a:lnTo>
                    <a:pt x="452" y="222"/>
                  </a:lnTo>
                  <a:lnTo>
                    <a:pt x="445" y="214"/>
                  </a:lnTo>
                  <a:lnTo>
                    <a:pt x="452" y="214"/>
                  </a:lnTo>
                  <a:lnTo>
                    <a:pt x="452" y="207"/>
                  </a:lnTo>
                  <a:lnTo>
                    <a:pt x="445" y="207"/>
                  </a:lnTo>
                  <a:lnTo>
                    <a:pt x="445" y="200"/>
                  </a:lnTo>
                  <a:lnTo>
                    <a:pt x="430" y="200"/>
                  </a:lnTo>
                  <a:lnTo>
                    <a:pt x="422" y="192"/>
                  </a:lnTo>
                  <a:lnTo>
                    <a:pt x="422" y="185"/>
                  </a:lnTo>
                  <a:lnTo>
                    <a:pt x="430" y="185"/>
                  </a:lnTo>
                  <a:lnTo>
                    <a:pt x="437" y="185"/>
                  </a:lnTo>
                  <a:lnTo>
                    <a:pt x="445" y="185"/>
                  </a:lnTo>
                  <a:lnTo>
                    <a:pt x="452" y="185"/>
                  </a:lnTo>
                  <a:lnTo>
                    <a:pt x="445" y="177"/>
                  </a:lnTo>
                  <a:lnTo>
                    <a:pt x="437" y="177"/>
                  </a:lnTo>
                  <a:lnTo>
                    <a:pt x="430" y="177"/>
                  </a:lnTo>
                  <a:lnTo>
                    <a:pt x="430" y="170"/>
                  </a:lnTo>
                  <a:lnTo>
                    <a:pt x="422" y="170"/>
                  </a:lnTo>
                  <a:lnTo>
                    <a:pt x="430" y="170"/>
                  </a:lnTo>
                  <a:lnTo>
                    <a:pt x="445" y="170"/>
                  </a:lnTo>
                  <a:lnTo>
                    <a:pt x="452" y="177"/>
                  </a:lnTo>
                  <a:lnTo>
                    <a:pt x="459" y="177"/>
                  </a:lnTo>
                  <a:lnTo>
                    <a:pt x="467" y="170"/>
                  </a:lnTo>
                  <a:lnTo>
                    <a:pt x="474" y="170"/>
                  </a:lnTo>
                  <a:lnTo>
                    <a:pt x="467" y="155"/>
                  </a:lnTo>
                  <a:lnTo>
                    <a:pt x="474" y="155"/>
                  </a:lnTo>
                  <a:lnTo>
                    <a:pt x="489" y="155"/>
                  </a:lnTo>
                  <a:lnTo>
                    <a:pt x="489" y="148"/>
                  </a:lnTo>
                  <a:lnTo>
                    <a:pt x="496" y="148"/>
                  </a:lnTo>
                  <a:lnTo>
                    <a:pt x="489" y="140"/>
                  </a:lnTo>
                  <a:lnTo>
                    <a:pt x="482" y="140"/>
                  </a:lnTo>
                  <a:lnTo>
                    <a:pt x="474" y="140"/>
                  </a:lnTo>
                  <a:lnTo>
                    <a:pt x="467" y="140"/>
                  </a:lnTo>
                  <a:lnTo>
                    <a:pt x="474" y="133"/>
                  </a:lnTo>
                  <a:lnTo>
                    <a:pt x="474" y="125"/>
                  </a:lnTo>
                  <a:lnTo>
                    <a:pt x="467" y="125"/>
                  </a:lnTo>
                  <a:lnTo>
                    <a:pt x="459" y="118"/>
                  </a:lnTo>
                  <a:lnTo>
                    <a:pt x="459" y="111"/>
                  </a:lnTo>
                  <a:lnTo>
                    <a:pt x="467" y="111"/>
                  </a:lnTo>
                  <a:lnTo>
                    <a:pt x="474" y="111"/>
                  </a:lnTo>
                  <a:lnTo>
                    <a:pt x="474" y="118"/>
                  </a:lnTo>
                  <a:lnTo>
                    <a:pt x="482" y="125"/>
                  </a:lnTo>
                  <a:lnTo>
                    <a:pt x="482" y="133"/>
                  </a:lnTo>
                  <a:lnTo>
                    <a:pt x="489" y="133"/>
                  </a:lnTo>
                  <a:lnTo>
                    <a:pt x="489" y="140"/>
                  </a:lnTo>
                  <a:lnTo>
                    <a:pt x="496" y="140"/>
                  </a:lnTo>
                  <a:lnTo>
                    <a:pt x="496" y="133"/>
                  </a:lnTo>
                  <a:lnTo>
                    <a:pt x="496" y="125"/>
                  </a:lnTo>
                  <a:lnTo>
                    <a:pt x="489" y="118"/>
                  </a:lnTo>
                  <a:lnTo>
                    <a:pt x="489" y="111"/>
                  </a:lnTo>
                  <a:lnTo>
                    <a:pt x="482" y="111"/>
                  </a:lnTo>
                  <a:lnTo>
                    <a:pt x="474" y="103"/>
                  </a:lnTo>
                  <a:lnTo>
                    <a:pt x="474" y="96"/>
                  </a:lnTo>
                  <a:lnTo>
                    <a:pt x="467" y="96"/>
                  </a:lnTo>
                  <a:lnTo>
                    <a:pt x="452" y="96"/>
                  </a:lnTo>
                  <a:lnTo>
                    <a:pt x="445" y="96"/>
                  </a:lnTo>
                  <a:lnTo>
                    <a:pt x="445" y="103"/>
                  </a:lnTo>
                  <a:lnTo>
                    <a:pt x="437" y="103"/>
                  </a:lnTo>
                  <a:lnTo>
                    <a:pt x="437" y="96"/>
                  </a:lnTo>
                  <a:lnTo>
                    <a:pt x="437" y="88"/>
                  </a:lnTo>
                  <a:lnTo>
                    <a:pt x="445" y="88"/>
                  </a:lnTo>
                  <a:lnTo>
                    <a:pt x="452" y="88"/>
                  </a:lnTo>
                  <a:lnTo>
                    <a:pt x="452" y="81"/>
                  </a:lnTo>
                  <a:lnTo>
                    <a:pt x="445" y="74"/>
                  </a:lnTo>
                  <a:lnTo>
                    <a:pt x="437" y="74"/>
                  </a:lnTo>
                  <a:lnTo>
                    <a:pt x="445" y="74"/>
                  </a:lnTo>
                  <a:lnTo>
                    <a:pt x="445" y="81"/>
                  </a:lnTo>
                  <a:lnTo>
                    <a:pt x="437" y="81"/>
                  </a:lnTo>
                  <a:lnTo>
                    <a:pt x="437" y="74"/>
                  </a:lnTo>
                  <a:lnTo>
                    <a:pt x="430" y="74"/>
                  </a:lnTo>
                  <a:lnTo>
                    <a:pt x="422" y="66"/>
                  </a:lnTo>
                  <a:lnTo>
                    <a:pt x="415" y="66"/>
                  </a:lnTo>
                  <a:lnTo>
                    <a:pt x="408" y="59"/>
                  </a:lnTo>
                  <a:lnTo>
                    <a:pt x="400" y="51"/>
                  </a:lnTo>
                  <a:lnTo>
                    <a:pt x="393" y="44"/>
                  </a:lnTo>
                  <a:lnTo>
                    <a:pt x="393" y="37"/>
                  </a:lnTo>
                  <a:lnTo>
                    <a:pt x="393" y="29"/>
                  </a:lnTo>
                  <a:lnTo>
                    <a:pt x="385" y="29"/>
                  </a:lnTo>
                  <a:lnTo>
                    <a:pt x="378" y="22"/>
                  </a:lnTo>
                  <a:lnTo>
                    <a:pt x="371" y="22"/>
                  </a:lnTo>
                  <a:lnTo>
                    <a:pt x="356" y="22"/>
                  </a:lnTo>
                  <a:lnTo>
                    <a:pt x="341" y="22"/>
                  </a:lnTo>
                  <a:lnTo>
                    <a:pt x="334" y="22"/>
                  </a:lnTo>
                  <a:lnTo>
                    <a:pt x="334" y="29"/>
                  </a:lnTo>
                  <a:lnTo>
                    <a:pt x="319" y="29"/>
                  </a:lnTo>
                  <a:lnTo>
                    <a:pt x="311" y="29"/>
                  </a:lnTo>
                  <a:lnTo>
                    <a:pt x="304" y="29"/>
                  </a:lnTo>
                  <a:lnTo>
                    <a:pt x="296" y="29"/>
                  </a:lnTo>
                  <a:lnTo>
                    <a:pt x="289" y="37"/>
                  </a:lnTo>
                  <a:lnTo>
                    <a:pt x="289" y="44"/>
                  </a:lnTo>
                  <a:lnTo>
                    <a:pt x="282" y="44"/>
                  </a:lnTo>
                  <a:lnTo>
                    <a:pt x="289" y="44"/>
                  </a:lnTo>
                  <a:lnTo>
                    <a:pt x="282" y="44"/>
                  </a:lnTo>
                  <a:lnTo>
                    <a:pt x="274" y="44"/>
                  </a:lnTo>
                  <a:lnTo>
                    <a:pt x="267" y="44"/>
                  </a:lnTo>
                  <a:lnTo>
                    <a:pt x="267" y="37"/>
                  </a:lnTo>
                  <a:lnTo>
                    <a:pt x="274" y="37"/>
                  </a:lnTo>
                  <a:lnTo>
                    <a:pt x="282" y="29"/>
                  </a:lnTo>
                  <a:lnTo>
                    <a:pt x="289" y="22"/>
                  </a:lnTo>
                  <a:lnTo>
                    <a:pt x="282" y="22"/>
                  </a:lnTo>
                  <a:lnTo>
                    <a:pt x="274" y="14"/>
                  </a:lnTo>
                  <a:lnTo>
                    <a:pt x="259" y="7"/>
                  </a:lnTo>
                  <a:lnTo>
                    <a:pt x="252" y="7"/>
                  </a:lnTo>
                  <a:lnTo>
                    <a:pt x="245" y="0"/>
                  </a:lnTo>
                  <a:lnTo>
                    <a:pt x="237" y="0"/>
                  </a:lnTo>
                  <a:lnTo>
                    <a:pt x="245" y="7"/>
                  </a:lnTo>
                  <a:lnTo>
                    <a:pt x="252" y="14"/>
                  </a:lnTo>
                  <a:lnTo>
                    <a:pt x="245" y="14"/>
                  </a:lnTo>
                  <a:lnTo>
                    <a:pt x="237" y="14"/>
                  </a:lnTo>
                  <a:lnTo>
                    <a:pt x="230" y="14"/>
                  </a:lnTo>
                  <a:lnTo>
                    <a:pt x="230" y="22"/>
                  </a:lnTo>
                  <a:lnTo>
                    <a:pt x="237" y="29"/>
                  </a:lnTo>
                  <a:lnTo>
                    <a:pt x="237" y="44"/>
                  </a:lnTo>
                  <a:lnTo>
                    <a:pt x="237" y="51"/>
                  </a:lnTo>
                  <a:lnTo>
                    <a:pt x="230" y="59"/>
                  </a:lnTo>
                  <a:lnTo>
                    <a:pt x="230" y="44"/>
                  </a:lnTo>
                  <a:lnTo>
                    <a:pt x="230" y="37"/>
                  </a:lnTo>
                  <a:lnTo>
                    <a:pt x="230" y="22"/>
                  </a:lnTo>
                  <a:lnTo>
                    <a:pt x="215" y="14"/>
                  </a:lnTo>
                  <a:lnTo>
                    <a:pt x="208" y="14"/>
                  </a:lnTo>
                  <a:lnTo>
                    <a:pt x="208" y="22"/>
                  </a:lnTo>
                  <a:lnTo>
                    <a:pt x="215" y="29"/>
                  </a:lnTo>
                  <a:lnTo>
                    <a:pt x="222" y="37"/>
                  </a:lnTo>
                  <a:lnTo>
                    <a:pt x="215" y="37"/>
                  </a:lnTo>
                  <a:lnTo>
                    <a:pt x="208" y="22"/>
                  </a:lnTo>
                  <a:lnTo>
                    <a:pt x="193" y="22"/>
                  </a:lnTo>
                  <a:lnTo>
                    <a:pt x="200" y="29"/>
                  </a:lnTo>
                  <a:lnTo>
                    <a:pt x="200" y="37"/>
                  </a:lnTo>
                  <a:lnTo>
                    <a:pt x="193" y="29"/>
                  </a:lnTo>
                  <a:lnTo>
                    <a:pt x="185" y="22"/>
                  </a:lnTo>
                  <a:lnTo>
                    <a:pt x="178" y="22"/>
                  </a:lnTo>
                  <a:lnTo>
                    <a:pt x="171" y="29"/>
                  </a:lnTo>
                  <a:lnTo>
                    <a:pt x="156" y="29"/>
                  </a:lnTo>
                  <a:lnTo>
                    <a:pt x="148" y="29"/>
                  </a:lnTo>
                  <a:lnTo>
                    <a:pt x="148" y="37"/>
                  </a:lnTo>
                  <a:lnTo>
                    <a:pt x="141" y="51"/>
                  </a:lnTo>
                  <a:lnTo>
                    <a:pt x="148" y="51"/>
                  </a:lnTo>
                  <a:lnTo>
                    <a:pt x="148" y="59"/>
                  </a:lnTo>
                  <a:lnTo>
                    <a:pt x="141" y="59"/>
                  </a:lnTo>
                  <a:lnTo>
                    <a:pt x="156" y="59"/>
                  </a:lnTo>
                  <a:lnTo>
                    <a:pt x="163" y="66"/>
                  </a:lnTo>
                  <a:lnTo>
                    <a:pt x="163" y="74"/>
                  </a:lnTo>
                  <a:lnTo>
                    <a:pt x="156" y="74"/>
                  </a:lnTo>
                  <a:lnTo>
                    <a:pt x="148" y="66"/>
                  </a:lnTo>
                  <a:lnTo>
                    <a:pt x="141" y="66"/>
                  </a:lnTo>
                  <a:lnTo>
                    <a:pt x="141" y="74"/>
                  </a:lnTo>
                  <a:lnTo>
                    <a:pt x="148" y="74"/>
                  </a:lnTo>
                  <a:lnTo>
                    <a:pt x="156" y="74"/>
                  </a:lnTo>
                  <a:lnTo>
                    <a:pt x="156" y="81"/>
                  </a:lnTo>
                  <a:lnTo>
                    <a:pt x="148" y="81"/>
                  </a:lnTo>
                  <a:lnTo>
                    <a:pt x="141" y="81"/>
                  </a:lnTo>
                  <a:lnTo>
                    <a:pt x="134" y="74"/>
                  </a:lnTo>
                  <a:lnTo>
                    <a:pt x="126" y="81"/>
                  </a:lnTo>
                  <a:lnTo>
                    <a:pt x="119" y="88"/>
                  </a:lnTo>
                  <a:lnTo>
                    <a:pt x="126" y="96"/>
                  </a:lnTo>
                  <a:lnTo>
                    <a:pt x="141" y="103"/>
                  </a:lnTo>
                  <a:lnTo>
                    <a:pt x="163" y="96"/>
                  </a:lnTo>
                  <a:lnTo>
                    <a:pt x="171" y="96"/>
                  </a:lnTo>
                  <a:lnTo>
                    <a:pt x="163" y="103"/>
                  </a:lnTo>
                  <a:lnTo>
                    <a:pt x="163" y="111"/>
                  </a:lnTo>
                  <a:lnTo>
                    <a:pt x="178" y="103"/>
                  </a:lnTo>
                  <a:lnTo>
                    <a:pt x="178" y="96"/>
                  </a:lnTo>
                  <a:lnTo>
                    <a:pt x="185" y="103"/>
                  </a:lnTo>
                  <a:lnTo>
                    <a:pt x="200" y="96"/>
                  </a:lnTo>
                  <a:lnTo>
                    <a:pt x="200" y="103"/>
                  </a:lnTo>
                  <a:lnTo>
                    <a:pt x="185" y="118"/>
                  </a:lnTo>
                  <a:lnTo>
                    <a:pt x="171" y="118"/>
                  </a:lnTo>
                  <a:lnTo>
                    <a:pt x="156" y="125"/>
                  </a:lnTo>
                  <a:lnTo>
                    <a:pt x="156" y="133"/>
                  </a:lnTo>
                  <a:lnTo>
                    <a:pt x="163" y="133"/>
                  </a:lnTo>
                  <a:lnTo>
                    <a:pt x="178" y="140"/>
                  </a:lnTo>
                  <a:lnTo>
                    <a:pt x="171" y="140"/>
                  </a:lnTo>
                  <a:lnTo>
                    <a:pt x="178" y="148"/>
                  </a:lnTo>
                  <a:lnTo>
                    <a:pt x="185" y="148"/>
                  </a:lnTo>
                  <a:lnTo>
                    <a:pt x="178" y="155"/>
                  </a:lnTo>
                  <a:lnTo>
                    <a:pt x="171" y="140"/>
                  </a:lnTo>
                  <a:lnTo>
                    <a:pt x="171" y="148"/>
                  </a:lnTo>
                  <a:lnTo>
                    <a:pt x="171" y="155"/>
                  </a:lnTo>
                  <a:lnTo>
                    <a:pt x="156" y="148"/>
                  </a:lnTo>
                  <a:lnTo>
                    <a:pt x="141" y="140"/>
                  </a:lnTo>
                  <a:lnTo>
                    <a:pt x="119" y="140"/>
                  </a:lnTo>
                  <a:lnTo>
                    <a:pt x="111" y="148"/>
                  </a:lnTo>
                  <a:lnTo>
                    <a:pt x="111" y="155"/>
                  </a:lnTo>
                  <a:lnTo>
                    <a:pt x="104" y="155"/>
                  </a:lnTo>
                  <a:lnTo>
                    <a:pt x="104" y="148"/>
                  </a:lnTo>
                  <a:lnTo>
                    <a:pt x="97" y="140"/>
                  </a:lnTo>
                  <a:lnTo>
                    <a:pt x="82" y="133"/>
                  </a:lnTo>
                  <a:lnTo>
                    <a:pt x="60" y="133"/>
                  </a:lnTo>
                  <a:lnTo>
                    <a:pt x="37" y="133"/>
                  </a:lnTo>
                  <a:lnTo>
                    <a:pt x="30" y="125"/>
                  </a:lnTo>
                  <a:lnTo>
                    <a:pt x="23" y="133"/>
                  </a:lnTo>
                  <a:lnTo>
                    <a:pt x="30" y="133"/>
                  </a:lnTo>
                  <a:lnTo>
                    <a:pt x="37" y="133"/>
                  </a:lnTo>
                  <a:lnTo>
                    <a:pt x="37" y="140"/>
                  </a:lnTo>
                  <a:lnTo>
                    <a:pt x="30" y="140"/>
                  </a:lnTo>
                  <a:lnTo>
                    <a:pt x="23" y="140"/>
                  </a:lnTo>
                  <a:lnTo>
                    <a:pt x="30" y="140"/>
                  </a:lnTo>
                  <a:lnTo>
                    <a:pt x="23" y="148"/>
                  </a:lnTo>
                  <a:lnTo>
                    <a:pt x="23" y="140"/>
                  </a:lnTo>
                  <a:lnTo>
                    <a:pt x="15" y="133"/>
                  </a:lnTo>
                  <a:lnTo>
                    <a:pt x="8" y="133"/>
                  </a:lnTo>
                  <a:lnTo>
                    <a:pt x="0" y="140"/>
                  </a:lnTo>
                  <a:lnTo>
                    <a:pt x="0" y="148"/>
                  </a:lnTo>
                  <a:lnTo>
                    <a:pt x="0" y="155"/>
                  </a:lnTo>
                  <a:lnTo>
                    <a:pt x="8" y="162"/>
                  </a:lnTo>
                  <a:lnTo>
                    <a:pt x="15" y="162"/>
                  </a:lnTo>
                  <a:lnTo>
                    <a:pt x="15" y="155"/>
                  </a:lnTo>
                  <a:lnTo>
                    <a:pt x="15" y="148"/>
                  </a:lnTo>
                  <a:lnTo>
                    <a:pt x="23" y="148"/>
                  </a:lnTo>
                  <a:lnTo>
                    <a:pt x="23" y="162"/>
                  </a:lnTo>
                  <a:lnTo>
                    <a:pt x="30" y="162"/>
                  </a:lnTo>
                  <a:lnTo>
                    <a:pt x="30" y="155"/>
                  </a:lnTo>
                  <a:lnTo>
                    <a:pt x="37" y="162"/>
                  </a:lnTo>
                  <a:lnTo>
                    <a:pt x="37" y="170"/>
                  </a:lnTo>
                  <a:lnTo>
                    <a:pt x="52" y="177"/>
                  </a:lnTo>
                  <a:lnTo>
                    <a:pt x="45" y="177"/>
                  </a:lnTo>
                  <a:lnTo>
                    <a:pt x="67" y="185"/>
                  </a:lnTo>
                  <a:lnTo>
                    <a:pt x="82" y="185"/>
                  </a:lnTo>
                  <a:lnTo>
                    <a:pt x="82" y="192"/>
                  </a:lnTo>
                  <a:lnTo>
                    <a:pt x="89" y="192"/>
                  </a:lnTo>
                  <a:lnTo>
                    <a:pt x="89" y="200"/>
                  </a:lnTo>
                  <a:lnTo>
                    <a:pt x="74" y="200"/>
                  </a:lnTo>
                  <a:lnTo>
                    <a:pt x="60" y="200"/>
                  </a:lnTo>
                  <a:lnTo>
                    <a:pt x="52" y="200"/>
                  </a:lnTo>
                  <a:lnTo>
                    <a:pt x="45" y="207"/>
                  </a:lnTo>
                  <a:lnTo>
                    <a:pt x="52" y="214"/>
                  </a:lnTo>
                  <a:lnTo>
                    <a:pt x="67" y="222"/>
                  </a:lnTo>
                  <a:lnTo>
                    <a:pt x="82" y="222"/>
                  </a:lnTo>
                  <a:lnTo>
                    <a:pt x="67" y="222"/>
                  </a:lnTo>
                  <a:lnTo>
                    <a:pt x="52" y="222"/>
                  </a:lnTo>
                  <a:lnTo>
                    <a:pt x="37" y="222"/>
                  </a:lnTo>
                  <a:lnTo>
                    <a:pt x="52" y="222"/>
                  </a:lnTo>
                  <a:lnTo>
                    <a:pt x="52" y="229"/>
                  </a:lnTo>
                  <a:lnTo>
                    <a:pt x="37" y="222"/>
                  </a:lnTo>
                  <a:lnTo>
                    <a:pt x="30" y="222"/>
                  </a:lnTo>
                  <a:lnTo>
                    <a:pt x="23" y="229"/>
                  </a:lnTo>
                  <a:lnTo>
                    <a:pt x="30" y="229"/>
                  </a:lnTo>
                  <a:lnTo>
                    <a:pt x="37" y="229"/>
                  </a:lnTo>
                  <a:lnTo>
                    <a:pt x="45" y="237"/>
                  </a:lnTo>
                  <a:lnTo>
                    <a:pt x="37" y="237"/>
                  </a:lnTo>
                  <a:lnTo>
                    <a:pt x="30" y="244"/>
                  </a:lnTo>
                  <a:lnTo>
                    <a:pt x="37" y="244"/>
                  </a:lnTo>
                  <a:lnTo>
                    <a:pt x="45" y="244"/>
                  </a:lnTo>
                  <a:lnTo>
                    <a:pt x="60" y="251"/>
                  </a:lnTo>
                  <a:lnTo>
                    <a:pt x="60" y="244"/>
                  </a:lnTo>
                  <a:lnTo>
                    <a:pt x="67" y="244"/>
                  </a:lnTo>
                  <a:lnTo>
                    <a:pt x="82" y="251"/>
                  </a:lnTo>
                  <a:lnTo>
                    <a:pt x="74" y="251"/>
                  </a:lnTo>
                  <a:lnTo>
                    <a:pt x="67" y="251"/>
                  </a:lnTo>
                  <a:lnTo>
                    <a:pt x="74" y="259"/>
                  </a:lnTo>
                  <a:lnTo>
                    <a:pt x="82" y="259"/>
                  </a:lnTo>
                  <a:lnTo>
                    <a:pt x="89" y="251"/>
                  </a:lnTo>
                  <a:lnTo>
                    <a:pt x="89" y="244"/>
                  </a:lnTo>
                  <a:lnTo>
                    <a:pt x="97" y="251"/>
                  </a:lnTo>
                  <a:lnTo>
                    <a:pt x="97" y="259"/>
                  </a:lnTo>
                  <a:lnTo>
                    <a:pt x="104" y="251"/>
                  </a:lnTo>
                  <a:lnTo>
                    <a:pt x="111" y="251"/>
                  </a:lnTo>
                  <a:lnTo>
                    <a:pt x="111" y="259"/>
                  </a:lnTo>
                  <a:lnTo>
                    <a:pt x="111" y="266"/>
                  </a:lnTo>
                  <a:lnTo>
                    <a:pt x="119" y="266"/>
                  </a:lnTo>
                  <a:lnTo>
                    <a:pt x="119" y="274"/>
                  </a:lnTo>
                  <a:lnTo>
                    <a:pt x="126" y="274"/>
                  </a:lnTo>
                  <a:lnTo>
                    <a:pt x="178" y="266"/>
                  </a:lnTo>
                  <a:lnTo>
                    <a:pt x="178" y="274"/>
                  </a:lnTo>
                  <a:lnTo>
                    <a:pt x="193" y="274"/>
                  </a:lnTo>
                  <a:lnTo>
                    <a:pt x="185" y="281"/>
                  </a:lnTo>
                  <a:lnTo>
                    <a:pt x="178" y="274"/>
                  </a:lnTo>
                  <a:lnTo>
                    <a:pt x="171" y="281"/>
                  </a:lnTo>
                  <a:lnTo>
                    <a:pt x="163" y="281"/>
                  </a:lnTo>
                  <a:lnTo>
                    <a:pt x="156" y="281"/>
                  </a:lnTo>
                  <a:lnTo>
                    <a:pt x="148" y="281"/>
                  </a:lnTo>
                  <a:lnTo>
                    <a:pt x="141" y="288"/>
                  </a:lnTo>
                  <a:lnTo>
                    <a:pt x="141" y="296"/>
                  </a:lnTo>
                  <a:lnTo>
                    <a:pt x="141" y="303"/>
                  </a:lnTo>
                  <a:lnTo>
                    <a:pt x="148" y="303"/>
                  </a:lnTo>
                  <a:lnTo>
                    <a:pt x="156" y="303"/>
                  </a:lnTo>
                  <a:lnTo>
                    <a:pt x="148" y="311"/>
                  </a:lnTo>
                  <a:lnTo>
                    <a:pt x="141" y="325"/>
                  </a:lnTo>
                  <a:lnTo>
                    <a:pt x="119" y="333"/>
                  </a:lnTo>
                  <a:lnTo>
                    <a:pt x="111" y="340"/>
                  </a:lnTo>
                  <a:lnTo>
                    <a:pt x="104" y="348"/>
                  </a:lnTo>
                  <a:lnTo>
                    <a:pt x="104" y="355"/>
                  </a:lnTo>
                  <a:lnTo>
                    <a:pt x="111" y="355"/>
                  </a:lnTo>
                  <a:lnTo>
                    <a:pt x="111" y="348"/>
                  </a:lnTo>
                  <a:lnTo>
                    <a:pt x="119" y="348"/>
                  </a:lnTo>
                  <a:lnTo>
                    <a:pt x="126" y="348"/>
                  </a:lnTo>
                  <a:lnTo>
                    <a:pt x="134" y="348"/>
                  </a:lnTo>
                  <a:lnTo>
                    <a:pt x="126" y="340"/>
                  </a:lnTo>
                  <a:lnTo>
                    <a:pt x="134" y="340"/>
                  </a:lnTo>
                  <a:lnTo>
                    <a:pt x="141" y="340"/>
                  </a:lnTo>
                  <a:lnTo>
                    <a:pt x="141" y="333"/>
                  </a:lnTo>
                  <a:lnTo>
                    <a:pt x="148" y="333"/>
                  </a:lnTo>
                  <a:lnTo>
                    <a:pt x="148" y="340"/>
                  </a:lnTo>
                  <a:lnTo>
                    <a:pt x="156" y="340"/>
                  </a:lnTo>
                  <a:lnTo>
                    <a:pt x="156" y="348"/>
                  </a:lnTo>
                  <a:lnTo>
                    <a:pt x="163" y="348"/>
                  </a:lnTo>
                  <a:lnTo>
                    <a:pt x="171" y="348"/>
                  </a:lnTo>
                  <a:lnTo>
                    <a:pt x="171" y="340"/>
                  </a:lnTo>
                  <a:lnTo>
                    <a:pt x="178" y="340"/>
                  </a:lnTo>
                  <a:lnTo>
                    <a:pt x="171" y="348"/>
                  </a:lnTo>
                  <a:lnTo>
                    <a:pt x="178" y="348"/>
                  </a:lnTo>
                  <a:lnTo>
                    <a:pt x="185" y="348"/>
                  </a:lnTo>
                  <a:lnTo>
                    <a:pt x="193" y="340"/>
                  </a:lnTo>
                  <a:lnTo>
                    <a:pt x="200" y="340"/>
                  </a:lnTo>
                  <a:lnTo>
                    <a:pt x="200" y="325"/>
                  </a:lnTo>
                  <a:lnTo>
                    <a:pt x="208" y="325"/>
                  </a:lnTo>
                  <a:lnTo>
                    <a:pt x="215" y="325"/>
                  </a:lnTo>
                  <a:lnTo>
                    <a:pt x="208" y="325"/>
                  </a:lnTo>
                  <a:lnTo>
                    <a:pt x="208" y="333"/>
                  </a:lnTo>
                  <a:lnTo>
                    <a:pt x="215" y="333"/>
                  </a:lnTo>
                  <a:lnTo>
                    <a:pt x="222" y="340"/>
                  </a:lnTo>
                  <a:lnTo>
                    <a:pt x="230" y="340"/>
                  </a:lnTo>
                  <a:lnTo>
                    <a:pt x="237" y="340"/>
                  </a:lnTo>
                  <a:lnTo>
                    <a:pt x="230" y="340"/>
                  </a:lnTo>
                  <a:lnTo>
                    <a:pt x="215" y="340"/>
                  </a:lnTo>
                  <a:lnTo>
                    <a:pt x="208" y="340"/>
                  </a:lnTo>
                  <a:lnTo>
                    <a:pt x="208" y="348"/>
                  </a:lnTo>
                  <a:lnTo>
                    <a:pt x="200" y="348"/>
                  </a:lnTo>
                  <a:lnTo>
                    <a:pt x="193" y="348"/>
                  </a:lnTo>
                  <a:lnTo>
                    <a:pt x="178" y="348"/>
                  </a:lnTo>
                  <a:lnTo>
                    <a:pt x="178" y="355"/>
                  </a:lnTo>
                  <a:lnTo>
                    <a:pt x="171" y="355"/>
                  </a:lnTo>
                  <a:lnTo>
                    <a:pt x="163" y="348"/>
                  </a:lnTo>
                  <a:lnTo>
                    <a:pt x="156" y="355"/>
                  </a:lnTo>
                  <a:lnTo>
                    <a:pt x="141" y="348"/>
                  </a:lnTo>
                  <a:lnTo>
                    <a:pt x="134" y="348"/>
                  </a:lnTo>
                  <a:lnTo>
                    <a:pt x="134" y="355"/>
                  </a:lnTo>
                  <a:lnTo>
                    <a:pt x="126" y="362"/>
                  </a:lnTo>
                  <a:lnTo>
                    <a:pt x="119" y="362"/>
                  </a:lnTo>
                  <a:lnTo>
                    <a:pt x="111" y="362"/>
                  </a:lnTo>
                  <a:lnTo>
                    <a:pt x="104" y="362"/>
                  </a:lnTo>
                  <a:lnTo>
                    <a:pt x="111" y="362"/>
                  </a:lnTo>
                  <a:lnTo>
                    <a:pt x="119" y="370"/>
                  </a:lnTo>
                  <a:lnTo>
                    <a:pt x="126" y="370"/>
                  </a:lnTo>
                  <a:lnTo>
                    <a:pt x="119" y="370"/>
                  </a:lnTo>
                  <a:lnTo>
                    <a:pt x="119" y="377"/>
                  </a:lnTo>
                  <a:lnTo>
                    <a:pt x="126" y="385"/>
                  </a:lnTo>
                  <a:lnTo>
                    <a:pt x="141" y="385"/>
                  </a:lnTo>
                  <a:lnTo>
                    <a:pt x="134" y="385"/>
                  </a:lnTo>
                  <a:lnTo>
                    <a:pt x="119" y="385"/>
                  </a:lnTo>
                  <a:lnTo>
                    <a:pt x="111" y="385"/>
                  </a:lnTo>
                  <a:lnTo>
                    <a:pt x="104" y="377"/>
                  </a:lnTo>
                  <a:lnTo>
                    <a:pt x="104" y="370"/>
                  </a:lnTo>
                  <a:lnTo>
                    <a:pt x="97" y="377"/>
                  </a:lnTo>
                  <a:lnTo>
                    <a:pt x="97" y="385"/>
                  </a:lnTo>
                  <a:lnTo>
                    <a:pt x="89" y="385"/>
                  </a:lnTo>
                  <a:lnTo>
                    <a:pt x="89" y="377"/>
                  </a:lnTo>
                  <a:lnTo>
                    <a:pt x="97" y="377"/>
                  </a:lnTo>
                  <a:lnTo>
                    <a:pt x="89" y="377"/>
                  </a:lnTo>
                  <a:lnTo>
                    <a:pt x="82" y="377"/>
                  </a:lnTo>
                  <a:lnTo>
                    <a:pt x="74" y="385"/>
                  </a:lnTo>
                  <a:lnTo>
                    <a:pt x="67" y="385"/>
                  </a:lnTo>
                  <a:lnTo>
                    <a:pt x="74" y="392"/>
                  </a:lnTo>
                  <a:lnTo>
                    <a:pt x="67" y="385"/>
                  </a:lnTo>
                  <a:lnTo>
                    <a:pt x="60" y="385"/>
                  </a:lnTo>
                  <a:lnTo>
                    <a:pt x="60" y="392"/>
                  </a:lnTo>
                  <a:lnTo>
                    <a:pt x="60" y="399"/>
                  </a:lnTo>
                  <a:lnTo>
                    <a:pt x="67" y="399"/>
                  </a:lnTo>
                  <a:lnTo>
                    <a:pt x="82" y="399"/>
                  </a:lnTo>
                  <a:lnTo>
                    <a:pt x="89" y="399"/>
                  </a:lnTo>
                  <a:lnTo>
                    <a:pt x="89" y="392"/>
                  </a:lnTo>
                  <a:lnTo>
                    <a:pt x="97" y="399"/>
                  </a:lnTo>
                  <a:lnTo>
                    <a:pt x="111" y="399"/>
                  </a:lnTo>
                  <a:lnTo>
                    <a:pt x="119" y="399"/>
                  </a:lnTo>
                  <a:lnTo>
                    <a:pt x="126" y="399"/>
                  </a:lnTo>
                  <a:lnTo>
                    <a:pt x="134" y="399"/>
                  </a:lnTo>
                  <a:lnTo>
                    <a:pt x="141" y="392"/>
                  </a:lnTo>
                  <a:lnTo>
                    <a:pt x="148" y="399"/>
                  </a:lnTo>
                  <a:lnTo>
                    <a:pt x="141" y="407"/>
                  </a:lnTo>
                  <a:lnTo>
                    <a:pt x="134" y="407"/>
                  </a:lnTo>
                  <a:lnTo>
                    <a:pt x="134" y="399"/>
                  </a:lnTo>
                  <a:lnTo>
                    <a:pt x="134" y="407"/>
                  </a:lnTo>
                  <a:lnTo>
                    <a:pt x="126" y="407"/>
                  </a:lnTo>
                  <a:lnTo>
                    <a:pt x="119" y="407"/>
                  </a:lnTo>
                  <a:lnTo>
                    <a:pt x="119" y="414"/>
                  </a:lnTo>
                  <a:lnTo>
                    <a:pt x="119" y="407"/>
                  </a:lnTo>
                  <a:lnTo>
                    <a:pt x="111" y="407"/>
                  </a:lnTo>
                  <a:lnTo>
                    <a:pt x="104" y="407"/>
                  </a:lnTo>
                  <a:lnTo>
                    <a:pt x="97" y="414"/>
                  </a:lnTo>
                  <a:lnTo>
                    <a:pt x="89" y="414"/>
                  </a:lnTo>
                  <a:lnTo>
                    <a:pt x="97" y="422"/>
                  </a:lnTo>
                  <a:lnTo>
                    <a:pt x="104" y="414"/>
                  </a:lnTo>
                  <a:lnTo>
                    <a:pt x="104" y="422"/>
                  </a:lnTo>
                  <a:lnTo>
                    <a:pt x="97" y="422"/>
                  </a:lnTo>
                  <a:lnTo>
                    <a:pt x="89" y="422"/>
                  </a:lnTo>
                  <a:lnTo>
                    <a:pt x="82" y="422"/>
                  </a:lnTo>
                  <a:lnTo>
                    <a:pt x="74" y="422"/>
                  </a:lnTo>
                  <a:lnTo>
                    <a:pt x="82" y="429"/>
                  </a:lnTo>
                  <a:lnTo>
                    <a:pt x="89" y="436"/>
                  </a:lnTo>
                  <a:lnTo>
                    <a:pt x="97" y="436"/>
                  </a:lnTo>
                  <a:lnTo>
                    <a:pt x="89" y="436"/>
                  </a:lnTo>
                  <a:lnTo>
                    <a:pt x="97" y="436"/>
                  </a:lnTo>
                  <a:lnTo>
                    <a:pt x="104" y="429"/>
                  </a:lnTo>
                  <a:lnTo>
                    <a:pt x="111" y="429"/>
                  </a:lnTo>
                  <a:lnTo>
                    <a:pt x="111" y="436"/>
                  </a:lnTo>
                  <a:lnTo>
                    <a:pt x="111" y="444"/>
                  </a:lnTo>
                  <a:lnTo>
                    <a:pt x="119" y="444"/>
                  </a:lnTo>
                  <a:lnTo>
                    <a:pt x="126" y="444"/>
                  </a:lnTo>
                  <a:lnTo>
                    <a:pt x="134" y="444"/>
                  </a:lnTo>
                  <a:lnTo>
                    <a:pt x="141" y="444"/>
                  </a:lnTo>
                  <a:lnTo>
                    <a:pt x="148" y="444"/>
                  </a:lnTo>
                  <a:lnTo>
                    <a:pt x="156" y="436"/>
                  </a:lnTo>
                  <a:lnTo>
                    <a:pt x="163" y="429"/>
                  </a:lnTo>
                  <a:lnTo>
                    <a:pt x="171" y="436"/>
                  </a:lnTo>
                  <a:lnTo>
                    <a:pt x="163" y="436"/>
                  </a:lnTo>
                  <a:lnTo>
                    <a:pt x="156" y="444"/>
                  </a:lnTo>
                  <a:lnTo>
                    <a:pt x="141" y="451"/>
                  </a:lnTo>
                  <a:lnTo>
                    <a:pt x="134" y="451"/>
                  </a:lnTo>
                  <a:lnTo>
                    <a:pt x="126" y="459"/>
                  </a:lnTo>
                  <a:lnTo>
                    <a:pt x="126" y="466"/>
                  </a:lnTo>
                  <a:lnTo>
                    <a:pt x="134" y="466"/>
                  </a:lnTo>
                  <a:lnTo>
                    <a:pt x="141" y="466"/>
                  </a:lnTo>
                  <a:lnTo>
                    <a:pt x="148" y="459"/>
                  </a:lnTo>
                  <a:lnTo>
                    <a:pt x="156" y="459"/>
                  </a:lnTo>
                  <a:lnTo>
                    <a:pt x="163" y="459"/>
                  </a:lnTo>
                  <a:lnTo>
                    <a:pt x="171" y="459"/>
                  </a:lnTo>
                  <a:lnTo>
                    <a:pt x="171" y="451"/>
                  </a:lnTo>
                  <a:lnTo>
                    <a:pt x="178" y="459"/>
                  </a:lnTo>
                  <a:lnTo>
                    <a:pt x="185" y="459"/>
                  </a:lnTo>
                  <a:lnTo>
                    <a:pt x="185" y="451"/>
                  </a:lnTo>
                  <a:lnTo>
                    <a:pt x="185" y="444"/>
                  </a:lnTo>
                  <a:lnTo>
                    <a:pt x="200" y="451"/>
                  </a:lnTo>
                  <a:lnTo>
                    <a:pt x="200" y="459"/>
                  </a:lnTo>
                  <a:lnTo>
                    <a:pt x="193" y="459"/>
                  </a:lnTo>
                  <a:lnTo>
                    <a:pt x="185" y="459"/>
                  </a:lnTo>
                  <a:lnTo>
                    <a:pt x="171" y="466"/>
                  </a:lnTo>
                  <a:lnTo>
                    <a:pt x="171" y="474"/>
                  </a:lnTo>
                  <a:lnTo>
                    <a:pt x="185" y="466"/>
                  </a:lnTo>
                  <a:lnTo>
                    <a:pt x="200" y="466"/>
                  </a:lnTo>
                  <a:lnTo>
                    <a:pt x="200" y="474"/>
                  </a:lnTo>
                  <a:lnTo>
                    <a:pt x="193" y="474"/>
                  </a:lnTo>
                  <a:lnTo>
                    <a:pt x="185" y="474"/>
                  </a:lnTo>
                  <a:lnTo>
                    <a:pt x="171" y="481"/>
                  </a:lnTo>
                  <a:lnTo>
                    <a:pt x="171" y="488"/>
                  </a:lnTo>
                  <a:lnTo>
                    <a:pt x="178" y="488"/>
                  </a:lnTo>
                  <a:lnTo>
                    <a:pt x="185" y="488"/>
                  </a:lnTo>
                  <a:lnTo>
                    <a:pt x="193" y="481"/>
                  </a:lnTo>
                  <a:lnTo>
                    <a:pt x="200" y="481"/>
                  </a:lnTo>
                  <a:lnTo>
                    <a:pt x="208" y="481"/>
                  </a:lnTo>
                  <a:lnTo>
                    <a:pt x="208" y="474"/>
                  </a:lnTo>
                  <a:lnTo>
                    <a:pt x="222" y="481"/>
                  </a:lnTo>
                  <a:lnTo>
                    <a:pt x="230" y="481"/>
                  </a:lnTo>
                  <a:lnTo>
                    <a:pt x="237" y="481"/>
                  </a:lnTo>
                  <a:lnTo>
                    <a:pt x="245" y="474"/>
                  </a:lnTo>
                  <a:lnTo>
                    <a:pt x="252" y="474"/>
                  </a:lnTo>
                  <a:lnTo>
                    <a:pt x="259" y="481"/>
                  </a:lnTo>
                  <a:lnTo>
                    <a:pt x="259" y="474"/>
                  </a:lnTo>
                  <a:lnTo>
                    <a:pt x="252" y="474"/>
                  </a:lnTo>
                  <a:lnTo>
                    <a:pt x="259" y="474"/>
                  </a:lnTo>
                  <a:lnTo>
                    <a:pt x="274" y="481"/>
                  </a:lnTo>
                  <a:lnTo>
                    <a:pt x="274" y="474"/>
                  </a:lnTo>
                  <a:lnTo>
                    <a:pt x="267" y="474"/>
                  </a:lnTo>
                  <a:lnTo>
                    <a:pt x="267" y="466"/>
                  </a:lnTo>
                  <a:lnTo>
                    <a:pt x="274" y="466"/>
                  </a:lnTo>
                  <a:lnTo>
                    <a:pt x="282" y="474"/>
                  </a:lnTo>
                  <a:lnTo>
                    <a:pt x="289" y="474"/>
                  </a:lnTo>
                  <a:lnTo>
                    <a:pt x="296" y="474"/>
                  </a:lnTo>
                  <a:lnTo>
                    <a:pt x="289" y="466"/>
                  </a:lnTo>
                  <a:lnTo>
                    <a:pt x="304" y="466"/>
                  </a:lnTo>
                  <a:lnTo>
                    <a:pt x="311" y="474"/>
                  </a:lnTo>
                  <a:lnTo>
                    <a:pt x="311" y="466"/>
                  </a:lnTo>
                  <a:lnTo>
                    <a:pt x="319" y="466"/>
                  </a:lnTo>
                  <a:lnTo>
                    <a:pt x="311" y="459"/>
                  </a:lnTo>
                  <a:lnTo>
                    <a:pt x="304" y="459"/>
                  </a:lnTo>
                  <a:lnTo>
                    <a:pt x="311" y="459"/>
                  </a:lnTo>
                  <a:lnTo>
                    <a:pt x="319" y="459"/>
                  </a:lnTo>
                  <a:lnTo>
                    <a:pt x="326" y="459"/>
                  </a:lnTo>
                  <a:lnTo>
                    <a:pt x="334" y="459"/>
                  </a:lnTo>
                  <a:lnTo>
                    <a:pt x="334" y="451"/>
                  </a:lnTo>
                  <a:lnTo>
                    <a:pt x="326" y="444"/>
                  </a:lnTo>
                  <a:lnTo>
                    <a:pt x="319" y="436"/>
                  </a:lnTo>
                  <a:lnTo>
                    <a:pt x="319" y="429"/>
                  </a:lnTo>
                  <a:lnTo>
                    <a:pt x="334" y="436"/>
                  </a:lnTo>
                  <a:lnTo>
                    <a:pt x="341" y="436"/>
                  </a:lnTo>
                  <a:lnTo>
                    <a:pt x="334" y="444"/>
                  </a:lnTo>
                  <a:lnTo>
                    <a:pt x="341" y="451"/>
                  </a:lnTo>
                  <a:lnTo>
                    <a:pt x="356" y="444"/>
                  </a:lnTo>
                  <a:lnTo>
                    <a:pt x="371" y="436"/>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8" name="Freeform 15"/>
            <p:cNvSpPr>
              <a:spLocks/>
            </p:cNvSpPr>
            <p:nvPr/>
          </p:nvSpPr>
          <p:spPr bwMode="auto">
            <a:xfrm>
              <a:off x="2479" y="2817"/>
              <a:ext cx="37" cy="15"/>
            </a:xfrm>
            <a:custGeom>
              <a:avLst/>
              <a:gdLst>
                <a:gd name="T0" fmla="*/ 16 w 52"/>
                <a:gd name="T1" fmla="*/ 7 h 22"/>
                <a:gd name="T2" fmla="*/ 16 w 52"/>
                <a:gd name="T3" fmla="*/ 7 h 22"/>
                <a:gd name="T4" fmla="*/ 14 w 52"/>
                <a:gd name="T5" fmla="*/ 5 h 22"/>
                <a:gd name="T6" fmla="*/ 14 w 52"/>
                <a:gd name="T7" fmla="*/ 5 h 22"/>
                <a:gd name="T8" fmla="*/ 16 w 52"/>
                <a:gd name="T9" fmla="*/ 5 h 22"/>
                <a:gd name="T10" fmla="*/ 16 w 52"/>
                <a:gd name="T11" fmla="*/ 5 h 22"/>
                <a:gd name="T12" fmla="*/ 16 w 52"/>
                <a:gd name="T13" fmla="*/ 2 h 22"/>
                <a:gd name="T14" fmla="*/ 16 w 52"/>
                <a:gd name="T15" fmla="*/ 2 h 22"/>
                <a:gd name="T16" fmla="*/ 19 w 52"/>
                <a:gd name="T17" fmla="*/ 2 h 22"/>
                <a:gd name="T18" fmla="*/ 11 w 52"/>
                <a:gd name="T19" fmla="*/ 0 h 22"/>
                <a:gd name="T20" fmla="*/ 3 w 52"/>
                <a:gd name="T21" fmla="*/ 0 h 22"/>
                <a:gd name="T22" fmla="*/ 0 w 52"/>
                <a:gd name="T23" fmla="*/ 2 h 22"/>
                <a:gd name="T24" fmla="*/ 0 w 52"/>
                <a:gd name="T25" fmla="*/ 2 h 22"/>
                <a:gd name="T26" fmla="*/ 3 w 52"/>
                <a:gd name="T27" fmla="*/ 2 h 22"/>
                <a:gd name="T28" fmla="*/ 6 w 52"/>
                <a:gd name="T29" fmla="*/ 5 h 22"/>
                <a:gd name="T30" fmla="*/ 11 w 52"/>
                <a:gd name="T31" fmla="*/ 7 h 22"/>
                <a:gd name="T32" fmla="*/ 16 w 52"/>
                <a:gd name="T33" fmla="*/ 7 h 22"/>
                <a:gd name="T34" fmla="*/ 16 w 52"/>
                <a:gd name="T35" fmla="*/ 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44" y="22"/>
                  </a:moveTo>
                  <a:lnTo>
                    <a:pt x="44" y="22"/>
                  </a:lnTo>
                  <a:lnTo>
                    <a:pt x="37" y="15"/>
                  </a:lnTo>
                  <a:lnTo>
                    <a:pt x="44" y="15"/>
                  </a:lnTo>
                  <a:lnTo>
                    <a:pt x="44" y="8"/>
                  </a:lnTo>
                  <a:lnTo>
                    <a:pt x="52" y="8"/>
                  </a:lnTo>
                  <a:lnTo>
                    <a:pt x="30" y="0"/>
                  </a:lnTo>
                  <a:lnTo>
                    <a:pt x="7" y="0"/>
                  </a:lnTo>
                  <a:lnTo>
                    <a:pt x="0" y="8"/>
                  </a:lnTo>
                  <a:lnTo>
                    <a:pt x="7" y="8"/>
                  </a:lnTo>
                  <a:lnTo>
                    <a:pt x="15" y="15"/>
                  </a:lnTo>
                  <a:lnTo>
                    <a:pt x="30" y="22"/>
                  </a:lnTo>
                  <a:lnTo>
                    <a:pt x="44" y="22"/>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49" name="Freeform 16"/>
            <p:cNvSpPr>
              <a:spLocks/>
            </p:cNvSpPr>
            <p:nvPr/>
          </p:nvSpPr>
          <p:spPr bwMode="auto">
            <a:xfrm>
              <a:off x="3396" y="3322"/>
              <a:ext cx="5" cy="1"/>
            </a:xfrm>
            <a:custGeom>
              <a:avLst/>
              <a:gdLst>
                <a:gd name="T0" fmla="*/ 0 w 7"/>
                <a:gd name="T1" fmla="*/ 0 h 1"/>
                <a:gd name="T2" fmla="*/ 0 w 7"/>
                <a:gd name="T3" fmla="*/ 0 h 1"/>
                <a:gd name="T4" fmla="*/ 3 w 7"/>
                <a:gd name="T5" fmla="*/ 0 h 1"/>
                <a:gd name="T6" fmla="*/ 3 w 7"/>
                <a:gd name="T7" fmla="*/ 0 h 1"/>
                <a:gd name="T8" fmla="*/ 3 w 7"/>
                <a:gd name="T9" fmla="*/ 0 h 1"/>
                <a:gd name="T10" fmla="*/ 0 w 7"/>
                <a:gd name="T11" fmla="*/ 0 h 1"/>
                <a:gd name="T12" fmla="*/ 0 w 7"/>
                <a:gd name="T13" fmla="*/ 0 h 1"/>
                <a:gd name="T14" fmla="*/ 0 60000 65536"/>
                <a:gd name="T15" fmla="*/ 0 60000 65536"/>
                <a:gd name="T16" fmla="*/ 0 60000 65536"/>
                <a:gd name="T17" fmla="*/ 0 60000 65536"/>
                <a:gd name="T18" fmla="*/ 0 60000 65536"/>
                <a:gd name="T19" fmla="*/ 0 60000 65536"/>
                <a:gd name="T20" fmla="*/ 0 60000 65536"/>
                <a:gd name="T21" fmla="*/ 0 w 7"/>
                <a:gd name="T22" fmla="*/ 0 h 1"/>
                <a:gd name="T23" fmla="*/ 7 w 7"/>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1">
                  <a:moveTo>
                    <a:pt x="0" y="0"/>
                  </a:moveTo>
                  <a:lnTo>
                    <a:pt x="0"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0" name="Freeform 17"/>
            <p:cNvSpPr>
              <a:spLocks/>
            </p:cNvSpPr>
            <p:nvPr/>
          </p:nvSpPr>
          <p:spPr bwMode="auto">
            <a:xfrm>
              <a:off x="3391" y="3337"/>
              <a:ext cx="15" cy="5"/>
            </a:xfrm>
            <a:custGeom>
              <a:avLst/>
              <a:gdLst>
                <a:gd name="T0" fmla="*/ 2 w 22"/>
                <a:gd name="T1" fmla="*/ 0 h 8"/>
                <a:gd name="T2" fmla="*/ 5 w 22"/>
                <a:gd name="T3" fmla="*/ 0 h 8"/>
                <a:gd name="T4" fmla="*/ 7 w 22"/>
                <a:gd name="T5" fmla="*/ 2 h 8"/>
                <a:gd name="T6" fmla="*/ 5 w 22"/>
                <a:gd name="T7" fmla="*/ 2 h 8"/>
                <a:gd name="T8" fmla="*/ 0 w 22"/>
                <a:gd name="T9" fmla="*/ 2 h 8"/>
                <a:gd name="T10" fmla="*/ 0 w 22"/>
                <a:gd name="T11" fmla="*/ 0 h 8"/>
                <a:gd name="T12" fmla="*/ 0 w 22"/>
                <a:gd name="T13" fmla="*/ 0 h 8"/>
                <a:gd name="T14" fmla="*/ 2 w 22"/>
                <a:gd name="T15" fmla="*/ 0 h 8"/>
                <a:gd name="T16" fmla="*/ 2 w 22"/>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8"/>
                <a:gd name="T29" fmla="*/ 22 w 22"/>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8">
                  <a:moveTo>
                    <a:pt x="7" y="0"/>
                  </a:moveTo>
                  <a:lnTo>
                    <a:pt x="14" y="0"/>
                  </a:lnTo>
                  <a:lnTo>
                    <a:pt x="22" y="8"/>
                  </a:lnTo>
                  <a:lnTo>
                    <a:pt x="14" y="8"/>
                  </a:lnTo>
                  <a:lnTo>
                    <a:pt x="0" y="8"/>
                  </a:lnTo>
                  <a:lnTo>
                    <a:pt x="0" y="0"/>
                  </a:lnTo>
                  <a:lnTo>
                    <a:pt x="7"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1" name="Freeform 18"/>
            <p:cNvSpPr>
              <a:spLocks/>
            </p:cNvSpPr>
            <p:nvPr/>
          </p:nvSpPr>
          <p:spPr bwMode="auto">
            <a:xfrm>
              <a:off x="3242" y="3397"/>
              <a:ext cx="42" cy="15"/>
            </a:xfrm>
            <a:custGeom>
              <a:avLst/>
              <a:gdLst>
                <a:gd name="T0" fmla="*/ 8 w 59"/>
                <a:gd name="T1" fmla="*/ 0 h 22"/>
                <a:gd name="T2" fmla="*/ 8 w 59"/>
                <a:gd name="T3" fmla="*/ 0 h 22"/>
                <a:gd name="T4" fmla="*/ 11 w 59"/>
                <a:gd name="T5" fmla="*/ 2 h 22"/>
                <a:gd name="T6" fmla="*/ 11 w 59"/>
                <a:gd name="T7" fmla="*/ 0 h 22"/>
                <a:gd name="T8" fmla="*/ 11 w 59"/>
                <a:gd name="T9" fmla="*/ 0 h 22"/>
                <a:gd name="T10" fmla="*/ 14 w 59"/>
                <a:gd name="T11" fmla="*/ 0 h 22"/>
                <a:gd name="T12" fmla="*/ 16 w 59"/>
                <a:gd name="T13" fmla="*/ 2 h 22"/>
                <a:gd name="T14" fmla="*/ 19 w 59"/>
                <a:gd name="T15" fmla="*/ 2 h 22"/>
                <a:gd name="T16" fmla="*/ 21 w 59"/>
                <a:gd name="T17" fmla="*/ 2 h 22"/>
                <a:gd name="T18" fmla="*/ 19 w 59"/>
                <a:gd name="T19" fmla="*/ 5 h 22"/>
                <a:gd name="T20" fmla="*/ 19 w 59"/>
                <a:gd name="T21" fmla="*/ 5 h 22"/>
                <a:gd name="T22" fmla="*/ 19 w 59"/>
                <a:gd name="T23" fmla="*/ 5 h 22"/>
                <a:gd name="T24" fmla="*/ 19 w 59"/>
                <a:gd name="T25" fmla="*/ 7 h 22"/>
                <a:gd name="T26" fmla="*/ 16 w 59"/>
                <a:gd name="T27" fmla="*/ 7 h 22"/>
                <a:gd name="T28" fmla="*/ 16 w 59"/>
                <a:gd name="T29" fmla="*/ 7 h 22"/>
                <a:gd name="T30" fmla="*/ 16 w 59"/>
                <a:gd name="T31" fmla="*/ 7 h 22"/>
                <a:gd name="T32" fmla="*/ 14 w 59"/>
                <a:gd name="T33" fmla="*/ 7 h 22"/>
                <a:gd name="T34" fmla="*/ 11 w 59"/>
                <a:gd name="T35" fmla="*/ 5 h 22"/>
                <a:gd name="T36" fmla="*/ 8 w 59"/>
                <a:gd name="T37" fmla="*/ 5 h 22"/>
                <a:gd name="T38" fmla="*/ 6 w 59"/>
                <a:gd name="T39" fmla="*/ 5 h 22"/>
                <a:gd name="T40" fmla="*/ 3 w 59"/>
                <a:gd name="T41" fmla="*/ 5 h 22"/>
                <a:gd name="T42" fmla="*/ 0 w 59"/>
                <a:gd name="T43" fmla="*/ 5 h 22"/>
                <a:gd name="T44" fmla="*/ 0 w 59"/>
                <a:gd name="T45" fmla="*/ 2 h 22"/>
                <a:gd name="T46" fmla="*/ 3 w 59"/>
                <a:gd name="T47" fmla="*/ 2 h 22"/>
                <a:gd name="T48" fmla="*/ 6 w 59"/>
                <a:gd name="T49" fmla="*/ 2 h 22"/>
                <a:gd name="T50" fmla="*/ 6 w 59"/>
                <a:gd name="T51" fmla="*/ 2 h 22"/>
                <a:gd name="T52" fmla="*/ 8 w 59"/>
                <a:gd name="T53" fmla="*/ 0 h 22"/>
                <a:gd name="T54" fmla="*/ 8 w 59"/>
                <a:gd name="T55" fmla="*/ 0 h 22"/>
                <a:gd name="T56" fmla="*/ 8 w 59"/>
                <a:gd name="T57" fmla="*/ 0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9"/>
                <a:gd name="T88" fmla="*/ 0 h 22"/>
                <a:gd name="T89" fmla="*/ 59 w 59"/>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9" h="22">
                  <a:moveTo>
                    <a:pt x="22" y="0"/>
                  </a:moveTo>
                  <a:lnTo>
                    <a:pt x="22" y="0"/>
                  </a:lnTo>
                  <a:lnTo>
                    <a:pt x="30" y="8"/>
                  </a:lnTo>
                  <a:lnTo>
                    <a:pt x="30" y="0"/>
                  </a:lnTo>
                  <a:lnTo>
                    <a:pt x="37" y="0"/>
                  </a:lnTo>
                  <a:lnTo>
                    <a:pt x="45" y="8"/>
                  </a:lnTo>
                  <a:lnTo>
                    <a:pt x="52" y="8"/>
                  </a:lnTo>
                  <a:lnTo>
                    <a:pt x="59" y="8"/>
                  </a:lnTo>
                  <a:lnTo>
                    <a:pt x="52" y="15"/>
                  </a:lnTo>
                  <a:lnTo>
                    <a:pt x="52" y="22"/>
                  </a:lnTo>
                  <a:lnTo>
                    <a:pt x="45" y="22"/>
                  </a:lnTo>
                  <a:lnTo>
                    <a:pt x="37" y="22"/>
                  </a:lnTo>
                  <a:lnTo>
                    <a:pt x="30" y="15"/>
                  </a:lnTo>
                  <a:lnTo>
                    <a:pt x="22" y="15"/>
                  </a:lnTo>
                  <a:lnTo>
                    <a:pt x="15" y="15"/>
                  </a:lnTo>
                  <a:lnTo>
                    <a:pt x="8" y="15"/>
                  </a:lnTo>
                  <a:lnTo>
                    <a:pt x="0" y="15"/>
                  </a:lnTo>
                  <a:lnTo>
                    <a:pt x="0" y="8"/>
                  </a:lnTo>
                  <a:lnTo>
                    <a:pt x="8" y="8"/>
                  </a:lnTo>
                  <a:lnTo>
                    <a:pt x="15" y="8"/>
                  </a:lnTo>
                  <a:lnTo>
                    <a:pt x="22"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2" name="Freeform 19"/>
            <p:cNvSpPr>
              <a:spLocks/>
            </p:cNvSpPr>
            <p:nvPr/>
          </p:nvSpPr>
          <p:spPr bwMode="auto">
            <a:xfrm>
              <a:off x="3396" y="3307"/>
              <a:ext cx="5" cy="1"/>
            </a:xfrm>
            <a:custGeom>
              <a:avLst/>
              <a:gdLst>
                <a:gd name="T0" fmla="*/ 0 w 7"/>
                <a:gd name="T1" fmla="*/ 0 h 1"/>
                <a:gd name="T2" fmla="*/ 0 w 7"/>
                <a:gd name="T3" fmla="*/ 0 h 1"/>
                <a:gd name="T4" fmla="*/ 3 w 7"/>
                <a:gd name="T5" fmla="*/ 0 h 1"/>
                <a:gd name="T6" fmla="*/ 0 w 7"/>
                <a:gd name="T7" fmla="*/ 0 h 1"/>
                <a:gd name="T8" fmla="*/ 0 w 7"/>
                <a:gd name="T9" fmla="*/ 0 h 1"/>
                <a:gd name="T10" fmla="*/ 0 60000 65536"/>
                <a:gd name="T11" fmla="*/ 0 60000 65536"/>
                <a:gd name="T12" fmla="*/ 0 60000 65536"/>
                <a:gd name="T13" fmla="*/ 0 60000 65536"/>
                <a:gd name="T14" fmla="*/ 0 60000 65536"/>
                <a:gd name="T15" fmla="*/ 0 w 7"/>
                <a:gd name="T16" fmla="*/ 0 h 1"/>
                <a:gd name="T17" fmla="*/ 7 w 7"/>
                <a:gd name="T18" fmla="*/ 1 h 1"/>
              </a:gdLst>
              <a:ahLst/>
              <a:cxnLst>
                <a:cxn ang="T10">
                  <a:pos x="T0" y="T1"/>
                </a:cxn>
                <a:cxn ang="T11">
                  <a:pos x="T2" y="T3"/>
                </a:cxn>
                <a:cxn ang="T12">
                  <a:pos x="T4" y="T5"/>
                </a:cxn>
                <a:cxn ang="T13">
                  <a:pos x="T6" y="T7"/>
                </a:cxn>
                <a:cxn ang="T14">
                  <a:pos x="T8" y="T9"/>
                </a:cxn>
              </a:cxnLst>
              <a:rect l="T15" t="T16" r="T17" b="T18"/>
              <a:pathLst>
                <a:path w="7" h="1">
                  <a:moveTo>
                    <a:pt x="0" y="0"/>
                  </a:moveTo>
                  <a:lnTo>
                    <a:pt x="0"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3" name="Freeform 20"/>
            <p:cNvSpPr>
              <a:spLocks/>
            </p:cNvSpPr>
            <p:nvPr/>
          </p:nvSpPr>
          <p:spPr bwMode="auto">
            <a:xfrm>
              <a:off x="3396" y="3307"/>
              <a:ext cx="5" cy="1"/>
            </a:xfrm>
            <a:custGeom>
              <a:avLst/>
              <a:gdLst>
                <a:gd name="T0" fmla="*/ 0 w 7"/>
                <a:gd name="T1" fmla="*/ 0 h 1"/>
                <a:gd name="T2" fmla="*/ 0 w 7"/>
                <a:gd name="T3" fmla="*/ 0 h 1"/>
                <a:gd name="T4" fmla="*/ 3 w 7"/>
                <a:gd name="T5" fmla="*/ 0 h 1"/>
                <a:gd name="T6" fmla="*/ 0 w 7"/>
                <a:gd name="T7" fmla="*/ 0 h 1"/>
                <a:gd name="T8" fmla="*/ 0 w 7"/>
                <a:gd name="T9" fmla="*/ 0 h 1"/>
                <a:gd name="T10" fmla="*/ 0 60000 65536"/>
                <a:gd name="T11" fmla="*/ 0 60000 65536"/>
                <a:gd name="T12" fmla="*/ 0 60000 65536"/>
                <a:gd name="T13" fmla="*/ 0 60000 65536"/>
                <a:gd name="T14" fmla="*/ 0 60000 65536"/>
                <a:gd name="T15" fmla="*/ 0 w 7"/>
                <a:gd name="T16" fmla="*/ 0 h 1"/>
                <a:gd name="T17" fmla="*/ 7 w 7"/>
                <a:gd name="T18" fmla="*/ 1 h 1"/>
              </a:gdLst>
              <a:ahLst/>
              <a:cxnLst>
                <a:cxn ang="T10">
                  <a:pos x="T0" y="T1"/>
                </a:cxn>
                <a:cxn ang="T11">
                  <a:pos x="T2" y="T3"/>
                </a:cxn>
                <a:cxn ang="T12">
                  <a:pos x="T4" y="T5"/>
                </a:cxn>
                <a:cxn ang="T13">
                  <a:pos x="T6" y="T7"/>
                </a:cxn>
                <a:cxn ang="T14">
                  <a:pos x="T8" y="T9"/>
                </a:cxn>
              </a:cxnLst>
              <a:rect l="T15" t="T16" r="T17" b="T18"/>
              <a:pathLst>
                <a:path w="7" h="1">
                  <a:moveTo>
                    <a:pt x="0" y="0"/>
                  </a:moveTo>
                  <a:lnTo>
                    <a:pt x="0"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4" name="Freeform 21"/>
            <p:cNvSpPr>
              <a:spLocks/>
            </p:cNvSpPr>
            <p:nvPr/>
          </p:nvSpPr>
          <p:spPr bwMode="auto">
            <a:xfrm>
              <a:off x="2589" y="2732"/>
              <a:ext cx="865" cy="740"/>
            </a:xfrm>
            <a:custGeom>
              <a:avLst/>
              <a:gdLst>
                <a:gd name="T0" fmla="*/ 175 w 1207"/>
                <a:gd name="T1" fmla="*/ 174 h 1096"/>
                <a:gd name="T2" fmla="*/ 196 w 1207"/>
                <a:gd name="T3" fmla="*/ 178 h 1096"/>
                <a:gd name="T4" fmla="*/ 199 w 1207"/>
                <a:gd name="T5" fmla="*/ 199 h 1096"/>
                <a:gd name="T6" fmla="*/ 207 w 1207"/>
                <a:gd name="T7" fmla="*/ 210 h 1096"/>
                <a:gd name="T8" fmla="*/ 156 w 1207"/>
                <a:gd name="T9" fmla="*/ 223 h 1096"/>
                <a:gd name="T10" fmla="*/ 177 w 1207"/>
                <a:gd name="T11" fmla="*/ 226 h 1096"/>
                <a:gd name="T12" fmla="*/ 186 w 1207"/>
                <a:gd name="T13" fmla="*/ 242 h 1096"/>
                <a:gd name="T14" fmla="*/ 150 w 1207"/>
                <a:gd name="T15" fmla="*/ 260 h 1096"/>
                <a:gd name="T16" fmla="*/ 161 w 1207"/>
                <a:gd name="T17" fmla="*/ 269 h 1096"/>
                <a:gd name="T18" fmla="*/ 180 w 1207"/>
                <a:gd name="T19" fmla="*/ 273 h 1096"/>
                <a:gd name="T20" fmla="*/ 199 w 1207"/>
                <a:gd name="T21" fmla="*/ 269 h 1096"/>
                <a:gd name="T22" fmla="*/ 219 w 1207"/>
                <a:gd name="T23" fmla="*/ 271 h 1096"/>
                <a:gd name="T24" fmla="*/ 267 w 1207"/>
                <a:gd name="T25" fmla="*/ 269 h 1096"/>
                <a:gd name="T26" fmla="*/ 254 w 1207"/>
                <a:gd name="T27" fmla="*/ 287 h 1096"/>
                <a:gd name="T28" fmla="*/ 215 w 1207"/>
                <a:gd name="T29" fmla="*/ 294 h 1096"/>
                <a:gd name="T30" fmla="*/ 193 w 1207"/>
                <a:gd name="T31" fmla="*/ 317 h 1096"/>
                <a:gd name="T32" fmla="*/ 191 w 1207"/>
                <a:gd name="T33" fmla="*/ 331 h 1096"/>
                <a:gd name="T34" fmla="*/ 215 w 1207"/>
                <a:gd name="T35" fmla="*/ 321 h 1096"/>
                <a:gd name="T36" fmla="*/ 254 w 1207"/>
                <a:gd name="T37" fmla="*/ 323 h 1096"/>
                <a:gd name="T38" fmla="*/ 259 w 1207"/>
                <a:gd name="T39" fmla="*/ 310 h 1096"/>
                <a:gd name="T40" fmla="*/ 308 w 1207"/>
                <a:gd name="T41" fmla="*/ 310 h 1096"/>
                <a:gd name="T42" fmla="*/ 341 w 1207"/>
                <a:gd name="T43" fmla="*/ 303 h 1096"/>
                <a:gd name="T44" fmla="*/ 357 w 1207"/>
                <a:gd name="T45" fmla="*/ 301 h 1096"/>
                <a:gd name="T46" fmla="*/ 412 w 1207"/>
                <a:gd name="T47" fmla="*/ 301 h 1096"/>
                <a:gd name="T48" fmla="*/ 441 w 1207"/>
                <a:gd name="T49" fmla="*/ 280 h 1096"/>
                <a:gd name="T50" fmla="*/ 396 w 1207"/>
                <a:gd name="T51" fmla="*/ 275 h 1096"/>
                <a:gd name="T52" fmla="*/ 406 w 1207"/>
                <a:gd name="T53" fmla="*/ 267 h 1096"/>
                <a:gd name="T54" fmla="*/ 423 w 1207"/>
                <a:gd name="T55" fmla="*/ 260 h 1096"/>
                <a:gd name="T56" fmla="*/ 423 w 1207"/>
                <a:gd name="T57" fmla="*/ 242 h 1096"/>
                <a:gd name="T58" fmla="*/ 341 w 1207"/>
                <a:gd name="T59" fmla="*/ 221 h 1096"/>
                <a:gd name="T60" fmla="*/ 314 w 1207"/>
                <a:gd name="T61" fmla="*/ 192 h 1096"/>
                <a:gd name="T62" fmla="*/ 284 w 1207"/>
                <a:gd name="T63" fmla="*/ 164 h 1096"/>
                <a:gd name="T64" fmla="*/ 215 w 1207"/>
                <a:gd name="T65" fmla="*/ 126 h 1096"/>
                <a:gd name="T66" fmla="*/ 153 w 1207"/>
                <a:gd name="T67" fmla="*/ 103 h 1096"/>
                <a:gd name="T68" fmla="*/ 156 w 1207"/>
                <a:gd name="T69" fmla="*/ 93 h 1096"/>
                <a:gd name="T70" fmla="*/ 153 w 1207"/>
                <a:gd name="T71" fmla="*/ 78 h 1096"/>
                <a:gd name="T72" fmla="*/ 145 w 1207"/>
                <a:gd name="T73" fmla="*/ 38 h 1096"/>
                <a:gd name="T74" fmla="*/ 79 w 1207"/>
                <a:gd name="T75" fmla="*/ 41 h 1096"/>
                <a:gd name="T76" fmla="*/ 66 w 1207"/>
                <a:gd name="T77" fmla="*/ 38 h 1096"/>
                <a:gd name="T78" fmla="*/ 57 w 1207"/>
                <a:gd name="T79" fmla="*/ 32 h 1096"/>
                <a:gd name="T80" fmla="*/ 71 w 1207"/>
                <a:gd name="T81" fmla="*/ 2 h 1096"/>
                <a:gd name="T82" fmla="*/ 33 w 1207"/>
                <a:gd name="T83" fmla="*/ 5 h 1096"/>
                <a:gd name="T84" fmla="*/ 16 w 1207"/>
                <a:gd name="T85" fmla="*/ 11 h 1096"/>
                <a:gd name="T86" fmla="*/ 6 w 1207"/>
                <a:gd name="T87" fmla="*/ 16 h 1096"/>
                <a:gd name="T88" fmla="*/ 16 w 1207"/>
                <a:gd name="T89" fmla="*/ 30 h 1096"/>
                <a:gd name="T90" fmla="*/ 3 w 1207"/>
                <a:gd name="T91" fmla="*/ 32 h 1096"/>
                <a:gd name="T92" fmla="*/ 8 w 1207"/>
                <a:gd name="T93" fmla="*/ 43 h 1096"/>
                <a:gd name="T94" fmla="*/ 24 w 1207"/>
                <a:gd name="T95" fmla="*/ 55 h 1096"/>
                <a:gd name="T96" fmla="*/ 24 w 1207"/>
                <a:gd name="T97" fmla="*/ 66 h 1096"/>
                <a:gd name="T98" fmla="*/ 14 w 1207"/>
                <a:gd name="T99" fmla="*/ 75 h 1096"/>
                <a:gd name="T100" fmla="*/ 41 w 1207"/>
                <a:gd name="T101" fmla="*/ 80 h 1096"/>
                <a:gd name="T102" fmla="*/ 49 w 1207"/>
                <a:gd name="T103" fmla="*/ 84 h 1096"/>
                <a:gd name="T104" fmla="*/ 44 w 1207"/>
                <a:gd name="T105" fmla="*/ 93 h 1096"/>
                <a:gd name="T106" fmla="*/ 49 w 1207"/>
                <a:gd name="T107" fmla="*/ 109 h 1096"/>
                <a:gd name="T108" fmla="*/ 55 w 1207"/>
                <a:gd name="T109" fmla="*/ 123 h 1096"/>
                <a:gd name="T110" fmla="*/ 66 w 1207"/>
                <a:gd name="T111" fmla="*/ 114 h 1096"/>
                <a:gd name="T112" fmla="*/ 63 w 1207"/>
                <a:gd name="T113" fmla="*/ 101 h 1096"/>
                <a:gd name="T114" fmla="*/ 77 w 1207"/>
                <a:gd name="T115" fmla="*/ 109 h 1096"/>
                <a:gd name="T116" fmla="*/ 93 w 1207"/>
                <a:gd name="T117" fmla="*/ 107 h 1096"/>
                <a:gd name="T118" fmla="*/ 90 w 1207"/>
                <a:gd name="T119" fmla="*/ 139 h 1096"/>
                <a:gd name="T120" fmla="*/ 106 w 1207"/>
                <a:gd name="T121" fmla="*/ 157 h 1096"/>
                <a:gd name="T122" fmla="*/ 131 w 1207"/>
                <a:gd name="T123" fmla="*/ 151 h 1096"/>
                <a:gd name="T124" fmla="*/ 169 w 1207"/>
                <a:gd name="T125" fmla="*/ 144 h 10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07"/>
                <a:gd name="T190" fmla="*/ 0 h 1096"/>
                <a:gd name="T191" fmla="*/ 1207 w 1207"/>
                <a:gd name="T192" fmla="*/ 1096 h 10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07" h="1096">
                  <a:moveTo>
                    <a:pt x="467" y="459"/>
                  </a:moveTo>
                  <a:lnTo>
                    <a:pt x="460" y="467"/>
                  </a:lnTo>
                  <a:lnTo>
                    <a:pt x="460" y="474"/>
                  </a:lnTo>
                  <a:lnTo>
                    <a:pt x="452" y="474"/>
                  </a:lnTo>
                  <a:lnTo>
                    <a:pt x="445" y="467"/>
                  </a:lnTo>
                  <a:lnTo>
                    <a:pt x="437" y="474"/>
                  </a:lnTo>
                  <a:lnTo>
                    <a:pt x="445" y="482"/>
                  </a:lnTo>
                  <a:lnTo>
                    <a:pt x="452" y="482"/>
                  </a:lnTo>
                  <a:lnTo>
                    <a:pt x="445" y="482"/>
                  </a:lnTo>
                  <a:lnTo>
                    <a:pt x="437" y="482"/>
                  </a:lnTo>
                  <a:lnTo>
                    <a:pt x="430" y="482"/>
                  </a:lnTo>
                  <a:lnTo>
                    <a:pt x="423" y="489"/>
                  </a:lnTo>
                  <a:lnTo>
                    <a:pt x="430" y="496"/>
                  </a:lnTo>
                  <a:lnTo>
                    <a:pt x="423" y="519"/>
                  </a:lnTo>
                  <a:lnTo>
                    <a:pt x="430" y="526"/>
                  </a:lnTo>
                  <a:lnTo>
                    <a:pt x="437" y="533"/>
                  </a:lnTo>
                  <a:lnTo>
                    <a:pt x="445" y="541"/>
                  </a:lnTo>
                  <a:lnTo>
                    <a:pt x="452" y="548"/>
                  </a:lnTo>
                  <a:lnTo>
                    <a:pt x="460" y="548"/>
                  </a:lnTo>
                  <a:lnTo>
                    <a:pt x="460" y="556"/>
                  </a:lnTo>
                  <a:lnTo>
                    <a:pt x="467" y="556"/>
                  </a:lnTo>
                  <a:lnTo>
                    <a:pt x="474" y="563"/>
                  </a:lnTo>
                  <a:lnTo>
                    <a:pt x="482" y="563"/>
                  </a:lnTo>
                  <a:lnTo>
                    <a:pt x="482" y="556"/>
                  </a:lnTo>
                  <a:lnTo>
                    <a:pt x="489" y="556"/>
                  </a:lnTo>
                  <a:lnTo>
                    <a:pt x="489" y="563"/>
                  </a:lnTo>
                  <a:lnTo>
                    <a:pt x="489" y="570"/>
                  </a:lnTo>
                  <a:lnTo>
                    <a:pt x="497" y="570"/>
                  </a:lnTo>
                  <a:lnTo>
                    <a:pt x="504" y="578"/>
                  </a:lnTo>
                  <a:lnTo>
                    <a:pt x="511" y="578"/>
                  </a:lnTo>
                  <a:lnTo>
                    <a:pt x="511" y="570"/>
                  </a:lnTo>
                  <a:lnTo>
                    <a:pt x="504" y="563"/>
                  </a:lnTo>
                  <a:lnTo>
                    <a:pt x="511" y="563"/>
                  </a:lnTo>
                  <a:lnTo>
                    <a:pt x="519" y="570"/>
                  </a:lnTo>
                  <a:lnTo>
                    <a:pt x="526" y="563"/>
                  </a:lnTo>
                  <a:lnTo>
                    <a:pt x="534" y="556"/>
                  </a:lnTo>
                  <a:lnTo>
                    <a:pt x="534" y="563"/>
                  </a:lnTo>
                  <a:lnTo>
                    <a:pt x="534" y="570"/>
                  </a:lnTo>
                  <a:lnTo>
                    <a:pt x="541" y="570"/>
                  </a:lnTo>
                  <a:lnTo>
                    <a:pt x="534" y="578"/>
                  </a:lnTo>
                  <a:lnTo>
                    <a:pt x="534" y="585"/>
                  </a:lnTo>
                  <a:lnTo>
                    <a:pt x="541" y="585"/>
                  </a:lnTo>
                  <a:lnTo>
                    <a:pt x="548" y="585"/>
                  </a:lnTo>
                  <a:lnTo>
                    <a:pt x="548" y="593"/>
                  </a:lnTo>
                  <a:lnTo>
                    <a:pt x="541" y="593"/>
                  </a:lnTo>
                  <a:lnTo>
                    <a:pt x="541" y="600"/>
                  </a:lnTo>
                  <a:lnTo>
                    <a:pt x="534" y="600"/>
                  </a:lnTo>
                  <a:lnTo>
                    <a:pt x="534" y="608"/>
                  </a:lnTo>
                  <a:lnTo>
                    <a:pt x="534" y="600"/>
                  </a:lnTo>
                  <a:lnTo>
                    <a:pt x="526" y="600"/>
                  </a:lnTo>
                  <a:lnTo>
                    <a:pt x="534" y="608"/>
                  </a:lnTo>
                  <a:lnTo>
                    <a:pt x="534" y="622"/>
                  </a:lnTo>
                  <a:lnTo>
                    <a:pt x="541" y="622"/>
                  </a:lnTo>
                  <a:lnTo>
                    <a:pt x="548" y="622"/>
                  </a:lnTo>
                  <a:lnTo>
                    <a:pt x="556" y="622"/>
                  </a:lnTo>
                  <a:lnTo>
                    <a:pt x="563" y="622"/>
                  </a:lnTo>
                  <a:lnTo>
                    <a:pt x="571" y="622"/>
                  </a:lnTo>
                  <a:lnTo>
                    <a:pt x="563" y="622"/>
                  </a:lnTo>
                  <a:lnTo>
                    <a:pt x="556" y="630"/>
                  </a:lnTo>
                  <a:lnTo>
                    <a:pt x="548" y="630"/>
                  </a:lnTo>
                  <a:lnTo>
                    <a:pt x="541" y="645"/>
                  </a:lnTo>
                  <a:lnTo>
                    <a:pt x="548" y="652"/>
                  </a:lnTo>
                  <a:lnTo>
                    <a:pt x="556" y="652"/>
                  </a:lnTo>
                  <a:lnTo>
                    <a:pt x="563" y="659"/>
                  </a:lnTo>
                  <a:lnTo>
                    <a:pt x="571" y="667"/>
                  </a:lnTo>
                  <a:lnTo>
                    <a:pt x="578" y="667"/>
                  </a:lnTo>
                  <a:lnTo>
                    <a:pt x="585" y="667"/>
                  </a:lnTo>
                  <a:lnTo>
                    <a:pt x="600" y="667"/>
                  </a:lnTo>
                  <a:lnTo>
                    <a:pt x="593" y="667"/>
                  </a:lnTo>
                  <a:lnTo>
                    <a:pt x="578" y="674"/>
                  </a:lnTo>
                  <a:lnTo>
                    <a:pt x="571" y="674"/>
                  </a:lnTo>
                  <a:lnTo>
                    <a:pt x="563" y="667"/>
                  </a:lnTo>
                  <a:lnTo>
                    <a:pt x="563" y="659"/>
                  </a:lnTo>
                  <a:lnTo>
                    <a:pt x="556" y="659"/>
                  </a:lnTo>
                  <a:lnTo>
                    <a:pt x="548" y="667"/>
                  </a:lnTo>
                  <a:lnTo>
                    <a:pt x="548" y="674"/>
                  </a:lnTo>
                  <a:lnTo>
                    <a:pt x="556" y="674"/>
                  </a:lnTo>
                  <a:lnTo>
                    <a:pt x="563" y="674"/>
                  </a:lnTo>
                  <a:lnTo>
                    <a:pt x="571" y="674"/>
                  </a:lnTo>
                  <a:lnTo>
                    <a:pt x="578" y="682"/>
                  </a:lnTo>
                  <a:lnTo>
                    <a:pt x="585" y="689"/>
                  </a:lnTo>
                  <a:lnTo>
                    <a:pt x="578" y="689"/>
                  </a:lnTo>
                  <a:lnTo>
                    <a:pt x="571" y="682"/>
                  </a:lnTo>
                  <a:lnTo>
                    <a:pt x="563" y="682"/>
                  </a:lnTo>
                  <a:lnTo>
                    <a:pt x="541" y="674"/>
                  </a:lnTo>
                  <a:lnTo>
                    <a:pt x="526" y="667"/>
                  </a:lnTo>
                  <a:lnTo>
                    <a:pt x="519" y="674"/>
                  </a:lnTo>
                  <a:lnTo>
                    <a:pt x="504" y="674"/>
                  </a:lnTo>
                  <a:lnTo>
                    <a:pt x="497" y="674"/>
                  </a:lnTo>
                  <a:lnTo>
                    <a:pt x="482" y="674"/>
                  </a:lnTo>
                  <a:lnTo>
                    <a:pt x="482" y="667"/>
                  </a:lnTo>
                  <a:lnTo>
                    <a:pt x="474" y="674"/>
                  </a:lnTo>
                  <a:lnTo>
                    <a:pt x="482" y="674"/>
                  </a:lnTo>
                  <a:lnTo>
                    <a:pt x="482" y="682"/>
                  </a:lnTo>
                  <a:lnTo>
                    <a:pt x="467" y="682"/>
                  </a:lnTo>
                  <a:lnTo>
                    <a:pt x="460" y="682"/>
                  </a:lnTo>
                  <a:lnTo>
                    <a:pt x="452" y="689"/>
                  </a:lnTo>
                  <a:lnTo>
                    <a:pt x="445" y="696"/>
                  </a:lnTo>
                  <a:lnTo>
                    <a:pt x="437" y="704"/>
                  </a:lnTo>
                  <a:lnTo>
                    <a:pt x="445" y="711"/>
                  </a:lnTo>
                  <a:lnTo>
                    <a:pt x="437" y="711"/>
                  </a:lnTo>
                  <a:lnTo>
                    <a:pt x="437" y="719"/>
                  </a:lnTo>
                  <a:lnTo>
                    <a:pt x="423" y="719"/>
                  </a:lnTo>
                  <a:lnTo>
                    <a:pt x="423" y="726"/>
                  </a:lnTo>
                  <a:lnTo>
                    <a:pt x="415" y="726"/>
                  </a:lnTo>
                  <a:lnTo>
                    <a:pt x="415" y="733"/>
                  </a:lnTo>
                  <a:lnTo>
                    <a:pt x="408" y="733"/>
                  </a:lnTo>
                  <a:lnTo>
                    <a:pt x="408" y="741"/>
                  </a:lnTo>
                  <a:lnTo>
                    <a:pt x="415" y="741"/>
                  </a:lnTo>
                  <a:lnTo>
                    <a:pt x="423" y="741"/>
                  </a:lnTo>
                  <a:lnTo>
                    <a:pt x="423" y="733"/>
                  </a:lnTo>
                  <a:lnTo>
                    <a:pt x="430" y="733"/>
                  </a:lnTo>
                  <a:lnTo>
                    <a:pt x="437" y="741"/>
                  </a:lnTo>
                  <a:lnTo>
                    <a:pt x="445" y="741"/>
                  </a:lnTo>
                  <a:lnTo>
                    <a:pt x="445" y="733"/>
                  </a:lnTo>
                  <a:lnTo>
                    <a:pt x="452" y="726"/>
                  </a:lnTo>
                  <a:lnTo>
                    <a:pt x="467" y="726"/>
                  </a:lnTo>
                  <a:lnTo>
                    <a:pt x="474" y="726"/>
                  </a:lnTo>
                  <a:lnTo>
                    <a:pt x="482" y="726"/>
                  </a:lnTo>
                  <a:lnTo>
                    <a:pt x="482" y="733"/>
                  </a:lnTo>
                  <a:lnTo>
                    <a:pt x="474" y="733"/>
                  </a:lnTo>
                  <a:lnTo>
                    <a:pt x="474" y="741"/>
                  </a:lnTo>
                  <a:lnTo>
                    <a:pt x="482" y="741"/>
                  </a:lnTo>
                  <a:lnTo>
                    <a:pt x="489" y="741"/>
                  </a:lnTo>
                  <a:lnTo>
                    <a:pt x="497" y="741"/>
                  </a:lnTo>
                  <a:lnTo>
                    <a:pt x="504" y="741"/>
                  </a:lnTo>
                  <a:lnTo>
                    <a:pt x="504" y="748"/>
                  </a:lnTo>
                  <a:lnTo>
                    <a:pt x="497" y="748"/>
                  </a:lnTo>
                  <a:lnTo>
                    <a:pt x="489" y="748"/>
                  </a:lnTo>
                  <a:lnTo>
                    <a:pt x="489" y="756"/>
                  </a:lnTo>
                  <a:lnTo>
                    <a:pt x="489" y="763"/>
                  </a:lnTo>
                  <a:lnTo>
                    <a:pt x="497" y="763"/>
                  </a:lnTo>
                  <a:lnTo>
                    <a:pt x="497" y="770"/>
                  </a:lnTo>
                  <a:lnTo>
                    <a:pt x="504" y="770"/>
                  </a:lnTo>
                  <a:lnTo>
                    <a:pt x="511" y="770"/>
                  </a:lnTo>
                  <a:lnTo>
                    <a:pt x="519" y="763"/>
                  </a:lnTo>
                  <a:lnTo>
                    <a:pt x="526" y="763"/>
                  </a:lnTo>
                  <a:lnTo>
                    <a:pt x="519" y="770"/>
                  </a:lnTo>
                  <a:lnTo>
                    <a:pt x="511" y="770"/>
                  </a:lnTo>
                  <a:lnTo>
                    <a:pt x="504" y="770"/>
                  </a:lnTo>
                  <a:lnTo>
                    <a:pt x="504" y="778"/>
                  </a:lnTo>
                  <a:lnTo>
                    <a:pt x="504" y="785"/>
                  </a:lnTo>
                  <a:lnTo>
                    <a:pt x="504" y="793"/>
                  </a:lnTo>
                  <a:lnTo>
                    <a:pt x="504" y="800"/>
                  </a:lnTo>
                  <a:lnTo>
                    <a:pt x="497" y="807"/>
                  </a:lnTo>
                  <a:lnTo>
                    <a:pt x="489" y="807"/>
                  </a:lnTo>
                  <a:lnTo>
                    <a:pt x="489" y="815"/>
                  </a:lnTo>
                  <a:lnTo>
                    <a:pt x="482" y="815"/>
                  </a:lnTo>
                  <a:lnTo>
                    <a:pt x="474" y="822"/>
                  </a:lnTo>
                  <a:lnTo>
                    <a:pt x="474" y="815"/>
                  </a:lnTo>
                  <a:lnTo>
                    <a:pt x="467" y="822"/>
                  </a:lnTo>
                  <a:lnTo>
                    <a:pt x="460" y="822"/>
                  </a:lnTo>
                  <a:lnTo>
                    <a:pt x="452" y="822"/>
                  </a:lnTo>
                  <a:lnTo>
                    <a:pt x="452" y="830"/>
                  </a:lnTo>
                  <a:lnTo>
                    <a:pt x="445" y="830"/>
                  </a:lnTo>
                  <a:lnTo>
                    <a:pt x="437" y="837"/>
                  </a:lnTo>
                  <a:lnTo>
                    <a:pt x="430" y="837"/>
                  </a:lnTo>
                  <a:lnTo>
                    <a:pt x="423" y="837"/>
                  </a:lnTo>
                  <a:lnTo>
                    <a:pt x="423" y="844"/>
                  </a:lnTo>
                  <a:lnTo>
                    <a:pt x="415" y="844"/>
                  </a:lnTo>
                  <a:lnTo>
                    <a:pt x="408" y="844"/>
                  </a:lnTo>
                  <a:lnTo>
                    <a:pt x="408" y="852"/>
                  </a:lnTo>
                  <a:lnTo>
                    <a:pt x="400" y="852"/>
                  </a:lnTo>
                  <a:lnTo>
                    <a:pt x="400" y="859"/>
                  </a:lnTo>
                  <a:lnTo>
                    <a:pt x="408" y="859"/>
                  </a:lnTo>
                  <a:lnTo>
                    <a:pt x="415" y="852"/>
                  </a:lnTo>
                  <a:lnTo>
                    <a:pt x="423" y="852"/>
                  </a:lnTo>
                  <a:lnTo>
                    <a:pt x="423" y="859"/>
                  </a:lnTo>
                  <a:lnTo>
                    <a:pt x="430" y="859"/>
                  </a:lnTo>
                  <a:lnTo>
                    <a:pt x="430" y="867"/>
                  </a:lnTo>
                  <a:lnTo>
                    <a:pt x="423" y="867"/>
                  </a:lnTo>
                  <a:lnTo>
                    <a:pt x="415" y="867"/>
                  </a:lnTo>
                  <a:lnTo>
                    <a:pt x="408" y="874"/>
                  </a:lnTo>
                  <a:lnTo>
                    <a:pt x="415" y="874"/>
                  </a:lnTo>
                  <a:lnTo>
                    <a:pt x="423" y="874"/>
                  </a:lnTo>
                  <a:lnTo>
                    <a:pt x="430" y="874"/>
                  </a:lnTo>
                  <a:lnTo>
                    <a:pt x="437" y="882"/>
                  </a:lnTo>
                  <a:lnTo>
                    <a:pt x="445" y="882"/>
                  </a:lnTo>
                  <a:lnTo>
                    <a:pt x="437" y="874"/>
                  </a:lnTo>
                  <a:lnTo>
                    <a:pt x="437" y="867"/>
                  </a:lnTo>
                  <a:lnTo>
                    <a:pt x="452" y="874"/>
                  </a:lnTo>
                  <a:lnTo>
                    <a:pt x="460" y="874"/>
                  </a:lnTo>
                  <a:lnTo>
                    <a:pt x="460" y="867"/>
                  </a:lnTo>
                  <a:lnTo>
                    <a:pt x="467" y="867"/>
                  </a:lnTo>
                  <a:lnTo>
                    <a:pt x="474" y="874"/>
                  </a:lnTo>
                  <a:lnTo>
                    <a:pt x="467" y="874"/>
                  </a:lnTo>
                  <a:lnTo>
                    <a:pt x="460" y="882"/>
                  </a:lnTo>
                  <a:lnTo>
                    <a:pt x="452" y="882"/>
                  </a:lnTo>
                  <a:lnTo>
                    <a:pt x="452" y="889"/>
                  </a:lnTo>
                  <a:lnTo>
                    <a:pt x="460" y="889"/>
                  </a:lnTo>
                  <a:lnTo>
                    <a:pt x="467" y="889"/>
                  </a:lnTo>
                  <a:lnTo>
                    <a:pt x="474" y="889"/>
                  </a:lnTo>
                  <a:lnTo>
                    <a:pt x="482" y="889"/>
                  </a:lnTo>
                  <a:lnTo>
                    <a:pt x="489" y="889"/>
                  </a:lnTo>
                  <a:lnTo>
                    <a:pt x="489" y="882"/>
                  </a:lnTo>
                  <a:lnTo>
                    <a:pt x="489" y="874"/>
                  </a:lnTo>
                  <a:lnTo>
                    <a:pt x="497" y="874"/>
                  </a:lnTo>
                  <a:lnTo>
                    <a:pt x="504" y="874"/>
                  </a:lnTo>
                  <a:lnTo>
                    <a:pt x="511" y="874"/>
                  </a:lnTo>
                  <a:lnTo>
                    <a:pt x="519" y="874"/>
                  </a:lnTo>
                  <a:lnTo>
                    <a:pt x="519" y="867"/>
                  </a:lnTo>
                  <a:lnTo>
                    <a:pt x="511" y="867"/>
                  </a:lnTo>
                  <a:lnTo>
                    <a:pt x="519" y="867"/>
                  </a:lnTo>
                  <a:lnTo>
                    <a:pt x="526" y="867"/>
                  </a:lnTo>
                  <a:lnTo>
                    <a:pt x="534" y="867"/>
                  </a:lnTo>
                  <a:lnTo>
                    <a:pt x="534" y="874"/>
                  </a:lnTo>
                  <a:lnTo>
                    <a:pt x="526" y="874"/>
                  </a:lnTo>
                  <a:lnTo>
                    <a:pt x="519" y="874"/>
                  </a:lnTo>
                  <a:lnTo>
                    <a:pt x="526" y="874"/>
                  </a:lnTo>
                  <a:lnTo>
                    <a:pt x="534" y="874"/>
                  </a:lnTo>
                  <a:lnTo>
                    <a:pt x="541" y="874"/>
                  </a:lnTo>
                  <a:lnTo>
                    <a:pt x="548" y="874"/>
                  </a:lnTo>
                  <a:lnTo>
                    <a:pt x="556" y="882"/>
                  </a:lnTo>
                  <a:lnTo>
                    <a:pt x="563" y="882"/>
                  </a:lnTo>
                  <a:lnTo>
                    <a:pt x="556" y="882"/>
                  </a:lnTo>
                  <a:lnTo>
                    <a:pt x="548" y="882"/>
                  </a:lnTo>
                  <a:lnTo>
                    <a:pt x="541" y="882"/>
                  </a:lnTo>
                  <a:lnTo>
                    <a:pt x="541" y="889"/>
                  </a:lnTo>
                  <a:lnTo>
                    <a:pt x="548" y="896"/>
                  </a:lnTo>
                  <a:lnTo>
                    <a:pt x="556" y="896"/>
                  </a:lnTo>
                  <a:lnTo>
                    <a:pt x="563" y="896"/>
                  </a:lnTo>
                  <a:lnTo>
                    <a:pt x="563" y="889"/>
                  </a:lnTo>
                  <a:lnTo>
                    <a:pt x="571" y="889"/>
                  </a:lnTo>
                  <a:lnTo>
                    <a:pt x="578" y="889"/>
                  </a:lnTo>
                  <a:lnTo>
                    <a:pt x="585" y="882"/>
                  </a:lnTo>
                  <a:lnTo>
                    <a:pt x="593" y="882"/>
                  </a:lnTo>
                  <a:lnTo>
                    <a:pt x="600" y="889"/>
                  </a:lnTo>
                  <a:lnTo>
                    <a:pt x="600" y="896"/>
                  </a:lnTo>
                  <a:lnTo>
                    <a:pt x="608" y="896"/>
                  </a:lnTo>
                  <a:lnTo>
                    <a:pt x="608" y="904"/>
                  </a:lnTo>
                  <a:lnTo>
                    <a:pt x="615" y="904"/>
                  </a:lnTo>
                  <a:lnTo>
                    <a:pt x="622" y="904"/>
                  </a:lnTo>
                  <a:lnTo>
                    <a:pt x="630" y="911"/>
                  </a:lnTo>
                  <a:lnTo>
                    <a:pt x="645" y="911"/>
                  </a:lnTo>
                  <a:lnTo>
                    <a:pt x="652" y="911"/>
                  </a:lnTo>
                  <a:lnTo>
                    <a:pt x="667" y="911"/>
                  </a:lnTo>
                  <a:lnTo>
                    <a:pt x="674" y="911"/>
                  </a:lnTo>
                  <a:lnTo>
                    <a:pt x="682" y="911"/>
                  </a:lnTo>
                  <a:lnTo>
                    <a:pt x="682" y="904"/>
                  </a:lnTo>
                  <a:lnTo>
                    <a:pt x="689" y="896"/>
                  </a:lnTo>
                  <a:lnTo>
                    <a:pt x="696" y="896"/>
                  </a:lnTo>
                  <a:lnTo>
                    <a:pt x="711" y="889"/>
                  </a:lnTo>
                  <a:lnTo>
                    <a:pt x="719" y="889"/>
                  </a:lnTo>
                  <a:lnTo>
                    <a:pt x="719" y="882"/>
                  </a:lnTo>
                  <a:lnTo>
                    <a:pt x="726" y="882"/>
                  </a:lnTo>
                  <a:lnTo>
                    <a:pt x="726" y="874"/>
                  </a:lnTo>
                  <a:lnTo>
                    <a:pt x="734" y="867"/>
                  </a:lnTo>
                  <a:lnTo>
                    <a:pt x="741" y="859"/>
                  </a:lnTo>
                  <a:lnTo>
                    <a:pt x="741" y="867"/>
                  </a:lnTo>
                  <a:lnTo>
                    <a:pt x="741" y="874"/>
                  </a:lnTo>
                  <a:lnTo>
                    <a:pt x="734" y="874"/>
                  </a:lnTo>
                  <a:lnTo>
                    <a:pt x="726" y="889"/>
                  </a:lnTo>
                  <a:lnTo>
                    <a:pt x="726" y="896"/>
                  </a:lnTo>
                  <a:lnTo>
                    <a:pt x="734" y="896"/>
                  </a:lnTo>
                  <a:lnTo>
                    <a:pt x="734" y="904"/>
                  </a:lnTo>
                  <a:lnTo>
                    <a:pt x="711" y="904"/>
                  </a:lnTo>
                  <a:lnTo>
                    <a:pt x="704" y="911"/>
                  </a:lnTo>
                  <a:lnTo>
                    <a:pt x="696" y="911"/>
                  </a:lnTo>
                  <a:lnTo>
                    <a:pt x="704" y="911"/>
                  </a:lnTo>
                  <a:lnTo>
                    <a:pt x="704" y="919"/>
                  </a:lnTo>
                  <a:lnTo>
                    <a:pt x="704" y="926"/>
                  </a:lnTo>
                  <a:lnTo>
                    <a:pt x="704" y="933"/>
                  </a:lnTo>
                  <a:lnTo>
                    <a:pt x="711" y="933"/>
                  </a:lnTo>
                  <a:lnTo>
                    <a:pt x="704" y="933"/>
                  </a:lnTo>
                  <a:lnTo>
                    <a:pt x="696" y="933"/>
                  </a:lnTo>
                  <a:lnTo>
                    <a:pt x="689" y="933"/>
                  </a:lnTo>
                  <a:lnTo>
                    <a:pt x="682" y="933"/>
                  </a:lnTo>
                  <a:lnTo>
                    <a:pt x="674" y="933"/>
                  </a:lnTo>
                  <a:lnTo>
                    <a:pt x="667" y="941"/>
                  </a:lnTo>
                  <a:lnTo>
                    <a:pt x="652" y="933"/>
                  </a:lnTo>
                  <a:lnTo>
                    <a:pt x="645" y="933"/>
                  </a:lnTo>
                  <a:lnTo>
                    <a:pt x="637" y="933"/>
                  </a:lnTo>
                  <a:lnTo>
                    <a:pt x="630" y="933"/>
                  </a:lnTo>
                  <a:lnTo>
                    <a:pt x="622" y="926"/>
                  </a:lnTo>
                  <a:lnTo>
                    <a:pt x="615" y="926"/>
                  </a:lnTo>
                  <a:lnTo>
                    <a:pt x="615" y="933"/>
                  </a:lnTo>
                  <a:lnTo>
                    <a:pt x="608" y="933"/>
                  </a:lnTo>
                  <a:lnTo>
                    <a:pt x="600" y="933"/>
                  </a:lnTo>
                  <a:lnTo>
                    <a:pt x="585" y="933"/>
                  </a:lnTo>
                  <a:lnTo>
                    <a:pt x="578" y="933"/>
                  </a:lnTo>
                  <a:lnTo>
                    <a:pt x="571" y="941"/>
                  </a:lnTo>
                  <a:lnTo>
                    <a:pt x="578" y="948"/>
                  </a:lnTo>
                  <a:lnTo>
                    <a:pt x="585" y="948"/>
                  </a:lnTo>
                  <a:lnTo>
                    <a:pt x="593" y="956"/>
                  </a:lnTo>
                  <a:lnTo>
                    <a:pt x="585" y="956"/>
                  </a:lnTo>
                  <a:lnTo>
                    <a:pt x="578" y="956"/>
                  </a:lnTo>
                  <a:lnTo>
                    <a:pt x="571" y="956"/>
                  </a:lnTo>
                  <a:lnTo>
                    <a:pt x="571" y="963"/>
                  </a:lnTo>
                  <a:lnTo>
                    <a:pt x="563" y="956"/>
                  </a:lnTo>
                  <a:lnTo>
                    <a:pt x="556" y="956"/>
                  </a:lnTo>
                  <a:lnTo>
                    <a:pt x="548" y="956"/>
                  </a:lnTo>
                  <a:lnTo>
                    <a:pt x="556" y="963"/>
                  </a:lnTo>
                  <a:lnTo>
                    <a:pt x="556" y="970"/>
                  </a:lnTo>
                  <a:lnTo>
                    <a:pt x="556" y="985"/>
                  </a:lnTo>
                  <a:lnTo>
                    <a:pt x="556" y="993"/>
                  </a:lnTo>
                  <a:lnTo>
                    <a:pt x="548" y="1000"/>
                  </a:lnTo>
                  <a:lnTo>
                    <a:pt x="541" y="1007"/>
                  </a:lnTo>
                  <a:lnTo>
                    <a:pt x="534" y="1015"/>
                  </a:lnTo>
                  <a:lnTo>
                    <a:pt x="526" y="1015"/>
                  </a:lnTo>
                  <a:lnTo>
                    <a:pt x="526" y="1022"/>
                  </a:lnTo>
                  <a:lnTo>
                    <a:pt x="526" y="1015"/>
                  </a:lnTo>
                  <a:lnTo>
                    <a:pt x="519" y="1022"/>
                  </a:lnTo>
                  <a:lnTo>
                    <a:pt x="526" y="1030"/>
                  </a:lnTo>
                  <a:lnTo>
                    <a:pt x="519" y="1037"/>
                  </a:lnTo>
                  <a:lnTo>
                    <a:pt x="504" y="1052"/>
                  </a:lnTo>
                  <a:lnTo>
                    <a:pt x="497" y="1059"/>
                  </a:lnTo>
                  <a:lnTo>
                    <a:pt x="489" y="1059"/>
                  </a:lnTo>
                  <a:lnTo>
                    <a:pt x="482" y="1059"/>
                  </a:lnTo>
                  <a:lnTo>
                    <a:pt x="474" y="1059"/>
                  </a:lnTo>
                  <a:lnTo>
                    <a:pt x="474" y="1067"/>
                  </a:lnTo>
                  <a:lnTo>
                    <a:pt x="467" y="1067"/>
                  </a:lnTo>
                  <a:lnTo>
                    <a:pt x="467" y="1074"/>
                  </a:lnTo>
                  <a:lnTo>
                    <a:pt x="474" y="1074"/>
                  </a:lnTo>
                  <a:lnTo>
                    <a:pt x="467" y="1074"/>
                  </a:lnTo>
                  <a:lnTo>
                    <a:pt x="467" y="1081"/>
                  </a:lnTo>
                  <a:lnTo>
                    <a:pt x="474" y="1081"/>
                  </a:lnTo>
                  <a:lnTo>
                    <a:pt x="482" y="1081"/>
                  </a:lnTo>
                  <a:lnTo>
                    <a:pt x="489" y="1081"/>
                  </a:lnTo>
                  <a:lnTo>
                    <a:pt x="489" y="1074"/>
                  </a:lnTo>
                  <a:lnTo>
                    <a:pt x="497" y="1074"/>
                  </a:lnTo>
                  <a:lnTo>
                    <a:pt x="504" y="1074"/>
                  </a:lnTo>
                  <a:lnTo>
                    <a:pt x="511" y="1074"/>
                  </a:lnTo>
                  <a:lnTo>
                    <a:pt x="519" y="1074"/>
                  </a:lnTo>
                  <a:lnTo>
                    <a:pt x="526" y="1081"/>
                  </a:lnTo>
                  <a:lnTo>
                    <a:pt x="526" y="1089"/>
                  </a:lnTo>
                  <a:lnTo>
                    <a:pt x="534" y="1089"/>
                  </a:lnTo>
                  <a:lnTo>
                    <a:pt x="541" y="1096"/>
                  </a:lnTo>
                  <a:lnTo>
                    <a:pt x="548" y="1089"/>
                  </a:lnTo>
                  <a:lnTo>
                    <a:pt x="548" y="1081"/>
                  </a:lnTo>
                  <a:lnTo>
                    <a:pt x="548" y="1074"/>
                  </a:lnTo>
                  <a:lnTo>
                    <a:pt x="541" y="1074"/>
                  </a:lnTo>
                  <a:lnTo>
                    <a:pt x="541" y="1067"/>
                  </a:lnTo>
                  <a:lnTo>
                    <a:pt x="541" y="1059"/>
                  </a:lnTo>
                  <a:lnTo>
                    <a:pt x="534" y="1059"/>
                  </a:lnTo>
                  <a:lnTo>
                    <a:pt x="548" y="1059"/>
                  </a:lnTo>
                  <a:lnTo>
                    <a:pt x="541" y="1059"/>
                  </a:lnTo>
                  <a:lnTo>
                    <a:pt x="541" y="1067"/>
                  </a:lnTo>
                  <a:lnTo>
                    <a:pt x="548" y="1067"/>
                  </a:lnTo>
                  <a:lnTo>
                    <a:pt x="556" y="1067"/>
                  </a:lnTo>
                  <a:lnTo>
                    <a:pt x="563" y="1059"/>
                  </a:lnTo>
                  <a:lnTo>
                    <a:pt x="571" y="1059"/>
                  </a:lnTo>
                  <a:lnTo>
                    <a:pt x="578" y="1052"/>
                  </a:lnTo>
                  <a:lnTo>
                    <a:pt x="571" y="1052"/>
                  </a:lnTo>
                  <a:lnTo>
                    <a:pt x="571" y="1044"/>
                  </a:lnTo>
                  <a:lnTo>
                    <a:pt x="585" y="1044"/>
                  </a:lnTo>
                  <a:lnTo>
                    <a:pt x="593" y="1044"/>
                  </a:lnTo>
                  <a:lnTo>
                    <a:pt x="600" y="1044"/>
                  </a:lnTo>
                  <a:lnTo>
                    <a:pt x="608" y="1044"/>
                  </a:lnTo>
                  <a:lnTo>
                    <a:pt x="615" y="1044"/>
                  </a:lnTo>
                  <a:lnTo>
                    <a:pt x="622" y="1044"/>
                  </a:lnTo>
                  <a:lnTo>
                    <a:pt x="630" y="1044"/>
                  </a:lnTo>
                  <a:lnTo>
                    <a:pt x="622" y="1037"/>
                  </a:lnTo>
                  <a:lnTo>
                    <a:pt x="622" y="1030"/>
                  </a:lnTo>
                  <a:lnTo>
                    <a:pt x="630" y="1030"/>
                  </a:lnTo>
                  <a:lnTo>
                    <a:pt x="630" y="1037"/>
                  </a:lnTo>
                  <a:lnTo>
                    <a:pt x="637" y="1037"/>
                  </a:lnTo>
                  <a:lnTo>
                    <a:pt x="645" y="1044"/>
                  </a:lnTo>
                  <a:lnTo>
                    <a:pt x="659" y="1044"/>
                  </a:lnTo>
                  <a:lnTo>
                    <a:pt x="667" y="1044"/>
                  </a:lnTo>
                  <a:lnTo>
                    <a:pt x="667" y="1052"/>
                  </a:lnTo>
                  <a:lnTo>
                    <a:pt x="674" y="1052"/>
                  </a:lnTo>
                  <a:lnTo>
                    <a:pt x="674" y="1059"/>
                  </a:lnTo>
                  <a:lnTo>
                    <a:pt x="682" y="1059"/>
                  </a:lnTo>
                  <a:lnTo>
                    <a:pt x="689" y="1052"/>
                  </a:lnTo>
                  <a:lnTo>
                    <a:pt x="682" y="1052"/>
                  </a:lnTo>
                  <a:lnTo>
                    <a:pt x="682" y="1044"/>
                  </a:lnTo>
                  <a:lnTo>
                    <a:pt x="689" y="1052"/>
                  </a:lnTo>
                  <a:lnTo>
                    <a:pt x="689" y="1059"/>
                  </a:lnTo>
                  <a:lnTo>
                    <a:pt x="696" y="1059"/>
                  </a:lnTo>
                  <a:lnTo>
                    <a:pt x="704" y="1059"/>
                  </a:lnTo>
                  <a:lnTo>
                    <a:pt x="704" y="1052"/>
                  </a:lnTo>
                  <a:lnTo>
                    <a:pt x="704" y="1044"/>
                  </a:lnTo>
                  <a:lnTo>
                    <a:pt x="704" y="1037"/>
                  </a:lnTo>
                  <a:lnTo>
                    <a:pt x="696" y="1037"/>
                  </a:lnTo>
                  <a:lnTo>
                    <a:pt x="704" y="1037"/>
                  </a:lnTo>
                  <a:lnTo>
                    <a:pt x="711" y="1037"/>
                  </a:lnTo>
                  <a:lnTo>
                    <a:pt x="704" y="1030"/>
                  </a:lnTo>
                  <a:lnTo>
                    <a:pt x="704" y="1022"/>
                  </a:lnTo>
                  <a:lnTo>
                    <a:pt x="704" y="1015"/>
                  </a:lnTo>
                  <a:lnTo>
                    <a:pt x="704" y="1007"/>
                  </a:lnTo>
                  <a:lnTo>
                    <a:pt x="696" y="1007"/>
                  </a:lnTo>
                  <a:lnTo>
                    <a:pt x="696" y="1000"/>
                  </a:lnTo>
                  <a:lnTo>
                    <a:pt x="704" y="1007"/>
                  </a:lnTo>
                  <a:lnTo>
                    <a:pt x="711" y="1007"/>
                  </a:lnTo>
                  <a:lnTo>
                    <a:pt x="719" y="1007"/>
                  </a:lnTo>
                  <a:lnTo>
                    <a:pt x="726" y="1000"/>
                  </a:lnTo>
                  <a:lnTo>
                    <a:pt x="741" y="1000"/>
                  </a:lnTo>
                  <a:lnTo>
                    <a:pt x="763" y="993"/>
                  </a:lnTo>
                  <a:lnTo>
                    <a:pt x="785" y="1000"/>
                  </a:lnTo>
                  <a:lnTo>
                    <a:pt x="793" y="1007"/>
                  </a:lnTo>
                  <a:lnTo>
                    <a:pt x="808" y="1007"/>
                  </a:lnTo>
                  <a:lnTo>
                    <a:pt x="815" y="1015"/>
                  </a:lnTo>
                  <a:lnTo>
                    <a:pt x="822" y="1015"/>
                  </a:lnTo>
                  <a:lnTo>
                    <a:pt x="830" y="1022"/>
                  </a:lnTo>
                  <a:lnTo>
                    <a:pt x="822" y="1015"/>
                  </a:lnTo>
                  <a:lnTo>
                    <a:pt x="815" y="1015"/>
                  </a:lnTo>
                  <a:lnTo>
                    <a:pt x="815" y="1007"/>
                  </a:lnTo>
                  <a:lnTo>
                    <a:pt x="822" y="1000"/>
                  </a:lnTo>
                  <a:lnTo>
                    <a:pt x="830" y="1007"/>
                  </a:lnTo>
                  <a:lnTo>
                    <a:pt x="837" y="1007"/>
                  </a:lnTo>
                  <a:lnTo>
                    <a:pt x="845" y="1007"/>
                  </a:lnTo>
                  <a:lnTo>
                    <a:pt x="852" y="1007"/>
                  </a:lnTo>
                  <a:lnTo>
                    <a:pt x="859" y="1007"/>
                  </a:lnTo>
                  <a:lnTo>
                    <a:pt x="867" y="1007"/>
                  </a:lnTo>
                  <a:lnTo>
                    <a:pt x="874" y="1007"/>
                  </a:lnTo>
                  <a:lnTo>
                    <a:pt x="867" y="1000"/>
                  </a:lnTo>
                  <a:lnTo>
                    <a:pt x="852" y="1000"/>
                  </a:lnTo>
                  <a:lnTo>
                    <a:pt x="852" y="993"/>
                  </a:lnTo>
                  <a:lnTo>
                    <a:pt x="859" y="993"/>
                  </a:lnTo>
                  <a:lnTo>
                    <a:pt x="867" y="993"/>
                  </a:lnTo>
                  <a:lnTo>
                    <a:pt x="867" y="1000"/>
                  </a:lnTo>
                  <a:lnTo>
                    <a:pt x="867" y="993"/>
                  </a:lnTo>
                  <a:lnTo>
                    <a:pt x="874" y="993"/>
                  </a:lnTo>
                  <a:lnTo>
                    <a:pt x="882" y="993"/>
                  </a:lnTo>
                  <a:lnTo>
                    <a:pt x="889" y="993"/>
                  </a:lnTo>
                  <a:lnTo>
                    <a:pt x="896" y="993"/>
                  </a:lnTo>
                  <a:lnTo>
                    <a:pt x="911" y="993"/>
                  </a:lnTo>
                  <a:lnTo>
                    <a:pt x="919" y="993"/>
                  </a:lnTo>
                  <a:lnTo>
                    <a:pt x="911" y="993"/>
                  </a:lnTo>
                  <a:lnTo>
                    <a:pt x="911" y="985"/>
                  </a:lnTo>
                  <a:lnTo>
                    <a:pt x="919" y="985"/>
                  </a:lnTo>
                  <a:lnTo>
                    <a:pt x="926" y="985"/>
                  </a:lnTo>
                  <a:lnTo>
                    <a:pt x="926" y="978"/>
                  </a:lnTo>
                  <a:lnTo>
                    <a:pt x="919" y="970"/>
                  </a:lnTo>
                  <a:lnTo>
                    <a:pt x="911" y="970"/>
                  </a:lnTo>
                  <a:lnTo>
                    <a:pt x="926" y="970"/>
                  </a:lnTo>
                  <a:lnTo>
                    <a:pt x="926" y="978"/>
                  </a:lnTo>
                  <a:lnTo>
                    <a:pt x="933" y="978"/>
                  </a:lnTo>
                  <a:lnTo>
                    <a:pt x="941" y="978"/>
                  </a:lnTo>
                  <a:lnTo>
                    <a:pt x="941" y="985"/>
                  </a:lnTo>
                  <a:lnTo>
                    <a:pt x="948" y="985"/>
                  </a:lnTo>
                  <a:lnTo>
                    <a:pt x="948" y="978"/>
                  </a:lnTo>
                  <a:lnTo>
                    <a:pt x="941" y="978"/>
                  </a:lnTo>
                  <a:lnTo>
                    <a:pt x="948" y="978"/>
                  </a:lnTo>
                  <a:lnTo>
                    <a:pt x="956" y="985"/>
                  </a:lnTo>
                  <a:lnTo>
                    <a:pt x="956" y="978"/>
                  </a:lnTo>
                  <a:lnTo>
                    <a:pt x="963" y="978"/>
                  </a:lnTo>
                  <a:lnTo>
                    <a:pt x="963" y="985"/>
                  </a:lnTo>
                  <a:lnTo>
                    <a:pt x="970" y="985"/>
                  </a:lnTo>
                  <a:lnTo>
                    <a:pt x="970" y="978"/>
                  </a:lnTo>
                  <a:lnTo>
                    <a:pt x="978" y="978"/>
                  </a:lnTo>
                  <a:lnTo>
                    <a:pt x="985" y="978"/>
                  </a:lnTo>
                  <a:lnTo>
                    <a:pt x="993" y="978"/>
                  </a:lnTo>
                  <a:lnTo>
                    <a:pt x="985" y="978"/>
                  </a:lnTo>
                  <a:lnTo>
                    <a:pt x="978" y="985"/>
                  </a:lnTo>
                  <a:lnTo>
                    <a:pt x="985" y="985"/>
                  </a:lnTo>
                  <a:lnTo>
                    <a:pt x="993" y="993"/>
                  </a:lnTo>
                  <a:lnTo>
                    <a:pt x="1000" y="993"/>
                  </a:lnTo>
                  <a:lnTo>
                    <a:pt x="1000" y="985"/>
                  </a:lnTo>
                  <a:lnTo>
                    <a:pt x="993" y="985"/>
                  </a:lnTo>
                  <a:lnTo>
                    <a:pt x="1000" y="985"/>
                  </a:lnTo>
                  <a:lnTo>
                    <a:pt x="1007" y="985"/>
                  </a:lnTo>
                  <a:lnTo>
                    <a:pt x="1015" y="978"/>
                  </a:lnTo>
                  <a:lnTo>
                    <a:pt x="1022" y="978"/>
                  </a:lnTo>
                  <a:lnTo>
                    <a:pt x="1037" y="978"/>
                  </a:lnTo>
                  <a:lnTo>
                    <a:pt x="1052" y="978"/>
                  </a:lnTo>
                  <a:lnTo>
                    <a:pt x="1067" y="978"/>
                  </a:lnTo>
                  <a:lnTo>
                    <a:pt x="1082" y="978"/>
                  </a:lnTo>
                  <a:lnTo>
                    <a:pt x="1096" y="978"/>
                  </a:lnTo>
                  <a:lnTo>
                    <a:pt x="1111" y="985"/>
                  </a:lnTo>
                  <a:lnTo>
                    <a:pt x="1119" y="985"/>
                  </a:lnTo>
                  <a:lnTo>
                    <a:pt x="1119" y="978"/>
                  </a:lnTo>
                  <a:lnTo>
                    <a:pt x="1126" y="970"/>
                  </a:lnTo>
                  <a:lnTo>
                    <a:pt x="1133" y="970"/>
                  </a:lnTo>
                  <a:lnTo>
                    <a:pt x="1141" y="970"/>
                  </a:lnTo>
                  <a:lnTo>
                    <a:pt x="1148" y="963"/>
                  </a:lnTo>
                  <a:lnTo>
                    <a:pt x="1156" y="963"/>
                  </a:lnTo>
                  <a:lnTo>
                    <a:pt x="1156" y="956"/>
                  </a:lnTo>
                  <a:lnTo>
                    <a:pt x="1163" y="956"/>
                  </a:lnTo>
                  <a:lnTo>
                    <a:pt x="1170" y="956"/>
                  </a:lnTo>
                  <a:lnTo>
                    <a:pt x="1178" y="956"/>
                  </a:lnTo>
                  <a:lnTo>
                    <a:pt x="1178" y="948"/>
                  </a:lnTo>
                  <a:lnTo>
                    <a:pt x="1178" y="941"/>
                  </a:lnTo>
                  <a:lnTo>
                    <a:pt x="1185" y="941"/>
                  </a:lnTo>
                  <a:lnTo>
                    <a:pt x="1193" y="941"/>
                  </a:lnTo>
                  <a:lnTo>
                    <a:pt x="1200" y="933"/>
                  </a:lnTo>
                  <a:lnTo>
                    <a:pt x="1207" y="926"/>
                  </a:lnTo>
                  <a:lnTo>
                    <a:pt x="1207" y="919"/>
                  </a:lnTo>
                  <a:lnTo>
                    <a:pt x="1200" y="919"/>
                  </a:lnTo>
                  <a:lnTo>
                    <a:pt x="1200" y="911"/>
                  </a:lnTo>
                  <a:lnTo>
                    <a:pt x="1193" y="911"/>
                  </a:lnTo>
                  <a:lnTo>
                    <a:pt x="1200" y="904"/>
                  </a:lnTo>
                  <a:lnTo>
                    <a:pt x="1200" y="911"/>
                  </a:lnTo>
                  <a:lnTo>
                    <a:pt x="1207" y="904"/>
                  </a:lnTo>
                  <a:lnTo>
                    <a:pt x="1200" y="896"/>
                  </a:lnTo>
                  <a:lnTo>
                    <a:pt x="1193" y="896"/>
                  </a:lnTo>
                  <a:lnTo>
                    <a:pt x="1185" y="896"/>
                  </a:lnTo>
                  <a:lnTo>
                    <a:pt x="1170" y="896"/>
                  </a:lnTo>
                  <a:lnTo>
                    <a:pt x="1163" y="896"/>
                  </a:lnTo>
                  <a:lnTo>
                    <a:pt x="1156" y="896"/>
                  </a:lnTo>
                  <a:lnTo>
                    <a:pt x="1148" y="904"/>
                  </a:lnTo>
                  <a:lnTo>
                    <a:pt x="1133" y="904"/>
                  </a:lnTo>
                  <a:lnTo>
                    <a:pt x="1119" y="904"/>
                  </a:lnTo>
                  <a:lnTo>
                    <a:pt x="1111" y="904"/>
                  </a:lnTo>
                  <a:lnTo>
                    <a:pt x="1104" y="904"/>
                  </a:lnTo>
                  <a:lnTo>
                    <a:pt x="1104" y="896"/>
                  </a:lnTo>
                  <a:lnTo>
                    <a:pt x="1111" y="896"/>
                  </a:lnTo>
                  <a:lnTo>
                    <a:pt x="1111" y="889"/>
                  </a:lnTo>
                  <a:lnTo>
                    <a:pt x="1104" y="889"/>
                  </a:lnTo>
                  <a:lnTo>
                    <a:pt x="1096" y="889"/>
                  </a:lnTo>
                  <a:lnTo>
                    <a:pt x="1082" y="896"/>
                  </a:lnTo>
                  <a:lnTo>
                    <a:pt x="1074" y="896"/>
                  </a:lnTo>
                  <a:lnTo>
                    <a:pt x="1067" y="896"/>
                  </a:lnTo>
                  <a:lnTo>
                    <a:pt x="1059" y="896"/>
                  </a:lnTo>
                  <a:lnTo>
                    <a:pt x="1052" y="896"/>
                  </a:lnTo>
                  <a:lnTo>
                    <a:pt x="1045" y="889"/>
                  </a:lnTo>
                  <a:lnTo>
                    <a:pt x="1037" y="896"/>
                  </a:lnTo>
                  <a:lnTo>
                    <a:pt x="1030" y="896"/>
                  </a:lnTo>
                  <a:lnTo>
                    <a:pt x="1022" y="896"/>
                  </a:lnTo>
                  <a:lnTo>
                    <a:pt x="1015" y="889"/>
                  </a:lnTo>
                  <a:lnTo>
                    <a:pt x="1022" y="889"/>
                  </a:lnTo>
                  <a:lnTo>
                    <a:pt x="1030" y="889"/>
                  </a:lnTo>
                  <a:lnTo>
                    <a:pt x="1037" y="889"/>
                  </a:lnTo>
                  <a:lnTo>
                    <a:pt x="1045" y="889"/>
                  </a:lnTo>
                  <a:lnTo>
                    <a:pt x="1052" y="889"/>
                  </a:lnTo>
                  <a:lnTo>
                    <a:pt x="1059" y="889"/>
                  </a:lnTo>
                  <a:lnTo>
                    <a:pt x="1067" y="896"/>
                  </a:lnTo>
                  <a:lnTo>
                    <a:pt x="1074" y="896"/>
                  </a:lnTo>
                  <a:lnTo>
                    <a:pt x="1074" y="889"/>
                  </a:lnTo>
                  <a:lnTo>
                    <a:pt x="1082" y="889"/>
                  </a:lnTo>
                  <a:lnTo>
                    <a:pt x="1089" y="889"/>
                  </a:lnTo>
                  <a:lnTo>
                    <a:pt x="1096" y="889"/>
                  </a:lnTo>
                  <a:lnTo>
                    <a:pt x="1104" y="882"/>
                  </a:lnTo>
                  <a:lnTo>
                    <a:pt x="1111" y="882"/>
                  </a:lnTo>
                  <a:lnTo>
                    <a:pt x="1119" y="882"/>
                  </a:lnTo>
                  <a:lnTo>
                    <a:pt x="1111" y="874"/>
                  </a:lnTo>
                  <a:lnTo>
                    <a:pt x="1104" y="874"/>
                  </a:lnTo>
                  <a:lnTo>
                    <a:pt x="1104" y="867"/>
                  </a:lnTo>
                  <a:lnTo>
                    <a:pt x="1111" y="867"/>
                  </a:lnTo>
                  <a:lnTo>
                    <a:pt x="1126" y="867"/>
                  </a:lnTo>
                  <a:lnTo>
                    <a:pt x="1119" y="859"/>
                  </a:lnTo>
                  <a:lnTo>
                    <a:pt x="1111" y="859"/>
                  </a:lnTo>
                  <a:lnTo>
                    <a:pt x="1104" y="859"/>
                  </a:lnTo>
                  <a:lnTo>
                    <a:pt x="1104" y="867"/>
                  </a:lnTo>
                  <a:lnTo>
                    <a:pt x="1096" y="859"/>
                  </a:lnTo>
                  <a:lnTo>
                    <a:pt x="1089" y="859"/>
                  </a:lnTo>
                  <a:lnTo>
                    <a:pt x="1096" y="859"/>
                  </a:lnTo>
                  <a:lnTo>
                    <a:pt x="1104" y="852"/>
                  </a:lnTo>
                  <a:lnTo>
                    <a:pt x="1096" y="852"/>
                  </a:lnTo>
                  <a:lnTo>
                    <a:pt x="1104" y="852"/>
                  </a:lnTo>
                  <a:lnTo>
                    <a:pt x="1111" y="852"/>
                  </a:lnTo>
                  <a:lnTo>
                    <a:pt x="1119" y="852"/>
                  </a:lnTo>
                  <a:lnTo>
                    <a:pt x="1111" y="844"/>
                  </a:lnTo>
                  <a:lnTo>
                    <a:pt x="1119" y="844"/>
                  </a:lnTo>
                  <a:lnTo>
                    <a:pt x="1126" y="852"/>
                  </a:lnTo>
                  <a:lnTo>
                    <a:pt x="1133" y="852"/>
                  </a:lnTo>
                  <a:lnTo>
                    <a:pt x="1141" y="844"/>
                  </a:lnTo>
                  <a:lnTo>
                    <a:pt x="1148" y="844"/>
                  </a:lnTo>
                  <a:lnTo>
                    <a:pt x="1148" y="837"/>
                  </a:lnTo>
                  <a:lnTo>
                    <a:pt x="1141" y="837"/>
                  </a:lnTo>
                  <a:lnTo>
                    <a:pt x="1133" y="837"/>
                  </a:lnTo>
                  <a:lnTo>
                    <a:pt x="1133" y="830"/>
                  </a:lnTo>
                  <a:lnTo>
                    <a:pt x="1126" y="830"/>
                  </a:lnTo>
                  <a:lnTo>
                    <a:pt x="1119" y="830"/>
                  </a:lnTo>
                  <a:lnTo>
                    <a:pt x="1126" y="830"/>
                  </a:lnTo>
                  <a:lnTo>
                    <a:pt x="1133" y="830"/>
                  </a:lnTo>
                  <a:lnTo>
                    <a:pt x="1141" y="822"/>
                  </a:lnTo>
                  <a:lnTo>
                    <a:pt x="1141" y="830"/>
                  </a:lnTo>
                  <a:lnTo>
                    <a:pt x="1148" y="822"/>
                  </a:lnTo>
                  <a:lnTo>
                    <a:pt x="1148" y="815"/>
                  </a:lnTo>
                  <a:lnTo>
                    <a:pt x="1156" y="807"/>
                  </a:lnTo>
                  <a:lnTo>
                    <a:pt x="1163" y="815"/>
                  </a:lnTo>
                  <a:lnTo>
                    <a:pt x="1156" y="800"/>
                  </a:lnTo>
                  <a:lnTo>
                    <a:pt x="1156" y="793"/>
                  </a:lnTo>
                  <a:lnTo>
                    <a:pt x="1148" y="793"/>
                  </a:lnTo>
                  <a:lnTo>
                    <a:pt x="1148" y="785"/>
                  </a:lnTo>
                  <a:lnTo>
                    <a:pt x="1148" y="778"/>
                  </a:lnTo>
                  <a:lnTo>
                    <a:pt x="1148" y="770"/>
                  </a:lnTo>
                  <a:lnTo>
                    <a:pt x="1148" y="763"/>
                  </a:lnTo>
                  <a:lnTo>
                    <a:pt x="1133" y="741"/>
                  </a:lnTo>
                  <a:lnTo>
                    <a:pt x="1126" y="733"/>
                  </a:lnTo>
                  <a:lnTo>
                    <a:pt x="1119" y="726"/>
                  </a:lnTo>
                  <a:lnTo>
                    <a:pt x="1104" y="726"/>
                  </a:lnTo>
                  <a:lnTo>
                    <a:pt x="1089" y="719"/>
                  </a:lnTo>
                  <a:lnTo>
                    <a:pt x="1074" y="711"/>
                  </a:lnTo>
                  <a:lnTo>
                    <a:pt x="1059" y="704"/>
                  </a:lnTo>
                  <a:lnTo>
                    <a:pt x="1045" y="704"/>
                  </a:lnTo>
                  <a:lnTo>
                    <a:pt x="1037" y="704"/>
                  </a:lnTo>
                  <a:lnTo>
                    <a:pt x="1015" y="704"/>
                  </a:lnTo>
                  <a:lnTo>
                    <a:pt x="1000" y="704"/>
                  </a:lnTo>
                  <a:lnTo>
                    <a:pt x="985" y="704"/>
                  </a:lnTo>
                  <a:lnTo>
                    <a:pt x="978" y="711"/>
                  </a:lnTo>
                  <a:lnTo>
                    <a:pt x="970" y="719"/>
                  </a:lnTo>
                  <a:lnTo>
                    <a:pt x="963" y="726"/>
                  </a:lnTo>
                  <a:lnTo>
                    <a:pt x="956" y="719"/>
                  </a:lnTo>
                  <a:lnTo>
                    <a:pt x="941" y="719"/>
                  </a:lnTo>
                  <a:lnTo>
                    <a:pt x="933" y="719"/>
                  </a:lnTo>
                  <a:lnTo>
                    <a:pt x="926" y="719"/>
                  </a:lnTo>
                  <a:lnTo>
                    <a:pt x="933" y="711"/>
                  </a:lnTo>
                  <a:lnTo>
                    <a:pt x="941" y="704"/>
                  </a:lnTo>
                  <a:lnTo>
                    <a:pt x="941" y="696"/>
                  </a:lnTo>
                  <a:lnTo>
                    <a:pt x="956" y="689"/>
                  </a:lnTo>
                  <a:lnTo>
                    <a:pt x="948" y="674"/>
                  </a:lnTo>
                  <a:lnTo>
                    <a:pt x="933" y="667"/>
                  </a:lnTo>
                  <a:lnTo>
                    <a:pt x="919" y="652"/>
                  </a:lnTo>
                  <a:lnTo>
                    <a:pt x="911" y="652"/>
                  </a:lnTo>
                  <a:lnTo>
                    <a:pt x="896" y="645"/>
                  </a:lnTo>
                  <a:lnTo>
                    <a:pt x="889" y="637"/>
                  </a:lnTo>
                  <a:lnTo>
                    <a:pt x="874" y="637"/>
                  </a:lnTo>
                  <a:lnTo>
                    <a:pt x="867" y="630"/>
                  </a:lnTo>
                  <a:lnTo>
                    <a:pt x="852" y="630"/>
                  </a:lnTo>
                  <a:lnTo>
                    <a:pt x="837" y="622"/>
                  </a:lnTo>
                  <a:lnTo>
                    <a:pt x="830" y="622"/>
                  </a:lnTo>
                  <a:lnTo>
                    <a:pt x="822" y="622"/>
                  </a:lnTo>
                  <a:lnTo>
                    <a:pt x="808" y="622"/>
                  </a:lnTo>
                  <a:lnTo>
                    <a:pt x="793" y="622"/>
                  </a:lnTo>
                  <a:lnTo>
                    <a:pt x="800" y="615"/>
                  </a:lnTo>
                  <a:lnTo>
                    <a:pt x="808" y="615"/>
                  </a:lnTo>
                  <a:lnTo>
                    <a:pt x="815" y="615"/>
                  </a:lnTo>
                  <a:lnTo>
                    <a:pt x="830" y="615"/>
                  </a:lnTo>
                  <a:lnTo>
                    <a:pt x="845" y="615"/>
                  </a:lnTo>
                  <a:lnTo>
                    <a:pt x="845" y="622"/>
                  </a:lnTo>
                  <a:lnTo>
                    <a:pt x="852" y="622"/>
                  </a:lnTo>
                  <a:lnTo>
                    <a:pt x="859" y="622"/>
                  </a:lnTo>
                  <a:lnTo>
                    <a:pt x="867" y="630"/>
                  </a:lnTo>
                  <a:lnTo>
                    <a:pt x="874" y="630"/>
                  </a:lnTo>
                  <a:lnTo>
                    <a:pt x="882" y="630"/>
                  </a:lnTo>
                  <a:lnTo>
                    <a:pt x="889" y="630"/>
                  </a:lnTo>
                  <a:lnTo>
                    <a:pt x="896" y="637"/>
                  </a:lnTo>
                  <a:lnTo>
                    <a:pt x="896" y="630"/>
                  </a:lnTo>
                  <a:lnTo>
                    <a:pt x="889" y="622"/>
                  </a:lnTo>
                  <a:lnTo>
                    <a:pt x="882" y="615"/>
                  </a:lnTo>
                  <a:lnTo>
                    <a:pt x="874" y="615"/>
                  </a:lnTo>
                  <a:lnTo>
                    <a:pt x="867" y="608"/>
                  </a:lnTo>
                  <a:lnTo>
                    <a:pt x="852" y="600"/>
                  </a:lnTo>
                  <a:lnTo>
                    <a:pt x="845" y="593"/>
                  </a:lnTo>
                  <a:lnTo>
                    <a:pt x="830" y="585"/>
                  </a:lnTo>
                  <a:lnTo>
                    <a:pt x="830" y="578"/>
                  </a:lnTo>
                  <a:lnTo>
                    <a:pt x="830" y="570"/>
                  </a:lnTo>
                  <a:lnTo>
                    <a:pt x="822" y="563"/>
                  </a:lnTo>
                  <a:lnTo>
                    <a:pt x="815" y="563"/>
                  </a:lnTo>
                  <a:lnTo>
                    <a:pt x="808" y="556"/>
                  </a:lnTo>
                  <a:lnTo>
                    <a:pt x="800" y="556"/>
                  </a:lnTo>
                  <a:lnTo>
                    <a:pt x="793" y="548"/>
                  </a:lnTo>
                  <a:lnTo>
                    <a:pt x="778" y="541"/>
                  </a:lnTo>
                  <a:lnTo>
                    <a:pt x="771" y="533"/>
                  </a:lnTo>
                  <a:lnTo>
                    <a:pt x="763" y="526"/>
                  </a:lnTo>
                  <a:lnTo>
                    <a:pt x="756" y="526"/>
                  </a:lnTo>
                  <a:lnTo>
                    <a:pt x="748" y="519"/>
                  </a:lnTo>
                  <a:lnTo>
                    <a:pt x="734" y="519"/>
                  </a:lnTo>
                  <a:lnTo>
                    <a:pt x="726" y="519"/>
                  </a:lnTo>
                  <a:lnTo>
                    <a:pt x="711" y="511"/>
                  </a:lnTo>
                  <a:lnTo>
                    <a:pt x="704" y="511"/>
                  </a:lnTo>
                  <a:lnTo>
                    <a:pt x="696" y="511"/>
                  </a:lnTo>
                  <a:lnTo>
                    <a:pt x="689" y="504"/>
                  </a:lnTo>
                  <a:lnTo>
                    <a:pt x="689" y="511"/>
                  </a:lnTo>
                  <a:lnTo>
                    <a:pt x="689" y="519"/>
                  </a:lnTo>
                  <a:lnTo>
                    <a:pt x="682" y="511"/>
                  </a:lnTo>
                  <a:lnTo>
                    <a:pt x="674" y="496"/>
                  </a:lnTo>
                  <a:lnTo>
                    <a:pt x="667" y="489"/>
                  </a:lnTo>
                  <a:lnTo>
                    <a:pt x="659" y="489"/>
                  </a:lnTo>
                  <a:lnTo>
                    <a:pt x="652" y="482"/>
                  </a:lnTo>
                  <a:lnTo>
                    <a:pt x="645" y="467"/>
                  </a:lnTo>
                  <a:lnTo>
                    <a:pt x="630" y="459"/>
                  </a:lnTo>
                  <a:lnTo>
                    <a:pt x="615" y="445"/>
                  </a:lnTo>
                  <a:lnTo>
                    <a:pt x="600" y="430"/>
                  </a:lnTo>
                  <a:lnTo>
                    <a:pt x="600" y="422"/>
                  </a:lnTo>
                  <a:lnTo>
                    <a:pt x="593" y="415"/>
                  </a:lnTo>
                  <a:lnTo>
                    <a:pt x="585" y="408"/>
                  </a:lnTo>
                  <a:lnTo>
                    <a:pt x="585" y="400"/>
                  </a:lnTo>
                  <a:lnTo>
                    <a:pt x="578" y="393"/>
                  </a:lnTo>
                  <a:lnTo>
                    <a:pt x="578" y="385"/>
                  </a:lnTo>
                  <a:lnTo>
                    <a:pt x="571" y="385"/>
                  </a:lnTo>
                  <a:lnTo>
                    <a:pt x="563" y="385"/>
                  </a:lnTo>
                  <a:lnTo>
                    <a:pt x="548" y="378"/>
                  </a:lnTo>
                  <a:lnTo>
                    <a:pt x="541" y="378"/>
                  </a:lnTo>
                  <a:lnTo>
                    <a:pt x="534" y="371"/>
                  </a:lnTo>
                  <a:lnTo>
                    <a:pt x="526" y="363"/>
                  </a:lnTo>
                  <a:lnTo>
                    <a:pt x="519" y="363"/>
                  </a:lnTo>
                  <a:lnTo>
                    <a:pt x="519" y="356"/>
                  </a:lnTo>
                  <a:lnTo>
                    <a:pt x="511" y="356"/>
                  </a:lnTo>
                  <a:lnTo>
                    <a:pt x="504" y="348"/>
                  </a:lnTo>
                  <a:lnTo>
                    <a:pt x="497" y="348"/>
                  </a:lnTo>
                  <a:lnTo>
                    <a:pt x="489" y="341"/>
                  </a:lnTo>
                  <a:lnTo>
                    <a:pt x="482" y="341"/>
                  </a:lnTo>
                  <a:lnTo>
                    <a:pt x="474" y="341"/>
                  </a:lnTo>
                  <a:lnTo>
                    <a:pt x="467" y="341"/>
                  </a:lnTo>
                  <a:lnTo>
                    <a:pt x="460" y="333"/>
                  </a:lnTo>
                  <a:lnTo>
                    <a:pt x="452" y="333"/>
                  </a:lnTo>
                  <a:lnTo>
                    <a:pt x="445" y="333"/>
                  </a:lnTo>
                  <a:lnTo>
                    <a:pt x="437" y="326"/>
                  </a:lnTo>
                  <a:lnTo>
                    <a:pt x="430" y="326"/>
                  </a:lnTo>
                  <a:lnTo>
                    <a:pt x="423" y="326"/>
                  </a:lnTo>
                  <a:lnTo>
                    <a:pt x="415" y="333"/>
                  </a:lnTo>
                  <a:lnTo>
                    <a:pt x="408" y="341"/>
                  </a:lnTo>
                  <a:lnTo>
                    <a:pt x="400" y="341"/>
                  </a:lnTo>
                  <a:lnTo>
                    <a:pt x="385" y="341"/>
                  </a:lnTo>
                  <a:lnTo>
                    <a:pt x="363" y="341"/>
                  </a:lnTo>
                  <a:lnTo>
                    <a:pt x="348" y="333"/>
                  </a:lnTo>
                  <a:lnTo>
                    <a:pt x="341" y="333"/>
                  </a:lnTo>
                  <a:lnTo>
                    <a:pt x="326" y="333"/>
                  </a:lnTo>
                  <a:lnTo>
                    <a:pt x="319" y="326"/>
                  </a:lnTo>
                  <a:lnTo>
                    <a:pt x="326" y="326"/>
                  </a:lnTo>
                  <a:lnTo>
                    <a:pt x="334" y="333"/>
                  </a:lnTo>
                  <a:lnTo>
                    <a:pt x="341" y="333"/>
                  </a:lnTo>
                  <a:lnTo>
                    <a:pt x="348" y="333"/>
                  </a:lnTo>
                  <a:lnTo>
                    <a:pt x="371" y="333"/>
                  </a:lnTo>
                  <a:lnTo>
                    <a:pt x="378" y="333"/>
                  </a:lnTo>
                  <a:lnTo>
                    <a:pt x="385" y="326"/>
                  </a:lnTo>
                  <a:lnTo>
                    <a:pt x="385" y="319"/>
                  </a:lnTo>
                  <a:lnTo>
                    <a:pt x="393" y="319"/>
                  </a:lnTo>
                  <a:lnTo>
                    <a:pt x="393" y="311"/>
                  </a:lnTo>
                  <a:lnTo>
                    <a:pt x="400" y="311"/>
                  </a:lnTo>
                  <a:lnTo>
                    <a:pt x="408" y="311"/>
                  </a:lnTo>
                  <a:lnTo>
                    <a:pt x="415" y="311"/>
                  </a:lnTo>
                  <a:lnTo>
                    <a:pt x="423" y="311"/>
                  </a:lnTo>
                  <a:lnTo>
                    <a:pt x="423" y="304"/>
                  </a:lnTo>
                  <a:lnTo>
                    <a:pt x="430" y="304"/>
                  </a:lnTo>
                  <a:lnTo>
                    <a:pt x="430" y="296"/>
                  </a:lnTo>
                  <a:lnTo>
                    <a:pt x="415" y="296"/>
                  </a:lnTo>
                  <a:lnTo>
                    <a:pt x="408" y="289"/>
                  </a:lnTo>
                  <a:lnTo>
                    <a:pt x="393" y="289"/>
                  </a:lnTo>
                  <a:lnTo>
                    <a:pt x="400" y="289"/>
                  </a:lnTo>
                  <a:lnTo>
                    <a:pt x="400" y="282"/>
                  </a:lnTo>
                  <a:lnTo>
                    <a:pt x="393" y="282"/>
                  </a:lnTo>
                  <a:lnTo>
                    <a:pt x="385" y="282"/>
                  </a:lnTo>
                  <a:lnTo>
                    <a:pt x="378" y="282"/>
                  </a:lnTo>
                  <a:lnTo>
                    <a:pt x="348" y="289"/>
                  </a:lnTo>
                  <a:lnTo>
                    <a:pt x="363" y="282"/>
                  </a:lnTo>
                  <a:lnTo>
                    <a:pt x="371" y="282"/>
                  </a:lnTo>
                  <a:lnTo>
                    <a:pt x="378" y="274"/>
                  </a:lnTo>
                  <a:lnTo>
                    <a:pt x="393" y="274"/>
                  </a:lnTo>
                  <a:lnTo>
                    <a:pt x="400" y="282"/>
                  </a:lnTo>
                  <a:lnTo>
                    <a:pt x="400" y="274"/>
                  </a:lnTo>
                  <a:lnTo>
                    <a:pt x="408" y="274"/>
                  </a:lnTo>
                  <a:lnTo>
                    <a:pt x="408" y="267"/>
                  </a:lnTo>
                  <a:lnTo>
                    <a:pt x="415" y="267"/>
                  </a:lnTo>
                  <a:lnTo>
                    <a:pt x="415" y="259"/>
                  </a:lnTo>
                  <a:lnTo>
                    <a:pt x="415" y="252"/>
                  </a:lnTo>
                  <a:lnTo>
                    <a:pt x="408" y="245"/>
                  </a:lnTo>
                  <a:lnTo>
                    <a:pt x="415" y="245"/>
                  </a:lnTo>
                  <a:lnTo>
                    <a:pt x="415" y="237"/>
                  </a:lnTo>
                  <a:lnTo>
                    <a:pt x="423" y="237"/>
                  </a:lnTo>
                  <a:lnTo>
                    <a:pt x="430" y="230"/>
                  </a:lnTo>
                  <a:lnTo>
                    <a:pt x="423" y="222"/>
                  </a:lnTo>
                  <a:lnTo>
                    <a:pt x="423" y="215"/>
                  </a:lnTo>
                  <a:lnTo>
                    <a:pt x="423" y="208"/>
                  </a:lnTo>
                  <a:lnTo>
                    <a:pt x="423" y="200"/>
                  </a:lnTo>
                  <a:lnTo>
                    <a:pt x="430" y="193"/>
                  </a:lnTo>
                  <a:lnTo>
                    <a:pt x="423" y="185"/>
                  </a:lnTo>
                  <a:lnTo>
                    <a:pt x="415" y="178"/>
                  </a:lnTo>
                  <a:lnTo>
                    <a:pt x="415" y="171"/>
                  </a:lnTo>
                  <a:lnTo>
                    <a:pt x="423" y="171"/>
                  </a:lnTo>
                  <a:lnTo>
                    <a:pt x="430" y="156"/>
                  </a:lnTo>
                  <a:lnTo>
                    <a:pt x="415" y="134"/>
                  </a:lnTo>
                  <a:lnTo>
                    <a:pt x="408" y="126"/>
                  </a:lnTo>
                  <a:lnTo>
                    <a:pt x="400" y="126"/>
                  </a:lnTo>
                  <a:lnTo>
                    <a:pt x="393" y="126"/>
                  </a:lnTo>
                  <a:lnTo>
                    <a:pt x="385" y="119"/>
                  </a:lnTo>
                  <a:lnTo>
                    <a:pt x="378" y="126"/>
                  </a:lnTo>
                  <a:lnTo>
                    <a:pt x="371" y="126"/>
                  </a:lnTo>
                  <a:lnTo>
                    <a:pt x="363" y="126"/>
                  </a:lnTo>
                  <a:lnTo>
                    <a:pt x="356" y="126"/>
                  </a:lnTo>
                  <a:lnTo>
                    <a:pt x="348" y="126"/>
                  </a:lnTo>
                  <a:lnTo>
                    <a:pt x="326" y="126"/>
                  </a:lnTo>
                  <a:lnTo>
                    <a:pt x="304" y="126"/>
                  </a:lnTo>
                  <a:lnTo>
                    <a:pt x="297" y="126"/>
                  </a:lnTo>
                  <a:lnTo>
                    <a:pt x="282" y="126"/>
                  </a:lnTo>
                  <a:lnTo>
                    <a:pt x="267" y="119"/>
                  </a:lnTo>
                  <a:lnTo>
                    <a:pt x="260" y="119"/>
                  </a:lnTo>
                  <a:lnTo>
                    <a:pt x="252" y="119"/>
                  </a:lnTo>
                  <a:lnTo>
                    <a:pt x="245" y="126"/>
                  </a:lnTo>
                  <a:lnTo>
                    <a:pt x="237" y="126"/>
                  </a:lnTo>
                  <a:lnTo>
                    <a:pt x="237" y="134"/>
                  </a:lnTo>
                  <a:lnTo>
                    <a:pt x="230" y="126"/>
                  </a:lnTo>
                  <a:lnTo>
                    <a:pt x="230" y="134"/>
                  </a:lnTo>
                  <a:lnTo>
                    <a:pt x="223" y="134"/>
                  </a:lnTo>
                  <a:lnTo>
                    <a:pt x="215" y="134"/>
                  </a:lnTo>
                  <a:lnTo>
                    <a:pt x="208" y="141"/>
                  </a:lnTo>
                  <a:lnTo>
                    <a:pt x="200" y="141"/>
                  </a:lnTo>
                  <a:lnTo>
                    <a:pt x="193" y="148"/>
                  </a:lnTo>
                  <a:lnTo>
                    <a:pt x="186" y="148"/>
                  </a:lnTo>
                  <a:lnTo>
                    <a:pt x="186" y="156"/>
                  </a:lnTo>
                  <a:lnTo>
                    <a:pt x="193" y="156"/>
                  </a:lnTo>
                  <a:lnTo>
                    <a:pt x="186" y="163"/>
                  </a:lnTo>
                  <a:lnTo>
                    <a:pt x="178" y="156"/>
                  </a:lnTo>
                  <a:lnTo>
                    <a:pt x="163" y="156"/>
                  </a:lnTo>
                  <a:lnTo>
                    <a:pt x="171" y="148"/>
                  </a:lnTo>
                  <a:lnTo>
                    <a:pt x="178" y="148"/>
                  </a:lnTo>
                  <a:lnTo>
                    <a:pt x="200" y="134"/>
                  </a:lnTo>
                  <a:lnTo>
                    <a:pt x="193" y="126"/>
                  </a:lnTo>
                  <a:lnTo>
                    <a:pt x="171" y="126"/>
                  </a:lnTo>
                  <a:lnTo>
                    <a:pt x="171" y="134"/>
                  </a:lnTo>
                  <a:lnTo>
                    <a:pt x="171" y="141"/>
                  </a:lnTo>
                  <a:lnTo>
                    <a:pt x="163" y="141"/>
                  </a:lnTo>
                  <a:lnTo>
                    <a:pt x="156" y="141"/>
                  </a:lnTo>
                  <a:lnTo>
                    <a:pt x="156" y="134"/>
                  </a:lnTo>
                  <a:lnTo>
                    <a:pt x="163" y="134"/>
                  </a:lnTo>
                  <a:lnTo>
                    <a:pt x="156" y="134"/>
                  </a:lnTo>
                  <a:lnTo>
                    <a:pt x="171" y="119"/>
                  </a:lnTo>
                  <a:lnTo>
                    <a:pt x="178" y="126"/>
                  </a:lnTo>
                  <a:lnTo>
                    <a:pt x="186" y="126"/>
                  </a:lnTo>
                  <a:lnTo>
                    <a:pt x="186" y="119"/>
                  </a:lnTo>
                  <a:lnTo>
                    <a:pt x="193" y="119"/>
                  </a:lnTo>
                  <a:lnTo>
                    <a:pt x="193" y="126"/>
                  </a:lnTo>
                  <a:lnTo>
                    <a:pt x="200" y="126"/>
                  </a:lnTo>
                  <a:lnTo>
                    <a:pt x="200" y="119"/>
                  </a:lnTo>
                  <a:lnTo>
                    <a:pt x="208" y="119"/>
                  </a:lnTo>
                  <a:lnTo>
                    <a:pt x="208" y="111"/>
                  </a:lnTo>
                  <a:lnTo>
                    <a:pt x="215" y="104"/>
                  </a:lnTo>
                  <a:lnTo>
                    <a:pt x="208" y="104"/>
                  </a:lnTo>
                  <a:lnTo>
                    <a:pt x="200" y="104"/>
                  </a:lnTo>
                  <a:lnTo>
                    <a:pt x="200" y="111"/>
                  </a:lnTo>
                  <a:lnTo>
                    <a:pt x="193" y="111"/>
                  </a:lnTo>
                  <a:lnTo>
                    <a:pt x="193" y="104"/>
                  </a:lnTo>
                  <a:lnTo>
                    <a:pt x="186" y="104"/>
                  </a:lnTo>
                  <a:lnTo>
                    <a:pt x="178" y="111"/>
                  </a:lnTo>
                  <a:lnTo>
                    <a:pt x="156" y="104"/>
                  </a:lnTo>
                  <a:lnTo>
                    <a:pt x="141" y="104"/>
                  </a:lnTo>
                  <a:lnTo>
                    <a:pt x="149" y="104"/>
                  </a:lnTo>
                  <a:lnTo>
                    <a:pt x="156" y="104"/>
                  </a:lnTo>
                  <a:lnTo>
                    <a:pt x="163" y="104"/>
                  </a:lnTo>
                  <a:lnTo>
                    <a:pt x="178" y="104"/>
                  </a:lnTo>
                  <a:lnTo>
                    <a:pt x="178" y="97"/>
                  </a:lnTo>
                  <a:lnTo>
                    <a:pt x="200" y="74"/>
                  </a:lnTo>
                  <a:lnTo>
                    <a:pt x="223" y="52"/>
                  </a:lnTo>
                  <a:lnTo>
                    <a:pt x="230" y="52"/>
                  </a:lnTo>
                  <a:lnTo>
                    <a:pt x="230" y="45"/>
                  </a:lnTo>
                  <a:lnTo>
                    <a:pt x="237" y="37"/>
                  </a:lnTo>
                  <a:lnTo>
                    <a:pt x="230" y="30"/>
                  </a:lnTo>
                  <a:lnTo>
                    <a:pt x="237" y="30"/>
                  </a:lnTo>
                  <a:lnTo>
                    <a:pt x="230" y="22"/>
                  </a:lnTo>
                  <a:lnTo>
                    <a:pt x="223" y="22"/>
                  </a:lnTo>
                  <a:lnTo>
                    <a:pt x="223" y="15"/>
                  </a:lnTo>
                  <a:lnTo>
                    <a:pt x="223" y="8"/>
                  </a:lnTo>
                  <a:lnTo>
                    <a:pt x="208" y="8"/>
                  </a:lnTo>
                  <a:lnTo>
                    <a:pt x="200" y="8"/>
                  </a:lnTo>
                  <a:lnTo>
                    <a:pt x="193" y="0"/>
                  </a:lnTo>
                  <a:lnTo>
                    <a:pt x="186" y="8"/>
                  </a:lnTo>
                  <a:lnTo>
                    <a:pt x="178" y="8"/>
                  </a:lnTo>
                  <a:lnTo>
                    <a:pt x="186" y="8"/>
                  </a:lnTo>
                  <a:lnTo>
                    <a:pt x="193" y="8"/>
                  </a:lnTo>
                  <a:lnTo>
                    <a:pt x="186" y="8"/>
                  </a:lnTo>
                  <a:lnTo>
                    <a:pt x="186" y="15"/>
                  </a:lnTo>
                  <a:lnTo>
                    <a:pt x="171" y="15"/>
                  </a:lnTo>
                  <a:lnTo>
                    <a:pt x="171" y="8"/>
                  </a:lnTo>
                  <a:lnTo>
                    <a:pt x="163" y="8"/>
                  </a:lnTo>
                  <a:lnTo>
                    <a:pt x="156" y="15"/>
                  </a:lnTo>
                  <a:lnTo>
                    <a:pt x="149" y="15"/>
                  </a:lnTo>
                  <a:lnTo>
                    <a:pt x="134" y="15"/>
                  </a:lnTo>
                  <a:lnTo>
                    <a:pt x="126" y="15"/>
                  </a:lnTo>
                  <a:lnTo>
                    <a:pt x="119" y="15"/>
                  </a:lnTo>
                  <a:lnTo>
                    <a:pt x="112" y="15"/>
                  </a:lnTo>
                  <a:lnTo>
                    <a:pt x="112" y="22"/>
                  </a:lnTo>
                  <a:lnTo>
                    <a:pt x="104" y="15"/>
                  </a:lnTo>
                  <a:lnTo>
                    <a:pt x="104" y="22"/>
                  </a:lnTo>
                  <a:lnTo>
                    <a:pt x="97" y="30"/>
                  </a:lnTo>
                  <a:lnTo>
                    <a:pt x="97" y="22"/>
                  </a:lnTo>
                  <a:lnTo>
                    <a:pt x="89" y="15"/>
                  </a:lnTo>
                  <a:lnTo>
                    <a:pt x="82" y="15"/>
                  </a:lnTo>
                  <a:lnTo>
                    <a:pt x="82" y="22"/>
                  </a:lnTo>
                  <a:lnTo>
                    <a:pt x="75" y="30"/>
                  </a:lnTo>
                  <a:lnTo>
                    <a:pt x="67" y="30"/>
                  </a:lnTo>
                  <a:lnTo>
                    <a:pt x="67" y="22"/>
                  </a:lnTo>
                  <a:lnTo>
                    <a:pt x="75" y="22"/>
                  </a:lnTo>
                  <a:lnTo>
                    <a:pt x="67" y="15"/>
                  </a:lnTo>
                  <a:lnTo>
                    <a:pt x="60" y="15"/>
                  </a:lnTo>
                  <a:lnTo>
                    <a:pt x="52" y="15"/>
                  </a:lnTo>
                  <a:lnTo>
                    <a:pt x="45" y="8"/>
                  </a:lnTo>
                  <a:lnTo>
                    <a:pt x="37" y="15"/>
                  </a:lnTo>
                  <a:lnTo>
                    <a:pt x="30" y="15"/>
                  </a:lnTo>
                  <a:lnTo>
                    <a:pt x="30" y="22"/>
                  </a:lnTo>
                  <a:lnTo>
                    <a:pt x="23" y="22"/>
                  </a:lnTo>
                  <a:lnTo>
                    <a:pt x="30" y="30"/>
                  </a:lnTo>
                  <a:lnTo>
                    <a:pt x="37" y="30"/>
                  </a:lnTo>
                  <a:lnTo>
                    <a:pt x="37" y="37"/>
                  </a:lnTo>
                  <a:lnTo>
                    <a:pt x="45" y="37"/>
                  </a:lnTo>
                  <a:lnTo>
                    <a:pt x="45" y="45"/>
                  </a:lnTo>
                  <a:lnTo>
                    <a:pt x="37" y="37"/>
                  </a:lnTo>
                  <a:lnTo>
                    <a:pt x="37" y="45"/>
                  </a:lnTo>
                  <a:lnTo>
                    <a:pt x="30" y="45"/>
                  </a:lnTo>
                  <a:lnTo>
                    <a:pt x="37" y="45"/>
                  </a:lnTo>
                  <a:lnTo>
                    <a:pt x="37" y="52"/>
                  </a:lnTo>
                  <a:lnTo>
                    <a:pt x="45" y="52"/>
                  </a:lnTo>
                  <a:lnTo>
                    <a:pt x="52" y="52"/>
                  </a:lnTo>
                  <a:lnTo>
                    <a:pt x="60" y="52"/>
                  </a:lnTo>
                  <a:lnTo>
                    <a:pt x="67" y="59"/>
                  </a:lnTo>
                  <a:lnTo>
                    <a:pt x="60" y="59"/>
                  </a:lnTo>
                  <a:lnTo>
                    <a:pt x="52" y="59"/>
                  </a:lnTo>
                  <a:lnTo>
                    <a:pt x="45" y="52"/>
                  </a:lnTo>
                  <a:lnTo>
                    <a:pt x="37" y="52"/>
                  </a:lnTo>
                  <a:lnTo>
                    <a:pt x="30" y="52"/>
                  </a:lnTo>
                  <a:lnTo>
                    <a:pt x="30" y="59"/>
                  </a:lnTo>
                  <a:lnTo>
                    <a:pt x="23" y="52"/>
                  </a:lnTo>
                  <a:lnTo>
                    <a:pt x="15" y="52"/>
                  </a:lnTo>
                  <a:lnTo>
                    <a:pt x="15" y="59"/>
                  </a:lnTo>
                  <a:lnTo>
                    <a:pt x="23" y="59"/>
                  </a:lnTo>
                  <a:lnTo>
                    <a:pt x="30" y="67"/>
                  </a:lnTo>
                  <a:lnTo>
                    <a:pt x="37" y="67"/>
                  </a:lnTo>
                  <a:lnTo>
                    <a:pt x="37" y="74"/>
                  </a:lnTo>
                  <a:lnTo>
                    <a:pt x="30" y="74"/>
                  </a:lnTo>
                  <a:lnTo>
                    <a:pt x="23" y="74"/>
                  </a:lnTo>
                  <a:lnTo>
                    <a:pt x="23" y="82"/>
                  </a:lnTo>
                  <a:lnTo>
                    <a:pt x="30" y="82"/>
                  </a:lnTo>
                  <a:lnTo>
                    <a:pt x="37" y="89"/>
                  </a:lnTo>
                  <a:lnTo>
                    <a:pt x="45" y="89"/>
                  </a:lnTo>
                  <a:lnTo>
                    <a:pt x="52" y="89"/>
                  </a:lnTo>
                  <a:lnTo>
                    <a:pt x="52" y="97"/>
                  </a:lnTo>
                  <a:lnTo>
                    <a:pt x="67" y="104"/>
                  </a:lnTo>
                  <a:lnTo>
                    <a:pt x="60" y="104"/>
                  </a:lnTo>
                  <a:lnTo>
                    <a:pt x="52" y="97"/>
                  </a:lnTo>
                  <a:lnTo>
                    <a:pt x="45" y="97"/>
                  </a:lnTo>
                  <a:lnTo>
                    <a:pt x="37" y="97"/>
                  </a:lnTo>
                  <a:lnTo>
                    <a:pt x="30" y="97"/>
                  </a:lnTo>
                  <a:lnTo>
                    <a:pt x="37" y="97"/>
                  </a:lnTo>
                  <a:lnTo>
                    <a:pt x="45" y="97"/>
                  </a:lnTo>
                  <a:lnTo>
                    <a:pt x="45" y="104"/>
                  </a:lnTo>
                  <a:lnTo>
                    <a:pt x="52" y="104"/>
                  </a:lnTo>
                  <a:lnTo>
                    <a:pt x="45" y="104"/>
                  </a:lnTo>
                  <a:lnTo>
                    <a:pt x="37" y="104"/>
                  </a:lnTo>
                  <a:lnTo>
                    <a:pt x="30" y="104"/>
                  </a:lnTo>
                  <a:lnTo>
                    <a:pt x="23" y="97"/>
                  </a:lnTo>
                  <a:lnTo>
                    <a:pt x="15" y="97"/>
                  </a:lnTo>
                  <a:lnTo>
                    <a:pt x="15" y="104"/>
                  </a:lnTo>
                  <a:lnTo>
                    <a:pt x="23" y="104"/>
                  </a:lnTo>
                  <a:lnTo>
                    <a:pt x="30" y="111"/>
                  </a:lnTo>
                  <a:lnTo>
                    <a:pt x="30" y="119"/>
                  </a:lnTo>
                  <a:lnTo>
                    <a:pt x="23" y="119"/>
                  </a:lnTo>
                  <a:lnTo>
                    <a:pt x="23" y="111"/>
                  </a:lnTo>
                  <a:lnTo>
                    <a:pt x="15" y="104"/>
                  </a:lnTo>
                  <a:lnTo>
                    <a:pt x="8" y="104"/>
                  </a:lnTo>
                  <a:lnTo>
                    <a:pt x="0" y="104"/>
                  </a:lnTo>
                  <a:lnTo>
                    <a:pt x="0" y="111"/>
                  </a:lnTo>
                  <a:lnTo>
                    <a:pt x="8" y="119"/>
                  </a:lnTo>
                  <a:lnTo>
                    <a:pt x="15" y="119"/>
                  </a:lnTo>
                  <a:lnTo>
                    <a:pt x="23" y="126"/>
                  </a:lnTo>
                  <a:lnTo>
                    <a:pt x="15" y="126"/>
                  </a:lnTo>
                  <a:lnTo>
                    <a:pt x="15" y="134"/>
                  </a:lnTo>
                  <a:lnTo>
                    <a:pt x="23" y="134"/>
                  </a:lnTo>
                  <a:lnTo>
                    <a:pt x="30" y="141"/>
                  </a:lnTo>
                  <a:lnTo>
                    <a:pt x="37" y="141"/>
                  </a:lnTo>
                  <a:lnTo>
                    <a:pt x="45" y="141"/>
                  </a:lnTo>
                  <a:lnTo>
                    <a:pt x="52" y="141"/>
                  </a:lnTo>
                  <a:lnTo>
                    <a:pt x="52" y="148"/>
                  </a:lnTo>
                  <a:lnTo>
                    <a:pt x="45" y="148"/>
                  </a:lnTo>
                  <a:lnTo>
                    <a:pt x="37" y="148"/>
                  </a:lnTo>
                  <a:lnTo>
                    <a:pt x="30" y="148"/>
                  </a:lnTo>
                  <a:lnTo>
                    <a:pt x="30" y="141"/>
                  </a:lnTo>
                  <a:lnTo>
                    <a:pt x="23" y="141"/>
                  </a:lnTo>
                  <a:lnTo>
                    <a:pt x="15" y="141"/>
                  </a:lnTo>
                  <a:lnTo>
                    <a:pt x="23" y="148"/>
                  </a:lnTo>
                  <a:lnTo>
                    <a:pt x="15" y="148"/>
                  </a:lnTo>
                  <a:lnTo>
                    <a:pt x="23" y="148"/>
                  </a:lnTo>
                  <a:lnTo>
                    <a:pt x="23" y="156"/>
                  </a:lnTo>
                  <a:lnTo>
                    <a:pt x="30" y="156"/>
                  </a:lnTo>
                  <a:lnTo>
                    <a:pt x="30" y="163"/>
                  </a:lnTo>
                  <a:lnTo>
                    <a:pt x="37" y="171"/>
                  </a:lnTo>
                  <a:lnTo>
                    <a:pt x="45" y="163"/>
                  </a:lnTo>
                  <a:lnTo>
                    <a:pt x="52" y="163"/>
                  </a:lnTo>
                  <a:lnTo>
                    <a:pt x="60" y="163"/>
                  </a:lnTo>
                  <a:lnTo>
                    <a:pt x="67" y="163"/>
                  </a:lnTo>
                  <a:lnTo>
                    <a:pt x="60" y="171"/>
                  </a:lnTo>
                  <a:lnTo>
                    <a:pt x="52" y="171"/>
                  </a:lnTo>
                  <a:lnTo>
                    <a:pt x="45" y="171"/>
                  </a:lnTo>
                  <a:lnTo>
                    <a:pt x="52" y="178"/>
                  </a:lnTo>
                  <a:lnTo>
                    <a:pt x="60" y="178"/>
                  </a:lnTo>
                  <a:lnTo>
                    <a:pt x="67" y="178"/>
                  </a:lnTo>
                  <a:lnTo>
                    <a:pt x="75" y="178"/>
                  </a:lnTo>
                  <a:lnTo>
                    <a:pt x="75" y="185"/>
                  </a:lnTo>
                  <a:lnTo>
                    <a:pt x="67" y="185"/>
                  </a:lnTo>
                  <a:lnTo>
                    <a:pt x="60" y="185"/>
                  </a:lnTo>
                  <a:lnTo>
                    <a:pt x="60" y="193"/>
                  </a:lnTo>
                  <a:lnTo>
                    <a:pt x="67" y="193"/>
                  </a:lnTo>
                  <a:lnTo>
                    <a:pt x="67" y="200"/>
                  </a:lnTo>
                  <a:lnTo>
                    <a:pt x="75" y="200"/>
                  </a:lnTo>
                  <a:lnTo>
                    <a:pt x="82" y="200"/>
                  </a:lnTo>
                  <a:lnTo>
                    <a:pt x="75" y="200"/>
                  </a:lnTo>
                  <a:lnTo>
                    <a:pt x="67" y="200"/>
                  </a:lnTo>
                  <a:lnTo>
                    <a:pt x="60" y="200"/>
                  </a:lnTo>
                  <a:lnTo>
                    <a:pt x="52" y="208"/>
                  </a:lnTo>
                  <a:lnTo>
                    <a:pt x="60" y="208"/>
                  </a:lnTo>
                  <a:lnTo>
                    <a:pt x="67" y="208"/>
                  </a:lnTo>
                  <a:lnTo>
                    <a:pt x="75" y="208"/>
                  </a:lnTo>
                  <a:lnTo>
                    <a:pt x="82" y="215"/>
                  </a:lnTo>
                  <a:lnTo>
                    <a:pt x="75" y="215"/>
                  </a:lnTo>
                  <a:lnTo>
                    <a:pt x="67" y="215"/>
                  </a:lnTo>
                  <a:lnTo>
                    <a:pt x="60" y="215"/>
                  </a:lnTo>
                  <a:lnTo>
                    <a:pt x="52" y="215"/>
                  </a:lnTo>
                  <a:lnTo>
                    <a:pt x="52" y="222"/>
                  </a:lnTo>
                  <a:lnTo>
                    <a:pt x="60" y="230"/>
                  </a:lnTo>
                  <a:lnTo>
                    <a:pt x="67" y="230"/>
                  </a:lnTo>
                  <a:lnTo>
                    <a:pt x="75" y="230"/>
                  </a:lnTo>
                  <a:lnTo>
                    <a:pt x="75" y="237"/>
                  </a:lnTo>
                  <a:lnTo>
                    <a:pt x="67" y="237"/>
                  </a:lnTo>
                  <a:lnTo>
                    <a:pt x="60" y="237"/>
                  </a:lnTo>
                  <a:lnTo>
                    <a:pt x="67" y="237"/>
                  </a:lnTo>
                  <a:lnTo>
                    <a:pt x="75" y="237"/>
                  </a:lnTo>
                  <a:lnTo>
                    <a:pt x="67" y="237"/>
                  </a:lnTo>
                  <a:lnTo>
                    <a:pt x="67" y="245"/>
                  </a:lnTo>
                  <a:lnTo>
                    <a:pt x="60" y="245"/>
                  </a:lnTo>
                  <a:lnTo>
                    <a:pt x="52" y="237"/>
                  </a:lnTo>
                  <a:lnTo>
                    <a:pt x="45" y="245"/>
                  </a:lnTo>
                  <a:lnTo>
                    <a:pt x="37" y="245"/>
                  </a:lnTo>
                  <a:lnTo>
                    <a:pt x="30" y="245"/>
                  </a:lnTo>
                  <a:lnTo>
                    <a:pt x="37" y="252"/>
                  </a:lnTo>
                  <a:lnTo>
                    <a:pt x="45" y="252"/>
                  </a:lnTo>
                  <a:lnTo>
                    <a:pt x="52" y="252"/>
                  </a:lnTo>
                  <a:lnTo>
                    <a:pt x="60" y="252"/>
                  </a:lnTo>
                  <a:lnTo>
                    <a:pt x="67" y="252"/>
                  </a:lnTo>
                  <a:lnTo>
                    <a:pt x="75" y="252"/>
                  </a:lnTo>
                  <a:lnTo>
                    <a:pt x="82" y="252"/>
                  </a:lnTo>
                  <a:lnTo>
                    <a:pt x="89" y="252"/>
                  </a:lnTo>
                  <a:lnTo>
                    <a:pt x="82" y="252"/>
                  </a:lnTo>
                  <a:lnTo>
                    <a:pt x="75" y="259"/>
                  </a:lnTo>
                  <a:lnTo>
                    <a:pt x="60" y="259"/>
                  </a:lnTo>
                  <a:lnTo>
                    <a:pt x="67" y="267"/>
                  </a:lnTo>
                  <a:lnTo>
                    <a:pt x="82" y="267"/>
                  </a:lnTo>
                  <a:lnTo>
                    <a:pt x="89" y="267"/>
                  </a:lnTo>
                  <a:lnTo>
                    <a:pt x="97" y="274"/>
                  </a:lnTo>
                  <a:lnTo>
                    <a:pt x="104" y="274"/>
                  </a:lnTo>
                  <a:lnTo>
                    <a:pt x="104" y="267"/>
                  </a:lnTo>
                  <a:lnTo>
                    <a:pt x="112" y="267"/>
                  </a:lnTo>
                  <a:lnTo>
                    <a:pt x="112" y="259"/>
                  </a:lnTo>
                  <a:lnTo>
                    <a:pt x="119" y="252"/>
                  </a:lnTo>
                  <a:lnTo>
                    <a:pt x="126" y="252"/>
                  </a:lnTo>
                  <a:lnTo>
                    <a:pt x="126" y="245"/>
                  </a:lnTo>
                  <a:lnTo>
                    <a:pt x="134" y="237"/>
                  </a:lnTo>
                  <a:lnTo>
                    <a:pt x="141" y="237"/>
                  </a:lnTo>
                  <a:lnTo>
                    <a:pt x="134" y="245"/>
                  </a:lnTo>
                  <a:lnTo>
                    <a:pt x="141" y="252"/>
                  </a:lnTo>
                  <a:lnTo>
                    <a:pt x="134" y="252"/>
                  </a:lnTo>
                  <a:lnTo>
                    <a:pt x="126" y="252"/>
                  </a:lnTo>
                  <a:lnTo>
                    <a:pt x="126" y="259"/>
                  </a:lnTo>
                  <a:lnTo>
                    <a:pt x="126" y="267"/>
                  </a:lnTo>
                  <a:lnTo>
                    <a:pt x="134" y="267"/>
                  </a:lnTo>
                  <a:lnTo>
                    <a:pt x="134" y="274"/>
                  </a:lnTo>
                  <a:lnTo>
                    <a:pt x="126" y="274"/>
                  </a:lnTo>
                  <a:lnTo>
                    <a:pt x="134" y="274"/>
                  </a:lnTo>
                  <a:lnTo>
                    <a:pt x="141" y="282"/>
                  </a:lnTo>
                  <a:lnTo>
                    <a:pt x="149" y="282"/>
                  </a:lnTo>
                  <a:lnTo>
                    <a:pt x="149" y="274"/>
                  </a:lnTo>
                  <a:lnTo>
                    <a:pt x="156" y="282"/>
                  </a:lnTo>
                  <a:lnTo>
                    <a:pt x="141" y="282"/>
                  </a:lnTo>
                  <a:lnTo>
                    <a:pt x="134" y="282"/>
                  </a:lnTo>
                  <a:lnTo>
                    <a:pt x="126" y="282"/>
                  </a:lnTo>
                  <a:lnTo>
                    <a:pt x="126" y="289"/>
                  </a:lnTo>
                  <a:lnTo>
                    <a:pt x="126" y="296"/>
                  </a:lnTo>
                  <a:lnTo>
                    <a:pt x="119" y="296"/>
                  </a:lnTo>
                  <a:lnTo>
                    <a:pt x="119" y="304"/>
                  </a:lnTo>
                  <a:lnTo>
                    <a:pt x="126" y="304"/>
                  </a:lnTo>
                  <a:lnTo>
                    <a:pt x="134" y="304"/>
                  </a:lnTo>
                  <a:lnTo>
                    <a:pt x="126" y="304"/>
                  </a:lnTo>
                  <a:lnTo>
                    <a:pt x="126" y="311"/>
                  </a:lnTo>
                  <a:lnTo>
                    <a:pt x="134" y="319"/>
                  </a:lnTo>
                  <a:lnTo>
                    <a:pt x="134" y="311"/>
                  </a:lnTo>
                  <a:lnTo>
                    <a:pt x="141" y="319"/>
                  </a:lnTo>
                  <a:lnTo>
                    <a:pt x="134" y="319"/>
                  </a:lnTo>
                  <a:lnTo>
                    <a:pt x="134" y="326"/>
                  </a:lnTo>
                  <a:lnTo>
                    <a:pt x="126" y="333"/>
                  </a:lnTo>
                  <a:lnTo>
                    <a:pt x="126" y="341"/>
                  </a:lnTo>
                  <a:lnTo>
                    <a:pt x="126" y="348"/>
                  </a:lnTo>
                  <a:lnTo>
                    <a:pt x="126" y="341"/>
                  </a:lnTo>
                  <a:lnTo>
                    <a:pt x="134" y="341"/>
                  </a:lnTo>
                  <a:lnTo>
                    <a:pt x="134" y="333"/>
                  </a:lnTo>
                  <a:lnTo>
                    <a:pt x="141" y="341"/>
                  </a:lnTo>
                  <a:lnTo>
                    <a:pt x="134" y="341"/>
                  </a:lnTo>
                  <a:lnTo>
                    <a:pt x="134" y="348"/>
                  </a:lnTo>
                  <a:lnTo>
                    <a:pt x="126" y="348"/>
                  </a:lnTo>
                  <a:lnTo>
                    <a:pt x="134" y="356"/>
                  </a:lnTo>
                  <a:lnTo>
                    <a:pt x="141" y="348"/>
                  </a:lnTo>
                  <a:lnTo>
                    <a:pt x="141" y="356"/>
                  </a:lnTo>
                  <a:lnTo>
                    <a:pt x="134" y="356"/>
                  </a:lnTo>
                  <a:lnTo>
                    <a:pt x="134" y="363"/>
                  </a:lnTo>
                  <a:lnTo>
                    <a:pt x="141" y="363"/>
                  </a:lnTo>
                  <a:lnTo>
                    <a:pt x="149" y="371"/>
                  </a:lnTo>
                  <a:lnTo>
                    <a:pt x="149" y="363"/>
                  </a:lnTo>
                  <a:lnTo>
                    <a:pt x="149" y="356"/>
                  </a:lnTo>
                  <a:lnTo>
                    <a:pt x="156" y="363"/>
                  </a:lnTo>
                  <a:lnTo>
                    <a:pt x="156" y="371"/>
                  </a:lnTo>
                  <a:lnTo>
                    <a:pt x="149" y="371"/>
                  </a:lnTo>
                  <a:lnTo>
                    <a:pt x="141" y="371"/>
                  </a:lnTo>
                  <a:lnTo>
                    <a:pt x="149" y="378"/>
                  </a:lnTo>
                  <a:lnTo>
                    <a:pt x="149" y="385"/>
                  </a:lnTo>
                  <a:lnTo>
                    <a:pt x="141" y="385"/>
                  </a:lnTo>
                  <a:lnTo>
                    <a:pt x="149" y="393"/>
                  </a:lnTo>
                  <a:lnTo>
                    <a:pt x="149" y="400"/>
                  </a:lnTo>
                  <a:lnTo>
                    <a:pt x="149" y="408"/>
                  </a:lnTo>
                  <a:lnTo>
                    <a:pt x="149" y="415"/>
                  </a:lnTo>
                  <a:lnTo>
                    <a:pt x="149" y="422"/>
                  </a:lnTo>
                  <a:lnTo>
                    <a:pt x="156" y="422"/>
                  </a:lnTo>
                  <a:lnTo>
                    <a:pt x="163" y="422"/>
                  </a:lnTo>
                  <a:lnTo>
                    <a:pt x="171" y="422"/>
                  </a:lnTo>
                  <a:lnTo>
                    <a:pt x="178" y="422"/>
                  </a:lnTo>
                  <a:lnTo>
                    <a:pt x="178" y="415"/>
                  </a:lnTo>
                  <a:lnTo>
                    <a:pt x="171" y="408"/>
                  </a:lnTo>
                  <a:lnTo>
                    <a:pt x="171" y="400"/>
                  </a:lnTo>
                  <a:lnTo>
                    <a:pt x="171" y="393"/>
                  </a:lnTo>
                  <a:lnTo>
                    <a:pt x="171" y="385"/>
                  </a:lnTo>
                  <a:lnTo>
                    <a:pt x="171" y="378"/>
                  </a:lnTo>
                  <a:lnTo>
                    <a:pt x="171" y="371"/>
                  </a:lnTo>
                  <a:lnTo>
                    <a:pt x="178" y="371"/>
                  </a:lnTo>
                  <a:lnTo>
                    <a:pt x="171" y="371"/>
                  </a:lnTo>
                  <a:lnTo>
                    <a:pt x="171" y="363"/>
                  </a:lnTo>
                  <a:lnTo>
                    <a:pt x="163" y="356"/>
                  </a:lnTo>
                  <a:lnTo>
                    <a:pt x="163" y="348"/>
                  </a:lnTo>
                  <a:lnTo>
                    <a:pt x="156" y="348"/>
                  </a:lnTo>
                  <a:lnTo>
                    <a:pt x="156" y="341"/>
                  </a:lnTo>
                  <a:lnTo>
                    <a:pt x="156" y="333"/>
                  </a:lnTo>
                  <a:lnTo>
                    <a:pt x="163" y="326"/>
                  </a:lnTo>
                  <a:lnTo>
                    <a:pt x="163" y="319"/>
                  </a:lnTo>
                  <a:lnTo>
                    <a:pt x="171" y="319"/>
                  </a:lnTo>
                  <a:lnTo>
                    <a:pt x="178" y="311"/>
                  </a:lnTo>
                  <a:lnTo>
                    <a:pt x="186" y="304"/>
                  </a:lnTo>
                  <a:lnTo>
                    <a:pt x="193" y="304"/>
                  </a:lnTo>
                  <a:lnTo>
                    <a:pt x="193" y="311"/>
                  </a:lnTo>
                  <a:lnTo>
                    <a:pt x="178" y="319"/>
                  </a:lnTo>
                  <a:lnTo>
                    <a:pt x="171" y="326"/>
                  </a:lnTo>
                  <a:lnTo>
                    <a:pt x="163" y="333"/>
                  </a:lnTo>
                  <a:lnTo>
                    <a:pt x="163" y="341"/>
                  </a:lnTo>
                  <a:lnTo>
                    <a:pt x="163" y="348"/>
                  </a:lnTo>
                  <a:lnTo>
                    <a:pt x="171" y="356"/>
                  </a:lnTo>
                  <a:lnTo>
                    <a:pt x="178" y="356"/>
                  </a:lnTo>
                  <a:lnTo>
                    <a:pt x="178" y="348"/>
                  </a:lnTo>
                  <a:lnTo>
                    <a:pt x="171" y="341"/>
                  </a:lnTo>
                  <a:lnTo>
                    <a:pt x="178" y="341"/>
                  </a:lnTo>
                  <a:lnTo>
                    <a:pt x="186" y="348"/>
                  </a:lnTo>
                  <a:lnTo>
                    <a:pt x="186" y="341"/>
                  </a:lnTo>
                  <a:lnTo>
                    <a:pt x="193" y="341"/>
                  </a:lnTo>
                  <a:lnTo>
                    <a:pt x="193" y="348"/>
                  </a:lnTo>
                  <a:lnTo>
                    <a:pt x="200" y="348"/>
                  </a:lnTo>
                  <a:lnTo>
                    <a:pt x="200" y="356"/>
                  </a:lnTo>
                  <a:lnTo>
                    <a:pt x="208" y="356"/>
                  </a:lnTo>
                  <a:lnTo>
                    <a:pt x="208" y="348"/>
                  </a:lnTo>
                  <a:lnTo>
                    <a:pt x="208" y="341"/>
                  </a:lnTo>
                  <a:lnTo>
                    <a:pt x="208" y="333"/>
                  </a:lnTo>
                  <a:lnTo>
                    <a:pt x="208" y="326"/>
                  </a:lnTo>
                  <a:lnTo>
                    <a:pt x="200" y="326"/>
                  </a:lnTo>
                  <a:lnTo>
                    <a:pt x="200" y="319"/>
                  </a:lnTo>
                  <a:lnTo>
                    <a:pt x="208" y="319"/>
                  </a:lnTo>
                  <a:lnTo>
                    <a:pt x="208" y="326"/>
                  </a:lnTo>
                  <a:lnTo>
                    <a:pt x="215" y="333"/>
                  </a:lnTo>
                  <a:lnTo>
                    <a:pt x="215" y="341"/>
                  </a:lnTo>
                  <a:lnTo>
                    <a:pt x="223" y="341"/>
                  </a:lnTo>
                  <a:lnTo>
                    <a:pt x="223" y="333"/>
                  </a:lnTo>
                  <a:lnTo>
                    <a:pt x="230" y="341"/>
                  </a:lnTo>
                  <a:lnTo>
                    <a:pt x="237" y="341"/>
                  </a:lnTo>
                  <a:lnTo>
                    <a:pt x="245" y="341"/>
                  </a:lnTo>
                  <a:lnTo>
                    <a:pt x="252" y="348"/>
                  </a:lnTo>
                  <a:lnTo>
                    <a:pt x="260" y="348"/>
                  </a:lnTo>
                  <a:lnTo>
                    <a:pt x="252" y="348"/>
                  </a:lnTo>
                  <a:lnTo>
                    <a:pt x="245" y="348"/>
                  </a:lnTo>
                  <a:lnTo>
                    <a:pt x="237" y="348"/>
                  </a:lnTo>
                  <a:lnTo>
                    <a:pt x="230" y="341"/>
                  </a:lnTo>
                  <a:lnTo>
                    <a:pt x="223" y="341"/>
                  </a:lnTo>
                  <a:lnTo>
                    <a:pt x="215" y="341"/>
                  </a:lnTo>
                  <a:lnTo>
                    <a:pt x="215" y="348"/>
                  </a:lnTo>
                  <a:lnTo>
                    <a:pt x="215" y="356"/>
                  </a:lnTo>
                  <a:lnTo>
                    <a:pt x="223" y="363"/>
                  </a:lnTo>
                  <a:lnTo>
                    <a:pt x="230" y="371"/>
                  </a:lnTo>
                  <a:lnTo>
                    <a:pt x="230" y="378"/>
                  </a:lnTo>
                  <a:lnTo>
                    <a:pt x="245" y="385"/>
                  </a:lnTo>
                  <a:lnTo>
                    <a:pt x="252" y="385"/>
                  </a:lnTo>
                  <a:lnTo>
                    <a:pt x="252" y="393"/>
                  </a:lnTo>
                  <a:lnTo>
                    <a:pt x="260" y="400"/>
                  </a:lnTo>
                  <a:lnTo>
                    <a:pt x="260" y="408"/>
                  </a:lnTo>
                  <a:lnTo>
                    <a:pt x="252" y="415"/>
                  </a:lnTo>
                  <a:lnTo>
                    <a:pt x="245" y="422"/>
                  </a:lnTo>
                  <a:lnTo>
                    <a:pt x="252" y="430"/>
                  </a:lnTo>
                  <a:lnTo>
                    <a:pt x="245" y="437"/>
                  </a:lnTo>
                  <a:lnTo>
                    <a:pt x="245" y="445"/>
                  </a:lnTo>
                  <a:lnTo>
                    <a:pt x="245" y="452"/>
                  </a:lnTo>
                  <a:lnTo>
                    <a:pt x="245" y="459"/>
                  </a:lnTo>
                  <a:lnTo>
                    <a:pt x="252" y="459"/>
                  </a:lnTo>
                  <a:lnTo>
                    <a:pt x="252" y="467"/>
                  </a:lnTo>
                  <a:lnTo>
                    <a:pt x="260" y="474"/>
                  </a:lnTo>
                  <a:lnTo>
                    <a:pt x="260" y="482"/>
                  </a:lnTo>
                  <a:lnTo>
                    <a:pt x="252" y="474"/>
                  </a:lnTo>
                  <a:lnTo>
                    <a:pt x="245" y="467"/>
                  </a:lnTo>
                  <a:lnTo>
                    <a:pt x="245" y="459"/>
                  </a:lnTo>
                  <a:lnTo>
                    <a:pt x="237" y="467"/>
                  </a:lnTo>
                  <a:lnTo>
                    <a:pt x="237" y="474"/>
                  </a:lnTo>
                  <a:lnTo>
                    <a:pt x="245" y="482"/>
                  </a:lnTo>
                  <a:lnTo>
                    <a:pt x="245" y="489"/>
                  </a:lnTo>
                  <a:lnTo>
                    <a:pt x="252" y="489"/>
                  </a:lnTo>
                  <a:lnTo>
                    <a:pt x="267" y="496"/>
                  </a:lnTo>
                  <a:lnTo>
                    <a:pt x="274" y="504"/>
                  </a:lnTo>
                  <a:lnTo>
                    <a:pt x="282" y="511"/>
                  </a:lnTo>
                  <a:lnTo>
                    <a:pt x="289" y="511"/>
                  </a:lnTo>
                  <a:lnTo>
                    <a:pt x="297" y="511"/>
                  </a:lnTo>
                  <a:lnTo>
                    <a:pt x="289" y="511"/>
                  </a:lnTo>
                  <a:lnTo>
                    <a:pt x="289" y="504"/>
                  </a:lnTo>
                  <a:lnTo>
                    <a:pt x="282" y="496"/>
                  </a:lnTo>
                  <a:lnTo>
                    <a:pt x="274" y="489"/>
                  </a:lnTo>
                  <a:lnTo>
                    <a:pt x="282" y="489"/>
                  </a:lnTo>
                  <a:lnTo>
                    <a:pt x="289" y="489"/>
                  </a:lnTo>
                  <a:lnTo>
                    <a:pt x="297" y="489"/>
                  </a:lnTo>
                  <a:lnTo>
                    <a:pt x="304" y="496"/>
                  </a:lnTo>
                  <a:lnTo>
                    <a:pt x="319" y="504"/>
                  </a:lnTo>
                  <a:lnTo>
                    <a:pt x="334" y="504"/>
                  </a:lnTo>
                  <a:lnTo>
                    <a:pt x="334" y="511"/>
                  </a:lnTo>
                  <a:lnTo>
                    <a:pt x="341" y="504"/>
                  </a:lnTo>
                  <a:lnTo>
                    <a:pt x="334" y="496"/>
                  </a:lnTo>
                  <a:lnTo>
                    <a:pt x="334" y="489"/>
                  </a:lnTo>
                  <a:lnTo>
                    <a:pt x="326" y="489"/>
                  </a:lnTo>
                  <a:lnTo>
                    <a:pt x="319" y="482"/>
                  </a:lnTo>
                  <a:lnTo>
                    <a:pt x="319" y="474"/>
                  </a:lnTo>
                  <a:lnTo>
                    <a:pt x="326" y="482"/>
                  </a:lnTo>
                  <a:lnTo>
                    <a:pt x="334" y="489"/>
                  </a:lnTo>
                  <a:lnTo>
                    <a:pt x="341" y="489"/>
                  </a:lnTo>
                  <a:lnTo>
                    <a:pt x="348" y="489"/>
                  </a:lnTo>
                  <a:lnTo>
                    <a:pt x="348" y="496"/>
                  </a:lnTo>
                  <a:lnTo>
                    <a:pt x="356" y="489"/>
                  </a:lnTo>
                  <a:lnTo>
                    <a:pt x="363" y="489"/>
                  </a:lnTo>
                  <a:lnTo>
                    <a:pt x="371" y="496"/>
                  </a:lnTo>
                  <a:lnTo>
                    <a:pt x="378" y="496"/>
                  </a:lnTo>
                  <a:lnTo>
                    <a:pt x="378" y="489"/>
                  </a:lnTo>
                  <a:lnTo>
                    <a:pt x="385" y="489"/>
                  </a:lnTo>
                  <a:lnTo>
                    <a:pt x="385" y="482"/>
                  </a:lnTo>
                  <a:lnTo>
                    <a:pt x="408" y="482"/>
                  </a:lnTo>
                  <a:lnTo>
                    <a:pt x="408" y="474"/>
                  </a:lnTo>
                  <a:lnTo>
                    <a:pt x="400" y="467"/>
                  </a:lnTo>
                  <a:lnTo>
                    <a:pt x="400" y="459"/>
                  </a:lnTo>
                  <a:lnTo>
                    <a:pt x="408" y="467"/>
                  </a:lnTo>
                  <a:lnTo>
                    <a:pt x="415" y="467"/>
                  </a:lnTo>
                  <a:lnTo>
                    <a:pt x="423" y="467"/>
                  </a:lnTo>
                  <a:lnTo>
                    <a:pt x="460" y="467"/>
                  </a:lnTo>
                  <a:lnTo>
                    <a:pt x="467" y="459"/>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5" name="Freeform 22"/>
            <p:cNvSpPr>
              <a:spLocks/>
            </p:cNvSpPr>
            <p:nvPr/>
          </p:nvSpPr>
          <p:spPr bwMode="auto">
            <a:xfrm>
              <a:off x="2399" y="3117"/>
              <a:ext cx="32" cy="15"/>
            </a:xfrm>
            <a:custGeom>
              <a:avLst/>
              <a:gdLst>
                <a:gd name="T0" fmla="*/ 15 w 44"/>
                <a:gd name="T1" fmla="*/ 2 h 23"/>
                <a:gd name="T2" fmla="*/ 15 w 44"/>
                <a:gd name="T3" fmla="*/ 2 h 23"/>
                <a:gd name="T4" fmla="*/ 17 w 44"/>
                <a:gd name="T5" fmla="*/ 5 h 23"/>
                <a:gd name="T6" fmla="*/ 17 w 44"/>
                <a:gd name="T7" fmla="*/ 7 h 23"/>
                <a:gd name="T8" fmla="*/ 12 w 44"/>
                <a:gd name="T9" fmla="*/ 7 h 23"/>
                <a:gd name="T10" fmla="*/ 12 w 44"/>
                <a:gd name="T11" fmla="*/ 5 h 23"/>
                <a:gd name="T12" fmla="*/ 9 w 44"/>
                <a:gd name="T13" fmla="*/ 5 h 23"/>
                <a:gd name="T14" fmla="*/ 6 w 44"/>
                <a:gd name="T15" fmla="*/ 2 h 23"/>
                <a:gd name="T16" fmla="*/ 6 w 44"/>
                <a:gd name="T17" fmla="*/ 5 h 23"/>
                <a:gd name="T18" fmla="*/ 3 w 44"/>
                <a:gd name="T19" fmla="*/ 5 h 23"/>
                <a:gd name="T20" fmla="*/ 0 w 44"/>
                <a:gd name="T21" fmla="*/ 2 h 23"/>
                <a:gd name="T22" fmla="*/ 0 w 44"/>
                <a:gd name="T23" fmla="*/ 2 h 23"/>
                <a:gd name="T24" fmla="*/ 3 w 44"/>
                <a:gd name="T25" fmla="*/ 0 h 23"/>
                <a:gd name="T26" fmla="*/ 6 w 44"/>
                <a:gd name="T27" fmla="*/ 0 h 23"/>
                <a:gd name="T28" fmla="*/ 6 w 44"/>
                <a:gd name="T29" fmla="*/ 0 h 23"/>
                <a:gd name="T30" fmla="*/ 9 w 44"/>
                <a:gd name="T31" fmla="*/ 0 h 23"/>
                <a:gd name="T32" fmla="*/ 12 w 44"/>
                <a:gd name="T33" fmla="*/ 0 h 23"/>
                <a:gd name="T34" fmla="*/ 15 w 44"/>
                <a:gd name="T35" fmla="*/ 2 h 23"/>
                <a:gd name="T36" fmla="*/ 15 w 44"/>
                <a:gd name="T37" fmla="*/ 2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23"/>
                <a:gd name="T59" fmla="*/ 44 w 44"/>
                <a:gd name="T60" fmla="*/ 23 h 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23">
                  <a:moveTo>
                    <a:pt x="37" y="8"/>
                  </a:moveTo>
                  <a:lnTo>
                    <a:pt x="37" y="8"/>
                  </a:lnTo>
                  <a:lnTo>
                    <a:pt x="44" y="15"/>
                  </a:lnTo>
                  <a:lnTo>
                    <a:pt x="44" y="23"/>
                  </a:lnTo>
                  <a:lnTo>
                    <a:pt x="30" y="23"/>
                  </a:lnTo>
                  <a:lnTo>
                    <a:pt x="30" y="15"/>
                  </a:lnTo>
                  <a:lnTo>
                    <a:pt x="22" y="15"/>
                  </a:lnTo>
                  <a:lnTo>
                    <a:pt x="15" y="8"/>
                  </a:lnTo>
                  <a:lnTo>
                    <a:pt x="15" y="15"/>
                  </a:lnTo>
                  <a:lnTo>
                    <a:pt x="7" y="15"/>
                  </a:lnTo>
                  <a:lnTo>
                    <a:pt x="0" y="8"/>
                  </a:lnTo>
                  <a:lnTo>
                    <a:pt x="7" y="0"/>
                  </a:lnTo>
                  <a:lnTo>
                    <a:pt x="15" y="0"/>
                  </a:lnTo>
                  <a:lnTo>
                    <a:pt x="22" y="0"/>
                  </a:lnTo>
                  <a:lnTo>
                    <a:pt x="30" y="0"/>
                  </a:lnTo>
                  <a:lnTo>
                    <a:pt x="37"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6" name="Freeform 23"/>
            <p:cNvSpPr>
              <a:spLocks/>
            </p:cNvSpPr>
            <p:nvPr/>
          </p:nvSpPr>
          <p:spPr bwMode="auto">
            <a:xfrm>
              <a:off x="2421" y="3137"/>
              <a:ext cx="10" cy="5"/>
            </a:xfrm>
            <a:custGeom>
              <a:avLst/>
              <a:gdLst>
                <a:gd name="T0" fmla="*/ 5 w 14"/>
                <a:gd name="T1" fmla="*/ 2 h 8"/>
                <a:gd name="T2" fmla="*/ 3 w 14"/>
                <a:gd name="T3" fmla="*/ 2 h 8"/>
                <a:gd name="T4" fmla="*/ 0 w 14"/>
                <a:gd name="T5" fmla="*/ 0 h 8"/>
                <a:gd name="T6" fmla="*/ 3 w 14"/>
                <a:gd name="T7" fmla="*/ 0 h 8"/>
                <a:gd name="T8" fmla="*/ 5 w 14"/>
                <a:gd name="T9" fmla="*/ 0 h 8"/>
                <a:gd name="T10" fmla="*/ 5 w 14"/>
                <a:gd name="T11" fmla="*/ 2 h 8"/>
                <a:gd name="T12" fmla="*/ 5 w 14"/>
                <a:gd name="T13" fmla="*/ 2 h 8"/>
                <a:gd name="T14" fmla="*/ 0 60000 65536"/>
                <a:gd name="T15" fmla="*/ 0 60000 65536"/>
                <a:gd name="T16" fmla="*/ 0 60000 65536"/>
                <a:gd name="T17" fmla="*/ 0 60000 65536"/>
                <a:gd name="T18" fmla="*/ 0 60000 65536"/>
                <a:gd name="T19" fmla="*/ 0 60000 65536"/>
                <a:gd name="T20" fmla="*/ 0 60000 65536"/>
                <a:gd name="T21" fmla="*/ 0 w 14"/>
                <a:gd name="T22" fmla="*/ 0 h 8"/>
                <a:gd name="T23" fmla="*/ 14 w 14"/>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8">
                  <a:moveTo>
                    <a:pt x="14" y="8"/>
                  </a:moveTo>
                  <a:lnTo>
                    <a:pt x="7" y="8"/>
                  </a:lnTo>
                  <a:lnTo>
                    <a:pt x="0" y="0"/>
                  </a:lnTo>
                  <a:lnTo>
                    <a:pt x="7" y="0"/>
                  </a:lnTo>
                  <a:lnTo>
                    <a:pt x="14" y="0"/>
                  </a:lnTo>
                  <a:lnTo>
                    <a:pt x="14"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7" name="Freeform 24"/>
            <p:cNvSpPr>
              <a:spLocks/>
            </p:cNvSpPr>
            <p:nvPr/>
          </p:nvSpPr>
          <p:spPr bwMode="auto">
            <a:xfrm>
              <a:off x="2421" y="3147"/>
              <a:ext cx="5" cy="1"/>
            </a:xfrm>
            <a:custGeom>
              <a:avLst/>
              <a:gdLst>
                <a:gd name="T0" fmla="*/ 3 w 7"/>
                <a:gd name="T1" fmla="*/ 0 h 1"/>
                <a:gd name="T2" fmla="*/ 0 w 7"/>
                <a:gd name="T3" fmla="*/ 0 h 1"/>
                <a:gd name="T4" fmla="*/ 3 w 7"/>
                <a:gd name="T5" fmla="*/ 0 h 1"/>
                <a:gd name="T6" fmla="*/ 3 w 7"/>
                <a:gd name="T7" fmla="*/ 0 h 1"/>
                <a:gd name="T8" fmla="*/ 3 w 7"/>
                <a:gd name="T9" fmla="*/ 0 h 1"/>
                <a:gd name="T10" fmla="*/ 3 w 7"/>
                <a:gd name="T11" fmla="*/ 0 h 1"/>
                <a:gd name="T12" fmla="*/ 0 60000 65536"/>
                <a:gd name="T13" fmla="*/ 0 60000 65536"/>
                <a:gd name="T14" fmla="*/ 0 60000 65536"/>
                <a:gd name="T15" fmla="*/ 0 60000 65536"/>
                <a:gd name="T16" fmla="*/ 0 60000 65536"/>
                <a:gd name="T17" fmla="*/ 0 60000 65536"/>
                <a:gd name="T18" fmla="*/ 0 w 7"/>
                <a:gd name="T19" fmla="*/ 0 h 1"/>
                <a:gd name="T20" fmla="*/ 7 w 7"/>
                <a:gd name="T21" fmla="*/ 1 h 1"/>
              </a:gdLst>
              <a:ahLst/>
              <a:cxnLst>
                <a:cxn ang="T12">
                  <a:pos x="T0" y="T1"/>
                </a:cxn>
                <a:cxn ang="T13">
                  <a:pos x="T2" y="T3"/>
                </a:cxn>
                <a:cxn ang="T14">
                  <a:pos x="T4" y="T5"/>
                </a:cxn>
                <a:cxn ang="T15">
                  <a:pos x="T6" y="T7"/>
                </a:cxn>
                <a:cxn ang="T16">
                  <a:pos x="T8" y="T9"/>
                </a:cxn>
                <a:cxn ang="T17">
                  <a:pos x="T10" y="T11"/>
                </a:cxn>
              </a:cxnLst>
              <a:rect l="T18" t="T19" r="T20" b="T21"/>
              <a:pathLst>
                <a:path w="7" h="1">
                  <a:moveTo>
                    <a:pt x="7" y="0"/>
                  </a:moveTo>
                  <a:lnTo>
                    <a:pt x="0" y="0"/>
                  </a:lnTo>
                  <a:lnTo>
                    <a:pt x="7"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8" name="Freeform 25"/>
            <p:cNvSpPr>
              <a:spLocks/>
            </p:cNvSpPr>
            <p:nvPr/>
          </p:nvSpPr>
          <p:spPr bwMode="auto">
            <a:xfrm>
              <a:off x="2410" y="3152"/>
              <a:ext cx="11" cy="5"/>
            </a:xfrm>
            <a:custGeom>
              <a:avLst/>
              <a:gdLst>
                <a:gd name="T0" fmla="*/ 6 w 15"/>
                <a:gd name="T1" fmla="*/ 0 h 8"/>
                <a:gd name="T2" fmla="*/ 3 w 15"/>
                <a:gd name="T3" fmla="*/ 2 h 8"/>
                <a:gd name="T4" fmla="*/ 0 w 15"/>
                <a:gd name="T5" fmla="*/ 0 h 8"/>
                <a:gd name="T6" fmla="*/ 3 w 15"/>
                <a:gd name="T7" fmla="*/ 0 h 8"/>
                <a:gd name="T8" fmla="*/ 6 w 15"/>
                <a:gd name="T9" fmla="*/ 0 h 8"/>
                <a:gd name="T10" fmla="*/ 6 w 15"/>
                <a:gd name="T11" fmla="*/ 0 h 8"/>
                <a:gd name="T12" fmla="*/ 6 w 15"/>
                <a:gd name="T13" fmla="*/ 0 h 8"/>
                <a:gd name="T14" fmla="*/ 0 60000 65536"/>
                <a:gd name="T15" fmla="*/ 0 60000 65536"/>
                <a:gd name="T16" fmla="*/ 0 60000 65536"/>
                <a:gd name="T17" fmla="*/ 0 60000 65536"/>
                <a:gd name="T18" fmla="*/ 0 60000 65536"/>
                <a:gd name="T19" fmla="*/ 0 60000 65536"/>
                <a:gd name="T20" fmla="*/ 0 60000 65536"/>
                <a:gd name="T21" fmla="*/ 0 w 15"/>
                <a:gd name="T22" fmla="*/ 0 h 8"/>
                <a:gd name="T23" fmla="*/ 15 w 1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8">
                  <a:moveTo>
                    <a:pt x="15" y="0"/>
                  </a:moveTo>
                  <a:lnTo>
                    <a:pt x="7" y="8"/>
                  </a:lnTo>
                  <a:lnTo>
                    <a:pt x="0" y="0"/>
                  </a:lnTo>
                  <a:lnTo>
                    <a:pt x="7" y="0"/>
                  </a:lnTo>
                  <a:lnTo>
                    <a:pt x="15"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59" name="Freeform 26"/>
            <p:cNvSpPr>
              <a:spLocks/>
            </p:cNvSpPr>
            <p:nvPr/>
          </p:nvSpPr>
          <p:spPr bwMode="auto">
            <a:xfrm>
              <a:off x="2468" y="3187"/>
              <a:ext cx="11" cy="5"/>
            </a:xfrm>
            <a:custGeom>
              <a:avLst/>
              <a:gdLst>
                <a:gd name="T0" fmla="*/ 6 w 15"/>
                <a:gd name="T1" fmla="*/ 2 h 8"/>
                <a:gd name="T2" fmla="*/ 0 w 15"/>
                <a:gd name="T3" fmla="*/ 0 h 8"/>
                <a:gd name="T4" fmla="*/ 0 w 15"/>
                <a:gd name="T5" fmla="*/ 0 h 8"/>
                <a:gd name="T6" fmla="*/ 3 w 15"/>
                <a:gd name="T7" fmla="*/ 0 h 8"/>
                <a:gd name="T8" fmla="*/ 6 w 15"/>
                <a:gd name="T9" fmla="*/ 0 h 8"/>
                <a:gd name="T10" fmla="*/ 6 w 15"/>
                <a:gd name="T11" fmla="*/ 2 h 8"/>
                <a:gd name="T12" fmla="*/ 6 w 15"/>
                <a:gd name="T13" fmla="*/ 2 h 8"/>
                <a:gd name="T14" fmla="*/ 0 60000 65536"/>
                <a:gd name="T15" fmla="*/ 0 60000 65536"/>
                <a:gd name="T16" fmla="*/ 0 60000 65536"/>
                <a:gd name="T17" fmla="*/ 0 60000 65536"/>
                <a:gd name="T18" fmla="*/ 0 60000 65536"/>
                <a:gd name="T19" fmla="*/ 0 60000 65536"/>
                <a:gd name="T20" fmla="*/ 0 60000 65536"/>
                <a:gd name="T21" fmla="*/ 0 w 15"/>
                <a:gd name="T22" fmla="*/ 0 h 8"/>
                <a:gd name="T23" fmla="*/ 15 w 1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8">
                  <a:moveTo>
                    <a:pt x="15" y="8"/>
                  </a:moveTo>
                  <a:lnTo>
                    <a:pt x="0" y="0"/>
                  </a:lnTo>
                  <a:lnTo>
                    <a:pt x="8" y="0"/>
                  </a:lnTo>
                  <a:lnTo>
                    <a:pt x="15" y="0"/>
                  </a:lnTo>
                  <a:lnTo>
                    <a:pt x="15"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0" name="Freeform 27"/>
            <p:cNvSpPr>
              <a:spLocks/>
            </p:cNvSpPr>
            <p:nvPr/>
          </p:nvSpPr>
          <p:spPr bwMode="auto">
            <a:xfrm>
              <a:off x="2468" y="3192"/>
              <a:ext cx="16" cy="5"/>
            </a:xfrm>
            <a:custGeom>
              <a:avLst/>
              <a:gdLst>
                <a:gd name="T0" fmla="*/ 6 w 22"/>
                <a:gd name="T1" fmla="*/ 3 h 7"/>
                <a:gd name="T2" fmla="*/ 3 w 22"/>
                <a:gd name="T3" fmla="*/ 3 h 7"/>
                <a:gd name="T4" fmla="*/ 0 w 22"/>
                <a:gd name="T5" fmla="*/ 3 h 7"/>
                <a:gd name="T6" fmla="*/ 0 w 22"/>
                <a:gd name="T7" fmla="*/ 0 h 7"/>
                <a:gd name="T8" fmla="*/ 6 w 22"/>
                <a:gd name="T9" fmla="*/ 0 h 7"/>
                <a:gd name="T10" fmla="*/ 9 w 22"/>
                <a:gd name="T11" fmla="*/ 3 h 7"/>
                <a:gd name="T12" fmla="*/ 9 w 22"/>
                <a:gd name="T13" fmla="*/ 3 h 7"/>
                <a:gd name="T14" fmla="*/ 6 w 22"/>
                <a:gd name="T15" fmla="*/ 3 h 7"/>
                <a:gd name="T16" fmla="*/ 6 w 22"/>
                <a:gd name="T17" fmla="*/ 3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7"/>
                <a:gd name="T29" fmla="*/ 22 w 22"/>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7">
                  <a:moveTo>
                    <a:pt x="15" y="7"/>
                  </a:moveTo>
                  <a:lnTo>
                    <a:pt x="8" y="7"/>
                  </a:lnTo>
                  <a:lnTo>
                    <a:pt x="0" y="7"/>
                  </a:lnTo>
                  <a:lnTo>
                    <a:pt x="0" y="0"/>
                  </a:lnTo>
                  <a:lnTo>
                    <a:pt x="15" y="0"/>
                  </a:lnTo>
                  <a:lnTo>
                    <a:pt x="22" y="7"/>
                  </a:lnTo>
                  <a:lnTo>
                    <a:pt x="15"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1" name="Freeform 28"/>
            <p:cNvSpPr>
              <a:spLocks/>
            </p:cNvSpPr>
            <p:nvPr/>
          </p:nvSpPr>
          <p:spPr bwMode="auto">
            <a:xfrm>
              <a:off x="2553" y="3337"/>
              <a:ext cx="5" cy="5"/>
            </a:xfrm>
            <a:custGeom>
              <a:avLst/>
              <a:gdLst>
                <a:gd name="T0" fmla="*/ 0 w 7"/>
                <a:gd name="T1" fmla="*/ 2 h 8"/>
                <a:gd name="T2" fmla="*/ 0 w 7"/>
                <a:gd name="T3" fmla="*/ 0 h 8"/>
                <a:gd name="T4" fmla="*/ 3 w 7"/>
                <a:gd name="T5" fmla="*/ 0 h 8"/>
                <a:gd name="T6" fmla="*/ 3 w 7"/>
                <a:gd name="T7" fmla="*/ 2 h 8"/>
                <a:gd name="T8" fmla="*/ 0 w 7"/>
                <a:gd name="T9" fmla="*/ 2 h 8"/>
                <a:gd name="T10" fmla="*/ 0 w 7"/>
                <a:gd name="T11" fmla="*/ 2 h 8"/>
                <a:gd name="T12" fmla="*/ 0 60000 65536"/>
                <a:gd name="T13" fmla="*/ 0 60000 65536"/>
                <a:gd name="T14" fmla="*/ 0 60000 65536"/>
                <a:gd name="T15" fmla="*/ 0 60000 65536"/>
                <a:gd name="T16" fmla="*/ 0 60000 65536"/>
                <a:gd name="T17" fmla="*/ 0 60000 65536"/>
                <a:gd name="T18" fmla="*/ 0 w 7"/>
                <a:gd name="T19" fmla="*/ 0 h 8"/>
                <a:gd name="T20" fmla="*/ 7 w 7"/>
                <a:gd name="T21" fmla="*/ 8 h 8"/>
              </a:gdLst>
              <a:ahLst/>
              <a:cxnLst>
                <a:cxn ang="T12">
                  <a:pos x="T0" y="T1"/>
                </a:cxn>
                <a:cxn ang="T13">
                  <a:pos x="T2" y="T3"/>
                </a:cxn>
                <a:cxn ang="T14">
                  <a:pos x="T4" y="T5"/>
                </a:cxn>
                <a:cxn ang="T15">
                  <a:pos x="T6" y="T7"/>
                </a:cxn>
                <a:cxn ang="T16">
                  <a:pos x="T8" y="T9"/>
                </a:cxn>
                <a:cxn ang="T17">
                  <a:pos x="T10" y="T11"/>
                </a:cxn>
              </a:cxnLst>
              <a:rect l="T18" t="T19" r="T20" b="T21"/>
              <a:pathLst>
                <a:path w="7" h="8">
                  <a:moveTo>
                    <a:pt x="0" y="8"/>
                  </a:moveTo>
                  <a:lnTo>
                    <a:pt x="0" y="0"/>
                  </a:lnTo>
                  <a:lnTo>
                    <a:pt x="7" y="0"/>
                  </a:lnTo>
                  <a:lnTo>
                    <a:pt x="7" y="8"/>
                  </a:lnTo>
                  <a:lnTo>
                    <a:pt x="0"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2" name="Freeform 29"/>
            <p:cNvSpPr>
              <a:spLocks/>
            </p:cNvSpPr>
            <p:nvPr/>
          </p:nvSpPr>
          <p:spPr bwMode="auto">
            <a:xfrm>
              <a:off x="2558" y="3332"/>
              <a:ext cx="5" cy="5"/>
            </a:xfrm>
            <a:custGeom>
              <a:avLst/>
              <a:gdLst>
                <a:gd name="T0" fmla="*/ 0 w 7"/>
                <a:gd name="T1" fmla="*/ 3 h 7"/>
                <a:gd name="T2" fmla="*/ 0 w 7"/>
                <a:gd name="T3" fmla="*/ 3 h 7"/>
                <a:gd name="T4" fmla="*/ 0 w 7"/>
                <a:gd name="T5" fmla="*/ 0 h 7"/>
                <a:gd name="T6" fmla="*/ 0 w 7"/>
                <a:gd name="T7" fmla="*/ 0 h 7"/>
                <a:gd name="T8" fmla="*/ 0 w 7"/>
                <a:gd name="T9" fmla="*/ 0 h 7"/>
                <a:gd name="T10" fmla="*/ 3 w 7"/>
                <a:gd name="T11" fmla="*/ 0 h 7"/>
                <a:gd name="T12" fmla="*/ 3 w 7"/>
                <a:gd name="T13" fmla="*/ 3 h 7"/>
                <a:gd name="T14" fmla="*/ 0 w 7"/>
                <a:gd name="T15" fmla="*/ 3 h 7"/>
                <a:gd name="T16" fmla="*/ 0 w 7"/>
                <a:gd name="T17" fmla="*/ 3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7"/>
                <a:gd name="T29" fmla="*/ 7 w 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7">
                  <a:moveTo>
                    <a:pt x="0" y="7"/>
                  </a:moveTo>
                  <a:lnTo>
                    <a:pt x="0" y="7"/>
                  </a:lnTo>
                  <a:lnTo>
                    <a:pt x="0" y="0"/>
                  </a:lnTo>
                  <a:lnTo>
                    <a:pt x="7" y="0"/>
                  </a:lnTo>
                  <a:lnTo>
                    <a:pt x="7" y="7"/>
                  </a:lnTo>
                  <a:lnTo>
                    <a:pt x="0"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3" name="Line 30"/>
            <p:cNvSpPr>
              <a:spLocks noChangeShapeType="1"/>
            </p:cNvSpPr>
            <p:nvPr/>
          </p:nvSpPr>
          <p:spPr bwMode="auto">
            <a:xfrm>
              <a:off x="1948" y="2717"/>
              <a:ext cx="1501" cy="1"/>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4" name="Line 31"/>
            <p:cNvSpPr>
              <a:spLocks noChangeShapeType="1"/>
            </p:cNvSpPr>
            <p:nvPr/>
          </p:nvSpPr>
          <p:spPr bwMode="auto">
            <a:xfrm>
              <a:off x="2055" y="2932"/>
              <a:ext cx="1505" cy="0"/>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5" name="Line 32"/>
            <p:cNvSpPr>
              <a:spLocks noChangeShapeType="1"/>
            </p:cNvSpPr>
            <p:nvPr/>
          </p:nvSpPr>
          <p:spPr bwMode="auto">
            <a:xfrm>
              <a:off x="2166" y="3142"/>
              <a:ext cx="1500" cy="1"/>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6" name="Line 33"/>
            <p:cNvSpPr>
              <a:spLocks noChangeShapeType="1"/>
            </p:cNvSpPr>
            <p:nvPr/>
          </p:nvSpPr>
          <p:spPr bwMode="auto">
            <a:xfrm>
              <a:off x="2277" y="3357"/>
              <a:ext cx="1500" cy="1"/>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7" name="Line 34"/>
            <p:cNvSpPr>
              <a:spLocks noChangeShapeType="1"/>
            </p:cNvSpPr>
            <p:nvPr/>
          </p:nvSpPr>
          <p:spPr bwMode="auto">
            <a:xfrm>
              <a:off x="2139" y="2507"/>
              <a:ext cx="546" cy="1060"/>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8" name="Line 35"/>
            <p:cNvSpPr>
              <a:spLocks noChangeShapeType="1"/>
            </p:cNvSpPr>
            <p:nvPr/>
          </p:nvSpPr>
          <p:spPr bwMode="auto">
            <a:xfrm>
              <a:off x="2436" y="2507"/>
              <a:ext cx="546" cy="1060"/>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69" name="Line 36"/>
            <p:cNvSpPr>
              <a:spLocks noChangeShapeType="1"/>
            </p:cNvSpPr>
            <p:nvPr/>
          </p:nvSpPr>
          <p:spPr bwMode="auto">
            <a:xfrm>
              <a:off x="2738" y="2507"/>
              <a:ext cx="546" cy="1060"/>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0" name="Line 37"/>
            <p:cNvSpPr>
              <a:spLocks noChangeShapeType="1"/>
            </p:cNvSpPr>
            <p:nvPr/>
          </p:nvSpPr>
          <p:spPr bwMode="auto">
            <a:xfrm>
              <a:off x="3041" y="2507"/>
              <a:ext cx="546" cy="1060"/>
            </a:xfrm>
            <a:prstGeom prst="line">
              <a:avLst/>
            </a:prstGeom>
            <a:noFill/>
            <a:ln w="34925">
              <a:solidFill>
                <a:srgbClr val="FFFFFF"/>
              </a:solid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1" name="Freeform 38"/>
            <p:cNvSpPr>
              <a:spLocks/>
            </p:cNvSpPr>
            <p:nvPr/>
          </p:nvSpPr>
          <p:spPr bwMode="auto">
            <a:xfrm>
              <a:off x="1837" y="2507"/>
              <a:ext cx="2052" cy="1060"/>
            </a:xfrm>
            <a:custGeom>
              <a:avLst/>
              <a:gdLst>
                <a:gd name="T0" fmla="*/ 1052 w 2866"/>
                <a:gd name="T1" fmla="*/ 483 h 1570"/>
                <a:gd name="T2" fmla="*/ 280 w 2866"/>
                <a:gd name="T3" fmla="*/ 483 h 1570"/>
                <a:gd name="T4" fmla="*/ 0 w 2866"/>
                <a:gd name="T5" fmla="*/ 0 h 1570"/>
                <a:gd name="T6" fmla="*/ 770 w 2866"/>
                <a:gd name="T7" fmla="*/ 0 h 1570"/>
                <a:gd name="T8" fmla="*/ 1052 w 2866"/>
                <a:gd name="T9" fmla="*/ 483 h 1570"/>
                <a:gd name="T10" fmla="*/ 0 60000 65536"/>
                <a:gd name="T11" fmla="*/ 0 60000 65536"/>
                <a:gd name="T12" fmla="*/ 0 60000 65536"/>
                <a:gd name="T13" fmla="*/ 0 60000 65536"/>
                <a:gd name="T14" fmla="*/ 0 60000 65536"/>
                <a:gd name="T15" fmla="*/ 0 w 2866"/>
                <a:gd name="T16" fmla="*/ 0 h 1570"/>
                <a:gd name="T17" fmla="*/ 2866 w 2866"/>
                <a:gd name="T18" fmla="*/ 1570 h 1570"/>
              </a:gdLst>
              <a:ahLst/>
              <a:cxnLst>
                <a:cxn ang="T10">
                  <a:pos x="T0" y="T1"/>
                </a:cxn>
                <a:cxn ang="T11">
                  <a:pos x="T2" y="T3"/>
                </a:cxn>
                <a:cxn ang="T12">
                  <a:pos x="T4" y="T5"/>
                </a:cxn>
                <a:cxn ang="T13">
                  <a:pos x="T6" y="T7"/>
                </a:cxn>
                <a:cxn ang="T14">
                  <a:pos x="T8" y="T9"/>
                </a:cxn>
              </a:cxnLst>
              <a:rect l="T15" t="T16" r="T17" b="T18"/>
              <a:pathLst>
                <a:path w="2866" h="1570">
                  <a:moveTo>
                    <a:pt x="2866" y="1570"/>
                  </a:moveTo>
                  <a:lnTo>
                    <a:pt x="763" y="1570"/>
                  </a:lnTo>
                  <a:lnTo>
                    <a:pt x="0" y="0"/>
                  </a:lnTo>
                  <a:lnTo>
                    <a:pt x="2096" y="0"/>
                  </a:lnTo>
                  <a:lnTo>
                    <a:pt x="2866" y="1570"/>
                  </a:lnTo>
                  <a:close/>
                </a:path>
              </a:pathLst>
            </a:custGeom>
            <a:noFill/>
            <a:ln w="238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2" name="Freeform 39"/>
            <p:cNvSpPr>
              <a:spLocks/>
            </p:cNvSpPr>
            <p:nvPr/>
          </p:nvSpPr>
          <p:spPr bwMode="auto">
            <a:xfrm>
              <a:off x="2823" y="3097"/>
              <a:ext cx="32" cy="30"/>
            </a:xfrm>
            <a:custGeom>
              <a:avLst/>
              <a:gdLst>
                <a:gd name="T0" fmla="*/ 13 w 45"/>
                <a:gd name="T1" fmla="*/ 12 h 44"/>
                <a:gd name="T2" fmla="*/ 11 w 45"/>
                <a:gd name="T3" fmla="*/ 12 h 44"/>
                <a:gd name="T4" fmla="*/ 11 w 45"/>
                <a:gd name="T5" fmla="*/ 12 h 44"/>
                <a:gd name="T6" fmla="*/ 8 w 45"/>
                <a:gd name="T7" fmla="*/ 12 h 44"/>
                <a:gd name="T8" fmla="*/ 6 w 45"/>
                <a:gd name="T9" fmla="*/ 14 h 44"/>
                <a:gd name="T10" fmla="*/ 6 w 45"/>
                <a:gd name="T11" fmla="*/ 14 h 44"/>
                <a:gd name="T12" fmla="*/ 3 w 45"/>
                <a:gd name="T13" fmla="*/ 14 h 44"/>
                <a:gd name="T14" fmla="*/ 0 w 45"/>
                <a:gd name="T15" fmla="*/ 12 h 44"/>
                <a:gd name="T16" fmla="*/ 3 w 45"/>
                <a:gd name="T17" fmla="*/ 12 h 44"/>
                <a:gd name="T18" fmla="*/ 3 w 45"/>
                <a:gd name="T19" fmla="*/ 12 h 44"/>
                <a:gd name="T20" fmla="*/ 0 w 45"/>
                <a:gd name="T21" fmla="*/ 10 h 44"/>
                <a:gd name="T22" fmla="*/ 0 w 45"/>
                <a:gd name="T23" fmla="*/ 7 h 44"/>
                <a:gd name="T24" fmla="*/ 3 w 45"/>
                <a:gd name="T25" fmla="*/ 7 h 44"/>
                <a:gd name="T26" fmla="*/ 3 w 45"/>
                <a:gd name="T27" fmla="*/ 2 h 44"/>
                <a:gd name="T28" fmla="*/ 6 w 45"/>
                <a:gd name="T29" fmla="*/ 0 h 44"/>
                <a:gd name="T30" fmla="*/ 11 w 45"/>
                <a:gd name="T31" fmla="*/ 0 h 44"/>
                <a:gd name="T32" fmla="*/ 13 w 45"/>
                <a:gd name="T33" fmla="*/ 2 h 44"/>
                <a:gd name="T34" fmla="*/ 13 w 45"/>
                <a:gd name="T35" fmla="*/ 2 h 44"/>
                <a:gd name="T36" fmla="*/ 16 w 45"/>
                <a:gd name="T37" fmla="*/ 5 h 44"/>
                <a:gd name="T38" fmla="*/ 16 w 45"/>
                <a:gd name="T39" fmla="*/ 7 h 44"/>
                <a:gd name="T40" fmla="*/ 13 w 45"/>
                <a:gd name="T41" fmla="*/ 12 h 44"/>
                <a:gd name="T42" fmla="*/ 13 w 45"/>
                <a:gd name="T43" fmla="*/ 12 h 4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
                <a:gd name="T67" fmla="*/ 0 h 44"/>
                <a:gd name="T68" fmla="*/ 45 w 45"/>
                <a:gd name="T69" fmla="*/ 44 h 4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 h="44">
                  <a:moveTo>
                    <a:pt x="37" y="37"/>
                  </a:moveTo>
                  <a:lnTo>
                    <a:pt x="30" y="37"/>
                  </a:lnTo>
                  <a:lnTo>
                    <a:pt x="22" y="37"/>
                  </a:lnTo>
                  <a:lnTo>
                    <a:pt x="15" y="44"/>
                  </a:lnTo>
                  <a:lnTo>
                    <a:pt x="8" y="44"/>
                  </a:lnTo>
                  <a:lnTo>
                    <a:pt x="0" y="37"/>
                  </a:lnTo>
                  <a:lnTo>
                    <a:pt x="8" y="37"/>
                  </a:lnTo>
                  <a:lnTo>
                    <a:pt x="0" y="29"/>
                  </a:lnTo>
                  <a:lnTo>
                    <a:pt x="0" y="22"/>
                  </a:lnTo>
                  <a:lnTo>
                    <a:pt x="8" y="22"/>
                  </a:lnTo>
                  <a:lnTo>
                    <a:pt x="8" y="7"/>
                  </a:lnTo>
                  <a:lnTo>
                    <a:pt x="15" y="0"/>
                  </a:lnTo>
                  <a:lnTo>
                    <a:pt x="30" y="0"/>
                  </a:lnTo>
                  <a:lnTo>
                    <a:pt x="37" y="7"/>
                  </a:lnTo>
                  <a:lnTo>
                    <a:pt x="45" y="15"/>
                  </a:lnTo>
                  <a:lnTo>
                    <a:pt x="45" y="22"/>
                  </a:lnTo>
                  <a:lnTo>
                    <a:pt x="37" y="3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3" name="Freeform 40"/>
            <p:cNvSpPr>
              <a:spLocks/>
            </p:cNvSpPr>
            <p:nvPr/>
          </p:nvSpPr>
          <p:spPr bwMode="auto">
            <a:xfrm>
              <a:off x="2627" y="2967"/>
              <a:ext cx="43" cy="25"/>
            </a:xfrm>
            <a:custGeom>
              <a:avLst/>
              <a:gdLst>
                <a:gd name="T0" fmla="*/ 22 w 60"/>
                <a:gd name="T1" fmla="*/ 11 h 37"/>
                <a:gd name="T2" fmla="*/ 19 w 60"/>
                <a:gd name="T3" fmla="*/ 11 h 37"/>
                <a:gd name="T4" fmla="*/ 16 w 60"/>
                <a:gd name="T5" fmla="*/ 11 h 37"/>
                <a:gd name="T6" fmla="*/ 11 w 60"/>
                <a:gd name="T7" fmla="*/ 11 h 37"/>
                <a:gd name="T8" fmla="*/ 11 w 60"/>
                <a:gd name="T9" fmla="*/ 11 h 37"/>
                <a:gd name="T10" fmla="*/ 11 w 60"/>
                <a:gd name="T11" fmla="*/ 9 h 37"/>
                <a:gd name="T12" fmla="*/ 11 w 60"/>
                <a:gd name="T13" fmla="*/ 9 h 37"/>
                <a:gd name="T14" fmla="*/ 8 w 60"/>
                <a:gd name="T15" fmla="*/ 7 h 37"/>
                <a:gd name="T16" fmla="*/ 8 w 60"/>
                <a:gd name="T17" fmla="*/ 7 h 37"/>
                <a:gd name="T18" fmla="*/ 8 w 60"/>
                <a:gd name="T19" fmla="*/ 7 h 37"/>
                <a:gd name="T20" fmla="*/ 3 w 60"/>
                <a:gd name="T21" fmla="*/ 9 h 37"/>
                <a:gd name="T22" fmla="*/ 0 w 60"/>
                <a:gd name="T23" fmla="*/ 9 h 37"/>
                <a:gd name="T24" fmla="*/ 0 w 60"/>
                <a:gd name="T25" fmla="*/ 7 h 37"/>
                <a:gd name="T26" fmla="*/ 0 w 60"/>
                <a:gd name="T27" fmla="*/ 5 h 37"/>
                <a:gd name="T28" fmla="*/ 0 w 60"/>
                <a:gd name="T29" fmla="*/ 2 h 37"/>
                <a:gd name="T30" fmla="*/ 3 w 60"/>
                <a:gd name="T31" fmla="*/ 2 h 37"/>
                <a:gd name="T32" fmla="*/ 6 w 60"/>
                <a:gd name="T33" fmla="*/ 2 h 37"/>
                <a:gd name="T34" fmla="*/ 6 w 60"/>
                <a:gd name="T35" fmla="*/ 5 h 37"/>
                <a:gd name="T36" fmla="*/ 8 w 60"/>
                <a:gd name="T37" fmla="*/ 2 h 37"/>
                <a:gd name="T38" fmla="*/ 8 w 60"/>
                <a:gd name="T39" fmla="*/ 0 h 37"/>
                <a:gd name="T40" fmla="*/ 11 w 60"/>
                <a:gd name="T41" fmla="*/ 0 h 37"/>
                <a:gd name="T42" fmla="*/ 14 w 60"/>
                <a:gd name="T43" fmla="*/ 2 h 37"/>
                <a:gd name="T44" fmla="*/ 16 w 60"/>
                <a:gd name="T45" fmla="*/ 5 h 37"/>
                <a:gd name="T46" fmla="*/ 19 w 60"/>
                <a:gd name="T47" fmla="*/ 7 h 37"/>
                <a:gd name="T48" fmla="*/ 22 w 60"/>
                <a:gd name="T49" fmla="*/ 9 h 37"/>
                <a:gd name="T50" fmla="*/ 19 w 60"/>
                <a:gd name="T51" fmla="*/ 11 h 37"/>
                <a:gd name="T52" fmla="*/ 22 w 60"/>
                <a:gd name="T53" fmla="*/ 11 h 37"/>
                <a:gd name="T54" fmla="*/ 22 w 60"/>
                <a:gd name="T55" fmla="*/ 11 h 3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0"/>
                <a:gd name="T85" fmla="*/ 0 h 37"/>
                <a:gd name="T86" fmla="*/ 60 w 60"/>
                <a:gd name="T87" fmla="*/ 37 h 3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0" h="37">
                  <a:moveTo>
                    <a:pt x="60" y="37"/>
                  </a:moveTo>
                  <a:lnTo>
                    <a:pt x="52" y="37"/>
                  </a:lnTo>
                  <a:lnTo>
                    <a:pt x="45" y="37"/>
                  </a:lnTo>
                  <a:lnTo>
                    <a:pt x="30" y="37"/>
                  </a:lnTo>
                  <a:lnTo>
                    <a:pt x="30" y="30"/>
                  </a:lnTo>
                  <a:lnTo>
                    <a:pt x="23" y="23"/>
                  </a:lnTo>
                  <a:lnTo>
                    <a:pt x="8" y="30"/>
                  </a:lnTo>
                  <a:lnTo>
                    <a:pt x="0" y="30"/>
                  </a:lnTo>
                  <a:lnTo>
                    <a:pt x="0" y="23"/>
                  </a:lnTo>
                  <a:lnTo>
                    <a:pt x="0" y="15"/>
                  </a:lnTo>
                  <a:lnTo>
                    <a:pt x="0" y="8"/>
                  </a:lnTo>
                  <a:lnTo>
                    <a:pt x="8" y="8"/>
                  </a:lnTo>
                  <a:lnTo>
                    <a:pt x="15" y="8"/>
                  </a:lnTo>
                  <a:lnTo>
                    <a:pt x="15" y="15"/>
                  </a:lnTo>
                  <a:lnTo>
                    <a:pt x="23" y="8"/>
                  </a:lnTo>
                  <a:lnTo>
                    <a:pt x="23" y="0"/>
                  </a:lnTo>
                  <a:lnTo>
                    <a:pt x="30" y="0"/>
                  </a:lnTo>
                  <a:lnTo>
                    <a:pt x="37" y="8"/>
                  </a:lnTo>
                  <a:lnTo>
                    <a:pt x="45" y="15"/>
                  </a:lnTo>
                  <a:lnTo>
                    <a:pt x="52" y="23"/>
                  </a:lnTo>
                  <a:lnTo>
                    <a:pt x="60" y="30"/>
                  </a:lnTo>
                  <a:lnTo>
                    <a:pt x="52" y="37"/>
                  </a:lnTo>
                  <a:lnTo>
                    <a:pt x="60" y="3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4" name="Freeform 41"/>
            <p:cNvSpPr>
              <a:spLocks/>
            </p:cNvSpPr>
            <p:nvPr/>
          </p:nvSpPr>
          <p:spPr bwMode="auto">
            <a:xfrm>
              <a:off x="2717" y="2982"/>
              <a:ext cx="32" cy="25"/>
            </a:xfrm>
            <a:custGeom>
              <a:avLst/>
              <a:gdLst>
                <a:gd name="T0" fmla="*/ 0 w 45"/>
                <a:gd name="T1" fmla="*/ 4 h 37"/>
                <a:gd name="T2" fmla="*/ 0 w 45"/>
                <a:gd name="T3" fmla="*/ 4 h 37"/>
                <a:gd name="T4" fmla="*/ 0 w 45"/>
                <a:gd name="T5" fmla="*/ 2 h 37"/>
                <a:gd name="T6" fmla="*/ 3 w 45"/>
                <a:gd name="T7" fmla="*/ 0 h 37"/>
                <a:gd name="T8" fmla="*/ 8 w 45"/>
                <a:gd name="T9" fmla="*/ 4 h 37"/>
                <a:gd name="T10" fmla="*/ 13 w 45"/>
                <a:gd name="T11" fmla="*/ 9 h 37"/>
                <a:gd name="T12" fmla="*/ 13 w 45"/>
                <a:gd name="T13" fmla="*/ 9 h 37"/>
                <a:gd name="T14" fmla="*/ 16 w 45"/>
                <a:gd name="T15" fmla="*/ 11 h 37"/>
                <a:gd name="T16" fmla="*/ 13 w 45"/>
                <a:gd name="T17" fmla="*/ 11 h 37"/>
                <a:gd name="T18" fmla="*/ 11 w 45"/>
                <a:gd name="T19" fmla="*/ 11 h 37"/>
                <a:gd name="T20" fmla="*/ 6 w 45"/>
                <a:gd name="T21" fmla="*/ 9 h 37"/>
                <a:gd name="T22" fmla="*/ 0 w 45"/>
                <a:gd name="T23" fmla="*/ 7 h 37"/>
                <a:gd name="T24" fmla="*/ 0 w 45"/>
                <a:gd name="T25" fmla="*/ 7 h 37"/>
                <a:gd name="T26" fmla="*/ 0 w 45"/>
                <a:gd name="T27" fmla="*/ 4 h 3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37"/>
                <a:gd name="T44" fmla="*/ 45 w 45"/>
                <a:gd name="T45" fmla="*/ 37 h 3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37">
                  <a:moveTo>
                    <a:pt x="0" y="14"/>
                  </a:moveTo>
                  <a:lnTo>
                    <a:pt x="0" y="14"/>
                  </a:lnTo>
                  <a:lnTo>
                    <a:pt x="0" y="7"/>
                  </a:lnTo>
                  <a:lnTo>
                    <a:pt x="8" y="0"/>
                  </a:lnTo>
                  <a:lnTo>
                    <a:pt x="22" y="14"/>
                  </a:lnTo>
                  <a:lnTo>
                    <a:pt x="37" y="29"/>
                  </a:lnTo>
                  <a:lnTo>
                    <a:pt x="45" y="37"/>
                  </a:lnTo>
                  <a:lnTo>
                    <a:pt x="37" y="37"/>
                  </a:lnTo>
                  <a:lnTo>
                    <a:pt x="30" y="37"/>
                  </a:lnTo>
                  <a:lnTo>
                    <a:pt x="15" y="29"/>
                  </a:lnTo>
                  <a:lnTo>
                    <a:pt x="0" y="22"/>
                  </a:lnTo>
                  <a:lnTo>
                    <a:pt x="0" y="14"/>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5" name="Freeform 42"/>
            <p:cNvSpPr>
              <a:spLocks/>
            </p:cNvSpPr>
            <p:nvPr/>
          </p:nvSpPr>
          <p:spPr bwMode="auto">
            <a:xfrm>
              <a:off x="2569" y="2912"/>
              <a:ext cx="15" cy="10"/>
            </a:xfrm>
            <a:custGeom>
              <a:avLst/>
              <a:gdLst>
                <a:gd name="T0" fmla="*/ 0 w 22"/>
                <a:gd name="T1" fmla="*/ 5 h 15"/>
                <a:gd name="T2" fmla="*/ 0 w 22"/>
                <a:gd name="T3" fmla="*/ 2 h 15"/>
                <a:gd name="T4" fmla="*/ 2 w 22"/>
                <a:gd name="T5" fmla="*/ 0 h 15"/>
                <a:gd name="T6" fmla="*/ 5 w 22"/>
                <a:gd name="T7" fmla="*/ 0 h 15"/>
                <a:gd name="T8" fmla="*/ 7 w 22"/>
                <a:gd name="T9" fmla="*/ 2 h 15"/>
                <a:gd name="T10" fmla="*/ 5 w 22"/>
                <a:gd name="T11" fmla="*/ 5 h 15"/>
                <a:gd name="T12" fmla="*/ 2 w 22"/>
                <a:gd name="T13" fmla="*/ 5 h 15"/>
                <a:gd name="T14" fmla="*/ 0 w 22"/>
                <a:gd name="T15" fmla="*/ 5 h 15"/>
                <a:gd name="T16" fmla="*/ 0 w 22"/>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0" y="15"/>
                  </a:moveTo>
                  <a:lnTo>
                    <a:pt x="0" y="7"/>
                  </a:lnTo>
                  <a:lnTo>
                    <a:pt x="7" y="0"/>
                  </a:lnTo>
                  <a:lnTo>
                    <a:pt x="15" y="0"/>
                  </a:lnTo>
                  <a:lnTo>
                    <a:pt x="22" y="7"/>
                  </a:lnTo>
                  <a:lnTo>
                    <a:pt x="15" y="15"/>
                  </a:lnTo>
                  <a:lnTo>
                    <a:pt x="7" y="15"/>
                  </a:lnTo>
                  <a:lnTo>
                    <a:pt x="0"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6" name="Freeform 43"/>
            <p:cNvSpPr>
              <a:spLocks/>
            </p:cNvSpPr>
            <p:nvPr/>
          </p:nvSpPr>
          <p:spPr bwMode="auto">
            <a:xfrm>
              <a:off x="2584" y="2902"/>
              <a:ext cx="11" cy="10"/>
            </a:xfrm>
            <a:custGeom>
              <a:avLst/>
              <a:gdLst>
                <a:gd name="T0" fmla="*/ 3 w 15"/>
                <a:gd name="T1" fmla="*/ 5 h 15"/>
                <a:gd name="T2" fmla="*/ 0 w 15"/>
                <a:gd name="T3" fmla="*/ 5 h 15"/>
                <a:gd name="T4" fmla="*/ 0 w 15"/>
                <a:gd name="T5" fmla="*/ 5 h 15"/>
                <a:gd name="T6" fmla="*/ 3 w 15"/>
                <a:gd name="T7" fmla="*/ 0 h 15"/>
                <a:gd name="T8" fmla="*/ 6 w 15"/>
                <a:gd name="T9" fmla="*/ 0 h 15"/>
                <a:gd name="T10" fmla="*/ 6 w 15"/>
                <a:gd name="T11" fmla="*/ 2 h 15"/>
                <a:gd name="T12" fmla="*/ 6 w 15"/>
                <a:gd name="T13" fmla="*/ 5 h 15"/>
                <a:gd name="T14" fmla="*/ 3 w 15"/>
                <a:gd name="T15" fmla="*/ 5 h 15"/>
                <a:gd name="T16" fmla="*/ 3 w 15"/>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7" y="15"/>
                  </a:moveTo>
                  <a:lnTo>
                    <a:pt x="0" y="15"/>
                  </a:lnTo>
                  <a:lnTo>
                    <a:pt x="7" y="0"/>
                  </a:lnTo>
                  <a:lnTo>
                    <a:pt x="15" y="0"/>
                  </a:lnTo>
                  <a:lnTo>
                    <a:pt x="15" y="7"/>
                  </a:lnTo>
                  <a:lnTo>
                    <a:pt x="15" y="15"/>
                  </a:lnTo>
                  <a:lnTo>
                    <a:pt x="7"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7" name="Freeform 44"/>
            <p:cNvSpPr>
              <a:spLocks/>
            </p:cNvSpPr>
            <p:nvPr/>
          </p:nvSpPr>
          <p:spPr bwMode="auto">
            <a:xfrm>
              <a:off x="2500" y="2867"/>
              <a:ext cx="10" cy="10"/>
            </a:xfrm>
            <a:custGeom>
              <a:avLst/>
              <a:gdLst>
                <a:gd name="T0" fmla="*/ 5 w 14"/>
                <a:gd name="T1" fmla="*/ 2 h 15"/>
                <a:gd name="T2" fmla="*/ 5 w 14"/>
                <a:gd name="T3" fmla="*/ 2 h 15"/>
                <a:gd name="T4" fmla="*/ 5 w 14"/>
                <a:gd name="T5" fmla="*/ 0 h 15"/>
                <a:gd name="T6" fmla="*/ 5 w 14"/>
                <a:gd name="T7" fmla="*/ 0 h 15"/>
                <a:gd name="T8" fmla="*/ 3 w 14"/>
                <a:gd name="T9" fmla="*/ 0 h 15"/>
                <a:gd name="T10" fmla="*/ 0 w 14"/>
                <a:gd name="T11" fmla="*/ 2 h 15"/>
                <a:gd name="T12" fmla="*/ 3 w 14"/>
                <a:gd name="T13" fmla="*/ 5 h 15"/>
                <a:gd name="T14" fmla="*/ 5 w 14"/>
                <a:gd name="T15" fmla="*/ 5 h 15"/>
                <a:gd name="T16" fmla="*/ 5 w 14"/>
                <a:gd name="T17" fmla="*/ 2 h 15"/>
                <a:gd name="T18" fmla="*/ 5 w 14"/>
                <a:gd name="T19" fmla="*/ 2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5"/>
                <a:gd name="T32" fmla="*/ 14 w 1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5">
                  <a:moveTo>
                    <a:pt x="14" y="8"/>
                  </a:moveTo>
                  <a:lnTo>
                    <a:pt x="14" y="8"/>
                  </a:lnTo>
                  <a:lnTo>
                    <a:pt x="14" y="0"/>
                  </a:lnTo>
                  <a:lnTo>
                    <a:pt x="7" y="0"/>
                  </a:lnTo>
                  <a:lnTo>
                    <a:pt x="0" y="8"/>
                  </a:lnTo>
                  <a:lnTo>
                    <a:pt x="7" y="15"/>
                  </a:lnTo>
                  <a:lnTo>
                    <a:pt x="14" y="15"/>
                  </a:lnTo>
                  <a:lnTo>
                    <a:pt x="14"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8" name="Freeform 45"/>
            <p:cNvSpPr>
              <a:spLocks/>
            </p:cNvSpPr>
            <p:nvPr/>
          </p:nvSpPr>
          <p:spPr bwMode="auto">
            <a:xfrm>
              <a:off x="2494" y="2842"/>
              <a:ext cx="27" cy="20"/>
            </a:xfrm>
            <a:custGeom>
              <a:avLst/>
              <a:gdLst>
                <a:gd name="T0" fmla="*/ 15 w 37"/>
                <a:gd name="T1" fmla="*/ 9 h 30"/>
                <a:gd name="T2" fmla="*/ 15 w 37"/>
                <a:gd name="T3" fmla="*/ 9 h 30"/>
                <a:gd name="T4" fmla="*/ 12 w 37"/>
                <a:gd name="T5" fmla="*/ 9 h 30"/>
                <a:gd name="T6" fmla="*/ 9 w 37"/>
                <a:gd name="T7" fmla="*/ 9 h 30"/>
                <a:gd name="T8" fmla="*/ 9 w 37"/>
                <a:gd name="T9" fmla="*/ 7 h 30"/>
                <a:gd name="T10" fmla="*/ 12 w 37"/>
                <a:gd name="T11" fmla="*/ 7 h 30"/>
                <a:gd name="T12" fmla="*/ 9 w 37"/>
                <a:gd name="T13" fmla="*/ 5 h 30"/>
                <a:gd name="T14" fmla="*/ 6 w 37"/>
                <a:gd name="T15" fmla="*/ 0 h 30"/>
                <a:gd name="T16" fmla="*/ 3 w 37"/>
                <a:gd name="T17" fmla="*/ 0 h 30"/>
                <a:gd name="T18" fmla="*/ 0 w 37"/>
                <a:gd name="T19" fmla="*/ 2 h 30"/>
                <a:gd name="T20" fmla="*/ 3 w 37"/>
                <a:gd name="T21" fmla="*/ 5 h 30"/>
                <a:gd name="T22" fmla="*/ 3 w 37"/>
                <a:gd name="T23" fmla="*/ 7 h 30"/>
                <a:gd name="T24" fmla="*/ 6 w 37"/>
                <a:gd name="T25" fmla="*/ 7 h 30"/>
                <a:gd name="T26" fmla="*/ 9 w 37"/>
                <a:gd name="T27" fmla="*/ 9 h 30"/>
                <a:gd name="T28" fmla="*/ 15 w 37"/>
                <a:gd name="T29" fmla="*/ 9 h 30"/>
                <a:gd name="T30" fmla="*/ 15 w 37"/>
                <a:gd name="T31" fmla="*/ 9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0"/>
                <a:gd name="T50" fmla="*/ 37 w 37"/>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0">
                  <a:moveTo>
                    <a:pt x="37" y="30"/>
                  </a:moveTo>
                  <a:lnTo>
                    <a:pt x="37" y="30"/>
                  </a:lnTo>
                  <a:lnTo>
                    <a:pt x="30" y="30"/>
                  </a:lnTo>
                  <a:lnTo>
                    <a:pt x="22" y="30"/>
                  </a:lnTo>
                  <a:lnTo>
                    <a:pt x="22" y="22"/>
                  </a:lnTo>
                  <a:lnTo>
                    <a:pt x="30" y="22"/>
                  </a:lnTo>
                  <a:lnTo>
                    <a:pt x="22" y="15"/>
                  </a:lnTo>
                  <a:lnTo>
                    <a:pt x="15" y="0"/>
                  </a:lnTo>
                  <a:lnTo>
                    <a:pt x="8" y="0"/>
                  </a:lnTo>
                  <a:lnTo>
                    <a:pt x="0" y="8"/>
                  </a:lnTo>
                  <a:lnTo>
                    <a:pt x="8" y="15"/>
                  </a:lnTo>
                  <a:lnTo>
                    <a:pt x="8" y="22"/>
                  </a:lnTo>
                  <a:lnTo>
                    <a:pt x="15" y="22"/>
                  </a:lnTo>
                  <a:lnTo>
                    <a:pt x="22" y="30"/>
                  </a:lnTo>
                  <a:lnTo>
                    <a:pt x="37" y="3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79" name="Freeform 46"/>
            <p:cNvSpPr>
              <a:spLocks/>
            </p:cNvSpPr>
            <p:nvPr/>
          </p:nvSpPr>
          <p:spPr bwMode="auto">
            <a:xfrm>
              <a:off x="2494" y="2832"/>
              <a:ext cx="16" cy="10"/>
            </a:xfrm>
            <a:custGeom>
              <a:avLst/>
              <a:gdLst>
                <a:gd name="T0" fmla="*/ 9 w 22"/>
                <a:gd name="T1" fmla="*/ 5 h 15"/>
                <a:gd name="T2" fmla="*/ 6 w 22"/>
                <a:gd name="T3" fmla="*/ 2 h 15"/>
                <a:gd name="T4" fmla="*/ 6 w 22"/>
                <a:gd name="T5" fmla="*/ 2 h 15"/>
                <a:gd name="T6" fmla="*/ 3 w 22"/>
                <a:gd name="T7" fmla="*/ 0 h 15"/>
                <a:gd name="T8" fmla="*/ 0 w 22"/>
                <a:gd name="T9" fmla="*/ 0 h 15"/>
                <a:gd name="T10" fmla="*/ 0 w 22"/>
                <a:gd name="T11" fmla="*/ 2 h 15"/>
                <a:gd name="T12" fmla="*/ 3 w 22"/>
                <a:gd name="T13" fmla="*/ 5 h 15"/>
                <a:gd name="T14" fmla="*/ 9 w 22"/>
                <a:gd name="T15" fmla="*/ 5 h 15"/>
                <a:gd name="T16" fmla="*/ 9 w 22"/>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22" y="15"/>
                  </a:moveTo>
                  <a:lnTo>
                    <a:pt x="15" y="8"/>
                  </a:lnTo>
                  <a:lnTo>
                    <a:pt x="8" y="0"/>
                  </a:lnTo>
                  <a:lnTo>
                    <a:pt x="0" y="0"/>
                  </a:lnTo>
                  <a:lnTo>
                    <a:pt x="0" y="8"/>
                  </a:lnTo>
                  <a:lnTo>
                    <a:pt x="8" y="15"/>
                  </a:lnTo>
                  <a:lnTo>
                    <a:pt x="22"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0" name="Freeform 47"/>
            <p:cNvSpPr>
              <a:spLocks/>
            </p:cNvSpPr>
            <p:nvPr/>
          </p:nvSpPr>
          <p:spPr bwMode="auto">
            <a:xfrm>
              <a:off x="2489" y="2747"/>
              <a:ext cx="64" cy="65"/>
            </a:xfrm>
            <a:custGeom>
              <a:avLst/>
              <a:gdLst>
                <a:gd name="T0" fmla="*/ 11 w 89"/>
                <a:gd name="T1" fmla="*/ 29 h 97"/>
                <a:gd name="T2" fmla="*/ 6 w 89"/>
                <a:gd name="T3" fmla="*/ 27 h 97"/>
                <a:gd name="T4" fmla="*/ 11 w 89"/>
                <a:gd name="T5" fmla="*/ 25 h 97"/>
                <a:gd name="T6" fmla="*/ 14 w 89"/>
                <a:gd name="T7" fmla="*/ 23 h 97"/>
                <a:gd name="T8" fmla="*/ 11 w 89"/>
                <a:gd name="T9" fmla="*/ 23 h 97"/>
                <a:gd name="T10" fmla="*/ 6 w 89"/>
                <a:gd name="T11" fmla="*/ 20 h 97"/>
                <a:gd name="T12" fmla="*/ 6 w 89"/>
                <a:gd name="T13" fmla="*/ 20 h 97"/>
                <a:gd name="T14" fmla="*/ 3 w 89"/>
                <a:gd name="T15" fmla="*/ 20 h 97"/>
                <a:gd name="T16" fmla="*/ 6 w 89"/>
                <a:gd name="T17" fmla="*/ 18 h 97"/>
                <a:gd name="T18" fmla="*/ 6 w 89"/>
                <a:gd name="T19" fmla="*/ 18 h 97"/>
                <a:gd name="T20" fmla="*/ 6 w 89"/>
                <a:gd name="T21" fmla="*/ 15 h 97"/>
                <a:gd name="T22" fmla="*/ 0 w 89"/>
                <a:gd name="T23" fmla="*/ 15 h 97"/>
                <a:gd name="T24" fmla="*/ 0 w 89"/>
                <a:gd name="T25" fmla="*/ 13 h 97"/>
                <a:gd name="T26" fmla="*/ 0 w 89"/>
                <a:gd name="T27" fmla="*/ 11 h 97"/>
                <a:gd name="T28" fmla="*/ 6 w 89"/>
                <a:gd name="T29" fmla="*/ 11 h 97"/>
                <a:gd name="T30" fmla="*/ 9 w 89"/>
                <a:gd name="T31" fmla="*/ 13 h 97"/>
                <a:gd name="T32" fmla="*/ 11 w 89"/>
                <a:gd name="T33" fmla="*/ 11 h 97"/>
                <a:gd name="T34" fmla="*/ 11 w 89"/>
                <a:gd name="T35" fmla="*/ 11 h 97"/>
                <a:gd name="T36" fmla="*/ 9 w 89"/>
                <a:gd name="T37" fmla="*/ 9 h 97"/>
                <a:gd name="T38" fmla="*/ 17 w 89"/>
                <a:gd name="T39" fmla="*/ 5 h 97"/>
                <a:gd name="T40" fmla="*/ 22 w 89"/>
                <a:gd name="T41" fmla="*/ 0 h 97"/>
                <a:gd name="T42" fmla="*/ 27 w 89"/>
                <a:gd name="T43" fmla="*/ 5 h 97"/>
                <a:gd name="T44" fmla="*/ 27 w 89"/>
                <a:gd name="T45" fmla="*/ 7 h 97"/>
                <a:gd name="T46" fmla="*/ 24 w 89"/>
                <a:gd name="T47" fmla="*/ 11 h 97"/>
                <a:gd name="T48" fmla="*/ 30 w 89"/>
                <a:gd name="T49" fmla="*/ 11 h 97"/>
                <a:gd name="T50" fmla="*/ 33 w 89"/>
                <a:gd name="T51" fmla="*/ 9 h 97"/>
                <a:gd name="T52" fmla="*/ 33 w 89"/>
                <a:gd name="T53" fmla="*/ 9 h 97"/>
                <a:gd name="T54" fmla="*/ 33 w 89"/>
                <a:gd name="T55" fmla="*/ 11 h 97"/>
                <a:gd name="T56" fmla="*/ 33 w 89"/>
                <a:gd name="T57" fmla="*/ 13 h 97"/>
                <a:gd name="T58" fmla="*/ 30 w 89"/>
                <a:gd name="T59" fmla="*/ 13 h 97"/>
                <a:gd name="T60" fmla="*/ 27 w 89"/>
                <a:gd name="T61" fmla="*/ 13 h 97"/>
                <a:gd name="T62" fmla="*/ 24 w 89"/>
                <a:gd name="T63" fmla="*/ 13 h 97"/>
                <a:gd name="T64" fmla="*/ 22 w 89"/>
                <a:gd name="T65" fmla="*/ 15 h 97"/>
                <a:gd name="T66" fmla="*/ 24 w 89"/>
                <a:gd name="T67" fmla="*/ 15 h 97"/>
                <a:gd name="T68" fmla="*/ 27 w 89"/>
                <a:gd name="T69" fmla="*/ 15 h 97"/>
                <a:gd name="T70" fmla="*/ 27 w 89"/>
                <a:gd name="T71" fmla="*/ 18 h 97"/>
                <a:gd name="T72" fmla="*/ 30 w 89"/>
                <a:gd name="T73" fmla="*/ 18 h 97"/>
                <a:gd name="T74" fmla="*/ 27 w 89"/>
                <a:gd name="T75" fmla="*/ 18 h 97"/>
                <a:gd name="T76" fmla="*/ 24 w 89"/>
                <a:gd name="T77" fmla="*/ 20 h 97"/>
                <a:gd name="T78" fmla="*/ 27 w 89"/>
                <a:gd name="T79" fmla="*/ 20 h 97"/>
                <a:gd name="T80" fmla="*/ 27 w 89"/>
                <a:gd name="T81" fmla="*/ 23 h 97"/>
                <a:gd name="T82" fmla="*/ 19 w 89"/>
                <a:gd name="T83" fmla="*/ 20 h 97"/>
                <a:gd name="T84" fmla="*/ 19 w 89"/>
                <a:gd name="T85" fmla="*/ 20 h 97"/>
                <a:gd name="T86" fmla="*/ 22 w 89"/>
                <a:gd name="T87" fmla="*/ 18 h 97"/>
                <a:gd name="T88" fmla="*/ 19 w 89"/>
                <a:gd name="T89" fmla="*/ 18 h 97"/>
                <a:gd name="T90" fmla="*/ 17 w 89"/>
                <a:gd name="T91" fmla="*/ 20 h 97"/>
                <a:gd name="T92" fmla="*/ 19 w 89"/>
                <a:gd name="T93" fmla="*/ 23 h 97"/>
                <a:gd name="T94" fmla="*/ 19 w 89"/>
                <a:gd name="T95" fmla="*/ 25 h 97"/>
                <a:gd name="T96" fmla="*/ 19 w 89"/>
                <a:gd name="T97" fmla="*/ 27 h 97"/>
                <a:gd name="T98" fmla="*/ 19 w 89"/>
                <a:gd name="T99" fmla="*/ 27 h 97"/>
                <a:gd name="T100" fmla="*/ 17 w 89"/>
                <a:gd name="T101" fmla="*/ 27 h 97"/>
                <a:gd name="T102" fmla="*/ 17 w 89"/>
                <a:gd name="T103" fmla="*/ 29 h 97"/>
                <a:gd name="T104" fmla="*/ 14 w 89"/>
                <a:gd name="T105" fmla="*/ 29 h 97"/>
                <a:gd name="T106" fmla="*/ 11 w 89"/>
                <a:gd name="T107" fmla="*/ 29 h 97"/>
                <a:gd name="T108" fmla="*/ 11 w 89"/>
                <a:gd name="T109" fmla="*/ 29 h 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9"/>
                <a:gd name="T166" fmla="*/ 0 h 97"/>
                <a:gd name="T167" fmla="*/ 89 w 89"/>
                <a:gd name="T168" fmla="*/ 97 h 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9" h="97">
                  <a:moveTo>
                    <a:pt x="29" y="97"/>
                  </a:moveTo>
                  <a:lnTo>
                    <a:pt x="15" y="89"/>
                  </a:lnTo>
                  <a:lnTo>
                    <a:pt x="29" y="82"/>
                  </a:lnTo>
                  <a:lnTo>
                    <a:pt x="37" y="75"/>
                  </a:lnTo>
                  <a:lnTo>
                    <a:pt x="29" y="75"/>
                  </a:lnTo>
                  <a:lnTo>
                    <a:pt x="15" y="67"/>
                  </a:lnTo>
                  <a:lnTo>
                    <a:pt x="7" y="67"/>
                  </a:lnTo>
                  <a:lnTo>
                    <a:pt x="15" y="60"/>
                  </a:lnTo>
                  <a:lnTo>
                    <a:pt x="15" y="52"/>
                  </a:lnTo>
                  <a:lnTo>
                    <a:pt x="0" y="52"/>
                  </a:lnTo>
                  <a:lnTo>
                    <a:pt x="0" y="45"/>
                  </a:lnTo>
                  <a:lnTo>
                    <a:pt x="0" y="37"/>
                  </a:lnTo>
                  <a:lnTo>
                    <a:pt x="15" y="37"/>
                  </a:lnTo>
                  <a:lnTo>
                    <a:pt x="22" y="45"/>
                  </a:lnTo>
                  <a:lnTo>
                    <a:pt x="29" y="37"/>
                  </a:lnTo>
                  <a:lnTo>
                    <a:pt x="22" y="30"/>
                  </a:lnTo>
                  <a:lnTo>
                    <a:pt x="44" y="15"/>
                  </a:lnTo>
                  <a:lnTo>
                    <a:pt x="59" y="0"/>
                  </a:lnTo>
                  <a:lnTo>
                    <a:pt x="74" y="15"/>
                  </a:lnTo>
                  <a:lnTo>
                    <a:pt x="74" y="23"/>
                  </a:lnTo>
                  <a:lnTo>
                    <a:pt x="66" y="37"/>
                  </a:lnTo>
                  <a:lnTo>
                    <a:pt x="81" y="37"/>
                  </a:lnTo>
                  <a:lnTo>
                    <a:pt x="89" y="30"/>
                  </a:lnTo>
                  <a:lnTo>
                    <a:pt x="89" y="37"/>
                  </a:lnTo>
                  <a:lnTo>
                    <a:pt x="89" y="45"/>
                  </a:lnTo>
                  <a:lnTo>
                    <a:pt x="81" y="45"/>
                  </a:lnTo>
                  <a:lnTo>
                    <a:pt x="74" y="45"/>
                  </a:lnTo>
                  <a:lnTo>
                    <a:pt x="66" y="45"/>
                  </a:lnTo>
                  <a:lnTo>
                    <a:pt x="59" y="52"/>
                  </a:lnTo>
                  <a:lnTo>
                    <a:pt x="66" y="52"/>
                  </a:lnTo>
                  <a:lnTo>
                    <a:pt x="74" y="52"/>
                  </a:lnTo>
                  <a:lnTo>
                    <a:pt x="74" y="60"/>
                  </a:lnTo>
                  <a:lnTo>
                    <a:pt x="81" y="60"/>
                  </a:lnTo>
                  <a:lnTo>
                    <a:pt x="74" y="60"/>
                  </a:lnTo>
                  <a:lnTo>
                    <a:pt x="66" y="67"/>
                  </a:lnTo>
                  <a:lnTo>
                    <a:pt x="74" y="67"/>
                  </a:lnTo>
                  <a:lnTo>
                    <a:pt x="74" y="75"/>
                  </a:lnTo>
                  <a:lnTo>
                    <a:pt x="52" y="67"/>
                  </a:lnTo>
                  <a:lnTo>
                    <a:pt x="59" y="60"/>
                  </a:lnTo>
                  <a:lnTo>
                    <a:pt x="52" y="60"/>
                  </a:lnTo>
                  <a:lnTo>
                    <a:pt x="44" y="67"/>
                  </a:lnTo>
                  <a:lnTo>
                    <a:pt x="52" y="75"/>
                  </a:lnTo>
                  <a:lnTo>
                    <a:pt x="52" y="82"/>
                  </a:lnTo>
                  <a:lnTo>
                    <a:pt x="52" y="89"/>
                  </a:lnTo>
                  <a:lnTo>
                    <a:pt x="44" y="89"/>
                  </a:lnTo>
                  <a:lnTo>
                    <a:pt x="44" y="97"/>
                  </a:lnTo>
                  <a:lnTo>
                    <a:pt x="37" y="97"/>
                  </a:lnTo>
                  <a:lnTo>
                    <a:pt x="29" y="9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1" name="Freeform 48"/>
            <p:cNvSpPr>
              <a:spLocks/>
            </p:cNvSpPr>
            <p:nvPr/>
          </p:nvSpPr>
          <p:spPr bwMode="auto">
            <a:xfrm>
              <a:off x="2537" y="2817"/>
              <a:ext cx="90" cy="55"/>
            </a:xfrm>
            <a:custGeom>
              <a:avLst/>
              <a:gdLst>
                <a:gd name="T0" fmla="*/ 16 w 126"/>
                <a:gd name="T1" fmla="*/ 0 h 82"/>
                <a:gd name="T2" fmla="*/ 22 w 126"/>
                <a:gd name="T3" fmla="*/ 5 h 82"/>
                <a:gd name="T4" fmla="*/ 24 w 126"/>
                <a:gd name="T5" fmla="*/ 7 h 82"/>
                <a:gd name="T6" fmla="*/ 24 w 126"/>
                <a:gd name="T7" fmla="*/ 11 h 82"/>
                <a:gd name="T8" fmla="*/ 24 w 126"/>
                <a:gd name="T9" fmla="*/ 11 h 82"/>
                <a:gd name="T10" fmla="*/ 24 w 126"/>
                <a:gd name="T11" fmla="*/ 11 h 82"/>
                <a:gd name="T12" fmla="*/ 30 w 126"/>
                <a:gd name="T13" fmla="*/ 13 h 82"/>
                <a:gd name="T14" fmla="*/ 35 w 126"/>
                <a:gd name="T15" fmla="*/ 15 h 82"/>
                <a:gd name="T16" fmla="*/ 40 w 126"/>
                <a:gd name="T17" fmla="*/ 15 h 82"/>
                <a:gd name="T18" fmla="*/ 46 w 126"/>
                <a:gd name="T19" fmla="*/ 18 h 82"/>
                <a:gd name="T20" fmla="*/ 46 w 126"/>
                <a:gd name="T21" fmla="*/ 20 h 82"/>
                <a:gd name="T22" fmla="*/ 44 w 126"/>
                <a:gd name="T23" fmla="*/ 23 h 82"/>
                <a:gd name="T24" fmla="*/ 44 w 126"/>
                <a:gd name="T25" fmla="*/ 23 h 82"/>
                <a:gd name="T26" fmla="*/ 40 w 126"/>
                <a:gd name="T27" fmla="*/ 25 h 82"/>
                <a:gd name="T28" fmla="*/ 38 w 126"/>
                <a:gd name="T29" fmla="*/ 25 h 82"/>
                <a:gd name="T30" fmla="*/ 38 w 126"/>
                <a:gd name="T31" fmla="*/ 25 h 82"/>
                <a:gd name="T32" fmla="*/ 38 w 126"/>
                <a:gd name="T33" fmla="*/ 23 h 82"/>
                <a:gd name="T34" fmla="*/ 38 w 126"/>
                <a:gd name="T35" fmla="*/ 23 h 82"/>
                <a:gd name="T36" fmla="*/ 40 w 126"/>
                <a:gd name="T37" fmla="*/ 20 h 82"/>
                <a:gd name="T38" fmla="*/ 40 w 126"/>
                <a:gd name="T39" fmla="*/ 20 h 82"/>
                <a:gd name="T40" fmla="*/ 38 w 126"/>
                <a:gd name="T41" fmla="*/ 20 h 82"/>
                <a:gd name="T42" fmla="*/ 35 w 126"/>
                <a:gd name="T43" fmla="*/ 18 h 82"/>
                <a:gd name="T44" fmla="*/ 35 w 126"/>
                <a:gd name="T45" fmla="*/ 20 h 82"/>
                <a:gd name="T46" fmla="*/ 33 w 126"/>
                <a:gd name="T47" fmla="*/ 20 h 82"/>
                <a:gd name="T48" fmla="*/ 33 w 126"/>
                <a:gd name="T49" fmla="*/ 20 h 82"/>
                <a:gd name="T50" fmla="*/ 30 w 126"/>
                <a:gd name="T51" fmla="*/ 18 h 82"/>
                <a:gd name="T52" fmla="*/ 27 w 126"/>
                <a:gd name="T53" fmla="*/ 20 h 82"/>
                <a:gd name="T54" fmla="*/ 24 w 126"/>
                <a:gd name="T55" fmla="*/ 20 h 82"/>
                <a:gd name="T56" fmla="*/ 19 w 126"/>
                <a:gd name="T57" fmla="*/ 18 h 82"/>
                <a:gd name="T58" fmla="*/ 16 w 126"/>
                <a:gd name="T59" fmla="*/ 13 h 82"/>
                <a:gd name="T60" fmla="*/ 16 w 126"/>
                <a:gd name="T61" fmla="*/ 13 h 82"/>
                <a:gd name="T62" fmla="*/ 16 w 126"/>
                <a:gd name="T63" fmla="*/ 13 h 82"/>
                <a:gd name="T64" fmla="*/ 14 w 126"/>
                <a:gd name="T65" fmla="*/ 11 h 82"/>
                <a:gd name="T66" fmla="*/ 11 w 126"/>
                <a:gd name="T67" fmla="*/ 11 h 82"/>
                <a:gd name="T68" fmla="*/ 11 w 126"/>
                <a:gd name="T69" fmla="*/ 11 h 82"/>
                <a:gd name="T70" fmla="*/ 11 w 126"/>
                <a:gd name="T71" fmla="*/ 13 h 82"/>
                <a:gd name="T72" fmla="*/ 8 w 126"/>
                <a:gd name="T73" fmla="*/ 13 h 82"/>
                <a:gd name="T74" fmla="*/ 3 w 126"/>
                <a:gd name="T75" fmla="*/ 11 h 82"/>
                <a:gd name="T76" fmla="*/ 0 w 126"/>
                <a:gd name="T77" fmla="*/ 9 h 82"/>
                <a:gd name="T78" fmla="*/ 3 w 126"/>
                <a:gd name="T79" fmla="*/ 7 h 82"/>
                <a:gd name="T80" fmla="*/ 6 w 126"/>
                <a:gd name="T81" fmla="*/ 7 h 82"/>
                <a:gd name="T82" fmla="*/ 6 w 126"/>
                <a:gd name="T83" fmla="*/ 9 h 82"/>
                <a:gd name="T84" fmla="*/ 6 w 126"/>
                <a:gd name="T85" fmla="*/ 7 h 82"/>
                <a:gd name="T86" fmla="*/ 3 w 126"/>
                <a:gd name="T87" fmla="*/ 5 h 82"/>
                <a:gd name="T88" fmla="*/ 3 w 126"/>
                <a:gd name="T89" fmla="*/ 5 h 82"/>
                <a:gd name="T90" fmla="*/ 6 w 126"/>
                <a:gd name="T91" fmla="*/ 2 h 82"/>
                <a:gd name="T92" fmla="*/ 11 w 126"/>
                <a:gd name="T93" fmla="*/ 5 h 82"/>
                <a:gd name="T94" fmla="*/ 16 w 126"/>
                <a:gd name="T95" fmla="*/ 7 h 82"/>
                <a:gd name="T96" fmla="*/ 14 w 126"/>
                <a:gd name="T97" fmla="*/ 5 h 82"/>
                <a:gd name="T98" fmla="*/ 11 w 126"/>
                <a:gd name="T99" fmla="*/ 2 h 82"/>
                <a:gd name="T100" fmla="*/ 11 w 126"/>
                <a:gd name="T101" fmla="*/ 0 h 82"/>
                <a:gd name="T102" fmla="*/ 14 w 126"/>
                <a:gd name="T103" fmla="*/ 0 h 82"/>
                <a:gd name="T104" fmla="*/ 16 w 126"/>
                <a:gd name="T105" fmla="*/ 0 h 82"/>
                <a:gd name="T106" fmla="*/ 16 w 126"/>
                <a:gd name="T107" fmla="*/ 0 h 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6"/>
                <a:gd name="T163" fmla="*/ 0 h 82"/>
                <a:gd name="T164" fmla="*/ 126 w 126"/>
                <a:gd name="T165" fmla="*/ 82 h 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6" h="82">
                  <a:moveTo>
                    <a:pt x="45" y="0"/>
                  </a:moveTo>
                  <a:lnTo>
                    <a:pt x="60" y="15"/>
                  </a:lnTo>
                  <a:lnTo>
                    <a:pt x="67" y="22"/>
                  </a:lnTo>
                  <a:lnTo>
                    <a:pt x="67" y="37"/>
                  </a:lnTo>
                  <a:lnTo>
                    <a:pt x="82" y="45"/>
                  </a:lnTo>
                  <a:lnTo>
                    <a:pt x="97" y="52"/>
                  </a:lnTo>
                  <a:lnTo>
                    <a:pt x="111" y="52"/>
                  </a:lnTo>
                  <a:lnTo>
                    <a:pt x="126" y="59"/>
                  </a:lnTo>
                  <a:lnTo>
                    <a:pt x="126" y="67"/>
                  </a:lnTo>
                  <a:lnTo>
                    <a:pt x="119" y="74"/>
                  </a:lnTo>
                  <a:lnTo>
                    <a:pt x="111" y="82"/>
                  </a:lnTo>
                  <a:lnTo>
                    <a:pt x="104" y="82"/>
                  </a:lnTo>
                  <a:lnTo>
                    <a:pt x="104" y="74"/>
                  </a:lnTo>
                  <a:lnTo>
                    <a:pt x="111" y="67"/>
                  </a:lnTo>
                  <a:lnTo>
                    <a:pt x="104" y="67"/>
                  </a:lnTo>
                  <a:lnTo>
                    <a:pt x="97" y="59"/>
                  </a:lnTo>
                  <a:lnTo>
                    <a:pt x="97" y="67"/>
                  </a:lnTo>
                  <a:lnTo>
                    <a:pt x="89" y="67"/>
                  </a:lnTo>
                  <a:lnTo>
                    <a:pt x="82" y="59"/>
                  </a:lnTo>
                  <a:lnTo>
                    <a:pt x="74" y="67"/>
                  </a:lnTo>
                  <a:lnTo>
                    <a:pt x="67" y="67"/>
                  </a:lnTo>
                  <a:lnTo>
                    <a:pt x="52" y="59"/>
                  </a:lnTo>
                  <a:lnTo>
                    <a:pt x="45" y="45"/>
                  </a:lnTo>
                  <a:lnTo>
                    <a:pt x="37" y="37"/>
                  </a:lnTo>
                  <a:lnTo>
                    <a:pt x="30" y="37"/>
                  </a:lnTo>
                  <a:lnTo>
                    <a:pt x="30" y="45"/>
                  </a:lnTo>
                  <a:lnTo>
                    <a:pt x="23" y="45"/>
                  </a:lnTo>
                  <a:lnTo>
                    <a:pt x="8" y="37"/>
                  </a:lnTo>
                  <a:lnTo>
                    <a:pt x="0" y="30"/>
                  </a:lnTo>
                  <a:lnTo>
                    <a:pt x="8" y="22"/>
                  </a:lnTo>
                  <a:lnTo>
                    <a:pt x="15" y="22"/>
                  </a:lnTo>
                  <a:lnTo>
                    <a:pt x="15" y="30"/>
                  </a:lnTo>
                  <a:lnTo>
                    <a:pt x="15" y="22"/>
                  </a:lnTo>
                  <a:lnTo>
                    <a:pt x="8" y="15"/>
                  </a:lnTo>
                  <a:lnTo>
                    <a:pt x="15" y="8"/>
                  </a:lnTo>
                  <a:lnTo>
                    <a:pt x="30" y="15"/>
                  </a:lnTo>
                  <a:lnTo>
                    <a:pt x="45" y="22"/>
                  </a:lnTo>
                  <a:lnTo>
                    <a:pt x="37" y="15"/>
                  </a:lnTo>
                  <a:lnTo>
                    <a:pt x="30" y="8"/>
                  </a:lnTo>
                  <a:lnTo>
                    <a:pt x="30" y="0"/>
                  </a:lnTo>
                  <a:lnTo>
                    <a:pt x="37" y="0"/>
                  </a:lnTo>
                  <a:lnTo>
                    <a:pt x="45"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2" name="Freeform 49"/>
            <p:cNvSpPr>
              <a:spLocks/>
            </p:cNvSpPr>
            <p:nvPr/>
          </p:nvSpPr>
          <p:spPr bwMode="auto">
            <a:xfrm>
              <a:off x="2500" y="2797"/>
              <a:ext cx="10" cy="5"/>
            </a:xfrm>
            <a:custGeom>
              <a:avLst/>
              <a:gdLst>
                <a:gd name="T0" fmla="*/ 0 w 14"/>
                <a:gd name="T1" fmla="*/ 3 h 7"/>
                <a:gd name="T2" fmla="*/ 3 w 14"/>
                <a:gd name="T3" fmla="*/ 0 h 7"/>
                <a:gd name="T4" fmla="*/ 5 w 14"/>
                <a:gd name="T5" fmla="*/ 0 h 7"/>
                <a:gd name="T6" fmla="*/ 3 w 14"/>
                <a:gd name="T7" fmla="*/ 3 h 7"/>
                <a:gd name="T8" fmla="*/ 0 w 14"/>
                <a:gd name="T9" fmla="*/ 3 h 7"/>
                <a:gd name="T10" fmla="*/ 0 w 14"/>
                <a:gd name="T11" fmla="*/ 3 h 7"/>
                <a:gd name="T12" fmla="*/ 0 60000 65536"/>
                <a:gd name="T13" fmla="*/ 0 60000 65536"/>
                <a:gd name="T14" fmla="*/ 0 60000 65536"/>
                <a:gd name="T15" fmla="*/ 0 60000 65536"/>
                <a:gd name="T16" fmla="*/ 0 60000 65536"/>
                <a:gd name="T17" fmla="*/ 0 60000 65536"/>
                <a:gd name="T18" fmla="*/ 0 w 14"/>
                <a:gd name="T19" fmla="*/ 0 h 7"/>
                <a:gd name="T20" fmla="*/ 14 w 14"/>
                <a:gd name="T21" fmla="*/ 7 h 7"/>
              </a:gdLst>
              <a:ahLst/>
              <a:cxnLst>
                <a:cxn ang="T12">
                  <a:pos x="T0" y="T1"/>
                </a:cxn>
                <a:cxn ang="T13">
                  <a:pos x="T2" y="T3"/>
                </a:cxn>
                <a:cxn ang="T14">
                  <a:pos x="T4" y="T5"/>
                </a:cxn>
                <a:cxn ang="T15">
                  <a:pos x="T6" y="T7"/>
                </a:cxn>
                <a:cxn ang="T16">
                  <a:pos x="T8" y="T9"/>
                </a:cxn>
                <a:cxn ang="T17">
                  <a:pos x="T10" y="T11"/>
                </a:cxn>
              </a:cxnLst>
              <a:rect l="T18" t="T19" r="T20" b="T21"/>
              <a:pathLst>
                <a:path w="14" h="7">
                  <a:moveTo>
                    <a:pt x="0" y="7"/>
                  </a:moveTo>
                  <a:lnTo>
                    <a:pt x="7" y="0"/>
                  </a:lnTo>
                  <a:lnTo>
                    <a:pt x="14" y="0"/>
                  </a:lnTo>
                  <a:lnTo>
                    <a:pt x="7" y="7"/>
                  </a:lnTo>
                  <a:lnTo>
                    <a:pt x="0"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3" name="Freeform 50"/>
            <p:cNvSpPr>
              <a:spLocks/>
            </p:cNvSpPr>
            <p:nvPr/>
          </p:nvSpPr>
          <p:spPr bwMode="auto">
            <a:xfrm>
              <a:off x="2589" y="2832"/>
              <a:ext cx="11" cy="15"/>
            </a:xfrm>
            <a:custGeom>
              <a:avLst/>
              <a:gdLst>
                <a:gd name="T0" fmla="*/ 3 w 15"/>
                <a:gd name="T1" fmla="*/ 7 h 23"/>
                <a:gd name="T2" fmla="*/ 0 w 15"/>
                <a:gd name="T3" fmla="*/ 2 h 23"/>
                <a:gd name="T4" fmla="*/ 3 w 15"/>
                <a:gd name="T5" fmla="*/ 0 h 23"/>
                <a:gd name="T6" fmla="*/ 3 w 15"/>
                <a:gd name="T7" fmla="*/ 2 h 23"/>
                <a:gd name="T8" fmla="*/ 6 w 15"/>
                <a:gd name="T9" fmla="*/ 5 h 23"/>
                <a:gd name="T10" fmla="*/ 6 w 15"/>
                <a:gd name="T11" fmla="*/ 7 h 23"/>
                <a:gd name="T12" fmla="*/ 3 w 15"/>
                <a:gd name="T13" fmla="*/ 7 h 23"/>
                <a:gd name="T14" fmla="*/ 3 w 15"/>
                <a:gd name="T15" fmla="*/ 7 h 23"/>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3"/>
                <a:gd name="T26" fmla="*/ 15 w 1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3">
                  <a:moveTo>
                    <a:pt x="8" y="23"/>
                  </a:moveTo>
                  <a:lnTo>
                    <a:pt x="0" y="8"/>
                  </a:lnTo>
                  <a:lnTo>
                    <a:pt x="8" y="0"/>
                  </a:lnTo>
                  <a:lnTo>
                    <a:pt x="8" y="8"/>
                  </a:lnTo>
                  <a:lnTo>
                    <a:pt x="15" y="15"/>
                  </a:lnTo>
                  <a:lnTo>
                    <a:pt x="15" y="23"/>
                  </a:lnTo>
                  <a:lnTo>
                    <a:pt x="8" y="23"/>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4" name="Freeform 51"/>
            <p:cNvSpPr>
              <a:spLocks/>
            </p:cNvSpPr>
            <p:nvPr/>
          </p:nvSpPr>
          <p:spPr bwMode="auto">
            <a:xfrm>
              <a:off x="2600" y="2847"/>
              <a:ext cx="11" cy="5"/>
            </a:xfrm>
            <a:custGeom>
              <a:avLst/>
              <a:gdLst>
                <a:gd name="T0" fmla="*/ 0 w 15"/>
                <a:gd name="T1" fmla="*/ 3 h 7"/>
                <a:gd name="T2" fmla="*/ 0 w 15"/>
                <a:gd name="T3" fmla="*/ 0 h 7"/>
                <a:gd name="T4" fmla="*/ 0 w 15"/>
                <a:gd name="T5" fmla="*/ 0 h 7"/>
                <a:gd name="T6" fmla="*/ 3 w 15"/>
                <a:gd name="T7" fmla="*/ 0 h 7"/>
                <a:gd name="T8" fmla="*/ 6 w 15"/>
                <a:gd name="T9" fmla="*/ 3 h 7"/>
                <a:gd name="T10" fmla="*/ 3 w 15"/>
                <a:gd name="T11" fmla="*/ 3 h 7"/>
                <a:gd name="T12" fmla="*/ 0 w 15"/>
                <a:gd name="T13" fmla="*/ 3 h 7"/>
                <a:gd name="T14" fmla="*/ 0 w 15"/>
                <a:gd name="T15" fmla="*/ 3 h 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7"/>
                <a:gd name="T26" fmla="*/ 15 w 1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7">
                  <a:moveTo>
                    <a:pt x="0" y="7"/>
                  </a:moveTo>
                  <a:lnTo>
                    <a:pt x="0" y="0"/>
                  </a:lnTo>
                  <a:lnTo>
                    <a:pt x="8" y="0"/>
                  </a:lnTo>
                  <a:lnTo>
                    <a:pt x="15" y="7"/>
                  </a:lnTo>
                  <a:lnTo>
                    <a:pt x="8" y="7"/>
                  </a:lnTo>
                  <a:lnTo>
                    <a:pt x="0"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5" name="Freeform 52"/>
            <p:cNvSpPr>
              <a:spLocks/>
            </p:cNvSpPr>
            <p:nvPr/>
          </p:nvSpPr>
          <p:spPr bwMode="auto">
            <a:xfrm>
              <a:off x="2569" y="2867"/>
              <a:ext cx="10" cy="5"/>
            </a:xfrm>
            <a:custGeom>
              <a:avLst/>
              <a:gdLst>
                <a:gd name="T0" fmla="*/ 2 w 15"/>
                <a:gd name="T1" fmla="*/ 2 h 8"/>
                <a:gd name="T2" fmla="*/ 2 w 15"/>
                <a:gd name="T3" fmla="*/ 2 h 8"/>
                <a:gd name="T4" fmla="*/ 0 w 15"/>
                <a:gd name="T5" fmla="*/ 2 h 8"/>
                <a:gd name="T6" fmla="*/ 0 w 15"/>
                <a:gd name="T7" fmla="*/ 0 h 8"/>
                <a:gd name="T8" fmla="*/ 2 w 15"/>
                <a:gd name="T9" fmla="*/ 0 h 8"/>
                <a:gd name="T10" fmla="*/ 5 w 15"/>
                <a:gd name="T11" fmla="*/ 2 h 8"/>
                <a:gd name="T12" fmla="*/ 2 w 15"/>
                <a:gd name="T13" fmla="*/ 2 h 8"/>
                <a:gd name="T14" fmla="*/ 2 w 15"/>
                <a:gd name="T15" fmla="*/ 2 h 8"/>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8"/>
                <a:gd name="T26" fmla="*/ 15 w 15"/>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8">
                  <a:moveTo>
                    <a:pt x="7" y="8"/>
                  </a:moveTo>
                  <a:lnTo>
                    <a:pt x="7" y="8"/>
                  </a:lnTo>
                  <a:lnTo>
                    <a:pt x="0" y="8"/>
                  </a:lnTo>
                  <a:lnTo>
                    <a:pt x="0" y="0"/>
                  </a:lnTo>
                  <a:lnTo>
                    <a:pt x="7" y="0"/>
                  </a:lnTo>
                  <a:lnTo>
                    <a:pt x="15" y="8"/>
                  </a:lnTo>
                  <a:lnTo>
                    <a:pt x="7"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6" name="Freeform 53"/>
            <p:cNvSpPr>
              <a:spLocks/>
            </p:cNvSpPr>
            <p:nvPr/>
          </p:nvSpPr>
          <p:spPr bwMode="auto">
            <a:xfrm>
              <a:off x="2584" y="2872"/>
              <a:ext cx="11" cy="10"/>
            </a:xfrm>
            <a:custGeom>
              <a:avLst/>
              <a:gdLst>
                <a:gd name="T0" fmla="*/ 3 w 15"/>
                <a:gd name="T1" fmla="*/ 0 h 14"/>
                <a:gd name="T2" fmla="*/ 6 w 15"/>
                <a:gd name="T3" fmla="*/ 0 h 14"/>
                <a:gd name="T4" fmla="*/ 6 w 15"/>
                <a:gd name="T5" fmla="*/ 3 h 14"/>
                <a:gd name="T6" fmla="*/ 6 w 15"/>
                <a:gd name="T7" fmla="*/ 5 h 14"/>
                <a:gd name="T8" fmla="*/ 3 w 15"/>
                <a:gd name="T9" fmla="*/ 5 h 14"/>
                <a:gd name="T10" fmla="*/ 0 w 15"/>
                <a:gd name="T11" fmla="*/ 3 h 14"/>
                <a:gd name="T12" fmla="*/ 0 w 15"/>
                <a:gd name="T13" fmla="*/ 0 h 14"/>
                <a:gd name="T14" fmla="*/ 3 w 15"/>
                <a:gd name="T15" fmla="*/ 0 h 14"/>
                <a:gd name="T16" fmla="*/ 3 w 15"/>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7" y="0"/>
                  </a:moveTo>
                  <a:lnTo>
                    <a:pt x="15" y="0"/>
                  </a:lnTo>
                  <a:lnTo>
                    <a:pt x="15" y="7"/>
                  </a:lnTo>
                  <a:lnTo>
                    <a:pt x="15" y="14"/>
                  </a:lnTo>
                  <a:lnTo>
                    <a:pt x="7" y="14"/>
                  </a:lnTo>
                  <a:lnTo>
                    <a:pt x="0" y="7"/>
                  </a:lnTo>
                  <a:lnTo>
                    <a:pt x="0" y="0"/>
                  </a:lnTo>
                  <a:lnTo>
                    <a:pt x="7"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7" name="Freeform 54"/>
            <p:cNvSpPr>
              <a:spLocks/>
            </p:cNvSpPr>
            <p:nvPr/>
          </p:nvSpPr>
          <p:spPr bwMode="auto">
            <a:xfrm>
              <a:off x="2606" y="2882"/>
              <a:ext cx="10" cy="5"/>
            </a:xfrm>
            <a:custGeom>
              <a:avLst/>
              <a:gdLst>
                <a:gd name="T0" fmla="*/ 3 w 14"/>
                <a:gd name="T1" fmla="*/ 0 h 8"/>
                <a:gd name="T2" fmla="*/ 3 w 14"/>
                <a:gd name="T3" fmla="*/ 0 h 8"/>
                <a:gd name="T4" fmla="*/ 5 w 14"/>
                <a:gd name="T5" fmla="*/ 0 h 8"/>
                <a:gd name="T6" fmla="*/ 3 w 14"/>
                <a:gd name="T7" fmla="*/ 2 h 8"/>
                <a:gd name="T8" fmla="*/ 0 w 14"/>
                <a:gd name="T9" fmla="*/ 0 h 8"/>
                <a:gd name="T10" fmla="*/ 0 w 14"/>
                <a:gd name="T11" fmla="*/ 0 h 8"/>
                <a:gd name="T12" fmla="*/ 3 w 14"/>
                <a:gd name="T13" fmla="*/ 0 h 8"/>
                <a:gd name="T14" fmla="*/ 3 w 14"/>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8"/>
                <a:gd name="T26" fmla="*/ 14 w 14"/>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8">
                  <a:moveTo>
                    <a:pt x="7" y="0"/>
                  </a:moveTo>
                  <a:lnTo>
                    <a:pt x="7" y="0"/>
                  </a:lnTo>
                  <a:lnTo>
                    <a:pt x="14" y="0"/>
                  </a:lnTo>
                  <a:lnTo>
                    <a:pt x="7" y="8"/>
                  </a:lnTo>
                  <a:lnTo>
                    <a:pt x="0" y="0"/>
                  </a:lnTo>
                  <a:lnTo>
                    <a:pt x="7"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8" name="Freeform 55"/>
            <p:cNvSpPr>
              <a:spLocks/>
            </p:cNvSpPr>
            <p:nvPr/>
          </p:nvSpPr>
          <p:spPr bwMode="auto">
            <a:xfrm>
              <a:off x="2611" y="2907"/>
              <a:ext cx="53" cy="30"/>
            </a:xfrm>
            <a:custGeom>
              <a:avLst/>
              <a:gdLst>
                <a:gd name="T0" fmla="*/ 8 w 74"/>
                <a:gd name="T1" fmla="*/ 13 h 45"/>
                <a:gd name="T2" fmla="*/ 6 w 74"/>
                <a:gd name="T3" fmla="*/ 13 h 45"/>
                <a:gd name="T4" fmla="*/ 6 w 74"/>
                <a:gd name="T5" fmla="*/ 11 h 45"/>
                <a:gd name="T6" fmla="*/ 8 w 74"/>
                <a:gd name="T7" fmla="*/ 11 h 45"/>
                <a:gd name="T8" fmla="*/ 14 w 74"/>
                <a:gd name="T9" fmla="*/ 11 h 45"/>
                <a:gd name="T10" fmla="*/ 14 w 74"/>
                <a:gd name="T11" fmla="*/ 9 h 45"/>
                <a:gd name="T12" fmla="*/ 14 w 74"/>
                <a:gd name="T13" fmla="*/ 9 h 45"/>
                <a:gd name="T14" fmla="*/ 11 w 74"/>
                <a:gd name="T15" fmla="*/ 9 h 45"/>
                <a:gd name="T16" fmla="*/ 11 w 74"/>
                <a:gd name="T17" fmla="*/ 9 h 45"/>
                <a:gd name="T18" fmla="*/ 8 w 74"/>
                <a:gd name="T19" fmla="*/ 9 h 45"/>
                <a:gd name="T20" fmla="*/ 11 w 74"/>
                <a:gd name="T21" fmla="*/ 7 h 45"/>
                <a:gd name="T22" fmla="*/ 14 w 74"/>
                <a:gd name="T23" fmla="*/ 7 h 45"/>
                <a:gd name="T24" fmla="*/ 11 w 74"/>
                <a:gd name="T25" fmla="*/ 5 h 45"/>
                <a:gd name="T26" fmla="*/ 11 w 74"/>
                <a:gd name="T27" fmla="*/ 7 h 45"/>
                <a:gd name="T28" fmla="*/ 6 w 74"/>
                <a:gd name="T29" fmla="*/ 5 h 45"/>
                <a:gd name="T30" fmla="*/ 0 w 74"/>
                <a:gd name="T31" fmla="*/ 2 h 45"/>
                <a:gd name="T32" fmla="*/ 0 w 74"/>
                <a:gd name="T33" fmla="*/ 0 h 45"/>
                <a:gd name="T34" fmla="*/ 3 w 74"/>
                <a:gd name="T35" fmla="*/ 0 h 45"/>
                <a:gd name="T36" fmla="*/ 6 w 74"/>
                <a:gd name="T37" fmla="*/ 0 h 45"/>
                <a:gd name="T38" fmla="*/ 11 w 74"/>
                <a:gd name="T39" fmla="*/ 2 h 45"/>
                <a:gd name="T40" fmla="*/ 19 w 74"/>
                <a:gd name="T41" fmla="*/ 5 h 45"/>
                <a:gd name="T42" fmla="*/ 27 w 74"/>
                <a:gd name="T43" fmla="*/ 7 h 45"/>
                <a:gd name="T44" fmla="*/ 27 w 74"/>
                <a:gd name="T45" fmla="*/ 9 h 45"/>
                <a:gd name="T46" fmla="*/ 24 w 74"/>
                <a:gd name="T47" fmla="*/ 9 h 45"/>
                <a:gd name="T48" fmla="*/ 24 w 74"/>
                <a:gd name="T49" fmla="*/ 9 h 45"/>
                <a:gd name="T50" fmla="*/ 27 w 74"/>
                <a:gd name="T51" fmla="*/ 9 h 45"/>
                <a:gd name="T52" fmla="*/ 27 w 74"/>
                <a:gd name="T53" fmla="*/ 11 h 45"/>
                <a:gd name="T54" fmla="*/ 27 w 74"/>
                <a:gd name="T55" fmla="*/ 11 h 45"/>
                <a:gd name="T56" fmla="*/ 27 w 74"/>
                <a:gd name="T57" fmla="*/ 11 h 45"/>
                <a:gd name="T58" fmla="*/ 24 w 74"/>
                <a:gd name="T59" fmla="*/ 13 h 45"/>
                <a:gd name="T60" fmla="*/ 21 w 74"/>
                <a:gd name="T61" fmla="*/ 11 h 45"/>
                <a:gd name="T62" fmla="*/ 24 w 74"/>
                <a:gd name="T63" fmla="*/ 11 h 45"/>
                <a:gd name="T64" fmla="*/ 21 w 74"/>
                <a:gd name="T65" fmla="*/ 11 h 45"/>
                <a:gd name="T66" fmla="*/ 16 w 74"/>
                <a:gd name="T67" fmla="*/ 13 h 45"/>
                <a:gd name="T68" fmla="*/ 8 w 74"/>
                <a:gd name="T69" fmla="*/ 13 h 45"/>
                <a:gd name="T70" fmla="*/ 8 w 74"/>
                <a:gd name="T71" fmla="*/ 13 h 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4"/>
                <a:gd name="T109" fmla="*/ 0 h 45"/>
                <a:gd name="T110" fmla="*/ 74 w 74"/>
                <a:gd name="T111" fmla="*/ 45 h 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4" h="45">
                  <a:moveTo>
                    <a:pt x="22" y="45"/>
                  </a:moveTo>
                  <a:lnTo>
                    <a:pt x="15" y="45"/>
                  </a:lnTo>
                  <a:lnTo>
                    <a:pt x="15" y="37"/>
                  </a:lnTo>
                  <a:lnTo>
                    <a:pt x="22" y="37"/>
                  </a:lnTo>
                  <a:lnTo>
                    <a:pt x="37" y="37"/>
                  </a:lnTo>
                  <a:lnTo>
                    <a:pt x="37" y="30"/>
                  </a:lnTo>
                  <a:lnTo>
                    <a:pt x="30" y="30"/>
                  </a:lnTo>
                  <a:lnTo>
                    <a:pt x="22" y="30"/>
                  </a:lnTo>
                  <a:lnTo>
                    <a:pt x="30" y="23"/>
                  </a:lnTo>
                  <a:lnTo>
                    <a:pt x="37" y="23"/>
                  </a:lnTo>
                  <a:lnTo>
                    <a:pt x="30" y="15"/>
                  </a:lnTo>
                  <a:lnTo>
                    <a:pt x="30" y="23"/>
                  </a:lnTo>
                  <a:lnTo>
                    <a:pt x="15" y="15"/>
                  </a:lnTo>
                  <a:lnTo>
                    <a:pt x="0" y="8"/>
                  </a:lnTo>
                  <a:lnTo>
                    <a:pt x="0" y="0"/>
                  </a:lnTo>
                  <a:lnTo>
                    <a:pt x="7" y="0"/>
                  </a:lnTo>
                  <a:lnTo>
                    <a:pt x="15" y="0"/>
                  </a:lnTo>
                  <a:lnTo>
                    <a:pt x="30" y="8"/>
                  </a:lnTo>
                  <a:lnTo>
                    <a:pt x="52" y="15"/>
                  </a:lnTo>
                  <a:lnTo>
                    <a:pt x="74" y="23"/>
                  </a:lnTo>
                  <a:lnTo>
                    <a:pt x="74" y="30"/>
                  </a:lnTo>
                  <a:lnTo>
                    <a:pt x="67" y="30"/>
                  </a:lnTo>
                  <a:lnTo>
                    <a:pt x="74" y="30"/>
                  </a:lnTo>
                  <a:lnTo>
                    <a:pt x="74" y="37"/>
                  </a:lnTo>
                  <a:lnTo>
                    <a:pt x="67" y="45"/>
                  </a:lnTo>
                  <a:lnTo>
                    <a:pt x="59" y="37"/>
                  </a:lnTo>
                  <a:lnTo>
                    <a:pt x="67" y="37"/>
                  </a:lnTo>
                  <a:lnTo>
                    <a:pt x="59" y="37"/>
                  </a:lnTo>
                  <a:lnTo>
                    <a:pt x="45" y="45"/>
                  </a:lnTo>
                  <a:lnTo>
                    <a:pt x="22" y="4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89" name="Freeform 56"/>
            <p:cNvSpPr>
              <a:spLocks/>
            </p:cNvSpPr>
            <p:nvPr/>
          </p:nvSpPr>
          <p:spPr bwMode="auto">
            <a:xfrm>
              <a:off x="2637" y="2947"/>
              <a:ext cx="11" cy="10"/>
            </a:xfrm>
            <a:custGeom>
              <a:avLst/>
              <a:gdLst>
                <a:gd name="T0" fmla="*/ 3 w 15"/>
                <a:gd name="T1" fmla="*/ 3 h 14"/>
                <a:gd name="T2" fmla="*/ 6 w 15"/>
                <a:gd name="T3" fmla="*/ 5 h 14"/>
                <a:gd name="T4" fmla="*/ 6 w 15"/>
                <a:gd name="T5" fmla="*/ 5 h 14"/>
                <a:gd name="T6" fmla="*/ 3 w 15"/>
                <a:gd name="T7" fmla="*/ 5 h 14"/>
                <a:gd name="T8" fmla="*/ 0 w 15"/>
                <a:gd name="T9" fmla="*/ 5 h 14"/>
                <a:gd name="T10" fmla="*/ 0 w 15"/>
                <a:gd name="T11" fmla="*/ 3 h 14"/>
                <a:gd name="T12" fmla="*/ 0 w 15"/>
                <a:gd name="T13" fmla="*/ 3 h 14"/>
                <a:gd name="T14" fmla="*/ 0 w 15"/>
                <a:gd name="T15" fmla="*/ 0 h 14"/>
                <a:gd name="T16" fmla="*/ 3 w 15"/>
                <a:gd name="T17" fmla="*/ 3 h 14"/>
                <a:gd name="T18" fmla="*/ 3 w 15"/>
                <a:gd name="T19" fmla="*/ 3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4"/>
                <a:gd name="T32" fmla="*/ 15 w 15"/>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4">
                  <a:moveTo>
                    <a:pt x="8" y="7"/>
                  </a:moveTo>
                  <a:lnTo>
                    <a:pt x="15" y="14"/>
                  </a:lnTo>
                  <a:lnTo>
                    <a:pt x="8" y="14"/>
                  </a:lnTo>
                  <a:lnTo>
                    <a:pt x="0" y="14"/>
                  </a:lnTo>
                  <a:lnTo>
                    <a:pt x="0" y="7"/>
                  </a:lnTo>
                  <a:lnTo>
                    <a:pt x="0" y="0"/>
                  </a:lnTo>
                  <a:lnTo>
                    <a:pt x="8"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0" name="Freeform 57"/>
            <p:cNvSpPr>
              <a:spLocks/>
            </p:cNvSpPr>
            <p:nvPr/>
          </p:nvSpPr>
          <p:spPr bwMode="auto">
            <a:xfrm>
              <a:off x="2670" y="2912"/>
              <a:ext cx="5" cy="10"/>
            </a:xfrm>
            <a:custGeom>
              <a:avLst/>
              <a:gdLst>
                <a:gd name="T0" fmla="*/ 0 w 7"/>
                <a:gd name="T1" fmla="*/ 5 h 15"/>
                <a:gd name="T2" fmla="*/ 0 w 7"/>
                <a:gd name="T3" fmla="*/ 2 h 15"/>
                <a:gd name="T4" fmla="*/ 3 w 7"/>
                <a:gd name="T5" fmla="*/ 0 h 15"/>
                <a:gd name="T6" fmla="*/ 3 w 7"/>
                <a:gd name="T7" fmla="*/ 0 h 15"/>
                <a:gd name="T8" fmla="*/ 3 w 7"/>
                <a:gd name="T9" fmla="*/ 2 h 15"/>
                <a:gd name="T10" fmla="*/ 3 w 7"/>
                <a:gd name="T11" fmla="*/ 5 h 15"/>
                <a:gd name="T12" fmla="*/ 0 w 7"/>
                <a:gd name="T13" fmla="*/ 5 h 15"/>
                <a:gd name="T14" fmla="*/ 0 w 7"/>
                <a:gd name="T15" fmla="*/ 5 h 15"/>
                <a:gd name="T16" fmla="*/ 0 w 7"/>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5"/>
                <a:gd name="T29" fmla="*/ 7 w 7"/>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5">
                  <a:moveTo>
                    <a:pt x="0" y="15"/>
                  </a:moveTo>
                  <a:lnTo>
                    <a:pt x="0" y="7"/>
                  </a:lnTo>
                  <a:lnTo>
                    <a:pt x="7" y="0"/>
                  </a:lnTo>
                  <a:lnTo>
                    <a:pt x="7" y="7"/>
                  </a:lnTo>
                  <a:lnTo>
                    <a:pt x="7" y="15"/>
                  </a:lnTo>
                  <a:lnTo>
                    <a:pt x="0"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1" name="Freeform 58"/>
            <p:cNvSpPr>
              <a:spLocks/>
            </p:cNvSpPr>
            <p:nvPr/>
          </p:nvSpPr>
          <p:spPr bwMode="auto">
            <a:xfrm>
              <a:off x="2659" y="2947"/>
              <a:ext cx="21" cy="30"/>
            </a:xfrm>
            <a:custGeom>
              <a:avLst/>
              <a:gdLst>
                <a:gd name="T0" fmla="*/ 9 w 29"/>
                <a:gd name="T1" fmla="*/ 2 h 44"/>
                <a:gd name="T2" fmla="*/ 9 w 29"/>
                <a:gd name="T3" fmla="*/ 5 h 44"/>
                <a:gd name="T4" fmla="*/ 9 w 29"/>
                <a:gd name="T5" fmla="*/ 7 h 44"/>
                <a:gd name="T6" fmla="*/ 9 w 29"/>
                <a:gd name="T7" fmla="*/ 10 h 44"/>
                <a:gd name="T8" fmla="*/ 9 w 29"/>
                <a:gd name="T9" fmla="*/ 12 h 44"/>
                <a:gd name="T10" fmla="*/ 9 w 29"/>
                <a:gd name="T11" fmla="*/ 14 h 44"/>
                <a:gd name="T12" fmla="*/ 6 w 29"/>
                <a:gd name="T13" fmla="*/ 14 h 44"/>
                <a:gd name="T14" fmla="*/ 3 w 29"/>
                <a:gd name="T15" fmla="*/ 14 h 44"/>
                <a:gd name="T16" fmla="*/ 0 w 29"/>
                <a:gd name="T17" fmla="*/ 12 h 44"/>
                <a:gd name="T18" fmla="*/ 0 w 29"/>
                <a:gd name="T19" fmla="*/ 10 h 44"/>
                <a:gd name="T20" fmla="*/ 0 w 29"/>
                <a:gd name="T21" fmla="*/ 10 h 44"/>
                <a:gd name="T22" fmla="*/ 3 w 29"/>
                <a:gd name="T23" fmla="*/ 10 h 44"/>
                <a:gd name="T24" fmla="*/ 6 w 29"/>
                <a:gd name="T25" fmla="*/ 7 h 44"/>
                <a:gd name="T26" fmla="*/ 0 w 29"/>
                <a:gd name="T27" fmla="*/ 7 h 44"/>
                <a:gd name="T28" fmla="*/ 0 w 29"/>
                <a:gd name="T29" fmla="*/ 7 h 44"/>
                <a:gd name="T30" fmla="*/ 3 w 29"/>
                <a:gd name="T31" fmla="*/ 2 h 44"/>
                <a:gd name="T32" fmla="*/ 9 w 29"/>
                <a:gd name="T33" fmla="*/ 0 h 44"/>
                <a:gd name="T34" fmla="*/ 11 w 29"/>
                <a:gd name="T35" fmla="*/ 2 h 44"/>
                <a:gd name="T36" fmla="*/ 9 w 29"/>
                <a:gd name="T37" fmla="*/ 2 h 44"/>
                <a:gd name="T38" fmla="*/ 9 w 29"/>
                <a:gd name="T39" fmla="*/ 2 h 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9"/>
                <a:gd name="T61" fmla="*/ 0 h 44"/>
                <a:gd name="T62" fmla="*/ 29 w 29"/>
                <a:gd name="T63" fmla="*/ 44 h 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9" h="44">
                  <a:moveTo>
                    <a:pt x="22" y="7"/>
                  </a:moveTo>
                  <a:lnTo>
                    <a:pt x="22" y="14"/>
                  </a:lnTo>
                  <a:lnTo>
                    <a:pt x="22" y="22"/>
                  </a:lnTo>
                  <a:lnTo>
                    <a:pt x="22" y="29"/>
                  </a:lnTo>
                  <a:lnTo>
                    <a:pt x="22" y="37"/>
                  </a:lnTo>
                  <a:lnTo>
                    <a:pt x="22" y="44"/>
                  </a:lnTo>
                  <a:lnTo>
                    <a:pt x="15" y="44"/>
                  </a:lnTo>
                  <a:lnTo>
                    <a:pt x="7" y="44"/>
                  </a:lnTo>
                  <a:lnTo>
                    <a:pt x="0" y="37"/>
                  </a:lnTo>
                  <a:lnTo>
                    <a:pt x="0" y="29"/>
                  </a:lnTo>
                  <a:lnTo>
                    <a:pt x="7" y="29"/>
                  </a:lnTo>
                  <a:lnTo>
                    <a:pt x="15" y="22"/>
                  </a:lnTo>
                  <a:lnTo>
                    <a:pt x="0" y="22"/>
                  </a:lnTo>
                  <a:lnTo>
                    <a:pt x="7" y="7"/>
                  </a:lnTo>
                  <a:lnTo>
                    <a:pt x="22" y="0"/>
                  </a:lnTo>
                  <a:lnTo>
                    <a:pt x="29" y="7"/>
                  </a:lnTo>
                  <a:lnTo>
                    <a:pt x="22"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2" name="Freeform 59"/>
            <p:cNvSpPr>
              <a:spLocks/>
            </p:cNvSpPr>
            <p:nvPr/>
          </p:nvSpPr>
          <p:spPr bwMode="auto">
            <a:xfrm>
              <a:off x="2659" y="3017"/>
              <a:ext cx="11" cy="5"/>
            </a:xfrm>
            <a:custGeom>
              <a:avLst/>
              <a:gdLst>
                <a:gd name="T0" fmla="*/ 0 w 15"/>
                <a:gd name="T1" fmla="*/ 0 h 8"/>
                <a:gd name="T2" fmla="*/ 0 w 15"/>
                <a:gd name="T3" fmla="*/ 0 h 8"/>
                <a:gd name="T4" fmla="*/ 3 w 15"/>
                <a:gd name="T5" fmla="*/ 0 h 8"/>
                <a:gd name="T6" fmla="*/ 6 w 15"/>
                <a:gd name="T7" fmla="*/ 0 h 8"/>
                <a:gd name="T8" fmla="*/ 3 w 15"/>
                <a:gd name="T9" fmla="*/ 2 h 8"/>
                <a:gd name="T10" fmla="*/ 0 w 15"/>
                <a:gd name="T11" fmla="*/ 0 h 8"/>
                <a:gd name="T12" fmla="*/ 0 w 15"/>
                <a:gd name="T13" fmla="*/ 0 h 8"/>
                <a:gd name="T14" fmla="*/ 0 60000 65536"/>
                <a:gd name="T15" fmla="*/ 0 60000 65536"/>
                <a:gd name="T16" fmla="*/ 0 60000 65536"/>
                <a:gd name="T17" fmla="*/ 0 60000 65536"/>
                <a:gd name="T18" fmla="*/ 0 60000 65536"/>
                <a:gd name="T19" fmla="*/ 0 60000 65536"/>
                <a:gd name="T20" fmla="*/ 0 60000 65536"/>
                <a:gd name="T21" fmla="*/ 0 w 15"/>
                <a:gd name="T22" fmla="*/ 0 h 8"/>
                <a:gd name="T23" fmla="*/ 15 w 1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8">
                  <a:moveTo>
                    <a:pt x="0" y="0"/>
                  </a:moveTo>
                  <a:lnTo>
                    <a:pt x="0" y="0"/>
                  </a:lnTo>
                  <a:lnTo>
                    <a:pt x="7" y="0"/>
                  </a:lnTo>
                  <a:lnTo>
                    <a:pt x="15" y="0"/>
                  </a:lnTo>
                  <a:lnTo>
                    <a:pt x="7" y="8"/>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3" name="Freeform 60"/>
            <p:cNvSpPr>
              <a:spLocks/>
            </p:cNvSpPr>
            <p:nvPr/>
          </p:nvSpPr>
          <p:spPr bwMode="auto">
            <a:xfrm>
              <a:off x="2723" y="2967"/>
              <a:ext cx="15" cy="15"/>
            </a:xfrm>
            <a:custGeom>
              <a:avLst/>
              <a:gdLst>
                <a:gd name="T0" fmla="*/ 7 w 22"/>
                <a:gd name="T1" fmla="*/ 7 h 23"/>
                <a:gd name="T2" fmla="*/ 2 w 22"/>
                <a:gd name="T3" fmla="*/ 5 h 23"/>
                <a:gd name="T4" fmla="*/ 0 w 22"/>
                <a:gd name="T5" fmla="*/ 0 h 23"/>
                <a:gd name="T6" fmla="*/ 0 w 22"/>
                <a:gd name="T7" fmla="*/ 0 h 23"/>
                <a:gd name="T8" fmla="*/ 5 w 22"/>
                <a:gd name="T9" fmla="*/ 2 h 23"/>
                <a:gd name="T10" fmla="*/ 7 w 22"/>
                <a:gd name="T11" fmla="*/ 5 h 23"/>
                <a:gd name="T12" fmla="*/ 7 w 22"/>
                <a:gd name="T13" fmla="*/ 7 h 23"/>
                <a:gd name="T14" fmla="*/ 7 w 22"/>
                <a:gd name="T15" fmla="*/ 7 h 23"/>
                <a:gd name="T16" fmla="*/ 7 w 22"/>
                <a:gd name="T17" fmla="*/ 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3"/>
                <a:gd name="T29" fmla="*/ 22 w 22"/>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3">
                  <a:moveTo>
                    <a:pt x="22" y="23"/>
                  </a:moveTo>
                  <a:lnTo>
                    <a:pt x="7" y="15"/>
                  </a:lnTo>
                  <a:lnTo>
                    <a:pt x="0" y="0"/>
                  </a:lnTo>
                  <a:lnTo>
                    <a:pt x="14" y="8"/>
                  </a:lnTo>
                  <a:lnTo>
                    <a:pt x="22" y="15"/>
                  </a:lnTo>
                  <a:lnTo>
                    <a:pt x="22" y="23"/>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4" name="Freeform 61"/>
            <p:cNvSpPr>
              <a:spLocks/>
            </p:cNvSpPr>
            <p:nvPr/>
          </p:nvSpPr>
          <p:spPr bwMode="auto">
            <a:xfrm>
              <a:off x="2712" y="2712"/>
              <a:ext cx="16" cy="15"/>
            </a:xfrm>
            <a:custGeom>
              <a:avLst/>
              <a:gdLst>
                <a:gd name="T0" fmla="*/ 6 w 22"/>
                <a:gd name="T1" fmla="*/ 7 h 22"/>
                <a:gd name="T2" fmla="*/ 6 w 22"/>
                <a:gd name="T3" fmla="*/ 7 h 22"/>
                <a:gd name="T4" fmla="*/ 3 w 22"/>
                <a:gd name="T5" fmla="*/ 5 h 22"/>
                <a:gd name="T6" fmla="*/ 3 w 22"/>
                <a:gd name="T7" fmla="*/ 2 h 22"/>
                <a:gd name="T8" fmla="*/ 0 w 22"/>
                <a:gd name="T9" fmla="*/ 2 h 22"/>
                <a:gd name="T10" fmla="*/ 0 w 22"/>
                <a:gd name="T11" fmla="*/ 2 h 22"/>
                <a:gd name="T12" fmla="*/ 0 w 22"/>
                <a:gd name="T13" fmla="*/ 0 h 22"/>
                <a:gd name="T14" fmla="*/ 3 w 22"/>
                <a:gd name="T15" fmla="*/ 0 h 22"/>
                <a:gd name="T16" fmla="*/ 9 w 22"/>
                <a:gd name="T17" fmla="*/ 2 h 22"/>
                <a:gd name="T18" fmla="*/ 9 w 22"/>
                <a:gd name="T19" fmla="*/ 5 h 22"/>
                <a:gd name="T20" fmla="*/ 9 w 22"/>
                <a:gd name="T21" fmla="*/ 7 h 22"/>
                <a:gd name="T22" fmla="*/ 6 w 22"/>
                <a:gd name="T23" fmla="*/ 7 h 22"/>
                <a:gd name="T24" fmla="*/ 6 w 22"/>
                <a:gd name="T25" fmla="*/ 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2"/>
                <a:gd name="T41" fmla="*/ 22 w 22"/>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2">
                  <a:moveTo>
                    <a:pt x="15" y="22"/>
                  </a:moveTo>
                  <a:lnTo>
                    <a:pt x="15" y="22"/>
                  </a:lnTo>
                  <a:lnTo>
                    <a:pt x="7" y="14"/>
                  </a:lnTo>
                  <a:lnTo>
                    <a:pt x="7" y="7"/>
                  </a:lnTo>
                  <a:lnTo>
                    <a:pt x="0" y="7"/>
                  </a:lnTo>
                  <a:lnTo>
                    <a:pt x="0" y="0"/>
                  </a:lnTo>
                  <a:lnTo>
                    <a:pt x="7" y="0"/>
                  </a:lnTo>
                  <a:lnTo>
                    <a:pt x="22" y="7"/>
                  </a:lnTo>
                  <a:lnTo>
                    <a:pt x="22" y="14"/>
                  </a:lnTo>
                  <a:lnTo>
                    <a:pt x="22" y="22"/>
                  </a:lnTo>
                  <a:lnTo>
                    <a:pt x="15" y="22"/>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5" name="Freeform 62"/>
            <p:cNvSpPr>
              <a:spLocks/>
            </p:cNvSpPr>
            <p:nvPr/>
          </p:nvSpPr>
          <p:spPr bwMode="auto">
            <a:xfrm>
              <a:off x="2706" y="2692"/>
              <a:ext cx="53" cy="25"/>
            </a:xfrm>
            <a:custGeom>
              <a:avLst/>
              <a:gdLst>
                <a:gd name="T0" fmla="*/ 3 w 74"/>
                <a:gd name="T1" fmla="*/ 7 h 37"/>
                <a:gd name="T2" fmla="*/ 0 w 74"/>
                <a:gd name="T3" fmla="*/ 5 h 37"/>
                <a:gd name="T4" fmla="*/ 0 w 74"/>
                <a:gd name="T5" fmla="*/ 2 h 37"/>
                <a:gd name="T6" fmla="*/ 0 w 74"/>
                <a:gd name="T7" fmla="*/ 0 h 37"/>
                <a:gd name="T8" fmla="*/ 6 w 74"/>
                <a:gd name="T9" fmla="*/ 0 h 37"/>
                <a:gd name="T10" fmla="*/ 11 w 74"/>
                <a:gd name="T11" fmla="*/ 2 h 37"/>
                <a:gd name="T12" fmla="*/ 14 w 74"/>
                <a:gd name="T13" fmla="*/ 5 h 37"/>
                <a:gd name="T14" fmla="*/ 14 w 74"/>
                <a:gd name="T15" fmla="*/ 5 h 37"/>
                <a:gd name="T16" fmla="*/ 19 w 74"/>
                <a:gd name="T17" fmla="*/ 7 h 37"/>
                <a:gd name="T18" fmla="*/ 22 w 74"/>
                <a:gd name="T19" fmla="*/ 7 h 37"/>
                <a:gd name="T20" fmla="*/ 27 w 74"/>
                <a:gd name="T21" fmla="*/ 7 h 37"/>
                <a:gd name="T22" fmla="*/ 27 w 74"/>
                <a:gd name="T23" fmla="*/ 9 h 37"/>
                <a:gd name="T24" fmla="*/ 24 w 74"/>
                <a:gd name="T25" fmla="*/ 11 h 37"/>
                <a:gd name="T26" fmla="*/ 22 w 74"/>
                <a:gd name="T27" fmla="*/ 11 h 37"/>
                <a:gd name="T28" fmla="*/ 16 w 74"/>
                <a:gd name="T29" fmla="*/ 9 h 37"/>
                <a:gd name="T30" fmla="*/ 11 w 74"/>
                <a:gd name="T31" fmla="*/ 9 h 37"/>
                <a:gd name="T32" fmla="*/ 6 w 74"/>
                <a:gd name="T33" fmla="*/ 7 h 37"/>
                <a:gd name="T34" fmla="*/ 3 w 74"/>
                <a:gd name="T35" fmla="*/ 7 h 37"/>
                <a:gd name="T36" fmla="*/ 3 w 74"/>
                <a:gd name="T37" fmla="*/ 7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4"/>
                <a:gd name="T58" fmla="*/ 0 h 37"/>
                <a:gd name="T59" fmla="*/ 74 w 74"/>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4" h="37">
                  <a:moveTo>
                    <a:pt x="8" y="22"/>
                  </a:moveTo>
                  <a:lnTo>
                    <a:pt x="0" y="15"/>
                  </a:lnTo>
                  <a:lnTo>
                    <a:pt x="0" y="7"/>
                  </a:lnTo>
                  <a:lnTo>
                    <a:pt x="0" y="0"/>
                  </a:lnTo>
                  <a:lnTo>
                    <a:pt x="15" y="0"/>
                  </a:lnTo>
                  <a:lnTo>
                    <a:pt x="30" y="7"/>
                  </a:lnTo>
                  <a:lnTo>
                    <a:pt x="37" y="15"/>
                  </a:lnTo>
                  <a:lnTo>
                    <a:pt x="52" y="22"/>
                  </a:lnTo>
                  <a:lnTo>
                    <a:pt x="60" y="22"/>
                  </a:lnTo>
                  <a:lnTo>
                    <a:pt x="74" y="22"/>
                  </a:lnTo>
                  <a:lnTo>
                    <a:pt x="74" y="30"/>
                  </a:lnTo>
                  <a:lnTo>
                    <a:pt x="67" y="37"/>
                  </a:lnTo>
                  <a:lnTo>
                    <a:pt x="60" y="37"/>
                  </a:lnTo>
                  <a:lnTo>
                    <a:pt x="45" y="30"/>
                  </a:lnTo>
                  <a:lnTo>
                    <a:pt x="30" y="30"/>
                  </a:lnTo>
                  <a:lnTo>
                    <a:pt x="15" y="22"/>
                  </a:lnTo>
                  <a:lnTo>
                    <a:pt x="8" y="22"/>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6" name="Freeform 63"/>
            <p:cNvSpPr>
              <a:spLocks/>
            </p:cNvSpPr>
            <p:nvPr/>
          </p:nvSpPr>
          <p:spPr bwMode="auto">
            <a:xfrm>
              <a:off x="2717" y="2687"/>
              <a:ext cx="16" cy="10"/>
            </a:xfrm>
            <a:custGeom>
              <a:avLst/>
              <a:gdLst>
                <a:gd name="T0" fmla="*/ 6 w 22"/>
                <a:gd name="T1" fmla="*/ 5 h 14"/>
                <a:gd name="T2" fmla="*/ 9 w 22"/>
                <a:gd name="T3" fmla="*/ 3 h 14"/>
                <a:gd name="T4" fmla="*/ 9 w 22"/>
                <a:gd name="T5" fmla="*/ 3 h 14"/>
                <a:gd name="T6" fmla="*/ 9 w 22"/>
                <a:gd name="T7" fmla="*/ 3 h 14"/>
                <a:gd name="T8" fmla="*/ 6 w 22"/>
                <a:gd name="T9" fmla="*/ 0 h 14"/>
                <a:gd name="T10" fmla="*/ 3 w 22"/>
                <a:gd name="T11" fmla="*/ 0 h 14"/>
                <a:gd name="T12" fmla="*/ 0 w 22"/>
                <a:gd name="T13" fmla="*/ 3 h 14"/>
                <a:gd name="T14" fmla="*/ 0 w 22"/>
                <a:gd name="T15" fmla="*/ 3 h 14"/>
                <a:gd name="T16" fmla="*/ 3 w 22"/>
                <a:gd name="T17" fmla="*/ 3 h 14"/>
                <a:gd name="T18" fmla="*/ 6 w 22"/>
                <a:gd name="T19" fmla="*/ 5 h 14"/>
                <a:gd name="T20" fmla="*/ 6 w 22"/>
                <a:gd name="T21" fmla="*/ 5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4"/>
                <a:gd name="T35" fmla="*/ 22 w 22"/>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4">
                  <a:moveTo>
                    <a:pt x="15" y="14"/>
                  </a:moveTo>
                  <a:lnTo>
                    <a:pt x="22" y="7"/>
                  </a:lnTo>
                  <a:lnTo>
                    <a:pt x="15" y="0"/>
                  </a:lnTo>
                  <a:lnTo>
                    <a:pt x="8" y="0"/>
                  </a:lnTo>
                  <a:lnTo>
                    <a:pt x="0" y="7"/>
                  </a:lnTo>
                  <a:lnTo>
                    <a:pt x="8" y="7"/>
                  </a:lnTo>
                  <a:lnTo>
                    <a:pt x="15" y="14"/>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7" name="Freeform 64"/>
            <p:cNvSpPr>
              <a:spLocks/>
            </p:cNvSpPr>
            <p:nvPr/>
          </p:nvSpPr>
          <p:spPr bwMode="auto">
            <a:xfrm>
              <a:off x="2717" y="2672"/>
              <a:ext cx="16" cy="15"/>
            </a:xfrm>
            <a:custGeom>
              <a:avLst/>
              <a:gdLst>
                <a:gd name="T0" fmla="*/ 3 w 22"/>
                <a:gd name="T1" fmla="*/ 5 h 23"/>
                <a:gd name="T2" fmla="*/ 0 w 22"/>
                <a:gd name="T3" fmla="*/ 2 h 23"/>
                <a:gd name="T4" fmla="*/ 0 w 22"/>
                <a:gd name="T5" fmla="*/ 2 h 23"/>
                <a:gd name="T6" fmla="*/ 0 w 22"/>
                <a:gd name="T7" fmla="*/ 2 h 23"/>
                <a:gd name="T8" fmla="*/ 6 w 22"/>
                <a:gd name="T9" fmla="*/ 2 h 23"/>
                <a:gd name="T10" fmla="*/ 6 w 22"/>
                <a:gd name="T11" fmla="*/ 0 h 23"/>
                <a:gd name="T12" fmla="*/ 6 w 22"/>
                <a:gd name="T13" fmla="*/ 0 h 23"/>
                <a:gd name="T14" fmla="*/ 6 w 22"/>
                <a:gd name="T15" fmla="*/ 2 h 23"/>
                <a:gd name="T16" fmla="*/ 6 w 22"/>
                <a:gd name="T17" fmla="*/ 5 h 23"/>
                <a:gd name="T18" fmla="*/ 9 w 22"/>
                <a:gd name="T19" fmla="*/ 5 h 23"/>
                <a:gd name="T20" fmla="*/ 9 w 22"/>
                <a:gd name="T21" fmla="*/ 5 h 23"/>
                <a:gd name="T22" fmla="*/ 6 w 22"/>
                <a:gd name="T23" fmla="*/ 7 h 23"/>
                <a:gd name="T24" fmla="*/ 3 w 22"/>
                <a:gd name="T25" fmla="*/ 5 h 23"/>
                <a:gd name="T26" fmla="*/ 3 w 22"/>
                <a:gd name="T27" fmla="*/ 5 h 2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3"/>
                <a:gd name="T44" fmla="*/ 22 w 22"/>
                <a:gd name="T45" fmla="*/ 23 h 2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3">
                  <a:moveTo>
                    <a:pt x="8" y="15"/>
                  </a:moveTo>
                  <a:lnTo>
                    <a:pt x="0" y="8"/>
                  </a:lnTo>
                  <a:lnTo>
                    <a:pt x="15" y="8"/>
                  </a:lnTo>
                  <a:lnTo>
                    <a:pt x="15" y="0"/>
                  </a:lnTo>
                  <a:lnTo>
                    <a:pt x="15" y="8"/>
                  </a:lnTo>
                  <a:lnTo>
                    <a:pt x="15" y="15"/>
                  </a:lnTo>
                  <a:lnTo>
                    <a:pt x="22" y="15"/>
                  </a:lnTo>
                  <a:lnTo>
                    <a:pt x="15" y="23"/>
                  </a:lnTo>
                  <a:lnTo>
                    <a:pt x="8"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8" name="Freeform 65"/>
            <p:cNvSpPr>
              <a:spLocks/>
            </p:cNvSpPr>
            <p:nvPr/>
          </p:nvSpPr>
          <p:spPr bwMode="auto">
            <a:xfrm>
              <a:off x="2738" y="2682"/>
              <a:ext cx="5" cy="10"/>
            </a:xfrm>
            <a:custGeom>
              <a:avLst/>
              <a:gdLst>
                <a:gd name="T0" fmla="*/ 3 w 7"/>
                <a:gd name="T1" fmla="*/ 5 h 15"/>
                <a:gd name="T2" fmla="*/ 0 w 7"/>
                <a:gd name="T3" fmla="*/ 2 h 15"/>
                <a:gd name="T4" fmla="*/ 0 w 7"/>
                <a:gd name="T5" fmla="*/ 0 h 15"/>
                <a:gd name="T6" fmla="*/ 3 w 7"/>
                <a:gd name="T7" fmla="*/ 2 h 15"/>
                <a:gd name="T8" fmla="*/ 3 w 7"/>
                <a:gd name="T9" fmla="*/ 5 h 15"/>
                <a:gd name="T10" fmla="*/ 3 w 7"/>
                <a:gd name="T11" fmla="*/ 5 h 15"/>
                <a:gd name="T12" fmla="*/ 3 w 7"/>
                <a:gd name="T13" fmla="*/ 5 h 15"/>
                <a:gd name="T14" fmla="*/ 0 60000 65536"/>
                <a:gd name="T15" fmla="*/ 0 60000 65536"/>
                <a:gd name="T16" fmla="*/ 0 60000 65536"/>
                <a:gd name="T17" fmla="*/ 0 60000 65536"/>
                <a:gd name="T18" fmla="*/ 0 60000 65536"/>
                <a:gd name="T19" fmla="*/ 0 60000 65536"/>
                <a:gd name="T20" fmla="*/ 0 60000 65536"/>
                <a:gd name="T21" fmla="*/ 0 w 7"/>
                <a:gd name="T22" fmla="*/ 0 h 15"/>
                <a:gd name="T23" fmla="*/ 7 w 7"/>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15">
                  <a:moveTo>
                    <a:pt x="7" y="15"/>
                  </a:moveTo>
                  <a:lnTo>
                    <a:pt x="0" y="8"/>
                  </a:lnTo>
                  <a:lnTo>
                    <a:pt x="0" y="0"/>
                  </a:lnTo>
                  <a:lnTo>
                    <a:pt x="7" y="8"/>
                  </a:lnTo>
                  <a:lnTo>
                    <a:pt x="7"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099" name="Freeform 66"/>
            <p:cNvSpPr>
              <a:spLocks/>
            </p:cNvSpPr>
            <p:nvPr/>
          </p:nvSpPr>
          <p:spPr bwMode="auto">
            <a:xfrm>
              <a:off x="2749" y="2677"/>
              <a:ext cx="16" cy="10"/>
            </a:xfrm>
            <a:custGeom>
              <a:avLst/>
              <a:gdLst>
                <a:gd name="T0" fmla="*/ 0 w 22"/>
                <a:gd name="T1" fmla="*/ 5 h 15"/>
                <a:gd name="T2" fmla="*/ 0 w 22"/>
                <a:gd name="T3" fmla="*/ 2 h 15"/>
                <a:gd name="T4" fmla="*/ 0 w 22"/>
                <a:gd name="T5" fmla="*/ 2 h 15"/>
                <a:gd name="T6" fmla="*/ 0 w 22"/>
                <a:gd name="T7" fmla="*/ 0 h 15"/>
                <a:gd name="T8" fmla="*/ 3 w 22"/>
                <a:gd name="T9" fmla="*/ 0 h 15"/>
                <a:gd name="T10" fmla="*/ 5 w 22"/>
                <a:gd name="T11" fmla="*/ 0 h 15"/>
                <a:gd name="T12" fmla="*/ 9 w 22"/>
                <a:gd name="T13" fmla="*/ 2 h 15"/>
                <a:gd name="T14" fmla="*/ 5 w 22"/>
                <a:gd name="T15" fmla="*/ 2 h 15"/>
                <a:gd name="T16" fmla="*/ 5 w 22"/>
                <a:gd name="T17" fmla="*/ 5 h 15"/>
                <a:gd name="T18" fmla="*/ 0 w 22"/>
                <a:gd name="T19" fmla="*/ 5 h 15"/>
                <a:gd name="T20" fmla="*/ 0 w 22"/>
                <a:gd name="T21" fmla="*/ 5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5"/>
                <a:gd name="T35" fmla="*/ 22 w 22"/>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5">
                  <a:moveTo>
                    <a:pt x="0" y="15"/>
                  </a:moveTo>
                  <a:lnTo>
                    <a:pt x="0" y="7"/>
                  </a:lnTo>
                  <a:lnTo>
                    <a:pt x="0" y="0"/>
                  </a:lnTo>
                  <a:lnTo>
                    <a:pt x="7" y="0"/>
                  </a:lnTo>
                  <a:lnTo>
                    <a:pt x="14" y="0"/>
                  </a:lnTo>
                  <a:lnTo>
                    <a:pt x="22" y="7"/>
                  </a:lnTo>
                  <a:lnTo>
                    <a:pt x="14" y="7"/>
                  </a:lnTo>
                  <a:lnTo>
                    <a:pt x="14" y="15"/>
                  </a:lnTo>
                  <a:lnTo>
                    <a:pt x="0"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0" name="Freeform 67"/>
            <p:cNvSpPr>
              <a:spLocks/>
            </p:cNvSpPr>
            <p:nvPr/>
          </p:nvSpPr>
          <p:spPr bwMode="auto">
            <a:xfrm>
              <a:off x="2749" y="2692"/>
              <a:ext cx="16" cy="5"/>
            </a:xfrm>
            <a:custGeom>
              <a:avLst/>
              <a:gdLst>
                <a:gd name="T0" fmla="*/ 0 w 22"/>
                <a:gd name="T1" fmla="*/ 0 h 7"/>
                <a:gd name="T2" fmla="*/ 0 w 22"/>
                <a:gd name="T3" fmla="*/ 3 h 7"/>
                <a:gd name="T4" fmla="*/ 3 w 22"/>
                <a:gd name="T5" fmla="*/ 3 h 7"/>
                <a:gd name="T6" fmla="*/ 9 w 22"/>
                <a:gd name="T7" fmla="*/ 3 h 7"/>
                <a:gd name="T8" fmla="*/ 9 w 22"/>
                <a:gd name="T9" fmla="*/ 3 h 7"/>
                <a:gd name="T10" fmla="*/ 5 w 22"/>
                <a:gd name="T11" fmla="*/ 0 h 7"/>
                <a:gd name="T12" fmla="*/ 5 w 22"/>
                <a:gd name="T13" fmla="*/ 0 h 7"/>
                <a:gd name="T14" fmla="*/ 3 w 22"/>
                <a:gd name="T15" fmla="*/ 0 h 7"/>
                <a:gd name="T16" fmla="*/ 0 w 22"/>
                <a:gd name="T17" fmla="*/ 0 h 7"/>
                <a:gd name="T18" fmla="*/ 0 w 22"/>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7"/>
                <a:gd name="T32" fmla="*/ 22 w 2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7">
                  <a:moveTo>
                    <a:pt x="0" y="0"/>
                  </a:moveTo>
                  <a:lnTo>
                    <a:pt x="0" y="7"/>
                  </a:lnTo>
                  <a:lnTo>
                    <a:pt x="7" y="7"/>
                  </a:lnTo>
                  <a:lnTo>
                    <a:pt x="22" y="7"/>
                  </a:lnTo>
                  <a:lnTo>
                    <a:pt x="14" y="0"/>
                  </a:lnTo>
                  <a:lnTo>
                    <a:pt x="7" y="0"/>
                  </a:lnTo>
                  <a:lnTo>
                    <a:pt x="0"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1" name="Freeform 68"/>
            <p:cNvSpPr>
              <a:spLocks/>
            </p:cNvSpPr>
            <p:nvPr/>
          </p:nvSpPr>
          <p:spPr bwMode="auto">
            <a:xfrm>
              <a:off x="2733" y="2697"/>
              <a:ext cx="16" cy="5"/>
            </a:xfrm>
            <a:custGeom>
              <a:avLst/>
              <a:gdLst>
                <a:gd name="T0" fmla="*/ 8 w 23"/>
                <a:gd name="T1" fmla="*/ 2 h 8"/>
                <a:gd name="T2" fmla="*/ 3 w 23"/>
                <a:gd name="T3" fmla="*/ 2 h 8"/>
                <a:gd name="T4" fmla="*/ 0 w 23"/>
                <a:gd name="T5" fmla="*/ 0 h 8"/>
                <a:gd name="T6" fmla="*/ 3 w 23"/>
                <a:gd name="T7" fmla="*/ 0 h 8"/>
                <a:gd name="T8" fmla="*/ 5 w 23"/>
                <a:gd name="T9" fmla="*/ 0 h 8"/>
                <a:gd name="T10" fmla="*/ 8 w 23"/>
                <a:gd name="T11" fmla="*/ 2 h 8"/>
                <a:gd name="T12" fmla="*/ 8 w 23"/>
                <a:gd name="T13" fmla="*/ 2 h 8"/>
                <a:gd name="T14" fmla="*/ 8 w 23"/>
                <a:gd name="T15" fmla="*/ 2 h 8"/>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8"/>
                <a:gd name="T26" fmla="*/ 23 w 23"/>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8">
                  <a:moveTo>
                    <a:pt x="23" y="8"/>
                  </a:moveTo>
                  <a:lnTo>
                    <a:pt x="8" y="8"/>
                  </a:lnTo>
                  <a:lnTo>
                    <a:pt x="0" y="0"/>
                  </a:lnTo>
                  <a:lnTo>
                    <a:pt x="8" y="0"/>
                  </a:lnTo>
                  <a:lnTo>
                    <a:pt x="15" y="0"/>
                  </a:lnTo>
                  <a:lnTo>
                    <a:pt x="23"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2" name="Freeform 69"/>
            <p:cNvSpPr>
              <a:spLocks/>
            </p:cNvSpPr>
            <p:nvPr/>
          </p:nvSpPr>
          <p:spPr bwMode="auto">
            <a:xfrm>
              <a:off x="2743" y="2722"/>
              <a:ext cx="16" cy="10"/>
            </a:xfrm>
            <a:custGeom>
              <a:avLst/>
              <a:gdLst>
                <a:gd name="T0" fmla="*/ 9 w 22"/>
                <a:gd name="T1" fmla="*/ 2 h 15"/>
                <a:gd name="T2" fmla="*/ 6 w 22"/>
                <a:gd name="T3" fmla="*/ 5 h 15"/>
                <a:gd name="T4" fmla="*/ 6 w 22"/>
                <a:gd name="T5" fmla="*/ 5 h 15"/>
                <a:gd name="T6" fmla="*/ 3 w 22"/>
                <a:gd name="T7" fmla="*/ 2 h 15"/>
                <a:gd name="T8" fmla="*/ 0 w 22"/>
                <a:gd name="T9" fmla="*/ 0 h 15"/>
                <a:gd name="T10" fmla="*/ 0 w 22"/>
                <a:gd name="T11" fmla="*/ 0 h 15"/>
                <a:gd name="T12" fmla="*/ 6 w 22"/>
                <a:gd name="T13" fmla="*/ 0 h 15"/>
                <a:gd name="T14" fmla="*/ 9 w 22"/>
                <a:gd name="T15" fmla="*/ 2 h 15"/>
                <a:gd name="T16" fmla="*/ 9 w 22"/>
                <a:gd name="T17" fmla="*/ 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22" y="8"/>
                  </a:moveTo>
                  <a:lnTo>
                    <a:pt x="15" y="15"/>
                  </a:lnTo>
                  <a:lnTo>
                    <a:pt x="8" y="8"/>
                  </a:lnTo>
                  <a:lnTo>
                    <a:pt x="0" y="0"/>
                  </a:lnTo>
                  <a:lnTo>
                    <a:pt x="15" y="0"/>
                  </a:lnTo>
                  <a:lnTo>
                    <a:pt x="22"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3" name="Freeform 70"/>
            <p:cNvSpPr>
              <a:spLocks/>
            </p:cNvSpPr>
            <p:nvPr/>
          </p:nvSpPr>
          <p:spPr bwMode="auto">
            <a:xfrm>
              <a:off x="2754" y="2672"/>
              <a:ext cx="5" cy="5"/>
            </a:xfrm>
            <a:custGeom>
              <a:avLst/>
              <a:gdLst>
                <a:gd name="T0" fmla="*/ 3 w 7"/>
                <a:gd name="T1" fmla="*/ 2 h 8"/>
                <a:gd name="T2" fmla="*/ 0 w 7"/>
                <a:gd name="T3" fmla="*/ 0 h 8"/>
                <a:gd name="T4" fmla="*/ 3 w 7"/>
                <a:gd name="T5" fmla="*/ 0 h 8"/>
                <a:gd name="T6" fmla="*/ 3 w 7"/>
                <a:gd name="T7" fmla="*/ 0 h 8"/>
                <a:gd name="T8" fmla="*/ 3 w 7"/>
                <a:gd name="T9" fmla="*/ 0 h 8"/>
                <a:gd name="T10" fmla="*/ 3 w 7"/>
                <a:gd name="T11" fmla="*/ 2 h 8"/>
                <a:gd name="T12" fmla="*/ 3 w 7"/>
                <a:gd name="T13" fmla="*/ 2 h 8"/>
                <a:gd name="T14" fmla="*/ 3 w 7"/>
                <a:gd name="T15" fmla="*/ 2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7" y="8"/>
                  </a:moveTo>
                  <a:lnTo>
                    <a:pt x="0" y="0"/>
                  </a:lnTo>
                  <a:lnTo>
                    <a:pt x="7" y="0"/>
                  </a:lnTo>
                  <a:lnTo>
                    <a:pt x="7"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4" name="Freeform 71"/>
            <p:cNvSpPr>
              <a:spLocks/>
            </p:cNvSpPr>
            <p:nvPr/>
          </p:nvSpPr>
          <p:spPr bwMode="auto">
            <a:xfrm>
              <a:off x="2876" y="3177"/>
              <a:ext cx="48" cy="25"/>
            </a:xfrm>
            <a:custGeom>
              <a:avLst/>
              <a:gdLst>
                <a:gd name="T0" fmla="*/ 0 w 67"/>
                <a:gd name="T1" fmla="*/ 5 h 37"/>
                <a:gd name="T2" fmla="*/ 0 w 67"/>
                <a:gd name="T3" fmla="*/ 5 h 37"/>
                <a:gd name="T4" fmla="*/ 3 w 67"/>
                <a:gd name="T5" fmla="*/ 5 h 37"/>
                <a:gd name="T6" fmla="*/ 3 w 67"/>
                <a:gd name="T7" fmla="*/ 7 h 37"/>
                <a:gd name="T8" fmla="*/ 3 w 67"/>
                <a:gd name="T9" fmla="*/ 7 h 37"/>
                <a:gd name="T10" fmla="*/ 6 w 67"/>
                <a:gd name="T11" fmla="*/ 9 h 37"/>
                <a:gd name="T12" fmla="*/ 6 w 67"/>
                <a:gd name="T13" fmla="*/ 9 h 37"/>
                <a:gd name="T14" fmla="*/ 8 w 67"/>
                <a:gd name="T15" fmla="*/ 9 h 37"/>
                <a:gd name="T16" fmla="*/ 8 w 67"/>
                <a:gd name="T17" fmla="*/ 9 h 37"/>
                <a:gd name="T18" fmla="*/ 11 w 67"/>
                <a:gd name="T19" fmla="*/ 11 h 37"/>
                <a:gd name="T20" fmla="*/ 14 w 67"/>
                <a:gd name="T21" fmla="*/ 11 h 37"/>
                <a:gd name="T22" fmla="*/ 16 w 67"/>
                <a:gd name="T23" fmla="*/ 11 h 37"/>
                <a:gd name="T24" fmla="*/ 19 w 67"/>
                <a:gd name="T25" fmla="*/ 9 h 37"/>
                <a:gd name="T26" fmla="*/ 19 w 67"/>
                <a:gd name="T27" fmla="*/ 7 h 37"/>
                <a:gd name="T28" fmla="*/ 22 w 67"/>
                <a:gd name="T29" fmla="*/ 7 h 37"/>
                <a:gd name="T30" fmla="*/ 24 w 67"/>
                <a:gd name="T31" fmla="*/ 5 h 37"/>
                <a:gd name="T32" fmla="*/ 24 w 67"/>
                <a:gd name="T33" fmla="*/ 5 h 37"/>
                <a:gd name="T34" fmla="*/ 22 w 67"/>
                <a:gd name="T35" fmla="*/ 5 h 37"/>
                <a:gd name="T36" fmla="*/ 22 w 67"/>
                <a:gd name="T37" fmla="*/ 5 h 37"/>
                <a:gd name="T38" fmla="*/ 19 w 67"/>
                <a:gd name="T39" fmla="*/ 5 h 37"/>
                <a:gd name="T40" fmla="*/ 19 w 67"/>
                <a:gd name="T41" fmla="*/ 5 h 37"/>
                <a:gd name="T42" fmla="*/ 19 w 67"/>
                <a:gd name="T43" fmla="*/ 5 h 37"/>
                <a:gd name="T44" fmla="*/ 16 w 67"/>
                <a:gd name="T45" fmla="*/ 5 h 37"/>
                <a:gd name="T46" fmla="*/ 16 w 67"/>
                <a:gd name="T47" fmla="*/ 5 h 37"/>
                <a:gd name="T48" fmla="*/ 14 w 67"/>
                <a:gd name="T49" fmla="*/ 5 h 37"/>
                <a:gd name="T50" fmla="*/ 14 w 67"/>
                <a:gd name="T51" fmla="*/ 2 h 37"/>
                <a:gd name="T52" fmla="*/ 14 w 67"/>
                <a:gd name="T53" fmla="*/ 2 h 37"/>
                <a:gd name="T54" fmla="*/ 11 w 67"/>
                <a:gd name="T55" fmla="*/ 2 h 37"/>
                <a:gd name="T56" fmla="*/ 8 w 67"/>
                <a:gd name="T57" fmla="*/ 0 h 37"/>
                <a:gd name="T58" fmla="*/ 8 w 67"/>
                <a:gd name="T59" fmla="*/ 0 h 37"/>
                <a:gd name="T60" fmla="*/ 8 w 67"/>
                <a:gd name="T61" fmla="*/ 0 h 37"/>
                <a:gd name="T62" fmla="*/ 3 w 67"/>
                <a:gd name="T63" fmla="*/ 0 h 37"/>
                <a:gd name="T64" fmla="*/ 3 w 67"/>
                <a:gd name="T65" fmla="*/ 0 h 37"/>
                <a:gd name="T66" fmla="*/ 0 w 67"/>
                <a:gd name="T67" fmla="*/ 0 h 37"/>
                <a:gd name="T68" fmla="*/ 0 w 67"/>
                <a:gd name="T69" fmla="*/ 0 h 37"/>
                <a:gd name="T70" fmla="*/ 0 w 67"/>
                <a:gd name="T71" fmla="*/ 2 h 37"/>
                <a:gd name="T72" fmla="*/ 0 w 67"/>
                <a:gd name="T73" fmla="*/ 2 h 37"/>
                <a:gd name="T74" fmla="*/ 0 w 67"/>
                <a:gd name="T75" fmla="*/ 5 h 37"/>
                <a:gd name="T76" fmla="*/ 0 w 67"/>
                <a:gd name="T77" fmla="*/ 5 h 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7"/>
                <a:gd name="T118" fmla="*/ 0 h 37"/>
                <a:gd name="T119" fmla="*/ 67 w 67"/>
                <a:gd name="T120" fmla="*/ 37 h 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7" h="37">
                  <a:moveTo>
                    <a:pt x="0" y="15"/>
                  </a:moveTo>
                  <a:lnTo>
                    <a:pt x="0" y="15"/>
                  </a:lnTo>
                  <a:lnTo>
                    <a:pt x="8" y="15"/>
                  </a:lnTo>
                  <a:lnTo>
                    <a:pt x="8" y="23"/>
                  </a:lnTo>
                  <a:lnTo>
                    <a:pt x="15" y="30"/>
                  </a:lnTo>
                  <a:lnTo>
                    <a:pt x="23" y="30"/>
                  </a:lnTo>
                  <a:lnTo>
                    <a:pt x="30" y="37"/>
                  </a:lnTo>
                  <a:lnTo>
                    <a:pt x="37" y="37"/>
                  </a:lnTo>
                  <a:lnTo>
                    <a:pt x="45" y="37"/>
                  </a:lnTo>
                  <a:lnTo>
                    <a:pt x="52" y="30"/>
                  </a:lnTo>
                  <a:lnTo>
                    <a:pt x="52" y="23"/>
                  </a:lnTo>
                  <a:lnTo>
                    <a:pt x="60" y="23"/>
                  </a:lnTo>
                  <a:lnTo>
                    <a:pt x="67" y="15"/>
                  </a:lnTo>
                  <a:lnTo>
                    <a:pt x="60" y="15"/>
                  </a:lnTo>
                  <a:lnTo>
                    <a:pt x="52" y="15"/>
                  </a:lnTo>
                  <a:lnTo>
                    <a:pt x="45" y="15"/>
                  </a:lnTo>
                  <a:lnTo>
                    <a:pt x="37" y="15"/>
                  </a:lnTo>
                  <a:lnTo>
                    <a:pt x="37" y="8"/>
                  </a:lnTo>
                  <a:lnTo>
                    <a:pt x="30" y="8"/>
                  </a:lnTo>
                  <a:lnTo>
                    <a:pt x="23" y="0"/>
                  </a:lnTo>
                  <a:lnTo>
                    <a:pt x="8" y="0"/>
                  </a:lnTo>
                  <a:lnTo>
                    <a:pt x="0" y="0"/>
                  </a:lnTo>
                  <a:lnTo>
                    <a:pt x="0" y="8"/>
                  </a:lnTo>
                  <a:lnTo>
                    <a:pt x="0"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5" name="Freeform 72"/>
            <p:cNvSpPr>
              <a:spLocks/>
            </p:cNvSpPr>
            <p:nvPr/>
          </p:nvSpPr>
          <p:spPr bwMode="auto">
            <a:xfrm>
              <a:off x="2865" y="3187"/>
              <a:ext cx="11" cy="5"/>
            </a:xfrm>
            <a:custGeom>
              <a:avLst/>
              <a:gdLst>
                <a:gd name="T0" fmla="*/ 6 w 15"/>
                <a:gd name="T1" fmla="*/ 2 h 8"/>
                <a:gd name="T2" fmla="*/ 6 w 15"/>
                <a:gd name="T3" fmla="*/ 2 h 8"/>
                <a:gd name="T4" fmla="*/ 3 w 15"/>
                <a:gd name="T5" fmla="*/ 2 h 8"/>
                <a:gd name="T6" fmla="*/ 3 w 15"/>
                <a:gd name="T7" fmla="*/ 0 h 8"/>
                <a:gd name="T8" fmla="*/ 0 w 15"/>
                <a:gd name="T9" fmla="*/ 0 h 8"/>
                <a:gd name="T10" fmla="*/ 3 w 15"/>
                <a:gd name="T11" fmla="*/ 0 h 8"/>
                <a:gd name="T12" fmla="*/ 3 w 15"/>
                <a:gd name="T13" fmla="*/ 0 h 8"/>
                <a:gd name="T14" fmla="*/ 6 w 15"/>
                <a:gd name="T15" fmla="*/ 0 h 8"/>
                <a:gd name="T16" fmla="*/ 6 w 15"/>
                <a:gd name="T17" fmla="*/ 0 h 8"/>
                <a:gd name="T18" fmla="*/ 6 w 15"/>
                <a:gd name="T19" fmla="*/ 2 h 8"/>
                <a:gd name="T20" fmla="*/ 6 w 15"/>
                <a:gd name="T21" fmla="*/ 2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8"/>
                <a:gd name="T35" fmla="*/ 15 w 15"/>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8">
                  <a:moveTo>
                    <a:pt x="15" y="8"/>
                  </a:moveTo>
                  <a:lnTo>
                    <a:pt x="15" y="8"/>
                  </a:lnTo>
                  <a:lnTo>
                    <a:pt x="8" y="8"/>
                  </a:lnTo>
                  <a:lnTo>
                    <a:pt x="8" y="0"/>
                  </a:lnTo>
                  <a:lnTo>
                    <a:pt x="0" y="0"/>
                  </a:lnTo>
                  <a:lnTo>
                    <a:pt x="8" y="0"/>
                  </a:lnTo>
                  <a:lnTo>
                    <a:pt x="15" y="0"/>
                  </a:lnTo>
                  <a:lnTo>
                    <a:pt x="15" y="8"/>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6" name="Freeform 73"/>
            <p:cNvSpPr>
              <a:spLocks/>
            </p:cNvSpPr>
            <p:nvPr/>
          </p:nvSpPr>
          <p:spPr bwMode="auto">
            <a:xfrm>
              <a:off x="2935" y="3117"/>
              <a:ext cx="10" cy="10"/>
            </a:xfrm>
            <a:custGeom>
              <a:avLst/>
              <a:gdLst>
                <a:gd name="T0" fmla="*/ 5 w 15"/>
                <a:gd name="T1" fmla="*/ 5 h 15"/>
                <a:gd name="T2" fmla="*/ 2 w 15"/>
                <a:gd name="T3" fmla="*/ 2 h 15"/>
                <a:gd name="T4" fmla="*/ 0 w 15"/>
                <a:gd name="T5" fmla="*/ 0 h 15"/>
                <a:gd name="T6" fmla="*/ 2 w 15"/>
                <a:gd name="T7" fmla="*/ 0 h 15"/>
                <a:gd name="T8" fmla="*/ 5 w 15"/>
                <a:gd name="T9" fmla="*/ 5 h 15"/>
                <a:gd name="T10" fmla="*/ 5 w 15"/>
                <a:gd name="T11" fmla="*/ 5 h 15"/>
                <a:gd name="T12" fmla="*/ 5 w 15"/>
                <a:gd name="T13" fmla="*/ 5 h 15"/>
                <a:gd name="T14" fmla="*/ 5 w 15"/>
                <a:gd name="T15" fmla="*/ 5 h 15"/>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5"/>
                <a:gd name="T26" fmla="*/ 15 w 15"/>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5">
                  <a:moveTo>
                    <a:pt x="15" y="15"/>
                  </a:moveTo>
                  <a:lnTo>
                    <a:pt x="7" y="8"/>
                  </a:lnTo>
                  <a:lnTo>
                    <a:pt x="0" y="0"/>
                  </a:lnTo>
                  <a:lnTo>
                    <a:pt x="7" y="0"/>
                  </a:lnTo>
                  <a:lnTo>
                    <a:pt x="15" y="15"/>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7" name="Freeform 74"/>
            <p:cNvSpPr>
              <a:spLocks/>
            </p:cNvSpPr>
            <p:nvPr/>
          </p:nvSpPr>
          <p:spPr bwMode="auto">
            <a:xfrm>
              <a:off x="2494" y="3197"/>
              <a:ext cx="6" cy="5"/>
            </a:xfrm>
            <a:custGeom>
              <a:avLst/>
              <a:gdLst>
                <a:gd name="T0" fmla="*/ 3 w 8"/>
                <a:gd name="T1" fmla="*/ 3 h 7"/>
                <a:gd name="T2" fmla="*/ 0 w 8"/>
                <a:gd name="T3" fmla="*/ 3 h 7"/>
                <a:gd name="T4" fmla="*/ 3 w 8"/>
                <a:gd name="T5" fmla="*/ 0 h 7"/>
                <a:gd name="T6" fmla="*/ 3 w 8"/>
                <a:gd name="T7" fmla="*/ 3 h 7"/>
                <a:gd name="T8" fmla="*/ 3 w 8"/>
                <a:gd name="T9" fmla="*/ 3 h 7"/>
                <a:gd name="T10" fmla="*/ 3 w 8"/>
                <a:gd name="T11" fmla="*/ 3 h 7"/>
                <a:gd name="T12" fmla="*/ 0 60000 65536"/>
                <a:gd name="T13" fmla="*/ 0 60000 65536"/>
                <a:gd name="T14" fmla="*/ 0 60000 65536"/>
                <a:gd name="T15" fmla="*/ 0 60000 65536"/>
                <a:gd name="T16" fmla="*/ 0 60000 65536"/>
                <a:gd name="T17" fmla="*/ 0 60000 65536"/>
                <a:gd name="T18" fmla="*/ 0 w 8"/>
                <a:gd name="T19" fmla="*/ 0 h 7"/>
                <a:gd name="T20" fmla="*/ 8 w 8"/>
                <a:gd name="T21" fmla="*/ 7 h 7"/>
              </a:gdLst>
              <a:ahLst/>
              <a:cxnLst>
                <a:cxn ang="T12">
                  <a:pos x="T0" y="T1"/>
                </a:cxn>
                <a:cxn ang="T13">
                  <a:pos x="T2" y="T3"/>
                </a:cxn>
                <a:cxn ang="T14">
                  <a:pos x="T4" y="T5"/>
                </a:cxn>
                <a:cxn ang="T15">
                  <a:pos x="T6" y="T7"/>
                </a:cxn>
                <a:cxn ang="T16">
                  <a:pos x="T8" y="T9"/>
                </a:cxn>
                <a:cxn ang="T17">
                  <a:pos x="T10" y="T11"/>
                </a:cxn>
              </a:cxnLst>
              <a:rect l="T18" t="T19" r="T20" b="T21"/>
              <a:pathLst>
                <a:path w="8" h="7">
                  <a:moveTo>
                    <a:pt x="8" y="7"/>
                  </a:moveTo>
                  <a:lnTo>
                    <a:pt x="0" y="7"/>
                  </a:lnTo>
                  <a:lnTo>
                    <a:pt x="8" y="0"/>
                  </a:lnTo>
                  <a:lnTo>
                    <a:pt x="8" y="7"/>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8" name="Freeform 75"/>
            <p:cNvSpPr>
              <a:spLocks/>
            </p:cNvSpPr>
            <p:nvPr/>
          </p:nvSpPr>
          <p:spPr bwMode="auto">
            <a:xfrm>
              <a:off x="2510" y="3017"/>
              <a:ext cx="11" cy="0"/>
            </a:xfrm>
            <a:custGeom>
              <a:avLst/>
              <a:gdLst>
                <a:gd name="T0" fmla="*/ 3 w 15"/>
                <a:gd name="T1" fmla="*/ 0 w 15"/>
                <a:gd name="T2" fmla="*/ 0 w 15"/>
                <a:gd name="T3" fmla="*/ 3 w 15"/>
                <a:gd name="T4" fmla="*/ 6 w 15"/>
                <a:gd name="T5" fmla="*/ 6 w 15"/>
                <a:gd name="T6" fmla="*/ 3 w 15"/>
                <a:gd name="T7" fmla="*/ 3 w 15"/>
                <a:gd name="T8" fmla="*/ 0 60000 65536"/>
                <a:gd name="T9" fmla="*/ 0 60000 65536"/>
                <a:gd name="T10" fmla="*/ 0 60000 65536"/>
                <a:gd name="T11" fmla="*/ 0 60000 65536"/>
                <a:gd name="T12" fmla="*/ 0 60000 65536"/>
                <a:gd name="T13" fmla="*/ 0 60000 65536"/>
                <a:gd name="T14" fmla="*/ 0 60000 65536"/>
                <a:gd name="T15" fmla="*/ 0 60000 65536"/>
                <a:gd name="T16" fmla="*/ 0 w 15"/>
                <a:gd name="T17" fmla="*/ 15 w 15"/>
              </a:gdLst>
              <a:ahLst/>
              <a:cxnLst>
                <a:cxn ang="T8">
                  <a:pos x="T0" y="0"/>
                </a:cxn>
                <a:cxn ang="T9">
                  <a:pos x="T1" y="0"/>
                </a:cxn>
                <a:cxn ang="T10">
                  <a:pos x="T2" y="0"/>
                </a:cxn>
                <a:cxn ang="T11">
                  <a:pos x="T3" y="0"/>
                </a:cxn>
                <a:cxn ang="T12">
                  <a:pos x="T4" y="0"/>
                </a:cxn>
                <a:cxn ang="T13">
                  <a:pos x="T5" y="0"/>
                </a:cxn>
                <a:cxn ang="T14">
                  <a:pos x="T6" y="0"/>
                </a:cxn>
                <a:cxn ang="T15">
                  <a:pos x="T7" y="0"/>
                </a:cxn>
              </a:cxnLst>
              <a:rect l="T16" t="0" r="T17" b="0"/>
              <a:pathLst>
                <a:path w="15">
                  <a:moveTo>
                    <a:pt x="8" y="0"/>
                  </a:moveTo>
                  <a:lnTo>
                    <a:pt x="0" y="0"/>
                  </a:lnTo>
                  <a:lnTo>
                    <a:pt x="8" y="0"/>
                  </a:lnTo>
                  <a:lnTo>
                    <a:pt x="15" y="0"/>
                  </a:lnTo>
                  <a:lnTo>
                    <a:pt x="8" y="0"/>
                  </a:lnTo>
                  <a:close/>
                </a:path>
              </a:pathLst>
            </a:custGeom>
            <a:solidFill>
              <a:srgbClr val="008837"/>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09" name="Freeform 76"/>
            <p:cNvSpPr>
              <a:spLocks/>
            </p:cNvSpPr>
            <p:nvPr/>
          </p:nvSpPr>
          <p:spPr bwMode="auto">
            <a:xfrm>
              <a:off x="2664" y="3067"/>
              <a:ext cx="26" cy="20"/>
            </a:xfrm>
            <a:custGeom>
              <a:avLst/>
              <a:gdLst>
                <a:gd name="T0" fmla="*/ 3 w 37"/>
                <a:gd name="T1" fmla="*/ 9 h 30"/>
                <a:gd name="T2" fmla="*/ 0 w 37"/>
                <a:gd name="T3" fmla="*/ 7 h 30"/>
                <a:gd name="T4" fmla="*/ 3 w 37"/>
                <a:gd name="T5" fmla="*/ 5 h 30"/>
                <a:gd name="T6" fmla="*/ 0 w 37"/>
                <a:gd name="T7" fmla="*/ 0 h 30"/>
                <a:gd name="T8" fmla="*/ 0 w 37"/>
                <a:gd name="T9" fmla="*/ 0 h 30"/>
                <a:gd name="T10" fmla="*/ 3 w 37"/>
                <a:gd name="T11" fmla="*/ 0 h 30"/>
                <a:gd name="T12" fmla="*/ 6 w 37"/>
                <a:gd name="T13" fmla="*/ 0 h 30"/>
                <a:gd name="T14" fmla="*/ 8 w 37"/>
                <a:gd name="T15" fmla="*/ 0 h 30"/>
                <a:gd name="T16" fmla="*/ 13 w 37"/>
                <a:gd name="T17" fmla="*/ 0 h 30"/>
                <a:gd name="T18" fmla="*/ 13 w 37"/>
                <a:gd name="T19" fmla="*/ 2 h 30"/>
                <a:gd name="T20" fmla="*/ 13 w 37"/>
                <a:gd name="T21" fmla="*/ 2 h 30"/>
                <a:gd name="T22" fmla="*/ 13 w 37"/>
                <a:gd name="T23" fmla="*/ 7 h 30"/>
                <a:gd name="T24" fmla="*/ 11 w 37"/>
                <a:gd name="T25" fmla="*/ 9 h 30"/>
                <a:gd name="T26" fmla="*/ 8 w 37"/>
                <a:gd name="T27" fmla="*/ 9 h 30"/>
                <a:gd name="T28" fmla="*/ 3 w 37"/>
                <a:gd name="T29" fmla="*/ 9 h 30"/>
                <a:gd name="T30" fmla="*/ 3 w 37"/>
                <a:gd name="T31" fmla="*/ 9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0"/>
                <a:gd name="T50" fmla="*/ 37 w 37"/>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0">
                  <a:moveTo>
                    <a:pt x="8" y="30"/>
                  </a:moveTo>
                  <a:lnTo>
                    <a:pt x="0" y="23"/>
                  </a:lnTo>
                  <a:lnTo>
                    <a:pt x="8" y="15"/>
                  </a:lnTo>
                  <a:lnTo>
                    <a:pt x="0" y="0"/>
                  </a:lnTo>
                  <a:lnTo>
                    <a:pt x="8" y="0"/>
                  </a:lnTo>
                  <a:lnTo>
                    <a:pt x="15" y="0"/>
                  </a:lnTo>
                  <a:lnTo>
                    <a:pt x="22" y="0"/>
                  </a:lnTo>
                  <a:lnTo>
                    <a:pt x="37" y="0"/>
                  </a:lnTo>
                  <a:lnTo>
                    <a:pt x="37" y="8"/>
                  </a:lnTo>
                  <a:lnTo>
                    <a:pt x="37" y="23"/>
                  </a:lnTo>
                  <a:lnTo>
                    <a:pt x="30" y="30"/>
                  </a:lnTo>
                  <a:lnTo>
                    <a:pt x="22" y="30"/>
                  </a:lnTo>
                  <a:lnTo>
                    <a:pt x="8" y="30"/>
                  </a:lnTo>
                  <a:close/>
                </a:path>
              </a:pathLst>
            </a:custGeom>
            <a:solidFill>
              <a:srgbClr val="B3E3EE"/>
            </a:solidFill>
            <a:ln w="9525">
              <a:noFill/>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0" name="Freeform 77"/>
            <p:cNvSpPr>
              <a:spLocks/>
            </p:cNvSpPr>
            <p:nvPr/>
          </p:nvSpPr>
          <p:spPr bwMode="auto">
            <a:xfrm>
              <a:off x="2776" y="1536"/>
              <a:ext cx="1097" cy="1605"/>
            </a:xfrm>
            <a:custGeom>
              <a:avLst/>
              <a:gdLst>
                <a:gd name="T0" fmla="*/ 563 w 1532"/>
                <a:gd name="T1" fmla="*/ 0 h 2377"/>
                <a:gd name="T2" fmla="*/ 272 w 1532"/>
                <a:gd name="T3" fmla="*/ 0 h 2377"/>
                <a:gd name="T4" fmla="*/ 0 w 1532"/>
                <a:gd name="T5" fmla="*/ 732 h 2377"/>
                <a:gd name="T6" fmla="*/ 152 w 1532"/>
                <a:gd name="T7" fmla="*/ 732 h 2377"/>
                <a:gd name="T8" fmla="*/ 563 w 1532"/>
                <a:gd name="T9" fmla="*/ 0 h 2377"/>
                <a:gd name="T10" fmla="*/ 0 60000 65536"/>
                <a:gd name="T11" fmla="*/ 0 60000 65536"/>
                <a:gd name="T12" fmla="*/ 0 60000 65536"/>
                <a:gd name="T13" fmla="*/ 0 60000 65536"/>
                <a:gd name="T14" fmla="*/ 0 60000 65536"/>
                <a:gd name="T15" fmla="*/ 0 w 1532"/>
                <a:gd name="T16" fmla="*/ 0 h 2377"/>
                <a:gd name="T17" fmla="*/ 1532 w 1532"/>
                <a:gd name="T18" fmla="*/ 2377 h 2377"/>
              </a:gdLst>
              <a:ahLst/>
              <a:cxnLst>
                <a:cxn ang="T10">
                  <a:pos x="T0" y="T1"/>
                </a:cxn>
                <a:cxn ang="T11">
                  <a:pos x="T2" y="T3"/>
                </a:cxn>
                <a:cxn ang="T12">
                  <a:pos x="T4" y="T5"/>
                </a:cxn>
                <a:cxn ang="T13">
                  <a:pos x="T6" y="T7"/>
                </a:cxn>
                <a:cxn ang="T14">
                  <a:pos x="T8" y="T9"/>
                </a:cxn>
              </a:cxnLst>
              <a:rect l="T15" t="T16" r="T17" b="T18"/>
              <a:pathLst>
                <a:path w="1532" h="2377">
                  <a:moveTo>
                    <a:pt x="1532" y="0"/>
                  </a:moveTo>
                  <a:lnTo>
                    <a:pt x="740" y="0"/>
                  </a:lnTo>
                  <a:lnTo>
                    <a:pt x="0" y="2377"/>
                  </a:lnTo>
                  <a:lnTo>
                    <a:pt x="414" y="2377"/>
                  </a:lnTo>
                  <a:lnTo>
                    <a:pt x="1532" y="0"/>
                  </a:lnTo>
                  <a:close/>
                </a:path>
              </a:pathLst>
            </a:custGeom>
            <a:solidFill>
              <a:srgbClr val="FB6747"/>
            </a:solid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1" name="Freeform 78"/>
            <p:cNvSpPr>
              <a:spLocks/>
            </p:cNvSpPr>
            <p:nvPr/>
          </p:nvSpPr>
          <p:spPr bwMode="auto">
            <a:xfrm>
              <a:off x="2659" y="1162"/>
              <a:ext cx="646" cy="1980"/>
            </a:xfrm>
            <a:custGeom>
              <a:avLst/>
              <a:gdLst>
                <a:gd name="T0" fmla="*/ 0 w 903"/>
                <a:gd name="T1" fmla="*/ 806 h 2933"/>
                <a:gd name="T2" fmla="*/ 190 w 903"/>
                <a:gd name="T3" fmla="*/ 0 h 2933"/>
                <a:gd name="T4" fmla="*/ 331 w 903"/>
                <a:gd name="T5" fmla="*/ 166 h 2933"/>
                <a:gd name="T6" fmla="*/ 57 w 903"/>
                <a:gd name="T7" fmla="*/ 903 h 2933"/>
                <a:gd name="T8" fmla="*/ 0 w 903"/>
                <a:gd name="T9" fmla="*/ 806 h 2933"/>
                <a:gd name="T10" fmla="*/ 0 60000 65536"/>
                <a:gd name="T11" fmla="*/ 0 60000 65536"/>
                <a:gd name="T12" fmla="*/ 0 60000 65536"/>
                <a:gd name="T13" fmla="*/ 0 60000 65536"/>
                <a:gd name="T14" fmla="*/ 0 60000 65536"/>
                <a:gd name="T15" fmla="*/ 0 w 903"/>
                <a:gd name="T16" fmla="*/ 0 h 2933"/>
                <a:gd name="T17" fmla="*/ 903 w 903"/>
                <a:gd name="T18" fmla="*/ 2933 h 2933"/>
              </a:gdLst>
              <a:ahLst/>
              <a:cxnLst>
                <a:cxn ang="T10">
                  <a:pos x="T0" y="T1"/>
                </a:cxn>
                <a:cxn ang="T11">
                  <a:pos x="T2" y="T3"/>
                </a:cxn>
                <a:cxn ang="T12">
                  <a:pos x="T4" y="T5"/>
                </a:cxn>
                <a:cxn ang="T13">
                  <a:pos x="T6" y="T7"/>
                </a:cxn>
                <a:cxn ang="T14">
                  <a:pos x="T8" y="T9"/>
                </a:cxn>
              </a:cxnLst>
              <a:rect l="T15" t="T16" r="T17" b="T18"/>
              <a:pathLst>
                <a:path w="903" h="2933">
                  <a:moveTo>
                    <a:pt x="0" y="2621"/>
                  </a:moveTo>
                  <a:lnTo>
                    <a:pt x="518" y="0"/>
                  </a:lnTo>
                  <a:lnTo>
                    <a:pt x="903" y="540"/>
                  </a:lnTo>
                  <a:lnTo>
                    <a:pt x="155" y="2933"/>
                  </a:lnTo>
                  <a:lnTo>
                    <a:pt x="0" y="2621"/>
                  </a:lnTo>
                  <a:close/>
                </a:path>
              </a:pathLst>
            </a:custGeom>
            <a:solidFill>
              <a:srgbClr val="FB805F"/>
            </a:solid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2" name="Freeform 79"/>
            <p:cNvSpPr>
              <a:spLocks/>
            </p:cNvSpPr>
            <p:nvPr/>
          </p:nvSpPr>
          <p:spPr bwMode="auto">
            <a:xfrm>
              <a:off x="3030" y="1162"/>
              <a:ext cx="838" cy="375"/>
            </a:xfrm>
            <a:custGeom>
              <a:avLst/>
              <a:gdLst>
                <a:gd name="T0" fmla="*/ 0 w 1170"/>
                <a:gd name="T1" fmla="*/ 0 h 555"/>
                <a:gd name="T2" fmla="*/ 286 w 1170"/>
                <a:gd name="T3" fmla="*/ 0 h 555"/>
                <a:gd name="T4" fmla="*/ 430 w 1170"/>
                <a:gd name="T5" fmla="*/ 171 h 555"/>
                <a:gd name="T6" fmla="*/ 142 w 1170"/>
                <a:gd name="T7" fmla="*/ 171 h 555"/>
                <a:gd name="T8" fmla="*/ 0 w 1170"/>
                <a:gd name="T9" fmla="*/ 0 h 555"/>
                <a:gd name="T10" fmla="*/ 0 60000 65536"/>
                <a:gd name="T11" fmla="*/ 0 60000 65536"/>
                <a:gd name="T12" fmla="*/ 0 60000 65536"/>
                <a:gd name="T13" fmla="*/ 0 60000 65536"/>
                <a:gd name="T14" fmla="*/ 0 60000 65536"/>
                <a:gd name="T15" fmla="*/ 0 w 1170"/>
                <a:gd name="T16" fmla="*/ 0 h 555"/>
                <a:gd name="T17" fmla="*/ 1170 w 1170"/>
                <a:gd name="T18" fmla="*/ 555 h 555"/>
              </a:gdLst>
              <a:ahLst/>
              <a:cxnLst>
                <a:cxn ang="T10">
                  <a:pos x="T0" y="T1"/>
                </a:cxn>
                <a:cxn ang="T11">
                  <a:pos x="T2" y="T3"/>
                </a:cxn>
                <a:cxn ang="T12">
                  <a:pos x="T4" y="T5"/>
                </a:cxn>
                <a:cxn ang="T13">
                  <a:pos x="T6" y="T7"/>
                </a:cxn>
                <a:cxn ang="T14">
                  <a:pos x="T8" y="T9"/>
                </a:cxn>
              </a:cxnLst>
              <a:rect l="T15" t="T16" r="T17" b="T18"/>
              <a:pathLst>
                <a:path w="1170" h="555">
                  <a:moveTo>
                    <a:pt x="0" y="0"/>
                  </a:moveTo>
                  <a:lnTo>
                    <a:pt x="778" y="0"/>
                  </a:lnTo>
                  <a:lnTo>
                    <a:pt x="1170" y="555"/>
                  </a:lnTo>
                  <a:lnTo>
                    <a:pt x="385" y="555"/>
                  </a:lnTo>
                  <a:lnTo>
                    <a:pt x="0" y="0"/>
                  </a:lnTo>
                  <a:close/>
                </a:path>
              </a:pathLst>
            </a:custGeom>
            <a:solidFill>
              <a:srgbClr val="FC4D31"/>
            </a:solid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3" name="Freeform 80"/>
            <p:cNvSpPr>
              <a:spLocks/>
            </p:cNvSpPr>
            <p:nvPr/>
          </p:nvSpPr>
          <p:spPr bwMode="auto">
            <a:xfrm>
              <a:off x="2659" y="2922"/>
              <a:ext cx="413" cy="215"/>
            </a:xfrm>
            <a:custGeom>
              <a:avLst/>
              <a:gdLst>
                <a:gd name="T0" fmla="*/ 212 w 577"/>
                <a:gd name="T1" fmla="*/ 98 h 318"/>
                <a:gd name="T2" fmla="*/ 57 w 577"/>
                <a:gd name="T3" fmla="*/ 98 h 318"/>
                <a:gd name="T4" fmla="*/ 0 w 577"/>
                <a:gd name="T5" fmla="*/ 0 h 318"/>
                <a:gd name="T6" fmla="*/ 0 60000 65536"/>
                <a:gd name="T7" fmla="*/ 0 60000 65536"/>
                <a:gd name="T8" fmla="*/ 0 60000 65536"/>
                <a:gd name="T9" fmla="*/ 0 w 577"/>
                <a:gd name="T10" fmla="*/ 0 h 318"/>
                <a:gd name="T11" fmla="*/ 577 w 577"/>
                <a:gd name="T12" fmla="*/ 318 h 318"/>
              </a:gdLst>
              <a:ahLst/>
              <a:cxnLst>
                <a:cxn ang="T6">
                  <a:pos x="T0" y="T1"/>
                </a:cxn>
                <a:cxn ang="T7">
                  <a:pos x="T2" y="T3"/>
                </a:cxn>
                <a:cxn ang="T8">
                  <a:pos x="T4" y="T5"/>
                </a:cxn>
              </a:cxnLst>
              <a:rect l="T9" t="T10" r="T11" b="T12"/>
              <a:pathLst>
                <a:path w="577" h="318">
                  <a:moveTo>
                    <a:pt x="577" y="318"/>
                  </a:moveTo>
                  <a:lnTo>
                    <a:pt x="155" y="318"/>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4" name="Freeform 81"/>
            <p:cNvSpPr>
              <a:spLocks/>
            </p:cNvSpPr>
            <p:nvPr/>
          </p:nvSpPr>
          <p:spPr bwMode="auto">
            <a:xfrm>
              <a:off x="2664" y="2912"/>
              <a:ext cx="414" cy="215"/>
            </a:xfrm>
            <a:custGeom>
              <a:avLst/>
              <a:gdLst>
                <a:gd name="T0" fmla="*/ 213 w 578"/>
                <a:gd name="T1" fmla="*/ 98 h 318"/>
                <a:gd name="T2" fmla="*/ 57 w 578"/>
                <a:gd name="T3" fmla="*/ 98 h 318"/>
                <a:gd name="T4" fmla="*/ 0 w 578"/>
                <a:gd name="T5" fmla="*/ 0 h 318"/>
                <a:gd name="T6" fmla="*/ 0 60000 65536"/>
                <a:gd name="T7" fmla="*/ 0 60000 65536"/>
                <a:gd name="T8" fmla="*/ 0 60000 65536"/>
                <a:gd name="T9" fmla="*/ 0 w 578"/>
                <a:gd name="T10" fmla="*/ 0 h 318"/>
                <a:gd name="T11" fmla="*/ 578 w 578"/>
                <a:gd name="T12" fmla="*/ 318 h 318"/>
              </a:gdLst>
              <a:ahLst/>
              <a:cxnLst>
                <a:cxn ang="T6">
                  <a:pos x="T0" y="T1"/>
                </a:cxn>
                <a:cxn ang="T7">
                  <a:pos x="T2" y="T3"/>
                </a:cxn>
                <a:cxn ang="T8">
                  <a:pos x="T4" y="T5"/>
                </a:cxn>
              </a:cxnLst>
              <a:rect l="T9" t="T10" r="T11" b="T12"/>
              <a:pathLst>
                <a:path w="578" h="318">
                  <a:moveTo>
                    <a:pt x="578" y="318"/>
                  </a:moveTo>
                  <a:lnTo>
                    <a:pt x="156" y="318"/>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5" name="Freeform 82"/>
            <p:cNvSpPr>
              <a:spLocks/>
            </p:cNvSpPr>
            <p:nvPr/>
          </p:nvSpPr>
          <p:spPr bwMode="auto">
            <a:xfrm>
              <a:off x="2664" y="2887"/>
              <a:ext cx="424" cy="220"/>
            </a:xfrm>
            <a:custGeom>
              <a:avLst/>
              <a:gdLst>
                <a:gd name="T0" fmla="*/ 218 w 592"/>
                <a:gd name="T1" fmla="*/ 100 h 326"/>
                <a:gd name="T2" fmla="*/ 60 w 592"/>
                <a:gd name="T3" fmla="*/ 98 h 326"/>
                <a:gd name="T4" fmla="*/ 0 w 592"/>
                <a:gd name="T5" fmla="*/ 0 h 326"/>
                <a:gd name="T6" fmla="*/ 0 60000 65536"/>
                <a:gd name="T7" fmla="*/ 0 60000 65536"/>
                <a:gd name="T8" fmla="*/ 0 60000 65536"/>
                <a:gd name="T9" fmla="*/ 0 w 592"/>
                <a:gd name="T10" fmla="*/ 0 h 326"/>
                <a:gd name="T11" fmla="*/ 592 w 592"/>
                <a:gd name="T12" fmla="*/ 326 h 326"/>
              </a:gdLst>
              <a:ahLst/>
              <a:cxnLst>
                <a:cxn ang="T6">
                  <a:pos x="T0" y="T1"/>
                </a:cxn>
                <a:cxn ang="T7">
                  <a:pos x="T2" y="T3"/>
                </a:cxn>
                <a:cxn ang="T8">
                  <a:pos x="T4" y="T5"/>
                </a:cxn>
              </a:cxnLst>
              <a:rect l="T9" t="T10" r="T11" b="T12"/>
              <a:pathLst>
                <a:path w="592" h="326">
                  <a:moveTo>
                    <a:pt x="592" y="326"/>
                  </a:moveTo>
                  <a:lnTo>
                    <a:pt x="163" y="318"/>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6" name="Freeform 83"/>
            <p:cNvSpPr>
              <a:spLocks/>
            </p:cNvSpPr>
            <p:nvPr/>
          </p:nvSpPr>
          <p:spPr bwMode="auto">
            <a:xfrm>
              <a:off x="2680" y="2847"/>
              <a:ext cx="424" cy="225"/>
            </a:xfrm>
            <a:custGeom>
              <a:avLst/>
              <a:gdLst>
                <a:gd name="T0" fmla="*/ 217 w 593"/>
                <a:gd name="T1" fmla="*/ 103 h 333"/>
                <a:gd name="T2" fmla="*/ 60 w 593"/>
                <a:gd name="T3" fmla="*/ 103 h 333"/>
                <a:gd name="T4" fmla="*/ 0 w 593"/>
                <a:gd name="T5" fmla="*/ 0 h 333"/>
                <a:gd name="T6" fmla="*/ 0 60000 65536"/>
                <a:gd name="T7" fmla="*/ 0 60000 65536"/>
                <a:gd name="T8" fmla="*/ 0 60000 65536"/>
                <a:gd name="T9" fmla="*/ 0 w 593"/>
                <a:gd name="T10" fmla="*/ 0 h 333"/>
                <a:gd name="T11" fmla="*/ 593 w 593"/>
                <a:gd name="T12" fmla="*/ 333 h 333"/>
              </a:gdLst>
              <a:ahLst/>
              <a:cxnLst>
                <a:cxn ang="T6">
                  <a:pos x="T0" y="T1"/>
                </a:cxn>
                <a:cxn ang="T7">
                  <a:pos x="T2" y="T3"/>
                </a:cxn>
                <a:cxn ang="T8">
                  <a:pos x="T4" y="T5"/>
                </a:cxn>
              </a:cxnLst>
              <a:rect l="T9" t="T10" r="T11" b="T12"/>
              <a:pathLst>
                <a:path w="593" h="333">
                  <a:moveTo>
                    <a:pt x="593" y="333"/>
                  </a:moveTo>
                  <a:lnTo>
                    <a:pt x="163" y="333"/>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7" name="Freeform 84"/>
            <p:cNvSpPr>
              <a:spLocks/>
            </p:cNvSpPr>
            <p:nvPr/>
          </p:nvSpPr>
          <p:spPr bwMode="auto">
            <a:xfrm>
              <a:off x="2685" y="2802"/>
              <a:ext cx="440" cy="225"/>
            </a:xfrm>
            <a:custGeom>
              <a:avLst/>
              <a:gdLst>
                <a:gd name="T0" fmla="*/ 226 w 614"/>
                <a:gd name="T1" fmla="*/ 103 h 333"/>
                <a:gd name="T2" fmla="*/ 62 w 614"/>
                <a:gd name="T3" fmla="*/ 103 h 333"/>
                <a:gd name="T4" fmla="*/ 0 w 614"/>
                <a:gd name="T5" fmla="*/ 0 h 333"/>
                <a:gd name="T6" fmla="*/ 0 60000 65536"/>
                <a:gd name="T7" fmla="*/ 0 60000 65536"/>
                <a:gd name="T8" fmla="*/ 0 60000 65536"/>
                <a:gd name="T9" fmla="*/ 0 w 614"/>
                <a:gd name="T10" fmla="*/ 0 h 333"/>
                <a:gd name="T11" fmla="*/ 614 w 614"/>
                <a:gd name="T12" fmla="*/ 333 h 333"/>
              </a:gdLst>
              <a:ahLst/>
              <a:cxnLst>
                <a:cxn ang="T6">
                  <a:pos x="T0" y="T1"/>
                </a:cxn>
                <a:cxn ang="T7">
                  <a:pos x="T2" y="T3"/>
                </a:cxn>
                <a:cxn ang="T8">
                  <a:pos x="T4" y="T5"/>
                </a:cxn>
              </a:cxnLst>
              <a:rect l="T9" t="T10" r="T11" b="T12"/>
              <a:pathLst>
                <a:path w="614" h="333">
                  <a:moveTo>
                    <a:pt x="614" y="333"/>
                  </a:moveTo>
                  <a:lnTo>
                    <a:pt x="170" y="333"/>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8" name="Freeform 85"/>
            <p:cNvSpPr>
              <a:spLocks/>
            </p:cNvSpPr>
            <p:nvPr/>
          </p:nvSpPr>
          <p:spPr bwMode="auto">
            <a:xfrm>
              <a:off x="2696" y="2752"/>
              <a:ext cx="456" cy="220"/>
            </a:xfrm>
            <a:custGeom>
              <a:avLst/>
              <a:gdLst>
                <a:gd name="T0" fmla="*/ 234 w 636"/>
                <a:gd name="T1" fmla="*/ 100 h 326"/>
                <a:gd name="T2" fmla="*/ 65 w 636"/>
                <a:gd name="T3" fmla="*/ 100 h 326"/>
                <a:gd name="T4" fmla="*/ 0 w 636"/>
                <a:gd name="T5" fmla="*/ 0 h 326"/>
                <a:gd name="T6" fmla="*/ 0 60000 65536"/>
                <a:gd name="T7" fmla="*/ 0 60000 65536"/>
                <a:gd name="T8" fmla="*/ 0 60000 65536"/>
                <a:gd name="T9" fmla="*/ 0 w 636"/>
                <a:gd name="T10" fmla="*/ 0 h 326"/>
                <a:gd name="T11" fmla="*/ 636 w 636"/>
                <a:gd name="T12" fmla="*/ 326 h 326"/>
              </a:gdLst>
              <a:ahLst/>
              <a:cxnLst>
                <a:cxn ang="T6">
                  <a:pos x="T0" y="T1"/>
                </a:cxn>
                <a:cxn ang="T7">
                  <a:pos x="T2" y="T3"/>
                </a:cxn>
                <a:cxn ang="T8">
                  <a:pos x="T4" y="T5"/>
                </a:cxn>
              </a:cxnLst>
              <a:rect l="T9" t="T10" r="T11" b="T12"/>
              <a:pathLst>
                <a:path w="636" h="326">
                  <a:moveTo>
                    <a:pt x="636" y="326"/>
                  </a:moveTo>
                  <a:lnTo>
                    <a:pt x="177" y="326"/>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19" name="Freeform 86"/>
            <p:cNvSpPr>
              <a:spLocks/>
            </p:cNvSpPr>
            <p:nvPr/>
          </p:nvSpPr>
          <p:spPr bwMode="auto">
            <a:xfrm>
              <a:off x="2712" y="2692"/>
              <a:ext cx="472" cy="220"/>
            </a:xfrm>
            <a:custGeom>
              <a:avLst/>
              <a:gdLst>
                <a:gd name="T0" fmla="*/ 242 w 659"/>
                <a:gd name="T1" fmla="*/ 100 h 326"/>
                <a:gd name="T2" fmla="*/ 68 w 659"/>
                <a:gd name="T3" fmla="*/ 100 h 326"/>
                <a:gd name="T4" fmla="*/ 0 w 659"/>
                <a:gd name="T5" fmla="*/ 0 h 326"/>
                <a:gd name="T6" fmla="*/ 0 60000 65536"/>
                <a:gd name="T7" fmla="*/ 0 60000 65536"/>
                <a:gd name="T8" fmla="*/ 0 60000 65536"/>
                <a:gd name="T9" fmla="*/ 0 w 659"/>
                <a:gd name="T10" fmla="*/ 0 h 326"/>
                <a:gd name="T11" fmla="*/ 659 w 659"/>
                <a:gd name="T12" fmla="*/ 326 h 326"/>
              </a:gdLst>
              <a:ahLst/>
              <a:cxnLst>
                <a:cxn ang="T6">
                  <a:pos x="T0" y="T1"/>
                </a:cxn>
                <a:cxn ang="T7">
                  <a:pos x="T2" y="T3"/>
                </a:cxn>
                <a:cxn ang="T8">
                  <a:pos x="T4" y="T5"/>
                </a:cxn>
              </a:cxnLst>
              <a:rect l="T9" t="T10" r="T11" b="T12"/>
              <a:pathLst>
                <a:path w="659" h="326">
                  <a:moveTo>
                    <a:pt x="659" y="326"/>
                  </a:moveTo>
                  <a:lnTo>
                    <a:pt x="185" y="326"/>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0" name="Freeform 87"/>
            <p:cNvSpPr>
              <a:spLocks/>
            </p:cNvSpPr>
            <p:nvPr/>
          </p:nvSpPr>
          <p:spPr bwMode="auto">
            <a:xfrm>
              <a:off x="2728" y="2607"/>
              <a:ext cx="493" cy="230"/>
            </a:xfrm>
            <a:custGeom>
              <a:avLst/>
              <a:gdLst>
                <a:gd name="T0" fmla="*/ 253 w 689"/>
                <a:gd name="T1" fmla="*/ 105 h 341"/>
                <a:gd name="T2" fmla="*/ 73 w 689"/>
                <a:gd name="T3" fmla="*/ 105 h 341"/>
                <a:gd name="T4" fmla="*/ 0 w 689"/>
                <a:gd name="T5" fmla="*/ 0 h 341"/>
                <a:gd name="T6" fmla="*/ 0 60000 65536"/>
                <a:gd name="T7" fmla="*/ 0 60000 65536"/>
                <a:gd name="T8" fmla="*/ 0 60000 65536"/>
                <a:gd name="T9" fmla="*/ 0 w 689"/>
                <a:gd name="T10" fmla="*/ 0 h 341"/>
                <a:gd name="T11" fmla="*/ 689 w 689"/>
                <a:gd name="T12" fmla="*/ 341 h 341"/>
              </a:gdLst>
              <a:ahLst/>
              <a:cxnLst>
                <a:cxn ang="T6">
                  <a:pos x="T0" y="T1"/>
                </a:cxn>
                <a:cxn ang="T7">
                  <a:pos x="T2" y="T3"/>
                </a:cxn>
                <a:cxn ang="T8">
                  <a:pos x="T4" y="T5"/>
                </a:cxn>
              </a:cxnLst>
              <a:rect l="T9" t="T10" r="T11" b="T12"/>
              <a:pathLst>
                <a:path w="689" h="341">
                  <a:moveTo>
                    <a:pt x="689" y="341"/>
                  </a:moveTo>
                  <a:lnTo>
                    <a:pt x="200" y="341"/>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1" name="Freeform 88"/>
            <p:cNvSpPr>
              <a:spLocks/>
            </p:cNvSpPr>
            <p:nvPr/>
          </p:nvSpPr>
          <p:spPr bwMode="auto">
            <a:xfrm>
              <a:off x="2749" y="2512"/>
              <a:ext cx="514" cy="250"/>
            </a:xfrm>
            <a:custGeom>
              <a:avLst/>
              <a:gdLst>
                <a:gd name="T0" fmla="*/ 263 w 718"/>
                <a:gd name="T1" fmla="*/ 113 h 371"/>
                <a:gd name="T2" fmla="*/ 76 w 718"/>
                <a:gd name="T3" fmla="*/ 113 h 371"/>
                <a:gd name="T4" fmla="*/ 0 w 718"/>
                <a:gd name="T5" fmla="*/ 0 h 371"/>
                <a:gd name="T6" fmla="*/ 0 60000 65536"/>
                <a:gd name="T7" fmla="*/ 0 60000 65536"/>
                <a:gd name="T8" fmla="*/ 0 60000 65536"/>
                <a:gd name="T9" fmla="*/ 0 w 718"/>
                <a:gd name="T10" fmla="*/ 0 h 371"/>
                <a:gd name="T11" fmla="*/ 718 w 718"/>
                <a:gd name="T12" fmla="*/ 371 h 371"/>
              </a:gdLst>
              <a:ahLst/>
              <a:cxnLst>
                <a:cxn ang="T6">
                  <a:pos x="T0" y="T1"/>
                </a:cxn>
                <a:cxn ang="T7">
                  <a:pos x="T2" y="T3"/>
                </a:cxn>
                <a:cxn ang="T8">
                  <a:pos x="T4" y="T5"/>
                </a:cxn>
              </a:cxnLst>
              <a:rect l="T9" t="T10" r="T11" b="T12"/>
              <a:pathLst>
                <a:path w="718" h="371">
                  <a:moveTo>
                    <a:pt x="718" y="371"/>
                  </a:moveTo>
                  <a:lnTo>
                    <a:pt x="207" y="371"/>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2" name="Freeform 89"/>
            <p:cNvSpPr>
              <a:spLocks/>
            </p:cNvSpPr>
            <p:nvPr/>
          </p:nvSpPr>
          <p:spPr bwMode="auto">
            <a:xfrm>
              <a:off x="2765" y="2412"/>
              <a:ext cx="540" cy="265"/>
            </a:xfrm>
            <a:custGeom>
              <a:avLst/>
              <a:gdLst>
                <a:gd name="T0" fmla="*/ 276 w 755"/>
                <a:gd name="T1" fmla="*/ 121 h 393"/>
                <a:gd name="T2" fmla="*/ 82 w 755"/>
                <a:gd name="T3" fmla="*/ 121 h 393"/>
                <a:gd name="T4" fmla="*/ 0 w 755"/>
                <a:gd name="T5" fmla="*/ 0 h 393"/>
                <a:gd name="T6" fmla="*/ 0 60000 65536"/>
                <a:gd name="T7" fmla="*/ 0 60000 65536"/>
                <a:gd name="T8" fmla="*/ 0 60000 65536"/>
                <a:gd name="T9" fmla="*/ 0 w 755"/>
                <a:gd name="T10" fmla="*/ 0 h 393"/>
                <a:gd name="T11" fmla="*/ 755 w 755"/>
                <a:gd name="T12" fmla="*/ 393 h 393"/>
              </a:gdLst>
              <a:ahLst/>
              <a:cxnLst>
                <a:cxn ang="T6">
                  <a:pos x="T0" y="T1"/>
                </a:cxn>
                <a:cxn ang="T7">
                  <a:pos x="T2" y="T3"/>
                </a:cxn>
                <a:cxn ang="T8">
                  <a:pos x="T4" y="T5"/>
                </a:cxn>
              </a:cxnLst>
              <a:rect l="T9" t="T10" r="T11" b="T12"/>
              <a:pathLst>
                <a:path w="755" h="393">
                  <a:moveTo>
                    <a:pt x="755" y="393"/>
                  </a:moveTo>
                  <a:lnTo>
                    <a:pt x="222" y="393"/>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3" name="Freeform 90"/>
            <p:cNvSpPr>
              <a:spLocks/>
            </p:cNvSpPr>
            <p:nvPr/>
          </p:nvSpPr>
          <p:spPr bwMode="auto">
            <a:xfrm>
              <a:off x="2791" y="2292"/>
              <a:ext cx="562" cy="280"/>
            </a:xfrm>
            <a:custGeom>
              <a:avLst/>
              <a:gdLst>
                <a:gd name="T0" fmla="*/ 288 w 785"/>
                <a:gd name="T1" fmla="*/ 128 h 414"/>
                <a:gd name="T2" fmla="*/ 87 w 785"/>
                <a:gd name="T3" fmla="*/ 128 h 414"/>
                <a:gd name="T4" fmla="*/ 0 w 785"/>
                <a:gd name="T5" fmla="*/ 0 h 414"/>
                <a:gd name="T6" fmla="*/ 0 60000 65536"/>
                <a:gd name="T7" fmla="*/ 0 60000 65536"/>
                <a:gd name="T8" fmla="*/ 0 60000 65536"/>
                <a:gd name="T9" fmla="*/ 0 w 785"/>
                <a:gd name="T10" fmla="*/ 0 h 414"/>
                <a:gd name="T11" fmla="*/ 785 w 785"/>
                <a:gd name="T12" fmla="*/ 414 h 414"/>
              </a:gdLst>
              <a:ahLst/>
              <a:cxnLst>
                <a:cxn ang="T6">
                  <a:pos x="T0" y="T1"/>
                </a:cxn>
                <a:cxn ang="T7">
                  <a:pos x="T2" y="T3"/>
                </a:cxn>
                <a:cxn ang="T8">
                  <a:pos x="T4" y="T5"/>
                </a:cxn>
              </a:cxnLst>
              <a:rect l="T9" t="T10" r="T11" b="T12"/>
              <a:pathLst>
                <a:path w="785" h="414">
                  <a:moveTo>
                    <a:pt x="785" y="414"/>
                  </a:moveTo>
                  <a:lnTo>
                    <a:pt x="237" y="414"/>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4" name="Freeform 91"/>
            <p:cNvSpPr>
              <a:spLocks/>
            </p:cNvSpPr>
            <p:nvPr/>
          </p:nvSpPr>
          <p:spPr bwMode="auto">
            <a:xfrm>
              <a:off x="2834" y="2087"/>
              <a:ext cx="604" cy="315"/>
            </a:xfrm>
            <a:custGeom>
              <a:avLst/>
              <a:gdLst>
                <a:gd name="T0" fmla="*/ 309 w 844"/>
                <a:gd name="T1" fmla="*/ 144 h 466"/>
                <a:gd name="T2" fmla="*/ 92 w 844"/>
                <a:gd name="T3" fmla="*/ 144 h 466"/>
                <a:gd name="T4" fmla="*/ 0 w 844"/>
                <a:gd name="T5" fmla="*/ 0 h 466"/>
                <a:gd name="T6" fmla="*/ 0 60000 65536"/>
                <a:gd name="T7" fmla="*/ 0 60000 65536"/>
                <a:gd name="T8" fmla="*/ 0 60000 65536"/>
                <a:gd name="T9" fmla="*/ 0 w 844"/>
                <a:gd name="T10" fmla="*/ 0 h 466"/>
                <a:gd name="T11" fmla="*/ 844 w 844"/>
                <a:gd name="T12" fmla="*/ 466 h 466"/>
              </a:gdLst>
              <a:ahLst/>
              <a:cxnLst>
                <a:cxn ang="T6">
                  <a:pos x="T0" y="T1"/>
                </a:cxn>
                <a:cxn ang="T7">
                  <a:pos x="T2" y="T3"/>
                </a:cxn>
                <a:cxn ang="T8">
                  <a:pos x="T4" y="T5"/>
                </a:cxn>
              </a:cxnLst>
              <a:rect l="T9" t="T10" r="T11" b="T12"/>
              <a:pathLst>
                <a:path w="844" h="466">
                  <a:moveTo>
                    <a:pt x="844" y="466"/>
                  </a:moveTo>
                  <a:lnTo>
                    <a:pt x="252" y="466"/>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5" name="Freeform 92"/>
            <p:cNvSpPr>
              <a:spLocks/>
            </p:cNvSpPr>
            <p:nvPr/>
          </p:nvSpPr>
          <p:spPr bwMode="auto">
            <a:xfrm>
              <a:off x="2876" y="1872"/>
              <a:ext cx="652" cy="330"/>
            </a:xfrm>
            <a:custGeom>
              <a:avLst/>
              <a:gdLst>
                <a:gd name="T0" fmla="*/ 334 w 911"/>
                <a:gd name="T1" fmla="*/ 150 h 489"/>
                <a:gd name="T2" fmla="*/ 106 w 911"/>
                <a:gd name="T3" fmla="*/ 150 h 489"/>
                <a:gd name="T4" fmla="*/ 0 w 911"/>
                <a:gd name="T5" fmla="*/ 0 h 489"/>
                <a:gd name="T6" fmla="*/ 0 60000 65536"/>
                <a:gd name="T7" fmla="*/ 0 60000 65536"/>
                <a:gd name="T8" fmla="*/ 0 60000 65536"/>
                <a:gd name="T9" fmla="*/ 0 w 911"/>
                <a:gd name="T10" fmla="*/ 0 h 489"/>
                <a:gd name="T11" fmla="*/ 911 w 911"/>
                <a:gd name="T12" fmla="*/ 489 h 489"/>
              </a:gdLst>
              <a:ahLst/>
              <a:cxnLst>
                <a:cxn ang="T6">
                  <a:pos x="T0" y="T1"/>
                </a:cxn>
                <a:cxn ang="T7">
                  <a:pos x="T2" y="T3"/>
                </a:cxn>
                <a:cxn ang="T8">
                  <a:pos x="T4" y="T5"/>
                </a:cxn>
              </a:cxnLst>
              <a:rect l="T9" t="T10" r="T11" b="T12"/>
              <a:pathLst>
                <a:path w="911" h="489">
                  <a:moveTo>
                    <a:pt x="911" y="489"/>
                  </a:moveTo>
                  <a:lnTo>
                    <a:pt x="289" y="489"/>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6" name="Freeform 93"/>
            <p:cNvSpPr>
              <a:spLocks/>
            </p:cNvSpPr>
            <p:nvPr/>
          </p:nvSpPr>
          <p:spPr bwMode="auto">
            <a:xfrm>
              <a:off x="2929" y="1627"/>
              <a:ext cx="716" cy="355"/>
            </a:xfrm>
            <a:custGeom>
              <a:avLst/>
              <a:gdLst>
                <a:gd name="T0" fmla="*/ 367 w 1000"/>
                <a:gd name="T1" fmla="*/ 162 h 525"/>
                <a:gd name="T2" fmla="*/ 117 w 1000"/>
                <a:gd name="T3" fmla="*/ 162 h 525"/>
                <a:gd name="T4" fmla="*/ 0 w 1000"/>
                <a:gd name="T5" fmla="*/ 0 h 525"/>
                <a:gd name="T6" fmla="*/ 0 60000 65536"/>
                <a:gd name="T7" fmla="*/ 0 60000 65536"/>
                <a:gd name="T8" fmla="*/ 0 60000 65536"/>
                <a:gd name="T9" fmla="*/ 0 w 1000"/>
                <a:gd name="T10" fmla="*/ 0 h 525"/>
                <a:gd name="T11" fmla="*/ 1000 w 1000"/>
                <a:gd name="T12" fmla="*/ 525 h 525"/>
              </a:gdLst>
              <a:ahLst/>
              <a:cxnLst>
                <a:cxn ang="T6">
                  <a:pos x="T0" y="T1"/>
                </a:cxn>
                <a:cxn ang="T7">
                  <a:pos x="T2" y="T3"/>
                </a:cxn>
                <a:cxn ang="T8">
                  <a:pos x="T4" y="T5"/>
                </a:cxn>
              </a:cxnLst>
              <a:rect l="T9" t="T10" r="T11" b="T12"/>
              <a:pathLst>
                <a:path w="1000" h="525">
                  <a:moveTo>
                    <a:pt x="1000" y="525"/>
                  </a:moveTo>
                  <a:lnTo>
                    <a:pt x="319" y="525"/>
                  </a:lnTo>
                  <a:lnTo>
                    <a:pt x="0" y="0"/>
                  </a:lnTo>
                </a:path>
              </a:pathLst>
            </a:custGeom>
            <a:noFill/>
            <a:ln w="11113">
              <a:solidFill>
                <a:srgbClr val="000000"/>
              </a:solidFill>
              <a:prstDash val="solid"/>
              <a:round/>
              <a:headEnd/>
              <a:tailEn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27" name="Text Box 94"/>
            <p:cNvSpPr txBox="1">
              <a:spLocks noChangeArrowheads="1"/>
            </p:cNvSpPr>
            <p:nvPr/>
          </p:nvSpPr>
          <p:spPr bwMode="auto">
            <a:xfrm>
              <a:off x="3243" y="1797"/>
              <a:ext cx="321" cy="182"/>
            </a:xfrm>
            <a:prstGeom prst="rect">
              <a:avLst/>
            </a:prstGeom>
            <a:noFill/>
            <a:ln w="9525">
              <a:noFill/>
              <a:miter lim="800000"/>
              <a:headEnd/>
              <a:tailEnd/>
            </a:ln>
          </p:spPr>
          <p:txBody>
            <a:bodyPr wrap="none">
              <a:spAutoFit/>
            </a:bodyPr>
            <a:lstStyle/>
            <a:p>
              <a:pPr eaLnBrk="0" fontAlgn="base" hangingPunct="0">
                <a:lnSpc>
                  <a:spcPct val="80000"/>
                </a:lnSpc>
                <a:spcBef>
                  <a:spcPct val="0"/>
                </a:spcBef>
                <a:spcAft>
                  <a:spcPct val="0"/>
                </a:spcAft>
              </a:pPr>
              <a:r>
                <a:rPr lang="en-GB" sz="1600" b="1" dirty="0">
                  <a:solidFill>
                    <a:srgbClr val="CCFF33"/>
                  </a:solidFill>
                  <a:latin typeface="Stone Sans ITC TT" pitchFamily="2" charset="0"/>
                  <a:cs typeface="Arial" pitchFamily="34" charset="0"/>
                </a:rPr>
                <a:t>17km</a:t>
              </a:r>
            </a:p>
          </p:txBody>
        </p:sp>
        <p:sp>
          <p:nvSpPr>
            <p:cNvPr id="1128" name="Text Box 95"/>
            <p:cNvSpPr txBox="1">
              <a:spLocks noChangeArrowheads="1"/>
            </p:cNvSpPr>
            <p:nvPr/>
          </p:nvSpPr>
          <p:spPr bwMode="auto">
            <a:xfrm>
              <a:off x="3263" y="1178"/>
              <a:ext cx="479" cy="368"/>
            </a:xfrm>
            <a:prstGeom prst="rect">
              <a:avLst/>
            </a:prstGeom>
            <a:noFill/>
            <a:ln w="9525">
              <a:noFill/>
              <a:miter lim="800000"/>
              <a:headEnd/>
              <a:tailEnd/>
            </a:ln>
          </p:spPr>
          <p:txBody>
            <a:bodyPr>
              <a:spAutoFit/>
            </a:bodyPr>
            <a:lstStyle/>
            <a:p>
              <a:pPr eaLnBrk="0" fontAlgn="base" hangingPunct="0">
                <a:spcBef>
                  <a:spcPct val="0"/>
                </a:spcBef>
                <a:spcAft>
                  <a:spcPct val="0"/>
                </a:spcAft>
              </a:pPr>
              <a:r>
                <a:rPr lang="en-GB" sz="1600" b="1" dirty="0">
                  <a:solidFill>
                    <a:srgbClr val="CCFF33"/>
                  </a:solidFill>
                  <a:latin typeface="Stone Sans ITC TT" pitchFamily="2" charset="0"/>
                  <a:cs typeface="Arial" pitchFamily="34" charset="0"/>
                </a:rPr>
                <a:t>80km high</a:t>
              </a:r>
            </a:p>
          </p:txBody>
        </p:sp>
        <p:sp>
          <p:nvSpPr>
            <p:cNvPr id="1129" name="Line 96"/>
            <p:cNvSpPr>
              <a:spLocks noChangeShapeType="1"/>
            </p:cNvSpPr>
            <p:nvPr/>
          </p:nvSpPr>
          <p:spPr bwMode="auto">
            <a:xfrm>
              <a:off x="3583" y="1901"/>
              <a:ext cx="98" cy="6"/>
            </a:xfrm>
            <a:prstGeom prst="line">
              <a:avLst/>
            </a:prstGeom>
            <a:noFill/>
            <a:ln w="9525">
              <a:solidFill>
                <a:srgbClr val="FFCC00"/>
              </a:solidFill>
              <a:round/>
              <a:headEnd/>
              <a:tailEnd type="triangle" w="med" len="me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sp>
          <p:nvSpPr>
            <p:cNvPr id="1130" name="Line 97"/>
            <p:cNvSpPr>
              <a:spLocks noChangeShapeType="1"/>
            </p:cNvSpPr>
            <p:nvPr/>
          </p:nvSpPr>
          <p:spPr bwMode="auto">
            <a:xfrm flipH="1">
              <a:off x="3179" y="1903"/>
              <a:ext cx="137" cy="6"/>
            </a:xfrm>
            <a:prstGeom prst="line">
              <a:avLst/>
            </a:prstGeom>
            <a:noFill/>
            <a:ln w="9525">
              <a:solidFill>
                <a:srgbClr val="FFFF00"/>
              </a:solidFill>
              <a:round/>
              <a:headEnd/>
              <a:tailEnd type="triangle" w="med" len="med"/>
            </a:ln>
          </p:spPr>
          <p:txBody>
            <a:bodyPr/>
            <a:lstStyle/>
            <a:p>
              <a:pPr eaLnBrk="0" fontAlgn="base" hangingPunct="0">
                <a:lnSpc>
                  <a:spcPct val="90000"/>
                </a:lnSpc>
                <a:spcBef>
                  <a:spcPct val="50000"/>
                </a:spcBef>
                <a:spcAft>
                  <a:spcPts val="600"/>
                </a:spcAft>
              </a:pPr>
              <a:endParaRPr lang="en-GB" sz="1500" b="1" dirty="0">
                <a:solidFill>
                  <a:srgbClr val="000000"/>
                </a:solidFill>
                <a:cs typeface="Arial" pitchFamily="34" charset="0"/>
              </a:endParaRPr>
            </a:p>
          </p:txBody>
        </p:sp>
      </p:grpSp>
      <p:sp>
        <p:nvSpPr>
          <p:cNvPr id="1033" name="AutoShape 98"/>
          <p:cNvSpPr>
            <a:spLocks noChangeArrowheads="1"/>
          </p:cNvSpPr>
          <p:nvPr/>
        </p:nvSpPr>
        <p:spPr bwMode="auto">
          <a:xfrm rot="20092821">
            <a:off x="3503615" y="4579939"/>
            <a:ext cx="1751012" cy="1066800"/>
          </a:xfrm>
          <a:prstGeom prst="rightArrow">
            <a:avLst>
              <a:gd name="adj1" fmla="val 43157"/>
              <a:gd name="adj2" fmla="val 48208"/>
            </a:avLst>
          </a:prstGeom>
          <a:solidFill>
            <a:schemeClr val="hlink"/>
          </a:solidFill>
          <a:ln w="9525">
            <a:solidFill>
              <a:schemeClr val="tx1"/>
            </a:solidFill>
            <a:miter lim="800000"/>
            <a:headEnd/>
            <a:tailEnd/>
          </a:ln>
        </p:spPr>
        <p:txBody>
          <a:bodyPr wrap="none" lIns="91434" tIns="45718" rIns="91434" bIns="45718" anchor="ctr"/>
          <a:lstStyle/>
          <a:p>
            <a:pPr eaLnBrk="0" fontAlgn="base" hangingPunct="0">
              <a:lnSpc>
                <a:spcPct val="90000"/>
              </a:lnSpc>
              <a:spcBef>
                <a:spcPct val="50000"/>
              </a:spcBef>
              <a:spcAft>
                <a:spcPts val="600"/>
              </a:spcAft>
            </a:pPr>
            <a:endParaRPr lang="en-US" sz="1500" b="1" dirty="0">
              <a:solidFill>
                <a:srgbClr val="000000"/>
              </a:solidFill>
              <a:cs typeface="Arial" pitchFamily="34" charset="0"/>
            </a:endParaRPr>
          </a:p>
        </p:txBody>
      </p:sp>
      <p:sp>
        <p:nvSpPr>
          <p:cNvPr id="1034" name="AutoShape 99"/>
          <p:cNvSpPr>
            <a:spLocks noChangeArrowheads="1"/>
          </p:cNvSpPr>
          <p:nvPr/>
        </p:nvSpPr>
        <p:spPr bwMode="auto">
          <a:xfrm rot="1788285">
            <a:off x="3309939" y="3160713"/>
            <a:ext cx="1852612" cy="1066800"/>
          </a:xfrm>
          <a:prstGeom prst="rightArrow">
            <a:avLst>
              <a:gd name="adj1" fmla="val 43157"/>
              <a:gd name="adj2" fmla="val 51005"/>
            </a:avLst>
          </a:prstGeom>
          <a:solidFill>
            <a:schemeClr val="hlink"/>
          </a:solidFill>
          <a:ln w="9525">
            <a:solidFill>
              <a:schemeClr val="tx1"/>
            </a:solidFill>
            <a:miter lim="800000"/>
            <a:headEnd/>
            <a:tailEnd/>
          </a:ln>
        </p:spPr>
        <p:txBody>
          <a:bodyPr wrap="none" lIns="91434" tIns="45718" rIns="91434" bIns="45718" anchor="ctr"/>
          <a:lstStyle/>
          <a:p>
            <a:pPr eaLnBrk="0" fontAlgn="base" hangingPunct="0">
              <a:lnSpc>
                <a:spcPct val="90000"/>
              </a:lnSpc>
              <a:spcBef>
                <a:spcPct val="50000"/>
              </a:spcBef>
              <a:spcAft>
                <a:spcPts val="600"/>
              </a:spcAft>
            </a:pPr>
            <a:endParaRPr lang="en-US" sz="1500" b="1" dirty="0">
              <a:solidFill>
                <a:srgbClr val="000000"/>
              </a:solidFill>
              <a:cs typeface="Arial" pitchFamily="34" charset="0"/>
            </a:endParaRPr>
          </a:p>
        </p:txBody>
      </p:sp>
      <p:sp>
        <p:nvSpPr>
          <p:cNvPr id="1035" name="Rectangle 100"/>
          <p:cNvSpPr>
            <a:spLocks noGrp="1" noChangeArrowheads="1"/>
          </p:cNvSpPr>
          <p:nvPr>
            <p:ph type="title"/>
          </p:nvPr>
        </p:nvSpPr>
        <p:spPr>
          <a:xfrm>
            <a:off x="2972597" y="215115"/>
            <a:ext cx="7596187" cy="765175"/>
          </a:xfrm>
        </p:spPr>
        <p:txBody>
          <a:bodyPr/>
          <a:lstStyle/>
          <a:p>
            <a:pPr algn="r" eaLnBrk="1" hangingPunct="1"/>
            <a:r>
              <a:rPr lang="en-GB" sz="4400" dirty="0"/>
              <a:t>Forecasting the weather</a:t>
            </a:r>
            <a:r>
              <a:rPr lang="en-GB" sz="3600" dirty="0"/>
              <a:t>	</a:t>
            </a:r>
          </a:p>
        </p:txBody>
      </p:sp>
      <p:sp>
        <p:nvSpPr>
          <p:cNvPr id="1036" name="Text Box 101"/>
          <p:cNvSpPr txBox="1">
            <a:spLocks noChangeArrowheads="1"/>
          </p:cNvSpPr>
          <p:nvPr/>
        </p:nvSpPr>
        <p:spPr bwMode="auto">
          <a:xfrm>
            <a:off x="5375275" y="5734070"/>
            <a:ext cx="2376488" cy="353943"/>
          </a:xfrm>
          <a:prstGeom prst="rect">
            <a:avLst/>
          </a:prstGeom>
          <a:noFill/>
          <a:ln w="9525" algn="ctr">
            <a:noFill/>
            <a:miter lim="800000"/>
            <a:headEnd/>
            <a:tailEnd/>
          </a:ln>
        </p:spPr>
        <p:txBody>
          <a:bodyPr lIns="91434" tIns="45718" rIns="91434" bIns="45718">
            <a:spAutoFit/>
          </a:bodyPr>
          <a:lstStyle/>
          <a:p>
            <a:pPr algn="ctr" fontAlgn="base">
              <a:lnSpc>
                <a:spcPct val="85000"/>
              </a:lnSpc>
              <a:spcBef>
                <a:spcPct val="50000"/>
              </a:spcBef>
              <a:spcAft>
                <a:spcPct val="0"/>
              </a:spcAft>
            </a:pPr>
            <a:r>
              <a:rPr lang="en-GB" sz="2000" dirty="0">
                <a:solidFill>
                  <a:srgbClr val="000000"/>
                </a:solidFill>
                <a:cs typeface="Arial" pitchFamily="34" charset="0"/>
              </a:rPr>
              <a:t>Forecast Model</a:t>
            </a:r>
          </a:p>
        </p:txBody>
      </p:sp>
      <p:pic>
        <p:nvPicPr>
          <p:cNvPr id="1037" name="Picture 102" descr="satellite"/>
          <p:cNvPicPr>
            <a:picLocks noChangeAspect="1" noChangeArrowheads="1"/>
          </p:cNvPicPr>
          <p:nvPr/>
        </p:nvPicPr>
        <p:blipFill>
          <a:blip r:embed="rId7" cstate="print"/>
          <a:srcRect/>
          <a:stretch>
            <a:fillRect/>
          </a:stretch>
        </p:blipFill>
        <p:spPr bwMode="auto">
          <a:xfrm>
            <a:off x="1524005" y="1484314"/>
            <a:ext cx="1681163" cy="1714500"/>
          </a:xfrm>
          <a:prstGeom prst="rect">
            <a:avLst/>
          </a:prstGeom>
          <a:noFill/>
          <a:ln w="9525">
            <a:noFill/>
            <a:miter lim="800000"/>
            <a:headEnd/>
            <a:tailEnd/>
          </a:ln>
        </p:spPr>
      </p:pic>
      <p:sp>
        <p:nvSpPr>
          <p:cNvPr id="1038" name="Text Box 103"/>
          <p:cNvSpPr txBox="1">
            <a:spLocks noChangeArrowheads="1"/>
          </p:cNvSpPr>
          <p:nvPr/>
        </p:nvSpPr>
        <p:spPr bwMode="auto">
          <a:xfrm>
            <a:off x="1524009" y="3213121"/>
            <a:ext cx="1820863" cy="353943"/>
          </a:xfrm>
          <a:prstGeom prst="rect">
            <a:avLst/>
          </a:prstGeom>
          <a:noFill/>
          <a:ln w="9525" algn="ctr">
            <a:noFill/>
            <a:miter lim="800000"/>
            <a:headEnd/>
            <a:tailEnd/>
          </a:ln>
        </p:spPr>
        <p:txBody>
          <a:bodyPr lIns="91434" tIns="45718" rIns="91434" bIns="45718">
            <a:spAutoFit/>
          </a:bodyPr>
          <a:lstStyle/>
          <a:p>
            <a:pPr algn="ctr" fontAlgn="base">
              <a:lnSpc>
                <a:spcPct val="85000"/>
              </a:lnSpc>
              <a:spcBef>
                <a:spcPct val="0"/>
              </a:spcBef>
              <a:spcAft>
                <a:spcPct val="0"/>
              </a:spcAft>
            </a:pPr>
            <a:r>
              <a:rPr lang="en-GB" sz="2000" dirty="0">
                <a:solidFill>
                  <a:srgbClr val="000000"/>
                </a:solidFill>
                <a:cs typeface="Arial" pitchFamily="34" charset="0"/>
              </a:rPr>
              <a:t>Observations</a:t>
            </a:r>
          </a:p>
        </p:txBody>
      </p:sp>
      <p:sp>
        <p:nvSpPr>
          <p:cNvPr id="998504" name="Rectangle 104"/>
          <p:cNvSpPr>
            <a:spLocks noChangeArrowheads="1"/>
          </p:cNvSpPr>
          <p:nvPr/>
        </p:nvSpPr>
        <p:spPr bwMode="auto">
          <a:xfrm>
            <a:off x="8183588" y="2420941"/>
            <a:ext cx="2484437" cy="2592387"/>
          </a:xfrm>
          <a:prstGeom prst="rect">
            <a:avLst/>
          </a:prstGeom>
          <a:gradFill rotWithShape="1">
            <a:gsLst>
              <a:gs pos="0">
                <a:schemeClr val="tx1">
                  <a:gamma/>
                  <a:shade val="46275"/>
                  <a:invGamma/>
                  <a:alpha val="0"/>
                </a:schemeClr>
              </a:gs>
              <a:gs pos="100000">
                <a:schemeClr val="tx1"/>
              </a:gs>
            </a:gsLst>
            <a:path path="shape">
              <a:fillToRect l="50000" t="50000" r="50000" b="50000"/>
            </a:path>
          </a:gradFill>
          <a:ln w="9525" algn="ctr">
            <a:noFill/>
            <a:miter lim="800000"/>
            <a:headEnd/>
            <a:tailEnd/>
          </a:ln>
          <a:effectLst/>
        </p:spPr>
        <p:txBody>
          <a:bodyPr wrap="none" lIns="91434" tIns="45718" rIns="91434" bIns="45718" anchor="ctr"/>
          <a:lstStyle/>
          <a:p>
            <a:pPr eaLnBrk="0" fontAlgn="base" hangingPunct="0">
              <a:lnSpc>
                <a:spcPct val="90000"/>
              </a:lnSpc>
              <a:spcBef>
                <a:spcPct val="50000"/>
              </a:spcBef>
              <a:spcAft>
                <a:spcPts val="600"/>
              </a:spcAft>
              <a:defRPr/>
            </a:pPr>
            <a:endParaRPr lang="en-GB" sz="1500" b="1" dirty="0">
              <a:solidFill>
                <a:srgbClr val="000000"/>
              </a:solidFill>
              <a:cs typeface="Arial" pitchFamily="34" charset="0"/>
            </a:endParaRPr>
          </a:p>
        </p:txBody>
      </p:sp>
      <p:sp>
        <p:nvSpPr>
          <p:cNvPr id="1040" name="AutoShape 105"/>
          <p:cNvSpPr>
            <a:spLocks noChangeArrowheads="1"/>
          </p:cNvSpPr>
          <p:nvPr/>
        </p:nvSpPr>
        <p:spPr bwMode="auto">
          <a:xfrm>
            <a:off x="7319972" y="3068639"/>
            <a:ext cx="1368425" cy="1066800"/>
          </a:xfrm>
          <a:prstGeom prst="rightArrow">
            <a:avLst>
              <a:gd name="adj1" fmla="val 43157"/>
              <a:gd name="adj2" fmla="val 37674"/>
            </a:avLst>
          </a:prstGeom>
          <a:solidFill>
            <a:schemeClr val="hlink"/>
          </a:solidFill>
          <a:ln w="9525">
            <a:solidFill>
              <a:schemeClr val="tx1"/>
            </a:solidFill>
            <a:miter lim="800000"/>
            <a:headEnd/>
            <a:tailEnd/>
          </a:ln>
        </p:spPr>
        <p:txBody>
          <a:bodyPr wrap="none" lIns="91434" tIns="45718" rIns="91434" bIns="45718" anchor="ctr"/>
          <a:lstStyle/>
          <a:p>
            <a:pPr eaLnBrk="0" fontAlgn="base" hangingPunct="0">
              <a:lnSpc>
                <a:spcPct val="90000"/>
              </a:lnSpc>
              <a:spcBef>
                <a:spcPct val="50000"/>
              </a:spcBef>
              <a:spcAft>
                <a:spcPts val="600"/>
              </a:spcAft>
            </a:pPr>
            <a:endParaRPr lang="en-US" sz="1500" b="1" dirty="0">
              <a:solidFill>
                <a:srgbClr val="000000"/>
              </a:solidFill>
              <a:cs typeface="Arial" pitchFamily="34" charset="0"/>
            </a:endParaRPr>
          </a:p>
        </p:txBody>
      </p:sp>
    </p:spTree>
    <p:extLst>
      <p:ext uri="{BB962C8B-B14F-4D97-AF65-F5344CB8AC3E}">
        <p14:creationId xmlns:p14="http://schemas.microsoft.com/office/powerpoint/2010/main" val="14155715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a:xfrm>
            <a:off x="3352804" y="381021"/>
            <a:ext cx="6983413" cy="742951"/>
          </a:xfrm>
        </p:spPr>
        <p:txBody>
          <a:bodyPr/>
          <a:lstStyle/>
          <a:p>
            <a:pPr algn="l" eaLnBrk="1" hangingPunct="1"/>
            <a:r>
              <a:rPr lang="en-GB" altLang="ja-JP" sz="3200" dirty="0">
                <a:latin typeface="Arial" pitchFamily="-1" charset="0"/>
                <a:ea typeface="Arial" pitchFamily="-1" charset="0"/>
                <a:cs typeface="Arial" pitchFamily="-1" charset="0"/>
              </a:rPr>
              <a:t>60 Years of Met Office Computers</a:t>
            </a:r>
            <a:endParaRPr lang="en-GB" altLang="ja-JP" sz="4000" dirty="0">
              <a:latin typeface="Arial" pitchFamily="-1" charset="0"/>
              <a:ea typeface="Arial" pitchFamily="-1" charset="0"/>
              <a:cs typeface="Arial" pitchFamily="-1" charset="0"/>
            </a:endParaRPr>
          </a:p>
        </p:txBody>
      </p:sp>
      <p:sp>
        <p:nvSpPr>
          <p:cNvPr id="57349" name="Rectangle 17"/>
          <p:cNvSpPr>
            <a:spLocks noChangeArrowheads="1"/>
          </p:cNvSpPr>
          <p:nvPr/>
        </p:nvSpPr>
        <p:spPr bwMode="auto">
          <a:xfrm>
            <a:off x="2819400" y="6218241"/>
            <a:ext cx="7010400" cy="400111"/>
          </a:xfrm>
          <a:prstGeom prst="rect">
            <a:avLst/>
          </a:prstGeom>
          <a:noFill/>
          <a:ln w="9525">
            <a:noFill/>
            <a:miter lim="800000"/>
            <a:headEnd/>
            <a:tailEnd/>
          </a:ln>
        </p:spPr>
        <p:txBody>
          <a:bodyPr lIns="91434" tIns="45718" rIns="91434" bIns="45718">
            <a:prstTxWarp prst="textNoShape">
              <a:avLst/>
            </a:prstTxWarp>
            <a:spAutoFit/>
          </a:bodyPr>
          <a:lstStyle/>
          <a:p>
            <a:pPr fontAlgn="base" latinLnBrk="1">
              <a:spcBef>
                <a:spcPct val="0"/>
              </a:spcBef>
              <a:spcAft>
                <a:spcPct val="0"/>
              </a:spcAft>
              <a:buFont typeface="Times" pitchFamily="-1" charset="0"/>
              <a:buNone/>
            </a:pPr>
            <a:r>
              <a:rPr kumimoji="1" lang="en-US" altLang="ja-JP" sz="2000" b="1" dirty="0">
                <a:solidFill>
                  <a:srgbClr val="0000FF"/>
                </a:solidFill>
                <a:latin typeface="Times" pitchFamily="-1" charset="0"/>
                <a:ea typeface="굴림" pitchFamily="-1" charset="-127"/>
                <a:cs typeface="굴림" pitchFamily="-1" charset="-127"/>
              </a:rPr>
              <a:t>Conclusion: x100 increase in computing power every decade</a:t>
            </a:r>
          </a:p>
        </p:txBody>
      </p:sp>
      <p:pic>
        <p:nvPicPr>
          <p:cNvPr id="19"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t="11162"/>
          <a:stretch>
            <a:fillRect/>
          </a:stretch>
        </p:blipFill>
        <p:spPr bwMode="auto">
          <a:xfrm>
            <a:off x="1676407" y="1478706"/>
            <a:ext cx="8973759" cy="4769705"/>
          </a:xfrm>
          <a:prstGeom prst="rect">
            <a:avLst/>
          </a:prstGeom>
          <a:noFill/>
          <a:ln w="9525">
            <a:noFill/>
            <a:miter lim="800000"/>
            <a:headEnd/>
            <a:tailEnd/>
          </a:ln>
        </p:spPr>
      </p:pic>
    </p:spTree>
    <p:extLst>
      <p:ext uri="{BB962C8B-B14F-4D97-AF65-F5344CB8AC3E}">
        <p14:creationId xmlns:p14="http://schemas.microsoft.com/office/powerpoint/2010/main" val="1790184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AutoShape 15"/>
          <p:cNvSpPr>
            <a:spLocks noChangeArrowheads="1"/>
          </p:cNvSpPr>
          <p:nvPr/>
        </p:nvSpPr>
        <p:spPr bwMode="auto">
          <a:xfrm rot="16200000" flipV="1">
            <a:off x="4791215" y="-1218876"/>
            <a:ext cx="1762707" cy="933026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6810 w 21600"/>
              <a:gd name="T13" fmla="*/ 6810 h 21600"/>
              <a:gd name="T14" fmla="*/ 14790 w 21600"/>
              <a:gd name="T15" fmla="*/ 14790 h 21600"/>
            </a:gdLst>
            <a:ahLst/>
            <a:cxnLst>
              <a:cxn ang="T8">
                <a:pos x="T0" y="T1"/>
              </a:cxn>
              <a:cxn ang="T9">
                <a:pos x="T2" y="T3"/>
              </a:cxn>
              <a:cxn ang="T10">
                <a:pos x="T4" y="T5"/>
              </a:cxn>
              <a:cxn ang="T11">
                <a:pos x="T6" y="T7"/>
              </a:cxn>
            </a:cxnLst>
            <a:rect l="T12" t="T13" r="T14" b="T15"/>
            <a:pathLst>
              <a:path w="21600" h="21600">
                <a:moveTo>
                  <a:pt x="0" y="0"/>
                </a:moveTo>
                <a:lnTo>
                  <a:pt x="10019" y="21600"/>
                </a:lnTo>
                <a:lnTo>
                  <a:pt x="11581" y="21600"/>
                </a:lnTo>
                <a:lnTo>
                  <a:pt x="21600" y="0"/>
                </a:lnTo>
                <a:close/>
              </a:path>
            </a:pathLst>
          </a:custGeom>
          <a:solidFill>
            <a:srgbClr val="CCFF33"/>
          </a:solidFill>
          <a:ln w="9525" algn="ctr">
            <a:noFill/>
            <a:miter lim="800000"/>
            <a:headEnd/>
            <a:tailEnd/>
          </a:ln>
        </p:spPr>
        <p:txBody>
          <a:bodyPr wrap="none" anchor="ctr"/>
          <a:lstStyle/>
          <a:p>
            <a:endParaRPr lang="en-GB" sz="2533"/>
          </a:p>
        </p:txBody>
      </p:sp>
      <p:sp>
        <p:nvSpPr>
          <p:cNvPr id="30" name="Title 1"/>
          <p:cNvSpPr txBox="1">
            <a:spLocks/>
          </p:cNvSpPr>
          <p:nvPr/>
        </p:nvSpPr>
        <p:spPr bwMode="auto">
          <a:xfrm>
            <a:off x="1583499" y="70048"/>
            <a:ext cx="10608501" cy="958685"/>
          </a:xfrm>
          <a:prstGeom prst="rect">
            <a:avLst/>
          </a:prstGeom>
          <a:noFill/>
          <a:ln>
            <a:noFill/>
            <a:miter lim="800000"/>
            <a:headEnd/>
            <a:tailEnd/>
          </a:ln>
        </p:spPr>
        <p:txBody>
          <a:bodyPr vert="horz" wrap="square" lIns="121920" tIns="60960" rIns="121920" bIns="60960" numCol="1" anchor="b" anchorCtr="0" compatLnSpc="1">
            <a:prstTxWarp prst="textNoShape">
              <a:avLst/>
            </a:prstTxWarp>
          </a:bodyPr>
          <a:lstStyle/>
          <a:p>
            <a:pPr algn="ctr" defTabSz="1219170" eaLnBrk="0" fontAlgn="base" hangingPunct="0">
              <a:lnSpc>
                <a:spcPct val="85000"/>
              </a:lnSpc>
              <a:spcBef>
                <a:spcPct val="0"/>
              </a:spcBef>
              <a:spcAft>
                <a:spcPct val="0"/>
              </a:spcAft>
              <a:defRPr/>
            </a:pPr>
            <a:r>
              <a:rPr lang="en-US" sz="5333" kern="0" dirty="0">
                <a:latin typeface="+mj-lt"/>
                <a:cs typeface="ＭＳ Ｐゴシック" charset="0"/>
              </a:rPr>
              <a:t>Seamless Prediction</a:t>
            </a:r>
            <a:endParaRPr lang="en-US" sz="5333" kern="0" dirty="0">
              <a:latin typeface="+mj-lt"/>
              <a:ea typeface="ＭＳ Ｐゴシック" pitchFamily="34" charset="-128"/>
              <a:cs typeface="ＭＳ Ｐゴシック" charset="0"/>
            </a:endParaRPr>
          </a:p>
        </p:txBody>
      </p:sp>
      <p:sp>
        <p:nvSpPr>
          <p:cNvPr id="35" name="Rectangle 34"/>
          <p:cNvSpPr/>
          <p:nvPr/>
        </p:nvSpPr>
        <p:spPr bwMode="auto">
          <a:xfrm>
            <a:off x="0" y="0"/>
            <a:ext cx="12192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a:defRPr/>
            </a:pPr>
            <a:endParaRPr lang="en-US" sz="2533">
              <a:ln w="101600" cmpd="sng">
                <a:solidFill>
                  <a:schemeClr val="tx1"/>
                </a:solidFill>
              </a:ln>
              <a:latin typeface="Arial" charset="0"/>
              <a:ea typeface="ＭＳ Ｐゴシック" charset="0"/>
              <a:cs typeface="ＭＳ Ｐゴシック" charset="0"/>
            </a:endParaRPr>
          </a:p>
        </p:txBody>
      </p:sp>
      <p:sp>
        <p:nvSpPr>
          <p:cNvPr id="34" name="Text Box 34"/>
          <p:cNvSpPr txBox="1">
            <a:spLocks noChangeArrowheads="1"/>
          </p:cNvSpPr>
          <p:nvPr/>
        </p:nvSpPr>
        <p:spPr bwMode="auto">
          <a:xfrm>
            <a:off x="1679509" y="1124745"/>
            <a:ext cx="10512491" cy="502766"/>
          </a:xfrm>
          <a:prstGeom prst="rect">
            <a:avLst/>
          </a:prstGeom>
          <a:noFill/>
          <a:ln w="9525">
            <a:noFill/>
            <a:miter lim="800000"/>
            <a:headEnd/>
            <a:tailEnd/>
          </a:ln>
        </p:spPr>
        <p:txBody>
          <a:bodyPr wrap="square">
            <a:spAutoFit/>
          </a:bodyPr>
          <a:lstStyle/>
          <a:p>
            <a:pPr algn="ctr">
              <a:spcBef>
                <a:spcPct val="50000"/>
              </a:spcBef>
            </a:pPr>
            <a:r>
              <a:rPr lang="en-US" sz="2667" dirty="0">
                <a:solidFill>
                  <a:srgbClr val="DAFF00"/>
                </a:solidFill>
              </a:rPr>
              <a:t>Essential </a:t>
            </a:r>
            <a:r>
              <a:rPr lang="en-GB" sz="2667" dirty="0">
                <a:solidFill>
                  <a:srgbClr val="CCFF33"/>
                </a:solidFill>
              </a:rPr>
              <a:t>support to decision making on all timescales</a:t>
            </a:r>
            <a:r>
              <a:rPr lang="en-GB" sz="2667" dirty="0"/>
              <a:t> </a:t>
            </a:r>
          </a:p>
        </p:txBody>
      </p:sp>
      <p:grpSp>
        <p:nvGrpSpPr>
          <p:cNvPr id="2" name="Group 91"/>
          <p:cNvGrpSpPr/>
          <p:nvPr/>
        </p:nvGrpSpPr>
        <p:grpSpPr>
          <a:xfrm>
            <a:off x="1007435" y="1796819"/>
            <a:ext cx="9349316" cy="4608512"/>
            <a:chOff x="455613" y="1820863"/>
            <a:chExt cx="7011987" cy="4516437"/>
          </a:xfrm>
        </p:grpSpPr>
        <p:sp>
          <p:nvSpPr>
            <p:cNvPr id="73" name="Line 14"/>
            <p:cNvSpPr>
              <a:spLocks noChangeShapeType="1"/>
            </p:cNvSpPr>
            <p:nvPr/>
          </p:nvSpPr>
          <p:spPr bwMode="auto">
            <a:xfrm flipV="1">
              <a:off x="455613" y="6337300"/>
              <a:ext cx="6964362" cy="0"/>
            </a:xfrm>
            <a:prstGeom prst="line">
              <a:avLst/>
            </a:prstGeom>
            <a:noFill/>
            <a:ln w="50800">
              <a:solidFill>
                <a:schemeClr val="tx1"/>
              </a:solidFill>
              <a:round/>
              <a:headEnd/>
              <a:tailEnd type="triangle" w="med" len="med"/>
            </a:ln>
          </p:spPr>
          <p:txBody>
            <a:bodyPr/>
            <a:lstStyle/>
            <a:p>
              <a:endParaRPr lang="en-GB" sz="2533"/>
            </a:p>
          </p:txBody>
        </p:sp>
        <p:sp>
          <p:nvSpPr>
            <p:cNvPr id="74" name="Rectangle 16"/>
            <p:cNvSpPr>
              <a:spLocks noChangeArrowheads="1"/>
            </p:cNvSpPr>
            <p:nvPr/>
          </p:nvSpPr>
          <p:spPr bwMode="auto">
            <a:xfrm>
              <a:off x="1228725" y="3200400"/>
              <a:ext cx="774700" cy="450850"/>
            </a:xfrm>
            <a:prstGeom prst="rect">
              <a:avLst/>
            </a:prstGeom>
            <a:solidFill>
              <a:schemeClr val="bg1">
                <a:alpha val="10196"/>
              </a:schemeClr>
            </a:solidFill>
            <a:ln w="9525" algn="ctr">
              <a:noFill/>
              <a:miter lim="800000"/>
              <a:headEnd/>
              <a:tailEnd/>
            </a:ln>
          </p:spPr>
          <p:txBody>
            <a:bodyPr wrap="none" anchor="ctr"/>
            <a:lstStyle/>
            <a:p>
              <a:endParaRPr lang="en-GB" sz="2533"/>
            </a:p>
          </p:txBody>
        </p:sp>
        <p:sp>
          <p:nvSpPr>
            <p:cNvPr id="75" name="Rectangle 17"/>
            <p:cNvSpPr>
              <a:spLocks noChangeArrowheads="1"/>
            </p:cNvSpPr>
            <p:nvPr/>
          </p:nvSpPr>
          <p:spPr bwMode="auto">
            <a:xfrm>
              <a:off x="2003425" y="3071813"/>
              <a:ext cx="773113" cy="709612"/>
            </a:xfrm>
            <a:prstGeom prst="rect">
              <a:avLst/>
            </a:prstGeom>
            <a:solidFill>
              <a:schemeClr val="bg2">
                <a:alpha val="20000"/>
              </a:schemeClr>
            </a:solidFill>
            <a:ln w="9525" algn="ctr">
              <a:noFill/>
              <a:miter lim="800000"/>
              <a:headEnd/>
              <a:tailEnd/>
            </a:ln>
          </p:spPr>
          <p:txBody>
            <a:bodyPr wrap="none" anchor="ctr"/>
            <a:lstStyle/>
            <a:p>
              <a:endParaRPr lang="en-GB" sz="2533"/>
            </a:p>
          </p:txBody>
        </p:sp>
        <p:sp>
          <p:nvSpPr>
            <p:cNvPr id="76" name="Rectangle 18"/>
            <p:cNvSpPr>
              <a:spLocks noChangeArrowheads="1"/>
            </p:cNvSpPr>
            <p:nvPr/>
          </p:nvSpPr>
          <p:spPr bwMode="auto">
            <a:xfrm>
              <a:off x="2776538" y="3006725"/>
              <a:ext cx="774700" cy="903288"/>
            </a:xfrm>
            <a:prstGeom prst="rect">
              <a:avLst/>
            </a:prstGeom>
            <a:solidFill>
              <a:schemeClr val="bg2">
                <a:alpha val="30000"/>
              </a:schemeClr>
            </a:solidFill>
            <a:ln w="9525" algn="ctr">
              <a:noFill/>
              <a:miter lim="800000"/>
              <a:headEnd/>
              <a:tailEnd/>
            </a:ln>
          </p:spPr>
          <p:txBody>
            <a:bodyPr wrap="none" anchor="ctr"/>
            <a:lstStyle/>
            <a:p>
              <a:endParaRPr lang="en-GB" sz="2533"/>
            </a:p>
          </p:txBody>
        </p:sp>
        <p:sp>
          <p:nvSpPr>
            <p:cNvPr id="77" name="Rectangle 19"/>
            <p:cNvSpPr>
              <a:spLocks noChangeArrowheads="1"/>
            </p:cNvSpPr>
            <p:nvPr/>
          </p:nvSpPr>
          <p:spPr bwMode="auto">
            <a:xfrm>
              <a:off x="3551238" y="2855880"/>
              <a:ext cx="774700" cy="1184308"/>
            </a:xfrm>
            <a:prstGeom prst="rect">
              <a:avLst/>
            </a:prstGeom>
            <a:solidFill>
              <a:schemeClr val="bg2">
                <a:alpha val="40000"/>
              </a:schemeClr>
            </a:solidFill>
            <a:ln w="9525" algn="ctr">
              <a:noFill/>
              <a:miter lim="800000"/>
              <a:headEnd/>
              <a:tailEnd/>
            </a:ln>
          </p:spPr>
          <p:txBody>
            <a:bodyPr wrap="none" anchor="ctr"/>
            <a:lstStyle/>
            <a:p>
              <a:endParaRPr lang="en-GB" sz="2533"/>
            </a:p>
          </p:txBody>
        </p:sp>
        <p:sp>
          <p:nvSpPr>
            <p:cNvPr id="78" name="Rectangle 20"/>
            <p:cNvSpPr>
              <a:spLocks noChangeArrowheads="1"/>
            </p:cNvSpPr>
            <p:nvPr/>
          </p:nvSpPr>
          <p:spPr bwMode="auto">
            <a:xfrm>
              <a:off x="4322763" y="2761787"/>
              <a:ext cx="776287" cy="1278400"/>
            </a:xfrm>
            <a:prstGeom prst="rect">
              <a:avLst/>
            </a:prstGeom>
            <a:solidFill>
              <a:schemeClr val="bg2">
                <a:alpha val="50000"/>
              </a:schemeClr>
            </a:solidFill>
            <a:ln w="9525" algn="ctr">
              <a:noFill/>
              <a:miter lim="800000"/>
              <a:headEnd/>
              <a:tailEnd/>
            </a:ln>
          </p:spPr>
          <p:txBody>
            <a:bodyPr wrap="none" anchor="ctr"/>
            <a:lstStyle/>
            <a:p>
              <a:endParaRPr lang="en-GB" sz="2533"/>
            </a:p>
          </p:txBody>
        </p:sp>
        <p:sp>
          <p:nvSpPr>
            <p:cNvPr id="79" name="Rectangle 21"/>
            <p:cNvSpPr>
              <a:spLocks noChangeArrowheads="1"/>
            </p:cNvSpPr>
            <p:nvPr/>
          </p:nvSpPr>
          <p:spPr bwMode="auto">
            <a:xfrm>
              <a:off x="5099050" y="2749550"/>
              <a:ext cx="774700" cy="1419225"/>
            </a:xfrm>
            <a:prstGeom prst="rect">
              <a:avLst/>
            </a:prstGeom>
            <a:solidFill>
              <a:schemeClr val="bg2">
                <a:alpha val="60000"/>
              </a:schemeClr>
            </a:solidFill>
            <a:ln w="9525" algn="ctr">
              <a:noFill/>
              <a:miter lim="800000"/>
              <a:headEnd/>
              <a:tailEnd/>
            </a:ln>
          </p:spPr>
          <p:txBody>
            <a:bodyPr wrap="none" anchor="ctr"/>
            <a:lstStyle/>
            <a:p>
              <a:endParaRPr lang="en-GB" sz="2533"/>
            </a:p>
          </p:txBody>
        </p:sp>
        <p:sp>
          <p:nvSpPr>
            <p:cNvPr id="80" name="Rectangle 22"/>
            <p:cNvSpPr>
              <a:spLocks noChangeArrowheads="1"/>
            </p:cNvSpPr>
            <p:nvPr/>
          </p:nvSpPr>
          <p:spPr bwMode="auto">
            <a:xfrm>
              <a:off x="5873750" y="2667695"/>
              <a:ext cx="774700" cy="1629667"/>
            </a:xfrm>
            <a:prstGeom prst="rect">
              <a:avLst/>
            </a:prstGeom>
            <a:solidFill>
              <a:schemeClr val="bg2">
                <a:alpha val="70000"/>
              </a:schemeClr>
            </a:solidFill>
            <a:ln w="9525" algn="ctr">
              <a:noFill/>
              <a:miter lim="800000"/>
              <a:headEnd/>
              <a:tailEnd/>
            </a:ln>
          </p:spPr>
          <p:txBody>
            <a:bodyPr wrap="none" anchor="ctr"/>
            <a:lstStyle/>
            <a:p>
              <a:endParaRPr lang="en-GB" sz="2533"/>
            </a:p>
          </p:txBody>
        </p:sp>
        <p:sp>
          <p:nvSpPr>
            <p:cNvPr id="81" name="Line 23"/>
            <p:cNvSpPr>
              <a:spLocks noChangeShapeType="1"/>
            </p:cNvSpPr>
            <p:nvPr/>
          </p:nvSpPr>
          <p:spPr bwMode="auto">
            <a:xfrm flipV="1">
              <a:off x="2003425" y="1820863"/>
              <a:ext cx="0" cy="4516437"/>
            </a:xfrm>
            <a:prstGeom prst="line">
              <a:avLst/>
            </a:prstGeom>
            <a:noFill/>
            <a:ln w="25400">
              <a:solidFill>
                <a:schemeClr val="tx1"/>
              </a:solidFill>
              <a:prstDash val="dash"/>
              <a:round/>
              <a:headEnd/>
              <a:tailEnd/>
            </a:ln>
          </p:spPr>
          <p:txBody>
            <a:bodyPr/>
            <a:lstStyle/>
            <a:p>
              <a:endParaRPr lang="en-GB" sz="2533"/>
            </a:p>
          </p:txBody>
        </p:sp>
        <p:sp>
          <p:nvSpPr>
            <p:cNvPr id="82" name="Line 24"/>
            <p:cNvSpPr>
              <a:spLocks noChangeShapeType="1"/>
            </p:cNvSpPr>
            <p:nvPr/>
          </p:nvSpPr>
          <p:spPr bwMode="auto">
            <a:xfrm flipV="1">
              <a:off x="2776538" y="1820863"/>
              <a:ext cx="0" cy="4516437"/>
            </a:xfrm>
            <a:prstGeom prst="line">
              <a:avLst/>
            </a:prstGeom>
            <a:noFill/>
            <a:ln w="25400">
              <a:solidFill>
                <a:schemeClr val="tx1"/>
              </a:solidFill>
              <a:prstDash val="dash"/>
              <a:round/>
              <a:headEnd/>
              <a:tailEnd/>
            </a:ln>
          </p:spPr>
          <p:txBody>
            <a:bodyPr/>
            <a:lstStyle/>
            <a:p>
              <a:endParaRPr lang="en-GB" sz="2533"/>
            </a:p>
          </p:txBody>
        </p:sp>
        <p:sp>
          <p:nvSpPr>
            <p:cNvPr id="83" name="Line 25"/>
            <p:cNvSpPr>
              <a:spLocks noChangeShapeType="1"/>
            </p:cNvSpPr>
            <p:nvPr/>
          </p:nvSpPr>
          <p:spPr bwMode="auto">
            <a:xfrm flipV="1">
              <a:off x="3551238" y="1822450"/>
              <a:ext cx="0" cy="4514850"/>
            </a:xfrm>
            <a:prstGeom prst="line">
              <a:avLst/>
            </a:prstGeom>
            <a:noFill/>
            <a:ln w="25400">
              <a:solidFill>
                <a:schemeClr val="tx1"/>
              </a:solidFill>
              <a:prstDash val="dash"/>
              <a:round/>
              <a:headEnd/>
              <a:tailEnd/>
            </a:ln>
          </p:spPr>
          <p:txBody>
            <a:bodyPr/>
            <a:lstStyle/>
            <a:p>
              <a:endParaRPr lang="en-GB" sz="2533"/>
            </a:p>
          </p:txBody>
        </p:sp>
        <p:sp>
          <p:nvSpPr>
            <p:cNvPr id="84" name="Line 26"/>
            <p:cNvSpPr>
              <a:spLocks noChangeShapeType="1"/>
            </p:cNvSpPr>
            <p:nvPr/>
          </p:nvSpPr>
          <p:spPr bwMode="auto">
            <a:xfrm flipV="1">
              <a:off x="4324350" y="1820863"/>
              <a:ext cx="0" cy="4516437"/>
            </a:xfrm>
            <a:prstGeom prst="line">
              <a:avLst/>
            </a:prstGeom>
            <a:noFill/>
            <a:ln w="25400">
              <a:solidFill>
                <a:schemeClr val="tx1"/>
              </a:solidFill>
              <a:prstDash val="dash"/>
              <a:round/>
              <a:headEnd/>
              <a:tailEnd/>
            </a:ln>
          </p:spPr>
          <p:txBody>
            <a:bodyPr/>
            <a:lstStyle/>
            <a:p>
              <a:endParaRPr lang="en-GB" sz="2533"/>
            </a:p>
          </p:txBody>
        </p:sp>
        <p:sp>
          <p:nvSpPr>
            <p:cNvPr id="85" name="Line 27"/>
            <p:cNvSpPr>
              <a:spLocks noChangeShapeType="1"/>
            </p:cNvSpPr>
            <p:nvPr/>
          </p:nvSpPr>
          <p:spPr bwMode="auto">
            <a:xfrm flipV="1">
              <a:off x="5099050" y="1820863"/>
              <a:ext cx="0" cy="4516437"/>
            </a:xfrm>
            <a:prstGeom prst="line">
              <a:avLst/>
            </a:prstGeom>
            <a:noFill/>
            <a:ln w="25400">
              <a:solidFill>
                <a:schemeClr val="tx1"/>
              </a:solidFill>
              <a:prstDash val="dash"/>
              <a:round/>
              <a:headEnd/>
              <a:tailEnd/>
            </a:ln>
          </p:spPr>
          <p:txBody>
            <a:bodyPr/>
            <a:lstStyle/>
            <a:p>
              <a:endParaRPr lang="en-GB" sz="2533"/>
            </a:p>
          </p:txBody>
        </p:sp>
        <p:sp>
          <p:nvSpPr>
            <p:cNvPr id="86" name="Line 28"/>
            <p:cNvSpPr>
              <a:spLocks noChangeShapeType="1"/>
            </p:cNvSpPr>
            <p:nvPr/>
          </p:nvSpPr>
          <p:spPr bwMode="auto">
            <a:xfrm flipV="1">
              <a:off x="5873750" y="1820863"/>
              <a:ext cx="0" cy="4516437"/>
            </a:xfrm>
            <a:prstGeom prst="line">
              <a:avLst/>
            </a:prstGeom>
            <a:noFill/>
            <a:ln w="25400">
              <a:solidFill>
                <a:schemeClr val="tx1"/>
              </a:solidFill>
              <a:prstDash val="dash"/>
              <a:round/>
              <a:headEnd/>
              <a:tailEnd/>
            </a:ln>
          </p:spPr>
          <p:txBody>
            <a:bodyPr/>
            <a:lstStyle/>
            <a:p>
              <a:endParaRPr lang="en-GB" sz="2533"/>
            </a:p>
          </p:txBody>
        </p:sp>
        <p:sp>
          <p:nvSpPr>
            <p:cNvPr id="87" name="AutoShape 29"/>
            <p:cNvSpPr>
              <a:spLocks noChangeArrowheads="1"/>
            </p:cNvSpPr>
            <p:nvPr/>
          </p:nvSpPr>
          <p:spPr bwMode="auto">
            <a:xfrm rot="16200000">
              <a:off x="570707" y="3042444"/>
              <a:ext cx="544512" cy="7747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CCFF33"/>
            </a:solidFill>
            <a:ln w="9525">
              <a:noFill/>
              <a:miter lim="800000"/>
              <a:headEnd/>
              <a:tailEnd/>
            </a:ln>
          </p:spPr>
          <p:txBody>
            <a:bodyPr wrap="none" anchor="ctr"/>
            <a:lstStyle/>
            <a:p>
              <a:endParaRPr lang="en-GB" sz="2533"/>
            </a:p>
          </p:txBody>
        </p:sp>
        <p:sp>
          <p:nvSpPr>
            <p:cNvPr id="88" name="Line 30"/>
            <p:cNvSpPr>
              <a:spLocks noChangeShapeType="1"/>
            </p:cNvSpPr>
            <p:nvPr/>
          </p:nvSpPr>
          <p:spPr bwMode="auto">
            <a:xfrm flipV="1">
              <a:off x="1228725" y="1820863"/>
              <a:ext cx="0" cy="4516437"/>
            </a:xfrm>
            <a:prstGeom prst="line">
              <a:avLst/>
            </a:prstGeom>
            <a:noFill/>
            <a:ln w="50800">
              <a:solidFill>
                <a:schemeClr val="tx1"/>
              </a:solidFill>
              <a:round/>
              <a:headEnd/>
              <a:tailEnd/>
            </a:ln>
          </p:spPr>
          <p:txBody>
            <a:bodyPr/>
            <a:lstStyle/>
            <a:p>
              <a:endParaRPr lang="en-GB" sz="2533"/>
            </a:p>
          </p:txBody>
        </p:sp>
        <p:sp>
          <p:nvSpPr>
            <p:cNvPr id="89" name="Line 31"/>
            <p:cNvSpPr>
              <a:spLocks noChangeShapeType="1"/>
            </p:cNvSpPr>
            <p:nvPr/>
          </p:nvSpPr>
          <p:spPr bwMode="auto">
            <a:xfrm flipV="1">
              <a:off x="455613" y="1820863"/>
              <a:ext cx="0" cy="4516437"/>
            </a:xfrm>
            <a:prstGeom prst="line">
              <a:avLst/>
            </a:prstGeom>
            <a:noFill/>
            <a:ln w="25400">
              <a:solidFill>
                <a:schemeClr val="tx1"/>
              </a:solidFill>
              <a:prstDash val="dash"/>
              <a:round/>
              <a:headEnd/>
              <a:tailEnd/>
            </a:ln>
          </p:spPr>
          <p:txBody>
            <a:bodyPr/>
            <a:lstStyle/>
            <a:p>
              <a:endParaRPr lang="en-GB" sz="2533"/>
            </a:p>
          </p:txBody>
        </p:sp>
        <p:sp>
          <p:nvSpPr>
            <p:cNvPr id="90" name="Rectangle 37"/>
            <p:cNvSpPr>
              <a:spLocks noChangeArrowheads="1"/>
            </p:cNvSpPr>
            <p:nvPr/>
          </p:nvSpPr>
          <p:spPr bwMode="auto">
            <a:xfrm>
              <a:off x="6651625" y="2573603"/>
              <a:ext cx="815975" cy="1787756"/>
            </a:xfrm>
            <a:prstGeom prst="rect">
              <a:avLst/>
            </a:prstGeom>
            <a:solidFill>
              <a:schemeClr val="bg2">
                <a:alpha val="80000"/>
              </a:schemeClr>
            </a:solidFill>
            <a:ln w="9525" algn="ctr">
              <a:noFill/>
              <a:miter lim="800000"/>
              <a:headEnd/>
              <a:tailEnd/>
            </a:ln>
          </p:spPr>
          <p:txBody>
            <a:bodyPr wrap="none" anchor="ctr"/>
            <a:lstStyle/>
            <a:p>
              <a:endParaRPr lang="en-GB" sz="2533"/>
            </a:p>
          </p:txBody>
        </p:sp>
        <p:sp>
          <p:nvSpPr>
            <p:cNvPr id="91" name="Line 38"/>
            <p:cNvSpPr>
              <a:spLocks noChangeShapeType="1"/>
            </p:cNvSpPr>
            <p:nvPr/>
          </p:nvSpPr>
          <p:spPr bwMode="auto">
            <a:xfrm flipV="1">
              <a:off x="6646863" y="1820863"/>
              <a:ext cx="0" cy="4516437"/>
            </a:xfrm>
            <a:prstGeom prst="line">
              <a:avLst/>
            </a:prstGeom>
            <a:noFill/>
            <a:ln w="25400">
              <a:solidFill>
                <a:schemeClr val="tx1"/>
              </a:solidFill>
              <a:prstDash val="dash"/>
              <a:round/>
              <a:headEnd/>
              <a:tailEnd/>
            </a:ln>
          </p:spPr>
          <p:txBody>
            <a:bodyPr/>
            <a:lstStyle/>
            <a:p>
              <a:endParaRPr lang="en-GB" sz="2533"/>
            </a:p>
          </p:txBody>
        </p:sp>
      </p:grpSp>
      <p:sp>
        <p:nvSpPr>
          <p:cNvPr id="95" name="Text Box 3"/>
          <p:cNvSpPr txBox="1">
            <a:spLocks noChangeArrowheads="1"/>
          </p:cNvSpPr>
          <p:nvPr/>
        </p:nvSpPr>
        <p:spPr bwMode="auto">
          <a:xfrm>
            <a:off x="3311691" y="6457950"/>
            <a:ext cx="4643967" cy="336567"/>
          </a:xfrm>
          <a:prstGeom prst="rect">
            <a:avLst/>
          </a:prstGeom>
          <a:noFill/>
          <a:ln w="9525" algn="ctr">
            <a:noFill/>
            <a:miter lim="800000"/>
            <a:headEnd/>
            <a:tailEnd/>
          </a:ln>
        </p:spPr>
        <p:txBody>
          <a:bodyPr wrap="square">
            <a:spAutoFit/>
          </a:bodyPr>
          <a:lstStyle/>
          <a:p>
            <a:pPr algn="ctr" eaLnBrk="1" hangingPunct="1">
              <a:lnSpc>
                <a:spcPct val="85000"/>
              </a:lnSpc>
              <a:spcBef>
                <a:spcPct val="50000"/>
              </a:spcBef>
            </a:pPr>
            <a:r>
              <a:rPr lang="en-GB" sz="1867" dirty="0"/>
              <a:t>Forecast lead-time</a:t>
            </a:r>
          </a:p>
        </p:txBody>
      </p:sp>
      <p:sp>
        <p:nvSpPr>
          <p:cNvPr id="105" name="Text Box 5"/>
          <p:cNvSpPr txBox="1">
            <a:spLocks noChangeArrowheads="1"/>
          </p:cNvSpPr>
          <p:nvPr/>
        </p:nvSpPr>
        <p:spPr bwMode="auto">
          <a:xfrm rot="16200000">
            <a:off x="1615336" y="2343804"/>
            <a:ext cx="1814579"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Now</a:t>
            </a:r>
          </a:p>
        </p:txBody>
      </p:sp>
      <p:sp>
        <p:nvSpPr>
          <p:cNvPr id="106" name="Text Box 6"/>
          <p:cNvSpPr txBox="1">
            <a:spLocks noChangeArrowheads="1"/>
          </p:cNvSpPr>
          <p:nvPr/>
        </p:nvSpPr>
        <p:spPr bwMode="auto">
          <a:xfrm rot="16200000">
            <a:off x="2672413" y="2355445"/>
            <a:ext cx="1837863"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Hours</a:t>
            </a:r>
          </a:p>
        </p:txBody>
      </p:sp>
      <p:sp>
        <p:nvSpPr>
          <p:cNvPr id="107" name="Text Box 7"/>
          <p:cNvSpPr txBox="1">
            <a:spLocks noChangeArrowheads="1"/>
          </p:cNvSpPr>
          <p:nvPr/>
        </p:nvSpPr>
        <p:spPr bwMode="auto">
          <a:xfrm rot="16200000">
            <a:off x="3683321" y="2335336"/>
            <a:ext cx="1797644"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Days</a:t>
            </a:r>
          </a:p>
        </p:txBody>
      </p:sp>
      <p:sp>
        <p:nvSpPr>
          <p:cNvPr id="108" name="Text Box 8"/>
          <p:cNvSpPr txBox="1">
            <a:spLocks noChangeArrowheads="1"/>
          </p:cNvSpPr>
          <p:nvPr/>
        </p:nvSpPr>
        <p:spPr bwMode="auto">
          <a:xfrm rot="16200000">
            <a:off x="4851320" y="2288771"/>
            <a:ext cx="1704512"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1-week</a:t>
            </a:r>
          </a:p>
        </p:txBody>
      </p:sp>
      <p:sp>
        <p:nvSpPr>
          <p:cNvPr id="109" name="Text Box 9"/>
          <p:cNvSpPr txBox="1">
            <a:spLocks noChangeArrowheads="1"/>
          </p:cNvSpPr>
          <p:nvPr/>
        </p:nvSpPr>
        <p:spPr bwMode="auto">
          <a:xfrm rot="16200000">
            <a:off x="5774386" y="2325812"/>
            <a:ext cx="1778596"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1-month</a:t>
            </a:r>
          </a:p>
        </p:txBody>
      </p:sp>
      <p:sp>
        <p:nvSpPr>
          <p:cNvPr id="110" name="Text Box 10"/>
          <p:cNvSpPr txBox="1">
            <a:spLocks noChangeArrowheads="1"/>
          </p:cNvSpPr>
          <p:nvPr/>
        </p:nvSpPr>
        <p:spPr bwMode="auto">
          <a:xfrm rot="16200000">
            <a:off x="6820978" y="2335337"/>
            <a:ext cx="1797647"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Seasonal</a:t>
            </a:r>
          </a:p>
        </p:txBody>
      </p:sp>
      <p:sp>
        <p:nvSpPr>
          <p:cNvPr id="111" name="Text Box 11"/>
          <p:cNvSpPr txBox="1">
            <a:spLocks noChangeArrowheads="1"/>
          </p:cNvSpPr>
          <p:nvPr/>
        </p:nvSpPr>
        <p:spPr bwMode="auto">
          <a:xfrm rot="16200000">
            <a:off x="7928954" y="2283479"/>
            <a:ext cx="1693929"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Decadal</a:t>
            </a:r>
          </a:p>
        </p:txBody>
      </p:sp>
      <p:sp>
        <p:nvSpPr>
          <p:cNvPr id="112" name="Text Box 12"/>
          <p:cNvSpPr txBox="1">
            <a:spLocks noChangeArrowheads="1"/>
          </p:cNvSpPr>
          <p:nvPr/>
        </p:nvSpPr>
        <p:spPr bwMode="auto">
          <a:xfrm rot="16200000">
            <a:off x="8836145" y="2336395"/>
            <a:ext cx="1799761"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Climate</a:t>
            </a:r>
            <a:endParaRPr lang="en-GB" sz="2400" dirty="0"/>
          </a:p>
        </p:txBody>
      </p:sp>
      <p:sp>
        <p:nvSpPr>
          <p:cNvPr id="113" name="Text Box 13"/>
          <p:cNvSpPr txBox="1">
            <a:spLocks noChangeArrowheads="1"/>
          </p:cNvSpPr>
          <p:nvPr/>
        </p:nvSpPr>
        <p:spPr bwMode="auto">
          <a:xfrm rot="16200000">
            <a:off x="630030" y="2285592"/>
            <a:ext cx="1698159" cy="336567"/>
          </a:xfrm>
          <a:prstGeom prst="rect">
            <a:avLst/>
          </a:prstGeom>
          <a:noFill/>
          <a:ln w="9525" algn="ctr">
            <a:noFill/>
            <a:miter lim="800000"/>
            <a:headEnd/>
            <a:tailEnd/>
          </a:ln>
        </p:spPr>
        <p:txBody>
          <a:bodyPr wrap="square">
            <a:spAutoFit/>
          </a:bodyPr>
          <a:lstStyle/>
          <a:p>
            <a:pPr algn="r" eaLnBrk="1" hangingPunct="1">
              <a:lnSpc>
                <a:spcPct val="85000"/>
              </a:lnSpc>
              <a:spcBef>
                <a:spcPct val="50000"/>
              </a:spcBef>
            </a:pPr>
            <a:r>
              <a:rPr lang="en-GB" sz="1867" dirty="0"/>
              <a:t>Past climate</a:t>
            </a:r>
          </a:p>
        </p:txBody>
      </p:sp>
      <p:sp>
        <p:nvSpPr>
          <p:cNvPr id="115" name="Rectangle 16"/>
          <p:cNvSpPr>
            <a:spLocks noChangeArrowheads="1"/>
          </p:cNvSpPr>
          <p:nvPr/>
        </p:nvSpPr>
        <p:spPr bwMode="auto">
          <a:xfrm>
            <a:off x="2063552" y="3140968"/>
            <a:ext cx="1032933" cy="601133"/>
          </a:xfrm>
          <a:prstGeom prst="rect">
            <a:avLst/>
          </a:prstGeom>
          <a:solidFill>
            <a:schemeClr val="bg2">
              <a:alpha val="10000"/>
            </a:schemeClr>
          </a:solidFill>
          <a:ln w="9525" algn="ctr">
            <a:noFill/>
            <a:miter lim="800000"/>
            <a:headEnd/>
            <a:tailEnd/>
          </a:ln>
        </p:spPr>
        <p:txBody>
          <a:bodyPr wrap="none" anchor="ctr"/>
          <a:lstStyle/>
          <a:p>
            <a:endParaRPr lang="en-GB" sz="2533"/>
          </a:p>
        </p:txBody>
      </p:sp>
      <p:sp>
        <p:nvSpPr>
          <p:cNvPr id="116" name="Text Box 4"/>
          <p:cNvSpPr txBox="1">
            <a:spLocks noChangeArrowheads="1"/>
          </p:cNvSpPr>
          <p:nvPr/>
        </p:nvSpPr>
        <p:spPr bwMode="auto">
          <a:xfrm>
            <a:off x="10512491" y="3044958"/>
            <a:ext cx="1679509" cy="650306"/>
          </a:xfrm>
          <a:prstGeom prst="rect">
            <a:avLst/>
          </a:prstGeom>
          <a:noFill/>
          <a:ln w="9525" algn="ctr">
            <a:noFill/>
            <a:miter lim="800000"/>
            <a:headEnd/>
            <a:tailEnd/>
          </a:ln>
        </p:spPr>
        <p:txBody>
          <a:bodyPr wrap="square">
            <a:spAutoFit/>
          </a:bodyPr>
          <a:lstStyle/>
          <a:p>
            <a:pPr algn="ctr" eaLnBrk="1" hangingPunct="1">
              <a:lnSpc>
                <a:spcPct val="85000"/>
              </a:lnSpc>
              <a:spcBef>
                <a:spcPct val="50000"/>
              </a:spcBef>
            </a:pPr>
            <a:r>
              <a:rPr lang="en-GB" sz="2133" dirty="0"/>
              <a:t>Confidence boundary</a:t>
            </a:r>
          </a:p>
        </p:txBody>
      </p:sp>
      <p:sp>
        <p:nvSpPr>
          <p:cNvPr id="117" name="Line 36"/>
          <p:cNvSpPr>
            <a:spLocks noChangeShapeType="1"/>
          </p:cNvSpPr>
          <p:nvPr/>
        </p:nvSpPr>
        <p:spPr bwMode="auto">
          <a:xfrm>
            <a:off x="10512491" y="2564905"/>
            <a:ext cx="0" cy="1728192"/>
          </a:xfrm>
          <a:prstGeom prst="line">
            <a:avLst/>
          </a:prstGeom>
          <a:noFill/>
          <a:ln w="38100">
            <a:solidFill>
              <a:schemeClr val="tx1"/>
            </a:solidFill>
            <a:round/>
            <a:headEnd type="triangle" w="med" len="med"/>
            <a:tailEnd type="triangle" w="med" len="med"/>
          </a:ln>
        </p:spPr>
        <p:txBody>
          <a:bodyPr/>
          <a:lstStyle/>
          <a:p>
            <a:endParaRPr lang="en-GB" sz="2533"/>
          </a:p>
        </p:txBody>
      </p:sp>
      <p:sp>
        <p:nvSpPr>
          <p:cNvPr id="118" name="Text Box 32"/>
          <p:cNvSpPr txBox="1">
            <a:spLocks noChangeArrowheads="1"/>
          </p:cNvSpPr>
          <p:nvPr/>
        </p:nvSpPr>
        <p:spPr bwMode="auto">
          <a:xfrm>
            <a:off x="1103445" y="4389107"/>
            <a:ext cx="2592288" cy="1680460"/>
          </a:xfrm>
          <a:prstGeom prst="rect">
            <a:avLst/>
          </a:prstGeom>
          <a:solidFill>
            <a:schemeClr val="bg2"/>
          </a:solidFill>
          <a:ln w="9525" algn="ctr">
            <a:noFill/>
            <a:miter lim="800000"/>
            <a:headEnd/>
            <a:tailEnd/>
          </a:ln>
        </p:spPr>
        <p:txBody>
          <a:bodyPr wrap="square">
            <a:spAutoFit/>
          </a:bodyPr>
          <a:lstStyle/>
          <a:p>
            <a:pPr eaLnBrk="1" hangingPunct="1">
              <a:lnSpc>
                <a:spcPct val="85000"/>
              </a:lnSpc>
              <a:spcBef>
                <a:spcPct val="50000"/>
              </a:spcBef>
            </a:pPr>
            <a:r>
              <a:rPr lang="en-GB" sz="1600" b="1" dirty="0">
                <a:solidFill>
                  <a:srgbClr val="CCFF33"/>
                </a:solidFill>
              </a:rPr>
              <a:t>Analysis </a:t>
            </a:r>
            <a:r>
              <a:rPr lang="en-GB" sz="1600" dirty="0">
                <a:solidFill>
                  <a:srgbClr val="BBE0E3"/>
                </a:solidFill>
              </a:rPr>
              <a:t>of past weather observations to manage climate risks</a:t>
            </a:r>
          </a:p>
          <a:p>
            <a:pPr eaLnBrk="1" hangingPunct="1">
              <a:lnSpc>
                <a:spcPct val="85000"/>
              </a:lnSpc>
              <a:spcBef>
                <a:spcPct val="50000"/>
              </a:spcBef>
            </a:pPr>
            <a:r>
              <a:rPr lang="en-GB" sz="1600" dirty="0" err="1">
                <a:solidFill>
                  <a:srgbClr val="BBE0E3"/>
                </a:solidFill>
              </a:rPr>
              <a:t>Eg</a:t>
            </a:r>
            <a:r>
              <a:rPr lang="en-GB" sz="1600" dirty="0">
                <a:solidFill>
                  <a:srgbClr val="BBE0E3"/>
                </a:solidFill>
              </a:rPr>
              <a:t>. Agriculture: informs crop choice, planting to yield optimisation and minimise crop failure risk.</a:t>
            </a:r>
          </a:p>
        </p:txBody>
      </p:sp>
      <p:sp>
        <p:nvSpPr>
          <p:cNvPr id="119" name="Text Box 33"/>
          <p:cNvSpPr txBox="1">
            <a:spLocks noChangeArrowheads="1"/>
          </p:cNvSpPr>
          <p:nvPr/>
        </p:nvSpPr>
        <p:spPr bwMode="auto">
          <a:xfrm>
            <a:off x="3791745" y="4389107"/>
            <a:ext cx="2304256" cy="1938992"/>
          </a:xfrm>
          <a:prstGeom prst="rect">
            <a:avLst/>
          </a:prstGeom>
          <a:solidFill>
            <a:schemeClr val="bg2"/>
          </a:solidFill>
          <a:ln w="9525" algn="ctr">
            <a:noFill/>
            <a:miter lim="800000"/>
            <a:headEnd/>
            <a:tailEnd/>
          </a:ln>
        </p:spPr>
        <p:txBody>
          <a:bodyPr wrap="square">
            <a:spAutoFit/>
          </a:bodyPr>
          <a:lstStyle/>
          <a:p>
            <a:pPr>
              <a:spcBef>
                <a:spcPct val="50000"/>
              </a:spcBef>
            </a:pPr>
            <a:r>
              <a:rPr lang="en-GB" sz="1600" b="1" dirty="0">
                <a:solidFill>
                  <a:srgbClr val="CCFF33"/>
                </a:solidFill>
              </a:rPr>
              <a:t>Predicting </a:t>
            </a:r>
            <a:r>
              <a:rPr lang="en-GB" sz="1600" dirty="0">
                <a:solidFill>
                  <a:srgbClr val="BBE0E3"/>
                </a:solidFill>
              </a:rPr>
              <a:t>routine and hazardous weather conditions. </a:t>
            </a:r>
          </a:p>
          <a:p>
            <a:pPr>
              <a:spcBef>
                <a:spcPct val="50000"/>
              </a:spcBef>
            </a:pPr>
            <a:r>
              <a:rPr lang="en-GB" sz="1600" dirty="0">
                <a:solidFill>
                  <a:srgbClr val="BBE0E3"/>
                </a:solidFill>
              </a:rPr>
              <a:t>Public, emergency response, international Disaster Risk Reduction</a:t>
            </a:r>
          </a:p>
        </p:txBody>
      </p:sp>
      <p:sp>
        <p:nvSpPr>
          <p:cNvPr id="120" name="Text Box 39"/>
          <p:cNvSpPr txBox="1">
            <a:spLocks noChangeArrowheads="1"/>
          </p:cNvSpPr>
          <p:nvPr/>
        </p:nvSpPr>
        <p:spPr bwMode="auto">
          <a:xfrm>
            <a:off x="6192011" y="4389107"/>
            <a:ext cx="2976331" cy="2185214"/>
          </a:xfrm>
          <a:prstGeom prst="rect">
            <a:avLst/>
          </a:prstGeom>
          <a:solidFill>
            <a:schemeClr val="bg2"/>
          </a:solidFill>
          <a:ln w="9525" algn="ctr">
            <a:noFill/>
            <a:miter lim="800000"/>
            <a:headEnd/>
            <a:tailEnd/>
          </a:ln>
        </p:spPr>
        <p:txBody>
          <a:bodyPr wrap="square">
            <a:spAutoFit/>
          </a:bodyPr>
          <a:lstStyle/>
          <a:p>
            <a:pPr eaLnBrk="1" hangingPunct="1">
              <a:spcBef>
                <a:spcPct val="50000"/>
              </a:spcBef>
            </a:pPr>
            <a:r>
              <a:rPr lang="en-GB" sz="1600" b="1" dirty="0">
                <a:solidFill>
                  <a:srgbClr val="CCFF33"/>
                </a:solidFill>
              </a:rPr>
              <a:t>Monthly </a:t>
            </a:r>
            <a:r>
              <a:rPr lang="en-GB" sz="1600" dirty="0">
                <a:solidFill>
                  <a:srgbClr val="BBE0E3"/>
                </a:solidFill>
              </a:rPr>
              <a:t>to decadal predictions - probability </a:t>
            </a:r>
            <a:br>
              <a:rPr lang="en-GB" sz="1600" dirty="0">
                <a:solidFill>
                  <a:srgbClr val="BBE0E3"/>
                </a:solidFill>
              </a:rPr>
            </a:br>
            <a:r>
              <a:rPr lang="en-GB" sz="1600" dirty="0">
                <a:solidFill>
                  <a:srgbClr val="BBE0E3"/>
                </a:solidFill>
              </a:rPr>
              <a:t>of drought, cold, hurricanes….</a:t>
            </a:r>
          </a:p>
          <a:p>
            <a:pPr eaLnBrk="1" hangingPunct="1">
              <a:spcBef>
                <a:spcPct val="50000"/>
              </a:spcBef>
            </a:pPr>
            <a:r>
              <a:rPr lang="en-GB" sz="1600" dirty="0">
                <a:solidFill>
                  <a:srgbClr val="BBE0E3"/>
                </a:solidFill>
              </a:rPr>
              <a:t>Contingency planners, national and international humanitarian response, government and private infrastructure investment</a:t>
            </a:r>
          </a:p>
        </p:txBody>
      </p:sp>
      <p:sp>
        <p:nvSpPr>
          <p:cNvPr id="121" name="Text Box 40"/>
          <p:cNvSpPr txBox="1">
            <a:spLocks noChangeArrowheads="1"/>
          </p:cNvSpPr>
          <p:nvPr/>
        </p:nvSpPr>
        <p:spPr bwMode="auto">
          <a:xfrm>
            <a:off x="9360364" y="4389107"/>
            <a:ext cx="2569633" cy="1938992"/>
          </a:xfrm>
          <a:prstGeom prst="rect">
            <a:avLst/>
          </a:prstGeom>
          <a:solidFill>
            <a:schemeClr val="bg2"/>
          </a:solidFill>
          <a:ln w="9525" algn="ctr">
            <a:noFill/>
            <a:miter lim="800000"/>
            <a:headEnd/>
            <a:tailEnd/>
          </a:ln>
        </p:spPr>
        <p:txBody>
          <a:bodyPr wrap="square">
            <a:spAutoFit/>
          </a:bodyPr>
          <a:lstStyle/>
          <a:p>
            <a:pPr>
              <a:spcBef>
                <a:spcPct val="50000"/>
              </a:spcBef>
            </a:pPr>
            <a:r>
              <a:rPr lang="en-GB" sz="1600" b="1" dirty="0">
                <a:solidFill>
                  <a:srgbClr val="CCFF33"/>
                </a:solidFill>
              </a:rPr>
              <a:t>Global </a:t>
            </a:r>
            <a:r>
              <a:rPr lang="en-GB" sz="1600" dirty="0">
                <a:solidFill>
                  <a:srgbClr val="BBE0E3"/>
                </a:solidFill>
              </a:rPr>
              <a:t>and regional climate predictions.</a:t>
            </a:r>
          </a:p>
          <a:p>
            <a:pPr>
              <a:spcBef>
                <a:spcPct val="50000"/>
              </a:spcBef>
            </a:pPr>
            <a:r>
              <a:rPr lang="en-GB" sz="1600" dirty="0">
                <a:solidFill>
                  <a:srgbClr val="BBE0E3"/>
                </a:solidFill>
              </a:rPr>
              <a:t>Informs mitigation policy and adaptation choices. Impacts on water resources, heat stress, crops, infrastructure.</a:t>
            </a:r>
          </a:p>
        </p:txBody>
      </p:sp>
      <p:pic>
        <p:nvPicPr>
          <p:cNvPr id="122" name="Picture 121" descr="Picture1.jpg"/>
          <p:cNvPicPr>
            <a:picLocks noChangeAspect="1"/>
          </p:cNvPicPr>
          <p:nvPr/>
        </p:nvPicPr>
        <p:blipFill>
          <a:blip r:embed="rId3" cstate="screen"/>
          <a:srcRect/>
          <a:stretch>
            <a:fillRect/>
          </a:stretch>
        </p:blipFill>
        <p:spPr>
          <a:xfrm>
            <a:off x="143339" y="164638"/>
            <a:ext cx="1536171" cy="1344149"/>
          </a:xfrm>
          <a:prstGeom prst="rect">
            <a:avLst/>
          </a:prstGeom>
        </p:spPr>
      </p:pic>
    </p:spTree>
    <p:extLst>
      <p:ext uri="{BB962C8B-B14F-4D97-AF65-F5344CB8AC3E}">
        <p14:creationId xmlns:p14="http://schemas.microsoft.com/office/powerpoint/2010/main" val="180914241"/>
      </p:ext>
    </p:extLst>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p:txBody>
          <a:bodyPr/>
          <a:lstStyle/>
          <a:p>
            <a:endParaRPr lang="en-US">
              <a:ea typeface="ＭＳ Ｐゴシック" pitchFamily="34" charset="-128"/>
            </a:endParaRPr>
          </a:p>
        </p:txBody>
      </p:sp>
      <p:sp>
        <p:nvSpPr>
          <p:cNvPr id="139267" name="Footer Placeholder 3"/>
          <p:cNvSpPr>
            <a:spLocks noGrp="1"/>
          </p:cNvSpPr>
          <p:nvPr>
            <p:ph type="ftr" sz="quarter" idx="10"/>
          </p:nvPr>
        </p:nvSpPr>
        <p:spPr>
          <a:noFill/>
        </p:spPr>
        <p:txBody>
          <a:bodyPr/>
          <a:lstStyle/>
          <a:p>
            <a:r>
              <a:rPr lang="en-GB" dirty="0">
                <a:solidFill>
                  <a:srgbClr val="000000"/>
                </a:solidFill>
              </a:rPr>
              <a:t>© Crown copyright   Met Office</a:t>
            </a:r>
            <a:endParaRPr lang="en-GB" sz="1500" dirty="0">
              <a:solidFill>
                <a:srgbClr val="000000"/>
              </a:solidFill>
              <a:latin typeface="Times" pitchFamily="18" charset="0"/>
            </a:endParaRPr>
          </a:p>
        </p:txBody>
      </p:sp>
      <p:pic>
        <p:nvPicPr>
          <p:cNvPr id="139268" name="Content Placeholder 8" descr="gm.gif"/>
          <p:cNvPicPr>
            <a:picLocks noGrp="1" noChangeAspect="1"/>
          </p:cNvPicPr>
          <p:nvPr>
            <p:ph idx="1"/>
          </p:nvPr>
        </p:nvPicPr>
        <p:blipFill>
          <a:blip r:embed="rId3" cstate="print"/>
          <a:srcRect/>
          <a:stretch>
            <a:fillRect/>
          </a:stretch>
        </p:blipFill>
        <p:spPr>
          <a:xfrm>
            <a:off x="1524000" y="404813"/>
            <a:ext cx="9144000" cy="5715000"/>
          </a:xfrm>
        </p:spPr>
      </p:pic>
      <p:sp>
        <p:nvSpPr>
          <p:cNvPr id="139269" name="TextBox 4"/>
          <p:cNvSpPr txBox="1">
            <a:spLocks noChangeArrowheads="1"/>
          </p:cNvSpPr>
          <p:nvPr/>
        </p:nvSpPr>
        <p:spPr bwMode="auto">
          <a:xfrm>
            <a:off x="3000376" y="3"/>
            <a:ext cx="5088248" cy="340861"/>
          </a:xfrm>
          <a:prstGeom prst="rect">
            <a:avLst/>
          </a:prstGeom>
          <a:noFill/>
          <a:ln w="9525">
            <a:noFill/>
            <a:miter lim="800000"/>
            <a:headEnd/>
            <a:tailEnd/>
          </a:ln>
        </p:spPr>
        <p:txBody>
          <a:bodyPr wrap="none" lIns="91434" tIns="45718" rIns="91434" bIns="45718">
            <a:spAutoFit/>
          </a:bodyPr>
          <a:lstStyle/>
          <a:p>
            <a:pPr fontAlgn="base">
              <a:lnSpc>
                <a:spcPct val="85000"/>
              </a:lnSpc>
              <a:spcBef>
                <a:spcPct val="0"/>
              </a:spcBef>
              <a:spcAft>
                <a:spcPct val="0"/>
              </a:spcAft>
            </a:pPr>
            <a:r>
              <a:rPr lang="en-GB" dirty="0">
                <a:solidFill>
                  <a:srgbClr val="000000"/>
                </a:solidFill>
                <a:ea typeface="ＭＳ Ｐゴシック" charset="0"/>
              </a:rPr>
              <a:t>An example of simulated imagery from Model</a:t>
            </a:r>
          </a:p>
        </p:txBody>
      </p:sp>
      <p:sp>
        <p:nvSpPr>
          <p:cNvPr id="139270" name="TextBox 4"/>
          <p:cNvSpPr txBox="1">
            <a:spLocks noChangeArrowheads="1"/>
          </p:cNvSpPr>
          <p:nvPr/>
        </p:nvSpPr>
        <p:spPr bwMode="auto">
          <a:xfrm>
            <a:off x="2640018" y="6237291"/>
            <a:ext cx="7736409" cy="340861"/>
          </a:xfrm>
          <a:prstGeom prst="rect">
            <a:avLst/>
          </a:prstGeom>
          <a:noFill/>
          <a:ln w="9525">
            <a:noFill/>
            <a:miter lim="800000"/>
            <a:headEnd/>
            <a:tailEnd/>
          </a:ln>
        </p:spPr>
        <p:txBody>
          <a:bodyPr wrap="none" lIns="91434" tIns="45718" rIns="91434" bIns="45718">
            <a:spAutoFit/>
          </a:bodyPr>
          <a:lstStyle/>
          <a:p>
            <a:pPr fontAlgn="base">
              <a:lnSpc>
                <a:spcPct val="85000"/>
              </a:lnSpc>
              <a:spcBef>
                <a:spcPct val="0"/>
              </a:spcBef>
              <a:spcAft>
                <a:spcPct val="0"/>
              </a:spcAft>
            </a:pPr>
            <a:r>
              <a:rPr lang="en-GB">
                <a:solidFill>
                  <a:srgbClr val="000000"/>
                </a:solidFill>
                <a:ea typeface="ＭＳ Ｐゴシック" charset="0"/>
              </a:rPr>
              <a:t>Approx time taken to run forward model for single channel was 4 mins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GB" dirty="0"/>
              <a:t>© Crown copyright   Met Office</a:t>
            </a:r>
            <a:endParaRPr lang="en-GB" sz="1500" dirty="0">
              <a:latin typeface="Times" pitchFamily="18" charset="0"/>
            </a:endParaRPr>
          </a:p>
        </p:txBody>
      </p:sp>
      <p:sp>
        <p:nvSpPr>
          <p:cNvPr id="4" name="Title 1"/>
          <p:cNvSpPr txBox="1">
            <a:spLocks/>
          </p:cNvSpPr>
          <p:nvPr/>
        </p:nvSpPr>
        <p:spPr bwMode="auto">
          <a:xfrm>
            <a:off x="2895600" y="304800"/>
            <a:ext cx="8305800" cy="847725"/>
          </a:xfrm>
          <a:prstGeom prst="rect">
            <a:avLst/>
          </a:prstGeom>
          <a:noFill/>
          <a:ln w="9525">
            <a:noFill/>
            <a:miter lim="800000"/>
            <a:headEnd/>
            <a:tailEnd/>
          </a:ln>
        </p:spPr>
        <p:txBody>
          <a:bodyPr lIns="91434" tIns="45718" rIns="91434" bIns="45718"/>
          <a:lstStyle/>
          <a:p>
            <a:pPr fontAlgn="base">
              <a:lnSpc>
                <a:spcPct val="85000"/>
              </a:lnSpc>
              <a:spcBef>
                <a:spcPct val="0"/>
              </a:spcBef>
              <a:spcAft>
                <a:spcPct val="0"/>
              </a:spcAft>
              <a:defRPr/>
            </a:pPr>
            <a:r>
              <a:rPr lang="en-GB" sz="4400" kern="0" dirty="0">
                <a:solidFill>
                  <a:srgbClr val="000000"/>
                </a:solidFill>
                <a:ea typeface="ＭＳ Ｐゴシック" pitchFamily="34" charset="-128"/>
              </a:rPr>
              <a:t>Impact of </a:t>
            </a:r>
            <a:r>
              <a:rPr lang="en-GB" sz="4400" kern="0">
                <a:solidFill>
                  <a:srgbClr val="000000"/>
                </a:solidFill>
                <a:ea typeface="ＭＳ Ｐゴシック" pitchFamily="34" charset="-128"/>
              </a:rPr>
              <a:t>satellite data in NWP</a:t>
            </a:r>
            <a:endParaRPr lang="en-GB" sz="4400" kern="0" dirty="0">
              <a:solidFill>
                <a:srgbClr val="000000"/>
              </a:solidFill>
              <a:ea typeface="ＭＳ Ｐゴシック" pitchFamily="34" charset="-128"/>
            </a:endParaRPr>
          </a:p>
        </p:txBody>
      </p:sp>
      <p:sp>
        <p:nvSpPr>
          <p:cNvPr id="101380" name="TextBox 6"/>
          <p:cNvSpPr txBox="1">
            <a:spLocks noChangeArrowheads="1"/>
          </p:cNvSpPr>
          <p:nvPr/>
        </p:nvSpPr>
        <p:spPr bwMode="auto">
          <a:xfrm>
            <a:off x="8382000" y="1143000"/>
            <a:ext cx="2232025" cy="1334979"/>
          </a:xfrm>
          <a:prstGeom prst="rect">
            <a:avLst/>
          </a:prstGeom>
          <a:solidFill>
            <a:schemeClr val="accent1"/>
          </a:solidFill>
          <a:ln w="19050">
            <a:solidFill>
              <a:schemeClr val="bg1"/>
            </a:solidFill>
            <a:miter lim="800000"/>
            <a:headEnd/>
            <a:tailEnd/>
          </a:ln>
        </p:spPr>
        <p:txBody>
          <a:bodyPr lIns="91434" tIns="45718" rIns="91434" bIns="45718">
            <a:spAutoFit/>
          </a:bodyPr>
          <a:lstStyle/>
          <a:p>
            <a:pPr fontAlgn="base">
              <a:lnSpc>
                <a:spcPct val="85000"/>
              </a:lnSpc>
              <a:spcBef>
                <a:spcPct val="0"/>
              </a:spcBef>
              <a:spcAft>
                <a:spcPct val="0"/>
              </a:spcAft>
            </a:pPr>
            <a:r>
              <a:rPr lang="en-GB" dirty="0">
                <a:solidFill>
                  <a:srgbClr val="000000"/>
                </a:solidFill>
                <a:ea typeface="ＭＳ Ｐゴシック" pitchFamily="34" charset="-128"/>
              </a:rPr>
              <a:t>FSOI results showing impact of observations for 24hr forecasts in global model</a:t>
            </a:r>
          </a:p>
        </p:txBody>
      </p:sp>
      <p:pic>
        <p:nvPicPr>
          <p:cNvPr id="10" name="Picture 9" descr="Totals_NRT_StandardTypes.AllCategories.null.TotalImpact.png"/>
          <p:cNvPicPr>
            <a:picLocks noChangeAspect="1"/>
          </p:cNvPicPr>
          <p:nvPr/>
        </p:nvPicPr>
        <p:blipFill>
          <a:blip r:embed="rId3" cstate="print"/>
          <a:stretch>
            <a:fillRect/>
          </a:stretch>
        </p:blipFill>
        <p:spPr>
          <a:xfrm>
            <a:off x="1631504" y="1628805"/>
            <a:ext cx="6192688" cy="4551627"/>
          </a:xfrm>
          <a:prstGeom prst="rect">
            <a:avLst/>
          </a:prstGeom>
        </p:spPr>
      </p:pic>
      <p:pic>
        <p:nvPicPr>
          <p:cNvPr id="11" name="Picture 10" descr="Totals_NRT_StandardTypes.AllTypes.null.TotalImpact.png"/>
          <p:cNvPicPr>
            <a:picLocks noChangeAspect="1"/>
          </p:cNvPicPr>
          <p:nvPr/>
        </p:nvPicPr>
        <p:blipFill>
          <a:blip r:embed="rId4" cstate="print"/>
          <a:stretch>
            <a:fillRect/>
          </a:stretch>
        </p:blipFill>
        <p:spPr>
          <a:xfrm>
            <a:off x="1415480" y="1628803"/>
            <a:ext cx="6444208" cy="4736492"/>
          </a:xfrm>
          <a:prstGeom prst="rect">
            <a:avLst/>
          </a:prstGeom>
        </p:spPr>
      </p:pic>
      <p:pic>
        <p:nvPicPr>
          <p:cNvPr id="8" name="Picture 7"/>
          <p:cNvPicPr/>
          <p:nvPr/>
        </p:nvPicPr>
        <p:blipFill>
          <a:blip r:embed="rId5" cstate="print"/>
          <a:srcRect/>
          <a:stretch>
            <a:fillRect/>
          </a:stretch>
        </p:blipFill>
        <p:spPr bwMode="auto">
          <a:xfrm>
            <a:off x="7924800" y="3124200"/>
            <a:ext cx="3657600" cy="2895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MSL_VerifVsAnl.png"/>
          <p:cNvPicPr>
            <a:picLocks noChangeAspect="1"/>
          </p:cNvPicPr>
          <p:nvPr/>
        </p:nvPicPr>
        <p:blipFill>
          <a:blip r:embed="rId3" cstate="print"/>
          <a:srcRect t="12543" b="1045"/>
          <a:stretch>
            <a:fillRect/>
          </a:stretch>
        </p:blipFill>
        <p:spPr>
          <a:xfrm>
            <a:off x="1758677" y="1600224"/>
            <a:ext cx="8833123" cy="4600009"/>
          </a:xfrm>
          <a:prstGeom prst="rect">
            <a:avLst/>
          </a:prstGeom>
        </p:spPr>
      </p:pic>
      <p:grpSp>
        <p:nvGrpSpPr>
          <p:cNvPr id="2" name="Group 10"/>
          <p:cNvGrpSpPr/>
          <p:nvPr/>
        </p:nvGrpSpPr>
        <p:grpSpPr>
          <a:xfrm>
            <a:off x="2743200" y="5383195"/>
            <a:ext cx="6553200" cy="1220004"/>
            <a:chOff x="1219200" y="5383210"/>
            <a:chExt cx="6553200" cy="1220004"/>
          </a:xfrm>
        </p:grpSpPr>
        <p:sp>
          <p:nvSpPr>
            <p:cNvPr id="65541" name="Line 9"/>
            <p:cNvSpPr>
              <a:spLocks noChangeShapeType="1"/>
            </p:cNvSpPr>
            <p:nvPr/>
          </p:nvSpPr>
          <p:spPr bwMode="auto">
            <a:xfrm flipV="1">
              <a:off x="5410200" y="5383210"/>
              <a:ext cx="1981200" cy="26989"/>
            </a:xfrm>
            <a:prstGeom prst="line">
              <a:avLst/>
            </a:prstGeom>
            <a:noFill/>
            <a:ln w="38100">
              <a:solidFill>
                <a:srgbClr val="0000FF"/>
              </a:solidFill>
              <a:round/>
              <a:headEnd type="triangle" w="med" len="med"/>
              <a:tailEnd type="triangle" w="med" len="med"/>
            </a:ln>
          </p:spPr>
          <p:txBody>
            <a:bodyPr wrap="square" anchor="ctr">
              <a:prstTxWarp prst="textNoShape">
                <a:avLst/>
              </a:prstTxWarp>
              <a:spAutoFit/>
            </a:bodyPr>
            <a:lstStyle/>
            <a:p>
              <a:pPr algn="ctr" eaLnBrk="0" fontAlgn="base" hangingPunct="0">
                <a:spcBef>
                  <a:spcPct val="0"/>
                </a:spcBef>
                <a:spcAft>
                  <a:spcPct val="0"/>
                </a:spcAft>
              </a:pPr>
              <a:endParaRPr lang="ja-JP" altLang="en-US">
                <a:solidFill>
                  <a:srgbClr val="000000"/>
                </a:solidFill>
              </a:endParaRPr>
            </a:p>
          </p:txBody>
        </p:sp>
        <p:sp>
          <p:nvSpPr>
            <p:cNvPr id="8" name="Rectangle 6"/>
            <p:cNvSpPr>
              <a:spLocks noChangeArrowheads="1"/>
            </p:cNvSpPr>
            <p:nvPr/>
          </p:nvSpPr>
          <p:spPr bwMode="auto">
            <a:xfrm>
              <a:off x="1219200" y="6218493"/>
              <a:ext cx="6553200" cy="384721"/>
            </a:xfrm>
            <a:prstGeom prst="rect">
              <a:avLst/>
            </a:prstGeom>
            <a:noFill/>
            <a:ln w="9525">
              <a:noFill/>
              <a:miter lim="800000"/>
              <a:headEnd/>
              <a:tailEnd/>
            </a:ln>
          </p:spPr>
          <p:txBody>
            <a:bodyPr wrap="square">
              <a:prstTxWarp prst="textNoShape">
                <a:avLst/>
              </a:prstTxWarp>
              <a:spAutoFit/>
            </a:bodyPr>
            <a:lstStyle/>
            <a:p>
              <a:pPr algn="just" eaLnBrk="0" fontAlgn="base" hangingPunct="0">
                <a:spcBef>
                  <a:spcPct val="0"/>
                </a:spcBef>
                <a:spcAft>
                  <a:spcPct val="0"/>
                </a:spcAft>
              </a:pPr>
              <a:r>
                <a:rPr kumimoji="1" lang="en-US" altLang="ja-JP" dirty="0">
                  <a:solidFill>
                    <a:srgbClr val="0000FF"/>
                  </a:solidFill>
                </a:rPr>
                <a:t>2</a:t>
              </a:r>
              <a:r>
                <a:rPr lang="en-US" altLang="ja-JP" dirty="0">
                  <a:solidFill>
                    <a:srgbClr val="0000FF"/>
                  </a:solidFill>
                </a:rPr>
                <a:t> day forecast in 2015 as good as 1 day forecast in 2000</a:t>
              </a:r>
            </a:p>
          </p:txBody>
        </p:sp>
      </p:grpSp>
      <p:sp>
        <p:nvSpPr>
          <p:cNvPr id="9" name="Rectangle 6"/>
          <p:cNvSpPr>
            <a:spLocks noChangeArrowheads="1"/>
          </p:cNvSpPr>
          <p:nvPr/>
        </p:nvSpPr>
        <p:spPr bwMode="auto">
          <a:xfrm>
            <a:off x="2971800" y="1307069"/>
            <a:ext cx="6477000" cy="384717"/>
          </a:xfrm>
          <a:prstGeom prst="rect">
            <a:avLst/>
          </a:prstGeom>
          <a:noFill/>
          <a:ln w="9525">
            <a:noFill/>
            <a:miter lim="800000"/>
            <a:headEnd/>
            <a:tailEnd/>
          </a:ln>
        </p:spPr>
        <p:txBody>
          <a:bodyPr wrap="square" lIns="91434" tIns="45718" rIns="91434" bIns="45718">
            <a:prstTxWarp prst="textNoShape">
              <a:avLst/>
            </a:prstTxWarp>
            <a:spAutoFit/>
          </a:bodyPr>
          <a:lstStyle/>
          <a:p>
            <a:pPr algn="just" eaLnBrk="0" fontAlgn="base" hangingPunct="0">
              <a:spcBef>
                <a:spcPct val="0"/>
              </a:spcBef>
              <a:spcAft>
                <a:spcPct val="0"/>
              </a:spcAft>
            </a:pPr>
            <a:r>
              <a:rPr kumimoji="1" lang="en-US" altLang="ja-JP" b="1" dirty="0">
                <a:solidFill>
                  <a:srgbClr val="0000FF"/>
                </a:solidFill>
              </a:rPr>
              <a:t>Example:</a:t>
            </a:r>
            <a:r>
              <a:rPr kumimoji="1" lang="en-US" altLang="ja-JP" dirty="0">
                <a:solidFill>
                  <a:srgbClr val="0000FF"/>
                </a:solidFill>
              </a:rPr>
              <a:t> European Area Mean Sea Level Pressure Error</a:t>
            </a:r>
            <a:endParaRPr lang="en-US" altLang="ja-JP" dirty="0">
              <a:solidFill>
                <a:srgbClr val="0000FF"/>
              </a:solidFill>
            </a:endParaRPr>
          </a:p>
        </p:txBody>
      </p:sp>
      <p:sp>
        <p:nvSpPr>
          <p:cNvPr id="11" name="Title 1"/>
          <p:cNvSpPr txBox="1">
            <a:spLocks/>
          </p:cNvSpPr>
          <p:nvPr/>
        </p:nvSpPr>
        <p:spPr bwMode="auto">
          <a:xfrm>
            <a:off x="3200400" y="183069"/>
            <a:ext cx="6248400" cy="457200"/>
          </a:xfrm>
          <a:prstGeom prst="rect">
            <a:avLst/>
          </a:prstGeom>
          <a:solidFill>
            <a:schemeClr val="bg1"/>
          </a:solidFill>
          <a:ln w="9525">
            <a:noFill/>
            <a:miter lim="800000"/>
            <a:headEnd/>
            <a:tailEnd/>
          </a:ln>
        </p:spPr>
        <p:txBody>
          <a:bodyPr vert="horz" wrap="square" lIns="91434" tIns="45718" rIns="91434" bIns="45718" numCol="1" anchor="t" anchorCtr="0" compatLnSpc="1">
            <a:prstTxWarp prst="textNoShape">
              <a:avLst/>
            </a:prstTxWarp>
          </a:bodyPr>
          <a:lstStyle/>
          <a:p>
            <a:pPr fontAlgn="base">
              <a:spcBef>
                <a:spcPct val="0"/>
              </a:spcBef>
              <a:spcAft>
                <a:spcPct val="0"/>
              </a:spcAft>
              <a:defRPr/>
            </a:pPr>
            <a:r>
              <a:rPr lang="en-GB" altLang="ja-JP" sz="3600" dirty="0">
                <a:solidFill>
                  <a:srgbClr val="000000"/>
                </a:solidFill>
                <a:ea typeface="ＭＳ Ｐゴシック" pitchFamily="-1" charset="-128"/>
                <a:cs typeface="ＭＳ Ｐゴシック" pitchFamily="-1" charset="-128"/>
              </a:rPr>
              <a:t>Forecast skill</a:t>
            </a:r>
          </a:p>
        </p:txBody>
      </p:sp>
      <p:sp>
        <p:nvSpPr>
          <p:cNvPr id="12" name="TextBox 6"/>
          <p:cNvSpPr txBox="1">
            <a:spLocks noChangeArrowheads="1"/>
          </p:cNvSpPr>
          <p:nvPr/>
        </p:nvSpPr>
        <p:spPr bwMode="auto">
          <a:xfrm>
            <a:off x="3200400" y="786846"/>
            <a:ext cx="7315200" cy="584775"/>
          </a:xfrm>
          <a:prstGeom prst="rect">
            <a:avLst/>
          </a:prstGeom>
          <a:noFill/>
          <a:ln w="9525">
            <a:noFill/>
            <a:miter lim="800000"/>
            <a:headEnd/>
            <a:tailEnd/>
          </a:ln>
        </p:spPr>
        <p:txBody>
          <a:bodyPr wrap="square" lIns="91434" tIns="45718" rIns="91434" bIns="45718">
            <a:prstTxWarp prst="textNoShape">
              <a:avLst/>
            </a:prstTxWarp>
            <a:spAutoFit/>
          </a:bodyPr>
          <a:lstStyle/>
          <a:p>
            <a:pPr algn="just" eaLnBrk="0" fontAlgn="base" hangingPunct="0">
              <a:spcBef>
                <a:spcPct val="0"/>
              </a:spcBef>
              <a:spcAft>
                <a:spcPct val="0"/>
              </a:spcAft>
            </a:pPr>
            <a:r>
              <a:rPr lang="en-GB" altLang="ja-JP" sz="1600" i="1" dirty="0">
                <a:solidFill>
                  <a:srgbClr val="000000"/>
                </a:solidFill>
                <a:ea typeface="Arial" pitchFamily="-1" charset="0"/>
                <a:cs typeface="Arial" pitchFamily="-1" charset="0"/>
              </a:rPr>
              <a:t>Global model ‘skilful forecast range’ increasing in line with long-term trend of one day per decade increase in forecast skill (comparing days 2, 3 and 4)</a:t>
            </a:r>
            <a:endParaRPr lang="ja-JP" altLang="en-US" sz="1600" i="1" dirty="0">
              <a:solidFill>
                <a:srgbClr val="000000"/>
              </a:solidFill>
              <a:ea typeface="Arial" pitchFamily="-1" charset="0"/>
              <a:cs typeface="Arial" pitchFamily="-1" charset="0"/>
            </a:endParaRPr>
          </a:p>
        </p:txBody>
      </p:sp>
    </p:spTree>
    <p:extLst>
      <p:ext uri="{BB962C8B-B14F-4D97-AF65-F5344CB8AC3E}">
        <p14:creationId xmlns:p14="http://schemas.microsoft.com/office/powerpoint/2010/main" val="491604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S_CBS_ranking_relative_to_Met_Office_00Z-12Z_Combined_Areas.png"/>
          <p:cNvPicPr>
            <a:picLocks noChangeAspect="1"/>
          </p:cNvPicPr>
          <p:nvPr/>
        </p:nvPicPr>
        <p:blipFill>
          <a:blip r:embed="rId3" cstate="print"/>
          <a:srcRect l="8558" t="9720" r="9414"/>
          <a:stretch>
            <a:fillRect/>
          </a:stretch>
        </p:blipFill>
        <p:spPr>
          <a:xfrm>
            <a:off x="2605182" y="1501550"/>
            <a:ext cx="6615020" cy="5127851"/>
          </a:xfrm>
          <a:prstGeom prst="rect">
            <a:avLst/>
          </a:prstGeom>
        </p:spPr>
      </p:pic>
      <p:sp>
        <p:nvSpPr>
          <p:cNvPr id="69634" name="Title 1"/>
          <p:cNvSpPr>
            <a:spLocks noGrp="1"/>
          </p:cNvSpPr>
          <p:nvPr>
            <p:ph type="title"/>
          </p:nvPr>
        </p:nvSpPr>
        <p:spPr>
          <a:xfrm>
            <a:off x="3200400" y="304800"/>
            <a:ext cx="5867400" cy="457200"/>
          </a:xfrm>
          <a:solidFill>
            <a:schemeClr val="bg1"/>
          </a:solidFill>
        </p:spPr>
        <p:txBody>
          <a:bodyPr/>
          <a:lstStyle/>
          <a:p>
            <a:pPr eaLnBrk="1" hangingPunct="1"/>
            <a:r>
              <a:rPr lang="en-GB" altLang="ja-JP" sz="3200" dirty="0" err="1"/>
              <a:t>Gobal</a:t>
            </a:r>
            <a:r>
              <a:rPr lang="en-GB" altLang="ja-JP" sz="3200" dirty="0"/>
              <a:t> Model Performance</a:t>
            </a:r>
          </a:p>
        </p:txBody>
      </p:sp>
      <p:grpSp>
        <p:nvGrpSpPr>
          <p:cNvPr id="2" name="Group 18"/>
          <p:cNvGrpSpPr/>
          <p:nvPr/>
        </p:nvGrpSpPr>
        <p:grpSpPr>
          <a:xfrm>
            <a:off x="9144011" y="5051628"/>
            <a:ext cx="1504739" cy="323165"/>
            <a:chOff x="9601198" y="5178623"/>
            <a:chExt cx="1504739" cy="323165"/>
          </a:xfrm>
        </p:grpSpPr>
        <p:sp>
          <p:nvSpPr>
            <p:cNvPr id="8" name="TextBox 7"/>
            <p:cNvSpPr txBox="1"/>
            <p:nvPr/>
          </p:nvSpPr>
          <p:spPr>
            <a:xfrm>
              <a:off x="10049494" y="5178623"/>
              <a:ext cx="1056443" cy="323165"/>
            </a:xfrm>
            <a:prstGeom prst="rect">
              <a:avLst/>
            </a:prstGeom>
            <a:solidFill>
              <a:schemeClr val="bg1"/>
            </a:solidFill>
            <a:ln w="38100">
              <a:solidFill>
                <a:schemeClr val="bg1"/>
              </a:solidFill>
            </a:ln>
          </p:spPr>
          <p:txBody>
            <a:bodyPr wrap="none" rtlCol="0">
              <a:spAutoFit/>
            </a:bodyPr>
            <a:lstStyle/>
            <a:p>
              <a:pPr fontAlgn="base" latinLnBrk="1">
                <a:spcBef>
                  <a:spcPct val="0"/>
                </a:spcBef>
                <a:spcAft>
                  <a:spcPct val="0"/>
                </a:spcAft>
                <a:buFont typeface="Times" pitchFamily="-1" charset="0"/>
                <a:buNone/>
              </a:pPr>
              <a:r>
                <a:rPr kumimoji="1" lang="en-GB" sz="1500" dirty="0">
                  <a:solidFill>
                    <a:srgbClr val="000000"/>
                  </a:solidFill>
                  <a:ea typeface="굴림" pitchFamily="-1" charset="-127"/>
                  <a:cs typeface="Arial"/>
                </a:rPr>
                <a:t>Met Office</a:t>
              </a:r>
            </a:p>
          </p:txBody>
        </p:sp>
        <p:cxnSp>
          <p:nvCxnSpPr>
            <p:cNvPr id="9" name="Straight Arrow Connector 8"/>
            <p:cNvCxnSpPr/>
            <p:nvPr/>
          </p:nvCxnSpPr>
          <p:spPr>
            <a:xfrm rot="10800000">
              <a:off x="9601198" y="5346700"/>
              <a:ext cx="457201" cy="1588"/>
            </a:xfrm>
            <a:prstGeom prst="straightConnector1">
              <a:avLst/>
            </a:prstGeom>
            <a:ln w="4762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7" name="TextBox 6"/>
          <p:cNvSpPr txBox="1">
            <a:spLocks noChangeArrowheads="1"/>
          </p:cNvSpPr>
          <p:nvPr/>
        </p:nvSpPr>
        <p:spPr bwMode="auto">
          <a:xfrm>
            <a:off x="3276600" y="838222"/>
            <a:ext cx="7315200" cy="584775"/>
          </a:xfrm>
          <a:prstGeom prst="rect">
            <a:avLst/>
          </a:prstGeom>
          <a:noFill/>
          <a:ln w="9525">
            <a:noFill/>
            <a:miter lim="800000"/>
            <a:headEnd/>
            <a:tailEnd/>
          </a:ln>
        </p:spPr>
        <p:txBody>
          <a:bodyPr wrap="square" lIns="91434" tIns="45718" rIns="91434" bIns="45718">
            <a:prstTxWarp prst="textNoShape">
              <a:avLst/>
            </a:prstTxWarp>
            <a:spAutoFit/>
          </a:bodyPr>
          <a:lstStyle/>
          <a:p>
            <a:pPr algn="just" eaLnBrk="0" fontAlgn="base" hangingPunct="0">
              <a:spcBef>
                <a:spcPct val="0"/>
              </a:spcBef>
              <a:spcAft>
                <a:spcPct val="0"/>
              </a:spcAft>
            </a:pPr>
            <a:r>
              <a:rPr lang="en-GB" altLang="ja-JP" sz="1600" i="1" dirty="0">
                <a:solidFill>
                  <a:srgbClr val="000000"/>
                </a:solidFill>
                <a:ea typeface="Arial" pitchFamily="-1" charset="0"/>
                <a:cs typeface="Arial" pitchFamily="-1" charset="0"/>
              </a:rPr>
              <a:t>Global ranking of Met Office Global Model forecast accuracy based on the WMO weighted global index components used by the WMO/CBS</a:t>
            </a:r>
            <a:endParaRPr lang="ja-JP" altLang="en-US" sz="1600" i="1" dirty="0">
              <a:solidFill>
                <a:srgbClr val="000000"/>
              </a:solidFill>
              <a:ea typeface="Arial" pitchFamily="-1" charset="0"/>
              <a:cs typeface="Arial" pitchFamily="-1" charset="0"/>
            </a:endParaRPr>
          </a:p>
        </p:txBody>
      </p:sp>
      <p:grpSp>
        <p:nvGrpSpPr>
          <p:cNvPr id="3" name="Group 13"/>
          <p:cNvGrpSpPr/>
          <p:nvPr/>
        </p:nvGrpSpPr>
        <p:grpSpPr>
          <a:xfrm>
            <a:off x="7162800" y="4661734"/>
            <a:ext cx="609600" cy="722169"/>
            <a:chOff x="9450689" y="2376194"/>
            <a:chExt cx="499091" cy="1360027"/>
          </a:xfrm>
        </p:grpSpPr>
        <p:sp>
          <p:nvSpPr>
            <p:cNvPr id="15" name="TextBox 14"/>
            <p:cNvSpPr txBox="1"/>
            <p:nvPr/>
          </p:nvSpPr>
          <p:spPr>
            <a:xfrm>
              <a:off x="9450689" y="2924752"/>
              <a:ext cx="499091" cy="811469"/>
            </a:xfrm>
            <a:prstGeom prst="rect">
              <a:avLst/>
            </a:prstGeom>
            <a:solidFill>
              <a:schemeClr val="bg1"/>
            </a:solidFill>
            <a:ln w="22225">
              <a:solidFill>
                <a:srgbClr val="0000FF"/>
              </a:solidFill>
            </a:ln>
          </p:spPr>
          <p:txBody>
            <a:bodyPr wrap="square" rtlCol="0">
              <a:spAutoFit/>
            </a:bodyPr>
            <a:lstStyle/>
            <a:p>
              <a:pPr algn="ctr" fontAlgn="base" latinLnBrk="1">
                <a:spcBef>
                  <a:spcPct val="0"/>
                </a:spcBef>
                <a:spcAft>
                  <a:spcPct val="0"/>
                </a:spcAft>
                <a:buFont typeface="Times" pitchFamily="-1" charset="0"/>
                <a:buNone/>
              </a:pPr>
              <a:r>
                <a:rPr kumimoji="1" lang="en-GB" sz="1100" dirty="0">
                  <a:solidFill>
                    <a:srgbClr val="0000FF"/>
                  </a:solidFill>
                  <a:ea typeface="굴림" pitchFamily="-1" charset="-127"/>
                  <a:cs typeface="Arial"/>
                </a:rPr>
                <a:t>`USA  13km</a:t>
              </a:r>
            </a:p>
          </p:txBody>
        </p:sp>
        <p:cxnSp>
          <p:nvCxnSpPr>
            <p:cNvPr id="16" name="Straight Arrow Connector 15"/>
            <p:cNvCxnSpPr>
              <a:stCxn id="15" idx="0"/>
            </p:cNvCxnSpPr>
            <p:nvPr/>
          </p:nvCxnSpPr>
          <p:spPr>
            <a:xfrm flipV="1">
              <a:off x="9700234" y="2376194"/>
              <a:ext cx="657" cy="548558"/>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oup 23"/>
          <p:cNvGrpSpPr/>
          <p:nvPr/>
        </p:nvGrpSpPr>
        <p:grpSpPr>
          <a:xfrm>
            <a:off x="8610600" y="5207034"/>
            <a:ext cx="762000" cy="1091286"/>
            <a:chOff x="9784350" y="3736209"/>
            <a:chExt cx="762000" cy="1581044"/>
          </a:xfrm>
        </p:grpSpPr>
        <p:sp>
          <p:nvSpPr>
            <p:cNvPr id="25" name="TextBox 24"/>
            <p:cNvSpPr txBox="1"/>
            <p:nvPr/>
          </p:nvSpPr>
          <p:spPr>
            <a:xfrm>
              <a:off x="9784350" y="4692989"/>
              <a:ext cx="762000" cy="624264"/>
            </a:xfrm>
            <a:prstGeom prst="rect">
              <a:avLst/>
            </a:prstGeom>
            <a:solidFill>
              <a:schemeClr val="bg1"/>
            </a:solidFill>
            <a:ln w="22225">
              <a:solidFill>
                <a:schemeClr val="accent5"/>
              </a:solidFill>
            </a:ln>
          </p:spPr>
          <p:txBody>
            <a:bodyPr wrap="square" rtlCol="0">
              <a:spAutoFit/>
            </a:bodyPr>
            <a:lstStyle/>
            <a:p>
              <a:pPr algn="ctr" fontAlgn="base" latinLnBrk="1">
                <a:spcBef>
                  <a:spcPct val="0"/>
                </a:spcBef>
                <a:spcAft>
                  <a:spcPct val="0"/>
                </a:spcAft>
                <a:buFont typeface="Times" pitchFamily="-1" charset="0"/>
                <a:buNone/>
              </a:pPr>
              <a:r>
                <a:rPr kumimoji="1" lang="en-GB" sz="1100" dirty="0">
                  <a:solidFill>
                    <a:srgbClr val="FF0000"/>
                  </a:solidFill>
                  <a:ea typeface="굴림" pitchFamily="-1" charset="-127"/>
                  <a:cs typeface="Arial"/>
                </a:rPr>
                <a:t>Europe</a:t>
              </a:r>
            </a:p>
            <a:p>
              <a:pPr algn="ctr" fontAlgn="base" latinLnBrk="1">
                <a:spcBef>
                  <a:spcPct val="0"/>
                </a:spcBef>
                <a:spcAft>
                  <a:spcPct val="0"/>
                </a:spcAft>
                <a:buFont typeface="Times" pitchFamily="-1" charset="0"/>
                <a:buNone/>
              </a:pPr>
              <a:r>
                <a:rPr kumimoji="1" lang="en-GB" sz="1100" dirty="0">
                  <a:solidFill>
                    <a:srgbClr val="FF0000"/>
                  </a:solidFill>
                  <a:ea typeface="굴림" pitchFamily="-1" charset="-127"/>
                  <a:cs typeface="Arial"/>
                </a:rPr>
                <a:t>9km</a:t>
              </a:r>
            </a:p>
          </p:txBody>
        </p:sp>
        <p:cxnSp>
          <p:nvCxnSpPr>
            <p:cNvPr id="26" name="Straight Arrow Connector 25"/>
            <p:cNvCxnSpPr/>
            <p:nvPr/>
          </p:nvCxnSpPr>
          <p:spPr>
            <a:xfrm rot="5400000" flipH="1" flipV="1">
              <a:off x="9461537" y="4211421"/>
              <a:ext cx="956776" cy="6351"/>
            </a:xfrm>
            <a:prstGeom prst="straightConnector1">
              <a:avLst/>
            </a:prstGeom>
            <a:ln w="2540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5" name="Group 33"/>
          <p:cNvGrpSpPr/>
          <p:nvPr/>
        </p:nvGrpSpPr>
        <p:grpSpPr>
          <a:xfrm>
            <a:off x="8443936" y="2286004"/>
            <a:ext cx="623864" cy="2933701"/>
            <a:chOff x="6919936" y="2286000"/>
            <a:chExt cx="623864" cy="2933701"/>
          </a:xfrm>
        </p:grpSpPr>
        <p:sp>
          <p:nvSpPr>
            <p:cNvPr id="12" name="TextBox 11"/>
            <p:cNvSpPr txBox="1"/>
            <p:nvPr/>
          </p:nvSpPr>
          <p:spPr>
            <a:xfrm>
              <a:off x="6919936" y="2286000"/>
              <a:ext cx="623864" cy="323165"/>
            </a:xfrm>
            <a:prstGeom prst="rect">
              <a:avLst/>
            </a:prstGeom>
            <a:solidFill>
              <a:schemeClr val="bg1"/>
            </a:solidFill>
            <a:ln w="38100">
              <a:solidFill>
                <a:schemeClr val="tx1"/>
              </a:solidFill>
            </a:ln>
          </p:spPr>
          <p:txBody>
            <a:bodyPr wrap="square" rtlCol="0">
              <a:spAutoFit/>
            </a:bodyPr>
            <a:lstStyle/>
            <a:p>
              <a:pPr fontAlgn="base" latinLnBrk="1">
                <a:spcBef>
                  <a:spcPct val="0"/>
                </a:spcBef>
                <a:spcAft>
                  <a:spcPct val="0"/>
                </a:spcAft>
                <a:buFont typeface="Times" pitchFamily="-1" charset="0"/>
                <a:buNone/>
              </a:pPr>
              <a:r>
                <a:rPr kumimoji="1" lang="en-GB" sz="1500" dirty="0">
                  <a:solidFill>
                    <a:srgbClr val="000000"/>
                  </a:solidFill>
                  <a:ea typeface="굴림" pitchFamily="-1" charset="-127"/>
                  <a:cs typeface="Arial"/>
                </a:rPr>
                <a:t>UK</a:t>
              </a:r>
            </a:p>
          </p:txBody>
        </p:sp>
        <p:cxnSp>
          <p:nvCxnSpPr>
            <p:cNvPr id="31" name="Straight Arrow Connector 30"/>
            <p:cNvCxnSpPr/>
            <p:nvPr/>
          </p:nvCxnSpPr>
          <p:spPr>
            <a:xfrm rot="5400000" flipH="1" flipV="1">
              <a:off x="5937252" y="3892552"/>
              <a:ext cx="2628897" cy="25401"/>
            </a:xfrm>
            <a:prstGeom prst="straightConnector1">
              <a:avLst/>
            </a:prstGeom>
            <a:ln w="254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grpSp>
      <p:grpSp>
        <p:nvGrpSpPr>
          <p:cNvPr id="6" name="Group 38"/>
          <p:cNvGrpSpPr/>
          <p:nvPr/>
        </p:nvGrpSpPr>
        <p:grpSpPr>
          <a:xfrm>
            <a:off x="7086600" y="2362200"/>
            <a:ext cx="838200" cy="999052"/>
            <a:chOff x="9717170" y="927235"/>
            <a:chExt cx="685800" cy="1447411"/>
          </a:xfrm>
        </p:grpSpPr>
        <p:sp>
          <p:nvSpPr>
            <p:cNvPr id="40" name="TextBox 39"/>
            <p:cNvSpPr txBox="1"/>
            <p:nvPr/>
          </p:nvSpPr>
          <p:spPr>
            <a:xfrm>
              <a:off x="9717170" y="927235"/>
              <a:ext cx="685800" cy="869508"/>
            </a:xfrm>
            <a:prstGeom prst="rect">
              <a:avLst/>
            </a:prstGeom>
            <a:solidFill>
              <a:schemeClr val="bg1"/>
            </a:solidFill>
            <a:ln w="22225">
              <a:solidFill>
                <a:srgbClr val="913DEB"/>
              </a:solidFill>
            </a:ln>
          </p:spPr>
          <p:txBody>
            <a:bodyPr wrap="square" rtlCol="0">
              <a:spAutoFit/>
            </a:bodyPr>
            <a:lstStyle/>
            <a:p>
              <a:pPr algn="ctr" fontAlgn="base" latinLnBrk="1">
                <a:spcBef>
                  <a:spcPct val="0"/>
                </a:spcBef>
                <a:spcAft>
                  <a:spcPct val="0"/>
                </a:spcAft>
                <a:buFont typeface="Times" pitchFamily="-1" charset="0"/>
                <a:buNone/>
              </a:pPr>
              <a:r>
                <a:rPr kumimoji="1" lang="en-GB" sz="1100" dirty="0">
                  <a:solidFill>
                    <a:srgbClr val="913DEB"/>
                  </a:solidFill>
                  <a:ea typeface="굴림" pitchFamily="-1" charset="-127"/>
                  <a:cs typeface="Arial"/>
                </a:rPr>
                <a:t>German</a:t>
              </a:r>
            </a:p>
            <a:p>
              <a:pPr algn="ctr" fontAlgn="base" latinLnBrk="1">
                <a:spcBef>
                  <a:spcPct val="0"/>
                </a:spcBef>
                <a:spcAft>
                  <a:spcPct val="0"/>
                </a:spcAft>
                <a:buFont typeface="Times" pitchFamily="-1" charset="0"/>
                <a:buNone/>
              </a:pPr>
              <a:r>
                <a:rPr kumimoji="1" lang="en-GB" sz="1100" dirty="0">
                  <a:solidFill>
                    <a:srgbClr val="913DEB"/>
                  </a:solidFill>
                  <a:ea typeface="굴림" pitchFamily="-1" charset="-127"/>
                  <a:cs typeface="Arial"/>
                </a:rPr>
                <a:t>ICON</a:t>
              </a:r>
            </a:p>
          </p:txBody>
        </p:sp>
        <p:cxnSp>
          <p:nvCxnSpPr>
            <p:cNvPr id="41" name="Straight Arrow Connector 40"/>
            <p:cNvCxnSpPr>
              <a:stCxn id="40" idx="2"/>
            </p:cNvCxnSpPr>
            <p:nvPr/>
          </p:nvCxnSpPr>
          <p:spPr>
            <a:xfrm flipH="1">
              <a:off x="10030438" y="1796743"/>
              <a:ext cx="29632" cy="577903"/>
            </a:xfrm>
            <a:prstGeom prst="straightConnector1">
              <a:avLst/>
            </a:prstGeom>
            <a:ln w="25400">
              <a:solidFill>
                <a:srgbClr val="913DEB"/>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6"/>
          <p:cNvSpPr txBox="1">
            <a:spLocks noChangeArrowheads="1"/>
          </p:cNvSpPr>
          <p:nvPr/>
        </p:nvSpPr>
        <p:spPr bwMode="auto">
          <a:xfrm>
            <a:off x="1981200" y="6324622"/>
            <a:ext cx="8153400" cy="584771"/>
          </a:xfrm>
          <a:prstGeom prst="rect">
            <a:avLst/>
          </a:prstGeom>
          <a:solidFill>
            <a:schemeClr val="bg1"/>
          </a:solidFill>
          <a:ln w="9525">
            <a:noFill/>
            <a:miter lim="800000"/>
            <a:headEnd/>
            <a:tailEnd/>
          </a:ln>
        </p:spPr>
        <p:txBody>
          <a:bodyPr lIns="91434" tIns="45718" rIns="91434" bIns="45718">
            <a:prstTxWarp prst="textNoShape">
              <a:avLst/>
            </a:prstTxWarp>
            <a:spAutoFit/>
          </a:bodyPr>
          <a:lstStyle/>
          <a:p>
            <a:pPr algn="ctr" eaLnBrk="0" fontAlgn="base" hangingPunct="0">
              <a:spcBef>
                <a:spcPct val="0"/>
              </a:spcBef>
              <a:spcAft>
                <a:spcPct val="0"/>
              </a:spcAft>
            </a:pPr>
            <a:r>
              <a:rPr lang="en-GB" altLang="ja-JP" sz="1600" dirty="0">
                <a:solidFill>
                  <a:srgbClr val="0000FF"/>
                </a:solidFill>
                <a:ea typeface="Arial" pitchFamily="-1" charset="0"/>
                <a:cs typeface="Arial" pitchFamily="-1" charset="0"/>
              </a:rPr>
              <a:t>* Parameters: Surface pressure, 500hPa </a:t>
            </a:r>
            <a:r>
              <a:rPr lang="en-GB" altLang="ja-JP" sz="1600" dirty="0" err="1">
                <a:solidFill>
                  <a:srgbClr val="0000FF"/>
                </a:solidFill>
                <a:ea typeface="Arial" pitchFamily="-1" charset="0"/>
                <a:cs typeface="Arial" pitchFamily="-1" charset="0"/>
              </a:rPr>
              <a:t>geopotential</a:t>
            </a:r>
            <a:r>
              <a:rPr lang="en-GB" altLang="ja-JP" sz="1600" dirty="0">
                <a:solidFill>
                  <a:srgbClr val="0000FF"/>
                </a:solidFill>
                <a:ea typeface="Arial" pitchFamily="-1" charset="0"/>
                <a:cs typeface="Arial" pitchFamily="-1" charset="0"/>
              </a:rPr>
              <a:t> height, 250hPa/850hPa Winds; Forecast ranges from T+24h to T+120h </a:t>
            </a:r>
            <a:endParaRPr lang="ja-JP" altLang="en-US" sz="1600" dirty="0">
              <a:solidFill>
                <a:srgbClr val="0000FF"/>
              </a:solidFill>
              <a:ea typeface="Arial" pitchFamily="-1" charset="0"/>
              <a:cs typeface="Arial" pitchFamily="-1" charset="0"/>
            </a:endParaRPr>
          </a:p>
        </p:txBody>
      </p:sp>
      <p:sp>
        <p:nvSpPr>
          <p:cNvPr id="28" name="TextBox 6"/>
          <p:cNvSpPr txBox="1">
            <a:spLocks noChangeArrowheads="1"/>
          </p:cNvSpPr>
          <p:nvPr/>
        </p:nvSpPr>
        <p:spPr bwMode="auto">
          <a:xfrm rot="16200000">
            <a:off x="402431" y="3876017"/>
            <a:ext cx="4038600" cy="338555"/>
          </a:xfrm>
          <a:prstGeom prst="rect">
            <a:avLst/>
          </a:prstGeom>
          <a:noFill/>
          <a:ln w="9525">
            <a:noFill/>
            <a:miter lim="800000"/>
            <a:headEnd/>
            <a:tailEnd/>
          </a:ln>
        </p:spPr>
        <p:txBody>
          <a:bodyPr lIns="91434" tIns="45718" rIns="91434" bIns="45718">
            <a:prstTxWarp prst="textNoShape">
              <a:avLst/>
            </a:prstTxWarp>
            <a:spAutoFit/>
          </a:bodyPr>
          <a:lstStyle/>
          <a:p>
            <a:pPr algn="ctr" eaLnBrk="0" fontAlgn="base" hangingPunct="0">
              <a:spcBef>
                <a:spcPct val="0"/>
              </a:spcBef>
              <a:spcAft>
                <a:spcPct val="0"/>
              </a:spcAft>
            </a:pPr>
            <a:r>
              <a:rPr lang="en-GB" altLang="ja-JP" sz="1600" dirty="0">
                <a:solidFill>
                  <a:srgbClr val="0000FF"/>
                </a:solidFill>
                <a:ea typeface="Arial" pitchFamily="-1" charset="0"/>
                <a:cs typeface="Arial" pitchFamily="-1" charset="0"/>
              </a:rPr>
              <a:t>Skill* Difference (%) relative to Met Office</a:t>
            </a:r>
            <a:endParaRPr lang="ja-JP" altLang="en-US" sz="1600" dirty="0">
              <a:solidFill>
                <a:srgbClr val="0000FF"/>
              </a:solidFill>
              <a:ea typeface="Arial" pitchFamily="-1" charset="0"/>
              <a:cs typeface="Arial" pitchFamily="-1" charset="0"/>
            </a:endParaRPr>
          </a:p>
        </p:txBody>
      </p:sp>
      <p:grpSp>
        <p:nvGrpSpPr>
          <p:cNvPr id="7" name="Group 42"/>
          <p:cNvGrpSpPr/>
          <p:nvPr/>
        </p:nvGrpSpPr>
        <p:grpSpPr>
          <a:xfrm>
            <a:off x="3886200" y="3105089"/>
            <a:ext cx="762000" cy="762000"/>
            <a:chOff x="9655234" y="1341138"/>
            <a:chExt cx="762000" cy="1103972"/>
          </a:xfrm>
        </p:grpSpPr>
        <p:cxnSp>
          <p:nvCxnSpPr>
            <p:cNvPr id="33" name="Straight Arrow Connector 32"/>
            <p:cNvCxnSpPr/>
            <p:nvPr/>
          </p:nvCxnSpPr>
          <p:spPr>
            <a:xfrm rot="5400000">
              <a:off x="9663687" y="2072562"/>
              <a:ext cx="745094" cy="1"/>
            </a:xfrm>
            <a:prstGeom prst="straightConnector1">
              <a:avLst/>
            </a:prstGeom>
            <a:ln w="25400">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9655234" y="1341138"/>
              <a:ext cx="762000" cy="869507"/>
            </a:xfrm>
            <a:prstGeom prst="rect">
              <a:avLst/>
            </a:prstGeom>
            <a:solidFill>
              <a:schemeClr val="bg1"/>
            </a:solidFill>
            <a:ln w="22225">
              <a:solidFill>
                <a:schemeClr val="tx1"/>
              </a:solidFill>
            </a:ln>
          </p:spPr>
          <p:txBody>
            <a:bodyPr wrap="square" rtlCol="0">
              <a:spAutoFit/>
            </a:bodyPr>
            <a:lstStyle/>
            <a:p>
              <a:pPr algn="ctr" fontAlgn="base" latinLnBrk="1">
                <a:spcBef>
                  <a:spcPct val="0"/>
                </a:spcBef>
                <a:spcAft>
                  <a:spcPct val="0"/>
                </a:spcAft>
                <a:buFont typeface="Times" pitchFamily="-1" charset="0"/>
                <a:buNone/>
              </a:pPr>
              <a:r>
                <a:rPr kumimoji="1" lang="en-GB" sz="1100" dirty="0" err="1">
                  <a:solidFill>
                    <a:srgbClr val="000000"/>
                  </a:solidFill>
                  <a:ea typeface="굴림" pitchFamily="-1" charset="-127"/>
                  <a:cs typeface="Arial"/>
                </a:rPr>
                <a:t>BoM</a:t>
              </a:r>
              <a:endParaRPr kumimoji="1" lang="en-GB" sz="1100" dirty="0">
                <a:solidFill>
                  <a:srgbClr val="000000"/>
                </a:solidFill>
                <a:ea typeface="굴림" pitchFamily="-1" charset="-127"/>
                <a:cs typeface="Arial"/>
              </a:endParaRPr>
            </a:p>
            <a:p>
              <a:pPr algn="ctr" fontAlgn="base" latinLnBrk="1">
                <a:spcBef>
                  <a:spcPct val="0"/>
                </a:spcBef>
                <a:spcAft>
                  <a:spcPct val="0"/>
                </a:spcAft>
                <a:buFont typeface="Times" pitchFamily="-1" charset="0"/>
                <a:buNone/>
              </a:pPr>
              <a:r>
                <a:rPr kumimoji="1" lang="en-GB" sz="1100" dirty="0">
                  <a:solidFill>
                    <a:srgbClr val="000000"/>
                  </a:solidFill>
                  <a:ea typeface="굴림" pitchFamily="-1" charset="-127"/>
                  <a:cs typeface="Arial"/>
                </a:rPr>
                <a:t>40km, DA</a:t>
              </a:r>
            </a:p>
          </p:txBody>
        </p:sp>
      </p:grpSp>
      <p:sp>
        <p:nvSpPr>
          <p:cNvPr id="13" name="TextBox 12"/>
          <p:cNvSpPr txBox="1"/>
          <p:nvPr/>
        </p:nvSpPr>
        <p:spPr>
          <a:xfrm>
            <a:off x="9444074" y="5434762"/>
            <a:ext cx="835481" cy="384719"/>
          </a:xfrm>
          <a:prstGeom prst="rect">
            <a:avLst/>
          </a:prstGeom>
          <a:noFill/>
        </p:spPr>
        <p:txBody>
          <a:bodyPr wrap="none" lIns="91434" tIns="45718" rIns="91434" bIns="45718" rtlCol="0">
            <a:spAutoFit/>
          </a:bodyPr>
          <a:lstStyle/>
          <a:p>
            <a:r>
              <a:rPr lang="en-US" dirty="0">
                <a:solidFill>
                  <a:srgbClr val="00B050"/>
                </a:solidFill>
              </a:rPr>
              <a:t>Better</a:t>
            </a:r>
          </a:p>
        </p:txBody>
      </p:sp>
      <p:sp>
        <p:nvSpPr>
          <p:cNvPr id="34" name="TextBox 33"/>
          <p:cNvSpPr txBox="1"/>
          <p:nvPr/>
        </p:nvSpPr>
        <p:spPr>
          <a:xfrm>
            <a:off x="9404563" y="4286786"/>
            <a:ext cx="885559" cy="384719"/>
          </a:xfrm>
          <a:prstGeom prst="rect">
            <a:avLst/>
          </a:prstGeom>
          <a:noFill/>
        </p:spPr>
        <p:txBody>
          <a:bodyPr wrap="none" lIns="91434" tIns="45718" rIns="91434" bIns="45718" rtlCol="0">
            <a:spAutoFit/>
          </a:bodyPr>
          <a:lstStyle/>
          <a:p>
            <a:r>
              <a:rPr lang="en-US" dirty="0">
                <a:solidFill>
                  <a:srgbClr val="FF0000"/>
                </a:solidFill>
              </a:rPr>
              <a:t>Worse</a:t>
            </a:r>
          </a:p>
        </p:txBody>
      </p:sp>
    </p:spTree>
    <p:extLst>
      <p:ext uri="{BB962C8B-B14F-4D97-AF65-F5344CB8AC3E}">
        <p14:creationId xmlns:p14="http://schemas.microsoft.com/office/powerpoint/2010/main" val="77222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4036" y="152400"/>
            <a:ext cx="5750292" cy="646331"/>
          </a:xfrm>
          <a:prstGeom prst="rect">
            <a:avLst/>
          </a:prstGeom>
          <a:noFill/>
        </p:spPr>
        <p:txBody>
          <a:bodyPr wrap="none" rtlCol="0">
            <a:spAutoFit/>
          </a:bodyPr>
          <a:lstStyle/>
          <a:p>
            <a:r>
              <a:rPr lang="en-US" sz="3600" dirty="0">
                <a:solidFill>
                  <a:schemeClr val="bg2"/>
                </a:solidFill>
              </a:rPr>
              <a:t>Benefit to UK: Storm Surge</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0000"/>
          <a:stretch/>
        </p:blipFill>
        <p:spPr>
          <a:xfrm>
            <a:off x="8814638" y="304800"/>
            <a:ext cx="3179294" cy="3081795"/>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3886200"/>
            <a:ext cx="4876800" cy="2743200"/>
          </a:xfrm>
          <a:prstGeom prst="rect">
            <a:avLst/>
          </a:prstGeom>
        </p:spPr>
      </p:pic>
      <p:sp>
        <p:nvSpPr>
          <p:cNvPr id="5" name="TextBox 4"/>
          <p:cNvSpPr txBox="1"/>
          <p:nvPr/>
        </p:nvSpPr>
        <p:spPr>
          <a:xfrm>
            <a:off x="7924800" y="4038600"/>
            <a:ext cx="4055277" cy="2431435"/>
          </a:xfrm>
          <a:prstGeom prst="rect">
            <a:avLst/>
          </a:prstGeom>
          <a:solidFill>
            <a:schemeClr val="tx2">
              <a:lumMod val="20000"/>
              <a:lumOff val="80000"/>
            </a:schemeClr>
          </a:solidFill>
          <a:ln>
            <a:solidFill>
              <a:schemeClr val="bg2"/>
            </a:solidFill>
          </a:ln>
        </p:spPr>
        <p:txBody>
          <a:bodyPr wrap="square" rtlCol="0">
            <a:spAutoFit/>
          </a:bodyPr>
          <a:lstStyle/>
          <a:p>
            <a:pPr fontAlgn="base"/>
            <a:r>
              <a:rPr lang="en-US" b="1" dirty="0">
                <a:solidFill>
                  <a:srgbClr val="404040"/>
                </a:solidFill>
                <a:latin typeface="Helmet" charset="0"/>
              </a:rPr>
              <a:t>2013 </a:t>
            </a:r>
            <a:r>
              <a:rPr lang="en-US" b="1" i="1" dirty="0">
                <a:solidFill>
                  <a:srgbClr val="404040"/>
                </a:solidFill>
                <a:latin typeface="Helmet" charset="0"/>
              </a:rPr>
              <a:t>from BBC web site</a:t>
            </a:r>
          </a:p>
          <a:p>
            <a:pPr fontAlgn="base"/>
            <a:r>
              <a:rPr lang="en-US" dirty="0">
                <a:solidFill>
                  <a:srgbClr val="404040"/>
                </a:solidFill>
                <a:latin typeface="Helmet" charset="0"/>
              </a:rPr>
              <a:t>The tidal surge which hit the east coast of Britain has been described as the "most serious" for 60 years. But the Environment Agency said 800,000 homes had been protected by flood </a:t>
            </a:r>
            <a:r>
              <a:rPr lang="en-US" dirty="0" err="1">
                <a:solidFill>
                  <a:srgbClr val="404040"/>
                </a:solidFill>
                <a:latin typeface="Helmet" charset="0"/>
              </a:rPr>
              <a:t>defences</a:t>
            </a:r>
            <a:r>
              <a:rPr lang="en-US" dirty="0">
                <a:solidFill>
                  <a:srgbClr val="404040"/>
                </a:solidFill>
                <a:latin typeface="Helmet" charset="0"/>
              </a:rPr>
              <a:t> and </a:t>
            </a:r>
            <a:r>
              <a:rPr lang="en-US" b="1" dirty="0">
                <a:solidFill>
                  <a:schemeClr val="bg2"/>
                </a:solidFill>
                <a:latin typeface="Helmet" charset="0"/>
              </a:rPr>
              <a:t>better forecasting had given people "vital time" to prepare.</a:t>
            </a:r>
            <a:endParaRPr lang="en-US" b="1" dirty="0">
              <a:solidFill>
                <a:schemeClr val="bg2"/>
              </a:solidFill>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7525" y="771022"/>
            <a:ext cx="3729871" cy="2998598"/>
          </a:xfrm>
          <a:prstGeom prst="rect">
            <a:avLst/>
          </a:prstGeom>
        </p:spPr>
      </p:pic>
      <p:sp>
        <p:nvSpPr>
          <p:cNvPr id="7" name="TextBox 6"/>
          <p:cNvSpPr txBox="1"/>
          <p:nvPr/>
        </p:nvSpPr>
        <p:spPr>
          <a:xfrm>
            <a:off x="6659099" y="956900"/>
            <a:ext cx="1951501" cy="2431435"/>
          </a:xfrm>
          <a:prstGeom prst="rect">
            <a:avLst/>
          </a:prstGeom>
          <a:solidFill>
            <a:schemeClr val="accent2">
              <a:lumMod val="20000"/>
              <a:lumOff val="80000"/>
            </a:schemeClr>
          </a:solidFill>
          <a:ln>
            <a:solidFill>
              <a:schemeClr val="bg2"/>
            </a:solidFill>
          </a:ln>
        </p:spPr>
        <p:txBody>
          <a:bodyPr wrap="square" rtlCol="0">
            <a:spAutoFit/>
          </a:bodyPr>
          <a:lstStyle/>
          <a:p>
            <a:r>
              <a:rPr lang="en-US" b="1" dirty="0">
                <a:solidFill>
                  <a:srgbClr val="000000"/>
                </a:solidFill>
                <a:latin typeface="Times New Roman" charset="0"/>
                <a:ea typeface="Times New Roman" charset="0"/>
                <a:cs typeface="Times New Roman" charset="0"/>
              </a:rPr>
              <a:t>1953 </a:t>
            </a:r>
            <a:r>
              <a:rPr lang="en-US" b="1" i="1" dirty="0" err="1">
                <a:solidFill>
                  <a:srgbClr val="000000"/>
                </a:solidFill>
                <a:latin typeface="Times New Roman" charset="0"/>
                <a:ea typeface="Times New Roman" charset="0"/>
                <a:cs typeface="Times New Roman" charset="0"/>
              </a:rPr>
              <a:t>wikipedia</a:t>
            </a:r>
            <a:endParaRPr lang="en-US" b="1" dirty="0">
              <a:solidFill>
                <a:srgbClr val="000000"/>
              </a:solidFill>
              <a:latin typeface="Times New Roman" charset="0"/>
              <a:ea typeface="Times New Roman" charset="0"/>
              <a:cs typeface="Times New Roman" charset="0"/>
            </a:endParaRPr>
          </a:p>
          <a:p>
            <a:r>
              <a:rPr lang="en-US" dirty="0">
                <a:solidFill>
                  <a:srgbClr val="000000"/>
                </a:solidFill>
                <a:latin typeface="Times New Roman" charset="0"/>
                <a:ea typeface="Times New Roman" charset="0"/>
                <a:cs typeface="Times New Roman" charset="0"/>
              </a:rPr>
              <a:t>2,551 killed (1,836 in the NL, 307 in England, 28 in Belgium, 19 in Scotland, 361 at sea). </a:t>
            </a:r>
            <a:r>
              <a:rPr lang="en-US" b="1" dirty="0">
                <a:solidFill>
                  <a:srgbClr val="000000"/>
                </a:solidFill>
                <a:latin typeface="Times New Roman" charset="0"/>
                <a:ea typeface="Times New Roman" charset="0"/>
                <a:cs typeface="Times New Roman" charset="0"/>
              </a:rPr>
              <a:t>Very little warning given.</a:t>
            </a:r>
            <a:endParaRPr lang="en-US" dirty="0">
              <a:solidFill>
                <a:schemeClr val="bg2"/>
              </a:solidFill>
              <a:latin typeface="Times New Roman" charset="0"/>
              <a:ea typeface="Times New Roman" charset="0"/>
              <a:cs typeface="Times New Roman" charset="0"/>
            </a:endParaRPr>
          </a:p>
        </p:txBody>
      </p:sp>
    </p:spTree>
    <p:extLst>
      <p:ext uri="{BB962C8B-B14F-4D97-AF65-F5344CB8AC3E}">
        <p14:creationId xmlns:p14="http://schemas.microsoft.com/office/powerpoint/2010/main" val="19695349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alphaModFix amt="93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Satellite Imagery for Hazard Alerts</a:t>
            </a:r>
          </a:p>
        </p:txBody>
      </p:sp>
      <p:pic>
        <p:nvPicPr>
          <p:cNvPr id="5" name="Content Placeholder 4" descr="thumb_icing.jpg"/>
          <p:cNvPicPr>
            <a:picLocks noGrp="1" noChangeAspect="1"/>
          </p:cNvPicPr>
          <p:nvPr>
            <p:ph idx="1"/>
          </p:nvPr>
        </p:nvPicPr>
        <p:blipFill>
          <a:blip r:embed="rId3" cstate="print"/>
          <a:stretch>
            <a:fillRect/>
          </a:stretch>
        </p:blipFill>
        <p:spPr>
          <a:xfrm>
            <a:off x="2057400" y="1905003"/>
            <a:ext cx="1080136" cy="1440180"/>
          </a:xfrm>
        </p:spPr>
        <p:style>
          <a:lnRef idx="0">
            <a:schemeClr val="dk1"/>
          </a:lnRef>
          <a:fillRef idx="3">
            <a:schemeClr val="dk1"/>
          </a:fillRef>
          <a:effectRef idx="3">
            <a:schemeClr val="dk1"/>
          </a:effectRef>
          <a:fontRef idx="minor">
            <a:schemeClr val="lt1"/>
          </a:fontRef>
        </p:style>
      </p:pic>
      <p:sp>
        <p:nvSpPr>
          <p:cNvPr id="4" name="Footer Placeholder 3"/>
          <p:cNvSpPr>
            <a:spLocks noGrp="1"/>
          </p:cNvSpPr>
          <p:nvPr>
            <p:ph type="ftr" sz="quarter" idx="10"/>
          </p:nvPr>
        </p:nvSpPr>
        <p:spPr/>
        <p:txBody>
          <a:bodyPr/>
          <a:lstStyle/>
          <a:p>
            <a:r>
              <a:rPr lang="en-GB" dirty="0"/>
              <a:t>© Crown copyright   Met Office</a:t>
            </a:r>
            <a:endParaRPr lang="en-GB" sz="1500" dirty="0">
              <a:latin typeface="Times" charset="0"/>
            </a:endParaRPr>
          </a:p>
        </p:txBody>
      </p:sp>
      <p:pic>
        <p:nvPicPr>
          <p:cNvPr id="7" name="Picture 6" descr="thumb_fog.jpg"/>
          <p:cNvPicPr>
            <a:picLocks noChangeAspect="1"/>
          </p:cNvPicPr>
          <p:nvPr/>
        </p:nvPicPr>
        <p:blipFill>
          <a:blip r:embed="rId4" cstate="print"/>
          <a:stretch>
            <a:fillRect/>
          </a:stretch>
        </p:blipFill>
        <p:spPr>
          <a:xfrm>
            <a:off x="4937806" y="1905007"/>
            <a:ext cx="1080135" cy="1440180"/>
          </a:xfrm>
          <a:prstGeom prst="rect">
            <a:avLst/>
          </a:prstGeom>
        </p:spPr>
        <p:style>
          <a:lnRef idx="0">
            <a:schemeClr val="dk1"/>
          </a:lnRef>
          <a:fillRef idx="3">
            <a:schemeClr val="dk1"/>
          </a:fillRef>
          <a:effectRef idx="3">
            <a:schemeClr val="dk1"/>
          </a:effectRef>
          <a:fontRef idx="minor">
            <a:schemeClr val="lt1"/>
          </a:fontRef>
        </p:style>
      </p:pic>
      <p:pic>
        <p:nvPicPr>
          <p:cNvPr id="8" name="Picture 7" descr="thumb_dnb.jpg"/>
          <p:cNvPicPr>
            <a:picLocks noChangeAspect="1"/>
          </p:cNvPicPr>
          <p:nvPr/>
        </p:nvPicPr>
        <p:blipFill>
          <a:blip r:embed="rId5" cstate="print"/>
          <a:stretch>
            <a:fillRect/>
          </a:stretch>
        </p:blipFill>
        <p:spPr>
          <a:xfrm>
            <a:off x="6377986" y="1905007"/>
            <a:ext cx="1080135" cy="1447381"/>
          </a:xfrm>
          <a:prstGeom prst="rect">
            <a:avLst/>
          </a:prstGeom>
        </p:spPr>
        <p:style>
          <a:lnRef idx="0">
            <a:schemeClr val="dk1"/>
          </a:lnRef>
          <a:fillRef idx="3">
            <a:schemeClr val="dk1"/>
          </a:fillRef>
          <a:effectRef idx="3">
            <a:schemeClr val="dk1"/>
          </a:effectRef>
          <a:fontRef idx="minor">
            <a:schemeClr val="lt1"/>
          </a:fontRef>
        </p:style>
      </p:pic>
      <p:pic>
        <p:nvPicPr>
          <p:cNvPr id="9" name="Picture 8" descr="thumb_simulated.jpg"/>
          <p:cNvPicPr>
            <a:picLocks noChangeAspect="1"/>
          </p:cNvPicPr>
          <p:nvPr/>
        </p:nvPicPr>
        <p:blipFill>
          <a:blip r:embed="rId6" cstate="print"/>
          <a:stretch>
            <a:fillRect/>
          </a:stretch>
        </p:blipFill>
        <p:spPr>
          <a:xfrm>
            <a:off x="7818125" y="1905009"/>
            <a:ext cx="1080135" cy="1440179"/>
          </a:xfrm>
          <a:prstGeom prst="rect">
            <a:avLst/>
          </a:prstGeom>
        </p:spPr>
        <p:style>
          <a:lnRef idx="0">
            <a:schemeClr val="dk1"/>
          </a:lnRef>
          <a:fillRef idx="3">
            <a:schemeClr val="dk1"/>
          </a:fillRef>
          <a:effectRef idx="3">
            <a:schemeClr val="dk1"/>
          </a:effectRef>
          <a:fontRef idx="minor">
            <a:schemeClr val="lt1"/>
          </a:fontRef>
        </p:style>
      </p:pic>
      <p:pic>
        <p:nvPicPr>
          <p:cNvPr id="10" name="Picture 9" descr="thumb_tpc.jpg"/>
          <p:cNvPicPr>
            <a:picLocks noChangeAspect="1"/>
          </p:cNvPicPr>
          <p:nvPr/>
        </p:nvPicPr>
        <p:blipFill>
          <a:blip r:embed="rId7" cstate="print"/>
          <a:stretch>
            <a:fillRect/>
          </a:stretch>
        </p:blipFill>
        <p:spPr>
          <a:xfrm>
            <a:off x="9258309" y="1905007"/>
            <a:ext cx="1080135" cy="1440180"/>
          </a:xfrm>
          <a:prstGeom prst="rect">
            <a:avLst/>
          </a:prstGeom>
        </p:spPr>
        <p:style>
          <a:lnRef idx="0">
            <a:schemeClr val="dk1"/>
          </a:lnRef>
          <a:fillRef idx="3">
            <a:schemeClr val="dk1"/>
          </a:fillRef>
          <a:effectRef idx="3">
            <a:schemeClr val="dk1"/>
          </a:effectRef>
          <a:fontRef idx="minor">
            <a:schemeClr val="lt1"/>
          </a:fontRef>
        </p:style>
      </p:pic>
      <p:pic>
        <p:nvPicPr>
          <p:cNvPr id="11" name="Picture 10" descr="thumb_cloud.jpg"/>
          <p:cNvPicPr>
            <a:picLocks noChangeAspect="1"/>
          </p:cNvPicPr>
          <p:nvPr/>
        </p:nvPicPr>
        <p:blipFill>
          <a:blip r:embed="rId8" cstate="print"/>
          <a:stretch>
            <a:fillRect/>
          </a:stretch>
        </p:blipFill>
        <p:spPr>
          <a:xfrm>
            <a:off x="2057421" y="4305307"/>
            <a:ext cx="1080135" cy="1440180"/>
          </a:xfrm>
          <a:prstGeom prst="rect">
            <a:avLst/>
          </a:prstGeom>
        </p:spPr>
        <p:style>
          <a:lnRef idx="0">
            <a:schemeClr val="dk1"/>
          </a:lnRef>
          <a:fillRef idx="3">
            <a:schemeClr val="dk1"/>
          </a:fillRef>
          <a:effectRef idx="3">
            <a:schemeClr val="dk1"/>
          </a:effectRef>
          <a:fontRef idx="minor">
            <a:schemeClr val="lt1"/>
          </a:fontRef>
        </p:style>
      </p:pic>
      <p:pic>
        <p:nvPicPr>
          <p:cNvPr id="12" name="Picture 11" descr="thumb_dust.jpg"/>
          <p:cNvPicPr>
            <a:picLocks noChangeAspect="1"/>
          </p:cNvPicPr>
          <p:nvPr/>
        </p:nvPicPr>
        <p:blipFill>
          <a:blip r:embed="rId9" cstate="print"/>
          <a:stretch>
            <a:fillRect/>
          </a:stretch>
        </p:blipFill>
        <p:spPr>
          <a:xfrm>
            <a:off x="3497600" y="4305307"/>
            <a:ext cx="1080453" cy="1440180"/>
          </a:xfrm>
          <a:prstGeom prst="rect">
            <a:avLst/>
          </a:prstGeom>
        </p:spPr>
        <p:style>
          <a:lnRef idx="0">
            <a:schemeClr val="dk1"/>
          </a:lnRef>
          <a:fillRef idx="3">
            <a:schemeClr val="dk1"/>
          </a:fillRef>
          <a:effectRef idx="3">
            <a:schemeClr val="dk1"/>
          </a:effectRef>
          <a:fontRef idx="minor">
            <a:schemeClr val="lt1"/>
          </a:fontRef>
        </p:style>
      </p:pic>
      <p:pic>
        <p:nvPicPr>
          <p:cNvPr id="13" name="Picture 12" descr="thumb_gii.jpg"/>
          <p:cNvPicPr>
            <a:picLocks noChangeAspect="1"/>
          </p:cNvPicPr>
          <p:nvPr/>
        </p:nvPicPr>
        <p:blipFill>
          <a:blip r:embed="rId10" cstate="print"/>
          <a:stretch>
            <a:fillRect/>
          </a:stretch>
        </p:blipFill>
        <p:spPr>
          <a:xfrm>
            <a:off x="4937806" y="4305345"/>
            <a:ext cx="1080135" cy="1605801"/>
          </a:xfrm>
          <a:prstGeom prst="rect">
            <a:avLst/>
          </a:prstGeom>
        </p:spPr>
        <p:style>
          <a:lnRef idx="0">
            <a:schemeClr val="dk1"/>
          </a:lnRef>
          <a:fillRef idx="3">
            <a:schemeClr val="dk1"/>
          </a:fillRef>
          <a:effectRef idx="3">
            <a:schemeClr val="dk1"/>
          </a:effectRef>
          <a:fontRef idx="minor">
            <a:schemeClr val="lt1"/>
          </a:fontRef>
        </p:style>
      </p:pic>
      <p:pic>
        <p:nvPicPr>
          <p:cNvPr id="14" name="Picture 13" descr="thumb_atd.jpg"/>
          <p:cNvPicPr>
            <a:picLocks noChangeAspect="1"/>
          </p:cNvPicPr>
          <p:nvPr/>
        </p:nvPicPr>
        <p:blipFill>
          <a:blip r:embed="rId11" cstate="print"/>
          <a:stretch>
            <a:fillRect/>
          </a:stretch>
        </p:blipFill>
        <p:spPr>
          <a:xfrm>
            <a:off x="6377941" y="4305307"/>
            <a:ext cx="1101315" cy="1440180"/>
          </a:xfrm>
          <a:prstGeom prst="rect">
            <a:avLst/>
          </a:prstGeom>
        </p:spPr>
        <p:style>
          <a:lnRef idx="0">
            <a:schemeClr val="dk1"/>
          </a:lnRef>
          <a:fillRef idx="3">
            <a:schemeClr val="dk1"/>
          </a:fillRef>
          <a:effectRef idx="3">
            <a:schemeClr val="dk1"/>
          </a:effectRef>
          <a:fontRef idx="minor">
            <a:schemeClr val="lt1"/>
          </a:fontRef>
        </p:style>
      </p:pic>
      <p:pic>
        <p:nvPicPr>
          <p:cNvPr id="15" name="Picture 14" descr="thumb_precipitation.jpg"/>
          <p:cNvPicPr>
            <a:picLocks noChangeAspect="1"/>
          </p:cNvPicPr>
          <p:nvPr/>
        </p:nvPicPr>
        <p:blipFill>
          <a:blip r:embed="rId12" cstate="print"/>
          <a:stretch>
            <a:fillRect/>
          </a:stretch>
        </p:blipFill>
        <p:spPr>
          <a:xfrm>
            <a:off x="7818171" y="4305302"/>
            <a:ext cx="1080135" cy="1440180"/>
          </a:xfrm>
          <a:prstGeom prst="rect">
            <a:avLst/>
          </a:prstGeom>
        </p:spPr>
        <p:style>
          <a:lnRef idx="0">
            <a:schemeClr val="dk1"/>
          </a:lnRef>
          <a:fillRef idx="3">
            <a:schemeClr val="dk1"/>
          </a:fillRef>
          <a:effectRef idx="3">
            <a:schemeClr val="dk1"/>
          </a:effectRef>
          <a:fontRef idx="minor">
            <a:schemeClr val="lt1"/>
          </a:fontRef>
        </p:style>
      </p:pic>
      <p:pic>
        <p:nvPicPr>
          <p:cNvPr id="16" name="Picture 15" descr="thumb_snow.jpg"/>
          <p:cNvPicPr>
            <a:picLocks noChangeAspect="1"/>
          </p:cNvPicPr>
          <p:nvPr/>
        </p:nvPicPr>
        <p:blipFill>
          <a:blip r:embed="rId13" cstate="print"/>
          <a:stretch>
            <a:fillRect/>
          </a:stretch>
        </p:blipFill>
        <p:spPr>
          <a:xfrm>
            <a:off x="3497599" y="1905007"/>
            <a:ext cx="1080135" cy="1440180"/>
          </a:xfrm>
          <a:prstGeom prst="rect">
            <a:avLst/>
          </a:prstGeom>
        </p:spPr>
        <p:style>
          <a:lnRef idx="0">
            <a:schemeClr val="dk1"/>
          </a:lnRef>
          <a:fillRef idx="3">
            <a:schemeClr val="dk1"/>
          </a:fillRef>
          <a:effectRef idx="3">
            <a:schemeClr val="dk1"/>
          </a:effectRef>
          <a:fontRef idx="minor">
            <a:schemeClr val="lt1"/>
          </a:fontRef>
        </p:style>
      </p:pic>
      <p:pic>
        <p:nvPicPr>
          <p:cNvPr id="17" name="Picture 16" descr="thumb_va.jpg"/>
          <p:cNvPicPr>
            <a:picLocks noChangeAspect="1"/>
          </p:cNvPicPr>
          <p:nvPr/>
        </p:nvPicPr>
        <p:blipFill>
          <a:blip r:embed="rId14" cstate="print"/>
          <a:stretch>
            <a:fillRect/>
          </a:stretch>
        </p:blipFill>
        <p:spPr>
          <a:xfrm>
            <a:off x="9258309" y="4305307"/>
            <a:ext cx="1080135" cy="1440180"/>
          </a:xfrm>
          <a:prstGeom prst="rect">
            <a:avLst/>
          </a:prstGeom>
        </p:spPr>
        <p:style>
          <a:lnRef idx="0">
            <a:schemeClr val="dk1"/>
          </a:lnRef>
          <a:fillRef idx="3">
            <a:schemeClr val="dk1"/>
          </a:fillRef>
          <a:effectRef idx="3">
            <a:schemeClr val="dk1"/>
          </a:effectRef>
          <a:fontRef idx="minor">
            <a:schemeClr val="lt1"/>
          </a:fontRef>
        </p:style>
      </p:pic>
      <p:sp>
        <p:nvSpPr>
          <p:cNvPr id="18" name="TextBox 17"/>
          <p:cNvSpPr txBox="1"/>
          <p:nvPr/>
        </p:nvSpPr>
        <p:spPr>
          <a:xfrm>
            <a:off x="2057435" y="3345219"/>
            <a:ext cx="957309" cy="58939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Aircraft</a:t>
            </a:r>
          </a:p>
          <a:p>
            <a:pPr fontAlgn="base">
              <a:lnSpc>
                <a:spcPct val="85000"/>
              </a:lnSpc>
              <a:spcBef>
                <a:spcPct val="0"/>
              </a:spcBef>
              <a:spcAft>
                <a:spcPct val="0"/>
              </a:spcAft>
            </a:pPr>
            <a:r>
              <a:rPr lang="en-GB" dirty="0">
                <a:solidFill>
                  <a:srgbClr val="000000"/>
                </a:solidFill>
                <a:ea typeface="ＭＳ Ｐゴシック" charset="0"/>
                <a:cs typeface="ＭＳ Ｐゴシック" charset="0"/>
              </a:rPr>
              <a:t>icing</a:t>
            </a:r>
          </a:p>
        </p:txBody>
      </p:sp>
      <p:sp>
        <p:nvSpPr>
          <p:cNvPr id="19" name="TextBox 18"/>
          <p:cNvSpPr txBox="1"/>
          <p:nvPr/>
        </p:nvSpPr>
        <p:spPr>
          <a:xfrm>
            <a:off x="3138169" y="3345184"/>
            <a:ext cx="1595304" cy="34086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  Snow cover</a:t>
            </a:r>
          </a:p>
        </p:txBody>
      </p:sp>
      <p:sp>
        <p:nvSpPr>
          <p:cNvPr id="20" name="TextBox 19"/>
          <p:cNvSpPr txBox="1"/>
          <p:nvPr/>
        </p:nvSpPr>
        <p:spPr>
          <a:xfrm>
            <a:off x="4937794" y="3345223"/>
            <a:ext cx="817849" cy="35394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sz="2000" dirty="0">
                <a:solidFill>
                  <a:srgbClr val="000000"/>
                </a:solidFill>
                <a:ea typeface="ＭＳ Ｐゴシック" charset="0"/>
                <a:cs typeface="ＭＳ Ｐゴシック" charset="0"/>
              </a:rPr>
              <a:t>   </a:t>
            </a:r>
            <a:r>
              <a:rPr lang="en-GB" dirty="0">
                <a:solidFill>
                  <a:srgbClr val="000000"/>
                </a:solidFill>
                <a:ea typeface="ＭＳ Ｐゴシック" charset="0"/>
                <a:cs typeface="ＭＳ Ｐゴシック" charset="0"/>
              </a:rPr>
              <a:t>Fog</a:t>
            </a:r>
            <a:endParaRPr lang="en-GB" sz="2000" dirty="0">
              <a:solidFill>
                <a:srgbClr val="000000"/>
              </a:solidFill>
              <a:ea typeface="ＭＳ Ｐゴシック" charset="0"/>
              <a:cs typeface="ＭＳ Ｐゴシック" charset="0"/>
            </a:endParaRPr>
          </a:p>
        </p:txBody>
      </p:sp>
      <p:sp>
        <p:nvSpPr>
          <p:cNvPr id="21" name="TextBox 20"/>
          <p:cNvSpPr txBox="1"/>
          <p:nvPr/>
        </p:nvSpPr>
        <p:spPr>
          <a:xfrm>
            <a:off x="6377988" y="3345186"/>
            <a:ext cx="1055093" cy="60247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sz="2000" dirty="0">
                <a:solidFill>
                  <a:srgbClr val="000000"/>
                </a:solidFill>
                <a:ea typeface="ＭＳ Ｐゴシック" charset="0"/>
                <a:cs typeface="ＭＳ Ｐゴシック" charset="0"/>
              </a:rPr>
              <a:t>   </a:t>
            </a:r>
            <a:r>
              <a:rPr lang="en-GB" dirty="0">
                <a:solidFill>
                  <a:srgbClr val="000000"/>
                </a:solidFill>
                <a:ea typeface="ＭＳ Ｐゴシック" charset="0"/>
                <a:cs typeface="ＭＳ Ｐゴシック" charset="0"/>
              </a:rPr>
              <a:t>Night</a:t>
            </a:r>
          </a:p>
          <a:p>
            <a:pPr fontAlgn="base">
              <a:lnSpc>
                <a:spcPct val="85000"/>
              </a:lnSpc>
              <a:spcBef>
                <a:spcPct val="0"/>
              </a:spcBef>
              <a:spcAft>
                <a:spcPct val="0"/>
              </a:spcAft>
            </a:pPr>
            <a:r>
              <a:rPr lang="en-GB" dirty="0">
                <a:solidFill>
                  <a:srgbClr val="000000"/>
                </a:solidFill>
                <a:ea typeface="ＭＳ Ｐゴシック" charset="0"/>
                <a:cs typeface="ＭＳ Ｐゴシック" charset="0"/>
              </a:rPr>
              <a:t>imagery</a:t>
            </a:r>
          </a:p>
        </p:txBody>
      </p:sp>
      <p:sp>
        <p:nvSpPr>
          <p:cNvPr id="22" name="TextBox 21"/>
          <p:cNvSpPr txBox="1"/>
          <p:nvPr/>
        </p:nvSpPr>
        <p:spPr>
          <a:xfrm>
            <a:off x="7818121" y="3345219"/>
            <a:ext cx="1271499" cy="58939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Simulated</a:t>
            </a:r>
          </a:p>
          <a:p>
            <a:pPr fontAlgn="base">
              <a:lnSpc>
                <a:spcPct val="85000"/>
              </a:lnSpc>
              <a:spcBef>
                <a:spcPct val="0"/>
              </a:spcBef>
              <a:spcAft>
                <a:spcPct val="0"/>
              </a:spcAft>
            </a:pPr>
            <a:r>
              <a:rPr lang="en-GB" dirty="0">
                <a:solidFill>
                  <a:srgbClr val="000000"/>
                </a:solidFill>
                <a:ea typeface="ＭＳ Ｐゴシック" charset="0"/>
                <a:cs typeface="ＭＳ Ｐゴシック" charset="0"/>
              </a:rPr>
              <a:t>imagery</a:t>
            </a:r>
          </a:p>
        </p:txBody>
      </p:sp>
      <p:sp>
        <p:nvSpPr>
          <p:cNvPr id="23" name="TextBox 22"/>
          <p:cNvSpPr txBox="1"/>
          <p:nvPr/>
        </p:nvSpPr>
        <p:spPr>
          <a:xfrm>
            <a:off x="9258303" y="3345219"/>
            <a:ext cx="1353252" cy="58939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Severe</a:t>
            </a:r>
          </a:p>
          <a:p>
            <a:pPr fontAlgn="base">
              <a:lnSpc>
                <a:spcPct val="85000"/>
              </a:lnSpc>
              <a:spcBef>
                <a:spcPct val="0"/>
              </a:spcBef>
              <a:spcAft>
                <a:spcPct val="0"/>
              </a:spcAft>
            </a:pPr>
            <a:r>
              <a:rPr lang="en-GB" dirty="0">
                <a:solidFill>
                  <a:srgbClr val="000000"/>
                </a:solidFill>
                <a:ea typeface="ＭＳ Ｐゴシック" charset="0"/>
                <a:cs typeface="ＭＳ Ｐゴシック" charset="0"/>
              </a:rPr>
              <a:t>convection</a:t>
            </a:r>
          </a:p>
        </p:txBody>
      </p:sp>
      <p:sp>
        <p:nvSpPr>
          <p:cNvPr id="24" name="TextBox 23"/>
          <p:cNvSpPr txBox="1"/>
          <p:nvPr/>
        </p:nvSpPr>
        <p:spPr>
          <a:xfrm>
            <a:off x="2057403" y="5745522"/>
            <a:ext cx="1422180" cy="58939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  Cloud</a:t>
            </a:r>
          </a:p>
          <a:p>
            <a:pPr fontAlgn="base">
              <a:lnSpc>
                <a:spcPct val="85000"/>
              </a:lnSpc>
              <a:spcBef>
                <a:spcPct val="0"/>
              </a:spcBef>
              <a:spcAft>
                <a:spcPct val="0"/>
              </a:spcAft>
            </a:pPr>
            <a:r>
              <a:rPr lang="en-GB" dirty="0">
                <a:solidFill>
                  <a:srgbClr val="000000"/>
                </a:solidFill>
                <a:ea typeface="ＭＳ Ｐゴシック" charset="0"/>
                <a:cs typeface="ＭＳ Ｐゴシック" charset="0"/>
              </a:rPr>
              <a:t>parameters</a:t>
            </a:r>
          </a:p>
        </p:txBody>
      </p:sp>
      <p:sp>
        <p:nvSpPr>
          <p:cNvPr id="25" name="TextBox 24"/>
          <p:cNvSpPr txBox="1"/>
          <p:nvPr/>
        </p:nvSpPr>
        <p:spPr>
          <a:xfrm>
            <a:off x="3497599" y="5745487"/>
            <a:ext cx="888381" cy="34086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   Dust</a:t>
            </a:r>
          </a:p>
        </p:txBody>
      </p:sp>
      <p:sp>
        <p:nvSpPr>
          <p:cNvPr id="26" name="TextBox 25"/>
          <p:cNvSpPr txBox="1"/>
          <p:nvPr/>
        </p:nvSpPr>
        <p:spPr>
          <a:xfrm>
            <a:off x="4937794" y="6073268"/>
            <a:ext cx="1202569" cy="34086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Instability</a:t>
            </a:r>
          </a:p>
        </p:txBody>
      </p:sp>
      <p:sp>
        <p:nvSpPr>
          <p:cNvPr id="27" name="TextBox 26"/>
          <p:cNvSpPr txBox="1"/>
          <p:nvPr/>
        </p:nvSpPr>
        <p:spPr>
          <a:xfrm>
            <a:off x="6377942" y="5745487"/>
            <a:ext cx="1178524" cy="34086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Lightning</a:t>
            </a:r>
          </a:p>
        </p:txBody>
      </p:sp>
      <p:sp>
        <p:nvSpPr>
          <p:cNvPr id="28" name="TextBox 27"/>
          <p:cNvSpPr txBox="1"/>
          <p:nvPr/>
        </p:nvSpPr>
        <p:spPr>
          <a:xfrm>
            <a:off x="7818147" y="5745487"/>
            <a:ext cx="889983" cy="34086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   Rain</a:t>
            </a:r>
          </a:p>
        </p:txBody>
      </p:sp>
      <p:sp>
        <p:nvSpPr>
          <p:cNvPr id="29" name="TextBox 28"/>
          <p:cNvSpPr txBox="1"/>
          <p:nvPr/>
        </p:nvSpPr>
        <p:spPr>
          <a:xfrm>
            <a:off x="9258303" y="5745522"/>
            <a:ext cx="1161852" cy="589391"/>
          </a:xfrm>
          <a:prstGeom prst="rect">
            <a:avLst/>
          </a:prstGeom>
          <a:noFill/>
        </p:spPr>
        <p:txBody>
          <a:bodyPr wrap="none" lIns="91434" tIns="45718" rIns="91434" bIns="45718" rtlCol="0">
            <a:spAutoFit/>
          </a:bodyPr>
          <a:lstStyle/>
          <a:p>
            <a:pPr fontAlgn="base">
              <a:lnSpc>
                <a:spcPct val="85000"/>
              </a:lnSpc>
              <a:spcBef>
                <a:spcPct val="0"/>
              </a:spcBef>
              <a:spcAft>
                <a:spcPct val="0"/>
              </a:spcAft>
            </a:pPr>
            <a:r>
              <a:rPr lang="en-GB" dirty="0">
                <a:solidFill>
                  <a:srgbClr val="000000"/>
                </a:solidFill>
                <a:ea typeface="ＭＳ Ｐゴシック" charset="0"/>
                <a:cs typeface="ＭＳ Ｐゴシック" charset="0"/>
              </a:rPr>
              <a:t>Volcanic </a:t>
            </a:r>
          </a:p>
          <a:p>
            <a:pPr fontAlgn="base">
              <a:lnSpc>
                <a:spcPct val="85000"/>
              </a:lnSpc>
              <a:spcBef>
                <a:spcPct val="0"/>
              </a:spcBef>
              <a:spcAft>
                <a:spcPct val="0"/>
              </a:spcAft>
            </a:pPr>
            <a:r>
              <a:rPr lang="en-GB" dirty="0">
                <a:solidFill>
                  <a:srgbClr val="000000"/>
                </a:solidFill>
                <a:ea typeface="ＭＳ Ｐゴシック" charset="0"/>
                <a:cs typeface="ＭＳ Ｐゴシック" charset="0"/>
              </a:rPr>
              <a:t>   Ash</a:t>
            </a:r>
          </a:p>
        </p:txBody>
      </p:sp>
    </p:spTree>
    <p:extLst>
      <p:ext uri="{BB962C8B-B14F-4D97-AF65-F5344CB8AC3E}">
        <p14:creationId xmlns:p14="http://schemas.microsoft.com/office/powerpoint/2010/main" val="10376478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2"/>
          <p:cNvSpPr>
            <a:spLocks noGrp="1"/>
          </p:cNvSpPr>
          <p:nvPr>
            <p:ph type="ftr" sz="quarter" idx="10"/>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4400">
                <a:solidFill>
                  <a:schemeClr val="tx2"/>
                </a:solidFill>
                <a:latin typeface="Arial" charset="0"/>
                <a:ea typeface="ＭＳ Ｐゴシック" charset="0"/>
              </a:defRPr>
            </a:lvl1pPr>
            <a:lvl2pPr marL="742895" indent="-285730" eaLnBrk="0" hangingPunct="0">
              <a:defRPr sz="4400">
                <a:solidFill>
                  <a:schemeClr val="tx2"/>
                </a:solidFill>
                <a:latin typeface="Arial" charset="0"/>
                <a:ea typeface="ＭＳ Ｐゴシック" charset="0"/>
              </a:defRPr>
            </a:lvl2pPr>
            <a:lvl3pPr marL="1142914" indent="-228584" eaLnBrk="0" hangingPunct="0">
              <a:defRPr sz="4400">
                <a:solidFill>
                  <a:schemeClr val="tx2"/>
                </a:solidFill>
                <a:latin typeface="Arial" charset="0"/>
                <a:ea typeface="ＭＳ Ｐゴシック" charset="0"/>
              </a:defRPr>
            </a:lvl3pPr>
            <a:lvl4pPr marL="1600080" indent="-228584" eaLnBrk="0" hangingPunct="0">
              <a:defRPr sz="4400">
                <a:solidFill>
                  <a:schemeClr val="tx2"/>
                </a:solidFill>
                <a:latin typeface="Arial" charset="0"/>
                <a:ea typeface="ＭＳ Ｐゴシック" charset="0"/>
              </a:defRPr>
            </a:lvl4pPr>
            <a:lvl5pPr marL="2057247" indent="-228584" eaLnBrk="0" hangingPunct="0">
              <a:defRPr sz="4400">
                <a:solidFill>
                  <a:schemeClr val="tx2"/>
                </a:solidFill>
                <a:latin typeface="Arial" charset="0"/>
                <a:ea typeface="ＭＳ Ｐゴシック" charset="0"/>
              </a:defRPr>
            </a:lvl5pPr>
            <a:lvl6pPr marL="2514412" indent="-228584"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578" indent="-228584"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8744" indent="-228584"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5910" indent="-228584"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r>
              <a:rPr lang="en-GB" sz="1100" dirty="0">
                <a:solidFill>
                  <a:srgbClr val="9CA299"/>
                </a:solidFill>
              </a:rPr>
              <a:t>© Crown copyright   Met Office</a:t>
            </a:r>
            <a:endParaRPr lang="en-GB" sz="1500" dirty="0">
              <a:solidFill>
                <a:srgbClr val="9CA299"/>
              </a:solidFill>
              <a:latin typeface="Times" charset="0"/>
            </a:endParaRPr>
          </a:p>
        </p:txBody>
      </p:sp>
      <p:sp>
        <p:nvSpPr>
          <p:cNvPr id="46083" name="Text Box 3"/>
          <p:cNvSpPr txBox="1">
            <a:spLocks noChangeArrowheads="1"/>
          </p:cNvSpPr>
          <p:nvPr/>
        </p:nvSpPr>
        <p:spPr bwMode="auto">
          <a:xfrm>
            <a:off x="3719736" y="1796825"/>
            <a:ext cx="954088" cy="677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4" tIns="45718" rIns="91434" bIns="45718">
            <a:spAutoFit/>
          </a:bodyPr>
          <a:lstStyle>
            <a:lvl1pPr eaLnBrk="0" hangingPunct="0">
              <a:defRPr sz="4400">
                <a:solidFill>
                  <a:schemeClr val="tx2"/>
                </a:solidFill>
                <a:latin typeface="Arial" charset="0"/>
                <a:ea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eaLnBrk="1" hangingPunct="1"/>
            <a:r>
              <a:rPr lang="en-GB" sz="1900" b="1" dirty="0">
                <a:solidFill>
                  <a:schemeClr val="accent1">
                    <a:lumMod val="75000"/>
                  </a:schemeClr>
                </a:solidFill>
              </a:rPr>
              <a:t>Dust RGB</a:t>
            </a:r>
          </a:p>
        </p:txBody>
      </p:sp>
      <p:sp>
        <p:nvSpPr>
          <p:cNvPr id="46084" name="Text Box 4"/>
          <p:cNvSpPr txBox="1">
            <a:spLocks noChangeArrowheads="1"/>
          </p:cNvSpPr>
          <p:nvPr/>
        </p:nvSpPr>
        <p:spPr bwMode="auto">
          <a:xfrm>
            <a:off x="9408377" y="4965174"/>
            <a:ext cx="954087" cy="707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4" tIns="45718" rIns="91434" bIns="45718">
            <a:spAutoFit/>
          </a:bodyPr>
          <a:lstStyle>
            <a:lvl1pPr eaLnBrk="0" hangingPunct="0">
              <a:defRPr sz="4400">
                <a:solidFill>
                  <a:schemeClr val="tx2"/>
                </a:solidFill>
                <a:latin typeface="Arial" charset="0"/>
                <a:ea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eaLnBrk="1" hangingPunct="1"/>
            <a:r>
              <a:rPr lang="en-GB" sz="2000" dirty="0">
                <a:solidFill>
                  <a:srgbClr val="C00000"/>
                </a:solidFill>
              </a:rPr>
              <a:t>Ash size</a:t>
            </a:r>
          </a:p>
        </p:txBody>
      </p:sp>
      <p:sp>
        <p:nvSpPr>
          <p:cNvPr id="46085" name="Text Box 5"/>
          <p:cNvSpPr txBox="1">
            <a:spLocks noChangeArrowheads="1"/>
          </p:cNvSpPr>
          <p:nvPr/>
        </p:nvSpPr>
        <p:spPr bwMode="auto">
          <a:xfrm>
            <a:off x="3503717" y="4869163"/>
            <a:ext cx="1209675" cy="9694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4" tIns="45718" rIns="91434" bIns="45718">
            <a:spAutoFit/>
          </a:bodyPr>
          <a:lstStyle>
            <a:lvl1pPr eaLnBrk="0" hangingPunct="0">
              <a:defRPr sz="4400">
                <a:solidFill>
                  <a:schemeClr val="tx2"/>
                </a:solidFill>
                <a:latin typeface="Arial" charset="0"/>
                <a:ea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eaLnBrk="1" hangingPunct="1"/>
            <a:r>
              <a:rPr lang="en-GB" sz="1900" dirty="0">
                <a:solidFill>
                  <a:srgbClr val="C00000"/>
                </a:solidFill>
              </a:rPr>
              <a:t>Ash column loading</a:t>
            </a:r>
          </a:p>
        </p:txBody>
      </p:sp>
      <p:sp>
        <p:nvSpPr>
          <p:cNvPr id="46086" name="Text Box 6"/>
          <p:cNvSpPr txBox="1">
            <a:spLocks noChangeArrowheads="1"/>
          </p:cNvSpPr>
          <p:nvPr/>
        </p:nvSpPr>
        <p:spPr bwMode="auto">
          <a:xfrm>
            <a:off x="9264361" y="2372886"/>
            <a:ext cx="1258887" cy="707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4" tIns="45718" rIns="91434" bIns="45718">
            <a:spAutoFit/>
          </a:bodyPr>
          <a:lstStyle>
            <a:lvl1pPr eaLnBrk="0" hangingPunct="0">
              <a:defRPr sz="4400">
                <a:solidFill>
                  <a:schemeClr val="tx2"/>
                </a:solidFill>
                <a:latin typeface="Arial" charset="0"/>
                <a:ea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eaLnBrk="1" hangingPunct="1"/>
            <a:r>
              <a:rPr lang="en-GB" sz="2000" dirty="0">
                <a:solidFill>
                  <a:schemeClr val="accent3">
                    <a:lumMod val="60000"/>
                    <a:lumOff val="40000"/>
                  </a:schemeClr>
                </a:solidFill>
              </a:rPr>
              <a:t>Ash(-top) height</a:t>
            </a:r>
          </a:p>
        </p:txBody>
      </p:sp>
      <p:sp>
        <p:nvSpPr>
          <p:cNvPr id="46088" name="Text Box 8"/>
          <p:cNvSpPr txBox="1">
            <a:spLocks noChangeArrowheads="1"/>
          </p:cNvSpPr>
          <p:nvPr/>
        </p:nvSpPr>
        <p:spPr bwMode="auto">
          <a:xfrm>
            <a:off x="2362200" y="152400"/>
            <a:ext cx="92964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4" tIns="45718" rIns="91434" bIns="45718">
            <a:spAutoFit/>
          </a:bodyPr>
          <a:lstStyle>
            <a:lvl1pPr eaLnBrk="0" hangingPunct="0">
              <a:defRPr sz="4400">
                <a:solidFill>
                  <a:schemeClr val="tx2"/>
                </a:solidFill>
                <a:latin typeface="Arial" charset="0"/>
                <a:ea typeface="ＭＳ Ｐゴシック" charset="0"/>
              </a:defRPr>
            </a:lvl1pPr>
            <a:lvl2pPr marL="742950" indent="-285750" eaLnBrk="0" hangingPunct="0">
              <a:defRPr sz="4400">
                <a:solidFill>
                  <a:schemeClr val="tx2"/>
                </a:solidFill>
                <a:latin typeface="Arial" charset="0"/>
                <a:ea typeface="ＭＳ Ｐゴシック" charset="0"/>
              </a:defRPr>
            </a:lvl2pPr>
            <a:lvl3pPr marL="1143000" indent="-228600" eaLnBrk="0" hangingPunct="0">
              <a:defRPr sz="4400">
                <a:solidFill>
                  <a:schemeClr val="tx2"/>
                </a:solidFill>
                <a:latin typeface="Arial" charset="0"/>
                <a:ea typeface="ＭＳ Ｐゴシック" charset="0"/>
              </a:defRPr>
            </a:lvl3pPr>
            <a:lvl4pPr marL="1600200" indent="-228600" eaLnBrk="0" hangingPunct="0">
              <a:defRPr sz="4400">
                <a:solidFill>
                  <a:schemeClr val="tx2"/>
                </a:solidFill>
                <a:latin typeface="Arial" charset="0"/>
                <a:ea typeface="ＭＳ Ｐゴシック" charset="0"/>
              </a:defRPr>
            </a:lvl4pPr>
            <a:lvl5pPr marL="2057400" indent="-228600" eaLnBrk="0" hangingPunct="0">
              <a:defRPr sz="4400">
                <a:solidFill>
                  <a:schemeClr val="tx2"/>
                </a:solidFill>
                <a:latin typeface="Arial" charset="0"/>
                <a:ea typeface="ＭＳ Ｐゴシック" charset="0"/>
              </a:defRPr>
            </a:lvl5pPr>
            <a:lvl6pPr marL="25146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6pPr>
            <a:lvl7pPr marL="29718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7pPr>
            <a:lvl8pPr marL="34290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8pPr>
            <a:lvl9pPr marL="3886200" indent="-228600" eaLnBrk="0" fontAlgn="base" hangingPunct="0">
              <a:lnSpc>
                <a:spcPct val="85000"/>
              </a:lnSpc>
              <a:spcBef>
                <a:spcPct val="0"/>
              </a:spcBef>
              <a:spcAft>
                <a:spcPct val="0"/>
              </a:spcAft>
              <a:defRPr sz="4400">
                <a:solidFill>
                  <a:schemeClr val="tx2"/>
                </a:solidFill>
                <a:latin typeface="Arial" charset="0"/>
                <a:ea typeface="ＭＳ Ｐゴシック" charset="0"/>
              </a:defRPr>
            </a:lvl9pPr>
          </a:lstStyle>
          <a:p>
            <a:pPr eaLnBrk="1" hangingPunct="1"/>
            <a:r>
              <a:rPr lang="en-GB" sz="3200" b="1" dirty="0">
                <a:solidFill>
                  <a:srgbClr val="031F73">
                    <a:lumMod val="60000"/>
                    <a:lumOff val="40000"/>
                  </a:srgbClr>
                </a:solidFill>
              </a:rPr>
              <a:t>Volcanic Ash Detection from satellites</a:t>
            </a:r>
          </a:p>
        </p:txBody>
      </p:sp>
      <p:pic>
        <p:nvPicPr>
          <p:cNvPr id="46089" name="Picture 9" descr="EAJG96_2010050619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60101" y="4213233"/>
            <a:ext cx="2211387" cy="264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90" name="Picture 10" descr="EAJG95_2010050619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7816" y="4183134"/>
            <a:ext cx="2257425" cy="2652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91" name="Picture 11" descr="EAJG92_2010050619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60097" y="1412783"/>
            <a:ext cx="2330451" cy="26479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092" name="Picture 12" descr="EAJG91_201005061900"/>
          <p:cNvPicPr>
            <a:picLocks noChangeAspect="1" noChangeArrowheads="1"/>
          </p:cNvPicPr>
          <p:nvPr/>
        </p:nvPicPr>
        <p:blipFill>
          <a:blip r:embed="rId5" cstate="print">
            <a:extLst>
              <a:ext uri="{28A0092B-C50C-407E-A947-70E740481C1C}">
                <a14:useLocalDpi xmlns:a14="http://schemas.microsoft.com/office/drawing/2010/main" val="0"/>
              </a:ext>
            </a:extLst>
          </a:blip>
          <a:srcRect b="7890"/>
          <a:stretch>
            <a:fillRect/>
          </a:stretch>
        </p:blipFill>
        <p:spPr bwMode="auto">
          <a:xfrm>
            <a:off x="4367811" y="1412783"/>
            <a:ext cx="2374900" cy="2662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3" descr="volcanic-ash-weight-lg"/>
          <p:cNvPicPr>
            <a:picLocks noChangeAspect="1" noChangeArrowheads="1"/>
          </p:cNvPicPr>
          <p:nvPr/>
        </p:nvPicPr>
        <p:blipFill>
          <a:blip r:embed="rId6" cstate="print"/>
          <a:srcRect/>
          <a:stretch>
            <a:fillRect/>
          </a:stretch>
        </p:blipFill>
        <p:spPr bwMode="auto">
          <a:xfrm>
            <a:off x="1703515" y="3044961"/>
            <a:ext cx="2083855" cy="1824203"/>
          </a:xfrm>
          <a:prstGeom prst="rect">
            <a:avLst/>
          </a:prstGeom>
          <a:noFill/>
        </p:spPr>
      </p:pic>
      <p:pic>
        <p:nvPicPr>
          <p:cNvPr id="14" name="Picture 24" descr="smallaugustine"/>
          <p:cNvPicPr>
            <a:picLocks noChangeAspect="1" noChangeArrowheads="1"/>
          </p:cNvPicPr>
          <p:nvPr/>
        </p:nvPicPr>
        <p:blipFill>
          <a:blip r:embed="rId7" cstate="print"/>
          <a:srcRect/>
          <a:stretch>
            <a:fillRect/>
          </a:stretch>
        </p:blipFill>
        <p:spPr bwMode="auto">
          <a:xfrm>
            <a:off x="1847528" y="1459619"/>
            <a:ext cx="1584176" cy="1585340"/>
          </a:xfrm>
          <a:prstGeom prst="rect">
            <a:avLst/>
          </a:prstGeom>
          <a:noFill/>
        </p:spPr>
      </p:pic>
      <p:pic>
        <p:nvPicPr>
          <p:cNvPr id="15" name="Picture 6" descr="ASM_Desk_Large"/>
          <p:cNvPicPr>
            <a:picLocks noChangeAspect="1" noChangeArrowheads="1"/>
          </p:cNvPicPr>
          <p:nvPr/>
        </p:nvPicPr>
        <p:blipFill>
          <a:blip r:embed="rId8" cstate="print"/>
          <a:srcRect/>
          <a:stretch>
            <a:fillRect/>
          </a:stretch>
        </p:blipFill>
        <p:spPr bwMode="auto">
          <a:xfrm>
            <a:off x="1703513" y="4965172"/>
            <a:ext cx="1800200" cy="1852872"/>
          </a:xfrm>
          <a:prstGeom prst="rect">
            <a:avLst/>
          </a:prstGeom>
          <a:noFill/>
        </p:spPr>
      </p:pic>
      <p:sp>
        <p:nvSpPr>
          <p:cNvPr id="16" name="Line 9"/>
          <p:cNvSpPr>
            <a:spLocks noChangeShapeType="1"/>
          </p:cNvSpPr>
          <p:nvPr/>
        </p:nvSpPr>
        <p:spPr bwMode="auto">
          <a:xfrm>
            <a:off x="2279576" y="5349216"/>
            <a:ext cx="216024" cy="480053"/>
          </a:xfrm>
          <a:prstGeom prst="line">
            <a:avLst/>
          </a:prstGeom>
          <a:noFill/>
          <a:ln w="38100">
            <a:solidFill>
              <a:srgbClr val="000099"/>
            </a:solidFill>
            <a:round/>
            <a:headEnd/>
            <a:tailEnd type="triangle" w="med" len="med"/>
          </a:ln>
          <a:effectLst/>
        </p:spPr>
        <p:txBody>
          <a:bodyPr lIns="91434" tIns="45718" rIns="91434" bIns="45718"/>
          <a:lstStyle/>
          <a:p>
            <a:endParaRPr lang="en-GB" sz="4400" dirty="0">
              <a:solidFill>
                <a:srgbClr val="00ADD0"/>
              </a:solidFill>
              <a:ea typeface="ＭＳ Ｐゴシック" charset="0"/>
            </a:endParaRPr>
          </a:p>
        </p:txBody>
      </p:sp>
    </p:spTree>
    <p:extLst>
      <p:ext uri="{BB962C8B-B14F-4D97-AF65-F5344CB8AC3E}">
        <p14:creationId xmlns:p14="http://schemas.microsoft.com/office/powerpoint/2010/main" val="2022854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Footer Placeholder 3"/>
          <p:cNvSpPr>
            <a:spLocks noGrp="1"/>
          </p:cNvSpPr>
          <p:nvPr>
            <p:ph type="ftr" sz="quarter" idx="4294967295"/>
          </p:nvPr>
        </p:nvSpPr>
        <p:spPr>
          <a:xfrm>
            <a:off x="3196431" y="6477000"/>
            <a:ext cx="2895600" cy="228600"/>
          </a:xfrm>
          <a:prstGeom prst="rect">
            <a:avLst/>
          </a:prstGeom>
          <a:noFill/>
        </p:spPr>
        <p:txBody>
          <a:bodyPr lIns="91434" tIns="45718" rIns="91434" bIns="45718"/>
          <a:lstStyle/>
          <a:p>
            <a:r>
              <a:rPr lang="en-GB" sz="1500" dirty="0">
                <a:solidFill>
                  <a:schemeClr val="bg2"/>
                </a:solidFill>
              </a:rPr>
              <a:t>© Crown copyright   Met Office</a:t>
            </a:r>
            <a:endParaRPr lang="en-GB" sz="1100" dirty="0">
              <a:solidFill>
                <a:schemeClr val="bg2"/>
              </a:solidFill>
              <a:latin typeface="Times" charset="0"/>
            </a:endParaRPr>
          </a:p>
        </p:txBody>
      </p:sp>
      <p:sp>
        <p:nvSpPr>
          <p:cNvPr id="259074" name="Rectangle 2"/>
          <p:cNvSpPr>
            <a:spLocks noGrp="1" noChangeArrowheads="1"/>
          </p:cNvSpPr>
          <p:nvPr>
            <p:ph type="title"/>
          </p:nvPr>
        </p:nvSpPr>
        <p:spPr/>
        <p:txBody>
          <a:bodyPr/>
          <a:lstStyle/>
          <a:p>
            <a:pPr eaLnBrk="1" hangingPunct="1"/>
            <a:r>
              <a:rPr lang="en-GB" dirty="0">
                <a:ea typeface="ＭＳ Ｐゴシック" pitchFamily="34" charset="-128"/>
              </a:rPr>
              <a:t>Geostationary Satellites</a:t>
            </a:r>
          </a:p>
        </p:txBody>
      </p:sp>
      <p:pic>
        <p:nvPicPr>
          <p:cNvPr id="259075" name="Picture 3" descr="Geostationary_Sat_fig1"/>
          <p:cNvPicPr>
            <a:picLocks noGrp="1" noChangeAspect="1" noChangeArrowheads="1"/>
          </p:cNvPicPr>
          <p:nvPr>
            <p:ph idx="1"/>
          </p:nvPr>
        </p:nvPicPr>
        <p:blipFill>
          <a:blip r:embed="rId2" cstate="print"/>
          <a:srcRect/>
          <a:stretch>
            <a:fillRect/>
          </a:stretch>
        </p:blipFill>
        <p:spPr>
          <a:xfrm>
            <a:off x="2362205" y="2286001"/>
            <a:ext cx="6265863" cy="3916363"/>
          </a:xfrm>
          <a:noFill/>
        </p:spPr>
      </p:pic>
      <p:sp>
        <p:nvSpPr>
          <p:cNvPr id="259076" name="Text Box 4"/>
          <p:cNvSpPr txBox="1">
            <a:spLocks noChangeArrowheads="1"/>
          </p:cNvSpPr>
          <p:nvPr/>
        </p:nvSpPr>
        <p:spPr bwMode="auto">
          <a:xfrm>
            <a:off x="8686800" y="3124203"/>
            <a:ext cx="3059112" cy="2554541"/>
          </a:xfrm>
          <a:prstGeom prst="rect">
            <a:avLst/>
          </a:prstGeom>
          <a:noFill/>
          <a:ln w="9525">
            <a:noFill/>
            <a:miter lim="800000"/>
            <a:headEnd/>
            <a:tailEnd/>
          </a:ln>
        </p:spPr>
        <p:txBody>
          <a:bodyPr lIns="91434" tIns="45718" rIns="91434" bIns="45718">
            <a:spAutoFit/>
          </a:bodyPr>
          <a:lstStyle/>
          <a:p>
            <a:pPr eaLnBrk="0" hangingPunct="0">
              <a:lnSpc>
                <a:spcPct val="100000"/>
              </a:lnSpc>
              <a:spcBef>
                <a:spcPct val="50000"/>
              </a:spcBef>
              <a:buFont typeface="Wingdings" pitchFamily="2" charset="2"/>
              <a:buChar char="ü"/>
            </a:pPr>
            <a:r>
              <a:rPr lang="en-GB" sz="1600" dirty="0">
                <a:solidFill>
                  <a:srgbClr val="000000"/>
                </a:solidFill>
                <a:sym typeface="Symbol" pitchFamily="18" charset="2"/>
              </a:rPr>
              <a:t> </a:t>
            </a:r>
            <a:r>
              <a:rPr lang="en-GB" sz="1600" b="1" dirty="0">
                <a:solidFill>
                  <a:srgbClr val="000000"/>
                </a:solidFill>
                <a:sym typeface="Symbol" pitchFamily="18" charset="2"/>
              </a:rPr>
              <a:t>continual coverage of one section of the globe</a:t>
            </a:r>
          </a:p>
          <a:p>
            <a:pPr eaLnBrk="0" hangingPunct="0">
              <a:lnSpc>
                <a:spcPct val="100000"/>
              </a:lnSpc>
              <a:spcBef>
                <a:spcPct val="50000"/>
              </a:spcBef>
              <a:buFont typeface="Wingdings" pitchFamily="2" charset="2"/>
              <a:buChar char="ü"/>
            </a:pPr>
            <a:r>
              <a:rPr lang="en-GB" sz="1600" b="1" dirty="0">
                <a:solidFill>
                  <a:srgbClr val="000000"/>
                </a:solidFill>
                <a:sym typeface="Symbol" pitchFamily="18" charset="2"/>
              </a:rPr>
              <a:t>data acquisition straightforward</a:t>
            </a:r>
          </a:p>
          <a:p>
            <a:pPr eaLnBrk="0" hangingPunct="0">
              <a:lnSpc>
                <a:spcPct val="100000"/>
              </a:lnSpc>
              <a:spcBef>
                <a:spcPct val="50000"/>
              </a:spcBef>
              <a:buSzPct val="120000"/>
              <a:buFont typeface="Symbol" pitchFamily="18" charset="2"/>
              <a:buChar char="´"/>
            </a:pPr>
            <a:r>
              <a:rPr lang="en-GB" sz="1600" b="1" dirty="0">
                <a:solidFill>
                  <a:srgbClr val="000000"/>
                </a:solidFill>
                <a:sym typeface="Symbol" pitchFamily="18" charset="2"/>
              </a:rPr>
              <a:t> active systems unlikely</a:t>
            </a:r>
          </a:p>
          <a:p>
            <a:pPr eaLnBrk="0" hangingPunct="0">
              <a:lnSpc>
                <a:spcPct val="100000"/>
              </a:lnSpc>
              <a:spcBef>
                <a:spcPct val="50000"/>
              </a:spcBef>
              <a:buSzPct val="120000"/>
              <a:buFont typeface="Symbol" pitchFamily="18" charset="2"/>
              <a:buChar char="´"/>
            </a:pPr>
            <a:r>
              <a:rPr lang="en-GB" sz="1600" b="1" dirty="0">
                <a:solidFill>
                  <a:srgbClr val="000000"/>
                </a:solidFill>
                <a:sym typeface="Symbol" pitchFamily="18" charset="2"/>
              </a:rPr>
              <a:t> large antennas for microwave systems</a:t>
            </a:r>
          </a:p>
          <a:p>
            <a:pPr eaLnBrk="0" hangingPunct="0">
              <a:lnSpc>
                <a:spcPct val="100000"/>
              </a:lnSpc>
              <a:spcBef>
                <a:spcPct val="50000"/>
              </a:spcBef>
              <a:buSzPct val="120000"/>
              <a:buFont typeface="Symbol" pitchFamily="18" charset="2"/>
              <a:buChar char="´"/>
            </a:pPr>
            <a:r>
              <a:rPr lang="en-GB" sz="1600" b="1" dirty="0">
                <a:solidFill>
                  <a:srgbClr val="000000"/>
                </a:solidFill>
                <a:sym typeface="Symbol" pitchFamily="18" charset="2"/>
              </a:rPr>
              <a:t>poor polar coverage</a:t>
            </a:r>
            <a:r>
              <a:rPr lang="en-GB" sz="1600" b="1" dirty="0">
                <a:solidFill>
                  <a:srgbClr val="FFFFFF"/>
                </a:solidFill>
                <a:sym typeface="Symbol" pitchFamily="18" charset="2"/>
              </a:rPr>
              <a:t>  </a:t>
            </a:r>
          </a:p>
        </p:txBody>
      </p:sp>
      <p:sp>
        <p:nvSpPr>
          <p:cNvPr id="259077" name="Text Box 5"/>
          <p:cNvSpPr txBox="1">
            <a:spLocks noChangeArrowheads="1"/>
          </p:cNvSpPr>
          <p:nvPr/>
        </p:nvSpPr>
        <p:spPr bwMode="auto">
          <a:xfrm>
            <a:off x="3238501" y="1174851"/>
            <a:ext cx="7381875" cy="707884"/>
          </a:xfrm>
          <a:prstGeom prst="rect">
            <a:avLst/>
          </a:prstGeom>
          <a:noFill/>
          <a:ln w="9525">
            <a:noFill/>
            <a:miter lim="800000"/>
            <a:headEnd/>
            <a:tailEnd/>
          </a:ln>
        </p:spPr>
        <p:txBody>
          <a:bodyPr wrap="square" lIns="91434" tIns="45718" rIns="91434" bIns="45718">
            <a:spAutoFit/>
          </a:bodyPr>
          <a:lstStyle/>
          <a:p>
            <a:pPr eaLnBrk="0" hangingPunct="0">
              <a:lnSpc>
                <a:spcPct val="100000"/>
              </a:lnSpc>
              <a:spcBef>
                <a:spcPct val="50000"/>
              </a:spcBef>
            </a:pPr>
            <a:r>
              <a:rPr lang="en-GB" sz="2000" dirty="0">
                <a:solidFill>
                  <a:srgbClr val="000000"/>
                </a:solidFill>
              </a:rPr>
              <a:t>At an altitude of 35,800 km satellite rotates once around the Earth in 24 hours</a:t>
            </a:r>
            <a:r>
              <a:rPr lang="en-GB" sz="2000" dirty="0">
                <a:solidFill>
                  <a:srgbClr val="FFFFFF"/>
                </a:solidFill>
              </a:rPr>
              <a:t> </a:t>
            </a:r>
          </a:p>
        </p:txBody>
      </p:sp>
    </p:spTree>
    <p:extLst>
      <p:ext uri="{BB962C8B-B14F-4D97-AF65-F5344CB8AC3E}">
        <p14:creationId xmlns:p14="http://schemas.microsoft.com/office/powerpoint/2010/main" val="3017923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Air Asia QZ8501</a:t>
            </a:r>
            <a:endParaRPr lang="en-US" dirty="0"/>
          </a:p>
        </p:txBody>
      </p:sp>
      <p:pic>
        <p:nvPicPr>
          <p:cNvPr id="5" name="Content Placeholder 4" descr="_79983937_weather_map_indonesia_plane_v2_20143012_624.jpg"/>
          <p:cNvPicPr>
            <a:picLocks noGrp="1" noChangeAspect="1"/>
          </p:cNvPicPr>
          <p:nvPr>
            <p:ph idx="1"/>
          </p:nvPr>
        </p:nvPicPr>
        <p:blipFill>
          <a:blip r:embed="rId2" cstate="print">
            <a:extLst>
              <a:ext uri="{28A0092B-C50C-407E-A947-70E740481C1C}">
                <a14:useLocalDpi xmlns:a14="http://schemas.microsoft.com/office/drawing/2010/main" val="0"/>
              </a:ext>
            </a:extLst>
          </a:blip>
          <a:srcRect l="3458" r="3458"/>
          <a:stretch>
            <a:fillRect/>
          </a:stretch>
        </p:blipFill>
        <p:spPr>
          <a:xfrm>
            <a:off x="1703519" y="2132862"/>
            <a:ext cx="4938127" cy="3383657"/>
          </a:xfrm>
        </p:spPr>
      </p:pic>
      <p:sp>
        <p:nvSpPr>
          <p:cNvPr id="4" name="Footer Placeholder 3"/>
          <p:cNvSpPr>
            <a:spLocks noGrp="1"/>
          </p:cNvSpPr>
          <p:nvPr>
            <p:ph type="ftr" sz="quarter" idx="10"/>
          </p:nvPr>
        </p:nvSpPr>
        <p:spPr/>
        <p:txBody>
          <a:bodyPr/>
          <a:lstStyle/>
          <a:p>
            <a:pPr>
              <a:defRPr/>
            </a:pPr>
            <a:r>
              <a:rPr lang="en-GB" dirty="0">
                <a:solidFill>
                  <a:srgbClr val="000000"/>
                </a:solidFill>
              </a:rPr>
              <a:t>© Crown copyright   Met Office</a:t>
            </a:r>
            <a:endParaRPr lang="en-GB" sz="1500" dirty="0">
              <a:solidFill>
                <a:srgbClr val="000000"/>
              </a:solidFill>
              <a:latin typeface="Times" charset="0"/>
            </a:endParaRPr>
          </a:p>
        </p:txBody>
      </p:sp>
      <p:sp>
        <p:nvSpPr>
          <p:cNvPr id="6" name="TextBox 5"/>
          <p:cNvSpPr txBox="1"/>
          <p:nvPr/>
        </p:nvSpPr>
        <p:spPr>
          <a:xfrm>
            <a:off x="6888088" y="2924945"/>
            <a:ext cx="3635896" cy="2289859"/>
          </a:xfrm>
          <a:prstGeom prst="rect">
            <a:avLst/>
          </a:prstGeom>
          <a:noFill/>
        </p:spPr>
        <p:txBody>
          <a:bodyPr wrap="square" lIns="91434" tIns="45718" rIns="91434" bIns="45718" rtlCol="0">
            <a:spAutoFit/>
          </a:bodyPr>
          <a:lstStyle/>
          <a:p>
            <a:pPr fontAlgn="base">
              <a:lnSpc>
                <a:spcPct val="85000"/>
              </a:lnSpc>
              <a:spcBef>
                <a:spcPct val="0"/>
              </a:spcBef>
              <a:spcAft>
                <a:spcPct val="0"/>
              </a:spcAft>
            </a:pPr>
            <a:r>
              <a:rPr lang="en-US" sz="2800" dirty="0">
                <a:solidFill>
                  <a:srgbClr val="031F73"/>
                </a:solidFill>
                <a:ea typeface="ＭＳ Ｐゴシック" charset="0"/>
              </a:rPr>
              <a:t>The Airbus A320 vanished with 162 people aboard en route from Surabaya in Indonesia to Singapore</a:t>
            </a:r>
          </a:p>
        </p:txBody>
      </p:sp>
      <p:pic>
        <p:nvPicPr>
          <p:cNvPr id="7" name="Picture 6" descr="_80002275_airasia_black_box_20143112_624_v2.jpg"/>
          <p:cNvPicPr>
            <a:picLocks noChangeAspect="1"/>
          </p:cNvPicPr>
          <p:nvPr/>
        </p:nvPicPr>
        <p:blipFill rotWithShape="1">
          <a:blip r:embed="rId3" cstate="print">
            <a:extLst>
              <a:ext uri="{28A0092B-C50C-407E-A947-70E740481C1C}">
                <a14:useLocalDpi xmlns:a14="http://schemas.microsoft.com/office/drawing/2010/main" val="0"/>
              </a:ext>
            </a:extLst>
          </a:blip>
          <a:srcRect t="5078" r="40373" b="71017"/>
          <a:stretch/>
        </p:blipFill>
        <p:spPr>
          <a:xfrm>
            <a:off x="6600057" y="980728"/>
            <a:ext cx="4112971" cy="1440160"/>
          </a:xfrm>
          <a:prstGeom prst="rect">
            <a:avLst/>
          </a:prstGeom>
        </p:spPr>
      </p:pic>
    </p:spTree>
    <p:extLst>
      <p:ext uri="{BB962C8B-B14F-4D97-AF65-F5344CB8AC3E}">
        <p14:creationId xmlns:p14="http://schemas.microsoft.com/office/powerpoint/2010/main" val="1367935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ETDA81_200907231700"/>
          <p:cNvPicPr>
            <a:picLocks noChangeAspect="1" noChangeArrowheads="1"/>
          </p:cNvPicPr>
          <p:nvPr/>
        </p:nvPicPr>
        <p:blipFill>
          <a:blip r:embed="rId2" cstate="print"/>
          <a:srcRect l="1538" t="98485" r="85394" b="-92"/>
          <a:stretch>
            <a:fillRect/>
          </a:stretch>
        </p:blipFill>
        <p:spPr bwMode="auto">
          <a:xfrm>
            <a:off x="2586044" y="6283327"/>
            <a:ext cx="3678237" cy="458788"/>
          </a:xfrm>
          <a:prstGeom prst="rect">
            <a:avLst/>
          </a:prstGeom>
          <a:noFill/>
          <a:ln w="9525">
            <a:noFill/>
            <a:miter lim="800000"/>
            <a:headEnd/>
            <a:tailEnd/>
          </a:ln>
        </p:spPr>
      </p:pic>
      <p:pic>
        <p:nvPicPr>
          <p:cNvPr id="48131" name="Picture 3" descr="HRV_201305090800"/>
          <p:cNvPicPr>
            <a:picLocks noChangeAspect="1" noChangeArrowheads="1"/>
          </p:cNvPicPr>
          <p:nvPr/>
        </p:nvPicPr>
        <p:blipFill>
          <a:blip r:embed="rId3" cstate="print"/>
          <a:srcRect/>
          <a:stretch>
            <a:fillRect/>
          </a:stretch>
        </p:blipFill>
        <p:spPr bwMode="auto">
          <a:xfrm>
            <a:off x="6005516" y="1454151"/>
            <a:ext cx="4008437" cy="4014788"/>
          </a:xfrm>
          <a:prstGeom prst="rect">
            <a:avLst/>
          </a:prstGeom>
          <a:noFill/>
          <a:ln w="9525">
            <a:noFill/>
            <a:miter lim="800000"/>
            <a:headEnd/>
            <a:tailEnd/>
          </a:ln>
        </p:spPr>
      </p:pic>
      <p:pic>
        <p:nvPicPr>
          <p:cNvPr id="48132" name="Picture 4" descr="ETDA81_201305090800_crop"/>
          <p:cNvPicPr>
            <a:picLocks noChangeAspect="1" noChangeArrowheads="1"/>
          </p:cNvPicPr>
          <p:nvPr/>
        </p:nvPicPr>
        <p:blipFill>
          <a:blip r:embed="rId4" cstate="print"/>
          <a:srcRect/>
          <a:stretch>
            <a:fillRect/>
          </a:stretch>
        </p:blipFill>
        <p:spPr bwMode="auto">
          <a:xfrm>
            <a:off x="3276608" y="3897313"/>
            <a:ext cx="2359025" cy="2362200"/>
          </a:xfrm>
          <a:prstGeom prst="rect">
            <a:avLst/>
          </a:prstGeom>
          <a:noFill/>
          <a:ln w="9525">
            <a:noFill/>
            <a:miter lim="800000"/>
            <a:headEnd/>
            <a:tailEnd/>
          </a:ln>
        </p:spPr>
      </p:pic>
      <p:sp>
        <p:nvSpPr>
          <p:cNvPr id="48133" name="Text Box 6"/>
          <p:cNvSpPr txBox="1">
            <a:spLocks noChangeArrowheads="1"/>
          </p:cNvSpPr>
          <p:nvPr/>
        </p:nvSpPr>
        <p:spPr bwMode="auto">
          <a:xfrm>
            <a:off x="6786567" y="6254754"/>
            <a:ext cx="3349625" cy="373705"/>
          </a:xfrm>
          <a:prstGeom prst="rect">
            <a:avLst/>
          </a:prstGeom>
          <a:noFill/>
          <a:ln w="9525">
            <a:noFill/>
            <a:miter lim="800000"/>
            <a:headEnd/>
            <a:tailEnd/>
          </a:ln>
        </p:spPr>
        <p:txBody>
          <a:bodyPr lIns="65286" tIns="32645" rIns="65286" bIns="32645">
            <a:spAutoFit/>
          </a:bodyPr>
          <a:lstStyle/>
          <a:p>
            <a:pPr fontAlgn="base">
              <a:spcBef>
                <a:spcPct val="50000"/>
              </a:spcBef>
              <a:spcAft>
                <a:spcPct val="0"/>
              </a:spcAft>
            </a:pPr>
            <a:r>
              <a:rPr lang="en-GB" sz="2000" dirty="0">
                <a:solidFill>
                  <a:srgbClr val="000000"/>
                </a:solidFill>
                <a:ea typeface="ＭＳ Ｐゴシック" pitchFamily="34" charset="-128"/>
              </a:rPr>
              <a:t>9</a:t>
            </a:r>
            <a:r>
              <a:rPr lang="en-GB" sz="2000" baseline="30000" dirty="0">
                <a:solidFill>
                  <a:srgbClr val="000000"/>
                </a:solidFill>
                <a:ea typeface="ＭＳ Ｐゴシック" pitchFamily="34" charset="-128"/>
              </a:rPr>
              <a:t>th</a:t>
            </a:r>
            <a:r>
              <a:rPr lang="en-GB" sz="2000" dirty="0">
                <a:solidFill>
                  <a:srgbClr val="000000"/>
                </a:solidFill>
                <a:ea typeface="ＭＳ Ｐゴシック" pitchFamily="34" charset="-128"/>
              </a:rPr>
              <a:t> May 2013, 0800 UTC</a:t>
            </a:r>
          </a:p>
        </p:txBody>
      </p:sp>
      <p:pic>
        <p:nvPicPr>
          <p:cNvPr id="48134" name="Picture 7" descr="EEDA51_201305090800_cropped"/>
          <p:cNvPicPr>
            <a:picLocks noChangeAspect="1" noChangeArrowheads="1"/>
          </p:cNvPicPr>
          <p:nvPr/>
        </p:nvPicPr>
        <p:blipFill>
          <a:blip r:embed="rId5" cstate="print"/>
          <a:srcRect/>
          <a:stretch>
            <a:fillRect/>
          </a:stretch>
        </p:blipFill>
        <p:spPr bwMode="auto">
          <a:xfrm>
            <a:off x="3276608" y="1454157"/>
            <a:ext cx="2359025" cy="2359025"/>
          </a:xfrm>
          <a:prstGeom prst="rect">
            <a:avLst/>
          </a:prstGeom>
          <a:noFill/>
          <a:ln w="9525">
            <a:noFill/>
            <a:miter lim="800000"/>
            <a:headEnd/>
            <a:tailEnd/>
          </a:ln>
        </p:spPr>
      </p:pic>
      <p:sp>
        <p:nvSpPr>
          <p:cNvPr id="48135" name="Rectangle 8"/>
          <p:cNvSpPr>
            <a:spLocks noChangeArrowheads="1"/>
          </p:cNvSpPr>
          <p:nvPr/>
        </p:nvSpPr>
        <p:spPr bwMode="auto">
          <a:xfrm>
            <a:off x="3352800" y="433388"/>
            <a:ext cx="6934200" cy="1371600"/>
          </a:xfrm>
          <a:prstGeom prst="rect">
            <a:avLst/>
          </a:prstGeom>
          <a:noFill/>
          <a:ln w="9525">
            <a:noFill/>
            <a:miter lim="800000"/>
            <a:headEnd/>
            <a:tailEnd/>
          </a:ln>
        </p:spPr>
        <p:txBody>
          <a:bodyPr lIns="91434" tIns="45718" rIns="91434" bIns="45718"/>
          <a:lstStyle/>
          <a:p>
            <a:pPr eaLnBrk="0" fontAlgn="base" hangingPunct="0">
              <a:lnSpc>
                <a:spcPct val="85000"/>
              </a:lnSpc>
              <a:spcBef>
                <a:spcPct val="0"/>
              </a:spcBef>
              <a:spcAft>
                <a:spcPct val="0"/>
              </a:spcAft>
            </a:pPr>
            <a:r>
              <a:rPr lang="de-DE" sz="4000" dirty="0">
                <a:solidFill>
                  <a:srgbClr val="000000"/>
                </a:solidFill>
                <a:ea typeface="ＭＳ Ｐゴシック" pitchFamily="34" charset="-128"/>
              </a:rPr>
              <a:t>WV-IRW BTD + IRW Texture</a:t>
            </a:r>
            <a:endParaRPr lang="en-GB" sz="4000" dirty="0">
              <a:solidFill>
                <a:srgbClr val="000000"/>
              </a:solidFill>
              <a:ea typeface="ＭＳ Ｐゴシック" pitchFamily="34" charset="-128"/>
            </a:endParaRPr>
          </a:p>
        </p:txBody>
      </p:sp>
      <p:sp>
        <p:nvSpPr>
          <p:cNvPr id="48136" name="Text Box 9"/>
          <p:cNvSpPr txBox="1">
            <a:spLocks noChangeArrowheads="1"/>
          </p:cNvSpPr>
          <p:nvPr/>
        </p:nvSpPr>
        <p:spPr bwMode="auto">
          <a:xfrm>
            <a:off x="7570788" y="5483227"/>
            <a:ext cx="1854200" cy="332668"/>
          </a:xfrm>
          <a:prstGeom prst="rect">
            <a:avLst/>
          </a:prstGeom>
          <a:noFill/>
          <a:ln w="9525">
            <a:noFill/>
            <a:miter lim="800000"/>
            <a:headEnd/>
            <a:tailEnd/>
          </a:ln>
        </p:spPr>
        <p:txBody>
          <a:bodyPr lIns="65286" tIns="32645" rIns="65286" bIns="32645">
            <a:spAutoFit/>
          </a:bodyPr>
          <a:lstStyle/>
          <a:p>
            <a:pPr fontAlgn="base">
              <a:spcBef>
                <a:spcPct val="50000"/>
              </a:spcBef>
              <a:spcAft>
                <a:spcPct val="0"/>
              </a:spcAft>
            </a:pPr>
            <a:r>
              <a:rPr lang="en-GB" sz="1700" dirty="0">
                <a:solidFill>
                  <a:srgbClr val="000000"/>
                </a:solidFill>
                <a:ea typeface="ＭＳ Ｐゴシック" pitchFamily="34" charset="-128"/>
              </a:rPr>
              <a:t>HRV</a:t>
            </a:r>
          </a:p>
        </p:txBody>
      </p:sp>
      <p:sp>
        <p:nvSpPr>
          <p:cNvPr id="48137" name="Text Box 10"/>
          <p:cNvSpPr txBox="1">
            <a:spLocks noChangeArrowheads="1"/>
          </p:cNvSpPr>
          <p:nvPr/>
        </p:nvSpPr>
        <p:spPr bwMode="auto">
          <a:xfrm>
            <a:off x="1811341" y="2106620"/>
            <a:ext cx="1479551" cy="989257"/>
          </a:xfrm>
          <a:prstGeom prst="rect">
            <a:avLst/>
          </a:prstGeom>
          <a:noFill/>
          <a:ln w="9525">
            <a:noFill/>
            <a:miter lim="800000"/>
            <a:headEnd/>
            <a:tailEnd/>
          </a:ln>
        </p:spPr>
        <p:txBody>
          <a:bodyPr lIns="65286" tIns="32645" rIns="65286" bIns="32645">
            <a:spAutoFit/>
          </a:bodyPr>
          <a:lstStyle/>
          <a:p>
            <a:pPr fontAlgn="base">
              <a:spcBef>
                <a:spcPct val="50000"/>
              </a:spcBef>
              <a:spcAft>
                <a:spcPct val="0"/>
              </a:spcAft>
            </a:pPr>
            <a:r>
              <a:rPr lang="en-GB" sz="2000" dirty="0">
                <a:solidFill>
                  <a:srgbClr val="000000"/>
                </a:solidFill>
                <a:ea typeface="ＭＳ Ｐゴシック" pitchFamily="34" charset="-128"/>
              </a:rPr>
              <a:t>Severe Convection RGB</a:t>
            </a:r>
          </a:p>
        </p:txBody>
      </p:sp>
      <p:sp>
        <p:nvSpPr>
          <p:cNvPr id="48138" name="Text Box 11"/>
          <p:cNvSpPr txBox="1">
            <a:spLocks noChangeArrowheads="1"/>
          </p:cNvSpPr>
          <p:nvPr/>
        </p:nvSpPr>
        <p:spPr bwMode="auto">
          <a:xfrm>
            <a:off x="1811341" y="4754570"/>
            <a:ext cx="1260475" cy="681481"/>
          </a:xfrm>
          <a:prstGeom prst="rect">
            <a:avLst/>
          </a:prstGeom>
          <a:noFill/>
          <a:ln w="9525">
            <a:noFill/>
            <a:miter lim="800000"/>
            <a:headEnd/>
            <a:tailEnd/>
          </a:ln>
        </p:spPr>
        <p:txBody>
          <a:bodyPr lIns="65286" tIns="32645" rIns="65286" bIns="32645">
            <a:spAutoFit/>
          </a:bodyPr>
          <a:lstStyle/>
          <a:p>
            <a:pPr fontAlgn="base">
              <a:spcBef>
                <a:spcPct val="50000"/>
              </a:spcBef>
              <a:spcAft>
                <a:spcPct val="0"/>
              </a:spcAft>
            </a:pPr>
            <a:r>
              <a:rPr lang="en-GB" sz="2000" dirty="0">
                <a:solidFill>
                  <a:srgbClr val="000000"/>
                </a:solidFill>
                <a:ea typeface="ＭＳ Ｐゴシック" pitchFamily="34" charset="-128"/>
              </a:rPr>
              <a:t>Detected OTs</a:t>
            </a:r>
          </a:p>
        </p:txBody>
      </p:sp>
    </p:spTree>
    <p:extLst>
      <p:ext uri="{BB962C8B-B14F-4D97-AF65-F5344CB8AC3E}">
        <p14:creationId xmlns:p14="http://schemas.microsoft.com/office/powerpoint/2010/main" val="12818774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276600" y="280994"/>
            <a:ext cx="7391400" cy="504825"/>
          </a:xfrm>
        </p:spPr>
        <p:txBody>
          <a:bodyPr/>
          <a:lstStyle/>
          <a:p>
            <a:r>
              <a:rPr lang="en-GB" sz="3200" dirty="0">
                <a:ea typeface="ＭＳ Ｐゴシック" pitchFamily="34" charset="-128"/>
              </a:rPr>
              <a:t>Meteosat-9, 26</a:t>
            </a:r>
            <a:r>
              <a:rPr lang="en-GB" sz="3200" baseline="30000" dirty="0">
                <a:ea typeface="ＭＳ Ｐゴシック" pitchFamily="34" charset="-128"/>
              </a:rPr>
              <a:t>th</a:t>
            </a:r>
            <a:r>
              <a:rPr lang="en-GB" sz="3200" dirty="0">
                <a:ea typeface="ＭＳ Ｐゴシック" pitchFamily="34" charset="-128"/>
              </a:rPr>
              <a:t> June 2013, 1330 UTC</a:t>
            </a:r>
          </a:p>
        </p:txBody>
      </p:sp>
      <p:sp>
        <p:nvSpPr>
          <p:cNvPr id="321541" name="Text Box 5"/>
          <p:cNvSpPr txBox="1">
            <a:spLocks noChangeArrowheads="1"/>
          </p:cNvSpPr>
          <p:nvPr/>
        </p:nvSpPr>
        <p:spPr bwMode="auto">
          <a:xfrm>
            <a:off x="8026401" y="2487616"/>
            <a:ext cx="2355851" cy="312157"/>
          </a:xfrm>
          <a:prstGeom prst="rect">
            <a:avLst/>
          </a:prstGeom>
          <a:noFill/>
          <a:ln w="9525">
            <a:noFill/>
            <a:miter lim="800000"/>
            <a:headEnd/>
            <a:tailEnd/>
          </a:ln>
        </p:spPr>
        <p:txBody>
          <a:bodyPr lIns="65294" tIns="32649" rIns="65294" bIns="32649">
            <a:spAutoFit/>
          </a:bodyPr>
          <a:lstStyle/>
          <a:p>
            <a:pPr fontAlgn="base">
              <a:spcBef>
                <a:spcPct val="50000"/>
              </a:spcBef>
              <a:spcAft>
                <a:spcPct val="0"/>
              </a:spcAft>
            </a:pPr>
            <a:r>
              <a:rPr lang="en-GB" sz="1600" dirty="0">
                <a:solidFill>
                  <a:srgbClr val="000000"/>
                </a:solidFill>
                <a:ea typeface="ＭＳ Ｐゴシック" pitchFamily="34" charset="-128"/>
              </a:rPr>
              <a:t>Positive OT detections</a:t>
            </a:r>
          </a:p>
        </p:txBody>
      </p:sp>
      <p:sp>
        <p:nvSpPr>
          <p:cNvPr id="321542" name="Text Box 6"/>
          <p:cNvSpPr txBox="1">
            <a:spLocks noChangeArrowheads="1"/>
          </p:cNvSpPr>
          <p:nvPr/>
        </p:nvSpPr>
        <p:spPr bwMode="auto">
          <a:xfrm>
            <a:off x="8026401" y="4856168"/>
            <a:ext cx="2355851" cy="1050821"/>
          </a:xfrm>
          <a:prstGeom prst="rect">
            <a:avLst/>
          </a:prstGeom>
          <a:noFill/>
          <a:ln w="9525">
            <a:noFill/>
            <a:miter lim="800000"/>
            <a:headEnd/>
            <a:tailEnd/>
          </a:ln>
        </p:spPr>
        <p:txBody>
          <a:bodyPr lIns="65294" tIns="32649" rIns="65294" bIns="32649">
            <a:spAutoFit/>
          </a:bodyPr>
          <a:lstStyle/>
          <a:p>
            <a:pPr fontAlgn="base">
              <a:spcBef>
                <a:spcPct val="50000"/>
              </a:spcBef>
              <a:spcAft>
                <a:spcPct val="0"/>
              </a:spcAft>
            </a:pPr>
            <a:r>
              <a:rPr lang="en-GB" sz="1600" dirty="0">
                <a:solidFill>
                  <a:srgbClr val="000000"/>
                </a:solidFill>
                <a:ea typeface="ＭＳ Ｐゴシック" pitchFamily="34" charset="-128"/>
              </a:rPr>
              <a:t>Crosses – locations of ATD lightning strikes in previous 15 minutes, colour-coded</a:t>
            </a:r>
          </a:p>
        </p:txBody>
      </p:sp>
      <p:pic>
        <p:nvPicPr>
          <p:cNvPr id="52229" name="Picture 9" descr="ELMB15_201306261800"/>
          <p:cNvPicPr>
            <a:picLocks noChangeAspect="1" noChangeArrowheads="1"/>
          </p:cNvPicPr>
          <p:nvPr/>
        </p:nvPicPr>
        <p:blipFill>
          <a:blip r:embed="rId2" cstate="print"/>
          <a:srcRect l="44975" t="13745" r="14079" b="61418"/>
          <a:stretch>
            <a:fillRect/>
          </a:stretch>
        </p:blipFill>
        <p:spPr bwMode="auto">
          <a:xfrm>
            <a:off x="1841503" y="4306893"/>
            <a:ext cx="6097588" cy="1971675"/>
          </a:xfrm>
          <a:prstGeom prst="rect">
            <a:avLst/>
          </a:prstGeom>
          <a:noFill/>
          <a:ln w="9525">
            <a:noFill/>
            <a:miter lim="800000"/>
            <a:headEnd/>
            <a:tailEnd/>
          </a:ln>
        </p:spPr>
      </p:pic>
      <p:pic>
        <p:nvPicPr>
          <p:cNvPr id="52230" name="Picture 10" descr="ETMB81_201306261800_WithModel_p5"/>
          <p:cNvPicPr>
            <a:picLocks noChangeAspect="1" noChangeArrowheads="1"/>
          </p:cNvPicPr>
          <p:nvPr/>
        </p:nvPicPr>
        <p:blipFill>
          <a:blip r:embed="rId3" cstate="print"/>
          <a:srcRect l="44975" t="13667" r="14079" b="61072"/>
          <a:stretch>
            <a:fillRect/>
          </a:stretch>
        </p:blipFill>
        <p:spPr bwMode="auto">
          <a:xfrm>
            <a:off x="1841503" y="1620839"/>
            <a:ext cx="6097588" cy="2017712"/>
          </a:xfrm>
          <a:prstGeom prst="rect">
            <a:avLst/>
          </a:prstGeom>
          <a:noFill/>
          <a:ln w="9525">
            <a:noFill/>
            <a:miter lim="800000"/>
            <a:headEnd/>
            <a:tailEnd/>
          </a:ln>
        </p:spPr>
      </p:pic>
      <p:pic>
        <p:nvPicPr>
          <p:cNvPr id="52231" name="Picture 11" descr="ELMB15_201306261800"/>
          <p:cNvPicPr>
            <a:picLocks noChangeAspect="1" noChangeArrowheads="1"/>
          </p:cNvPicPr>
          <p:nvPr/>
        </p:nvPicPr>
        <p:blipFill>
          <a:blip r:embed="rId2" cstate="print"/>
          <a:srcRect t="94145" r="69344" b="2052"/>
          <a:stretch>
            <a:fillRect/>
          </a:stretch>
        </p:blipFill>
        <p:spPr bwMode="auto">
          <a:xfrm>
            <a:off x="3806828" y="6356355"/>
            <a:ext cx="2640013" cy="173039"/>
          </a:xfrm>
          <a:prstGeom prst="rect">
            <a:avLst/>
          </a:prstGeom>
          <a:noFill/>
          <a:ln w="9525">
            <a:noFill/>
            <a:miter lim="800000"/>
            <a:headEnd/>
            <a:tailEnd/>
          </a:ln>
        </p:spPr>
      </p:pic>
      <p:pic>
        <p:nvPicPr>
          <p:cNvPr id="52232" name="Picture 12" descr="ETDA81_200907231700"/>
          <p:cNvPicPr>
            <a:picLocks noChangeAspect="1" noChangeArrowheads="1"/>
          </p:cNvPicPr>
          <p:nvPr/>
        </p:nvPicPr>
        <p:blipFill>
          <a:blip r:embed="rId4" cstate="print"/>
          <a:srcRect l="1538" t="98485" r="85394" b="-92"/>
          <a:stretch>
            <a:fillRect/>
          </a:stretch>
        </p:blipFill>
        <p:spPr bwMode="auto">
          <a:xfrm>
            <a:off x="3644907" y="3662369"/>
            <a:ext cx="2771775" cy="347663"/>
          </a:xfrm>
          <a:prstGeom prst="rect">
            <a:avLst/>
          </a:prstGeom>
          <a:noFill/>
          <a:ln w="9525">
            <a:noFill/>
            <a:miter lim="800000"/>
            <a:headEnd/>
            <a:tailEnd/>
          </a:ln>
        </p:spPr>
      </p:pic>
      <p:sp>
        <p:nvSpPr>
          <p:cNvPr id="52233" name="Text Box 13"/>
          <p:cNvSpPr txBox="1">
            <a:spLocks noChangeArrowheads="1"/>
          </p:cNvSpPr>
          <p:nvPr/>
        </p:nvSpPr>
        <p:spPr bwMode="auto">
          <a:xfrm>
            <a:off x="4846645" y="6496051"/>
            <a:ext cx="2009775" cy="266700"/>
          </a:xfrm>
          <a:prstGeom prst="rect">
            <a:avLst/>
          </a:prstGeom>
          <a:noFill/>
          <a:ln w="9525">
            <a:noFill/>
            <a:miter lim="800000"/>
            <a:headEnd/>
            <a:tailEnd/>
          </a:ln>
        </p:spPr>
        <p:txBody>
          <a:bodyPr lIns="91434" tIns="45718" rIns="91434" bIns="45718"/>
          <a:lstStyle/>
          <a:p>
            <a:pPr fontAlgn="base">
              <a:lnSpc>
                <a:spcPct val="85000"/>
              </a:lnSpc>
              <a:spcBef>
                <a:spcPct val="0"/>
              </a:spcBef>
              <a:spcAft>
                <a:spcPct val="0"/>
              </a:spcAft>
            </a:pPr>
            <a:r>
              <a:rPr lang="en-GB" sz="700" dirty="0">
                <a:solidFill>
                  <a:srgbClr val="000000"/>
                </a:solidFill>
                <a:latin typeface="Times New Roman" pitchFamily="18" charset="0"/>
                <a:ea typeface="ＭＳ Ｐゴシック" pitchFamily="34" charset="-128"/>
              </a:rPr>
              <a:t> &lt;3 m     3-6 m    6-9 m    9-12 m 12-15 m</a:t>
            </a:r>
            <a:endParaRPr lang="en-GB" sz="4400" dirty="0">
              <a:solidFill>
                <a:srgbClr val="FFFFFF"/>
              </a:solidFill>
              <a:ea typeface="ＭＳ Ｐゴシック" pitchFamily="34" charset="-128"/>
            </a:endParaRPr>
          </a:p>
        </p:txBody>
      </p:sp>
    </p:spTree>
    <p:extLst>
      <p:ext uri="{BB962C8B-B14F-4D97-AF65-F5344CB8AC3E}">
        <p14:creationId xmlns:p14="http://schemas.microsoft.com/office/powerpoint/2010/main" val="9581369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215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15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1" grpId="0"/>
      <p:bldP spid="32154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92"/>
          <p:cNvSpPr txBox="1">
            <a:spLocks noChangeArrowheads="1"/>
          </p:cNvSpPr>
          <p:nvPr/>
        </p:nvSpPr>
        <p:spPr bwMode="auto">
          <a:xfrm>
            <a:off x="1524000" y="25402"/>
            <a:ext cx="9061451" cy="707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8" rIns="91434" bIns="45718">
            <a:spAutoFit/>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r>
              <a:rPr lang="en-GB" altLang="de-DE" sz="2400" b="1" dirty="0">
                <a:solidFill>
                  <a:srgbClr val="686868"/>
                </a:solidFill>
                <a:ea typeface="MS PGothic" charset="-128"/>
              </a:rPr>
              <a:t>Climate models are increasing in complexity and resolution</a:t>
            </a:r>
          </a:p>
          <a:p>
            <a:pPr algn="ctr" eaLnBrk="1" hangingPunct="1"/>
            <a:r>
              <a:rPr lang="en-GB" altLang="de-DE" sz="1600" b="1" dirty="0">
                <a:solidFill>
                  <a:srgbClr val="686868"/>
                </a:solidFill>
                <a:ea typeface="MS PGothic" charset="-128"/>
              </a:rPr>
              <a:t>- From AOGCMs to Earth System Models with biogeochemical cycles - </a:t>
            </a:r>
            <a:endParaRPr lang="en-US" altLang="de-DE" sz="1600" b="1" dirty="0">
              <a:solidFill>
                <a:srgbClr val="686868"/>
              </a:solidFill>
              <a:ea typeface="MS PGothic" charset="-128"/>
            </a:endParaRPr>
          </a:p>
        </p:txBody>
      </p:sp>
      <p:pic>
        <p:nvPicPr>
          <p:cNvPr id="94211" name="Grafik 2"/>
          <p:cNvPicPr>
            <a:picLocks noChangeAspect="1"/>
          </p:cNvPicPr>
          <p:nvPr/>
        </p:nvPicPr>
        <p:blipFill>
          <a:blip r:embed="rId3" cstate="print">
            <a:extLst>
              <a:ext uri="{28A0092B-C50C-407E-A947-70E740481C1C}">
                <a14:useLocalDpi xmlns:a14="http://schemas.microsoft.com/office/drawing/2010/main" val="0"/>
              </a:ext>
            </a:extLst>
          </a:blip>
          <a:srcRect t="4391"/>
          <a:stretch>
            <a:fillRect/>
          </a:stretch>
        </p:blipFill>
        <p:spPr bwMode="auto">
          <a:xfrm>
            <a:off x="5937253" y="758825"/>
            <a:ext cx="4262439"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2" name="Grafik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3113" y="4365646"/>
            <a:ext cx="6049963"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Textfeld 4"/>
          <p:cNvSpPr txBox="1">
            <a:spLocks noChangeArrowheads="1"/>
          </p:cNvSpPr>
          <p:nvPr/>
        </p:nvSpPr>
        <p:spPr bwMode="auto">
          <a:xfrm>
            <a:off x="8957334" y="1200151"/>
            <a:ext cx="1013098"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charset="0"/>
                <a:ea typeface="Arial"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spcBef>
                <a:spcPct val="50000"/>
              </a:spcBef>
            </a:pPr>
            <a:r>
              <a:rPr lang="en-US" altLang="de-DE" sz="700" b="1" dirty="0">
                <a:solidFill>
                  <a:srgbClr val="000000"/>
                </a:solidFill>
                <a:ea typeface="MS PGothic" charset="-128"/>
              </a:rPr>
              <a:t>Atmospheric Chemistry</a:t>
            </a:r>
          </a:p>
        </p:txBody>
      </p:sp>
      <p:sp>
        <p:nvSpPr>
          <p:cNvPr id="65542" name="Rechteck 5"/>
          <p:cNvSpPr>
            <a:spLocks noChangeArrowheads="1"/>
          </p:cNvSpPr>
          <p:nvPr/>
        </p:nvSpPr>
        <p:spPr bwMode="auto">
          <a:xfrm>
            <a:off x="3935414" y="6608785"/>
            <a:ext cx="6881812" cy="276999"/>
          </a:xfrm>
          <a:prstGeom prst="rect">
            <a:avLst/>
          </a:prstGeom>
          <a:noFill/>
          <a:ln>
            <a:noFill/>
          </a:ln>
          <a:extLst/>
        </p:spPr>
        <p:txBody>
          <a:bodyPr lIns="91434" tIns="45718" rIns="91434" bIns="45718">
            <a:spAutoFit/>
          </a:bodyPr>
          <a:lstStyle/>
          <a:p>
            <a:pPr algn="ctr" eaLnBrk="0" hangingPunct="0">
              <a:spcBef>
                <a:spcPct val="50000"/>
              </a:spcBef>
              <a:defRPr/>
            </a:pPr>
            <a:r>
              <a:rPr lang="de-DE" sz="1200" dirty="0">
                <a:solidFill>
                  <a:prstClr val="black"/>
                </a:solidFill>
                <a:latin typeface="Arial" pitchFamily="34" charset="0"/>
                <a:ea typeface="ＭＳ Ｐゴシック" pitchFamily="34" charset="-128"/>
              </a:rPr>
              <a:t>https://www2.ucar.edu/news/understanding-climate-change-multimedia-gallery</a:t>
            </a:r>
          </a:p>
        </p:txBody>
      </p:sp>
      <p:pic>
        <p:nvPicPr>
          <p:cNvPr id="94215" name="Grafik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31365" y="1389069"/>
            <a:ext cx="366713"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6" name="Content Placeholder 3" descr="orog_n96_py3d_1.png"/>
          <p:cNvPicPr>
            <a:picLocks noGrp="1" noChangeAspect="1"/>
          </p:cNvPicPr>
          <p:nvPr>
            <p:ph idx="1"/>
          </p:nvPr>
        </p:nvPicPr>
        <p:blipFill>
          <a:blip r:embed="rId6" cstate="print">
            <a:extLst>
              <a:ext uri="{28A0092B-C50C-407E-A947-70E740481C1C}">
                <a14:useLocalDpi xmlns:a14="http://schemas.microsoft.com/office/drawing/2010/main" val="0"/>
              </a:ext>
            </a:extLst>
          </a:blip>
          <a:srcRect l="5331" t="9691" r="6482" b="6526"/>
          <a:stretch>
            <a:fillRect/>
          </a:stretch>
        </p:blipFill>
        <p:spPr>
          <a:xfrm>
            <a:off x="1557345" y="1412893"/>
            <a:ext cx="2598737" cy="1800225"/>
          </a:xfrm>
        </p:spPr>
      </p:pic>
      <p:pic>
        <p:nvPicPr>
          <p:cNvPr id="94217" name="Picture 4" descr="orog_n512_py3d_1.png"/>
          <p:cNvPicPr>
            <a:picLocks noChangeAspect="1"/>
          </p:cNvPicPr>
          <p:nvPr/>
        </p:nvPicPr>
        <p:blipFill>
          <a:blip r:embed="rId7" cstate="print">
            <a:extLst>
              <a:ext uri="{28A0092B-C50C-407E-A947-70E740481C1C}">
                <a14:useLocalDpi xmlns:a14="http://schemas.microsoft.com/office/drawing/2010/main" val="0"/>
              </a:ext>
            </a:extLst>
          </a:blip>
          <a:srcRect l="4517" t="7227" r="5762" b="7867"/>
          <a:stretch>
            <a:fillRect/>
          </a:stretch>
        </p:blipFill>
        <p:spPr bwMode="auto">
          <a:xfrm>
            <a:off x="1524003" y="4076721"/>
            <a:ext cx="2592388"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8" name="Picture 5" descr="orog_colours.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27578" y="1408130"/>
            <a:ext cx="630239"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7"/>
          <p:cNvSpPr txBox="1"/>
          <p:nvPr/>
        </p:nvSpPr>
        <p:spPr>
          <a:xfrm>
            <a:off x="1631953" y="900115"/>
            <a:ext cx="3003551" cy="677104"/>
          </a:xfrm>
          <a:prstGeom prst="rect">
            <a:avLst/>
          </a:prstGeom>
          <a:noFill/>
        </p:spPr>
        <p:txBody>
          <a:bodyPr lIns="91434" tIns="45718" rIns="91434" bIns="45718">
            <a:spAutoFit/>
          </a:bodyPr>
          <a:lstStyle/>
          <a:p>
            <a:pPr defTabSz="457167">
              <a:defRPr/>
            </a:pPr>
            <a:r>
              <a:rPr lang="en-GB" dirty="0">
                <a:solidFill>
                  <a:prstClr val="black"/>
                </a:solidFill>
              </a:rPr>
              <a:t>130 km resolution orography</a:t>
            </a:r>
          </a:p>
        </p:txBody>
      </p:sp>
      <p:sp>
        <p:nvSpPr>
          <p:cNvPr id="13" name="TextBox 8"/>
          <p:cNvSpPr txBox="1"/>
          <p:nvPr/>
        </p:nvSpPr>
        <p:spPr>
          <a:xfrm>
            <a:off x="1641475" y="3563939"/>
            <a:ext cx="2870200" cy="677104"/>
          </a:xfrm>
          <a:prstGeom prst="rect">
            <a:avLst/>
          </a:prstGeom>
          <a:noFill/>
        </p:spPr>
        <p:txBody>
          <a:bodyPr lIns="91434" tIns="45718" rIns="91434" bIns="45718">
            <a:spAutoFit/>
          </a:bodyPr>
          <a:lstStyle/>
          <a:p>
            <a:pPr defTabSz="457167">
              <a:defRPr/>
            </a:pPr>
            <a:r>
              <a:rPr lang="en-GB" dirty="0">
                <a:solidFill>
                  <a:prstClr val="black"/>
                </a:solidFill>
              </a:rPr>
              <a:t>25 km resolution orography</a:t>
            </a:r>
          </a:p>
        </p:txBody>
      </p:sp>
    </p:spTree>
    <p:extLst>
      <p:ext uri="{BB962C8B-B14F-4D97-AF65-F5344CB8AC3E}">
        <p14:creationId xmlns:p14="http://schemas.microsoft.com/office/powerpoint/2010/main" val="11712212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a:xfrm>
            <a:off x="3695700" y="0"/>
            <a:ext cx="6096000" cy="1117600"/>
          </a:xfrm>
        </p:spPr>
        <p:txBody>
          <a:bodyPr/>
          <a:lstStyle/>
          <a:p>
            <a:r>
              <a:rPr lang="en-GB" sz="4000" dirty="0"/>
              <a:t>Climate Change Initiative</a:t>
            </a:r>
          </a:p>
        </p:txBody>
      </p:sp>
      <p:pic>
        <p:nvPicPr>
          <p:cNvPr id="18434" name="Picture 2"/>
          <p:cNvPicPr>
            <a:picLocks noChangeAspect="1"/>
          </p:cNvPicPr>
          <p:nvPr/>
        </p:nvPicPr>
        <p:blipFill>
          <a:blip r:embed="rId2" cstate="print"/>
          <a:srcRect/>
          <a:stretch>
            <a:fillRect/>
          </a:stretch>
        </p:blipFill>
        <p:spPr bwMode="auto">
          <a:xfrm>
            <a:off x="1524000" y="1454151"/>
            <a:ext cx="9144000" cy="5143500"/>
          </a:xfrm>
          <a:prstGeom prst="rect">
            <a:avLst/>
          </a:prstGeom>
          <a:noFill/>
          <a:ln w="9525">
            <a:noFill/>
            <a:miter lim="800000"/>
            <a:headEnd/>
            <a:tailEnd/>
          </a:ln>
        </p:spPr>
      </p:pic>
    </p:spTree>
    <p:extLst>
      <p:ext uri="{BB962C8B-B14F-4D97-AF65-F5344CB8AC3E}">
        <p14:creationId xmlns:p14="http://schemas.microsoft.com/office/powerpoint/2010/main" val="3114933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3"/>
          <p:cNvSpPr>
            <a:spLocks noGrp="1"/>
          </p:cNvSpPr>
          <p:nvPr>
            <p:ph type="title" idx="4294967295"/>
          </p:nvPr>
        </p:nvSpPr>
        <p:spPr>
          <a:xfrm>
            <a:off x="2133600" y="173038"/>
            <a:ext cx="9867900" cy="1011237"/>
          </a:xfrm>
        </p:spPr>
        <p:txBody>
          <a:bodyPr/>
          <a:lstStyle/>
          <a:p>
            <a:pPr>
              <a:defRPr/>
            </a:pPr>
            <a:br>
              <a:rPr lang="en-US" sz="2800" dirty="0">
                <a:solidFill>
                  <a:srgbClr val="000090"/>
                </a:solidFill>
              </a:rPr>
            </a:br>
            <a:r>
              <a:rPr lang="en-GB" dirty="0"/>
              <a:t>Observations for Climate Model Evaluation</a:t>
            </a:r>
            <a:endParaRPr lang="en-US" i="1" u="sng" dirty="0">
              <a:latin typeface="+mn-lt"/>
              <a:ea typeface="ＭＳ Ｐゴシック" charset="-128"/>
              <a:cs typeface="ＭＳ Ｐゴシック" charset="-128"/>
            </a:endParaRPr>
          </a:p>
        </p:txBody>
      </p:sp>
      <p:sp>
        <p:nvSpPr>
          <p:cNvPr id="6" name="Rectangle 3"/>
          <p:cNvSpPr txBox="1">
            <a:spLocks noChangeArrowheads="1"/>
          </p:cNvSpPr>
          <p:nvPr/>
        </p:nvSpPr>
        <p:spPr bwMode="auto">
          <a:xfrm>
            <a:off x="1524000" y="1176339"/>
            <a:ext cx="9144000" cy="2898775"/>
          </a:xfrm>
          <a:prstGeom prst="rect">
            <a:avLst/>
          </a:prstGeom>
          <a:noFill/>
          <a:ln w="12700">
            <a:noFill/>
            <a:miter lim="800000"/>
            <a:headEnd/>
            <a:tailEnd/>
          </a:ln>
        </p:spPr>
        <p:txBody>
          <a:bodyPr lIns="88900" tIns="44450" rIns="88900" bIns="44450"/>
          <a:lstStyle/>
          <a:p>
            <a:pPr algn="ctr" fontAlgn="base">
              <a:lnSpc>
                <a:spcPct val="90000"/>
              </a:lnSpc>
              <a:spcBef>
                <a:spcPct val="20000"/>
              </a:spcBef>
              <a:spcAft>
                <a:spcPct val="0"/>
              </a:spcAft>
              <a:buSzPct val="100000"/>
              <a:buFont typeface="Times" charset="0"/>
              <a:buNone/>
              <a:defRPr/>
            </a:pPr>
            <a:r>
              <a:rPr lang="en-US" sz="2000" kern="0" dirty="0">
                <a:solidFill>
                  <a:srgbClr val="0033CC"/>
                </a:solidFill>
                <a:latin typeface="Comic Sans MS" charset="0"/>
                <a:ea typeface="Geneva" charset="0"/>
                <a:cs typeface="Geneva" charset="0"/>
              </a:rPr>
              <a:t> </a:t>
            </a:r>
          </a:p>
        </p:txBody>
      </p:sp>
      <p:pic>
        <p:nvPicPr>
          <p:cNvPr id="108547"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996" y="1737991"/>
            <a:ext cx="2501899" cy="1912253"/>
          </a:xfrm>
          <a:prstGeom prst="rect">
            <a:avLst/>
          </a:prstGeom>
          <a:noFill/>
          <a:ln w="28575">
            <a:solidFill>
              <a:srgbClr val="000090"/>
            </a:solidFill>
            <a:miter lim="800000"/>
            <a:headEnd/>
            <a:tailEnd/>
          </a:ln>
          <a:extLst>
            <a:ext uri="{909E8E84-426E-40DD-AFC4-6F175D3DCCD1}">
              <a14:hiddenFill xmlns:a14="http://schemas.microsoft.com/office/drawing/2010/main">
                <a:solidFill>
                  <a:srgbClr val="FFFFFF"/>
                </a:solidFill>
              </a14:hiddenFill>
            </a:ext>
          </a:extLst>
        </p:spPr>
      </p:pic>
      <p:pic>
        <p:nvPicPr>
          <p:cNvPr id="108548"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43967" y="2137961"/>
            <a:ext cx="2153104" cy="1546224"/>
          </a:xfrm>
          <a:prstGeom prst="rect">
            <a:avLst/>
          </a:prstGeom>
          <a:noFill/>
          <a:ln w="25400">
            <a:solidFill>
              <a:srgbClr val="000090"/>
            </a:solidFill>
            <a:miter lim="800000"/>
            <a:headEnd/>
            <a:tailEnd/>
          </a:ln>
          <a:extLst>
            <a:ext uri="{909E8E84-426E-40DD-AFC4-6F175D3DCCD1}">
              <a14:hiddenFill xmlns:a14="http://schemas.microsoft.com/office/drawing/2010/main">
                <a:solidFill>
                  <a:srgbClr val="FFFFFF"/>
                </a:solidFill>
              </a14:hiddenFill>
            </a:ext>
          </a:extLst>
        </p:spPr>
      </p:pic>
      <p:sp>
        <p:nvSpPr>
          <p:cNvPr id="108549" name="TextBox 7"/>
          <p:cNvSpPr txBox="1">
            <a:spLocks noChangeArrowheads="1"/>
          </p:cNvSpPr>
          <p:nvPr/>
        </p:nvSpPr>
        <p:spPr bwMode="auto">
          <a:xfrm>
            <a:off x="1681163" y="3843338"/>
            <a:ext cx="41132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buChar char="-"/>
              <a:defRPr>
                <a:solidFill>
                  <a:schemeClr val="tx1"/>
                </a:solidFill>
                <a:latin typeface="Arial" charset="0"/>
                <a:ea typeface="ヒラギノ角ゴ Pro W3" charset="-128"/>
                <a:cs typeface="Arial" charset="0"/>
              </a:defRPr>
            </a:lvl1pPr>
            <a:lvl2pPr marL="742950" indent="-285750">
              <a:lnSpc>
                <a:spcPts val="2600"/>
              </a:lnSpc>
              <a:buChar char="-"/>
              <a:defRPr>
                <a:solidFill>
                  <a:schemeClr val="tx1"/>
                </a:solidFill>
                <a:latin typeface="Arial" charset="0"/>
                <a:ea typeface="ヒラギノ角ゴ Pro W3" charset="-128"/>
                <a:cs typeface="Arial" charset="0"/>
              </a:defRPr>
            </a:lvl2pPr>
            <a:lvl3pPr marL="1143000" indent="-228600">
              <a:lnSpc>
                <a:spcPts val="2600"/>
              </a:lnSpc>
              <a:buChar char="-"/>
              <a:defRPr>
                <a:solidFill>
                  <a:schemeClr val="tx1"/>
                </a:solidFill>
                <a:latin typeface="Arial" charset="0"/>
                <a:ea typeface="ヒラギノ角ゴ Pro W3" charset="-128"/>
                <a:cs typeface="Arial" charset="0"/>
              </a:defRPr>
            </a:lvl3pPr>
            <a:lvl4pPr marL="1600200" indent="-228600">
              <a:lnSpc>
                <a:spcPts val="2600"/>
              </a:lnSpc>
              <a:buChar char="-"/>
              <a:defRPr>
                <a:solidFill>
                  <a:schemeClr val="tx1"/>
                </a:solidFill>
                <a:latin typeface="Arial" charset="0"/>
                <a:ea typeface="ヒラギノ角ゴ Pro W3" charset="-128"/>
                <a:cs typeface="Arial" charset="0"/>
              </a:defRPr>
            </a:lvl4pPr>
            <a:lvl5pPr marL="2057400" indent="-228600">
              <a:lnSpc>
                <a:spcPts val="2600"/>
              </a:lnSpc>
              <a:buChar char="-"/>
              <a:defRPr>
                <a:solidFill>
                  <a:schemeClr val="tx1"/>
                </a:solidFill>
                <a:latin typeface="Arial" charset="0"/>
                <a:ea typeface="ヒラギノ角ゴ Pro W3" charset="-128"/>
                <a:cs typeface="Arial" charset="0"/>
              </a:defRPr>
            </a:lvl5pPr>
            <a:lvl6pPr marL="25146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6pPr>
            <a:lvl7pPr marL="29718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7pPr>
            <a:lvl8pPr marL="34290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8pPr>
            <a:lvl9pPr marL="38862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9pPr>
          </a:lstStyle>
          <a:p>
            <a:pPr algn="ctr" fontAlgn="base">
              <a:lnSpc>
                <a:spcPct val="100000"/>
              </a:lnSpc>
              <a:spcBef>
                <a:spcPct val="0"/>
              </a:spcBef>
              <a:spcAft>
                <a:spcPct val="0"/>
              </a:spcAft>
              <a:buFontTx/>
              <a:buNone/>
            </a:pPr>
            <a:r>
              <a:rPr lang="en-US" altLang="de-DE" sz="2000">
                <a:solidFill>
                  <a:srgbClr val="0033CC"/>
                </a:solidFill>
                <a:ea typeface="MS PGothic" charset="-128"/>
              </a:rPr>
              <a:t>How to bring as much observational scrutiny as possible to the CMIP/IPCC process? </a:t>
            </a:r>
          </a:p>
        </p:txBody>
      </p:sp>
      <p:sp>
        <p:nvSpPr>
          <p:cNvPr id="108550" name="TextBox 10"/>
          <p:cNvSpPr txBox="1">
            <a:spLocks noChangeArrowheads="1"/>
          </p:cNvSpPr>
          <p:nvPr/>
        </p:nvSpPr>
        <p:spPr bwMode="auto">
          <a:xfrm>
            <a:off x="6480808" y="4079603"/>
            <a:ext cx="365125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buChar char="-"/>
              <a:defRPr>
                <a:solidFill>
                  <a:schemeClr val="tx1"/>
                </a:solidFill>
                <a:latin typeface="Arial" charset="0"/>
                <a:ea typeface="ヒラギノ角ゴ Pro W3" charset="-128"/>
                <a:cs typeface="Arial" charset="0"/>
              </a:defRPr>
            </a:lvl1pPr>
            <a:lvl2pPr marL="742950" indent="-285750">
              <a:lnSpc>
                <a:spcPts val="2600"/>
              </a:lnSpc>
              <a:buChar char="-"/>
              <a:defRPr>
                <a:solidFill>
                  <a:schemeClr val="tx1"/>
                </a:solidFill>
                <a:latin typeface="Arial" charset="0"/>
                <a:ea typeface="ヒラギノ角ゴ Pro W3" charset="-128"/>
                <a:cs typeface="Arial" charset="0"/>
              </a:defRPr>
            </a:lvl2pPr>
            <a:lvl3pPr marL="1143000" indent="-228600">
              <a:lnSpc>
                <a:spcPts val="2600"/>
              </a:lnSpc>
              <a:buChar char="-"/>
              <a:defRPr>
                <a:solidFill>
                  <a:schemeClr val="tx1"/>
                </a:solidFill>
                <a:latin typeface="Arial" charset="0"/>
                <a:ea typeface="ヒラギノ角ゴ Pro W3" charset="-128"/>
                <a:cs typeface="Arial" charset="0"/>
              </a:defRPr>
            </a:lvl3pPr>
            <a:lvl4pPr marL="1600200" indent="-228600">
              <a:lnSpc>
                <a:spcPts val="2600"/>
              </a:lnSpc>
              <a:buChar char="-"/>
              <a:defRPr>
                <a:solidFill>
                  <a:schemeClr val="tx1"/>
                </a:solidFill>
                <a:latin typeface="Arial" charset="0"/>
                <a:ea typeface="ヒラギノ角ゴ Pro W3" charset="-128"/>
                <a:cs typeface="Arial" charset="0"/>
              </a:defRPr>
            </a:lvl4pPr>
            <a:lvl5pPr marL="2057400" indent="-228600">
              <a:lnSpc>
                <a:spcPts val="2600"/>
              </a:lnSpc>
              <a:buChar char="-"/>
              <a:defRPr>
                <a:solidFill>
                  <a:schemeClr val="tx1"/>
                </a:solidFill>
                <a:latin typeface="Arial" charset="0"/>
                <a:ea typeface="ヒラギノ角ゴ Pro W3" charset="-128"/>
                <a:cs typeface="Arial" charset="0"/>
              </a:defRPr>
            </a:lvl5pPr>
            <a:lvl6pPr marL="25146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6pPr>
            <a:lvl7pPr marL="29718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7pPr>
            <a:lvl8pPr marL="34290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8pPr>
            <a:lvl9pPr marL="38862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9pPr>
          </a:lstStyle>
          <a:p>
            <a:pPr algn="ctr" fontAlgn="base">
              <a:lnSpc>
                <a:spcPct val="100000"/>
              </a:lnSpc>
              <a:spcBef>
                <a:spcPct val="0"/>
              </a:spcBef>
              <a:spcAft>
                <a:spcPct val="0"/>
              </a:spcAft>
              <a:buFontTx/>
              <a:buNone/>
            </a:pPr>
            <a:r>
              <a:rPr lang="en-US" altLang="de-DE" sz="2000">
                <a:solidFill>
                  <a:srgbClr val="0033CC"/>
                </a:solidFill>
                <a:ea typeface="MS PGothic" charset="-128"/>
              </a:rPr>
              <a:t>How to best utilize the wealth of satellite observations for the CMIP/IPCC process?</a:t>
            </a:r>
          </a:p>
        </p:txBody>
      </p:sp>
      <p:pic>
        <p:nvPicPr>
          <p:cNvPr id="10855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75058" y="1300437"/>
            <a:ext cx="2265981" cy="1686446"/>
          </a:xfrm>
          <a:prstGeom prst="rect">
            <a:avLst/>
          </a:prstGeom>
          <a:noFill/>
          <a:ln w="25400">
            <a:solidFill>
              <a:srgbClr val="000090"/>
            </a:solidFill>
            <a:miter lim="800000"/>
            <a:headEnd/>
            <a:tailEnd/>
          </a:ln>
          <a:extLst>
            <a:ext uri="{909E8E84-426E-40DD-AFC4-6F175D3DCCD1}">
              <a14:hiddenFill xmlns:a14="http://schemas.microsoft.com/office/drawing/2010/main">
                <a:solidFill>
                  <a:srgbClr val="FFFFFF"/>
                </a:solidFill>
              </a14:hiddenFill>
            </a:ext>
          </a:extLst>
        </p:spPr>
      </p:pic>
      <p:pic>
        <p:nvPicPr>
          <p:cNvPr id="108552" name="Picture 14" descr="nrdc_earth_small.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26463" y="2660651"/>
            <a:ext cx="1955842" cy="1329533"/>
          </a:xfrm>
          <a:prstGeom prst="rect">
            <a:avLst/>
          </a:prstGeom>
          <a:noFill/>
          <a:ln w="25400">
            <a:solidFill>
              <a:srgbClr val="000090"/>
            </a:solidFill>
            <a:miter lim="800000"/>
            <a:headEnd/>
            <a:tailEnd/>
          </a:ln>
          <a:extLst>
            <a:ext uri="{909E8E84-426E-40DD-AFC4-6F175D3DCCD1}">
              <a14:hiddenFill xmlns:a14="http://schemas.microsoft.com/office/drawing/2010/main">
                <a:solidFill>
                  <a:srgbClr val="FFFFFF"/>
                </a:solidFill>
              </a14:hiddenFill>
            </a:ext>
          </a:extLst>
        </p:spPr>
      </p:pic>
      <p:pic>
        <p:nvPicPr>
          <p:cNvPr id="108553" name="Picture 1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58560" y="2622551"/>
            <a:ext cx="2037742" cy="1364385"/>
          </a:xfrm>
          <a:prstGeom prst="rect">
            <a:avLst/>
          </a:prstGeom>
          <a:noFill/>
          <a:ln w="25400">
            <a:solidFill>
              <a:srgbClr val="000090"/>
            </a:solidFill>
            <a:miter lim="800000"/>
            <a:headEnd/>
            <a:tailEnd/>
          </a:ln>
          <a:extLst>
            <a:ext uri="{909E8E84-426E-40DD-AFC4-6F175D3DCCD1}">
              <a14:hiddenFill xmlns:a14="http://schemas.microsoft.com/office/drawing/2010/main">
                <a:solidFill>
                  <a:srgbClr val="FFFFFF"/>
                </a:solidFill>
              </a14:hiddenFill>
            </a:ext>
          </a:extLst>
        </p:spPr>
      </p:pic>
      <p:pic>
        <p:nvPicPr>
          <p:cNvPr id="108554" name="Picture 1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494663" y="1452139"/>
            <a:ext cx="2190550" cy="1113261"/>
          </a:xfrm>
          <a:prstGeom prst="rect">
            <a:avLst/>
          </a:prstGeom>
          <a:noFill/>
          <a:ln w="25400">
            <a:solidFill>
              <a:srgbClr val="000090"/>
            </a:solidFill>
            <a:miter lim="800000"/>
            <a:headEnd/>
            <a:tailEnd/>
          </a:ln>
          <a:extLst>
            <a:ext uri="{909E8E84-426E-40DD-AFC4-6F175D3DCCD1}">
              <a14:hiddenFill xmlns:a14="http://schemas.microsoft.com/office/drawing/2010/main">
                <a:solidFill>
                  <a:srgbClr val="FFFFFF"/>
                </a:solidFill>
              </a14:hiddenFill>
            </a:ext>
          </a:extLst>
        </p:spPr>
      </p:pic>
      <p:sp>
        <p:nvSpPr>
          <p:cNvPr id="2" name="Left Arrow 1"/>
          <p:cNvSpPr>
            <a:spLocks noChangeArrowheads="1"/>
          </p:cNvSpPr>
          <p:nvPr/>
        </p:nvSpPr>
        <p:spPr bwMode="auto">
          <a:xfrm>
            <a:off x="5575827" y="2618582"/>
            <a:ext cx="960438" cy="557212"/>
          </a:xfrm>
          <a:prstGeom prst="leftArrow">
            <a:avLst>
              <a:gd name="adj1" fmla="val 50000"/>
              <a:gd name="adj2" fmla="val 50002"/>
            </a:avLst>
          </a:prstGeom>
          <a:solidFill>
            <a:srgbClr val="000090"/>
          </a:solidFill>
          <a:ln w="9525">
            <a:solidFill>
              <a:srgbClr val="000090"/>
            </a:solidFill>
            <a:miter lim="800000"/>
            <a:headEnd/>
            <a:tailEnd/>
          </a:ln>
          <a:effectLst>
            <a:outerShdw blurRad="63500" dist="23000" dir="5400000" rotWithShape="0">
              <a:srgbClr val="000000">
                <a:alpha val="34998"/>
              </a:srgbClr>
            </a:outerShdw>
          </a:effectLst>
        </p:spPr>
        <p:txBody>
          <a:bodyPr anchor="ctr"/>
          <a:lstStyle>
            <a:lvl1pPr>
              <a:lnSpc>
                <a:spcPts val="2600"/>
              </a:lnSpc>
              <a:buChar char="-"/>
              <a:defRPr>
                <a:solidFill>
                  <a:schemeClr val="tx1"/>
                </a:solidFill>
                <a:latin typeface="Arial" charset="0"/>
                <a:ea typeface="ヒラギノ角ゴ Pro W3" charset="-128"/>
                <a:cs typeface="Arial" charset="0"/>
              </a:defRPr>
            </a:lvl1pPr>
            <a:lvl2pPr marL="742950" indent="-285750">
              <a:lnSpc>
                <a:spcPts val="2600"/>
              </a:lnSpc>
              <a:buChar char="-"/>
              <a:defRPr>
                <a:solidFill>
                  <a:schemeClr val="tx1"/>
                </a:solidFill>
                <a:latin typeface="Arial" charset="0"/>
                <a:ea typeface="ヒラギノ角ゴ Pro W3" charset="-128"/>
                <a:cs typeface="Arial" charset="0"/>
              </a:defRPr>
            </a:lvl2pPr>
            <a:lvl3pPr marL="1143000" indent="-228600">
              <a:lnSpc>
                <a:spcPts val="2600"/>
              </a:lnSpc>
              <a:buChar char="-"/>
              <a:defRPr>
                <a:solidFill>
                  <a:schemeClr val="tx1"/>
                </a:solidFill>
                <a:latin typeface="Arial" charset="0"/>
                <a:ea typeface="ヒラギノ角ゴ Pro W3" charset="-128"/>
                <a:cs typeface="Arial" charset="0"/>
              </a:defRPr>
            </a:lvl3pPr>
            <a:lvl4pPr marL="1600200" indent="-228600">
              <a:lnSpc>
                <a:spcPts val="2600"/>
              </a:lnSpc>
              <a:buChar char="-"/>
              <a:defRPr>
                <a:solidFill>
                  <a:schemeClr val="tx1"/>
                </a:solidFill>
                <a:latin typeface="Arial" charset="0"/>
                <a:ea typeface="ヒラギノ角ゴ Pro W3" charset="-128"/>
                <a:cs typeface="Arial" charset="0"/>
              </a:defRPr>
            </a:lvl4pPr>
            <a:lvl5pPr marL="2057400" indent="-228600">
              <a:lnSpc>
                <a:spcPts val="2600"/>
              </a:lnSpc>
              <a:buChar char="-"/>
              <a:defRPr>
                <a:solidFill>
                  <a:schemeClr val="tx1"/>
                </a:solidFill>
                <a:latin typeface="Arial" charset="0"/>
                <a:ea typeface="ヒラギノ角ゴ Pro W3" charset="-128"/>
                <a:cs typeface="Arial" charset="0"/>
              </a:defRPr>
            </a:lvl5pPr>
            <a:lvl6pPr marL="25146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6pPr>
            <a:lvl7pPr marL="29718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7pPr>
            <a:lvl8pPr marL="34290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8pPr>
            <a:lvl9pPr marL="38862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9pPr>
          </a:lstStyle>
          <a:p>
            <a:pPr algn="ctr" fontAlgn="base">
              <a:lnSpc>
                <a:spcPct val="100000"/>
              </a:lnSpc>
              <a:spcBef>
                <a:spcPct val="0"/>
              </a:spcBef>
              <a:spcAft>
                <a:spcPct val="0"/>
              </a:spcAft>
              <a:buFontTx/>
              <a:buNone/>
            </a:pPr>
            <a:endParaRPr lang="en-US" altLang="en-US">
              <a:solidFill>
                <a:srgbClr val="FFFFFF"/>
              </a:solidFill>
              <a:latin typeface="Calibri" charset="0"/>
            </a:endParaRPr>
          </a:p>
        </p:txBody>
      </p:sp>
      <p:sp>
        <p:nvSpPr>
          <p:cNvPr id="108556" name="TextBox 7"/>
          <p:cNvSpPr txBox="1">
            <a:spLocks noChangeArrowheads="1"/>
          </p:cNvSpPr>
          <p:nvPr/>
        </p:nvSpPr>
        <p:spPr bwMode="auto">
          <a:xfrm>
            <a:off x="1697039" y="1516063"/>
            <a:ext cx="4111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buChar char="-"/>
              <a:defRPr>
                <a:solidFill>
                  <a:schemeClr val="tx1"/>
                </a:solidFill>
                <a:latin typeface="Arial" charset="0"/>
                <a:ea typeface="ヒラギノ角ゴ Pro W3" charset="-128"/>
                <a:cs typeface="Arial" charset="0"/>
              </a:defRPr>
            </a:lvl1pPr>
            <a:lvl2pPr marL="742950" indent="-285750">
              <a:lnSpc>
                <a:spcPts val="2600"/>
              </a:lnSpc>
              <a:buChar char="-"/>
              <a:defRPr>
                <a:solidFill>
                  <a:schemeClr val="tx1"/>
                </a:solidFill>
                <a:latin typeface="Arial" charset="0"/>
                <a:ea typeface="ヒラギノ角ゴ Pro W3" charset="-128"/>
                <a:cs typeface="Arial" charset="0"/>
              </a:defRPr>
            </a:lvl2pPr>
            <a:lvl3pPr marL="1143000" indent="-228600">
              <a:lnSpc>
                <a:spcPts val="2600"/>
              </a:lnSpc>
              <a:buChar char="-"/>
              <a:defRPr>
                <a:solidFill>
                  <a:schemeClr val="tx1"/>
                </a:solidFill>
                <a:latin typeface="Arial" charset="0"/>
                <a:ea typeface="ヒラギノ角ゴ Pro W3" charset="-128"/>
                <a:cs typeface="Arial" charset="0"/>
              </a:defRPr>
            </a:lvl3pPr>
            <a:lvl4pPr marL="1600200" indent="-228600">
              <a:lnSpc>
                <a:spcPts val="2600"/>
              </a:lnSpc>
              <a:buChar char="-"/>
              <a:defRPr>
                <a:solidFill>
                  <a:schemeClr val="tx1"/>
                </a:solidFill>
                <a:latin typeface="Arial" charset="0"/>
                <a:ea typeface="ヒラギノ角ゴ Pro W3" charset="-128"/>
                <a:cs typeface="Arial" charset="0"/>
              </a:defRPr>
            </a:lvl4pPr>
            <a:lvl5pPr marL="2057400" indent="-228600">
              <a:lnSpc>
                <a:spcPts val="2600"/>
              </a:lnSpc>
              <a:buChar char="-"/>
              <a:defRPr>
                <a:solidFill>
                  <a:schemeClr val="tx1"/>
                </a:solidFill>
                <a:latin typeface="Arial" charset="0"/>
                <a:ea typeface="ヒラギノ角ゴ Pro W3" charset="-128"/>
                <a:cs typeface="Arial" charset="0"/>
              </a:defRPr>
            </a:lvl5pPr>
            <a:lvl6pPr marL="25146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6pPr>
            <a:lvl7pPr marL="29718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7pPr>
            <a:lvl8pPr marL="34290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8pPr>
            <a:lvl9pPr marL="38862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9pPr>
          </a:lstStyle>
          <a:p>
            <a:pPr algn="ctr" fontAlgn="base">
              <a:lnSpc>
                <a:spcPct val="100000"/>
              </a:lnSpc>
              <a:spcBef>
                <a:spcPct val="0"/>
              </a:spcBef>
              <a:spcAft>
                <a:spcPct val="0"/>
              </a:spcAft>
              <a:buFontTx/>
              <a:buNone/>
            </a:pPr>
            <a:r>
              <a:rPr lang="en-US" altLang="de-DE" sz="2000">
                <a:solidFill>
                  <a:srgbClr val="0033CC"/>
                </a:solidFill>
                <a:ea typeface="MS PGothic" charset="-128"/>
              </a:rPr>
              <a:t>CMIP6</a:t>
            </a:r>
          </a:p>
        </p:txBody>
      </p:sp>
      <p:sp>
        <p:nvSpPr>
          <p:cNvPr id="108557" name="Textfeld 2"/>
          <p:cNvSpPr txBox="1">
            <a:spLocks noChangeArrowheads="1"/>
          </p:cNvSpPr>
          <p:nvPr/>
        </p:nvSpPr>
        <p:spPr bwMode="auto">
          <a:xfrm>
            <a:off x="1066800" y="5245526"/>
            <a:ext cx="10210800" cy="1200329"/>
          </a:xfrm>
          <a:prstGeom prst="rect">
            <a:avLst/>
          </a:prstGeom>
          <a:noFill/>
          <a:ln>
            <a:noFill/>
          </a:ln>
        </p:spPr>
        <p:txBody>
          <a:bodyPr wrap="square">
            <a:spAutoFit/>
          </a:bodyPr>
          <a:lstStyle>
            <a:lvl1pPr marL="285750" indent="-285750">
              <a:lnSpc>
                <a:spcPts val="2600"/>
              </a:lnSpc>
              <a:buChar char="-"/>
              <a:defRPr>
                <a:solidFill>
                  <a:schemeClr val="tx1"/>
                </a:solidFill>
                <a:latin typeface="Arial" charset="0"/>
                <a:ea typeface="ヒラギノ角ゴ Pro W3" charset="-128"/>
                <a:cs typeface="Arial" charset="0"/>
              </a:defRPr>
            </a:lvl1pPr>
            <a:lvl2pPr marL="742950" indent="-285750">
              <a:lnSpc>
                <a:spcPts val="2600"/>
              </a:lnSpc>
              <a:buChar char="-"/>
              <a:defRPr>
                <a:solidFill>
                  <a:schemeClr val="tx1"/>
                </a:solidFill>
                <a:latin typeface="Arial" charset="0"/>
                <a:ea typeface="ヒラギノ角ゴ Pro W3" charset="-128"/>
                <a:cs typeface="Arial" charset="0"/>
              </a:defRPr>
            </a:lvl2pPr>
            <a:lvl3pPr marL="1143000" indent="-228600">
              <a:lnSpc>
                <a:spcPts val="2600"/>
              </a:lnSpc>
              <a:buChar char="-"/>
              <a:defRPr>
                <a:solidFill>
                  <a:schemeClr val="tx1"/>
                </a:solidFill>
                <a:latin typeface="Arial" charset="0"/>
                <a:ea typeface="ヒラギノ角ゴ Pro W3" charset="-128"/>
                <a:cs typeface="Arial" charset="0"/>
              </a:defRPr>
            </a:lvl3pPr>
            <a:lvl4pPr marL="1600200" indent="-228600">
              <a:lnSpc>
                <a:spcPts val="2600"/>
              </a:lnSpc>
              <a:buChar char="-"/>
              <a:defRPr>
                <a:solidFill>
                  <a:schemeClr val="tx1"/>
                </a:solidFill>
                <a:latin typeface="Arial" charset="0"/>
                <a:ea typeface="ヒラギノ角ゴ Pro W3" charset="-128"/>
                <a:cs typeface="Arial" charset="0"/>
              </a:defRPr>
            </a:lvl4pPr>
            <a:lvl5pPr marL="2057400" indent="-228600">
              <a:lnSpc>
                <a:spcPts val="2600"/>
              </a:lnSpc>
              <a:buChar char="-"/>
              <a:defRPr>
                <a:solidFill>
                  <a:schemeClr val="tx1"/>
                </a:solidFill>
                <a:latin typeface="Arial" charset="0"/>
                <a:ea typeface="ヒラギノ角ゴ Pro W3" charset="-128"/>
                <a:cs typeface="Arial" charset="0"/>
              </a:defRPr>
            </a:lvl5pPr>
            <a:lvl6pPr marL="25146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6pPr>
            <a:lvl7pPr marL="29718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7pPr>
            <a:lvl8pPr marL="34290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8pPr>
            <a:lvl9pPr marL="3886200" indent="-228600" eaLnBrk="0" fontAlgn="base" hangingPunct="0">
              <a:lnSpc>
                <a:spcPts val="2600"/>
              </a:lnSpc>
              <a:spcBef>
                <a:spcPct val="0"/>
              </a:spcBef>
              <a:spcAft>
                <a:spcPct val="0"/>
              </a:spcAft>
              <a:buChar char="-"/>
              <a:defRPr>
                <a:solidFill>
                  <a:schemeClr val="tx1"/>
                </a:solidFill>
                <a:latin typeface="Arial" charset="0"/>
                <a:ea typeface="ヒラギノ角ゴ Pro W3" charset="-128"/>
                <a:cs typeface="Arial" charset="0"/>
              </a:defRPr>
            </a:lvl9pPr>
          </a:lstStyle>
          <a:p>
            <a:pPr marL="0" indent="0" fontAlgn="base">
              <a:lnSpc>
                <a:spcPct val="100000"/>
              </a:lnSpc>
              <a:spcBef>
                <a:spcPct val="0"/>
              </a:spcBef>
              <a:spcAft>
                <a:spcPct val="0"/>
              </a:spcAft>
              <a:buNone/>
            </a:pPr>
            <a:r>
              <a:rPr lang="en-US" altLang="de-DE" sz="2400" dirty="0">
                <a:solidFill>
                  <a:srgbClr val="000000"/>
                </a:solidFill>
              </a:rPr>
              <a:t>Obs4MIPs has defined a set of technical specifications and criteria for developing observational data sets that are technically aligned with CMIP model output (with common file format, data and metadata structure). </a:t>
            </a:r>
          </a:p>
        </p:txBody>
      </p:sp>
    </p:spTree>
    <p:extLst>
      <p:ext uri="{BB962C8B-B14F-4D97-AF65-F5344CB8AC3E}">
        <p14:creationId xmlns:p14="http://schemas.microsoft.com/office/powerpoint/2010/main" val="204922633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solidFill>
                  <a:schemeClr val="accent1">
                    <a:lumMod val="75000"/>
                  </a:schemeClr>
                </a:solidFill>
              </a:rPr>
              <a:t>Topics</a:t>
            </a:r>
          </a:p>
        </p:txBody>
      </p:sp>
      <p:sp>
        <p:nvSpPr>
          <p:cNvPr id="3" name="Content Placeholder 2"/>
          <p:cNvSpPr>
            <a:spLocks noGrp="1"/>
          </p:cNvSpPr>
          <p:nvPr>
            <p:ph idx="1"/>
          </p:nvPr>
        </p:nvSpPr>
        <p:spPr/>
        <p:txBody>
          <a:bodyPr/>
          <a:lstStyle/>
          <a:p>
            <a:r>
              <a:rPr lang="en-US" sz="4000" dirty="0">
                <a:solidFill>
                  <a:schemeClr val="bg1">
                    <a:lumMod val="40000"/>
                    <a:lumOff val="60000"/>
                  </a:schemeClr>
                </a:solidFill>
              </a:rPr>
              <a:t>Meteorological satellites</a:t>
            </a:r>
          </a:p>
          <a:p>
            <a:r>
              <a:rPr lang="en-US" sz="4000" dirty="0">
                <a:solidFill>
                  <a:schemeClr val="bg1">
                    <a:lumMod val="40000"/>
                    <a:lumOff val="60000"/>
                  </a:schemeClr>
                </a:solidFill>
              </a:rPr>
              <a:t>Processing the data</a:t>
            </a:r>
          </a:p>
          <a:p>
            <a:r>
              <a:rPr lang="en-US" sz="4000" dirty="0">
                <a:solidFill>
                  <a:schemeClr val="bg1">
                    <a:lumMod val="40000"/>
                    <a:lumOff val="60000"/>
                  </a:schemeClr>
                </a:solidFill>
              </a:rPr>
              <a:t>Applications in Weather and Climate</a:t>
            </a:r>
          </a:p>
          <a:p>
            <a:r>
              <a:rPr lang="en-US" sz="4000" dirty="0"/>
              <a:t>Future Prospects</a:t>
            </a:r>
          </a:p>
        </p:txBody>
      </p:sp>
    </p:spTree>
    <p:extLst>
      <p:ext uri="{BB962C8B-B14F-4D97-AF65-F5344CB8AC3E}">
        <p14:creationId xmlns:p14="http://schemas.microsoft.com/office/powerpoint/2010/main" val="17697502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6" name="Rectangle 4"/>
          <p:cNvSpPr txBox="1">
            <a:spLocks noChangeArrowheads="1"/>
          </p:cNvSpPr>
          <p:nvPr/>
        </p:nvSpPr>
        <p:spPr bwMode="auto">
          <a:xfrm>
            <a:off x="3143252" y="404813"/>
            <a:ext cx="7524751" cy="457200"/>
          </a:xfrm>
          <a:prstGeom prst="rect">
            <a:avLst/>
          </a:prstGeom>
          <a:noFill/>
          <a:ln w="9525">
            <a:noFill/>
            <a:miter lim="800000"/>
            <a:headEnd/>
            <a:tailEnd/>
          </a:ln>
        </p:spPr>
        <p:txBody>
          <a:bodyPr lIns="91434" tIns="45718" rIns="91434" bIns="45718" anchor="ctr"/>
          <a:lstStyle/>
          <a:p>
            <a:pPr eaLnBrk="0" fontAlgn="base" hangingPunct="0">
              <a:spcBef>
                <a:spcPct val="0"/>
              </a:spcBef>
              <a:spcAft>
                <a:spcPct val="0"/>
              </a:spcAft>
            </a:pPr>
            <a:r>
              <a:rPr lang="en-GB" sz="3600" b="1" dirty="0">
                <a:solidFill>
                  <a:srgbClr val="000000"/>
                </a:solidFill>
                <a:ea typeface="ＭＳ Ｐゴシック" pitchFamily="34" charset="-128"/>
              </a:rPr>
              <a:t>The Future: Doppler Wind </a:t>
            </a:r>
            <a:r>
              <a:rPr lang="en-GB" sz="3600" b="1" dirty="0" err="1">
                <a:solidFill>
                  <a:srgbClr val="000000"/>
                </a:solidFill>
                <a:ea typeface="ＭＳ Ｐゴシック" pitchFamily="34" charset="-128"/>
              </a:rPr>
              <a:t>Lidar</a:t>
            </a:r>
            <a:endParaRPr lang="en-GB" sz="3600" b="1" dirty="0">
              <a:solidFill>
                <a:srgbClr val="000000"/>
              </a:solidFill>
              <a:ea typeface="ＭＳ Ｐゴシック" pitchFamily="34" charset="-128"/>
            </a:endParaRPr>
          </a:p>
        </p:txBody>
      </p:sp>
      <p:sp>
        <p:nvSpPr>
          <p:cNvPr id="108547" name="TextBox 3"/>
          <p:cNvSpPr txBox="1">
            <a:spLocks noChangeArrowheads="1"/>
          </p:cNvSpPr>
          <p:nvPr/>
        </p:nvSpPr>
        <p:spPr bwMode="auto">
          <a:xfrm>
            <a:off x="1143000" y="1474977"/>
            <a:ext cx="4535488" cy="2970040"/>
          </a:xfrm>
          <a:prstGeom prst="rect">
            <a:avLst/>
          </a:prstGeom>
          <a:noFill/>
          <a:ln w="9525">
            <a:noFill/>
            <a:miter lim="800000"/>
            <a:headEnd/>
            <a:tailEnd/>
          </a:ln>
        </p:spPr>
        <p:txBody>
          <a:bodyPr lIns="91434" tIns="45718" rIns="91434" bIns="45718">
            <a:spAutoFit/>
          </a:bodyPr>
          <a:lstStyle/>
          <a:p>
            <a:pPr fontAlgn="base">
              <a:lnSpc>
                <a:spcPct val="85000"/>
              </a:lnSpc>
              <a:spcBef>
                <a:spcPct val="0"/>
              </a:spcBef>
              <a:spcAft>
                <a:spcPct val="0"/>
              </a:spcAft>
            </a:pPr>
            <a:endParaRPr lang="en-GB" sz="2000" dirty="0">
              <a:solidFill>
                <a:srgbClr val="C0101F"/>
              </a:solidFill>
              <a:ea typeface="ＭＳ Ｐゴシック" pitchFamily="34" charset="-128"/>
            </a:endParaRPr>
          </a:p>
          <a:p>
            <a:pPr fontAlgn="base">
              <a:lnSpc>
                <a:spcPct val="85000"/>
              </a:lnSpc>
              <a:spcBef>
                <a:spcPct val="0"/>
              </a:spcBef>
              <a:spcAft>
                <a:spcPct val="0"/>
              </a:spcAft>
            </a:pPr>
            <a:r>
              <a:rPr lang="en-GB" sz="2000" dirty="0">
                <a:solidFill>
                  <a:srgbClr val="000000"/>
                </a:solidFill>
                <a:ea typeface="ＭＳ Ｐゴシック" pitchFamily="34" charset="-128"/>
              </a:rPr>
              <a:t>DWL measures Doppler frequency shift of backscattered light</a:t>
            </a:r>
          </a:p>
          <a:p>
            <a:pPr fontAlgn="base">
              <a:lnSpc>
                <a:spcPct val="85000"/>
              </a:lnSpc>
              <a:spcBef>
                <a:spcPct val="0"/>
              </a:spcBef>
              <a:spcAft>
                <a:spcPct val="0"/>
              </a:spcAft>
            </a:pPr>
            <a:endParaRPr lang="en-GB" sz="2000" dirty="0">
              <a:solidFill>
                <a:srgbClr val="000000"/>
              </a:solidFill>
              <a:ea typeface="ＭＳ Ｐゴシック" pitchFamily="34" charset="-128"/>
            </a:endParaRPr>
          </a:p>
          <a:p>
            <a:pPr fontAlgn="base">
              <a:lnSpc>
                <a:spcPct val="85000"/>
              </a:lnSpc>
              <a:spcBef>
                <a:spcPct val="0"/>
              </a:spcBef>
              <a:spcAft>
                <a:spcPct val="0"/>
              </a:spcAft>
            </a:pPr>
            <a:r>
              <a:rPr lang="en-GB" sz="2000" dirty="0">
                <a:solidFill>
                  <a:srgbClr val="000000"/>
                </a:solidFill>
                <a:ea typeface="ＭＳ Ｐゴシック" pitchFamily="34" charset="-128"/>
              </a:rPr>
              <a:t>Scattering from </a:t>
            </a:r>
          </a:p>
          <a:p>
            <a:pPr fontAlgn="base">
              <a:lnSpc>
                <a:spcPct val="85000"/>
              </a:lnSpc>
              <a:spcBef>
                <a:spcPct val="0"/>
              </a:spcBef>
              <a:spcAft>
                <a:spcPct val="0"/>
              </a:spcAft>
            </a:pPr>
            <a:endParaRPr lang="en-GB" sz="2000" dirty="0">
              <a:solidFill>
                <a:srgbClr val="000000"/>
              </a:solidFill>
              <a:ea typeface="ＭＳ Ｐゴシック" pitchFamily="34" charset="-128"/>
            </a:endParaRPr>
          </a:p>
          <a:p>
            <a:pPr fontAlgn="base">
              <a:lnSpc>
                <a:spcPct val="85000"/>
              </a:lnSpc>
              <a:spcBef>
                <a:spcPct val="0"/>
              </a:spcBef>
              <a:spcAft>
                <a:spcPct val="0"/>
              </a:spcAft>
              <a:buFont typeface="Arial" charset="0"/>
              <a:buChar char="•"/>
            </a:pPr>
            <a:r>
              <a:rPr lang="en-GB" sz="2000" dirty="0">
                <a:solidFill>
                  <a:srgbClr val="000000"/>
                </a:solidFill>
                <a:ea typeface="ＭＳ Ｐゴシック" pitchFamily="34" charset="-128"/>
              </a:rPr>
              <a:t> Air molecules (clear air) – Rayleigh scattering</a:t>
            </a:r>
          </a:p>
          <a:p>
            <a:pPr fontAlgn="base">
              <a:lnSpc>
                <a:spcPct val="85000"/>
              </a:lnSpc>
              <a:spcBef>
                <a:spcPct val="0"/>
              </a:spcBef>
              <a:spcAft>
                <a:spcPct val="0"/>
              </a:spcAft>
            </a:pPr>
            <a:endParaRPr lang="en-GB" sz="2000" dirty="0">
              <a:solidFill>
                <a:srgbClr val="000000"/>
              </a:solidFill>
              <a:ea typeface="ＭＳ Ｐゴシック" pitchFamily="34" charset="-128"/>
            </a:endParaRPr>
          </a:p>
          <a:p>
            <a:pPr fontAlgn="base">
              <a:lnSpc>
                <a:spcPct val="85000"/>
              </a:lnSpc>
              <a:spcBef>
                <a:spcPct val="0"/>
              </a:spcBef>
              <a:spcAft>
                <a:spcPct val="0"/>
              </a:spcAft>
              <a:buFont typeface="Arial" charset="0"/>
              <a:buChar char="•"/>
            </a:pPr>
            <a:r>
              <a:rPr lang="en-GB" sz="2000" dirty="0">
                <a:solidFill>
                  <a:srgbClr val="000000"/>
                </a:solidFill>
                <a:ea typeface="ＭＳ Ｐゴシック" pitchFamily="34" charset="-128"/>
              </a:rPr>
              <a:t> Particles (aerosol/cloud) – Mie scattering</a:t>
            </a:r>
          </a:p>
        </p:txBody>
      </p:sp>
      <p:pic>
        <p:nvPicPr>
          <p:cNvPr id="108548" name="Picture 7"/>
          <p:cNvPicPr>
            <a:picLocks noChangeAspect="1"/>
          </p:cNvPicPr>
          <p:nvPr/>
        </p:nvPicPr>
        <p:blipFill>
          <a:blip r:embed="rId3" cstate="print"/>
          <a:srcRect/>
          <a:stretch>
            <a:fillRect/>
          </a:stretch>
        </p:blipFill>
        <p:spPr bwMode="auto">
          <a:xfrm>
            <a:off x="7175503" y="2724151"/>
            <a:ext cx="2814639" cy="3265488"/>
          </a:xfrm>
          <a:prstGeom prst="rect">
            <a:avLst/>
          </a:prstGeom>
          <a:noFill/>
          <a:ln w="9525">
            <a:noFill/>
            <a:miter lim="800000"/>
            <a:headEnd/>
            <a:tailEnd/>
          </a:ln>
        </p:spPr>
      </p:pic>
      <p:sp>
        <p:nvSpPr>
          <p:cNvPr id="108549" name="Rectangle 14"/>
          <p:cNvSpPr>
            <a:spLocks noChangeArrowheads="1"/>
          </p:cNvSpPr>
          <p:nvPr/>
        </p:nvSpPr>
        <p:spPr bwMode="auto">
          <a:xfrm>
            <a:off x="6735763" y="1316049"/>
            <a:ext cx="3744912" cy="1034129"/>
          </a:xfrm>
          <a:prstGeom prst="rect">
            <a:avLst/>
          </a:prstGeom>
          <a:noFill/>
          <a:ln w="9525">
            <a:noFill/>
            <a:miter lim="800000"/>
            <a:headEnd/>
            <a:tailEnd/>
          </a:ln>
        </p:spPr>
        <p:txBody>
          <a:bodyPr lIns="91434" tIns="45718" rIns="91434" bIns="45718">
            <a:spAutoFit/>
          </a:bodyPr>
          <a:lstStyle/>
          <a:p>
            <a:pPr fontAlgn="base">
              <a:lnSpc>
                <a:spcPct val="85000"/>
              </a:lnSpc>
              <a:spcBef>
                <a:spcPct val="0"/>
              </a:spcBef>
              <a:spcAft>
                <a:spcPct val="0"/>
              </a:spcAft>
            </a:pPr>
            <a:r>
              <a:rPr lang="en-GB" sz="1200" dirty="0">
                <a:solidFill>
                  <a:srgbClr val="000000"/>
                </a:solidFill>
                <a:ea typeface="ＭＳ Ｐゴシック" pitchFamily="34" charset="-128"/>
              </a:rPr>
              <a:t>Atmospheric backscatter from a laser pulse collected by a telescope, range-gated, and spectrally analyzed to determine the Doppler shift. The range gates, Doppler shift, telescope look-angle and satellite orbit can be used to calculate the wind velocity as a function of altitude. </a:t>
            </a:r>
          </a:p>
        </p:txBody>
      </p:sp>
      <p:sp>
        <p:nvSpPr>
          <p:cNvPr id="159749" name="TextBox 15"/>
          <p:cNvSpPr txBox="1">
            <a:spLocks noChangeArrowheads="1"/>
          </p:cNvSpPr>
          <p:nvPr/>
        </p:nvSpPr>
        <p:spPr bwMode="auto">
          <a:xfrm>
            <a:off x="1181100" y="4488596"/>
            <a:ext cx="5030788" cy="1661989"/>
          </a:xfrm>
          <a:prstGeom prst="rect">
            <a:avLst/>
          </a:prstGeom>
          <a:solidFill>
            <a:schemeClr val="tx2">
              <a:lumMod val="40000"/>
              <a:lumOff val="60000"/>
            </a:schemeClr>
          </a:solidFill>
          <a:ln>
            <a:solidFill>
              <a:schemeClr val="tx1"/>
            </a:solidFill>
          </a:ln>
          <a:extLst/>
        </p:spPr>
        <p:txBody>
          <a:bodyPr lIns="91434" tIns="45718" rIns="91434" bIns="45718">
            <a:spAutoFit/>
          </a:bodyPr>
          <a:lstStyle>
            <a:lvl1pPr eaLnBrk="0" hangingPunct="0">
              <a:defRPr sz="2000">
                <a:solidFill>
                  <a:schemeClr val="tx1"/>
                </a:solidFill>
                <a:latin typeface="Arial" charset="0"/>
                <a:ea typeface="ＭＳ Ｐゴシック" charset="0"/>
                <a:cs typeface="ＭＳ Ｐゴシック" charset="0"/>
              </a:defRPr>
            </a:lvl1pPr>
            <a:lvl2pPr eaLnBrk="0" hangingPunct="0">
              <a:defRPr sz="2000">
                <a:solidFill>
                  <a:schemeClr val="tx1"/>
                </a:solidFill>
                <a:latin typeface="Arial" charset="0"/>
                <a:ea typeface="ＭＳ Ｐゴシック" charset="0"/>
              </a:defRPr>
            </a:lvl2pPr>
            <a:lvl3pPr marL="1143000" indent="-228600" eaLnBrk="0" hangingPunct="0">
              <a:defRPr sz="2000">
                <a:solidFill>
                  <a:schemeClr val="tx1"/>
                </a:solidFill>
                <a:latin typeface="Arial" charset="0"/>
                <a:ea typeface="ＭＳ Ｐゴシック" charset="0"/>
              </a:defRPr>
            </a:lvl3pPr>
            <a:lvl4pPr marL="1600200" indent="-228600" eaLnBrk="0" hangingPunct="0">
              <a:defRPr sz="2000">
                <a:solidFill>
                  <a:schemeClr val="tx1"/>
                </a:solidFill>
                <a:latin typeface="Arial" charset="0"/>
                <a:ea typeface="ＭＳ Ｐゴシック" charset="0"/>
              </a:defRPr>
            </a:lvl4pPr>
            <a:lvl5pPr marL="2057400" indent="-228600" eaLnBrk="0" hangingPunct="0">
              <a:defRPr sz="2000">
                <a:solidFill>
                  <a:schemeClr val="tx1"/>
                </a:solidFill>
                <a:latin typeface="Arial" charset="0"/>
                <a:ea typeface="ＭＳ Ｐゴシック" charset="0"/>
              </a:defRPr>
            </a:lvl5pPr>
            <a:lvl6pPr marL="25146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6pPr>
            <a:lvl7pPr marL="29718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7pPr>
            <a:lvl8pPr marL="34290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8pPr>
            <a:lvl9pPr marL="3886200" indent="-228600" eaLnBrk="0" fontAlgn="base" hangingPunct="0">
              <a:lnSpc>
                <a:spcPct val="85000"/>
              </a:lnSpc>
              <a:spcBef>
                <a:spcPct val="0"/>
              </a:spcBef>
              <a:spcAft>
                <a:spcPct val="0"/>
              </a:spcAft>
              <a:defRPr sz="2000">
                <a:solidFill>
                  <a:schemeClr val="tx1"/>
                </a:solidFill>
                <a:latin typeface="Arial" charset="0"/>
                <a:ea typeface="ＭＳ Ｐゴシック" charset="0"/>
              </a:defRPr>
            </a:lvl9pPr>
          </a:lstStyle>
          <a:p>
            <a:pPr eaLnBrk="1" fontAlgn="base" hangingPunct="1">
              <a:lnSpc>
                <a:spcPct val="85000"/>
              </a:lnSpc>
              <a:spcBef>
                <a:spcPct val="0"/>
              </a:spcBef>
              <a:spcAft>
                <a:spcPct val="0"/>
              </a:spcAft>
              <a:defRPr/>
            </a:pPr>
            <a:r>
              <a:rPr lang="en-GB" b="1" dirty="0">
                <a:solidFill>
                  <a:srgbClr val="000000"/>
                </a:solidFill>
              </a:rPr>
              <a:t>Aeolus-ADM mission</a:t>
            </a:r>
          </a:p>
          <a:p>
            <a:pPr marL="0" lvl="1" eaLnBrk="1" fontAlgn="base" hangingPunct="1">
              <a:lnSpc>
                <a:spcPct val="85000"/>
              </a:lnSpc>
              <a:spcBef>
                <a:spcPct val="0"/>
              </a:spcBef>
              <a:spcAft>
                <a:spcPct val="0"/>
              </a:spcAft>
              <a:defRPr/>
            </a:pPr>
            <a:endParaRPr lang="en-GB" dirty="0">
              <a:solidFill>
                <a:srgbClr val="000000"/>
              </a:solidFill>
            </a:endParaRPr>
          </a:p>
          <a:p>
            <a:pPr marL="0" lvl="1" eaLnBrk="1" fontAlgn="base" hangingPunct="1">
              <a:lnSpc>
                <a:spcPct val="85000"/>
              </a:lnSpc>
              <a:spcBef>
                <a:spcPct val="0"/>
              </a:spcBef>
              <a:spcAft>
                <a:spcPct val="0"/>
              </a:spcAft>
              <a:buFont typeface="Arial" charset="0"/>
              <a:buChar char="•"/>
              <a:defRPr/>
            </a:pPr>
            <a:r>
              <a:rPr lang="en-GB" dirty="0">
                <a:solidFill>
                  <a:srgbClr val="000000"/>
                </a:solidFill>
              </a:rPr>
              <a:t> ESA Earth Explorer Core Mission chosen in 1999 </a:t>
            </a:r>
          </a:p>
          <a:p>
            <a:pPr marL="0" lvl="1" eaLnBrk="1" fontAlgn="base" hangingPunct="1">
              <a:lnSpc>
                <a:spcPct val="85000"/>
              </a:lnSpc>
              <a:spcBef>
                <a:spcPct val="0"/>
              </a:spcBef>
              <a:spcAft>
                <a:spcPct val="0"/>
              </a:spcAft>
              <a:buFont typeface="Arial" charset="0"/>
              <a:buChar char="•"/>
              <a:defRPr/>
            </a:pPr>
            <a:r>
              <a:rPr lang="en-GB" dirty="0">
                <a:solidFill>
                  <a:srgbClr val="000000"/>
                </a:solidFill>
              </a:rPr>
              <a:t> Technology demonstration, ~3 years</a:t>
            </a:r>
          </a:p>
          <a:p>
            <a:pPr marL="0" lvl="1" eaLnBrk="1" fontAlgn="base" hangingPunct="1">
              <a:lnSpc>
                <a:spcPct val="85000"/>
              </a:lnSpc>
              <a:spcBef>
                <a:spcPct val="0"/>
              </a:spcBef>
              <a:spcAft>
                <a:spcPct val="0"/>
              </a:spcAft>
              <a:buFont typeface="Arial" charset="0"/>
              <a:buChar char="•"/>
              <a:defRPr/>
            </a:pPr>
            <a:r>
              <a:rPr lang="en-GB" dirty="0">
                <a:solidFill>
                  <a:srgbClr val="000000"/>
                </a:solidFill>
              </a:rPr>
              <a:t> Launch, Late 2017</a:t>
            </a:r>
          </a:p>
        </p:txBody>
      </p:sp>
    </p:spTree>
    <p:extLst>
      <p:ext uri="{BB962C8B-B14F-4D97-AF65-F5344CB8AC3E}">
        <p14:creationId xmlns:p14="http://schemas.microsoft.com/office/powerpoint/2010/main" val="12409403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8163" y="647824"/>
            <a:ext cx="10439400" cy="74580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pic>
        <p:nvPicPr>
          <p:cNvPr id="19459" name="Picture 4"/>
          <p:cNvPicPr>
            <a:picLocks noChangeAspect="1"/>
          </p:cNvPicPr>
          <p:nvPr/>
        </p:nvPicPr>
        <p:blipFill>
          <a:blip r:embed="rId2" cstate="print"/>
          <a:srcRect t="33176" r="4234" b="18282"/>
          <a:stretch>
            <a:fillRect/>
          </a:stretch>
        </p:blipFill>
        <p:spPr bwMode="auto">
          <a:xfrm rot="533994">
            <a:off x="9423589" y="4149846"/>
            <a:ext cx="1095375" cy="554039"/>
          </a:xfrm>
          <a:prstGeom prst="rect">
            <a:avLst/>
          </a:prstGeom>
          <a:noFill/>
          <a:ln w="9525">
            <a:noFill/>
            <a:miter lim="800000"/>
            <a:headEnd/>
            <a:tailEnd/>
          </a:ln>
        </p:spPr>
      </p:pic>
      <p:sp>
        <p:nvSpPr>
          <p:cNvPr id="6" name="Oval 5"/>
          <p:cNvSpPr/>
          <p:nvPr/>
        </p:nvSpPr>
        <p:spPr>
          <a:xfrm>
            <a:off x="-1049948" y="3145656"/>
            <a:ext cx="14420943" cy="6615437"/>
          </a:xfrm>
          <a:prstGeom prst="ellipse">
            <a:avLst/>
          </a:prstGeom>
          <a:gradFill flip="none" rotWithShape="1">
            <a:gsLst>
              <a:gs pos="68000">
                <a:schemeClr val="accent1">
                  <a:lumMod val="20000"/>
                  <a:lumOff val="80000"/>
                </a:schemeClr>
              </a:gs>
              <a:gs pos="76000">
                <a:schemeClr val="accent1">
                  <a:shade val="67500"/>
                  <a:satMod val="115000"/>
                </a:schemeClr>
              </a:gs>
              <a:gs pos="94000">
                <a:schemeClr val="accent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pic>
        <p:nvPicPr>
          <p:cNvPr id="19463" name="Picture 6"/>
          <p:cNvPicPr>
            <a:picLocks noChangeAspect="1"/>
          </p:cNvPicPr>
          <p:nvPr/>
        </p:nvPicPr>
        <p:blipFill>
          <a:blip r:embed="rId3" cstate="print"/>
          <a:srcRect/>
          <a:stretch>
            <a:fillRect/>
          </a:stretch>
        </p:blipFill>
        <p:spPr bwMode="auto">
          <a:xfrm rot="-979028">
            <a:off x="1900239" y="4481517"/>
            <a:ext cx="342900" cy="611187"/>
          </a:xfrm>
          <a:prstGeom prst="rect">
            <a:avLst/>
          </a:prstGeom>
          <a:noFill/>
          <a:ln w="9525">
            <a:noFill/>
            <a:miter lim="800000"/>
            <a:headEnd/>
            <a:tailEnd/>
          </a:ln>
        </p:spPr>
      </p:pic>
      <p:pic>
        <p:nvPicPr>
          <p:cNvPr id="19464" name="Picture 7"/>
          <p:cNvPicPr>
            <a:picLocks noChangeAspect="1"/>
          </p:cNvPicPr>
          <p:nvPr/>
        </p:nvPicPr>
        <p:blipFill>
          <a:blip r:embed="rId4" cstate="print"/>
          <a:srcRect l="23012" r="20578"/>
          <a:stretch>
            <a:fillRect/>
          </a:stretch>
        </p:blipFill>
        <p:spPr bwMode="auto">
          <a:xfrm>
            <a:off x="1612911" y="3691028"/>
            <a:ext cx="174625" cy="200025"/>
          </a:xfrm>
          <a:prstGeom prst="rect">
            <a:avLst/>
          </a:prstGeom>
          <a:noFill/>
          <a:ln w="9525">
            <a:noFill/>
            <a:miter lim="800000"/>
            <a:headEnd/>
            <a:tailEnd/>
          </a:ln>
        </p:spPr>
      </p:pic>
      <p:cxnSp>
        <p:nvCxnSpPr>
          <p:cNvPr id="9" name="Straight Connector 8"/>
          <p:cNvCxnSpPr/>
          <p:nvPr/>
        </p:nvCxnSpPr>
        <p:spPr>
          <a:xfrm flipH="1">
            <a:off x="1748773" y="2990225"/>
            <a:ext cx="1340519" cy="758891"/>
          </a:xfrm>
          <a:prstGeom prst="line">
            <a:avLst/>
          </a:prstGeom>
          <a:ln>
            <a:prstDash val="lgDash"/>
          </a:ln>
          <a:effectLst>
            <a:glow rad="38100">
              <a:schemeClr val="accent2">
                <a:satMod val="175000"/>
                <a:alpha val="37000"/>
              </a:schemeClr>
            </a:glow>
          </a:effectLst>
        </p:spPr>
        <p:style>
          <a:lnRef idx="1">
            <a:schemeClr val="accent2"/>
          </a:lnRef>
          <a:fillRef idx="0">
            <a:schemeClr val="accent2"/>
          </a:fillRef>
          <a:effectRef idx="0">
            <a:schemeClr val="accent2"/>
          </a:effectRef>
          <a:fontRef idx="minor">
            <a:schemeClr val="tx1"/>
          </a:fontRef>
        </p:style>
      </p:cxnSp>
      <p:pic>
        <p:nvPicPr>
          <p:cNvPr id="19466" name="Picture 1" descr="image003"/>
          <p:cNvPicPr>
            <a:picLocks noChangeAspect="1" noChangeArrowheads="1"/>
          </p:cNvPicPr>
          <p:nvPr/>
        </p:nvPicPr>
        <p:blipFill>
          <a:blip r:embed="rId5" cstate="print"/>
          <a:srcRect l="2" t="37657" r="665"/>
          <a:stretch>
            <a:fillRect/>
          </a:stretch>
        </p:blipFill>
        <p:spPr bwMode="auto">
          <a:xfrm>
            <a:off x="1371600" y="3810000"/>
            <a:ext cx="9193213" cy="3683000"/>
          </a:xfrm>
          <a:prstGeom prst="rect">
            <a:avLst/>
          </a:prstGeom>
          <a:noFill/>
          <a:ln w="9525">
            <a:noFill/>
            <a:miter lim="800000"/>
            <a:headEnd/>
            <a:tailEnd/>
          </a:ln>
        </p:spPr>
      </p:pic>
      <p:pic>
        <p:nvPicPr>
          <p:cNvPr id="19467" name="Picture 23"/>
          <p:cNvPicPr>
            <a:picLocks noChangeAspect="1"/>
          </p:cNvPicPr>
          <p:nvPr/>
        </p:nvPicPr>
        <p:blipFill>
          <a:blip r:embed="rId6" cstate="print"/>
          <a:srcRect t="33176" r="4234" b="18282"/>
          <a:stretch>
            <a:fillRect/>
          </a:stretch>
        </p:blipFill>
        <p:spPr bwMode="auto">
          <a:xfrm rot="-2724913">
            <a:off x="4537085" y="428755"/>
            <a:ext cx="1198563" cy="341313"/>
          </a:xfrm>
          <a:prstGeom prst="rect">
            <a:avLst/>
          </a:prstGeom>
          <a:noFill/>
          <a:ln w="9525">
            <a:noFill/>
            <a:miter lim="800000"/>
            <a:headEnd/>
            <a:tailEnd/>
          </a:ln>
        </p:spPr>
      </p:pic>
      <p:pic>
        <p:nvPicPr>
          <p:cNvPr id="19468" name="Picture 24"/>
          <p:cNvPicPr>
            <a:picLocks noChangeAspect="1"/>
          </p:cNvPicPr>
          <p:nvPr/>
        </p:nvPicPr>
        <p:blipFill>
          <a:blip r:embed="rId6" cstate="print"/>
          <a:srcRect t="33176" r="4234" b="18282"/>
          <a:stretch>
            <a:fillRect/>
          </a:stretch>
        </p:blipFill>
        <p:spPr bwMode="auto">
          <a:xfrm rot="-1350093">
            <a:off x="7537472" y="830263"/>
            <a:ext cx="900113" cy="455612"/>
          </a:xfrm>
          <a:prstGeom prst="rect">
            <a:avLst/>
          </a:prstGeom>
          <a:noFill/>
          <a:ln w="9525">
            <a:noFill/>
            <a:miter lim="800000"/>
            <a:headEnd/>
            <a:tailEnd/>
          </a:ln>
        </p:spPr>
      </p:pic>
      <p:sp>
        <p:nvSpPr>
          <p:cNvPr id="26" name="Oval 25"/>
          <p:cNvSpPr/>
          <p:nvPr/>
        </p:nvSpPr>
        <p:spPr>
          <a:xfrm>
            <a:off x="6823096" y="5977069"/>
            <a:ext cx="708025" cy="573087"/>
          </a:xfrm>
          <a:prstGeom prst="ellipse">
            <a:avLst/>
          </a:prstGeom>
          <a:solidFill>
            <a:schemeClr val="accent3">
              <a:lumMod val="60000"/>
              <a:lumOff val="40000"/>
              <a:alpha val="36863"/>
            </a:schemeClr>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sp>
        <p:nvSpPr>
          <p:cNvPr id="37" name="Freeform 36"/>
          <p:cNvSpPr/>
          <p:nvPr/>
        </p:nvSpPr>
        <p:spPr>
          <a:xfrm>
            <a:off x="6840537" y="1111256"/>
            <a:ext cx="1035051" cy="5172075"/>
          </a:xfrm>
          <a:custGeom>
            <a:avLst/>
            <a:gdLst>
              <a:gd name="connsiteX0" fmla="*/ 1157680 w 1157680"/>
              <a:gd name="connsiteY0" fmla="*/ 0 h 5754847"/>
              <a:gd name="connsiteX1" fmla="*/ 771787 w 1157680"/>
              <a:gd name="connsiteY1" fmla="*/ 5746458 h 5754847"/>
              <a:gd name="connsiteX2" fmla="*/ 0 w 1157680"/>
              <a:gd name="connsiteY2" fmla="*/ 5754847 h 5754847"/>
              <a:gd name="connsiteX3" fmla="*/ 1157680 w 1157680"/>
              <a:gd name="connsiteY3" fmla="*/ 0 h 5754847"/>
            </a:gdLst>
            <a:ahLst/>
            <a:cxnLst>
              <a:cxn ang="0">
                <a:pos x="connsiteX0" y="connsiteY0"/>
              </a:cxn>
              <a:cxn ang="0">
                <a:pos x="connsiteX1" y="connsiteY1"/>
              </a:cxn>
              <a:cxn ang="0">
                <a:pos x="connsiteX2" y="connsiteY2"/>
              </a:cxn>
              <a:cxn ang="0">
                <a:pos x="connsiteX3" y="connsiteY3"/>
              </a:cxn>
            </a:cxnLst>
            <a:rect l="l" t="t" r="r" b="b"/>
            <a:pathLst>
              <a:path w="1157680" h="5754847">
                <a:moveTo>
                  <a:pt x="1157680" y="0"/>
                </a:moveTo>
                <a:lnTo>
                  <a:pt x="771787" y="5746458"/>
                </a:lnTo>
                <a:lnTo>
                  <a:pt x="0" y="5754847"/>
                </a:lnTo>
                <a:lnTo>
                  <a:pt x="1157680" y="0"/>
                </a:lnTo>
                <a:close/>
              </a:path>
            </a:pathLst>
          </a:custGeom>
          <a:gradFill flip="none" rotWithShape="1">
            <a:gsLst>
              <a:gs pos="0">
                <a:schemeClr val="accent3">
                  <a:lumMod val="60000"/>
                  <a:lumOff val="40000"/>
                </a:schemeClr>
              </a:gs>
              <a:gs pos="100000">
                <a:schemeClr val="accent3">
                  <a:alpha val="0"/>
                  <a:lumMod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sp>
        <p:nvSpPr>
          <p:cNvPr id="38" name="Freeform 37"/>
          <p:cNvSpPr/>
          <p:nvPr/>
        </p:nvSpPr>
        <p:spPr>
          <a:xfrm>
            <a:off x="5213353" y="3102104"/>
            <a:ext cx="2332039" cy="3181351"/>
          </a:xfrm>
          <a:custGeom>
            <a:avLst/>
            <a:gdLst>
              <a:gd name="connsiteX0" fmla="*/ 2608976 w 2608976"/>
              <a:gd name="connsiteY0" fmla="*/ 2843867 h 2852256"/>
              <a:gd name="connsiteX1" fmla="*/ 763398 w 2608976"/>
              <a:gd name="connsiteY1" fmla="*/ 67111 h 2852256"/>
              <a:gd name="connsiteX2" fmla="*/ 0 w 2608976"/>
              <a:gd name="connsiteY2" fmla="*/ 0 h 2852256"/>
              <a:gd name="connsiteX3" fmla="*/ 1803633 w 2608976"/>
              <a:gd name="connsiteY3" fmla="*/ 2852256 h 2852256"/>
              <a:gd name="connsiteX4" fmla="*/ 2608976 w 2608976"/>
              <a:gd name="connsiteY4" fmla="*/ 2843867 h 2852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8976" h="2852256">
                <a:moveTo>
                  <a:pt x="2608976" y="2843867"/>
                </a:moveTo>
                <a:lnTo>
                  <a:pt x="763398" y="67111"/>
                </a:lnTo>
                <a:lnTo>
                  <a:pt x="0" y="0"/>
                </a:lnTo>
                <a:lnTo>
                  <a:pt x="1803633" y="2852256"/>
                </a:lnTo>
                <a:lnTo>
                  <a:pt x="2608976" y="2843867"/>
                </a:lnTo>
                <a:close/>
              </a:path>
            </a:pathLst>
          </a:custGeom>
          <a:gradFill flip="none" rotWithShape="1">
            <a:gsLst>
              <a:gs pos="0">
                <a:schemeClr val="accent3">
                  <a:lumMod val="60000"/>
                  <a:lumOff val="40000"/>
                </a:schemeClr>
              </a:gs>
              <a:gs pos="73000">
                <a:schemeClr val="accent3">
                  <a:alpha val="0"/>
                  <a:lumMod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sp>
        <p:nvSpPr>
          <p:cNvPr id="39" name="Oval 38"/>
          <p:cNvSpPr/>
          <p:nvPr/>
        </p:nvSpPr>
        <p:spPr>
          <a:xfrm rot="21084919">
            <a:off x="3865563" y="4565655"/>
            <a:ext cx="508000" cy="111125"/>
          </a:xfrm>
          <a:prstGeom prst="ellipse">
            <a:avLst/>
          </a:prstGeom>
          <a:solidFill>
            <a:schemeClr val="accent3">
              <a:lumMod val="60000"/>
              <a:lumOff val="40000"/>
              <a:alpha val="36863"/>
            </a:schemeClr>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sp>
        <p:nvSpPr>
          <p:cNvPr id="40" name="Freeform 39"/>
          <p:cNvSpPr/>
          <p:nvPr/>
        </p:nvSpPr>
        <p:spPr>
          <a:xfrm>
            <a:off x="3862389" y="647824"/>
            <a:ext cx="1144587" cy="4019551"/>
          </a:xfrm>
          <a:custGeom>
            <a:avLst/>
            <a:gdLst>
              <a:gd name="connsiteX0" fmla="*/ 1280160 w 1280160"/>
              <a:gd name="connsiteY0" fmla="*/ 0 h 4282440"/>
              <a:gd name="connsiteX1" fmla="*/ 571500 w 1280160"/>
              <a:gd name="connsiteY1" fmla="*/ 4191000 h 4282440"/>
              <a:gd name="connsiteX2" fmla="*/ 0 w 1280160"/>
              <a:gd name="connsiteY2" fmla="*/ 4282440 h 4282440"/>
              <a:gd name="connsiteX3" fmla="*/ 1280160 w 1280160"/>
              <a:gd name="connsiteY3" fmla="*/ 0 h 4282440"/>
            </a:gdLst>
            <a:ahLst/>
            <a:cxnLst>
              <a:cxn ang="0">
                <a:pos x="connsiteX0" y="connsiteY0"/>
              </a:cxn>
              <a:cxn ang="0">
                <a:pos x="connsiteX1" y="connsiteY1"/>
              </a:cxn>
              <a:cxn ang="0">
                <a:pos x="connsiteX2" y="connsiteY2"/>
              </a:cxn>
              <a:cxn ang="0">
                <a:pos x="connsiteX3" y="connsiteY3"/>
              </a:cxn>
            </a:cxnLst>
            <a:rect l="l" t="t" r="r" b="b"/>
            <a:pathLst>
              <a:path w="1280160" h="4282440">
                <a:moveTo>
                  <a:pt x="1280160" y="0"/>
                </a:moveTo>
                <a:lnTo>
                  <a:pt x="571500" y="4191000"/>
                </a:lnTo>
                <a:lnTo>
                  <a:pt x="0" y="4282440"/>
                </a:lnTo>
                <a:lnTo>
                  <a:pt x="1280160" y="0"/>
                </a:lnTo>
                <a:close/>
              </a:path>
            </a:pathLst>
          </a:custGeom>
          <a:gradFill flip="none" rotWithShape="1">
            <a:gsLst>
              <a:gs pos="0">
                <a:schemeClr val="accent3">
                  <a:lumMod val="60000"/>
                  <a:lumOff val="40000"/>
                </a:schemeClr>
              </a:gs>
              <a:gs pos="100000">
                <a:schemeClr val="accent3">
                  <a:alpha val="0"/>
                  <a:lumMod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sp>
        <p:nvSpPr>
          <p:cNvPr id="41" name="Freeform 40"/>
          <p:cNvSpPr/>
          <p:nvPr/>
        </p:nvSpPr>
        <p:spPr>
          <a:xfrm>
            <a:off x="3048005" y="3048001"/>
            <a:ext cx="1287463" cy="1616075"/>
          </a:xfrm>
          <a:custGeom>
            <a:avLst/>
            <a:gdLst>
              <a:gd name="connsiteX0" fmla="*/ 182880 w 1440180"/>
              <a:gd name="connsiteY0" fmla="*/ 30480 h 1356360"/>
              <a:gd name="connsiteX1" fmla="*/ 1440180 w 1440180"/>
              <a:gd name="connsiteY1" fmla="*/ 1257300 h 1356360"/>
              <a:gd name="connsiteX2" fmla="*/ 899160 w 1440180"/>
              <a:gd name="connsiteY2" fmla="*/ 1356360 h 1356360"/>
              <a:gd name="connsiteX3" fmla="*/ 0 w 1440180"/>
              <a:gd name="connsiteY3" fmla="*/ 0 h 1356360"/>
              <a:gd name="connsiteX4" fmla="*/ 182880 w 1440180"/>
              <a:gd name="connsiteY4" fmla="*/ 30480 h 1356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80" h="1356360">
                <a:moveTo>
                  <a:pt x="182880" y="30480"/>
                </a:moveTo>
                <a:lnTo>
                  <a:pt x="1440180" y="1257300"/>
                </a:lnTo>
                <a:lnTo>
                  <a:pt x="899160" y="1356360"/>
                </a:lnTo>
                <a:lnTo>
                  <a:pt x="0" y="0"/>
                </a:lnTo>
                <a:lnTo>
                  <a:pt x="182880" y="30480"/>
                </a:lnTo>
                <a:close/>
              </a:path>
            </a:pathLst>
          </a:custGeom>
          <a:gradFill flip="none" rotWithShape="1">
            <a:gsLst>
              <a:gs pos="0">
                <a:schemeClr val="accent3">
                  <a:lumMod val="60000"/>
                  <a:lumOff val="40000"/>
                </a:schemeClr>
              </a:gs>
              <a:gs pos="73000">
                <a:schemeClr val="accent3">
                  <a:alpha val="0"/>
                  <a:lumMod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pic>
        <p:nvPicPr>
          <p:cNvPr id="19475" name="Picture 41"/>
          <p:cNvPicPr>
            <a:picLocks noChangeAspect="1"/>
          </p:cNvPicPr>
          <p:nvPr/>
        </p:nvPicPr>
        <p:blipFill>
          <a:blip r:embed="rId7" cstate="print"/>
          <a:srcRect l="23012" r="20578"/>
          <a:stretch>
            <a:fillRect/>
          </a:stretch>
        </p:blipFill>
        <p:spPr bwMode="auto">
          <a:xfrm>
            <a:off x="2960691" y="2838453"/>
            <a:ext cx="393700" cy="450851"/>
          </a:xfrm>
          <a:prstGeom prst="rect">
            <a:avLst/>
          </a:prstGeom>
          <a:noFill/>
          <a:ln w="9525">
            <a:noFill/>
            <a:miter lim="800000"/>
            <a:headEnd/>
            <a:tailEnd/>
          </a:ln>
        </p:spPr>
      </p:pic>
      <p:sp>
        <p:nvSpPr>
          <p:cNvPr id="43" name="Freeform 42"/>
          <p:cNvSpPr/>
          <p:nvPr/>
        </p:nvSpPr>
        <p:spPr>
          <a:xfrm>
            <a:off x="3226725" y="3007379"/>
            <a:ext cx="6584795" cy="1324500"/>
          </a:xfrm>
          <a:custGeom>
            <a:avLst/>
            <a:gdLst>
              <a:gd name="connsiteX0" fmla="*/ 0 w 4991449"/>
              <a:gd name="connsiteY0" fmla="*/ 0 h 1023457"/>
              <a:gd name="connsiteX1" fmla="*/ 4991449 w 4991449"/>
              <a:gd name="connsiteY1" fmla="*/ 1023457 h 1023457"/>
              <a:gd name="connsiteX0" fmla="*/ 0 w 4991449"/>
              <a:gd name="connsiteY0" fmla="*/ 0 h 1023457"/>
              <a:gd name="connsiteX1" fmla="*/ 2676088 w 4991449"/>
              <a:gd name="connsiteY1" fmla="*/ 335559 h 1023457"/>
              <a:gd name="connsiteX2" fmla="*/ 4991449 w 4991449"/>
              <a:gd name="connsiteY2" fmla="*/ 1023457 h 1023457"/>
              <a:gd name="connsiteX0" fmla="*/ 0 w 4999069"/>
              <a:gd name="connsiteY0" fmla="*/ 0 h 1381597"/>
              <a:gd name="connsiteX1" fmla="*/ 2676088 w 4999069"/>
              <a:gd name="connsiteY1" fmla="*/ 335559 h 1381597"/>
              <a:gd name="connsiteX2" fmla="*/ 4999069 w 4999069"/>
              <a:gd name="connsiteY2" fmla="*/ 1381597 h 1381597"/>
              <a:gd name="connsiteX0" fmla="*/ 0 w 4999069"/>
              <a:gd name="connsiteY0" fmla="*/ 0 h 1381597"/>
              <a:gd name="connsiteX1" fmla="*/ 3331408 w 4999069"/>
              <a:gd name="connsiteY1" fmla="*/ 609879 h 1381597"/>
              <a:gd name="connsiteX2" fmla="*/ 4999069 w 4999069"/>
              <a:gd name="connsiteY2" fmla="*/ 1381597 h 1381597"/>
              <a:gd name="connsiteX0" fmla="*/ 0 w 4999069"/>
              <a:gd name="connsiteY0" fmla="*/ 0 h 1381597"/>
              <a:gd name="connsiteX1" fmla="*/ 3331408 w 4999069"/>
              <a:gd name="connsiteY1" fmla="*/ 609879 h 1381597"/>
              <a:gd name="connsiteX2" fmla="*/ 4999069 w 4999069"/>
              <a:gd name="connsiteY2"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846669"/>
              <a:gd name="connsiteY0" fmla="*/ 0 h 2250277"/>
              <a:gd name="connsiteX1" fmla="*/ 4846669 w 4846669"/>
              <a:gd name="connsiteY1" fmla="*/ 2250277 h 2250277"/>
              <a:gd name="connsiteX0" fmla="*/ 0 w 7841329"/>
              <a:gd name="connsiteY0" fmla="*/ 0 h 1244437"/>
              <a:gd name="connsiteX1" fmla="*/ 7841329 w 7841329"/>
              <a:gd name="connsiteY1" fmla="*/ 1244437 h 1244437"/>
              <a:gd name="connsiteX0" fmla="*/ 0 w 7841329"/>
              <a:gd name="connsiteY0" fmla="*/ 0 h 1244437"/>
              <a:gd name="connsiteX1" fmla="*/ 7841329 w 7841329"/>
              <a:gd name="connsiteY1" fmla="*/ 1244437 h 1244437"/>
              <a:gd name="connsiteX0" fmla="*/ 0 w 7841329"/>
              <a:gd name="connsiteY0" fmla="*/ 0 h 1244437"/>
              <a:gd name="connsiteX1" fmla="*/ 7841329 w 7841329"/>
              <a:gd name="connsiteY1" fmla="*/ 1244437 h 1244437"/>
              <a:gd name="connsiteX0" fmla="*/ 0 w 7365079"/>
              <a:gd name="connsiteY0" fmla="*/ 0 h 1111087"/>
              <a:gd name="connsiteX1" fmla="*/ 7365079 w 7365079"/>
              <a:gd name="connsiteY1" fmla="*/ 1111087 h 1111087"/>
              <a:gd name="connsiteX0" fmla="*/ 0 w 7365079"/>
              <a:gd name="connsiteY0" fmla="*/ 0 h 1111087"/>
              <a:gd name="connsiteX1" fmla="*/ 7365079 w 7365079"/>
              <a:gd name="connsiteY1" fmla="*/ 1111087 h 1111087"/>
            </a:gdLst>
            <a:ahLst/>
            <a:cxnLst>
              <a:cxn ang="0">
                <a:pos x="connsiteX0" y="connsiteY0"/>
              </a:cxn>
              <a:cxn ang="0">
                <a:pos x="connsiteX1" y="connsiteY1"/>
              </a:cxn>
            </a:cxnLst>
            <a:rect l="l" t="t" r="r" b="b"/>
            <a:pathLst>
              <a:path w="7365079" h="1111087">
                <a:moveTo>
                  <a:pt x="0" y="0"/>
                </a:moveTo>
                <a:cubicBezTo>
                  <a:pt x="5163936" y="391952"/>
                  <a:pt x="5477743" y="353375"/>
                  <a:pt x="7365079" y="1111087"/>
                </a:cubicBezTo>
              </a:path>
            </a:pathLst>
          </a:custGeom>
          <a:noFill/>
          <a:ln>
            <a:solidFill>
              <a:srgbClr val="097EB9"/>
            </a:solidFill>
          </a:ln>
          <a:effectLst>
            <a:glow rad="50800">
              <a:srgbClr val="00B0F0">
                <a:alpha val="20000"/>
              </a:srgbClr>
            </a:glow>
          </a:effectLst>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cxnSp>
        <p:nvCxnSpPr>
          <p:cNvPr id="44" name="Straight Connector 43"/>
          <p:cNvCxnSpPr/>
          <p:nvPr/>
        </p:nvCxnSpPr>
        <p:spPr>
          <a:xfrm flipH="1">
            <a:off x="3222490" y="2732708"/>
            <a:ext cx="2180231" cy="257517"/>
          </a:xfrm>
          <a:prstGeom prst="line">
            <a:avLst/>
          </a:prstGeom>
          <a:ln>
            <a:prstDash val="lgDash"/>
          </a:ln>
          <a:effectLst>
            <a:glow rad="38100">
              <a:schemeClr val="accent2">
                <a:satMod val="175000"/>
                <a:alpha val="37000"/>
              </a:schemeClr>
            </a:glow>
          </a:effectLst>
        </p:spPr>
        <p:style>
          <a:lnRef idx="1">
            <a:schemeClr val="accent2"/>
          </a:lnRef>
          <a:fillRef idx="0">
            <a:schemeClr val="accent2"/>
          </a:fillRef>
          <a:effectRef idx="0">
            <a:schemeClr val="accent2"/>
          </a:effectRef>
          <a:fontRef idx="minor">
            <a:schemeClr val="tx1"/>
          </a:fontRef>
        </p:style>
      </p:cxnSp>
      <p:pic>
        <p:nvPicPr>
          <p:cNvPr id="19480" name="Picture 44"/>
          <p:cNvPicPr>
            <a:picLocks noChangeAspect="1"/>
          </p:cNvPicPr>
          <p:nvPr/>
        </p:nvPicPr>
        <p:blipFill>
          <a:blip r:embed="rId8" cstate="print"/>
          <a:srcRect l="23012" r="20578"/>
          <a:stretch>
            <a:fillRect/>
          </a:stretch>
        </p:blipFill>
        <p:spPr bwMode="auto">
          <a:xfrm>
            <a:off x="4808541" y="2298703"/>
            <a:ext cx="1465263" cy="1677988"/>
          </a:xfrm>
          <a:prstGeom prst="rect">
            <a:avLst/>
          </a:prstGeom>
          <a:noFill/>
          <a:ln w="9525">
            <a:noFill/>
            <a:miter lim="800000"/>
            <a:headEnd/>
            <a:tailEnd/>
          </a:ln>
        </p:spPr>
      </p:pic>
      <p:sp>
        <p:nvSpPr>
          <p:cNvPr id="46" name="Freeform 45"/>
          <p:cNvSpPr/>
          <p:nvPr/>
        </p:nvSpPr>
        <p:spPr>
          <a:xfrm>
            <a:off x="5767863" y="2842171"/>
            <a:ext cx="4043655" cy="1488004"/>
          </a:xfrm>
          <a:custGeom>
            <a:avLst/>
            <a:gdLst>
              <a:gd name="connsiteX0" fmla="*/ 0 w 4991449"/>
              <a:gd name="connsiteY0" fmla="*/ 0 h 1023457"/>
              <a:gd name="connsiteX1" fmla="*/ 4991449 w 4991449"/>
              <a:gd name="connsiteY1" fmla="*/ 1023457 h 1023457"/>
              <a:gd name="connsiteX0" fmla="*/ 0 w 4991449"/>
              <a:gd name="connsiteY0" fmla="*/ 0 h 1023457"/>
              <a:gd name="connsiteX1" fmla="*/ 2676088 w 4991449"/>
              <a:gd name="connsiteY1" fmla="*/ 335559 h 1023457"/>
              <a:gd name="connsiteX2" fmla="*/ 4991449 w 4991449"/>
              <a:gd name="connsiteY2" fmla="*/ 1023457 h 1023457"/>
              <a:gd name="connsiteX0" fmla="*/ 0 w 4999069"/>
              <a:gd name="connsiteY0" fmla="*/ 0 h 1381597"/>
              <a:gd name="connsiteX1" fmla="*/ 2676088 w 4999069"/>
              <a:gd name="connsiteY1" fmla="*/ 335559 h 1381597"/>
              <a:gd name="connsiteX2" fmla="*/ 4999069 w 4999069"/>
              <a:gd name="connsiteY2" fmla="*/ 1381597 h 1381597"/>
              <a:gd name="connsiteX0" fmla="*/ 0 w 4999069"/>
              <a:gd name="connsiteY0" fmla="*/ 0 h 1381597"/>
              <a:gd name="connsiteX1" fmla="*/ 3331408 w 4999069"/>
              <a:gd name="connsiteY1" fmla="*/ 609879 h 1381597"/>
              <a:gd name="connsiteX2" fmla="*/ 4999069 w 4999069"/>
              <a:gd name="connsiteY2" fmla="*/ 1381597 h 1381597"/>
              <a:gd name="connsiteX0" fmla="*/ 0 w 4999069"/>
              <a:gd name="connsiteY0" fmla="*/ 0 h 1381597"/>
              <a:gd name="connsiteX1" fmla="*/ 3331408 w 4999069"/>
              <a:gd name="connsiteY1" fmla="*/ 609879 h 1381597"/>
              <a:gd name="connsiteX2" fmla="*/ 4999069 w 4999069"/>
              <a:gd name="connsiteY2"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999069"/>
              <a:gd name="connsiteY0" fmla="*/ 0 h 1381597"/>
              <a:gd name="connsiteX1" fmla="*/ 4999069 w 4999069"/>
              <a:gd name="connsiteY1" fmla="*/ 1381597 h 1381597"/>
              <a:gd name="connsiteX0" fmla="*/ 0 w 4522819"/>
              <a:gd name="connsiteY0" fmla="*/ 0 h 1248247"/>
              <a:gd name="connsiteX1" fmla="*/ 4522819 w 4522819"/>
              <a:gd name="connsiteY1" fmla="*/ 1248247 h 1248247"/>
            </a:gdLst>
            <a:ahLst/>
            <a:cxnLst>
              <a:cxn ang="0">
                <a:pos x="connsiteX0" y="connsiteY0"/>
              </a:cxn>
              <a:cxn ang="0">
                <a:pos x="connsiteX1" y="connsiteY1"/>
              </a:cxn>
            </a:cxnLst>
            <a:rect l="l" t="t" r="r" b="b"/>
            <a:pathLst>
              <a:path w="4522819" h="1248247">
                <a:moveTo>
                  <a:pt x="0" y="0"/>
                </a:moveTo>
                <a:cubicBezTo>
                  <a:pt x="2641716" y="270032"/>
                  <a:pt x="3458443" y="467675"/>
                  <a:pt x="4522819" y="1248247"/>
                </a:cubicBezTo>
              </a:path>
            </a:pathLst>
          </a:custGeom>
          <a:noFill/>
          <a:ln>
            <a:solidFill>
              <a:srgbClr val="097EB9"/>
            </a:solidFill>
          </a:ln>
          <a:effectLst>
            <a:glow rad="50800">
              <a:srgbClr val="00B0F0">
                <a:alpha val="20000"/>
              </a:srgbClr>
            </a:glow>
          </a:effectLst>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cxnSp>
        <p:nvCxnSpPr>
          <p:cNvPr id="47" name="Straight Connector 46"/>
          <p:cNvCxnSpPr/>
          <p:nvPr/>
        </p:nvCxnSpPr>
        <p:spPr>
          <a:xfrm flipH="1" flipV="1">
            <a:off x="1700521" y="3867541"/>
            <a:ext cx="307103" cy="626283"/>
          </a:xfrm>
          <a:prstGeom prst="line">
            <a:avLst/>
          </a:prstGeom>
          <a:ln>
            <a:prstDash val="lgDash"/>
          </a:ln>
          <a:effectLst>
            <a:glow rad="38100">
              <a:schemeClr val="accent2">
                <a:satMod val="175000"/>
                <a:alpha val="37000"/>
              </a:schemeClr>
            </a:glow>
          </a:effectLst>
        </p:spPr>
        <p:style>
          <a:lnRef idx="1">
            <a:schemeClr val="accent2"/>
          </a:lnRef>
          <a:fillRef idx="0">
            <a:schemeClr val="accent2"/>
          </a:fillRef>
          <a:effectRef idx="0">
            <a:schemeClr val="accent2"/>
          </a:effectRef>
          <a:fontRef idx="minor">
            <a:schemeClr val="tx1"/>
          </a:fontRef>
        </p:style>
      </p:cxnSp>
      <p:sp>
        <p:nvSpPr>
          <p:cNvPr id="67" name="TextBox 66"/>
          <p:cNvSpPr txBox="1"/>
          <p:nvPr/>
        </p:nvSpPr>
        <p:spPr>
          <a:xfrm>
            <a:off x="1994841" y="4211833"/>
            <a:ext cx="1158827" cy="261611"/>
          </a:xfrm>
          <a:prstGeom prst="rect">
            <a:avLst/>
          </a:prstGeom>
          <a:noFill/>
        </p:spPr>
        <p:txBody>
          <a:bodyPr lIns="91434" tIns="45718" rIns="91434" bIns="45718">
            <a:spAutoFit/>
          </a:bodyPr>
          <a:lstStyle/>
          <a:p>
            <a:pPr defTabSz="457167">
              <a:defRPr/>
            </a:pPr>
            <a:r>
              <a:rPr lang="en-GB" sz="1100" dirty="0">
                <a:solidFill>
                  <a:srgbClr val="92D050"/>
                </a:solidFill>
                <a:effectLst>
                  <a:glow rad="12700">
                    <a:srgbClr val="9BBB59">
                      <a:satMod val="175000"/>
                      <a:alpha val="21000"/>
                    </a:srgbClr>
                  </a:glow>
                </a:effectLst>
                <a:ea typeface="ＭＳ Ｐゴシック" charset="0"/>
              </a:rPr>
              <a:t>Ground Segment</a:t>
            </a:r>
          </a:p>
        </p:txBody>
      </p:sp>
      <p:sp>
        <p:nvSpPr>
          <p:cNvPr id="68" name="TextBox 67"/>
          <p:cNvSpPr txBox="1"/>
          <p:nvPr/>
        </p:nvSpPr>
        <p:spPr>
          <a:xfrm rot="20218256">
            <a:off x="1695021" y="3171478"/>
            <a:ext cx="1158827" cy="276999"/>
          </a:xfrm>
          <a:prstGeom prst="rect">
            <a:avLst/>
          </a:prstGeom>
          <a:noFill/>
        </p:spPr>
        <p:txBody>
          <a:bodyPr lIns="91434" tIns="45718" rIns="91434" bIns="45718">
            <a:spAutoFit/>
          </a:bodyPr>
          <a:lstStyle/>
          <a:p>
            <a:pPr algn="ctr" defTabSz="457167">
              <a:defRPr/>
            </a:pPr>
            <a:r>
              <a:rPr lang="en-GB" sz="1200" dirty="0">
                <a:solidFill>
                  <a:srgbClr val="FF0000"/>
                </a:solidFill>
                <a:effectLst>
                  <a:glow rad="12700">
                    <a:srgbClr val="FF0000">
                      <a:alpha val="21000"/>
                    </a:srgbClr>
                  </a:glow>
                </a:effectLst>
                <a:ea typeface="ＭＳ Ｐゴシック" charset="0"/>
              </a:rPr>
              <a:t>ISL</a:t>
            </a:r>
          </a:p>
        </p:txBody>
      </p:sp>
      <p:sp>
        <p:nvSpPr>
          <p:cNvPr id="69" name="TextBox 68"/>
          <p:cNvSpPr txBox="1"/>
          <p:nvPr/>
        </p:nvSpPr>
        <p:spPr>
          <a:xfrm rot="21233660">
            <a:off x="3357293" y="2649614"/>
            <a:ext cx="1158827" cy="276999"/>
          </a:xfrm>
          <a:prstGeom prst="rect">
            <a:avLst/>
          </a:prstGeom>
          <a:noFill/>
        </p:spPr>
        <p:txBody>
          <a:bodyPr lIns="91434" tIns="45718" rIns="91434" bIns="45718">
            <a:spAutoFit/>
          </a:bodyPr>
          <a:lstStyle/>
          <a:p>
            <a:pPr algn="ctr" defTabSz="457167">
              <a:defRPr/>
            </a:pPr>
            <a:r>
              <a:rPr lang="en-GB" sz="1200" dirty="0">
                <a:solidFill>
                  <a:srgbClr val="FF0000"/>
                </a:solidFill>
                <a:effectLst>
                  <a:glow rad="12700">
                    <a:srgbClr val="FF0000">
                      <a:alpha val="21000"/>
                    </a:srgbClr>
                  </a:glow>
                </a:effectLst>
                <a:ea typeface="ＭＳ Ｐゴシック" charset="0"/>
              </a:rPr>
              <a:t>ISL</a:t>
            </a:r>
          </a:p>
        </p:txBody>
      </p:sp>
      <p:sp>
        <p:nvSpPr>
          <p:cNvPr id="71" name="TextBox 70"/>
          <p:cNvSpPr txBox="1"/>
          <p:nvPr/>
        </p:nvSpPr>
        <p:spPr>
          <a:xfrm rot="1105944">
            <a:off x="7877270" y="3322149"/>
            <a:ext cx="2250095" cy="276995"/>
          </a:xfrm>
          <a:prstGeom prst="rect">
            <a:avLst/>
          </a:prstGeom>
          <a:noFill/>
        </p:spPr>
        <p:txBody>
          <a:bodyPr lIns="91434" tIns="45718" rIns="91434" bIns="45718">
            <a:spAutoFit/>
          </a:bodyPr>
          <a:lstStyle/>
          <a:p>
            <a:pPr defTabSz="457167">
              <a:defRPr/>
            </a:pPr>
            <a:r>
              <a:rPr lang="en-GB" sz="1200" dirty="0">
                <a:solidFill>
                  <a:srgbClr val="00B0F0"/>
                </a:solidFill>
                <a:effectLst>
                  <a:glow rad="12700">
                    <a:srgbClr val="1F497D">
                      <a:lumMod val="40000"/>
                      <a:lumOff val="60000"/>
                      <a:alpha val="21000"/>
                    </a:srgbClr>
                  </a:glow>
                </a:effectLst>
                <a:ea typeface="ＭＳ Ｐゴシック" charset="0"/>
              </a:rPr>
              <a:t>Radio Occultation Measurements</a:t>
            </a:r>
          </a:p>
        </p:txBody>
      </p:sp>
      <p:sp>
        <p:nvSpPr>
          <p:cNvPr id="72" name="TextBox 71"/>
          <p:cNvSpPr txBox="1"/>
          <p:nvPr/>
        </p:nvSpPr>
        <p:spPr>
          <a:xfrm>
            <a:off x="5213353" y="1080330"/>
            <a:ext cx="2250095" cy="369328"/>
          </a:xfrm>
          <a:prstGeom prst="rect">
            <a:avLst/>
          </a:prstGeom>
          <a:noFill/>
        </p:spPr>
        <p:txBody>
          <a:bodyPr lIns="91434" tIns="45718" rIns="91434" bIns="45718">
            <a:spAutoFit/>
          </a:bodyPr>
          <a:lstStyle/>
          <a:p>
            <a:pPr defTabSz="457167">
              <a:defRPr/>
            </a:pPr>
            <a:r>
              <a:rPr lang="en-GB" sz="1800" dirty="0">
                <a:solidFill>
                  <a:srgbClr val="00B0F0"/>
                </a:solidFill>
                <a:effectLst>
                  <a:glow rad="12700">
                    <a:srgbClr val="1F497D">
                      <a:lumMod val="40000"/>
                      <a:lumOff val="60000"/>
                      <a:alpha val="21000"/>
                    </a:srgbClr>
                  </a:glow>
                </a:effectLst>
                <a:ea typeface="ＭＳ Ｐゴシック" charset="0"/>
              </a:rPr>
              <a:t>GNSS Constellations</a:t>
            </a:r>
          </a:p>
        </p:txBody>
      </p:sp>
      <p:sp>
        <p:nvSpPr>
          <p:cNvPr id="74" name="TextBox 73"/>
          <p:cNvSpPr txBox="1"/>
          <p:nvPr/>
        </p:nvSpPr>
        <p:spPr>
          <a:xfrm>
            <a:off x="5056295" y="5970730"/>
            <a:ext cx="1672620" cy="784828"/>
          </a:xfrm>
          <a:prstGeom prst="rect">
            <a:avLst/>
          </a:prstGeom>
          <a:noFill/>
        </p:spPr>
        <p:txBody>
          <a:bodyPr lIns="91434" tIns="45718" rIns="91434" bIns="45718">
            <a:spAutoFit/>
          </a:bodyPr>
          <a:lstStyle/>
          <a:p>
            <a:pPr algn="r" defTabSz="457167">
              <a:defRPr/>
            </a:pPr>
            <a:r>
              <a:rPr lang="en-GB" sz="1500" dirty="0">
                <a:solidFill>
                  <a:srgbClr val="92D050"/>
                </a:solidFill>
                <a:effectLst>
                  <a:glow rad="12700">
                    <a:srgbClr val="9BBB59">
                      <a:satMod val="175000"/>
                      <a:alpha val="21000"/>
                    </a:srgbClr>
                  </a:glow>
                </a:effectLst>
                <a:ea typeface="ＭＳ Ｐゴシック" charset="0"/>
              </a:rPr>
              <a:t>GNSS Reflectometry Specular Point</a:t>
            </a:r>
          </a:p>
        </p:txBody>
      </p:sp>
      <p:sp>
        <p:nvSpPr>
          <p:cNvPr id="78" name="TextBox 77"/>
          <p:cNvSpPr txBox="1"/>
          <p:nvPr/>
        </p:nvSpPr>
        <p:spPr>
          <a:xfrm>
            <a:off x="457200" y="152401"/>
            <a:ext cx="3352800" cy="1692767"/>
          </a:xfrm>
          <a:prstGeom prst="rect">
            <a:avLst/>
          </a:prstGeom>
          <a:noFill/>
        </p:spPr>
        <p:txBody>
          <a:bodyPr wrap="square" lIns="91434" tIns="45718" rIns="91434" bIns="45718">
            <a:spAutoFit/>
          </a:bodyPr>
          <a:lstStyle/>
          <a:p>
            <a:pPr defTabSz="457167">
              <a:defRPr/>
            </a:pPr>
            <a:r>
              <a:rPr lang="en-GB" sz="4000" dirty="0" err="1">
                <a:solidFill>
                  <a:srgbClr val="FFFF00"/>
                </a:solidFill>
                <a:effectLst>
                  <a:glow rad="12700">
                    <a:srgbClr val="1F497D">
                      <a:lumMod val="40000"/>
                      <a:lumOff val="60000"/>
                      <a:alpha val="21000"/>
                    </a:srgbClr>
                  </a:glow>
                </a:effectLst>
                <a:ea typeface="ＭＳ Ｐゴシック" charset="0"/>
              </a:rPr>
              <a:t>Cubesats</a:t>
            </a:r>
            <a:r>
              <a:rPr lang="en-GB" sz="4000" dirty="0">
                <a:solidFill>
                  <a:srgbClr val="FFFF00"/>
                </a:solidFill>
                <a:effectLst>
                  <a:glow rad="12700">
                    <a:srgbClr val="1F497D">
                      <a:lumMod val="40000"/>
                      <a:lumOff val="60000"/>
                      <a:alpha val="21000"/>
                    </a:srgbClr>
                  </a:glow>
                </a:effectLst>
                <a:ea typeface="ＭＳ Ｐゴシック" charset="0"/>
              </a:rPr>
              <a:t> the future?</a:t>
            </a:r>
          </a:p>
          <a:p>
            <a:pPr defTabSz="457167">
              <a:defRPr/>
            </a:pPr>
            <a:r>
              <a:rPr lang="en-GB" sz="2400" dirty="0">
                <a:solidFill>
                  <a:srgbClr val="FFFF00"/>
                </a:solidFill>
                <a:effectLst>
                  <a:glow rad="12700">
                    <a:srgbClr val="1F497D">
                      <a:lumMod val="40000"/>
                      <a:lumOff val="60000"/>
                      <a:alpha val="21000"/>
                    </a:srgbClr>
                  </a:glow>
                </a:effectLst>
                <a:ea typeface="ＭＳ Ｐゴシック" charset="0"/>
              </a:rPr>
              <a:t>GNSS </a:t>
            </a:r>
            <a:r>
              <a:rPr lang="en-GB" sz="2400" dirty="0" err="1">
                <a:solidFill>
                  <a:srgbClr val="FFFF00"/>
                </a:solidFill>
                <a:effectLst>
                  <a:glow rad="12700">
                    <a:srgbClr val="1F497D">
                      <a:lumMod val="40000"/>
                      <a:lumOff val="60000"/>
                      <a:alpha val="21000"/>
                    </a:srgbClr>
                  </a:glow>
                </a:effectLst>
                <a:ea typeface="ＭＳ Ｐゴシック" charset="0"/>
              </a:rPr>
              <a:t>Reflectometry</a:t>
            </a:r>
            <a:endParaRPr lang="en-GB" sz="2400" dirty="0">
              <a:solidFill>
                <a:srgbClr val="FFFF00"/>
              </a:solidFill>
              <a:effectLst>
                <a:glow rad="12700">
                  <a:srgbClr val="1F497D">
                    <a:lumMod val="40000"/>
                    <a:lumOff val="60000"/>
                    <a:alpha val="21000"/>
                  </a:srgbClr>
                </a:glow>
              </a:effectLst>
              <a:ea typeface="ＭＳ Ｐゴシック" charset="0"/>
            </a:endParaRPr>
          </a:p>
        </p:txBody>
      </p:sp>
      <p:pic>
        <p:nvPicPr>
          <p:cNvPr id="30" name="Picture 44"/>
          <p:cNvPicPr>
            <a:picLocks noChangeAspect="1"/>
          </p:cNvPicPr>
          <p:nvPr/>
        </p:nvPicPr>
        <p:blipFill>
          <a:blip r:embed="rId8" cstate="print"/>
          <a:srcRect l="23012" r="20578"/>
          <a:stretch>
            <a:fillRect/>
          </a:stretch>
        </p:blipFill>
        <p:spPr bwMode="auto">
          <a:xfrm>
            <a:off x="9296403" y="1676403"/>
            <a:ext cx="1465263" cy="1677988"/>
          </a:xfrm>
          <a:prstGeom prst="rect">
            <a:avLst/>
          </a:prstGeom>
          <a:noFill/>
          <a:ln w="9525">
            <a:noFill/>
            <a:miter lim="800000"/>
            <a:headEnd/>
            <a:tailEnd/>
          </a:ln>
        </p:spPr>
      </p:pic>
      <p:pic>
        <p:nvPicPr>
          <p:cNvPr id="31" name="Picture 44"/>
          <p:cNvPicPr>
            <a:picLocks noChangeAspect="1"/>
          </p:cNvPicPr>
          <p:nvPr/>
        </p:nvPicPr>
        <p:blipFill>
          <a:blip r:embed="rId8" cstate="print"/>
          <a:srcRect l="23012" r="20578"/>
          <a:stretch>
            <a:fillRect/>
          </a:stretch>
        </p:blipFill>
        <p:spPr bwMode="auto">
          <a:xfrm>
            <a:off x="228603" y="3962403"/>
            <a:ext cx="1465263" cy="1677988"/>
          </a:xfrm>
          <a:prstGeom prst="rect">
            <a:avLst/>
          </a:prstGeom>
          <a:noFill/>
          <a:ln w="9525">
            <a:noFill/>
            <a:miter lim="800000"/>
            <a:headEnd/>
            <a:tailEnd/>
          </a:ln>
        </p:spPr>
      </p:pic>
      <p:sp>
        <p:nvSpPr>
          <p:cNvPr id="32" name="Freeform 31"/>
          <p:cNvSpPr/>
          <p:nvPr/>
        </p:nvSpPr>
        <p:spPr>
          <a:xfrm>
            <a:off x="914405" y="5029201"/>
            <a:ext cx="1287463" cy="1616075"/>
          </a:xfrm>
          <a:custGeom>
            <a:avLst/>
            <a:gdLst>
              <a:gd name="connsiteX0" fmla="*/ 182880 w 1440180"/>
              <a:gd name="connsiteY0" fmla="*/ 30480 h 1356360"/>
              <a:gd name="connsiteX1" fmla="*/ 1440180 w 1440180"/>
              <a:gd name="connsiteY1" fmla="*/ 1257300 h 1356360"/>
              <a:gd name="connsiteX2" fmla="*/ 899160 w 1440180"/>
              <a:gd name="connsiteY2" fmla="*/ 1356360 h 1356360"/>
              <a:gd name="connsiteX3" fmla="*/ 0 w 1440180"/>
              <a:gd name="connsiteY3" fmla="*/ 0 h 1356360"/>
              <a:gd name="connsiteX4" fmla="*/ 182880 w 1440180"/>
              <a:gd name="connsiteY4" fmla="*/ 30480 h 1356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80" h="1356360">
                <a:moveTo>
                  <a:pt x="182880" y="30480"/>
                </a:moveTo>
                <a:lnTo>
                  <a:pt x="1440180" y="1257300"/>
                </a:lnTo>
                <a:lnTo>
                  <a:pt x="899160" y="1356360"/>
                </a:lnTo>
                <a:lnTo>
                  <a:pt x="0" y="0"/>
                </a:lnTo>
                <a:lnTo>
                  <a:pt x="182880" y="30480"/>
                </a:lnTo>
                <a:close/>
              </a:path>
            </a:pathLst>
          </a:custGeom>
          <a:gradFill flip="none" rotWithShape="1">
            <a:gsLst>
              <a:gs pos="0">
                <a:schemeClr val="accent3">
                  <a:lumMod val="60000"/>
                  <a:lumOff val="40000"/>
                </a:schemeClr>
              </a:gs>
              <a:gs pos="73000">
                <a:schemeClr val="accent3">
                  <a:alpha val="0"/>
                  <a:lumMod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sp>
        <p:nvSpPr>
          <p:cNvPr id="33" name="Freeform 32"/>
          <p:cNvSpPr/>
          <p:nvPr/>
        </p:nvSpPr>
        <p:spPr>
          <a:xfrm>
            <a:off x="1752600" y="762000"/>
            <a:ext cx="1981200" cy="5867400"/>
          </a:xfrm>
          <a:custGeom>
            <a:avLst/>
            <a:gdLst>
              <a:gd name="connsiteX0" fmla="*/ 1280160 w 1280160"/>
              <a:gd name="connsiteY0" fmla="*/ 0 h 4282440"/>
              <a:gd name="connsiteX1" fmla="*/ 571500 w 1280160"/>
              <a:gd name="connsiteY1" fmla="*/ 4191000 h 4282440"/>
              <a:gd name="connsiteX2" fmla="*/ 0 w 1280160"/>
              <a:gd name="connsiteY2" fmla="*/ 4282440 h 4282440"/>
              <a:gd name="connsiteX3" fmla="*/ 1280160 w 1280160"/>
              <a:gd name="connsiteY3" fmla="*/ 0 h 4282440"/>
            </a:gdLst>
            <a:ahLst/>
            <a:cxnLst>
              <a:cxn ang="0">
                <a:pos x="connsiteX0" y="connsiteY0"/>
              </a:cxn>
              <a:cxn ang="0">
                <a:pos x="connsiteX1" y="connsiteY1"/>
              </a:cxn>
              <a:cxn ang="0">
                <a:pos x="connsiteX2" y="connsiteY2"/>
              </a:cxn>
              <a:cxn ang="0">
                <a:pos x="connsiteX3" y="connsiteY3"/>
              </a:cxn>
            </a:cxnLst>
            <a:rect l="l" t="t" r="r" b="b"/>
            <a:pathLst>
              <a:path w="1280160" h="4282440">
                <a:moveTo>
                  <a:pt x="1280160" y="0"/>
                </a:moveTo>
                <a:lnTo>
                  <a:pt x="571500" y="4191000"/>
                </a:lnTo>
                <a:lnTo>
                  <a:pt x="0" y="4282440"/>
                </a:lnTo>
                <a:lnTo>
                  <a:pt x="1280160" y="0"/>
                </a:lnTo>
                <a:close/>
              </a:path>
            </a:pathLst>
          </a:custGeom>
          <a:gradFill flip="none" rotWithShape="1">
            <a:gsLst>
              <a:gs pos="0">
                <a:schemeClr val="accent3">
                  <a:lumMod val="60000"/>
                  <a:lumOff val="40000"/>
                </a:schemeClr>
              </a:gs>
              <a:gs pos="100000">
                <a:schemeClr val="accent3">
                  <a:alpha val="0"/>
                  <a:lumMod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8" rIns="91434" bIns="45718" anchor="ctr"/>
          <a:lstStyle/>
          <a:p>
            <a:pPr algn="ctr" defTabSz="457167">
              <a:defRPr/>
            </a:pPr>
            <a:endParaRPr lang="en-GB" dirty="0">
              <a:solidFill>
                <a:prstClr val="white"/>
              </a:solidFill>
            </a:endParaRPr>
          </a:p>
        </p:txBody>
      </p:sp>
      <p:pic>
        <p:nvPicPr>
          <p:cNvPr id="34" name="Picture 23"/>
          <p:cNvPicPr>
            <a:picLocks noChangeAspect="1"/>
          </p:cNvPicPr>
          <p:nvPr/>
        </p:nvPicPr>
        <p:blipFill>
          <a:blip r:embed="rId6" cstate="print"/>
          <a:srcRect t="33176" r="4234" b="18282"/>
          <a:stretch>
            <a:fillRect/>
          </a:stretch>
        </p:blipFill>
        <p:spPr bwMode="auto">
          <a:xfrm rot="-2724913">
            <a:off x="3219537" y="375960"/>
            <a:ext cx="1198563" cy="341313"/>
          </a:xfrm>
          <a:prstGeom prst="rect">
            <a:avLst/>
          </a:prstGeom>
          <a:noFill/>
          <a:ln w="9525">
            <a:noFill/>
            <a:miter lim="800000"/>
            <a:headEnd/>
            <a:tailEnd/>
          </a:ln>
        </p:spPr>
      </p:pic>
      <p:sp>
        <p:nvSpPr>
          <p:cNvPr id="35" name="TextBox 34"/>
          <p:cNvSpPr txBox="1"/>
          <p:nvPr/>
        </p:nvSpPr>
        <p:spPr>
          <a:xfrm>
            <a:off x="8839203" y="152403"/>
            <a:ext cx="3303136" cy="1615823"/>
          </a:xfrm>
          <a:prstGeom prst="rect">
            <a:avLst/>
          </a:prstGeom>
          <a:noFill/>
        </p:spPr>
        <p:txBody>
          <a:bodyPr wrap="none" lIns="91434" tIns="45718" rIns="91434" bIns="45718" rtlCol="0">
            <a:spAutoFit/>
          </a:bodyPr>
          <a:lstStyle/>
          <a:p>
            <a:pPr defTabSz="457167">
              <a:defRPr/>
            </a:pPr>
            <a:r>
              <a:rPr lang="en-GB" sz="2000" dirty="0">
                <a:solidFill>
                  <a:srgbClr val="92D050"/>
                </a:solidFill>
                <a:effectLst>
                  <a:glow rad="12700">
                    <a:srgbClr val="1F497D">
                      <a:lumMod val="40000"/>
                      <a:lumOff val="60000"/>
                      <a:alpha val="21000"/>
                    </a:srgbClr>
                  </a:glow>
                </a:effectLst>
                <a:ea typeface="ＭＳ Ｐゴシック" charset="0"/>
              </a:rPr>
              <a:t>Surface wind/ Sig wave height</a:t>
            </a:r>
          </a:p>
          <a:p>
            <a:pPr defTabSz="457167">
              <a:defRPr/>
            </a:pPr>
            <a:r>
              <a:rPr lang="en-GB" sz="2000" dirty="0">
                <a:solidFill>
                  <a:srgbClr val="92D050"/>
                </a:solidFill>
                <a:effectLst>
                  <a:glow rad="12700">
                    <a:srgbClr val="1F497D">
                      <a:lumMod val="40000"/>
                      <a:lumOff val="60000"/>
                      <a:alpha val="21000"/>
                    </a:srgbClr>
                  </a:glow>
                </a:effectLst>
                <a:ea typeface="ＭＳ Ｐゴシック" charset="0"/>
              </a:rPr>
              <a:t>Sea-ice cover</a:t>
            </a:r>
          </a:p>
          <a:p>
            <a:pPr defTabSz="457167">
              <a:defRPr/>
            </a:pPr>
            <a:r>
              <a:rPr lang="en-GB" sz="2000" dirty="0">
                <a:solidFill>
                  <a:srgbClr val="92D050"/>
                </a:solidFill>
                <a:effectLst>
                  <a:glow rad="12700">
                    <a:srgbClr val="1F497D">
                      <a:lumMod val="40000"/>
                      <a:lumOff val="60000"/>
                      <a:alpha val="21000"/>
                    </a:srgbClr>
                  </a:glow>
                </a:effectLst>
                <a:ea typeface="ＭＳ Ｐゴシック" charset="0"/>
              </a:rPr>
              <a:t>Snow water equivalent</a:t>
            </a:r>
          </a:p>
          <a:p>
            <a:pPr defTabSz="457167">
              <a:defRPr/>
            </a:pPr>
            <a:r>
              <a:rPr lang="en-GB" sz="2000" dirty="0">
                <a:solidFill>
                  <a:srgbClr val="92D050"/>
                </a:solidFill>
                <a:effectLst>
                  <a:glow rad="12700">
                    <a:srgbClr val="1F497D">
                      <a:lumMod val="40000"/>
                      <a:lumOff val="60000"/>
                      <a:alpha val="21000"/>
                    </a:srgbClr>
                  </a:glow>
                </a:effectLst>
                <a:ea typeface="ＭＳ Ｐゴシック" charset="0"/>
              </a:rPr>
              <a:t>Soil moisture</a:t>
            </a:r>
          </a:p>
          <a:p>
            <a:endParaRPr lang="en-GB" dirty="0"/>
          </a:p>
        </p:txBody>
      </p:sp>
    </p:spTree>
    <p:extLst>
      <p:ext uri="{BB962C8B-B14F-4D97-AF65-F5344CB8AC3E}">
        <p14:creationId xmlns:p14="http://schemas.microsoft.com/office/powerpoint/2010/main" val="16370439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39482" y="304800"/>
            <a:ext cx="9889099" cy="791008"/>
          </a:xfrm>
        </p:spPr>
        <p:txBody>
          <a:bodyPr/>
          <a:lstStyle/>
          <a:p>
            <a:r>
              <a:rPr lang="en-GB" dirty="0"/>
              <a:t>Funding </a:t>
            </a:r>
            <a:r>
              <a:rPr lang="en-GB"/>
              <a:t>for European Satellites</a:t>
            </a:r>
            <a:endParaRPr lang="en-GB" dirty="0"/>
          </a:p>
        </p:txBody>
      </p:sp>
      <p:sp>
        <p:nvSpPr>
          <p:cNvPr id="5" name="TextBox 4"/>
          <p:cNvSpPr txBox="1"/>
          <p:nvPr/>
        </p:nvSpPr>
        <p:spPr>
          <a:xfrm>
            <a:off x="2667000" y="3288242"/>
            <a:ext cx="2304256" cy="1241622"/>
          </a:xfrm>
          <a:prstGeom prst="rect">
            <a:avLst/>
          </a:prstGeom>
          <a:noFill/>
        </p:spPr>
        <p:txBody>
          <a:bodyPr wrap="square" rtlCol="0">
            <a:spAutoFit/>
          </a:bodyPr>
          <a:lstStyle/>
          <a:p>
            <a:r>
              <a:rPr lang="en-GB" sz="1867" dirty="0">
                <a:solidFill>
                  <a:schemeClr val="bg2"/>
                </a:solidFill>
              </a:rPr>
              <a:t>PWS funding from: Government, </a:t>
            </a:r>
          </a:p>
          <a:p>
            <a:r>
              <a:rPr lang="en-GB" sz="1867" dirty="0">
                <a:solidFill>
                  <a:schemeClr val="bg2"/>
                </a:solidFill>
              </a:rPr>
              <a:t>Civil Aviation and Data Wholesaling</a:t>
            </a:r>
          </a:p>
        </p:txBody>
      </p:sp>
      <p:pic>
        <p:nvPicPr>
          <p:cNvPr id="3" name="Picture 2"/>
          <p:cNvPicPr>
            <a:picLocks noChangeAspect="1"/>
          </p:cNvPicPr>
          <p:nvPr/>
        </p:nvPicPr>
        <p:blipFill>
          <a:blip r:embed="rId3"/>
          <a:stretch>
            <a:fillRect/>
          </a:stretch>
        </p:blipFill>
        <p:spPr>
          <a:xfrm>
            <a:off x="736781" y="1095808"/>
            <a:ext cx="10591800" cy="5696034"/>
          </a:xfrm>
          <a:prstGeom prst="rect">
            <a:avLst/>
          </a:prstGeom>
        </p:spPr>
      </p:pic>
    </p:spTree>
    <p:extLst>
      <p:ext uri="{BB962C8B-B14F-4D97-AF65-F5344CB8AC3E}">
        <p14:creationId xmlns:p14="http://schemas.microsoft.com/office/powerpoint/2010/main" val="246167397"/>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Footer Placeholder 4"/>
          <p:cNvSpPr>
            <a:spLocks noGrp="1"/>
          </p:cNvSpPr>
          <p:nvPr>
            <p:ph type="ftr" sz="quarter" idx="10"/>
          </p:nvPr>
        </p:nvSpPr>
        <p:spPr>
          <a:noFill/>
        </p:spPr>
        <p:txBody>
          <a:bodyPr/>
          <a:lstStyle/>
          <a:p>
            <a:r>
              <a:rPr lang="en-GB" dirty="0"/>
              <a:t>© Crown copyright   Met Office</a:t>
            </a:r>
            <a:endParaRPr lang="en-GB" sz="1500" dirty="0">
              <a:latin typeface="Times" charset="0"/>
            </a:endParaRPr>
          </a:p>
        </p:txBody>
      </p:sp>
      <p:sp>
        <p:nvSpPr>
          <p:cNvPr id="331778" name="Rectangle 2"/>
          <p:cNvSpPr>
            <a:spLocks noGrp="1" noChangeArrowheads="1"/>
          </p:cNvSpPr>
          <p:nvPr>
            <p:ph type="title"/>
          </p:nvPr>
        </p:nvSpPr>
        <p:spPr>
          <a:xfrm>
            <a:off x="2286000" y="228600"/>
            <a:ext cx="8763000" cy="889000"/>
          </a:xfrm>
        </p:spPr>
        <p:txBody>
          <a:bodyPr/>
          <a:lstStyle/>
          <a:p>
            <a:pPr eaLnBrk="1" hangingPunct="1">
              <a:lnSpc>
                <a:spcPct val="90000"/>
              </a:lnSpc>
            </a:pPr>
            <a:r>
              <a:rPr lang="en-US" sz="3200" dirty="0" err="1">
                <a:ea typeface="ＭＳ Ｐゴシック" pitchFamily="34" charset="-128"/>
              </a:rPr>
              <a:t>Meteosat</a:t>
            </a:r>
            <a:r>
              <a:rPr lang="en-US" sz="3200" dirty="0">
                <a:ea typeface="ＭＳ Ｐゴシック" pitchFamily="34" charset="-128"/>
              </a:rPr>
              <a:t> - the European Geostationary Imager</a:t>
            </a:r>
            <a:endParaRPr lang="en-GB" sz="3200" dirty="0">
              <a:ea typeface="ＭＳ Ｐゴシック" pitchFamily="34" charset="-128"/>
            </a:endParaRPr>
          </a:p>
        </p:txBody>
      </p:sp>
      <p:pic>
        <p:nvPicPr>
          <p:cNvPr id="331779" name="Picture 3" descr="msg"/>
          <p:cNvPicPr>
            <a:picLocks noGrp="1" noChangeAspect="1" noChangeArrowheads="1"/>
          </p:cNvPicPr>
          <p:nvPr>
            <p:ph sz="half" idx="2"/>
          </p:nvPr>
        </p:nvPicPr>
        <p:blipFill>
          <a:blip r:embed="rId2" cstate="print"/>
          <a:srcRect/>
          <a:stretch>
            <a:fillRect/>
          </a:stretch>
        </p:blipFill>
        <p:spPr>
          <a:xfrm>
            <a:off x="6672263" y="1268415"/>
            <a:ext cx="3810000" cy="2495551"/>
          </a:xfrm>
          <a:noFill/>
        </p:spPr>
      </p:pic>
      <p:sp>
        <p:nvSpPr>
          <p:cNvPr id="331780" name="Rectangle 4"/>
          <p:cNvSpPr>
            <a:spLocks noChangeArrowheads="1"/>
          </p:cNvSpPr>
          <p:nvPr/>
        </p:nvSpPr>
        <p:spPr bwMode="auto">
          <a:xfrm>
            <a:off x="1524001" y="1616017"/>
            <a:ext cx="184731" cy="196977"/>
          </a:xfrm>
          <a:prstGeom prst="rect">
            <a:avLst/>
          </a:prstGeom>
          <a:noFill/>
          <a:ln w="9525">
            <a:noFill/>
            <a:miter lim="800000"/>
            <a:headEnd/>
            <a:tailEnd/>
          </a:ln>
        </p:spPr>
        <p:txBody>
          <a:bodyPr wrap="none" lIns="91434" tIns="45718" rIns="91434" bIns="45718" anchor="ctr">
            <a:spAutoFit/>
          </a:bodyPr>
          <a:lstStyle/>
          <a:p>
            <a:pPr fontAlgn="base">
              <a:lnSpc>
                <a:spcPct val="85000"/>
              </a:lnSpc>
              <a:spcBef>
                <a:spcPct val="0"/>
              </a:spcBef>
              <a:spcAft>
                <a:spcPct val="0"/>
              </a:spcAft>
            </a:pPr>
            <a:endParaRPr lang="en-US" sz="800" dirty="0">
              <a:solidFill>
                <a:srgbClr val="FFFFFF"/>
              </a:solidFill>
              <a:ea typeface="ＭＳ Ｐゴシック" pitchFamily="34" charset="-128"/>
            </a:endParaRPr>
          </a:p>
        </p:txBody>
      </p:sp>
      <p:sp>
        <p:nvSpPr>
          <p:cNvPr id="331781" name="Rectangle 5"/>
          <p:cNvSpPr>
            <a:spLocks noChangeArrowheads="1"/>
          </p:cNvSpPr>
          <p:nvPr/>
        </p:nvSpPr>
        <p:spPr bwMode="auto">
          <a:xfrm>
            <a:off x="6456362" y="3860804"/>
            <a:ext cx="4745037" cy="2447925"/>
          </a:xfrm>
          <a:prstGeom prst="rect">
            <a:avLst/>
          </a:prstGeom>
          <a:noFill/>
          <a:ln w="9525">
            <a:noFill/>
            <a:miter lim="800000"/>
            <a:headEnd/>
            <a:tailEnd/>
          </a:ln>
        </p:spPr>
        <p:txBody>
          <a:bodyPr lIns="91434" tIns="45718" rIns="91434" bIns="45718"/>
          <a:lstStyle/>
          <a:p>
            <a:pPr fontAlgn="base">
              <a:lnSpc>
                <a:spcPct val="90000"/>
              </a:lnSpc>
              <a:spcBef>
                <a:spcPct val="35000"/>
              </a:spcBef>
              <a:spcAft>
                <a:spcPct val="35000"/>
              </a:spcAft>
              <a:buFontTx/>
              <a:buChar char="•"/>
            </a:pPr>
            <a:r>
              <a:rPr lang="en-US" sz="1800" dirty="0">
                <a:solidFill>
                  <a:srgbClr val="000000"/>
                </a:solidFill>
                <a:ea typeface="ＭＳ Ｐゴシック" pitchFamily="34" charset="-128"/>
              </a:rPr>
              <a:t>Scans Africa, Europe, Middle East and Atlantic every 15 minutes</a:t>
            </a:r>
          </a:p>
          <a:p>
            <a:pPr fontAlgn="base">
              <a:lnSpc>
                <a:spcPct val="90000"/>
              </a:lnSpc>
              <a:spcBef>
                <a:spcPct val="35000"/>
              </a:spcBef>
              <a:spcAft>
                <a:spcPct val="35000"/>
              </a:spcAft>
              <a:buFontTx/>
              <a:buChar char="•"/>
            </a:pPr>
            <a:r>
              <a:rPr lang="en-US" sz="1800" dirty="0">
                <a:solidFill>
                  <a:srgbClr val="000000"/>
                </a:solidFill>
                <a:ea typeface="ＭＳ Ｐゴシック" pitchFamily="34" charset="-128"/>
              </a:rPr>
              <a:t>3/1 km spatial resolution at 0° N, 0° E </a:t>
            </a:r>
          </a:p>
          <a:p>
            <a:pPr fontAlgn="base">
              <a:lnSpc>
                <a:spcPct val="90000"/>
              </a:lnSpc>
              <a:spcBef>
                <a:spcPct val="35000"/>
              </a:spcBef>
              <a:spcAft>
                <a:spcPct val="35000"/>
              </a:spcAft>
              <a:buFontTx/>
              <a:buChar char="•"/>
            </a:pPr>
            <a:r>
              <a:rPr lang="en-US" sz="1800" dirty="0">
                <a:solidFill>
                  <a:srgbClr val="000000"/>
                </a:solidFill>
                <a:ea typeface="ＭＳ Ｐゴシック" pitchFamily="34" charset="-128"/>
              </a:rPr>
              <a:t>12 channels (different wavelengths)</a:t>
            </a:r>
          </a:p>
          <a:p>
            <a:pPr fontAlgn="base">
              <a:lnSpc>
                <a:spcPct val="90000"/>
              </a:lnSpc>
              <a:spcBef>
                <a:spcPct val="35000"/>
              </a:spcBef>
              <a:spcAft>
                <a:spcPct val="35000"/>
              </a:spcAft>
              <a:buFontTx/>
              <a:buChar char="•"/>
            </a:pPr>
            <a:r>
              <a:rPr lang="en-US" sz="1800" dirty="0">
                <a:solidFill>
                  <a:srgbClr val="000000"/>
                </a:solidFill>
                <a:ea typeface="ＭＳ Ｐゴシック" pitchFamily="34" charset="-128"/>
              </a:rPr>
              <a:t>Meteosat-10 operational, Meteosat-9 backup</a:t>
            </a:r>
          </a:p>
        </p:txBody>
      </p:sp>
      <p:pic>
        <p:nvPicPr>
          <p:cNvPr id="331782" name="Picture 6" descr="2004_02_03_1130_rgb_03-02-01_screen"/>
          <p:cNvPicPr>
            <a:picLocks noGrp="1" noChangeAspect="1" noChangeArrowheads="1"/>
          </p:cNvPicPr>
          <p:nvPr>
            <p:ph sz="half" idx="1"/>
          </p:nvPr>
        </p:nvPicPr>
        <p:blipFill>
          <a:blip r:embed="rId3" cstate="print"/>
          <a:srcRect/>
          <a:stretch>
            <a:fillRect/>
          </a:stretch>
        </p:blipFill>
        <p:spPr>
          <a:xfrm>
            <a:off x="1693865" y="1476376"/>
            <a:ext cx="4689475" cy="4689475"/>
          </a:xfrm>
          <a:noFill/>
        </p:spPr>
      </p:pic>
    </p:spTree>
    <p:extLst>
      <p:ext uri="{BB962C8B-B14F-4D97-AF65-F5344CB8AC3E}">
        <p14:creationId xmlns:p14="http://schemas.microsoft.com/office/powerpoint/2010/main" val="1137004132"/>
      </p:ext>
    </p:extLst>
  </p:cSld>
  <p:clrMapOvr>
    <a:masterClrMapping/>
  </p:clrMapOvr>
  <p:transition>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39482" y="304800"/>
            <a:ext cx="9889099" cy="791008"/>
          </a:xfrm>
        </p:spPr>
        <p:txBody>
          <a:bodyPr/>
          <a:lstStyle/>
          <a:p>
            <a:r>
              <a:rPr lang="en-GB" dirty="0"/>
              <a:t>Funding </a:t>
            </a:r>
            <a:r>
              <a:rPr lang="en-GB"/>
              <a:t>for European Satellites</a:t>
            </a:r>
            <a:endParaRPr lang="en-GB" dirty="0"/>
          </a:p>
        </p:txBody>
      </p:sp>
      <p:sp>
        <p:nvSpPr>
          <p:cNvPr id="5" name="TextBox 4"/>
          <p:cNvSpPr txBox="1"/>
          <p:nvPr/>
        </p:nvSpPr>
        <p:spPr>
          <a:xfrm>
            <a:off x="2667000" y="3288242"/>
            <a:ext cx="2304256" cy="1241622"/>
          </a:xfrm>
          <a:prstGeom prst="rect">
            <a:avLst/>
          </a:prstGeom>
          <a:noFill/>
        </p:spPr>
        <p:txBody>
          <a:bodyPr wrap="square" rtlCol="0">
            <a:spAutoFit/>
          </a:bodyPr>
          <a:lstStyle/>
          <a:p>
            <a:r>
              <a:rPr lang="en-GB" sz="1867" dirty="0">
                <a:solidFill>
                  <a:schemeClr val="bg2"/>
                </a:solidFill>
              </a:rPr>
              <a:t>PWS funding from: Government, </a:t>
            </a:r>
          </a:p>
          <a:p>
            <a:r>
              <a:rPr lang="en-GB" sz="1867" dirty="0">
                <a:solidFill>
                  <a:schemeClr val="bg2"/>
                </a:solidFill>
              </a:rPr>
              <a:t>Civil Aviation and Data Wholesaling</a:t>
            </a:r>
          </a:p>
        </p:txBody>
      </p:sp>
      <p:sp>
        <p:nvSpPr>
          <p:cNvPr id="2" name="TextBox 1"/>
          <p:cNvSpPr txBox="1"/>
          <p:nvPr/>
        </p:nvSpPr>
        <p:spPr>
          <a:xfrm>
            <a:off x="457200" y="1116590"/>
            <a:ext cx="11430000" cy="5555367"/>
          </a:xfrm>
          <a:prstGeom prst="rect">
            <a:avLst/>
          </a:prstGeom>
          <a:solidFill>
            <a:schemeClr val="bg1"/>
          </a:solidFill>
        </p:spPr>
        <p:txBody>
          <a:bodyPr wrap="square" rtlCol="0">
            <a:spAutoFit/>
          </a:bodyPr>
          <a:lstStyle/>
          <a:p>
            <a:r>
              <a:rPr lang="en-US" sz="2800" dirty="0"/>
              <a:t>This approach remains the most cost-effective way to satisfy our requirements. The alternatives to engaging with EUMETSAT would be: </a:t>
            </a:r>
          </a:p>
          <a:p>
            <a:pPr marL="342900" indent="-342900">
              <a:buFont typeface="Arial" charset="0"/>
              <a:buChar char="•"/>
            </a:pPr>
            <a:r>
              <a:rPr lang="en-US" sz="2800" b="1" i="1" dirty="0"/>
              <a:t>A national </a:t>
            </a:r>
            <a:r>
              <a:rPr lang="en-US" sz="2800" b="1" i="1" dirty="0" err="1"/>
              <a:t>programme</a:t>
            </a:r>
            <a:r>
              <a:rPr lang="en-US" sz="2800" dirty="0"/>
              <a:t>. The UK pays ~14% of the EUMETSAT </a:t>
            </a:r>
            <a:r>
              <a:rPr lang="en-US" sz="2800" dirty="0" err="1"/>
              <a:t>programmes</a:t>
            </a:r>
            <a:r>
              <a:rPr lang="en-US" sz="2800" dirty="0"/>
              <a:t>. A dedicated UK </a:t>
            </a:r>
            <a:r>
              <a:rPr lang="en-US" sz="2800" dirty="0" err="1"/>
              <a:t>programme</a:t>
            </a:r>
            <a:r>
              <a:rPr lang="en-US" sz="2800" dirty="0"/>
              <a:t>, could not reduce the overall cost to this degree. </a:t>
            </a:r>
          </a:p>
          <a:p>
            <a:pPr marL="342900" indent="-342900">
              <a:buFont typeface="Arial" charset="0"/>
              <a:buChar char="•"/>
            </a:pPr>
            <a:r>
              <a:rPr lang="en-US" sz="2800" b="1" i="1" dirty="0"/>
              <a:t>Purchase of service from elsewhere</a:t>
            </a:r>
            <a:r>
              <a:rPr lang="en-US" sz="2800" dirty="0"/>
              <a:t>. There are no other satellite operators able to offer the required capability for the </a:t>
            </a:r>
            <a:r>
              <a:rPr lang="en-US" sz="2800" dirty="0" err="1"/>
              <a:t>forseeable</a:t>
            </a:r>
            <a:r>
              <a:rPr lang="en-US" sz="2800" dirty="0"/>
              <a:t> future.</a:t>
            </a:r>
          </a:p>
          <a:p>
            <a:pPr marL="342900" indent="-342900">
              <a:buFont typeface="Arial" charset="0"/>
              <a:buChar char="•"/>
            </a:pPr>
            <a:r>
              <a:rPr lang="en-US" sz="2800" b="1" i="1" dirty="0"/>
              <a:t>Purchase of satellites from elsewhere</a:t>
            </a:r>
            <a:r>
              <a:rPr lang="en-US" sz="2800" dirty="0"/>
              <a:t>. The cost of the equivalent US weather satellite </a:t>
            </a:r>
            <a:r>
              <a:rPr lang="en-US" sz="2800" dirty="0" err="1"/>
              <a:t>programme</a:t>
            </a:r>
            <a:r>
              <a:rPr lang="en-US" sz="2800" dirty="0"/>
              <a:t> is currently $11.3Bn – roughly double the cost of the European </a:t>
            </a:r>
            <a:r>
              <a:rPr lang="en-US" sz="2800" dirty="0" err="1"/>
              <a:t>programme</a:t>
            </a:r>
            <a:r>
              <a:rPr lang="en-US" sz="2800" dirty="0"/>
              <a:t>. Chinese satellite and </a:t>
            </a:r>
            <a:r>
              <a:rPr lang="en-US" sz="2800" dirty="0" err="1"/>
              <a:t>Cubesat</a:t>
            </a:r>
            <a:r>
              <a:rPr lang="en-US" sz="2800" dirty="0"/>
              <a:t> technology still needs to be proven.</a:t>
            </a:r>
            <a:endParaRPr lang="en-US" sz="2000" dirty="0"/>
          </a:p>
          <a:p>
            <a:endParaRPr lang="en-US" dirty="0"/>
          </a:p>
        </p:txBody>
      </p:sp>
    </p:spTree>
    <p:extLst>
      <p:ext uri="{BB962C8B-B14F-4D97-AF65-F5344CB8AC3E}">
        <p14:creationId xmlns:p14="http://schemas.microsoft.com/office/powerpoint/2010/main" val="19622953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1" end="1"/>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p:tgtEl>
                                          <p:spTgt spid="2">
                                            <p:txEl>
                                              <p:pRg st="3" end="3"/>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Wider exploitation of satellite data</a:t>
            </a:r>
          </a:p>
        </p:txBody>
      </p:sp>
      <p:sp>
        <p:nvSpPr>
          <p:cNvPr id="3" name="Content Placeholder 2"/>
          <p:cNvSpPr>
            <a:spLocks noGrp="1"/>
          </p:cNvSpPr>
          <p:nvPr>
            <p:ph idx="1"/>
          </p:nvPr>
        </p:nvSpPr>
        <p:spPr>
          <a:xfrm>
            <a:off x="2514600" y="1295400"/>
            <a:ext cx="9245600" cy="4751387"/>
          </a:xfrm>
        </p:spPr>
        <p:txBody>
          <a:bodyPr/>
          <a:lstStyle/>
          <a:p>
            <a:r>
              <a:rPr lang="en-US" sz="2800" dirty="0"/>
              <a:t>Use more of existing satellite data for weather forecasting:</a:t>
            </a:r>
          </a:p>
          <a:p>
            <a:pPr lvl="1"/>
            <a:r>
              <a:rPr lang="en-US" sz="2400" dirty="0">
                <a:solidFill>
                  <a:srgbClr val="C00000"/>
                </a:solidFill>
              </a:rPr>
              <a:t>Over Land, Cloud, polar regions of global model</a:t>
            </a:r>
          </a:p>
          <a:p>
            <a:pPr lvl="1"/>
            <a:r>
              <a:rPr lang="en-US" sz="2400" dirty="0">
                <a:solidFill>
                  <a:srgbClr val="C00000"/>
                </a:solidFill>
              </a:rPr>
              <a:t>Use more spectral channels</a:t>
            </a:r>
          </a:p>
          <a:p>
            <a:pPr lvl="1"/>
            <a:r>
              <a:rPr lang="en-US" sz="2400" dirty="0">
                <a:solidFill>
                  <a:srgbClr val="C00000"/>
                </a:solidFill>
              </a:rPr>
              <a:t>In UK model where cloud/fog forecasting is still a challenge</a:t>
            </a:r>
          </a:p>
          <a:p>
            <a:r>
              <a:rPr lang="en-US" sz="2800" dirty="0">
                <a:solidFill>
                  <a:schemeClr val="bg2"/>
                </a:solidFill>
              </a:rPr>
              <a:t>Improve data assimilation methods and models</a:t>
            </a:r>
          </a:p>
          <a:p>
            <a:r>
              <a:rPr lang="en-US" sz="2800" dirty="0">
                <a:solidFill>
                  <a:schemeClr val="bg2"/>
                </a:solidFill>
              </a:rPr>
              <a:t>Support new services (e.g. air quality, greenhouse gas monitoring, space weather)</a:t>
            </a:r>
          </a:p>
        </p:txBody>
      </p:sp>
    </p:spTree>
    <p:extLst>
      <p:ext uri="{BB962C8B-B14F-4D97-AF65-F5344CB8AC3E}">
        <p14:creationId xmlns:p14="http://schemas.microsoft.com/office/powerpoint/2010/main" val="7220042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1524000" y="0"/>
            <a:ext cx="9144000" cy="6858000"/>
          </a:xfrm>
          <a:prstGeom prst="rect">
            <a:avLst/>
          </a:prstGeom>
          <a:solidFill>
            <a:schemeClr val="tx1"/>
          </a:solidFill>
          <a:ln w="9525">
            <a:noFill/>
            <a:miter lim="800000"/>
            <a:headEnd/>
            <a:tailEnd/>
          </a:ln>
        </p:spPr>
        <p:txBody>
          <a:bodyPr wrap="none" lIns="91434" tIns="45718" rIns="91434" bIns="45718" anchor="ctr">
            <a:prstTxWarp prst="textNoShape">
              <a:avLst/>
            </a:prstTxWarp>
          </a:bodyPr>
          <a:lstStyle/>
          <a:p>
            <a:pPr fontAlgn="base" latinLnBrk="1">
              <a:spcBef>
                <a:spcPct val="0"/>
              </a:spcBef>
              <a:spcAft>
                <a:spcPct val="0"/>
              </a:spcAft>
              <a:buFont typeface="Times" pitchFamily="-1" charset="0"/>
              <a:buNone/>
            </a:pPr>
            <a:endParaRPr kumimoji="1" lang="ja-JP" altLang="en-US" sz="2400">
              <a:solidFill>
                <a:srgbClr val="000000"/>
              </a:solidFill>
              <a:latin typeface="Times" pitchFamily="-1" charset="0"/>
              <a:ea typeface="굴림" pitchFamily="-1" charset="-127"/>
              <a:cs typeface="굴림" pitchFamily="-1" charset="-127"/>
            </a:endParaRPr>
          </a:p>
        </p:txBody>
      </p:sp>
      <p:sp>
        <p:nvSpPr>
          <p:cNvPr id="74755" name="Freeform 3">
            <a:hlinkClick r:id="" action="ppaction://hlinkshowjump?jump=nextslide"/>
          </p:cNvPr>
          <p:cNvSpPr>
            <a:spLocks/>
          </p:cNvSpPr>
          <p:nvPr/>
        </p:nvSpPr>
        <p:spPr bwMode="auto">
          <a:xfrm>
            <a:off x="1524000" y="0"/>
            <a:ext cx="9144000" cy="6858000"/>
          </a:xfrm>
          <a:custGeom>
            <a:avLst/>
            <a:gdLst>
              <a:gd name="T0" fmla="*/ 0 w 5760"/>
              <a:gd name="T1" fmla="*/ 0 h 4320"/>
              <a:gd name="T2" fmla="*/ 0 w 5760"/>
              <a:gd name="T3" fmla="*/ 2147483647 h 4320"/>
              <a:gd name="T4" fmla="*/ 2147483647 w 5760"/>
              <a:gd name="T5" fmla="*/ 2147483647 h 4320"/>
              <a:gd name="T6" fmla="*/ 2147483647 w 5760"/>
              <a:gd name="T7" fmla="*/ 2147483647 h 4320"/>
              <a:gd name="T8" fmla="*/ 2147483647 w 5760"/>
              <a:gd name="T9" fmla="*/ 2147483647 h 4320"/>
              <a:gd name="T10" fmla="*/ 2147483647 w 5760"/>
              <a:gd name="T11" fmla="*/ 2147483647 h 4320"/>
              <a:gd name="T12" fmla="*/ 2147483647 w 5760"/>
              <a:gd name="T13" fmla="*/ 2147483647 h 4320"/>
              <a:gd name="T14" fmla="*/ 2147483647 w 5760"/>
              <a:gd name="T15" fmla="*/ 2147483647 h 4320"/>
              <a:gd name="T16" fmla="*/ 2147483647 w 5760"/>
              <a:gd name="T17" fmla="*/ 0 h 4320"/>
              <a:gd name="T18" fmla="*/ 0 w 5760"/>
              <a:gd name="T19" fmla="*/ 0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60"/>
              <a:gd name="T31" fmla="*/ 0 h 4320"/>
              <a:gd name="T32" fmla="*/ 5760 w 5760"/>
              <a:gd name="T33" fmla="*/ 4320 h 43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60" h="4320">
                <a:moveTo>
                  <a:pt x="0" y="0"/>
                </a:moveTo>
                <a:lnTo>
                  <a:pt x="0" y="4320"/>
                </a:lnTo>
                <a:lnTo>
                  <a:pt x="5376" y="4320"/>
                </a:lnTo>
                <a:lnTo>
                  <a:pt x="5232" y="4320"/>
                </a:lnTo>
                <a:lnTo>
                  <a:pt x="5328" y="4320"/>
                </a:lnTo>
                <a:lnTo>
                  <a:pt x="5280" y="4320"/>
                </a:lnTo>
                <a:lnTo>
                  <a:pt x="5280" y="4080"/>
                </a:lnTo>
                <a:lnTo>
                  <a:pt x="5760" y="4080"/>
                </a:lnTo>
                <a:lnTo>
                  <a:pt x="5760" y="0"/>
                </a:lnTo>
                <a:lnTo>
                  <a:pt x="0" y="0"/>
                </a:lnTo>
                <a:close/>
              </a:path>
            </a:pathLst>
          </a:custGeom>
          <a:noFill/>
          <a:ln w="9525">
            <a:noFill/>
            <a:round/>
            <a:headEnd/>
            <a:tailEnd/>
          </a:ln>
        </p:spPr>
        <p:txBody>
          <a:bodyPr wrap="none" lIns="91434" tIns="45718" rIns="91434" bIns="45718" anchor="ctr">
            <a:prstTxWarp prst="textNoShape">
              <a:avLst/>
            </a:prstTxWarp>
          </a:bodyPr>
          <a:lstStyle/>
          <a:p>
            <a:pPr fontAlgn="base" latinLnBrk="1">
              <a:spcBef>
                <a:spcPct val="0"/>
              </a:spcBef>
              <a:spcAft>
                <a:spcPct val="0"/>
              </a:spcAft>
              <a:buFont typeface="Times" pitchFamily="-1" charset="0"/>
              <a:buNone/>
            </a:pPr>
            <a:endParaRPr kumimoji="1" lang="ja-JP" altLang="en-US" sz="2400">
              <a:solidFill>
                <a:srgbClr val="000000"/>
              </a:solidFill>
              <a:latin typeface="Times" pitchFamily="-1" charset="0"/>
              <a:ea typeface="굴림" pitchFamily="-1" charset="-127"/>
              <a:cs typeface="굴림" pitchFamily="-1" charset="-127"/>
            </a:endParaRPr>
          </a:p>
        </p:txBody>
      </p:sp>
      <p:pic>
        <p:nvPicPr>
          <p:cNvPr id="74756" name="Picture 4" descr="final-backg"/>
          <p:cNvPicPr>
            <a:picLocks noChangeAspect="1" noChangeArrowheads="1"/>
          </p:cNvPicPr>
          <p:nvPr/>
        </p:nvPicPr>
        <p:blipFill>
          <a:blip r:embed="rId3" cstate="print"/>
          <a:srcRect/>
          <a:stretch>
            <a:fillRect/>
          </a:stretch>
        </p:blipFill>
        <p:spPr bwMode="auto">
          <a:xfrm>
            <a:off x="1524000" y="1"/>
            <a:ext cx="9144000" cy="6856413"/>
          </a:xfrm>
          <a:prstGeom prst="rect">
            <a:avLst/>
          </a:prstGeom>
          <a:noFill/>
          <a:ln w="9525">
            <a:noFill/>
            <a:miter lim="800000"/>
            <a:headEnd/>
            <a:tailEnd/>
          </a:ln>
        </p:spPr>
      </p:pic>
      <p:pic>
        <p:nvPicPr>
          <p:cNvPr id="74757" name="Picture 6" descr="MO_Master_White-text-RGB"/>
          <p:cNvPicPr>
            <a:picLocks noChangeAspect="1" noChangeArrowheads="1"/>
          </p:cNvPicPr>
          <p:nvPr/>
        </p:nvPicPr>
        <p:blipFill>
          <a:blip r:embed="rId4" cstate="print"/>
          <a:srcRect/>
          <a:stretch>
            <a:fillRect/>
          </a:stretch>
        </p:blipFill>
        <p:spPr bwMode="auto">
          <a:xfrm>
            <a:off x="1943103" y="357188"/>
            <a:ext cx="1104900" cy="1052512"/>
          </a:xfrm>
          <a:prstGeom prst="rect">
            <a:avLst/>
          </a:prstGeom>
          <a:noFill/>
          <a:ln w="9525">
            <a:noFill/>
            <a:miter lim="800000"/>
            <a:headEnd/>
            <a:tailEnd/>
          </a:ln>
        </p:spPr>
      </p:pic>
      <p:pic>
        <p:nvPicPr>
          <p:cNvPr id="74758" name="Picture 8" descr="welcome-ripple"/>
          <p:cNvPicPr>
            <a:picLocks noChangeAspect="1" noChangeArrowheads="1"/>
          </p:cNvPicPr>
          <p:nvPr/>
        </p:nvPicPr>
        <p:blipFill>
          <a:blip r:embed="rId5" cstate="print"/>
          <a:srcRect/>
          <a:stretch>
            <a:fillRect/>
          </a:stretch>
        </p:blipFill>
        <p:spPr bwMode="auto">
          <a:xfrm>
            <a:off x="1308103" y="976330"/>
            <a:ext cx="9410700" cy="6002337"/>
          </a:xfrm>
          <a:prstGeom prst="rect">
            <a:avLst/>
          </a:prstGeom>
          <a:noFill/>
          <a:ln w="9525">
            <a:noFill/>
            <a:miter lim="800000"/>
            <a:headEnd/>
            <a:tailEnd/>
          </a:ln>
        </p:spPr>
      </p:pic>
      <p:sp>
        <p:nvSpPr>
          <p:cNvPr id="74759" name="Rectangle 10"/>
          <p:cNvSpPr>
            <a:spLocks noChangeArrowheads="1"/>
          </p:cNvSpPr>
          <p:nvPr/>
        </p:nvSpPr>
        <p:spPr bwMode="auto">
          <a:xfrm>
            <a:off x="1527176" y="6349"/>
            <a:ext cx="9126539" cy="6832600"/>
          </a:xfrm>
          <a:prstGeom prst="rect">
            <a:avLst/>
          </a:prstGeom>
          <a:noFill/>
          <a:ln w="38100">
            <a:solidFill>
              <a:srgbClr val="CCFF33"/>
            </a:solidFill>
            <a:miter lim="800000"/>
            <a:headEnd/>
            <a:tailEnd/>
          </a:ln>
        </p:spPr>
        <p:txBody>
          <a:bodyPr wrap="none" lIns="91434" tIns="45718" rIns="91434" bIns="45718" anchor="ctr">
            <a:prstTxWarp prst="textNoShape">
              <a:avLst/>
            </a:prstTxWarp>
          </a:bodyPr>
          <a:lstStyle/>
          <a:p>
            <a:pPr fontAlgn="base" latinLnBrk="1">
              <a:spcBef>
                <a:spcPct val="0"/>
              </a:spcBef>
              <a:spcAft>
                <a:spcPct val="0"/>
              </a:spcAft>
              <a:buFont typeface="Times" pitchFamily="-1" charset="0"/>
              <a:buNone/>
            </a:pPr>
            <a:endParaRPr kumimoji="1" lang="ja-JP" altLang="en-US" sz="2400">
              <a:solidFill>
                <a:srgbClr val="000000"/>
              </a:solidFill>
              <a:latin typeface="Times" pitchFamily="-1" charset="0"/>
              <a:ea typeface="굴림" pitchFamily="-1" charset="-127"/>
              <a:cs typeface="굴림" pitchFamily="-1" charset="-127"/>
            </a:endParaRPr>
          </a:p>
        </p:txBody>
      </p:sp>
      <p:sp>
        <p:nvSpPr>
          <p:cNvPr id="74760" name="Freeform 11">
            <a:hlinkClick r:id="" action="ppaction://hlinkshowjump?jump=nextslide"/>
          </p:cNvPr>
          <p:cNvSpPr>
            <a:spLocks/>
          </p:cNvSpPr>
          <p:nvPr/>
        </p:nvSpPr>
        <p:spPr bwMode="auto">
          <a:xfrm>
            <a:off x="1524000" y="0"/>
            <a:ext cx="9144000" cy="6858000"/>
          </a:xfrm>
          <a:custGeom>
            <a:avLst/>
            <a:gdLst>
              <a:gd name="T0" fmla="*/ 0 w 5760"/>
              <a:gd name="T1" fmla="*/ 0 h 4320"/>
              <a:gd name="T2" fmla="*/ 0 w 5760"/>
              <a:gd name="T3" fmla="*/ 2147483647 h 4320"/>
              <a:gd name="T4" fmla="*/ 2147483647 w 5760"/>
              <a:gd name="T5" fmla="*/ 2147483647 h 4320"/>
              <a:gd name="T6" fmla="*/ 2147483647 w 5760"/>
              <a:gd name="T7" fmla="*/ 2147483647 h 4320"/>
              <a:gd name="T8" fmla="*/ 2147483647 w 5760"/>
              <a:gd name="T9" fmla="*/ 2147483647 h 4320"/>
              <a:gd name="T10" fmla="*/ 2147483647 w 5760"/>
              <a:gd name="T11" fmla="*/ 2147483647 h 4320"/>
              <a:gd name="T12" fmla="*/ 2147483647 w 5760"/>
              <a:gd name="T13" fmla="*/ 2147483647 h 4320"/>
              <a:gd name="T14" fmla="*/ 2147483647 w 5760"/>
              <a:gd name="T15" fmla="*/ 2147483647 h 4320"/>
              <a:gd name="T16" fmla="*/ 2147483647 w 5760"/>
              <a:gd name="T17" fmla="*/ 0 h 4320"/>
              <a:gd name="T18" fmla="*/ 0 w 5760"/>
              <a:gd name="T19" fmla="*/ 0 h 43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60"/>
              <a:gd name="T31" fmla="*/ 0 h 4320"/>
              <a:gd name="T32" fmla="*/ 5760 w 5760"/>
              <a:gd name="T33" fmla="*/ 4320 h 43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60" h="4320">
                <a:moveTo>
                  <a:pt x="0" y="0"/>
                </a:moveTo>
                <a:lnTo>
                  <a:pt x="0" y="4320"/>
                </a:lnTo>
                <a:lnTo>
                  <a:pt x="5376" y="4320"/>
                </a:lnTo>
                <a:lnTo>
                  <a:pt x="5232" y="4320"/>
                </a:lnTo>
                <a:lnTo>
                  <a:pt x="5328" y="4320"/>
                </a:lnTo>
                <a:lnTo>
                  <a:pt x="5280" y="4320"/>
                </a:lnTo>
                <a:lnTo>
                  <a:pt x="5280" y="4080"/>
                </a:lnTo>
                <a:lnTo>
                  <a:pt x="5760" y="4080"/>
                </a:lnTo>
                <a:lnTo>
                  <a:pt x="5760" y="0"/>
                </a:lnTo>
                <a:lnTo>
                  <a:pt x="0" y="0"/>
                </a:lnTo>
                <a:close/>
              </a:path>
            </a:pathLst>
          </a:custGeom>
          <a:noFill/>
          <a:ln w="9525">
            <a:noFill/>
            <a:round/>
            <a:headEnd/>
            <a:tailEnd/>
          </a:ln>
        </p:spPr>
        <p:txBody>
          <a:bodyPr wrap="none" lIns="91434" tIns="45718" rIns="91434" bIns="45718" anchor="ctr">
            <a:prstTxWarp prst="textNoShape">
              <a:avLst/>
            </a:prstTxWarp>
          </a:bodyPr>
          <a:lstStyle/>
          <a:p>
            <a:pPr fontAlgn="base" latinLnBrk="1">
              <a:spcBef>
                <a:spcPct val="0"/>
              </a:spcBef>
              <a:spcAft>
                <a:spcPct val="0"/>
              </a:spcAft>
              <a:buFont typeface="Times" pitchFamily="-1" charset="0"/>
              <a:buNone/>
            </a:pPr>
            <a:endParaRPr kumimoji="1" lang="ja-JP" altLang="en-US" sz="2400">
              <a:solidFill>
                <a:srgbClr val="000000"/>
              </a:solidFill>
              <a:latin typeface="Times" pitchFamily="-1" charset="0"/>
              <a:ea typeface="굴림" pitchFamily="-1" charset="-127"/>
              <a:cs typeface="굴림" pitchFamily="-1" charset="-127"/>
            </a:endParaRPr>
          </a:p>
        </p:txBody>
      </p:sp>
      <p:sp>
        <p:nvSpPr>
          <p:cNvPr id="74761" name="TextBox 11"/>
          <p:cNvSpPr txBox="1">
            <a:spLocks noChangeArrowheads="1"/>
          </p:cNvSpPr>
          <p:nvPr/>
        </p:nvSpPr>
        <p:spPr bwMode="auto">
          <a:xfrm>
            <a:off x="4343402" y="-228584"/>
            <a:ext cx="7200900" cy="1384990"/>
          </a:xfrm>
          <a:prstGeom prst="rect">
            <a:avLst/>
          </a:prstGeom>
          <a:noFill/>
          <a:ln w="9525">
            <a:noFill/>
            <a:miter lim="800000"/>
            <a:headEnd/>
            <a:tailEnd/>
          </a:ln>
        </p:spPr>
        <p:txBody>
          <a:bodyPr lIns="91434" tIns="45718" rIns="91434" bIns="45718">
            <a:prstTxWarp prst="textNoShape">
              <a:avLst/>
            </a:prstTxWarp>
            <a:spAutoFit/>
          </a:bodyPr>
          <a:lstStyle/>
          <a:p>
            <a:pPr fontAlgn="base" latinLnBrk="1">
              <a:spcBef>
                <a:spcPct val="0"/>
              </a:spcBef>
              <a:spcAft>
                <a:spcPct val="0"/>
              </a:spcAft>
              <a:buFont typeface="Times" pitchFamily="-1" charset="0"/>
              <a:buNone/>
            </a:pPr>
            <a:r>
              <a:rPr kumimoji="1" lang="en-GB" altLang="ja-JP" sz="2800" dirty="0">
                <a:solidFill>
                  <a:srgbClr val="FFFFFF"/>
                </a:solidFill>
                <a:latin typeface="Calibri" pitchFamily="-1" charset="0"/>
                <a:ea typeface="굴림" pitchFamily="-1" charset="-127"/>
                <a:cs typeface="굴림" pitchFamily="-1" charset="-127"/>
              </a:rPr>
              <a:t> </a:t>
            </a:r>
          </a:p>
          <a:p>
            <a:pPr fontAlgn="base" latinLnBrk="1">
              <a:spcBef>
                <a:spcPct val="0"/>
              </a:spcBef>
              <a:spcAft>
                <a:spcPct val="0"/>
              </a:spcAft>
              <a:buFont typeface="Times" pitchFamily="-1" charset="0"/>
              <a:buNone/>
            </a:pPr>
            <a:endParaRPr kumimoji="1" lang="en-GB" altLang="ja-JP" sz="2800" dirty="0">
              <a:solidFill>
                <a:srgbClr val="FFFFFF"/>
              </a:solidFill>
              <a:latin typeface="Calibri" pitchFamily="-1" charset="0"/>
              <a:ea typeface="굴림" pitchFamily="-1" charset="-127"/>
              <a:cs typeface="굴림" pitchFamily="-1" charset="-127"/>
            </a:endParaRPr>
          </a:p>
          <a:p>
            <a:pPr fontAlgn="base" latinLnBrk="1">
              <a:spcBef>
                <a:spcPct val="0"/>
              </a:spcBef>
              <a:spcAft>
                <a:spcPct val="0"/>
              </a:spcAft>
              <a:buFont typeface="Times" pitchFamily="-1" charset="0"/>
              <a:buNone/>
            </a:pPr>
            <a:endParaRPr kumimoji="1" lang="en-GB" sz="2800" dirty="0">
              <a:solidFill>
                <a:srgbClr val="FFFFFF"/>
              </a:solidFill>
              <a:latin typeface="Calibri" pitchFamily="-1" charset="0"/>
              <a:ea typeface="굴림" pitchFamily="-1" charset="-127"/>
              <a:cs typeface="굴림" pitchFamily="-1" charset="-127"/>
            </a:endParaRPr>
          </a:p>
        </p:txBody>
      </p:sp>
      <p:sp>
        <p:nvSpPr>
          <p:cNvPr id="74762" name="TextBox 12"/>
          <p:cNvSpPr txBox="1">
            <a:spLocks noChangeArrowheads="1"/>
          </p:cNvSpPr>
          <p:nvPr/>
        </p:nvSpPr>
        <p:spPr bwMode="auto">
          <a:xfrm>
            <a:off x="3429000" y="533402"/>
            <a:ext cx="6186488" cy="1569656"/>
          </a:xfrm>
          <a:prstGeom prst="rect">
            <a:avLst/>
          </a:prstGeom>
          <a:noFill/>
          <a:ln w="9525">
            <a:noFill/>
            <a:miter lim="800000"/>
            <a:headEnd/>
            <a:tailEnd/>
          </a:ln>
        </p:spPr>
        <p:txBody>
          <a:bodyPr lIns="91434" tIns="45718" rIns="91434" bIns="45718">
            <a:prstTxWarp prst="textNoShape">
              <a:avLst/>
            </a:prstTxWarp>
            <a:spAutoFit/>
          </a:bodyPr>
          <a:lstStyle/>
          <a:p>
            <a:pPr fontAlgn="base" latinLnBrk="1">
              <a:spcBef>
                <a:spcPct val="0"/>
              </a:spcBef>
              <a:spcAft>
                <a:spcPct val="0"/>
              </a:spcAft>
              <a:buFont typeface="Times" pitchFamily="-1" charset="0"/>
              <a:buNone/>
            </a:pPr>
            <a:r>
              <a:rPr kumimoji="1" lang="en-GB" altLang="ja-JP" sz="3200" dirty="0">
                <a:solidFill>
                  <a:srgbClr val="FFFFFF"/>
                </a:solidFill>
                <a:latin typeface="Times" pitchFamily="-1" charset="0"/>
                <a:ea typeface="굴림" pitchFamily="-1" charset="-127"/>
                <a:cs typeface="굴림" pitchFamily="-1" charset="-127"/>
              </a:rPr>
              <a:t>Thanks.</a:t>
            </a:r>
          </a:p>
          <a:p>
            <a:pPr fontAlgn="base" latinLnBrk="1">
              <a:spcBef>
                <a:spcPct val="0"/>
              </a:spcBef>
              <a:spcAft>
                <a:spcPct val="0"/>
              </a:spcAft>
              <a:buFont typeface="Times" pitchFamily="-1" charset="0"/>
              <a:buNone/>
            </a:pPr>
            <a:endParaRPr kumimoji="1" lang="en-GB" altLang="ja-JP" sz="3200" dirty="0">
              <a:solidFill>
                <a:srgbClr val="FFFFFF"/>
              </a:solidFill>
              <a:latin typeface="Times" pitchFamily="-1" charset="0"/>
              <a:ea typeface="굴림" pitchFamily="-1" charset="-127"/>
              <a:cs typeface="굴림" pitchFamily="-1" charset="-127"/>
            </a:endParaRPr>
          </a:p>
          <a:p>
            <a:pPr fontAlgn="base" latinLnBrk="1">
              <a:spcBef>
                <a:spcPct val="0"/>
              </a:spcBef>
              <a:spcAft>
                <a:spcPct val="0"/>
              </a:spcAft>
              <a:buFont typeface="Times" pitchFamily="-1" charset="0"/>
              <a:buNone/>
            </a:pPr>
            <a:r>
              <a:rPr kumimoji="1" lang="en-GB" altLang="ja-JP" sz="3200" dirty="0">
                <a:solidFill>
                  <a:srgbClr val="FFFFFF"/>
                </a:solidFill>
                <a:latin typeface="Times" pitchFamily="-1" charset="0"/>
                <a:ea typeface="굴림" pitchFamily="-1" charset="-127"/>
                <a:cs typeface="굴림" pitchFamily="-1" charset="-127"/>
              </a:rPr>
              <a:t>Any Questions?</a:t>
            </a:r>
          </a:p>
        </p:txBody>
      </p:sp>
    </p:spTree>
    <p:extLst>
      <p:ext uri="{BB962C8B-B14F-4D97-AF65-F5344CB8AC3E}">
        <p14:creationId xmlns:p14="http://schemas.microsoft.com/office/powerpoint/2010/main" val="2440367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2" descr="backg"/>
          <p:cNvPicPr>
            <a:picLocks noChangeAspect="1" noChangeArrowheads="1"/>
          </p:cNvPicPr>
          <p:nvPr/>
        </p:nvPicPr>
        <p:blipFill>
          <a:blip r:embed="rId3" cstate="print"/>
          <a:srcRect l="5511"/>
          <a:stretch>
            <a:fillRect/>
          </a:stretch>
        </p:blipFill>
        <p:spPr bwMode="auto">
          <a:xfrm>
            <a:off x="2016224" y="66224"/>
            <a:ext cx="10128448" cy="6723151"/>
          </a:xfrm>
          <a:prstGeom prst="rect">
            <a:avLst/>
          </a:prstGeom>
          <a:noFill/>
          <a:ln w="9525">
            <a:noFill/>
            <a:miter lim="800000"/>
            <a:headEnd/>
            <a:tailEnd/>
          </a:ln>
        </p:spPr>
      </p:pic>
      <p:sp>
        <p:nvSpPr>
          <p:cNvPr id="2" name="Title 1"/>
          <p:cNvSpPr>
            <a:spLocks noGrp="1"/>
          </p:cNvSpPr>
          <p:nvPr>
            <p:ph type="ctrTitle"/>
          </p:nvPr>
        </p:nvSpPr>
        <p:spPr/>
        <p:txBody>
          <a:bodyPr/>
          <a:lstStyle/>
          <a:p>
            <a:r>
              <a:rPr lang="en-US" dirty="0">
                <a:solidFill>
                  <a:schemeClr val="tx1"/>
                </a:solidFill>
              </a:rPr>
              <a:t>Basic facts</a:t>
            </a:r>
          </a:p>
        </p:txBody>
      </p:sp>
      <p:sp>
        <p:nvSpPr>
          <p:cNvPr id="12" name="TextBox 11"/>
          <p:cNvSpPr txBox="1"/>
          <p:nvPr/>
        </p:nvSpPr>
        <p:spPr>
          <a:xfrm>
            <a:off x="2447595" y="1892831"/>
            <a:ext cx="8678005" cy="4348107"/>
          </a:xfrm>
          <a:prstGeom prst="rect">
            <a:avLst/>
          </a:prstGeom>
          <a:noFill/>
        </p:spPr>
        <p:txBody>
          <a:bodyPr wrap="none" lIns="121914" tIns="60957" rIns="121914" bIns="60957" rtlCol="0">
            <a:spAutoFit/>
          </a:bodyPr>
          <a:lstStyle/>
          <a:p>
            <a:pPr defTabSz="1219170" fontAlgn="base">
              <a:lnSpc>
                <a:spcPct val="85000"/>
              </a:lnSpc>
              <a:spcBef>
                <a:spcPct val="0"/>
              </a:spcBef>
              <a:spcAft>
                <a:spcPct val="0"/>
              </a:spcAft>
            </a:pPr>
            <a:r>
              <a:rPr lang="en-GB" dirty="0">
                <a:solidFill>
                  <a:srgbClr val="CCFF33"/>
                </a:solidFill>
                <a:ea typeface="ＭＳ Ｐゴシック" charset="0"/>
              </a:rPr>
              <a:t>Turnover</a:t>
            </a:r>
            <a:r>
              <a:rPr lang="en-GB" dirty="0">
                <a:solidFill>
                  <a:srgbClr val="00ADD0"/>
                </a:solidFill>
                <a:ea typeface="ＭＳ Ｐゴシック" charset="0"/>
              </a:rPr>
              <a:t>		</a:t>
            </a:r>
            <a:r>
              <a:rPr lang="en-GB" dirty="0">
                <a:solidFill>
                  <a:srgbClr val="FFFFFF"/>
                </a:solidFill>
                <a:ea typeface="ＭＳ Ｐゴシック" charset="0"/>
              </a:rPr>
              <a:t>~£208m </a:t>
            </a:r>
            <a:br>
              <a:rPr lang="en-GB" dirty="0">
                <a:solidFill>
                  <a:srgbClr val="FFFFFF"/>
                </a:solidFill>
                <a:ea typeface="ＭＳ Ｐゴシック" charset="0"/>
              </a:rPr>
            </a:br>
            <a:r>
              <a:rPr lang="en-GB" dirty="0">
                <a:solidFill>
                  <a:srgbClr val="FFFFFF"/>
                </a:solidFill>
                <a:ea typeface="ＭＳ Ｐゴシック" charset="0"/>
              </a:rPr>
              <a:t>		(approx 16% Commercial)</a:t>
            </a:r>
          </a:p>
          <a:p>
            <a:pPr defTabSz="1219170" fontAlgn="base">
              <a:lnSpc>
                <a:spcPct val="85000"/>
              </a:lnSpc>
              <a:spcBef>
                <a:spcPct val="0"/>
              </a:spcBef>
              <a:spcAft>
                <a:spcPct val="0"/>
              </a:spcAft>
            </a:pPr>
            <a:endParaRPr lang="en-GB" dirty="0">
              <a:solidFill>
                <a:srgbClr val="00ADD0"/>
              </a:solidFill>
              <a:ea typeface="ＭＳ Ｐゴシック" charset="0"/>
            </a:endParaRPr>
          </a:p>
          <a:p>
            <a:pPr defTabSz="1219170" fontAlgn="base">
              <a:lnSpc>
                <a:spcPct val="85000"/>
              </a:lnSpc>
              <a:spcBef>
                <a:spcPct val="0"/>
              </a:spcBef>
              <a:spcAft>
                <a:spcPct val="0"/>
              </a:spcAft>
            </a:pPr>
            <a:r>
              <a:rPr lang="en-GB" dirty="0">
                <a:solidFill>
                  <a:srgbClr val="CCFF33"/>
                </a:solidFill>
                <a:ea typeface="ＭＳ Ｐゴシック" charset="0"/>
              </a:rPr>
              <a:t>People</a:t>
            </a:r>
            <a:r>
              <a:rPr lang="en-GB" dirty="0">
                <a:solidFill>
                  <a:srgbClr val="00ADD0"/>
                </a:solidFill>
                <a:ea typeface="ＭＳ Ｐゴシック" charset="0"/>
              </a:rPr>
              <a:t>		</a:t>
            </a:r>
            <a:r>
              <a:rPr lang="en-GB" dirty="0">
                <a:solidFill>
                  <a:srgbClr val="FFFFFF"/>
                </a:solidFill>
                <a:ea typeface="ＭＳ Ｐゴシック" charset="0"/>
              </a:rPr>
              <a:t>~2000 Staff</a:t>
            </a:r>
          </a:p>
          <a:p>
            <a:pPr defTabSz="1219170" fontAlgn="base">
              <a:lnSpc>
                <a:spcPct val="85000"/>
              </a:lnSpc>
              <a:spcBef>
                <a:spcPct val="0"/>
              </a:spcBef>
              <a:spcAft>
                <a:spcPct val="0"/>
              </a:spcAft>
            </a:pPr>
            <a:r>
              <a:rPr lang="en-GB" dirty="0">
                <a:solidFill>
                  <a:srgbClr val="FFFFFF"/>
                </a:solidFill>
                <a:ea typeface="ＭＳ Ｐゴシック" charset="0"/>
              </a:rPr>
              <a:t>		~1400 at Exeter HQ </a:t>
            </a:r>
          </a:p>
          <a:p>
            <a:pPr defTabSz="1219170" fontAlgn="base">
              <a:lnSpc>
                <a:spcPct val="85000"/>
              </a:lnSpc>
              <a:spcBef>
                <a:spcPct val="0"/>
              </a:spcBef>
              <a:spcAft>
                <a:spcPct val="0"/>
              </a:spcAft>
            </a:pPr>
            <a:endParaRPr lang="en-GB" dirty="0">
              <a:solidFill>
                <a:srgbClr val="00ADD0"/>
              </a:solidFill>
              <a:ea typeface="ＭＳ Ｐゴシック" charset="0"/>
            </a:endParaRPr>
          </a:p>
          <a:p>
            <a:pPr defTabSz="1219170" fontAlgn="base">
              <a:lnSpc>
                <a:spcPct val="85000"/>
              </a:lnSpc>
              <a:spcBef>
                <a:spcPct val="0"/>
              </a:spcBef>
              <a:spcAft>
                <a:spcPct val="0"/>
              </a:spcAft>
            </a:pPr>
            <a:r>
              <a:rPr lang="en-GB" dirty="0">
                <a:solidFill>
                  <a:srgbClr val="CCFF33"/>
                </a:solidFill>
                <a:ea typeface="ＭＳ Ｐゴシック" charset="0"/>
              </a:rPr>
              <a:t>Locations	</a:t>
            </a:r>
            <a:r>
              <a:rPr lang="en-GB" dirty="0">
                <a:solidFill>
                  <a:srgbClr val="00ADD0"/>
                </a:solidFill>
                <a:ea typeface="ＭＳ Ｐゴシック" charset="0"/>
              </a:rPr>
              <a:t>	</a:t>
            </a:r>
            <a:r>
              <a:rPr lang="en-GB" dirty="0">
                <a:solidFill>
                  <a:srgbClr val="FFFFFF"/>
                </a:solidFill>
                <a:ea typeface="ＭＳ Ｐゴシック" charset="0"/>
              </a:rPr>
              <a:t>~50 manned locations</a:t>
            </a:r>
            <a:br>
              <a:rPr lang="en-GB" dirty="0">
                <a:solidFill>
                  <a:srgbClr val="FFFFFF"/>
                </a:solidFill>
                <a:ea typeface="ＭＳ Ｐゴシック" charset="0"/>
              </a:rPr>
            </a:br>
            <a:r>
              <a:rPr lang="en-GB" dirty="0">
                <a:solidFill>
                  <a:srgbClr val="FFFFFF"/>
                </a:solidFill>
                <a:ea typeface="ＭＳ Ｐゴシック" charset="0"/>
              </a:rPr>
              <a:t>		~Many more unmanned observing sites</a:t>
            </a:r>
            <a:br>
              <a:rPr lang="en-GB" dirty="0">
                <a:solidFill>
                  <a:srgbClr val="FFFFFF"/>
                </a:solidFill>
                <a:ea typeface="ＭＳ Ｐゴシック" charset="0"/>
              </a:rPr>
            </a:br>
            <a:r>
              <a:rPr lang="en-GB" dirty="0">
                <a:solidFill>
                  <a:srgbClr val="FFFFFF"/>
                </a:solidFill>
                <a:ea typeface="ＭＳ Ｐゴシック" charset="0"/>
              </a:rPr>
              <a:t>		~inc 5 permanent and 2 Mobile Met Unit overseas sites</a:t>
            </a:r>
          </a:p>
          <a:p>
            <a:pPr defTabSz="1219170" fontAlgn="base">
              <a:lnSpc>
                <a:spcPct val="85000"/>
              </a:lnSpc>
              <a:spcBef>
                <a:spcPct val="0"/>
              </a:spcBef>
              <a:spcAft>
                <a:spcPct val="0"/>
              </a:spcAft>
            </a:pPr>
            <a:endParaRPr lang="en-GB" dirty="0">
              <a:solidFill>
                <a:srgbClr val="00ADD0"/>
              </a:solidFill>
              <a:ea typeface="ＭＳ Ｐゴシック" charset="0"/>
            </a:endParaRPr>
          </a:p>
          <a:p>
            <a:pPr defTabSz="1219170" fontAlgn="base">
              <a:lnSpc>
                <a:spcPct val="85000"/>
              </a:lnSpc>
              <a:spcBef>
                <a:spcPct val="0"/>
              </a:spcBef>
              <a:spcAft>
                <a:spcPct val="0"/>
              </a:spcAft>
            </a:pPr>
            <a:r>
              <a:rPr lang="en-GB" dirty="0">
                <a:solidFill>
                  <a:srgbClr val="CCFF33"/>
                </a:solidFill>
                <a:ea typeface="ＭＳ Ｐゴシック" charset="0"/>
              </a:rPr>
              <a:t>Working areas</a:t>
            </a:r>
            <a:r>
              <a:rPr lang="en-GB" dirty="0">
                <a:solidFill>
                  <a:srgbClr val="00ADD0"/>
                </a:solidFill>
                <a:ea typeface="ＭＳ Ｐゴシック" charset="0"/>
              </a:rPr>
              <a:t>	</a:t>
            </a:r>
            <a:r>
              <a:rPr lang="en-GB" dirty="0">
                <a:solidFill>
                  <a:srgbClr val="FFFFFF"/>
                </a:solidFill>
                <a:ea typeface="ＭＳ Ｐゴシック" charset="0"/>
              </a:rPr>
              <a:t>37% Forecasting &amp; Observations</a:t>
            </a:r>
          </a:p>
          <a:p>
            <a:pPr defTabSz="1219170" fontAlgn="base">
              <a:lnSpc>
                <a:spcPct val="85000"/>
              </a:lnSpc>
              <a:spcBef>
                <a:spcPct val="0"/>
              </a:spcBef>
              <a:spcAft>
                <a:spcPct val="0"/>
              </a:spcAft>
            </a:pPr>
            <a:r>
              <a:rPr lang="en-GB" dirty="0">
                <a:solidFill>
                  <a:srgbClr val="FFFFFF"/>
                </a:solidFill>
                <a:ea typeface="ＭＳ Ｐゴシック" charset="0"/>
              </a:rPr>
              <a:t>		28% Science &amp; Research</a:t>
            </a:r>
          </a:p>
          <a:p>
            <a:pPr defTabSz="1219170" fontAlgn="base">
              <a:lnSpc>
                <a:spcPct val="85000"/>
              </a:lnSpc>
              <a:spcBef>
                <a:spcPct val="0"/>
              </a:spcBef>
              <a:spcAft>
                <a:spcPct val="0"/>
              </a:spcAft>
            </a:pPr>
            <a:r>
              <a:rPr lang="en-GB" dirty="0">
                <a:solidFill>
                  <a:srgbClr val="FFFFFF"/>
                </a:solidFill>
                <a:ea typeface="ＭＳ Ｐゴシック" charset="0"/>
              </a:rPr>
              <a:t>		16% Technology (IT)</a:t>
            </a:r>
          </a:p>
          <a:p>
            <a:pPr defTabSz="1219170" fontAlgn="base">
              <a:lnSpc>
                <a:spcPct val="85000"/>
              </a:lnSpc>
              <a:spcBef>
                <a:spcPct val="0"/>
              </a:spcBef>
              <a:spcAft>
                <a:spcPct val="0"/>
              </a:spcAft>
            </a:pPr>
            <a:r>
              <a:rPr lang="en-GB" dirty="0">
                <a:solidFill>
                  <a:srgbClr val="FFFFFF"/>
                </a:solidFill>
                <a:ea typeface="ＭＳ Ｐゴシック" charset="0"/>
              </a:rPr>
              <a:t>		12% Commercial and Government Business</a:t>
            </a:r>
          </a:p>
          <a:p>
            <a:pPr defTabSz="1219170" fontAlgn="base">
              <a:lnSpc>
                <a:spcPct val="85000"/>
              </a:lnSpc>
              <a:spcBef>
                <a:spcPct val="0"/>
              </a:spcBef>
              <a:spcAft>
                <a:spcPct val="0"/>
              </a:spcAft>
            </a:pPr>
            <a:r>
              <a:rPr lang="en-GB" dirty="0">
                <a:solidFill>
                  <a:srgbClr val="FFFFFF"/>
                </a:solidFill>
                <a:ea typeface="ＭＳ Ｐゴシック" charset="0"/>
              </a:rPr>
              <a:t>		7%   Corporate Services</a:t>
            </a:r>
          </a:p>
          <a:p>
            <a:pPr defTabSz="1219170" fontAlgn="base">
              <a:lnSpc>
                <a:spcPct val="85000"/>
              </a:lnSpc>
              <a:spcBef>
                <a:spcPct val="0"/>
              </a:spcBef>
              <a:spcAft>
                <a:spcPct val="0"/>
              </a:spcAft>
            </a:pPr>
            <a:r>
              <a:rPr lang="en-GB" dirty="0">
                <a:solidFill>
                  <a:srgbClr val="00ADD0"/>
                </a:solidFill>
                <a:ea typeface="ＭＳ Ｐゴシック" charset="0"/>
              </a:rPr>
              <a:t> </a:t>
            </a:r>
          </a:p>
          <a:p>
            <a:pPr defTabSz="1219170" fontAlgn="base">
              <a:lnSpc>
                <a:spcPct val="85000"/>
              </a:lnSpc>
              <a:spcBef>
                <a:spcPct val="0"/>
              </a:spcBef>
              <a:spcAft>
                <a:spcPct val="0"/>
              </a:spcAft>
            </a:pPr>
            <a:endParaRPr lang="en-GB" dirty="0">
              <a:solidFill>
                <a:srgbClr val="00ADD0"/>
              </a:solidFill>
              <a:ea typeface="ＭＳ Ｐゴシック" charset="0"/>
            </a:endParaRPr>
          </a:p>
        </p:txBody>
      </p:sp>
    </p:spTree>
    <p:extLst>
      <p:ext uri="{BB962C8B-B14F-4D97-AF65-F5344CB8AC3E}">
        <p14:creationId xmlns:p14="http://schemas.microsoft.com/office/powerpoint/2010/main" val="4027050233"/>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Footer Placeholder 3"/>
          <p:cNvSpPr>
            <a:spLocks noGrp="1"/>
          </p:cNvSpPr>
          <p:nvPr>
            <p:ph type="ftr" sz="quarter" idx="4294967295"/>
          </p:nvPr>
        </p:nvSpPr>
        <p:spPr>
          <a:xfrm>
            <a:off x="3124200" y="6400800"/>
            <a:ext cx="2895600" cy="228600"/>
          </a:xfrm>
          <a:prstGeom prst="rect">
            <a:avLst/>
          </a:prstGeom>
          <a:noFill/>
        </p:spPr>
        <p:txBody>
          <a:bodyPr lIns="91434" tIns="45718" rIns="91434" bIns="45718"/>
          <a:lstStyle/>
          <a:p>
            <a:r>
              <a:rPr lang="en-GB" sz="1500" dirty="0">
                <a:solidFill>
                  <a:schemeClr val="bg2"/>
                </a:solidFill>
              </a:rPr>
              <a:t>© Crown copyright   Met Office</a:t>
            </a:r>
            <a:endParaRPr lang="en-GB" sz="1100" dirty="0">
              <a:solidFill>
                <a:schemeClr val="bg2"/>
              </a:solidFill>
              <a:latin typeface="Times" charset="0"/>
            </a:endParaRPr>
          </a:p>
        </p:txBody>
      </p:sp>
      <p:sp>
        <p:nvSpPr>
          <p:cNvPr id="262146" name="Rectangle 2"/>
          <p:cNvSpPr>
            <a:spLocks noGrp="1" noChangeArrowheads="1"/>
          </p:cNvSpPr>
          <p:nvPr>
            <p:ph type="title"/>
          </p:nvPr>
        </p:nvSpPr>
        <p:spPr>
          <a:xfrm>
            <a:off x="3581400" y="291739"/>
            <a:ext cx="6934200" cy="1371600"/>
          </a:xfrm>
        </p:spPr>
        <p:txBody>
          <a:bodyPr/>
          <a:lstStyle/>
          <a:p>
            <a:pPr eaLnBrk="1" hangingPunct="1"/>
            <a:r>
              <a:rPr lang="en-GB" dirty="0">
                <a:ea typeface="ＭＳ Ｐゴシック" pitchFamily="34" charset="-128"/>
              </a:rPr>
              <a:t>Polar Orbit</a:t>
            </a:r>
          </a:p>
        </p:txBody>
      </p:sp>
      <p:sp>
        <p:nvSpPr>
          <p:cNvPr id="262147" name="Text Box 3"/>
          <p:cNvSpPr txBox="1">
            <a:spLocks noChangeArrowheads="1"/>
          </p:cNvSpPr>
          <p:nvPr/>
        </p:nvSpPr>
        <p:spPr bwMode="auto">
          <a:xfrm>
            <a:off x="5410200" y="2768600"/>
            <a:ext cx="5829299" cy="3016206"/>
          </a:xfrm>
          <a:prstGeom prst="rect">
            <a:avLst/>
          </a:prstGeom>
          <a:noFill/>
          <a:ln w="9525">
            <a:noFill/>
            <a:miter lim="800000"/>
            <a:headEnd/>
            <a:tailEnd/>
          </a:ln>
        </p:spPr>
        <p:txBody>
          <a:bodyPr wrap="square" lIns="91434" tIns="45718" rIns="91434" bIns="45718">
            <a:spAutoFit/>
          </a:bodyPr>
          <a:lstStyle/>
          <a:p>
            <a:pPr eaLnBrk="0" hangingPunct="0">
              <a:lnSpc>
                <a:spcPct val="100000"/>
              </a:lnSpc>
              <a:spcBef>
                <a:spcPct val="50000"/>
              </a:spcBef>
              <a:buFont typeface="Wingdings" pitchFamily="2" charset="2"/>
              <a:buChar char="ü"/>
            </a:pPr>
            <a:r>
              <a:rPr lang="en-GB" sz="2000" dirty="0">
                <a:solidFill>
                  <a:srgbClr val="000000"/>
                </a:solidFill>
                <a:sym typeface="Symbol" pitchFamily="18" charset="2"/>
              </a:rPr>
              <a:t> </a:t>
            </a:r>
            <a:r>
              <a:rPr lang="en-GB" sz="2000" b="1" dirty="0">
                <a:solidFill>
                  <a:srgbClr val="000000"/>
                </a:solidFill>
                <a:sym typeface="Symbol" pitchFamily="18" charset="2"/>
              </a:rPr>
              <a:t>crossing time of the equator is fixed</a:t>
            </a:r>
          </a:p>
          <a:p>
            <a:pPr eaLnBrk="0" hangingPunct="0">
              <a:lnSpc>
                <a:spcPct val="100000"/>
              </a:lnSpc>
              <a:spcBef>
                <a:spcPct val="50000"/>
              </a:spcBef>
              <a:buFont typeface="Wingdings" pitchFamily="2" charset="2"/>
              <a:buChar char="ü"/>
            </a:pPr>
            <a:r>
              <a:rPr lang="en-GB" sz="2000" b="1" dirty="0">
                <a:solidFill>
                  <a:srgbClr val="000000"/>
                </a:solidFill>
                <a:sym typeface="Symbol" pitchFamily="18" charset="2"/>
              </a:rPr>
              <a:t>good polar coverage</a:t>
            </a:r>
          </a:p>
          <a:p>
            <a:pPr eaLnBrk="0" hangingPunct="0">
              <a:lnSpc>
                <a:spcPct val="100000"/>
              </a:lnSpc>
              <a:spcBef>
                <a:spcPct val="50000"/>
              </a:spcBef>
              <a:buFont typeface="Wingdings" pitchFamily="2" charset="2"/>
              <a:buChar char="ü"/>
            </a:pPr>
            <a:r>
              <a:rPr lang="en-GB" sz="2000" b="1" dirty="0">
                <a:solidFill>
                  <a:srgbClr val="000000"/>
                </a:solidFill>
                <a:sym typeface="Symbol" pitchFamily="18" charset="2"/>
              </a:rPr>
              <a:t>good resolution</a:t>
            </a:r>
          </a:p>
          <a:p>
            <a:pPr eaLnBrk="0" hangingPunct="0">
              <a:lnSpc>
                <a:spcPct val="100000"/>
              </a:lnSpc>
              <a:spcBef>
                <a:spcPct val="50000"/>
              </a:spcBef>
              <a:buFont typeface="Wingdings" pitchFamily="2" charset="2"/>
              <a:buChar char="ü"/>
            </a:pPr>
            <a:r>
              <a:rPr lang="en-GB" sz="2000" b="1" dirty="0">
                <a:solidFill>
                  <a:srgbClr val="000000"/>
                </a:solidFill>
                <a:sym typeface="Symbol" pitchFamily="18" charset="2"/>
              </a:rPr>
              <a:t>active systems are viable</a:t>
            </a:r>
          </a:p>
          <a:p>
            <a:pPr eaLnBrk="0" hangingPunct="0">
              <a:lnSpc>
                <a:spcPct val="100000"/>
              </a:lnSpc>
              <a:spcBef>
                <a:spcPct val="50000"/>
              </a:spcBef>
              <a:buFont typeface="Wingdings" pitchFamily="2" charset="2"/>
              <a:buChar char="ü"/>
            </a:pPr>
            <a:r>
              <a:rPr lang="en-GB" sz="2000" b="1" dirty="0">
                <a:solidFill>
                  <a:srgbClr val="000000"/>
                </a:solidFill>
                <a:sym typeface="Symbol" pitchFamily="18" charset="2"/>
              </a:rPr>
              <a:t>larger payloads with more instruments</a:t>
            </a:r>
          </a:p>
          <a:p>
            <a:pPr eaLnBrk="0" hangingPunct="0">
              <a:lnSpc>
                <a:spcPct val="100000"/>
              </a:lnSpc>
              <a:spcBef>
                <a:spcPct val="50000"/>
              </a:spcBef>
              <a:buSzPct val="120000"/>
              <a:buFont typeface="Symbol" pitchFamily="18" charset="2"/>
              <a:buChar char="´"/>
            </a:pPr>
            <a:r>
              <a:rPr lang="en-GB" sz="2000" b="1" dirty="0">
                <a:solidFill>
                  <a:srgbClr val="000000"/>
                </a:solidFill>
                <a:sym typeface="Symbol" pitchFamily="18" charset="2"/>
              </a:rPr>
              <a:t> satellite only views a portion of the earth at one time </a:t>
            </a:r>
          </a:p>
        </p:txBody>
      </p:sp>
      <p:sp>
        <p:nvSpPr>
          <p:cNvPr id="262148" name="Text Box 4"/>
          <p:cNvSpPr txBox="1">
            <a:spLocks noChangeArrowheads="1"/>
          </p:cNvSpPr>
          <p:nvPr/>
        </p:nvSpPr>
        <p:spPr bwMode="auto">
          <a:xfrm>
            <a:off x="2362200" y="1078280"/>
            <a:ext cx="8332791" cy="1569656"/>
          </a:xfrm>
          <a:prstGeom prst="rect">
            <a:avLst/>
          </a:prstGeom>
          <a:noFill/>
          <a:ln w="9525">
            <a:noFill/>
            <a:miter lim="800000"/>
            <a:headEnd/>
            <a:tailEnd/>
          </a:ln>
        </p:spPr>
        <p:txBody>
          <a:bodyPr wrap="square" lIns="91434" tIns="45718" rIns="91434" bIns="45718">
            <a:spAutoFit/>
          </a:bodyPr>
          <a:lstStyle/>
          <a:p>
            <a:pPr eaLnBrk="0" hangingPunct="0">
              <a:lnSpc>
                <a:spcPct val="100000"/>
              </a:lnSpc>
              <a:spcBef>
                <a:spcPct val="50000"/>
              </a:spcBef>
            </a:pPr>
            <a:r>
              <a:rPr lang="en-GB" sz="2400" dirty="0">
                <a:solidFill>
                  <a:srgbClr val="000000"/>
                </a:solidFill>
              </a:rPr>
              <a:t>Satellite altitudes typically 850 km and pass close to the pole. At a certain inclination to the equator (~98.7</a:t>
            </a:r>
            <a:r>
              <a:rPr lang="en-US" sz="2400" dirty="0">
                <a:solidFill>
                  <a:srgbClr val="000000"/>
                </a:solidFill>
                <a:cs typeface="Arial" pitchFamily="34" charset="0"/>
              </a:rPr>
              <a:t>º), the </a:t>
            </a:r>
            <a:r>
              <a:rPr lang="en-GB" sz="2400" dirty="0">
                <a:solidFill>
                  <a:srgbClr val="000000"/>
                </a:solidFill>
                <a:cs typeface="Arial" pitchFamily="34" charset="0"/>
              </a:rPr>
              <a:t>satellite's orbital plane will appear to be fixed with respect to the sun</a:t>
            </a:r>
            <a:r>
              <a:rPr lang="en-US" sz="2400" dirty="0">
                <a:solidFill>
                  <a:srgbClr val="000000"/>
                </a:solidFill>
                <a:cs typeface="Arial" pitchFamily="34" charset="0"/>
              </a:rPr>
              <a:t> (sun-synchronous).</a:t>
            </a:r>
          </a:p>
        </p:txBody>
      </p:sp>
      <p:pic>
        <p:nvPicPr>
          <p:cNvPr id="262149" name="Picture 5" descr="Polar_Orbits_fig1"/>
          <p:cNvPicPr>
            <a:picLocks noGrp="1" noChangeAspect="1" noChangeArrowheads="1"/>
          </p:cNvPicPr>
          <p:nvPr>
            <p:ph idx="1"/>
          </p:nvPr>
        </p:nvPicPr>
        <p:blipFill>
          <a:blip r:embed="rId3" cstate="print"/>
          <a:srcRect/>
          <a:stretch>
            <a:fillRect/>
          </a:stretch>
        </p:blipFill>
        <p:spPr>
          <a:xfrm>
            <a:off x="2667000" y="2730500"/>
            <a:ext cx="2447929" cy="2859088"/>
          </a:xfrm>
          <a:noFill/>
        </p:spPr>
      </p:pic>
    </p:spTree>
    <p:extLst>
      <p:ext uri="{BB962C8B-B14F-4D97-AF65-F5344CB8AC3E}">
        <p14:creationId xmlns:p14="http://schemas.microsoft.com/office/powerpoint/2010/main" val="74897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Footer Placeholder 3"/>
          <p:cNvSpPr>
            <a:spLocks noGrp="1"/>
          </p:cNvSpPr>
          <p:nvPr>
            <p:ph type="ftr" sz="quarter" idx="4294967295"/>
          </p:nvPr>
        </p:nvSpPr>
        <p:spPr>
          <a:xfrm>
            <a:off x="1847851" y="6553200"/>
            <a:ext cx="2895600" cy="228600"/>
          </a:xfrm>
          <a:prstGeom prst="rect">
            <a:avLst/>
          </a:prstGeom>
          <a:noFill/>
        </p:spPr>
        <p:txBody>
          <a:bodyPr lIns="91434" tIns="45718" rIns="91434" bIns="45718"/>
          <a:lstStyle/>
          <a:p>
            <a:r>
              <a:rPr lang="en-GB" dirty="0"/>
              <a:t>© Crown copyright   Met Office</a:t>
            </a:r>
            <a:endParaRPr lang="en-GB" sz="1500" dirty="0">
              <a:latin typeface="Times" charset="0"/>
            </a:endParaRPr>
          </a:p>
        </p:txBody>
      </p:sp>
      <p:sp>
        <p:nvSpPr>
          <p:cNvPr id="278530" name="Rectangle 2"/>
          <p:cNvSpPr>
            <a:spLocks noGrp="1" noChangeArrowheads="1"/>
          </p:cNvSpPr>
          <p:nvPr>
            <p:ph type="title"/>
          </p:nvPr>
        </p:nvSpPr>
        <p:spPr>
          <a:xfrm>
            <a:off x="2286000" y="347663"/>
            <a:ext cx="9220200" cy="1371600"/>
          </a:xfrm>
        </p:spPr>
        <p:txBody>
          <a:bodyPr/>
          <a:lstStyle/>
          <a:p>
            <a:pPr eaLnBrk="1" hangingPunct="1"/>
            <a:r>
              <a:rPr lang="en-GB" sz="3600" dirty="0" err="1">
                <a:ea typeface="ＭＳ Ｐゴシック" pitchFamily="34" charset="-128"/>
              </a:rPr>
              <a:t>Metop</a:t>
            </a:r>
            <a:r>
              <a:rPr lang="en-GB" sz="3600" dirty="0">
                <a:ea typeface="ＭＳ Ｐゴシック" pitchFamily="34" charset="-128"/>
              </a:rPr>
              <a:t>: The European Polar System (EPS) - will be with us until 2020s</a:t>
            </a:r>
          </a:p>
        </p:txBody>
      </p:sp>
      <p:pic>
        <p:nvPicPr>
          <p:cNvPr id="278531" name="Picture 3" descr="Metop"/>
          <p:cNvPicPr>
            <a:picLocks noChangeAspect="1" noChangeArrowheads="1"/>
          </p:cNvPicPr>
          <p:nvPr/>
        </p:nvPicPr>
        <p:blipFill>
          <a:blip r:embed="rId3" cstate="print"/>
          <a:srcRect/>
          <a:stretch>
            <a:fillRect/>
          </a:stretch>
        </p:blipFill>
        <p:spPr bwMode="auto">
          <a:xfrm>
            <a:off x="2927355" y="1511302"/>
            <a:ext cx="7129463" cy="5346700"/>
          </a:xfrm>
          <a:prstGeom prst="rect">
            <a:avLst/>
          </a:prstGeom>
          <a:noFill/>
          <a:ln w="9525">
            <a:noFill/>
            <a:miter lim="800000"/>
            <a:headEnd/>
            <a:tailEnd/>
          </a:ln>
        </p:spPr>
      </p:pic>
    </p:spTree>
    <p:extLst>
      <p:ext uri="{BB962C8B-B14F-4D97-AF65-F5344CB8AC3E}">
        <p14:creationId xmlns:p14="http://schemas.microsoft.com/office/powerpoint/2010/main" val="569196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400" y="0"/>
            <a:ext cx="10058400" cy="6705600"/>
          </a:xfrm>
          <a:prstGeom prst="rect">
            <a:avLst/>
          </a:prstGeom>
        </p:spPr>
      </p:pic>
    </p:spTree>
    <p:extLst>
      <p:ext uri="{BB962C8B-B14F-4D97-AF65-F5344CB8AC3E}">
        <p14:creationId xmlns:p14="http://schemas.microsoft.com/office/powerpoint/2010/main" val="548416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Footer Placeholder 3"/>
          <p:cNvSpPr>
            <a:spLocks noGrp="1"/>
          </p:cNvSpPr>
          <p:nvPr>
            <p:ph type="ftr" sz="quarter" idx="4294967295"/>
          </p:nvPr>
        </p:nvSpPr>
        <p:spPr>
          <a:xfrm>
            <a:off x="1847851" y="6553200"/>
            <a:ext cx="2895600" cy="228600"/>
          </a:xfrm>
          <a:prstGeom prst="rect">
            <a:avLst/>
          </a:prstGeom>
          <a:noFill/>
        </p:spPr>
        <p:txBody>
          <a:bodyPr lIns="91434" tIns="45718" rIns="91434" bIns="45718"/>
          <a:lstStyle/>
          <a:p>
            <a:r>
              <a:rPr lang="en-GB" dirty="0"/>
              <a:t>© Crown copyright   Met Office</a:t>
            </a:r>
            <a:endParaRPr lang="en-GB" sz="1500" dirty="0">
              <a:latin typeface="Times" charset="0"/>
            </a:endParaRPr>
          </a:p>
        </p:txBody>
      </p:sp>
      <p:sp>
        <p:nvSpPr>
          <p:cNvPr id="264194" name="Rectangle 2"/>
          <p:cNvSpPr>
            <a:spLocks noGrp="1" noChangeArrowheads="1"/>
          </p:cNvSpPr>
          <p:nvPr>
            <p:ph type="title"/>
          </p:nvPr>
        </p:nvSpPr>
        <p:spPr/>
        <p:txBody>
          <a:bodyPr/>
          <a:lstStyle/>
          <a:p>
            <a:pPr eaLnBrk="1" hangingPunct="1"/>
            <a:r>
              <a:rPr lang="en-GB" sz="3600" dirty="0">
                <a:ea typeface="ＭＳ Ｐゴシック" pitchFamily="34" charset="-128"/>
              </a:rPr>
              <a:t>Typical ground track of one polar satellite over six hours</a:t>
            </a:r>
          </a:p>
        </p:txBody>
      </p:sp>
      <p:pic>
        <p:nvPicPr>
          <p:cNvPr id="264195" name="Picture 4" descr="SA_external2.png"/>
          <p:cNvPicPr>
            <a:picLocks noChangeAspect="1"/>
          </p:cNvPicPr>
          <p:nvPr/>
        </p:nvPicPr>
        <p:blipFill>
          <a:blip r:embed="rId2" cstate="print"/>
          <a:srcRect l="12521" t="23961" r="13130" b="2901"/>
          <a:stretch>
            <a:fillRect/>
          </a:stretch>
        </p:blipFill>
        <p:spPr bwMode="auto">
          <a:xfrm>
            <a:off x="1968500" y="1947863"/>
            <a:ext cx="8331200" cy="4686300"/>
          </a:xfrm>
          <a:prstGeom prst="rect">
            <a:avLst/>
          </a:prstGeom>
          <a:noFill/>
          <a:ln w="9525">
            <a:noFill/>
            <a:miter lim="800000"/>
            <a:headEnd/>
            <a:tailEnd/>
          </a:ln>
        </p:spPr>
      </p:pic>
      <p:sp>
        <p:nvSpPr>
          <p:cNvPr id="264196" name="Text Box 5"/>
          <p:cNvSpPr txBox="1">
            <a:spLocks noChangeArrowheads="1"/>
          </p:cNvSpPr>
          <p:nvPr/>
        </p:nvSpPr>
        <p:spPr bwMode="auto">
          <a:xfrm>
            <a:off x="7304091" y="1874844"/>
            <a:ext cx="3239991" cy="461665"/>
          </a:xfrm>
          <a:prstGeom prst="rect">
            <a:avLst/>
          </a:prstGeom>
          <a:noFill/>
          <a:ln w="9525">
            <a:noFill/>
            <a:miter lim="800000"/>
            <a:headEnd/>
            <a:tailEnd/>
          </a:ln>
        </p:spPr>
        <p:txBody>
          <a:bodyPr wrap="none" lIns="91434" tIns="45718" rIns="91434" bIns="45718">
            <a:spAutoFit/>
          </a:bodyPr>
          <a:lstStyle/>
          <a:p>
            <a:r>
              <a:rPr lang="en-GB" sz="2400" dirty="0">
                <a:solidFill>
                  <a:srgbClr val="000000"/>
                </a:solidFill>
              </a:rPr>
              <a:t>swath width ~2000 km</a:t>
            </a:r>
          </a:p>
        </p:txBody>
      </p:sp>
      <p:sp>
        <p:nvSpPr>
          <p:cNvPr id="9" name="Line 7"/>
          <p:cNvSpPr>
            <a:spLocks noChangeShapeType="1"/>
          </p:cNvSpPr>
          <p:nvPr/>
        </p:nvSpPr>
        <p:spPr bwMode="auto">
          <a:xfrm>
            <a:off x="8958264" y="2298700"/>
            <a:ext cx="365125" cy="2071688"/>
          </a:xfrm>
          <a:prstGeom prst="line">
            <a:avLst/>
          </a:prstGeom>
          <a:noFill/>
          <a:ln w="38100">
            <a:solidFill>
              <a:srgbClr val="000000"/>
            </a:solidFill>
            <a:round/>
            <a:headEnd/>
            <a:tailEnd type="triangle" w="med" len="med"/>
          </a:ln>
          <a:effectLst/>
        </p:spPr>
        <p:txBody>
          <a:bodyPr lIns="91434" tIns="45718" rIns="91434" bIns="45718"/>
          <a:lstStyle/>
          <a:p>
            <a:pPr>
              <a:defRPr/>
            </a:pPr>
            <a:endParaRPr lang="en-GB" sz="4400" kern="0" dirty="0">
              <a:solidFill>
                <a:srgbClr val="FFFFFF"/>
              </a:solidFill>
            </a:endParaRPr>
          </a:p>
        </p:txBody>
      </p:sp>
      <p:sp>
        <p:nvSpPr>
          <p:cNvPr id="264198" name="Text Box 8"/>
          <p:cNvSpPr txBox="1">
            <a:spLocks noChangeArrowheads="1"/>
          </p:cNvSpPr>
          <p:nvPr/>
        </p:nvSpPr>
        <p:spPr bwMode="auto">
          <a:xfrm>
            <a:off x="5756277" y="6056313"/>
            <a:ext cx="2610011" cy="338555"/>
          </a:xfrm>
          <a:prstGeom prst="rect">
            <a:avLst/>
          </a:prstGeom>
          <a:solidFill>
            <a:schemeClr val="tx1"/>
          </a:solidFill>
          <a:ln w="19050">
            <a:solidFill>
              <a:schemeClr val="bg1"/>
            </a:solidFill>
            <a:miter lim="800000"/>
            <a:headEnd/>
            <a:tailEnd/>
          </a:ln>
        </p:spPr>
        <p:txBody>
          <a:bodyPr wrap="none" lIns="91434" tIns="45718" rIns="91434" bIns="45718">
            <a:spAutoFit/>
          </a:bodyPr>
          <a:lstStyle/>
          <a:p>
            <a:r>
              <a:rPr lang="en-GB" sz="1600" dirty="0">
                <a:solidFill>
                  <a:srgbClr val="000000"/>
                </a:solidFill>
              </a:rPr>
              <a:t>Orbit period  ~100 minutes</a:t>
            </a:r>
          </a:p>
        </p:txBody>
      </p:sp>
      <p:sp>
        <p:nvSpPr>
          <p:cNvPr id="264199" name="Line 6"/>
          <p:cNvSpPr>
            <a:spLocks noChangeShapeType="1"/>
          </p:cNvSpPr>
          <p:nvPr/>
        </p:nvSpPr>
        <p:spPr bwMode="auto">
          <a:xfrm flipV="1">
            <a:off x="9140825" y="4394201"/>
            <a:ext cx="400051" cy="66675"/>
          </a:xfrm>
          <a:prstGeom prst="line">
            <a:avLst/>
          </a:prstGeom>
          <a:noFill/>
          <a:ln w="38100">
            <a:solidFill>
              <a:schemeClr val="bg1"/>
            </a:solidFill>
            <a:round/>
            <a:headEnd type="triangle" w="med" len="med"/>
            <a:tailEnd type="triangle" w="med" len="med"/>
          </a:ln>
        </p:spPr>
        <p:txBody>
          <a:bodyPr lIns="91434" tIns="45718" rIns="91434" bIns="45718"/>
          <a:lstStyle/>
          <a:p>
            <a:endParaRPr lang="en-GB"/>
          </a:p>
        </p:txBody>
      </p:sp>
    </p:spTree>
    <p:extLst>
      <p:ext uri="{BB962C8B-B14F-4D97-AF65-F5344CB8AC3E}">
        <p14:creationId xmlns:p14="http://schemas.microsoft.com/office/powerpoint/2010/main" val="1408002767"/>
      </p:ext>
    </p:extLst>
  </p:cSld>
  <p:clrMapOvr>
    <a:masterClrMapping/>
  </p:clrMapOvr>
</p:sld>
</file>

<file path=ppt/theme/theme1.xml><?xml version="1.0" encoding="utf-8"?>
<a:theme xmlns:a="http://schemas.openxmlformats.org/drawingml/2006/main" name="MO_standard_template_14_0085">
  <a:themeElements>
    <a:clrScheme name="Corporate pallette">
      <a:dk1>
        <a:srgbClr val="000000"/>
      </a:dk1>
      <a:lt1>
        <a:srgbClr val="FFFFFF"/>
      </a:lt1>
      <a:dk2>
        <a:srgbClr val="9CA299"/>
      </a:dk2>
      <a:lt2>
        <a:srgbClr val="00ADD0"/>
      </a:lt2>
      <a:accent1>
        <a:srgbClr val="8F8DCB"/>
      </a:accent1>
      <a:accent2>
        <a:srgbClr val="878800"/>
      </a:accent2>
      <a:accent3>
        <a:srgbClr val="031F73"/>
      </a:accent3>
      <a:accent4>
        <a:srgbClr val="9CA299"/>
      </a:accent4>
      <a:accent5>
        <a:srgbClr val="CCFF33"/>
      </a:accent5>
      <a:accent6>
        <a:srgbClr val="D7A900"/>
      </a:accent6>
      <a:hlink>
        <a:srgbClr val="9CA299"/>
      </a:hlink>
      <a:folHlink>
        <a:srgbClr val="ED293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1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2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bg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bg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2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7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9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30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5_Blank Presentation">
  <a:themeElements>
    <a:clrScheme name="5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fontScheme name="5_Blank Presentatio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5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Blank master">
  <a:themeElements>
    <a:clrScheme name="Corporate pallette">
      <a:dk1>
        <a:srgbClr val="000000"/>
      </a:dk1>
      <a:lt1>
        <a:srgbClr val="FFFFFF"/>
      </a:lt1>
      <a:dk2>
        <a:srgbClr val="9CA299"/>
      </a:dk2>
      <a:lt2>
        <a:srgbClr val="00ADD0"/>
      </a:lt2>
      <a:accent1>
        <a:srgbClr val="8F8DCB"/>
      </a:accent1>
      <a:accent2>
        <a:srgbClr val="878800"/>
      </a:accent2>
      <a:accent3>
        <a:srgbClr val="031F73"/>
      </a:accent3>
      <a:accent4>
        <a:srgbClr val="9CA299"/>
      </a:accent4>
      <a:accent5>
        <a:srgbClr val="CCFF33"/>
      </a:accent5>
      <a:accent6>
        <a:srgbClr val="D7A900"/>
      </a:accent6>
      <a:hlink>
        <a:srgbClr val="9CA299"/>
      </a:hlink>
      <a:folHlink>
        <a:srgbClr val="ED293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8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8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8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2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8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8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Standarddesign">
  <a:themeElements>
    <a:clrScheme name="2_Standarddesign 15">
      <a:dk1>
        <a:srgbClr val="000000"/>
      </a:dk1>
      <a:lt1>
        <a:srgbClr val="FFFFFF"/>
      </a:lt1>
      <a:dk2>
        <a:srgbClr val="000000"/>
      </a:dk2>
      <a:lt2>
        <a:srgbClr val="808080"/>
      </a:lt2>
      <a:accent1>
        <a:srgbClr val="2D4B9B"/>
      </a:accent1>
      <a:accent2>
        <a:srgbClr val="6278B4"/>
      </a:accent2>
      <a:accent3>
        <a:srgbClr val="FFFFFF"/>
      </a:accent3>
      <a:accent4>
        <a:srgbClr val="000000"/>
      </a:accent4>
      <a:accent5>
        <a:srgbClr val="ADB1CB"/>
      </a:accent5>
      <a:accent6>
        <a:srgbClr val="586CA3"/>
      </a:accent6>
      <a:hlink>
        <a:srgbClr val="96A5CD"/>
      </a:hlink>
      <a:folHlink>
        <a:srgbClr val="CBD3E6"/>
      </a:folHlink>
    </a:clrScheme>
    <a:fontScheme name="2_Standard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Standarddesign 13">
        <a:dk1>
          <a:srgbClr val="000000"/>
        </a:dk1>
        <a:lt1>
          <a:srgbClr val="FFFFFF"/>
        </a:lt1>
        <a:dk2>
          <a:srgbClr val="000000"/>
        </a:dk2>
        <a:lt2>
          <a:srgbClr val="808080"/>
        </a:lt2>
        <a:accent1>
          <a:srgbClr val="1017A8"/>
        </a:accent1>
        <a:accent2>
          <a:srgbClr val="333399"/>
        </a:accent2>
        <a:accent3>
          <a:srgbClr val="FFFFFF"/>
        </a:accent3>
        <a:accent4>
          <a:srgbClr val="000000"/>
        </a:accent4>
        <a:accent5>
          <a:srgbClr val="AAABD1"/>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Standarddesign 14">
        <a:dk1>
          <a:srgbClr val="000000"/>
        </a:dk1>
        <a:lt1>
          <a:srgbClr val="FFFFFF"/>
        </a:lt1>
        <a:dk2>
          <a:srgbClr val="000000"/>
        </a:dk2>
        <a:lt2>
          <a:srgbClr val="808080"/>
        </a:lt2>
        <a:accent1>
          <a:srgbClr val="1017A8"/>
        </a:accent1>
        <a:accent2>
          <a:srgbClr val="575DC2"/>
        </a:accent2>
        <a:accent3>
          <a:srgbClr val="FFFFFF"/>
        </a:accent3>
        <a:accent4>
          <a:srgbClr val="000000"/>
        </a:accent4>
        <a:accent5>
          <a:srgbClr val="AAABD1"/>
        </a:accent5>
        <a:accent6>
          <a:srgbClr val="4E53B0"/>
        </a:accent6>
        <a:hlink>
          <a:srgbClr val="9FA3DC"/>
        </a:hlink>
        <a:folHlink>
          <a:srgbClr val="DBDDF2"/>
        </a:folHlink>
      </a:clrScheme>
      <a:clrMap bg1="lt1" tx1="dk1" bg2="lt2" tx2="dk2" accent1="accent1" accent2="accent2" accent3="accent3" accent4="accent4" accent5="accent5" accent6="accent6" hlink="hlink" folHlink="folHlink"/>
    </a:extraClrScheme>
    <a:extraClrScheme>
      <a:clrScheme name="2_Standarddesign 15">
        <a:dk1>
          <a:srgbClr val="000000"/>
        </a:dk1>
        <a:lt1>
          <a:srgbClr val="FFFFFF"/>
        </a:lt1>
        <a:dk2>
          <a:srgbClr val="000000"/>
        </a:dk2>
        <a:lt2>
          <a:srgbClr val="808080"/>
        </a:lt2>
        <a:accent1>
          <a:srgbClr val="2D4B9B"/>
        </a:accent1>
        <a:accent2>
          <a:srgbClr val="6278B4"/>
        </a:accent2>
        <a:accent3>
          <a:srgbClr val="FFFFFF"/>
        </a:accent3>
        <a:accent4>
          <a:srgbClr val="000000"/>
        </a:accent4>
        <a:accent5>
          <a:srgbClr val="ADB1CB"/>
        </a:accent5>
        <a:accent6>
          <a:srgbClr val="586CA3"/>
        </a:accent6>
        <a:hlink>
          <a:srgbClr val="96A5CD"/>
        </a:hlink>
        <a:folHlink>
          <a:srgbClr val="CBD3E6"/>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6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13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8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8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48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34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20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0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2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2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0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2_Template for Presentation GENERAL_E May 30 07">
  <a:themeElements>
    <a:clrScheme name="2_Template for Presentation GENERAL_E May 30 0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Template for Presentation GENERAL_E May 30 07">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Template for Presentation GENERAL_E May 30 0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Template for Presentation GENERAL_E May 30 07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Template for Presentation GENERAL_E May 30 07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Template for Presentation GENERAL_E May 30 07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Template for Presentation GENERAL_E May 30 07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Template for Presentation GENERAL_E May 30 07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Template for Presentation GENERAL_E May 30 07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Template for Presentation GENERAL_E May 30 07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Template for Presentation GENERAL_E May 30 07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Template for Presentation GENERAL_E May 30 07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Template for Presentation GENERAL_E May 30 07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Template for Presentation GENERAL_E May 30 07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0.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1.xml><?xml version="1.0" encoding="utf-8"?>
<a:theme xmlns:a="http://schemas.openxmlformats.org/drawingml/2006/main" name="2_Blank master">
  <a:themeElements>
    <a:clrScheme name="Corporate pallette">
      <a:dk1>
        <a:srgbClr val="000000"/>
      </a:dk1>
      <a:lt1>
        <a:srgbClr val="FFFFFF"/>
      </a:lt1>
      <a:dk2>
        <a:srgbClr val="9CA299"/>
      </a:dk2>
      <a:lt2>
        <a:srgbClr val="00ADD0"/>
      </a:lt2>
      <a:accent1>
        <a:srgbClr val="8F8DCB"/>
      </a:accent1>
      <a:accent2>
        <a:srgbClr val="878800"/>
      </a:accent2>
      <a:accent3>
        <a:srgbClr val="031F73"/>
      </a:accent3>
      <a:accent4>
        <a:srgbClr val="9CA299"/>
      </a:accent4>
      <a:accent5>
        <a:srgbClr val="CCFF33"/>
      </a:accent5>
      <a:accent6>
        <a:srgbClr val="D7A900"/>
      </a:accent6>
      <a:hlink>
        <a:srgbClr val="9CA299"/>
      </a:hlink>
      <a:folHlink>
        <a:srgbClr val="ED293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3_Blank master">
  <a:themeElements>
    <a:clrScheme name="Corporate pallette">
      <a:dk1>
        <a:srgbClr val="000000"/>
      </a:dk1>
      <a:lt1>
        <a:srgbClr val="FFFFFF"/>
      </a:lt1>
      <a:dk2>
        <a:srgbClr val="9CA299"/>
      </a:dk2>
      <a:lt2>
        <a:srgbClr val="00ADD0"/>
      </a:lt2>
      <a:accent1>
        <a:srgbClr val="8F8DCB"/>
      </a:accent1>
      <a:accent2>
        <a:srgbClr val="878800"/>
      </a:accent2>
      <a:accent3>
        <a:srgbClr val="031F73"/>
      </a:accent3>
      <a:accent4>
        <a:srgbClr val="9CA299"/>
      </a:accent4>
      <a:accent5>
        <a:srgbClr val="CCFF33"/>
      </a:accent5>
      <a:accent6>
        <a:srgbClr val="D7A900"/>
      </a:accent6>
      <a:hlink>
        <a:srgbClr val="9CA299"/>
      </a:hlink>
      <a:folHlink>
        <a:srgbClr val="ED293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3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1_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1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6_Blank Presentation">
  <a:themeElements>
    <a:clrScheme name="">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CCFF33"/>
      </a:folHlink>
    </a:clrScheme>
    <a:fontScheme name="2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0000" tIns="46800" rIns="90000" bIns="46800" numCol="1" anchor="t" anchorCtr="0" compatLnSpc="1">
        <a:prstTxWarp prst="textNoShape">
          <a:avLst/>
        </a:prstTxWarp>
        <a:spAutoFit/>
      </a:bodyPr>
      <a:lstStyle>
        <a:defPPr marL="571500" marR="0" indent="-571500" algn="l" defTabSz="449263" rtl="0" eaLnBrk="0" fontAlgn="base" latinLnBrk="0" hangingPunct="0">
          <a:lnSpc>
            <a:spcPct val="90000"/>
          </a:lnSpc>
          <a:spcBef>
            <a:spcPct val="50000"/>
          </a:spcBef>
          <a:spcAft>
            <a:spcPts val="600"/>
          </a:spcAft>
          <a:buClrTx/>
          <a:buSzTx/>
          <a:buFont typeface="Arial" charset="0"/>
          <a:buNone/>
          <a:tabLst>
            <a:tab pos="649288" algn="l"/>
            <a:tab pos="1098550" algn="l"/>
            <a:tab pos="1547813" algn="l"/>
            <a:tab pos="1997075" algn="l"/>
            <a:tab pos="2446338" algn="l"/>
            <a:tab pos="2895600" algn="l"/>
            <a:tab pos="3344863" algn="l"/>
            <a:tab pos="3794125" algn="l"/>
            <a:tab pos="4243388" algn="l"/>
            <a:tab pos="4692650" algn="l"/>
            <a:tab pos="5141913" algn="l"/>
            <a:tab pos="5591175" algn="l"/>
            <a:tab pos="6040438" algn="l"/>
            <a:tab pos="6489700" algn="l"/>
            <a:tab pos="6938963" algn="l"/>
            <a:tab pos="7388225" algn="l"/>
            <a:tab pos="7837488" algn="l"/>
            <a:tab pos="8286750" algn="l"/>
            <a:tab pos="8737600" algn="l"/>
            <a:tab pos="9185275" algn="l"/>
          </a:tabLst>
          <a:defRPr kumimoji="0" lang="en-GB" sz="1400" b="1"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0000" tIns="46800" rIns="90000" bIns="46800" numCol="1" anchor="t" anchorCtr="0" compatLnSpc="1">
        <a:prstTxWarp prst="textNoShape">
          <a:avLst/>
        </a:prstTxWarp>
        <a:spAutoFit/>
      </a:bodyPr>
      <a:lstStyle>
        <a:defPPr marL="571500" marR="0" indent="-571500" algn="l" defTabSz="449263" rtl="0" eaLnBrk="0" fontAlgn="base" latinLnBrk="0" hangingPunct="0">
          <a:lnSpc>
            <a:spcPct val="90000"/>
          </a:lnSpc>
          <a:spcBef>
            <a:spcPct val="50000"/>
          </a:spcBef>
          <a:spcAft>
            <a:spcPts val="600"/>
          </a:spcAft>
          <a:buClrTx/>
          <a:buSzTx/>
          <a:buFont typeface="Arial" charset="0"/>
          <a:buNone/>
          <a:tabLst>
            <a:tab pos="649288" algn="l"/>
            <a:tab pos="1098550" algn="l"/>
            <a:tab pos="1547813" algn="l"/>
            <a:tab pos="1997075" algn="l"/>
            <a:tab pos="2446338" algn="l"/>
            <a:tab pos="2895600" algn="l"/>
            <a:tab pos="3344863" algn="l"/>
            <a:tab pos="3794125" algn="l"/>
            <a:tab pos="4243388" algn="l"/>
            <a:tab pos="4692650" algn="l"/>
            <a:tab pos="5141913" algn="l"/>
            <a:tab pos="5591175" algn="l"/>
            <a:tab pos="6040438" algn="l"/>
            <a:tab pos="6489700" algn="l"/>
            <a:tab pos="6938963" algn="l"/>
            <a:tab pos="7388225" algn="l"/>
            <a:tab pos="7837488" algn="l"/>
            <a:tab pos="8286750" algn="l"/>
            <a:tab pos="8737600" algn="l"/>
            <a:tab pos="9185275" algn="l"/>
          </a:tabLst>
          <a:defRPr kumimoji="0" lang="en-GB" sz="1400" b="1" i="0" u="none" strike="noStrike" cap="none" normalizeH="0" baseline="0" smtClean="0">
            <a:ln>
              <a:noFill/>
            </a:ln>
            <a:solidFill>
              <a:srgbClr val="000000"/>
            </a:solidFill>
            <a:effectLst/>
            <a:latin typeface="Arial" charset="0"/>
          </a:defRPr>
        </a:defPPr>
      </a:lstStyle>
    </a:lnDef>
  </a:objectDefaults>
  <a:extraClrSchemeLst>
    <a:extraClrScheme>
      <a:clrScheme name="2_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2_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3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7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1" hangingPunct="1">
          <a:lnSpc>
            <a:spcPct val="100000"/>
          </a:lnSpc>
          <a:spcBef>
            <a:spcPct val="0"/>
          </a:spcBef>
          <a:spcAft>
            <a:spcPct val="0"/>
          </a:spcAft>
          <a:buClrTx/>
          <a:buSzTx/>
          <a:buFont typeface="Times" pitchFamily="-112" charset="0"/>
          <a:buNone/>
          <a:tabLst/>
          <a:defRPr kumimoji="1" lang="en-US" sz="1400" b="0" i="0" u="none" strike="noStrike" cap="none" normalizeH="0" baseline="0">
            <a:ln>
              <a:noFill/>
            </a:ln>
            <a:solidFill>
              <a:schemeClr val="tx1"/>
            </a:solidFill>
            <a:effectLst/>
            <a:latin typeface="Times" pitchFamily="-112" charset="0"/>
            <a:ea typeface="굴림" pitchFamily="-112" charset="-127"/>
            <a:cs typeface="굴림" pitchFamily="-112" charset="-127"/>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1" hangingPunct="1">
          <a:lnSpc>
            <a:spcPct val="100000"/>
          </a:lnSpc>
          <a:spcBef>
            <a:spcPct val="0"/>
          </a:spcBef>
          <a:spcAft>
            <a:spcPct val="0"/>
          </a:spcAft>
          <a:buClrTx/>
          <a:buSzTx/>
          <a:buFont typeface="Times" pitchFamily="-112" charset="0"/>
          <a:buNone/>
          <a:tabLst/>
          <a:defRPr kumimoji="1" lang="en-US" sz="1400" b="0" i="0" u="none" strike="noStrike" cap="none" normalizeH="0" baseline="0">
            <a:ln>
              <a:noFill/>
            </a:ln>
            <a:solidFill>
              <a:schemeClr val="tx1"/>
            </a:solidFill>
            <a:effectLst/>
            <a:latin typeface="Times" pitchFamily="-112" charset="0"/>
            <a:ea typeface="굴림" pitchFamily="-112" charset="-127"/>
            <a:cs typeface="굴림" pitchFamily="-112" charset="-127"/>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4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6_Custom Design">
  <a:themeElements>
    <a:clrScheme name="MetOffice">
      <a:dk1>
        <a:srgbClr val="000000"/>
      </a:dk1>
      <a:lt1>
        <a:srgbClr val="FFFFFF"/>
      </a:lt1>
      <a:dk2>
        <a:srgbClr val="B9DB0E"/>
      </a:dk2>
      <a:lt2>
        <a:srgbClr val="000099"/>
      </a:lt2>
      <a:accent1>
        <a:srgbClr val="8F8DCB"/>
      </a:accent1>
      <a:accent2>
        <a:srgbClr val="00ADD0"/>
      </a:accent2>
      <a:accent3>
        <a:srgbClr val="878800"/>
      </a:accent3>
      <a:accent4>
        <a:srgbClr val="9CA299"/>
      </a:accent4>
      <a:accent5>
        <a:srgbClr val="ED2939"/>
      </a:accent5>
      <a:accent6>
        <a:srgbClr val="B9DB0E"/>
      </a:accent6>
      <a:hlink>
        <a:srgbClr val="9CA299"/>
      </a:hlink>
      <a:folHlink>
        <a:srgbClr val="ED2939"/>
      </a:folHlink>
    </a:clrScheme>
    <a:fontScheme name="MetOffice00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4859</TotalTime>
  <Words>2909</Words>
  <Application>Microsoft Office PowerPoint</Application>
  <PresentationFormat>Widescreen</PresentationFormat>
  <Paragraphs>444</Paragraphs>
  <Slides>53</Slides>
  <Notes>23</Notes>
  <HiddenSlides>1</HiddenSlides>
  <MMClips>0</MMClips>
  <ScaleCrop>false</ScaleCrop>
  <HeadingPairs>
    <vt:vector size="8" baseType="variant">
      <vt:variant>
        <vt:lpstr>Fonts Used</vt:lpstr>
      </vt:variant>
      <vt:variant>
        <vt:i4>18</vt:i4>
      </vt:variant>
      <vt:variant>
        <vt:lpstr>Theme</vt:lpstr>
      </vt:variant>
      <vt:variant>
        <vt:i4>33</vt:i4>
      </vt:variant>
      <vt:variant>
        <vt:lpstr>Embedded OLE Servers</vt:lpstr>
      </vt:variant>
      <vt:variant>
        <vt:i4>1</vt:i4>
      </vt:variant>
      <vt:variant>
        <vt:lpstr>Slide Titles</vt:lpstr>
      </vt:variant>
      <vt:variant>
        <vt:i4>53</vt:i4>
      </vt:variant>
    </vt:vector>
  </HeadingPairs>
  <TitlesOfParts>
    <vt:vector size="105" baseType="lpstr">
      <vt:lpstr>Arial Unicode MS</vt:lpstr>
      <vt:lpstr>굴림</vt:lpstr>
      <vt:lpstr>MS PGothic</vt:lpstr>
      <vt:lpstr>MS PGothic</vt:lpstr>
      <vt:lpstr>Arial</vt:lpstr>
      <vt:lpstr>Calibri</vt:lpstr>
      <vt:lpstr>Comic Sans MS</vt:lpstr>
      <vt:lpstr>Geneva</vt:lpstr>
      <vt:lpstr>Helmet</vt:lpstr>
      <vt:lpstr>Helvetica Light</vt:lpstr>
      <vt:lpstr>Stone Sans ITC TT</vt:lpstr>
      <vt:lpstr>Stone Sans Sem ITC TT</vt:lpstr>
      <vt:lpstr>Symbol</vt:lpstr>
      <vt:lpstr>Times</vt:lpstr>
      <vt:lpstr>Times New Roman</vt:lpstr>
      <vt:lpstr>Verdana</vt:lpstr>
      <vt:lpstr>Wingdings</vt:lpstr>
      <vt:lpstr>ヒラギノ角ゴ Pro W3</vt:lpstr>
      <vt:lpstr>MO_standard_template_14_0085</vt:lpstr>
      <vt:lpstr>2_Standarddesign</vt:lpstr>
      <vt:lpstr>Custom Design</vt:lpstr>
      <vt:lpstr>16_Blank Presentation</vt:lpstr>
      <vt:lpstr>33_Custom Design</vt:lpstr>
      <vt:lpstr>47_Custom Design</vt:lpstr>
      <vt:lpstr>2_Default Design</vt:lpstr>
      <vt:lpstr>44_Custom Design</vt:lpstr>
      <vt:lpstr>46_Custom Design</vt:lpstr>
      <vt:lpstr>11_Blank Presentation</vt:lpstr>
      <vt:lpstr>17_Blank Presentation</vt:lpstr>
      <vt:lpstr>2_Blank Presentation</vt:lpstr>
      <vt:lpstr>9_Custom Design</vt:lpstr>
      <vt:lpstr>1_Blank Presentation</vt:lpstr>
      <vt:lpstr>30_Custom Design</vt:lpstr>
      <vt:lpstr>5_Blank Presentation</vt:lpstr>
      <vt:lpstr>Blank master</vt:lpstr>
      <vt:lpstr>8_Blank Presentation</vt:lpstr>
      <vt:lpstr>12_Blank Presentation</vt:lpstr>
      <vt:lpstr>6_Custom Design</vt:lpstr>
      <vt:lpstr>13_Blank Presentation</vt:lpstr>
      <vt:lpstr>48_Custom Design</vt:lpstr>
      <vt:lpstr>34_Custom Design</vt:lpstr>
      <vt:lpstr>1_Office Theme</vt:lpstr>
      <vt:lpstr>Standarddesign</vt:lpstr>
      <vt:lpstr>20_Blank Presentation</vt:lpstr>
      <vt:lpstr>10_Blank Presentation</vt:lpstr>
      <vt:lpstr>10_Custom Design</vt:lpstr>
      <vt:lpstr>2_Template for Presentation GENERAL_E May 30 07</vt:lpstr>
      <vt:lpstr>3_Office Theme</vt:lpstr>
      <vt:lpstr>2_Blank master</vt:lpstr>
      <vt:lpstr>3_Blank master</vt:lpstr>
      <vt:lpstr>3_Blank Presentation</vt:lpstr>
      <vt:lpstr>Photo Editor Photo</vt:lpstr>
      <vt:lpstr>PowerPoint Presentation</vt:lpstr>
      <vt:lpstr>PowerPoint Presentation</vt:lpstr>
      <vt:lpstr>Topics</vt:lpstr>
      <vt:lpstr>Geostationary Satellites</vt:lpstr>
      <vt:lpstr>Meteosat - the European Geostationary Imager</vt:lpstr>
      <vt:lpstr>Polar Orbit</vt:lpstr>
      <vt:lpstr>Metop: The European Polar System (EPS) - will be with us until 2020s</vt:lpstr>
      <vt:lpstr>PowerPoint Presentation</vt:lpstr>
      <vt:lpstr>Typical ground track of one polar satellite over six hours</vt:lpstr>
      <vt:lpstr>Ground track of five polar satellites over six hours</vt:lpstr>
      <vt:lpstr>c.f. baloon observations used in six hours…</vt:lpstr>
      <vt:lpstr>PowerPoint Presentation</vt:lpstr>
      <vt:lpstr>PowerPoint Presentation</vt:lpstr>
      <vt:lpstr>PowerPoint Presentation</vt:lpstr>
      <vt:lpstr>Topics</vt:lpstr>
      <vt:lpstr> Atmospheric sounding of temperature and humidity  </vt:lpstr>
      <vt:lpstr>Key absorbing gases in the microwave spectral region</vt:lpstr>
      <vt:lpstr>Why Use Microwave Frequencies?</vt:lpstr>
      <vt:lpstr>Microwave sounding data: some examples of measured radiances</vt:lpstr>
      <vt:lpstr>How do we use InfraRed Spectrum?</vt:lpstr>
      <vt:lpstr>Atmospheric Motion Vectors</vt:lpstr>
      <vt:lpstr>Assimilated AMVs for one global run</vt:lpstr>
      <vt:lpstr>Active Instruments: Scatterometers</vt:lpstr>
      <vt:lpstr>PowerPoint Presentation</vt:lpstr>
      <vt:lpstr>PowerPoint Presentation</vt:lpstr>
      <vt:lpstr>GPS Radio Occultation </vt:lpstr>
      <vt:lpstr>How many GPS obs do we get per data assimilation cycle?</vt:lpstr>
      <vt:lpstr>Topics</vt:lpstr>
      <vt:lpstr>PowerPoint Presentation</vt:lpstr>
      <vt:lpstr>Forecasting the weather </vt:lpstr>
      <vt:lpstr>60 Years of Met Office Computers</vt:lpstr>
      <vt:lpstr>PowerPoint Presentation</vt:lpstr>
      <vt:lpstr>PowerPoint Presentation</vt:lpstr>
      <vt:lpstr>PowerPoint Presentation</vt:lpstr>
      <vt:lpstr>PowerPoint Presentation</vt:lpstr>
      <vt:lpstr>Gobal Model Performance</vt:lpstr>
      <vt:lpstr>PowerPoint Presentation</vt:lpstr>
      <vt:lpstr>Satellite Imagery for Hazard Alerts</vt:lpstr>
      <vt:lpstr>PowerPoint Presentation</vt:lpstr>
      <vt:lpstr>Air Asia QZ8501</vt:lpstr>
      <vt:lpstr>PowerPoint Presentation</vt:lpstr>
      <vt:lpstr>Meteosat-9, 26th June 2013, 1330 UTC</vt:lpstr>
      <vt:lpstr>PowerPoint Presentation</vt:lpstr>
      <vt:lpstr>Climate Change Initiative</vt:lpstr>
      <vt:lpstr> Observations for Climate Model Evaluation</vt:lpstr>
      <vt:lpstr>Topics</vt:lpstr>
      <vt:lpstr>PowerPoint Presentation</vt:lpstr>
      <vt:lpstr>PowerPoint Presentation</vt:lpstr>
      <vt:lpstr>Funding for European Satellites</vt:lpstr>
      <vt:lpstr>Funding for European Satellites</vt:lpstr>
      <vt:lpstr>Wider exploitation of satellite data</vt:lpstr>
      <vt:lpstr>PowerPoint Presentation</vt:lpstr>
      <vt:lpstr>Basic facts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Saunders, Roger</dc:creator>
  <cp:lastModifiedBy>Karen Smith</cp:lastModifiedBy>
  <cp:revision>268</cp:revision>
  <dcterms:created xsi:type="dcterms:W3CDTF">2006-08-16T00:00:00Z</dcterms:created>
  <dcterms:modified xsi:type="dcterms:W3CDTF">2017-06-19T18:12:22Z</dcterms:modified>
</cp:coreProperties>
</file>