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4192" r:id="rId2"/>
  </p:sldMasterIdLst>
  <p:notesMasterIdLst>
    <p:notesMasterId r:id="rId21"/>
  </p:notesMasterIdLst>
  <p:handoutMasterIdLst>
    <p:handoutMasterId r:id="rId22"/>
  </p:handoutMasterIdLst>
  <p:sldIdLst>
    <p:sldId id="266" r:id="rId3"/>
    <p:sldId id="374" r:id="rId4"/>
    <p:sldId id="267" r:id="rId5"/>
    <p:sldId id="366" r:id="rId6"/>
    <p:sldId id="367" r:id="rId7"/>
    <p:sldId id="337" r:id="rId8"/>
    <p:sldId id="368" r:id="rId9"/>
    <p:sldId id="341" r:id="rId10"/>
    <p:sldId id="375" r:id="rId11"/>
    <p:sldId id="319" r:id="rId12"/>
    <p:sldId id="313" r:id="rId13"/>
    <p:sldId id="343" r:id="rId14"/>
    <p:sldId id="370" r:id="rId15"/>
    <p:sldId id="371" r:id="rId16"/>
    <p:sldId id="329" r:id="rId17"/>
    <p:sldId id="376" r:id="rId18"/>
    <p:sldId id="377" r:id="rId19"/>
    <p:sldId id="257" r:id="rId20"/>
  </p:sldIdLst>
  <p:sldSz cx="9144000" cy="6858000" type="screen4x3"/>
  <p:notesSz cx="6669088" cy="9926638"/>
  <p:defaultTextStyle>
    <a:defPPr>
      <a:defRPr lang="en-GB"/>
    </a:defPPr>
    <a:lvl1pPr algn="l" rtl="0" fontAlgn="base">
      <a:lnSpc>
        <a:spcPct val="85000"/>
      </a:lnSpc>
      <a:spcBef>
        <a:spcPct val="0"/>
      </a:spcBef>
      <a:spcAft>
        <a:spcPct val="0"/>
      </a:spcAft>
      <a:defRPr sz="4400" kern="1200">
        <a:solidFill>
          <a:schemeClr val="tx2"/>
        </a:solidFill>
        <a:latin typeface="Arial" charset="0"/>
        <a:ea typeface="ＭＳ Ｐゴシック" charset="0"/>
        <a:cs typeface="ＭＳ Ｐゴシック" charset="0"/>
      </a:defRPr>
    </a:lvl1pPr>
    <a:lvl2pPr marL="457200" algn="l" rtl="0" fontAlgn="base">
      <a:lnSpc>
        <a:spcPct val="85000"/>
      </a:lnSpc>
      <a:spcBef>
        <a:spcPct val="0"/>
      </a:spcBef>
      <a:spcAft>
        <a:spcPct val="0"/>
      </a:spcAft>
      <a:defRPr sz="4400" kern="1200">
        <a:solidFill>
          <a:schemeClr val="tx2"/>
        </a:solidFill>
        <a:latin typeface="Arial" charset="0"/>
        <a:ea typeface="ＭＳ Ｐゴシック" charset="0"/>
        <a:cs typeface="ＭＳ Ｐゴシック" charset="0"/>
      </a:defRPr>
    </a:lvl2pPr>
    <a:lvl3pPr marL="914400" algn="l" rtl="0" fontAlgn="base">
      <a:lnSpc>
        <a:spcPct val="85000"/>
      </a:lnSpc>
      <a:spcBef>
        <a:spcPct val="0"/>
      </a:spcBef>
      <a:spcAft>
        <a:spcPct val="0"/>
      </a:spcAft>
      <a:defRPr sz="4400" kern="1200">
        <a:solidFill>
          <a:schemeClr val="tx2"/>
        </a:solidFill>
        <a:latin typeface="Arial" charset="0"/>
        <a:ea typeface="ＭＳ Ｐゴシック" charset="0"/>
        <a:cs typeface="ＭＳ Ｐゴシック" charset="0"/>
      </a:defRPr>
    </a:lvl3pPr>
    <a:lvl4pPr marL="1371600" algn="l" rtl="0" fontAlgn="base">
      <a:lnSpc>
        <a:spcPct val="85000"/>
      </a:lnSpc>
      <a:spcBef>
        <a:spcPct val="0"/>
      </a:spcBef>
      <a:spcAft>
        <a:spcPct val="0"/>
      </a:spcAft>
      <a:defRPr sz="4400" kern="1200">
        <a:solidFill>
          <a:schemeClr val="tx2"/>
        </a:solidFill>
        <a:latin typeface="Arial" charset="0"/>
        <a:ea typeface="ＭＳ Ｐゴシック" charset="0"/>
        <a:cs typeface="ＭＳ Ｐゴシック" charset="0"/>
      </a:defRPr>
    </a:lvl4pPr>
    <a:lvl5pPr marL="1828800" algn="l" rtl="0" fontAlgn="base">
      <a:lnSpc>
        <a:spcPct val="85000"/>
      </a:lnSpc>
      <a:spcBef>
        <a:spcPct val="0"/>
      </a:spcBef>
      <a:spcAft>
        <a:spcPct val="0"/>
      </a:spcAft>
      <a:defRPr sz="4400" kern="1200">
        <a:solidFill>
          <a:schemeClr val="tx2"/>
        </a:solidFill>
        <a:latin typeface="Arial" charset="0"/>
        <a:ea typeface="ＭＳ Ｐゴシック" charset="0"/>
        <a:cs typeface="ＭＳ Ｐゴシック" charset="0"/>
      </a:defRPr>
    </a:lvl5pPr>
    <a:lvl6pPr marL="2286000" algn="l" defTabSz="457200" rtl="0" eaLnBrk="1" latinLnBrk="0" hangingPunct="1">
      <a:defRPr sz="4400" kern="1200">
        <a:solidFill>
          <a:schemeClr val="tx2"/>
        </a:solidFill>
        <a:latin typeface="Arial" charset="0"/>
        <a:ea typeface="ＭＳ Ｐゴシック" charset="0"/>
        <a:cs typeface="ＭＳ Ｐゴシック" charset="0"/>
      </a:defRPr>
    </a:lvl6pPr>
    <a:lvl7pPr marL="2743200" algn="l" defTabSz="457200" rtl="0" eaLnBrk="1" latinLnBrk="0" hangingPunct="1">
      <a:defRPr sz="4400" kern="1200">
        <a:solidFill>
          <a:schemeClr val="tx2"/>
        </a:solidFill>
        <a:latin typeface="Arial" charset="0"/>
        <a:ea typeface="ＭＳ Ｐゴシック" charset="0"/>
        <a:cs typeface="ＭＳ Ｐゴシック" charset="0"/>
      </a:defRPr>
    </a:lvl7pPr>
    <a:lvl8pPr marL="3200400" algn="l" defTabSz="457200" rtl="0" eaLnBrk="1" latinLnBrk="0" hangingPunct="1">
      <a:defRPr sz="4400" kern="1200">
        <a:solidFill>
          <a:schemeClr val="tx2"/>
        </a:solidFill>
        <a:latin typeface="Arial" charset="0"/>
        <a:ea typeface="ＭＳ Ｐゴシック" charset="0"/>
        <a:cs typeface="ＭＳ Ｐゴシック" charset="0"/>
      </a:defRPr>
    </a:lvl8pPr>
    <a:lvl9pPr marL="3657600" algn="l" defTabSz="457200" rtl="0" eaLnBrk="1" latinLnBrk="0" hangingPunct="1">
      <a:defRPr sz="4400" kern="1200">
        <a:solidFill>
          <a:schemeClr val="tx2"/>
        </a:solidFill>
        <a:latin typeface="Arial"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atherine.burnett" initials="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A9804"/>
    <a:srgbClr val="D09E00"/>
    <a:srgbClr val="FF7C80"/>
    <a:srgbClr val="B9DC0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083" autoAdjust="0"/>
  </p:normalViewPr>
  <p:slideViewPr>
    <p:cSldViewPr>
      <p:cViewPr varScale="1">
        <p:scale>
          <a:sx n="60" d="100"/>
          <a:sy n="60" d="100"/>
        </p:scale>
        <p:origin x="1686" y="66"/>
      </p:cViewPr>
      <p:guideLst>
        <p:guide orient="horz" pos="2160"/>
        <p:guide pos="2880"/>
      </p:guideLst>
    </p:cSldViewPr>
  </p:slideViewPr>
  <p:notesTextViewPr>
    <p:cViewPr>
      <p:scale>
        <a:sx n="100" d="100"/>
        <a:sy n="100" d="100"/>
      </p:scale>
      <p:origin x="0" y="0"/>
    </p:cViewPr>
  </p:notesTextViewPr>
  <p:sorterViewPr>
    <p:cViewPr>
      <p:scale>
        <a:sx n="70" d="100"/>
        <a:sy n="70" d="100"/>
      </p:scale>
      <p:origin x="0" y="57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commentAuthors" Target="commentAuthors.xml"/><Relationship Id="rId28"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250"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778250" y="0"/>
            <a:ext cx="2889250" cy="496888"/>
          </a:xfrm>
          <a:prstGeom prst="rect">
            <a:avLst/>
          </a:prstGeom>
        </p:spPr>
        <p:txBody>
          <a:bodyPr vert="horz" lIns="91440" tIns="45720" rIns="91440" bIns="45720" rtlCol="0"/>
          <a:lstStyle>
            <a:lvl1pPr algn="r">
              <a:defRPr sz="1200"/>
            </a:lvl1pPr>
          </a:lstStyle>
          <a:p>
            <a:fld id="{7A9137C2-A853-4D61-9436-8DA45E20035C}" type="datetimeFigureOut">
              <a:rPr lang="en-GB" smtClean="0"/>
              <a:pPr/>
              <a:t>19/06/2017</a:t>
            </a:fld>
            <a:endParaRPr lang="en-GB"/>
          </a:p>
        </p:txBody>
      </p:sp>
      <p:sp>
        <p:nvSpPr>
          <p:cNvPr id="4" name="Footer Placeholder 3"/>
          <p:cNvSpPr>
            <a:spLocks noGrp="1"/>
          </p:cNvSpPr>
          <p:nvPr>
            <p:ph type="ftr" sz="quarter" idx="2"/>
          </p:nvPr>
        </p:nvSpPr>
        <p:spPr>
          <a:xfrm>
            <a:off x="0" y="9428163"/>
            <a:ext cx="2889250" cy="4968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778250" y="9428163"/>
            <a:ext cx="2889250" cy="496887"/>
          </a:xfrm>
          <a:prstGeom prst="rect">
            <a:avLst/>
          </a:prstGeom>
        </p:spPr>
        <p:txBody>
          <a:bodyPr vert="horz" lIns="91440" tIns="45720" rIns="91440" bIns="45720" rtlCol="0" anchor="b"/>
          <a:lstStyle>
            <a:lvl1pPr algn="r">
              <a:defRPr sz="1200"/>
            </a:lvl1pPr>
          </a:lstStyle>
          <a:p>
            <a:fld id="{49C6D26D-7565-4037-BE40-EEF140130108}" type="slidenum">
              <a:rPr lang="en-GB" smtClean="0"/>
              <a:pPr/>
              <a:t>‹#›</a:t>
            </a:fld>
            <a:endParaRPr lang="en-GB"/>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bwMode="auto">
          <a:xfrm>
            <a:off x="0" y="0"/>
            <a:ext cx="2889938"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00000"/>
              </a:lnSpc>
              <a:defRPr sz="1200">
                <a:solidFill>
                  <a:schemeClr val="tx1"/>
                </a:solidFill>
                <a:latin typeface="Arial" charset="0"/>
                <a:ea typeface="+mn-ea"/>
                <a:cs typeface="+mn-cs"/>
              </a:defRPr>
            </a:lvl1pPr>
          </a:lstStyle>
          <a:p>
            <a:pPr>
              <a:defRPr/>
            </a:pPr>
            <a:endParaRPr lang="en-GB"/>
          </a:p>
        </p:txBody>
      </p:sp>
      <p:sp>
        <p:nvSpPr>
          <p:cNvPr id="55299" name="Rectangle 3"/>
          <p:cNvSpPr>
            <a:spLocks noGrp="1" noChangeArrowheads="1"/>
          </p:cNvSpPr>
          <p:nvPr>
            <p:ph type="dt" idx="1"/>
          </p:nvPr>
        </p:nvSpPr>
        <p:spPr bwMode="auto">
          <a:xfrm>
            <a:off x="3777607" y="0"/>
            <a:ext cx="2889938"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defRPr sz="1200">
                <a:solidFill>
                  <a:schemeClr val="tx1"/>
                </a:solidFill>
                <a:latin typeface="Arial" charset="0"/>
                <a:ea typeface="+mn-ea"/>
                <a:cs typeface="+mn-cs"/>
              </a:defRPr>
            </a:lvl1pPr>
          </a:lstStyle>
          <a:p>
            <a:pPr>
              <a:defRPr/>
            </a:pPr>
            <a:endParaRPr lang="en-GB"/>
          </a:p>
        </p:txBody>
      </p:sp>
      <p:sp>
        <p:nvSpPr>
          <p:cNvPr id="2052" name="Rectangle 4"/>
          <p:cNvSpPr>
            <a:spLocks noGrp="1" noRot="1" noChangeAspect="1" noChangeArrowheads="1" noTextEdit="1"/>
          </p:cNvSpPr>
          <p:nvPr>
            <p:ph type="sldImg" idx="2"/>
          </p:nvPr>
        </p:nvSpPr>
        <p:spPr bwMode="auto">
          <a:xfrm>
            <a:off x="854075" y="744538"/>
            <a:ext cx="4960938" cy="3722687"/>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55301" name="Rectangle 5"/>
          <p:cNvSpPr>
            <a:spLocks noGrp="1" noChangeArrowheads="1"/>
          </p:cNvSpPr>
          <p:nvPr>
            <p:ph type="body" sz="quarter" idx="3"/>
          </p:nvPr>
        </p:nvSpPr>
        <p:spPr bwMode="auto">
          <a:xfrm>
            <a:off x="666909" y="4715153"/>
            <a:ext cx="533527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5302" name="Rectangle 6"/>
          <p:cNvSpPr>
            <a:spLocks noGrp="1" noChangeArrowheads="1"/>
          </p:cNvSpPr>
          <p:nvPr>
            <p:ph type="ftr" sz="quarter" idx="4"/>
          </p:nvPr>
        </p:nvSpPr>
        <p:spPr bwMode="auto">
          <a:xfrm>
            <a:off x="0" y="9428583"/>
            <a:ext cx="2889938"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nSpc>
                <a:spcPct val="100000"/>
              </a:lnSpc>
              <a:defRPr sz="1200">
                <a:solidFill>
                  <a:schemeClr val="tx1"/>
                </a:solidFill>
                <a:latin typeface="Arial" charset="0"/>
                <a:ea typeface="+mn-ea"/>
                <a:cs typeface="+mn-cs"/>
              </a:defRPr>
            </a:lvl1pPr>
          </a:lstStyle>
          <a:p>
            <a:pPr>
              <a:defRPr/>
            </a:pPr>
            <a:endParaRPr lang="en-GB"/>
          </a:p>
        </p:txBody>
      </p:sp>
      <p:sp>
        <p:nvSpPr>
          <p:cNvPr id="55303" name="Rectangle 7"/>
          <p:cNvSpPr>
            <a:spLocks noGrp="1" noChangeArrowheads="1"/>
          </p:cNvSpPr>
          <p:nvPr>
            <p:ph type="sldNum" sz="quarter" idx="5"/>
          </p:nvPr>
        </p:nvSpPr>
        <p:spPr bwMode="auto">
          <a:xfrm>
            <a:off x="3777607" y="9428583"/>
            <a:ext cx="2889938"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lnSpc>
                <a:spcPct val="100000"/>
              </a:lnSpc>
              <a:defRPr sz="1200">
                <a:solidFill>
                  <a:schemeClr val="tx1"/>
                </a:solidFill>
              </a:defRPr>
            </a:lvl1pPr>
          </a:lstStyle>
          <a:p>
            <a:pPr>
              <a:defRPr/>
            </a:pPr>
            <a:fld id="{5EE0DB30-E347-F441-AF02-9DE71AB320F0}" type="slidenum">
              <a:rPr lang="en-GB"/>
              <a:pPr>
                <a:defRPr/>
              </a:pPr>
              <a:t>‹#›</a:t>
            </a:fld>
            <a:endParaRPr lang="en-GB"/>
          </a:p>
        </p:txBody>
      </p:sp>
    </p:spTree>
    <p:extLst>
      <p:ext uri="{BB962C8B-B14F-4D97-AF65-F5344CB8AC3E}">
        <p14:creationId xmlns:p14="http://schemas.microsoft.com/office/powerpoint/2010/main" val="24154180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5EE0DB30-E347-F441-AF02-9DE71AB320F0}" type="slidenum">
              <a:rPr lang="en-GB" smtClean="0"/>
              <a:pPr>
                <a:defRPr/>
              </a:pPr>
              <a:t>1</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a:defRPr/>
            </a:pPr>
            <a:r>
              <a:rPr lang="en-US" dirty="0">
                <a:solidFill>
                  <a:srgbClr val="FAFD00"/>
                </a:solidFill>
              </a:rPr>
              <a:t>What is space weather?</a:t>
            </a:r>
          </a:p>
          <a:p>
            <a:pPr>
              <a:defRPr/>
            </a:pPr>
            <a:endParaRPr lang="en-US" dirty="0">
              <a:solidFill>
                <a:srgbClr val="FAFD00"/>
              </a:solidFill>
            </a:endParaRPr>
          </a:p>
          <a:p>
            <a:pPr>
              <a:defRPr/>
            </a:pPr>
            <a:r>
              <a:rPr lang="en-US" dirty="0">
                <a:solidFill>
                  <a:srgbClr val="FAFD00"/>
                </a:solidFill>
              </a:rPr>
              <a:t>Electromagnetic radiation and energetic particles from the Sun as well cosmic radiation from the rest of the galaxy cause disturbances in the Earth’s Magnetosphere and upper atmosphere. These disturbances are what we refer to as space weather.</a:t>
            </a:r>
          </a:p>
          <a:p>
            <a:pPr eaLnBrk="1" hangingPunct="1">
              <a:defRPr/>
            </a:pPr>
            <a:endParaRPr lang="en-US" dirty="0"/>
          </a:p>
          <a:p>
            <a:pPr eaLnBrk="1" hangingPunct="1">
              <a:defRPr/>
            </a:pPr>
            <a:r>
              <a:rPr lang="en-US" dirty="0"/>
              <a:t>The most widely known effect are the aurora where energetic particles have transferred down along the magnetic field lines over the polar caps to give us beautiful light shows.  However as technology has developed we’ve made ourselves more susceptible to more serious impacts of space weather.</a:t>
            </a:r>
          </a:p>
          <a:p>
            <a:pPr eaLnBrk="1" hangingPunct="1">
              <a:defRPr/>
            </a:pPr>
            <a:endParaRPr lang="en-US" dirty="0"/>
          </a:p>
          <a:p>
            <a:pPr eaLnBrk="1" hangingPunct="1">
              <a:defRPr/>
            </a:pPr>
            <a:r>
              <a:rPr lang="en-US" dirty="0"/>
              <a:t>Different types of space weather take a variety of timeframes to impact the Earth.  This along with the number of observations and level scientific understanding dictate our </a:t>
            </a:r>
            <a:r>
              <a:rPr lang="en-US" dirty="0" err="1"/>
              <a:t>our</a:t>
            </a:r>
            <a:r>
              <a:rPr lang="en-US" dirty="0"/>
              <a:t> ability to forecast them.</a:t>
            </a:r>
          </a:p>
          <a:p>
            <a:pPr eaLnBrk="1" hangingPunct="1">
              <a:defRPr/>
            </a:pPr>
            <a:endParaRPr lang="en-US" dirty="0"/>
          </a:p>
          <a:p>
            <a:pPr eaLnBrk="1" hangingPunct="1">
              <a:defRPr/>
            </a:pPr>
            <a:r>
              <a:rPr lang="en-US" dirty="0"/>
              <a:t>Geomagnetic storms are the result of a large eruption of material from the Sun’s surface which typical take 18-96 hours to reach the Earth and can be forecast to within ±6 hours.  Mention ACE - magnetic direction (bar magnet description) We can issue watches when we see activity on the Sun, warnings when we know the polarity of the storm and alerts once the Earth has been impacted.</a:t>
            </a:r>
          </a:p>
          <a:p>
            <a:pPr eaLnBrk="1" hangingPunct="1">
              <a:defRPr/>
            </a:pPr>
            <a:endParaRPr lang="en-US" dirty="0"/>
          </a:p>
          <a:p>
            <a:pPr eaLnBrk="1" hangingPunct="1">
              <a:defRPr/>
            </a:pPr>
            <a:r>
              <a:rPr lang="en-US" dirty="0"/>
              <a:t>Solar Radiation storms take minutes to hours to arrive so we’re also able to issue warnings and alerts.</a:t>
            </a:r>
          </a:p>
          <a:p>
            <a:pPr eaLnBrk="1" hangingPunct="1">
              <a:defRPr/>
            </a:pPr>
            <a:endParaRPr lang="en-US" dirty="0"/>
          </a:p>
          <a:p>
            <a:pPr eaLnBrk="1" hangingPunct="1">
              <a:defRPr/>
            </a:pPr>
            <a:r>
              <a:rPr lang="en-US" dirty="0"/>
              <a:t>Solar Flares travel at the speed of light, so have arrived as soon as we’ve seen them and we can only issues alerts to advise a radio blackout is in effect.</a:t>
            </a:r>
          </a:p>
          <a:p>
            <a:endParaRPr lang="en-GB" dirty="0"/>
          </a:p>
        </p:txBody>
      </p:sp>
      <p:sp>
        <p:nvSpPr>
          <p:cNvPr id="4" name="Slide Number Placeholder 3"/>
          <p:cNvSpPr>
            <a:spLocks noGrp="1"/>
          </p:cNvSpPr>
          <p:nvPr>
            <p:ph type="sldNum" sz="quarter" idx="10"/>
          </p:nvPr>
        </p:nvSpPr>
        <p:spPr/>
        <p:txBody>
          <a:bodyPr/>
          <a:lstStyle/>
          <a:p>
            <a:pPr>
              <a:defRPr/>
            </a:pPr>
            <a:fld id="{5EE0DB30-E347-F441-AF02-9DE71AB320F0}" type="slidenum">
              <a:rPr lang="en-GB" smtClean="0"/>
              <a:pPr>
                <a:defRPr/>
              </a:pPr>
              <a:t>3</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aseline="0" dirty="0"/>
              <a:t>These are the major historic events</a:t>
            </a:r>
          </a:p>
          <a:p>
            <a:endParaRPr lang="en-GB" baseline="0" dirty="0"/>
          </a:p>
          <a:p>
            <a:r>
              <a:rPr lang="en-GB" baseline="0" dirty="0"/>
              <a:t>Carrington being the first British scientist to link seeing activity on the Sun with impacts on the ground.</a:t>
            </a:r>
          </a:p>
        </p:txBody>
      </p:sp>
      <p:sp>
        <p:nvSpPr>
          <p:cNvPr id="4" name="Slide Number Placeholder 3"/>
          <p:cNvSpPr>
            <a:spLocks noGrp="1"/>
          </p:cNvSpPr>
          <p:nvPr>
            <p:ph type="sldNum" sz="quarter" idx="10"/>
          </p:nvPr>
        </p:nvSpPr>
        <p:spPr/>
        <p:txBody>
          <a:bodyPr/>
          <a:lstStyle/>
          <a:p>
            <a:fld id="{BA3D11C7-8AE6-4FD9-8314-22D4C7A12EA6}" type="slidenum">
              <a:rPr lang="en-GB" smtClean="0"/>
              <a:pPr/>
              <a:t>10</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GB" dirty="0"/>
              <a:t>In July 2012 in the run up to the Olympics there was a Carrington scale event that missed us.  </a:t>
            </a:r>
          </a:p>
          <a:p>
            <a:pPr eaLnBrk="1" hangingPunct="1"/>
            <a:endParaRPr lang="en-GB" dirty="0"/>
          </a:p>
          <a:p>
            <a:pPr eaLnBrk="1" hangingPunct="1"/>
            <a:r>
              <a:rPr lang="en-GB" dirty="0"/>
              <a:t>This is the </a:t>
            </a:r>
            <a:r>
              <a:rPr lang="en-GB" dirty="0" err="1"/>
              <a:t>Enlil</a:t>
            </a:r>
            <a:r>
              <a:rPr lang="en-GB" dirty="0"/>
              <a:t> software model. It runs on Met Office supercomputers every 2 hours and we’re one of only 4 centres globally running this model.</a:t>
            </a:r>
          </a:p>
          <a:p>
            <a:pPr eaLnBrk="1" hangingPunct="1"/>
            <a:endParaRPr lang="en-GB" dirty="0"/>
          </a:p>
          <a:p>
            <a:pPr eaLnBrk="1" hangingPunct="1"/>
            <a:r>
              <a:rPr lang="en-GB" dirty="0"/>
              <a:t>The sun is the white circle in the middle of this image, the earth is the yellow circle and the red square is the Stereo A satellite, which is the same from the sun as the earth but on the far side of the sun from the earth.</a:t>
            </a:r>
          </a:p>
          <a:p>
            <a:pPr eaLnBrk="1" hangingPunct="1"/>
            <a:endParaRPr lang="en-GB" dirty="0"/>
          </a:p>
          <a:p>
            <a:pPr eaLnBrk="1" hangingPunct="1"/>
            <a:r>
              <a:rPr lang="en-GB" dirty="0"/>
              <a:t>This imagery shows a Carrington scale release of material and energetic particles from a sunspot that hits the Stereo A satellite.  It survived because it was built for solar exploration and was hardened to oper.ate in this type of environment.  Most of our satellites aren’t because for the majority of the time they sit in geostationary orbit protected by the Earth’s magnetic field.  </a:t>
            </a:r>
          </a:p>
          <a:p>
            <a:pPr eaLnBrk="1" hangingPunct="1"/>
            <a:endParaRPr lang="en-GB" dirty="0"/>
          </a:p>
          <a:p>
            <a:pPr eaLnBrk="1" hangingPunct="1"/>
            <a:r>
              <a:rPr lang="en-GB" dirty="0"/>
              <a:t>10 days earlier that sunspot was facing towards the Earth.  We don’t have any observations to see how that sunspot might have developed so we don’t know why it chose that </a:t>
            </a:r>
            <a:r>
              <a:rPr lang="en-GB" dirty="0" err="1"/>
              <a:t>particualr</a:t>
            </a:r>
            <a:r>
              <a:rPr lang="en-GB" dirty="0"/>
              <a:t> time to launch.   </a:t>
            </a:r>
          </a:p>
        </p:txBody>
      </p:sp>
      <p:sp>
        <p:nvSpPr>
          <p:cNvPr id="4" name="Slide Number Placeholder 3"/>
          <p:cNvSpPr>
            <a:spLocks noGrp="1"/>
          </p:cNvSpPr>
          <p:nvPr>
            <p:ph type="sldNum" sz="quarter" idx="10"/>
          </p:nvPr>
        </p:nvSpPr>
        <p:spPr/>
        <p:txBody>
          <a:bodyPr/>
          <a:lstStyle/>
          <a:p>
            <a:pPr>
              <a:defRPr/>
            </a:pPr>
            <a:fld id="{5EE0DB30-E347-F441-AF02-9DE71AB320F0}" type="slidenum">
              <a:rPr lang="en-GB" smtClean="0"/>
              <a:pPr>
                <a:defRPr/>
              </a:pPr>
              <a:t>11</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GB" dirty="0"/>
              <a:t>Met Office Space Weather Operations Centre issue two types of forecast on a twice daily basis.  These are</a:t>
            </a:r>
          </a:p>
          <a:p>
            <a:pPr eaLnBrk="1" hangingPunct="1">
              <a:buFontTx/>
              <a:buChar char="•"/>
            </a:pPr>
            <a:r>
              <a:rPr lang="en-GB" dirty="0"/>
              <a:t>Space Weather Forecast (shown on this slide)</a:t>
            </a:r>
          </a:p>
          <a:p>
            <a:pPr eaLnBrk="1" hangingPunct="1">
              <a:buFontTx/>
              <a:buChar char="•"/>
            </a:pPr>
            <a:r>
              <a:rPr lang="en-GB" dirty="0"/>
              <a:t>Space Weather Technical Forecast</a:t>
            </a:r>
          </a:p>
          <a:p>
            <a:pPr eaLnBrk="1" hangingPunct="1">
              <a:buFontTx/>
              <a:buChar char="•"/>
            </a:pPr>
            <a:endParaRPr lang="en-GB" dirty="0"/>
          </a:p>
          <a:p>
            <a:pPr eaLnBrk="1" hangingPunct="1"/>
            <a:r>
              <a:rPr lang="en-GB" dirty="0"/>
              <a:t>The first forecast is designed for those who are not space weather experts but need to make decisions to mitigate the risks it poses.  The technical forecast includes the scientific detail space weather scientists and experts would find useful.  </a:t>
            </a:r>
          </a:p>
          <a:p>
            <a:pPr eaLnBrk="1" hangingPunct="1"/>
            <a:endParaRPr lang="en-GB" dirty="0"/>
          </a:p>
          <a:p>
            <a:pPr eaLnBrk="1" hangingPunct="1"/>
            <a:r>
              <a:rPr lang="en-GB" dirty="0"/>
              <a:t>We also issue a ranges of watches, warnings, alerts and summaries.</a:t>
            </a:r>
          </a:p>
        </p:txBody>
      </p:sp>
      <p:sp>
        <p:nvSpPr>
          <p:cNvPr id="4" name="Slide Number Placeholder 3"/>
          <p:cNvSpPr>
            <a:spLocks noGrp="1"/>
          </p:cNvSpPr>
          <p:nvPr>
            <p:ph type="sldNum" sz="quarter" idx="10"/>
          </p:nvPr>
        </p:nvSpPr>
        <p:spPr/>
        <p:txBody>
          <a:bodyPr/>
          <a:lstStyle/>
          <a:p>
            <a:pPr>
              <a:defRPr/>
            </a:pPr>
            <a:fld id="{5EE0DB30-E347-F441-AF02-9DE71AB320F0}" type="slidenum">
              <a:rPr lang="en-GB" smtClean="0"/>
              <a:pPr>
                <a:defRPr/>
              </a:pPr>
              <a:t>15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5EE0DB30-E347-F441-AF02-9DE71AB320F0}" type="slidenum">
              <a:rPr lang="en-GB" smtClean="0"/>
              <a:pPr>
                <a:defRPr/>
              </a:pPr>
              <a:t>18</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over option 1">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2"/>
          <p:cNvSpPr>
            <a:spLocks noGrp="1" noChangeArrowheads="1"/>
          </p:cNvSpPr>
          <p:nvPr>
            <p:ph type="ctrTitle" hasCustomPrompt="1"/>
          </p:nvPr>
        </p:nvSpPr>
        <p:spPr>
          <a:xfrm>
            <a:off x="2123728" y="607694"/>
            <a:ext cx="6912768" cy="905711"/>
          </a:xfrm>
          <a:prstGeom prst="rect">
            <a:avLst/>
          </a:prstGeom>
          <a:ln>
            <a:noFill/>
          </a:ln>
        </p:spPr>
        <p:txBody>
          <a:bodyPr anchor="b" anchorCtr="0"/>
          <a:lstStyle>
            <a:lvl1pPr algn="l">
              <a:defRPr sz="3600" baseline="0">
                <a:ln>
                  <a:noFill/>
                </a:ln>
                <a:solidFill>
                  <a:srgbClr val="FFFFFF"/>
                </a:solidFill>
                <a:latin typeface="Arial"/>
                <a:cs typeface="Arial"/>
              </a:defRPr>
            </a:lvl1pPr>
          </a:lstStyle>
          <a:p>
            <a:r>
              <a:rPr lang="en-GB" dirty="0"/>
              <a:t>Title of presentation</a:t>
            </a:r>
            <a:endParaRPr lang="en-US" dirty="0"/>
          </a:p>
        </p:txBody>
      </p:sp>
      <p:sp>
        <p:nvSpPr>
          <p:cNvPr id="11" name="Rectangle 3"/>
          <p:cNvSpPr>
            <a:spLocks noGrp="1" noChangeArrowheads="1"/>
          </p:cNvSpPr>
          <p:nvPr>
            <p:ph type="subTitle" idx="1" hasCustomPrompt="1"/>
          </p:nvPr>
        </p:nvSpPr>
        <p:spPr>
          <a:xfrm>
            <a:off x="2123728" y="1541182"/>
            <a:ext cx="6912768" cy="504056"/>
          </a:xfrm>
          <a:prstGeom prst="rect">
            <a:avLst/>
          </a:prstGeom>
        </p:spPr>
        <p:txBody>
          <a:bodyPr/>
          <a:lstStyle>
            <a:lvl1pPr marL="0" indent="0" algn="l">
              <a:buFontTx/>
              <a:buNone/>
              <a:defRPr sz="2000">
                <a:solidFill>
                  <a:srgbClr val="FFFFFF"/>
                </a:solidFill>
                <a:latin typeface="Arial"/>
                <a:cs typeface="Arial"/>
              </a:defRPr>
            </a:lvl1pPr>
          </a:lstStyle>
          <a:p>
            <a:r>
              <a:rPr lang="en-GB" dirty="0"/>
              <a:t>Subtitle</a:t>
            </a:r>
            <a:endParaRPr lang="en-US" dirty="0"/>
          </a:p>
        </p:txBody>
      </p:sp>
      <p:sp>
        <p:nvSpPr>
          <p:cNvPr id="12" name="Text Placeholder 14"/>
          <p:cNvSpPr>
            <a:spLocks noGrp="1"/>
          </p:cNvSpPr>
          <p:nvPr>
            <p:ph type="body" sz="quarter" idx="10" hasCustomPrompt="1"/>
          </p:nvPr>
        </p:nvSpPr>
        <p:spPr>
          <a:xfrm>
            <a:off x="2123877" y="1963014"/>
            <a:ext cx="6840612" cy="360040"/>
          </a:xfrm>
          <a:prstGeom prst="rect">
            <a:avLst/>
          </a:prstGeom>
        </p:spPr>
        <p:txBody>
          <a:bodyPr vert="horz"/>
          <a:lstStyle>
            <a:lvl1pPr marL="0" indent="0" algn="l">
              <a:buNone/>
              <a:defRPr sz="1600">
                <a:solidFill>
                  <a:srgbClr val="FFFFFF"/>
                </a:solidFill>
                <a:latin typeface="Arial"/>
                <a:cs typeface="Arial"/>
              </a:defRPr>
            </a:lvl1pPr>
          </a:lstStyle>
          <a:p>
            <a:pPr lvl="0"/>
            <a:r>
              <a:rPr lang="en-GB" dirty="0"/>
              <a:t>Date</a:t>
            </a:r>
          </a:p>
        </p:txBody>
      </p:sp>
    </p:spTree>
    <p:extLst>
      <p:ext uri="{BB962C8B-B14F-4D97-AF65-F5344CB8AC3E}">
        <p14:creationId xmlns:p14="http://schemas.microsoft.com/office/powerpoint/2010/main" val="3000632998"/>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Divider option 1">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2"/>
          <p:cNvSpPr>
            <a:spLocks noGrp="1" noChangeArrowheads="1"/>
          </p:cNvSpPr>
          <p:nvPr>
            <p:ph type="ctrTitle" hasCustomPrompt="1"/>
          </p:nvPr>
        </p:nvSpPr>
        <p:spPr>
          <a:xfrm>
            <a:off x="251520" y="4005064"/>
            <a:ext cx="6984776" cy="934656"/>
          </a:xfrm>
          <a:prstGeom prst="rect">
            <a:avLst/>
          </a:prstGeom>
          <a:ln>
            <a:noFill/>
          </a:ln>
        </p:spPr>
        <p:txBody>
          <a:bodyPr anchor="b" anchorCtr="0"/>
          <a:lstStyle>
            <a:lvl1pPr algn="l">
              <a:defRPr sz="3600" baseline="0">
                <a:ln>
                  <a:noFill/>
                </a:ln>
                <a:solidFill>
                  <a:schemeClr val="tx1"/>
                </a:solidFill>
                <a:latin typeface="Arial"/>
                <a:cs typeface="Arial"/>
              </a:defRPr>
            </a:lvl1pPr>
          </a:lstStyle>
          <a:p>
            <a:r>
              <a:rPr lang="en-GB" dirty="0"/>
              <a:t>Content divider</a:t>
            </a:r>
            <a:endParaRPr lang="en-US" dirty="0"/>
          </a:p>
        </p:txBody>
      </p:sp>
      <p:sp>
        <p:nvSpPr>
          <p:cNvPr id="6" name="Rectangle 3"/>
          <p:cNvSpPr>
            <a:spLocks noGrp="1" noChangeArrowheads="1"/>
          </p:cNvSpPr>
          <p:nvPr>
            <p:ph type="subTitle" idx="1" hasCustomPrompt="1"/>
          </p:nvPr>
        </p:nvSpPr>
        <p:spPr>
          <a:xfrm>
            <a:off x="251520" y="4967496"/>
            <a:ext cx="6984776" cy="504056"/>
          </a:xfrm>
          <a:prstGeom prst="rect">
            <a:avLst/>
          </a:prstGeom>
        </p:spPr>
        <p:txBody>
          <a:bodyPr/>
          <a:lstStyle>
            <a:lvl1pPr marL="0" indent="0" algn="l">
              <a:buFontTx/>
              <a:buNone/>
              <a:defRPr sz="2000">
                <a:solidFill>
                  <a:schemeClr val="tx1"/>
                </a:solidFill>
                <a:latin typeface="Arial"/>
                <a:cs typeface="Arial"/>
              </a:defRPr>
            </a:lvl1pPr>
          </a:lstStyle>
          <a:p>
            <a:r>
              <a:rPr lang="en-GB" dirty="0"/>
              <a:t>Subtitle</a:t>
            </a:r>
            <a:endParaRPr lang="en-US" dirty="0"/>
          </a:p>
        </p:txBody>
      </p:sp>
    </p:spTree>
    <p:extLst>
      <p:ext uri="{BB962C8B-B14F-4D97-AF65-F5344CB8AC3E}">
        <p14:creationId xmlns:p14="http://schemas.microsoft.com/office/powerpoint/2010/main" val="298699873"/>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option 2">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2"/>
          <p:cNvSpPr>
            <a:spLocks noGrp="1" noChangeArrowheads="1"/>
          </p:cNvSpPr>
          <p:nvPr>
            <p:ph type="ctrTitle" hasCustomPrompt="1"/>
          </p:nvPr>
        </p:nvSpPr>
        <p:spPr>
          <a:xfrm>
            <a:off x="251520" y="1916832"/>
            <a:ext cx="4968552" cy="1152128"/>
          </a:xfrm>
          <a:prstGeom prst="rect">
            <a:avLst/>
          </a:prstGeom>
          <a:ln>
            <a:noFill/>
          </a:ln>
        </p:spPr>
        <p:txBody>
          <a:bodyPr anchor="b" anchorCtr="0"/>
          <a:lstStyle>
            <a:lvl1pPr algn="l">
              <a:defRPr sz="3600" baseline="0">
                <a:ln>
                  <a:noFill/>
                </a:ln>
                <a:solidFill>
                  <a:schemeClr val="tx1"/>
                </a:solidFill>
                <a:latin typeface="Arial"/>
                <a:cs typeface="Arial"/>
              </a:defRPr>
            </a:lvl1pPr>
          </a:lstStyle>
          <a:p>
            <a:r>
              <a:rPr lang="en-GB" dirty="0"/>
              <a:t>Questions</a:t>
            </a:r>
            <a:br>
              <a:rPr lang="en-GB" dirty="0"/>
            </a:br>
            <a:r>
              <a:rPr lang="en-GB" dirty="0"/>
              <a:t>and answers</a:t>
            </a:r>
            <a:endParaRPr lang="en-US" dirty="0"/>
          </a:p>
        </p:txBody>
      </p:sp>
    </p:spTree>
    <p:extLst>
      <p:ext uri="{BB962C8B-B14F-4D97-AF65-F5344CB8AC3E}">
        <p14:creationId xmlns:p14="http://schemas.microsoft.com/office/powerpoint/2010/main" val="1303530305"/>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option 3">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2"/>
          <p:cNvSpPr>
            <a:spLocks noGrp="1" noChangeArrowheads="1"/>
          </p:cNvSpPr>
          <p:nvPr>
            <p:ph type="ctrTitle" hasCustomPrompt="1"/>
          </p:nvPr>
        </p:nvSpPr>
        <p:spPr>
          <a:xfrm>
            <a:off x="251520" y="1878347"/>
            <a:ext cx="4968552" cy="1656184"/>
          </a:xfrm>
          <a:prstGeom prst="rect">
            <a:avLst/>
          </a:prstGeom>
          <a:ln>
            <a:noFill/>
          </a:ln>
        </p:spPr>
        <p:txBody>
          <a:bodyPr anchor="b" anchorCtr="0"/>
          <a:lstStyle>
            <a:lvl1pPr algn="l">
              <a:defRPr sz="3600" baseline="0">
                <a:ln>
                  <a:noFill/>
                </a:ln>
                <a:solidFill>
                  <a:schemeClr val="tx1"/>
                </a:solidFill>
                <a:latin typeface="Arial"/>
                <a:cs typeface="Arial"/>
              </a:defRPr>
            </a:lvl1pPr>
          </a:lstStyle>
          <a:p>
            <a:r>
              <a:rPr lang="en-GB" dirty="0"/>
              <a:t>Questions </a:t>
            </a:r>
            <a:br>
              <a:rPr lang="en-GB" dirty="0"/>
            </a:br>
            <a:r>
              <a:rPr lang="en-GB" dirty="0"/>
              <a:t>and answers (alternative)</a:t>
            </a:r>
            <a:endParaRPr lang="en-US" dirty="0"/>
          </a:p>
        </p:txBody>
      </p:sp>
    </p:spTree>
    <p:extLst>
      <p:ext uri="{BB962C8B-B14F-4D97-AF65-F5344CB8AC3E}">
        <p14:creationId xmlns:p14="http://schemas.microsoft.com/office/powerpoint/2010/main" val="539442524"/>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52600" y="347663"/>
            <a:ext cx="6934200" cy="1371600"/>
          </a:xfrm>
          <a:prstGeom prst="rect">
            <a:avLst/>
          </a:prstGeom>
        </p:spPr>
        <p:txBody>
          <a:bodyPr/>
          <a:lstStyle/>
          <a:p>
            <a:r>
              <a:rPr lang="en-US"/>
              <a:t>Click to edit Master title style</a:t>
            </a:r>
            <a:endParaRPr lang="en-GB"/>
          </a:p>
        </p:txBody>
      </p:sp>
      <p:sp>
        <p:nvSpPr>
          <p:cNvPr id="3" name="Content Placeholder 2"/>
          <p:cNvSpPr>
            <a:spLocks noGrp="1"/>
          </p:cNvSpPr>
          <p:nvPr>
            <p:ph idx="1"/>
          </p:nvPr>
        </p:nvSpPr>
        <p:spPr>
          <a:xfrm>
            <a:off x="1752600" y="1773238"/>
            <a:ext cx="6934200" cy="475138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ftr" sz="quarter" idx="10"/>
          </p:nvPr>
        </p:nvSpPr>
        <p:spPr>
          <a:xfrm>
            <a:off x="323850" y="6553200"/>
            <a:ext cx="2895600" cy="228600"/>
          </a:xfrm>
          <a:prstGeom prst="rect">
            <a:avLst/>
          </a:prstGeom>
          <a:ln/>
        </p:spPr>
        <p:txBody>
          <a:bodyPr/>
          <a:lstStyle>
            <a:lvl1pPr>
              <a:defRPr/>
            </a:lvl1pPr>
          </a:lstStyle>
          <a:p>
            <a:pPr>
              <a:defRPr/>
            </a:pPr>
            <a:r>
              <a:rPr lang="en-GB">
                <a:solidFill>
                  <a:srgbClr val="FFFFFF"/>
                </a:solidFill>
              </a:rPr>
              <a:t>© Crown copyright   Met Office</a:t>
            </a:r>
            <a:endParaRPr lang="en-GB" sz="1400">
              <a:solidFill>
                <a:srgbClr val="FFFFFF"/>
              </a:solidFill>
              <a:latin typeface="Times" pitchFamily="18" charset="0"/>
            </a:endParaRPr>
          </a:p>
        </p:txBody>
      </p:sp>
    </p:spTree>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One Column Text">
    <p:spTree>
      <p:nvGrpSpPr>
        <p:cNvPr id="1" name=""/>
        <p:cNvGrpSpPr/>
        <p:nvPr/>
      </p:nvGrpSpPr>
      <p:grpSpPr>
        <a:xfrm>
          <a:off x="0" y="0"/>
          <a:ext cx="0" cy="0"/>
          <a:chOff x="0" y="0"/>
          <a:chExt cx="0" cy="0"/>
        </a:xfrm>
      </p:grpSpPr>
      <p:sp>
        <p:nvSpPr>
          <p:cNvPr id="8" name="Rectangle 2"/>
          <p:cNvSpPr>
            <a:spLocks noGrp="1" noChangeArrowheads="1"/>
          </p:cNvSpPr>
          <p:nvPr>
            <p:ph type="ctrTitle"/>
          </p:nvPr>
        </p:nvSpPr>
        <p:spPr>
          <a:xfrm>
            <a:off x="2123728" y="578750"/>
            <a:ext cx="6984776" cy="934656"/>
          </a:xfrm>
          <a:prstGeom prst="rect">
            <a:avLst/>
          </a:prstGeom>
          <a:ln>
            <a:noFill/>
          </a:ln>
        </p:spPr>
        <p:txBody>
          <a:bodyPr anchor="b" anchorCtr="0"/>
          <a:lstStyle>
            <a:lvl1pPr algn="l">
              <a:defRPr sz="3600" baseline="0">
                <a:ln>
                  <a:noFill/>
                </a:ln>
                <a:solidFill>
                  <a:schemeClr val="bg2"/>
                </a:solidFill>
                <a:latin typeface="Arial"/>
                <a:cs typeface="Arial"/>
              </a:defRPr>
            </a:lvl1pPr>
          </a:lstStyle>
          <a:p>
            <a:r>
              <a:rPr lang="en-US"/>
              <a:t>Click to edit Master title style</a:t>
            </a:r>
            <a:endParaRPr lang="en-US" dirty="0"/>
          </a:p>
        </p:txBody>
      </p:sp>
      <p:sp>
        <p:nvSpPr>
          <p:cNvPr id="9" name="Rectangle 3"/>
          <p:cNvSpPr>
            <a:spLocks noGrp="1" noChangeArrowheads="1"/>
          </p:cNvSpPr>
          <p:nvPr>
            <p:ph type="subTitle" idx="1"/>
          </p:nvPr>
        </p:nvSpPr>
        <p:spPr>
          <a:xfrm>
            <a:off x="2123728" y="1541182"/>
            <a:ext cx="6984776" cy="504056"/>
          </a:xfrm>
          <a:prstGeom prst="rect">
            <a:avLst/>
          </a:prstGeom>
        </p:spPr>
        <p:txBody>
          <a:bodyPr/>
          <a:lstStyle>
            <a:lvl1pPr marL="0" indent="0" algn="l">
              <a:buFontTx/>
              <a:buNone/>
              <a:defRPr sz="2000">
                <a:solidFill>
                  <a:schemeClr val="bg2"/>
                </a:solidFill>
                <a:latin typeface="Arial"/>
                <a:cs typeface="Arial"/>
              </a:defRPr>
            </a:lvl1pPr>
          </a:lstStyle>
          <a:p>
            <a:r>
              <a:rPr lang="en-US"/>
              <a:t>Click to edit Master subtitle style</a:t>
            </a:r>
            <a:endParaRPr lang="en-US" dirty="0"/>
          </a:p>
        </p:txBody>
      </p:sp>
      <p:sp>
        <p:nvSpPr>
          <p:cNvPr id="7" name="Text Placeholder 6"/>
          <p:cNvSpPr>
            <a:spLocks noGrp="1"/>
          </p:cNvSpPr>
          <p:nvPr>
            <p:ph type="body" sz="quarter" idx="10"/>
          </p:nvPr>
        </p:nvSpPr>
        <p:spPr>
          <a:xfrm>
            <a:off x="2124075" y="2276474"/>
            <a:ext cx="6840413" cy="4392886"/>
          </a:xfrm>
          <a:prstGeom prst="rect">
            <a:avLst/>
          </a:prstGeom>
        </p:spPr>
        <p:txBody>
          <a:bodyPr vert="horz"/>
          <a:lstStyle>
            <a:lvl1pPr>
              <a:spcAft>
                <a:spcPts val="408"/>
              </a:spcAft>
              <a:defRPr/>
            </a:lvl1pPr>
            <a:lvl2pPr>
              <a:spcAft>
                <a:spcPts val="408"/>
              </a:spcAft>
              <a:defRPr/>
            </a:lvl2pPr>
            <a:lvl3pPr>
              <a:spcAft>
                <a:spcPts val="408"/>
              </a:spcAft>
              <a:defRPr sz="1600"/>
            </a:lvl3pPr>
            <a:lvl4pPr>
              <a:spcAft>
                <a:spcPts val="408"/>
              </a:spcAft>
              <a:defRPr sz="1600"/>
            </a:lvl4pPr>
            <a:lvl5pPr>
              <a:spcAft>
                <a:spcPts val="408"/>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wo Column Text">
    <p:spTree>
      <p:nvGrpSpPr>
        <p:cNvPr id="1" name=""/>
        <p:cNvGrpSpPr/>
        <p:nvPr/>
      </p:nvGrpSpPr>
      <p:grpSpPr>
        <a:xfrm>
          <a:off x="0" y="0"/>
          <a:ext cx="0" cy="0"/>
          <a:chOff x="0" y="0"/>
          <a:chExt cx="0" cy="0"/>
        </a:xfrm>
      </p:grpSpPr>
      <p:sp>
        <p:nvSpPr>
          <p:cNvPr id="8" name="Rectangle 2"/>
          <p:cNvSpPr>
            <a:spLocks noGrp="1" noChangeArrowheads="1"/>
          </p:cNvSpPr>
          <p:nvPr>
            <p:ph type="ctrTitle"/>
          </p:nvPr>
        </p:nvSpPr>
        <p:spPr>
          <a:xfrm>
            <a:off x="2123728" y="578750"/>
            <a:ext cx="6984776" cy="934656"/>
          </a:xfrm>
          <a:prstGeom prst="rect">
            <a:avLst/>
          </a:prstGeom>
          <a:ln>
            <a:noFill/>
          </a:ln>
        </p:spPr>
        <p:txBody>
          <a:bodyPr anchor="b" anchorCtr="0"/>
          <a:lstStyle>
            <a:lvl1pPr algn="l">
              <a:defRPr sz="3600" baseline="0">
                <a:ln>
                  <a:noFill/>
                </a:ln>
                <a:solidFill>
                  <a:schemeClr val="bg2"/>
                </a:solidFill>
                <a:latin typeface="Arial"/>
                <a:cs typeface="Arial"/>
              </a:defRPr>
            </a:lvl1pPr>
          </a:lstStyle>
          <a:p>
            <a:r>
              <a:rPr lang="en-US"/>
              <a:t>Click to edit Master title style</a:t>
            </a:r>
            <a:endParaRPr lang="en-US" dirty="0"/>
          </a:p>
        </p:txBody>
      </p:sp>
      <p:sp>
        <p:nvSpPr>
          <p:cNvPr id="9" name="Rectangle 3"/>
          <p:cNvSpPr>
            <a:spLocks noGrp="1" noChangeArrowheads="1"/>
          </p:cNvSpPr>
          <p:nvPr>
            <p:ph type="subTitle" idx="1"/>
          </p:nvPr>
        </p:nvSpPr>
        <p:spPr>
          <a:xfrm>
            <a:off x="2123728" y="1541182"/>
            <a:ext cx="6984776" cy="504056"/>
          </a:xfrm>
          <a:prstGeom prst="rect">
            <a:avLst/>
          </a:prstGeom>
        </p:spPr>
        <p:txBody>
          <a:bodyPr/>
          <a:lstStyle>
            <a:lvl1pPr marL="0" indent="0" algn="l">
              <a:buFontTx/>
              <a:buNone/>
              <a:defRPr sz="2000">
                <a:solidFill>
                  <a:schemeClr val="bg2"/>
                </a:solidFill>
                <a:latin typeface="Arial"/>
                <a:cs typeface="Arial"/>
              </a:defRPr>
            </a:lvl1pPr>
          </a:lstStyle>
          <a:p>
            <a:r>
              <a:rPr lang="en-US"/>
              <a:t>Click to edit Master subtitle style</a:t>
            </a:r>
            <a:endParaRPr lang="en-US" dirty="0"/>
          </a:p>
        </p:txBody>
      </p:sp>
      <p:sp>
        <p:nvSpPr>
          <p:cNvPr id="7" name="Text Placeholder 6"/>
          <p:cNvSpPr>
            <a:spLocks noGrp="1"/>
          </p:cNvSpPr>
          <p:nvPr>
            <p:ph type="body" sz="quarter" idx="10"/>
          </p:nvPr>
        </p:nvSpPr>
        <p:spPr>
          <a:xfrm>
            <a:off x="2124075" y="2276474"/>
            <a:ext cx="3312021" cy="4392886"/>
          </a:xfrm>
          <a:prstGeom prst="rect">
            <a:avLst/>
          </a:prstGeom>
        </p:spPr>
        <p:txBody>
          <a:bodyPr vert="horz"/>
          <a:lstStyle>
            <a:lvl1pPr>
              <a:spcAft>
                <a:spcPts val="408"/>
              </a:spcAft>
              <a:defRPr/>
            </a:lvl1pPr>
            <a:lvl2pPr>
              <a:spcAft>
                <a:spcPts val="408"/>
              </a:spcAft>
              <a:defRPr/>
            </a:lvl2pPr>
            <a:lvl3pPr>
              <a:spcAft>
                <a:spcPts val="408"/>
              </a:spcAft>
              <a:defRPr sz="1600"/>
            </a:lvl3pPr>
            <a:lvl4pPr>
              <a:spcAft>
                <a:spcPts val="408"/>
              </a:spcAft>
              <a:defRPr sz="1600"/>
            </a:lvl4pPr>
            <a:lvl5pPr>
              <a:spcAft>
                <a:spcPts val="408"/>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6"/>
          <p:cNvSpPr>
            <a:spLocks noGrp="1"/>
          </p:cNvSpPr>
          <p:nvPr>
            <p:ph type="body" sz="quarter" idx="11"/>
          </p:nvPr>
        </p:nvSpPr>
        <p:spPr>
          <a:xfrm>
            <a:off x="5652120" y="2276474"/>
            <a:ext cx="3312021" cy="4392886"/>
          </a:xfrm>
          <a:prstGeom prst="rect">
            <a:avLst/>
          </a:prstGeom>
        </p:spPr>
        <p:txBody>
          <a:bodyPr vert="horz"/>
          <a:lstStyle>
            <a:lvl1pPr>
              <a:spcAft>
                <a:spcPts val="408"/>
              </a:spcAft>
              <a:defRPr/>
            </a:lvl1pPr>
            <a:lvl2pPr>
              <a:spcAft>
                <a:spcPts val="408"/>
              </a:spcAft>
              <a:defRPr/>
            </a:lvl2pPr>
            <a:lvl3pPr>
              <a:spcAft>
                <a:spcPts val="408"/>
              </a:spcAft>
              <a:defRPr sz="1600"/>
            </a:lvl3pPr>
            <a:lvl4pPr>
              <a:spcAft>
                <a:spcPts val="408"/>
              </a:spcAft>
              <a:defRPr sz="1600"/>
            </a:lvl4pPr>
            <a:lvl5pPr>
              <a:spcAft>
                <a:spcPts val="408"/>
              </a:spcAft>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323850" y="3578225"/>
            <a:ext cx="8591550" cy="2019300"/>
          </a:xfrm>
        </p:spPr>
        <p:txBody>
          <a:bodyPr anchor="b"/>
          <a:lstStyle>
            <a:lvl1pPr>
              <a:defRPr/>
            </a:lvl1pPr>
          </a:lstStyle>
          <a:p>
            <a:r>
              <a:rPr lang="en-US"/>
              <a:t>Section slide heading Arial 40</a:t>
            </a:r>
          </a:p>
        </p:txBody>
      </p:sp>
      <p:sp>
        <p:nvSpPr>
          <p:cNvPr id="106499" name="Rectangle 3"/>
          <p:cNvSpPr>
            <a:spLocks noGrp="1" noChangeArrowheads="1"/>
          </p:cNvSpPr>
          <p:nvPr>
            <p:ph type="subTitle" idx="1"/>
          </p:nvPr>
        </p:nvSpPr>
        <p:spPr>
          <a:xfrm>
            <a:off x="323850" y="5645150"/>
            <a:ext cx="7896225" cy="663575"/>
          </a:xfrm>
        </p:spPr>
        <p:txBody>
          <a:bodyPr/>
          <a:lstStyle>
            <a:lvl1pPr marL="0" indent="0">
              <a:buFontTx/>
              <a:buNone/>
              <a:defRPr sz="2000"/>
            </a:lvl1pPr>
          </a:lstStyle>
          <a:p>
            <a:r>
              <a:rPr lang="en-US"/>
              <a:t>Section slide subtitle heading Arial 20</a:t>
            </a:r>
          </a:p>
        </p:txBody>
      </p:sp>
      <p:sp>
        <p:nvSpPr>
          <p:cNvPr id="4" name="Rectangle 3"/>
          <p:cNvSpPr>
            <a:spLocks noGrp="1" noChangeArrowheads="1"/>
          </p:cNvSpPr>
          <p:nvPr>
            <p:ph type="ftr" sz="quarter" idx="10"/>
          </p:nvPr>
        </p:nvSpPr>
        <p:spPr/>
        <p:txBody>
          <a:bodyPr/>
          <a:lstStyle>
            <a:lvl1pPr>
              <a:defRPr smtClean="0"/>
            </a:lvl1pPr>
          </a:lstStyle>
          <a:p>
            <a:pPr>
              <a:defRPr/>
            </a:pPr>
            <a:r>
              <a:rPr lang="en-GB">
                <a:solidFill>
                  <a:srgbClr val="FFFFFF"/>
                </a:solidFill>
              </a:rPr>
              <a:t>© Crown copyright   Met Office</a:t>
            </a:r>
          </a:p>
        </p:txBody>
      </p:sp>
    </p:spTree>
  </p:cSld>
  <p:clrMapOvr>
    <a:masterClrMapping/>
  </p:clrMapOvr>
  <p:transition>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ftr" sz="quarter" idx="10"/>
          </p:nvPr>
        </p:nvSpPr>
        <p:spPr>
          <a:ln/>
        </p:spPr>
        <p:txBody>
          <a:bodyPr/>
          <a:lstStyle>
            <a:lvl1pPr>
              <a:defRPr/>
            </a:lvl1pPr>
          </a:lstStyle>
          <a:p>
            <a:pPr>
              <a:defRPr/>
            </a:pPr>
            <a:r>
              <a:rPr lang="en-GB">
                <a:solidFill>
                  <a:srgbClr val="FFFFFF"/>
                </a:solidFill>
              </a:rPr>
              <a:t>© Crown copyright   Met Office</a:t>
            </a:r>
            <a:endParaRPr lang="en-GB" sz="1400">
              <a:solidFill>
                <a:srgbClr val="FFFFFF"/>
              </a:solidFill>
              <a:latin typeface="Times" pitchFamily="18" charset="0"/>
            </a:endParaRPr>
          </a:p>
        </p:txBody>
      </p:sp>
    </p:spTree>
  </p:cSld>
  <p:clrMapOvr>
    <a:masterClrMapping/>
  </p:clrMapOvr>
  <p:transition>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ftr" sz="quarter" idx="10"/>
          </p:nvPr>
        </p:nvSpPr>
        <p:spPr>
          <a:ln/>
        </p:spPr>
        <p:txBody>
          <a:bodyPr/>
          <a:lstStyle>
            <a:lvl1pPr>
              <a:defRPr/>
            </a:lvl1pPr>
          </a:lstStyle>
          <a:p>
            <a:pPr>
              <a:defRPr/>
            </a:pPr>
            <a:r>
              <a:rPr lang="en-GB">
                <a:solidFill>
                  <a:srgbClr val="FFFFFF"/>
                </a:solidFill>
              </a:rPr>
              <a:t>© Crown copyright   Met Office</a:t>
            </a:r>
            <a:endParaRPr lang="en-GB" sz="1400">
              <a:solidFill>
                <a:srgbClr val="FFFFFF"/>
              </a:solidFill>
              <a:latin typeface="Times" pitchFamily="18" charset="0"/>
            </a:endParaRPr>
          </a:p>
        </p:txBody>
      </p:sp>
    </p:spTree>
  </p:cSld>
  <p:clrMapOvr>
    <a:masterClrMapping/>
  </p:clrMapOvr>
  <p:transition>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1752600" y="1773238"/>
            <a:ext cx="3390900" cy="4751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295900" y="1773238"/>
            <a:ext cx="3390900" cy="4751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ftr" sz="quarter" idx="10"/>
          </p:nvPr>
        </p:nvSpPr>
        <p:spPr>
          <a:ln/>
        </p:spPr>
        <p:txBody>
          <a:bodyPr/>
          <a:lstStyle>
            <a:lvl1pPr>
              <a:defRPr/>
            </a:lvl1pPr>
          </a:lstStyle>
          <a:p>
            <a:pPr>
              <a:defRPr/>
            </a:pPr>
            <a:r>
              <a:rPr lang="en-GB">
                <a:solidFill>
                  <a:srgbClr val="FFFFFF"/>
                </a:solidFill>
              </a:rPr>
              <a:t>© Crown copyright   Met Office</a:t>
            </a:r>
            <a:endParaRPr lang="en-GB" sz="1400">
              <a:solidFill>
                <a:srgbClr val="FFFFFF"/>
              </a:solidFill>
              <a:latin typeface="Times" pitchFamily="18" charset="0"/>
            </a:endParaRPr>
          </a:p>
        </p:txBody>
      </p:sp>
    </p:spTree>
  </p:cSld>
  <p:clrMapOvr>
    <a:masterClrMapping/>
  </p:clrMapOvr>
  <p:transition>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ver option 1">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2"/>
          <p:cNvSpPr>
            <a:spLocks noGrp="1" noChangeArrowheads="1"/>
          </p:cNvSpPr>
          <p:nvPr>
            <p:ph type="ctrTitle" hasCustomPrompt="1"/>
          </p:nvPr>
        </p:nvSpPr>
        <p:spPr>
          <a:xfrm>
            <a:off x="2123728" y="607694"/>
            <a:ext cx="6912768" cy="905711"/>
          </a:xfrm>
          <a:prstGeom prst="rect">
            <a:avLst/>
          </a:prstGeom>
          <a:ln>
            <a:noFill/>
          </a:ln>
        </p:spPr>
        <p:txBody>
          <a:bodyPr anchor="b" anchorCtr="0"/>
          <a:lstStyle>
            <a:lvl1pPr algn="l">
              <a:defRPr sz="3600" baseline="0">
                <a:ln>
                  <a:noFill/>
                </a:ln>
                <a:solidFill>
                  <a:srgbClr val="FFFFFF"/>
                </a:solidFill>
                <a:latin typeface="Arial"/>
                <a:cs typeface="Arial"/>
              </a:defRPr>
            </a:lvl1pPr>
          </a:lstStyle>
          <a:p>
            <a:r>
              <a:rPr lang="en-GB" dirty="0"/>
              <a:t>Title of presentation</a:t>
            </a:r>
            <a:endParaRPr lang="en-US" dirty="0"/>
          </a:p>
        </p:txBody>
      </p:sp>
      <p:sp>
        <p:nvSpPr>
          <p:cNvPr id="11" name="Rectangle 3"/>
          <p:cNvSpPr>
            <a:spLocks noGrp="1" noChangeArrowheads="1"/>
          </p:cNvSpPr>
          <p:nvPr>
            <p:ph type="subTitle" idx="1" hasCustomPrompt="1"/>
          </p:nvPr>
        </p:nvSpPr>
        <p:spPr>
          <a:xfrm>
            <a:off x="2123728" y="1541182"/>
            <a:ext cx="6912768" cy="504056"/>
          </a:xfrm>
          <a:prstGeom prst="rect">
            <a:avLst/>
          </a:prstGeom>
        </p:spPr>
        <p:txBody>
          <a:bodyPr/>
          <a:lstStyle>
            <a:lvl1pPr marL="0" indent="0" algn="l">
              <a:buFontTx/>
              <a:buNone/>
              <a:defRPr sz="2000">
                <a:solidFill>
                  <a:srgbClr val="FFFFFF"/>
                </a:solidFill>
                <a:latin typeface="Arial"/>
                <a:cs typeface="Arial"/>
              </a:defRPr>
            </a:lvl1pPr>
          </a:lstStyle>
          <a:p>
            <a:r>
              <a:rPr lang="en-GB" dirty="0"/>
              <a:t>Subtitle</a:t>
            </a:r>
            <a:endParaRPr lang="en-US" dirty="0"/>
          </a:p>
        </p:txBody>
      </p:sp>
      <p:sp>
        <p:nvSpPr>
          <p:cNvPr id="12" name="Text Placeholder 14"/>
          <p:cNvSpPr>
            <a:spLocks noGrp="1"/>
          </p:cNvSpPr>
          <p:nvPr>
            <p:ph type="body" sz="quarter" idx="10" hasCustomPrompt="1"/>
          </p:nvPr>
        </p:nvSpPr>
        <p:spPr>
          <a:xfrm>
            <a:off x="2123877" y="1963014"/>
            <a:ext cx="6840612" cy="360040"/>
          </a:xfrm>
          <a:prstGeom prst="rect">
            <a:avLst/>
          </a:prstGeom>
        </p:spPr>
        <p:txBody>
          <a:bodyPr vert="horz"/>
          <a:lstStyle>
            <a:lvl1pPr marL="0" indent="0" algn="l">
              <a:buNone/>
              <a:defRPr sz="1600">
                <a:solidFill>
                  <a:srgbClr val="FFFFFF"/>
                </a:solidFill>
                <a:latin typeface="Arial"/>
                <a:cs typeface="Arial"/>
              </a:defRPr>
            </a:lvl1pPr>
          </a:lstStyle>
          <a:p>
            <a:pPr lvl="0"/>
            <a:r>
              <a:rPr lang="en-GB" dirty="0"/>
              <a:t>Date</a:t>
            </a:r>
          </a:p>
        </p:txBody>
      </p:sp>
    </p:spTree>
    <p:extLst>
      <p:ext uri="{BB962C8B-B14F-4D97-AF65-F5344CB8AC3E}">
        <p14:creationId xmlns:p14="http://schemas.microsoft.com/office/powerpoint/2010/main" val="1485229130"/>
      </p:ext>
    </p:extLst>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p:cNvSpPr>
            <a:spLocks noGrp="1" noChangeArrowheads="1"/>
          </p:cNvSpPr>
          <p:nvPr>
            <p:ph type="ftr" sz="quarter" idx="10"/>
          </p:nvPr>
        </p:nvSpPr>
        <p:spPr>
          <a:ln/>
        </p:spPr>
        <p:txBody>
          <a:bodyPr/>
          <a:lstStyle>
            <a:lvl1pPr>
              <a:defRPr/>
            </a:lvl1pPr>
          </a:lstStyle>
          <a:p>
            <a:pPr>
              <a:defRPr/>
            </a:pPr>
            <a:r>
              <a:rPr lang="en-GB">
                <a:solidFill>
                  <a:srgbClr val="FFFFFF"/>
                </a:solidFill>
              </a:rPr>
              <a:t>© Crown copyright   Met Office</a:t>
            </a:r>
            <a:endParaRPr lang="en-GB" sz="1400">
              <a:solidFill>
                <a:srgbClr val="FFFFFF"/>
              </a:solidFill>
              <a:latin typeface="Times" pitchFamily="18" charset="0"/>
            </a:endParaRPr>
          </a:p>
        </p:txBody>
      </p:sp>
    </p:spTree>
  </p:cSld>
  <p:clrMapOvr>
    <a:masterClrMapping/>
  </p:clrMapOvr>
  <p:transition>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p:cNvSpPr>
            <a:spLocks noGrp="1" noChangeArrowheads="1"/>
          </p:cNvSpPr>
          <p:nvPr>
            <p:ph type="ftr" sz="quarter" idx="10"/>
          </p:nvPr>
        </p:nvSpPr>
        <p:spPr>
          <a:ln/>
        </p:spPr>
        <p:txBody>
          <a:bodyPr/>
          <a:lstStyle>
            <a:lvl1pPr>
              <a:defRPr/>
            </a:lvl1pPr>
          </a:lstStyle>
          <a:p>
            <a:pPr>
              <a:defRPr/>
            </a:pPr>
            <a:r>
              <a:rPr lang="en-GB">
                <a:solidFill>
                  <a:srgbClr val="FFFFFF"/>
                </a:solidFill>
              </a:rPr>
              <a:t>© Crown copyright   Met Office</a:t>
            </a:r>
            <a:endParaRPr lang="en-GB" sz="1400">
              <a:solidFill>
                <a:srgbClr val="FFFFFF"/>
              </a:solidFill>
              <a:latin typeface="Times" pitchFamily="18" charset="0"/>
            </a:endParaRPr>
          </a:p>
        </p:txBody>
      </p:sp>
    </p:spTree>
  </p:cSld>
  <p:clrMapOvr>
    <a:masterClrMapping/>
  </p:clrMapOvr>
  <p:transition>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ftr" sz="quarter" idx="10"/>
          </p:nvPr>
        </p:nvSpPr>
        <p:spPr>
          <a:ln/>
        </p:spPr>
        <p:txBody>
          <a:bodyPr/>
          <a:lstStyle>
            <a:lvl1pPr>
              <a:defRPr/>
            </a:lvl1pPr>
          </a:lstStyle>
          <a:p>
            <a:pPr>
              <a:defRPr/>
            </a:pPr>
            <a:r>
              <a:rPr lang="en-GB">
                <a:solidFill>
                  <a:srgbClr val="FFFFFF"/>
                </a:solidFill>
              </a:rPr>
              <a:t>© Crown copyright   Met Office</a:t>
            </a:r>
            <a:endParaRPr lang="en-GB" sz="1400">
              <a:solidFill>
                <a:srgbClr val="FFFFFF"/>
              </a:solidFill>
              <a:latin typeface="Times" pitchFamily="18" charset="0"/>
            </a:endParaRPr>
          </a:p>
        </p:txBody>
      </p:sp>
    </p:spTree>
  </p:cSld>
  <p:clrMapOvr>
    <a:masterClrMapping/>
  </p:clrMapOvr>
  <p:transition>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ftr" sz="quarter" idx="10"/>
          </p:nvPr>
        </p:nvSpPr>
        <p:spPr>
          <a:ln/>
        </p:spPr>
        <p:txBody>
          <a:bodyPr/>
          <a:lstStyle>
            <a:lvl1pPr>
              <a:defRPr/>
            </a:lvl1pPr>
          </a:lstStyle>
          <a:p>
            <a:pPr>
              <a:defRPr/>
            </a:pPr>
            <a:r>
              <a:rPr lang="en-GB">
                <a:solidFill>
                  <a:srgbClr val="FFFFFF"/>
                </a:solidFill>
              </a:rPr>
              <a:t>© Crown copyright   Met Office</a:t>
            </a:r>
            <a:endParaRPr lang="en-GB" sz="1400">
              <a:solidFill>
                <a:srgbClr val="FFFFFF"/>
              </a:solidFill>
              <a:latin typeface="Times" pitchFamily="18" charset="0"/>
            </a:endParaRPr>
          </a:p>
        </p:txBody>
      </p:sp>
    </p:spTree>
  </p:cSld>
  <p:clrMapOvr>
    <a:masterClrMapping/>
  </p:clrMapOvr>
  <p:transition>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ftr" sz="quarter" idx="10"/>
          </p:nvPr>
        </p:nvSpPr>
        <p:spPr>
          <a:ln/>
        </p:spPr>
        <p:txBody>
          <a:bodyPr/>
          <a:lstStyle>
            <a:lvl1pPr>
              <a:defRPr/>
            </a:lvl1pPr>
          </a:lstStyle>
          <a:p>
            <a:pPr>
              <a:defRPr/>
            </a:pPr>
            <a:r>
              <a:rPr lang="en-GB">
                <a:solidFill>
                  <a:srgbClr val="FFFFFF"/>
                </a:solidFill>
              </a:rPr>
              <a:t>© Crown copyright   Met Office</a:t>
            </a:r>
            <a:endParaRPr lang="en-GB" sz="1400">
              <a:solidFill>
                <a:srgbClr val="FFFFFF"/>
              </a:solidFill>
              <a:latin typeface="Times" pitchFamily="18" charset="0"/>
            </a:endParaRPr>
          </a:p>
        </p:txBody>
      </p:sp>
    </p:spTree>
  </p:cSld>
  <p:clrMapOvr>
    <a:masterClrMapping/>
  </p:clrMapOvr>
  <p:transition>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ftr" sz="quarter" idx="10"/>
          </p:nvPr>
        </p:nvSpPr>
        <p:spPr>
          <a:ln/>
        </p:spPr>
        <p:txBody>
          <a:bodyPr/>
          <a:lstStyle>
            <a:lvl1pPr>
              <a:defRPr/>
            </a:lvl1pPr>
          </a:lstStyle>
          <a:p>
            <a:pPr>
              <a:defRPr/>
            </a:pPr>
            <a:r>
              <a:rPr lang="en-GB">
                <a:solidFill>
                  <a:srgbClr val="FFFFFF"/>
                </a:solidFill>
              </a:rPr>
              <a:t>© Crown copyright   Met Office</a:t>
            </a:r>
            <a:endParaRPr lang="en-GB" sz="1400">
              <a:solidFill>
                <a:srgbClr val="FFFFFF"/>
              </a:solidFill>
              <a:latin typeface="Times" pitchFamily="18" charset="0"/>
            </a:endParaRPr>
          </a:p>
        </p:txBody>
      </p:sp>
    </p:spTree>
  </p:cSld>
  <p:clrMapOvr>
    <a:masterClrMapping/>
  </p:clrMapOvr>
  <p:transition>
    <p:wip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53250" y="347663"/>
            <a:ext cx="1733550" cy="6176962"/>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1752600" y="347663"/>
            <a:ext cx="5048250" cy="6176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ftr" sz="quarter" idx="10"/>
          </p:nvPr>
        </p:nvSpPr>
        <p:spPr>
          <a:ln/>
        </p:spPr>
        <p:txBody>
          <a:bodyPr/>
          <a:lstStyle>
            <a:lvl1pPr>
              <a:defRPr/>
            </a:lvl1pPr>
          </a:lstStyle>
          <a:p>
            <a:pPr>
              <a:defRPr/>
            </a:pPr>
            <a:r>
              <a:rPr lang="en-GB">
                <a:solidFill>
                  <a:srgbClr val="FFFFFF"/>
                </a:solidFill>
              </a:rPr>
              <a:t>© Crown copyright   Met Office</a:t>
            </a:r>
            <a:endParaRPr lang="en-GB" sz="1400">
              <a:solidFill>
                <a:srgbClr val="FFFFFF"/>
              </a:solidFill>
              <a:latin typeface="Times" pitchFamily="18" charset="0"/>
            </a:endParaRPr>
          </a:p>
        </p:txBody>
      </p:sp>
    </p:spTree>
  </p:cSld>
  <p:clrMapOvr>
    <a:masterClrMapping/>
  </p:clrMapOvr>
  <p:transition>
    <p:wip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752600" y="347663"/>
            <a:ext cx="6934200" cy="1371600"/>
          </a:xfrm>
        </p:spPr>
        <p:txBody>
          <a:bodyPr/>
          <a:lstStyle/>
          <a:p>
            <a:r>
              <a:rPr lang="en-US"/>
              <a:t>Click to edit Master title style</a:t>
            </a:r>
            <a:endParaRPr lang="en-GB"/>
          </a:p>
        </p:txBody>
      </p:sp>
      <p:sp>
        <p:nvSpPr>
          <p:cNvPr id="3" name="Content Placeholder 2"/>
          <p:cNvSpPr>
            <a:spLocks noGrp="1"/>
          </p:cNvSpPr>
          <p:nvPr>
            <p:ph sz="half" idx="1"/>
          </p:nvPr>
        </p:nvSpPr>
        <p:spPr>
          <a:xfrm>
            <a:off x="1752600" y="1773238"/>
            <a:ext cx="3390900" cy="47513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5295900" y="1773238"/>
            <a:ext cx="3390900" cy="47513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ftr" sz="quarter" idx="10"/>
          </p:nvPr>
        </p:nvSpPr>
        <p:spPr>
          <a:ln/>
        </p:spPr>
        <p:txBody>
          <a:bodyPr/>
          <a:lstStyle>
            <a:lvl1pPr>
              <a:defRPr/>
            </a:lvl1pPr>
          </a:lstStyle>
          <a:p>
            <a:pPr>
              <a:defRPr/>
            </a:pPr>
            <a:r>
              <a:rPr lang="en-GB">
                <a:solidFill>
                  <a:srgbClr val="FFFFFF"/>
                </a:solidFill>
              </a:rPr>
              <a:t>© Crown copyright   Met Office</a:t>
            </a:r>
            <a:endParaRPr lang="en-GB" sz="1400">
              <a:solidFill>
                <a:srgbClr val="FFFFFF"/>
              </a:solidFill>
              <a:latin typeface="Times" pitchFamily="18" charset="0"/>
            </a:endParaRPr>
          </a:p>
        </p:txBody>
      </p:sp>
    </p:spTree>
  </p:cSld>
  <p:clrMapOvr>
    <a:masterClrMapping/>
  </p:clrMapOvr>
  <p:transition>
    <p:wip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752600" y="347663"/>
            <a:ext cx="6934200" cy="6176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Rectangle 4"/>
          <p:cNvSpPr>
            <a:spLocks noGrp="1" noChangeArrowheads="1"/>
          </p:cNvSpPr>
          <p:nvPr>
            <p:ph type="ftr" sz="quarter" idx="10"/>
          </p:nvPr>
        </p:nvSpPr>
        <p:spPr>
          <a:ln/>
        </p:spPr>
        <p:txBody>
          <a:bodyPr/>
          <a:lstStyle>
            <a:lvl1pPr>
              <a:defRPr/>
            </a:lvl1pPr>
          </a:lstStyle>
          <a:p>
            <a:pPr>
              <a:defRPr/>
            </a:pPr>
            <a:r>
              <a:rPr lang="en-GB">
                <a:solidFill>
                  <a:srgbClr val="FFFFFF"/>
                </a:solidFill>
              </a:rPr>
              <a:t>© Crown copyright   Met Office</a:t>
            </a:r>
            <a:endParaRPr lang="en-GB" sz="1400">
              <a:solidFill>
                <a:srgbClr val="FFFFFF"/>
              </a:solidFill>
              <a:latin typeface="Times" pitchFamily="18" charset="0"/>
            </a:endParaRPr>
          </a:p>
        </p:txBody>
      </p:sp>
    </p:spTree>
  </p:cSld>
  <p:clrMapOvr>
    <a:masterClrMapping/>
  </p:clrMapOvr>
  <p:transition>
    <p:wip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Main content">
    <p:bg>
      <p:bgPr>
        <a:solidFill>
          <a:schemeClr val="tx1"/>
        </a:solidFill>
        <a:effectLst/>
      </p:bgPr>
    </p:bg>
    <p:spTree>
      <p:nvGrpSpPr>
        <p:cNvPr id="1" name=""/>
        <p:cNvGrpSpPr/>
        <p:nvPr/>
      </p:nvGrpSpPr>
      <p:grpSpPr>
        <a:xfrm>
          <a:off x="0" y="0"/>
          <a:ext cx="0" cy="0"/>
          <a:chOff x="0" y="0"/>
          <a:chExt cx="0" cy="0"/>
        </a:xfrm>
      </p:grpSpPr>
      <p:sp>
        <p:nvSpPr>
          <p:cNvPr id="8" name="Rectangle 2"/>
          <p:cNvSpPr>
            <a:spLocks noGrp="1" noChangeArrowheads="1"/>
          </p:cNvSpPr>
          <p:nvPr>
            <p:ph type="ctrTitle" hasCustomPrompt="1"/>
          </p:nvPr>
        </p:nvSpPr>
        <p:spPr>
          <a:xfrm>
            <a:off x="2123728" y="578750"/>
            <a:ext cx="6984776" cy="934656"/>
          </a:xfrm>
          <a:prstGeom prst="rect">
            <a:avLst/>
          </a:prstGeom>
          <a:ln>
            <a:noFill/>
          </a:ln>
        </p:spPr>
        <p:txBody>
          <a:bodyPr anchor="b" anchorCtr="0"/>
          <a:lstStyle>
            <a:lvl1pPr algn="l">
              <a:defRPr sz="3600" baseline="0">
                <a:ln>
                  <a:noFill/>
                </a:ln>
                <a:solidFill>
                  <a:schemeClr val="bg2"/>
                </a:solidFill>
                <a:latin typeface="Arial"/>
                <a:cs typeface="Arial"/>
              </a:defRPr>
            </a:lvl1pPr>
          </a:lstStyle>
          <a:p>
            <a:r>
              <a:rPr lang="en-GB" dirty="0"/>
              <a:t>Alternative content slide 1</a:t>
            </a:r>
            <a:endParaRPr lang="en-US" dirty="0"/>
          </a:p>
        </p:txBody>
      </p:sp>
      <p:sp>
        <p:nvSpPr>
          <p:cNvPr id="9" name="Rectangle 3"/>
          <p:cNvSpPr>
            <a:spLocks noGrp="1" noChangeArrowheads="1"/>
          </p:cNvSpPr>
          <p:nvPr>
            <p:ph type="subTitle" idx="1" hasCustomPrompt="1"/>
          </p:nvPr>
        </p:nvSpPr>
        <p:spPr>
          <a:xfrm>
            <a:off x="2123728" y="1541182"/>
            <a:ext cx="6984776" cy="504056"/>
          </a:xfrm>
          <a:prstGeom prst="rect">
            <a:avLst/>
          </a:prstGeom>
        </p:spPr>
        <p:txBody>
          <a:bodyPr/>
          <a:lstStyle>
            <a:lvl1pPr marL="0" indent="0" algn="l">
              <a:buFontTx/>
              <a:buNone/>
              <a:defRPr sz="2000">
                <a:solidFill>
                  <a:schemeClr val="bg2"/>
                </a:solidFill>
                <a:latin typeface="Arial"/>
                <a:cs typeface="Arial"/>
              </a:defRPr>
            </a:lvl1pPr>
          </a:lstStyle>
          <a:p>
            <a:r>
              <a:rPr lang="en-GB" dirty="0"/>
              <a:t>Subtitle</a:t>
            </a:r>
            <a:endParaRPr lang="en-US" dirty="0"/>
          </a:p>
        </p:txBody>
      </p:sp>
      <p:pic>
        <p:nvPicPr>
          <p:cNvPr id="4" name="Picture 3" descr="MO_RGB_whitebackg.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52111" y="133754"/>
            <a:ext cx="1595101" cy="1459519"/>
          </a:xfrm>
          <a:prstGeom prst="rect">
            <a:avLst/>
          </a:prstGeom>
        </p:spPr>
      </p:pic>
    </p:spTree>
    <p:extLst>
      <p:ext uri="{BB962C8B-B14F-4D97-AF65-F5344CB8AC3E}">
        <p14:creationId xmlns:p14="http://schemas.microsoft.com/office/powerpoint/2010/main" val="2791753578"/>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option 2">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8" name="Rectangle 2"/>
          <p:cNvSpPr>
            <a:spLocks noGrp="1" noChangeArrowheads="1"/>
          </p:cNvSpPr>
          <p:nvPr>
            <p:ph type="ctrTitle" hasCustomPrompt="1"/>
          </p:nvPr>
        </p:nvSpPr>
        <p:spPr>
          <a:xfrm>
            <a:off x="2123728" y="578750"/>
            <a:ext cx="6912768" cy="934656"/>
          </a:xfrm>
          <a:prstGeom prst="rect">
            <a:avLst/>
          </a:prstGeom>
          <a:ln>
            <a:noFill/>
          </a:ln>
        </p:spPr>
        <p:txBody>
          <a:bodyPr anchor="b" anchorCtr="0"/>
          <a:lstStyle>
            <a:lvl1pPr algn="l">
              <a:defRPr sz="3600" baseline="0">
                <a:ln>
                  <a:noFill/>
                </a:ln>
                <a:solidFill>
                  <a:srgbClr val="FFFFFF"/>
                </a:solidFill>
                <a:latin typeface="Arial"/>
                <a:cs typeface="Arial"/>
              </a:defRPr>
            </a:lvl1pPr>
          </a:lstStyle>
          <a:p>
            <a:r>
              <a:rPr lang="en-GB" dirty="0"/>
              <a:t>Alternative title slide 1</a:t>
            </a:r>
            <a:endParaRPr lang="en-US" dirty="0"/>
          </a:p>
        </p:txBody>
      </p:sp>
      <p:sp>
        <p:nvSpPr>
          <p:cNvPr id="9" name="Rectangle 3"/>
          <p:cNvSpPr>
            <a:spLocks noGrp="1" noChangeArrowheads="1"/>
          </p:cNvSpPr>
          <p:nvPr>
            <p:ph type="subTitle" idx="1" hasCustomPrompt="1"/>
          </p:nvPr>
        </p:nvSpPr>
        <p:spPr>
          <a:xfrm>
            <a:off x="2123728" y="1541182"/>
            <a:ext cx="6912768" cy="504056"/>
          </a:xfrm>
          <a:prstGeom prst="rect">
            <a:avLst/>
          </a:prstGeom>
        </p:spPr>
        <p:txBody>
          <a:bodyPr/>
          <a:lstStyle>
            <a:lvl1pPr marL="0" indent="0" algn="l">
              <a:buFontTx/>
              <a:buNone/>
              <a:defRPr sz="2000">
                <a:solidFill>
                  <a:srgbClr val="FFFFFF"/>
                </a:solidFill>
                <a:latin typeface="Arial"/>
                <a:cs typeface="Arial"/>
              </a:defRPr>
            </a:lvl1pPr>
          </a:lstStyle>
          <a:p>
            <a:r>
              <a:rPr lang="en-GB" dirty="0"/>
              <a:t>Subtitle</a:t>
            </a:r>
            <a:endParaRPr lang="en-US" dirty="0"/>
          </a:p>
        </p:txBody>
      </p:sp>
      <p:sp>
        <p:nvSpPr>
          <p:cNvPr id="10" name="Text Placeholder 14"/>
          <p:cNvSpPr>
            <a:spLocks noGrp="1"/>
          </p:cNvSpPr>
          <p:nvPr>
            <p:ph type="body" sz="quarter" idx="10" hasCustomPrompt="1"/>
          </p:nvPr>
        </p:nvSpPr>
        <p:spPr>
          <a:xfrm>
            <a:off x="2123876" y="1963014"/>
            <a:ext cx="6912629" cy="360040"/>
          </a:xfrm>
          <a:prstGeom prst="rect">
            <a:avLst/>
          </a:prstGeom>
        </p:spPr>
        <p:txBody>
          <a:bodyPr vert="horz"/>
          <a:lstStyle>
            <a:lvl1pPr marL="0" indent="0" algn="l">
              <a:buNone/>
              <a:defRPr sz="1600">
                <a:solidFill>
                  <a:srgbClr val="FFFFFF"/>
                </a:solidFill>
                <a:latin typeface="Arial"/>
                <a:cs typeface="Arial"/>
              </a:defRPr>
            </a:lvl1pPr>
          </a:lstStyle>
          <a:p>
            <a:pPr lvl="0"/>
            <a:r>
              <a:rPr lang="en-GB" dirty="0"/>
              <a:t>Date</a:t>
            </a:r>
          </a:p>
        </p:txBody>
      </p:sp>
    </p:spTree>
    <p:extLst>
      <p:ext uri="{BB962C8B-B14F-4D97-AF65-F5344CB8AC3E}">
        <p14:creationId xmlns:p14="http://schemas.microsoft.com/office/powerpoint/2010/main" val="1841968266"/>
      </p:ext>
    </p:extLst>
  </p:cSld>
  <p:clrMapOvr>
    <a:masterClrMapping/>
  </p:clrMapOvr>
  <p:transition spd="med">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Main content">
    <p:spTree>
      <p:nvGrpSpPr>
        <p:cNvPr id="1" name=""/>
        <p:cNvGrpSpPr/>
        <p:nvPr/>
      </p:nvGrpSpPr>
      <p:grpSpPr>
        <a:xfrm>
          <a:off x="0" y="0"/>
          <a:ext cx="0" cy="0"/>
          <a:chOff x="0" y="0"/>
          <a:chExt cx="0" cy="0"/>
        </a:xfrm>
      </p:grpSpPr>
      <p:sp>
        <p:nvSpPr>
          <p:cNvPr id="8" name="Rectangle 2"/>
          <p:cNvSpPr>
            <a:spLocks noGrp="1" noChangeArrowheads="1"/>
          </p:cNvSpPr>
          <p:nvPr>
            <p:ph type="ctrTitle" hasCustomPrompt="1"/>
          </p:nvPr>
        </p:nvSpPr>
        <p:spPr>
          <a:xfrm>
            <a:off x="2123728" y="578750"/>
            <a:ext cx="6984776" cy="934656"/>
          </a:xfrm>
          <a:prstGeom prst="rect">
            <a:avLst/>
          </a:prstGeom>
          <a:ln>
            <a:noFill/>
          </a:ln>
        </p:spPr>
        <p:txBody>
          <a:bodyPr anchor="b" anchorCtr="0"/>
          <a:lstStyle>
            <a:lvl1pPr algn="l">
              <a:defRPr sz="3600" baseline="0">
                <a:ln>
                  <a:noFill/>
                </a:ln>
                <a:solidFill>
                  <a:schemeClr val="bg2"/>
                </a:solidFill>
                <a:latin typeface="Arial"/>
                <a:cs typeface="Arial"/>
              </a:defRPr>
            </a:lvl1pPr>
          </a:lstStyle>
          <a:p>
            <a:r>
              <a:rPr lang="en-GB" dirty="0"/>
              <a:t>Content slide</a:t>
            </a:r>
            <a:endParaRPr lang="en-US" dirty="0"/>
          </a:p>
        </p:txBody>
      </p:sp>
      <p:sp>
        <p:nvSpPr>
          <p:cNvPr id="9" name="Rectangle 3"/>
          <p:cNvSpPr>
            <a:spLocks noGrp="1" noChangeArrowheads="1"/>
          </p:cNvSpPr>
          <p:nvPr>
            <p:ph type="subTitle" idx="1" hasCustomPrompt="1"/>
          </p:nvPr>
        </p:nvSpPr>
        <p:spPr>
          <a:xfrm>
            <a:off x="2123728" y="1541182"/>
            <a:ext cx="6984776" cy="504056"/>
          </a:xfrm>
          <a:prstGeom prst="rect">
            <a:avLst/>
          </a:prstGeom>
        </p:spPr>
        <p:txBody>
          <a:bodyPr/>
          <a:lstStyle>
            <a:lvl1pPr marL="0" indent="0" algn="l">
              <a:buFontTx/>
              <a:buNone/>
              <a:defRPr sz="2000">
                <a:solidFill>
                  <a:schemeClr val="bg2"/>
                </a:solidFill>
                <a:latin typeface="Arial"/>
                <a:cs typeface="Arial"/>
              </a:defRPr>
            </a:lvl1pPr>
          </a:lstStyle>
          <a:p>
            <a:r>
              <a:rPr lang="en-GB" dirty="0"/>
              <a:t>Subtitle</a:t>
            </a:r>
            <a:endParaRPr lang="en-US" dirty="0"/>
          </a:p>
        </p:txBody>
      </p:sp>
    </p:spTree>
    <p:extLst>
      <p:ext uri="{BB962C8B-B14F-4D97-AF65-F5344CB8AC3E}">
        <p14:creationId xmlns:p14="http://schemas.microsoft.com/office/powerpoint/2010/main" val="657486476"/>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option 3">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8" name="Rectangle 2"/>
          <p:cNvSpPr>
            <a:spLocks noGrp="1" noChangeArrowheads="1"/>
          </p:cNvSpPr>
          <p:nvPr>
            <p:ph type="ctrTitle" hasCustomPrompt="1"/>
          </p:nvPr>
        </p:nvSpPr>
        <p:spPr>
          <a:xfrm>
            <a:off x="2123728" y="578750"/>
            <a:ext cx="6840760" cy="934656"/>
          </a:xfrm>
          <a:prstGeom prst="rect">
            <a:avLst/>
          </a:prstGeom>
          <a:ln>
            <a:noFill/>
          </a:ln>
        </p:spPr>
        <p:txBody>
          <a:bodyPr anchor="b" anchorCtr="0"/>
          <a:lstStyle>
            <a:lvl1pPr algn="l">
              <a:defRPr sz="3600" baseline="0">
                <a:ln>
                  <a:noFill/>
                </a:ln>
                <a:solidFill>
                  <a:srgbClr val="FFFFFF"/>
                </a:solidFill>
                <a:latin typeface="Arial"/>
                <a:cs typeface="Arial"/>
              </a:defRPr>
            </a:lvl1pPr>
          </a:lstStyle>
          <a:p>
            <a:r>
              <a:rPr lang="en-GB" dirty="0"/>
              <a:t>Alternative title slide 2</a:t>
            </a:r>
            <a:endParaRPr lang="en-US" dirty="0"/>
          </a:p>
        </p:txBody>
      </p:sp>
      <p:sp>
        <p:nvSpPr>
          <p:cNvPr id="9" name="Rectangle 3"/>
          <p:cNvSpPr>
            <a:spLocks noGrp="1" noChangeArrowheads="1"/>
          </p:cNvSpPr>
          <p:nvPr>
            <p:ph type="subTitle" idx="1" hasCustomPrompt="1"/>
          </p:nvPr>
        </p:nvSpPr>
        <p:spPr>
          <a:xfrm>
            <a:off x="2123728" y="1541182"/>
            <a:ext cx="6840760" cy="504056"/>
          </a:xfrm>
          <a:prstGeom prst="rect">
            <a:avLst/>
          </a:prstGeom>
        </p:spPr>
        <p:txBody>
          <a:bodyPr/>
          <a:lstStyle>
            <a:lvl1pPr marL="0" indent="0" algn="l">
              <a:buFontTx/>
              <a:buNone/>
              <a:defRPr sz="2000">
                <a:solidFill>
                  <a:srgbClr val="FFFFFF"/>
                </a:solidFill>
                <a:latin typeface="Arial"/>
                <a:cs typeface="Arial"/>
              </a:defRPr>
            </a:lvl1pPr>
          </a:lstStyle>
          <a:p>
            <a:r>
              <a:rPr lang="en-GB" dirty="0"/>
              <a:t>Subtitle</a:t>
            </a:r>
            <a:endParaRPr lang="en-US" dirty="0"/>
          </a:p>
        </p:txBody>
      </p:sp>
      <p:sp>
        <p:nvSpPr>
          <p:cNvPr id="10" name="Text Placeholder 14"/>
          <p:cNvSpPr>
            <a:spLocks noGrp="1"/>
          </p:cNvSpPr>
          <p:nvPr>
            <p:ph type="body" sz="quarter" idx="10" hasCustomPrompt="1"/>
          </p:nvPr>
        </p:nvSpPr>
        <p:spPr>
          <a:xfrm>
            <a:off x="2123877" y="1963014"/>
            <a:ext cx="6840612" cy="360040"/>
          </a:xfrm>
          <a:prstGeom prst="rect">
            <a:avLst/>
          </a:prstGeom>
        </p:spPr>
        <p:txBody>
          <a:bodyPr vert="horz"/>
          <a:lstStyle>
            <a:lvl1pPr marL="0" indent="0" algn="l">
              <a:buNone/>
              <a:defRPr sz="1600">
                <a:solidFill>
                  <a:srgbClr val="FFFFFF"/>
                </a:solidFill>
                <a:latin typeface="Arial"/>
                <a:cs typeface="Arial"/>
              </a:defRPr>
            </a:lvl1pPr>
          </a:lstStyle>
          <a:p>
            <a:pPr lvl="0"/>
            <a:r>
              <a:rPr lang="en-GB" dirty="0"/>
              <a:t>Date</a:t>
            </a:r>
          </a:p>
        </p:txBody>
      </p:sp>
    </p:spTree>
    <p:extLst>
      <p:ext uri="{BB962C8B-B14F-4D97-AF65-F5344CB8AC3E}">
        <p14:creationId xmlns:p14="http://schemas.microsoft.com/office/powerpoint/2010/main" val="4024876333"/>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in content">
    <p:spTree>
      <p:nvGrpSpPr>
        <p:cNvPr id="1" name=""/>
        <p:cNvGrpSpPr/>
        <p:nvPr/>
      </p:nvGrpSpPr>
      <p:grpSpPr>
        <a:xfrm>
          <a:off x="0" y="0"/>
          <a:ext cx="0" cy="0"/>
          <a:chOff x="0" y="0"/>
          <a:chExt cx="0" cy="0"/>
        </a:xfrm>
      </p:grpSpPr>
      <p:sp>
        <p:nvSpPr>
          <p:cNvPr id="8" name="Rectangle 2"/>
          <p:cNvSpPr>
            <a:spLocks noGrp="1" noChangeArrowheads="1"/>
          </p:cNvSpPr>
          <p:nvPr>
            <p:ph type="ctrTitle" hasCustomPrompt="1"/>
          </p:nvPr>
        </p:nvSpPr>
        <p:spPr>
          <a:xfrm>
            <a:off x="2123728" y="578750"/>
            <a:ext cx="6984776" cy="934656"/>
          </a:xfrm>
          <a:prstGeom prst="rect">
            <a:avLst/>
          </a:prstGeom>
          <a:ln>
            <a:noFill/>
          </a:ln>
        </p:spPr>
        <p:txBody>
          <a:bodyPr anchor="b" anchorCtr="0"/>
          <a:lstStyle>
            <a:lvl1pPr algn="l">
              <a:defRPr sz="3600" baseline="0">
                <a:ln>
                  <a:noFill/>
                </a:ln>
                <a:solidFill>
                  <a:schemeClr val="bg2"/>
                </a:solidFill>
                <a:latin typeface="Arial"/>
                <a:cs typeface="Arial"/>
              </a:defRPr>
            </a:lvl1pPr>
          </a:lstStyle>
          <a:p>
            <a:r>
              <a:rPr lang="en-GB" dirty="0"/>
              <a:t>Content slide</a:t>
            </a:r>
            <a:endParaRPr lang="en-US" dirty="0"/>
          </a:p>
        </p:txBody>
      </p:sp>
      <p:sp>
        <p:nvSpPr>
          <p:cNvPr id="9" name="Rectangle 3"/>
          <p:cNvSpPr>
            <a:spLocks noGrp="1" noChangeArrowheads="1"/>
          </p:cNvSpPr>
          <p:nvPr>
            <p:ph type="subTitle" idx="1" hasCustomPrompt="1"/>
          </p:nvPr>
        </p:nvSpPr>
        <p:spPr>
          <a:xfrm>
            <a:off x="2123728" y="1541182"/>
            <a:ext cx="6984776" cy="504056"/>
          </a:xfrm>
          <a:prstGeom prst="rect">
            <a:avLst/>
          </a:prstGeom>
        </p:spPr>
        <p:txBody>
          <a:bodyPr/>
          <a:lstStyle>
            <a:lvl1pPr marL="0" indent="0" algn="l">
              <a:buFontTx/>
              <a:buNone/>
              <a:defRPr sz="2000">
                <a:solidFill>
                  <a:schemeClr val="bg2"/>
                </a:solidFill>
                <a:latin typeface="Arial"/>
                <a:cs typeface="Arial"/>
              </a:defRPr>
            </a:lvl1pPr>
          </a:lstStyle>
          <a:p>
            <a:r>
              <a:rPr lang="en-GB" dirty="0"/>
              <a:t>Subtitle</a:t>
            </a:r>
            <a:endParaRPr lang="en-US" dirty="0"/>
          </a:p>
        </p:txBody>
      </p:sp>
    </p:spTree>
    <p:extLst>
      <p:ext uri="{BB962C8B-B14F-4D97-AF65-F5344CB8AC3E}">
        <p14:creationId xmlns:p14="http://schemas.microsoft.com/office/powerpoint/2010/main" val="657486476"/>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Main content">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8" name="Rectangle 2"/>
          <p:cNvSpPr>
            <a:spLocks noGrp="1" noChangeArrowheads="1"/>
          </p:cNvSpPr>
          <p:nvPr>
            <p:ph type="ctrTitle" hasCustomPrompt="1"/>
          </p:nvPr>
        </p:nvSpPr>
        <p:spPr>
          <a:xfrm>
            <a:off x="2123728" y="578750"/>
            <a:ext cx="6984776" cy="934656"/>
          </a:xfrm>
          <a:prstGeom prst="rect">
            <a:avLst/>
          </a:prstGeom>
          <a:ln>
            <a:noFill/>
          </a:ln>
        </p:spPr>
        <p:txBody>
          <a:bodyPr anchor="b" anchorCtr="0"/>
          <a:lstStyle>
            <a:lvl1pPr algn="l">
              <a:defRPr sz="3600" baseline="0">
                <a:ln>
                  <a:noFill/>
                </a:ln>
                <a:solidFill>
                  <a:schemeClr val="bg2"/>
                </a:solidFill>
                <a:latin typeface="Arial"/>
                <a:cs typeface="Arial"/>
              </a:defRPr>
            </a:lvl1pPr>
          </a:lstStyle>
          <a:p>
            <a:r>
              <a:rPr lang="en-GB" dirty="0"/>
              <a:t>Content slide (alt)</a:t>
            </a:r>
            <a:endParaRPr lang="en-US" dirty="0"/>
          </a:p>
        </p:txBody>
      </p:sp>
      <p:sp>
        <p:nvSpPr>
          <p:cNvPr id="9" name="Rectangle 3"/>
          <p:cNvSpPr>
            <a:spLocks noGrp="1" noChangeArrowheads="1"/>
          </p:cNvSpPr>
          <p:nvPr>
            <p:ph type="subTitle" idx="1" hasCustomPrompt="1"/>
          </p:nvPr>
        </p:nvSpPr>
        <p:spPr>
          <a:xfrm>
            <a:off x="2123728" y="1541182"/>
            <a:ext cx="6984776" cy="504056"/>
          </a:xfrm>
          <a:prstGeom prst="rect">
            <a:avLst/>
          </a:prstGeom>
        </p:spPr>
        <p:txBody>
          <a:bodyPr/>
          <a:lstStyle>
            <a:lvl1pPr marL="0" indent="0" algn="l">
              <a:buFontTx/>
              <a:buNone/>
              <a:defRPr sz="2000">
                <a:solidFill>
                  <a:schemeClr val="bg2"/>
                </a:solidFill>
                <a:latin typeface="Arial"/>
                <a:cs typeface="Arial"/>
              </a:defRPr>
            </a:lvl1pPr>
          </a:lstStyle>
          <a:p>
            <a:r>
              <a:rPr lang="en-GB" dirty="0"/>
              <a:t>Subtitle</a:t>
            </a:r>
            <a:endParaRPr lang="en-US" dirty="0"/>
          </a:p>
        </p:txBody>
      </p:sp>
      <p:pic>
        <p:nvPicPr>
          <p:cNvPr id="4" name="Picture 3" descr="MO_RGB_whitebackg.jpg"/>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52111" y="133754"/>
            <a:ext cx="1595101" cy="1459519"/>
          </a:xfrm>
          <a:prstGeom prst="rect">
            <a:avLst/>
          </a:prstGeom>
        </p:spPr>
      </p:pic>
    </p:spTree>
    <p:extLst>
      <p:ext uri="{BB962C8B-B14F-4D97-AF65-F5344CB8AC3E}">
        <p14:creationId xmlns:p14="http://schemas.microsoft.com/office/powerpoint/2010/main" val="279175357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lternative conten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8" name="Rectangle 2"/>
          <p:cNvSpPr>
            <a:spLocks noGrp="1" noChangeArrowheads="1"/>
          </p:cNvSpPr>
          <p:nvPr>
            <p:ph type="ctrTitle" hasCustomPrompt="1"/>
          </p:nvPr>
        </p:nvSpPr>
        <p:spPr>
          <a:xfrm>
            <a:off x="2123728" y="578750"/>
            <a:ext cx="6984776" cy="934656"/>
          </a:xfrm>
          <a:prstGeom prst="rect">
            <a:avLst/>
          </a:prstGeom>
          <a:ln>
            <a:noFill/>
          </a:ln>
        </p:spPr>
        <p:txBody>
          <a:bodyPr anchor="b" anchorCtr="0"/>
          <a:lstStyle>
            <a:lvl1pPr algn="l">
              <a:defRPr sz="3600" baseline="0">
                <a:ln>
                  <a:noFill/>
                </a:ln>
                <a:solidFill>
                  <a:schemeClr val="tx1"/>
                </a:solidFill>
                <a:latin typeface="Arial"/>
                <a:cs typeface="Arial"/>
              </a:defRPr>
            </a:lvl1pPr>
          </a:lstStyle>
          <a:p>
            <a:r>
              <a:rPr lang="en-GB" dirty="0"/>
              <a:t>Alternative content slide</a:t>
            </a:r>
            <a:endParaRPr lang="en-US" dirty="0"/>
          </a:p>
        </p:txBody>
      </p:sp>
      <p:sp>
        <p:nvSpPr>
          <p:cNvPr id="9" name="Rectangle 3"/>
          <p:cNvSpPr>
            <a:spLocks noGrp="1" noChangeArrowheads="1"/>
          </p:cNvSpPr>
          <p:nvPr>
            <p:ph type="subTitle" idx="1" hasCustomPrompt="1"/>
          </p:nvPr>
        </p:nvSpPr>
        <p:spPr>
          <a:xfrm>
            <a:off x="2123728" y="1541182"/>
            <a:ext cx="6984776" cy="504056"/>
          </a:xfrm>
          <a:prstGeom prst="rect">
            <a:avLst/>
          </a:prstGeom>
        </p:spPr>
        <p:txBody>
          <a:bodyPr/>
          <a:lstStyle>
            <a:lvl1pPr marL="0" indent="0" algn="l">
              <a:buFontTx/>
              <a:buNone/>
              <a:defRPr sz="2000">
                <a:solidFill>
                  <a:schemeClr val="tx1"/>
                </a:solidFill>
                <a:latin typeface="Arial"/>
                <a:cs typeface="Arial"/>
              </a:defRPr>
            </a:lvl1pPr>
          </a:lstStyle>
          <a:p>
            <a:r>
              <a:rPr lang="en-GB" dirty="0"/>
              <a:t>Subtitle</a:t>
            </a:r>
            <a:endParaRPr lang="en-US" dirty="0"/>
          </a:p>
        </p:txBody>
      </p:sp>
    </p:spTree>
    <p:extLst>
      <p:ext uri="{BB962C8B-B14F-4D97-AF65-F5344CB8AC3E}">
        <p14:creationId xmlns:p14="http://schemas.microsoft.com/office/powerpoint/2010/main" val="1150432184"/>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option primary">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2"/>
          <p:cNvSpPr>
            <a:spLocks noGrp="1" noChangeArrowheads="1"/>
          </p:cNvSpPr>
          <p:nvPr>
            <p:ph type="ctrTitle" hasCustomPrompt="1"/>
          </p:nvPr>
        </p:nvSpPr>
        <p:spPr>
          <a:xfrm>
            <a:off x="251520" y="1556792"/>
            <a:ext cx="6984776" cy="934656"/>
          </a:xfrm>
          <a:prstGeom prst="rect">
            <a:avLst/>
          </a:prstGeom>
          <a:ln>
            <a:noFill/>
          </a:ln>
        </p:spPr>
        <p:txBody>
          <a:bodyPr anchor="b" anchorCtr="0"/>
          <a:lstStyle>
            <a:lvl1pPr algn="l">
              <a:defRPr sz="3600" baseline="0">
                <a:ln>
                  <a:noFill/>
                </a:ln>
                <a:solidFill>
                  <a:schemeClr val="tx1"/>
                </a:solidFill>
                <a:latin typeface="Arial"/>
                <a:cs typeface="Arial"/>
              </a:defRPr>
            </a:lvl1pPr>
          </a:lstStyle>
          <a:p>
            <a:r>
              <a:rPr lang="en-GB" dirty="0"/>
              <a:t>Content divider</a:t>
            </a:r>
            <a:endParaRPr lang="en-US" dirty="0"/>
          </a:p>
        </p:txBody>
      </p:sp>
      <p:sp>
        <p:nvSpPr>
          <p:cNvPr id="6" name="Rectangle 3"/>
          <p:cNvSpPr>
            <a:spLocks noGrp="1" noChangeArrowheads="1"/>
          </p:cNvSpPr>
          <p:nvPr>
            <p:ph type="subTitle" idx="1" hasCustomPrompt="1"/>
          </p:nvPr>
        </p:nvSpPr>
        <p:spPr>
          <a:xfrm>
            <a:off x="251520" y="2519224"/>
            <a:ext cx="6984776" cy="504056"/>
          </a:xfrm>
          <a:prstGeom prst="rect">
            <a:avLst/>
          </a:prstGeom>
        </p:spPr>
        <p:txBody>
          <a:bodyPr/>
          <a:lstStyle>
            <a:lvl1pPr marL="0" indent="0" algn="l">
              <a:buFontTx/>
              <a:buNone/>
              <a:defRPr sz="2000">
                <a:solidFill>
                  <a:schemeClr val="tx1"/>
                </a:solidFill>
                <a:latin typeface="Arial"/>
                <a:cs typeface="Arial"/>
              </a:defRPr>
            </a:lvl1pPr>
          </a:lstStyle>
          <a:p>
            <a:r>
              <a:rPr lang="en-GB" dirty="0"/>
              <a:t>Subtitle</a:t>
            </a:r>
            <a:endParaRPr lang="en-US" dirty="0"/>
          </a:p>
        </p:txBody>
      </p:sp>
    </p:spTree>
    <p:extLst>
      <p:ext uri="{BB962C8B-B14F-4D97-AF65-F5344CB8AC3E}">
        <p14:creationId xmlns:p14="http://schemas.microsoft.com/office/powerpoint/2010/main" val="918680558"/>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option 4">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6" name="Rectangle 2"/>
          <p:cNvSpPr>
            <a:spLocks noGrp="1" noChangeArrowheads="1"/>
          </p:cNvSpPr>
          <p:nvPr>
            <p:ph type="ctrTitle" hasCustomPrompt="1"/>
          </p:nvPr>
        </p:nvSpPr>
        <p:spPr>
          <a:xfrm>
            <a:off x="251520" y="1556792"/>
            <a:ext cx="6984776" cy="934656"/>
          </a:xfrm>
          <a:prstGeom prst="rect">
            <a:avLst/>
          </a:prstGeom>
          <a:ln>
            <a:noFill/>
          </a:ln>
        </p:spPr>
        <p:txBody>
          <a:bodyPr anchor="b" anchorCtr="0"/>
          <a:lstStyle>
            <a:lvl1pPr algn="l">
              <a:defRPr sz="3600" baseline="0">
                <a:ln>
                  <a:noFill/>
                </a:ln>
                <a:solidFill>
                  <a:schemeClr val="tx1"/>
                </a:solidFill>
                <a:latin typeface="Arial"/>
                <a:cs typeface="Arial"/>
              </a:defRPr>
            </a:lvl1pPr>
          </a:lstStyle>
          <a:p>
            <a:r>
              <a:rPr lang="en-GB" dirty="0"/>
              <a:t>Content divider</a:t>
            </a:r>
            <a:endParaRPr lang="en-US" dirty="0"/>
          </a:p>
        </p:txBody>
      </p:sp>
      <p:sp>
        <p:nvSpPr>
          <p:cNvPr id="7" name="Rectangle 3"/>
          <p:cNvSpPr>
            <a:spLocks noGrp="1" noChangeArrowheads="1"/>
          </p:cNvSpPr>
          <p:nvPr>
            <p:ph type="subTitle" idx="1" hasCustomPrompt="1"/>
          </p:nvPr>
        </p:nvSpPr>
        <p:spPr>
          <a:xfrm>
            <a:off x="251520" y="2519224"/>
            <a:ext cx="6984776" cy="504056"/>
          </a:xfrm>
          <a:prstGeom prst="rect">
            <a:avLst/>
          </a:prstGeom>
        </p:spPr>
        <p:txBody>
          <a:bodyPr/>
          <a:lstStyle>
            <a:lvl1pPr marL="0" indent="0" algn="l">
              <a:buFontTx/>
              <a:buNone/>
              <a:defRPr sz="2000">
                <a:solidFill>
                  <a:schemeClr val="tx1"/>
                </a:solidFill>
                <a:latin typeface="Arial"/>
                <a:cs typeface="Arial"/>
              </a:defRPr>
            </a:lvl1pPr>
          </a:lstStyle>
          <a:p>
            <a:r>
              <a:rPr lang="en-GB" dirty="0"/>
              <a:t>Subtitle</a:t>
            </a:r>
            <a:endParaRPr lang="en-US" dirty="0"/>
          </a:p>
        </p:txBody>
      </p:sp>
    </p:spTree>
    <p:extLst>
      <p:ext uri="{BB962C8B-B14F-4D97-AF65-F5344CB8AC3E}">
        <p14:creationId xmlns:p14="http://schemas.microsoft.com/office/powerpoint/2010/main" val="2377323842"/>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15.png"/><Relationship Id="rId2" Type="http://schemas.openxmlformats.org/officeDocument/2006/relationships/slideLayout" Target="../slideLayouts/slideLayout17.xml"/><Relationship Id="rId16"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7" cstate="print"/>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bwMode="auto">
          <a:xfrm>
            <a:off x="0" y="0"/>
            <a:ext cx="9144000" cy="6858000"/>
          </a:xfrm>
          <a:prstGeom prst="rect">
            <a:avLst/>
          </a:prstGeom>
          <a:noFill/>
          <a:ln w="28575" cap="flat" cmpd="sng" algn="ctr">
            <a:solidFill>
              <a:schemeClr val="bg2">
                <a:lumMod val="65000"/>
                <a:lumOff val="35000"/>
              </a:schemeClr>
            </a:solidFill>
            <a:prstDash val="solid"/>
            <a:round/>
            <a:headEnd type="none" w="med" len="med"/>
            <a:tailEnd type="none" w="med" len="med"/>
          </a:ln>
          <a:effectLst/>
        </p:spPr>
        <p:txBody>
          <a:bodyPr/>
          <a:lstStyle/>
          <a:p>
            <a:pPr>
              <a:defRPr/>
            </a:pPr>
            <a:endParaRPr lang="en-US">
              <a:ln w="101600" cmpd="sng">
                <a:solidFill>
                  <a:schemeClr val="tx1"/>
                </a:solidFill>
              </a:ln>
            </a:endParaRPr>
          </a:p>
        </p:txBody>
      </p:sp>
      <p:pic>
        <p:nvPicPr>
          <p:cNvPr id="1027" name="Picture 2" descr="MO_RGB_transpbackg.png"/>
          <p:cNvPicPr>
            <a:picLocks noChangeAspect="1"/>
          </p:cNvPicPr>
          <p:nvPr/>
        </p:nvPicPr>
        <p:blipFill>
          <a:blip r:embed="rId18" cstate="email">
            <a:extLst>
              <a:ext uri="{28A0092B-C50C-407E-A947-70E740481C1C}">
                <a14:useLocalDpi xmlns:a14="http://schemas.microsoft.com/office/drawing/2010/main" val="0"/>
              </a:ext>
            </a:extLst>
          </a:blip>
          <a:srcRect/>
          <a:stretch>
            <a:fillRect/>
          </a:stretch>
        </p:blipFill>
        <p:spPr bwMode="auto">
          <a:xfrm>
            <a:off x="163513" y="138113"/>
            <a:ext cx="1574800" cy="1441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4182" r:id="rId1"/>
    <p:sldLayoutId id="2147484184" r:id="rId2"/>
    <p:sldLayoutId id="2147484174" r:id="rId3"/>
    <p:sldLayoutId id="2147484176" r:id="rId4"/>
    <p:sldLayoutId id="2147484173" r:id="rId5"/>
    <p:sldLayoutId id="2147484181" r:id="rId6"/>
    <p:sldLayoutId id="2147484177" r:id="rId7"/>
    <p:sldLayoutId id="2147484178" r:id="rId8"/>
    <p:sldLayoutId id="2147484175" r:id="rId9"/>
    <p:sldLayoutId id="2147484183" r:id="rId10"/>
    <p:sldLayoutId id="2147484179" r:id="rId11"/>
    <p:sldLayoutId id="2147484180" r:id="rId12"/>
    <p:sldLayoutId id="2147484185" r:id="rId13"/>
    <p:sldLayoutId id="2147484190" r:id="rId14"/>
    <p:sldLayoutId id="2147484191" r:id="rId15"/>
  </p:sldLayoutIdLst>
  <p:transition spd="med">
    <p:fade/>
  </p:transition>
  <p:hf sldNum="0" hdr="0" dt="0"/>
  <p:txStyles>
    <p:titleStyle>
      <a:lvl1pPr algn="l" rtl="0" eaLnBrk="0" fontAlgn="base" hangingPunct="0">
        <a:lnSpc>
          <a:spcPct val="85000"/>
        </a:lnSpc>
        <a:spcBef>
          <a:spcPct val="0"/>
        </a:spcBef>
        <a:spcAft>
          <a:spcPct val="0"/>
        </a:spcAft>
        <a:defRPr sz="4000">
          <a:solidFill>
            <a:srgbClr val="000000"/>
          </a:solidFill>
          <a:latin typeface="+mj-lt"/>
          <a:ea typeface="ＭＳ Ｐゴシック" charset="0"/>
          <a:cs typeface="ＭＳ Ｐゴシック" charset="0"/>
        </a:defRPr>
      </a:lvl1pPr>
      <a:lvl2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2pPr>
      <a:lvl3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3pPr>
      <a:lvl4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4pPr>
      <a:lvl5pPr algn="l" rtl="0" eaLnBrk="0" fontAlgn="base" hangingPunct="0">
        <a:lnSpc>
          <a:spcPct val="85000"/>
        </a:lnSpc>
        <a:spcBef>
          <a:spcPct val="0"/>
        </a:spcBef>
        <a:spcAft>
          <a:spcPct val="0"/>
        </a:spcAft>
        <a:defRPr sz="4000">
          <a:solidFill>
            <a:srgbClr val="000000"/>
          </a:solidFill>
          <a:latin typeface="Arial" charset="0"/>
          <a:ea typeface="ＭＳ Ｐゴシック" charset="0"/>
          <a:cs typeface="ＭＳ Ｐゴシック" charset="0"/>
        </a:defRPr>
      </a:lvl5pPr>
      <a:lvl6pPr marL="457200" algn="l" rtl="0" fontAlgn="base">
        <a:lnSpc>
          <a:spcPct val="85000"/>
        </a:lnSpc>
        <a:spcBef>
          <a:spcPct val="0"/>
        </a:spcBef>
        <a:spcAft>
          <a:spcPct val="0"/>
        </a:spcAft>
        <a:defRPr sz="4000">
          <a:solidFill>
            <a:srgbClr val="FFFFFF"/>
          </a:solidFill>
          <a:latin typeface="Arial" charset="0"/>
        </a:defRPr>
      </a:lvl6pPr>
      <a:lvl7pPr marL="914400" algn="l" rtl="0" fontAlgn="base">
        <a:lnSpc>
          <a:spcPct val="85000"/>
        </a:lnSpc>
        <a:spcBef>
          <a:spcPct val="0"/>
        </a:spcBef>
        <a:spcAft>
          <a:spcPct val="0"/>
        </a:spcAft>
        <a:defRPr sz="4000">
          <a:solidFill>
            <a:srgbClr val="FFFFFF"/>
          </a:solidFill>
          <a:latin typeface="Arial" charset="0"/>
        </a:defRPr>
      </a:lvl7pPr>
      <a:lvl8pPr marL="1371600" algn="l" rtl="0" fontAlgn="base">
        <a:lnSpc>
          <a:spcPct val="85000"/>
        </a:lnSpc>
        <a:spcBef>
          <a:spcPct val="0"/>
        </a:spcBef>
        <a:spcAft>
          <a:spcPct val="0"/>
        </a:spcAft>
        <a:defRPr sz="4000">
          <a:solidFill>
            <a:srgbClr val="FFFFFF"/>
          </a:solidFill>
          <a:latin typeface="Arial" charset="0"/>
        </a:defRPr>
      </a:lvl8pPr>
      <a:lvl9pPr marL="1828800" algn="l" rtl="0" fontAlgn="base">
        <a:lnSpc>
          <a:spcPct val="85000"/>
        </a:lnSpc>
        <a:spcBef>
          <a:spcPct val="0"/>
        </a:spcBef>
        <a:spcAft>
          <a:spcPct val="0"/>
        </a:spcAft>
        <a:defRPr sz="4000">
          <a:solidFill>
            <a:srgbClr val="FFFFFF"/>
          </a:solidFill>
          <a:latin typeface="Arial" charset="0"/>
        </a:defRPr>
      </a:lvl9pPr>
    </p:titleStyle>
    <p:bodyStyle>
      <a:lvl1pPr marL="261938" indent="-261938" algn="l" rtl="0" eaLnBrk="0" fontAlgn="base" hangingPunct="0">
        <a:lnSpc>
          <a:spcPct val="90000"/>
        </a:lnSpc>
        <a:spcBef>
          <a:spcPct val="35000"/>
        </a:spcBef>
        <a:spcAft>
          <a:spcPct val="35000"/>
        </a:spcAft>
        <a:buChar char="•"/>
        <a:defRPr sz="2400">
          <a:solidFill>
            <a:srgbClr val="000000"/>
          </a:solidFill>
          <a:latin typeface="+mn-lt"/>
          <a:ea typeface="ＭＳ Ｐゴシック" charset="0"/>
          <a:cs typeface="ＭＳ Ｐゴシック" charset="0"/>
        </a:defRPr>
      </a:lvl1pPr>
      <a:lvl2pPr marL="623888" indent="-182563"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2pPr>
      <a:lvl3pPr marL="987425" indent="-184150"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3pPr>
      <a:lvl4pPr marL="1349375" indent="-182563"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4pPr>
      <a:lvl5pPr marL="1698625" indent="-169863" algn="l" rtl="0" eaLnBrk="0" fontAlgn="base" hangingPunct="0">
        <a:lnSpc>
          <a:spcPct val="90000"/>
        </a:lnSpc>
        <a:spcBef>
          <a:spcPct val="35000"/>
        </a:spcBef>
        <a:spcAft>
          <a:spcPct val="35000"/>
        </a:spcAft>
        <a:buChar char="•"/>
        <a:defRPr sz="2000">
          <a:solidFill>
            <a:srgbClr val="000000"/>
          </a:solidFill>
          <a:latin typeface="+mn-lt"/>
          <a:ea typeface="ＭＳ Ｐゴシック" charset="0"/>
        </a:defRPr>
      </a:lvl5pPr>
      <a:lvl6pPr marL="2155825" indent="-169863" algn="l" rtl="0" fontAlgn="base">
        <a:lnSpc>
          <a:spcPct val="90000"/>
        </a:lnSpc>
        <a:spcBef>
          <a:spcPct val="35000"/>
        </a:spcBef>
        <a:spcAft>
          <a:spcPct val="35000"/>
        </a:spcAft>
        <a:buChar char="•"/>
        <a:defRPr sz="2000">
          <a:solidFill>
            <a:srgbClr val="FFFFFF"/>
          </a:solidFill>
          <a:latin typeface="+mn-lt"/>
        </a:defRPr>
      </a:lvl6pPr>
      <a:lvl7pPr marL="2613025" indent="-169863" algn="l" rtl="0" fontAlgn="base">
        <a:lnSpc>
          <a:spcPct val="90000"/>
        </a:lnSpc>
        <a:spcBef>
          <a:spcPct val="35000"/>
        </a:spcBef>
        <a:spcAft>
          <a:spcPct val="35000"/>
        </a:spcAft>
        <a:buChar char="•"/>
        <a:defRPr sz="2000">
          <a:solidFill>
            <a:srgbClr val="FFFFFF"/>
          </a:solidFill>
          <a:latin typeface="+mn-lt"/>
        </a:defRPr>
      </a:lvl7pPr>
      <a:lvl8pPr marL="3070225" indent="-169863" algn="l" rtl="0" fontAlgn="base">
        <a:lnSpc>
          <a:spcPct val="90000"/>
        </a:lnSpc>
        <a:spcBef>
          <a:spcPct val="35000"/>
        </a:spcBef>
        <a:spcAft>
          <a:spcPct val="35000"/>
        </a:spcAft>
        <a:buChar char="•"/>
        <a:defRPr sz="2000">
          <a:solidFill>
            <a:srgbClr val="FFFFFF"/>
          </a:solidFill>
          <a:latin typeface="+mn-lt"/>
        </a:defRPr>
      </a:lvl8pPr>
      <a:lvl9pPr marL="3527425" indent="-169863" algn="l" rtl="0" fontAlgn="base">
        <a:lnSpc>
          <a:spcPct val="90000"/>
        </a:lnSpc>
        <a:spcBef>
          <a:spcPct val="35000"/>
        </a:spcBef>
        <a:spcAft>
          <a:spcPct val="35000"/>
        </a:spcAft>
        <a:buChar char="•"/>
        <a:defRPr sz="2000">
          <a:solidFill>
            <a:srgbClr val="FFFFF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7"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752600" y="347663"/>
            <a:ext cx="6934200" cy="137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Slide heading Arial 40</a:t>
            </a:r>
          </a:p>
        </p:txBody>
      </p:sp>
      <p:sp>
        <p:nvSpPr>
          <p:cNvPr id="1027" name="Rectangle 3"/>
          <p:cNvSpPr>
            <a:spLocks noGrp="1" noChangeArrowheads="1"/>
          </p:cNvSpPr>
          <p:nvPr>
            <p:ph type="body" idx="1"/>
          </p:nvPr>
        </p:nvSpPr>
        <p:spPr bwMode="auto">
          <a:xfrm>
            <a:off x="1752600" y="1773238"/>
            <a:ext cx="6934200" cy="47513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First level Arial 24</a:t>
            </a:r>
          </a:p>
          <a:p>
            <a:pPr lvl="1"/>
            <a:r>
              <a:rPr lang="en-GB"/>
              <a:t>Second level Arial 20</a:t>
            </a:r>
          </a:p>
          <a:p>
            <a:pPr lvl="2"/>
            <a:r>
              <a:rPr lang="en-GB"/>
              <a:t>Third level Arial 20</a:t>
            </a:r>
          </a:p>
          <a:p>
            <a:pPr lvl="3"/>
            <a:r>
              <a:rPr lang="en-GB"/>
              <a:t>Fourth level Arial 20</a:t>
            </a:r>
          </a:p>
          <a:p>
            <a:pPr lvl="4"/>
            <a:r>
              <a:rPr lang="en-GB"/>
              <a:t>Fifth level Arial 20</a:t>
            </a:r>
          </a:p>
        </p:txBody>
      </p:sp>
      <p:sp>
        <p:nvSpPr>
          <p:cNvPr id="105476" name="Rectangle 4"/>
          <p:cNvSpPr>
            <a:spLocks noGrp="1" noChangeArrowheads="1"/>
          </p:cNvSpPr>
          <p:nvPr>
            <p:ph type="ftr" sz="quarter" idx="3"/>
          </p:nvPr>
        </p:nvSpPr>
        <p:spPr bwMode="auto">
          <a:xfrm>
            <a:off x="323850" y="6553200"/>
            <a:ext cx="28956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lnSpc>
                <a:spcPct val="100000"/>
              </a:lnSpc>
              <a:defRPr sz="1000" smtClean="0">
                <a:solidFill>
                  <a:schemeClr val="tx1"/>
                </a:solidFill>
              </a:defRPr>
            </a:lvl1pPr>
          </a:lstStyle>
          <a:p>
            <a:pPr>
              <a:defRPr/>
            </a:pPr>
            <a:r>
              <a:rPr lang="en-GB">
                <a:solidFill>
                  <a:srgbClr val="FFFFFF"/>
                </a:solidFill>
                <a:ea typeface="+mn-ea"/>
                <a:cs typeface="+mn-cs"/>
              </a:rPr>
              <a:t>© Crown copyright   Met Office</a:t>
            </a:r>
            <a:endParaRPr lang="en-GB" sz="1400">
              <a:solidFill>
                <a:srgbClr val="FFFFFF"/>
              </a:solidFill>
              <a:latin typeface="Times" pitchFamily="18" charset="0"/>
              <a:ea typeface="+mn-ea"/>
              <a:cs typeface="+mn-cs"/>
            </a:endParaRPr>
          </a:p>
        </p:txBody>
      </p:sp>
    </p:spTree>
  </p:cSld>
  <p:clrMap bg1="dk2" tx1="lt1" bg2="dk1" tx2="lt2" accent1="accent1" accent2="accent2" accent3="accent3" accent4="accent4" accent5="accent5" accent6="accent6" hlink="hlink" folHlink="folHlink"/>
  <p:sldLayoutIdLst>
    <p:sldLayoutId id="2147484193" r:id="rId1"/>
    <p:sldLayoutId id="2147484194" r:id="rId2"/>
    <p:sldLayoutId id="2147484195" r:id="rId3"/>
    <p:sldLayoutId id="2147484196" r:id="rId4"/>
    <p:sldLayoutId id="2147484197" r:id="rId5"/>
    <p:sldLayoutId id="2147484198" r:id="rId6"/>
    <p:sldLayoutId id="2147484199" r:id="rId7"/>
    <p:sldLayoutId id="2147484200" r:id="rId8"/>
    <p:sldLayoutId id="2147484201" r:id="rId9"/>
    <p:sldLayoutId id="2147484202" r:id="rId10"/>
    <p:sldLayoutId id="2147484203" r:id="rId11"/>
    <p:sldLayoutId id="2147484204" r:id="rId12"/>
    <p:sldLayoutId id="2147484205" r:id="rId13"/>
    <p:sldLayoutId id="2147484206" r:id="rId14"/>
    <p:sldLayoutId id="2147484207" r:id="rId15"/>
  </p:sldLayoutIdLst>
  <p:transition>
    <p:wipe/>
  </p:transition>
  <p:hf sldNum="0" hdr="0" dt="0"/>
  <p:txStyles>
    <p:titleStyle>
      <a:lvl1pPr algn="l" rtl="0" eaLnBrk="0" fontAlgn="base" hangingPunct="0">
        <a:lnSpc>
          <a:spcPct val="85000"/>
        </a:lnSpc>
        <a:spcBef>
          <a:spcPct val="0"/>
        </a:spcBef>
        <a:spcAft>
          <a:spcPct val="0"/>
        </a:spcAft>
        <a:defRPr sz="4000">
          <a:solidFill>
            <a:srgbClr val="FFFFFF"/>
          </a:solidFill>
          <a:latin typeface="+mj-lt"/>
          <a:ea typeface="+mj-ea"/>
          <a:cs typeface="+mj-cs"/>
        </a:defRPr>
      </a:lvl1pPr>
      <a:lvl2pPr algn="l" rtl="0" eaLnBrk="0" fontAlgn="base" hangingPunct="0">
        <a:lnSpc>
          <a:spcPct val="85000"/>
        </a:lnSpc>
        <a:spcBef>
          <a:spcPct val="0"/>
        </a:spcBef>
        <a:spcAft>
          <a:spcPct val="0"/>
        </a:spcAft>
        <a:defRPr sz="4000">
          <a:solidFill>
            <a:srgbClr val="FFFFFF"/>
          </a:solidFill>
          <a:latin typeface="Arial" charset="0"/>
        </a:defRPr>
      </a:lvl2pPr>
      <a:lvl3pPr algn="l" rtl="0" eaLnBrk="0" fontAlgn="base" hangingPunct="0">
        <a:lnSpc>
          <a:spcPct val="85000"/>
        </a:lnSpc>
        <a:spcBef>
          <a:spcPct val="0"/>
        </a:spcBef>
        <a:spcAft>
          <a:spcPct val="0"/>
        </a:spcAft>
        <a:defRPr sz="4000">
          <a:solidFill>
            <a:srgbClr val="FFFFFF"/>
          </a:solidFill>
          <a:latin typeface="Arial" charset="0"/>
        </a:defRPr>
      </a:lvl3pPr>
      <a:lvl4pPr algn="l" rtl="0" eaLnBrk="0" fontAlgn="base" hangingPunct="0">
        <a:lnSpc>
          <a:spcPct val="85000"/>
        </a:lnSpc>
        <a:spcBef>
          <a:spcPct val="0"/>
        </a:spcBef>
        <a:spcAft>
          <a:spcPct val="0"/>
        </a:spcAft>
        <a:defRPr sz="4000">
          <a:solidFill>
            <a:srgbClr val="FFFFFF"/>
          </a:solidFill>
          <a:latin typeface="Arial" charset="0"/>
        </a:defRPr>
      </a:lvl4pPr>
      <a:lvl5pPr algn="l" rtl="0" eaLnBrk="0" fontAlgn="base" hangingPunct="0">
        <a:lnSpc>
          <a:spcPct val="85000"/>
        </a:lnSpc>
        <a:spcBef>
          <a:spcPct val="0"/>
        </a:spcBef>
        <a:spcAft>
          <a:spcPct val="0"/>
        </a:spcAft>
        <a:defRPr sz="4000">
          <a:solidFill>
            <a:srgbClr val="FFFFFF"/>
          </a:solidFill>
          <a:latin typeface="Arial" charset="0"/>
        </a:defRPr>
      </a:lvl5pPr>
      <a:lvl6pPr marL="457200" algn="l" rtl="0" fontAlgn="base">
        <a:lnSpc>
          <a:spcPct val="85000"/>
        </a:lnSpc>
        <a:spcBef>
          <a:spcPct val="0"/>
        </a:spcBef>
        <a:spcAft>
          <a:spcPct val="0"/>
        </a:spcAft>
        <a:defRPr sz="4000">
          <a:solidFill>
            <a:srgbClr val="FFFFFF"/>
          </a:solidFill>
          <a:latin typeface="Arial" charset="0"/>
        </a:defRPr>
      </a:lvl6pPr>
      <a:lvl7pPr marL="914400" algn="l" rtl="0" fontAlgn="base">
        <a:lnSpc>
          <a:spcPct val="85000"/>
        </a:lnSpc>
        <a:spcBef>
          <a:spcPct val="0"/>
        </a:spcBef>
        <a:spcAft>
          <a:spcPct val="0"/>
        </a:spcAft>
        <a:defRPr sz="4000">
          <a:solidFill>
            <a:srgbClr val="FFFFFF"/>
          </a:solidFill>
          <a:latin typeface="Arial" charset="0"/>
        </a:defRPr>
      </a:lvl7pPr>
      <a:lvl8pPr marL="1371600" algn="l" rtl="0" fontAlgn="base">
        <a:lnSpc>
          <a:spcPct val="85000"/>
        </a:lnSpc>
        <a:spcBef>
          <a:spcPct val="0"/>
        </a:spcBef>
        <a:spcAft>
          <a:spcPct val="0"/>
        </a:spcAft>
        <a:defRPr sz="4000">
          <a:solidFill>
            <a:srgbClr val="FFFFFF"/>
          </a:solidFill>
          <a:latin typeface="Arial" charset="0"/>
        </a:defRPr>
      </a:lvl8pPr>
      <a:lvl9pPr marL="1828800" algn="l" rtl="0" fontAlgn="base">
        <a:lnSpc>
          <a:spcPct val="85000"/>
        </a:lnSpc>
        <a:spcBef>
          <a:spcPct val="0"/>
        </a:spcBef>
        <a:spcAft>
          <a:spcPct val="0"/>
        </a:spcAft>
        <a:defRPr sz="4000">
          <a:solidFill>
            <a:srgbClr val="FFFFFF"/>
          </a:solidFill>
          <a:latin typeface="Arial" charset="0"/>
        </a:defRPr>
      </a:lvl9pPr>
    </p:titleStyle>
    <p:bodyStyle>
      <a:lvl1pPr marL="261938" indent="-261938" algn="l" rtl="0" eaLnBrk="0" fontAlgn="base" hangingPunct="0">
        <a:lnSpc>
          <a:spcPct val="90000"/>
        </a:lnSpc>
        <a:spcBef>
          <a:spcPct val="35000"/>
        </a:spcBef>
        <a:spcAft>
          <a:spcPct val="35000"/>
        </a:spcAft>
        <a:buChar char="•"/>
        <a:defRPr sz="2400">
          <a:solidFill>
            <a:srgbClr val="FFFFFF"/>
          </a:solidFill>
          <a:latin typeface="+mn-lt"/>
          <a:ea typeface="+mn-ea"/>
          <a:cs typeface="+mn-cs"/>
        </a:defRPr>
      </a:lvl1pPr>
      <a:lvl2pPr marL="623888" indent="-182563" algn="l" rtl="0" eaLnBrk="0" fontAlgn="base" hangingPunct="0">
        <a:lnSpc>
          <a:spcPct val="90000"/>
        </a:lnSpc>
        <a:spcBef>
          <a:spcPct val="35000"/>
        </a:spcBef>
        <a:spcAft>
          <a:spcPct val="35000"/>
        </a:spcAft>
        <a:buChar char="•"/>
        <a:defRPr sz="2000">
          <a:solidFill>
            <a:srgbClr val="FFFFFF"/>
          </a:solidFill>
          <a:latin typeface="+mn-lt"/>
        </a:defRPr>
      </a:lvl2pPr>
      <a:lvl3pPr marL="987425" indent="-184150" algn="l" rtl="0" eaLnBrk="0" fontAlgn="base" hangingPunct="0">
        <a:lnSpc>
          <a:spcPct val="90000"/>
        </a:lnSpc>
        <a:spcBef>
          <a:spcPct val="35000"/>
        </a:spcBef>
        <a:spcAft>
          <a:spcPct val="35000"/>
        </a:spcAft>
        <a:buChar char="•"/>
        <a:defRPr sz="2000">
          <a:solidFill>
            <a:srgbClr val="FFFFFF"/>
          </a:solidFill>
          <a:latin typeface="+mn-lt"/>
        </a:defRPr>
      </a:lvl3pPr>
      <a:lvl4pPr marL="1349375" indent="-182563" algn="l" rtl="0" eaLnBrk="0" fontAlgn="base" hangingPunct="0">
        <a:lnSpc>
          <a:spcPct val="90000"/>
        </a:lnSpc>
        <a:spcBef>
          <a:spcPct val="35000"/>
        </a:spcBef>
        <a:spcAft>
          <a:spcPct val="35000"/>
        </a:spcAft>
        <a:buChar char="•"/>
        <a:defRPr sz="2000">
          <a:solidFill>
            <a:srgbClr val="FFFFFF"/>
          </a:solidFill>
          <a:latin typeface="+mn-lt"/>
        </a:defRPr>
      </a:lvl4pPr>
      <a:lvl5pPr marL="1698625" indent="-169863" algn="l" rtl="0" eaLnBrk="0" fontAlgn="base" hangingPunct="0">
        <a:lnSpc>
          <a:spcPct val="90000"/>
        </a:lnSpc>
        <a:spcBef>
          <a:spcPct val="35000"/>
        </a:spcBef>
        <a:spcAft>
          <a:spcPct val="35000"/>
        </a:spcAft>
        <a:buChar char="•"/>
        <a:defRPr sz="2000">
          <a:solidFill>
            <a:srgbClr val="FFFFFF"/>
          </a:solidFill>
          <a:latin typeface="+mn-lt"/>
        </a:defRPr>
      </a:lvl5pPr>
      <a:lvl6pPr marL="2155825" indent="-169863" algn="l" rtl="0" fontAlgn="base">
        <a:lnSpc>
          <a:spcPct val="90000"/>
        </a:lnSpc>
        <a:spcBef>
          <a:spcPct val="35000"/>
        </a:spcBef>
        <a:spcAft>
          <a:spcPct val="35000"/>
        </a:spcAft>
        <a:buChar char="•"/>
        <a:defRPr sz="2000">
          <a:solidFill>
            <a:srgbClr val="FFFFFF"/>
          </a:solidFill>
          <a:latin typeface="+mn-lt"/>
        </a:defRPr>
      </a:lvl6pPr>
      <a:lvl7pPr marL="2613025" indent="-169863" algn="l" rtl="0" fontAlgn="base">
        <a:lnSpc>
          <a:spcPct val="90000"/>
        </a:lnSpc>
        <a:spcBef>
          <a:spcPct val="35000"/>
        </a:spcBef>
        <a:spcAft>
          <a:spcPct val="35000"/>
        </a:spcAft>
        <a:buChar char="•"/>
        <a:defRPr sz="2000">
          <a:solidFill>
            <a:srgbClr val="FFFFFF"/>
          </a:solidFill>
          <a:latin typeface="+mn-lt"/>
        </a:defRPr>
      </a:lvl7pPr>
      <a:lvl8pPr marL="3070225" indent="-169863" algn="l" rtl="0" fontAlgn="base">
        <a:lnSpc>
          <a:spcPct val="90000"/>
        </a:lnSpc>
        <a:spcBef>
          <a:spcPct val="35000"/>
        </a:spcBef>
        <a:spcAft>
          <a:spcPct val="35000"/>
        </a:spcAft>
        <a:buChar char="•"/>
        <a:defRPr sz="2000">
          <a:solidFill>
            <a:srgbClr val="FFFFFF"/>
          </a:solidFill>
          <a:latin typeface="+mn-lt"/>
        </a:defRPr>
      </a:lvl8pPr>
      <a:lvl9pPr marL="3527425" indent="-169863" algn="l" rtl="0" fontAlgn="base">
        <a:lnSpc>
          <a:spcPct val="90000"/>
        </a:lnSpc>
        <a:spcBef>
          <a:spcPct val="35000"/>
        </a:spcBef>
        <a:spcAft>
          <a:spcPct val="35000"/>
        </a:spcAft>
        <a:buChar char="•"/>
        <a:defRPr sz="2000">
          <a:solidFill>
            <a:srgbClr val="FFFFF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H:\PSC\behind_20140901_euvi_195_512_spacecraft%20roll.mpg" TargetMode="External"/><Relationship Id="rId1" Type="http://schemas.microsoft.com/office/2007/relationships/media" Target="file:///H:\PSC\behind_20140901_euvi_195_512_spacecraft%20roll.mpg" TargetMode="External"/><Relationship Id="rId6" Type="http://schemas.openxmlformats.org/officeDocument/2006/relationships/image" Target="../media/image32.png"/><Relationship Id="rId5" Type="http://schemas.openxmlformats.org/officeDocument/2006/relationships/image" Target="../media/image31.gif"/><Relationship Id="rId4" Type="http://schemas.openxmlformats.org/officeDocument/2006/relationships/notesSlide" Target="../notesSlides/notesSlide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34.png"/><Relationship Id="rId4" Type="http://schemas.openxmlformats.org/officeDocument/2006/relationships/image" Target="../media/image33.jpeg"/></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video" Target="file:///H:\PSC\JUNE2011_SCA_HICOR_DIFF_HPC_new.mpg" TargetMode="External"/><Relationship Id="rId1" Type="http://schemas.microsoft.com/office/2007/relationships/media" Target="file:///H:\PSC\JUNE2011_SCA_HICOR_DIFF_HPC_new.mpg" TargetMode="External"/><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hyperlink" Target="mailto:catherine.burnett@metoffice.gov.uk" TargetMode="External"/><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4.png"/><Relationship Id="rId5" Type="http://schemas.openxmlformats.org/officeDocument/2006/relationships/image" Target="../media/image23.gif"/><Relationship Id="rId4" Type="http://schemas.openxmlformats.org/officeDocument/2006/relationships/image" Target="../media/image22.gif"/></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26.png"/><Relationship Id="rId4" Type="http://schemas.openxmlformats.org/officeDocument/2006/relationships/image" Target="../media/image25.gif"/></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23528" y="2348880"/>
            <a:ext cx="6912768" cy="905711"/>
          </a:xfrm>
        </p:spPr>
        <p:txBody>
          <a:bodyPr/>
          <a:lstStyle/>
          <a:p>
            <a:pPr algn="ctr"/>
            <a:br>
              <a:rPr lang="en-US" dirty="0"/>
            </a:br>
            <a:r>
              <a:rPr lang="en-US" dirty="0"/>
              <a:t>Space Weather -</a:t>
            </a:r>
            <a:br>
              <a:rPr lang="en-US" dirty="0"/>
            </a:br>
            <a:br>
              <a:rPr lang="en-US" dirty="0"/>
            </a:br>
            <a:r>
              <a:rPr lang="en-US" dirty="0"/>
              <a:t>living with our closest star </a:t>
            </a:r>
          </a:p>
        </p:txBody>
      </p:sp>
      <p:sp>
        <p:nvSpPr>
          <p:cNvPr id="5" name="Text Placeholder 4"/>
          <p:cNvSpPr>
            <a:spLocks noGrp="1"/>
          </p:cNvSpPr>
          <p:nvPr>
            <p:ph type="body" sz="quarter" idx="10"/>
          </p:nvPr>
        </p:nvSpPr>
        <p:spPr>
          <a:xfrm>
            <a:off x="5940152" y="5373216"/>
            <a:ext cx="3600400" cy="360040"/>
          </a:xfrm>
        </p:spPr>
        <p:txBody>
          <a:bodyPr/>
          <a:lstStyle/>
          <a:p>
            <a:r>
              <a:rPr lang="en-GB" dirty="0"/>
              <a:t>19</a:t>
            </a:r>
            <a:r>
              <a:rPr lang="en-GB" baseline="30000" dirty="0"/>
              <a:t>th</a:t>
            </a:r>
            <a:r>
              <a:rPr lang="en-GB" dirty="0"/>
              <a:t> June 2017</a:t>
            </a:r>
          </a:p>
          <a:p>
            <a:r>
              <a:rPr lang="en-GB" dirty="0"/>
              <a:t>Head of Space Weather</a:t>
            </a:r>
          </a:p>
          <a:p>
            <a:r>
              <a:rPr lang="en-GB" dirty="0"/>
              <a:t>Met Office</a:t>
            </a:r>
          </a:p>
        </p:txBody>
      </p:sp>
    </p:spTree>
    <p:extLst>
      <p:ext uri="{BB962C8B-B14F-4D97-AF65-F5344CB8AC3E}">
        <p14:creationId xmlns:p14="http://schemas.microsoft.com/office/powerpoint/2010/main" val="2144270942"/>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ctrTitle"/>
          </p:nvPr>
        </p:nvSpPr>
        <p:spPr bwMode="auto">
          <a:noFill/>
          <a:ln>
            <a:miter lim="800000"/>
            <a:headEnd/>
            <a:tailEnd/>
          </a:ln>
        </p:spPr>
        <p:txBody>
          <a:bodyPr vert="horz" wrap="square" lIns="91440" tIns="45720" rIns="91440" bIns="45720" numCol="1" compatLnSpc="1">
            <a:prstTxWarp prst="textNoShape">
              <a:avLst/>
            </a:prstTxWarp>
          </a:bodyPr>
          <a:lstStyle/>
          <a:p>
            <a:r>
              <a:rPr lang="en-US" dirty="0">
                <a:latin typeface="Arial" pitchFamily="34" charset="0"/>
                <a:ea typeface="ＭＳ Ｐゴシック" pitchFamily="34" charset="-128"/>
                <a:cs typeface="Arial" pitchFamily="34" charset="0"/>
              </a:rPr>
              <a:t>Evidence of Space Weather Events</a:t>
            </a:r>
          </a:p>
        </p:txBody>
      </p:sp>
      <p:sp>
        <p:nvSpPr>
          <p:cNvPr id="17412" name="Text Placeholder 4"/>
          <p:cNvSpPr>
            <a:spLocks noGrp="1"/>
          </p:cNvSpPr>
          <p:nvPr>
            <p:ph type="subTitle" idx="1"/>
          </p:nvPr>
        </p:nvSpPr>
        <p:spPr bwMode="auto">
          <a:xfrm>
            <a:off x="2159224" y="1700808"/>
            <a:ext cx="6984776" cy="504056"/>
          </a:xfrm>
          <a:noFill/>
          <a:ln>
            <a:miter lim="800000"/>
            <a:headEnd/>
            <a:tailEnd/>
          </a:ln>
        </p:spPr>
        <p:txBody>
          <a:bodyPr wrap="square" lIns="91440" tIns="45720" rIns="91440" bIns="45720" numCol="1" anchor="t" anchorCtr="0" compatLnSpc="1">
            <a:prstTxWarp prst="textNoShape">
              <a:avLst/>
            </a:prstTxWarp>
          </a:bodyPr>
          <a:lstStyle/>
          <a:p>
            <a:pPr>
              <a:lnSpc>
                <a:spcPct val="80000"/>
              </a:lnSpc>
            </a:pPr>
            <a:r>
              <a:rPr lang="en-GB" sz="2400" dirty="0"/>
              <a:t>Carrington event – 1859</a:t>
            </a:r>
          </a:p>
          <a:p>
            <a:pPr lvl="1">
              <a:lnSpc>
                <a:spcPct val="80000"/>
              </a:lnSpc>
              <a:spcAft>
                <a:spcPts val="1200"/>
              </a:spcAft>
            </a:pPr>
            <a:r>
              <a:rPr lang="en-GB" dirty="0">
                <a:solidFill>
                  <a:schemeClr val="tx1"/>
                </a:solidFill>
              </a:rPr>
              <a:t>Telegraph lines across Europe &amp; US were seen to spark and equipment caught fire</a:t>
            </a:r>
          </a:p>
          <a:p>
            <a:pPr>
              <a:lnSpc>
                <a:spcPct val="80000"/>
              </a:lnSpc>
            </a:pPr>
            <a:r>
              <a:rPr lang="en-GB" sz="2400" dirty="0"/>
              <a:t>Geomagnetic storms 1989 &amp; Oct/Nov 2003</a:t>
            </a:r>
          </a:p>
          <a:p>
            <a:pPr lvl="1">
              <a:lnSpc>
                <a:spcPct val="80000"/>
              </a:lnSpc>
            </a:pPr>
            <a:r>
              <a:rPr lang="en-GB" dirty="0">
                <a:solidFill>
                  <a:schemeClr val="tx1"/>
                </a:solidFill>
              </a:rPr>
              <a:t>Quebec 1989 - 6m people lost power for 9 hours</a:t>
            </a:r>
          </a:p>
          <a:p>
            <a:pPr lvl="1">
              <a:lnSpc>
                <a:spcPct val="80000"/>
              </a:lnSpc>
            </a:pPr>
            <a:r>
              <a:rPr lang="en-GB" dirty="0">
                <a:solidFill>
                  <a:schemeClr val="tx1"/>
                </a:solidFill>
              </a:rPr>
              <a:t>Malmo 2003 - complete power blackout</a:t>
            </a:r>
          </a:p>
          <a:p>
            <a:pPr lvl="3">
              <a:lnSpc>
                <a:spcPct val="80000"/>
              </a:lnSpc>
              <a:buNone/>
            </a:pPr>
            <a:r>
              <a:rPr lang="en-GB" dirty="0">
                <a:solidFill>
                  <a:schemeClr val="tx1"/>
                </a:solidFill>
              </a:rPr>
              <a:t>		    - 47 satellites temporary outages</a:t>
            </a:r>
          </a:p>
          <a:p>
            <a:pPr>
              <a:lnSpc>
                <a:spcPct val="80000"/>
              </a:lnSpc>
            </a:pPr>
            <a:r>
              <a:rPr lang="en-GB" sz="2400" dirty="0"/>
              <a:t>Nov 2015 –</a:t>
            </a:r>
          </a:p>
          <a:p>
            <a:pPr lvl="1">
              <a:lnSpc>
                <a:spcPct val="80000"/>
              </a:lnSpc>
            </a:pPr>
            <a:r>
              <a:rPr lang="en-GB" dirty="0">
                <a:solidFill>
                  <a:schemeClr val="tx1"/>
                </a:solidFill>
              </a:rPr>
              <a:t>Swedish airspace closed for several hours</a:t>
            </a:r>
          </a:p>
        </p:txBody>
      </p:sp>
      <p:pic>
        <p:nvPicPr>
          <p:cNvPr id="4" name="Picture 5"/>
          <p:cNvPicPr>
            <a:picLocks noChangeAspect="1" noChangeArrowheads="1"/>
          </p:cNvPicPr>
          <p:nvPr/>
        </p:nvPicPr>
        <p:blipFill>
          <a:blip r:embed="rId3" cstate="print"/>
          <a:srcRect/>
          <a:stretch>
            <a:fillRect/>
          </a:stretch>
        </p:blipFill>
        <p:spPr bwMode="auto">
          <a:xfrm>
            <a:off x="179512" y="2132856"/>
            <a:ext cx="2016224" cy="2952328"/>
          </a:xfrm>
          <a:prstGeom prst="rect">
            <a:avLst/>
          </a:prstGeom>
          <a:noFill/>
          <a:ln w="9525">
            <a:solidFill>
              <a:schemeClr val="tx1"/>
            </a:solidFill>
            <a:miter lim="800000"/>
            <a:headEnd/>
            <a:tailEnd/>
          </a:ln>
        </p:spPr>
      </p:pic>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Near Misses?</a:t>
            </a:r>
          </a:p>
        </p:txBody>
      </p:sp>
      <p:pic>
        <p:nvPicPr>
          <p:cNvPr id="6" name="Picture 3" descr="iswa_download_2"/>
          <p:cNvPicPr>
            <a:picLocks noChangeAspect="1" noChangeArrowheads="1" noCrop="1"/>
          </p:cNvPicPr>
          <p:nvPr/>
        </p:nvPicPr>
        <p:blipFill>
          <a:blip r:embed="rId5" cstate="print"/>
          <a:srcRect/>
          <a:stretch>
            <a:fillRect/>
          </a:stretch>
        </p:blipFill>
        <p:spPr bwMode="auto">
          <a:xfrm>
            <a:off x="395536" y="1700808"/>
            <a:ext cx="7272808" cy="4546560"/>
          </a:xfrm>
          <a:prstGeom prst="rect">
            <a:avLst/>
          </a:prstGeom>
          <a:noFill/>
          <a:ln w="9525">
            <a:noFill/>
            <a:miter lim="800000"/>
            <a:headEnd/>
            <a:tailEnd/>
          </a:ln>
        </p:spPr>
      </p:pic>
      <p:pic>
        <p:nvPicPr>
          <p:cNvPr id="4" name="behind_20140901_euvi_195_512_spacecraft roll.mpg">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6" cstate="print"/>
          <a:stretch>
            <a:fillRect/>
          </a:stretch>
        </p:blipFill>
        <p:spPr>
          <a:xfrm>
            <a:off x="3995936" y="1628800"/>
            <a:ext cx="4732784" cy="4732784"/>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5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p:cTn id="12" repeatCount="indefinite"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1520" y="1556792"/>
            <a:ext cx="6984776" cy="1656184"/>
          </a:xfrm>
        </p:spPr>
        <p:txBody>
          <a:bodyPr/>
          <a:lstStyle/>
          <a:p>
            <a:pPr>
              <a:lnSpc>
                <a:spcPct val="100000"/>
              </a:lnSpc>
              <a:spcAft>
                <a:spcPts val="1200"/>
              </a:spcAft>
            </a:pPr>
            <a:br>
              <a:rPr lang="en-US" dirty="0"/>
            </a:br>
            <a:br>
              <a:rPr lang="en-US" dirty="0"/>
            </a:br>
            <a:br>
              <a:rPr lang="en-US" dirty="0"/>
            </a:br>
            <a:r>
              <a:rPr lang="en-US" dirty="0"/>
              <a:t>Space Weather Forecasting</a:t>
            </a:r>
          </a:p>
        </p:txBody>
      </p:sp>
    </p:spTree>
    <p:extLst>
      <p:ext uri="{BB962C8B-B14F-4D97-AF65-F5344CB8AC3E}">
        <p14:creationId xmlns:p14="http://schemas.microsoft.com/office/powerpoint/2010/main" val="2107193144"/>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sz="3600" dirty="0"/>
              <a:t>Met Office Space Weather Operations Centre (MOSWOC)</a:t>
            </a:r>
          </a:p>
        </p:txBody>
      </p:sp>
      <p:sp>
        <p:nvSpPr>
          <p:cNvPr id="6" name="Content Placeholder 5"/>
          <p:cNvSpPr>
            <a:spLocks noGrp="1"/>
          </p:cNvSpPr>
          <p:nvPr>
            <p:ph idx="1"/>
          </p:nvPr>
        </p:nvSpPr>
        <p:spPr>
          <a:xfrm>
            <a:off x="3347864" y="1844824"/>
            <a:ext cx="7560840" cy="2088232"/>
          </a:xfrm>
        </p:spPr>
        <p:txBody>
          <a:bodyPr/>
          <a:lstStyle/>
          <a:p>
            <a:r>
              <a:rPr lang="en-GB" sz="2000" dirty="0"/>
              <a:t>Fully integrated within Met Office Ops Centre</a:t>
            </a:r>
          </a:p>
          <a:p>
            <a:r>
              <a:rPr lang="en-GB" sz="2000" dirty="0"/>
              <a:t>National capability supporting;</a:t>
            </a:r>
          </a:p>
          <a:p>
            <a:pPr lvl="1">
              <a:spcBef>
                <a:spcPts val="0"/>
              </a:spcBef>
            </a:pPr>
            <a:r>
              <a:rPr lang="en-GB" dirty="0"/>
              <a:t>Government, military &amp; critical sectors</a:t>
            </a:r>
          </a:p>
          <a:p>
            <a:pPr>
              <a:spcBef>
                <a:spcPts val="0"/>
              </a:spcBef>
            </a:pPr>
            <a:r>
              <a:rPr lang="en-GB" sz="2000" dirty="0"/>
              <a:t>One of only three 24/7 manned centres globally</a:t>
            </a:r>
          </a:p>
        </p:txBody>
      </p:sp>
      <p:sp>
        <p:nvSpPr>
          <p:cNvPr id="2" name="Footer Placeholder 1"/>
          <p:cNvSpPr>
            <a:spLocks noGrp="1"/>
          </p:cNvSpPr>
          <p:nvPr>
            <p:ph type="ftr" sz="quarter" idx="10"/>
          </p:nvPr>
        </p:nvSpPr>
        <p:spPr/>
        <p:txBody>
          <a:bodyPr/>
          <a:lstStyle/>
          <a:p>
            <a:pPr>
              <a:defRPr/>
            </a:pPr>
            <a:r>
              <a:rPr lang="en-GB">
                <a:solidFill>
                  <a:srgbClr val="FFFFFF"/>
                </a:solidFill>
              </a:rPr>
              <a:t>© Crown copyright   Met Office</a:t>
            </a:r>
            <a:endParaRPr lang="en-GB" sz="1400">
              <a:solidFill>
                <a:srgbClr val="FFFFFF"/>
              </a:solidFill>
              <a:latin typeface="Times" pitchFamily="18" charset="0"/>
            </a:endParaRPr>
          </a:p>
        </p:txBody>
      </p:sp>
      <p:pic>
        <p:nvPicPr>
          <p:cNvPr id="8" name="Picture 5" descr="moswoc_new.jpg"/>
          <p:cNvPicPr>
            <a:picLocks noChangeAspect="1"/>
          </p:cNvPicPr>
          <p:nvPr/>
        </p:nvPicPr>
        <p:blipFill>
          <a:blip r:embed="rId4" cstate="print"/>
          <a:srcRect t="4511" b="33840"/>
          <a:stretch>
            <a:fillRect/>
          </a:stretch>
        </p:blipFill>
        <p:spPr bwMode="auto">
          <a:xfrm>
            <a:off x="0" y="3905672"/>
            <a:ext cx="9144000" cy="2952328"/>
          </a:xfrm>
          <a:prstGeom prst="rect">
            <a:avLst/>
          </a:prstGeom>
          <a:noFill/>
          <a:ln w="9525">
            <a:noFill/>
            <a:miter lim="800000"/>
            <a:headEnd/>
            <a:tailEnd/>
          </a:ln>
        </p:spPr>
      </p:pic>
      <p:pic>
        <p:nvPicPr>
          <p:cNvPr id="3" name="swpc_wsaenlil_20131007T0400">
            <a:hlinkClick r:id="" action="ppaction://media"/>
            <a:extLst>
              <a:ext uri="{FF2B5EF4-FFF2-40B4-BE49-F238E27FC236}">
                <a16:creationId xmlns:a16="http://schemas.microsoft.com/office/drawing/2014/main" id="{838AFD28-7E0B-425A-B1D9-CE69D0835513}"/>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07505" y="1556791"/>
            <a:ext cx="3340206" cy="2088233"/>
          </a:xfrm>
          <a:prstGeom prst="rect">
            <a:avLst/>
          </a:prstGeom>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38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lstStyle/>
          <a:p>
            <a:endParaRPr lang="en-GB"/>
          </a:p>
        </p:txBody>
      </p:sp>
      <p:sp>
        <p:nvSpPr>
          <p:cNvPr id="8" name="Subtitle 7"/>
          <p:cNvSpPr>
            <a:spLocks noGrp="1"/>
          </p:cNvSpPr>
          <p:nvPr>
            <p:ph type="subTitle" idx="1"/>
          </p:nvPr>
        </p:nvSpPr>
        <p:spPr/>
        <p:txBody>
          <a:bodyPr/>
          <a:lstStyle/>
          <a:p>
            <a:endParaRPr lang="en-GB"/>
          </a:p>
        </p:txBody>
      </p:sp>
      <p:pic>
        <p:nvPicPr>
          <p:cNvPr id="5" name="Picture 4" descr="SpaceWxEx140521_overview2.png"/>
          <p:cNvPicPr>
            <a:picLocks noChangeAspect="1"/>
          </p:cNvPicPr>
          <p:nvPr/>
        </p:nvPicPr>
        <p:blipFill>
          <a:blip r:embed="rId2" cstate="print"/>
          <a:stretch>
            <a:fillRect/>
          </a:stretch>
        </p:blipFill>
        <p:spPr>
          <a:xfrm>
            <a:off x="1619672" y="0"/>
            <a:ext cx="5481527" cy="6858000"/>
          </a:xfrm>
          <a:prstGeom prst="rect">
            <a:avLst/>
          </a:prstGeom>
        </p:spPr>
      </p:pic>
      <p:pic>
        <p:nvPicPr>
          <p:cNvPr id="6" name="Picture 5" descr="SpaceWxEx140521_energy5-warning-icons2.png"/>
          <p:cNvPicPr>
            <a:picLocks noChangeAspect="1"/>
          </p:cNvPicPr>
          <p:nvPr/>
        </p:nvPicPr>
        <p:blipFill>
          <a:blip r:embed="rId3" cstate="print"/>
          <a:stretch>
            <a:fillRect/>
          </a:stretch>
        </p:blipFill>
        <p:spPr>
          <a:xfrm>
            <a:off x="2843808" y="0"/>
            <a:ext cx="5136651" cy="685800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Space Weather Briefings</a:t>
            </a:r>
          </a:p>
        </p:txBody>
      </p:sp>
      <p:sp>
        <p:nvSpPr>
          <p:cNvPr id="6" name="Rectangle 3"/>
          <p:cNvSpPr txBox="1">
            <a:spLocks noChangeArrowheads="1"/>
          </p:cNvSpPr>
          <p:nvPr/>
        </p:nvSpPr>
        <p:spPr>
          <a:xfrm>
            <a:off x="4499992" y="1700808"/>
            <a:ext cx="4258816" cy="4751387"/>
          </a:xfrm>
          <a:prstGeom prst="rect">
            <a:avLst/>
          </a:prstGeom>
        </p:spPr>
        <p:txBody>
          <a:bodyPr/>
          <a:lstStyle/>
          <a:p>
            <a:pPr marL="0" marR="0" lvl="0" indent="0" algn="l" defTabSz="914400" rtl="0" eaLnBrk="0" fontAlgn="base" latinLnBrk="0" hangingPunct="0">
              <a:lnSpc>
                <a:spcPct val="90000"/>
              </a:lnSpc>
              <a:spcBef>
                <a:spcPct val="35000"/>
              </a:spcBef>
              <a:spcAft>
                <a:spcPct val="35000"/>
              </a:spcAft>
              <a:buClrTx/>
              <a:buSzTx/>
              <a:buFontTx/>
              <a:buNone/>
              <a:tabLst/>
              <a:defRPr/>
            </a:pPr>
            <a:r>
              <a:rPr kumimoji="0" lang="en-US" sz="2000" b="0" i="0" u="none" strike="noStrike" kern="0" cap="none" spc="0" normalizeH="0" baseline="0" noProof="0" dirty="0">
                <a:ln>
                  <a:noFill/>
                </a:ln>
                <a:solidFill>
                  <a:schemeClr val="tx1"/>
                </a:solidFill>
                <a:effectLst/>
                <a:uLnTx/>
                <a:uFillTx/>
                <a:latin typeface="Arial"/>
                <a:ea typeface="ＭＳ Ｐゴシック" charset="0"/>
                <a:cs typeface="Arial"/>
              </a:rPr>
              <a:t>Media</a:t>
            </a:r>
          </a:p>
          <a:p>
            <a:pPr marL="623888" marR="0" lvl="1" indent="-182563" algn="l" defTabSz="914400" rtl="0" eaLnBrk="0" fontAlgn="base" latinLnBrk="0" hangingPunct="0">
              <a:lnSpc>
                <a:spcPct val="90000"/>
              </a:lnSpc>
              <a:spcBef>
                <a:spcPts val="0"/>
              </a:spcBef>
              <a:spcAft>
                <a:spcPts val="600"/>
              </a:spcAft>
              <a:buClrTx/>
              <a:buSzTx/>
              <a:buFontTx/>
              <a:buChar char="•"/>
              <a:tabLst/>
              <a:defRPr/>
            </a:pPr>
            <a:r>
              <a:rPr kumimoji="0" lang="en-US" sz="2000" b="0" i="0" u="none" strike="noStrike" kern="0" cap="none" spc="0" normalizeH="0" baseline="0" noProof="0" dirty="0">
                <a:ln>
                  <a:noFill/>
                </a:ln>
                <a:solidFill>
                  <a:schemeClr val="tx1"/>
                </a:solidFill>
                <a:effectLst/>
                <a:uLnTx/>
                <a:uFillTx/>
                <a:latin typeface="+mn-lt"/>
                <a:ea typeface="ＭＳ Ｐゴシック" charset="0"/>
              </a:rPr>
              <a:t>Met Office advise on space weather not its impact</a:t>
            </a:r>
          </a:p>
          <a:p>
            <a:pPr marL="623888" marR="0" lvl="1" indent="-182563" algn="l" defTabSz="914400" rtl="0" eaLnBrk="0" fontAlgn="base" latinLnBrk="0" hangingPunct="0">
              <a:lnSpc>
                <a:spcPct val="90000"/>
              </a:lnSpc>
              <a:spcBef>
                <a:spcPts val="0"/>
              </a:spcBef>
              <a:spcAft>
                <a:spcPts val="600"/>
              </a:spcAft>
              <a:buClrTx/>
              <a:buSzTx/>
              <a:buFontTx/>
              <a:buChar char="•"/>
              <a:tabLst/>
              <a:defRPr/>
            </a:pPr>
            <a:r>
              <a:rPr kumimoji="0" lang="en-US" sz="2000" b="0" i="0" u="none" strike="noStrike" kern="0" cap="none" spc="0" normalizeH="0" baseline="0" noProof="0" dirty="0">
                <a:ln>
                  <a:noFill/>
                </a:ln>
                <a:solidFill>
                  <a:schemeClr val="tx1"/>
                </a:solidFill>
                <a:effectLst/>
                <a:uLnTx/>
                <a:uFillTx/>
                <a:latin typeface="+mn-lt"/>
                <a:ea typeface="ＭＳ Ｐゴシック" charset="0"/>
              </a:rPr>
              <a:t>Met Office press office hold OGD press lines in advance of impact</a:t>
            </a:r>
          </a:p>
          <a:p>
            <a:pPr marL="623888" marR="0" lvl="1" indent="-182563" algn="l" defTabSz="914400" rtl="0" eaLnBrk="0" fontAlgn="base" latinLnBrk="0" hangingPunct="0">
              <a:lnSpc>
                <a:spcPct val="90000"/>
              </a:lnSpc>
              <a:spcBef>
                <a:spcPts val="0"/>
              </a:spcBef>
              <a:spcAft>
                <a:spcPts val="600"/>
              </a:spcAft>
              <a:buClrTx/>
              <a:buSzTx/>
              <a:buFontTx/>
              <a:buChar char="•"/>
              <a:tabLst/>
              <a:defRPr/>
            </a:pPr>
            <a:r>
              <a:rPr kumimoji="0" lang="en-US" sz="2000" b="0" i="0" u="none" strike="noStrike" kern="0" cap="none" spc="0" normalizeH="0" baseline="0" noProof="0" dirty="0">
                <a:ln>
                  <a:noFill/>
                </a:ln>
                <a:solidFill>
                  <a:schemeClr val="tx1"/>
                </a:solidFill>
                <a:effectLst/>
                <a:uLnTx/>
                <a:uFillTx/>
                <a:latin typeface="+mn-lt"/>
                <a:ea typeface="ＭＳ Ｐゴシック" charset="0"/>
              </a:rPr>
              <a:t>As impacts begin Gov </a:t>
            </a:r>
            <a:r>
              <a:rPr kumimoji="0" lang="en-US" sz="2000" b="0" i="0" u="none" strike="noStrike" kern="0" cap="none" spc="0" normalizeH="0" baseline="0" noProof="0" dirty="0" err="1">
                <a:ln>
                  <a:noFill/>
                </a:ln>
                <a:solidFill>
                  <a:schemeClr val="tx1"/>
                </a:solidFill>
                <a:effectLst/>
                <a:uLnTx/>
                <a:uFillTx/>
                <a:latin typeface="+mn-lt"/>
                <a:ea typeface="ＭＳ Ｐゴシック" charset="0"/>
              </a:rPr>
              <a:t>Depts</a:t>
            </a:r>
            <a:r>
              <a:rPr kumimoji="0" lang="en-US" sz="2000" b="0" i="0" u="none" strike="noStrike" kern="0" cap="none" spc="0" normalizeH="0" baseline="0" noProof="0" dirty="0">
                <a:ln>
                  <a:noFill/>
                </a:ln>
                <a:solidFill>
                  <a:schemeClr val="tx1"/>
                </a:solidFill>
                <a:effectLst/>
                <a:uLnTx/>
                <a:uFillTx/>
                <a:latin typeface="+mn-lt"/>
                <a:ea typeface="ＭＳ Ｐゴシック" charset="0"/>
              </a:rPr>
              <a:t> lead on their area</a:t>
            </a:r>
          </a:p>
          <a:p>
            <a:pPr marL="623888" marR="0" lvl="1" indent="-182563" algn="l" defTabSz="914400" rtl="0" eaLnBrk="0" fontAlgn="base" latinLnBrk="0" hangingPunct="0">
              <a:lnSpc>
                <a:spcPct val="90000"/>
              </a:lnSpc>
              <a:spcBef>
                <a:spcPts val="0"/>
              </a:spcBef>
              <a:spcAft>
                <a:spcPts val="600"/>
              </a:spcAft>
              <a:buClrTx/>
              <a:buSzTx/>
              <a:buFontTx/>
              <a:buChar char="•"/>
              <a:tabLst/>
              <a:defRPr/>
            </a:pPr>
            <a:r>
              <a:rPr kumimoji="0" lang="en-US" sz="2000" b="0" i="0" u="none" strike="noStrike" kern="0" cap="none" spc="0" normalizeH="0" baseline="0" noProof="0" dirty="0">
                <a:ln>
                  <a:noFill/>
                </a:ln>
                <a:solidFill>
                  <a:schemeClr val="tx1"/>
                </a:solidFill>
                <a:effectLst/>
                <a:uLnTx/>
                <a:uFillTx/>
                <a:latin typeface="+mn-lt"/>
                <a:ea typeface="ＭＳ Ｐゴシック" charset="0"/>
              </a:rPr>
              <a:t>MOSWOC continues to provide forecast advice</a:t>
            </a:r>
          </a:p>
          <a:p>
            <a:pPr marL="623888" marR="0" lvl="1" indent="-182563" algn="l" defTabSz="914400" rtl="0" eaLnBrk="0" fontAlgn="base" latinLnBrk="0" hangingPunct="0">
              <a:lnSpc>
                <a:spcPct val="90000"/>
              </a:lnSpc>
              <a:spcBef>
                <a:spcPts val="0"/>
              </a:spcBef>
              <a:spcAft>
                <a:spcPts val="600"/>
              </a:spcAft>
              <a:buClrTx/>
              <a:buSzTx/>
              <a:buFontTx/>
              <a:buChar char="•"/>
              <a:tabLst/>
              <a:defRPr/>
            </a:pPr>
            <a:r>
              <a:rPr kumimoji="0" lang="en-US" sz="2000" b="0" i="0" u="none" strike="noStrike" kern="0" cap="none" spc="0" normalizeH="0" baseline="0" noProof="0" dirty="0">
                <a:ln>
                  <a:noFill/>
                </a:ln>
                <a:solidFill>
                  <a:schemeClr val="tx1"/>
                </a:solidFill>
                <a:effectLst/>
                <a:uLnTx/>
                <a:uFillTx/>
                <a:latin typeface="+mn-lt"/>
                <a:ea typeface="ＭＳ Ｐゴシック" charset="0"/>
              </a:rPr>
              <a:t>MOSWOC &amp; SEIEG common lines</a:t>
            </a:r>
          </a:p>
          <a:p>
            <a:pPr marL="0" marR="0" lvl="0" indent="0" algn="l" defTabSz="914400" rtl="0" eaLnBrk="0" fontAlgn="base" latinLnBrk="0" hangingPunct="0">
              <a:lnSpc>
                <a:spcPct val="90000"/>
              </a:lnSpc>
              <a:spcBef>
                <a:spcPct val="35000"/>
              </a:spcBef>
              <a:spcAft>
                <a:spcPct val="35000"/>
              </a:spcAft>
              <a:buClrTx/>
              <a:buSzTx/>
              <a:buFontTx/>
              <a:buNone/>
              <a:tabLst/>
              <a:defRPr/>
            </a:pPr>
            <a:r>
              <a:rPr kumimoji="0" lang="en-US" sz="2000" b="0" i="0" u="none" strike="noStrike" kern="0" cap="none" spc="0" normalizeH="0" baseline="0" noProof="0" dirty="0">
                <a:ln>
                  <a:noFill/>
                </a:ln>
                <a:solidFill>
                  <a:schemeClr val="tx1"/>
                </a:solidFill>
                <a:effectLst/>
                <a:uLnTx/>
                <a:uFillTx/>
                <a:latin typeface="Arial"/>
                <a:ea typeface="ＭＳ Ｐゴシック" charset="0"/>
                <a:cs typeface="Arial"/>
              </a:rPr>
              <a:t>Daily Event Briefings to Gov </a:t>
            </a:r>
            <a:r>
              <a:rPr kumimoji="0" lang="en-US" sz="2000" b="0" i="0" u="none" strike="noStrike" kern="0" cap="none" spc="0" normalizeH="0" baseline="0" noProof="0" dirty="0" err="1">
                <a:ln>
                  <a:noFill/>
                </a:ln>
                <a:solidFill>
                  <a:schemeClr val="tx1"/>
                </a:solidFill>
                <a:effectLst/>
                <a:uLnTx/>
                <a:uFillTx/>
                <a:latin typeface="Arial"/>
                <a:ea typeface="ＭＳ Ｐゴシック" charset="0"/>
                <a:cs typeface="Arial"/>
              </a:rPr>
              <a:t>Depts</a:t>
            </a:r>
            <a:r>
              <a:rPr kumimoji="0" lang="en-US" sz="2000" b="0" i="0" u="none" strike="noStrike" kern="0" cap="none" spc="0" normalizeH="0" baseline="0" noProof="0" dirty="0">
                <a:ln>
                  <a:noFill/>
                </a:ln>
                <a:solidFill>
                  <a:schemeClr val="tx1"/>
                </a:solidFill>
                <a:effectLst/>
                <a:uLnTx/>
                <a:uFillTx/>
                <a:latin typeface="Arial"/>
                <a:ea typeface="ＭＳ Ｐゴシック" charset="0"/>
                <a:cs typeface="Arial"/>
              </a:rPr>
              <a:t>, key infrastructure partners and COBR</a:t>
            </a:r>
          </a:p>
          <a:p>
            <a:pPr marL="0" marR="0" lvl="0" indent="0" algn="l" defTabSz="914400" rtl="0" eaLnBrk="0" fontAlgn="base" latinLnBrk="0" hangingPunct="0">
              <a:lnSpc>
                <a:spcPct val="90000"/>
              </a:lnSpc>
              <a:spcBef>
                <a:spcPct val="35000"/>
              </a:spcBef>
              <a:spcAft>
                <a:spcPct val="35000"/>
              </a:spcAft>
              <a:buClrTx/>
              <a:buSzTx/>
              <a:buFontTx/>
              <a:buNone/>
              <a:tabLst/>
              <a:defRPr/>
            </a:pPr>
            <a:endParaRPr kumimoji="0" lang="en-US" sz="2000" b="0" i="0" u="none" strike="noStrike" kern="0" cap="none" spc="0" normalizeH="0" baseline="0" noProof="0" dirty="0">
              <a:ln>
                <a:noFill/>
              </a:ln>
              <a:solidFill>
                <a:schemeClr val="tx1"/>
              </a:solidFill>
              <a:effectLst/>
              <a:uLnTx/>
              <a:uFillTx/>
              <a:latin typeface="Arial"/>
              <a:ea typeface="ＭＳ Ｐゴシック" charset="0"/>
              <a:cs typeface="Arial"/>
            </a:endParaRPr>
          </a:p>
        </p:txBody>
      </p:sp>
      <p:pic>
        <p:nvPicPr>
          <p:cNvPr id="7" name="Picture 3"/>
          <p:cNvPicPr>
            <a:picLocks noChangeAspect="1" noChangeArrowheads="1"/>
          </p:cNvPicPr>
          <p:nvPr/>
        </p:nvPicPr>
        <p:blipFill>
          <a:blip r:embed="rId3" cstate="print"/>
          <a:srcRect/>
          <a:stretch>
            <a:fillRect/>
          </a:stretch>
        </p:blipFill>
        <p:spPr bwMode="auto">
          <a:xfrm>
            <a:off x="1763687" y="3068960"/>
            <a:ext cx="2448273" cy="3240360"/>
          </a:xfrm>
          <a:prstGeom prst="rect">
            <a:avLst/>
          </a:prstGeom>
          <a:noFill/>
          <a:ln w="9525" cap="flat" cmpd="sng" algn="ctr">
            <a:noFill/>
            <a:prstDash val="solid"/>
            <a:miter lim="800000"/>
            <a:headEnd/>
            <a:tailEnd/>
          </a:ln>
        </p:spPr>
      </p:pic>
      <p:pic>
        <p:nvPicPr>
          <p:cNvPr id="8" name="Picture 2"/>
          <p:cNvPicPr>
            <a:picLocks noChangeAspect="1" noChangeArrowheads="1"/>
          </p:cNvPicPr>
          <p:nvPr/>
        </p:nvPicPr>
        <p:blipFill>
          <a:blip r:embed="rId4" cstate="print"/>
          <a:srcRect/>
          <a:stretch>
            <a:fillRect/>
          </a:stretch>
        </p:blipFill>
        <p:spPr bwMode="auto">
          <a:xfrm>
            <a:off x="539552" y="1700807"/>
            <a:ext cx="2592288" cy="3592097"/>
          </a:xfrm>
          <a:prstGeom prst="rect">
            <a:avLst/>
          </a:prstGeom>
          <a:noFill/>
          <a:ln w="9525" cap="flat" cmpd="sng" algn="ctr">
            <a:solidFill>
              <a:schemeClr val="bg2"/>
            </a:solidFill>
            <a:prstDash val="solid"/>
            <a:miter lim="800000"/>
            <a:headEnd/>
            <a:tailEnd/>
          </a:ln>
        </p:spPr>
      </p:pic>
    </p:spTree>
    <p:extLst>
      <p:ext uri="{BB962C8B-B14F-4D97-AF65-F5344CB8AC3E}">
        <p14:creationId xmlns:p14="http://schemas.microsoft.com/office/powerpoint/2010/main" val="1923447119"/>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noChangeArrowheads="1"/>
          </p:cNvPicPr>
          <p:nvPr/>
        </p:nvPicPr>
        <p:blipFill>
          <a:blip r:embed="rId2" cstate="print"/>
          <a:srcRect/>
          <a:stretch>
            <a:fillRect/>
          </a:stretch>
        </p:blipFill>
        <p:spPr bwMode="auto">
          <a:xfrm>
            <a:off x="1979712" y="1675148"/>
            <a:ext cx="4968552" cy="4274133"/>
          </a:xfrm>
          <a:prstGeom prst="rect">
            <a:avLst/>
          </a:prstGeom>
          <a:noFill/>
          <a:ln w="9525">
            <a:noFill/>
            <a:miter lim="800000"/>
            <a:headEnd/>
            <a:tailEnd/>
          </a:ln>
          <a:effectLst/>
        </p:spPr>
      </p:pic>
      <p:sp>
        <p:nvSpPr>
          <p:cNvPr id="2" name="Title 1"/>
          <p:cNvSpPr>
            <a:spLocks noGrp="1"/>
          </p:cNvSpPr>
          <p:nvPr>
            <p:ph type="title"/>
          </p:nvPr>
        </p:nvSpPr>
        <p:spPr/>
        <p:txBody>
          <a:bodyPr anchor="ctr"/>
          <a:lstStyle/>
          <a:p>
            <a:r>
              <a:rPr lang="en-GB" dirty="0"/>
              <a:t>Europe’s contribution?</a:t>
            </a:r>
          </a:p>
        </p:txBody>
      </p:sp>
      <p:sp>
        <p:nvSpPr>
          <p:cNvPr id="4" name="Footer Placeholder 3"/>
          <p:cNvSpPr>
            <a:spLocks noGrp="1"/>
          </p:cNvSpPr>
          <p:nvPr>
            <p:ph type="ftr" sz="quarter" idx="10"/>
          </p:nvPr>
        </p:nvSpPr>
        <p:spPr/>
        <p:txBody>
          <a:bodyPr/>
          <a:lstStyle/>
          <a:p>
            <a:pPr>
              <a:defRPr/>
            </a:pPr>
            <a:r>
              <a:rPr lang="en-GB">
                <a:solidFill>
                  <a:srgbClr val="FFFFFF"/>
                </a:solidFill>
              </a:rPr>
              <a:t>© Crown copyright   Met Office</a:t>
            </a:r>
            <a:endParaRPr lang="en-GB" sz="1400">
              <a:solidFill>
                <a:srgbClr val="FFFFFF"/>
              </a:solidFill>
              <a:latin typeface="Times" pitchFamily="18" charset="0"/>
            </a:endParaRPr>
          </a:p>
        </p:txBody>
      </p:sp>
    </p:spTree>
  </p:cSld>
  <p:clrMapOvr>
    <a:masterClrMapping/>
  </p:clrMapOvr>
  <p:transition>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GB" dirty="0"/>
              <a:t>Europe’s contribution?</a:t>
            </a:r>
          </a:p>
        </p:txBody>
      </p:sp>
      <p:sp>
        <p:nvSpPr>
          <p:cNvPr id="4" name="Footer Placeholder 3"/>
          <p:cNvSpPr>
            <a:spLocks noGrp="1"/>
          </p:cNvSpPr>
          <p:nvPr>
            <p:ph type="ftr" sz="quarter" idx="10"/>
          </p:nvPr>
        </p:nvSpPr>
        <p:spPr/>
        <p:txBody>
          <a:bodyPr/>
          <a:lstStyle/>
          <a:p>
            <a:pPr>
              <a:defRPr/>
            </a:pPr>
            <a:r>
              <a:rPr lang="en-GB">
                <a:solidFill>
                  <a:srgbClr val="FFFFFF"/>
                </a:solidFill>
              </a:rPr>
              <a:t>© Crown copyright   Met Office</a:t>
            </a:r>
            <a:endParaRPr lang="en-GB" sz="1400">
              <a:solidFill>
                <a:srgbClr val="FFFFFF"/>
              </a:solidFill>
              <a:latin typeface="Times" pitchFamily="18" charset="0"/>
            </a:endParaRPr>
          </a:p>
        </p:txBody>
      </p:sp>
      <p:pic>
        <p:nvPicPr>
          <p:cNvPr id="5" name="JUNE2011_SCA_HICOR_DIFF_HPC_new.mpg">
            <a:hlinkClick r:id="" action="ppaction://media"/>
          </p:cNvPr>
          <p:cNvPicPr>
            <a:picLocks noChangeAspect="1"/>
          </p:cNvPicPr>
          <p:nvPr>
            <a:videoFile r:link="rId2"/>
            <p:extLst>
              <p:ext uri="{DAA4B4D4-6D71-4841-9C94-3DE7FCFB9230}">
                <p14:media xmlns:p14="http://schemas.microsoft.com/office/powerpoint/2010/main" r:link="rId1"/>
              </p:ext>
            </p:extLst>
          </p:nvPr>
        </p:nvPicPr>
        <p:blipFill rotWithShape="1">
          <a:blip r:embed="rId4" cstate="print"/>
          <a:srcRect l="8657" t="2756" r="9579" b="1973"/>
          <a:stretch/>
        </p:blipFill>
        <p:spPr>
          <a:xfrm>
            <a:off x="1115616" y="1484784"/>
            <a:ext cx="6480720" cy="5108332"/>
          </a:xfrm>
          <a:prstGeom prst="rect">
            <a:avLst/>
          </a:prstGeom>
        </p:spPr>
      </p:pic>
    </p:spTree>
    <p:extLst>
      <p:ext uri="{BB962C8B-B14F-4D97-AF65-F5344CB8AC3E}">
        <p14:creationId xmlns:p14="http://schemas.microsoft.com/office/powerpoint/2010/main" val="1550245168"/>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56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83568" y="332656"/>
            <a:ext cx="6984776" cy="6047224"/>
          </a:xfrm>
        </p:spPr>
        <p:txBody>
          <a:bodyPr/>
          <a:lstStyle/>
          <a:p>
            <a:br>
              <a:rPr lang="en-US" dirty="0"/>
            </a:br>
            <a:br>
              <a:rPr lang="en-US" dirty="0"/>
            </a:br>
            <a:br>
              <a:rPr lang="en-US" dirty="0"/>
            </a:br>
            <a:br>
              <a:rPr lang="en-US" dirty="0"/>
            </a:br>
            <a:br>
              <a:rPr lang="en-US" dirty="0"/>
            </a:br>
            <a:br>
              <a:rPr lang="en-US" dirty="0"/>
            </a:br>
            <a:r>
              <a:rPr lang="en-US" dirty="0"/>
              <a:t>Thank you &amp;</a:t>
            </a:r>
            <a:br>
              <a:rPr lang="en-US" dirty="0"/>
            </a:br>
            <a:r>
              <a:rPr lang="en-US" dirty="0"/>
              <a:t>any questions?</a:t>
            </a:r>
            <a:br>
              <a:rPr lang="en-US" dirty="0"/>
            </a:br>
            <a:br>
              <a:rPr lang="en-US" dirty="0"/>
            </a:br>
            <a:br>
              <a:rPr lang="en-US" dirty="0"/>
            </a:br>
            <a:r>
              <a:rPr lang="en-US" sz="2400" dirty="0"/>
              <a:t> Mark Gibbs</a:t>
            </a:r>
            <a:br>
              <a:rPr lang="en-US" sz="2400" dirty="0"/>
            </a:br>
            <a:r>
              <a:rPr lang="en-US" sz="2400" dirty="0">
                <a:hlinkClick r:id="rId3"/>
              </a:rPr>
              <a:t>mark.gibbs@metoffice.gov.uk </a:t>
            </a:r>
            <a:r>
              <a:rPr lang="en-US" sz="2400" dirty="0"/>
              <a:t> </a:t>
            </a:r>
            <a:br>
              <a:rPr lang="en-US" sz="2400" dirty="0"/>
            </a:br>
            <a:br>
              <a:rPr lang="en-US" sz="2400" dirty="0"/>
            </a:br>
            <a:br>
              <a:rPr lang="en-US" sz="2400" dirty="0"/>
            </a:br>
            <a:br>
              <a:rPr lang="en-US" dirty="0"/>
            </a:br>
            <a:br>
              <a:rPr lang="en-US" dirty="0"/>
            </a:br>
            <a:r>
              <a:rPr lang="en-US" sz="2400" dirty="0"/>
              <a:t>http:/www.metoffice.gov.uk/space-weather</a:t>
            </a:r>
            <a:endParaRPr lang="en-US" dirty="0"/>
          </a:p>
        </p:txBody>
      </p:sp>
    </p:spTree>
    <p:extLst>
      <p:ext uri="{BB962C8B-B14F-4D97-AF65-F5344CB8AC3E}">
        <p14:creationId xmlns:p14="http://schemas.microsoft.com/office/powerpoint/2010/main" val="314083351"/>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GB" dirty="0"/>
              <a:t>1859</a:t>
            </a:r>
          </a:p>
        </p:txBody>
      </p:sp>
      <p:sp>
        <p:nvSpPr>
          <p:cNvPr id="6" name="Subtitle 5"/>
          <p:cNvSpPr>
            <a:spLocks noGrp="1"/>
          </p:cNvSpPr>
          <p:nvPr>
            <p:ph type="subTitle" idx="1"/>
          </p:nvPr>
        </p:nvSpPr>
        <p:spPr/>
        <p:txBody>
          <a:bodyPr/>
          <a:lstStyle/>
          <a:p>
            <a:r>
              <a:rPr lang="en-GB" sz="2800" dirty="0"/>
              <a:t>Space weather ‘recognised’</a:t>
            </a:r>
          </a:p>
        </p:txBody>
      </p:sp>
      <p:pic>
        <p:nvPicPr>
          <p:cNvPr id="1027" name="Picture 3" descr="Inline images 3"/>
          <p:cNvPicPr>
            <a:picLocks noChangeAspect="1" noChangeArrowheads="1"/>
          </p:cNvPicPr>
          <p:nvPr/>
        </p:nvPicPr>
        <p:blipFill>
          <a:blip r:embed="rId2" cstate="print"/>
          <a:srcRect l="4913" t="6393" b="4103"/>
          <a:stretch>
            <a:fillRect/>
          </a:stretch>
        </p:blipFill>
        <p:spPr bwMode="auto">
          <a:xfrm>
            <a:off x="4770646" y="2243280"/>
            <a:ext cx="4283968" cy="4032448"/>
          </a:xfrm>
          <a:prstGeom prst="rect">
            <a:avLst/>
          </a:prstGeom>
          <a:noFill/>
          <a:ln w="9525">
            <a:noFill/>
            <a:miter lim="800000"/>
            <a:headEnd/>
            <a:tailEnd/>
          </a:ln>
        </p:spPr>
      </p:pic>
      <p:sp>
        <p:nvSpPr>
          <p:cNvPr id="7" name="Down Arrow 6"/>
          <p:cNvSpPr/>
          <p:nvPr/>
        </p:nvSpPr>
        <p:spPr bwMode="auto">
          <a:xfrm rot="825154">
            <a:off x="6084498" y="4314258"/>
            <a:ext cx="504056" cy="360040"/>
          </a:xfrm>
          <a:prstGeom prst="downArrow">
            <a:avLst/>
          </a:prstGeom>
          <a:solidFill>
            <a:srgbClr val="FF7C80"/>
          </a:solidFill>
          <a:ln w="952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85000"/>
              </a:lnSpc>
              <a:spcBef>
                <a:spcPct val="0"/>
              </a:spcBef>
              <a:spcAft>
                <a:spcPct val="0"/>
              </a:spcAft>
              <a:buClrTx/>
              <a:buSzTx/>
              <a:buFontTx/>
              <a:buNone/>
              <a:tabLst/>
            </a:pPr>
            <a:endParaRPr kumimoji="0" lang="en-GB" sz="4400" b="0" i="0" u="none" strike="noStrike" cap="none" normalizeH="0" baseline="0">
              <a:ln>
                <a:noFill/>
              </a:ln>
              <a:solidFill>
                <a:schemeClr val="tx2"/>
              </a:solidFill>
              <a:effectLst/>
              <a:latin typeface="Arial" charset="0"/>
            </a:endParaRPr>
          </a:p>
        </p:txBody>
      </p:sp>
      <p:sp>
        <p:nvSpPr>
          <p:cNvPr id="8" name="Down Arrow 7"/>
          <p:cNvSpPr/>
          <p:nvPr/>
        </p:nvSpPr>
        <p:spPr bwMode="auto">
          <a:xfrm rot="3597611">
            <a:off x="5338043" y="3729934"/>
            <a:ext cx="504056" cy="556819"/>
          </a:xfrm>
          <a:prstGeom prst="downArrow">
            <a:avLst/>
          </a:prstGeom>
          <a:solidFill>
            <a:srgbClr val="FF7C80"/>
          </a:solidFill>
          <a:ln w="952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85000"/>
              </a:lnSpc>
              <a:spcBef>
                <a:spcPct val="0"/>
              </a:spcBef>
              <a:spcAft>
                <a:spcPct val="0"/>
              </a:spcAft>
              <a:buClrTx/>
              <a:buSzTx/>
              <a:buFontTx/>
              <a:buNone/>
              <a:tabLst/>
            </a:pPr>
            <a:endParaRPr kumimoji="0" lang="en-GB" sz="4400" b="0" i="0" u="none" strike="noStrike" cap="none" normalizeH="0" baseline="0">
              <a:ln>
                <a:noFill/>
              </a:ln>
              <a:solidFill>
                <a:schemeClr val="tx2"/>
              </a:solidFill>
              <a:effectLst/>
              <a:latin typeface="Arial" charset="0"/>
            </a:endParaRPr>
          </a:p>
        </p:txBody>
      </p:sp>
      <p:sp>
        <p:nvSpPr>
          <p:cNvPr id="9" name="Down Arrow 8"/>
          <p:cNvSpPr/>
          <p:nvPr/>
        </p:nvSpPr>
        <p:spPr bwMode="auto">
          <a:xfrm rot="18532147">
            <a:off x="7066563" y="3935647"/>
            <a:ext cx="504056" cy="360040"/>
          </a:xfrm>
          <a:prstGeom prst="downArrow">
            <a:avLst/>
          </a:prstGeom>
          <a:solidFill>
            <a:srgbClr val="FF7C80"/>
          </a:solidFill>
          <a:ln w="952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85000"/>
              </a:lnSpc>
              <a:spcBef>
                <a:spcPct val="0"/>
              </a:spcBef>
              <a:spcAft>
                <a:spcPct val="0"/>
              </a:spcAft>
              <a:buClrTx/>
              <a:buSzTx/>
              <a:buFontTx/>
              <a:buNone/>
              <a:tabLst/>
            </a:pPr>
            <a:endParaRPr kumimoji="0" lang="en-GB" sz="4400" b="0" i="0" u="none" strike="noStrike" cap="none" normalizeH="0" baseline="0">
              <a:ln>
                <a:noFill/>
              </a:ln>
              <a:solidFill>
                <a:schemeClr val="tx2"/>
              </a:solidFill>
              <a:effectLst/>
              <a:latin typeface="Arial" charset="0"/>
            </a:endParaRPr>
          </a:p>
        </p:txBody>
      </p:sp>
      <p:pic>
        <p:nvPicPr>
          <p:cNvPr id="1026" name="Picture 2" descr="http://www.abc.net.au/cm/lb/5739484/data/carrington-sunspots-data.png"/>
          <p:cNvPicPr>
            <a:picLocks noChangeAspect="1" noChangeArrowheads="1"/>
          </p:cNvPicPr>
          <p:nvPr/>
        </p:nvPicPr>
        <p:blipFill>
          <a:blip r:embed="rId3" cstate="print"/>
          <a:srcRect/>
          <a:stretch>
            <a:fillRect/>
          </a:stretch>
        </p:blipFill>
        <p:spPr bwMode="auto">
          <a:xfrm>
            <a:off x="118589" y="2743372"/>
            <a:ext cx="4525420" cy="2600723"/>
          </a:xfrm>
          <a:prstGeom prst="rect">
            <a:avLst/>
          </a:prstGeom>
          <a:noFill/>
          <a:ln>
            <a:solidFill>
              <a:schemeClr val="bg2"/>
            </a:solidFill>
          </a:ln>
        </p:spPr>
      </p:pic>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159224" y="332656"/>
            <a:ext cx="6984776" cy="934656"/>
          </a:xfrm>
        </p:spPr>
        <p:txBody>
          <a:bodyPr/>
          <a:lstStyle/>
          <a:p>
            <a:r>
              <a:rPr lang="en-GB" dirty="0"/>
              <a:t>Dynamic Space Environment</a:t>
            </a:r>
            <a:endParaRPr lang="en-US" dirty="0"/>
          </a:p>
        </p:txBody>
      </p:sp>
      <p:sp>
        <p:nvSpPr>
          <p:cNvPr id="3" name="Subtitle 2"/>
          <p:cNvSpPr>
            <a:spLocks noGrp="1"/>
          </p:cNvSpPr>
          <p:nvPr>
            <p:ph type="subTitle" idx="1"/>
          </p:nvPr>
        </p:nvSpPr>
        <p:spPr/>
        <p:txBody>
          <a:bodyPr/>
          <a:lstStyle/>
          <a:p>
            <a:r>
              <a:rPr lang="en-GB" dirty="0"/>
              <a:t>Space Weather Types and Arrival Times from Sun</a:t>
            </a:r>
            <a:endParaRPr lang="en-US" dirty="0"/>
          </a:p>
        </p:txBody>
      </p:sp>
      <p:pic>
        <p:nvPicPr>
          <p:cNvPr id="4" name="Picture 2" descr="sunearth01_CME example"/>
          <p:cNvPicPr>
            <a:picLocks noChangeAspect="1" noChangeArrowheads="1"/>
          </p:cNvPicPr>
          <p:nvPr/>
        </p:nvPicPr>
        <p:blipFill>
          <a:blip r:embed="rId3" cstate="print"/>
          <a:srcRect b="6097"/>
          <a:stretch>
            <a:fillRect/>
          </a:stretch>
        </p:blipFill>
        <p:spPr bwMode="auto">
          <a:xfrm>
            <a:off x="812330" y="2132856"/>
            <a:ext cx="7632848" cy="4248472"/>
          </a:xfrm>
          <a:prstGeom prst="rect">
            <a:avLst/>
          </a:prstGeom>
          <a:noFill/>
          <a:ln w="9525">
            <a:noFill/>
            <a:miter lim="800000"/>
            <a:headEnd/>
            <a:tailEnd/>
          </a:ln>
        </p:spPr>
      </p:pic>
      <p:sp>
        <p:nvSpPr>
          <p:cNvPr id="5" name="Rectangle 13"/>
          <p:cNvSpPr>
            <a:spLocks noChangeArrowheads="1"/>
          </p:cNvSpPr>
          <p:nvPr/>
        </p:nvSpPr>
        <p:spPr bwMode="auto">
          <a:xfrm>
            <a:off x="2843808" y="2132856"/>
            <a:ext cx="3059765" cy="1034642"/>
          </a:xfrm>
          <a:prstGeom prst="rect">
            <a:avLst/>
          </a:prstGeom>
          <a:noFill/>
          <a:ln w="9525">
            <a:noFill/>
            <a:miter lim="800000"/>
            <a:headEnd/>
            <a:tailEnd/>
          </a:ln>
        </p:spPr>
        <p:txBody>
          <a:bodyPr wrap="square" lIns="91946" tIns="45974" rIns="91946" bIns="45974">
            <a:spAutoFit/>
          </a:bodyPr>
          <a:lstStyle/>
          <a:p>
            <a:pPr algn="ctr"/>
            <a:r>
              <a:rPr lang="en-US" sz="1800" dirty="0">
                <a:solidFill>
                  <a:schemeClr val="tx1"/>
                </a:solidFill>
              </a:rPr>
              <a:t>Electromagnetic</a:t>
            </a:r>
          </a:p>
          <a:p>
            <a:pPr algn="ctr"/>
            <a:r>
              <a:rPr lang="en-US" sz="1800" dirty="0">
                <a:solidFill>
                  <a:schemeClr val="tx1"/>
                </a:solidFill>
              </a:rPr>
              <a:t>Radiation &amp; Energetic Charged Particles and Charged Plasma</a:t>
            </a:r>
          </a:p>
        </p:txBody>
      </p:sp>
      <p:sp>
        <p:nvSpPr>
          <p:cNvPr id="6" name="Rectangle 14"/>
          <p:cNvSpPr>
            <a:spLocks noChangeArrowheads="1"/>
          </p:cNvSpPr>
          <p:nvPr/>
        </p:nvSpPr>
        <p:spPr bwMode="auto">
          <a:xfrm>
            <a:off x="1187624" y="2132856"/>
            <a:ext cx="1316532" cy="328295"/>
          </a:xfrm>
          <a:prstGeom prst="rect">
            <a:avLst/>
          </a:prstGeom>
          <a:noFill/>
          <a:ln w="9525">
            <a:noFill/>
            <a:miter lim="800000"/>
            <a:headEnd/>
            <a:tailEnd/>
          </a:ln>
        </p:spPr>
        <p:txBody>
          <a:bodyPr wrap="square" lIns="91946" tIns="45974" rIns="91946" bIns="45974">
            <a:spAutoFit/>
          </a:bodyPr>
          <a:lstStyle/>
          <a:p>
            <a:pPr algn="ctr"/>
            <a:r>
              <a:rPr lang="en-US" sz="1800" dirty="0">
                <a:solidFill>
                  <a:schemeClr val="tx1"/>
                </a:solidFill>
              </a:rPr>
              <a:t>Solar Wind</a:t>
            </a:r>
          </a:p>
        </p:txBody>
      </p:sp>
      <p:sp>
        <p:nvSpPr>
          <p:cNvPr id="7" name="Rectangle 14"/>
          <p:cNvSpPr>
            <a:spLocks noChangeArrowheads="1"/>
          </p:cNvSpPr>
          <p:nvPr/>
        </p:nvSpPr>
        <p:spPr bwMode="auto">
          <a:xfrm>
            <a:off x="6443204" y="2153106"/>
            <a:ext cx="1920329" cy="563744"/>
          </a:xfrm>
          <a:prstGeom prst="rect">
            <a:avLst/>
          </a:prstGeom>
          <a:noFill/>
          <a:ln w="9525">
            <a:noFill/>
            <a:miter lim="800000"/>
            <a:headEnd/>
            <a:tailEnd/>
          </a:ln>
        </p:spPr>
        <p:txBody>
          <a:bodyPr wrap="square" lIns="91946" tIns="45974" rIns="91946" bIns="45974">
            <a:spAutoFit/>
          </a:bodyPr>
          <a:lstStyle/>
          <a:p>
            <a:pPr algn="ctr"/>
            <a:r>
              <a:rPr lang="en-US" sz="1800" dirty="0">
                <a:solidFill>
                  <a:schemeClr val="tx1"/>
                </a:solidFill>
              </a:rPr>
              <a:t>Galactic Cosmic </a:t>
            </a:r>
          </a:p>
          <a:p>
            <a:pPr algn="ctr"/>
            <a:r>
              <a:rPr lang="en-US" sz="1800" dirty="0">
                <a:solidFill>
                  <a:schemeClr val="tx1"/>
                </a:solidFill>
              </a:rPr>
              <a:t>Radiation</a:t>
            </a:r>
          </a:p>
        </p:txBody>
      </p:sp>
      <p:sp>
        <p:nvSpPr>
          <p:cNvPr id="8" name="AutoShape 7"/>
          <p:cNvSpPr>
            <a:spLocks noChangeArrowheads="1"/>
          </p:cNvSpPr>
          <p:nvPr/>
        </p:nvSpPr>
        <p:spPr bwMode="auto">
          <a:xfrm>
            <a:off x="4124053" y="4558579"/>
            <a:ext cx="3804032" cy="405534"/>
          </a:xfrm>
          <a:prstGeom prst="roundRect">
            <a:avLst>
              <a:gd name="adj" fmla="val 16667"/>
            </a:avLst>
          </a:prstGeom>
          <a:solidFill>
            <a:srgbClr val="FF0000"/>
          </a:solidFill>
          <a:ln w="25400" algn="ctr">
            <a:solidFill>
              <a:schemeClr val="bg1"/>
            </a:solidFill>
            <a:round/>
            <a:headEnd/>
            <a:tailEnd/>
          </a:ln>
        </p:spPr>
        <p:txBody>
          <a:bodyPr lIns="89872" tIns="46735" rIns="89872" bIns="46735" anchor="ctr"/>
          <a:lstStyle/>
          <a:p>
            <a:pPr algn="ctr" eaLnBrk="0" hangingPunct="0"/>
            <a:r>
              <a:rPr lang="en-GB" sz="2000" dirty="0">
                <a:solidFill>
                  <a:schemeClr val="bg2"/>
                </a:solidFill>
              </a:rPr>
              <a:t>Geomagnetic Storms</a:t>
            </a:r>
          </a:p>
        </p:txBody>
      </p:sp>
      <p:sp>
        <p:nvSpPr>
          <p:cNvPr id="9" name="AutoShape 8"/>
          <p:cNvSpPr>
            <a:spLocks noChangeArrowheads="1"/>
          </p:cNvSpPr>
          <p:nvPr/>
        </p:nvSpPr>
        <p:spPr bwMode="auto">
          <a:xfrm>
            <a:off x="4124053" y="5934941"/>
            <a:ext cx="3804032" cy="405533"/>
          </a:xfrm>
          <a:prstGeom prst="roundRect">
            <a:avLst>
              <a:gd name="adj" fmla="val 16667"/>
            </a:avLst>
          </a:prstGeom>
          <a:solidFill>
            <a:srgbClr val="FF9900"/>
          </a:solidFill>
          <a:ln w="25400" algn="ctr">
            <a:solidFill>
              <a:schemeClr val="bg1"/>
            </a:solidFill>
            <a:round/>
            <a:headEnd/>
            <a:tailEnd/>
          </a:ln>
        </p:spPr>
        <p:txBody>
          <a:bodyPr lIns="89872" tIns="46735" rIns="89872" bIns="46735" anchor="ctr"/>
          <a:lstStyle/>
          <a:p>
            <a:pPr algn="ctr" eaLnBrk="0" hangingPunct="0"/>
            <a:r>
              <a:rPr lang="en-GB" sz="2000" dirty="0">
                <a:solidFill>
                  <a:schemeClr val="bg2"/>
                </a:solidFill>
              </a:rPr>
              <a:t>Solar Flares / Radio Blackout</a:t>
            </a:r>
          </a:p>
        </p:txBody>
      </p:sp>
      <p:sp>
        <p:nvSpPr>
          <p:cNvPr id="10" name="AutoShape 9"/>
          <p:cNvSpPr>
            <a:spLocks noChangeArrowheads="1"/>
          </p:cNvSpPr>
          <p:nvPr/>
        </p:nvSpPr>
        <p:spPr bwMode="auto">
          <a:xfrm>
            <a:off x="4124053" y="5236441"/>
            <a:ext cx="3804032" cy="405533"/>
          </a:xfrm>
          <a:prstGeom prst="roundRect">
            <a:avLst>
              <a:gd name="adj" fmla="val 16667"/>
            </a:avLst>
          </a:prstGeom>
          <a:solidFill>
            <a:srgbClr val="FFCC00"/>
          </a:solidFill>
          <a:ln w="25400" algn="ctr">
            <a:solidFill>
              <a:schemeClr val="bg1"/>
            </a:solidFill>
            <a:round/>
            <a:headEnd/>
            <a:tailEnd/>
          </a:ln>
        </p:spPr>
        <p:txBody>
          <a:bodyPr lIns="89872" tIns="46735" rIns="89872" bIns="46735" anchor="ctr"/>
          <a:lstStyle/>
          <a:p>
            <a:pPr algn="ctr" eaLnBrk="0" hangingPunct="0"/>
            <a:r>
              <a:rPr lang="en-GB" sz="2000" dirty="0">
                <a:solidFill>
                  <a:schemeClr val="bg2"/>
                </a:solidFill>
              </a:rPr>
              <a:t>Solar radiation Storms</a:t>
            </a:r>
            <a:endParaRPr lang="en-GB" sz="2000" b="0" dirty="0">
              <a:solidFill>
                <a:schemeClr val="bg2"/>
              </a:solidFill>
            </a:endParaRPr>
          </a:p>
        </p:txBody>
      </p:sp>
      <p:sp>
        <p:nvSpPr>
          <p:cNvPr id="11" name="AutoShape 10"/>
          <p:cNvSpPr>
            <a:spLocks noChangeArrowheads="1"/>
          </p:cNvSpPr>
          <p:nvPr/>
        </p:nvSpPr>
        <p:spPr bwMode="auto">
          <a:xfrm>
            <a:off x="2396853" y="4558579"/>
            <a:ext cx="1587134" cy="405534"/>
          </a:xfrm>
          <a:prstGeom prst="roundRect">
            <a:avLst>
              <a:gd name="adj" fmla="val 16667"/>
            </a:avLst>
          </a:prstGeom>
          <a:solidFill>
            <a:schemeClr val="tx1"/>
          </a:solidFill>
          <a:ln w="25400" algn="ctr">
            <a:solidFill>
              <a:schemeClr val="bg1"/>
            </a:solidFill>
            <a:round/>
            <a:headEnd/>
            <a:tailEnd/>
          </a:ln>
        </p:spPr>
        <p:txBody>
          <a:bodyPr lIns="35944" tIns="35944" rIns="35944" bIns="35944" anchor="ctr"/>
          <a:lstStyle/>
          <a:p>
            <a:pPr algn="ctr" eaLnBrk="0" hangingPunct="0"/>
            <a:r>
              <a:rPr lang="en-GB" sz="2000" b="0" dirty="0">
                <a:solidFill>
                  <a:schemeClr val="bg2"/>
                </a:solidFill>
              </a:rPr>
              <a:t>Days</a:t>
            </a:r>
          </a:p>
        </p:txBody>
      </p:sp>
      <p:sp>
        <p:nvSpPr>
          <p:cNvPr id="12" name="AutoShape 11"/>
          <p:cNvSpPr>
            <a:spLocks noChangeArrowheads="1"/>
          </p:cNvSpPr>
          <p:nvPr/>
        </p:nvSpPr>
        <p:spPr bwMode="auto">
          <a:xfrm>
            <a:off x="2396853" y="5257079"/>
            <a:ext cx="1587134" cy="405534"/>
          </a:xfrm>
          <a:prstGeom prst="roundRect">
            <a:avLst>
              <a:gd name="adj" fmla="val 16667"/>
            </a:avLst>
          </a:prstGeom>
          <a:solidFill>
            <a:schemeClr val="tx1"/>
          </a:solidFill>
          <a:ln w="25400" algn="ctr">
            <a:solidFill>
              <a:schemeClr val="bg1"/>
            </a:solidFill>
            <a:round/>
            <a:headEnd/>
            <a:tailEnd/>
          </a:ln>
        </p:spPr>
        <p:txBody>
          <a:bodyPr lIns="35944" tIns="35944" rIns="35944" bIns="35944" anchor="ctr"/>
          <a:lstStyle/>
          <a:p>
            <a:pPr algn="ctr" eaLnBrk="0" hangingPunct="0"/>
            <a:r>
              <a:rPr lang="en-GB" sz="2000" b="0" dirty="0">
                <a:solidFill>
                  <a:schemeClr val="bg2"/>
                </a:solidFill>
              </a:rPr>
              <a:t>Hours/</a:t>
            </a:r>
            <a:r>
              <a:rPr lang="en-GB" sz="2000" b="0" dirty="0" err="1">
                <a:solidFill>
                  <a:schemeClr val="bg2"/>
                </a:solidFill>
              </a:rPr>
              <a:t>Mins</a:t>
            </a:r>
            <a:endParaRPr lang="en-GB" sz="2000" b="0" dirty="0">
              <a:solidFill>
                <a:schemeClr val="bg2"/>
              </a:solidFill>
            </a:endParaRPr>
          </a:p>
        </p:txBody>
      </p:sp>
      <p:sp>
        <p:nvSpPr>
          <p:cNvPr id="13" name="AutoShape 12"/>
          <p:cNvSpPr>
            <a:spLocks noChangeArrowheads="1"/>
          </p:cNvSpPr>
          <p:nvPr/>
        </p:nvSpPr>
        <p:spPr bwMode="auto">
          <a:xfrm>
            <a:off x="2396853" y="5955579"/>
            <a:ext cx="1587134" cy="405534"/>
          </a:xfrm>
          <a:prstGeom prst="roundRect">
            <a:avLst>
              <a:gd name="adj" fmla="val 16667"/>
            </a:avLst>
          </a:prstGeom>
          <a:solidFill>
            <a:schemeClr val="tx1"/>
          </a:solidFill>
          <a:ln w="25400" algn="ctr">
            <a:solidFill>
              <a:schemeClr val="bg1"/>
            </a:solidFill>
            <a:round/>
            <a:headEnd/>
            <a:tailEnd/>
          </a:ln>
        </p:spPr>
        <p:txBody>
          <a:bodyPr lIns="35944" tIns="35944" rIns="35944" bIns="35944" anchor="ctr"/>
          <a:lstStyle/>
          <a:p>
            <a:pPr algn="ctr" eaLnBrk="0" hangingPunct="0"/>
            <a:r>
              <a:rPr lang="en-GB" sz="2000" b="0" dirty="0">
                <a:solidFill>
                  <a:schemeClr val="bg2"/>
                </a:solidFill>
              </a:rPr>
              <a:t>Minutes</a:t>
            </a:r>
          </a:p>
        </p:txBody>
      </p:sp>
    </p:spTree>
    <p:extLst>
      <p:ext uri="{BB962C8B-B14F-4D97-AF65-F5344CB8AC3E}">
        <p14:creationId xmlns:p14="http://schemas.microsoft.com/office/powerpoint/2010/main" val="192344711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Oval 5"/>
          <p:cNvSpPr>
            <a:spLocks noChangeArrowheads="1"/>
          </p:cNvSpPr>
          <p:nvPr/>
        </p:nvSpPr>
        <p:spPr bwMode="auto">
          <a:xfrm>
            <a:off x="1619250" y="1484313"/>
            <a:ext cx="152400" cy="152400"/>
          </a:xfrm>
          <a:prstGeom prst="ellipse">
            <a:avLst/>
          </a:prstGeom>
          <a:solidFill>
            <a:schemeClr val="accent3">
              <a:lumMod val="60000"/>
              <a:lumOff val="40000"/>
            </a:schemeClr>
          </a:solidFill>
          <a:ln w="9525">
            <a:solidFill>
              <a:schemeClr val="tx1"/>
            </a:solidFill>
            <a:round/>
            <a:headEnd/>
            <a:tailEnd/>
          </a:ln>
        </p:spPr>
        <p:txBody>
          <a:bodyPr wrap="none" anchor="ctr"/>
          <a:lstStyle/>
          <a:p>
            <a:pPr>
              <a:lnSpc>
                <a:spcPct val="100000"/>
              </a:lnSpc>
            </a:pPr>
            <a:endParaRPr lang="en-US" sz="1800">
              <a:solidFill>
                <a:schemeClr val="tx1"/>
              </a:solidFill>
            </a:endParaRPr>
          </a:p>
        </p:txBody>
      </p:sp>
      <p:sp>
        <p:nvSpPr>
          <p:cNvPr id="10245" name="Oval 6"/>
          <p:cNvSpPr>
            <a:spLocks noChangeArrowheads="1"/>
          </p:cNvSpPr>
          <p:nvPr/>
        </p:nvSpPr>
        <p:spPr bwMode="auto">
          <a:xfrm>
            <a:off x="1476375" y="5805488"/>
            <a:ext cx="152400" cy="152400"/>
          </a:xfrm>
          <a:prstGeom prst="ellipse">
            <a:avLst/>
          </a:prstGeom>
          <a:solidFill>
            <a:srgbClr val="FF0000"/>
          </a:solidFill>
          <a:ln w="9525">
            <a:solidFill>
              <a:schemeClr val="tx1"/>
            </a:solidFill>
            <a:round/>
            <a:headEnd/>
            <a:tailEnd/>
          </a:ln>
        </p:spPr>
        <p:txBody>
          <a:bodyPr wrap="none" anchor="ctr"/>
          <a:lstStyle/>
          <a:p>
            <a:pPr>
              <a:lnSpc>
                <a:spcPct val="100000"/>
              </a:lnSpc>
            </a:pPr>
            <a:endParaRPr lang="en-US" sz="1800">
              <a:solidFill>
                <a:schemeClr val="tx1"/>
              </a:solidFill>
            </a:endParaRPr>
          </a:p>
        </p:txBody>
      </p:sp>
      <p:sp>
        <p:nvSpPr>
          <p:cNvPr id="10246" name="Oval 7"/>
          <p:cNvSpPr>
            <a:spLocks noChangeArrowheads="1"/>
          </p:cNvSpPr>
          <p:nvPr/>
        </p:nvSpPr>
        <p:spPr bwMode="auto">
          <a:xfrm>
            <a:off x="7924800" y="3200400"/>
            <a:ext cx="457200" cy="457200"/>
          </a:xfrm>
          <a:prstGeom prst="ellipse">
            <a:avLst/>
          </a:prstGeom>
          <a:gradFill rotWithShape="1">
            <a:gsLst>
              <a:gs pos="0">
                <a:srgbClr val="008000"/>
              </a:gs>
              <a:gs pos="100000">
                <a:schemeClr val="accent1"/>
              </a:gs>
            </a:gsLst>
            <a:lin ang="2700000" scaled="1"/>
          </a:gradFill>
          <a:ln w="9525">
            <a:solidFill>
              <a:schemeClr val="tx1"/>
            </a:solidFill>
            <a:round/>
            <a:headEnd/>
            <a:tailEnd/>
          </a:ln>
        </p:spPr>
        <p:txBody>
          <a:bodyPr wrap="none" anchor="ctr"/>
          <a:lstStyle/>
          <a:p>
            <a:pPr>
              <a:lnSpc>
                <a:spcPct val="100000"/>
              </a:lnSpc>
            </a:pPr>
            <a:endParaRPr lang="en-US" sz="1800">
              <a:solidFill>
                <a:schemeClr val="tx1"/>
              </a:solidFill>
            </a:endParaRPr>
          </a:p>
        </p:txBody>
      </p:sp>
      <p:sp>
        <p:nvSpPr>
          <p:cNvPr id="10247" name="Oval 8"/>
          <p:cNvSpPr>
            <a:spLocks noChangeArrowheads="1"/>
          </p:cNvSpPr>
          <p:nvPr/>
        </p:nvSpPr>
        <p:spPr bwMode="auto">
          <a:xfrm>
            <a:off x="6705600" y="3200400"/>
            <a:ext cx="152400" cy="152400"/>
          </a:xfrm>
          <a:prstGeom prst="ellipse">
            <a:avLst/>
          </a:prstGeom>
          <a:solidFill>
            <a:srgbClr val="FF0000"/>
          </a:solidFill>
          <a:ln w="9525">
            <a:solidFill>
              <a:schemeClr val="tx1"/>
            </a:solidFill>
            <a:round/>
            <a:headEnd/>
            <a:tailEnd/>
          </a:ln>
        </p:spPr>
        <p:txBody>
          <a:bodyPr wrap="none" anchor="ctr"/>
          <a:lstStyle/>
          <a:p>
            <a:pPr>
              <a:lnSpc>
                <a:spcPct val="100000"/>
              </a:lnSpc>
            </a:pPr>
            <a:endParaRPr lang="en-US" sz="1800">
              <a:solidFill>
                <a:schemeClr val="tx1"/>
              </a:solidFill>
            </a:endParaRPr>
          </a:p>
        </p:txBody>
      </p:sp>
      <p:sp>
        <p:nvSpPr>
          <p:cNvPr id="10248" name="Arc 9"/>
          <p:cNvSpPr>
            <a:spLocks/>
          </p:cNvSpPr>
          <p:nvPr/>
        </p:nvSpPr>
        <p:spPr bwMode="auto">
          <a:xfrm rot="20910206" flipH="1">
            <a:off x="611188" y="1628775"/>
            <a:ext cx="838200" cy="3810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type="triangle" w="med" len="med"/>
          </a:ln>
        </p:spPr>
        <p:txBody>
          <a:bodyPr wrap="none" anchor="ctr"/>
          <a:lstStyle/>
          <a:p>
            <a:endParaRPr lang="en-GB"/>
          </a:p>
        </p:txBody>
      </p:sp>
      <p:sp>
        <p:nvSpPr>
          <p:cNvPr id="10249" name="Arc 12"/>
          <p:cNvSpPr>
            <a:spLocks/>
          </p:cNvSpPr>
          <p:nvPr/>
        </p:nvSpPr>
        <p:spPr bwMode="auto">
          <a:xfrm rot="14170684" flipH="1">
            <a:off x="577850" y="4975226"/>
            <a:ext cx="904875" cy="838200"/>
          </a:xfrm>
          <a:custGeom>
            <a:avLst/>
            <a:gdLst>
              <a:gd name="T0" fmla="*/ 0 w 17775"/>
              <a:gd name="T1" fmla="*/ 0 h 21600"/>
              <a:gd name="T2" fmla="*/ 2147483647 w 17775"/>
              <a:gd name="T3" fmla="*/ 2147483647 h 21600"/>
              <a:gd name="T4" fmla="*/ 0 w 17775"/>
              <a:gd name="T5" fmla="*/ 2147483647 h 21600"/>
              <a:gd name="T6" fmla="*/ 0 60000 65536"/>
              <a:gd name="T7" fmla="*/ 0 60000 65536"/>
              <a:gd name="T8" fmla="*/ 0 60000 65536"/>
              <a:gd name="T9" fmla="*/ 0 w 17775"/>
              <a:gd name="T10" fmla="*/ 0 h 21600"/>
              <a:gd name="T11" fmla="*/ 17775 w 17775"/>
              <a:gd name="T12" fmla="*/ 21600 h 21600"/>
            </a:gdLst>
            <a:ahLst/>
            <a:cxnLst>
              <a:cxn ang="T6">
                <a:pos x="T0" y="T1"/>
              </a:cxn>
              <a:cxn ang="T7">
                <a:pos x="T2" y="T3"/>
              </a:cxn>
              <a:cxn ang="T8">
                <a:pos x="T4" y="T5"/>
              </a:cxn>
            </a:cxnLst>
            <a:rect l="T9" t="T10" r="T11" b="T12"/>
            <a:pathLst>
              <a:path w="17775" h="21600" fill="none" extrusionOk="0">
                <a:moveTo>
                  <a:pt x="-1" y="0"/>
                </a:moveTo>
                <a:cubicBezTo>
                  <a:pt x="7097" y="0"/>
                  <a:pt x="13742" y="3487"/>
                  <a:pt x="17775" y="9327"/>
                </a:cubicBezTo>
              </a:path>
              <a:path w="17775" h="21600" stroke="0" extrusionOk="0">
                <a:moveTo>
                  <a:pt x="-1" y="0"/>
                </a:moveTo>
                <a:cubicBezTo>
                  <a:pt x="7097" y="0"/>
                  <a:pt x="13742" y="3487"/>
                  <a:pt x="17775" y="9327"/>
                </a:cubicBezTo>
                <a:lnTo>
                  <a:pt x="0" y="21600"/>
                </a:lnTo>
                <a:close/>
              </a:path>
            </a:pathLst>
          </a:custGeom>
          <a:noFill/>
          <a:ln w="38100">
            <a:solidFill>
              <a:schemeClr val="tx1"/>
            </a:solidFill>
            <a:round/>
            <a:headEnd type="triangle" w="med" len="med"/>
            <a:tailEnd/>
          </a:ln>
        </p:spPr>
        <p:txBody>
          <a:bodyPr rot="10800000" wrap="none" anchor="ctr"/>
          <a:lstStyle/>
          <a:p>
            <a:endParaRPr lang="en-GB"/>
          </a:p>
        </p:txBody>
      </p:sp>
      <p:sp>
        <p:nvSpPr>
          <p:cNvPr id="10250" name="Oval 13"/>
          <p:cNvSpPr>
            <a:spLocks noChangeArrowheads="1"/>
          </p:cNvSpPr>
          <p:nvPr/>
        </p:nvSpPr>
        <p:spPr bwMode="auto">
          <a:xfrm>
            <a:off x="6705600" y="3505200"/>
            <a:ext cx="152400" cy="152400"/>
          </a:xfrm>
          <a:prstGeom prst="ellipse">
            <a:avLst/>
          </a:prstGeom>
          <a:solidFill>
            <a:srgbClr val="FF0000"/>
          </a:solidFill>
          <a:ln w="9525">
            <a:solidFill>
              <a:schemeClr val="tx1"/>
            </a:solidFill>
            <a:round/>
            <a:headEnd/>
            <a:tailEnd/>
          </a:ln>
        </p:spPr>
        <p:txBody>
          <a:bodyPr wrap="none" anchor="ctr"/>
          <a:lstStyle/>
          <a:p>
            <a:pPr>
              <a:lnSpc>
                <a:spcPct val="100000"/>
              </a:lnSpc>
            </a:pPr>
            <a:endParaRPr lang="en-US" sz="1800">
              <a:solidFill>
                <a:schemeClr val="tx1"/>
              </a:solidFill>
            </a:endParaRPr>
          </a:p>
        </p:txBody>
      </p:sp>
      <p:sp>
        <p:nvSpPr>
          <p:cNvPr id="10251" name="Text Box 14"/>
          <p:cNvSpPr txBox="1">
            <a:spLocks noChangeArrowheads="1"/>
          </p:cNvSpPr>
          <p:nvPr/>
        </p:nvSpPr>
        <p:spPr bwMode="auto">
          <a:xfrm>
            <a:off x="6300192" y="2060848"/>
            <a:ext cx="1249060" cy="2862322"/>
          </a:xfrm>
          <a:prstGeom prst="rect">
            <a:avLst/>
          </a:prstGeom>
          <a:noFill/>
          <a:ln w="9525">
            <a:noFill/>
            <a:miter lim="800000"/>
            <a:headEnd/>
            <a:tailEnd/>
          </a:ln>
        </p:spPr>
        <p:txBody>
          <a:bodyPr wrap="none">
            <a:spAutoFit/>
          </a:bodyPr>
          <a:lstStyle/>
          <a:p>
            <a:pPr>
              <a:lnSpc>
                <a:spcPct val="100000"/>
              </a:lnSpc>
            </a:pPr>
            <a:endParaRPr lang="en-GB" sz="1800" dirty="0">
              <a:solidFill>
                <a:schemeClr val="tx1"/>
              </a:solidFill>
            </a:endParaRPr>
          </a:p>
          <a:p>
            <a:pPr>
              <a:lnSpc>
                <a:spcPct val="100000"/>
              </a:lnSpc>
            </a:pPr>
            <a:r>
              <a:rPr lang="en-GB" sz="1800" dirty="0">
                <a:solidFill>
                  <a:schemeClr val="tx1"/>
                </a:solidFill>
              </a:rPr>
              <a:t>DSCOVR</a:t>
            </a:r>
          </a:p>
          <a:p>
            <a:pPr>
              <a:lnSpc>
                <a:spcPct val="100000"/>
              </a:lnSpc>
            </a:pPr>
            <a:r>
              <a:rPr lang="en-GB" sz="1800" dirty="0">
                <a:solidFill>
                  <a:schemeClr val="tx1"/>
                </a:solidFill>
              </a:rPr>
              <a:t>(ACE) &amp;</a:t>
            </a:r>
          </a:p>
          <a:p>
            <a:pPr>
              <a:lnSpc>
                <a:spcPct val="100000"/>
              </a:lnSpc>
            </a:pPr>
            <a:r>
              <a:rPr lang="en-GB" sz="1800" dirty="0">
                <a:solidFill>
                  <a:schemeClr val="tx1"/>
                </a:solidFill>
              </a:rPr>
              <a:t>SOHO</a:t>
            </a:r>
          </a:p>
          <a:p>
            <a:pPr>
              <a:lnSpc>
                <a:spcPct val="100000"/>
              </a:lnSpc>
            </a:pPr>
            <a:r>
              <a:rPr lang="en-GB" sz="1800" dirty="0">
                <a:solidFill>
                  <a:schemeClr val="tx1"/>
                </a:solidFill>
              </a:rPr>
              <a:t> </a:t>
            </a:r>
          </a:p>
          <a:p>
            <a:pPr>
              <a:lnSpc>
                <a:spcPct val="100000"/>
              </a:lnSpc>
            </a:pPr>
            <a:endParaRPr lang="en-GB" sz="1800" dirty="0">
              <a:solidFill>
                <a:schemeClr val="tx1"/>
              </a:solidFill>
            </a:endParaRPr>
          </a:p>
          <a:p>
            <a:pPr>
              <a:lnSpc>
                <a:spcPct val="100000"/>
              </a:lnSpc>
            </a:pPr>
            <a:endParaRPr lang="en-GB" sz="1800" dirty="0">
              <a:solidFill>
                <a:schemeClr val="tx1"/>
              </a:solidFill>
            </a:endParaRPr>
          </a:p>
          <a:p>
            <a:pPr>
              <a:lnSpc>
                <a:spcPct val="100000"/>
              </a:lnSpc>
            </a:pPr>
            <a:endParaRPr lang="en-GB" sz="1800" dirty="0">
              <a:solidFill>
                <a:schemeClr val="tx1"/>
              </a:solidFill>
            </a:endParaRPr>
          </a:p>
          <a:p>
            <a:pPr>
              <a:lnSpc>
                <a:spcPct val="100000"/>
              </a:lnSpc>
            </a:pPr>
            <a:endParaRPr lang="en-GB" sz="1800" dirty="0">
              <a:solidFill>
                <a:schemeClr val="tx1"/>
              </a:solidFill>
            </a:endParaRPr>
          </a:p>
          <a:p>
            <a:pPr>
              <a:lnSpc>
                <a:spcPct val="100000"/>
              </a:lnSpc>
            </a:pPr>
            <a:r>
              <a:rPr lang="en-GB" sz="1800" dirty="0">
                <a:solidFill>
                  <a:schemeClr val="tx1"/>
                </a:solidFill>
              </a:rPr>
              <a:t>L1 ORBIT</a:t>
            </a:r>
          </a:p>
        </p:txBody>
      </p:sp>
      <p:sp>
        <p:nvSpPr>
          <p:cNvPr id="10252" name="Text Box 15"/>
          <p:cNvSpPr txBox="1">
            <a:spLocks noChangeArrowheads="1"/>
          </p:cNvSpPr>
          <p:nvPr/>
        </p:nvSpPr>
        <p:spPr bwMode="auto">
          <a:xfrm>
            <a:off x="8027988" y="2636838"/>
            <a:ext cx="958850" cy="366712"/>
          </a:xfrm>
          <a:prstGeom prst="rect">
            <a:avLst/>
          </a:prstGeom>
          <a:noFill/>
          <a:ln w="9525">
            <a:noFill/>
            <a:miter lim="800000"/>
            <a:headEnd/>
            <a:tailEnd/>
          </a:ln>
        </p:spPr>
        <p:txBody>
          <a:bodyPr wrap="none">
            <a:spAutoFit/>
          </a:bodyPr>
          <a:lstStyle/>
          <a:p>
            <a:pPr>
              <a:lnSpc>
                <a:spcPct val="100000"/>
              </a:lnSpc>
            </a:pPr>
            <a:r>
              <a:rPr lang="en-GB" sz="1800">
                <a:solidFill>
                  <a:schemeClr val="tx1"/>
                </a:solidFill>
              </a:rPr>
              <a:t>EARTH</a:t>
            </a:r>
          </a:p>
        </p:txBody>
      </p:sp>
      <p:sp>
        <p:nvSpPr>
          <p:cNvPr id="10253" name="Text Box 16"/>
          <p:cNvSpPr txBox="1">
            <a:spLocks noChangeArrowheads="1"/>
          </p:cNvSpPr>
          <p:nvPr/>
        </p:nvSpPr>
        <p:spPr bwMode="auto">
          <a:xfrm>
            <a:off x="1908175" y="1412875"/>
            <a:ext cx="1974850" cy="366713"/>
          </a:xfrm>
          <a:prstGeom prst="rect">
            <a:avLst/>
          </a:prstGeom>
          <a:noFill/>
          <a:ln w="9525">
            <a:noFill/>
            <a:miter lim="800000"/>
            <a:headEnd/>
            <a:tailEnd/>
          </a:ln>
        </p:spPr>
        <p:txBody>
          <a:bodyPr wrap="none">
            <a:spAutoFit/>
          </a:bodyPr>
          <a:lstStyle/>
          <a:p>
            <a:pPr>
              <a:lnSpc>
                <a:spcPct val="100000"/>
              </a:lnSpc>
            </a:pPr>
            <a:r>
              <a:rPr lang="en-GB" sz="1800">
                <a:solidFill>
                  <a:schemeClr val="tx1"/>
                </a:solidFill>
              </a:rPr>
              <a:t>STEREO AHEAD</a:t>
            </a:r>
          </a:p>
        </p:txBody>
      </p:sp>
      <p:sp>
        <p:nvSpPr>
          <p:cNvPr id="10254" name="Text Box 17"/>
          <p:cNvSpPr txBox="1">
            <a:spLocks noChangeArrowheads="1"/>
          </p:cNvSpPr>
          <p:nvPr/>
        </p:nvSpPr>
        <p:spPr bwMode="auto">
          <a:xfrm>
            <a:off x="2411413" y="2349500"/>
            <a:ext cx="666750" cy="366713"/>
          </a:xfrm>
          <a:prstGeom prst="rect">
            <a:avLst/>
          </a:prstGeom>
          <a:noFill/>
          <a:ln w="9525">
            <a:noFill/>
            <a:miter lim="800000"/>
            <a:headEnd/>
            <a:tailEnd/>
          </a:ln>
        </p:spPr>
        <p:txBody>
          <a:bodyPr wrap="none">
            <a:spAutoFit/>
          </a:bodyPr>
          <a:lstStyle/>
          <a:p>
            <a:pPr>
              <a:lnSpc>
                <a:spcPct val="100000"/>
              </a:lnSpc>
            </a:pPr>
            <a:r>
              <a:rPr lang="en-GB" sz="1800">
                <a:solidFill>
                  <a:schemeClr val="tx1"/>
                </a:solidFill>
              </a:rPr>
              <a:t>SUN</a:t>
            </a:r>
          </a:p>
        </p:txBody>
      </p:sp>
      <p:sp>
        <p:nvSpPr>
          <p:cNvPr id="10255" name="Text Box 18"/>
          <p:cNvSpPr txBox="1">
            <a:spLocks noChangeArrowheads="1"/>
          </p:cNvSpPr>
          <p:nvPr/>
        </p:nvSpPr>
        <p:spPr bwMode="auto">
          <a:xfrm>
            <a:off x="1835150" y="5734050"/>
            <a:ext cx="2051050" cy="366713"/>
          </a:xfrm>
          <a:prstGeom prst="rect">
            <a:avLst/>
          </a:prstGeom>
          <a:noFill/>
          <a:ln w="9525">
            <a:noFill/>
            <a:miter lim="800000"/>
            <a:headEnd/>
            <a:tailEnd/>
          </a:ln>
        </p:spPr>
        <p:txBody>
          <a:bodyPr wrap="none">
            <a:spAutoFit/>
          </a:bodyPr>
          <a:lstStyle/>
          <a:p>
            <a:pPr>
              <a:lnSpc>
                <a:spcPct val="100000"/>
              </a:lnSpc>
            </a:pPr>
            <a:r>
              <a:rPr lang="en-GB" sz="1800">
                <a:solidFill>
                  <a:schemeClr val="tx1"/>
                </a:solidFill>
              </a:rPr>
              <a:t>STEREO BEHIND</a:t>
            </a:r>
          </a:p>
        </p:txBody>
      </p:sp>
      <p:sp>
        <p:nvSpPr>
          <p:cNvPr id="10256" name="Oval 19"/>
          <p:cNvSpPr>
            <a:spLocks noChangeArrowheads="1"/>
          </p:cNvSpPr>
          <p:nvPr/>
        </p:nvSpPr>
        <p:spPr bwMode="auto">
          <a:xfrm>
            <a:off x="8316913" y="3860800"/>
            <a:ext cx="152400" cy="152400"/>
          </a:xfrm>
          <a:prstGeom prst="ellipse">
            <a:avLst/>
          </a:prstGeom>
          <a:solidFill>
            <a:srgbClr val="FF0000"/>
          </a:solidFill>
          <a:ln w="9525">
            <a:solidFill>
              <a:schemeClr val="tx1"/>
            </a:solidFill>
            <a:round/>
            <a:headEnd/>
            <a:tailEnd/>
          </a:ln>
        </p:spPr>
        <p:txBody>
          <a:bodyPr wrap="none" anchor="ctr"/>
          <a:lstStyle/>
          <a:p>
            <a:pPr>
              <a:lnSpc>
                <a:spcPct val="100000"/>
              </a:lnSpc>
            </a:pPr>
            <a:endParaRPr lang="en-US" sz="1800">
              <a:solidFill>
                <a:schemeClr val="tx1"/>
              </a:solidFill>
            </a:endParaRPr>
          </a:p>
        </p:txBody>
      </p:sp>
      <p:sp>
        <p:nvSpPr>
          <p:cNvPr id="10257" name="Text Box 20"/>
          <p:cNvSpPr txBox="1">
            <a:spLocks noChangeArrowheads="1"/>
          </p:cNvSpPr>
          <p:nvPr/>
        </p:nvSpPr>
        <p:spPr bwMode="auto">
          <a:xfrm>
            <a:off x="8101013" y="4149725"/>
            <a:ext cx="844550" cy="366713"/>
          </a:xfrm>
          <a:prstGeom prst="rect">
            <a:avLst/>
          </a:prstGeom>
          <a:noFill/>
          <a:ln w="9525">
            <a:noFill/>
            <a:miter lim="800000"/>
            <a:headEnd/>
            <a:tailEnd/>
          </a:ln>
        </p:spPr>
        <p:txBody>
          <a:bodyPr wrap="none">
            <a:spAutoFit/>
          </a:bodyPr>
          <a:lstStyle/>
          <a:p>
            <a:pPr>
              <a:lnSpc>
                <a:spcPct val="100000"/>
              </a:lnSpc>
            </a:pPr>
            <a:r>
              <a:rPr lang="en-GB" sz="1800">
                <a:solidFill>
                  <a:schemeClr val="tx1"/>
                </a:solidFill>
              </a:rPr>
              <a:t>GOES</a:t>
            </a:r>
          </a:p>
        </p:txBody>
      </p:sp>
      <p:sp>
        <p:nvSpPr>
          <p:cNvPr id="10258" name="Arc 12"/>
          <p:cNvSpPr>
            <a:spLocks/>
          </p:cNvSpPr>
          <p:nvPr/>
        </p:nvSpPr>
        <p:spPr bwMode="auto">
          <a:xfrm rot="15156323" flipH="1">
            <a:off x="8007350" y="3305176"/>
            <a:ext cx="447675" cy="838200"/>
          </a:xfrm>
          <a:custGeom>
            <a:avLst/>
            <a:gdLst>
              <a:gd name="T0" fmla="*/ 0 w 17775"/>
              <a:gd name="T1" fmla="*/ 0 h 21600"/>
              <a:gd name="T2" fmla="*/ 2147483647 w 17775"/>
              <a:gd name="T3" fmla="*/ 2147483647 h 21600"/>
              <a:gd name="T4" fmla="*/ 0 w 17775"/>
              <a:gd name="T5" fmla="*/ 2147483647 h 21600"/>
              <a:gd name="T6" fmla="*/ 0 60000 65536"/>
              <a:gd name="T7" fmla="*/ 0 60000 65536"/>
              <a:gd name="T8" fmla="*/ 0 60000 65536"/>
              <a:gd name="T9" fmla="*/ 0 w 17775"/>
              <a:gd name="T10" fmla="*/ 0 h 21600"/>
              <a:gd name="T11" fmla="*/ 17775 w 17775"/>
              <a:gd name="T12" fmla="*/ 21600 h 21600"/>
            </a:gdLst>
            <a:ahLst/>
            <a:cxnLst>
              <a:cxn ang="T6">
                <a:pos x="T0" y="T1"/>
              </a:cxn>
              <a:cxn ang="T7">
                <a:pos x="T2" y="T3"/>
              </a:cxn>
              <a:cxn ang="T8">
                <a:pos x="T4" y="T5"/>
              </a:cxn>
            </a:cxnLst>
            <a:rect l="T9" t="T10" r="T11" b="T12"/>
            <a:pathLst>
              <a:path w="17775" h="21600" fill="none" extrusionOk="0">
                <a:moveTo>
                  <a:pt x="-1" y="0"/>
                </a:moveTo>
                <a:cubicBezTo>
                  <a:pt x="7097" y="0"/>
                  <a:pt x="13742" y="3487"/>
                  <a:pt x="17775" y="9327"/>
                </a:cubicBezTo>
              </a:path>
              <a:path w="17775" h="21600" stroke="0" extrusionOk="0">
                <a:moveTo>
                  <a:pt x="-1" y="0"/>
                </a:moveTo>
                <a:cubicBezTo>
                  <a:pt x="7097" y="0"/>
                  <a:pt x="13742" y="3487"/>
                  <a:pt x="17775" y="9327"/>
                </a:cubicBezTo>
                <a:lnTo>
                  <a:pt x="0" y="21600"/>
                </a:lnTo>
                <a:close/>
              </a:path>
            </a:pathLst>
          </a:custGeom>
          <a:noFill/>
          <a:ln w="38100">
            <a:solidFill>
              <a:schemeClr val="tx1"/>
            </a:solidFill>
            <a:round/>
            <a:headEnd type="triangle" w="med" len="med"/>
            <a:tailEnd/>
          </a:ln>
        </p:spPr>
        <p:txBody>
          <a:bodyPr rot="10800000" wrap="none" anchor="ctr"/>
          <a:lstStyle/>
          <a:p>
            <a:endParaRPr lang="en-GB"/>
          </a:p>
        </p:txBody>
      </p:sp>
      <p:pic>
        <p:nvPicPr>
          <p:cNvPr id="10259" name="Picture 4" descr="ace_new3b.gif"/>
          <p:cNvPicPr>
            <a:picLocks/>
          </p:cNvPicPr>
          <p:nvPr/>
        </p:nvPicPr>
        <p:blipFill>
          <a:blip r:embed="rId2" cstate="print"/>
          <a:srcRect/>
          <a:stretch>
            <a:fillRect/>
          </a:stretch>
        </p:blipFill>
        <p:spPr bwMode="auto">
          <a:xfrm>
            <a:off x="6012160" y="4191000"/>
            <a:ext cx="1584028" cy="1937082"/>
          </a:xfrm>
          <a:prstGeom prst="rect">
            <a:avLst/>
          </a:prstGeom>
          <a:noFill/>
          <a:ln w="9525">
            <a:noFill/>
            <a:miter lim="800000"/>
            <a:headEnd/>
            <a:tailEnd/>
          </a:ln>
        </p:spPr>
      </p:pic>
      <p:sp>
        <p:nvSpPr>
          <p:cNvPr id="10260" name="Oval 19"/>
          <p:cNvSpPr>
            <a:spLocks noChangeArrowheads="1"/>
          </p:cNvSpPr>
          <p:nvPr/>
        </p:nvSpPr>
        <p:spPr bwMode="auto">
          <a:xfrm>
            <a:off x="7596188" y="3284538"/>
            <a:ext cx="152400" cy="152400"/>
          </a:xfrm>
          <a:prstGeom prst="ellipse">
            <a:avLst/>
          </a:prstGeom>
          <a:solidFill>
            <a:srgbClr val="FF0000"/>
          </a:solidFill>
          <a:ln w="9525">
            <a:solidFill>
              <a:schemeClr val="tx1"/>
            </a:solidFill>
            <a:round/>
            <a:headEnd/>
            <a:tailEnd/>
          </a:ln>
        </p:spPr>
        <p:txBody>
          <a:bodyPr wrap="none" anchor="ctr"/>
          <a:lstStyle/>
          <a:p>
            <a:pPr>
              <a:lnSpc>
                <a:spcPct val="100000"/>
              </a:lnSpc>
            </a:pPr>
            <a:endParaRPr lang="en-US" sz="1800">
              <a:solidFill>
                <a:schemeClr val="tx1"/>
              </a:solidFill>
            </a:endParaRPr>
          </a:p>
        </p:txBody>
      </p:sp>
      <p:sp>
        <p:nvSpPr>
          <p:cNvPr id="10261" name="Text Box 20"/>
          <p:cNvSpPr txBox="1">
            <a:spLocks noChangeArrowheads="1"/>
          </p:cNvSpPr>
          <p:nvPr/>
        </p:nvSpPr>
        <p:spPr bwMode="auto">
          <a:xfrm>
            <a:off x="7308850" y="2924175"/>
            <a:ext cx="679450" cy="366713"/>
          </a:xfrm>
          <a:prstGeom prst="rect">
            <a:avLst/>
          </a:prstGeom>
          <a:noFill/>
          <a:ln w="9525">
            <a:noFill/>
            <a:miter lim="800000"/>
            <a:headEnd/>
            <a:tailEnd/>
          </a:ln>
        </p:spPr>
        <p:txBody>
          <a:bodyPr wrap="none">
            <a:spAutoFit/>
          </a:bodyPr>
          <a:lstStyle/>
          <a:p>
            <a:pPr>
              <a:lnSpc>
                <a:spcPct val="100000"/>
              </a:lnSpc>
            </a:pPr>
            <a:r>
              <a:rPr lang="en-GB" sz="1800">
                <a:solidFill>
                  <a:schemeClr val="tx1"/>
                </a:solidFill>
              </a:rPr>
              <a:t>SDO</a:t>
            </a:r>
          </a:p>
        </p:txBody>
      </p:sp>
      <p:sp>
        <p:nvSpPr>
          <p:cNvPr id="10262" name="Text Box 20"/>
          <p:cNvSpPr txBox="1">
            <a:spLocks noChangeArrowheads="1"/>
          </p:cNvSpPr>
          <p:nvPr/>
        </p:nvSpPr>
        <p:spPr bwMode="auto">
          <a:xfrm>
            <a:off x="6588125" y="3716338"/>
            <a:ext cx="438150" cy="366712"/>
          </a:xfrm>
          <a:prstGeom prst="rect">
            <a:avLst/>
          </a:prstGeom>
          <a:noFill/>
          <a:ln w="9525">
            <a:noFill/>
            <a:miter lim="800000"/>
            <a:headEnd/>
            <a:tailEnd/>
          </a:ln>
        </p:spPr>
        <p:txBody>
          <a:bodyPr wrap="none">
            <a:spAutoFit/>
          </a:bodyPr>
          <a:lstStyle/>
          <a:p>
            <a:pPr>
              <a:lnSpc>
                <a:spcPct val="100000"/>
              </a:lnSpc>
            </a:pPr>
            <a:r>
              <a:rPr lang="en-GB" sz="1800">
                <a:solidFill>
                  <a:schemeClr val="tx1"/>
                </a:solidFill>
              </a:rPr>
              <a:t>L1</a:t>
            </a:r>
          </a:p>
        </p:txBody>
      </p:sp>
      <p:sp>
        <p:nvSpPr>
          <p:cNvPr id="24" name="Rectangle 8"/>
          <p:cNvSpPr txBox="1">
            <a:spLocks noChangeArrowheads="1"/>
          </p:cNvSpPr>
          <p:nvPr/>
        </p:nvSpPr>
        <p:spPr>
          <a:xfrm>
            <a:off x="1752600" y="347663"/>
            <a:ext cx="6934200" cy="1371600"/>
          </a:xfrm>
          <a:prstGeom prst="rect">
            <a:avLst/>
          </a:prstGeom>
        </p:spPr>
        <p:txBody>
          <a:bodyPr/>
          <a:lstStyle/>
          <a:p>
            <a:pPr>
              <a:defRPr/>
            </a:pPr>
            <a:r>
              <a:rPr lang="en-GB" sz="4000" kern="0" dirty="0">
                <a:solidFill>
                  <a:srgbClr val="FFFFFF"/>
                </a:solidFill>
                <a:latin typeface="+mj-lt"/>
                <a:ea typeface="+mj-ea"/>
                <a:cs typeface="+mj-cs"/>
              </a:rPr>
              <a:t>Location of satellites</a:t>
            </a:r>
          </a:p>
        </p:txBody>
      </p:sp>
      <p:sp>
        <p:nvSpPr>
          <p:cNvPr id="10243" name="Oval 4"/>
          <p:cNvSpPr>
            <a:spLocks noChangeArrowheads="1"/>
          </p:cNvSpPr>
          <p:nvPr/>
        </p:nvSpPr>
        <p:spPr bwMode="auto">
          <a:xfrm>
            <a:off x="2195513" y="2924175"/>
            <a:ext cx="1066800" cy="990600"/>
          </a:xfrm>
          <a:prstGeom prst="ellipse">
            <a:avLst/>
          </a:prstGeom>
          <a:solidFill>
            <a:srgbClr val="FF9900"/>
          </a:solidFill>
          <a:ln w="9525">
            <a:solidFill>
              <a:schemeClr val="tx1"/>
            </a:solidFill>
            <a:round/>
            <a:headEnd/>
            <a:tailEnd/>
          </a:ln>
        </p:spPr>
        <p:txBody>
          <a:bodyPr wrap="none" anchor="ctr"/>
          <a:lstStyle/>
          <a:p>
            <a:pPr algn="ctr">
              <a:lnSpc>
                <a:spcPct val="100000"/>
              </a:lnSpc>
            </a:pPr>
            <a:endParaRPr lang="en-US" sz="1800">
              <a:solidFill>
                <a:schemeClr val="tx1"/>
              </a:solidFill>
            </a:endParaRPr>
          </a:p>
        </p:txBody>
      </p:sp>
      <p:pic>
        <p:nvPicPr>
          <p:cNvPr id="67586" name="Picture 2" descr="Plot of spacecraft positions"/>
          <p:cNvPicPr>
            <a:picLocks noChangeAspect="1" noChangeArrowheads="1"/>
          </p:cNvPicPr>
          <p:nvPr/>
        </p:nvPicPr>
        <p:blipFill>
          <a:blip r:embed="rId3" cstate="print"/>
          <a:srcRect l="9712" t="3731" r="4478" b="6716"/>
          <a:stretch>
            <a:fillRect/>
          </a:stretch>
        </p:blipFill>
        <p:spPr bwMode="auto">
          <a:xfrm>
            <a:off x="-396552" y="2560882"/>
            <a:ext cx="2592288" cy="2164262"/>
          </a:xfrm>
          <a:prstGeom prst="rect">
            <a:avLst/>
          </a:prstGeom>
          <a:noFill/>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5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xflare_anim2.gif"/>
          <p:cNvPicPr>
            <a:picLocks noChangeAspect="1"/>
          </p:cNvPicPr>
          <p:nvPr/>
        </p:nvPicPr>
        <p:blipFill>
          <a:blip r:embed="rId4" cstate="print"/>
          <a:stretch>
            <a:fillRect/>
          </a:stretch>
        </p:blipFill>
        <p:spPr>
          <a:xfrm>
            <a:off x="6012161" y="4070446"/>
            <a:ext cx="2232248" cy="2626174"/>
          </a:xfrm>
          <a:prstGeom prst="rect">
            <a:avLst/>
          </a:prstGeom>
        </p:spPr>
      </p:pic>
      <p:pic>
        <p:nvPicPr>
          <p:cNvPr id="38914" name="Picture 2" descr="http://www.swpc.noaa.gov/ftpdir/warehouse/2013/2013_plots/xray/20130515_xray.gif"/>
          <p:cNvPicPr>
            <a:picLocks noChangeAspect="1" noChangeArrowheads="1"/>
          </p:cNvPicPr>
          <p:nvPr/>
        </p:nvPicPr>
        <p:blipFill>
          <a:blip r:embed="rId5" cstate="print"/>
          <a:srcRect/>
          <a:stretch>
            <a:fillRect/>
          </a:stretch>
        </p:blipFill>
        <p:spPr bwMode="auto">
          <a:xfrm>
            <a:off x="251520" y="1988840"/>
            <a:ext cx="4680520" cy="3510390"/>
          </a:xfrm>
          <a:prstGeom prst="rect">
            <a:avLst/>
          </a:prstGeom>
          <a:noFill/>
        </p:spPr>
      </p:pic>
      <p:sp>
        <p:nvSpPr>
          <p:cNvPr id="6" name="Rectangle 2"/>
          <p:cNvSpPr txBox="1">
            <a:spLocks noChangeArrowheads="1"/>
          </p:cNvSpPr>
          <p:nvPr/>
        </p:nvSpPr>
        <p:spPr>
          <a:xfrm>
            <a:off x="2195513" y="439738"/>
            <a:ext cx="6769100" cy="757237"/>
          </a:xfrm>
          <a:prstGeom prst="rect">
            <a:avLst/>
          </a:prstGeom>
        </p:spPr>
        <p:txBody>
          <a:bodyPr>
            <a:noAutofit/>
          </a:bodyPr>
          <a:lstStyle/>
          <a:p>
            <a:pPr marL="457200" marR="0" lvl="0" indent="-457200" algn="l" defTabSz="914400" rtl="0" eaLnBrk="1" fontAlgn="base" latinLnBrk="0" hangingPunct="1">
              <a:lnSpc>
                <a:spcPct val="85000"/>
              </a:lnSpc>
              <a:spcBef>
                <a:spcPct val="0"/>
              </a:spcBef>
              <a:spcAft>
                <a:spcPct val="0"/>
              </a:spcAft>
              <a:buClrTx/>
              <a:buSzTx/>
              <a:buFontTx/>
              <a:buNone/>
              <a:tabLst/>
              <a:defRPr/>
            </a:pPr>
            <a:r>
              <a:rPr kumimoji="0" lang="en-GB" sz="4000" b="0" i="0" u="none" strike="noStrike" kern="0" cap="none" spc="0" normalizeH="0" baseline="0" noProof="0" dirty="0">
                <a:ln>
                  <a:noFill/>
                </a:ln>
                <a:solidFill>
                  <a:srgbClr val="FFFFFF"/>
                </a:solidFill>
                <a:effectLst/>
                <a:uLnTx/>
                <a:uFillTx/>
                <a:latin typeface="+mj-lt"/>
                <a:ea typeface="+mj-ea"/>
                <a:cs typeface="Arial" charset="0"/>
              </a:rPr>
              <a:t>Solar flares</a:t>
            </a:r>
          </a:p>
        </p:txBody>
      </p:sp>
      <p:pic>
        <p:nvPicPr>
          <p:cNvPr id="2" name="behind_20130513_euvi_195_512">
            <a:hlinkClick r:id="" action="ppaction://media"/>
            <a:extLst>
              <a:ext uri="{FF2B5EF4-FFF2-40B4-BE49-F238E27FC236}">
                <a16:creationId xmlns:a16="http://schemas.microsoft.com/office/drawing/2014/main" id="{752CEE70-CC3D-4804-A91F-18C207A027E8}"/>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382965" y="144999"/>
            <a:ext cx="3590528" cy="3590528"/>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84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2195513" y="439738"/>
            <a:ext cx="6769100" cy="757237"/>
          </a:xfrm>
          <a:prstGeom prst="rect">
            <a:avLst/>
          </a:prstGeom>
        </p:spPr>
        <p:txBody>
          <a:bodyPr>
            <a:noAutofit/>
          </a:bodyPr>
          <a:lstStyle/>
          <a:p>
            <a:pPr marL="457200" marR="0" lvl="0" indent="-457200" algn="l" defTabSz="914400" rtl="0" eaLnBrk="1" fontAlgn="base" latinLnBrk="0" hangingPunct="1">
              <a:lnSpc>
                <a:spcPct val="85000"/>
              </a:lnSpc>
              <a:spcBef>
                <a:spcPct val="0"/>
              </a:spcBef>
              <a:spcAft>
                <a:spcPct val="0"/>
              </a:spcAft>
              <a:buClrTx/>
              <a:buSzTx/>
              <a:buFontTx/>
              <a:buNone/>
              <a:tabLst/>
              <a:defRPr/>
            </a:pPr>
            <a:r>
              <a:rPr kumimoji="0" lang="en-GB" sz="4000" b="0" i="0" u="none" strike="noStrike" kern="0" cap="none" spc="0" normalizeH="0" baseline="0" noProof="0" dirty="0">
                <a:ln>
                  <a:noFill/>
                </a:ln>
                <a:solidFill>
                  <a:srgbClr val="FFFFFF"/>
                </a:solidFill>
                <a:effectLst/>
                <a:uLnTx/>
                <a:uFillTx/>
                <a:latin typeface="+mj-lt"/>
                <a:ea typeface="+mj-ea"/>
                <a:cs typeface="Arial" charset="0"/>
              </a:rPr>
              <a:t>CMEs</a:t>
            </a:r>
          </a:p>
        </p:txBody>
      </p:sp>
      <p:pic>
        <p:nvPicPr>
          <p:cNvPr id="10" name="Picture 9" descr="july_2012  CME STEREO A.gif"/>
          <p:cNvPicPr>
            <a:picLocks noChangeAspect="1"/>
          </p:cNvPicPr>
          <p:nvPr/>
        </p:nvPicPr>
        <p:blipFill>
          <a:blip r:embed="rId4" cstate="print"/>
          <a:stretch>
            <a:fillRect/>
          </a:stretch>
        </p:blipFill>
        <p:spPr>
          <a:xfrm>
            <a:off x="4644008" y="1556792"/>
            <a:ext cx="4300736" cy="4300736"/>
          </a:xfrm>
          <a:prstGeom prst="rect">
            <a:avLst/>
          </a:prstGeom>
        </p:spPr>
      </p:pic>
      <p:pic>
        <p:nvPicPr>
          <p:cNvPr id="2" name="behind_20130513_cor2_512">
            <a:hlinkClick r:id="" action="ppaction://media"/>
            <a:extLst>
              <a:ext uri="{FF2B5EF4-FFF2-40B4-BE49-F238E27FC236}">
                <a16:creationId xmlns:a16="http://schemas.microsoft.com/office/drawing/2014/main" id="{C54B1AFE-B9A5-4796-9963-F2E9B99C67FF}"/>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67544" y="1556792"/>
            <a:ext cx="4032448" cy="4032448"/>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0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35696" y="332656"/>
            <a:ext cx="6984776" cy="934656"/>
          </a:xfrm>
        </p:spPr>
        <p:txBody>
          <a:bodyPr/>
          <a:lstStyle/>
          <a:p>
            <a:r>
              <a:rPr lang="en-GB" dirty="0"/>
              <a:t>CME (Coronal Mass Ejection)</a:t>
            </a:r>
          </a:p>
        </p:txBody>
      </p:sp>
      <p:sp>
        <p:nvSpPr>
          <p:cNvPr id="7" name="TextBox 6"/>
          <p:cNvSpPr txBox="1"/>
          <p:nvPr/>
        </p:nvSpPr>
        <p:spPr>
          <a:xfrm>
            <a:off x="323528" y="5925278"/>
            <a:ext cx="1220206" cy="223138"/>
          </a:xfrm>
          <a:prstGeom prst="rect">
            <a:avLst/>
          </a:prstGeom>
          <a:noFill/>
        </p:spPr>
        <p:txBody>
          <a:bodyPr wrap="none" rtlCol="0">
            <a:spAutoFit/>
          </a:bodyPr>
          <a:lstStyle/>
          <a:p>
            <a:r>
              <a:rPr lang="en-GB" sz="1000" dirty="0">
                <a:solidFill>
                  <a:schemeClr val="tx1"/>
                </a:solidFill>
              </a:rPr>
              <a:t>Courtesy of NASA</a:t>
            </a:r>
          </a:p>
        </p:txBody>
      </p:sp>
      <p:pic>
        <p:nvPicPr>
          <p:cNvPr id="3" name="CME_impact_on_magnetosphere">
            <a:hlinkClick r:id="" action="ppaction://media"/>
            <a:extLst>
              <a:ext uri="{FF2B5EF4-FFF2-40B4-BE49-F238E27FC236}">
                <a16:creationId xmlns:a16="http://schemas.microsoft.com/office/drawing/2014/main" id="{6736FB79-E97E-4EF7-8200-7A830902BB90}"/>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607939" y="718224"/>
            <a:ext cx="7440289" cy="5456212"/>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34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1520" y="1556792"/>
            <a:ext cx="6984776" cy="1656184"/>
          </a:xfrm>
        </p:spPr>
        <p:txBody>
          <a:bodyPr/>
          <a:lstStyle/>
          <a:p>
            <a:pPr>
              <a:lnSpc>
                <a:spcPct val="100000"/>
              </a:lnSpc>
              <a:spcAft>
                <a:spcPts val="1200"/>
              </a:spcAft>
            </a:pPr>
            <a:br>
              <a:rPr lang="en-US" dirty="0"/>
            </a:br>
            <a:br>
              <a:rPr lang="en-US" dirty="0"/>
            </a:br>
            <a:br>
              <a:rPr lang="en-US" dirty="0"/>
            </a:br>
            <a:r>
              <a:rPr lang="en-US" dirty="0"/>
              <a:t>The Space Weather Risk and Impacts</a:t>
            </a:r>
          </a:p>
        </p:txBody>
      </p:sp>
    </p:spTree>
    <p:extLst>
      <p:ext uri="{BB962C8B-B14F-4D97-AF65-F5344CB8AC3E}">
        <p14:creationId xmlns:p14="http://schemas.microsoft.com/office/powerpoint/2010/main" val="2107193144"/>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63688" y="332656"/>
            <a:ext cx="6984776" cy="934656"/>
          </a:xfrm>
        </p:spPr>
        <p:txBody>
          <a:bodyPr/>
          <a:lstStyle/>
          <a:p>
            <a:r>
              <a:rPr lang="en-GB" dirty="0"/>
              <a:t>Why are the UK so interested?</a:t>
            </a:r>
          </a:p>
        </p:txBody>
      </p:sp>
      <p:sp>
        <p:nvSpPr>
          <p:cNvPr id="4" name="Rectangle 3"/>
          <p:cNvSpPr/>
          <p:nvPr/>
        </p:nvSpPr>
        <p:spPr>
          <a:xfrm>
            <a:off x="1763688" y="1484784"/>
            <a:ext cx="6462464" cy="2215991"/>
          </a:xfrm>
          <a:prstGeom prst="rect">
            <a:avLst/>
          </a:prstGeom>
        </p:spPr>
        <p:txBody>
          <a:bodyPr wrap="square">
            <a:spAutoFit/>
          </a:bodyPr>
          <a:lstStyle/>
          <a:p>
            <a:pPr marL="261938" indent="-261938">
              <a:lnSpc>
                <a:spcPct val="80000"/>
              </a:lnSpc>
              <a:spcBef>
                <a:spcPct val="35000"/>
              </a:spcBef>
              <a:spcAft>
                <a:spcPct val="35000"/>
              </a:spcAft>
              <a:buFontTx/>
              <a:buChar char="•"/>
            </a:pPr>
            <a:r>
              <a:rPr lang="en-US" sz="2000" dirty="0">
                <a:solidFill>
                  <a:schemeClr val="tx1"/>
                </a:solidFill>
              </a:rPr>
              <a:t>2011 Space weather became a medium high risk on the UK NRR</a:t>
            </a:r>
          </a:p>
          <a:p>
            <a:pPr marL="261938" indent="-261938">
              <a:lnSpc>
                <a:spcPct val="80000"/>
              </a:lnSpc>
              <a:spcBef>
                <a:spcPct val="35000"/>
              </a:spcBef>
              <a:spcAft>
                <a:spcPct val="35000"/>
              </a:spcAft>
              <a:buFontTx/>
              <a:buChar char="•"/>
            </a:pPr>
            <a:r>
              <a:rPr lang="en-US" sz="2000" dirty="0">
                <a:solidFill>
                  <a:schemeClr val="tx1"/>
                </a:solidFill>
              </a:rPr>
              <a:t>Vulnerability increasing with technology</a:t>
            </a:r>
          </a:p>
          <a:p>
            <a:pPr marL="261938" indent="-261938">
              <a:lnSpc>
                <a:spcPct val="80000"/>
              </a:lnSpc>
              <a:spcBef>
                <a:spcPct val="35000"/>
              </a:spcBef>
              <a:spcAft>
                <a:spcPct val="35000"/>
              </a:spcAft>
              <a:buFontTx/>
              <a:buChar char="•"/>
            </a:pPr>
            <a:r>
              <a:rPr lang="en-US" sz="2000" dirty="0">
                <a:solidFill>
                  <a:schemeClr val="tx1"/>
                </a:solidFill>
              </a:rPr>
              <a:t>Extreme events don’t necessarily cluster around solar max</a:t>
            </a:r>
          </a:p>
          <a:p>
            <a:pPr marL="261938" indent="-261938">
              <a:lnSpc>
                <a:spcPct val="80000"/>
              </a:lnSpc>
              <a:spcBef>
                <a:spcPct val="35000"/>
              </a:spcBef>
              <a:spcAft>
                <a:spcPct val="35000"/>
              </a:spcAft>
              <a:buFontTx/>
              <a:buChar char="•"/>
            </a:pPr>
            <a:r>
              <a:rPr lang="en-US" sz="2000" dirty="0">
                <a:solidFill>
                  <a:schemeClr val="tx1"/>
                </a:solidFill>
              </a:rPr>
              <a:t>Royal Academy of Engineering report </a:t>
            </a:r>
          </a:p>
        </p:txBody>
      </p:sp>
      <p:pic>
        <p:nvPicPr>
          <p:cNvPr id="6" name="Picture 1"/>
          <p:cNvPicPr>
            <a:picLocks noChangeAspect="1"/>
          </p:cNvPicPr>
          <p:nvPr/>
        </p:nvPicPr>
        <p:blipFill>
          <a:blip r:embed="rId2" cstate="print"/>
          <a:srcRect l="4000"/>
          <a:stretch>
            <a:fillRect/>
          </a:stretch>
        </p:blipFill>
        <p:spPr bwMode="auto">
          <a:xfrm>
            <a:off x="5004048" y="3861048"/>
            <a:ext cx="3312368" cy="2557594"/>
          </a:xfrm>
          <a:prstGeom prst="rect">
            <a:avLst/>
          </a:prstGeom>
          <a:noFill/>
          <a:ln w="9525">
            <a:solidFill>
              <a:schemeClr val="tx1"/>
            </a:solidFill>
            <a:miter lim="800000"/>
            <a:headEnd/>
            <a:tailEnd/>
          </a:ln>
        </p:spPr>
      </p:pic>
      <p:grpSp>
        <p:nvGrpSpPr>
          <p:cNvPr id="8" name="Group 7"/>
          <p:cNvGrpSpPr/>
          <p:nvPr/>
        </p:nvGrpSpPr>
        <p:grpSpPr>
          <a:xfrm>
            <a:off x="899592" y="3861048"/>
            <a:ext cx="3384376" cy="2664296"/>
            <a:chOff x="-6977100" y="1645855"/>
            <a:chExt cx="6384164" cy="4697574"/>
          </a:xfrm>
          <a:solidFill>
            <a:schemeClr val="tx1"/>
          </a:solidFill>
        </p:grpSpPr>
        <p:pic>
          <p:nvPicPr>
            <p:cNvPr id="9" name="Picture 8"/>
            <p:cNvPicPr/>
            <p:nvPr/>
          </p:nvPicPr>
          <p:blipFill rotWithShape="1">
            <a:blip r:embed="rId3" cstate="email">
              <a:extLst>
                <a:ext uri="{28A0092B-C50C-407E-A947-70E740481C1C}">
                  <a14:useLocalDpi xmlns:a14="http://schemas.microsoft.com/office/drawing/2010/main" val="0"/>
                </a:ext>
              </a:extLst>
            </a:blip>
            <a:srcRect l="9009" b="5263"/>
            <a:stretch/>
          </p:blipFill>
          <p:spPr bwMode="auto">
            <a:xfrm>
              <a:off x="-6977100" y="1645855"/>
              <a:ext cx="6384164" cy="4697574"/>
            </a:xfrm>
            <a:prstGeom prst="rect">
              <a:avLst/>
            </a:prstGeom>
            <a:grpFill/>
            <a:ln>
              <a:noFill/>
            </a:ln>
            <a:extLst>
              <a:ext uri="{53640926-AAD7-44D8-BBD7-CCE9431645EC}">
                <a14:shadowObscured xmlns:a14="http://schemas.microsoft.com/office/drawing/2010/main"/>
              </a:ext>
            </a:extLst>
          </p:spPr>
        </p:pic>
        <p:sp>
          <p:nvSpPr>
            <p:cNvPr id="10" name="TextBox 9"/>
            <p:cNvSpPr txBox="1"/>
            <p:nvPr/>
          </p:nvSpPr>
          <p:spPr>
            <a:xfrm>
              <a:off x="-2630435" y="3169393"/>
              <a:ext cx="1057209" cy="647121"/>
            </a:xfrm>
            <a:prstGeom prst="rect">
              <a:avLst/>
            </a:prstGeom>
            <a:solidFill>
              <a:srgbClr val="EA9804"/>
            </a:solidFill>
          </p:spPr>
          <p:txBody>
            <a:bodyPr wrap="square" rtlCol="0">
              <a:spAutoFit/>
            </a:bodyPr>
            <a:lstStyle/>
            <a:p>
              <a:r>
                <a:rPr lang="en-GB" sz="700" b="1" dirty="0">
                  <a:solidFill>
                    <a:schemeClr val="bg2"/>
                  </a:solidFill>
                </a:rPr>
                <a:t>Severe Space Weather</a:t>
              </a:r>
            </a:p>
          </p:txBody>
        </p:sp>
      </p:grpSp>
      <p:sp>
        <p:nvSpPr>
          <p:cNvPr id="12" name="Oval 11"/>
          <p:cNvSpPr/>
          <p:nvPr/>
        </p:nvSpPr>
        <p:spPr bwMode="auto">
          <a:xfrm>
            <a:off x="3059832" y="4509120"/>
            <a:ext cx="792088" cy="792088"/>
          </a:xfrm>
          <a:prstGeom prst="ellipse">
            <a:avLst/>
          </a:prstGeom>
          <a:noFill/>
          <a:ln w="25400"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85000"/>
              </a:lnSpc>
              <a:spcBef>
                <a:spcPct val="0"/>
              </a:spcBef>
              <a:spcAft>
                <a:spcPct val="0"/>
              </a:spcAft>
              <a:buClrTx/>
              <a:buSzTx/>
              <a:buFontTx/>
              <a:buNone/>
              <a:tabLst/>
            </a:pPr>
            <a:endParaRPr kumimoji="0" lang="en-GB" sz="4400" b="0" i="0" u="none" strike="noStrike" cap="none" normalizeH="0" baseline="0">
              <a:ln>
                <a:noFill/>
              </a:ln>
              <a:solidFill>
                <a:schemeClr val="tx2"/>
              </a:solidFill>
              <a:effectLst/>
              <a:latin typeface="Arial" charset="0"/>
            </a:endParaRPr>
          </a:p>
        </p:txBody>
      </p:sp>
    </p:spTree>
  </p:cSld>
  <p:clrMapOvr>
    <a:masterClrMapping/>
  </p:clrMapOvr>
  <p:transition spd="med">
    <p:fade/>
  </p:transition>
</p:sld>
</file>

<file path=ppt/theme/theme1.xml><?xml version="1.0" encoding="utf-8"?>
<a:theme xmlns:a="http://schemas.openxmlformats.org/drawingml/2006/main" name="Blank master">
  <a:themeElements>
    <a:clrScheme name="Corporate pallette">
      <a:dk1>
        <a:srgbClr val="000000"/>
      </a:dk1>
      <a:lt1>
        <a:srgbClr val="FFFFFF"/>
      </a:lt1>
      <a:dk2>
        <a:srgbClr val="9CA299"/>
      </a:dk2>
      <a:lt2>
        <a:srgbClr val="00ADD0"/>
      </a:lt2>
      <a:accent1>
        <a:srgbClr val="8F8DCB"/>
      </a:accent1>
      <a:accent2>
        <a:srgbClr val="878800"/>
      </a:accent2>
      <a:accent3>
        <a:srgbClr val="031F73"/>
      </a:accent3>
      <a:accent4>
        <a:srgbClr val="9CA299"/>
      </a:accent4>
      <a:accent5>
        <a:srgbClr val="CCFF33"/>
      </a:accent5>
      <a:accent6>
        <a:srgbClr val="D7A900"/>
      </a:accent6>
      <a:hlink>
        <a:srgbClr val="9CA299"/>
      </a:hlink>
      <a:folHlink>
        <a:srgbClr val="ED2939"/>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5000"/>
          </a:lnSpc>
          <a:spcBef>
            <a:spcPct val="0"/>
          </a:spcBef>
          <a:spcAft>
            <a:spcPct val="0"/>
          </a:spcAft>
          <a:buClrTx/>
          <a:buSzTx/>
          <a:buFontTx/>
          <a:buNone/>
          <a:tabLst/>
          <a:defRPr kumimoji="0" lang="en-GB" sz="4400" b="0"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5000"/>
          </a:lnSpc>
          <a:spcBef>
            <a:spcPct val="0"/>
          </a:spcBef>
          <a:spcAft>
            <a:spcPct val="0"/>
          </a:spcAft>
          <a:buClrTx/>
          <a:buSzTx/>
          <a:buFontTx/>
          <a:buNone/>
          <a:tabLst/>
          <a:defRPr kumimoji="0" lang="en-GB" sz="4400" b="0" i="0" u="none" strike="noStrike" cap="none" normalizeH="0" baseline="0" smtClean="0">
            <a:ln>
              <a:noFill/>
            </a:ln>
            <a:solidFill>
              <a:schemeClr val="tx2"/>
            </a:solidFill>
            <a:effectLst/>
            <a:latin typeface="Arial"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ank Presentation 13">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CCFF33"/>
        </a:folHlink>
      </a:clrScheme>
      <a:clrMap bg1="dk2" tx1="lt1" bg2="dk1" tx2="lt2" accent1="accent1" accent2="accent2" accent3="accent3" accent4="accent4" accent5="accent5" accent6="accent6" hlink="hlink" folHlink="folHlink"/>
    </a:extraClrScheme>
    <a:extraClrScheme>
      <a:clrScheme name="Blank Presentation 14">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B9DB0E"/>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scientific_template">
  <a:themeElements>
    <a:clrScheme name="scientific_template 14">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B9DB0E"/>
      </a:folHlink>
    </a:clrScheme>
    <a:fontScheme name="scientific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5000"/>
          </a:lnSpc>
          <a:spcBef>
            <a:spcPct val="0"/>
          </a:spcBef>
          <a:spcAft>
            <a:spcPct val="0"/>
          </a:spcAft>
          <a:buClrTx/>
          <a:buSzTx/>
          <a:buFontTx/>
          <a:buNone/>
          <a:tabLst/>
          <a:defRPr kumimoji="0" lang="en-GB" sz="4400" b="0"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5000"/>
          </a:lnSpc>
          <a:spcBef>
            <a:spcPct val="0"/>
          </a:spcBef>
          <a:spcAft>
            <a:spcPct val="0"/>
          </a:spcAft>
          <a:buClrTx/>
          <a:buSzTx/>
          <a:buFontTx/>
          <a:buNone/>
          <a:tabLst/>
          <a:defRPr kumimoji="0" lang="en-GB" sz="4400" b="0" i="0" u="none" strike="noStrike" cap="none" normalizeH="0" baseline="0" smtClean="0">
            <a:ln>
              <a:noFill/>
            </a:ln>
            <a:solidFill>
              <a:schemeClr val="tx2"/>
            </a:solidFill>
            <a:effectLst/>
            <a:latin typeface="Arial" charset="0"/>
          </a:defRPr>
        </a:defPPr>
      </a:lstStyle>
    </a:lnDef>
  </a:objectDefaults>
  <a:extraClrSchemeLst>
    <a:extraClrScheme>
      <a:clrScheme name="scientific_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cientific_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cientific_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cientific_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cientific_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cientific_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cientific_templa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cientific_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cientific_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cientific_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cientific_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cientific_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scientific_template 13">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CCFF33"/>
        </a:folHlink>
      </a:clrScheme>
      <a:clrMap bg1="dk2" tx1="lt1" bg2="dk1" tx2="lt2" accent1="accent1" accent2="accent2" accent3="accent3" accent4="accent4" accent5="accent5" accent6="accent6" hlink="hlink" folHlink="folHlink"/>
    </a:extraClrScheme>
    <a:extraClrScheme>
      <a:clrScheme name="scientific_template 14">
        <a:dk1>
          <a:srgbClr val="808080"/>
        </a:dk1>
        <a:lt1>
          <a:srgbClr val="FFFFFF"/>
        </a:lt1>
        <a:dk2>
          <a:srgbClr val="000000"/>
        </a:dk2>
        <a:lt2>
          <a:srgbClr val="FFFFFF"/>
        </a:lt2>
        <a:accent1>
          <a:srgbClr val="BBE0E3"/>
        </a:accent1>
        <a:accent2>
          <a:srgbClr val="ED2939"/>
        </a:accent2>
        <a:accent3>
          <a:srgbClr val="AAAAAA"/>
        </a:accent3>
        <a:accent4>
          <a:srgbClr val="DADADA"/>
        </a:accent4>
        <a:accent5>
          <a:srgbClr val="DAEDEF"/>
        </a:accent5>
        <a:accent6>
          <a:srgbClr val="D72433"/>
        </a:accent6>
        <a:hlink>
          <a:srgbClr val="009999"/>
        </a:hlink>
        <a:folHlink>
          <a:srgbClr val="B9DB0E"/>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METcorporate</Template>
  <TotalTime>3133</TotalTime>
  <Words>863</Words>
  <Application>Microsoft Office PowerPoint</Application>
  <PresentationFormat>On-screen Show (4:3)</PresentationFormat>
  <Paragraphs>116</Paragraphs>
  <Slides>18</Slides>
  <Notes>6</Notes>
  <HiddenSlides>0</HiddenSlides>
  <MMClips>6</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18</vt:i4>
      </vt:variant>
    </vt:vector>
  </HeadingPairs>
  <TitlesOfParts>
    <vt:vector size="23" baseType="lpstr">
      <vt:lpstr>ＭＳ Ｐゴシック</vt:lpstr>
      <vt:lpstr>Arial</vt:lpstr>
      <vt:lpstr>Times</vt:lpstr>
      <vt:lpstr>Blank master</vt:lpstr>
      <vt:lpstr>scientific_template</vt:lpstr>
      <vt:lpstr> Space Weather -  living with our closest star </vt:lpstr>
      <vt:lpstr>1859</vt:lpstr>
      <vt:lpstr>Dynamic Space Environment</vt:lpstr>
      <vt:lpstr>PowerPoint Presentation</vt:lpstr>
      <vt:lpstr>PowerPoint Presentation</vt:lpstr>
      <vt:lpstr>PowerPoint Presentation</vt:lpstr>
      <vt:lpstr>CME (Coronal Mass Ejection)</vt:lpstr>
      <vt:lpstr>   The Space Weather Risk and Impacts</vt:lpstr>
      <vt:lpstr>Why are the UK so interested?</vt:lpstr>
      <vt:lpstr>Evidence of Space Weather Events</vt:lpstr>
      <vt:lpstr>Near Misses?</vt:lpstr>
      <vt:lpstr>   Space Weather Forecasting</vt:lpstr>
      <vt:lpstr>Met Office Space Weather Operations Centre (MOSWOC)</vt:lpstr>
      <vt:lpstr>PowerPoint Presentation</vt:lpstr>
      <vt:lpstr>Space Weather Briefings</vt:lpstr>
      <vt:lpstr>Europe’s contribution?</vt:lpstr>
      <vt:lpstr>Europe’s contribution?</vt:lpstr>
      <vt:lpstr>      Thank you &amp; any questions?    Mark Gibbs mark.gibbs@metoffice.gov.uk       http:/www.metoffice.gov.uk/space-weather</vt:lpstr>
    </vt:vector>
  </TitlesOfParts>
  <Company>Met 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Presentation</dc:title>
  <dc:creator>helen.chater</dc:creator>
  <dc:description>submitted 26.7.2005     CHG015666 refers</dc:description>
  <cp:lastModifiedBy>Karen Smith</cp:lastModifiedBy>
  <cp:revision>282</cp:revision>
  <cp:lastPrinted>2004-10-15T09:34:20Z</cp:lastPrinted>
  <dcterms:created xsi:type="dcterms:W3CDTF">2009-08-03T14:32:49Z</dcterms:created>
  <dcterms:modified xsi:type="dcterms:W3CDTF">2017-06-19T18:13:15Z</dcterms:modified>
</cp:coreProperties>
</file>