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6" r:id="rId6"/>
    <p:sldId id="268" r:id="rId7"/>
    <p:sldId id="263" r:id="rId8"/>
    <p:sldId id="267" r:id="rId9"/>
    <p:sldId id="261" r:id="rId10"/>
    <p:sldId id="260" r:id="rId11"/>
    <p:sldId id="264" r:id="rId12"/>
    <p:sldId id="265" r:id="rId13"/>
    <p:sldId id="262" r:id="rId1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102" d="100"/>
          <a:sy n="102" d="100"/>
        </p:scale>
        <p:origin x="-1832" y="-1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printerSettings" Target="printerSettings/printerSettings1.bin"/><Relationship Id="rId16" Type="http://schemas.openxmlformats.org/officeDocument/2006/relationships/presProps" Target="presProps.xml"/><Relationship Id="rId17" Type="http://schemas.openxmlformats.org/officeDocument/2006/relationships/viewProps" Target="viewProps.xml"/><Relationship Id="rId18" Type="http://schemas.openxmlformats.org/officeDocument/2006/relationships/theme" Target="theme/theme1.xml"/><Relationship Id="rId1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9140C2-EBB1-4347-89CA-9DAD55E2350C}" type="datetimeFigureOut">
              <a:rPr lang="en-US" smtClean="0"/>
              <a:t>16/03/16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20EA39-15CD-1844-B47F-F0C80916DE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167908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9140C2-EBB1-4347-89CA-9DAD55E2350C}" type="datetimeFigureOut">
              <a:rPr lang="en-US" smtClean="0"/>
              <a:t>16/03/16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20EA39-15CD-1844-B47F-F0C80916DE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31881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9140C2-EBB1-4347-89CA-9DAD55E2350C}" type="datetimeFigureOut">
              <a:rPr lang="en-US" smtClean="0"/>
              <a:t>16/03/16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20EA39-15CD-1844-B47F-F0C80916DE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37523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9140C2-EBB1-4347-89CA-9DAD55E2350C}" type="datetimeFigureOut">
              <a:rPr lang="en-US" smtClean="0"/>
              <a:t>16/03/16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20EA39-15CD-1844-B47F-F0C80916DE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69620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9140C2-EBB1-4347-89CA-9DAD55E2350C}" type="datetimeFigureOut">
              <a:rPr lang="en-US" smtClean="0"/>
              <a:t>16/03/16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20EA39-15CD-1844-B47F-F0C80916DE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7832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9140C2-EBB1-4347-89CA-9DAD55E2350C}" type="datetimeFigureOut">
              <a:rPr lang="en-US" smtClean="0"/>
              <a:t>16/03/16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20EA39-15CD-1844-B47F-F0C80916DE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902513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9140C2-EBB1-4347-89CA-9DAD55E2350C}" type="datetimeFigureOut">
              <a:rPr lang="en-US" smtClean="0"/>
              <a:t>16/03/16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20EA39-15CD-1844-B47F-F0C80916DE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86948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9140C2-EBB1-4347-89CA-9DAD55E2350C}" type="datetimeFigureOut">
              <a:rPr lang="en-US" smtClean="0"/>
              <a:t>16/03/16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20EA39-15CD-1844-B47F-F0C80916DE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35452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9140C2-EBB1-4347-89CA-9DAD55E2350C}" type="datetimeFigureOut">
              <a:rPr lang="en-US" smtClean="0"/>
              <a:t>16/03/16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20EA39-15CD-1844-B47F-F0C80916DE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79551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9140C2-EBB1-4347-89CA-9DAD55E2350C}" type="datetimeFigureOut">
              <a:rPr lang="en-US" smtClean="0"/>
              <a:t>16/03/16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20EA39-15CD-1844-B47F-F0C80916DE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00919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9140C2-EBB1-4347-89CA-9DAD55E2350C}" type="datetimeFigureOut">
              <a:rPr lang="en-US" smtClean="0"/>
              <a:t>16/03/16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20EA39-15CD-1844-B47F-F0C80916DE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68285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E9140C2-EBB1-4347-89CA-9DAD55E2350C}" type="datetimeFigureOut">
              <a:rPr lang="en-US" smtClean="0"/>
              <a:t>16/03/16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20EA39-15CD-1844-B47F-F0C80916DE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70237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Ology perspective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0048" y="1452545"/>
            <a:ext cx="7472524" cy="5405455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442545" y="270254"/>
            <a:ext cx="6144155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600" b="1" dirty="0" smtClean="0"/>
              <a:t>How safe is Pathogen Research</a:t>
            </a:r>
          </a:p>
          <a:p>
            <a:pPr algn="ctr"/>
            <a:r>
              <a:rPr lang="en-US" sz="2400" b="1" i="1" dirty="0" smtClean="0"/>
              <a:t>Pathology Service perspective</a:t>
            </a:r>
            <a:endParaRPr lang="en-US" sz="2400" b="1" i="1" dirty="0"/>
          </a:p>
        </p:txBody>
      </p:sp>
    </p:spTree>
    <p:extLst>
      <p:ext uri="{BB962C8B-B14F-4D97-AF65-F5344CB8AC3E}">
        <p14:creationId xmlns:p14="http://schemas.microsoft.com/office/powerpoint/2010/main" val="222723872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Research </a:t>
            </a:r>
            <a:r>
              <a:rPr lang="en-US" dirty="0"/>
              <a:t>a</a:t>
            </a:r>
            <a:r>
              <a:rPr lang="en-US" dirty="0" smtClean="0"/>
              <a:t>ssessment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Control programs to identify and concentrate on the most dangerous pathogens</a:t>
            </a:r>
          </a:p>
          <a:p>
            <a:r>
              <a:rPr lang="en-US" dirty="0" smtClean="0"/>
              <a:t>Focus on cost and trade off</a:t>
            </a:r>
          </a:p>
          <a:p>
            <a:r>
              <a:rPr lang="en-US" dirty="0" smtClean="0"/>
              <a:t>Early identification program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8061077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200" b="1" dirty="0" smtClean="0"/>
              <a:t>Identifying Dangerous Emerging Pathogens</a:t>
            </a:r>
            <a:endParaRPr lang="en-US" sz="32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dirty="0" smtClean="0"/>
              <a:t>Tendency for waterborne transmission</a:t>
            </a:r>
          </a:p>
          <a:p>
            <a:r>
              <a:rPr lang="en-US" dirty="0" smtClean="0"/>
              <a:t>Vector-</a:t>
            </a:r>
            <a:r>
              <a:rPr lang="en-US" dirty="0" err="1" smtClean="0"/>
              <a:t>bourne</a:t>
            </a:r>
            <a:r>
              <a:rPr lang="en-US" dirty="0" smtClean="0"/>
              <a:t> using humans as part of life cycle</a:t>
            </a:r>
          </a:p>
          <a:p>
            <a:r>
              <a:rPr lang="en-US" dirty="0" smtClean="0"/>
              <a:t>If directly transmitted, is it endurable in the external environment?</a:t>
            </a:r>
          </a:p>
          <a:p>
            <a:r>
              <a:rPr lang="en-US" dirty="0" smtClean="0"/>
              <a:t>Is it attendant </a:t>
            </a:r>
            <a:r>
              <a:rPr lang="en-US" dirty="0" err="1" smtClean="0"/>
              <a:t>bourne</a:t>
            </a:r>
            <a:r>
              <a:rPr lang="en-US" dirty="0" smtClean="0"/>
              <a:t>?</a:t>
            </a:r>
          </a:p>
          <a:p>
            <a:r>
              <a:rPr lang="en-US" dirty="0" smtClean="0"/>
              <a:t>Is it needle </a:t>
            </a:r>
            <a:r>
              <a:rPr lang="en-US" dirty="0" err="1" smtClean="0"/>
              <a:t>bourne</a:t>
            </a:r>
            <a:r>
              <a:rPr lang="en-US" dirty="0" smtClean="0"/>
              <a:t>?</a:t>
            </a:r>
          </a:p>
          <a:p>
            <a:r>
              <a:rPr lang="en-US" dirty="0" smtClean="0"/>
              <a:t>Is it sexually transmitted?</a:t>
            </a:r>
          </a:p>
          <a:p>
            <a:r>
              <a:rPr lang="en-US" dirty="0" smtClean="0"/>
              <a:t>Is it oncogenic?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899627" y="6439023"/>
            <a:ext cx="462648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 smtClean="0">
                <a:solidFill>
                  <a:srgbClr val="000000"/>
                </a:solidFill>
              </a:rPr>
              <a:t>Paul W </a:t>
            </a:r>
            <a:r>
              <a:rPr lang="en-US" sz="1000" b="1" dirty="0" err="1" smtClean="0">
                <a:solidFill>
                  <a:srgbClr val="000000"/>
                </a:solidFill>
              </a:rPr>
              <a:t>Ewald</a:t>
            </a:r>
            <a:r>
              <a:rPr lang="en-US" sz="1000" b="1" dirty="0" smtClean="0">
                <a:solidFill>
                  <a:srgbClr val="000000"/>
                </a:solidFill>
              </a:rPr>
              <a:t> Perspectives</a:t>
            </a:r>
            <a:r>
              <a:rPr lang="en-US" sz="1000" b="1" i="1" dirty="0" smtClean="0">
                <a:solidFill>
                  <a:srgbClr val="000000"/>
                </a:solidFill>
              </a:rPr>
              <a:t>. Emerging Infectious diseases (1996) </a:t>
            </a:r>
            <a:r>
              <a:rPr lang="en-US" sz="1000" b="1" i="1" dirty="0" err="1" smtClean="0">
                <a:solidFill>
                  <a:srgbClr val="000000"/>
                </a:solidFill>
              </a:rPr>
              <a:t>Vol</a:t>
            </a:r>
            <a:r>
              <a:rPr lang="en-US" sz="1000" b="1" i="1" dirty="0" smtClean="0">
                <a:solidFill>
                  <a:srgbClr val="000000"/>
                </a:solidFill>
              </a:rPr>
              <a:t> 2 (4) </a:t>
            </a:r>
            <a:r>
              <a:rPr lang="en-US" sz="1000" b="1" i="1" dirty="0" err="1" smtClean="0">
                <a:solidFill>
                  <a:srgbClr val="000000"/>
                </a:solidFill>
              </a:rPr>
              <a:t>pg</a:t>
            </a:r>
            <a:r>
              <a:rPr lang="en-US" sz="1000" b="1" i="1" dirty="0" smtClean="0">
                <a:solidFill>
                  <a:srgbClr val="000000"/>
                </a:solidFill>
              </a:rPr>
              <a:t> 245-57</a:t>
            </a:r>
            <a:endParaRPr lang="en-US" sz="1000" b="1" i="1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475940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807338"/>
            <a:ext cx="7772400" cy="1470025"/>
          </a:xfrm>
        </p:spPr>
        <p:txBody>
          <a:bodyPr/>
          <a:lstStyle/>
          <a:p>
            <a:r>
              <a:rPr lang="en-US" dirty="0" smtClean="0"/>
              <a:t>Appropriate research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792448"/>
            <a:ext cx="6400800" cy="3452522"/>
          </a:xfrm>
        </p:spPr>
        <p:txBody>
          <a:bodyPr>
            <a:normAutofit fontScale="92500"/>
          </a:bodyPr>
          <a:lstStyle/>
          <a:p>
            <a:pPr marL="457200" indent="-457200" algn="l">
              <a:buFont typeface="Arial"/>
              <a:buChar char="•"/>
            </a:pPr>
            <a:r>
              <a:rPr lang="en-US" dirty="0" smtClean="0">
                <a:solidFill>
                  <a:schemeClr val="tx1"/>
                </a:solidFill>
              </a:rPr>
              <a:t>Evolutionary determinants of virulence</a:t>
            </a:r>
          </a:p>
          <a:p>
            <a:pPr marL="457200" indent="-457200" algn="l">
              <a:buFont typeface="Arial"/>
              <a:buChar char="•"/>
            </a:pPr>
            <a:endParaRPr lang="en-US" dirty="0" smtClean="0">
              <a:solidFill>
                <a:schemeClr val="tx1"/>
              </a:solidFill>
            </a:endParaRPr>
          </a:p>
          <a:p>
            <a:pPr marL="457200" indent="-457200" algn="l">
              <a:buFont typeface="Arial"/>
              <a:buChar char="•"/>
            </a:pPr>
            <a:r>
              <a:rPr lang="en-US" dirty="0" smtClean="0">
                <a:solidFill>
                  <a:schemeClr val="tx1"/>
                </a:solidFill>
              </a:rPr>
              <a:t>Determine the long term threat</a:t>
            </a:r>
          </a:p>
          <a:p>
            <a:pPr marL="457200" indent="-457200" algn="l">
              <a:buFont typeface="Arial"/>
              <a:buChar char="•"/>
            </a:pPr>
            <a:endParaRPr lang="en-US" dirty="0" smtClean="0">
              <a:solidFill>
                <a:schemeClr val="tx1"/>
              </a:solidFill>
            </a:endParaRPr>
          </a:p>
          <a:p>
            <a:pPr marL="457200" indent="-457200" algn="l">
              <a:buFont typeface="Arial"/>
              <a:buChar char="•"/>
            </a:pPr>
            <a:r>
              <a:rPr lang="en-US" dirty="0" smtClean="0">
                <a:solidFill>
                  <a:schemeClr val="tx1"/>
                </a:solidFill>
              </a:rPr>
              <a:t>Investment according to the threat</a:t>
            </a:r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194862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Thank you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en-US" dirty="0" err="1" smtClean="0"/>
              <a:t>f.e.cotter@qmul.ac.uk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0072461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Barts</a:t>
            </a:r>
            <a:r>
              <a:rPr lang="en-US" dirty="0" smtClean="0"/>
              <a:t> Health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2.5% of Pathology in England</a:t>
            </a:r>
          </a:p>
          <a:p>
            <a:pPr lvl="1"/>
            <a:r>
              <a:rPr lang="en-US" dirty="0" smtClean="0"/>
              <a:t>20million tests</a:t>
            </a:r>
          </a:p>
          <a:p>
            <a:r>
              <a:rPr lang="en-US" dirty="0" smtClean="0"/>
              <a:t>PHE</a:t>
            </a:r>
          </a:p>
          <a:p>
            <a:pPr lvl="1"/>
            <a:r>
              <a:rPr lang="en-US" dirty="0" smtClean="0"/>
              <a:t>Rare disease </a:t>
            </a:r>
          </a:p>
          <a:p>
            <a:pPr lvl="2"/>
            <a:r>
              <a:rPr lang="en-US" dirty="0" smtClean="0"/>
              <a:t>Ebola</a:t>
            </a:r>
          </a:p>
          <a:p>
            <a:pPr lvl="2"/>
            <a:r>
              <a:rPr lang="en-US" dirty="0" smtClean="0"/>
              <a:t>H5N1</a:t>
            </a:r>
          </a:p>
          <a:p>
            <a:r>
              <a:rPr lang="en-US" dirty="0" smtClean="0"/>
              <a:t>500K </a:t>
            </a:r>
            <a:r>
              <a:rPr lang="en-US" dirty="0" err="1" smtClean="0"/>
              <a:t>Molec</a:t>
            </a:r>
            <a:r>
              <a:rPr lang="en-US" dirty="0" smtClean="0"/>
              <a:t> test for Viruses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2545130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Security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1 entrance </a:t>
            </a:r>
          </a:p>
          <a:p>
            <a:pPr lvl="1"/>
            <a:r>
              <a:rPr lang="en-US" dirty="0" smtClean="0"/>
              <a:t>Security manned 24hr a day 7/12</a:t>
            </a:r>
          </a:p>
          <a:p>
            <a:r>
              <a:rPr lang="en-US" dirty="0" smtClean="0"/>
              <a:t>Limited access</a:t>
            </a:r>
          </a:p>
          <a:p>
            <a:pPr lvl="1"/>
            <a:r>
              <a:rPr lang="en-US" dirty="0" smtClean="0"/>
              <a:t>Card and essential worker only</a:t>
            </a:r>
          </a:p>
          <a:p>
            <a:r>
              <a:rPr lang="en-US" dirty="0" smtClean="0"/>
              <a:t>Min 4 swipes for lab entry</a:t>
            </a:r>
          </a:p>
          <a:p>
            <a:pPr lvl="1"/>
            <a:r>
              <a:rPr lang="en-US" dirty="0" smtClean="0"/>
              <a:t>Record of who, when, where + Video</a:t>
            </a:r>
          </a:p>
          <a:p>
            <a:r>
              <a:rPr lang="en-US" dirty="0" smtClean="0"/>
              <a:t>Cat 3 labs</a:t>
            </a:r>
          </a:p>
          <a:p>
            <a:pPr lvl="1"/>
            <a:r>
              <a:rPr lang="en-US" dirty="0" smtClean="0"/>
              <a:t>Further security precautions</a:t>
            </a:r>
          </a:p>
          <a:p>
            <a:r>
              <a:rPr lang="en-US" dirty="0" smtClean="0"/>
              <a:t>Anti </a:t>
            </a:r>
            <a:r>
              <a:rPr lang="en-US" dirty="0"/>
              <a:t>T</a:t>
            </a:r>
            <a:r>
              <a:rPr lang="en-US" dirty="0" smtClean="0"/>
              <a:t>errorist </a:t>
            </a:r>
            <a:r>
              <a:rPr lang="en-US" dirty="0"/>
              <a:t>S</a:t>
            </a:r>
            <a:r>
              <a:rPr lang="en-US" dirty="0" smtClean="0"/>
              <a:t>quad consultation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1997847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Disaster recovery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Essential </a:t>
            </a:r>
          </a:p>
          <a:p>
            <a:pPr lvl="1"/>
            <a:r>
              <a:rPr lang="en-US" dirty="0" smtClean="0"/>
              <a:t>Laboratory</a:t>
            </a:r>
          </a:p>
          <a:p>
            <a:pPr lvl="1"/>
            <a:r>
              <a:rPr lang="en-US" dirty="0" smtClean="0"/>
              <a:t>Hospital</a:t>
            </a:r>
          </a:p>
          <a:p>
            <a:pPr lvl="1"/>
            <a:r>
              <a:rPr lang="en-US" dirty="0" smtClean="0"/>
              <a:t>Pan London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4308184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638604"/>
            <a:ext cx="7772400" cy="1470025"/>
          </a:xfrm>
        </p:spPr>
        <p:txBody>
          <a:bodyPr/>
          <a:lstStyle/>
          <a:p>
            <a:r>
              <a:rPr lang="en-US" dirty="0" smtClean="0"/>
              <a:t>Pathogen research has more risk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792448"/>
            <a:ext cx="6400800" cy="1752600"/>
          </a:xfrm>
        </p:spPr>
        <p:txBody>
          <a:bodyPr/>
          <a:lstStyle/>
          <a:p>
            <a:r>
              <a:rPr lang="en-US" dirty="0" smtClean="0">
                <a:solidFill>
                  <a:srgbClr val="000000"/>
                </a:solidFill>
              </a:rPr>
              <a:t>Pathogens remain our biggest cause of death worldwide</a:t>
            </a:r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917741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071956"/>
            <a:ext cx="7772400" cy="1470025"/>
          </a:xfrm>
        </p:spPr>
        <p:txBody>
          <a:bodyPr/>
          <a:lstStyle/>
          <a:p>
            <a:r>
              <a:rPr lang="en-US" dirty="0" smtClean="0"/>
              <a:t>John Hunter (1728-93)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792448"/>
            <a:ext cx="6400800" cy="1752600"/>
          </a:xfrm>
        </p:spPr>
        <p:txBody>
          <a:bodyPr/>
          <a:lstStyle/>
          <a:p>
            <a:r>
              <a:rPr lang="en-US" dirty="0" smtClean="0">
                <a:solidFill>
                  <a:srgbClr val="000000"/>
                </a:solidFill>
              </a:rPr>
              <a:t>Infected with gonorrhea and syphilis for research </a:t>
            </a:r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005261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John Hunter (1728-93)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“I think we may set it down as an axiom, that experiments should not be often repeated which tend merely to establish a principle already known and admitted; but that the next step should be, the application of that principle to useful purposes.” 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9740133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95744"/>
            <a:ext cx="7772400" cy="1470025"/>
          </a:xfrm>
        </p:spPr>
        <p:txBody>
          <a:bodyPr/>
          <a:lstStyle/>
          <a:p>
            <a:r>
              <a:rPr lang="en-US" dirty="0" err="1" smtClean="0"/>
              <a:t>Meningococcus</a:t>
            </a:r>
            <a:r>
              <a:rPr lang="en-US" dirty="0" smtClean="0"/>
              <a:t> </a:t>
            </a:r>
            <a:br>
              <a:rPr lang="en-US" dirty="0" smtClean="0"/>
            </a:br>
            <a:r>
              <a:rPr lang="en-US" sz="2800" dirty="0" smtClean="0"/>
              <a:t>(1.2 million worldwide)</a:t>
            </a:r>
            <a:endParaRPr lang="en-US" sz="28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1765769"/>
            <a:ext cx="6400800" cy="4549765"/>
          </a:xfrm>
        </p:spPr>
        <p:txBody>
          <a:bodyPr>
            <a:normAutofit fontScale="92500" lnSpcReduction="10000"/>
          </a:bodyPr>
          <a:lstStyle/>
          <a:p>
            <a:pPr marL="457200" indent="-457200" algn="l">
              <a:buFont typeface="Arial"/>
              <a:buChar char="•"/>
            </a:pPr>
            <a:r>
              <a:rPr lang="en-US" dirty="0" smtClean="0">
                <a:solidFill>
                  <a:srgbClr val="000000"/>
                </a:solidFill>
              </a:rPr>
              <a:t>2000 US Centre of Disease control</a:t>
            </a:r>
          </a:p>
          <a:p>
            <a:pPr marL="914400" lvl="1" indent="-457200" algn="l">
              <a:buFont typeface="Arial"/>
              <a:buChar char="•"/>
            </a:pPr>
            <a:r>
              <a:rPr lang="en-US" dirty="0" smtClean="0">
                <a:solidFill>
                  <a:srgbClr val="000000"/>
                </a:solidFill>
              </a:rPr>
              <a:t>Lab staff 65 x greater risk</a:t>
            </a:r>
          </a:p>
          <a:p>
            <a:pPr marL="457200" indent="-457200" algn="l">
              <a:buFont typeface="Arial"/>
              <a:buChar char="•"/>
            </a:pPr>
            <a:r>
              <a:rPr lang="en-US" dirty="0" smtClean="0">
                <a:solidFill>
                  <a:srgbClr val="000000"/>
                </a:solidFill>
              </a:rPr>
              <a:t>2008 UK Health and safety exec</a:t>
            </a:r>
          </a:p>
          <a:p>
            <a:pPr marL="914400" lvl="1" indent="-457200" algn="l">
              <a:buFont typeface="Arial"/>
              <a:buChar char="•"/>
            </a:pPr>
            <a:r>
              <a:rPr lang="en-US" dirty="0" smtClean="0">
                <a:solidFill>
                  <a:srgbClr val="000000"/>
                </a:solidFill>
              </a:rPr>
              <a:t>Public 10 % deaths</a:t>
            </a:r>
          </a:p>
          <a:p>
            <a:pPr marL="914400" lvl="1" indent="-457200" algn="l">
              <a:buFont typeface="Arial"/>
              <a:buChar char="•"/>
            </a:pPr>
            <a:r>
              <a:rPr lang="en-US" dirty="0" smtClean="0">
                <a:solidFill>
                  <a:srgbClr val="000000"/>
                </a:solidFill>
              </a:rPr>
              <a:t>Lab workers 50%</a:t>
            </a:r>
          </a:p>
          <a:p>
            <a:pPr marL="914400" lvl="1" indent="-457200" algn="l">
              <a:buFont typeface="Arial"/>
              <a:buChar char="•"/>
            </a:pPr>
            <a:r>
              <a:rPr lang="en-US" dirty="0" smtClean="0">
                <a:solidFill>
                  <a:srgbClr val="000000"/>
                </a:solidFill>
              </a:rPr>
              <a:t>Stopped work on open benches</a:t>
            </a:r>
          </a:p>
          <a:p>
            <a:pPr marL="457200" indent="-457200" algn="l">
              <a:buFont typeface="Arial"/>
              <a:buChar char="•"/>
            </a:pPr>
            <a:r>
              <a:rPr lang="en-US" dirty="0" smtClean="0">
                <a:solidFill>
                  <a:srgbClr val="000000"/>
                </a:solidFill>
              </a:rPr>
              <a:t>2010 France</a:t>
            </a:r>
          </a:p>
          <a:p>
            <a:pPr marL="914400" lvl="1" indent="-457200" algn="l">
              <a:buFont typeface="Arial"/>
              <a:buChar char="•"/>
            </a:pPr>
            <a:r>
              <a:rPr lang="en-US" dirty="0" smtClean="0">
                <a:solidFill>
                  <a:srgbClr val="000000"/>
                </a:solidFill>
              </a:rPr>
              <a:t>Hood malfunction</a:t>
            </a:r>
          </a:p>
          <a:p>
            <a:pPr marL="914400" lvl="1" indent="-457200" algn="l">
              <a:buFont typeface="Arial"/>
              <a:buChar char="•"/>
            </a:pPr>
            <a:endParaRPr lang="en-US" dirty="0" smtClean="0">
              <a:solidFill>
                <a:srgbClr val="000000"/>
              </a:solidFill>
            </a:endParaRPr>
          </a:p>
          <a:p>
            <a:pPr algn="l"/>
            <a:r>
              <a:rPr lang="en-US" sz="1000" b="1" dirty="0" err="1" smtClean="0">
                <a:solidFill>
                  <a:srgbClr val="000000"/>
                </a:solidFill>
              </a:rPr>
              <a:t>Deboragh</a:t>
            </a:r>
            <a:r>
              <a:rPr lang="en-US" sz="1000" b="1" dirty="0" smtClean="0">
                <a:solidFill>
                  <a:srgbClr val="000000"/>
                </a:solidFill>
              </a:rPr>
              <a:t> </a:t>
            </a:r>
            <a:r>
              <a:rPr lang="en-US" sz="1000" b="1" dirty="0" err="1" smtClean="0">
                <a:solidFill>
                  <a:srgbClr val="000000"/>
                </a:solidFill>
              </a:rPr>
              <a:t>MacKenzie</a:t>
            </a:r>
            <a:r>
              <a:rPr lang="en-US" sz="1000" b="1" dirty="0" smtClean="0">
                <a:solidFill>
                  <a:srgbClr val="000000"/>
                </a:solidFill>
              </a:rPr>
              <a:t> </a:t>
            </a:r>
            <a:r>
              <a:rPr lang="en-US" sz="1000" i="1" dirty="0" smtClean="0">
                <a:solidFill>
                  <a:srgbClr val="000000"/>
                </a:solidFill>
              </a:rPr>
              <a:t>New Scientist 2012</a:t>
            </a:r>
            <a:endParaRPr lang="en-US" sz="1000" i="1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870728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Research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Governance</a:t>
            </a:r>
          </a:p>
          <a:p>
            <a:r>
              <a:rPr lang="en-US" dirty="0" smtClean="0"/>
              <a:t>Ethical</a:t>
            </a:r>
          </a:p>
          <a:p>
            <a:pPr lvl="1"/>
            <a:r>
              <a:rPr lang="en-US" dirty="0" smtClean="0"/>
              <a:t>Need </a:t>
            </a:r>
          </a:p>
          <a:p>
            <a:pPr lvl="1"/>
            <a:r>
              <a:rPr lang="en-US" dirty="0" smtClean="0"/>
              <a:t>Risks</a:t>
            </a:r>
          </a:p>
          <a:p>
            <a:pPr lvl="1"/>
            <a:r>
              <a:rPr lang="en-US" dirty="0" smtClean="0"/>
              <a:t>Where</a:t>
            </a:r>
          </a:p>
          <a:p>
            <a:r>
              <a:rPr lang="en-US" dirty="0" smtClean="0"/>
              <a:t>Safety</a:t>
            </a:r>
          </a:p>
          <a:p>
            <a:pPr lvl="1"/>
            <a:r>
              <a:rPr lang="en-US" dirty="0" smtClean="0"/>
              <a:t>Regulated laboratory</a:t>
            </a:r>
          </a:p>
          <a:p>
            <a:pPr lvl="1"/>
            <a:r>
              <a:rPr lang="en-US" dirty="0" smtClean="0"/>
              <a:t>People</a:t>
            </a:r>
          </a:p>
          <a:p>
            <a:pPr marL="457200" lvl="1" indent="0">
              <a:buNone/>
            </a:pPr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6221580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275</TotalTime>
  <Words>326</Words>
  <Application>Microsoft Macintosh PowerPoint</Application>
  <PresentationFormat>On-screen Show (4:3)</PresentationFormat>
  <Paragraphs>74</Paragraphs>
  <Slides>13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4" baseType="lpstr">
      <vt:lpstr>Office Theme</vt:lpstr>
      <vt:lpstr>Ology perspective</vt:lpstr>
      <vt:lpstr>Barts Health</vt:lpstr>
      <vt:lpstr>Security</vt:lpstr>
      <vt:lpstr>Disaster recovery</vt:lpstr>
      <vt:lpstr>Pathogen research has more risk</vt:lpstr>
      <vt:lpstr>John Hunter (1728-93)</vt:lpstr>
      <vt:lpstr>John Hunter (1728-93)</vt:lpstr>
      <vt:lpstr>Meningococcus  (1.2 million worldwide)</vt:lpstr>
      <vt:lpstr>Research</vt:lpstr>
      <vt:lpstr>Research assessment</vt:lpstr>
      <vt:lpstr>Identifying Dangerous Emerging Pathogens</vt:lpstr>
      <vt:lpstr>Appropriate research</vt:lpstr>
      <vt:lpstr>Thank you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Ology perspective</dc:title>
  <dc:creator>Finbarr Cotter</dc:creator>
  <cp:lastModifiedBy>Ylva Raden</cp:lastModifiedBy>
  <cp:revision>14</cp:revision>
  <dcterms:created xsi:type="dcterms:W3CDTF">2016-02-21T18:02:28Z</dcterms:created>
  <dcterms:modified xsi:type="dcterms:W3CDTF">2016-03-16T17:27:02Z</dcterms:modified>
</cp:coreProperties>
</file>