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62" r:id="rId2"/>
    <p:sldId id="270" r:id="rId3"/>
    <p:sldId id="266" r:id="rId4"/>
    <p:sldId id="269" r:id="rId5"/>
    <p:sldId id="265" r:id="rId6"/>
    <p:sldId id="256" r:id="rId7"/>
    <p:sldId id="258" r:id="rId8"/>
    <p:sldId id="259" r:id="rId9"/>
    <p:sldId id="260" r:id="rId10"/>
    <p:sldId id="257" r:id="rId11"/>
    <p:sldId id="261" r:id="rId12"/>
    <p:sldId id="268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B5"/>
    <a:srgbClr val="EEFF76"/>
    <a:srgbClr val="4A00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18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03F9CE-828F-0F40-818F-CA0251BFEF13}" type="datetimeFigureOut">
              <a:rPr lang="en-US" smtClean="0"/>
              <a:t>16/03/16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FB6803-91F0-914E-B73E-DBEC926B2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231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8EA5F0-A4AA-314F-AC06-0FB244C33D4A}" type="slidenum">
              <a:rPr lang="en-US"/>
              <a:pPr/>
              <a:t>3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9693-BF7A-8D44-B697-0CB9CB59412E}" type="datetimeFigureOut">
              <a:rPr lang="en-US" smtClean="0"/>
              <a:t>16/03/16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DDDC-B3FF-9241-9D27-B09B97537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901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9693-BF7A-8D44-B697-0CB9CB59412E}" type="datetimeFigureOut">
              <a:rPr lang="en-US" smtClean="0"/>
              <a:t>16/03/16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DDDC-B3FF-9241-9D27-B09B97537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045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9693-BF7A-8D44-B697-0CB9CB59412E}" type="datetimeFigureOut">
              <a:rPr lang="en-US" smtClean="0"/>
              <a:t>16/03/16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DDDC-B3FF-9241-9D27-B09B97537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714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9693-BF7A-8D44-B697-0CB9CB59412E}" type="datetimeFigureOut">
              <a:rPr lang="en-US" smtClean="0"/>
              <a:t>16/03/16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DDDC-B3FF-9241-9D27-B09B97537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515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9693-BF7A-8D44-B697-0CB9CB59412E}" type="datetimeFigureOut">
              <a:rPr lang="en-US" smtClean="0"/>
              <a:t>16/03/16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DDDC-B3FF-9241-9D27-B09B97537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579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9693-BF7A-8D44-B697-0CB9CB59412E}" type="datetimeFigureOut">
              <a:rPr lang="en-US" smtClean="0"/>
              <a:t>16/03/16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DDDC-B3FF-9241-9D27-B09B97537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911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9693-BF7A-8D44-B697-0CB9CB59412E}" type="datetimeFigureOut">
              <a:rPr lang="en-US" smtClean="0"/>
              <a:t>16/03/16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DDDC-B3FF-9241-9D27-B09B97537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050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9693-BF7A-8D44-B697-0CB9CB59412E}" type="datetimeFigureOut">
              <a:rPr lang="en-US" smtClean="0"/>
              <a:t>16/03/16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DDDC-B3FF-9241-9D27-B09B97537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383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9693-BF7A-8D44-B697-0CB9CB59412E}" type="datetimeFigureOut">
              <a:rPr lang="en-US" smtClean="0"/>
              <a:t>16/03/16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DDDC-B3FF-9241-9D27-B09B97537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226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9693-BF7A-8D44-B697-0CB9CB59412E}" type="datetimeFigureOut">
              <a:rPr lang="en-US" smtClean="0"/>
              <a:t>16/03/16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DDDC-B3FF-9241-9D27-B09B97537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741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29693-BF7A-8D44-B697-0CB9CB59412E}" type="datetimeFigureOut">
              <a:rPr lang="en-US" smtClean="0"/>
              <a:t>16/03/16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DDDC-B3FF-9241-9D27-B09B97537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035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29693-BF7A-8D44-B697-0CB9CB59412E}" type="datetimeFigureOut">
              <a:rPr lang="en-US" smtClean="0"/>
              <a:t>16/03/16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BDDDC-B3FF-9241-9D27-B09B97537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306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6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6.png"/><Relationship Id="rId1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Relationship Id="rId3" Type="http://schemas.openxmlformats.org/officeDocument/2006/relationships/image" Target="../media/image9.emf"/><Relationship Id="rId4" Type="http://schemas.openxmlformats.org/officeDocument/2006/relationships/image" Target="../media/image10.jpg"/><Relationship Id="rId5" Type="http://schemas.openxmlformats.org/officeDocument/2006/relationships/image" Target="../media/image11.png"/><Relationship Id="rId6" Type="http://schemas.openxmlformats.org/officeDocument/2006/relationships/image" Target="../media/image12.gif"/><Relationship Id="rId7" Type="http://schemas.openxmlformats.org/officeDocument/2006/relationships/image" Target="../media/image13.jp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1029" y="2019726"/>
            <a:ext cx="587770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0000"/>
                </a:solidFill>
                <a:latin typeface="Arial"/>
                <a:cs typeface="Arial"/>
              </a:rPr>
              <a:t>Parliamentary &amp; Scientific Committee Meeting</a:t>
            </a:r>
          </a:p>
          <a:p>
            <a:pPr algn="ctr"/>
            <a:r>
              <a:rPr lang="en-US" sz="160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n</a:t>
            </a:r>
          </a:p>
          <a:p>
            <a:pPr algn="ctr"/>
            <a:r>
              <a:rPr lang="en-US" sz="1600" b="1" dirty="0" smtClean="0">
                <a:solidFill>
                  <a:srgbClr val="000000"/>
                </a:solidFill>
                <a:latin typeface="Arial"/>
                <a:cs typeface="Arial"/>
              </a:rPr>
              <a:t>How Safe is Pathogen Research?</a:t>
            </a:r>
          </a:p>
          <a:p>
            <a:pPr algn="ctr"/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Westminster, February 23, 2016</a:t>
            </a:r>
          </a:p>
          <a:p>
            <a:pPr algn="ctr"/>
            <a:endParaRPr lang="en-US" sz="1600" b="1" dirty="0">
              <a:solidFill>
                <a:srgbClr val="000000"/>
              </a:solidFill>
              <a:latin typeface="Arial"/>
              <a:cs typeface="Arial"/>
            </a:endParaRPr>
          </a:p>
          <a:p>
            <a:pPr algn="ctr"/>
            <a:r>
              <a:rPr lang="en-US" sz="1600" b="1" dirty="0" smtClean="0">
                <a:solidFill>
                  <a:srgbClr val="000000"/>
                </a:solidFill>
                <a:latin typeface="Arial"/>
                <a:cs typeface="Arial"/>
              </a:rPr>
              <a:t>John McCarthy</a:t>
            </a:r>
          </a:p>
          <a:p>
            <a:pPr algn="ctr"/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Professor of Molecular Systems Biology</a:t>
            </a:r>
          </a:p>
          <a:p>
            <a:pPr algn="ctr"/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Director, Warwick Integrative Synthetic Biology (WISB) </a:t>
            </a:r>
            <a:r>
              <a:rPr lang="en-US" sz="1600" dirty="0">
                <a:solidFill>
                  <a:srgbClr val="000000"/>
                </a:solidFill>
                <a:latin typeface="Arial"/>
                <a:cs typeface="Arial"/>
              </a:rPr>
              <a:t>C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entre</a:t>
            </a:r>
          </a:p>
          <a:p>
            <a:pPr algn="ctr"/>
            <a:endParaRPr lang="en-US" sz="1600" b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algn="ctr"/>
            <a:r>
              <a:rPr lang="en-US" sz="1600" b="1" i="1" dirty="0" smtClean="0">
                <a:solidFill>
                  <a:srgbClr val="660066"/>
                </a:solidFill>
                <a:latin typeface="Arial"/>
                <a:cs typeface="Arial"/>
              </a:rPr>
              <a:t>Does Synthetic Biology increase the risk of inadvertent or </a:t>
            </a:r>
          </a:p>
          <a:p>
            <a:pPr algn="ctr"/>
            <a:r>
              <a:rPr lang="en-US" sz="1600" b="1" i="1" dirty="0" smtClean="0">
                <a:solidFill>
                  <a:srgbClr val="660066"/>
                </a:solidFill>
                <a:latin typeface="Arial"/>
                <a:cs typeface="Arial"/>
              </a:rPr>
              <a:t>malicious release of high-virulence Pathogens?</a:t>
            </a:r>
            <a:endParaRPr lang="en-US" sz="1600" b="1" i="1" dirty="0">
              <a:solidFill>
                <a:srgbClr val="660066"/>
              </a:solidFill>
              <a:latin typeface="Arial"/>
              <a:cs typeface="Arial"/>
            </a:endParaRPr>
          </a:p>
          <a:p>
            <a:pPr algn="ctr"/>
            <a:endParaRPr lang="en-US" sz="1600" b="1" i="1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4" name="Picture 3" descr="logo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67" y="151338"/>
            <a:ext cx="2832100" cy="6715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9" name="Picture 1" descr="UoW LOGO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82" y="5965181"/>
            <a:ext cx="1283777" cy="769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BBSRC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696" y="6281499"/>
            <a:ext cx="1485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EPSRC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015" y="6158199"/>
            <a:ext cx="16002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3310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27" y="6200171"/>
            <a:ext cx="2244940" cy="58256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8667" y="6084109"/>
            <a:ext cx="1175926" cy="7055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1652" y="235231"/>
            <a:ext cx="7020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Does Synthetic Biology facilitate the Creation of Bioweapons?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111" y="1006602"/>
            <a:ext cx="8456161" cy="4801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The intentions, capabilities, resources and priorities of terrorist groups</a:t>
            </a:r>
          </a:p>
          <a:p>
            <a:endParaRPr lang="en-US" dirty="0">
              <a:solidFill>
                <a:srgbClr val="8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All aspects of creating effective (mass-action) bioweapons are technically challenging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This would require a highly skilled multidisciplinary team, long-term commitment</a:t>
            </a:r>
          </a:p>
          <a:p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      of major inputs of time/effort, sizeable resources and special facilities, all</a:t>
            </a:r>
          </a:p>
          <a:p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      operating covertly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Production of a bioweapon, especially at the scaling-up stage, would generate </a:t>
            </a:r>
          </a:p>
          <a:p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      significant risks for anyone not operating within a highly expensive containment</a:t>
            </a:r>
          </a:p>
          <a:p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      facility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Overall, the construction of a synthetic bioweapon provides a very poor ‘return’</a:t>
            </a:r>
          </a:p>
          <a:p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      in relation to the very substantial inputs of time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and resources required and the</a:t>
            </a:r>
          </a:p>
          <a:p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      high risks (failure, self-infection, discovery </a:t>
            </a:r>
            <a:r>
              <a:rPr lang="en-US" dirty="0" err="1" smtClean="0">
                <a:solidFill>
                  <a:srgbClr val="000000"/>
                </a:solidFill>
              </a:rPr>
              <a:t>etc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Currently, other types of weapon are likely to be far easier to construct and use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721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27" y="6200171"/>
            <a:ext cx="2244940" cy="58256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8667" y="6084109"/>
            <a:ext cx="1175926" cy="7055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1652" y="235231"/>
            <a:ext cx="6609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A Series of Barriers to Success determine the Overall Risk 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3" name="Oval 2"/>
          <p:cNvSpPr/>
          <p:nvPr/>
        </p:nvSpPr>
        <p:spPr>
          <a:xfrm>
            <a:off x="969048" y="1034826"/>
            <a:ext cx="1307537" cy="780815"/>
          </a:xfrm>
          <a:prstGeom prst="ellipse">
            <a:avLst/>
          </a:prstGeom>
          <a:solidFill>
            <a:srgbClr val="6600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052141" y="1147710"/>
            <a:ext cx="1159542" cy="594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Arial"/>
                <a:cs typeface="Arial"/>
              </a:rPr>
              <a:t>Recruit</a:t>
            </a:r>
          </a:p>
          <a:p>
            <a:pPr algn="ctr">
              <a:lnSpc>
                <a:spcPct val="90000"/>
              </a:lnSpc>
            </a:pPr>
            <a:r>
              <a:rPr lang="en-US" sz="1200" b="1" dirty="0">
                <a:solidFill>
                  <a:schemeClr val="bg1"/>
                </a:solidFill>
                <a:latin typeface="Arial"/>
                <a:cs typeface="Arial"/>
              </a:rPr>
              <a:t>h</a:t>
            </a:r>
            <a:r>
              <a:rPr lang="en-US" sz="1200" b="1" dirty="0" smtClean="0">
                <a:solidFill>
                  <a:schemeClr val="bg1"/>
                </a:solidFill>
                <a:latin typeface="Arial"/>
                <a:cs typeface="Arial"/>
              </a:rPr>
              <a:t>ighly skilled</a:t>
            </a:r>
          </a:p>
          <a:p>
            <a:pPr algn="ctr">
              <a:lnSpc>
                <a:spcPct val="9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Arial"/>
                <a:cs typeface="Arial"/>
              </a:rPr>
              <a:t>staff</a:t>
            </a:r>
            <a:endParaRPr lang="en-US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7" name="Oval 6"/>
          <p:cNvSpPr/>
          <p:nvPr/>
        </p:nvSpPr>
        <p:spPr>
          <a:xfrm>
            <a:off x="2189863" y="1652701"/>
            <a:ext cx="1307537" cy="780815"/>
          </a:xfrm>
          <a:prstGeom prst="ellipse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46305" y="1695204"/>
            <a:ext cx="1201997" cy="6894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Arial"/>
                <a:cs typeface="Arial"/>
              </a:rPr>
              <a:t>Secure</a:t>
            </a:r>
          </a:p>
          <a:p>
            <a:pPr algn="ctr">
              <a:lnSpc>
                <a:spcPct val="80000"/>
              </a:lnSpc>
            </a:pPr>
            <a:r>
              <a:rPr lang="en-US" sz="1200" b="1" dirty="0">
                <a:solidFill>
                  <a:schemeClr val="bg1"/>
                </a:solidFill>
                <a:latin typeface="Arial"/>
                <a:cs typeface="Arial"/>
              </a:rPr>
              <a:t>h</a:t>
            </a:r>
            <a:r>
              <a:rPr lang="en-US" sz="1200" b="1" dirty="0" smtClean="0">
                <a:solidFill>
                  <a:schemeClr val="bg1"/>
                </a:solidFill>
                <a:latin typeface="Arial"/>
                <a:cs typeface="Arial"/>
              </a:rPr>
              <a:t>igh quality</a:t>
            </a:r>
          </a:p>
          <a:p>
            <a:pPr algn="ctr">
              <a:lnSpc>
                <a:spcPct val="8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Arial"/>
                <a:cs typeface="Arial"/>
              </a:rPr>
              <a:t>(containment)</a:t>
            </a:r>
          </a:p>
          <a:p>
            <a:pPr algn="ctr">
              <a:lnSpc>
                <a:spcPct val="8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Arial"/>
                <a:cs typeface="Arial"/>
              </a:rPr>
              <a:t>facilities</a:t>
            </a:r>
          </a:p>
        </p:txBody>
      </p:sp>
      <p:sp>
        <p:nvSpPr>
          <p:cNvPr id="9" name="Oval 8"/>
          <p:cNvSpPr/>
          <p:nvPr/>
        </p:nvSpPr>
        <p:spPr>
          <a:xfrm>
            <a:off x="3414661" y="2275451"/>
            <a:ext cx="1307537" cy="78081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909404" y="3537877"/>
            <a:ext cx="1307537" cy="780815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095607" y="3655636"/>
            <a:ext cx="980106" cy="5416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Arial"/>
                <a:cs typeface="Arial"/>
              </a:rPr>
              <a:t>Overcome</a:t>
            </a:r>
          </a:p>
          <a:p>
            <a:pPr algn="ctr">
              <a:lnSpc>
                <a:spcPct val="80000"/>
              </a:lnSpc>
            </a:pPr>
            <a:r>
              <a:rPr lang="en-US" sz="1200" b="1" dirty="0">
                <a:solidFill>
                  <a:schemeClr val="bg1"/>
                </a:solidFill>
                <a:latin typeface="Arial"/>
                <a:cs typeface="Arial"/>
              </a:rPr>
              <a:t>s</a:t>
            </a:r>
            <a:r>
              <a:rPr lang="en-US" sz="1200" b="1" dirty="0" smtClean="0">
                <a:solidFill>
                  <a:schemeClr val="bg1"/>
                </a:solidFill>
                <a:latin typeface="Arial"/>
                <a:cs typeface="Arial"/>
              </a:rPr>
              <a:t>cale-up</a:t>
            </a:r>
          </a:p>
          <a:p>
            <a:pPr algn="ctr">
              <a:lnSpc>
                <a:spcPct val="8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Arial"/>
                <a:cs typeface="Arial"/>
              </a:rPr>
              <a:t>challenges</a:t>
            </a:r>
          </a:p>
        </p:txBody>
      </p:sp>
      <p:sp>
        <p:nvSpPr>
          <p:cNvPr id="15" name="Oval 14"/>
          <p:cNvSpPr/>
          <p:nvPr/>
        </p:nvSpPr>
        <p:spPr>
          <a:xfrm>
            <a:off x="7153016" y="4160627"/>
            <a:ext cx="1307537" cy="78081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339219" y="4278386"/>
            <a:ext cx="980106" cy="5416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Arial"/>
                <a:cs typeface="Arial"/>
              </a:rPr>
              <a:t>Overcome</a:t>
            </a:r>
          </a:p>
          <a:p>
            <a:pPr algn="ctr">
              <a:lnSpc>
                <a:spcPct val="8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Arial"/>
                <a:cs typeface="Arial"/>
              </a:rPr>
              <a:t>delivery</a:t>
            </a:r>
          </a:p>
          <a:p>
            <a:pPr algn="ctr">
              <a:lnSpc>
                <a:spcPct val="8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Arial"/>
                <a:cs typeface="Arial"/>
              </a:rPr>
              <a:t>challenges</a:t>
            </a:r>
          </a:p>
        </p:txBody>
      </p:sp>
      <p:sp>
        <p:nvSpPr>
          <p:cNvPr id="19" name="Down Arrow 18"/>
          <p:cNvSpPr/>
          <p:nvPr/>
        </p:nvSpPr>
        <p:spPr>
          <a:xfrm>
            <a:off x="56477" y="1382889"/>
            <a:ext cx="968941" cy="4148667"/>
          </a:xfrm>
          <a:prstGeom prst="downArrow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-968204" y="3132581"/>
            <a:ext cx="2989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  <a:latin typeface="Arial"/>
                <a:cs typeface="Arial"/>
              </a:rPr>
              <a:t>Increasing expense and time</a:t>
            </a:r>
            <a:endParaRPr lang="en-US" sz="1600" b="1" dirty="0"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21" name="Down Arrow 20"/>
          <p:cNvSpPr/>
          <p:nvPr/>
        </p:nvSpPr>
        <p:spPr>
          <a:xfrm rot="16200000">
            <a:off x="4177782" y="2523872"/>
            <a:ext cx="968941" cy="6084812"/>
          </a:xfrm>
          <a:prstGeom prst="downArrow">
            <a:avLst/>
          </a:prstGeom>
          <a:gradFill flip="none" rotWithShape="1">
            <a:gsLst>
              <a:gs pos="0">
                <a:schemeClr val="bg2">
                  <a:lumMod val="25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644777" y="5382742"/>
            <a:ext cx="35029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Increasing risk of technical failure</a:t>
            </a:r>
            <a:endParaRPr lang="en-US" sz="1600" b="1" dirty="0">
              <a:latin typeface="Arial"/>
              <a:cs typeface="Arial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1712148" y="921928"/>
            <a:ext cx="7064963" cy="3574814"/>
          </a:xfrm>
          <a:prstGeom prst="line">
            <a:avLst/>
          </a:prstGeom>
          <a:ln w="76200" cmpd="sng">
            <a:solidFill>
              <a:schemeClr val="tx1">
                <a:lumMod val="65000"/>
                <a:lumOff val="3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4667680" y="2907608"/>
            <a:ext cx="1307537" cy="780815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785505" y="3025367"/>
            <a:ext cx="1116862" cy="5416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Arial"/>
                <a:cs typeface="Arial"/>
              </a:rPr>
              <a:t>Overcome</a:t>
            </a:r>
          </a:p>
          <a:p>
            <a:pPr algn="ctr">
              <a:lnSpc>
                <a:spcPct val="80000"/>
              </a:lnSpc>
            </a:pPr>
            <a:r>
              <a:rPr lang="en-US" sz="1200" b="1" dirty="0">
                <a:solidFill>
                  <a:schemeClr val="bg1"/>
                </a:solidFill>
                <a:latin typeface="Arial"/>
                <a:cs typeface="Arial"/>
              </a:rPr>
              <a:t>l</a:t>
            </a:r>
            <a:r>
              <a:rPr lang="en-US" sz="1200" b="1" dirty="0" smtClean="0">
                <a:solidFill>
                  <a:schemeClr val="bg1"/>
                </a:solidFill>
                <a:latin typeface="Arial"/>
                <a:cs typeface="Arial"/>
              </a:rPr>
              <a:t>ab technical </a:t>
            </a:r>
          </a:p>
          <a:p>
            <a:pPr algn="ctr">
              <a:lnSpc>
                <a:spcPct val="8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Arial"/>
                <a:cs typeface="Arial"/>
              </a:rPr>
              <a:t>challenges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488010" y="2308547"/>
            <a:ext cx="1168183" cy="6894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Arial"/>
                <a:cs typeface="Arial"/>
              </a:rPr>
              <a:t>Secure</a:t>
            </a:r>
          </a:p>
          <a:p>
            <a:pPr algn="ctr">
              <a:lnSpc>
                <a:spcPct val="80000"/>
              </a:lnSpc>
            </a:pPr>
            <a:r>
              <a:rPr lang="en-US" sz="1200" b="1" dirty="0">
                <a:solidFill>
                  <a:schemeClr val="bg1"/>
                </a:solidFill>
                <a:latin typeface="Arial"/>
                <a:cs typeface="Arial"/>
              </a:rPr>
              <a:t>e</a:t>
            </a:r>
            <a:r>
              <a:rPr lang="en-US" sz="1200" b="1" dirty="0" smtClean="0">
                <a:solidFill>
                  <a:schemeClr val="bg1"/>
                </a:solidFill>
                <a:latin typeface="Arial"/>
                <a:cs typeface="Arial"/>
              </a:rPr>
              <a:t>quipment</a:t>
            </a:r>
          </a:p>
          <a:p>
            <a:pPr algn="ctr">
              <a:lnSpc>
                <a:spcPct val="80000"/>
              </a:lnSpc>
            </a:pPr>
            <a:r>
              <a:rPr lang="en-US" sz="1200" b="1" dirty="0">
                <a:solidFill>
                  <a:schemeClr val="bg1"/>
                </a:solidFill>
                <a:latin typeface="Arial"/>
                <a:cs typeface="Arial"/>
              </a:rPr>
              <a:t>a</a:t>
            </a:r>
            <a:r>
              <a:rPr lang="en-US" sz="1200" b="1" dirty="0" smtClean="0">
                <a:solidFill>
                  <a:schemeClr val="bg1"/>
                </a:solidFill>
                <a:latin typeface="Arial"/>
                <a:cs typeface="Arial"/>
              </a:rPr>
              <a:t>nd</a:t>
            </a:r>
          </a:p>
          <a:p>
            <a:pPr algn="ctr">
              <a:lnSpc>
                <a:spcPct val="8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Arial"/>
                <a:cs typeface="Arial"/>
              </a:rPr>
              <a:t>consumables</a:t>
            </a:r>
          </a:p>
        </p:txBody>
      </p:sp>
      <p:sp>
        <p:nvSpPr>
          <p:cNvPr id="28" name="TextBox 27"/>
          <p:cNvSpPr txBox="1"/>
          <p:nvPr/>
        </p:nvSpPr>
        <p:spPr>
          <a:xfrm rot="1604985">
            <a:off x="4014131" y="2348819"/>
            <a:ext cx="3012286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Progress towards goal</a:t>
            </a:r>
            <a:endParaRPr lang="en-US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94051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1652" y="235231"/>
            <a:ext cx="6560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Synthetic </a:t>
            </a:r>
            <a:r>
              <a:rPr lang="en-US" b="1" dirty="0" err="1" smtClean="0">
                <a:latin typeface="Arial"/>
                <a:cs typeface="Arial"/>
              </a:rPr>
              <a:t>vs</a:t>
            </a:r>
            <a:r>
              <a:rPr lang="en-US" b="1" dirty="0" smtClean="0">
                <a:latin typeface="Arial"/>
                <a:cs typeface="Arial"/>
              </a:rPr>
              <a:t> already existing naturally evolved pathogens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111" y="1222963"/>
            <a:ext cx="8327921" cy="4801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800000"/>
                </a:solidFill>
              </a:rPr>
              <a:t>W</a:t>
            </a:r>
            <a:r>
              <a:rPr lang="en-US" b="1" dirty="0" smtClean="0">
                <a:solidFill>
                  <a:srgbClr val="800000"/>
                </a:solidFill>
              </a:rPr>
              <a:t>e need to be fully aware of the possible scenarios and learn from experience:</a:t>
            </a:r>
          </a:p>
          <a:p>
            <a:endParaRPr lang="en-US" dirty="0">
              <a:solidFill>
                <a:srgbClr val="8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F</a:t>
            </a:r>
            <a:r>
              <a:rPr lang="en-US" dirty="0" smtClean="0">
                <a:solidFill>
                  <a:srgbClr val="000000"/>
                </a:solidFill>
              </a:rPr>
              <a:t>ear generated by previous events, ‘threat narratives’ and propaganda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Work on H5N1 bird flu virus infectivity, synthesis of polio and Spanish flu viruses</a:t>
            </a:r>
          </a:p>
          <a:p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      - reports on these share a common thread of misunderstanding of the true nature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            and level of the associated risks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It is important to ensure that a fully informed narrative, coupled to transparency, is</a:t>
            </a:r>
          </a:p>
          <a:p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      available to the wider community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Small scale is very different to large-scale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Dangerous pathogenic organisms already exist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8667" y="6084109"/>
            <a:ext cx="1175926" cy="70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586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1652" y="235231"/>
            <a:ext cx="2878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Some useful references* 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0727" y="1082945"/>
            <a:ext cx="7656408" cy="37548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Jefferson </a:t>
            </a:r>
            <a:r>
              <a:rPr lang="en-US" sz="1400" i="1" dirty="0" smtClean="0">
                <a:latin typeface="Arial"/>
                <a:cs typeface="Arial"/>
              </a:rPr>
              <a:t>et al Frontiers in Public Health </a:t>
            </a:r>
            <a:r>
              <a:rPr lang="en-US" sz="1400" dirty="0" smtClean="0">
                <a:latin typeface="Arial"/>
                <a:cs typeface="Arial"/>
              </a:rPr>
              <a:t>2 (2014) Article 115    </a:t>
            </a:r>
            <a:r>
              <a:rPr lang="en-US" sz="1400" dirty="0" smtClean="0">
                <a:solidFill>
                  <a:srgbClr val="800000"/>
                </a:solidFill>
                <a:latin typeface="Arial"/>
                <a:cs typeface="Arial"/>
              </a:rPr>
              <a:t>Synthetic Biology &amp; Biosecurity</a:t>
            </a:r>
          </a:p>
          <a:p>
            <a:endParaRPr lang="en-US" sz="1400" dirty="0">
              <a:latin typeface="Arial"/>
              <a:cs typeface="Arial"/>
            </a:endParaRPr>
          </a:p>
          <a:p>
            <a:r>
              <a:rPr lang="en-US" sz="1400" dirty="0" smtClean="0">
                <a:latin typeface="Arial"/>
                <a:cs typeface="Arial"/>
              </a:rPr>
              <a:t>Tucker </a:t>
            </a:r>
            <a:r>
              <a:rPr lang="en-US" sz="1400" i="1" dirty="0" smtClean="0">
                <a:latin typeface="Arial"/>
                <a:cs typeface="Arial"/>
              </a:rPr>
              <a:t>The New Atlantis </a:t>
            </a:r>
            <a:r>
              <a:rPr lang="en-US" sz="1400" dirty="0" smtClean="0">
                <a:latin typeface="Arial"/>
                <a:cs typeface="Arial"/>
              </a:rPr>
              <a:t>Spring 2011    </a:t>
            </a:r>
            <a:r>
              <a:rPr lang="en-US" sz="1400" dirty="0" smtClean="0">
                <a:solidFill>
                  <a:srgbClr val="800000"/>
                </a:solidFill>
                <a:latin typeface="Arial"/>
                <a:cs typeface="Arial"/>
              </a:rPr>
              <a:t>Could Terrorists Exploit Synthetic Biology?</a:t>
            </a:r>
          </a:p>
          <a:p>
            <a:endParaRPr lang="en-US" sz="1400" dirty="0">
              <a:latin typeface="Arial"/>
              <a:cs typeface="Arial"/>
            </a:endParaRPr>
          </a:p>
          <a:p>
            <a:r>
              <a:rPr lang="en-US" sz="1400" dirty="0" err="1" smtClean="0">
                <a:latin typeface="Arial"/>
                <a:cs typeface="Arial"/>
              </a:rPr>
              <a:t>Tumpey</a:t>
            </a:r>
            <a:r>
              <a:rPr lang="en-US" sz="1400" dirty="0" smtClean="0">
                <a:latin typeface="Arial"/>
                <a:cs typeface="Arial"/>
              </a:rPr>
              <a:t> </a:t>
            </a:r>
            <a:r>
              <a:rPr lang="en-US" sz="1400" i="1" dirty="0" smtClean="0">
                <a:latin typeface="Arial"/>
                <a:cs typeface="Arial"/>
              </a:rPr>
              <a:t>et al Science </a:t>
            </a:r>
            <a:r>
              <a:rPr lang="en-US" sz="1400" dirty="0" smtClean="0">
                <a:latin typeface="Arial"/>
                <a:cs typeface="Arial"/>
              </a:rPr>
              <a:t>310 (2005) 77-80    </a:t>
            </a:r>
            <a:r>
              <a:rPr lang="en-US" sz="1400" dirty="0" smtClean="0">
                <a:solidFill>
                  <a:srgbClr val="800000"/>
                </a:solidFill>
                <a:latin typeface="Arial"/>
                <a:cs typeface="Arial"/>
              </a:rPr>
              <a:t>Reconstruction of the 1918 Spanish Influenza Virus</a:t>
            </a:r>
          </a:p>
          <a:p>
            <a:endParaRPr lang="en-US" sz="1400" dirty="0" smtClean="0">
              <a:latin typeface="Arial"/>
              <a:cs typeface="Arial"/>
            </a:endParaRPr>
          </a:p>
          <a:p>
            <a:r>
              <a:rPr lang="en-US" sz="1400" dirty="0">
                <a:latin typeface="Arial"/>
                <a:cs typeface="Arial"/>
              </a:rPr>
              <a:t>http://</a:t>
            </a:r>
            <a:r>
              <a:rPr lang="en-US" sz="1400" dirty="0" err="1">
                <a:latin typeface="Arial"/>
                <a:cs typeface="Arial"/>
              </a:rPr>
              <a:t>thebulletin.org</a:t>
            </a:r>
            <a:r>
              <a:rPr lang="en-US" sz="1400" dirty="0">
                <a:latin typeface="Arial"/>
                <a:cs typeface="Arial"/>
              </a:rPr>
              <a:t>/myths-and-realities-synthetic-bioweapons7626</a:t>
            </a:r>
          </a:p>
          <a:p>
            <a:endParaRPr lang="en-US" sz="1400" dirty="0" smtClean="0">
              <a:solidFill>
                <a:srgbClr val="800000"/>
              </a:solidFill>
              <a:latin typeface="Arial"/>
              <a:cs typeface="Arial"/>
            </a:endParaRPr>
          </a:p>
          <a:p>
            <a:endParaRPr lang="en-US" sz="1400" dirty="0">
              <a:solidFill>
                <a:srgbClr val="800000"/>
              </a:solidFill>
              <a:latin typeface="Arial"/>
              <a:cs typeface="Arial"/>
            </a:endParaRPr>
          </a:p>
          <a:p>
            <a:endParaRPr lang="en-US" sz="1400" dirty="0">
              <a:solidFill>
                <a:srgbClr val="800000"/>
              </a:solidFill>
              <a:latin typeface="Arial"/>
              <a:cs typeface="Arial"/>
            </a:endParaRPr>
          </a:p>
          <a:p>
            <a:r>
              <a:rPr lang="en-US" sz="1400" b="1" i="1" dirty="0" smtClean="0">
                <a:solidFill>
                  <a:srgbClr val="800000"/>
                </a:solidFill>
                <a:latin typeface="Arial"/>
                <a:cs typeface="Arial"/>
              </a:rPr>
              <a:t>History of Synthetic Biology:</a:t>
            </a:r>
          </a:p>
          <a:p>
            <a:endParaRPr lang="en-US" sz="1400" b="1" i="1" dirty="0">
              <a:solidFill>
                <a:srgbClr val="800000"/>
              </a:solidFill>
              <a:latin typeface="Arial"/>
              <a:cs typeface="Arial"/>
            </a:endParaRPr>
          </a:p>
          <a:p>
            <a:r>
              <a:rPr lang="en-US" sz="1400" dirty="0">
                <a:latin typeface="Arial"/>
                <a:cs typeface="Arial"/>
              </a:rPr>
              <a:t>Cameron </a:t>
            </a:r>
            <a:r>
              <a:rPr lang="en-US" sz="1400" i="1" dirty="0">
                <a:latin typeface="Arial"/>
                <a:cs typeface="Arial"/>
              </a:rPr>
              <a:t>et al Nature Rev </a:t>
            </a:r>
            <a:r>
              <a:rPr lang="en-US" sz="1400" i="1" dirty="0" err="1">
                <a:latin typeface="Arial"/>
                <a:cs typeface="Arial"/>
              </a:rPr>
              <a:t>Microbiol</a:t>
            </a:r>
            <a:r>
              <a:rPr lang="en-US" sz="1400" i="1" dirty="0">
                <a:latin typeface="Arial"/>
                <a:cs typeface="Arial"/>
              </a:rPr>
              <a:t> </a:t>
            </a:r>
            <a:r>
              <a:rPr lang="en-US" sz="1400" dirty="0">
                <a:latin typeface="Arial"/>
                <a:cs typeface="Arial"/>
              </a:rPr>
              <a:t>12 (2014) 381-</a:t>
            </a:r>
            <a:r>
              <a:rPr lang="en-US" sz="1400" dirty="0" smtClean="0">
                <a:latin typeface="Arial"/>
                <a:cs typeface="Arial"/>
              </a:rPr>
              <a:t>390</a:t>
            </a:r>
          </a:p>
          <a:p>
            <a:endParaRPr lang="en-US" sz="1400" dirty="0">
              <a:latin typeface="Arial"/>
              <a:cs typeface="Arial"/>
            </a:endParaRPr>
          </a:p>
          <a:p>
            <a:r>
              <a:rPr lang="en-US" sz="1400" dirty="0" err="1">
                <a:latin typeface="Arial"/>
                <a:cs typeface="Arial"/>
              </a:rPr>
              <a:t>Porcar</a:t>
            </a:r>
            <a:r>
              <a:rPr lang="en-US" sz="1400" dirty="0">
                <a:latin typeface="Arial"/>
                <a:cs typeface="Arial"/>
              </a:rPr>
              <a:t> &amp; </a:t>
            </a:r>
            <a:r>
              <a:rPr lang="en-US" sz="1400" dirty="0" err="1">
                <a:latin typeface="Arial"/>
                <a:cs typeface="Arial"/>
              </a:rPr>
              <a:t>Peretó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i="1" dirty="0">
                <a:latin typeface="Arial"/>
                <a:cs typeface="Arial"/>
              </a:rPr>
              <a:t>Synthetic Biology </a:t>
            </a:r>
            <a:r>
              <a:rPr lang="en-US" sz="1400" dirty="0">
                <a:latin typeface="Arial"/>
                <a:cs typeface="Arial"/>
              </a:rPr>
              <a:t>(2014) </a:t>
            </a:r>
            <a:r>
              <a:rPr lang="en-US" sz="1400" i="1" dirty="0">
                <a:latin typeface="Arial"/>
                <a:cs typeface="Arial"/>
              </a:rPr>
              <a:t>Springer Briefs in Biochemistry &amp; Molecular Biology</a:t>
            </a:r>
          </a:p>
          <a:p>
            <a:endParaRPr lang="en-US" sz="1400" dirty="0">
              <a:latin typeface="Arial"/>
              <a:cs typeface="Arial"/>
            </a:endParaRPr>
          </a:p>
          <a:p>
            <a:endParaRPr lang="en-US" sz="1400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8667" y="6084109"/>
            <a:ext cx="1175926" cy="7055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2819" y="6287312"/>
            <a:ext cx="6032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Arial"/>
                <a:cs typeface="Arial"/>
              </a:rPr>
              <a:t>*If you would like more information, please feel free to contact us at WISB</a:t>
            </a:r>
            <a:endParaRPr lang="en-US" sz="14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5799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6196" y="1373073"/>
            <a:ext cx="7966906" cy="4678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>
                <a:solidFill>
                  <a:srgbClr val="800000"/>
                </a:solidFill>
                <a:latin typeface="Arial"/>
                <a:cs typeface="Arial"/>
              </a:rPr>
              <a:t>			               </a:t>
            </a:r>
            <a:r>
              <a:rPr lang="en-US" b="1" i="1" dirty="0" smtClean="0">
                <a:solidFill>
                  <a:srgbClr val="800000"/>
                </a:solidFill>
                <a:latin typeface="Arial"/>
                <a:cs typeface="Arial"/>
              </a:rPr>
              <a:t>SYNTHETIC BIOLOGY - What is it?</a:t>
            </a:r>
          </a:p>
          <a:p>
            <a:endParaRPr lang="en-US" sz="1400" b="1" i="1" dirty="0" smtClean="0">
              <a:solidFill>
                <a:srgbClr val="800000"/>
              </a:solidFill>
              <a:latin typeface="Arial"/>
              <a:cs typeface="Arial"/>
            </a:endParaRPr>
          </a:p>
          <a:p>
            <a:r>
              <a:rPr lang="en-US" sz="1400" b="1" dirty="0" smtClean="0">
                <a:latin typeface="Arial"/>
                <a:cs typeface="Arial"/>
              </a:rPr>
              <a:t>Synthetic biology manipulates and rearranges existing biological systems, </a:t>
            </a:r>
            <a:r>
              <a:rPr lang="en-US" sz="1400" b="1" i="1" dirty="0" smtClean="0">
                <a:latin typeface="Arial"/>
                <a:cs typeface="Arial"/>
              </a:rPr>
              <a:t>as far as </a:t>
            </a:r>
          </a:p>
          <a:p>
            <a:r>
              <a:rPr lang="en-US" sz="1400" b="1" i="1" dirty="0">
                <a:latin typeface="Arial"/>
                <a:cs typeface="Arial"/>
              </a:rPr>
              <a:t>p</a:t>
            </a:r>
            <a:r>
              <a:rPr lang="en-US" sz="1400" b="1" i="1" dirty="0" smtClean="0">
                <a:latin typeface="Arial"/>
                <a:cs typeface="Arial"/>
              </a:rPr>
              <a:t>ossible</a:t>
            </a:r>
            <a:r>
              <a:rPr lang="en-US" sz="1400" b="1" dirty="0" smtClean="0">
                <a:latin typeface="Arial"/>
                <a:cs typeface="Arial"/>
              </a:rPr>
              <a:t> in a </a:t>
            </a:r>
            <a:r>
              <a:rPr lang="en-US" sz="1400" b="1" i="1" dirty="0" smtClean="0">
                <a:latin typeface="Arial"/>
                <a:cs typeface="Arial"/>
              </a:rPr>
              <a:t>standardized</a:t>
            </a:r>
            <a:r>
              <a:rPr lang="en-US" sz="1400" b="1" dirty="0" smtClean="0">
                <a:latin typeface="Arial"/>
                <a:cs typeface="Arial"/>
              </a:rPr>
              <a:t> manner.</a:t>
            </a:r>
          </a:p>
          <a:p>
            <a:endParaRPr lang="en-US" sz="1400" b="1" dirty="0">
              <a:latin typeface="Arial"/>
              <a:cs typeface="Arial"/>
            </a:endParaRPr>
          </a:p>
          <a:p>
            <a:r>
              <a:rPr lang="en-US" sz="1400" b="1" dirty="0" smtClean="0">
                <a:latin typeface="Arial"/>
                <a:cs typeface="Arial"/>
              </a:rPr>
              <a:t>The capabilities and achievements of synthetic biology are heavily dependent </a:t>
            </a:r>
          </a:p>
          <a:p>
            <a:r>
              <a:rPr lang="en-US" sz="1400" b="1" dirty="0" smtClean="0">
                <a:latin typeface="Arial"/>
                <a:cs typeface="Arial"/>
              </a:rPr>
              <a:t>upon detailed, quantitative understanding of how biological systems function,</a:t>
            </a:r>
          </a:p>
          <a:p>
            <a:r>
              <a:rPr lang="en-US" sz="1400" b="1" dirty="0">
                <a:latin typeface="Arial"/>
                <a:cs typeface="Arial"/>
              </a:rPr>
              <a:t>i</a:t>
            </a:r>
            <a:r>
              <a:rPr lang="en-US" sz="1400" b="1" dirty="0" smtClean="0">
                <a:latin typeface="Arial"/>
                <a:cs typeface="Arial"/>
              </a:rPr>
              <a:t>ndeed of what ‘living’ means.</a:t>
            </a:r>
          </a:p>
          <a:p>
            <a:endParaRPr lang="en-US" sz="1400" b="1" dirty="0">
              <a:latin typeface="Arial"/>
              <a:cs typeface="Arial"/>
            </a:endParaRPr>
          </a:p>
          <a:p>
            <a:r>
              <a:rPr lang="en-US" sz="1400" b="1" dirty="0" smtClean="0">
                <a:latin typeface="Arial"/>
                <a:cs typeface="Arial"/>
              </a:rPr>
              <a:t>Therefore, synthetic biology is a hybrid field that: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latin typeface="Arial"/>
                <a:cs typeface="Arial"/>
              </a:rPr>
              <a:t>a</a:t>
            </a:r>
            <a:r>
              <a:rPr lang="en-US" sz="1400" b="1" dirty="0" smtClean="0">
                <a:latin typeface="Arial"/>
                <a:cs typeface="Arial"/>
              </a:rPr>
              <a:t>pplies (a new type of) engineering to advance our understanding of biological systems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latin typeface="Arial"/>
                <a:cs typeface="Arial"/>
              </a:rPr>
              <a:t>g</a:t>
            </a:r>
            <a:r>
              <a:rPr lang="en-US" sz="1400" b="1" dirty="0" smtClean="0">
                <a:latin typeface="Arial"/>
                <a:cs typeface="Arial"/>
              </a:rPr>
              <a:t>enerates products and processes that are of use to society</a:t>
            </a:r>
          </a:p>
          <a:p>
            <a:endParaRPr lang="en-US" sz="1400" b="1" dirty="0" smtClean="0">
              <a:latin typeface="Arial"/>
              <a:cs typeface="Arial"/>
            </a:endParaRPr>
          </a:p>
          <a:p>
            <a:r>
              <a:rPr lang="en-US" sz="1400" b="1" i="1" dirty="0" smtClean="0">
                <a:solidFill>
                  <a:srgbClr val="800000"/>
                </a:solidFill>
                <a:latin typeface="Arial"/>
                <a:cs typeface="Arial"/>
              </a:rPr>
              <a:t>Keywords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latin typeface="Arial"/>
                <a:cs typeface="Arial"/>
              </a:rPr>
              <a:t>e</a:t>
            </a:r>
            <a:r>
              <a:rPr lang="en-US" sz="1400" b="1" dirty="0" smtClean="0">
                <a:latin typeface="Arial"/>
                <a:cs typeface="Arial"/>
              </a:rPr>
              <a:t>xperimental and theoretical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latin typeface="Arial"/>
                <a:cs typeface="Arial"/>
              </a:rPr>
              <a:t>i</a:t>
            </a:r>
            <a:r>
              <a:rPr lang="en-US" sz="1400" b="1" dirty="0" smtClean="0">
                <a:latin typeface="Arial"/>
                <a:cs typeface="Arial"/>
              </a:rPr>
              <a:t>nterdisciplinary and integrative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latin typeface="Arial"/>
                <a:cs typeface="Arial"/>
              </a:rPr>
              <a:t>q</a:t>
            </a:r>
            <a:r>
              <a:rPr lang="en-US" sz="1400" b="1" dirty="0" smtClean="0">
                <a:latin typeface="Arial"/>
                <a:cs typeface="Arial"/>
              </a:rPr>
              <a:t>uantitative, physicochemical, computational, engineering-oriented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latin typeface="Arial"/>
                <a:cs typeface="Arial"/>
              </a:rPr>
              <a:t>l</a:t>
            </a:r>
            <a:r>
              <a:rPr lang="en-US" sz="1400" b="1" dirty="0" smtClean="0">
                <a:latin typeface="Arial"/>
                <a:cs typeface="Arial"/>
              </a:rPr>
              <a:t>ike AI, potentially pushing at new investigative, creative and ethical boundaries</a:t>
            </a:r>
          </a:p>
          <a:p>
            <a:endParaRPr lang="en-US" sz="1400" b="1" i="1" dirty="0" smtClean="0">
              <a:solidFill>
                <a:srgbClr val="800000"/>
              </a:solidFill>
              <a:latin typeface="Arial"/>
              <a:cs typeface="Arial"/>
            </a:endParaRPr>
          </a:p>
          <a:p>
            <a:endParaRPr lang="en-US" sz="1400" b="1" i="1" dirty="0">
              <a:solidFill>
                <a:srgbClr val="800000"/>
              </a:solidFill>
              <a:latin typeface="Arial"/>
              <a:cs typeface="Arial"/>
            </a:endParaRPr>
          </a:p>
          <a:p>
            <a:endParaRPr lang="en-US" sz="1400" b="1" i="1" dirty="0" smtClean="0">
              <a:solidFill>
                <a:srgbClr val="800000"/>
              </a:solidFill>
              <a:latin typeface="Arial"/>
              <a:cs typeface="Arial"/>
            </a:endParaRPr>
          </a:p>
        </p:txBody>
      </p:sp>
      <p:pic>
        <p:nvPicPr>
          <p:cNvPr id="4" name="Picture 3" descr="logo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67" y="151338"/>
            <a:ext cx="2832100" cy="6715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9" name="Picture 1" descr="UoW LOGO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82" y="5965181"/>
            <a:ext cx="1283777" cy="769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BBSRC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204" y="274638"/>
            <a:ext cx="1485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EPSRC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7523" y="151338"/>
            <a:ext cx="16002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0745" y="5710780"/>
            <a:ext cx="1036978" cy="9888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41950" y="6232774"/>
            <a:ext cx="11166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M.C. Escher </a:t>
            </a:r>
          </a:p>
          <a:p>
            <a:r>
              <a:rPr lang="en-US" sz="1200" dirty="0" smtClean="0">
                <a:latin typeface="Arial"/>
                <a:cs typeface="Arial"/>
              </a:rPr>
              <a:t>Circle Limit III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4028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00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298" name="Object 2"/>
          <p:cNvGraphicFramePr>
            <a:graphicFrameLocks noChangeAspect="1"/>
          </p:cNvGraphicFramePr>
          <p:nvPr/>
        </p:nvGraphicFramePr>
        <p:xfrm>
          <a:off x="0" y="-9525"/>
          <a:ext cx="4222750" cy="354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1" name="Image" r:id="rId4" imgW="979934" imgH="920147" progId="">
                  <p:embed/>
                </p:oleObj>
              </mc:Choice>
              <mc:Fallback>
                <p:oleObj name="Image" r:id="rId4" imgW="979934" imgH="920147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9525"/>
                        <a:ext cx="4222750" cy="3546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299" name="Line 3"/>
          <p:cNvSpPr>
            <a:spLocks noChangeShapeType="1"/>
          </p:cNvSpPr>
          <p:nvPr/>
        </p:nvSpPr>
        <p:spPr bwMode="auto">
          <a:xfrm flipV="1">
            <a:off x="0" y="5873750"/>
            <a:ext cx="4584700" cy="0"/>
          </a:xfrm>
          <a:prstGeom prst="line">
            <a:avLst/>
          </a:prstGeom>
          <a:noFill/>
          <a:ln w="28575">
            <a:solidFill>
              <a:srgbClr val="F8F8F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00" name="Oval 4"/>
          <p:cNvSpPr>
            <a:spLocks noChangeArrowheads="1"/>
          </p:cNvSpPr>
          <p:nvPr/>
        </p:nvSpPr>
        <p:spPr bwMode="auto">
          <a:xfrm>
            <a:off x="109538" y="6465888"/>
            <a:ext cx="152400" cy="1524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01" name="Oval 5"/>
          <p:cNvSpPr>
            <a:spLocks noChangeArrowheads="1"/>
          </p:cNvSpPr>
          <p:nvPr/>
        </p:nvSpPr>
        <p:spPr bwMode="auto">
          <a:xfrm>
            <a:off x="454025" y="6302375"/>
            <a:ext cx="152400" cy="152400"/>
          </a:xfrm>
          <a:prstGeom prst="ellipse">
            <a:avLst/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02" name="Oval 6"/>
          <p:cNvSpPr>
            <a:spLocks noChangeArrowheads="1"/>
          </p:cNvSpPr>
          <p:nvPr/>
        </p:nvSpPr>
        <p:spPr bwMode="auto">
          <a:xfrm>
            <a:off x="280988" y="6705600"/>
            <a:ext cx="152400" cy="152400"/>
          </a:xfrm>
          <a:prstGeom prst="ellipse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03" name="Oval 7"/>
          <p:cNvSpPr>
            <a:spLocks noChangeArrowheads="1"/>
          </p:cNvSpPr>
          <p:nvPr/>
        </p:nvSpPr>
        <p:spPr bwMode="auto">
          <a:xfrm>
            <a:off x="774700" y="5257800"/>
            <a:ext cx="152400" cy="152400"/>
          </a:xfrm>
          <a:prstGeom prst="ellipse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04" name="Oval 8"/>
          <p:cNvSpPr>
            <a:spLocks noChangeArrowheads="1"/>
          </p:cNvSpPr>
          <p:nvPr/>
        </p:nvSpPr>
        <p:spPr bwMode="auto">
          <a:xfrm>
            <a:off x="1379538" y="6224588"/>
            <a:ext cx="152400" cy="1524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05" name="Oval 9"/>
          <p:cNvSpPr>
            <a:spLocks noChangeArrowheads="1"/>
          </p:cNvSpPr>
          <p:nvPr/>
        </p:nvSpPr>
        <p:spPr bwMode="auto">
          <a:xfrm>
            <a:off x="434975" y="5489575"/>
            <a:ext cx="152400" cy="152400"/>
          </a:xfrm>
          <a:prstGeom prst="ellipse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06" name="Oval 10"/>
          <p:cNvSpPr>
            <a:spLocks noChangeArrowheads="1"/>
          </p:cNvSpPr>
          <p:nvPr/>
        </p:nvSpPr>
        <p:spPr bwMode="auto">
          <a:xfrm>
            <a:off x="1277938" y="5516563"/>
            <a:ext cx="152400" cy="152400"/>
          </a:xfrm>
          <a:prstGeom prst="ellipse">
            <a:avLst/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07" name="Oval 11"/>
          <p:cNvSpPr>
            <a:spLocks noChangeArrowheads="1"/>
          </p:cNvSpPr>
          <p:nvPr/>
        </p:nvSpPr>
        <p:spPr bwMode="auto">
          <a:xfrm>
            <a:off x="341313" y="5383213"/>
            <a:ext cx="152400" cy="1524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08" name="Oval 12"/>
          <p:cNvSpPr>
            <a:spLocks noChangeArrowheads="1"/>
          </p:cNvSpPr>
          <p:nvPr/>
        </p:nvSpPr>
        <p:spPr bwMode="auto">
          <a:xfrm>
            <a:off x="1025525" y="6264275"/>
            <a:ext cx="152400" cy="152400"/>
          </a:xfrm>
          <a:prstGeom prst="ellipse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09" name="Oval 13"/>
          <p:cNvSpPr>
            <a:spLocks noChangeArrowheads="1"/>
          </p:cNvSpPr>
          <p:nvPr/>
        </p:nvSpPr>
        <p:spPr bwMode="auto">
          <a:xfrm>
            <a:off x="1169988" y="6424613"/>
            <a:ext cx="152400" cy="152400"/>
          </a:xfrm>
          <a:prstGeom prst="ellipse">
            <a:avLst/>
          </a:prstGeom>
          <a:solidFill>
            <a:srgbClr val="3366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10" name="Oval 14"/>
          <p:cNvSpPr>
            <a:spLocks noChangeArrowheads="1"/>
          </p:cNvSpPr>
          <p:nvPr/>
        </p:nvSpPr>
        <p:spPr bwMode="auto">
          <a:xfrm>
            <a:off x="644525" y="6575425"/>
            <a:ext cx="152400" cy="1524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11" name="Oval 15"/>
          <p:cNvSpPr>
            <a:spLocks noChangeArrowheads="1"/>
          </p:cNvSpPr>
          <p:nvPr/>
        </p:nvSpPr>
        <p:spPr bwMode="auto">
          <a:xfrm>
            <a:off x="1477963" y="5373688"/>
            <a:ext cx="152400" cy="1524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12" name="Oval 16"/>
          <p:cNvSpPr>
            <a:spLocks noChangeArrowheads="1"/>
          </p:cNvSpPr>
          <p:nvPr/>
        </p:nvSpPr>
        <p:spPr bwMode="auto">
          <a:xfrm>
            <a:off x="2403475" y="5006975"/>
            <a:ext cx="152400" cy="1524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13" name="Oval 17"/>
          <p:cNvSpPr>
            <a:spLocks noChangeArrowheads="1"/>
          </p:cNvSpPr>
          <p:nvPr/>
        </p:nvSpPr>
        <p:spPr bwMode="auto">
          <a:xfrm>
            <a:off x="842963" y="5135563"/>
            <a:ext cx="152400" cy="1524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14" name="Oval 18"/>
          <p:cNvSpPr>
            <a:spLocks noChangeArrowheads="1"/>
          </p:cNvSpPr>
          <p:nvPr/>
        </p:nvSpPr>
        <p:spPr bwMode="auto">
          <a:xfrm>
            <a:off x="2152650" y="5200650"/>
            <a:ext cx="152400" cy="152400"/>
          </a:xfrm>
          <a:prstGeom prst="ellipse">
            <a:avLst/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15" name="Oval 19"/>
          <p:cNvSpPr>
            <a:spLocks noChangeArrowheads="1"/>
          </p:cNvSpPr>
          <p:nvPr/>
        </p:nvSpPr>
        <p:spPr bwMode="auto">
          <a:xfrm>
            <a:off x="985838" y="6653213"/>
            <a:ext cx="152400" cy="152400"/>
          </a:xfrm>
          <a:prstGeom prst="ellipse">
            <a:avLst/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16" name="Oval 20"/>
          <p:cNvSpPr>
            <a:spLocks noChangeArrowheads="1"/>
          </p:cNvSpPr>
          <p:nvPr/>
        </p:nvSpPr>
        <p:spPr bwMode="auto">
          <a:xfrm>
            <a:off x="1730375" y="6705600"/>
            <a:ext cx="152400" cy="152400"/>
          </a:xfrm>
          <a:prstGeom prst="ellipse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17" name="Oval 21"/>
          <p:cNvSpPr>
            <a:spLocks noChangeArrowheads="1"/>
          </p:cNvSpPr>
          <p:nvPr/>
        </p:nvSpPr>
        <p:spPr bwMode="auto">
          <a:xfrm>
            <a:off x="2079625" y="6705600"/>
            <a:ext cx="152400" cy="152400"/>
          </a:xfrm>
          <a:prstGeom prst="ellipse">
            <a:avLst/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18" name="Oval 22"/>
          <p:cNvSpPr>
            <a:spLocks noChangeArrowheads="1"/>
          </p:cNvSpPr>
          <p:nvPr/>
        </p:nvSpPr>
        <p:spPr bwMode="auto">
          <a:xfrm>
            <a:off x="174625" y="6219825"/>
            <a:ext cx="152400" cy="1524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19" name="Oval 23"/>
          <p:cNvSpPr>
            <a:spLocks noChangeArrowheads="1"/>
          </p:cNvSpPr>
          <p:nvPr/>
        </p:nvSpPr>
        <p:spPr bwMode="auto">
          <a:xfrm>
            <a:off x="161925" y="5470525"/>
            <a:ext cx="152400" cy="152400"/>
          </a:xfrm>
          <a:prstGeom prst="ellipse">
            <a:avLst/>
          </a:prstGeom>
          <a:solidFill>
            <a:srgbClr val="3366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20" name="Oval 24"/>
          <p:cNvSpPr>
            <a:spLocks noChangeArrowheads="1"/>
          </p:cNvSpPr>
          <p:nvPr/>
        </p:nvSpPr>
        <p:spPr bwMode="auto">
          <a:xfrm>
            <a:off x="290513" y="5522913"/>
            <a:ext cx="152400" cy="1524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21" name="Oval 25"/>
          <p:cNvSpPr>
            <a:spLocks noChangeArrowheads="1"/>
          </p:cNvSpPr>
          <p:nvPr/>
        </p:nvSpPr>
        <p:spPr bwMode="auto">
          <a:xfrm>
            <a:off x="711200" y="5130800"/>
            <a:ext cx="152400" cy="1524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22" name="Oval 26"/>
          <p:cNvSpPr>
            <a:spLocks noChangeArrowheads="1"/>
          </p:cNvSpPr>
          <p:nvPr/>
        </p:nvSpPr>
        <p:spPr bwMode="auto">
          <a:xfrm>
            <a:off x="2522538" y="6705600"/>
            <a:ext cx="152400" cy="1524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23" name="Oval 27"/>
          <p:cNvSpPr>
            <a:spLocks noChangeArrowheads="1"/>
          </p:cNvSpPr>
          <p:nvPr/>
        </p:nvSpPr>
        <p:spPr bwMode="auto">
          <a:xfrm>
            <a:off x="2559050" y="5073650"/>
            <a:ext cx="152400" cy="1524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24" name="Oval 28"/>
          <p:cNvSpPr>
            <a:spLocks noChangeArrowheads="1"/>
          </p:cNvSpPr>
          <p:nvPr/>
        </p:nvSpPr>
        <p:spPr bwMode="auto">
          <a:xfrm>
            <a:off x="1804988" y="6434138"/>
            <a:ext cx="152400" cy="152400"/>
          </a:xfrm>
          <a:prstGeom prst="ellipse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25" name="Oval 29"/>
          <p:cNvSpPr>
            <a:spLocks noChangeArrowheads="1"/>
          </p:cNvSpPr>
          <p:nvPr/>
        </p:nvSpPr>
        <p:spPr bwMode="auto">
          <a:xfrm>
            <a:off x="2257425" y="5076825"/>
            <a:ext cx="152400" cy="152400"/>
          </a:xfrm>
          <a:prstGeom prst="ellipse">
            <a:avLst/>
          </a:prstGeom>
          <a:solidFill>
            <a:srgbClr val="3366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26" name="Oval 30"/>
          <p:cNvSpPr>
            <a:spLocks noChangeArrowheads="1"/>
          </p:cNvSpPr>
          <p:nvPr/>
        </p:nvSpPr>
        <p:spPr bwMode="auto">
          <a:xfrm>
            <a:off x="2897188" y="6591300"/>
            <a:ext cx="152400" cy="152400"/>
          </a:xfrm>
          <a:prstGeom prst="ellipse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27" name="Oval 31"/>
          <p:cNvSpPr>
            <a:spLocks noChangeArrowheads="1"/>
          </p:cNvSpPr>
          <p:nvPr/>
        </p:nvSpPr>
        <p:spPr bwMode="auto">
          <a:xfrm>
            <a:off x="3221038" y="6446838"/>
            <a:ext cx="152400" cy="1524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29" name="Oval 33"/>
          <p:cNvSpPr>
            <a:spLocks noChangeArrowheads="1"/>
          </p:cNvSpPr>
          <p:nvPr/>
        </p:nvSpPr>
        <p:spPr bwMode="auto">
          <a:xfrm>
            <a:off x="2670175" y="6435725"/>
            <a:ext cx="152400" cy="152400"/>
          </a:xfrm>
          <a:prstGeom prst="ellipse">
            <a:avLst/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31" name="Oval 35"/>
          <p:cNvSpPr>
            <a:spLocks noChangeArrowheads="1"/>
          </p:cNvSpPr>
          <p:nvPr/>
        </p:nvSpPr>
        <p:spPr bwMode="auto">
          <a:xfrm>
            <a:off x="3111500" y="6172200"/>
            <a:ext cx="152400" cy="152400"/>
          </a:xfrm>
          <a:prstGeom prst="ellipse">
            <a:avLst/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32" name="Oval 36"/>
          <p:cNvSpPr>
            <a:spLocks noChangeArrowheads="1"/>
          </p:cNvSpPr>
          <p:nvPr/>
        </p:nvSpPr>
        <p:spPr bwMode="auto">
          <a:xfrm>
            <a:off x="3570288" y="6605588"/>
            <a:ext cx="152400" cy="152400"/>
          </a:xfrm>
          <a:prstGeom prst="ellipse">
            <a:avLst/>
          </a:prstGeom>
          <a:solidFill>
            <a:srgbClr val="3366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33" name="Oval 37"/>
          <p:cNvSpPr>
            <a:spLocks noChangeArrowheads="1"/>
          </p:cNvSpPr>
          <p:nvPr/>
        </p:nvSpPr>
        <p:spPr bwMode="auto">
          <a:xfrm>
            <a:off x="1468438" y="6548438"/>
            <a:ext cx="152400" cy="1524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34" name="Oval 38"/>
          <p:cNvSpPr>
            <a:spLocks noChangeArrowheads="1"/>
          </p:cNvSpPr>
          <p:nvPr/>
        </p:nvSpPr>
        <p:spPr bwMode="auto">
          <a:xfrm>
            <a:off x="2719388" y="6180138"/>
            <a:ext cx="152400" cy="152400"/>
          </a:xfrm>
          <a:prstGeom prst="ellipse">
            <a:avLst/>
          </a:prstGeom>
          <a:solidFill>
            <a:srgbClr val="3366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35" name="Oval 39"/>
          <p:cNvSpPr>
            <a:spLocks noChangeArrowheads="1"/>
          </p:cNvSpPr>
          <p:nvPr/>
        </p:nvSpPr>
        <p:spPr bwMode="auto">
          <a:xfrm>
            <a:off x="2049463" y="6176963"/>
            <a:ext cx="152400" cy="152400"/>
          </a:xfrm>
          <a:prstGeom prst="ellipse">
            <a:avLst/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36" name="Oval 40"/>
          <p:cNvSpPr>
            <a:spLocks noChangeArrowheads="1"/>
          </p:cNvSpPr>
          <p:nvPr/>
        </p:nvSpPr>
        <p:spPr bwMode="auto">
          <a:xfrm>
            <a:off x="2371725" y="6245225"/>
            <a:ext cx="152400" cy="152400"/>
          </a:xfrm>
          <a:prstGeom prst="ellipse">
            <a:avLst/>
          </a:prstGeom>
          <a:solidFill>
            <a:srgbClr val="3366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37" name="Oval 41"/>
          <p:cNvSpPr>
            <a:spLocks noChangeArrowheads="1"/>
          </p:cNvSpPr>
          <p:nvPr/>
        </p:nvSpPr>
        <p:spPr bwMode="auto">
          <a:xfrm>
            <a:off x="3475038" y="6351588"/>
            <a:ext cx="152400" cy="152400"/>
          </a:xfrm>
          <a:prstGeom prst="ellipse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38" name="Oval 42"/>
          <p:cNvSpPr>
            <a:spLocks noChangeArrowheads="1"/>
          </p:cNvSpPr>
          <p:nvPr/>
        </p:nvSpPr>
        <p:spPr bwMode="auto">
          <a:xfrm>
            <a:off x="752475" y="6286500"/>
            <a:ext cx="152400" cy="152400"/>
          </a:xfrm>
          <a:prstGeom prst="ellipse">
            <a:avLst/>
          </a:prstGeom>
          <a:solidFill>
            <a:srgbClr val="3366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39" name="Oval 43"/>
          <p:cNvSpPr>
            <a:spLocks noChangeArrowheads="1"/>
          </p:cNvSpPr>
          <p:nvPr/>
        </p:nvSpPr>
        <p:spPr bwMode="auto">
          <a:xfrm>
            <a:off x="1355725" y="5403850"/>
            <a:ext cx="152400" cy="152400"/>
          </a:xfrm>
          <a:prstGeom prst="ellipse">
            <a:avLst/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40" name="Oval 44"/>
          <p:cNvSpPr>
            <a:spLocks noChangeArrowheads="1"/>
          </p:cNvSpPr>
          <p:nvPr/>
        </p:nvSpPr>
        <p:spPr bwMode="auto">
          <a:xfrm>
            <a:off x="1419225" y="5530850"/>
            <a:ext cx="152400" cy="152400"/>
          </a:xfrm>
          <a:prstGeom prst="ellipse">
            <a:avLst/>
          </a:prstGeom>
          <a:solidFill>
            <a:srgbClr val="CC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41" name="Oval 45"/>
          <p:cNvSpPr>
            <a:spLocks noChangeArrowheads="1"/>
          </p:cNvSpPr>
          <p:nvPr/>
        </p:nvSpPr>
        <p:spPr bwMode="auto">
          <a:xfrm>
            <a:off x="1608138" y="5402263"/>
            <a:ext cx="152400" cy="152400"/>
          </a:xfrm>
          <a:prstGeom prst="ellipse">
            <a:avLst/>
          </a:prstGeom>
          <a:solidFill>
            <a:srgbClr val="3366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42" name="Oval 46"/>
          <p:cNvSpPr>
            <a:spLocks noChangeArrowheads="1"/>
          </p:cNvSpPr>
          <p:nvPr/>
        </p:nvSpPr>
        <p:spPr bwMode="auto">
          <a:xfrm>
            <a:off x="1544638" y="5516563"/>
            <a:ext cx="152400" cy="1524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43" name="Oval 47"/>
          <p:cNvSpPr>
            <a:spLocks noChangeArrowheads="1"/>
          </p:cNvSpPr>
          <p:nvPr/>
        </p:nvSpPr>
        <p:spPr bwMode="auto">
          <a:xfrm>
            <a:off x="1708150" y="5489575"/>
            <a:ext cx="152400" cy="152400"/>
          </a:xfrm>
          <a:prstGeom prst="ellipse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5344" name="Group 48"/>
          <p:cNvGrpSpPr>
            <a:grpSpLocks/>
          </p:cNvGrpSpPr>
          <p:nvPr/>
        </p:nvGrpSpPr>
        <p:grpSpPr bwMode="auto">
          <a:xfrm rot="-1861844">
            <a:off x="2968625" y="5319713"/>
            <a:ext cx="1009650" cy="301625"/>
            <a:chOff x="1998" y="3377"/>
            <a:chExt cx="636" cy="190"/>
          </a:xfrm>
        </p:grpSpPr>
        <p:sp>
          <p:nvSpPr>
            <p:cNvPr id="55345" name="Oval 49"/>
            <p:cNvSpPr>
              <a:spLocks noChangeArrowheads="1"/>
            </p:cNvSpPr>
            <p:nvPr/>
          </p:nvSpPr>
          <p:spPr bwMode="auto">
            <a:xfrm>
              <a:off x="1998" y="3430"/>
              <a:ext cx="96" cy="96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46" name="Oval 50"/>
            <p:cNvSpPr>
              <a:spLocks noChangeArrowheads="1"/>
            </p:cNvSpPr>
            <p:nvPr/>
          </p:nvSpPr>
          <p:spPr bwMode="auto">
            <a:xfrm>
              <a:off x="2081" y="3377"/>
              <a:ext cx="96" cy="96"/>
            </a:xfrm>
            <a:prstGeom prst="ellipse">
              <a:avLst/>
            </a:prstGeom>
            <a:solidFill>
              <a:srgbClr val="CC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47" name="Oval 51"/>
            <p:cNvSpPr>
              <a:spLocks noChangeArrowheads="1"/>
            </p:cNvSpPr>
            <p:nvPr/>
          </p:nvSpPr>
          <p:spPr bwMode="auto">
            <a:xfrm>
              <a:off x="2159" y="3439"/>
              <a:ext cx="96" cy="96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48" name="Oval 52"/>
            <p:cNvSpPr>
              <a:spLocks noChangeArrowheads="1"/>
            </p:cNvSpPr>
            <p:nvPr/>
          </p:nvSpPr>
          <p:spPr bwMode="auto">
            <a:xfrm>
              <a:off x="2242" y="3386"/>
              <a:ext cx="96" cy="96"/>
            </a:xfrm>
            <a:prstGeom prst="ellipse">
              <a:avLst/>
            </a:prstGeom>
            <a:solidFill>
              <a:srgbClr val="CC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49" name="Oval 53"/>
            <p:cNvSpPr>
              <a:spLocks noChangeArrowheads="1"/>
            </p:cNvSpPr>
            <p:nvPr/>
          </p:nvSpPr>
          <p:spPr bwMode="auto">
            <a:xfrm>
              <a:off x="2312" y="3456"/>
              <a:ext cx="96" cy="96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50" name="Oval 54"/>
            <p:cNvSpPr>
              <a:spLocks noChangeArrowheads="1"/>
            </p:cNvSpPr>
            <p:nvPr/>
          </p:nvSpPr>
          <p:spPr bwMode="auto">
            <a:xfrm>
              <a:off x="2395" y="3403"/>
              <a:ext cx="96" cy="96"/>
            </a:xfrm>
            <a:prstGeom prst="ellipse">
              <a:avLst/>
            </a:prstGeom>
            <a:solidFill>
              <a:srgbClr val="CC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51" name="Oval 55"/>
            <p:cNvSpPr>
              <a:spLocks noChangeArrowheads="1"/>
            </p:cNvSpPr>
            <p:nvPr/>
          </p:nvSpPr>
          <p:spPr bwMode="auto">
            <a:xfrm>
              <a:off x="2455" y="3471"/>
              <a:ext cx="96" cy="96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52" name="Oval 56"/>
            <p:cNvSpPr>
              <a:spLocks noChangeArrowheads="1"/>
            </p:cNvSpPr>
            <p:nvPr/>
          </p:nvSpPr>
          <p:spPr bwMode="auto">
            <a:xfrm>
              <a:off x="2538" y="3418"/>
              <a:ext cx="96" cy="96"/>
            </a:xfrm>
            <a:prstGeom prst="ellipse">
              <a:avLst/>
            </a:prstGeom>
            <a:solidFill>
              <a:srgbClr val="CC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5353" name="Oval 57"/>
          <p:cNvSpPr>
            <a:spLocks noChangeArrowheads="1"/>
          </p:cNvSpPr>
          <p:nvPr/>
        </p:nvSpPr>
        <p:spPr bwMode="auto">
          <a:xfrm>
            <a:off x="2676525" y="5203825"/>
            <a:ext cx="152400" cy="152400"/>
          </a:xfrm>
          <a:prstGeom prst="ellipse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5354" name="Group 58"/>
          <p:cNvGrpSpPr>
            <a:grpSpLocks/>
          </p:cNvGrpSpPr>
          <p:nvPr/>
        </p:nvGrpSpPr>
        <p:grpSpPr bwMode="auto">
          <a:xfrm rot="10800000">
            <a:off x="2166938" y="5326063"/>
            <a:ext cx="676275" cy="349250"/>
            <a:chOff x="1361" y="3167"/>
            <a:chExt cx="426" cy="220"/>
          </a:xfrm>
        </p:grpSpPr>
        <p:sp>
          <p:nvSpPr>
            <p:cNvPr id="55355" name="Oval 59"/>
            <p:cNvSpPr>
              <a:spLocks noChangeArrowheads="1"/>
            </p:cNvSpPr>
            <p:nvPr/>
          </p:nvSpPr>
          <p:spPr bwMode="auto">
            <a:xfrm>
              <a:off x="1519" y="3167"/>
              <a:ext cx="96" cy="9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56" name="Oval 60"/>
            <p:cNvSpPr>
              <a:spLocks noChangeArrowheads="1"/>
            </p:cNvSpPr>
            <p:nvPr/>
          </p:nvSpPr>
          <p:spPr bwMode="auto">
            <a:xfrm>
              <a:off x="1361" y="3289"/>
              <a:ext cx="96" cy="96"/>
            </a:xfrm>
            <a:prstGeom prst="ellipse">
              <a:avLst/>
            </a:prstGeom>
            <a:solidFill>
              <a:srgbClr val="CC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57" name="Oval 61"/>
            <p:cNvSpPr>
              <a:spLocks noChangeArrowheads="1"/>
            </p:cNvSpPr>
            <p:nvPr/>
          </p:nvSpPr>
          <p:spPr bwMode="auto">
            <a:xfrm>
              <a:off x="1617" y="3209"/>
              <a:ext cx="96" cy="96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58" name="Oval 62"/>
            <p:cNvSpPr>
              <a:spLocks noChangeArrowheads="1"/>
            </p:cNvSpPr>
            <p:nvPr/>
          </p:nvSpPr>
          <p:spPr bwMode="auto">
            <a:xfrm>
              <a:off x="1427" y="3211"/>
              <a:ext cx="96" cy="96"/>
            </a:xfrm>
            <a:prstGeom prst="ellipse">
              <a:avLst/>
            </a:prstGeom>
            <a:solidFill>
              <a:srgbClr val="3366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59" name="Oval 63"/>
            <p:cNvSpPr>
              <a:spLocks noChangeArrowheads="1"/>
            </p:cNvSpPr>
            <p:nvPr/>
          </p:nvSpPr>
          <p:spPr bwMode="auto">
            <a:xfrm>
              <a:off x="1691" y="3291"/>
              <a:ext cx="96" cy="96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5360" name="Oval 64"/>
          <p:cNvSpPr>
            <a:spLocks noChangeArrowheads="1"/>
          </p:cNvSpPr>
          <p:nvPr/>
        </p:nvSpPr>
        <p:spPr bwMode="auto">
          <a:xfrm>
            <a:off x="2524125" y="5330825"/>
            <a:ext cx="152400" cy="152400"/>
          </a:xfrm>
          <a:prstGeom prst="ellipse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61" name="Oval 65"/>
          <p:cNvSpPr>
            <a:spLocks noChangeArrowheads="1"/>
          </p:cNvSpPr>
          <p:nvPr/>
        </p:nvSpPr>
        <p:spPr bwMode="auto">
          <a:xfrm>
            <a:off x="2500313" y="5192713"/>
            <a:ext cx="152400" cy="152400"/>
          </a:xfrm>
          <a:prstGeom prst="ellipse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62" name="Oval 66"/>
          <p:cNvSpPr>
            <a:spLocks noChangeArrowheads="1"/>
          </p:cNvSpPr>
          <p:nvPr/>
        </p:nvSpPr>
        <p:spPr bwMode="auto">
          <a:xfrm>
            <a:off x="2387600" y="5334000"/>
            <a:ext cx="152400" cy="152400"/>
          </a:xfrm>
          <a:prstGeom prst="ellipse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63" name="Oval 67"/>
          <p:cNvSpPr>
            <a:spLocks noChangeArrowheads="1"/>
          </p:cNvSpPr>
          <p:nvPr/>
        </p:nvSpPr>
        <p:spPr bwMode="auto">
          <a:xfrm>
            <a:off x="2351088" y="5195888"/>
            <a:ext cx="152400" cy="152400"/>
          </a:xfrm>
          <a:prstGeom prst="ellipse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64" name="Oval 68"/>
          <p:cNvSpPr>
            <a:spLocks noChangeArrowheads="1"/>
          </p:cNvSpPr>
          <p:nvPr/>
        </p:nvSpPr>
        <p:spPr bwMode="auto">
          <a:xfrm>
            <a:off x="2309813" y="5268913"/>
            <a:ext cx="152400" cy="152400"/>
          </a:xfrm>
          <a:prstGeom prst="ellipse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65" name="Line 69"/>
          <p:cNvSpPr>
            <a:spLocks noChangeShapeType="1"/>
          </p:cNvSpPr>
          <p:nvPr/>
        </p:nvSpPr>
        <p:spPr bwMode="auto">
          <a:xfrm>
            <a:off x="-11113" y="4713288"/>
            <a:ext cx="4572001" cy="0"/>
          </a:xfrm>
          <a:prstGeom prst="line">
            <a:avLst/>
          </a:prstGeom>
          <a:noFill/>
          <a:ln w="28575">
            <a:solidFill>
              <a:srgbClr val="F8F8F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66" name="Line 70"/>
          <p:cNvSpPr>
            <a:spLocks noChangeShapeType="1"/>
          </p:cNvSpPr>
          <p:nvPr/>
        </p:nvSpPr>
        <p:spPr bwMode="auto">
          <a:xfrm>
            <a:off x="0" y="3524250"/>
            <a:ext cx="4238625" cy="0"/>
          </a:xfrm>
          <a:prstGeom prst="line">
            <a:avLst/>
          </a:prstGeom>
          <a:noFill/>
          <a:ln w="28575">
            <a:solidFill>
              <a:srgbClr val="F8F8F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67" name="Line 71"/>
          <p:cNvSpPr>
            <a:spLocks noChangeShapeType="1"/>
          </p:cNvSpPr>
          <p:nvPr/>
        </p:nvSpPr>
        <p:spPr bwMode="auto">
          <a:xfrm flipV="1">
            <a:off x="327025" y="4000500"/>
            <a:ext cx="317500" cy="0"/>
          </a:xfrm>
          <a:prstGeom prst="line">
            <a:avLst/>
          </a:prstGeom>
          <a:noFill/>
          <a:ln w="28575">
            <a:solidFill>
              <a:srgbClr val="FF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68" name="Oval 72"/>
          <p:cNvSpPr>
            <a:spLocks noChangeArrowheads="1"/>
          </p:cNvSpPr>
          <p:nvPr/>
        </p:nvSpPr>
        <p:spPr bwMode="auto">
          <a:xfrm>
            <a:off x="641350" y="3959225"/>
            <a:ext cx="88900" cy="88900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5369" name="Group 73"/>
          <p:cNvGrpSpPr>
            <a:grpSpLocks/>
          </p:cNvGrpSpPr>
          <p:nvPr/>
        </p:nvGrpSpPr>
        <p:grpSpPr bwMode="auto">
          <a:xfrm rot="1978164">
            <a:off x="684213" y="4075113"/>
            <a:ext cx="403225" cy="88900"/>
            <a:chOff x="289" y="2423"/>
            <a:chExt cx="254" cy="56"/>
          </a:xfrm>
        </p:grpSpPr>
        <p:sp>
          <p:nvSpPr>
            <p:cNvPr id="55370" name="Line 74"/>
            <p:cNvSpPr>
              <a:spLocks noChangeShapeType="1"/>
            </p:cNvSpPr>
            <p:nvPr/>
          </p:nvSpPr>
          <p:spPr bwMode="auto">
            <a:xfrm flipV="1">
              <a:off x="289" y="2449"/>
              <a:ext cx="200" cy="0"/>
            </a:xfrm>
            <a:prstGeom prst="line">
              <a:avLst/>
            </a:prstGeom>
            <a:noFill/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71" name="Oval 75"/>
            <p:cNvSpPr>
              <a:spLocks noChangeArrowheads="1"/>
            </p:cNvSpPr>
            <p:nvPr/>
          </p:nvSpPr>
          <p:spPr bwMode="auto">
            <a:xfrm>
              <a:off x="487" y="2423"/>
              <a:ext cx="56" cy="5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5372" name="Line 76"/>
          <p:cNvSpPr>
            <a:spLocks noChangeShapeType="1"/>
          </p:cNvSpPr>
          <p:nvPr/>
        </p:nvSpPr>
        <p:spPr bwMode="auto">
          <a:xfrm flipV="1">
            <a:off x="709613" y="4002088"/>
            <a:ext cx="317500" cy="0"/>
          </a:xfrm>
          <a:prstGeom prst="line">
            <a:avLst/>
          </a:prstGeom>
          <a:noFill/>
          <a:ln w="28575">
            <a:solidFill>
              <a:srgbClr val="FF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73" name="Oval 77"/>
          <p:cNvSpPr>
            <a:spLocks noChangeArrowheads="1"/>
          </p:cNvSpPr>
          <p:nvPr/>
        </p:nvSpPr>
        <p:spPr bwMode="auto">
          <a:xfrm>
            <a:off x="1023938" y="3960813"/>
            <a:ext cx="88900" cy="88900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5374" name="Group 78"/>
          <p:cNvGrpSpPr>
            <a:grpSpLocks/>
          </p:cNvGrpSpPr>
          <p:nvPr/>
        </p:nvGrpSpPr>
        <p:grpSpPr bwMode="auto">
          <a:xfrm rot="1978164">
            <a:off x="1003300" y="4292600"/>
            <a:ext cx="403225" cy="88900"/>
            <a:chOff x="289" y="2423"/>
            <a:chExt cx="254" cy="56"/>
          </a:xfrm>
        </p:grpSpPr>
        <p:sp>
          <p:nvSpPr>
            <p:cNvPr id="55375" name="Line 79"/>
            <p:cNvSpPr>
              <a:spLocks noChangeShapeType="1"/>
            </p:cNvSpPr>
            <p:nvPr/>
          </p:nvSpPr>
          <p:spPr bwMode="auto">
            <a:xfrm flipV="1">
              <a:off x="289" y="2449"/>
              <a:ext cx="200" cy="0"/>
            </a:xfrm>
            <a:prstGeom prst="line">
              <a:avLst/>
            </a:prstGeom>
            <a:noFill/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76" name="Oval 80"/>
            <p:cNvSpPr>
              <a:spLocks noChangeArrowheads="1"/>
            </p:cNvSpPr>
            <p:nvPr/>
          </p:nvSpPr>
          <p:spPr bwMode="auto">
            <a:xfrm>
              <a:off x="487" y="2423"/>
              <a:ext cx="56" cy="5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5377" name="Group 81"/>
          <p:cNvGrpSpPr>
            <a:grpSpLocks/>
          </p:cNvGrpSpPr>
          <p:nvPr/>
        </p:nvGrpSpPr>
        <p:grpSpPr bwMode="auto">
          <a:xfrm rot="9364845">
            <a:off x="585788" y="4256088"/>
            <a:ext cx="403225" cy="88900"/>
            <a:chOff x="289" y="2423"/>
            <a:chExt cx="254" cy="56"/>
          </a:xfrm>
        </p:grpSpPr>
        <p:sp>
          <p:nvSpPr>
            <p:cNvPr id="55378" name="Line 82"/>
            <p:cNvSpPr>
              <a:spLocks noChangeShapeType="1"/>
            </p:cNvSpPr>
            <p:nvPr/>
          </p:nvSpPr>
          <p:spPr bwMode="auto">
            <a:xfrm flipV="1">
              <a:off x="289" y="2449"/>
              <a:ext cx="200" cy="0"/>
            </a:xfrm>
            <a:prstGeom prst="line">
              <a:avLst/>
            </a:prstGeom>
            <a:noFill/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79" name="Oval 83"/>
            <p:cNvSpPr>
              <a:spLocks noChangeArrowheads="1"/>
            </p:cNvSpPr>
            <p:nvPr/>
          </p:nvSpPr>
          <p:spPr bwMode="auto">
            <a:xfrm>
              <a:off x="487" y="2423"/>
              <a:ext cx="56" cy="5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5380" name="Group 84"/>
          <p:cNvGrpSpPr>
            <a:grpSpLocks/>
          </p:cNvGrpSpPr>
          <p:nvPr/>
        </p:nvGrpSpPr>
        <p:grpSpPr bwMode="auto">
          <a:xfrm>
            <a:off x="1117600" y="3962400"/>
            <a:ext cx="403225" cy="88900"/>
            <a:chOff x="289" y="2423"/>
            <a:chExt cx="254" cy="56"/>
          </a:xfrm>
        </p:grpSpPr>
        <p:sp>
          <p:nvSpPr>
            <p:cNvPr id="55381" name="Line 85"/>
            <p:cNvSpPr>
              <a:spLocks noChangeShapeType="1"/>
            </p:cNvSpPr>
            <p:nvPr/>
          </p:nvSpPr>
          <p:spPr bwMode="auto">
            <a:xfrm flipV="1">
              <a:off x="289" y="2449"/>
              <a:ext cx="200" cy="0"/>
            </a:xfrm>
            <a:prstGeom prst="line">
              <a:avLst/>
            </a:prstGeom>
            <a:noFill/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82" name="Oval 86"/>
            <p:cNvSpPr>
              <a:spLocks noChangeArrowheads="1"/>
            </p:cNvSpPr>
            <p:nvPr/>
          </p:nvSpPr>
          <p:spPr bwMode="auto">
            <a:xfrm>
              <a:off x="487" y="2423"/>
              <a:ext cx="56" cy="5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5383" name="Line 87"/>
          <p:cNvSpPr>
            <a:spLocks noChangeShapeType="1"/>
          </p:cNvSpPr>
          <p:nvPr/>
        </p:nvSpPr>
        <p:spPr bwMode="auto">
          <a:xfrm>
            <a:off x="2012950" y="4298950"/>
            <a:ext cx="1497013" cy="0"/>
          </a:xfrm>
          <a:prstGeom prst="line">
            <a:avLst/>
          </a:prstGeom>
          <a:noFill/>
          <a:ln w="28575">
            <a:solidFill>
              <a:srgbClr val="FF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84" name="Rectangle 88"/>
          <p:cNvSpPr>
            <a:spLocks noChangeArrowheads="1"/>
          </p:cNvSpPr>
          <p:nvPr/>
        </p:nvSpPr>
        <p:spPr bwMode="auto">
          <a:xfrm>
            <a:off x="2184400" y="4260850"/>
            <a:ext cx="255588" cy="38100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85" name="Rectangle 89"/>
          <p:cNvSpPr>
            <a:spLocks noChangeArrowheads="1"/>
          </p:cNvSpPr>
          <p:nvPr/>
        </p:nvSpPr>
        <p:spPr bwMode="auto">
          <a:xfrm>
            <a:off x="2611438" y="4260850"/>
            <a:ext cx="257175" cy="381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86" name="Rectangle 90"/>
          <p:cNvSpPr>
            <a:spLocks noChangeArrowheads="1"/>
          </p:cNvSpPr>
          <p:nvPr/>
        </p:nvSpPr>
        <p:spPr bwMode="auto">
          <a:xfrm>
            <a:off x="3040063" y="4260850"/>
            <a:ext cx="255587" cy="38100"/>
          </a:xfrm>
          <a:prstGeom prst="rect">
            <a:avLst/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87" name="AutoShape 91"/>
          <p:cNvSpPr>
            <a:spLocks noChangeArrowheads="1"/>
          </p:cNvSpPr>
          <p:nvPr/>
        </p:nvSpPr>
        <p:spPr bwMode="auto">
          <a:xfrm rot="16221068" flipV="1">
            <a:off x="2097088" y="4168775"/>
            <a:ext cx="131762" cy="128588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FF6600"/>
          </a:solidFill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88" name="AutoShape 92"/>
          <p:cNvSpPr>
            <a:spLocks noChangeArrowheads="1"/>
          </p:cNvSpPr>
          <p:nvPr/>
        </p:nvSpPr>
        <p:spPr bwMode="auto">
          <a:xfrm rot="16221068" flipV="1">
            <a:off x="2524126" y="4168775"/>
            <a:ext cx="131762" cy="128587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89" name="AutoShape 93"/>
          <p:cNvSpPr>
            <a:spLocks noChangeArrowheads="1"/>
          </p:cNvSpPr>
          <p:nvPr/>
        </p:nvSpPr>
        <p:spPr bwMode="auto">
          <a:xfrm rot="16221068" flipV="1">
            <a:off x="2952751" y="4168775"/>
            <a:ext cx="131762" cy="128587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5390" name="Group 94"/>
          <p:cNvGrpSpPr>
            <a:grpSpLocks/>
          </p:cNvGrpSpPr>
          <p:nvPr/>
        </p:nvGrpSpPr>
        <p:grpSpPr bwMode="auto">
          <a:xfrm>
            <a:off x="2312988" y="4035425"/>
            <a:ext cx="255587" cy="225425"/>
            <a:chOff x="720" y="288"/>
            <a:chExt cx="288" cy="288"/>
          </a:xfrm>
        </p:grpSpPr>
        <p:sp>
          <p:nvSpPr>
            <p:cNvPr id="55391" name="Arc 95"/>
            <p:cNvSpPr>
              <a:spLocks/>
            </p:cNvSpPr>
            <p:nvPr/>
          </p:nvSpPr>
          <p:spPr bwMode="auto">
            <a:xfrm rot="5481004" flipH="1" flipV="1">
              <a:off x="672" y="336"/>
              <a:ext cx="288" cy="19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92" name="Arc 96"/>
            <p:cNvSpPr>
              <a:spLocks/>
            </p:cNvSpPr>
            <p:nvPr/>
          </p:nvSpPr>
          <p:spPr bwMode="auto">
            <a:xfrm rot="5481004" flipH="1">
              <a:off x="889" y="314"/>
              <a:ext cx="142" cy="9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FF6600"/>
              </a:solidFill>
              <a:round/>
              <a:headEnd type="arrow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5393" name="Group 97"/>
          <p:cNvGrpSpPr>
            <a:grpSpLocks/>
          </p:cNvGrpSpPr>
          <p:nvPr/>
        </p:nvGrpSpPr>
        <p:grpSpPr bwMode="auto">
          <a:xfrm>
            <a:off x="2740025" y="4035425"/>
            <a:ext cx="257175" cy="225425"/>
            <a:chOff x="720" y="288"/>
            <a:chExt cx="288" cy="288"/>
          </a:xfrm>
        </p:grpSpPr>
        <p:sp>
          <p:nvSpPr>
            <p:cNvPr id="55394" name="Arc 98"/>
            <p:cNvSpPr>
              <a:spLocks/>
            </p:cNvSpPr>
            <p:nvPr/>
          </p:nvSpPr>
          <p:spPr bwMode="auto">
            <a:xfrm rot="5481004" flipH="1" flipV="1">
              <a:off x="672" y="336"/>
              <a:ext cx="288" cy="19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95" name="Arc 99"/>
            <p:cNvSpPr>
              <a:spLocks/>
            </p:cNvSpPr>
            <p:nvPr/>
          </p:nvSpPr>
          <p:spPr bwMode="auto">
            <a:xfrm rot="5481004" flipH="1">
              <a:off x="889" y="314"/>
              <a:ext cx="142" cy="9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CC0000"/>
              </a:solidFill>
              <a:round/>
              <a:headEnd type="arrow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5396" name="Rectangle 100"/>
          <p:cNvSpPr>
            <a:spLocks noChangeArrowheads="1"/>
          </p:cNvSpPr>
          <p:nvPr/>
        </p:nvSpPr>
        <p:spPr bwMode="auto">
          <a:xfrm>
            <a:off x="3211513" y="4260850"/>
            <a:ext cx="255587" cy="381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97" name="Arc 101"/>
          <p:cNvSpPr>
            <a:spLocks/>
          </p:cNvSpPr>
          <p:nvPr/>
        </p:nvSpPr>
        <p:spPr bwMode="auto">
          <a:xfrm flipH="1">
            <a:off x="3125788" y="3997325"/>
            <a:ext cx="212725" cy="26352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98" name="Arc 102"/>
          <p:cNvSpPr>
            <a:spLocks/>
          </p:cNvSpPr>
          <p:nvPr/>
        </p:nvSpPr>
        <p:spPr bwMode="auto">
          <a:xfrm>
            <a:off x="3338513" y="3998977"/>
            <a:ext cx="300037" cy="22542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99" name="Arc 103"/>
          <p:cNvSpPr>
            <a:spLocks/>
          </p:cNvSpPr>
          <p:nvPr/>
        </p:nvSpPr>
        <p:spPr bwMode="auto">
          <a:xfrm flipV="1">
            <a:off x="3338513" y="4224402"/>
            <a:ext cx="300037" cy="2270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400" name="Arc 104"/>
          <p:cNvSpPr>
            <a:spLocks/>
          </p:cNvSpPr>
          <p:nvPr/>
        </p:nvSpPr>
        <p:spPr bwMode="auto">
          <a:xfrm flipH="1" flipV="1">
            <a:off x="2141538" y="4222750"/>
            <a:ext cx="1196975" cy="2270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19938"/>
              <a:gd name="T1" fmla="*/ 0 h 21600"/>
              <a:gd name="T2" fmla="*/ 19938 w 19938"/>
              <a:gd name="T3" fmla="*/ 13292 h 21600"/>
              <a:gd name="T4" fmla="*/ 0 w 1993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938" h="21600" fill="none" extrusionOk="0">
                <a:moveTo>
                  <a:pt x="0" y="-1"/>
                </a:moveTo>
                <a:cubicBezTo>
                  <a:pt x="8719" y="-1"/>
                  <a:pt x="16584" y="5242"/>
                  <a:pt x="19938" y="13291"/>
                </a:cubicBezTo>
              </a:path>
              <a:path w="19938" h="21600" stroke="0" extrusionOk="0">
                <a:moveTo>
                  <a:pt x="0" y="-1"/>
                </a:moveTo>
                <a:cubicBezTo>
                  <a:pt x="8719" y="-1"/>
                  <a:pt x="16584" y="5242"/>
                  <a:pt x="19938" y="13291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rgbClr val="800080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401" name="Text Box 105"/>
          <p:cNvSpPr txBox="1">
            <a:spLocks noChangeArrowheads="1"/>
          </p:cNvSpPr>
          <p:nvPr/>
        </p:nvSpPr>
        <p:spPr bwMode="auto">
          <a:xfrm>
            <a:off x="15875" y="5854700"/>
            <a:ext cx="1177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cy-GB" sz="1600" b="1">
                <a:solidFill>
                  <a:schemeClr val="bg1"/>
                </a:solidFill>
                <a:latin typeface="Arial" charset="0"/>
              </a:rPr>
              <a:t>molecules</a:t>
            </a:r>
            <a:endParaRPr lang="en-US" sz="16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5402" name="Text Box 106"/>
          <p:cNvSpPr txBox="1">
            <a:spLocks noChangeArrowheads="1"/>
          </p:cNvSpPr>
          <p:nvPr/>
        </p:nvSpPr>
        <p:spPr bwMode="auto">
          <a:xfrm>
            <a:off x="-11113" y="4691063"/>
            <a:ext cx="12334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cy-GB" sz="1600" b="1">
                <a:solidFill>
                  <a:schemeClr val="bg1"/>
                </a:solidFill>
                <a:latin typeface="Arial" charset="0"/>
              </a:rPr>
              <a:t>complexes</a:t>
            </a:r>
            <a:endParaRPr lang="en-US" sz="16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5403" name="Text Box 107"/>
          <p:cNvSpPr txBox="1">
            <a:spLocks noChangeArrowheads="1"/>
          </p:cNvSpPr>
          <p:nvPr/>
        </p:nvSpPr>
        <p:spPr bwMode="auto">
          <a:xfrm>
            <a:off x="15875" y="3548063"/>
            <a:ext cx="2093913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cy-GB" sz="1600" b="1" dirty="0">
                <a:solidFill>
                  <a:schemeClr val="bg1"/>
                </a:solidFill>
                <a:latin typeface="Arial" charset="0"/>
              </a:rPr>
              <a:t>pathways &amp; circuits</a:t>
            </a:r>
            <a:endParaRPr lang="en-US" sz="16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5404" name="Text Box 108"/>
          <p:cNvSpPr txBox="1">
            <a:spLocks noChangeArrowheads="1"/>
          </p:cNvSpPr>
          <p:nvPr/>
        </p:nvSpPr>
        <p:spPr bwMode="auto">
          <a:xfrm>
            <a:off x="3175" y="-28575"/>
            <a:ext cx="1076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y-GB" sz="1600" b="1">
                <a:latin typeface="Arial" charset="0"/>
              </a:rPr>
              <a:t>networks</a:t>
            </a:r>
            <a:endParaRPr lang="en-US" sz="1600" b="1">
              <a:latin typeface="Arial" charset="0"/>
            </a:endParaRPr>
          </a:p>
        </p:txBody>
      </p:sp>
      <p:sp>
        <p:nvSpPr>
          <p:cNvPr id="55405" name="Rectangle 109"/>
          <p:cNvSpPr>
            <a:spLocks noChangeArrowheads="1"/>
          </p:cNvSpPr>
          <p:nvPr/>
        </p:nvSpPr>
        <p:spPr bwMode="auto">
          <a:xfrm>
            <a:off x="4213225" y="0"/>
            <a:ext cx="4930775" cy="6858000"/>
          </a:xfrm>
          <a:prstGeom prst="rect">
            <a:avLst/>
          </a:prstGeom>
          <a:gradFill rotWithShape="1">
            <a:gsLst>
              <a:gs pos="0">
                <a:srgbClr val="76041C">
                  <a:gamma/>
                  <a:shade val="46275"/>
                  <a:invGamma/>
                </a:srgbClr>
              </a:gs>
              <a:gs pos="100000">
                <a:srgbClr val="76041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5406" name="Oval 110"/>
          <p:cNvSpPr>
            <a:spLocks noChangeArrowheads="1"/>
          </p:cNvSpPr>
          <p:nvPr/>
        </p:nvSpPr>
        <p:spPr bwMode="auto">
          <a:xfrm>
            <a:off x="2324100" y="6492875"/>
            <a:ext cx="152400" cy="152400"/>
          </a:xfrm>
          <a:prstGeom prst="ellipse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407" name="Oval 111"/>
          <p:cNvSpPr>
            <a:spLocks noChangeArrowheads="1"/>
          </p:cNvSpPr>
          <p:nvPr/>
        </p:nvSpPr>
        <p:spPr bwMode="auto">
          <a:xfrm>
            <a:off x="1695450" y="6140450"/>
            <a:ext cx="152400" cy="152400"/>
          </a:xfrm>
          <a:prstGeom prst="ellipse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418" name="Oval 122"/>
          <p:cNvSpPr>
            <a:spLocks noChangeArrowheads="1"/>
          </p:cNvSpPr>
          <p:nvPr/>
        </p:nvSpPr>
        <p:spPr bwMode="auto">
          <a:xfrm>
            <a:off x="5360988" y="1293813"/>
            <a:ext cx="2647950" cy="1438275"/>
          </a:xfrm>
          <a:prstGeom prst="ellipse">
            <a:avLst/>
          </a:prstGeom>
          <a:gradFill rotWithShape="1">
            <a:gsLst>
              <a:gs pos="0">
                <a:srgbClr val="285000"/>
              </a:gs>
              <a:gs pos="50000">
                <a:srgbClr val="285000">
                  <a:gamma/>
                  <a:shade val="46275"/>
                  <a:invGamma/>
                </a:srgbClr>
              </a:gs>
              <a:gs pos="100000">
                <a:srgbClr val="2850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419" name="Text Box 123"/>
          <p:cNvSpPr txBox="1">
            <a:spLocks noChangeArrowheads="1"/>
          </p:cNvSpPr>
          <p:nvPr/>
        </p:nvSpPr>
        <p:spPr bwMode="auto">
          <a:xfrm>
            <a:off x="5659438" y="1854200"/>
            <a:ext cx="2025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FFCC"/>
                </a:solidFill>
                <a:latin typeface="Arial" charset="0"/>
              </a:rPr>
              <a:t>Systems Biology</a:t>
            </a:r>
          </a:p>
        </p:txBody>
      </p:sp>
      <p:sp>
        <p:nvSpPr>
          <p:cNvPr id="55423" name="Oval 127"/>
          <p:cNvSpPr>
            <a:spLocks noChangeArrowheads="1"/>
          </p:cNvSpPr>
          <p:nvPr/>
        </p:nvSpPr>
        <p:spPr bwMode="auto">
          <a:xfrm>
            <a:off x="5359400" y="4311650"/>
            <a:ext cx="2647950" cy="1438275"/>
          </a:xfrm>
          <a:prstGeom prst="ellipse">
            <a:avLst/>
          </a:prstGeom>
          <a:gradFill rotWithShape="1">
            <a:gsLst>
              <a:gs pos="0">
                <a:srgbClr val="8A8700"/>
              </a:gs>
              <a:gs pos="50000">
                <a:srgbClr val="8A8700">
                  <a:gamma/>
                  <a:shade val="46275"/>
                  <a:invGamma/>
                </a:srgbClr>
              </a:gs>
              <a:gs pos="100000">
                <a:srgbClr val="8A87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417" name="Text Box 121"/>
          <p:cNvSpPr txBox="1">
            <a:spLocks noChangeArrowheads="1"/>
          </p:cNvSpPr>
          <p:nvPr/>
        </p:nvSpPr>
        <p:spPr bwMode="auto">
          <a:xfrm>
            <a:off x="5651500" y="4846638"/>
            <a:ext cx="2114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FFCC"/>
                </a:solidFill>
                <a:latin typeface="Arial" charset="0"/>
              </a:rPr>
              <a:t>Synthetic Biology</a:t>
            </a:r>
          </a:p>
        </p:txBody>
      </p:sp>
      <p:sp>
        <p:nvSpPr>
          <p:cNvPr id="55424" name="AutoShape 128"/>
          <p:cNvSpPr>
            <a:spLocks noChangeArrowheads="1"/>
          </p:cNvSpPr>
          <p:nvPr/>
        </p:nvSpPr>
        <p:spPr bwMode="auto">
          <a:xfrm>
            <a:off x="4219575" y="1657350"/>
            <a:ext cx="1123950" cy="638175"/>
          </a:xfrm>
          <a:prstGeom prst="leftRightArrow">
            <a:avLst>
              <a:gd name="adj1" fmla="val 50000"/>
              <a:gd name="adj2" fmla="val 35224"/>
            </a:avLst>
          </a:prstGeom>
          <a:solidFill>
            <a:srgbClr val="CC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425" name="AutoShape 129"/>
          <p:cNvSpPr>
            <a:spLocks noChangeArrowheads="1"/>
          </p:cNvSpPr>
          <p:nvPr/>
        </p:nvSpPr>
        <p:spPr bwMode="auto">
          <a:xfrm>
            <a:off x="6305550" y="2733675"/>
            <a:ext cx="752475" cy="1571625"/>
          </a:xfrm>
          <a:prstGeom prst="upDownArrow">
            <a:avLst>
              <a:gd name="adj1" fmla="val 50000"/>
              <a:gd name="adj2" fmla="val 41772"/>
            </a:avLst>
          </a:prstGeom>
          <a:solidFill>
            <a:srgbClr val="CC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55426" name="Text Box 130"/>
          <p:cNvSpPr txBox="1">
            <a:spLocks noChangeArrowheads="1"/>
          </p:cNvSpPr>
          <p:nvPr/>
        </p:nvSpPr>
        <p:spPr bwMode="auto">
          <a:xfrm>
            <a:off x="4708525" y="811213"/>
            <a:ext cx="39322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FF99"/>
                </a:solidFill>
                <a:latin typeface="Arial" charset="0"/>
              </a:rPr>
              <a:t>understanding naturally evolved biosystems</a:t>
            </a:r>
          </a:p>
        </p:txBody>
      </p:sp>
      <p:sp>
        <p:nvSpPr>
          <p:cNvPr id="55427" name="Text Box 131"/>
          <p:cNvSpPr txBox="1">
            <a:spLocks noChangeArrowheads="1"/>
          </p:cNvSpPr>
          <p:nvPr/>
        </p:nvSpPr>
        <p:spPr bwMode="auto">
          <a:xfrm>
            <a:off x="4430713" y="5886450"/>
            <a:ext cx="4454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FF99"/>
                </a:solidFill>
                <a:latin typeface="Arial" charset="0"/>
              </a:rPr>
              <a:t>engineering novel  (‘post-Darwinistic”) biosystems</a:t>
            </a:r>
          </a:p>
        </p:txBody>
      </p:sp>
      <p:sp>
        <p:nvSpPr>
          <p:cNvPr id="55428" name="Text Box 132"/>
          <p:cNvSpPr txBox="1">
            <a:spLocks noChangeArrowheads="1"/>
          </p:cNvSpPr>
          <p:nvPr/>
        </p:nvSpPr>
        <p:spPr bwMode="auto">
          <a:xfrm>
            <a:off x="4621213" y="3343275"/>
            <a:ext cx="42275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FF99"/>
                </a:solidFill>
                <a:latin typeface="Arial" charset="0"/>
              </a:rPr>
              <a:t>testing our models               through engineering</a:t>
            </a:r>
          </a:p>
        </p:txBody>
      </p:sp>
      <p:sp>
        <p:nvSpPr>
          <p:cNvPr id="55429" name="AutoShape 133"/>
          <p:cNvSpPr>
            <a:spLocks noChangeArrowheads="1"/>
          </p:cNvSpPr>
          <p:nvPr/>
        </p:nvSpPr>
        <p:spPr bwMode="auto">
          <a:xfrm>
            <a:off x="4227513" y="4684713"/>
            <a:ext cx="1123950" cy="638175"/>
          </a:xfrm>
          <a:prstGeom prst="leftRightArrow">
            <a:avLst>
              <a:gd name="adj1" fmla="val 50000"/>
              <a:gd name="adj2" fmla="val 35224"/>
            </a:avLst>
          </a:prstGeom>
          <a:solidFill>
            <a:srgbClr val="CC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794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5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5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5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5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5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5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5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5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5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5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418" grpId="0" animBg="1"/>
      <p:bldP spid="55419" grpId="0"/>
      <p:bldP spid="55423" grpId="0" animBg="1"/>
      <p:bldP spid="55417" grpId="0"/>
      <p:bldP spid="55424" grpId="0" animBg="1"/>
      <p:bldP spid="55425" grpId="0" animBg="1"/>
      <p:bldP spid="55426" grpId="0"/>
      <p:bldP spid="55427" grpId="0"/>
      <p:bldP spid="55428" grpId="0"/>
      <p:bldP spid="554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29184" y="2452884"/>
            <a:ext cx="2944523" cy="940701"/>
          </a:xfrm>
          <a:prstGeom prst="ellipse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logo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67" y="151338"/>
            <a:ext cx="2832100" cy="67151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3165624" y="2537489"/>
            <a:ext cx="2681443" cy="691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600" b="1" dirty="0" smtClean="0">
                <a:solidFill>
                  <a:schemeClr val="bg1"/>
                </a:solidFill>
                <a:latin typeface="Arial"/>
                <a:cs typeface="Arial"/>
              </a:rPr>
              <a:t>novel </a:t>
            </a:r>
          </a:p>
          <a:p>
            <a:pPr algn="ctr">
              <a:lnSpc>
                <a:spcPct val="80000"/>
              </a:lnSpc>
            </a:pPr>
            <a:r>
              <a:rPr lang="en-US" sz="1600" b="1" dirty="0" smtClean="0">
                <a:solidFill>
                  <a:schemeClr val="bg1"/>
                </a:solidFill>
                <a:latin typeface="Arial"/>
                <a:cs typeface="Arial"/>
              </a:rPr>
              <a:t>bioengineering principles</a:t>
            </a:r>
          </a:p>
          <a:p>
            <a:pPr algn="ctr">
              <a:lnSpc>
                <a:spcPct val="80000"/>
              </a:lnSpc>
            </a:pPr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w</a:t>
            </a:r>
            <a:r>
              <a:rPr lang="en-US" sz="1600" dirty="0" smtClean="0">
                <a:solidFill>
                  <a:schemeClr val="bg1"/>
                </a:solidFill>
                <a:latin typeface="Arial"/>
                <a:cs typeface="Arial"/>
              </a:rPr>
              <a:t>ith broad applicability</a:t>
            </a:r>
            <a:endParaRPr lang="en-US" sz="16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" name="Oval 4"/>
          <p:cNvSpPr/>
          <p:nvPr/>
        </p:nvSpPr>
        <p:spPr>
          <a:xfrm>
            <a:off x="1194756" y="3162541"/>
            <a:ext cx="2191925" cy="113415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02113" y="3291937"/>
            <a:ext cx="2134519" cy="8884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600" b="1" dirty="0" smtClean="0">
                <a:solidFill>
                  <a:srgbClr val="FFFFB5"/>
                </a:solidFill>
                <a:latin typeface="Arial"/>
                <a:cs typeface="Arial"/>
              </a:rPr>
              <a:t>synthetic</a:t>
            </a:r>
          </a:p>
          <a:p>
            <a:pPr algn="ctr">
              <a:lnSpc>
                <a:spcPct val="80000"/>
              </a:lnSpc>
            </a:pPr>
            <a:r>
              <a:rPr lang="en-US" sz="1600" b="1" dirty="0" smtClean="0">
                <a:solidFill>
                  <a:srgbClr val="FFFFB5"/>
                </a:solidFill>
                <a:latin typeface="Arial"/>
                <a:cs typeface="Arial"/>
              </a:rPr>
              <a:t>metabolic pathways</a:t>
            </a:r>
          </a:p>
          <a:p>
            <a:pPr algn="ctr">
              <a:lnSpc>
                <a:spcPct val="80000"/>
              </a:lnSpc>
            </a:pPr>
            <a:r>
              <a:rPr lang="en-US" sz="1600" dirty="0" smtClean="0">
                <a:solidFill>
                  <a:srgbClr val="FFFFB5"/>
                </a:solidFill>
                <a:latin typeface="Arial"/>
                <a:cs typeface="Arial"/>
              </a:rPr>
              <a:t>producing high-value</a:t>
            </a:r>
          </a:p>
          <a:p>
            <a:pPr algn="ctr">
              <a:lnSpc>
                <a:spcPct val="80000"/>
              </a:lnSpc>
            </a:pPr>
            <a:r>
              <a:rPr lang="en-US" sz="1600" dirty="0" err="1" smtClean="0">
                <a:solidFill>
                  <a:srgbClr val="FFFFB5"/>
                </a:solidFill>
                <a:latin typeface="Arial"/>
                <a:cs typeface="Arial"/>
              </a:rPr>
              <a:t>bioactives</a:t>
            </a:r>
            <a:endParaRPr lang="en-US" sz="1600" dirty="0">
              <a:solidFill>
                <a:srgbClr val="FFFFB5"/>
              </a:solidFill>
              <a:latin typeface="Arial"/>
              <a:cs typeface="Arial"/>
            </a:endParaRPr>
          </a:p>
        </p:txBody>
      </p:sp>
      <p:sp>
        <p:nvSpPr>
          <p:cNvPr id="7" name="Oval 6"/>
          <p:cNvSpPr/>
          <p:nvPr/>
        </p:nvSpPr>
        <p:spPr>
          <a:xfrm>
            <a:off x="3407289" y="3728849"/>
            <a:ext cx="2191925" cy="113415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545847" y="3858245"/>
            <a:ext cx="1872127" cy="8884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600" b="1" dirty="0" smtClean="0">
                <a:solidFill>
                  <a:srgbClr val="FFFFB5"/>
                </a:solidFill>
                <a:latin typeface="Arial"/>
                <a:cs typeface="Arial"/>
              </a:rPr>
              <a:t>microbial </a:t>
            </a:r>
          </a:p>
          <a:p>
            <a:pPr algn="ctr">
              <a:lnSpc>
                <a:spcPct val="80000"/>
              </a:lnSpc>
            </a:pPr>
            <a:r>
              <a:rPr lang="en-US" sz="1600" b="1" dirty="0">
                <a:solidFill>
                  <a:srgbClr val="FFFFB5"/>
                </a:solidFill>
                <a:latin typeface="Arial"/>
                <a:cs typeface="Arial"/>
              </a:rPr>
              <a:t>c</a:t>
            </a:r>
            <a:r>
              <a:rPr lang="en-US" sz="1600" b="1" dirty="0" smtClean="0">
                <a:solidFill>
                  <a:srgbClr val="FFFFB5"/>
                </a:solidFill>
                <a:latin typeface="Arial"/>
                <a:cs typeface="Arial"/>
              </a:rPr>
              <a:t>ommunities </a:t>
            </a:r>
            <a:r>
              <a:rPr lang="en-US" sz="1600" dirty="0" smtClean="0">
                <a:solidFill>
                  <a:srgbClr val="FFFFB5"/>
                </a:solidFill>
                <a:latin typeface="Arial"/>
                <a:cs typeface="Arial"/>
              </a:rPr>
              <a:t>with</a:t>
            </a:r>
          </a:p>
          <a:p>
            <a:pPr algn="ctr">
              <a:lnSpc>
                <a:spcPct val="80000"/>
              </a:lnSpc>
            </a:pPr>
            <a:r>
              <a:rPr lang="en-US" sz="1600" dirty="0">
                <a:solidFill>
                  <a:srgbClr val="FFFFB5"/>
                </a:solidFill>
                <a:latin typeface="Arial"/>
                <a:cs typeface="Arial"/>
              </a:rPr>
              <a:t>v</a:t>
            </a:r>
            <a:r>
              <a:rPr lang="en-US" sz="1600" dirty="0" smtClean="0">
                <a:solidFill>
                  <a:srgbClr val="FFFFB5"/>
                </a:solidFill>
                <a:latin typeface="Arial"/>
                <a:cs typeface="Arial"/>
              </a:rPr>
              <a:t>aluable new</a:t>
            </a:r>
          </a:p>
          <a:p>
            <a:pPr algn="ctr">
              <a:lnSpc>
                <a:spcPct val="80000"/>
              </a:lnSpc>
            </a:pPr>
            <a:r>
              <a:rPr lang="en-US" sz="1600" dirty="0" smtClean="0">
                <a:solidFill>
                  <a:srgbClr val="FFFFB5"/>
                </a:solidFill>
                <a:latin typeface="Arial"/>
                <a:cs typeface="Arial"/>
              </a:rPr>
              <a:t>capabilities</a:t>
            </a:r>
            <a:endParaRPr lang="en-US" sz="1600" dirty="0">
              <a:solidFill>
                <a:srgbClr val="FFFFB5"/>
              </a:solidFill>
              <a:latin typeface="Arial"/>
              <a:cs typeface="Arial"/>
            </a:endParaRPr>
          </a:p>
        </p:txBody>
      </p:sp>
      <p:sp>
        <p:nvSpPr>
          <p:cNvPr id="9" name="Oval 8"/>
          <p:cNvSpPr/>
          <p:nvPr/>
        </p:nvSpPr>
        <p:spPr>
          <a:xfrm>
            <a:off x="5617934" y="3173836"/>
            <a:ext cx="2191925" cy="1134158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891349" y="3340571"/>
            <a:ext cx="1655622" cy="8884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600" b="1" dirty="0" smtClean="0">
                <a:solidFill>
                  <a:srgbClr val="FFFFB5"/>
                </a:solidFill>
                <a:latin typeface="Arial"/>
                <a:cs typeface="Arial"/>
              </a:rPr>
              <a:t>microbial parts</a:t>
            </a:r>
          </a:p>
          <a:p>
            <a:pPr algn="ctr">
              <a:lnSpc>
                <a:spcPct val="80000"/>
              </a:lnSpc>
            </a:pPr>
            <a:r>
              <a:rPr lang="en-US" sz="1600" dirty="0">
                <a:solidFill>
                  <a:srgbClr val="FFFFB5"/>
                </a:solidFill>
                <a:latin typeface="Arial"/>
                <a:cs typeface="Arial"/>
              </a:rPr>
              <a:t>t</a:t>
            </a:r>
            <a:r>
              <a:rPr lang="en-US" sz="1600" dirty="0" smtClean="0">
                <a:solidFill>
                  <a:srgbClr val="FFFFB5"/>
                </a:solidFill>
                <a:latin typeface="Arial"/>
                <a:cs typeface="Arial"/>
              </a:rPr>
              <a:t>o improve </a:t>
            </a:r>
          </a:p>
          <a:p>
            <a:pPr algn="ctr">
              <a:lnSpc>
                <a:spcPct val="80000"/>
              </a:lnSpc>
            </a:pPr>
            <a:r>
              <a:rPr lang="en-US" sz="1600" b="1" dirty="0" smtClean="0">
                <a:solidFill>
                  <a:srgbClr val="FFFFB5"/>
                </a:solidFill>
                <a:latin typeface="Arial"/>
                <a:cs typeface="Arial"/>
              </a:rPr>
              <a:t>plant-based</a:t>
            </a:r>
          </a:p>
          <a:p>
            <a:pPr algn="ctr">
              <a:lnSpc>
                <a:spcPct val="80000"/>
              </a:lnSpc>
            </a:pPr>
            <a:r>
              <a:rPr lang="en-US" sz="1600" dirty="0" smtClean="0">
                <a:solidFill>
                  <a:srgbClr val="FFFFB5"/>
                </a:solidFill>
                <a:latin typeface="Arial"/>
                <a:cs typeface="Arial"/>
              </a:rPr>
              <a:t>processes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7320" y="1399214"/>
            <a:ext cx="7832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/>
                <a:cs typeface="Arial"/>
              </a:rPr>
              <a:t>Our strategy is to deepen fundamental understanding of biological systems </a:t>
            </a:r>
          </a:p>
          <a:p>
            <a:pPr algn="ctr"/>
            <a:r>
              <a:rPr lang="en-US" dirty="0">
                <a:latin typeface="Arial"/>
                <a:cs typeface="Arial"/>
              </a:rPr>
              <a:t>a</a:t>
            </a:r>
            <a:r>
              <a:rPr lang="en-US" dirty="0" smtClean="0">
                <a:latin typeface="Arial"/>
                <a:cs typeface="Arial"/>
              </a:rPr>
              <a:t>nd to apply this knowledge to generate advances of value to society. 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40515" y="5182716"/>
            <a:ext cx="7109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/>
                <a:cs typeface="Arial"/>
              </a:rPr>
              <a:t>We pursue multiple applications of relevance to bioenergy, animal &amp; </a:t>
            </a:r>
          </a:p>
          <a:p>
            <a:pPr algn="ctr"/>
            <a:r>
              <a:rPr lang="en-US" dirty="0" smtClean="0">
                <a:latin typeface="Arial"/>
                <a:cs typeface="Arial"/>
              </a:rPr>
              <a:t>human health, food security, and the environment.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8667" y="6084109"/>
            <a:ext cx="1175926" cy="70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899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4436" y="3347637"/>
            <a:ext cx="3090675" cy="7315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9485" y="5338412"/>
            <a:ext cx="6171254" cy="1460652"/>
          </a:xfrm>
          <a:prstGeom prst="rect">
            <a:avLst/>
          </a:prstGeom>
        </p:spPr>
      </p:pic>
      <p:pic>
        <p:nvPicPr>
          <p:cNvPr id="6" name="Picture 5" descr="UPF 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613" y="3105284"/>
            <a:ext cx="1023814" cy="91375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383219" y="5382015"/>
            <a:ext cx="1850868" cy="132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Uni Tartu 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83" y="4258838"/>
            <a:ext cx="999744" cy="1027176"/>
          </a:xfrm>
          <a:prstGeom prst="rect">
            <a:avLst/>
          </a:prstGeom>
        </p:spPr>
      </p:pic>
      <p:pic>
        <p:nvPicPr>
          <p:cNvPr id="10" name="Picture 9" descr="world-map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075" y="1622138"/>
            <a:ext cx="5155255" cy="3608678"/>
          </a:xfrm>
          <a:prstGeom prst="rect">
            <a:avLst/>
          </a:prstGeom>
        </p:spPr>
      </p:pic>
      <p:pic>
        <p:nvPicPr>
          <p:cNvPr id="12" name="Picture 11" descr="UPF 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871" y="1157888"/>
            <a:ext cx="478485" cy="427048"/>
          </a:xfrm>
          <a:prstGeom prst="rect">
            <a:avLst/>
          </a:prstGeom>
        </p:spPr>
      </p:pic>
      <p:pic>
        <p:nvPicPr>
          <p:cNvPr id="13" name="Picture 12" descr="CSIC_logo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853" y="1476729"/>
            <a:ext cx="944201" cy="286258"/>
          </a:xfrm>
          <a:prstGeom prst="rect">
            <a:avLst/>
          </a:prstGeom>
        </p:spPr>
      </p:pic>
      <p:pic>
        <p:nvPicPr>
          <p:cNvPr id="14" name="Picture 13" descr="Uni Tartu 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475" y="1356501"/>
            <a:ext cx="461150" cy="473804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>
            <a:off x="2000799" y="2559245"/>
            <a:ext cx="1538864" cy="133160"/>
          </a:xfrm>
          <a:prstGeom prst="line">
            <a:avLst/>
          </a:prstGeom>
          <a:ln w="12700" cmpd="sng">
            <a:solidFill>
              <a:srgbClr val="94480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278596" y="1746053"/>
            <a:ext cx="1143520" cy="1006784"/>
          </a:xfrm>
          <a:prstGeom prst="line">
            <a:avLst/>
          </a:prstGeom>
          <a:ln w="12700" cmpd="sng">
            <a:solidFill>
              <a:srgbClr val="94480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903133" y="1617437"/>
            <a:ext cx="591308" cy="1135400"/>
          </a:xfrm>
          <a:prstGeom prst="line">
            <a:avLst/>
          </a:prstGeom>
          <a:ln w="12700" cmpd="sng">
            <a:solidFill>
              <a:srgbClr val="94480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4780979" y="1746053"/>
            <a:ext cx="910496" cy="637319"/>
          </a:xfrm>
          <a:prstGeom prst="line">
            <a:avLst/>
          </a:prstGeom>
          <a:ln w="12700" cmpd="sng">
            <a:solidFill>
              <a:srgbClr val="94480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838170" y="3725333"/>
            <a:ext cx="1972980" cy="67740"/>
          </a:xfrm>
          <a:prstGeom prst="line">
            <a:avLst/>
          </a:prstGeom>
          <a:ln w="12700" cmpd="sng">
            <a:solidFill>
              <a:srgbClr val="94480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CSIC_logo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1959" y="5776856"/>
            <a:ext cx="2299191" cy="697057"/>
          </a:xfrm>
          <a:prstGeom prst="rect">
            <a:avLst/>
          </a:prstGeom>
        </p:spPr>
      </p:pic>
      <p:sp>
        <p:nvSpPr>
          <p:cNvPr id="25" name="TextBox 62"/>
          <p:cNvSpPr txBox="1">
            <a:spLocks noChangeArrowheads="1"/>
          </p:cNvSpPr>
          <p:nvPr/>
        </p:nvSpPr>
        <p:spPr bwMode="auto">
          <a:xfrm>
            <a:off x="4019487" y="175347"/>
            <a:ext cx="56326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 smtClean="0">
                <a:solidFill>
                  <a:srgbClr val="2F4272"/>
                </a:solidFill>
                <a:cs typeface="Arial" charset="0"/>
              </a:rPr>
              <a:t>International Partnerships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6924" y="5638799"/>
            <a:ext cx="1326375" cy="953647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>
            <a:off x="4438631" y="1503180"/>
            <a:ext cx="184172" cy="1056065"/>
          </a:xfrm>
          <a:prstGeom prst="line">
            <a:avLst/>
          </a:prstGeom>
          <a:ln w="12700" cmpd="sng">
            <a:solidFill>
              <a:srgbClr val="94480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90985" y="1120963"/>
            <a:ext cx="668867" cy="48090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41000" y="5566611"/>
            <a:ext cx="2218206" cy="997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9133" y="2377983"/>
            <a:ext cx="868600" cy="390640"/>
          </a:xfrm>
          <a:prstGeom prst="rect">
            <a:avLst/>
          </a:prstGeom>
        </p:spPr>
      </p:pic>
      <p:pic>
        <p:nvPicPr>
          <p:cNvPr id="27" name="Picture 26" descr="logo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66" y="151338"/>
            <a:ext cx="3069167" cy="7630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25442" y="4358581"/>
            <a:ext cx="952715" cy="419947"/>
          </a:xfrm>
          <a:prstGeom prst="rect">
            <a:avLst/>
          </a:prstGeom>
        </p:spPr>
      </p:pic>
      <p:cxnSp>
        <p:nvCxnSpPr>
          <p:cNvPr id="28" name="Straight Connector 27"/>
          <p:cNvCxnSpPr/>
          <p:nvPr/>
        </p:nvCxnSpPr>
        <p:spPr>
          <a:xfrm flipV="1">
            <a:off x="2108200" y="3860800"/>
            <a:ext cx="1625600" cy="601134"/>
          </a:xfrm>
          <a:prstGeom prst="line">
            <a:avLst/>
          </a:prstGeom>
          <a:ln w="12700" cmpd="sng">
            <a:solidFill>
              <a:srgbClr val="94480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17775" y="2302099"/>
            <a:ext cx="1308061" cy="57658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24969" y="1085401"/>
            <a:ext cx="483637" cy="482601"/>
          </a:xfrm>
          <a:prstGeom prst="rect">
            <a:avLst/>
          </a:prstGeom>
        </p:spPr>
      </p:pic>
      <p:cxnSp>
        <p:nvCxnSpPr>
          <p:cNvPr id="33" name="Straight Connector 32"/>
          <p:cNvCxnSpPr/>
          <p:nvPr/>
        </p:nvCxnSpPr>
        <p:spPr>
          <a:xfrm flipH="1">
            <a:off x="4622803" y="1601870"/>
            <a:ext cx="550330" cy="844997"/>
          </a:xfrm>
          <a:prstGeom prst="line">
            <a:avLst/>
          </a:prstGeom>
          <a:ln w="12700" cmpd="sng">
            <a:solidFill>
              <a:srgbClr val="94480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" name="Picture 3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852832" y="1188669"/>
            <a:ext cx="980897" cy="978796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1210733" y="-3386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605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27" y="6200171"/>
            <a:ext cx="2244940" cy="58256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8667" y="6084109"/>
            <a:ext cx="1175926" cy="7055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1652" y="235231"/>
            <a:ext cx="7467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Will Synthetic Biology be a new source of Dangerous Pathogens ?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111" y="1222963"/>
            <a:ext cx="778940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Key areas of potential risk to consider</a:t>
            </a:r>
          </a:p>
          <a:p>
            <a:endParaRPr lang="en-US" b="1" dirty="0" smtClean="0"/>
          </a:p>
          <a:p>
            <a:endParaRPr lang="en-US" dirty="0"/>
          </a:p>
          <a:p>
            <a:r>
              <a:rPr lang="en-US" dirty="0" smtClean="0"/>
              <a:t>De-skilling bioengineering, ‘garage toolkits’ and simple recipes for the untrained?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Cheap resources and equipment – uncontrolled biotechnology </a:t>
            </a:r>
            <a:r>
              <a:rPr lang="en-US" dirty="0" err="1" smtClean="0"/>
              <a:t>à</a:t>
            </a:r>
            <a:r>
              <a:rPr lang="en-US" dirty="0" smtClean="0"/>
              <a:t> la Henry Ford?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New design principles and capabilities that can be readily abused?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272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27" y="6200171"/>
            <a:ext cx="2244940" cy="58256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8667" y="6084109"/>
            <a:ext cx="1175926" cy="7055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1652" y="235231"/>
            <a:ext cx="7467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Will Synthetic Biology be a new source of Dangerous Pathogens ?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9855" y="1222963"/>
            <a:ext cx="822532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De-skilling bioengineering, ‘garage toolkits’ and simple recipes for the untrained?</a:t>
            </a:r>
          </a:p>
          <a:p>
            <a:pPr marL="285750" indent="-285750">
              <a:buFont typeface="Arial"/>
              <a:buChar char="•"/>
            </a:pPr>
            <a:endParaRPr lang="en-US" b="1" dirty="0">
              <a:solidFill>
                <a:srgbClr val="8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Synthetic biology is not readily de-skilled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Packaged reagents (toolkits) do not eliminate the requirement for tacit knowledge </a:t>
            </a:r>
          </a:p>
          <a:p>
            <a:r>
              <a:rPr lang="en-US" dirty="0" smtClean="0"/>
              <a:t>        and skills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Therefore, having the shopping list and some ready-made toolkits for certain steps </a:t>
            </a:r>
          </a:p>
          <a:p>
            <a:r>
              <a:rPr lang="en-US" dirty="0"/>
              <a:t> </a:t>
            </a:r>
            <a:r>
              <a:rPr lang="en-US" dirty="0" smtClean="0"/>
              <a:t>       does not add up to easy biotechnology in the garage</a:t>
            </a:r>
          </a:p>
        </p:txBody>
      </p:sp>
    </p:spTree>
    <p:extLst>
      <p:ext uri="{BB962C8B-B14F-4D97-AF65-F5344CB8AC3E}">
        <p14:creationId xmlns:p14="http://schemas.microsoft.com/office/powerpoint/2010/main" val="4282907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27" y="6200171"/>
            <a:ext cx="2244940" cy="58256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8667" y="6084109"/>
            <a:ext cx="1175926" cy="7055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1652" y="235231"/>
            <a:ext cx="7467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Will Synthetic Biology be a new source of Dangerous Pathogens ?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111" y="1222963"/>
            <a:ext cx="799449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Cheap resources and equipment – wide access to technology </a:t>
            </a:r>
            <a:r>
              <a:rPr lang="en-US" b="1" dirty="0" err="1" smtClean="0">
                <a:solidFill>
                  <a:srgbClr val="800000"/>
                </a:solidFill>
              </a:rPr>
              <a:t>à</a:t>
            </a:r>
            <a:r>
              <a:rPr lang="en-US" b="1" dirty="0" smtClean="0">
                <a:solidFill>
                  <a:srgbClr val="800000"/>
                </a:solidFill>
              </a:rPr>
              <a:t> la Henry Ford?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Synthetic biology is not push-button biotechnology, nor is it engineering in the </a:t>
            </a:r>
          </a:p>
          <a:p>
            <a:r>
              <a:rPr lang="en-US" dirty="0"/>
              <a:t> </a:t>
            </a:r>
            <a:r>
              <a:rPr lang="en-US" dirty="0" smtClean="0"/>
              <a:t>      normal sense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Procedures in synthetic biology may become more automated and cheaper, but </a:t>
            </a:r>
          </a:p>
          <a:p>
            <a:r>
              <a:rPr lang="en-US" dirty="0"/>
              <a:t> </a:t>
            </a:r>
            <a:r>
              <a:rPr lang="en-US" dirty="0" smtClean="0"/>
              <a:t>      the science as a whole will also become more complex conceptually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Routine procedures will undoubtedly become increasingly doable in the ‘garage’</a:t>
            </a:r>
          </a:p>
          <a:p>
            <a:r>
              <a:rPr lang="en-US" dirty="0"/>
              <a:t> </a:t>
            </a:r>
            <a:r>
              <a:rPr lang="en-US" dirty="0" smtClean="0"/>
              <a:t>       but higher level objectives will continue to be difficult to achieve outside of</a:t>
            </a:r>
          </a:p>
          <a:p>
            <a:r>
              <a:rPr lang="en-US" dirty="0"/>
              <a:t> </a:t>
            </a:r>
            <a:r>
              <a:rPr lang="en-US" dirty="0" smtClean="0"/>
              <a:t>       specialist laboratories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82907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27" y="6200171"/>
            <a:ext cx="2244940" cy="58256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8667" y="6084109"/>
            <a:ext cx="1175926" cy="7055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1652" y="235231"/>
            <a:ext cx="7467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Will Synthetic Biology be a new source of Dangerous Pathogens ?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111" y="1222963"/>
            <a:ext cx="8392041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New design principles and capabilities that can be readily abused?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Computational models and algorithms enhance experimental design, but do not </a:t>
            </a:r>
          </a:p>
          <a:p>
            <a:r>
              <a:rPr lang="en-US" dirty="0"/>
              <a:t> </a:t>
            </a:r>
            <a:r>
              <a:rPr lang="en-US" dirty="0" smtClean="0"/>
              <a:t>      replace implementation of the scientific method through a combination of practical</a:t>
            </a:r>
          </a:p>
          <a:p>
            <a:r>
              <a:rPr lang="en-US" dirty="0"/>
              <a:t> </a:t>
            </a:r>
            <a:r>
              <a:rPr lang="en-US" dirty="0" smtClean="0"/>
              <a:t>      skills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Real progress in synthetic biology projects therefore requires inputs (and leadership) </a:t>
            </a:r>
          </a:p>
          <a:p>
            <a:r>
              <a:rPr lang="en-US" dirty="0"/>
              <a:t> </a:t>
            </a:r>
            <a:r>
              <a:rPr lang="en-US" dirty="0" smtClean="0"/>
              <a:t>      from professionally trained and experienced scientists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Biological systems are generally too complex to be readily ‘engineered’ in a fully</a:t>
            </a:r>
          </a:p>
          <a:p>
            <a:r>
              <a:rPr lang="en-US" dirty="0"/>
              <a:t> </a:t>
            </a:r>
            <a:r>
              <a:rPr lang="en-US" dirty="0" smtClean="0"/>
              <a:t>      predictable way. The analogy to building a radio or a car using standardized parts</a:t>
            </a:r>
          </a:p>
          <a:p>
            <a:r>
              <a:rPr lang="en-US" dirty="0"/>
              <a:t> </a:t>
            </a:r>
            <a:r>
              <a:rPr lang="en-US" dirty="0" smtClean="0"/>
              <a:t>      is therefore misleading. It will take decades before synthetic biology approaches</a:t>
            </a:r>
          </a:p>
          <a:p>
            <a:r>
              <a:rPr lang="en-US" dirty="0"/>
              <a:t> </a:t>
            </a:r>
            <a:r>
              <a:rPr lang="en-US" dirty="0" smtClean="0"/>
              <a:t>      something resembling this level of predictable design and construction for most </a:t>
            </a:r>
          </a:p>
          <a:p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dirty="0" err="1" smtClean="0"/>
              <a:t>biosystems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907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3622</TotalTime>
  <Words>949</Words>
  <Application>Microsoft Macintosh PowerPoint</Application>
  <PresentationFormat>On-screen Show (4:3)</PresentationFormat>
  <Paragraphs>185</Paragraphs>
  <Slides>13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WISB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John McCarthy</dc:creator>
  <cp:keywords/>
  <dc:description/>
  <cp:lastModifiedBy>Ylva Raden</cp:lastModifiedBy>
  <cp:revision>61</cp:revision>
  <dcterms:created xsi:type="dcterms:W3CDTF">2016-02-17T14:13:10Z</dcterms:created>
  <dcterms:modified xsi:type="dcterms:W3CDTF">2016-03-16T17:16:38Z</dcterms:modified>
  <cp:category/>
</cp:coreProperties>
</file>