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57" r:id="rId6"/>
    <p:sldId id="262" r:id="rId7"/>
    <p:sldId id="258"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1" d="100"/>
          <a:sy n="81" d="100"/>
        </p:scale>
        <p:origin x="120" y="7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F8A6B5A-C710-4194-A189-D0343056B3CE}" type="datetimeFigureOut">
              <a:rPr lang="en-GB" smtClean="0"/>
              <a:t>05/07/2016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D95D54-13C2-4342-A892-B80FF170A858}" type="slidenum">
              <a:rPr lang="en-GB" smtClean="0"/>
              <a:t>‹#›</a:t>
            </a:fld>
            <a:endParaRPr lang="en-GB"/>
          </a:p>
        </p:txBody>
      </p:sp>
    </p:spTree>
    <p:extLst>
      <p:ext uri="{BB962C8B-B14F-4D97-AF65-F5344CB8AC3E}">
        <p14:creationId xmlns:p14="http://schemas.microsoft.com/office/powerpoint/2010/main" val="654516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F8A6B5A-C710-4194-A189-D0343056B3CE}" type="datetimeFigureOut">
              <a:rPr lang="en-GB" smtClean="0"/>
              <a:t>05/07/2016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D95D54-13C2-4342-A892-B80FF170A858}" type="slidenum">
              <a:rPr lang="en-GB" smtClean="0"/>
              <a:t>‹#›</a:t>
            </a:fld>
            <a:endParaRPr lang="en-GB"/>
          </a:p>
        </p:txBody>
      </p:sp>
    </p:spTree>
    <p:extLst>
      <p:ext uri="{BB962C8B-B14F-4D97-AF65-F5344CB8AC3E}">
        <p14:creationId xmlns:p14="http://schemas.microsoft.com/office/powerpoint/2010/main" val="14220896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F8A6B5A-C710-4194-A189-D0343056B3CE}" type="datetimeFigureOut">
              <a:rPr lang="en-GB" smtClean="0"/>
              <a:t>05/07/2016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D95D54-13C2-4342-A892-B80FF170A858}" type="slidenum">
              <a:rPr lang="en-GB" smtClean="0"/>
              <a:t>‹#›</a:t>
            </a:fld>
            <a:endParaRPr lang="en-GB"/>
          </a:p>
        </p:txBody>
      </p:sp>
    </p:spTree>
    <p:extLst>
      <p:ext uri="{BB962C8B-B14F-4D97-AF65-F5344CB8AC3E}">
        <p14:creationId xmlns:p14="http://schemas.microsoft.com/office/powerpoint/2010/main" val="1290555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F8A6B5A-C710-4194-A189-D0343056B3CE}" type="datetimeFigureOut">
              <a:rPr lang="en-GB" smtClean="0"/>
              <a:t>05/07/2016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D95D54-13C2-4342-A892-B80FF170A858}" type="slidenum">
              <a:rPr lang="en-GB" smtClean="0"/>
              <a:t>‹#›</a:t>
            </a:fld>
            <a:endParaRPr lang="en-GB"/>
          </a:p>
        </p:txBody>
      </p:sp>
    </p:spTree>
    <p:extLst>
      <p:ext uri="{BB962C8B-B14F-4D97-AF65-F5344CB8AC3E}">
        <p14:creationId xmlns:p14="http://schemas.microsoft.com/office/powerpoint/2010/main" val="3384416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F8A6B5A-C710-4194-A189-D0343056B3CE}" type="datetimeFigureOut">
              <a:rPr lang="en-GB" smtClean="0"/>
              <a:t>05/07/2016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D95D54-13C2-4342-A892-B80FF170A858}" type="slidenum">
              <a:rPr lang="en-GB" smtClean="0"/>
              <a:t>‹#›</a:t>
            </a:fld>
            <a:endParaRPr lang="en-GB"/>
          </a:p>
        </p:txBody>
      </p:sp>
    </p:spTree>
    <p:extLst>
      <p:ext uri="{BB962C8B-B14F-4D97-AF65-F5344CB8AC3E}">
        <p14:creationId xmlns:p14="http://schemas.microsoft.com/office/powerpoint/2010/main" val="3970360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F8A6B5A-C710-4194-A189-D0343056B3CE}" type="datetimeFigureOut">
              <a:rPr lang="en-GB" smtClean="0"/>
              <a:t>05/07/2016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4D95D54-13C2-4342-A892-B80FF170A858}" type="slidenum">
              <a:rPr lang="en-GB" smtClean="0"/>
              <a:t>‹#›</a:t>
            </a:fld>
            <a:endParaRPr lang="en-GB"/>
          </a:p>
        </p:txBody>
      </p:sp>
    </p:spTree>
    <p:extLst>
      <p:ext uri="{BB962C8B-B14F-4D97-AF65-F5344CB8AC3E}">
        <p14:creationId xmlns:p14="http://schemas.microsoft.com/office/powerpoint/2010/main" val="20969228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F8A6B5A-C710-4194-A189-D0343056B3CE}" type="datetimeFigureOut">
              <a:rPr lang="en-GB" smtClean="0"/>
              <a:t>05/07/2016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4D95D54-13C2-4342-A892-B80FF170A858}" type="slidenum">
              <a:rPr lang="en-GB" smtClean="0"/>
              <a:t>‹#›</a:t>
            </a:fld>
            <a:endParaRPr lang="en-GB"/>
          </a:p>
        </p:txBody>
      </p:sp>
    </p:spTree>
    <p:extLst>
      <p:ext uri="{BB962C8B-B14F-4D97-AF65-F5344CB8AC3E}">
        <p14:creationId xmlns:p14="http://schemas.microsoft.com/office/powerpoint/2010/main" val="41342876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F8A6B5A-C710-4194-A189-D0343056B3CE}" type="datetimeFigureOut">
              <a:rPr lang="en-GB" smtClean="0"/>
              <a:t>05/07/2016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4D95D54-13C2-4342-A892-B80FF170A858}" type="slidenum">
              <a:rPr lang="en-GB" smtClean="0"/>
              <a:t>‹#›</a:t>
            </a:fld>
            <a:endParaRPr lang="en-GB"/>
          </a:p>
        </p:txBody>
      </p:sp>
    </p:spTree>
    <p:extLst>
      <p:ext uri="{BB962C8B-B14F-4D97-AF65-F5344CB8AC3E}">
        <p14:creationId xmlns:p14="http://schemas.microsoft.com/office/powerpoint/2010/main" val="2717705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8A6B5A-C710-4194-A189-D0343056B3CE}" type="datetimeFigureOut">
              <a:rPr lang="en-GB" smtClean="0"/>
              <a:t>05/07/2016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4D95D54-13C2-4342-A892-B80FF170A858}" type="slidenum">
              <a:rPr lang="en-GB" smtClean="0"/>
              <a:t>‹#›</a:t>
            </a:fld>
            <a:endParaRPr lang="en-GB"/>
          </a:p>
        </p:txBody>
      </p:sp>
    </p:spTree>
    <p:extLst>
      <p:ext uri="{BB962C8B-B14F-4D97-AF65-F5344CB8AC3E}">
        <p14:creationId xmlns:p14="http://schemas.microsoft.com/office/powerpoint/2010/main" val="2943485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F8A6B5A-C710-4194-A189-D0343056B3CE}" type="datetimeFigureOut">
              <a:rPr lang="en-GB" smtClean="0"/>
              <a:t>05/07/2016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4D95D54-13C2-4342-A892-B80FF170A858}" type="slidenum">
              <a:rPr lang="en-GB" smtClean="0"/>
              <a:t>‹#›</a:t>
            </a:fld>
            <a:endParaRPr lang="en-GB"/>
          </a:p>
        </p:txBody>
      </p:sp>
    </p:spTree>
    <p:extLst>
      <p:ext uri="{BB962C8B-B14F-4D97-AF65-F5344CB8AC3E}">
        <p14:creationId xmlns:p14="http://schemas.microsoft.com/office/powerpoint/2010/main" val="1571683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F8A6B5A-C710-4194-A189-D0343056B3CE}" type="datetimeFigureOut">
              <a:rPr lang="en-GB" smtClean="0"/>
              <a:t>05/07/2016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4D95D54-13C2-4342-A892-B80FF170A858}" type="slidenum">
              <a:rPr lang="en-GB" smtClean="0"/>
              <a:t>‹#›</a:t>
            </a:fld>
            <a:endParaRPr lang="en-GB"/>
          </a:p>
        </p:txBody>
      </p:sp>
    </p:spTree>
    <p:extLst>
      <p:ext uri="{BB962C8B-B14F-4D97-AF65-F5344CB8AC3E}">
        <p14:creationId xmlns:p14="http://schemas.microsoft.com/office/powerpoint/2010/main" val="2051618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8A6B5A-C710-4194-A189-D0343056B3CE}" type="datetimeFigureOut">
              <a:rPr lang="en-GB" smtClean="0"/>
              <a:t>05/07/2016</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D95D54-13C2-4342-A892-B80FF170A858}" type="slidenum">
              <a:rPr lang="en-GB" smtClean="0"/>
              <a:t>‹#›</a:t>
            </a:fld>
            <a:endParaRPr lang="en-GB"/>
          </a:p>
        </p:txBody>
      </p:sp>
    </p:spTree>
    <p:extLst>
      <p:ext uri="{BB962C8B-B14F-4D97-AF65-F5344CB8AC3E}">
        <p14:creationId xmlns:p14="http://schemas.microsoft.com/office/powerpoint/2010/main" val="9538614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historyandpolicy.org/policy-papers/papers/the-haldane-principle-and-other-invented-traditions-in-science-policy" TargetMode="External"/><Relationship Id="rId2" Type="http://schemas.openxmlformats.org/officeDocument/2006/relationships/hyperlink" Target="http://www.bmj.com/content/353/bmj.i3146" TargetMode="External"/><Relationship Id="rId1" Type="http://schemas.openxmlformats.org/officeDocument/2006/relationships/slideLayout" Target="../slideLayouts/slideLayout2.xml"/><Relationship Id="rId6" Type="http://schemas.openxmlformats.org/officeDocument/2006/relationships/hyperlink" Target="http://nuffieldbioethics.org/project/emerging-biotechnologies/" TargetMode="External"/><Relationship Id="rId5" Type="http://schemas.openxmlformats.org/officeDocument/2006/relationships/hyperlink" Target="https://royalsociety.org/events/2009/social-function-history/" TargetMode="External"/><Relationship Id="rId4" Type="http://schemas.openxmlformats.org/officeDocument/2006/relationships/hyperlink" Target="http://www.jstor.org/stable/10.1086/666358"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The so-called Haldane Principle – a History</a:t>
            </a:r>
          </a:p>
        </p:txBody>
      </p:sp>
      <p:sp>
        <p:nvSpPr>
          <p:cNvPr id="3" name="Subtitle 2"/>
          <p:cNvSpPr>
            <a:spLocks noGrp="1"/>
          </p:cNvSpPr>
          <p:nvPr>
            <p:ph type="subTitle" idx="1"/>
          </p:nvPr>
        </p:nvSpPr>
        <p:spPr/>
        <p:txBody>
          <a:bodyPr/>
          <a:lstStyle/>
          <a:p>
            <a:r>
              <a:rPr lang="en-GB" dirty="0"/>
              <a:t>David Edgerton</a:t>
            </a:r>
          </a:p>
          <a:p>
            <a:r>
              <a:rPr lang="en-GB" dirty="0"/>
              <a:t>Centre for the History of Science, Technology and Medicine</a:t>
            </a:r>
          </a:p>
          <a:p>
            <a:r>
              <a:rPr lang="en-GB" dirty="0"/>
              <a:t>King’s College London</a:t>
            </a:r>
          </a:p>
        </p:txBody>
      </p:sp>
    </p:spTree>
    <p:extLst>
      <p:ext uri="{BB962C8B-B14F-4D97-AF65-F5344CB8AC3E}">
        <p14:creationId xmlns:p14="http://schemas.microsoft.com/office/powerpoint/2010/main" val="1083109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Before the Haldane Principle </a:t>
            </a:r>
            <a:r>
              <a:rPr lang="en-GB" dirty="0" smtClean="0"/>
              <a:t>was </a:t>
            </a:r>
            <a:r>
              <a:rPr lang="en-GB" dirty="0"/>
              <a:t>invented</a:t>
            </a:r>
            <a:br>
              <a:rPr lang="en-GB" dirty="0"/>
            </a:br>
            <a:endParaRPr lang="en-GB" dirty="0"/>
          </a:p>
        </p:txBody>
      </p:sp>
      <p:sp>
        <p:nvSpPr>
          <p:cNvPr id="3" name="Content Placeholder 2"/>
          <p:cNvSpPr>
            <a:spLocks noGrp="1"/>
          </p:cNvSpPr>
          <p:nvPr>
            <p:ph idx="1"/>
          </p:nvPr>
        </p:nvSpPr>
        <p:spPr/>
        <p:txBody>
          <a:bodyPr>
            <a:normAutofit fontScale="92500" lnSpcReduction="10000"/>
          </a:bodyPr>
          <a:lstStyle/>
          <a:p>
            <a:r>
              <a:rPr lang="en-GB" dirty="0"/>
              <a:t>Haldane Report of 1918 – endorses and elaborates the idea that research should be done by departments, and that some research should be done non-departmentally, by bodies like the DSIR, reporting to Advisory Council, and Lord President.</a:t>
            </a:r>
          </a:p>
          <a:p>
            <a:r>
              <a:rPr lang="en-GB" dirty="0"/>
              <a:t>Most government funded R&amp;D continues to be departmental, though the DSIR (1915), MRC (1913/1920) and ARC (1931) became </a:t>
            </a:r>
            <a:r>
              <a:rPr lang="en-GB" dirty="0" smtClean="0"/>
              <a:t>significant. </a:t>
            </a:r>
          </a:p>
          <a:p>
            <a:r>
              <a:rPr lang="en-GB" dirty="0" smtClean="0"/>
              <a:t>There was no ‘Haldane principle’ and had there been would have applied only to a fraction of government-funded research.</a:t>
            </a:r>
            <a:endParaRPr lang="en-GB" dirty="0"/>
          </a:p>
          <a:p>
            <a:r>
              <a:rPr lang="en-GB" dirty="0"/>
              <a:t>This arrangement continues into the 1960s, when all research is attached to mainline departments (Research councils, as they are now known, go to DES).</a:t>
            </a:r>
          </a:p>
        </p:txBody>
      </p:sp>
    </p:spTree>
    <p:extLst>
      <p:ext uri="{BB962C8B-B14F-4D97-AF65-F5344CB8AC3E}">
        <p14:creationId xmlns:p14="http://schemas.microsoft.com/office/powerpoint/2010/main" val="3708151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invention of the Haldane Principle</a:t>
            </a:r>
          </a:p>
        </p:txBody>
      </p:sp>
      <p:sp>
        <p:nvSpPr>
          <p:cNvPr id="3" name="Content Placeholder 2"/>
          <p:cNvSpPr>
            <a:spLocks noGrp="1"/>
          </p:cNvSpPr>
          <p:nvPr>
            <p:ph idx="1"/>
          </p:nvPr>
        </p:nvSpPr>
        <p:spPr/>
        <p:txBody>
          <a:bodyPr>
            <a:normAutofit fontScale="85000" lnSpcReduction="20000"/>
          </a:bodyPr>
          <a:lstStyle/>
          <a:p>
            <a:r>
              <a:rPr lang="en-GB" dirty="0"/>
              <a:t>Claimed by Lord </a:t>
            </a:r>
            <a:r>
              <a:rPr lang="en-GB" dirty="0" err="1"/>
              <a:t>Hailsham</a:t>
            </a:r>
            <a:r>
              <a:rPr lang="en-GB" dirty="0"/>
              <a:t>, 1964 in attack on Ministry of Technology, which took over functions of DSIR. </a:t>
            </a:r>
            <a:endParaRPr lang="en-GB" dirty="0" smtClean="0"/>
          </a:p>
          <a:p>
            <a:r>
              <a:rPr lang="en-GB" dirty="0" smtClean="0"/>
              <a:t>‘This </a:t>
            </a:r>
            <a:r>
              <a:rPr lang="en-GB" dirty="0"/>
              <a:t>is a totally new departure from recent practice and in my opinion at least, is a most retrograde step. Ever since 1915 it has been considered axiomatic that responsibility for industrial research and development is better exercised in conjunction with research in the medical, agricultural and other fields on what I have called the Haldane principle through an independent council of industrialists, scientists and other eminent persons and not directly by a Government Department itself</a:t>
            </a:r>
            <a:r>
              <a:rPr lang="en-GB" dirty="0" smtClean="0"/>
              <a:t>.’ - 1964</a:t>
            </a:r>
            <a:endParaRPr lang="en-GB" dirty="0"/>
          </a:p>
          <a:p>
            <a:r>
              <a:rPr lang="en-GB" dirty="0"/>
              <a:t>Claims in 1972 that ‘Haldane Principle’ is violated by Rothschild proposals – relies on invented Haldane, and misunderstanding of Rothschild. </a:t>
            </a:r>
          </a:p>
          <a:p>
            <a:r>
              <a:rPr lang="en-GB" dirty="0"/>
              <a:t>Customer-contractor principle long established in government research – Rothschild proposal merely extended to small part of research of some research councils. </a:t>
            </a:r>
          </a:p>
          <a:p>
            <a:pPr marL="0" indent="0">
              <a:buNone/>
            </a:pPr>
            <a:endParaRPr lang="en-GB" dirty="0"/>
          </a:p>
          <a:p>
            <a:pPr marL="0" indent="0">
              <a:buNone/>
            </a:pPr>
            <a:endParaRPr lang="en-GB" dirty="0"/>
          </a:p>
          <a:p>
            <a:endParaRPr lang="en-GB" dirty="0"/>
          </a:p>
        </p:txBody>
      </p:sp>
    </p:spTree>
    <p:extLst>
      <p:ext uri="{BB962C8B-B14F-4D97-AF65-F5344CB8AC3E}">
        <p14:creationId xmlns:p14="http://schemas.microsoft.com/office/powerpoint/2010/main" val="32788725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the ‘principle’ confuses us</a:t>
            </a:r>
          </a:p>
        </p:txBody>
      </p:sp>
      <p:sp>
        <p:nvSpPr>
          <p:cNvPr id="3" name="Content Placeholder 2"/>
          <p:cNvSpPr>
            <a:spLocks noGrp="1"/>
          </p:cNvSpPr>
          <p:nvPr>
            <p:ph idx="1"/>
          </p:nvPr>
        </p:nvSpPr>
        <p:spPr/>
        <p:txBody>
          <a:bodyPr>
            <a:normAutofit fontScale="92500"/>
          </a:bodyPr>
          <a:lstStyle/>
          <a:p>
            <a:r>
              <a:rPr lang="en-GB" dirty="0"/>
              <a:t>Most government research not </a:t>
            </a:r>
            <a:r>
              <a:rPr lang="en-GB" dirty="0" smtClean="0"/>
              <a:t>done under research councils</a:t>
            </a:r>
            <a:endParaRPr lang="en-GB" dirty="0"/>
          </a:p>
          <a:p>
            <a:r>
              <a:rPr lang="en-GB" dirty="0"/>
              <a:t>Great changes since the 1980s with the collapse of departmental research</a:t>
            </a:r>
          </a:p>
          <a:p>
            <a:r>
              <a:rPr lang="en-GB" dirty="0"/>
              <a:t>Research councils are asked to do what they cannot – transform the British economy</a:t>
            </a:r>
          </a:p>
          <a:p>
            <a:r>
              <a:rPr lang="en-GB" dirty="0" smtClean="0"/>
              <a:t>It prevents </a:t>
            </a:r>
            <a:r>
              <a:rPr lang="en-GB" dirty="0"/>
              <a:t>asking of obvious and important questions – what ought the principles of government funding of research to be</a:t>
            </a:r>
            <a:r>
              <a:rPr lang="en-GB" dirty="0" smtClean="0"/>
              <a:t>?</a:t>
            </a:r>
          </a:p>
          <a:p>
            <a:r>
              <a:rPr lang="en-GB" dirty="0" smtClean="0"/>
              <a:t>‘Haldane’ is an instance of a general problem in research policy – made-up concepts of no analytical value (others are ‘science base’ and ‘linear model of innovation’ and ‘national system of innovation’ ….)</a:t>
            </a:r>
            <a:endParaRPr lang="en-GB" dirty="0"/>
          </a:p>
        </p:txBody>
      </p:sp>
    </p:spTree>
    <p:extLst>
      <p:ext uri="{BB962C8B-B14F-4D97-AF65-F5344CB8AC3E}">
        <p14:creationId xmlns:p14="http://schemas.microsoft.com/office/powerpoint/2010/main" val="33361700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failure of research policy since 1979</a:t>
            </a:r>
            <a:br>
              <a:rPr lang="en-GB" dirty="0"/>
            </a:br>
            <a:endParaRPr lang="en-GB" dirty="0"/>
          </a:p>
        </p:txBody>
      </p:sp>
      <p:pic>
        <p:nvPicPr>
          <p:cNvPr id="4" name="Content Placeholder 3"/>
          <p:cNvPicPr>
            <a:picLocks noGrp="1" noChangeAspect="1"/>
          </p:cNvPicPr>
          <p:nvPr>
            <p:ph idx="1"/>
          </p:nvPr>
        </p:nvPicPr>
        <p:blipFill>
          <a:blip r:embed="rId2"/>
          <a:stretch>
            <a:fillRect/>
          </a:stretch>
        </p:blipFill>
        <p:spPr>
          <a:xfrm>
            <a:off x="4070456" y="1027906"/>
            <a:ext cx="3493579" cy="5216174"/>
          </a:xfrm>
          <a:prstGeom prst="rect">
            <a:avLst/>
          </a:prstGeom>
        </p:spPr>
      </p:pic>
    </p:spTree>
    <p:extLst>
      <p:ext uri="{BB962C8B-B14F-4D97-AF65-F5344CB8AC3E}">
        <p14:creationId xmlns:p14="http://schemas.microsoft.com/office/powerpoint/2010/main" val="28679764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Forget the ‘Haldane Principle’ and get back </a:t>
            </a:r>
            <a:r>
              <a:rPr lang="en-GB" dirty="0"/>
              <a:t>to real Haldane</a:t>
            </a:r>
          </a:p>
        </p:txBody>
      </p:sp>
      <p:sp>
        <p:nvSpPr>
          <p:cNvPr id="3" name="Content Placeholder 2"/>
          <p:cNvSpPr>
            <a:spLocks noGrp="1"/>
          </p:cNvSpPr>
          <p:nvPr>
            <p:ph idx="1"/>
          </p:nvPr>
        </p:nvSpPr>
        <p:spPr/>
        <p:txBody>
          <a:bodyPr>
            <a:normAutofit fontScale="92500" lnSpcReduction="10000"/>
          </a:bodyPr>
          <a:lstStyle/>
          <a:p>
            <a:r>
              <a:rPr lang="en-GB" dirty="0"/>
              <a:t>Most research should be departmental and needs to be focussed on realistic analysis of potential outcomes</a:t>
            </a:r>
          </a:p>
          <a:p>
            <a:r>
              <a:rPr lang="en-GB" dirty="0"/>
              <a:t>There is room for research to be done by a non-mainline </a:t>
            </a:r>
            <a:r>
              <a:rPr lang="en-GB" dirty="0" smtClean="0"/>
              <a:t>department on real Haldane principles. </a:t>
            </a:r>
            <a:r>
              <a:rPr lang="en-GB" dirty="0"/>
              <a:t>This means taking research councils from BIS.</a:t>
            </a:r>
          </a:p>
          <a:p>
            <a:r>
              <a:rPr lang="en-GB" dirty="0"/>
              <a:t>Research policy deserves serious consideration rather than hype-based sloganizing. </a:t>
            </a:r>
          </a:p>
          <a:p>
            <a:r>
              <a:rPr lang="en-GB" dirty="0"/>
              <a:t>Research policy requires a realistic assessment of the UK’s actual place in the world, and a non-nationalistic approach.</a:t>
            </a:r>
          </a:p>
          <a:p>
            <a:r>
              <a:rPr lang="en-GB" dirty="0"/>
              <a:t>Research policy should have as a core function creating open knowledge which countervails that produced by private </a:t>
            </a:r>
            <a:r>
              <a:rPr lang="en-GB" dirty="0" smtClean="0"/>
              <a:t>interests and government </a:t>
            </a:r>
            <a:r>
              <a:rPr lang="en-GB" dirty="0" err="1" smtClean="0"/>
              <a:t>deparments</a:t>
            </a:r>
            <a:r>
              <a:rPr lang="en-GB" dirty="0" smtClean="0"/>
              <a:t>. </a:t>
            </a:r>
            <a:endParaRPr lang="en-GB" dirty="0"/>
          </a:p>
        </p:txBody>
      </p:sp>
    </p:spTree>
    <p:extLst>
      <p:ext uri="{BB962C8B-B14F-4D97-AF65-F5344CB8AC3E}">
        <p14:creationId xmlns:p14="http://schemas.microsoft.com/office/powerpoint/2010/main" val="42827128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Further Reading</a:t>
            </a:r>
          </a:p>
        </p:txBody>
      </p:sp>
      <p:sp>
        <p:nvSpPr>
          <p:cNvPr id="3" name="Content Placeholder 2"/>
          <p:cNvSpPr>
            <a:spLocks noGrp="1"/>
          </p:cNvSpPr>
          <p:nvPr>
            <p:ph idx="1"/>
          </p:nvPr>
        </p:nvSpPr>
        <p:spPr/>
        <p:txBody>
          <a:bodyPr>
            <a:normAutofit fontScale="70000" lnSpcReduction="20000"/>
          </a:bodyPr>
          <a:lstStyle/>
          <a:p>
            <a:r>
              <a:rPr lang="en-GB" dirty="0"/>
              <a:t>My review of Owen and Hopkins, in the </a:t>
            </a:r>
            <a:r>
              <a:rPr lang="en-GB" i="1" dirty="0"/>
              <a:t>Financial Times </a:t>
            </a:r>
            <a:r>
              <a:rPr lang="en-GB" dirty="0"/>
              <a:t>April 29 2016. </a:t>
            </a:r>
          </a:p>
          <a:p>
            <a:r>
              <a:rPr lang="en-GB" dirty="0"/>
              <a:t>‘Time for evidence based research policy’, </a:t>
            </a:r>
            <a:r>
              <a:rPr lang="en-GB" i="1" dirty="0"/>
              <a:t>BMJ</a:t>
            </a:r>
            <a:r>
              <a:rPr lang="en-GB" dirty="0"/>
              <a:t> 2016;353:i3146  (13 June 2016) </a:t>
            </a:r>
            <a:r>
              <a:rPr lang="en-GB" dirty="0">
                <a:hlinkClick r:id="rId2"/>
              </a:rPr>
              <a:t>http://www.bmj.com/content/353/bmj.i3146</a:t>
            </a:r>
            <a:endParaRPr lang="en-GB" dirty="0"/>
          </a:p>
          <a:p>
            <a:r>
              <a:rPr lang="en-GB" dirty="0"/>
              <a:t>The ‘Haldane Principle’ and other invented traditions in science policy 2 July 2009 - </a:t>
            </a:r>
            <a:r>
              <a:rPr lang="en-GB" dirty="0">
                <a:hlinkClick r:id="rId3"/>
              </a:rPr>
              <a:t>http://www.historyandpolicy.org/policy-papers/papers/the-haldane-principle-and-other-invented-traditions-in-science-policy</a:t>
            </a:r>
            <a:endParaRPr lang="en-GB" dirty="0"/>
          </a:p>
          <a:p>
            <a:r>
              <a:rPr lang="en-GB" dirty="0"/>
              <a:t>‘Time, Money, and History’, Isis, Vol. 103, No. 2 (June 2012), pp. 316-327  </a:t>
            </a:r>
            <a:r>
              <a:rPr lang="en-GB" dirty="0">
                <a:hlinkClick r:id="rId4"/>
              </a:rPr>
              <a:t>www.jstor.org/stable/10.1086/666358</a:t>
            </a:r>
            <a:endParaRPr lang="en-GB" dirty="0"/>
          </a:p>
          <a:p>
            <a:r>
              <a:rPr lang="en-GB" dirty="0"/>
              <a:t>Video of Royal Society Lecture </a:t>
            </a:r>
            <a:r>
              <a:rPr lang="en-GB" dirty="0">
                <a:hlinkClick r:id="rId5"/>
              </a:rPr>
              <a:t>https://royalsociety.org/events/2009/social-function-history/</a:t>
            </a:r>
            <a:endParaRPr lang="en-GB" dirty="0"/>
          </a:p>
          <a:p>
            <a:r>
              <a:rPr lang="en-GB" dirty="0"/>
              <a:t>House of Commons, Innovation, Universities, Science and Skills Committee,  Putting Science and Engineering at the Heart of Government Policy (July 2009)</a:t>
            </a:r>
          </a:p>
          <a:p>
            <a:r>
              <a:rPr lang="en-GB" dirty="0"/>
              <a:t>Nuffield Council on Bioethics, Emerging biotechnologies: technology, choice and the public good -Published: December 2012 </a:t>
            </a:r>
            <a:r>
              <a:rPr lang="en-GB" dirty="0">
                <a:hlinkClick r:id="rId6"/>
              </a:rPr>
              <a:t>http://nuffieldbioethics.org/project/emerging-biotechnologies/</a:t>
            </a:r>
            <a:endParaRPr lang="en-GB" dirty="0"/>
          </a:p>
        </p:txBody>
      </p:sp>
    </p:spTree>
    <p:extLst>
      <p:ext uri="{BB962C8B-B14F-4D97-AF65-F5344CB8AC3E}">
        <p14:creationId xmlns:p14="http://schemas.microsoft.com/office/powerpoint/2010/main" val="36876487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TotalTime>
  <Words>658</Words>
  <Application>Microsoft Office PowerPoint</Application>
  <PresentationFormat>Widescreen</PresentationFormat>
  <Paragraphs>36</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The so-called Haldane Principle – a History</vt:lpstr>
      <vt:lpstr>Before the Haldane Principle was invented </vt:lpstr>
      <vt:lpstr>The invention of the Haldane Principle</vt:lpstr>
      <vt:lpstr>How the ‘principle’ confuses us</vt:lpstr>
      <vt:lpstr>The failure of research policy since 1979 </vt:lpstr>
      <vt:lpstr>Forget the ‘Haldane Principle’ and get back to real Haldane</vt:lpstr>
      <vt:lpstr>Further Reading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Edgerton</dc:creator>
  <cp:lastModifiedBy>LLOYD, Annabel C</cp:lastModifiedBy>
  <cp:revision>8</cp:revision>
  <dcterms:created xsi:type="dcterms:W3CDTF">2016-06-26T17:25:54Z</dcterms:created>
  <dcterms:modified xsi:type="dcterms:W3CDTF">2016-07-05T09:44:17Z</dcterms:modified>
</cp:coreProperties>
</file>