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 id="2147483677" r:id="rId4"/>
    <p:sldMasterId id="2147483683" r:id="rId5"/>
    <p:sldMasterId id="2147483687" r:id="rId6"/>
    <p:sldMasterId id="2147483689" r:id="rId7"/>
  </p:sldMasterIdLst>
  <p:notesMasterIdLst>
    <p:notesMasterId r:id="rId123"/>
  </p:notesMasterIdLst>
  <p:sldIdLst>
    <p:sldId id="306" r:id="rId8"/>
    <p:sldId id="345" r:id="rId9"/>
    <p:sldId id="296" r:id="rId10"/>
    <p:sldId id="297" r:id="rId11"/>
    <p:sldId id="301" r:id="rId12"/>
    <p:sldId id="298" r:id="rId13"/>
    <p:sldId id="294" r:id="rId14"/>
    <p:sldId id="299" r:id="rId15"/>
    <p:sldId id="290" r:id="rId16"/>
    <p:sldId id="291" r:id="rId17"/>
    <p:sldId id="292" r:id="rId18"/>
    <p:sldId id="293" r:id="rId19"/>
    <p:sldId id="277" r:id="rId20"/>
    <p:sldId id="295" r:id="rId21"/>
    <p:sldId id="278" r:id="rId22"/>
    <p:sldId id="279" r:id="rId23"/>
    <p:sldId id="280" r:id="rId24"/>
    <p:sldId id="281" r:id="rId25"/>
    <p:sldId id="305" r:id="rId26"/>
    <p:sldId id="288" r:id="rId27"/>
    <p:sldId id="282" r:id="rId28"/>
    <p:sldId id="283" r:id="rId29"/>
    <p:sldId id="287" r:id="rId30"/>
    <p:sldId id="302" r:id="rId31"/>
    <p:sldId id="258" r:id="rId32"/>
    <p:sldId id="286" r:id="rId33"/>
    <p:sldId id="260" r:id="rId34"/>
    <p:sldId id="261" r:id="rId35"/>
    <p:sldId id="262" r:id="rId36"/>
    <p:sldId id="259" r:id="rId37"/>
    <p:sldId id="300" r:id="rId38"/>
    <p:sldId id="274" r:id="rId39"/>
    <p:sldId id="271" r:id="rId40"/>
    <p:sldId id="272" r:id="rId41"/>
    <p:sldId id="303" r:id="rId42"/>
    <p:sldId id="263" r:id="rId43"/>
    <p:sldId id="264" r:id="rId44"/>
    <p:sldId id="265" r:id="rId45"/>
    <p:sldId id="266" r:id="rId46"/>
    <p:sldId id="268" r:id="rId47"/>
    <p:sldId id="304" r:id="rId48"/>
    <p:sldId id="275" r:id="rId49"/>
    <p:sldId id="276" r:id="rId50"/>
    <p:sldId id="257"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44"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46" r:id="rId92"/>
    <p:sldId id="347"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375"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otte beardmore" initials="c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84" y="-510"/>
      </p:cViewPr>
      <p:guideLst>
        <p:guide orient="horz" pos="2251"/>
        <p:guide pos="301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2"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adcfsdcd-02.supplychain.nhs.uk\Procurement\Diagnostics\Imaging%20&amp;%20RT\2016\RTS\Buyers%20guide\Kim%20Fell%20work\Linac%20replacement%20char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Book2"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0"/>
      <c:rAngAx val="0"/>
      <c:perspective val="60"/>
    </c:view3D>
    <c:floor>
      <c:thickness val="0"/>
    </c:floor>
    <c:sideWall>
      <c:thickness val="0"/>
    </c:sideWall>
    <c:backWall>
      <c:thickness val="0"/>
    </c:backWall>
    <c:plotArea>
      <c:layout>
        <c:manualLayout>
          <c:layoutTarget val="inner"/>
          <c:xMode val="edge"/>
          <c:yMode val="edge"/>
          <c:x val="6.9137120077967101E-2"/>
          <c:y val="9.1030326695726693E-2"/>
          <c:w val="0.74265661901153002"/>
          <c:h val="0.90896967330427503"/>
        </c:manualLayout>
      </c:layout>
      <c:pie3DChart>
        <c:varyColors val="1"/>
        <c:ser>
          <c:idx val="0"/>
          <c:order val="0"/>
          <c:explosion val="10"/>
          <c:dPt>
            <c:idx val="0"/>
            <c:bubble3D val="0"/>
            <c:explosion val="16"/>
          </c:dPt>
          <c:dPt>
            <c:idx val="1"/>
            <c:bubble3D val="0"/>
            <c:explosion val="1"/>
          </c:dPt>
          <c:dPt>
            <c:idx val="2"/>
            <c:bubble3D val="0"/>
            <c:explosion val="15"/>
          </c:dPt>
          <c:dLbls>
            <c:dLbl>
              <c:idx val="0"/>
              <c:layout>
                <c:manualLayout>
                  <c:x val="-9.9658201639122798E-2"/>
                  <c:y val="-0.28419963141350302"/>
                </c:manualLayout>
              </c:layou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100392607174103"/>
                  <c:y val="4.0731262758821898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2.9402777777777899E-2"/>
                  <c:y val="-0.10890347039953301"/>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Sheet1!$D$4:$D$6</c:f>
              <c:strCache>
                <c:ptCount val="3"/>
                <c:pt idx="0">
                  <c:v>Radiotherapy</c:v>
                </c:pt>
                <c:pt idx="1">
                  <c:v>Chemotherapy </c:v>
                </c:pt>
                <c:pt idx="2">
                  <c:v>Surgery </c:v>
                </c:pt>
              </c:strCache>
            </c:strRef>
          </c:cat>
          <c:val>
            <c:numRef>
              <c:f>Sheet1!$E$4:$E$6</c:f>
              <c:numCache>
                <c:formatCode>0%</c:formatCode>
                <c:ptCount val="3"/>
                <c:pt idx="0">
                  <c:v>0.4</c:v>
                </c:pt>
                <c:pt idx="1">
                  <c:v>0.11</c:v>
                </c:pt>
                <c:pt idx="2">
                  <c:v>0.49</c:v>
                </c:pt>
              </c:numCache>
            </c:numRef>
          </c:val>
        </c:ser>
        <c:dLbls>
          <c:showLegendKey val="0"/>
          <c:showVal val="0"/>
          <c:showCatName val="0"/>
          <c:showSerName val="0"/>
          <c:showPercent val="0"/>
          <c:showBubbleSize val="0"/>
          <c:showLeaderLines val="1"/>
        </c:dLbls>
      </c:pie3DChart>
      <c:spPr>
        <a:scene3d>
          <a:camera prst="orthographicFront"/>
          <a:lightRig rig="threePt" dir="t"/>
        </a:scene3d>
        <a:sp3d>
          <a:bevelB/>
        </a:sp3d>
      </c:spPr>
    </c:plotArea>
    <c:legend>
      <c:legendPos val="r"/>
      <c:layout>
        <c:manualLayout>
          <c:xMode val="edge"/>
          <c:yMode val="edge"/>
          <c:x val="0.762247957182695"/>
          <c:y val="0.73400749589914904"/>
          <c:w val="0.22140223097112899"/>
          <c:h val="0.25115157480314998"/>
        </c:manualLayout>
      </c:layout>
      <c:overlay val="0"/>
      <c:txPr>
        <a:bodyPr/>
        <a:lstStyle/>
        <a:p>
          <a:pPr rtl="0">
            <a:defRPr sz="1400"/>
          </a:pPr>
          <a:endParaRPr lang="en-US"/>
        </a:p>
      </c:txPr>
    </c:legend>
    <c:plotVisOnly val="1"/>
    <c:dispBlanksAs val="zero"/>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Sheet1!$D$1:$M$1</c:f>
              <c:strCache>
                <c:ptCount val="10"/>
                <c:pt idx="0">
                  <c:v>2016</c:v>
                </c:pt>
                <c:pt idx="1">
                  <c:v>2017</c:v>
                </c:pt>
                <c:pt idx="2">
                  <c:v>2018</c:v>
                </c:pt>
                <c:pt idx="3">
                  <c:v>2019</c:v>
                </c:pt>
                <c:pt idx="4">
                  <c:v>2020</c:v>
                </c:pt>
                <c:pt idx="5">
                  <c:v>2021</c:v>
                </c:pt>
                <c:pt idx="6">
                  <c:v>2022</c:v>
                </c:pt>
                <c:pt idx="7">
                  <c:v>2023</c:v>
                </c:pt>
                <c:pt idx="8">
                  <c:v>2024</c:v>
                </c:pt>
                <c:pt idx="9">
                  <c:v>2025</c:v>
                </c:pt>
              </c:strCache>
            </c:strRef>
          </c:cat>
          <c:val>
            <c:numRef>
              <c:f>Sheet1!$D$2:$M$2</c:f>
              <c:numCache>
                <c:formatCode>General</c:formatCode>
                <c:ptCount val="10"/>
                <c:pt idx="0">
                  <c:v>70</c:v>
                </c:pt>
                <c:pt idx="1">
                  <c:v>21</c:v>
                </c:pt>
                <c:pt idx="2">
                  <c:v>21</c:v>
                </c:pt>
                <c:pt idx="3">
                  <c:v>18</c:v>
                </c:pt>
                <c:pt idx="4">
                  <c:v>17</c:v>
                </c:pt>
                <c:pt idx="5">
                  <c:v>16</c:v>
                </c:pt>
                <c:pt idx="6">
                  <c:v>19</c:v>
                </c:pt>
                <c:pt idx="7">
                  <c:v>12</c:v>
                </c:pt>
                <c:pt idx="8">
                  <c:v>19</c:v>
                </c:pt>
                <c:pt idx="9">
                  <c:v>26</c:v>
                </c:pt>
              </c:numCache>
            </c:numRef>
          </c:val>
        </c:ser>
        <c:dLbls>
          <c:showLegendKey val="0"/>
          <c:showVal val="0"/>
          <c:showCatName val="0"/>
          <c:showSerName val="0"/>
          <c:showPercent val="0"/>
          <c:showBubbleSize val="0"/>
        </c:dLbls>
        <c:gapWidth val="150"/>
        <c:axId val="94656768"/>
        <c:axId val="94679424"/>
      </c:barChart>
      <c:catAx>
        <c:axId val="94656768"/>
        <c:scaling>
          <c:orientation val="minMax"/>
        </c:scaling>
        <c:delete val="0"/>
        <c:axPos val="b"/>
        <c:title>
          <c:tx>
            <c:rich>
              <a:bodyPr/>
              <a:lstStyle/>
              <a:p>
                <a:pPr>
                  <a:defRPr/>
                </a:pPr>
                <a:r>
                  <a:rPr lang="en-US"/>
                  <a:t>Year</a:t>
                </a:r>
              </a:p>
            </c:rich>
          </c:tx>
          <c:layout/>
          <c:overlay val="0"/>
        </c:title>
        <c:majorTickMark val="out"/>
        <c:minorTickMark val="none"/>
        <c:tickLblPos val="nextTo"/>
        <c:crossAx val="94679424"/>
        <c:crosses val="autoZero"/>
        <c:auto val="1"/>
        <c:lblAlgn val="ctr"/>
        <c:lblOffset val="100"/>
        <c:noMultiLvlLbl val="0"/>
      </c:catAx>
      <c:valAx>
        <c:axId val="94679424"/>
        <c:scaling>
          <c:orientation val="minMax"/>
        </c:scaling>
        <c:delete val="0"/>
        <c:axPos val="l"/>
        <c:majorGridlines/>
        <c:title>
          <c:tx>
            <c:rich>
              <a:bodyPr rot="-5400000" vert="horz"/>
              <a:lstStyle/>
              <a:p>
                <a:pPr>
                  <a:defRPr/>
                </a:pPr>
                <a:r>
                  <a:rPr lang="en-US"/>
                  <a:t>No. systems requiring replacement</a:t>
                </a:r>
              </a:p>
            </c:rich>
          </c:tx>
          <c:layout/>
          <c:overlay val="0"/>
        </c:title>
        <c:numFmt formatCode="General" sourceLinked="1"/>
        <c:majorTickMark val="out"/>
        <c:minorTickMark val="none"/>
        <c:tickLblPos val="nextTo"/>
        <c:crossAx val="9465676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view3D>
      <c:rotX val="75"/>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rgbClr val="92D050"/>
              </a:solidFill>
            </c:spPr>
            <c:extLst xmlns:c16r2="http://schemas.microsoft.com/office/drawing/2015/06/chart">
              <c:ext xmlns:c16="http://schemas.microsoft.com/office/drawing/2014/chart" uri="{C3380CC4-5D6E-409C-BE32-E72D297353CC}">
                <c16:uniqueId val="{00000000-6FF6-484F-896E-96DDB62D08F1}"/>
              </c:ext>
            </c:extLst>
          </c:dPt>
          <c:dPt>
            <c:idx val="1"/>
            <c:bubble3D val="0"/>
            <c:spPr>
              <a:solidFill>
                <a:srgbClr val="7030A0"/>
              </a:solidFill>
            </c:spPr>
            <c:extLst xmlns:c16r2="http://schemas.microsoft.com/office/drawing/2015/06/chart">
              <c:ext xmlns:c16="http://schemas.microsoft.com/office/drawing/2014/chart" uri="{C3380CC4-5D6E-409C-BE32-E72D297353CC}">
                <c16:uniqueId val="{00000001-6FF6-484F-896E-96DDB62D08F1}"/>
              </c:ext>
            </c:extLst>
          </c:dPt>
          <c:dPt>
            <c:idx val="2"/>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6FF6-484F-896E-96DDB62D08F1}"/>
              </c:ext>
            </c:extLst>
          </c:dPt>
          <c:dLbls>
            <c:spPr>
              <a:noFill/>
              <a:ln>
                <a:noFill/>
              </a:ln>
              <a:effectLst/>
            </c:spPr>
            <c:txPr>
              <a:bodyPr/>
              <a:lstStyle/>
              <a:p>
                <a:pPr>
                  <a:defRPr sz="2000" b="1">
                    <a:solidFill>
                      <a:schemeClr val="bg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Sheet1!$A$2:$A$4</c:f>
              <c:strCache>
                <c:ptCount val="3"/>
                <c:pt idx="0">
                  <c:v>Radiography staff</c:v>
                </c:pt>
                <c:pt idx="1">
                  <c:v>Clinical scientist and technologist</c:v>
                </c:pt>
                <c:pt idx="2">
                  <c:v>Clinical Oncologists </c:v>
                </c:pt>
              </c:strCache>
            </c:strRef>
          </c:cat>
          <c:val>
            <c:numRef>
              <c:f>Sheet1!$B$2:$B$4</c:f>
              <c:numCache>
                <c:formatCode>General</c:formatCode>
                <c:ptCount val="3"/>
                <c:pt idx="0">
                  <c:v>2226</c:v>
                </c:pt>
                <c:pt idx="1">
                  <c:v>1073</c:v>
                </c:pt>
                <c:pt idx="2">
                  <c:v>505</c:v>
                </c:pt>
              </c:numCache>
            </c:numRef>
          </c:val>
          <c:extLst xmlns:c16r2="http://schemas.microsoft.com/office/drawing/2015/06/chart">
            <c:ext xmlns:c16="http://schemas.microsoft.com/office/drawing/2014/chart" uri="{C3380CC4-5D6E-409C-BE32-E72D297353CC}">
              <c16:uniqueId val="{00000003-6FF6-484F-896E-96DDB62D08F1}"/>
            </c:ext>
          </c:extLst>
        </c:ser>
        <c:dLbls>
          <c:showLegendKey val="0"/>
          <c:showVal val="0"/>
          <c:showCatName val="0"/>
          <c:showSerName val="0"/>
          <c:showPercent val="1"/>
          <c:showBubbleSize val="0"/>
          <c:showLeaderLines val="1"/>
        </c:dLbls>
      </c:pie3DChart>
    </c:plotArea>
    <c:legend>
      <c:legendPos val="t"/>
      <c:layout/>
      <c:overlay val="0"/>
      <c:txPr>
        <a:bodyPr/>
        <a:lstStyle/>
        <a:p>
          <a:pPr>
            <a:defRPr sz="2000"/>
          </a:pPr>
          <a:endParaRPr lang="en-US"/>
        </a:p>
      </c:txPr>
    </c:legend>
    <c:plotVisOnly val="1"/>
    <c:dispBlanksAs val="zero"/>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0"/>
      <c:rAngAx val="0"/>
      <c:perspective val="60"/>
    </c:view3D>
    <c:floor>
      <c:thickness val="0"/>
    </c:floor>
    <c:sideWall>
      <c:thickness val="0"/>
    </c:sideWall>
    <c:backWall>
      <c:thickness val="0"/>
    </c:backWall>
    <c:plotArea>
      <c:layout>
        <c:manualLayout>
          <c:layoutTarget val="inner"/>
          <c:xMode val="edge"/>
          <c:yMode val="edge"/>
          <c:x val="6.9137120077967129E-2"/>
          <c:y val="9.1030326695726707E-2"/>
          <c:w val="0.74265661901153024"/>
          <c:h val="0.90896967330427492"/>
        </c:manualLayout>
      </c:layout>
      <c:pie3DChart>
        <c:varyColors val="1"/>
        <c:ser>
          <c:idx val="0"/>
          <c:order val="0"/>
          <c:explosion val="10"/>
          <c:dPt>
            <c:idx val="0"/>
            <c:bubble3D val="0"/>
            <c:explosion val="16"/>
          </c:dPt>
          <c:dPt>
            <c:idx val="1"/>
            <c:bubble3D val="0"/>
            <c:explosion val="1"/>
          </c:dPt>
          <c:dPt>
            <c:idx val="2"/>
            <c:bubble3D val="0"/>
            <c:explosion val="15"/>
          </c:dPt>
          <c:dLbls>
            <c:dLbl>
              <c:idx val="0"/>
              <c:layout>
                <c:manualLayout>
                  <c:x val="-9.965820163912277E-2"/>
                  <c:y val="-0.28419963141350307"/>
                </c:manualLayout>
              </c:layou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10039260717410324"/>
                  <c:y val="4.0731262758821912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2.9402777777777857E-2"/>
                  <c:y val="-0.10890347039953339"/>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Sheet1!$D$4:$D$6</c:f>
              <c:strCache>
                <c:ptCount val="3"/>
                <c:pt idx="0">
                  <c:v>Radiotherapy</c:v>
                </c:pt>
                <c:pt idx="1">
                  <c:v>Chemotherapy </c:v>
                </c:pt>
                <c:pt idx="2">
                  <c:v>Surgery </c:v>
                </c:pt>
              </c:strCache>
            </c:strRef>
          </c:cat>
          <c:val>
            <c:numRef>
              <c:f>Sheet1!$E$4:$E$6</c:f>
              <c:numCache>
                <c:formatCode>0%</c:formatCode>
                <c:ptCount val="3"/>
                <c:pt idx="0">
                  <c:v>0.4</c:v>
                </c:pt>
                <c:pt idx="1">
                  <c:v>0.11</c:v>
                </c:pt>
                <c:pt idx="2">
                  <c:v>0.49000000000000032</c:v>
                </c:pt>
              </c:numCache>
            </c:numRef>
          </c:val>
        </c:ser>
        <c:dLbls>
          <c:showLegendKey val="0"/>
          <c:showVal val="0"/>
          <c:showCatName val="0"/>
          <c:showSerName val="0"/>
          <c:showPercent val="0"/>
          <c:showBubbleSize val="0"/>
          <c:showLeaderLines val="1"/>
        </c:dLbls>
      </c:pie3DChart>
      <c:spPr>
        <a:scene3d>
          <a:camera prst="orthographicFront"/>
          <a:lightRig rig="threePt" dir="t"/>
        </a:scene3d>
        <a:sp3d>
          <a:bevelB/>
        </a:sp3d>
      </c:spPr>
    </c:plotArea>
    <c:legend>
      <c:legendPos val="r"/>
      <c:layout>
        <c:manualLayout>
          <c:xMode val="edge"/>
          <c:yMode val="edge"/>
          <c:x val="0.76224795718269533"/>
          <c:y val="0.73400749589914849"/>
          <c:w val="0.22140223097112907"/>
          <c:h val="0.25115157480314959"/>
        </c:manualLayout>
      </c:layout>
      <c:overlay val="0"/>
      <c:txPr>
        <a:bodyPr/>
        <a:lstStyle/>
        <a:p>
          <a:pPr rtl="0">
            <a:defRPr sz="1400"/>
          </a:pPr>
          <a:endParaRPr lang="en-US"/>
        </a:p>
      </c:txPr>
    </c:legend>
    <c:plotVisOnly val="1"/>
    <c:dispBlanksAs val="zero"/>
    <c:showDLblsOverMax val="0"/>
  </c:chart>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0" dt="2016-09-23T11:27:49.183" idx="2">
    <p:pos x="10" y="10"/>
    <p:text>NRAI slide</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DF5D1-5D63-40DB-9B5B-3D43F4FCA029}" type="doc">
      <dgm:prSet loTypeId="urn:microsoft.com/office/officeart/2005/8/layout/venn1" loCatId="relationship" qsTypeId="urn:microsoft.com/office/officeart/2005/8/quickstyle/simple1" qsCatId="simple" csTypeId="urn:microsoft.com/office/officeart/2005/8/colors/accent1_2" csCatId="accent1" phldr="1"/>
      <dgm:spPr/>
    </dgm:pt>
    <dgm:pt modelId="{B8AB91EE-3A6F-412F-964B-EFC75F70CCBB}">
      <dgm:prSet phldrT="[Text]"/>
      <dgm:spPr/>
      <dgm:t>
        <a:bodyPr/>
        <a:lstStyle/>
        <a:p>
          <a:r>
            <a:rPr lang="en-US" dirty="0" smtClean="0">
              <a:solidFill>
                <a:schemeClr val="tx1"/>
              </a:solidFill>
            </a:rPr>
            <a:t>Oversight across population </a:t>
          </a:r>
          <a:endParaRPr lang="en-US" dirty="0">
            <a:solidFill>
              <a:schemeClr val="tx1"/>
            </a:solidFill>
          </a:endParaRPr>
        </a:p>
      </dgm:t>
    </dgm:pt>
    <dgm:pt modelId="{BD01C759-96E2-4272-A851-E031B7FAD9E8}" type="parTrans" cxnId="{DED59AC1-9ED2-4B59-88E5-4562D4156491}">
      <dgm:prSet/>
      <dgm:spPr/>
      <dgm:t>
        <a:bodyPr/>
        <a:lstStyle/>
        <a:p>
          <a:endParaRPr lang="en-US">
            <a:solidFill>
              <a:schemeClr val="bg2"/>
            </a:solidFill>
          </a:endParaRPr>
        </a:p>
      </dgm:t>
    </dgm:pt>
    <dgm:pt modelId="{0553992E-1365-4C70-A8B6-AF9528CC134B}" type="sibTrans" cxnId="{DED59AC1-9ED2-4B59-88E5-4562D4156491}">
      <dgm:prSet/>
      <dgm:spPr/>
      <dgm:t>
        <a:bodyPr/>
        <a:lstStyle/>
        <a:p>
          <a:endParaRPr lang="en-US">
            <a:solidFill>
              <a:schemeClr val="bg2"/>
            </a:solidFill>
          </a:endParaRPr>
        </a:p>
      </dgm:t>
    </dgm:pt>
    <dgm:pt modelId="{5AC3C21F-5183-4411-A0C1-D873307B72E5}">
      <dgm:prSet phldrT="[Text]"/>
      <dgm:spPr/>
      <dgm:t>
        <a:bodyPr/>
        <a:lstStyle/>
        <a:p>
          <a:r>
            <a:rPr lang="en-US" dirty="0" smtClean="0">
              <a:solidFill>
                <a:schemeClr val="tx1"/>
              </a:solidFill>
            </a:rPr>
            <a:t>Role of Radiotherapy is recognized </a:t>
          </a:r>
          <a:endParaRPr lang="en-US" dirty="0">
            <a:solidFill>
              <a:schemeClr val="tx1"/>
            </a:solidFill>
          </a:endParaRPr>
        </a:p>
      </dgm:t>
    </dgm:pt>
    <dgm:pt modelId="{4A28A276-0419-403A-83A3-4E749CC42B70}" type="parTrans" cxnId="{B1916613-DC02-4948-9546-EC1290E0F06F}">
      <dgm:prSet/>
      <dgm:spPr/>
      <dgm:t>
        <a:bodyPr/>
        <a:lstStyle/>
        <a:p>
          <a:endParaRPr lang="en-US">
            <a:solidFill>
              <a:schemeClr val="bg2"/>
            </a:solidFill>
          </a:endParaRPr>
        </a:p>
      </dgm:t>
    </dgm:pt>
    <dgm:pt modelId="{53984200-E349-408B-9CAD-8FD25F9D3CDB}" type="sibTrans" cxnId="{B1916613-DC02-4948-9546-EC1290E0F06F}">
      <dgm:prSet/>
      <dgm:spPr/>
      <dgm:t>
        <a:bodyPr/>
        <a:lstStyle/>
        <a:p>
          <a:endParaRPr lang="en-US">
            <a:solidFill>
              <a:schemeClr val="bg2"/>
            </a:solidFill>
          </a:endParaRPr>
        </a:p>
      </dgm:t>
    </dgm:pt>
    <dgm:pt modelId="{95F33A23-F270-4070-884D-65CC3CCBD1BF}">
      <dgm:prSet phldrT="[Text]"/>
      <dgm:spPr/>
      <dgm:t>
        <a:bodyPr/>
        <a:lstStyle/>
        <a:p>
          <a:r>
            <a:rPr lang="en-US" dirty="0" smtClean="0">
              <a:solidFill>
                <a:schemeClr val="tx1"/>
              </a:solidFill>
            </a:rPr>
            <a:t>Investment in equipment</a:t>
          </a:r>
          <a:endParaRPr lang="en-US" dirty="0">
            <a:solidFill>
              <a:schemeClr val="tx1"/>
            </a:solidFill>
          </a:endParaRPr>
        </a:p>
      </dgm:t>
    </dgm:pt>
    <dgm:pt modelId="{DE83AB93-67F9-4021-9C83-5D769B379A8F}" type="parTrans" cxnId="{696F66CC-AC8C-4B15-AFE1-1548128828B8}">
      <dgm:prSet/>
      <dgm:spPr/>
      <dgm:t>
        <a:bodyPr/>
        <a:lstStyle/>
        <a:p>
          <a:endParaRPr lang="en-US">
            <a:solidFill>
              <a:schemeClr val="bg2"/>
            </a:solidFill>
          </a:endParaRPr>
        </a:p>
      </dgm:t>
    </dgm:pt>
    <dgm:pt modelId="{23CEB281-7000-4624-9912-DF413B28505F}" type="sibTrans" cxnId="{696F66CC-AC8C-4B15-AFE1-1548128828B8}">
      <dgm:prSet/>
      <dgm:spPr/>
      <dgm:t>
        <a:bodyPr/>
        <a:lstStyle/>
        <a:p>
          <a:endParaRPr lang="en-US">
            <a:solidFill>
              <a:schemeClr val="bg2"/>
            </a:solidFill>
          </a:endParaRPr>
        </a:p>
      </dgm:t>
    </dgm:pt>
    <dgm:pt modelId="{3566D19E-9B86-4820-9690-C23034BD8717}">
      <dgm:prSet phldrT="[Text]"/>
      <dgm:spPr/>
      <dgm:t>
        <a:bodyPr/>
        <a:lstStyle/>
        <a:p>
          <a:r>
            <a:rPr lang="en-US" dirty="0" smtClean="0">
              <a:solidFill>
                <a:schemeClr val="tx1"/>
              </a:solidFill>
            </a:rPr>
            <a:t>Investment in workforce</a:t>
          </a:r>
          <a:endParaRPr lang="en-US" dirty="0">
            <a:solidFill>
              <a:schemeClr val="tx1"/>
            </a:solidFill>
          </a:endParaRPr>
        </a:p>
      </dgm:t>
    </dgm:pt>
    <dgm:pt modelId="{88B5A70D-9579-474B-81EA-A9AAED4F2A0D}" type="parTrans" cxnId="{90E27AC3-504C-43FF-A856-53120C0DBEF1}">
      <dgm:prSet/>
      <dgm:spPr/>
      <dgm:t>
        <a:bodyPr/>
        <a:lstStyle/>
        <a:p>
          <a:endParaRPr lang="en-US">
            <a:solidFill>
              <a:schemeClr val="bg2"/>
            </a:solidFill>
          </a:endParaRPr>
        </a:p>
      </dgm:t>
    </dgm:pt>
    <dgm:pt modelId="{C029D948-44E5-477E-BD8E-7D1C1D80FB5A}" type="sibTrans" cxnId="{90E27AC3-504C-43FF-A856-53120C0DBEF1}">
      <dgm:prSet/>
      <dgm:spPr/>
      <dgm:t>
        <a:bodyPr/>
        <a:lstStyle/>
        <a:p>
          <a:endParaRPr lang="en-US">
            <a:solidFill>
              <a:schemeClr val="bg2"/>
            </a:solidFill>
          </a:endParaRPr>
        </a:p>
      </dgm:t>
    </dgm:pt>
    <dgm:pt modelId="{EAC07263-549C-4233-B62C-2E2424710F81}">
      <dgm:prSet phldrT="[Text]"/>
      <dgm:spPr/>
      <dgm:t>
        <a:bodyPr/>
        <a:lstStyle/>
        <a:p>
          <a:r>
            <a:rPr lang="en-US" dirty="0" smtClean="0">
              <a:solidFill>
                <a:schemeClr val="tx1"/>
              </a:solidFill>
            </a:rPr>
            <a:t>Improved support for patients</a:t>
          </a:r>
          <a:endParaRPr lang="en-US" dirty="0">
            <a:solidFill>
              <a:schemeClr val="tx1"/>
            </a:solidFill>
          </a:endParaRPr>
        </a:p>
      </dgm:t>
    </dgm:pt>
    <dgm:pt modelId="{C4040F84-571A-47A8-BEAF-50C46CB70BEE}" type="parTrans" cxnId="{75D77247-CB38-4246-850C-E7769404EBF5}">
      <dgm:prSet/>
      <dgm:spPr/>
      <dgm:t>
        <a:bodyPr/>
        <a:lstStyle/>
        <a:p>
          <a:endParaRPr lang="en-US">
            <a:solidFill>
              <a:schemeClr val="bg2"/>
            </a:solidFill>
          </a:endParaRPr>
        </a:p>
      </dgm:t>
    </dgm:pt>
    <dgm:pt modelId="{0C5A9C78-86DA-4283-AC73-A1FA0357AEDA}" type="sibTrans" cxnId="{75D77247-CB38-4246-850C-E7769404EBF5}">
      <dgm:prSet/>
      <dgm:spPr/>
      <dgm:t>
        <a:bodyPr/>
        <a:lstStyle/>
        <a:p>
          <a:endParaRPr lang="en-US">
            <a:solidFill>
              <a:schemeClr val="bg2"/>
            </a:solidFill>
          </a:endParaRPr>
        </a:p>
      </dgm:t>
    </dgm:pt>
    <dgm:pt modelId="{71C6BC15-7A76-45BD-90A6-F506E9ED2BED}">
      <dgm:prSet phldrT="[Text]"/>
      <dgm:spPr/>
      <dgm:t>
        <a:bodyPr/>
        <a:lstStyle/>
        <a:p>
          <a:r>
            <a:rPr lang="en-US" dirty="0" smtClean="0">
              <a:solidFill>
                <a:schemeClr val="tx1"/>
              </a:solidFill>
            </a:rPr>
            <a:t>Improved access to radiotherapy trials </a:t>
          </a:r>
          <a:endParaRPr lang="en-US" dirty="0">
            <a:solidFill>
              <a:schemeClr val="tx1"/>
            </a:solidFill>
          </a:endParaRPr>
        </a:p>
      </dgm:t>
    </dgm:pt>
    <dgm:pt modelId="{4FBFE6EF-342D-4141-B626-8EF3438678C3}" type="parTrans" cxnId="{6B1C5DE8-06D9-4FA9-8261-6108E2DCCE99}">
      <dgm:prSet/>
      <dgm:spPr/>
      <dgm:t>
        <a:bodyPr/>
        <a:lstStyle/>
        <a:p>
          <a:endParaRPr lang="en-US">
            <a:solidFill>
              <a:schemeClr val="bg2"/>
            </a:solidFill>
          </a:endParaRPr>
        </a:p>
      </dgm:t>
    </dgm:pt>
    <dgm:pt modelId="{E1DF4498-84A1-4C2E-8A36-E144C02AB66C}" type="sibTrans" cxnId="{6B1C5DE8-06D9-4FA9-8261-6108E2DCCE99}">
      <dgm:prSet/>
      <dgm:spPr/>
      <dgm:t>
        <a:bodyPr/>
        <a:lstStyle/>
        <a:p>
          <a:endParaRPr lang="en-US">
            <a:solidFill>
              <a:schemeClr val="bg2"/>
            </a:solidFill>
          </a:endParaRPr>
        </a:p>
      </dgm:t>
    </dgm:pt>
    <dgm:pt modelId="{E8F5BEA6-9F7E-4D26-9A2A-6945ADCC89E5}" type="pres">
      <dgm:prSet presAssocID="{A64DF5D1-5D63-40DB-9B5B-3D43F4FCA029}" presName="compositeShape" presStyleCnt="0">
        <dgm:presLayoutVars>
          <dgm:chMax val="7"/>
          <dgm:dir/>
          <dgm:resizeHandles val="exact"/>
        </dgm:presLayoutVars>
      </dgm:prSet>
      <dgm:spPr/>
    </dgm:pt>
    <dgm:pt modelId="{39B2C939-725F-43CA-8023-048ABDF90B7F}" type="pres">
      <dgm:prSet presAssocID="{B8AB91EE-3A6F-412F-964B-EFC75F70CCBB}" presName="circ1" presStyleLbl="vennNode1" presStyleIdx="0" presStyleCnt="6"/>
      <dgm:spPr>
        <a:solidFill>
          <a:srgbClr val="7030A0">
            <a:alpha val="50000"/>
          </a:srgbClr>
        </a:solidFill>
      </dgm:spPr>
      <dgm:t>
        <a:bodyPr/>
        <a:lstStyle/>
        <a:p>
          <a:endParaRPr lang="en-US"/>
        </a:p>
      </dgm:t>
    </dgm:pt>
    <dgm:pt modelId="{EEC720C1-09BC-418B-BA51-ECF05C48857F}" type="pres">
      <dgm:prSet presAssocID="{B8AB91EE-3A6F-412F-964B-EFC75F70CCBB}" presName="circ1Tx" presStyleLbl="revTx" presStyleIdx="0" presStyleCnt="0">
        <dgm:presLayoutVars>
          <dgm:chMax val="0"/>
          <dgm:chPref val="0"/>
          <dgm:bulletEnabled val="1"/>
        </dgm:presLayoutVars>
      </dgm:prSet>
      <dgm:spPr/>
      <dgm:t>
        <a:bodyPr/>
        <a:lstStyle/>
        <a:p>
          <a:endParaRPr lang="en-US"/>
        </a:p>
      </dgm:t>
    </dgm:pt>
    <dgm:pt modelId="{8D083007-F564-4946-A2DB-13920CB128CA}" type="pres">
      <dgm:prSet presAssocID="{5AC3C21F-5183-4411-A0C1-D873307B72E5}" presName="circ2" presStyleLbl="vennNode1" presStyleIdx="1" presStyleCnt="6"/>
      <dgm:spPr>
        <a:solidFill>
          <a:srgbClr val="00B050">
            <a:alpha val="50000"/>
          </a:srgbClr>
        </a:solidFill>
      </dgm:spPr>
      <dgm:t>
        <a:bodyPr/>
        <a:lstStyle/>
        <a:p>
          <a:endParaRPr lang="en-US"/>
        </a:p>
      </dgm:t>
    </dgm:pt>
    <dgm:pt modelId="{A9282123-52D6-4FFD-8876-84048FF4CD42}" type="pres">
      <dgm:prSet presAssocID="{5AC3C21F-5183-4411-A0C1-D873307B72E5}" presName="circ2Tx" presStyleLbl="revTx" presStyleIdx="0" presStyleCnt="0" custScaleX="135573">
        <dgm:presLayoutVars>
          <dgm:chMax val="0"/>
          <dgm:chPref val="0"/>
          <dgm:bulletEnabled val="1"/>
        </dgm:presLayoutVars>
      </dgm:prSet>
      <dgm:spPr/>
      <dgm:t>
        <a:bodyPr/>
        <a:lstStyle/>
        <a:p>
          <a:endParaRPr lang="en-US"/>
        </a:p>
      </dgm:t>
    </dgm:pt>
    <dgm:pt modelId="{1794E072-FDC9-4809-BC12-BE3070E035EB}" type="pres">
      <dgm:prSet presAssocID="{95F33A23-F270-4070-884D-65CC3CCBD1BF}" presName="circ3" presStyleLbl="vennNode1" presStyleIdx="2" presStyleCnt="6"/>
      <dgm:spPr>
        <a:solidFill>
          <a:srgbClr val="FF0000">
            <a:alpha val="50000"/>
          </a:srgbClr>
        </a:solidFill>
      </dgm:spPr>
    </dgm:pt>
    <dgm:pt modelId="{ABC5B6ED-EB70-47F6-8FD5-9FB7DE63A946}" type="pres">
      <dgm:prSet presAssocID="{95F33A23-F270-4070-884D-65CC3CCBD1BF}" presName="circ3Tx" presStyleLbl="revTx" presStyleIdx="0" presStyleCnt="0">
        <dgm:presLayoutVars>
          <dgm:chMax val="0"/>
          <dgm:chPref val="0"/>
          <dgm:bulletEnabled val="1"/>
        </dgm:presLayoutVars>
      </dgm:prSet>
      <dgm:spPr/>
      <dgm:t>
        <a:bodyPr/>
        <a:lstStyle/>
        <a:p>
          <a:endParaRPr lang="en-US"/>
        </a:p>
      </dgm:t>
    </dgm:pt>
    <dgm:pt modelId="{2219A9E6-53B7-4EBF-9AB6-C5085102185A}" type="pres">
      <dgm:prSet presAssocID="{3566D19E-9B86-4820-9690-C23034BD8717}" presName="circ4" presStyleLbl="vennNode1" presStyleIdx="3" presStyleCnt="6"/>
      <dgm:spPr>
        <a:solidFill>
          <a:srgbClr val="FFFF00">
            <a:alpha val="50000"/>
          </a:srgbClr>
        </a:solidFill>
      </dgm:spPr>
    </dgm:pt>
    <dgm:pt modelId="{B723AE64-DF8A-4016-A6FA-D976A5AC9462}" type="pres">
      <dgm:prSet presAssocID="{3566D19E-9B86-4820-9690-C23034BD8717}" presName="circ4Tx" presStyleLbl="revTx" presStyleIdx="0" presStyleCnt="0">
        <dgm:presLayoutVars>
          <dgm:chMax val="0"/>
          <dgm:chPref val="0"/>
          <dgm:bulletEnabled val="1"/>
        </dgm:presLayoutVars>
      </dgm:prSet>
      <dgm:spPr/>
      <dgm:t>
        <a:bodyPr/>
        <a:lstStyle/>
        <a:p>
          <a:endParaRPr lang="en-US"/>
        </a:p>
      </dgm:t>
    </dgm:pt>
    <dgm:pt modelId="{1A65514B-4073-4E2C-9DD4-21D645A22739}" type="pres">
      <dgm:prSet presAssocID="{EAC07263-549C-4233-B62C-2E2424710F81}" presName="circ5" presStyleLbl="vennNode1" presStyleIdx="4" presStyleCnt="6"/>
      <dgm:spPr>
        <a:solidFill>
          <a:srgbClr val="FF00FF">
            <a:alpha val="49804"/>
          </a:srgbClr>
        </a:solidFill>
      </dgm:spPr>
    </dgm:pt>
    <dgm:pt modelId="{142D54D2-E5B6-4A1D-B9BB-3344B6309059}" type="pres">
      <dgm:prSet presAssocID="{EAC07263-549C-4233-B62C-2E2424710F81}" presName="circ5Tx" presStyleLbl="revTx" presStyleIdx="0" presStyleCnt="0">
        <dgm:presLayoutVars>
          <dgm:chMax val="0"/>
          <dgm:chPref val="0"/>
          <dgm:bulletEnabled val="1"/>
        </dgm:presLayoutVars>
      </dgm:prSet>
      <dgm:spPr/>
      <dgm:t>
        <a:bodyPr/>
        <a:lstStyle/>
        <a:p>
          <a:endParaRPr lang="en-US"/>
        </a:p>
      </dgm:t>
    </dgm:pt>
    <dgm:pt modelId="{3F8FE0C9-220E-4DC8-8362-07866F8F05E5}" type="pres">
      <dgm:prSet presAssocID="{71C6BC15-7A76-45BD-90A6-F506E9ED2BED}" presName="circ6" presStyleLbl="vennNode1" presStyleIdx="5" presStyleCnt="6"/>
      <dgm:spPr>
        <a:solidFill>
          <a:srgbClr val="3399FF">
            <a:alpha val="49804"/>
          </a:srgbClr>
        </a:solidFill>
      </dgm:spPr>
    </dgm:pt>
    <dgm:pt modelId="{E6807313-1F6E-4F69-9B14-559DAF4DA9E0}" type="pres">
      <dgm:prSet presAssocID="{71C6BC15-7A76-45BD-90A6-F506E9ED2BED}" presName="circ6Tx" presStyleLbl="revTx" presStyleIdx="0" presStyleCnt="0">
        <dgm:presLayoutVars>
          <dgm:chMax val="0"/>
          <dgm:chPref val="0"/>
          <dgm:bulletEnabled val="1"/>
        </dgm:presLayoutVars>
      </dgm:prSet>
      <dgm:spPr/>
      <dgm:t>
        <a:bodyPr/>
        <a:lstStyle/>
        <a:p>
          <a:endParaRPr lang="en-US"/>
        </a:p>
      </dgm:t>
    </dgm:pt>
  </dgm:ptLst>
  <dgm:cxnLst>
    <dgm:cxn modelId="{B1916613-DC02-4948-9546-EC1290E0F06F}" srcId="{A64DF5D1-5D63-40DB-9B5B-3D43F4FCA029}" destId="{5AC3C21F-5183-4411-A0C1-D873307B72E5}" srcOrd="1" destOrd="0" parTransId="{4A28A276-0419-403A-83A3-4E749CC42B70}" sibTransId="{53984200-E349-408B-9CAD-8FD25F9D3CDB}"/>
    <dgm:cxn modelId="{9F4662FA-0732-4F8E-9BEE-EB3556FFEAE6}" type="presOf" srcId="{3566D19E-9B86-4820-9690-C23034BD8717}" destId="{B723AE64-DF8A-4016-A6FA-D976A5AC9462}" srcOrd="0" destOrd="0" presId="urn:microsoft.com/office/officeart/2005/8/layout/venn1"/>
    <dgm:cxn modelId="{343042E0-4BB2-4A4B-9E9B-F2B11388E7F3}" type="presOf" srcId="{71C6BC15-7A76-45BD-90A6-F506E9ED2BED}" destId="{E6807313-1F6E-4F69-9B14-559DAF4DA9E0}" srcOrd="0" destOrd="0" presId="urn:microsoft.com/office/officeart/2005/8/layout/venn1"/>
    <dgm:cxn modelId="{75D77247-CB38-4246-850C-E7769404EBF5}" srcId="{A64DF5D1-5D63-40DB-9B5B-3D43F4FCA029}" destId="{EAC07263-549C-4233-B62C-2E2424710F81}" srcOrd="4" destOrd="0" parTransId="{C4040F84-571A-47A8-BEAF-50C46CB70BEE}" sibTransId="{0C5A9C78-86DA-4283-AC73-A1FA0357AEDA}"/>
    <dgm:cxn modelId="{4F8885C3-2F57-4A0A-B877-24811F017F38}" type="presOf" srcId="{A64DF5D1-5D63-40DB-9B5B-3D43F4FCA029}" destId="{E8F5BEA6-9F7E-4D26-9A2A-6945ADCC89E5}" srcOrd="0" destOrd="0" presId="urn:microsoft.com/office/officeart/2005/8/layout/venn1"/>
    <dgm:cxn modelId="{DED59AC1-9ED2-4B59-88E5-4562D4156491}" srcId="{A64DF5D1-5D63-40DB-9B5B-3D43F4FCA029}" destId="{B8AB91EE-3A6F-412F-964B-EFC75F70CCBB}" srcOrd="0" destOrd="0" parTransId="{BD01C759-96E2-4272-A851-E031B7FAD9E8}" sibTransId="{0553992E-1365-4C70-A8B6-AF9528CC134B}"/>
    <dgm:cxn modelId="{3E898B89-B230-4E21-AB52-4B883F747B9B}" type="presOf" srcId="{5AC3C21F-5183-4411-A0C1-D873307B72E5}" destId="{A9282123-52D6-4FFD-8876-84048FF4CD42}" srcOrd="0" destOrd="0" presId="urn:microsoft.com/office/officeart/2005/8/layout/venn1"/>
    <dgm:cxn modelId="{98FDA8A7-5029-4125-A4D2-19CA85B2F6B6}" type="presOf" srcId="{EAC07263-549C-4233-B62C-2E2424710F81}" destId="{142D54D2-E5B6-4A1D-B9BB-3344B6309059}" srcOrd="0" destOrd="0" presId="urn:microsoft.com/office/officeart/2005/8/layout/venn1"/>
    <dgm:cxn modelId="{6B1C5DE8-06D9-4FA9-8261-6108E2DCCE99}" srcId="{A64DF5D1-5D63-40DB-9B5B-3D43F4FCA029}" destId="{71C6BC15-7A76-45BD-90A6-F506E9ED2BED}" srcOrd="5" destOrd="0" parTransId="{4FBFE6EF-342D-4141-B626-8EF3438678C3}" sibTransId="{E1DF4498-84A1-4C2E-8A36-E144C02AB66C}"/>
    <dgm:cxn modelId="{201B7192-50FA-4814-88C8-F0E43F37FBE3}" type="presOf" srcId="{B8AB91EE-3A6F-412F-964B-EFC75F70CCBB}" destId="{EEC720C1-09BC-418B-BA51-ECF05C48857F}" srcOrd="0" destOrd="0" presId="urn:microsoft.com/office/officeart/2005/8/layout/venn1"/>
    <dgm:cxn modelId="{90E27AC3-504C-43FF-A856-53120C0DBEF1}" srcId="{A64DF5D1-5D63-40DB-9B5B-3D43F4FCA029}" destId="{3566D19E-9B86-4820-9690-C23034BD8717}" srcOrd="3" destOrd="0" parTransId="{88B5A70D-9579-474B-81EA-A9AAED4F2A0D}" sibTransId="{C029D948-44E5-477E-BD8E-7D1C1D80FB5A}"/>
    <dgm:cxn modelId="{57FA3B81-6201-47BA-A0A1-3C1690BA0962}" type="presOf" srcId="{95F33A23-F270-4070-884D-65CC3CCBD1BF}" destId="{ABC5B6ED-EB70-47F6-8FD5-9FB7DE63A946}" srcOrd="0" destOrd="0" presId="urn:microsoft.com/office/officeart/2005/8/layout/venn1"/>
    <dgm:cxn modelId="{696F66CC-AC8C-4B15-AFE1-1548128828B8}" srcId="{A64DF5D1-5D63-40DB-9B5B-3D43F4FCA029}" destId="{95F33A23-F270-4070-884D-65CC3CCBD1BF}" srcOrd="2" destOrd="0" parTransId="{DE83AB93-67F9-4021-9C83-5D769B379A8F}" sibTransId="{23CEB281-7000-4624-9912-DF413B28505F}"/>
    <dgm:cxn modelId="{00A94CAF-8FCA-41E1-B0A1-DE234BA2C492}" type="presParOf" srcId="{E8F5BEA6-9F7E-4D26-9A2A-6945ADCC89E5}" destId="{39B2C939-725F-43CA-8023-048ABDF90B7F}" srcOrd="0" destOrd="0" presId="urn:microsoft.com/office/officeart/2005/8/layout/venn1"/>
    <dgm:cxn modelId="{58BE6A9F-3C65-45B6-BB0A-436AF6FF2D1A}" type="presParOf" srcId="{E8F5BEA6-9F7E-4D26-9A2A-6945ADCC89E5}" destId="{EEC720C1-09BC-418B-BA51-ECF05C48857F}" srcOrd="1" destOrd="0" presId="urn:microsoft.com/office/officeart/2005/8/layout/venn1"/>
    <dgm:cxn modelId="{8AA1EBC1-77F1-4963-A65D-7F6E0CA6AC5F}" type="presParOf" srcId="{E8F5BEA6-9F7E-4D26-9A2A-6945ADCC89E5}" destId="{8D083007-F564-4946-A2DB-13920CB128CA}" srcOrd="2" destOrd="0" presId="urn:microsoft.com/office/officeart/2005/8/layout/venn1"/>
    <dgm:cxn modelId="{7689B34D-6DC6-4138-B45F-463C0C139EC6}" type="presParOf" srcId="{E8F5BEA6-9F7E-4D26-9A2A-6945ADCC89E5}" destId="{A9282123-52D6-4FFD-8876-84048FF4CD42}" srcOrd="3" destOrd="0" presId="urn:microsoft.com/office/officeart/2005/8/layout/venn1"/>
    <dgm:cxn modelId="{98E43569-CA29-4182-8C2B-B92982076ABE}" type="presParOf" srcId="{E8F5BEA6-9F7E-4D26-9A2A-6945ADCC89E5}" destId="{1794E072-FDC9-4809-BC12-BE3070E035EB}" srcOrd="4" destOrd="0" presId="urn:microsoft.com/office/officeart/2005/8/layout/venn1"/>
    <dgm:cxn modelId="{EF206377-6C59-410A-B8DD-AB5522533016}" type="presParOf" srcId="{E8F5BEA6-9F7E-4D26-9A2A-6945ADCC89E5}" destId="{ABC5B6ED-EB70-47F6-8FD5-9FB7DE63A946}" srcOrd="5" destOrd="0" presId="urn:microsoft.com/office/officeart/2005/8/layout/venn1"/>
    <dgm:cxn modelId="{549DF292-0903-40D1-84CF-BE49D3CA7B26}" type="presParOf" srcId="{E8F5BEA6-9F7E-4D26-9A2A-6945ADCC89E5}" destId="{2219A9E6-53B7-4EBF-9AB6-C5085102185A}" srcOrd="6" destOrd="0" presId="urn:microsoft.com/office/officeart/2005/8/layout/venn1"/>
    <dgm:cxn modelId="{D9F3C529-0971-419A-880C-58DBC0414B19}" type="presParOf" srcId="{E8F5BEA6-9F7E-4D26-9A2A-6945ADCC89E5}" destId="{B723AE64-DF8A-4016-A6FA-D976A5AC9462}" srcOrd="7" destOrd="0" presId="urn:microsoft.com/office/officeart/2005/8/layout/venn1"/>
    <dgm:cxn modelId="{9469E6C6-504D-4202-A99C-744363DDFAAE}" type="presParOf" srcId="{E8F5BEA6-9F7E-4D26-9A2A-6945ADCC89E5}" destId="{1A65514B-4073-4E2C-9DD4-21D645A22739}" srcOrd="8" destOrd="0" presId="urn:microsoft.com/office/officeart/2005/8/layout/venn1"/>
    <dgm:cxn modelId="{E7720B3B-1C09-4207-AE98-05579921A3B3}" type="presParOf" srcId="{E8F5BEA6-9F7E-4D26-9A2A-6945ADCC89E5}" destId="{142D54D2-E5B6-4A1D-B9BB-3344B6309059}" srcOrd="9" destOrd="0" presId="urn:microsoft.com/office/officeart/2005/8/layout/venn1"/>
    <dgm:cxn modelId="{AA098082-FAFB-48C2-B114-29162BFBCEAC}" type="presParOf" srcId="{E8F5BEA6-9F7E-4D26-9A2A-6945ADCC89E5}" destId="{3F8FE0C9-220E-4DC8-8362-07866F8F05E5}" srcOrd="10" destOrd="0" presId="urn:microsoft.com/office/officeart/2005/8/layout/venn1"/>
    <dgm:cxn modelId="{47C8669B-8BAD-4F45-A81B-ED6F8751637D}" type="presParOf" srcId="{E8F5BEA6-9F7E-4D26-9A2A-6945ADCC89E5}" destId="{E6807313-1F6E-4F69-9B14-559DAF4DA9E0}"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2C939-725F-43CA-8023-048ABDF90B7F}">
      <dsp:nvSpPr>
        <dsp:cNvPr id="0" name=""/>
        <dsp:cNvSpPr/>
      </dsp:nvSpPr>
      <dsp:spPr>
        <a:xfrm>
          <a:off x="2873273" y="967379"/>
          <a:ext cx="1296002" cy="1296002"/>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EC720C1-09BC-418B-BA51-ECF05C48857F}">
      <dsp:nvSpPr>
        <dsp:cNvPr id="0" name=""/>
        <dsp:cNvSpPr/>
      </dsp:nvSpPr>
      <dsp:spPr>
        <a:xfrm>
          <a:off x="2711272" y="0"/>
          <a:ext cx="1620002" cy="8824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Oversight across population </a:t>
          </a:r>
          <a:endParaRPr lang="en-US" sz="1900" kern="1200" dirty="0">
            <a:solidFill>
              <a:schemeClr val="tx1"/>
            </a:solidFill>
          </a:endParaRPr>
        </a:p>
      </dsp:txBody>
      <dsp:txXfrm>
        <a:off x="2711272" y="0"/>
        <a:ext cx="1620002" cy="882491"/>
      </dsp:txXfrm>
    </dsp:sp>
    <dsp:sp modelId="{8D083007-F564-4946-A2DB-13920CB128CA}">
      <dsp:nvSpPr>
        <dsp:cNvPr id="0" name=""/>
        <dsp:cNvSpPr/>
      </dsp:nvSpPr>
      <dsp:spPr>
        <a:xfrm>
          <a:off x="3293933" y="1210274"/>
          <a:ext cx="1296002" cy="1296002"/>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9282123-52D6-4FFD-8876-84048FF4CD42}">
      <dsp:nvSpPr>
        <dsp:cNvPr id="0" name=""/>
        <dsp:cNvSpPr/>
      </dsp:nvSpPr>
      <dsp:spPr>
        <a:xfrm>
          <a:off x="4412993" y="840468"/>
          <a:ext cx="2081347" cy="9665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Role of Radiotherapy is recognized </a:t>
          </a:r>
          <a:endParaRPr lang="en-US" sz="1900" kern="1200" dirty="0">
            <a:solidFill>
              <a:schemeClr val="tx1"/>
            </a:solidFill>
          </a:endParaRPr>
        </a:p>
      </dsp:txBody>
      <dsp:txXfrm>
        <a:off x="4412993" y="840468"/>
        <a:ext cx="2081347" cy="966538"/>
      </dsp:txXfrm>
    </dsp:sp>
    <dsp:sp modelId="{1794E072-FDC9-4809-BC12-BE3070E035EB}">
      <dsp:nvSpPr>
        <dsp:cNvPr id="0" name=""/>
        <dsp:cNvSpPr/>
      </dsp:nvSpPr>
      <dsp:spPr>
        <a:xfrm>
          <a:off x="3293933" y="1696065"/>
          <a:ext cx="1296002" cy="1296002"/>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BC5B6ED-EB70-47F6-8FD5-9FB7DE63A946}">
      <dsp:nvSpPr>
        <dsp:cNvPr id="0" name=""/>
        <dsp:cNvSpPr/>
      </dsp:nvSpPr>
      <dsp:spPr>
        <a:xfrm>
          <a:off x="4686056" y="2281871"/>
          <a:ext cx="1535222" cy="10800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Investment in equipment</a:t>
          </a:r>
          <a:endParaRPr lang="en-US" sz="1900" kern="1200" dirty="0">
            <a:solidFill>
              <a:schemeClr val="tx1"/>
            </a:solidFill>
          </a:endParaRPr>
        </a:p>
      </dsp:txBody>
      <dsp:txXfrm>
        <a:off x="4686056" y="2281871"/>
        <a:ext cx="1535222" cy="1080001"/>
      </dsp:txXfrm>
    </dsp:sp>
    <dsp:sp modelId="{2219A9E6-53B7-4EBF-9AB6-C5085102185A}">
      <dsp:nvSpPr>
        <dsp:cNvPr id="0" name=""/>
        <dsp:cNvSpPr/>
      </dsp:nvSpPr>
      <dsp:spPr>
        <a:xfrm>
          <a:off x="2873273" y="1939380"/>
          <a:ext cx="1296002" cy="1296002"/>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723AE64-DF8A-4016-A6FA-D976A5AC9462}">
      <dsp:nvSpPr>
        <dsp:cNvPr id="0" name=""/>
        <dsp:cNvSpPr/>
      </dsp:nvSpPr>
      <dsp:spPr>
        <a:xfrm>
          <a:off x="2711272" y="3319850"/>
          <a:ext cx="1620002" cy="8824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Investment in workforce</a:t>
          </a:r>
          <a:endParaRPr lang="en-US" sz="1900" kern="1200" dirty="0">
            <a:solidFill>
              <a:schemeClr val="tx1"/>
            </a:solidFill>
          </a:endParaRPr>
        </a:p>
      </dsp:txBody>
      <dsp:txXfrm>
        <a:off x="2711272" y="3319850"/>
        <a:ext cx="1620002" cy="882491"/>
      </dsp:txXfrm>
    </dsp:sp>
    <dsp:sp modelId="{1A65514B-4073-4E2C-9DD4-21D645A22739}">
      <dsp:nvSpPr>
        <dsp:cNvPr id="0" name=""/>
        <dsp:cNvSpPr/>
      </dsp:nvSpPr>
      <dsp:spPr>
        <a:xfrm>
          <a:off x="2452612" y="1696065"/>
          <a:ext cx="1296002" cy="1296002"/>
        </a:xfrm>
        <a:prstGeom prst="ellipse">
          <a:avLst/>
        </a:prstGeom>
        <a:solidFill>
          <a:srgbClr val="FF00FF">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2D54D2-E5B6-4A1D-B9BB-3344B6309059}">
      <dsp:nvSpPr>
        <dsp:cNvPr id="0" name=""/>
        <dsp:cNvSpPr/>
      </dsp:nvSpPr>
      <dsp:spPr>
        <a:xfrm>
          <a:off x="821269" y="2281871"/>
          <a:ext cx="1535222" cy="10800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Improved support for patients</a:t>
          </a:r>
          <a:endParaRPr lang="en-US" sz="1900" kern="1200" dirty="0">
            <a:solidFill>
              <a:schemeClr val="tx1"/>
            </a:solidFill>
          </a:endParaRPr>
        </a:p>
      </dsp:txBody>
      <dsp:txXfrm>
        <a:off x="821269" y="2281871"/>
        <a:ext cx="1535222" cy="1080001"/>
      </dsp:txXfrm>
    </dsp:sp>
    <dsp:sp modelId="{3F8FE0C9-220E-4DC8-8362-07866F8F05E5}">
      <dsp:nvSpPr>
        <dsp:cNvPr id="0" name=""/>
        <dsp:cNvSpPr/>
      </dsp:nvSpPr>
      <dsp:spPr>
        <a:xfrm>
          <a:off x="2452612" y="1210274"/>
          <a:ext cx="1296002" cy="1296002"/>
        </a:xfrm>
        <a:prstGeom prst="ellipse">
          <a:avLst/>
        </a:prstGeom>
        <a:solidFill>
          <a:srgbClr val="3399FF">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6807313-1F6E-4F69-9B14-559DAF4DA9E0}">
      <dsp:nvSpPr>
        <dsp:cNvPr id="0" name=""/>
        <dsp:cNvSpPr/>
      </dsp:nvSpPr>
      <dsp:spPr>
        <a:xfrm>
          <a:off x="821269" y="840468"/>
          <a:ext cx="1535222" cy="10800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Improved access to radiotherapy trials </a:t>
          </a:r>
          <a:endParaRPr lang="en-US" sz="1900" kern="1200" dirty="0">
            <a:solidFill>
              <a:schemeClr val="tx1"/>
            </a:solidFill>
          </a:endParaRPr>
        </a:p>
      </dsp:txBody>
      <dsp:txXfrm>
        <a:off x="821269" y="840468"/>
        <a:ext cx="1535222" cy="10800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9.wmf"/></Relationships>
</file>

<file path=ppt/drawings/drawing1.xml><?xml version="1.0" encoding="utf-8"?>
<c:userShapes xmlns:c="http://schemas.openxmlformats.org/drawingml/2006/chart">
  <cdr:relSizeAnchor xmlns:cdr="http://schemas.openxmlformats.org/drawingml/2006/chartDrawing">
    <cdr:from>
      <cdr:x>0.40594</cdr:x>
      <cdr:y>0.86765</cdr:y>
    </cdr:from>
    <cdr:to>
      <cdr:x>0.66844</cdr:x>
      <cdr:y>0.96835</cdr:y>
    </cdr:to>
    <cdr:sp macro="" textlink="">
      <cdr:nvSpPr>
        <cdr:cNvPr id="3" name="TextBox 2"/>
        <cdr:cNvSpPr txBox="1"/>
      </cdr:nvSpPr>
      <cdr:spPr>
        <a:xfrm xmlns:a="http://schemas.openxmlformats.org/drawingml/2006/main">
          <a:off x="2952328" y="4248472"/>
          <a:ext cx="1909112" cy="493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dirty="0"/>
            <a:t>IAEA 2010</a:t>
          </a:r>
        </a:p>
      </cdr:txBody>
    </cdr:sp>
  </cdr:relSizeAnchor>
</c:userShapes>
</file>

<file path=ppt/drawings/drawing2.xml><?xml version="1.0" encoding="utf-8"?>
<c:userShapes xmlns:c="http://schemas.openxmlformats.org/drawingml/2006/chart">
  <cdr:relSizeAnchor xmlns:cdr="http://schemas.openxmlformats.org/drawingml/2006/chartDrawing">
    <cdr:from>
      <cdr:x>0.40594</cdr:x>
      <cdr:y>0.86765</cdr:y>
    </cdr:from>
    <cdr:to>
      <cdr:x>0.66844</cdr:x>
      <cdr:y>0.96835</cdr:y>
    </cdr:to>
    <cdr:sp macro="" textlink="">
      <cdr:nvSpPr>
        <cdr:cNvPr id="3" name="TextBox 2"/>
        <cdr:cNvSpPr txBox="1"/>
      </cdr:nvSpPr>
      <cdr:spPr>
        <a:xfrm xmlns:a="http://schemas.openxmlformats.org/drawingml/2006/main">
          <a:off x="2952328" y="4248472"/>
          <a:ext cx="1909112" cy="493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dirty="0"/>
            <a:t>IAEA 2010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68A29-DA94-FC4D-A759-1B15EEDB4606}" type="datetimeFigureOut">
              <a:rPr lang="en-US" smtClean="0"/>
              <a:t>10/10/2016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F6B564-7A81-E845-B2D7-0EB38CBC36E6}" type="slidenum">
              <a:rPr lang="en-US" smtClean="0"/>
              <a:t>‹#›</a:t>
            </a:fld>
            <a:endParaRPr lang="en-US"/>
          </a:p>
        </p:txBody>
      </p:sp>
    </p:spTree>
    <p:extLst>
      <p:ext uri="{BB962C8B-B14F-4D97-AF65-F5344CB8AC3E}">
        <p14:creationId xmlns:p14="http://schemas.microsoft.com/office/powerpoint/2010/main" val="26975512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7CE1EDDA-5D34-3C4B-AEBF-9D7314AF5934}" type="slidenum">
              <a:rPr lang="en-GB" sz="1200">
                <a:latin typeface="Times New Roman" charset="0"/>
                <a:cs typeface="Times New Roman" charset="0"/>
              </a:rPr>
              <a:pPr/>
              <a:t>9</a:t>
            </a:fld>
            <a:endParaRPr lang="en-GB" sz="1200">
              <a:latin typeface="Times New Roman" charset="0"/>
              <a:cs typeface="Times New Roman"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3815507-13EC-AC49-B200-43677FBBD274}" type="slidenum">
              <a:rPr lang="en-US" sz="1200">
                <a:latin typeface="Arial" charset="0"/>
              </a:rPr>
              <a:pPr/>
              <a:t>33</a:t>
            </a:fld>
            <a:endParaRPr lang="en-US" sz="12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DB0D72A-7FF0-B640-91FE-3559242ECBD0}" type="slidenum">
              <a:rPr lang="en-GB" sz="1200">
                <a:latin typeface="Arial" charset="0"/>
              </a:rPr>
              <a:pPr/>
              <a:t>34</a:t>
            </a:fld>
            <a:endParaRPr lang="en-GB" sz="1200">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a:latin typeface="Times New Roman" charset="0"/>
              </a:rPr>
              <a:t>First example of 3D computer treatment planning in UK; eye gaze angle is varied relative to beam</a:t>
            </a:r>
          </a:p>
          <a:p>
            <a:endParaRPr lang="en-GB" b="1">
              <a:latin typeface="Times New Roman" charset="0"/>
            </a:endParaRPr>
          </a:p>
          <a:p>
            <a:r>
              <a:rPr lang="en-GB" b="1">
                <a:latin typeface="Times New Roman" charset="0"/>
              </a:rPr>
              <a:t>Surgical clips and computer reconstruction of eye and tumour dimensions from ultrasound measurements used: good example of image guided radiotherapy.</a:t>
            </a:r>
          </a:p>
          <a:p>
            <a:r>
              <a:rPr lang="en-GB" b="1">
                <a:latin typeface="Times New Roman" charset="0"/>
              </a:rPr>
              <a:t> </a:t>
            </a:r>
          </a:p>
          <a:p>
            <a:r>
              <a:rPr lang="en-GB" b="1">
                <a:latin typeface="Times New Roman" charset="0"/>
              </a:rPr>
              <a:t>High Dose prescription of 53 Gy in 4 fractions in 4 days ensures high local control rates; normal tissue volume reduction and sharp dose fall off in spread out Bragg peaks ensures low morbidity: note optic nerve and macula are completely spared.</a:t>
            </a:r>
          </a:p>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0D4315D5-7DAE-BA4F-B6E6-41A5AE7CE7B5}" type="slidenum">
              <a:rPr lang="en-GB" sz="1200">
                <a:latin typeface="Arial" charset="0"/>
              </a:rPr>
              <a:pPr/>
              <a:t>40</a:t>
            </a:fld>
            <a:endParaRPr lang="en-GB" sz="12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7925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5B0B37E6-AD9D-4B78-98BA-0672F4B7F79F}" type="slidenum">
              <a:rPr lang="en-GB" smtClean="0"/>
              <a:pPr>
                <a:defRPr/>
              </a:pPr>
              <a:t>69</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8229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944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1390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5B0B37E6-AD9D-4B78-98BA-0672F4B7F79F}" type="slidenum">
              <a:rPr lang="en-GB" smtClean="0"/>
              <a:pPr>
                <a:defRPr/>
              </a:pPr>
              <a:t>73</a:t>
            </a:fld>
            <a:endParaRPr lang="en-GB" dirty="0"/>
          </a:p>
        </p:txBody>
      </p:sp>
    </p:spTree>
    <p:extLst>
      <p:ext uri="{BB962C8B-B14F-4D97-AF65-F5344CB8AC3E}">
        <p14:creationId xmlns:p14="http://schemas.microsoft.com/office/powerpoint/2010/main" val="155930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 To promote and encourage the study and practice of the art and science of radiology, radiobiology and the medical applications of nuclear science in all their aspects and the study of kindred sciences.</a:t>
            </a:r>
          </a:p>
          <a:p>
            <a:r>
              <a:rPr lang="en-US">
                <a:latin typeface="Times New Roman" charset="0"/>
              </a:rPr>
              <a:t>- To maintain and extend to the public advantage the usefulness of the work of the radiologist, radiobiologist, physicist, radiographer, and X-ray engineer in the field of medicine and in the expanding field of the industrial application of radioactive substances.</a:t>
            </a:r>
          </a:p>
          <a:p>
            <a:r>
              <a:rPr lang="en-US">
                <a:latin typeface="Times New Roman" charset="0"/>
              </a:rPr>
              <a:t>- To disseminate knowledge concerning all aspects of the science of radiology, radiobiology and the medical applications of nuclear science.</a:t>
            </a:r>
          </a:p>
          <a:p>
            <a:r>
              <a:rPr lang="en-US">
                <a:latin typeface="Times New Roman" charset="0"/>
              </a:rPr>
              <a:t>- To accept subscriptions and gifts of all kinds, whether absolute or conditional, and to undertake and administer trusts for purposes falling within the objects of the Institute.</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C6B7C6B-96D8-7748-8614-2970070860EF}" type="slidenum">
              <a:rPr lang="en-US" sz="1200">
                <a:latin typeface="Times New Roman" charset="0"/>
                <a:cs typeface="Times New Roman" charset="0"/>
              </a:rPr>
              <a:pPr/>
              <a:t>14</a:t>
            </a:fld>
            <a:endParaRPr lang="en-US" sz="1200">
              <a:latin typeface="Times New Roman" charset="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845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26853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7AFF52-B617-4D50-8462-6B5A733478A1}" type="slidenum">
              <a:rPr lang="en-GB" smtClean="0">
                <a:solidFill>
                  <a:prstClr val="black"/>
                </a:solidFill>
              </a:rPr>
              <a:pPr/>
              <a:t>78</a:t>
            </a:fld>
            <a:endParaRPr lang="en-GB">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9684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0021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gn="l">
              <a:buFontTx/>
              <a:buAutoNum type="arabicPeriod"/>
            </a:pPr>
            <a:r>
              <a:rPr lang="en-GB" sz="2400" dirty="0" smtClean="0">
                <a:solidFill>
                  <a:schemeClr val="bg2"/>
                </a:solidFill>
              </a:rPr>
              <a:t>Collective population oversight - integrated with surgical and non-surgical cancer pathways/services- specialised commissioning</a:t>
            </a:r>
          </a:p>
          <a:p>
            <a:pPr marL="514350" indent="-514350" algn="l">
              <a:buFont typeface="+mj-lt"/>
              <a:buAutoNum type="arabicPeriod"/>
            </a:pPr>
            <a:r>
              <a:rPr lang="en-GB" sz="2400" dirty="0" smtClean="0">
                <a:solidFill>
                  <a:schemeClr val="bg2"/>
                </a:solidFill>
              </a:rPr>
              <a:t>Acknowledgement of the role of Radiotherapy in current and future cancer care: intensive focus on cancer drugs/ awareness</a:t>
            </a:r>
          </a:p>
          <a:p>
            <a:pPr marL="514350" indent="-514350" algn="l">
              <a:buFont typeface="+mj-lt"/>
              <a:buAutoNum type="arabicPeriod"/>
            </a:pPr>
            <a:r>
              <a:rPr lang="en-GB" sz="2400" dirty="0" smtClean="0">
                <a:solidFill>
                  <a:schemeClr val="bg2"/>
                </a:solidFill>
              </a:rPr>
              <a:t>Investment in radiotherapy equipment capability across the treatment pathway:  equipment specification; upgrades; tariff ; capacity</a:t>
            </a:r>
          </a:p>
          <a:p>
            <a:pPr marL="514350" indent="-514350" algn="l">
              <a:buFont typeface="+mj-lt"/>
              <a:buAutoNum type="arabicPeriod"/>
            </a:pPr>
            <a:r>
              <a:rPr lang="en-GB" sz="2400" dirty="0" smtClean="0">
                <a:solidFill>
                  <a:schemeClr val="bg2"/>
                </a:solidFill>
              </a:rPr>
              <a:t>Investment in workforce skills; numbers; local planning </a:t>
            </a:r>
          </a:p>
          <a:p>
            <a:pPr marL="514350" indent="-514350" algn="l">
              <a:buFont typeface="+mj-lt"/>
              <a:buAutoNum type="arabicPeriod"/>
            </a:pPr>
            <a:r>
              <a:rPr lang="en-GB" sz="2400" dirty="0" smtClean="0">
                <a:solidFill>
                  <a:schemeClr val="bg2"/>
                </a:solidFill>
              </a:rPr>
              <a:t>Improved support for patients : for example travel/facilities </a:t>
            </a:r>
          </a:p>
          <a:p>
            <a:pPr marL="514350" indent="-514350" algn="l">
              <a:buFont typeface="+mj-lt"/>
              <a:buAutoNum type="arabicPeriod"/>
            </a:pPr>
            <a:r>
              <a:rPr lang="en-GB" sz="2400" dirty="0" smtClean="0">
                <a:solidFill>
                  <a:schemeClr val="bg2"/>
                </a:solidFill>
              </a:rPr>
              <a:t>Patients must have improved access to radiotherapy trials</a:t>
            </a:r>
          </a:p>
          <a:p>
            <a:endParaRPr lang="en-GB" dirty="0"/>
          </a:p>
        </p:txBody>
      </p:sp>
    </p:spTree>
    <p:extLst>
      <p:ext uri="{BB962C8B-B14F-4D97-AF65-F5344CB8AC3E}">
        <p14:creationId xmlns:p14="http://schemas.microsoft.com/office/powerpoint/2010/main" val="3820067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64125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Radiotherapy is second only to surgery in its effectiveness as a treatment modality for cancer</a:t>
            </a:r>
          </a:p>
          <a:p>
            <a:pPr eaLnBrk="1" hangingPunct="1">
              <a:spcBef>
                <a:spcPct val="0"/>
              </a:spcBef>
            </a:pPr>
            <a:endParaRPr lang="en-GB" altLang="en-US" smtClean="0"/>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DF1E1AE-657D-40E4-A7B4-8AE46856CBAA}" type="slidenum">
              <a:rPr lang="en-GB" altLang="en-US" smtClean="0">
                <a:solidFill>
                  <a:prstClr val="black"/>
                </a:solidFill>
              </a:rPr>
              <a:pPr fontAlgn="base">
                <a:spcBef>
                  <a:spcPct val="0"/>
                </a:spcBef>
                <a:spcAft>
                  <a:spcPct val="0"/>
                </a:spcAft>
                <a:defRPr/>
              </a:pPr>
              <a:t>87</a:t>
            </a:fld>
            <a:endParaRPr lang="en-GB" altLang="en-US" smtClean="0">
              <a:solidFill>
                <a:prstClr val="black"/>
              </a:solidFill>
            </a:endParaRPr>
          </a:p>
        </p:txBody>
      </p:sp>
    </p:spTree>
    <p:extLst>
      <p:ext uri="{BB962C8B-B14F-4D97-AF65-F5344CB8AC3E}">
        <p14:creationId xmlns:p14="http://schemas.microsoft.com/office/powerpoint/2010/main" val="356897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C1A7E13-C792-AF4A-9CCE-109709E81025}" type="slidenum">
              <a:rPr lang="en-GB" sz="1200">
                <a:latin typeface="Arial" charset="0"/>
              </a:rPr>
              <a:pPr/>
              <a:t>16</a:t>
            </a:fld>
            <a:endParaRPr lang="en-GB"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9"/>
          <p:cNvSpPr>
            <a:spLocks noGrp="1" noChangeArrowheads="1"/>
          </p:cNvSpPr>
          <p:nvPr>
            <p:ph type="sldNum" sz="quarter"/>
          </p:nvPr>
        </p:nvSpPr>
        <p:spPr>
          <a:noFill/>
        </p:spPr>
        <p:txBody>
          <a:bodyPr/>
          <a:lstStyle/>
          <a:p>
            <a:fld id="{726AE776-577F-4697-A175-BC43E33229F6}" type="slidenum">
              <a:rPr lang="en-GB" altLang="en-US" smtClean="0">
                <a:solidFill>
                  <a:prstClr val="black"/>
                </a:solidFill>
              </a:rPr>
              <a:pPr/>
              <a:t>89</a:t>
            </a:fld>
            <a:endParaRPr lang="en-GB" altLang="en-US"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0413" cy="3427413"/>
          </a:xfrm>
          <a:ln/>
        </p:spPr>
      </p:sp>
      <p:sp>
        <p:nvSpPr>
          <p:cNvPr id="102404" name="Rectangle 3"/>
          <p:cNvSpPr>
            <a:spLocks noGrp="1" noChangeArrowheads="1"/>
          </p:cNvSpPr>
          <p:nvPr>
            <p:ph type="body" idx="1"/>
          </p:nvPr>
        </p:nvSpPr>
        <p:spPr>
          <a:xfrm>
            <a:off x="685800" y="4343400"/>
            <a:ext cx="5483225" cy="4111625"/>
          </a:xfrm>
          <a:noFill/>
          <a:ln/>
        </p:spPr>
        <p:txBody>
          <a:bodyPr wrap="none" anchor="ctr"/>
          <a:lstStyle/>
          <a:p>
            <a:endParaRPr lang="en-US" altLang="en-US" smtClean="0"/>
          </a:p>
        </p:txBody>
      </p:sp>
    </p:spTree>
    <p:extLst>
      <p:ext uri="{BB962C8B-B14F-4D97-AF65-F5344CB8AC3E}">
        <p14:creationId xmlns:p14="http://schemas.microsoft.com/office/powerpoint/2010/main" val="54731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A5137ED-751C-4AC9-863F-0D50C77ADA55}" type="slidenum">
              <a:rPr lang="en-GB" smtClean="0">
                <a:solidFill>
                  <a:prstClr val="black"/>
                </a:solidFill>
              </a:rPr>
              <a:pPr>
                <a:defRPr/>
              </a:pPr>
              <a:t>96</a:t>
            </a:fld>
            <a:endParaRPr lang="en-GB">
              <a:solidFill>
                <a:prstClr val="black"/>
              </a:solidFill>
            </a:endParaRPr>
          </a:p>
        </p:txBody>
      </p:sp>
    </p:spTree>
    <p:extLst>
      <p:ext uri="{BB962C8B-B14F-4D97-AF65-F5344CB8AC3E}">
        <p14:creationId xmlns:p14="http://schemas.microsoft.com/office/powerpoint/2010/main" val="2568167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9pPr>
          </a:lstStyle>
          <a:p>
            <a:pPr>
              <a:spcBef>
                <a:spcPct val="0"/>
              </a:spcBef>
            </a:pPr>
            <a:fld id="{07DA1510-9499-48C6-A8ED-1981FA53F6B4}" type="slidenum">
              <a:rPr lang="en-GB" altLang="en-US" smtClean="0">
                <a:solidFill>
                  <a:srgbClr val="000000"/>
                </a:solidFill>
                <a:latin typeface="Arial" charset="0"/>
              </a:rPr>
              <a:pPr>
                <a:spcBef>
                  <a:spcPct val="0"/>
                </a:spcBef>
              </a:pPr>
              <a:t>112</a:t>
            </a:fld>
            <a:endParaRPr lang="en-GB" altLang="en-US" smtClean="0">
              <a:solidFill>
                <a:srgbClr val="000000"/>
              </a:solidFill>
              <a:latin typeface="Arial" charset="0"/>
            </a:endParaRPr>
          </a:p>
        </p:txBody>
      </p:sp>
      <p:sp>
        <p:nvSpPr>
          <p:cNvPr id="44035" name="Rectangle 1"/>
          <p:cNvSpPr>
            <a:spLocks noGrp="1" noRot="1" noChangeAspect="1" noChangeArrowheads="1" noTextEdit="1"/>
          </p:cNvSpPr>
          <p:nvPr>
            <p:ph type="sldImg"/>
          </p:nvPr>
        </p:nvSpPr>
        <p:spPr>
          <a:xfrm>
            <a:off x="919163" y="744538"/>
            <a:ext cx="4962525"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79768" y="4715154"/>
            <a:ext cx="5434993" cy="4463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590306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9pPr>
          </a:lstStyle>
          <a:p>
            <a:pPr>
              <a:spcBef>
                <a:spcPct val="0"/>
              </a:spcBef>
            </a:pPr>
            <a:fld id="{07DA1510-9499-48C6-A8ED-1981FA53F6B4}" type="slidenum">
              <a:rPr lang="en-GB" altLang="en-US" smtClean="0">
                <a:solidFill>
                  <a:srgbClr val="000000"/>
                </a:solidFill>
                <a:latin typeface="Arial" charset="0"/>
              </a:rPr>
              <a:pPr>
                <a:spcBef>
                  <a:spcPct val="0"/>
                </a:spcBef>
              </a:pPr>
              <a:t>113</a:t>
            </a:fld>
            <a:endParaRPr lang="en-GB" altLang="en-US" smtClean="0">
              <a:solidFill>
                <a:srgbClr val="000000"/>
              </a:solidFill>
              <a:latin typeface="Arial" charset="0"/>
            </a:endParaRPr>
          </a:p>
        </p:txBody>
      </p:sp>
      <p:sp>
        <p:nvSpPr>
          <p:cNvPr id="44035" name="Rectangle 1"/>
          <p:cNvSpPr>
            <a:spLocks noGrp="1" noRot="1" noChangeAspect="1" noChangeArrowheads="1" noTextEdit="1"/>
          </p:cNvSpPr>
          <p:nvPr>
            <p:ph type="sldImg"/>
          </p:nvPr>
        </p:nvSpPr>
        <p:spPr>
          <a:xfrm>
            <a:off x="919163" y="744538"/>
            <a:ext cx="4962525"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79768" y="4715154"/>
            <a:ext cx="5434993" cy="4463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009136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9pPr>
          </a:lstStyle>
          <a:p>
            <a:pPr>
              <a:spcBef>
                <a:spcPct val="0"/>
              </a:spcBef>
            </a:pPr>
            <a:fld id="{07DA1510-9499-48C6-A8ED-1981FA53F6B4}" type="slidenum">
              <a:rPr lang="en-GB" altLang="en-US" smtClean="0">
                <a:solidFill>
                  <a:srgbClr val="000000"/>
                </a:solidFill>
                <a:latin typeface="Arial" charset="0"/>
              </a:rPr>
              <a:pPr>
                <a:spcBef>
                  <a:spcPct val="0"/>
                </a:spcBef>
              </a:pPr>
              <a:t>114</a:t>
            </a:fld>
            <a:endParaRPr lang="en-GB" altLang="en-US" smtClean="0">
              <a:solidFill>
                <a:srgbClr val="000000"/>
              </a:solidFill>
              <a:latin typeface="Arial" charset="0"/>
            </a:endParaRPr>
          </a:p>
        </p:txBody>
      </p:sp>
      <p:sp>
        <p:nvSpPr>
          <p:cNvPr id="44035" name="Rectangle 1"/>
          <p:cNvSpPr>
            <a:spLocks noGrp="1" noRot="1" noChangeAspect="1" noChangeArrowheads="1" noTextEdit="1"/>
          </p:cNvSpPr>
          <p:nvPr>
            <p:ph type="sldImg"/>
          </p:nvPr>
        </p:nvSpPr>
        <p:spPr>
          <a:xfrm>
            <a:off x="919163" y="744538"/>
            <a:ext cx="4962525"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79768" y="4715154"/>
            <a:ext cx="5434993" cy="4463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00913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9pPr>
          </a:lstStyle>
          <a:p>
            <a:pPr>
              <a:spcBef>
                <a:spcPct val="0"/>
              </a:spcBef>
            </a:pPr>
            <a:fld id="{07DA1510-9499-48C6-A8ED-1981FA53F6B4}" type="slidenum">
              <a:rPr lang="en-GB" altLang="en-US" smtClean="0">
                <a:solidFill>
                  <a:srgbClr val="000000"/>
                </a:solidFill>
                <a:latin typeface="Arial" charset="0"/>
              </a:rPr>
              <a:pPr>
                <a:spcBef>
                  <a:spcPct val="0"/>
                </a:spcBef>
              </a:pPr>
              <a:t>115</a:t>
            </a:fld>
            <a:endParaRPr lang="en-GB" altLang="en-US" smtClean="0">
              <a:solidFill>
                <a:srgbClr val="000000"/>
              </a:solidFill>
              <a:latin typeface="Arial" charset="0"/>
            </a:endParaRPr>
          </a:p>
        </p:txBody>
      </p:sp>
      <p:sp>
        <p:nvSpPr>
          <p:cNvPr id="44035" name="Rectangle 1"/>
          <p:cNvSpPr>
            <a:spLocks noGrp="1" noRot="1" noChangeAspect="1" noChangeArrowheads="1" noTextEdit="1"/>
          </p:cNvSpPr>
          <p:nvPr>
            <p:ph type="sldImg"/>
          </p:nvPr>
        </p:nvSpPr>
        <p:spPr>
          <a:xfrm>
            <a:off x="919163" y="744538"/>
            <a:ext cx="4962525"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79768" y="4715154"/>
            <a:ext cx="5434993" cy="4463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00913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D626C15-E615-F842-A58C-4B205ABCF1A2}" type="slidenum">
              <a:rPr lang="en-GB" sz="1200">
                <a:latin typeface="Arial" charset="0"/>
              </a:rPr>
              <a:pPr/>
              <a:t>21</a:t>
            </a:fld>
            <a:endParaRPr lang="en-GB"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4B3CE9C-B59F-B245-9CB3-7B518E51ECAB}" type="slidenum">
              <a:rPr lang="en-GB" sz="1200">
                <a:latin typeface="Arial" charset="0"/>
              </a:rPr>
              <a:pPr/>
              <a:t>23</a:t>
            </a:fld>
            <a:endParaRPr lang="en-GB"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GB">
              <a:latin typeface="Times New Roman"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8076FF6-D27D-ED48-8CB1-987B4104D0FC}" type="slidenum">
              <a:rPr lang="en-GB" sz="1200">
                <a:latin typeface="Times New Roman" charset="0"/>
                <a:cs typeface="Times New Roman" charset="0"/>
              </a:rPr>
              <a:pPr/>
              <a:t>27</a:t>
            </a:fld>
            <a:endParaRPr lang="en-GB" sz="1200">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GB">
              <a:latin typeface="Times New Roman"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9CF214B2-774F-3149-9959-E655A843E295}" type="slidenum">
              <a:rPr lang="en-GB" sz="1200">
                <a:latin typeface="Arial" charset="0"/>
              </a:rPr>
              <a:pPr/>
              <a:t>28</a:t>
            </a:fld>
            <a:endParaRPr lang="en-GB" sz="120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GB">
              <a:latin typeface="Times New Roman"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4A90A69-E46E-EF48-A953-966E20CA2F38}" type="slidenum">
              <a:rPr lang="en-GB" sz="1200">
                <a:latin typeface="Times New Roman" charset="0"/>
                <a:cs typeface="Times New Roman" charset="0"/>
              </a:rPr>
              <a:pPr/>
              <a:t>29</a:t>
            </a:fld>
            <a:endParaRPr lang="en-GB" sz="1200">
              <a:latin typeface="Times New Roman" charset="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70689CEA-4475-BD46-B92C-3D5722BD557F}" type="slidenum">
              <a:rPr lang="en-GB" sz="1200">
                <a:latin typeface="Arial" charset="0"/>
              </a:rPr>
              <a:pPr/>
              <a:t>30</a:t>
            </a:fld>
            <a:endParaRPr lang="en-GB" sz="12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512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202827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142882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97813" cy="1431925"/>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773238"/>
            <a:ext cx="4135438" cy="4895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827588" y="1773238"/>
            <a:ext cx="4137025" cy="2371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827588" y="4297363"/>
            <a:ext cx="4137025" cy="2371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0467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solidFill>
                  <a:prstClr val="black"/>
                </a:solidFill>
              </a:rPr>
              <a:pPr/>
              <a:t>10/10/2016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123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64291" tIns="32146" rIns="64291" bIns="32146"/>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lIns="64291" tIns="32146" rIns="64291" bIns="32146"/>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lIns="64291" tIns="32146" rIns="64291" bIns="32146"/>
          <a:lstStyle/>
          <a:p>
            <a:fld id="{0ACE99FC-85DD-4764-B082-71BFEEBC5B90}" type="datetimeFigureOut">
              <a:rPr lang="en-GB" smtClean="0"/>
              <a:pPr/>
              <a:t>10/10/2016</a:t>
            </a:fld>
            <a:endParaRPr lang="en-GB"/>
          </a:p>
        </p:txBody>
      </p:sp>
      <p:sp>
        <p:nvSpPr>
          <p:cNvPr id="5" name="Footer Placeholder 4"/>
          <p:cNvSpPr>
            <a:spLocks noGrp="1"/>
          </p:cNvSpPr>
          <p:nvPr>
            <p:ph type="ftr" sz="quarter" idx="11"/>
          </p:nvPr>
        </p:nvSpPr>
        <p:spPr>
          <a:xfrm>
            <a:off x="3124201" y="6356351"/>
            <a:ext cx="2895600" cy="365125"/>
          </a:xfrm>
          <a:prstGeom prst="rect">
            <a:avLst/>
          </a:prstGeom>
        </p:spPr>
        <p:txBody>
          <a:bodyPr lIns="64291" tIns="32146" rIns="64291" bIns="32146"/>
          <a:lstStyle/>
          <a:p>
            <a:endParaRPr lang="en-GB"/>
          </a:p>
        </p:txBody>
      </p:sp>
      <p:sp>
        <p:nvSpPr>
          <p:cNvPr id="6" name="Slide Number Placeholder 5"/>
          <p:cNvSpPr>
            <a:spLocks noGrp="1"/>
          </p:cNvSpPr>
          <p:nvPr>
            <p:ph type="sldNum" sz="quarter" idx="12"/>
          </p:nvPr>
        </p:nvSpPr>
        <p:spPr>
          <a:xfrm>
            <a:off x="6553200" y="6356351"/>
            <a:ext cx="2133600" cy="365125"/>
          </a:xfrm>
          <a:prstGeom prst="rect">
            <a:avLst/>
          </a:prstGeom>
        </p:spPr>
        <p:txBody>
          <a:bodyPr lIns="64291" tIns="32146" rIns="64291" bIns="32146"/>
          <a:lstStyle/>
          <a:p>
            <a:fld id="{093B94B5-8CD1-4350-8783-F1EFD4D457DB}" type="slidenum">
              <a:rPr lang="en-GB" smtClean="0"/>
              <a:pPr/>
              <a:t>‹#›</a:t>
            </a:fld>
            <a:endParaRPr lang="en-GB"/>
          </a:p>
        </p:txBody>
      </p:sp>
    </p:spTree>
    <p:extLst>
      <p:ext uri="{BB962C8B-B14F-4D97-AF65-F5344CB8AC3E}">
        <p14:creationId xmlns:p14="http://schemas.microsoft.com/office/powerpoint/2010/main" val="1250435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64291" tIns="32146" rIns="64291" bIns="32146"/>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64291" tIns="32146" rIns="64291" bIns="3214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64291" tIns="32146" rIns="64291" bIns="3214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lIns="64291" tIns="32146" rIns="64291" bIns="32146"/>
          <a:lstStyle/>
          <a:p>
            <a:fld id="{0ACE99FC-85DD-4764-B082-71BFEEBC5B90}" type="datetimeFigureOut">
              <a:rPr lang="en-GB" smtClean="0"/>
              <a:pPr/>
              <a:t>10/10/2016</a:t>
            </a:fld>
            <a:endParaRPr lang="en-GB"/>
          </a:p>
        </p:txBody>
      </p:sp>
      <p:sp>
        <p:nvSpPr>
          <p:cNvPr id="6" name="Footer Placeholder 5"/>
          <p:cNvSpPr>
            <a:spLocks noGrp="1"/>
          </p:cNvSpPr>
          <p:nvPr>
            <p:ph type="ftr" sz="quarter" idx="11"/>
          </p:nvPr>
        </p:nvSpPr>
        <p:spPr>
          <a:xfrm>
            <a:off x="3124201" y="6356351"/>
            <a:ext cx="2895600" cy="365125"/>
          </a:xfrm>
          <a:prstGeom prst="rect">
            <a:avLst/>
          </a:prstGeom>
        </p:spPr>
        <p:txBody>
          <a:bodyPr lIns="64291" tIns="32146" rIns="64291" bIns="32146"/>
          <a:lstStyle/>
          <a:p>
            <a:endParaRPr lang="en-GB"/>
          </a:p>
        </p:txBody>
      </p:sp>
      <p:sp>
        <p:nvSpPr>
          <p:cNvPr id="7" name="Slide Number Placeholder 6"/>
          <p:cNvSpPr>
            <a:spLocks noGrp="1"/>
          </p:cNvSpPr>
          <p:nvPr>
            <p:ph type="sldNum" sz="quarter" idx="12"/>
          </p:nvPr>
        </p:nvSpPr>
        <p:spPr>
          <a:xfrm>
            <a:off x="6553200" y="6356351"/>
            <a:ext cx="2133600" cy="365125"/>
          </a:xfrm>
          <a:prstGeom prst="rect">
            <a:avLst/>
          </a:prstGeom>
        </p:spPr>
        <p:txBody>
          <a:bodyPr lIns="64291" tIns="32146" rIns="64291" bIns="32146"/>
          <a:lstStyle/>
          <a:p>
            <a:fld id="{093B94B5-8CD1-4350-8783-F1EFD4D457DB}" type="slidenum">
              <a:rPr lang="en-GB" smtClean="0"/>
              <a:pPr/>
              <a:t>‹#›</a:t>
            </a:fld>
            <a:endParaRPr lang="en-GB"/>
          </a:p>
        </p:txBody>
      </p:sp>
    </p:spTree>
    <p:extLst>
      <p:ext uri="{BB962C8B-B14F-4D97-AF65-F5344CB8AC3E}">
        <p14:creationId xmlns:p14="http://schemas.microsoft.com/office/powerpoint/2010/main" val="387721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64291" tIns="32146" rIns="64291" bIns="32146"/>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64291" tIns="32146" rIns="64291" bIns="32146"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64291" tIns="32146" rIns="64291" bIns="3214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64291" tIns="32146" rIns="64291" bIns="32146"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64291" tIns="32146" rIns="64291" bIns="3214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lIns="64291" tIns="32146" rIns="64291" bIns="32146"/>
          <a:lstStyle/>
          <a:p>
            <a:fld id="{0ACE99FC-85DD-4764-B082-71BFEEBC5B90}" type="datetimeFigureOut">
              <a:rPr lang="en-GB" smtClean="0"/>
              <a:pPr/>
              <a:t>10/10/2016</a:t>
            </a:fld>
            <a:endParaRPr lang="en-GB"/>
          </a:p>
        </p:txBody>
      </p:sp>
      <p:sp>
        <p:nvSpPr>
          <p:cNvPr id="8" name="Footer Placeholder 7"/>
          <p:cNvSpPr>
            <a:spLocks noGrp="1"/>
          </p:cNvSpPr>
          <p:nvPr>
            <p:ph type="ftr" sz="quarter" idx="11"/>
          </p:nvPr>
        </p:nvSpPr>
        <p:spPr>
          <a:xfrm>
            <a:off x="3124201" y="6356351"/>
            <a:ext cx="2895600" cy="365125"/>
          </a:xfrm>
          <a:prstGeom prst="rect">
            <a:avLst/>
          </a:prstGeom>
        </p:spPr>
        <p:txBody>
          <a:bodyPr lIns="64291" tIns="32146" rIns="64291" bIns="32146"/>
          <a:lstStyle/>
          <a:p>
            <a:endParaRPr lang="en-GB"/>
          </a:p>
        </p:txBody>
      </p:sp>
      <p:sp>
        <p:nvSpPr>
          <p:cNvPr id="9" name="Slide Number Placeholder 8"/>
          <p:cNvSpPr>
            <a:spLocks noGrp="1"/>
          </p:cNvSpPr>
          <p:nvPr>
            <p:ph type="sldNum" sz="quarter" idx="12"/>
          </p:nvPr>
        </p:nvSpPr>
        <p:spPr>
          <a:xfrm>
            <a:off x="6553200" y="6356351"/>
            <a:ext cx="2133600" cy="365125"/>
          </a:xfrm>
          <a:prstGeom prst="rect">
            <a:avLst/>
          </a:prstGeom>
        </p:spPr>
        <p:txBody>
          <a:bodyPr lIns="64291" tIns="32146" rIns="64291" bIns="32146"/>
          <a:lstStyle/>
          <a:p>
            <a:fld id="{093B94B5-8CD1-4350-8783-F1EFD4D457DB}" type="slidenum">
              <a:rPr lang="en-GB" smtClean="0"/>
              <a:pPr/>
              <a:t>‹#›</a:t>
            </a:fld>
            <a:endParaRPr lang="en-GB"/>
          </a:p>
        </p:txBody>
      </p:sp>
    </p:spTree>
    <p:extLst>
      <p:ext uri="{BB962C8B-B14F-4D97-AF65-F5344CB8AC3E}">
        <p14:creationId xmlns:p14="http://schemas.microsoft.com/office/powerpoint/2010/main" val="47310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solidFill>
                  <a:prstClr val="black"/>
                </a:solidFill>
              </a:rPr>
              <a:pPr/>
              <a:t>10/10/2016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1235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solidFill>
                  <a:prstClr val="black"/>
                </a:solidFill>
              </a:rPr>
              <a:pPr/>
              <a:t>10/10/2016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043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F8B95-6574-6E42-9F67-2C825BDCD217}"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C3C023-6A18-2E43-98D2-47E6288240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4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3460434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5425" cy="45212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sldNum" idx="11"/>
          </p:nvPr>
        </p:nvSpPr>
        <p:spPr/>
        <p:txBody>
          <a:bodyPr/>
          <a:lstStyle>
            <a:lvl1pPr>
              <a:defRPr/>
            </a:lvl1pPr>
          </a:lstStyle>
          <a:p>
            <a:pPr>
              <a:defRPr/>
            </a:pPr>
            <a:fld id="{62622931-EB0F-439E-9B9B-5DBB3039E79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044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sldNum" idx="11"/>
          </p:nvPr>
        </p:nvSpPr>
        <p:spPr/>
        <p:txBody>
          <a:bodyPr/>
          <a:lstStyle>
            <a:lvl1pPr>
              <a:defRPr/>
            </a:lvl1pPr>
          </a:lstStyle>
          <a:p>
            <a:pPr>
              <a:defRPr/>
            </a:pPr>
            <a:fld id="{E40BA889-8D5B-49A7-973C-5FC9A9A8A1A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0348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3A2DDF3-F3D3-4ED9-90C7-AB1114DD98EF}" type="datetimeFigureOut">
              <a:rPr lang="en-GB">
                <a:solidFill>
                  <a:prstClr val="black">
                    <a:tint val="75000"/>
                  </a:prstClr>
                </a:solidFill>
              </a:rPr>
              <a:pPr>
                <a:defRPr/>
              </a:pPr>
              <a:t>10/10/2016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172BD8-802D-48B9-83AE-41C946F1653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3500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8AF1F-174B-44D4-9CEA-99473ED99EE3}"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B4621F-7E3B-46E0-9135-53B077C67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646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3200">
                <a:solidFill>
                  <a:srgbClr val="BBE0E3"/>
                </a:solidFill>
              </a:rPr>
              <a:t>Title Text</a:t>
            </a:r>
          </a:p>
        </p:txBody>
      </p:sp>
      <p:sp>
        <p:nvSpPr>
          <p:cNvPr id="8" name="Shape 8"/>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5352175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a:prstGeom prst="rect">
            <a:avLst/>
          </a:prstGeom>
        </p:spPr>
        <p:txBody>
          <a:bodyPr vert="horz"/>
          <a:lstStyle>
            <a:lvl1pPr>
              <a:defRPr>
                <a:solidFill>
                  <a:srgbClr val="075596"/>
                </a:solidFill>
              </a:defRPr>
            </a:lvl1pPr>
          </a:lstStyle>
          <a:p>
            <a:r>
              <a:rPr lang="en-US" smtClean="0"/>
              <a:t>Click to edit Master title style</a:t>
            </a:r>
            <a:endParaRPr lang="en-US" dirty="0"/>
          </a:p>
        </p:txBody>
      </p:sp>
      <p:sp>
        <p:nvSpPr>
          <p:cNvPr id="3" name="Rectangle 4"/>
          <p:cNvSpPr>
            <a:spLocks noGrp="1" noChangeArrowheads="1"/>
          </p:cNvSpPr>
          <p:nvPr>
            <p:ph type="dt" sz="half" idx="10"/>
          </p:nvPr>
        </p:nvSpPr>
        <p:spPr>
          <a:xfrm>
            <a:off x="685800" y="6248400"/>
            <a:ext cx="1905000" cy="457200"/>
          </a:xfrm>
          <a:prstGeom prst="rect">
            <a:avLst/>
          </a:prstGeom>
          <a:ln/>
        </p:spPr>
        <p:txBody>
          <a:bodyPr lIns="91435" tIns="45718" rIns="91435" bIns="45718"/>
          <a:lstStyle>
            <a:lvl1pPr>
              <a:defRPr/>
            </a:lvl1pPr>
          </a:lstStyle>
          <a:p>
            <a:pPr defTabSz="914353">
              <a:defRPr/>
            </a:pPr>
            <a:fld id="{132A46DE-7BE2-4049-9C70-02AA41F676F3}" type="datetimeFigureOut">
              <a:rPr lang="en-US" sz="2400" kern="0">
                <a:solidFill>
                  <a:sysClr val="windowText" lastClr="000000"/>
                </a:solidFill>
                <a:latin typeface="Arial"/>
                <a:cs typeface="Arial"/>
                <a:sym typeface="Arial"/>
              </a:rPr>
              <a:pPr defTabSz="914353">
                <a:defRPr/>
              </a:pPr>
              <a:t>10/10/2016</a:t>
            </a:fld>
            <a:endParaRPr lang="en-US" sz="2400" kern="0">
              <a:solidFill>
                <a:sysClr val="windowText" lastClr="000000"/>
              </a:solidFill>
              <a:latin typeface="Arial"/>
              <a:cs typeface="Arial"/>
              <a:sym typeface="Arial"/>
            </a:endParaRPr>
          </a:p>
        </p:txBody>
      </p:sp>
      <p:sp>
        <p:nvSpPr>
          <p:cNvPr id="4" name="Rectangle 5"/>
          <p:cNvSpPr>
            <a:spLocks noGrp="1" noChangeArrowheads="1"/>
          </p:cNvSpPr>
          <p:nvPr>
            <p:ph type="ftr" sz="quarter" idx="11"/>
          </p:nvPr>
        </p:nvSpPr>
        <p:spPr>
          <a:xfrm>
            <a:off x="3124201" y="6248400"/>
            <a:ext cx="2895600" cy="457200"/>
          </a:xfrm>
          <a:prstGeom prst="rect">
            <a:avLst/>
          </a:prstGeom>
          <a:ln/>
        </p:spPr>
        <p:txBody>
          <a:bodyPr lIns="91435" tIns="45718" rIns="91435" bIns="45718"/>
          <a:lstStyle>
            <a:lvl1pPr>
              <a:defRPr/>
            </a:lvl1pPr>
          </a:lstStyle>
          <a:p>
            <a:pPr defTabSz="914353">
              <a:defRPr/>
            </a:pPr>
            <a:endParaRPr lang="en-US" sz="2400" kern="0">
              <a:solidFill>
                <a:sysClr val="windowText" lastClr="000000"/>
              </a:solidFill>
              <a:latin typeface="Arial"/>
              <a:cs typeface="Arial"/>
              <a:sym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DB3962-52E0-43A7-AF4C-85B58C5C88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8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241643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122476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348969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123451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420528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79279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ACE99FC-85DD-4764-B082-71BFEEBC5B90}" type="datetimeFigureOut">
              <a:rPr lang="en-GB" smtClean="0"/>
              <a:t>10/10/2016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B94B5-8CD1-4350-8783-F1EFD4D457DB}" type="slidenum">
              <a:rPr lang="en-GB" smtClean="0"/>
              <a:t>‹#›</a:t>
            </a:fld>
            <a:endParaRPr lang="en-GB"/>
          </a:p>
        </p:txBody>
      </p:sp>
    </p:spTree>
    <p:extLst>
      <p:ext uri="{BB962C8B-B14F-4D97-AF65-F5344CB8AC3E}">
        <p14:creationId xmlns:p14="http://schemas.microsoft.com/office/powerpoint/2010/main" val="424308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80312" y="471954"/>
            <a:ext cx="1368152" cy="728400"/>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9512" y="382587"/>
            <a:ext cx="1368152" cy="1016389"/>
          </a:xfrm>
          <a:prstGeom prst="rect">
            <a:avLst/>
          </a:prstGeom>
        </p:spPr>
      </p:pic>
      <p:sp>
        <p:nvSpPr>
          <p:cNvPr id="13" name="Rectangle 12"/>
          <p:cNvSpPr/>
          <p:nvPr userDrawn="1"/>
        </p:nvSpPr>
        <p:spPr>
          <a:xfrm>
            <a:off x="0" y="0"/>
            <a:ext cx="9144000" cy="382588"/>
          </a:xfrm>
          <a:prstGeom prst="rect">
            <a:avLst/>
          </a:prstGeom>
          <a:solidFill>
            <a:srgbClr val="689F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extLst>
      <p:ext uri="{BB962C8B-B14F-4D97-AF65-F5344CB8AC3E}">
        <p14:creationId xmlns:p14="http://schemas.microsoft.com/office/powerpoint/2010/main" val="2411161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80312" y="471954"/>
            <a:ext cx="1368152" cy="728400"/>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512" y="382587"/>
            <a:ext cx="1368152" cy="1016389"/>
          </a:xfrm>
          <a:prstGeom prst="rect">
            <a:avLst/>
          </a:prstGeom>
        </p:spPr>
      </p:pic>
      <p:sp>
        <p:nvSpPr>
          <p:cNvPr id="13" name="Rectangle 12"/>
          <p:cNvSpPr/>
          <p:nvPr userDrawn="1"/>
        </p:nvSpPr>
        <p:spPr>
          <a:xfrm>
            <a:off x="0" y="0"/>
            <a:ext cx="9144000" cy="382588"/>
          </a:xfrm>
          <a:prstGeom prst="rect">
            <a:avLst/>
          </a:prstGeom>
          <a:solidFill>
            <a:srgbClr val="689F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extLst>
      <p:ext uri="{BB962C8B-B14F-4D97-AF65-F5344CB8AC3E}">
        <p14:creationId xmlns:p14="http://schemas.microsoft.com/office/powerpoint/2010/main" val="2411161479"/>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1" r:id="rId3"/>
    <p:sldLayoutId id="214748368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80312" y="471954"/>
            <a:ext cx="1368152" cy="72840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9512" y="382587"/>
            <a:ext cx="1368152" cy="1016389"/>
          </a:xfrm>
          <a:prstGeom prst="rect">
            <a:avLst/>
          </a:prstGeom>
        </p:spPr>
      </p:pic>
      <p:sp>
        <p:nvSpPr>
          <p:cNvPr id="13" name="Rectangle 12"/>
          <p:cNvSpPr/>
          <p:nvPr userDrawn="1"/>
        </p:nvSpPr>
        <p:spPr>
          <a:xfrm>
            <a:off x="0" y="0"/>
            <a:ext cx="9144000" cy="382588"/>
          </a:xfrm>
          <a:prstGeom prst="rect">
            <a:avLst/>
          </a:prstGeom>
          <a:solidFill>
            <a:srgbClr val="689F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extLst>
      <p:ext uri="{BB962C8B-B14F-4D97-AF65-F5344CB8AC3E}">
        <p14:creationId xmlns:p14="http://schemas.microsoft.com/office/powerpoint/2010/main" val="2411161479"/>
      </p:ext>
    </p:extLst>
  </p:cSld>
  <p:clrMap bg1="lt1" tx1="dk1" bg2="lt2" tx2="dk2" accent1="accent1" accent2="accent2" accent3="accent3" accent4="accent4" accent5="accent5" accent6="accent6" hlink="hlink" folHlink="folHlink"/>
  <p:sldLayoutIdLst>
    <p:sldLayoutId id="2147483667" r:id="rId1"/>
    <p:sldLayoutId id="214748367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5" tIns="45708" rIns="91415" bIns="45708"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15" tIns="45708" rIns="91415" bIns="45708" rtlCol="0" anchor="ctr"/>
          <a:lstStyle>
            <a:lvl1pPr algn="l">
              <a:defRPr sz="1200">
                <a:solidFill>
                  <a:schemeClr val="tx1">
                    <a:tint val="75000"/>
                  </a:schemeClr>
                </a:solidFill>
              </a:defRPr>
            </a:lvl1pPr>
          </a:lstStyle>
          <a:p>
            <a:pPr fontAlgn="base">
              <a:spcBef>
                <a:spcPct val="0"/>
              </a:spcBef>
              <a:spcAft>
                <a:spcPct val="0"/>
              </a:spcAft>
              <a:defRPr/>
            </a:pPr>
            <a:fld id="{65F02C61-9583-4408-9310-73DF834C292C}" type="datetimeFigureOut">
              <a:rPr lang="en-GB">
                <a:solidFill>
                  <a:srgbClr val="000000">
                    <a:tint val="75000"/>
                  </a:srgbClr>
                </a:solidFill>
                <a:latin typeface="Arial" charset="0"/>
                <a:cs typeface="Arial" charset="0"/>
              </a:rPr>
              <a:pPr fontAlgn="base">
                <a:spcBef>
                  <a:spcPct val="0"/>
                </a:spcBef>
                <a:spcAft>
                  <a:spcPct val="0"/>
                </a:spcAft>
                <a:defRPr/>
              </a:pPr>
              <a:t>10/10/2016</a:t>
            </a:fld>
            <a:endParaRPr lang="en-GB">
              <a:solidFill>
                <a:srgbClr val="000000">
                  <a:tint val="75000"/>
                </a:srgb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15" tIns="45708" rIns="91415" bIns="45708" rtlCol="0" anchor="ctr"/>
          <a:lstStyle>
            <a:lvl1pPr algn="ctr">
              <a:defRPr sz="1200">
                <a:solidFill>
                  <a:schemeClr val="tx1">
                    <a:tint val="75000"/>
                  </a:schemeClr>
                </a:solidFill>
              </a:defRPr>
            </a:lvl1pPr>
          </a:lstStyle>
          <a:p>
            <a:pPr fontAlgn="base">
              <a:spcBef>
                <a:spcPct val="0"/>
              </a:spcBef>
              <a:spcAft>
                <a:spcPct val="0"/>
              </a:spcAft>
              <a:defRPr/>
            </a:pPr>
            <a:endParaRPr lang="en-GB">
              <a:solidFill>
                <a:srgbClr val="000000">
                  <a:tint val="75000"/>
                </a:srgb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5" tIns="45708" rIns="91415" bIns="45708" rtlCol="0" anchor="ctr"/>
          <a:lstStyle>
            <a:lvl1pPr algn="r">
              <a:defRPr sz="1200">
                <a:solidFill>
                  <a:schemeClr val="tx1">
                    <a:tint val="75000"/>
                  </a:schemeClr>
                </a:solidFill>
              </a:defRPr>
            </a:lvl1pPr>
          </a:lstStyle>
          <a:p>
            <a:pPr fontAlgn="base">
              <a:spcBef>
                <a:spcPct val="0"/>
              </a:spcBef>
              <a:spcAft>
                <a:spcPct val="0"/>
              </a:spcAft>
              <a:defRPr/>
            </a:pPr>
            <a:fld id="{E2EA4C52-AFDE-4F88-8BD5-A61A3263A52D}" type="slidenum">
              <a:rPr lang="en-GB">
                <a:solidFill>
                  <a:srgbClr val="000000">
                    <a:tint val="75000"/>
                  </a:srgbClr>
                </a:solidFill>
                <a:latin typeface="Arial" charset="0"/>
                <a:cs typeface="Arial" charset="0"/>
              </a:rPr>
              <a:pPr fontAlgn="base">
                <a:spcBef>
                  <a:spcPct val="0"/>
                </a:spcBef>
                <a:spcAft>
                  <a:spcPct val="0"/>
                </a:spcAft>
                <a:defRPr/>
              </a:pPr>
              <a:t>‹#›</a:t>
            </a:fld>
            <a:endParaRPr lang="en-GB">
              <a:solidFill>
                <a:srgbClr val="000000">
                  <a:tint val="75000"/>
                </a:srgbClr>
              </a:solidFill>
              <a:latin typeface="Arial" charset="0"/>
              <a:cs typeface="Arial" charset="0"/>
            </a:endParaRPr>
          </a:p>
        </p:txBody>
      </p:sp>
    </p:spTree>
    <p:extLst>
      <p:ext uri="{BB962C8B-B14F-4D97-AF65-F5344CB8AC3E}">
        <p14:creationId xmlns:p14="http://schemas.microsoft.com/office/powerpoint/2010/main" val="1714651713"/>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912813" rtl="0" eaLnBrk="0" fontAlgn="base" hangingPunct="0">
        <a:spcBef>
          <a:spcPct val="0"/>
        </a:spcBef>
        <a:spcAft>
          <a:spcPct val="0"/>
        </a:spcAft>
        <a:defRPr sz="4400" kern="1200">
          <a:solidFill>
            <a:schemeClr val="accent1"/>
          </a:solidFill>
          <a:latin typeface="+mj-lt"/>
          <a:ea typeface="+mj-ea"/>
          <a:cs typeface="+mj-cs"/>
        </a:defRPr>
      </a:lvl1pPr>
      <a:lvl2pPr algn="ctr" defTabSz="912813" rtl="0" eaLnBrk="0" fontAlgn="base" hangingPunct="0">
        <a:spcBef>
          <a:spcPct val="0"/>
        </a:spcBef>
        <a:spcAft>
          <a:spcPct val="0"/>
        </a:spcAft>
        <a:defRPr sz="4400">
          <a:solidFill>
            <a:schemeClr val="accent1"/>
          </a:solidFill>
          <a:latin typeface="Franklin Gothic Demi" pitchFamily="34" charset="0"/>
        </a:defRPr>
      </a:lvl2pPr>
      <a:lvl3pPr algn="ctr" defTabSz="912813" rtl="0" eaLnBrk="0" fontAlgn="base" hangingPunct="0">
        <a:spcBef>
          <a:spcPct val="0"/>
        </a:spcBef>
        <a:spcAft>
          <a:spcPct val="0"/>
        </a:spcAft>
        <a:defRPr sz="4400">
          <a:solidFill>
            <a:schemeClr val="accent1"/>
          </a:solidFill>
          <a:latin typeface="Franklin Gothic Demi" pitchFamily="34" charset="0"/>
        </a:defRPr>
      </a:lvl3pPr>
      <a:lvl4pPr algn="ctr" defTabSz="912813" rtl="0" eaLnBrk="0" fontAlgn="base" hangingPunct="0">
        <a:spcBef>
          <a:spcPct val="0"/>
        </a:spcBef>
        <a:spcAft>
          <a:spcPct val="0"/>
        </a:spcAft>
        <a:defRPr sz="4400">
          <a:solidFill>
            <a:schemeClr val="accent1"/>
          </a:solidFill>
          <a:latin typeface="Franklin Gothic Demi" pitchFamily="34" charset="0"/>
        </a:defRPr>
      </a:lvl4pPr>
      <a:lvl5pPr algn="ctr" defTabSz="912813" rtl="0" eaLnBrk="0" fontAlgn="base" hangingPunct="0">
        <a:spcBef>
          <a:spcPct val="0"/>
        </a:spcBef>
        <a:spcAft>
          <a:spcPct val="0"/>
        </a:spcAft>
        <a:defRPr sz="4400">
          <a:solidFill>
            <a:schemeClr val="accent1"/>
          </a:solidFill>
          <a:latin typeface="Franklin Gothic Demi" pitchFamily="34" charset="0"/>
        </a:defRPr>
      </a:lvl5pPr>
      <a:lvl6pPr marL="457200" algn="ctr" defTabSz="912813" rtl="0" fontAlgn="base">
        <a:spcBef>
          <a:spcPct val="0"/>
        </a:spcBef>
        <a:spcAft>
          <a:spcPct val="0"/>
        </a:spcAft>
        <a:defRPr sz="4400">
          <a:solidFill>
            <a:schemeClr val="accent1"/>
          </a:solidFill>
          <a:latin typeface="Franklin Gothic Demi" pitchFamily="34" charset="0"/>
        </a:defRPr>
      </a:lvl6pPr>
      <a:lvl7pPr marL="914400" algn="ctr" defTabSz="912813" rtl="0" fontAlgn="base">
        <a:spcBef>
          <a:spcPct val="0"/>
        </a:spcBef>
        <a:spcAft>
          <a:spcPct val="0"/>
        </a:spcAft>
        <a:defRPr sz="4400">
          <a:solidFill>
            <a:schemeClr val="accent1"/>
          </a:solidFill>
          <a:latin typeface="Franklin Gothic Demi" pitchFamily="34" charset="0"/>
        </a:defRPr>
      </a:lvl7pPr>
      <a:lvl8pPr marL="1371600" algn="ctr" defTabSz="912813" rtl="0" fontAlgn="base">
        <a:spcBef>
          <a:spcPct val="0"/>
        </a:spcBef>
        <a:spcAft>
          <a:spcPct val="0"/>
        </a:spcAft>
        <a:defRPr sz="4400">
          <a:solidFill>
            <a:schemeClr val="accent1"/>
          </a:solidFill>
          <a:latin typeface="Franklin Gothic Demi" pitchFamily="34" charset="0"/>
        </a:defRPr>
      </a:lvl8pPr>
      <a:lvl9pPr marL="1828800" algn="ctr" defTabSz="912813" rtl="0" fontAlgn="base">
        <a:spcBef>
          <a:spcPct val="0"/>
        </a:spcBef>
        <a:spcAft>
          <a:spcPct val="0"/>
        </a:spcAft>
        <a:defRPr sz="4400">
          <a:solidFill>
            <a:schemeClr val="accent1"/>
          </a:solidFill>
          <a:latin typeface="Franklin Gothic Demi" pitchFamily="34" charset="0"/>
        </a:defRPr>
      </a:lvl9pPr>
    </p:titleStyle>
    <p:bodyStyle>
      <a:lvl1pPr marL="466725" indent="-539750" algn="l" defTabSz="912813" rtl="0" eaLnBrk="0" fontAlgn="base" hangingPunct="0">
        <a:spcBef>
          <a:spcPct val="20000"/>
        </a:spcBef>
        <a:spcAft>
          <a:spcPct val="0"/>
        </a:spcAft>
        <a:buFont typeface="Arial" charset="0"/>
        <a:buChar char="•"/>
        <a:defRPr lang="en-US" sz="2400" kern="1200" dirty="0">
          <a:solidFill>
            <a:schemeClr val="tx1"/>
          </a:solidFill>
          <a:latin typeface="+mn-lt"/>
          <a:ea typeface="+mn-ea"/>
          <a:cs typeface="+mn-cs"/>
        </a:defRPr>
      </a:lvl1pPr>
      <a:lvl2pPr marL="539750" indent="-539750" algn="l" defTabSz="912813" rtl="0" eaLnBrk="0" fontAlgn="base" hangingPunct="0">
        <a:spcBef>
          <a:spcPct val="20000"/>
        </a:spcBef>
        <a:spcAft>
          <a:spcPct val="0"/>
        </a:spcAft>
        <a:buFont typeface="Franklin Gothic Book" pitchFamily="34" charset="0"/>
        <a:buChar char="–"/>
        <a:defRPr lang="en-US" sz="2400" kern="1200" dirty="0">
          <a:solidFill>
            <a:schemeClr val="tx1"/>
          </a:solidFill>
          <a:latin typeface="+mn-lt"/>
          <a:ea typeface="+mn-ea"/>
          <a:cs typeface="+mn-cs"/>
        </a:defRPr>
      </a:lvl2pPr>
      <a:lvl3pPr marL="806450" indent="-806450" algn="l" defTabSz="912813" rtl="0" eaLnBrk="0" fontAlgn="base" hangingPunct="0">
        <a:spcBef>
          <a:spcPct val="20000"/>
        </a:spcBef>
        <a:spcAft>
          <a:spcPct val="0"/>
        </a:spcAft>
        <a:buFont typeface="Arial" charset="0"/>
        <a:buChar char="•"/>
        <a:defRPr lang="en-US" sz="2000" kern="1200" dirty="0">
          <a:solidFill>
            <a:schemeClr val="tx1"/>
          </a:solidFill>
          <a:latin typeface="+mn-lt"/>
          <a:ea typeface="+mn-ea"/>
          <a:cs typeface="+mn-cs"/>
        </a:defRPr>
      </a:lvl3pPr>
      <a:lvl4pPr marL="1257300" indent="-273050" algn="l" defTabSz="912813" rtl="0" eaLnBrk="0" fontAlgn="base" hangingPunct="0">
        <a:spcBef>
          <a:spcPct val="20000"/>
        </a:spcBef>
        <a:spcAft>
          <a:spcPct val="0"/>
        </a:spcAft>
        <a:buFont typeface="Franklin Gothic Book" pitchFamily="34" charset="0"/>
        <a:buChar char="–"/>
        <a:defRPr lang="en-US" kern="1200" dirty="0">
          <a:solidFill>
            <a:schemeClr val="tx1"/>
          </a:solidFill>
          <a:latin typeface="+mn-lt"/>
          <a:ea typeface="+mn-ea"/>
          <a:cs typeface="+mn-cs"/>
        </a:defRPr>
      </a:lvl4pPr>
      <a:lvl5pPr marL="1612900" indent="-355600" algn="l" defTabSz="912813" rtl="0" eaLnBrk="0" fontAlgn="base" hangingPunct="0">
        <a:spcBef>
          <a:spcPct val="20000"/>
        </a:spcBef>
        <a:spcAft>
          <a:spcPct val="0"/>
        </a:spcAft>
        <a:buFont typeface="Arial" charset="0"/>
        <a:buChar char="»"/>
        <a:defRPr lang="en-GB" kern="1200" dirty="0">
          <a:solidFill>
            <a:schemeClr val="tx1"/>
          </a:solidFill>
          <a:latin typeface="+mn-lt"/>
          <a:ea typeface="+mn-ea"/>
          <a:cs typeface="+mn-cs"/>
        </a:defRPr>
      </a:lvl5pPr>
      <a:lvl6pPr marL="2513936" indent="-228539" algn="l" defTabSz="9141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15" indent="-228539" algn="l" defTabSz="9141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94" indent="-228539" algn="l" defTabSz="9141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74" indent="-228539" algn="l" defTabSz="9141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59" rtl="0" eaLnBrk="1" latinLnBrk="0" hangingPunct="1">
        <a:defRPr sz="1800" kern="1200">
          <a:solidFill>
            <a:schemeClr val="tx1"/>
          </a:solidFill>
          <a:latin typeface="+mn-lt"/>
          <a:ea typeface="+mn-ea"/>
          <a:cs typeface="+mn-cs"/>
        </a:defRPr>
      </a:lvl1pPr>
      <a:lvl2pPr marL="457079" algn="l" defTabSz="914159" rtl="0" eaLnBrk="1" latinLnBrk="0" hangingPunct="1">
        <a:defRPr sz="1800" kern="1200">
          <a:solidFill>
            <a:schemeClr val="tx1"/>
          </a:solidFill>
          <a:latin typeface="+mn-lt"/>
          <a:ea typeface="+mn-ea"/>
          <a:cs typeface="+mn-cs"/>
        </a:defRPr>
      </a:lvl2pPr>
      <a:lvl3pPr marL="914159" algn="l" defTabSz="914159" rtl="0" eaLnBrk="1" latinLnBrk="0" hangingPunct="1">
        <a:defRPr sz="1800" kern="1200">
          <a:solidFill>
            <a:schemeClr val="tx1"/>
          </a:solidFill>
          <a:latin typeface="+mn-lt"/>
          <a:ea typeface="+mn-ea"/>
          <a:cs typeface="+mn-cs"/>
        </a:defRPr>
      </a:lvl3pPr>
      <a:lvl4pPr marL="1371238" algn="l" defTabSz="914159" rtl="0" eaLnBrk="1" latinLnBrk="0" hangingPunct="1">
        <a:defRPr sz="1800" kern="1200">
          <a:solidFill>
            <a:schemeClr val="tx1"/>
          </a:solidFill>
          <a:latin typeface="+mn-lt"/>
          <a:ea typeface="+mn-ea"/>
          <a:cs typeface="+mn-cs"/>
        </a:defRPr>
      </a:lvl4pPr>
      <a:lvl5pPr marL="1828317" algn="l" defTabSz="914159" rtl="0" eaLnBrk="1" latinLnBrk="0" hangingPunct="1">
        <a:defRPr sz="1800" kern="1200">
          <a:solidFill>
            <a:schemeClr val="tx1"/>
          </a:solidFill>
          <a:latin typeface="+mn-lt"/>
          <a:ea typeface="+mn-ea"/>
          <a:cs typeface="+mn-cs"/>
        </a:defRPr>
      </a:lvl5pPr>
      <a:lvl6pPr marL="2285397" algn="l" defTabSz="914159" rtl="0" eaLnBrk="1" latinLnBrk="0" hangingPunct="1">
        <a:defRPr sz="1800" kern="1200">
          <a:solidFill>
            <a:schemeClr val="tx1"/>
          </a:solidFill>
          <a:latin typeface="+mn-lt"/>
          <a:ea typeface="+mn-ea"/>
          <a:cs typeface="+mn-cs"/>
        </a:defRPr>
      </a:lvl6pPr>
      <a:lvl7pPr marL="2742476" algn="l" defTabSz="914159" rtl="0" eaLnBrk="1" latinLnBrk="0" hangingPunct="1">
        <a:defRPr sz="1800" kern="1200">
          <a:solidFill>
            <a:schemeClr val="tx1"/>
          </a:solidFill>
          <a:latin typeface="+mn-lt"/>
          <a:ea typeface="+mn-ea"/>
          <a:cs typeface="+mn-cs"/>
        </a:defRPr>
      </a:lvl7pPr>
      <a:lvl8pPr marL="3199555" algn="l" defTabSz="914159" rtl="0" eaLnBrk="1" latinLnBrk="0" hangingPunct="1">
        <a:defRPr sz="1800" kern="1200">
          <a:solidFill>
            <a:schemeClr val="tx1"/>
          </a:solidFill>
          <a:latin typeface="+mn-lt"/>
          <a:ea typeface="+mn-ea"/>
          <a:cs typeface="+mn-cs"/>
        </a:defRPr>
      </a:lvl8pPr>
      <a:lvl9pPr marL="3656634" algn="l" defTabSz="9141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F4DE82-B7C3-468F-9747-822E0DCDAC70}" type="datetimeFigureOut">
              <a:rPr lang="en-GB">
                <a:solidFill>
                  <a:prstClr val="black">
                    <a:tint val="75000"/>
                  </a:prstClr>
                </a:solidFill>
              </a:rPr>
              <a:pPr>
                <a:defRPr/>
              </a:pPr>
              <a:t>10/10/2016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FFCBFA6-CFAE-4D16-BC6F-B9DE9BFDEF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651286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8AF1F-174B-44D4-9CEA-99473ED99EE3}" type="datetimeFigureOut">
              <a:rPr lang="en-US" smtClean="0">
                <a:solidFill>
                  <a:prstClr val="black">
                    <a:tint val="75000"/>
                  </a:prstClr>
                </a:solidFill>
                <a:cs typeface="Arial" charset="0"/>
              </a:rPr>
              <a:pPr/>
              <a:t>10/10/2016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4621F-7E3B-46E0-9135-53B077C67D14}"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561622346"/>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SCC9920_SCC PowerPoint_Template_eberlein-blue-2.png"/>
          <p:cNvPicPr/>
          <p:nvPr/>
        </p:nvPicPr>
        <p:blipFill>
          <a:blip r:embed="rId4" cstate="print">
            <a:extLst/>
          </a:blip>
          <a:srcRect l="274"/>
          <a:stretch>
            <a:fillRect/>
          </a:stretch>
        </p:blipFill>
        <p:spPr>
          <a:xfrm>
            <a:off x="-38100" y="227"/>
            <a:ext cx="9181796" cy="6857544"/>
          </a:xfrm>
          <a:prstGeom prst="rect">
            <a:avLst/>
          </a:prstGeom>
          <a:ln w="12700">
            <a:miter lim="400000"/>
          </a:ln>
        </p:spPr>
      </p:pic>
      <p:sp>
        <p:nvSpPr>
          <p:cNvPr id="3" name="Shape 3"/>
          <p:cNvSpPr>
            <a:spLocks noGrp="1"/>
          </p:cNvSpPr>
          <p:nvPr>
            <p:ph type="title"/>
          </p:nvPr>
        </p:nvSpPr>
        <p:spPr>
          <a:xfrm>
            <a:off x="304800" y="228600"/>
            <a:ext cx="8229600" cy="1676400"/>
          </a:xfrm>
          <a:prstGeom prst="rect">
            <a:avLst/>
          </a:prstGeom>
          <a:ln w="12700">
            <a:miter lim="400000"/>
          </a:ln>
          <a:extLst>
            <a:ext uri="{C572A759-6A51-4108-AA02-DFA0A04FC94B}">
              <ma14:wrappingTextBoxFlag xmlns="" xmlns:ma14="http://schemas.microsoft.com/office/mac/drawingml/2011/main" val="1"/>
            </a:ext>
          </a:extLst>
        </p:spPr>
        <p:txBody>
          <a:bodyPr lIns="45717" tIns="45718" rIns="45717" bIns="45718"/>
          <a:lstStyle/>
          <a:p>
            <a:pPr lvl="0">
              <a:defRPr sz="1800">
                <a:solidFill>
                  <a:srgbClr val="000000"/>
                </a:solidFill>
              </a:defRPr>
            </a:pPr>
            <a:r>
              <a:rPr sz="3200">
                <a:solidFill>
                  <a:srgbClr val="BBE0E3"/>
                </a:solidFill>
              </a:rPr>
              <a:t>Title Text</a:t>
            </a:r>
          </a:p>
        </p:txBody>
      </p:sp>
      <p:sp>
        <p:nvSpPr>
          <p:cNvPr id="4" name="Shape 4"/>
          <p:cNvSpPr>
            <a:spLocks noGrp="1"/>
          </p:cNvSpPr>
          <p:nvPr>
            <p:ph type="body" idx="1"/>
          </p:nvPr>
        </p:nvSpPr>
        <p:spPr>
          <a:xfrm>
            <a:off x="457200" y="1905000"/>
            <a:ext cx="8229600" cy="4953000"/>
          </a:xfrm>
          <a:prstGeom prst="rect">
            <a:avLst/>
          </a:prstGeom>
          <a:ln w="12700">
            <a:miter lim="400000"/>
          </a:ln>
          <a:extLst>
            <a:ext uri="{C572A759-6A51-4108-AA02-DFA0A04FC94B}">
              <ma14:wrappingTextBoxFlag xmlns="" xmlns:ma14="http://schemas.microsoft.com/office/mac/drawingml/2011/main" val="1"/>
            </a:ext>
          </a:extLst>
        </p:spPr>
        <p:txBody>
          <a:bodyPr lIns="45717" tIns="45718" rIns="45717" bIns="45718"/>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5" name="Shape 5"/>
          <p:cNvSpPr>
            <a:spLocks noGrp="1"/>
          </p:cNvSpPr>
          <p:nvPr>
            <p:ph type="sldNum" sz="quarter" idx="2"/>
          </p:nvPr>
        </p:nvSpPr>
        <p:spPr>
          <a:xfrm>
            <a:off x="6553200" y="6248408"/>
            <a:ext cx="1905000" cy="307777"/>
          </a:xfrm>
          <a:prstGeom prst="rect">
            <a:avLst/>
          </a:prstGeom>
          <a:ln w="12700">
            <a:miter lim="400000"/>
          </a:ln>
        </p:spPr>
        <p:txBody>
          <a:bodyPr lIns="45717" tIns="45718" rIns="45717" bIns="45718">
            <a:spAutoFit/>
          </a:bodyPr>
          <a:lstStyle>
            <a:lvl1pPr algn="r">
              <a:defRPr sz="1400"/>
            </a:lvl1pPr>
          </a:lstStyle>
          <a:p>
            <a:pPr defTabSz="914353"/>
            <a:fld id="{86CB4B4D-7CA3-9044-876B-883B54F8677D}" type="slidenum">
              <a:rPr kern="0">
                <a:solidFill>
                  <a:sysClr val="windowText" lastClr="000000"/>
                </a:solidFill>
                <a:latin typeface="Arial"/>
                <a:cs typeface="Arial"/>
                <a:sym typeface="Arial"/>
              </a:rPr>
              <a:pPr defTabSz="914353"/>
              <a:t>‹#›</a:t>
            </a:fld>
            <a:endParaRPr kern="0">
              <a:solidFill>
                <a:sysClr val="windowText" lastClr="000000"/>
              </a:solidFill>
              <a:latin typeface="Arial"/>
              <a:cs typeface="Arial"/>
              <a:sym typeface="Arial"/>
            </a:endParaRPr>
          </a:p>
        </p:txBody>
      </p:sp>
    </p:spTree>
    <p:extLst>
      <p:ext uri="{BB962C8B-B14F-4D97-AF65-F5344CB8AC3E}">
        <p14:creationId xmlns:p14="http://schemas.microsoft.com/office/powerpoint/2010/main" val="4089812047"/>
      </p:ext>
    </p:extLst>
  </p:cSld>
  <p:clrMap bg1="lt1" tx1="dk1" bg2="lt2" tx2="dk2" accent1="accent1" accent2="accent2" accent3="accent3" accent4="accent4" accent5="accent5" accent6="accent6" hlink="hlink" folHlink="folHlink"/>
  <p:sldLayoutIdLst>
    <p:sldLayoutId id="2147483690" r:id="rId1"/>
    <p:sldLayoutId id="2147483691" r:id="rId2"/>
  </p:sldLayoutIdLst>
  <p:transition spd="med"/>
  <p:txStyles>
    <p:titleStyle>
      <a:lvl1pPr>
        <a:lnSpc>
          <a:spcPct val="85000"/>
        </a:lnSpc>
        <a:defRPr sz="3200">
          <a:solidFill>
            <a:srgbClr val="BBE0E3"/>
          </a:solidFill>
          <a:latin typeface="Arial"/>
          <a:ea typeface="Arial"/>
          <a:cs typeface="Arial"/>
          <a:sym typeface="Arial"/>
        </a:defRPr>
      </a:lvl1pPr>
      <a:lvl2pPr>
        <a:lnSpc>
          <a:spcPct val="85000"/>
        </a:lnSpc>
        <a:defRPr sz="3200">
          <a:solidFill>
            <a:srgbClr val="BBE0E3"/>
          </a:solidFill>
          <a:latin typeface="Arial"/>
          <a:ea typeface="Arial"/>
          <a:cs typeface="Arial"/>
          <a:sym typeface="Arial"/>
        </a:defRPr>
      </a:lvl2pPr>
      <a:lvl3pPr>
        <a:lnSpc>
          <a:spcPct val="85000"/>
        </a:lnSpc>
        <a:defRPr sz="3200">
          <a:solidFill>
            <a:srgbClr val="BBE0E3"/>
          </a:solidFill>
          <a:latin typeface="Arial"/>
          <a:ea typeface="Arial"/>
          <a:cs typeface="Arial"/>
          <a:sym typeface="Arial"/>
        </a:defRPr>
      </a:lvl3pPr>
      <a:lvl4pPr>
        <a:lnSpc>
          <a:spcPct val="85000"/>
        </a:lnSpc>
        <a:defRPr sz="3200">
          <a:solidFill>
            <a:srgbClr val="BBE0E3"/>
          </a:solidFill>
          <a:latin typeface="Arial"/>
          <a:ea typeface="Arial"/>
          <a:cs typeface="Arial"/>
          <a:sym typeface="Arial"/>
        </a:defRPr>
      </a:lvl4pPr>
      <a:lvl5pPr>
        <a:lnSpc>
          <a:spcPct val="85000"/>
        </a:lnSpc>
        <a:defRPr sz="3200">
          <a:solidFill>
            <a:srgbClr val="BBE0E3"/>
          </a:solidFill>
          <a:latin typeface="Arial"/>
          <a:ea typeface="Arial"/>
          <a:cs typeface="Arial"/>
          <a:sym typeface="Arial"/>
        </a:defRPr>
      </a:lvl5pPr>
      <a:lvl6pPr indent="457177">
        <a:lnSpc>
          <a:spcPct val="85000"/>
        </a:lnSpc>
        <a:defRPr sz="3200">
          <a:solidFill>
            <a:srgbClr val="BBE0E3"/>
          </a:solidFill>
          <a:latin typeface="Arial"/>
          <a:ea typeface="Arial"/>
          <a:cs typeface="Arial"/>
          <a:sym typeface="Arial"/>
        </a:defRPr>
      </a:lvl6pPr>
      <a:lvl7pPr indent="914353">
        <a:lnSpc>
          <a:spcPct val="85000"/>
        </a:lnSpc>
        <a:defRPr sz="3200">
          <a:solidFill>
            <a:srgbClr val="BBE0E3"/>
          </a:solidFill>
          <a:latin typeface="Arial"/>
          <a:ea typeface="Arial"/>
          <a:cs typeface="Arial"/>
          <a:sym typeface="Arial"/>
        </a:defRPr>
      </a:lvl7pPr>
      <a:lvl8pPr indent="1371530">
        <a:lnSpc>
          <a:spcPct val="85000"/>
        </a:lnSpc>
        <a:defRPr sz="3200">
          <a:solidFill>
            <a:srgbClr val="BBE0E3"/>
          </a:solidFill>
          <a:latin typeface="Arial"/>
          <a:ea typeface="Arial"/>
          <a:cs typeface="Arial"/>
          <a:sym typeface="Arial"/>
        </a:defRPr>
      </a:lvl8pPr>
      <a:lvl9pPr indent="1828706">
        <a:lnSpc>
          <a:spcPct val="85000"/>
        </a:lnSpc>
        <a:defRPr sz="3200">
          <a:solidFill>
            <a:srgbClr val="BBE0E3"/>
          </a:solidFill>
          <a:latin typeface="Arial"/>
          <a:ea typeface="Arial"/>
          <a:cs typeface="Arial"/>
          <a:sym typeface="Arial"/>
        </a:defRPr>
      </a:lvl9pPr>
    </p:titleStyle>
    <p:bodyStyle>
      <a:lvl1pPr marL="342882" indent="-342882">
        <a:spcBef>
          <a:spcPts val="700"/>
        </a:spcBef>
        <a:buClr>
          <a:srgbClr val="075596"/>
        </a:buClr>
        <a:buSzPct val="100000"/>
        <a:buChar char="•"/>
        <a:defRPr sz="3200">
          <a:latin typeface="Garamond"/>
          <a:ea typeface="Garamond"/>
          <a:cs typeface="Garamond"/>
          <a:sym typeface="Garamond"/>
        </a:defRPr>
      </a:lvl1pPr>
      <a:lvl2pPr marL="783731" indent="-326554">
        <a:spcBef>
          <a:spcPts val="700"/>
        </a:spcBef>
        <a:buClr>
          <a:srgbClr val="075596"/>
        </a:buClr>
        <a:buSzPct val="100000"/>
        <a:buChar char="–"/>
        <a:defRPr sz="3200">
          <a:latin typeface="Garamond"/>
          <a:ea typeface="Garamond"/>
          <a:cs typeface="Garamond"/>
          <a:sym typeface="Garamond"/>
        </a:defRPr>
      </a:lvl2pPr>
      <a:lvl3pPr marL="1219137" indent="-304785">
        <a:spcBef>
          <a:spcPts val="700"/>
        </a:spcBef>
        <a:buClr>
          <a:srgbClr val="075596"/>
        </a:buClr>
        <a:buSzPct val="100000"/>
        <a:buChar char="•"/>
        <a:defRPr sz="3200">
          <a:latin typeface="Garamond"/>
          <a:ea typeface="Garamond"/>
          <a:cs typeface="Garamond"/>
          <a:sym typeface="Garamond"/>
        </a:defRPr>
      </a:lvl3pPr>
      <a:lvl4pPr marL="1737271" indent="-365741">
        <a:spcBef>
          <a:spcPts val="700"/>
        </a:spcBef>
        <a:buClr>
          <a:srgbClr val="075596"/>
        </a:buClr>
        <a:buSzPct val="100000"/>
        <a:buChar char="–"/>
        <a:defRPr sz="3200">
          <a:latin typeface="Garamond"/>
          <a:ea typeface="Garamond"/>
          <a:cs typeface="Garamond"/>
          <a:sym typeface="Garamond"/>
        </a:defRPr>
      </a:lvl4pPr>
      <a:lvl5pPr marL="2194448" indent="-365741">
        <a:spcBef>
          <a:spcPts val="700"/>
        </a:spcBef>
        <a:buClr>
          <a:srgbClr val="075596"/>
        </a:buClr>
        <a:buSzPct val="100000"/>
        <a:buChar char="»"/>
        <a:defRPr sz="3200">
          <a:latin typeface="Garamond"/>
          <a:ea typeface="Garamond"/>
          <a:cs typeface="Garamond"/>
          <a:sym typeface="Garamond"/>
        </a:defRPr>
      </a:lvl5pPr>
      <a:lvl6pPr marL="2651624" indent="-365741">
        <a:spcBef>
          <a:spcPts val="700"/>
        </a:spcBef>
        <a:buClr>
          <a:srgbClr val="075596"/>
        </a:buClr>
        <a:buSzPct val="100000"/>
        <a:buChar char="»"/>
        <a:defRPr sz="3200">
          <a:latin typeface="Garamond"/>
          <a:ea typeface="Garamond"/>
          <a:cs typeface="Garamond"/>
          <a:sym typeface="Garamond"/>
        </a:defRPr>
      </a:lvl6pPr>
      <a:lvl7pPr marL="3108801" indent="-365741">
        <a:spcBef>
          <a:spcPts val="700"/>
        </a:spcBef>
        <a:buClr>
          <a:srgbClr val="075596"/>
        </a:buClr>
        <a:buSzPct val="100000"/>
        <a:buChar char="»"/>
        <a:defRPr sz="3200">
          <a:latin typeface="Garamond"/>
          <a:ea typeface="Garamond"/>
          <a:cs typeface="Garamond"/>
          <a:sym typeface="Garamond"/>
        </a:defRPr>
      </a:lvl7pPr>
      <a:lvl8pPr marL="3565976" indent="-365740">
        <a:spcBef>
          <a:spcPts val="700"/>
        </a:spcBef>
        <a:buClr>
          <a:srgbClr val="075596"/>
        </a:buClr>
        <a:buSzPct val="100000"/>
        <a:buChar char="»"/>
        <a:defRPr sz="3200">
          <a:latin typeface="Garamond"/>
          <a:ea typeface="Garamond"/>
          <a:cs typeface="Garamond"/>
          <a:sym typeface="Garamond"/>
        </a:defRPr>
      </a:lvl8pPr>
      <a:lvl9pPr marL="4023153" indent="-365740">
        <a:spcBef>
          <a:spcPts val="700"/>
        </a:spcBef>
        <a:buClr>
          <a:srgbClr val="075596"/>
        </a:buClr>
        <a:buSzPct val="100000"/>
        <a:buChar char="»"/>
        <a:defRPr sz="3200">
          <a:latin typeface="Garamond"/>
          <a:ea typeface="Garamond"/>
          <a:cs typeface="Garamond"/>
          <a:sym typeface="Garamond"/>
        </a:defRPr>
      </a:lvl9pPr>
    </p:bodyStyle>
    <p:otherStyle>
      <a:lvl1pPr algn="r">
        <a:defRPr sz="1400">
          <a:solidFill>
            <a:schemeClr val="tx1"/>
          </a:solidFill>
          <a:latin typeface="+mn-lt"/>
          <a:ea typeface="+mn-ea"/>
          <a:cs typeface="+mn-cs"/>
          <a:sym typeface="Arial"/>
        </a:defRPr>
      </a:lvl1pPr>
      <a:lvl2pPr indent="457177" algn="r">
        <a:defRPr sz="1400">
          <a:solidFill>
            <a:schemeClr val="tx1"/>
          </a:solidFill>
          <a:latin typeface="+mn-lt"/>
          <a:ea typeface="+mn-ea"/>
          <a:cs typeface="+mn-cs"/>
          <a:sym typeface="Arial"/>
        </a:defRPr>
      </a:lvl2pPr>
      <a:lvl3pPr indent="914353" algn="r">
        <a:defRPr sz="1400">
          <a:solidFill>
            <a:schemeClr val="tx1"/>
          </a:solidFill>
          <a:latin typeface="+mn-lt"/>
          <a:ea typeface="+mn-ea"/>
          <a:cs typeface="+mn-cs"/>
          <a:sym typeface="Arial"/>
        </a:defRPr>
      </a:lvl3pPr>
      <a:lvl4pPr indent="1371530" algn="r">
        <a:defRPr sz="1400">
          <a:solidFill>
            <a:schemeClr val="tx1"/>
          </a:solidFill>
          <a:latin typeface="+mn-lt"/>
          <a:ea typeface="+mn-ea"/>
          <a:cs typeface="+mn-cs"/>
          <a:sym typeface="Arial"/>
        </a:defRPr>
      </a:lvl4pPr>
      <a:lvl5pPr indent="1828706" algn="r">
        <a:defRPr sz="1400">
          <a:solidFill>
            <a:schemeClr val="tx1"/>
          </a:solidFill>
          <a:latin typeface="+mn-lt"/>
          <a:ea typeface="+mn-ea"/>
          <a:cs typeface="+mn-cs"/>
          <a:sym typeface="Arial"/>
        </a:defRPr>
      </a:lvl5pPr>
      <a:lvl6pPr indent="2285883" algn="r">
        <a:defRPr sz="1400">
          <a:solidFill>
            <a:schemeClr val="tx1"/>
          </a:solidFill>
          <a:latin typeface="+mn-lt"/>
          <a:ea typeface="+mn-ea"/>
          <a:cs typeface="+mn-cs"/>
          <a:sym typeface="Arial"/>
        </a:defRPr>
      </a:lvl6pPr>
      <a:lvl7pPr indent="2743060" algn="r">
        <a:defRPr sz="1400">
          <a:solidFill>
            <a:schemeClr val="tx1"/>
          </a:solidFill>
          <a:latin typeface="+mn-lt"/>
          <a:ea typeface="+mn-ea"/>
          <a:cs typeface="+mn-cs"/>
          <a:sym typeface="Arial"/>
        </a:defRPr>
      </a:lvl7pPr>
      <a:lvl8pPr indent="3200236" algn="r">
        <a:defRPr sz="1400">
          <a:solidFill>
            <a:schemeClr val="tx1"/>
          </a:solidFill>
          <a:latin typeface="+mn-lt"/>
          <a:ea typeface="+mn-ea"/>
          <a:cs typeface="+mn-cs"/>
          <a:sym typeface="Arial"/>
        </a:defRPr>
      </a:lvl8pPr>
      <a:lvl9pPr indent="3657413" algn="r">
        <a:defRPr sz="14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3.xml"/><Relationship Id="rId4" Type="http://schemas.openxmlformats.org/officeDocument/2006/relationships/image" Target="../media/image16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tctmd.com/expert-presentations/table-2.html?product_id=6928&amp;ppt_slide_id=107283&amp;sort_key=43&amp;large_image_p=1"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uk/url?sa=i&amp;rct=j&amp;q=receiving+bad+news&amp;source=images&amp;cd=&amp;cad=rja&amp;docid=onPpRsuxwRJAlM&amp;tbnid=kc228mwb4bOrlM:&amp;ved=0CAUQjRw&amp;url=http://123creditfacts.com/category/credit/&amp;ei=M3EwUtLCGYqV0QXzj4CADw&amp;bvm=bv.51773540,d.ZG4&amp;psig=AFQjCNET4jBUfCiQpDSn9ZFP__e8rmyNqw&amp;ust=1378992788487652" TargetMode="Externa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hyperlink" Target="http://www.google.com/url?sa=i&amp;rct=j&amp;q=&amp;esrc=s&amp;frm=1&amp;source=images&amp;cd=&amp;cad=rja&amp;docid=kCDcTQjOdbYwFM&amp;tbnid=4u5lLlK5aLO8yM:&amp;ved=0CAUQjRw&amp;url=http://anneprado.wordpress.com/2012/09/16/countdown-to-conference-when-denial-kicks-in/&amp;ei=EyaKUtqxGcO-0QXjp4GYAQ&amp;bvm=bv.56643336,d.ZG4&amp;psig=AFQjCNFKLNCudkLI7N7NABp2QIGF2hHm_Q&amp;ust=1384871761275042" TargetMode="Externa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google.co.uk/url?sa=i&amp;rct=j&amp;q=path+divergence&amp;source=images&amp;cd=&amp;cad=rja&amp;docid=TQOcrfwmgUitwM&amp;tbnid=ZtADTQwj9pKeLM:&amp;ved=0CAUQjRw&amp;url=http://www.memrise.com/mem/1080540/path-divergence/&amp;ei=VnIwUofsLsqp0QWTm4HgBA&amp;bvm=bv.51773540,d.ZG4&amp;psig=AFQjCNHeoR6fsqh-cxhkLO8n-U5iN6REaw&amp;ust=1378993099422908"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google.co.uk/url?sa=i&amp;rct=j&amp;q=&amp;esrc=s&amp;source=images&amp;cd=&amp;cad=rja&amp;uact=8&amp;docid=iLJlra_u1FaXpM&amp;tbnid=4M_cwSWeHi0GvM:&amp;ved=0CAUQjRw&amp;url=http://mdshaonimran.wordpress.com/2013/12/13/pursuit-of-quality-at-eucalyptus/&amp;ei=yTM9U-aRFIaQ0QXvsoH4Ag&amp;bvm=bv.63934634,d.d2k&amp;psig=AFQjCNGMBfO-mVFnc4KZcaJfXsz3dQHgYA&amp;ust=1396606139759333" TargetMode="Externa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06.png"/><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comments" Target="../comments/comment1.xml"/><Relationship Id="rId5" Type="http://schemas.openxmlformats.org/officeDocument/2006/relationships/image" Target="../media/image107.emf"/><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chart" Target="../charts/chart2.xml"/><Relationship Id="rId1" Type="http://schemas.openxmlformats.org/officeDocument/2006/relationships/slideLayout" Target="../slideLayouts/slideLayout14.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19.jpe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Microsoft_PowerPoint_97-2003_Presentation1.ppt"/></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3.png"/><Relationship Id="rId7" Type="http://schemas.openxmlformats.org/officeDocument/2006/relationships/hyperlink" Target="http://ctrad.ncri.org.uk/"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8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128.png"/><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129.wmf"/><Relationship Id="rId5" Type="http://schemas.openxmlformats.org/officeDocument/2006/relationships/oleObject" Target="../embeddings/oleObject2.bin"/><Relationship Id="rId4" Type="http://schemas.openxmlformats.org/officeDocument/2006/relationships/image" Target="../media/image131.jpeg"/></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2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12776"/>
            <a:ext cx="7772400" cy="1470025"/>
          </a:xfrm>
        </p:spPr>
        <p:txBody>
          <a:bodyPr/>
          <a:lstStyle/>
          <a:p>
            <a:r>
              <a:rPr lang="en-GB" dirty="0">
                <a:solidFill>
                  <a:srgbClr val="0070C0"/>
                </a:solidFill>
              </a:rPr>
              <a:t>Radiotherapy: Cancer treatment of the past or future?</a:t>
            </a:r>
            <a:endParaRPr lang="en-GB" dirty="0"/>
          </a:p>
        </p:txBody>
      </p:sp>
      <p:sp>
        <p:nvSpPr>
          <p:cNvPr id="4" name="Subtitle 3"/>
          <p:cNvSpPr>
            <a:spLocks noGrp="1"/>
          </p:cNvSpPr>
          <p:nvPr>
            <p:ph type="subTitle" idx="1"/>
          </p:nvPr>
        </p:nvSpPr>
        <p:spPr>
          <a:xfrm>
            <a:off x="1403648" y="4797152"/>
            <a:ext cx="6328792" cy="1872208"/>
          </a:xfrm>
        </p:spPr>
        <p:txBody>
          <a:bodyPr/>
          <a:lstStyle/>
          <a:p>
            <a:r>
              <a:rPr lang="en-GB" dirty="0" smtClean="0">
                <a:solidFill>
                  <a:schemeClr val="tx1"/>
                </a:solidFill>
              </a:rPr>
              <a:t>Parliamentary Scientific Committee</a:t>
            </a:r>
          </a:p>
          <a:p>
            <a:r>
              <a:rPr lang="en-GB" dirty="0" smtClean="0">
                <a:solidFill>
                  <a:schemeClr val="tx1"/>
                </a:solidFill>
              </a:rPr>
              <a:t>Monday 10</a:t>
            </a:r>
            <a:r>
              <a:rPr lang="en-GB" baseline="30000" dirty="0" smtClean="0">
                <a:solidFill>
                  <a:schemeClr val="tx1"/>
                </a:solidFill>
              </a:rPr>
              <a:t>th</a:t>
            </a:r>
            <a:r>
              <a:rPr lang="en-GB" dirty="0" smtClean="0">
                <a:solidFill>
                  <a:schemeClr val="tx1"/>
                </a:solidFill>
              </a:rPr>
              <a:t> October 2016</a:t>
            </a:r>
          </a:p>
          <a:p>
            <a:endParaRPr lang="en-GB" dirty="0" smtClean="0">
              <a:solidFill>
                <a:schemeClr val="tx1"/>
              </a:solidFill>
            </a:endParaRPr>
          </a:p>
          <a:p>
            <a:endParaRPr lang="en-GB" dirty="0" smtClean="0">
              <a:solidFill>
                <a:schemeClr val="tx1"/>
              </a:solidFill>
            </a:endParaRPr>
          </a:p>
        </p:txBody>
      </p:sp>
      <p:sp>
        <p:nvSpPr>
          <p:cNvPr id="3" name="TextBox 2"/>
          <p:cNvSpPr txBox="1"/>
          <p:nvPr/>
        </p:nvSpPr>
        <p:spPr>
          <a:xfrm>
            <a:off x="683568" y="2924944"/>
            <a:ext cx="7344816" cy="1384995"/>
          </a:xfrm>
          <a:prstGeom prst="rect">
            <a:avLst/>
          </a:prstGeom>
          <a:noFill/>
        </p:spPr>
        <p:txBody>
          <a:bodyPr wrap="square" rtlCol="0">
            <a:spAutoFit/>
          </a:bodyPr>
          <a:lstStyle/>
          <a:p>
            <a:pPr algn="ctr"/>
            <a:r>
              <a:rPr lang="en-GB" sz="2800" dirty="0" smtClean="0"/>
              <a:t>A presentation by </a:t>
            </a:r>
          </a:p>
          <a:p>
            <a:pPr algn="ctr"/>
            <a:r>
              <a:rPr lang="en-GB" sz="2800" dirty="0" smtClean="0"/>
              <a:t>The British Institute of Radiology and the Institute of Physics and Engineering in Medicine</a:t>
            </a:r>
            <a:endParaRPr lang="en-GB" sz="2800" dirty="0"/>
          </a:p>
        </p:txBody>
      </p:sp>
    </p:spTree>
    <p:extLst>
      <p:ext uri="{BB962C8B-B14F-4D97-AF65-F5344CB8AC3E}">
        <p14:creationId xmlns:p14="http://schemas.microsoft.com/office/powerpoint/2010/main" val="418436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26" descr="Alexander Graham B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7" y="590377"/>
            <a:ext cx="48863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2343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Solitary NSCLC adrenal met</a:t>
            </a:r>
            <a:endParaRPr lang="en-US" b="1" dirty="0"/>
          </a:p>
        </p:txBody>
      </p:sp>
      <p:pic>
        <p:nvPicPr>
          <p:cNvPr id="5" name="Picture 4" descr="Screen Shot 2015-02-22 at 9.22.33 PM.png"/>
          <p:cNvPicPr>
            <a:picLocks noChangeAspect="1"/>
          </p:cNvPicPr>
          <p:nvPr/>
        </p:nvPicPr>
        <p:blipFill rotWithShape="1">
          <a:blip r:embed="rId2">
            <a:extLst>
              <a:ext uri="{28A0092B-C50C-407E-A947-70E740481C1C}">
                <a14:useLocalDpi xmlns:a14="http://schemas.microsoft.com/office/drawing/2010/main" val="0"/>
              </a:ext>
            </a:extLst>
          </a:blip>
          <a:srcRect r="46765"/>
          <a:stretch/>
        </p:blipFill>
        <p:spPr>
          <a:xfrm>
            <a:off x="228600" y="1828806"/>
            <a:ext cx="8686800" cy="4159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104642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157"/>
            <a:ext cx="8686800" cy="1143000"/>
          </a:xfrm>
        </p:spPr>
        <p:txBody>
          <a:bodyPr/>
          <a:lstStyle/>
          <a:p>
            <a:r>
              <a:rPr lang="en-US" sz="2800" b="1" dirty="0" smtClean="0"/>
              <a:t>Original plan – not as ‘curative’ as desired, due to potential ‘collateral damage’ to </a:t>
            </a:r>
            <a:r>
              <a:rPr lang="en-US" sz="2800" b="1" dirty="0" smtClean="0">
                <a:solidFill>
                  <a:srgbClr val="00B0F0"/>
                </a:solidFill>
                <a:effectLst>
                  <a:outerShdw blurRad="38100" dist="38100" dir="2700000" algn="tl">
                    <a:srgbClr val="000000">
                      <a:alpha val="43137"/>
                    </a:srgbClr>
                  </a:outerShdw>
                </a:effectLst>
              </a:rPr>
              <a:t>duodenum</a:t>
            </a:r>
            <a:endParaRPr lang="en-US" sz="2800" b="1" dirty="0">
              <a:solidFill>
                <a:srgbClr val="00B0F0"/>
              </a:solidFill>
              <a:effectLst>
                <a:outerShdw blurRad="38100" dist="38100" dir="2700000" algn="tl">
                  <a:srgbClr val="000000">
                    <a:alpha val="43137"/>
                  </a:srgbClr>
                </a:outerShdw>
              </a:effectLst>
            </a:endParaRPr>
          </a:p>
        </p:txBody>
      </p:sp>
      <p:grpSp>
        <p:nvGrpSpPr>
          <p:cNvPr id="7" name="Group 6"/>
          <p:cNvGrpSpPr/>
          <p:nvPr/>
        </p:nvGrpSpPr>
        <p:grpSpPr>
          <a:xfrm>
            <a:off x="228600" y="1798673"/>
            <a:ext cx="8686800" cy="4144931"/>
            <a:chOff x="228600" y="2209800"/>
            <a:chExt cx="8686800" cy="4144931"/>
          </a:xfrm>
        </p:grpSpPr>
        <p:pic>
          <p:nvPicPr>
            <p:cNvPr id="4" name="Picture 3" descr="Screen Shot 2015-02-22 at 9.29.03 PM.png"/>
            <p:cNvPicPr>
              <a:picLocks noChangeAspect="1"/>
            </p:cNvPicPr>
            <p:nvPr/>
          </p:nvPicPr>
          <p:blipFill rotWithShape="1">
            <a:blip r:embed="rId2">
              <a:extLst>
                <a:ext uri="{28A0092B-C50C-407E-A947-70E740481C1C}">
                  <a14:useLocalDpi xmlns:a14="http://schemas.microsoft.com/office/drawing/2010/main" val="0"/>
                </a:ext>
              </a:extLst>
            </a:blip>
            <a:srcRect r="46653"/>
            <a:stretch/>
          </p:blipFill>
          <p:spPr>
            <a:xfrm>
              <a:off x="228600" y="2209800"/>
              <a:ext cx="8686800" cy="4144931"/>
            </a:xfrm>
            <a:prstGeom prst="rect">
              <a:avLst/>
            </a:prstGeom>
            <a:effectLst>
              <a:outerShdw blurRad="63500" sx="102000" sy="102000" algn="ctr" rotWithShape="0">
                <a:prstClr val="black">
                  <a:alpha val="40000"/>
                </a:prstClr>
              </a:outerShdw>
            </a:effectLst>
          </p:spPr>
        </p:pic>
        <p:pic>
          <p:nvPicPr>
            <p:cNvPr id="6" name="Picture 5" descr="Screen Shot 2015-02-22 at 9.31.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09800"/>
              <a:ext cx="1125244" cy="1371600"/>
            </a:xfrm>
            <a:prstGeom prst="rect">
              <a:avLst/>
            </a:prstGeom>
          </p:spPr>
        </p:pic>
      </p:grpSp>
      <p:sp>
        <p:nvSpPr>
          <p:cNvPr id="8" name="Rounded Rectangular Callout 7"/>
          <p:cNvSpPr/>
          <p:nvPr/>
        </p:nvSpPr>
        <p:spPr bwMode="auto">
          <a:xfrm>
            <a:off x="4419600" y="1646269"/>
            <a:ext cx="2895600" cy="685800"/>
          </a:xfrm>
          <a:prstGeom prst="wedgeRoundRectCallout">
            <a:avLst>
              <a:gd name="adj1" fmla="val 45480"/>
              <a:gd name="adj2" fmla="val 190208"/>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bodyPr>
          <a:lstStyle/>
          <a:p>
            <a:pPr algn="ctr" defTabSz="914353" eaLnBrk="0" fontAlgn="base" hangingPunct="0">
              <a:spcBef>
                <a:spcPct val="0"/>
              </a:spcBef>
              <a:spcAft>
                <a:spcPct val="0"/>
              </a:spcAft>
            </a:pPr>
            <a:r>
              <a:rPr lang="en-US" b="1" kern="0" dirty="0" smtClean="0">
                <a:solidFill>
                  <a:srgbClr val="000000"/>
                </a:solidFill>
                <a:latin typeface="Arial" charset="0"/>
                <a:ea typeface="ＭＳ Ｐゴシック" pitchFamily="1" charset="-128"/>
                <a:cs typeface="ＭＳ Ｐゴシック" pitchFamily="1" charset="-128"/>
                <a:sym typeface="Arial"/>
              </a:rPr>
              <a:t>Target coverage initially limited by duodenum</a:t>
            </a:r>
            <a:endParaRPr lang="en-US" b="1" kern="0" dirty="0">
              <a:solidFill>
                <a:srgbClr val="000000"/>
              </a:solidFill>
              <a:latin typeface="Arial" charset="0"/>
              <a:ea typeface="ＭＳ Ｐゴシック" pitchFamily="1" charset="-128"/>
              <a:cs typeface="ＭＳ Ｐゴシック" pitchFamily="1" charset="-128"/>
              <a:sym typeface="Arial"/>
            </a:endParaRPr>
          </a:p>
        </p:txBody>
      </p:sp>
    </p:spTree>
    <p:extLst>
      <p:ext uri="{BB962C8B-B14F-4D97-AF65-F5344CB8AC3E}">
        <p14:creationId xmlns:p14="http://schemas.microsoft.com/office/powerpoint/2010/main" val="39239001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4964"/>
            <a:ext cx="8229600" cy="900697"/>
          </a:xfrm>
        </p:spPr>
        <p:txBody>
          <a:bodyPr/>
          <a:lstStyle/>
          <a:p>
            <a:r>
              <a:rPr lang="en-US" b="1" dirty="0" smtClean="0"/>
              <a:t>Imaging on first day: more separation</a:t>
            </a:r>
            <a:endParaRPr lang="en-US" b="1" dirty="0"/>
          </a:p>
        </p:txBody>
      </p:sp>
      <p:grpSp>
        <p:nvGrpSpPr>
          <p:cNvPr id="7" name="Group 6"/>
          <p:cNvGrpSpPr>
            <a:grpSpLocks noChangeAspect="1"/>
          </p:cNvGrpSpPr>
          <p:nvPr/>
        </p:nvGrpSpPr>
        <p:grpSpPr>
          <a:xfrm>
            <a:off x="1870140" y="1412776"/>
            <a:ext cx="5403720" cy="5029200"/>
            <a:chOff x="0" y="1828800"/>
            <a:chExt cx="4800600" cy="4467880"/>
          </a:xfrm>
          <a:effectLst>
            <a:outerShdw blurRad="63500" sx="102000" sy="102000" algn="ctr" rotWithShape="0">
              <a:prstClr val="black">
                <a:alpha val="40000"/>
              </a:prstClr>
            </a:outerShdw>
          </a:effectLst>
        </p:grpSpPr>
        <p:pic>
          <p:nvPicPr>
            <p:cNvPr id="9" name="Picture 8" descr="Screen Shot 2015-02-22 at 9.22.33 PM.png"/>
            <p:cNvPicPr>
              <a:picLocks noChangeAspect="1"/>
            </p:cNvPicPr>
            <p:nvPr/>
          </p:nvPicPr>
          <p:blipFill rotWithShape="1">
            <a:blip r:embed="rId2" cstate="print">
              <a:extLst>
                <a:ext uri="{28A0092B-C50C-407E-A947-70E740481C1C}">
                  <a14:useLocalDpi xmlns:a14="http://schemas.microsoft.com/office/drawing/2010/main" val="0"/>
                </a:ext>
              </a:extLst>
            </a:blip>
            <a:srcRect l="53750" t="6673" b="5100"/>
            <a:stretch/>
          </p:blipFill>
          <p:spPr>
            <a:xfrm>
              <a:off x="0" y="3962400"/>
              <a:ext cx="4800600" cy="2334280"/>
            </a:xfrm>
            <a:prstGeom prst="rect">
              <a:avLst/>
            </a:prstGeom>
          </p:spPr>
        </p:pic>
        <p:pic>
          <p:nvPicPr>
            <p:cNvPr id="10" name="Picture 9" descr="Screen Shot 2015-02-22 at 9.22.33 PM.png"/>
            <p:cNvPicPr>
              <a:picLocks noChangeAspect="1"/>
            </p:cNvPicPr>
            <p:nvPr/>
          </p:nvPicPr>
          <p:blipFill rotWithShape="1">
            <a:blip r:embed="rId3" cstate="print">
              <a:extLst>
                <a:ext uri="{28A0092B-C50C-407E-A947-70E740481C1C}">
                  <a14:useLocalDpi xmlns:a14="http://schemas.microsoft.com/office/drawing/2010/main" val="0"/>
                </a:ext>
              </a:extLst>
            </a:blip>
            <a:srcRect r="47038"/>
            <a:stretch/>
          </p:blipFill>
          <p:spPr>
            <a:xfrm>
              <a:off x="0" y="1828800"/>
              <a:ext cx="4800600" cy="2310484"/>
            </a:xfrm>
            <a:prstGeom prst="rect">
              <a:avLst/>
            </a:prstGeom>
          </p:spPr>
        </p:pic>
      </p:grpSp>
      <p:sp>
        <p:nvSpPr>
          <p:cNvPr id="8" name="Rounded Rectangular Callout 7"/>
          <p:cNvSpPr/>
          <p:nvPr/>
        </p:nvSpPr>
        <p:spPr bwMode="auto">
          <a:xfrm>
            <a:off x="5943600" y="3505200"/>
            <a:ext cx="2057400" cy="685800"/>
          </a:xfrm>
          <a:prstGeom prst="wedgeRoundRectCallout">
            <a:avLst>
              <a:gd name="adj1" fmla="val -42020"/>
              <a:gd name="adj2" fmla="val 187430"/>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bodyPr>
          <a:lstStyle/>
          <a:p>
            <a:pPr algn="ctr" defTabSz="914353" eaLnBrk="0" fontAlgn="base" hangingPunct="0">
              <a:spcBef>
                <a:spcPct val="0"/>
              </a:spcBef>
              <a:spcAft>
                <a:spcPct val="0"/>
              </a:spcAft>
            </a:pPr>
            <a:r>
              <a:rPr lang="en-US" b="1" kern="0" dirty="0" smtClean="0">
                <a:solidFill>
                  <a:srgbClr val="000000"/>
                </a:solidFill>
                <a:latin typeface="Arial" charset="0"/>
                <a:ea typeface="ＭＳ Ｐゴシック" pitchFamily="1" charset="-128"/>
                <a:cs typeface="ＭＳ Ｐゴシック" pitchFamily="1" charset="-128"/>
                <a:sym typeface="Arial"/>
              </a:rPr>
              <a:t>Increased space on </a:t>
            </a:r>
            <a:r>
              <a:rPr lang="en-US" b="1" kern="0" dirty="0" err="1" smtClean="0">
                <a:solidFill>
                  <a:srgbClr val="000000"/>
                </a:solidFill>
                <a:latin typeface="Arial" charset="0"/>
                <a:ea typeface="ＭＳ Ｐゴシック" pitchFamily="1" charset="-128"/>
                <a:cs typeface="ＭＳ Ｐゴシック" pitchFamily="1" charset="-128"/>
                <a:sym typeface="Arial"/>
              </a:rPr>
              <a:t>Fx</a:t>
            </a:r>
            <a:r>
              <a:rPr lang="en-US" b="1" kern="0" dirty="0" smtClean="0">
                <a:solidFill>
                  <a:srgbClr val="000000"/>
                </a:solidFill>
                <a:latin typeface="Arial" charset="0"/>
                <a:ea typeface="ＭＳ Ｐゴシック" pitchFamily="1" charset="-128"/>
                <a:cs typeface="ＭＳ Ｐゴシック" pitchFamily="1" charset="-128"/>
                <a:sym typeface="Arial"/>
              </a:rPr>
              <a:t> 1 MR</a:t>
            </a:r>
            <a:endParaRPr lang="en-US" b="1" kern="0" dirty="0">
              <a:solidFill>
                <a:srgbClr val="000000"/>
              </a:solidFill>
              <a:latin typeface="Arial" charset="0"/>
              <a:ea typeface="ＭＳ Ｐゴシック" pitchFamily="1" charset="-128"/>
              <a:cs typeface="ＭＳ Ｐゴシック" pitchFamily="1" charset="-128"/>
              <a:sym typeface="Arial"/>
            </a:endParaRPr>
          </a:p>
        </p:txBody>
      </p:sp>
      <p:sp>
        <p:nvSpPr>
          <p:cNvPr id="11" name="Title 1"/>
          <p:cNvSpPr txBox="1">
            <a:spLocks/>
          </p:cNvSpPr>
          <p:nvPr/>
        </p:nvSpPr>
        <p:spPr>
          <a:xfrm>
            <a:off x="107504" y="1749060"/>
            <a:ext cx="1762636" cy="900697"/>
          </a:xfrm>
          <a:prstGeom prst="rect">
            <a:avLst/>
          </a:prstGeom>
          <a:ln w="12700">
            <a:miter lim="400000"/>
          </a:ln>
          <a:extLst>
            <a:ext uri="{C572A759-6A51-4108-AA02-DFA0A04FC94B}">
              <ma14:wrappingTextBoxFlag xmlns="" xmlns:ma14="http://schemas.microsoft.com/office/mac/drawingml/2011/main" val="1"/>
            </a:ext>
          </a:extLst>
        </p:spPr>
        <p:txBody>
          <a:bodyPr vert="horz" lIns="45717" tIns="45718" rIns="45717" bIns="45718"/>
          <a:lstStyle>
            <a:lvl1pPr>
              <a:lnSpc>
                <a:spcPct val="85000"/>
              </a:lnSpc>
              <a:defRPr sz="3200">
                <a:solidFill>
                  <a:srgbClr val="075596"/>
                </a:solidFill>
                <a:latin typeface="Arial"/>
                <a:ea typeface="Arial"/>
                <a:cs typeface="Arial"/>
                <a:sym typeface="Arial"/>
              </a:defRPr>
            </a:lvl1pPr>
            <a:lvl2pPr>
              <a:lnSpc>
                <a:spcPct val="85000"/>
              </a:lnSpc>
              <a:defRPr sz="3200">
                <a:solidFill>
                  <a:srgbClr val="BBE0E3"/>
                </a:solidFill>
                <a:latin typeface="Arial"/>
                <a:ea typeface="Arial"/>
                <a:cs typeface="Arial"/>
                <a:sym typeface="Arial"/>
              </a:defRPr>
            </a:lvl2pPr>
            <a:lvl3pPr>
              <a:lnSpc>
                <a:spcPct val="85000"/>
              </a:lnSpc>
              <a:defRPr sz="3200">
                <a:solidFill>
                  <a:srgbClr val="BBE0E3"/>
                </a:solidFill>
                <a:latin typeface="Arial"/>
                <a:ea typeface="Arial"/>
                <a:cs typeface="Arial"/>
                <a:sym typeface="Arial"/>
              </a:defRPr>
            </a:lvl3pPr>
            <a:lvl4pPr>
              <a:lnSpc>
                <a:spcPct val="85000"/>
              </a:lnSpc>
              <a:defRPr sz="3200">
                <a:solidFill>
                  <a:srgbClr val="BBE0E3"/>
                </a:solidFill>
                <a:latin typeface="Arial"/>
                <a:ea typeface="Arial"/>
                <a:cs typeface="Arial"/>
                <a:sym typeface="Arial"/>
              </a:defRPr>
            </a:lvl4pPr>
            <a:lvl5pPr>
              <a:lnSpc>
                <a:spcPct val="85000"/>
              </a:lnSpc>
              <a:defRPr sz="3200">
                <a:solidFill>
                  <a:srgbClr val="BBE0E3"/>
                </a:solidFill>
                <a:latin typeface="Arial"/>
                <a:ea typeface="Arial"/>
                <a:cs typeface="Arial"/>
                <a:sym typeface="Arial"/>
              </a:defRPr>
            </a:lvl5pPr>
            <a:lvl6pPr indent="457177">
              <a:lnSpc>
                <a:spcPct val="85000"/>
              </a:lnSpc>
              <a:defRPr sz="3200">
                <a:solidFill>
                  <a:srgbClr val="BBE0E3"/>
                </a:solidFill>
                <a:latin typeface="Arial"/>
                <a:ea typeface="Arial"/>
                <a:cs typeface="Arial"/>
                <a:sym typeface="Arial"/>
              </a:defRPr>
            </a:lvl6pPr>
            <a:lvl7pPr indent="914353">
              <a:lnSpc>
                <a:spcPct val="85000"/>
              </a:lnSpc>
              <a:defRPr sz="3200">
                <a:solidFill>
                  <a:srgbClr val="BBE0E3"/>
                </a:solidFill>
                <a:latin typeface="Arial"/>
                <a:ea typeface="Arial"/>
                <a:cs typeface="Arial"/>
                <a:sym typeface="Arial"/>
              </a:defRPr>
            </a:lvl7pPr>
            <a:lvl8pPr indent="1371530">
              <a:lnSpc>
                <a:spcPct val="85000"/>
              </a:lnSpc>
              <a:defRPr sz="3200">
                <a:solidFill>
                  <a:srgbClr val="BBE0E3"/>
                </a:solidFill>
                <a:latin typeface="Arial"/>
                <a:ea typeface="Arial"/>
                <a:cs typeface="Arial"/>
                <a:sym typeface="Arial"/>
              </a:defRPr>
            </a:lvl8pPr>
            <a:lvl9pPr indent="1828706">
              <a:lnSpc>
                <a:spcPct val="85000"/>
              </a:lnSpc>
              <a:defRPr sz="3200">
                <a:solidFill>
                  <a:srgbClr val="BBE0E3"/>
                </a:solidFill>
                <a:latin typeface="Arial"/>
                <a:ea typeface="Arial"/>
                <a:cs typeface="Arial"/>
                <a:sym typeface="Arial"/>
              </a:defRPr>
            </a:lvl9pPr>
          </a:lstStyle>
          <a:p>
            <a:r>
              <a:rPr lang="en-US" sz="2800" b="1" kern="0" dirty="0" smtClean="0">
                <a:solidFill>
                  <a:srgbClr val="000000"/>
                </a:solidFill>
              </a:rPr>
              <a:t>Pre-treatment</a:t>
            </a:r>
            <a:endParaRPr lang="en-US" sz="2800" b="1" kern="0" dirty="0">
              <a:solidFill>
                <a:srgbClr val="000000"/>
              </a:solidFill>
            </a:endParaRPr>
          </a:p>
        </p:txBody>
      </p:sp>
      <p:cxnSp>
        <p:nvCxnSpPr>
          <p:cNvPr id="4" name="Straight Arrow Connector 3"/>
          <p:cNvCxnSpPr/>
          <p:nvPr/>
        </p:nvCxnSpPr>
        <p:spPr>
          <a:xfrm>
            <a:off x="371582" y="2713156"/>
            <a:ext cx="960058" cy="0"/>
          </a:xfrm>
          <a:prstGeom prst="straightConnector1">
            <a:avLst/>
          </a:prstGeom>
          <a:noFill/>
          <a:ln w="38100" cap="flat">
            <a:solidFill>
              <a:schemeClr val="tx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2" name="Title 1"/>
          <p:cNvSpPr txBox="1">
            <a:spLocks/>
          </p:cNvSpPr>
          <p:nvPr/>
        </p:nvSpPr>
        <p:spPr>
          <a:xfrm>
            <a:off x="107504" y="4760551"/>
            <a:ext cx="1584176" cy="900697"/>
          </a:xfrm>
          <a:prstGeom prst="rect">
            <a:avLst/>
          </a:prstGeom>
          <a:ln w="12700">
            <a:miter lim="400000"/>
          </a:ln>
          <a:extLst>
            <a:ext uri="{C572A759-6A51-4108-AA02-DFA0A04FC94B}">
              <ma14:wrappingTextBoxFlag xmlns="" xmlns:ma14="http://schemas.microsoft.com/office/mac/drawingml/2011/main" val="1"/>
            </a:ext>
          </a:extLst>
        </p:spPr>
        <p:txBody>
          <a:bodyPr vert="horz" lIns="45717" tIns="45718" rIns="45717" bIns="45718"/>
          <a:lstStyle>
            <a:lvl1pPr>
              <a:lnSpc>
                <a:spcPct val="85000"/>
              </a:lnSpc>
              <a:defRPr sz="3200">
                <a:solidFill>
                  <a:srgbClr val="075596"/>
                </a:solidFill>
                <a:latin typeface="Arial"/>
                <a:ea typeface="Arial"/>
                <a:cs typeface="Arial"/>
                <a:sym typeface="Arial"/>
              </a:defRPr>
            </a:lvl1pPr>
            <a:lvl2pPr>
              <a:lnSpc>
                <a:spcPct val="85000"/>
              </a:lnSpc>
              <a:defRPr sz="3200">
                <a:solidFill>
                  <a:srgbClr val="BBE0E3"/>
                </a:solidFill>
                <a:latin typeface="Arial"/>
                <a:ea typeface="Arial"/>
                <a:cs typeface="Arial"/>
                <a:sym typeface="Arial"/>
              </a:defRPr>
            </a:lvl2pPr>
            <a:lvl3pPr>
              <a:lnSpc>
                <a:spcPct val="85000"/>
              </a:lnSpc>
              <a:defRPr sz="3200">
                <a:solidFill>
                  <a:srgbClr val="BBE0E3"/>
                </a:solidFill>
                <a:latin typeface="Arial"/>
                <a:ea typeface="Arial"/>
                <a:cs typeface="Arial"/>
                <a:sym typeface="Arial"/>
              </a:defRPr>
            </a:lvl3pPr>
            <a:lvl4pPr>
              <a:lnSpc>
                <a:spcPct val="85000"/>
              </a:lnSpc>
              <a:defRPr sz="3200">
                <a:solidFill>
                  <a:srgbClr val="BBE0E3"/>
                </a:solidFill>
                <a:latin typeface="Arial"/>
                <a:ea typeface="Arial"/>
                <a:cs typeface="Arial"/>
                <a:sym typeface="Arial"/>
              </a:defRPr>
            </a:lvl4pPr>
            <a:lvl5pPr>
              <a:lnSpc>
                <a:spcPct val="85000"/>
              </a:lnSpc>
              <a:defRPr sz="3200">
                <a:solidFill>
                  <a:srgbClr val="BBE0E3"/>
                </a:solidFill>
                <a:latin typeface="Arial"/>
                <a:ea typeface="Arial"/>
                <a:cs typeface="Arial"/>
                <a:sym typeface="Arial"/>
              </a:defRPr>
            </a:lvl5pPr>
            <a:lvl6pPr indent="457177">
              <a:lnSpc>
                <a:spcPct val="85000"/>
              </a:lnSpc>
              <a:defRPr sz="3200">
                <a:solidFill>
                  <a:srgbClr val="BBE0E3"/>
                </a:solidFill>
                <a:latin typeface="Arial"/>
                <a:ea typeface="Arial"/>
                <a:cs typeface="Arial"/>
                <a:sym typeface="Arial"/>
              </a:defRPr>
            </a:lvl6pPr>
            <a:lvl7pPr indent="914353">
              <a:lnSpc>
                <a:spcPct val="85000"/>
              </a:lnSpc>
              <a:defRPr sz="3200">
                <a:solidFill>
                  <a:srgbClr val="BBE0E3"/>
                </a:solidFill>
                <a:latin typeface="Arial"/>
                <a:ea typeface="Arial"/>
                <a:cs typeface="Arial"/>
                <a:sym typeface="Arial"/>
              </a:defRPr>
            </a:lvl7pPr>
            <a:lvl8pPr indent="1371530">
              <a:lnSpc>
                <a:spcPct val="85000"/>
              </a:lnSpc>
              <a:defRPr sz="3200">
                <a:solidFill>
                  <a:srgbClr val="BBE0E3"/>
                </a:solidFill>
                <a:latin typeface="Arial"/>
                <a:ea typeface="Arial"/>
                <a:cs typeface="Arial"/>
                <a:sym typeface="Arial"/>
              </a:defRPr>
            </a:lvl8pPr>
            <a:lvl9pPr indent="1828706">
              <a:lnSpc>
                <a:spcPct val="85000"/>
              </a:lnSpc>
              <a:defRPr sz="3200">
                <a:solidFill>
                  <a:srgbClr val="BBE0E3"/>
                </a:solidFill>
                <a:latin typeface="Arial"/>
                <a:ea typeface="Arial"/>
                <a:cs typeface="Arial"/>
                <a:sym typeface="Arial"/>
              </a:defRPr>
            </a:lvl9pPr>
          </a:lstStyle>
          <a:p>
            <a:r>
              <a:rPr lang="en-US" sz="2800" b="1" kern="0" dirty="0" smtClean="0">
                <a:solidFill>
                  <a:srgbClr val="000000"/>
                </a:solidFill>
              </a:rPr>
              <a:t>Day 1</a:t>
            </a:r>
            <a:endParaRPr lang="en-US" sz="2800" b="1" kern="0" dirty="0">
              <a:solidFill>
                <a:srgbClr val="000000"/>
              </a:solidFill>
            </a:endParaRPr>
          </a:p>
        </p:txBody>
      </p:sp>
      <p:cxnSp>
        <p:nvCxnSpPr>
          <p:cNvPr id="13" name="Straight Arrow Connector 12"/>
          <p:cNvCxnSpPr/>
          <p:nvPr/>
        </p:nvCxnSpPr>
        <p:spPr>
          <a:xfrm>
            <a:off x="371582" y="5373216"/>
            <a:ext cx="960058" cy="0"/>
          </a:xfrm>
          <a:prstGeom prst="straightConnector1">
            <a:avLst/>
          </a:prstGeom>
          <a:noFill/>
          <a:ln w="38100" cap="flat">
            <a:solidFill>
              <a:schemeClr val="tx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224572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829816"/>
            <a:ext cx="8928992" cy="582960"/>
          </a:xfrm>
        </p:spPr>
        <p:txBody>
          <a:bodyPr/>
          <a:lstStyle/>
          <a:p>
            <a:r>
              <a:rPr lang="en-US" b="1" dirty="0" smtClean="0"/>
              <a:t>Adaptive plan – </a:t>
            </a:r>
            <a:r>
              <a:rPr lang="en-US" b="1" dirty="0" err="1" smtClean="0"/>
              <a:t>replanned</a:t>
            </a:r>
            <a:r>
              <a:rPr lang="en-US" b="1" dirty="0" smtClean="0"/>
              <a:t> for BETTER t/</a:t>
            </a:r>
            <a:r>
              <a:rPr lang="en-US" b="1" dirty="0" err="1" smtClean="0"/>
              <a:t>ment</a:t>
            </a:r>
            <a:endParaRPr lang="en-US" b="1" dirty="0"/>
          </a:p>
        </p:txBody>
      </p:sp>
      <p:grpSp>
        <p:nvGrpSpPr>
          <p:cNvPr id="7" name="Group 6"/>
          <p:cNvGrpSpPr>
            <a:grpSpLocks noChangeAspect="1"/>
          </p:cNvGrpSpPr>
          <p:nvPr/>
        </p:nvGrpSpPr>
        <p:grpSpPr>
          <a:xfrm>
            <a:off x="1929541" y="1447800"/>
            <a:ext cx="5284922" cy="5029200"/>
            <a:chOff x="0" y="768697"/>
            <a:chExt cx="4804397" cy="4550734"/>
          </a:xfrm>
          <a:effectLst>
            <a:outerShdw blurRad="63500" sx="102000" sy="102000" algn="ctr" rotWithShape="0">
              <a:prstClr val="black">
                <a:alpha val="40000"/>
              </a:prstClr>
            </a:outerShdw>
          </a:effectLst>
        </p:grpSpPr>
        <p:pic>
          <p:nvPicPr>
            <p:cNvPr id="11" name="Picture 10" descr="Screen Shot 2015-02-22 at 9.29.03 PM.png"/>
            <p:cNvPicPr>
              <a:picLocks noChangeAspect="1"/>
            </p:cNvPicPr>
            <p:nvPr/>
          </p:nvPicPr>
          <p:blipFill rotWithShape="1">
            <a:blip r:embed="rId2" cstate="print">
              <a:extLst>
                <a:ext uri="{28A0092B-C50C-407E-A947-70E740481C1C}">
                  <a14:useLocalDpi xmlns:a14="http://schemas.microsoft.com/office/drawing/2010/main" val="0"/>
                </a:ext>
              </a:extLst>
            </a:blip>
            <a:srcRect r="47459"/>
            <a:stretch/>
          </p:blipFill>
          <p:spPr>
            <a:xfrm>
              <a:off x="0" y="768697"/>
              <a:ext cx="4804397" cy="2327564"/>
            </a:xfrm>
            <a:prstGeom prst="rect">
              <a:avLst/>
            </a:prstGeom>
          </p:spPr>
        </p:pic>
        <p:pic>
          <p:nvPicPr>
            <p:cNvPr id="12" name="Picture 11" descr="Screen Shot 2015-02-22 at 9.29.03 PM.png"/>
            <p:cNvPicPr>
              <a:picLocks noChangeAspect="1"/>
            </p:cNvPicPr>
            <p:nvPr/>
          </p:nvPicPr>
          <p:blipFill rotWithShape="1">
            <a:blip r:embed="rId3" cstate="print">
              <a:extLst>
                <a:ext uri="{28A0092B-C50C-407E-A947-70E740481C1C}">
                  <a14:useLocalDpi xmlns:a14="http://schemas.microsoft.com/office/drawing/2010/main" val="0"/>
                </a:ext>
              </a:extLst>
            </a:blip>
            <a:srcRect l="53548" t="4712" b="7861"/>
            <a:stretch/>
          </p:blipFill>
          <p:spPr>
            <a:xfrm>
              <a:off x="0" y="3019556"/>
              <a:ext cx="4800600" cy="2299875"/>
            </a:xfrm>
            <a:prstGeom prst="rect">
              <a:avLst/>
            </a:prstGeom>
          </p:spPr>
        </p:pic>
      </p:grpSp>
      <p:sp>
        <p:nvSpPr>
          <p:cNvPr id="8" name="Flowchart: Alternate Process 7"/>
          <p:cNvSpPr/>
          <p:nvPr/>
        </p:nvSpPr>
        <p:spPr bwMode="auto">
          <a:xfrm>
            <a:off x="6629400" y="3124200"/>
            <a:ext cx="2057400" cy="1600200"/>
          </a:xfrm>
          <a:prstGeom prst="flowChartAlternateProcess">
            <a:avLst/>
          </a:prstGeom>
          <a:ln cap="sq">
            <a:beve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bodyPr>
          <a:lstStyle/>
          <a:p>
            <a:pPr algn="ctr" defTabSz="914353" eaLnBrk="0" fontAlgn="base" hangingPunct="0">
              <a:spcBef>
                <a:spcPct val="0"/>
              </a:spcBef>
              <a:spcAft>
                <a:spcPct val="0"/>
              </a:spcAft>
            </a:pPr>
            <a:r>
              <a:rPr lang="en-US" b="1" kern="0" dirty="0" smtClean="0">
                <a:solidFill>
                  <a:srgbClr val="000000"/>
                </a:solidFill>
                <a:latin typeface="Arial" charset="0"/>
                <a:ea typeface="ＭＳ Ｐゴシック" pitchFamily="1" charset="-128"/>
                <a:cs typeface="ＭＳ Ｐゴシック" pitchFamily="1" charset="-128"/>
                <a:sym typeface="Arial"/>
              </a:rPr>
              <a:t>Re-optimization performed to evaluate for increased PTV coverage</a:t>
            </a:r>
            <a:endParaRPr lang="en-US" b="1" kern="0" dirty="0">
              <a:solidFill>
                <a:srgbClr val="000000"/>
              </a:solidFill>
              <a:latin typeface="Arial" charset="0"/>
              <a:ea typeface="ＭＳ Ｐゴシック" pitchFamily="1" charset="-128"/>
              <a:cs typeface="ＭＳ Ｐゴシック" pitchFamily="1" charset="-128"/>
              <a:sym typeface="Arial"/>
            </a:endParaRPr>
          </a:p>
        </p:txBody>
      </p:sp>
      <p:cxnSp>
        <p:nvCxnSpPr>
          <p:cNvPr id="14" name="Straight Arrow Connector 13"/>
          <p:cNvCxnSpPr/>
          <p:nvPr/>
        </p:nvCxnSpPr>
        <p:spPr bwMode="auto">
          <a:xfrm flipH="1" flipV="1">
            <a:off x="6096001" y="2743200"/>
            <a:ext cx="1524000" cy="381000"/>
          </a:xfrm>
          <a:prstGeom prst="straightConnector1">
            <a:avLst/>
          </a:prstGeom>
          <a:ln w="88900">
            <a:prstDash val="sysDot"/>
            <a:headEnd type="none" w="med" len="med"/>
            <a:tailEnd type="arrow"/>
          </a:ln>
          <a:effectLst>
            <a:outerShdw blurRad="63500" sx="102000" sy="102000" algn="c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bwMode="auto">
          <a:xfrm flipH="1">
            <a:off x="6172200" y="4724400"/>
            <a:ext cx="1447800" cy="533400"/>
          </a:xfrm>
          <a:prstGeom prst="straightConnector1">
            <a:avLst/>
          </a:prstGeom>
          <a:ln w="88900">
            <a:prstDash val="sysDot"/>
            <a:headEnd type="none" w="med" len="med"/>
            <a:tailEnd type="arrow"/>
          </a:ln>
          <a:effectLst>
            <a:outerShdw blurRad="63500" sx="102000" sy="102000" algn="c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810000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28600" y="3810007"/>
            <a:ext cx="8458200" cy="2673987"/>
            <a:chOff x="228600" y="3789840"/>
            <a:chExt cx="8458200" cy="2673987"/>
          </a:xfrm>
          <a:effectLst>
            <a:outerShdw blurRad="63500" sx="102000" sy="102000" algn="ctr" rotWithShape="0">
              <a:prstClr val="black">
                <a:alpha val="40000"/>
              </a:prstClr>
            </a:outerShdw>
          </a:effectLst>
        </p:grpSpPr>
        <p:pic>
          <p:nvPicPr>
            <p:cNvPr id="9" name="Picture 8" descr="Screen Shot 2015-02-22 at 9.31.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789840"/>
              <a:ext cx="8458200" cy="2673987"/>
            </a:xfrm>
            <a:prstGeom prst="rect">
              <a:avLst/>
            </a:prstGeom>
          </p:spPr>
        </p:pic>
        <p:sp>
          <p:nvSpPr>
            <p:cNvPr id="13" name="Rectangle 12"/>
            <p:cNvSpPr/>
            <p:nvPr/>
          </p:nvSpPr>
          <p:spPr bwMode="auto">
            <a:xfrm>
              <a:off x="7772400" y="3810000"/>
              <a:ext cx="914400" cy="762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14353" eaLnBrk="0" fontAlgn="base" hangingPunct="0">
                <a:spcBef>
                  <a:spcPct val="0"/>
                </a:spcBef>
                <a:spcAft>
                  <a:spcPct val="0"/>
                </a:spcAft>
              </a:pPr>
              <a:r>
                <a:rPr lang="en-US" sz="1200" kern="0" dirty="0">
                  <a:solidFill>
                    <a:srgbClr val="FF0000"/>
                  </a:solidFill>
                  <a:latin typeface="Arial"/>
                  <a:ea typeface="ＭＳ Ｐゴシック" pitchFamily="1" charset="-128"/>
                  <a:cs typeface="ＭＳ Ｐゴシック" pitchFamily="1" charset="-128"/>
                  <a:sym typeface="Arial"/>
                </a:rPr>
                <a:t>GTV</a:t>
              </a:r>
            </a:p>
            <a:p>
              <a:pPr defTabSz="914353" eaLnBrk="0" fontAlgn="base" hangingPunct="0">
                <a:spcBef>
                  <a:spcPct val="0"/>
                </a:spcBef>
                <a:spcAft>
                  <a:spcPct val="0"/>
                </a:spcAft>
              </a:pPr>
              <a:r>
                <a:rPr lang="en-US" sz="1200" kern="0" dirty="0">
                  <a:solidFill>
                    <a:srgbClr val="3366FF"/>
                  </a:solidFill>
                  <a:latin typeface="Arial"/>
                  <a:ea typeface="ＭＳ Ｐゴシック" pitchFamily="1" charset="-128"/>
                  <a:cs typeface="ＭＳ Ｐゴシック" pitchFamily="1" charset="-128"/>
                  <a:sym typeface="Arial"/>
                </a:rPr>
                <a:t>PTV</a:t>
              </a:r>
            </a:p>
            <a:p>
              <a:pPr defTabSz="914353" eaLnBrk="0" fontAlgn="base" hangingPunct="0">
                <a:spcBef>
                  <a:spcPct val="0"/>
                </a:spcBef>
                <a:spcAft>
                  <a:spcPct val="0"/>
                </a:spcAft>
              </a:pPr>
              <a:r>
                <a:rPr lang="en-US" sz="1200" kern="0" dirty="0">
                  <a:solidFill>
                    <a:srgbClr val="CCFFCC"/>
                  </a:solidFill>
                  <a:latin typeface="Arial"/>
                  <a:ea typeface="ＭＳ Ｐゴシック" pitchFamily="1" charset="-128"/>
                  <a:cs typeface="ＭＳ Ｐゴシック" pitchFamily="1" charset="-128"/>
                  <a:sym typeface="Arial"/>
                </a:rPr>
                <a:t>Duodenum</a:t>
              </a:r>
            </a:p>
            <a:p>
              <a:pPr defTabSz="914353" eaLnBrk="0" fontAlgn="base" hangingPunct="0">
                <a:spcBef>
                  <a:spcPct val="0"/>
                </a:spcBef>
                <a:spcAft>
                  <a:spcPct val="0"/>
                </a:spcAft>
              </a:pPr>
              <a:r>
                <a:rPr lang="en-US" sz="1200" kern="0" dirty="0">
                  <a:solidFill>
                    <a:srgbClr val="FF6600"/>
                  </a:solidFill>
                  <a:latin typeface="Arial"/>
                  <a:ea typeface="ＭＳ Ｐゴシック" pitchFamily="1" charset="-128"/>
                  <a:cs typeface="ＭＳ Ｐゴシック" pitchFamily="1" charset="-128"/>
                  <a:sym typeface="Arial"/>
                </a:rPr>
                <a:t>Small Bowel</a:t>
              </a:r>
            </a:p>
          </p:txBody>
        </p:sp>
      </p:grpSp>
      <p:sp>
        <p:nvSpPr>
          <p:cNvPr id="2" name="Title 1"/>
          <p:cNvSpPr>
            <a:spLocks noGrp="1"/>
          </p:cNvSpPr>
          <p:nvPr>
            <p:ph type="title"/>
          </p:nvPr>
        </p:nvSpPr>
        <p:spPr>
          <a:xfrm>
            <a:off x="588796" y="767806"/>
            <a:ext cx="8229600" cy="1143000"/>
          </a:xfrm>
        </p:spPr>
        <p:txBody>
          <a:bodyPr/>
          <a:lstStyle/>
          <a:p>
            <a:r>
              <a:rPr lang="en-US" b="1" dirty="0" smtClean="0"/>
              <a:t>Adaptive plan – </a:t>
            </a:r>
            <a:r>
              <a:rPr lang="en-US" sz="1800" b="1" dirty="0"/>
              <a:t>Improved coverage and reduced OAR dose</a:t>
            </a:r>
          </a:p>
        </p:txBody>
      </p:sp>
      <p:sp>
        <p:nvSpPr>
          <p:cNvPr id="8" name="Rounded Rectangular Callout 7"/>
          <p:cNvSpPr/>
          <p:nvPr/>
        </p:nvSpPr>
        <p:spPr bwMode="auto">
          <a:xfrm>
            <a:off x="228600" y="1447800"/>
            <a:ext cx="2057400" cy="1066800"/>
          </a:xfrm>
          <a:prstGeom prst="wedgeRoundRectCallout">
            <a:avLst>
              <a:gd name="adj1" fmla="val 65278"/>
              <a:gd name="adj2" fmla="val 155357"/>
              <a:gd name="adj3" fmla="val 16667"/>
            </a:avLst>
          </a:prstGeom>
          <a:ln cap="sq">
            <a:beve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bodyPr>
          <a:lstStyle/>
          <a:p>
            <a:pPr algn="ctr" defTabSz="914353" eaLnBrk="0" fontAlgn="base" hangingPunct="0">
              <a:spcBef>
                <a:spcPct val="0"/>
              </a:spcBef>
              <a:spcAft>
                <a:spcPct val="0"/>
              </a:spcAft>
            </a:pPr>
            <a:r>
              <a:rPr lang="en-US" b="1" kern="0" dirty="0" smtClean="0">
                <a:solidFill>
                  <a:srgbClr val="000000"/>
                </a:solidFill>
                <a:latin typeface="Arial" charset="0"/>
                <a:ea typeface="ＭＳ Ｐゴシック" pitchFamily="1" charset="-128"/>
                <a:cs typeface="ＭＳ Ｐゴシック" pitchFamily="1" charset="-128"/>
                <a:sym typeface="Arial"/>
              </a:rPr>
              <a:t>New plan evaluated in real time.</a:t>
            </a:r>
            <a:endParaRPr lang="en-US" b="1" kern="0" dirty="0">
              <a:solidFill>
                <a:srgbClr val="000000"/>
              </a:solidFill>
              <a:latin typeface="Arial" charset="0"/>
              <a:ea typeface="ＭＳ Ｐゴシック" pitchFamily="1" charset="-128"/>
              <a:cs typeface="ＭＳ Ｐゴシック" pitchFamily="1" charset="-128"/>
              <a:sym typeface="Arial"/>
            </a:endParaRPr>
          </a:p>
        </p:txBody>
      </p:sp>
      <p:pic>
        <p:nvPicPr>
          <p:cNvPr id="10" name="Picture 9" descr="Screen Shot 2015-02-22 at 9.33.3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644" y="1828800"/>
            <a:ext cx="3552714" cy="1905000"/>
          </a:xfrm>
          <a:prstGeom prst="rect">
            <a:avLst/>
          </a:prstGeom>
          <a:effectLst>
            <a:outerShdw blurRad="63500" sx="102000" sy="102000" algn="ctr" rotWithShape="0">
              <a:prstClr val="black">
                <a:alpha val="40000"/>
              </a:prstClr>
            </a:outerShdw>
          </a:effectLst>
        </p:spPr>
      </p:pic>
      <p:cxnSp>
        <p:nvCxnSpPr>
          <p:cNvPr id="21" name="Straight Arrow Connector 20"/>
          <p:cNvCxnSpPr/>
          <p:nvPr/>
        </p:nvCxnSpPr>
        <p:spPr bwMode="auto">
          <a:xfrm>
            <a:off x="6134100" y="4722256"/>
            <a:ext cx="742156" cy="2145"/>
          </a:xfrm>
          <a:prstGeom prst="straightConnector1">
            <a:avLst/>
          </a:prstGeom>
          <a:ln w="88900">
            <a:solidFill>
              <a:srgbClr val="FFFF00"/>
            </a:solidFill>
            <a:prstDash val="sysDot"/>
            <a:headEnd type="none" w="med" len="med"/>
            <a:tailEnd type="arrow"/>
          </a:ln>
          <a:effectLst>
            <a:outerShdw blurRad="63500" sx="102000" sy="102000" algn="c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2" name="Rounded Rectangular Callout 21"/>
          <p:cNvSpPr/>
          <p:nvPr/>
        </p:nvSpPr>
        <p:spPr bwMode="auto">
          <a:xfrm>
            <a:off x="6477000" y="1600200"/>
            <a:ext cx="2057400" cy="1066800"/>
          </a:xfrm>
          <a:prstGeom prst="wedgeRoundRectCallout">
            <a:avLst>
              <a:gd name="adj1" fmla="val -51851"/>
              <a:gd name="adj2" fmla="val 102678"/>
              <a:gd name="adj3" fmla="val 16667"/>
            </a:avLst>
          </a:prstGeom>
          <a:ln cap="sq">
            <a:beve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bodyPr>
          <a:lstStyle/>
          <a:p>
            <a:pPr algn="ctr" defTabSz="914353" eaLnBrk="0" fontAlgn="base" hangingPunct="0">
              <a:spcBef>
                <a:spcPct val="0"/>
              </a:spcBef>
              <a:spcAft>
                <a:spcPct val="0"/>
              </a:spcAft>
            </a:pPr>
            <a:r>
              <a:rPr lang="en-US" b="1" kern="0" dirty="0" smtClean="0">
                <a:solidFill>
                  <a:srgbClr val="000000"/>
                </a:solidFill>
                <a:latin typeface="Arial" charset="0"/>
                <a:ea typeface="ＭＳ Ｐゴシック" pitchFamily="1" charset="-128"/>
                <a:cs typeface="ＭＳ Ｐゴシック" pitchFamily="1" charset="-128"/>
                <a:sym typeface="Arial"/>
              </a:rPr>
              <a:t>Plan Rx Comparison tool</a:t>
            </a:r>
            <a:endParaRPr lang="en-US" b="1" kern="0" dirty="0">
              <a:solidFill>
                <a:srgbClr val="000000"/>
              </a:solidFill>
              <a:latin typeface="Arial" charset="0"/>
              <a:ea typeface="ＭＳ Ｐゴシック" pitchFamily="1" charset="-128"/>
              <a:cs typeface="ＭＳ Ｐゴシック" pitchFamily="1" charset="-128"/>
              <a:sym typeface="Arial"/>
            </a:endParaRPr>
          </a:p>
        </p:txBody>
      </p:sp>
      <p:sp>
        <p:nvSpPr>
          <p:cNvPr id="11" name="Title 1"/>
          <p:cNvSpPr txBox="1">
            <a:spLocks/>
          </p:cNvSpPr>
          <p:nvPr/>
        </p:nvSpPr>
        <p:spPr>
          <a:xfrm>
            <a:off x="4234219" y="5147000"/>
            <a:ext cx="4608512" cy="647832"/>
          </a:xfrm>
          <a:prstGeom prst="rect">
            <a:avLst/>
          </a:prstGeom>
          <a:ln w="12700">
            <a:miter lim="400000"/>
          </a:ln>
          <a:extLst>
            <a:ext uri="{C572A759-6A51-4108-AA02-DFA0A04FC94B}">
              <ma14:wrappingTextBoxFlag xmlns="" xmlns:ma14="http://schemas.microsoft.com/office/mac/drawingml/2011/main" val="1"/>
            </a:ext>
          </a:extLst>
        </p:spPr>
        <p:txBody>
          <a:bodyPr vert="horz" lIns="45717" tIns="45718" rIns="45717" bIns="45718"/>
          <a:lstStyle>
            <a:lvl1pPr>
              <a:lnSpc>
                <a:spcPct val="85000"/>
              </a:lnSpc>
              <a:defRPr sz="3200">
                <a:solidFill>
                  <a:srgbClr val="075596"/>
                </a:solidFill>
                <a:latin typeface="Arial"/>
                <a:ea typeface="Arial"/>
                <a:cs typeface="Arial"/>
                <a:sym typeface="Arial"/>
              </a:defRPr>
            </a:lvl1pPr>
            <a:lvl2pPr>
              <a:lnSpc>
                <a:spcPct val="85000"/>
              </a:lnSpc>
              <a:defRPr sz="3200">
                <a:solidFill>
                  <a:srgbClr val="BBE0E3"/>
                </a:solidFill>
                <a:latin typeface="Arial"/>
                <a:ea typeface="Arial"/>
                <a:cs typeface="Arial"/>
                <a:sym typeface="Arial"/>
              </a:defRPr>
            </a:lvl2pPr>
            <a:lvl3pPr>
              <a:lnSpc>
                <a:spcPct val="85000"/>
              </a:lnSpc>
              <a:defRPr sz="3200">
                <a:solidFill>
                  <a:srgbClr val="BBE0E3"/>
                </a:solidFill>
                <a:latin typeface="Arial"/>
                <a:ea typeface="Arial"/>
                <a:cs typeface="Arial"/>
                <a:sym typeface="Arial"/>
              </a:defRPr>
            </a:lvl3pPr>
            <a:lvl4pPr>
              <a:lnSpc>
                <a:spcPct val="85000"/>
              </a:lnSpc>
              <a:defRPr sz="3200">
                <a:solidFill>
                  <a:srgbClr val="BBE0E3"/>
                </a:solidFill>
                <a:latin typeface="Arial"/>
                <a:ea typeface="Arial"/>
                <a:cs typeface="Arial"/>
                <a:sym typeface="Arial"/>
              </a:defRPr>
            </a:lvl4pPr>
            <a:lvl5pPr>
              <a:lnSpc>
                <a:spcPct val="85000"/>
              </a:lnSpc>
              <a:defRPr sz="3200">
                <a:solidFill>
                  <a:srgbClr val="BBE0E3"/>
                </a:solidFill>
                <a:latin typeface="Arial"/>
                <a:ea typeface="Arial"/>
                <a:cs typeface="Arial"/>
                <a:sym typeface="Arial"/>
              </a:defRPr>
            </a:lvl5pPr>
            <a:lvl6pPr indent="457177">
              <a:lnSpc>
                <a:spcPct val="85000"/>
              </a:lnSpc>
              <a:defRPr sz="3200">
                <a:solidFill>
                  <a:srgbClr val="BBE0E3"/>
                </a:solidFill>
                <a:latin typeface="Arial"/>
                <a:ea typeface="Arial"/>
                <a:cs typeface="Arial"/>
                <a:sym typeface="Arial"/>
              </a:defRPr>
            </a:lvl6pPr>
            <a:lvl7pPr indent="914353">
              <a:lnSpc>
                <a:spcPct val="85000"/>
              </a:lnSpc>
              <a:defRPr sz="3200">
                <a:solidFill>
                  <a:srgbClr val="BBE0E3"/>
                </a:solidFill>
                <a:latin typeface="Arial"/>
                <a:ea typeface="Arial"/>
                <a:cs typeface="Arial"/>
                <a:sym typeface="Arial"/>
              </a:defRPr>
            </a:lvl7pPr>
            <a:lvl8pPr indent="1371530">
              <a:lnSpc>
                <a:spcPct val="85000"/>
              </a:lnSpc>
              <a:defRPr sz="3200">
                <a:solidFill>
                  <a:srgbClr val="BBE0E3"/>
                </a:solidFill>
                <a:latin typeface="Arial"/>
                <a:ea typeface="Arial"/>
                <a:cs typeface="Arial"/>
                <a:sym typeface="Arial"/>
              </a:defRPr>
            </a:lvl8pPr>
            <a:lvl9pPr indent="1828706">
              <a:lnSpc>
                <a:spcPct val="85000"/>
              </a:lnSpc>
              <a:defRPr sz="3200">
                <a:solidFill>
                  <a:srgbClr val="BBE0E3"/>
                </a:solidFill>
                <a:latin typeface="Arial"/>
                <a:ea typeface="Arial"/>
                <a:cs typeface="Arial"/>
                <a:sym typeface="Arial"/>
              </a:defRPr>
            </a:lvl9pPr>
          </a:lstStyle>
          <a:p>
            <a:pPr algn="ctr"/>
            <a:r>
              <a:rPr lang="en-GB" altLang="en-US" sz="2800" kern="0" dirty="0" smtClean="0">
                <a:solidFill>
                  <a:srgbClr val="FFFF00"/>
                </a:solidFill>
                <a:effectLst>
                  <a:outerShdw blurRad="38100" dist="38100" dir="2700000" algn="tl">
                    <a:srgbClr val="000000">
                      <a:alpha val="43137"/>
                    </a:srgbClr>
                  </a:outerShdw>
                </a:effectLst>
              </a:rPr>
              <a:t>BETTER CHANCE TO CONTROL THE CANCER</a:t>
            </a:r>
          </a:p>
        </p:txBody>
      </p:sp>
    </p:spTree>
    <p:extLst>
      <p:ext uri="{BB962C8B-B14F-4D97-AF65-F5344CB8AC3E}">
        <p14:creationId xmlns:p14="http://schemas.microsoft.com/office/powerpoint/2010/main" val="13128180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4675" y="333375"/>
            <a:ext cx="8569325" cy="647700"/>
          </a:xfrm>
        </p:spPr>
        <p:txBody>
          <a:bodyPr>
            <a:normAutofit fontScale="90000"/>
          </a:bodyPr>
          <a:lstStyle/>
          <a:p>
            <a:r>
              <a:rPr lang="en-GB" dirty="0" smtClean="0">
                <a:solidFill>
                  <a:srgbClr val="3333CC"/>
                </a:solidFill>
              </a:rPr>
              <a:t>MRI guided radiotherapy delivery</a:t>
            </a:r>
            <a:br>
              <a:rPr lang="en-GB" dirty="0" smtClean="0">
                <a:solidFill>
                  <a:srgbClr val="3333CC"/>
                </a:solidFill>
              </a:rPr>
            </a:br>
            <a:r>
              <a:rPr lang="en-GB" sz="3200" dirty="0" smtClean="0">
                <a:solidFill>
                  <a:srgbClr val="3333CC"/>
                </a:solidFill>
              </a:rPr>
              <a:t>= ‘high end adaptive radiotherapy’</a:t>
            </a:r>
            <a:r>
              <a:rPr lang="en-GB" dirty="0" smtClean="0">
                <a:solidFill>
                  <a:srgbClr val="3333CC"/>
                </a:solidFill>
              </a:rPr>
              <a:t> </a:t>
            </a:r>
            <a:endParaRPr lang="en-GB" dirty="0">
              <a:solidFill>
                <a:srgbClr val="3333CC"/>
              </a:solidFill>
            </a:endParaRPr>
          </a:p>
        </p:txBody>
      </p:sp>
      <p:sp>
        <p:nvSpPr>
          <p:cNvPr id="3" name="Content Placeholder 2"/>
          <p:cNvSpPr>
            <a:spLocks noGrp="1"/>
          </p:cNvSpPr>
          <p:nvPr>
            <p:ph idx="4294967295"/>
          </p:nvPr>
        </p:nvSpPr>
        <p:spPr>
          <a:xfrm>
            <a:off x="0" y="1341438"/>
            <a:ext cx="8928100" cy="3921125"/>
          </a:xfrm>
        </p:spPr>
        <p:txBody>
          <a:bodyPr>
            <a:normAutofit fontScale="92500" lnSpcReduction="10000"/>
          </a:bodyPr>
          <a:lstStyle/>
          <a:p>
            <a:r>
              <a:rPr lang="en-GB" dirty="0" smtClean="0"/>
              <a:t>Patients have been / are being treated who were previously considered too high risk for RT given how close the organs at risk were to the ‘tumour’</a:t>
            </a:r>
            <a:endParaRPr lang="en-GB" dirty="0"/>
          </a:p>
          <a:p>
            <a:r>
              <a:rPr lang="en-GB" dirty="0" smtClean="0"/>
              <a:t>Mainly in USA</a:t>
            </a:r>
          </a:p>
          <a:p>
            <a:pPr lvl="1"/>
            <a:r>
              <a:rPr lang="en-GB" dirty="0" smtClean="0"/>
              <a:t>Two avenues are happening/ opening in England</a:t>
            </a:r>
          </a:p>
          <a:p>
            <a:pPr lvl="2"/>
            <a:r>
              <a:rPr lang="en-GB" dirty="0" err="1" smtClean="0"/>
              <a:t>Elekta</a:t>
            </a:r>
            <a:r>
              <a:rPr lang="en-GB" dirty="0" smtClean="0"/>
              <a:t>: Royal Marsden and Christie</a:t>
            </a:r>
          </a:p>
          <a:p>
            <a:pPr lvl="2"/>
            <a:r>
              <a:rPr lang="en-GB" dirty="0" smtClean="0"/>
              <a:t>Viewray: 5 centres exploring ‘novel funding mechanism’</a:t>
            </a:r>
          </a:p>
          <a:p>
            <a:r>
              <a:rPr lang="en-GB" dirty="0" smtClean="0"/>
              <a:t>adaptive treatments on more common treatment machines also under investigation</a:t>
            </a:r>
          </a:p>
          <a:p>
            <a:pPr lvl="1"/>
            <a:endParaRPr lang="en-GB" dirty="0"/>
          </a:p>
          <a:p>
            <a:pPr marL="0" indent="0">
              <a:buNone/>
            </a:pPr>
            <a:endParaRPr lang="en-GB" dirty="0"/>
          </a:p>
        </p:txBody>
      </p:sp>
    </p:spTree>
    <p:extLst>
      <p:ext uri="{BB962C8B-B14F-4D97-AF65-F5344CB8AC3E}">
        <p14:creationId xmlns:p14="http://schemas.microsoft.com/office/powerpoint/2010/main" val="36796408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9275"/>
            <a:ext cx="9144000" cy="1143000"/>
          </a:xfrm>
        </p:spPr>
        <p:txBody>
          <a:bodyPr>
            <a:normAutofit fontScale="90000"/>
          </a:bodyPr>
          <a:lstStyle/>
          <a:p>
            <a:r>
              <a:rPr lang="en-GB" dirty="0" smtClean="0">
                <a:solidFill>
                  <a:srgbClr val="3333CC"/>
                </a:solidFill>
              </a:rPr>
              <a:t>Using ‘drug’ technology/ biological innovations in conjunction with ‘high end’ radiotherapy </a:t>
            </a:r>
            <a:endParaRPr lang="en-GB" dirty="0">
              <a:solidFill>
                <a:srgbClr val="3333CC"/>
              </a:solidFill>
            </a:endParaRPr>
          </a:p>
        </p:txBody>
      </p:sp>
      <p:sp>
        <p:nvSpPr>
          <p:cNvPr id="3" name="Content Placeholder 2"/>
          <p:cNvSpPr>
            <a:spLocks noGrp="1"/>
          </p:cNvSpPr>
          <p:nvPr>
            <p:ph idx="4294967295"/>
          </p:nvPr>
        </p:nvSpPr>
        <p:spPr>
          <a:xfrm>
            <a:off x="0" y="2205038"/>
            <a:ext cx="8229600" cy="3921125"/>
          </a:xfrm>
        </p:spPr>
        <p:txBody>
          <a:bodyPr/>
          <a:lstStyle/>
          <a:p>
            <a:pPr lvl="1"/>
            <a:endParaRPr lang="en-GB" dirty="0"/>
          </a:p>
          <a:p>
            <a:pPr marL="0" indent="0">
              <a:buNone/>
            </a:pPr>
            <a:endParaRPr lang="en-GB" dirty="0"/>
          </a:p>
        </p:txBody>
      </p:sp>
      <p:sp>
        <p:nvSpPr>
          <p:cNvPr id="4" name="Rectangle 3"/>
          <p:cNvSpPr txBox="1">
            <a:spLocks noChangeArrowheads="1"/>
          </p:cNvSpPr>
          <p:nvPr/>
        </p:nvSpPr>
        <p:spPr bwMode="auto">
          <a:xfrm>
            <a:off x="107504" y="2367060"/>
            <a:ext cx="8856984" cy="444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algn="just">
              <a:buFont typeface="Times New Roman" pitchFamily="18" charset="0"/>
              <a:buChar char="•"/>
              <a:defRPr/>
            </a:pPr>
            <a:r>
              <a:rPr lang="en-GB" kern="0" dirty="0" smtClean="0">
                <a:solidFill>
                  <a:srgbClr val="000000"/>
                </a:solidFill>
              </a:rPr>
              <a:t>Reminder: Radiotherapy works by damaging DNA in the tumour cells</a:t>
            </a:r>
          </a:p>
          <a:p>
            <a:pPr lvl="1" algn="just">
              <a:buFont typeface="Times New Roman" pitchFamily="18" charset="0"/>
              <a:buChar char="•"/>
              <a:defRPr/>
            </a:pPr>
            <a:r>
              <a:rPr lang="en-GB" kern="0" dirty="0" smtClean="0">
                <a:solidFill>
                  <a:srgbClr val="000000"/>
                </a:solidFill>
                <a:cs typeface="Arial" charset="0"/>
              </a:rPr>
              <a:t>However, the cells can repair this damage, thus  reducing the effectiveness of radiotherapy</a:t>
            </a:r>
          </a:p>
          <a:p>
            <a:pPr algn="just">
              <a:buFont typeface="Times New Roman" pitchFamily="18" charset="0"/>
              <a:buChar char="•"/>
              <a:defRPr/>
            </a:pPr>
            <a:endParaRPr lang="en-GB" kern="0" dirty="0">
              <a:solidFill>
                <a:srgbClr val="000000"/>
              </a:solidFill>
            </a:endParaRPr>
          </a:p>
          <a:p>
            <a:pPr algn="just">
              <a:buFont typeface="Times New Roman" pitchFamily="18" charset="0"/>
              <a:buChar char="•"/>
              <a:defRPr/>
            </a:pPr>
            <a:r>
              <a:rPr lang="en-GB" kern="0" dirty="0" smtClean="0">
                <a:solidFill>
                  <a:srgbClr val="000000"/>
                </a:solidFill>
              </a:rPr>
              <a:t>Can use DNA repair inhibitor drugs to ensure maximal effectiveness of radiotherapy</a:t>
            </a:r>
          </a:p>
          <a:p>
            <a:pPr lvl="1" algn="just">
              <a:buFont typeface="Times New Roman" pitchFamily="18" charset="0"/>
              <a:buChar char="•"/>
              <a:defRPr/>
            </a:pPr>
            <a:endParaRPr lang="en-GB" kern="0" dirty="0" smtClean="0">
              <a:solidFill>
                <a:srgbClr val="000000"/>
              </a:solidFill>
              <a:cs typeface="Arial" charset="0"/>
            </a:endParaRPr>
          </a:p>
          <a:p>
            <a:pPr marL="0" indent="0" algn="r">
              <a:buFont typeface="Arial" charset="0"/>
              <a:buNone/>
              <a:defRPr/>
            </a:pPr>
            <a:endParaRPr lang="en-GB" kern="0" dirty="0" smtClean="0">
              <a:solidFill>
                <a:srgbClr val="000000"/>
              </a:solidFill>
            </a:endParaRPr>
          </a:p>
        </p:txBody>
      </p:sp>
    </p:spTree>
    <p:extLst>
      <p:ext uri="{BB962C8B-B14F-4D97-AF65-F5344CB8AC3E}">
        <p14:creationId xmlns:p14="http://schemas.microsoft.com/office/powerpoint/2010/main" val="38235008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5436"/>
            <a:ext cx="9144000" cy="6310116"/>
          </a:xfrm>
          <a:prstGeom prst="rect">
            <a:avLst/>
          </a:prstGeom>
        </p:spPr>
      </p:pic>
      <p:sp>
        <p:nvSpPr>
          <p:cNvPr id="3" name="TextBox 2"/>
          <p:cNvSpPr txBox="1"/>
          <p:nvPr/>
        </p:nvSpPr>
        <p:spPr>
          <a:xfrm>
            <a:off x="395536" y="107340"/>
            <a:ext cx="7966925" cy="369332"/>
          </a:xfrm>
          <a:prstGeom prst="rect">
            <a:avLst/>
          </a:prstGeom>
          <a:noFill/>
        </p:spPr>
        <p:txBody>
          <a:bodyPr wrap="none" rtlCol="0">
            <a:spAutoFit/>
          </a:bodyPr>
          <a:lstStyle/>
          <a:p>
            <a:pPr defTabSz="914353"/>
            <a:r>
              <a:rPr lang="en-GB" b="1" dirty="0" smtClean="0">
                <a:solidFill>
                  <a:srgbClr val="000000"/>
                </a:solidFill>
                <a:cs typeface="Arial" charset="0"/>
              </a:rPr>
              <a:t>CURRENT TRAILS: Combination of radiotherapy with molecularly targeted agents</a:t>
            </a:r>
            <a:endParaRPr lang="en-GB" b="1" dirty="0">
              <a:solidFill>
                <a:srgbClr val="000000"/>
              </a:solidFill>
              <a:cs typeface="Arial" charset="0"/>
            </a:endParaRPr>
          </a:p>
        </p:txBody>
      </p:sp>
      <p:sp>
        <p:nvSpPr>
          <p:cNvPr id="4" name="Oval 3"/>
          <p:cNvSpPr/>
          <p:nvPr/>
        </p:nvSpPr>
        <p:spPr>
          <a:xfrm>
            <a:off x="2699792" y="2636912"/>
            <a:ext cx="720080" cy="3600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5" name="Oval 4"/>
          <p:cNvSpPr/>
          <p:nvPr/>
        </p:nvSpPr>
        <p:spPr>
          <a:xfrm>
            <a:off x="2699792" y="3861048"/>
            <a:ext cx="720080" cy="3600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Oval 5"/>
          <p:cNvSpPr/>
          <p:nvPr/>
        </p:nvSpPr>
        <p:spPr>
          <a:xfrm>
            <a:off x="2699792" y="4365104"/>
            <a:ext cx="720080" cy="3600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 name="Oval 6"/>
          <p:cNvSpPr/>
          <p:nvPr/>
        </p:nvSpPr>
        <p:spPr>
          <a:xfrm>
            <a:off x="2699792" y="4797152"/>
            <a:ext cx="720080" cy="3600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8" name="Rectangle 2"/>
          <p:cNvSpPr txBox="1">
            <a:spLocks noChangeArrowheads="1"/>
          </p:cNvSpPr>
          <p:nvPr/>
        </p:nvSpPr>
        <p:spPr>
          <a:xfrm>
            <a:off x="3419872" y="6309320"/>
            <a:ext cx="5482952" cy="360040"/>
          </a:xfrm>
          <a:prstGeom prst="rect">
            <a:avLst/>
          </a:prstGeom>
        </p:spPr>
        <p:txBody>
          <a:bodyPr/>
          <a:lstStyle>
            <a:lvl1pPr algn="ctr" defTabSz="912813" rtl="0" eaLnBrk="0" fontAlgn="base" hangingPunct="0">
              <a:spcBef>
                <a:spcPct val="0"/>
              </a:spcBef>
              <a:spcAft>
                <a:spcPct val="0"/>
              </a:spcAft>
              <a:defRPr sz="4400" kern="1200">
                <a:solidFill>
                  <a:schemeClr val="accent1"/>
                </a:solidFill>
                <a:latin typeface="+mj-lt"/>
                <a:ea typeface="+mj-ea"/>
                <a:cs typeface="+mj-cs"/>
              </a:defRPr>
            </a:lvl1pPr>
            <a:lvl2pPr algn="ctr" defTabSz="912813" rtl="0" eaLnBrk="0" fontAlgn="base" hangingPunct="0">
              <a:spcBef>
                <a:spcPct val="0"/>
              </a:spcBef>
              <a:spcAft>
                <a:spcPct val="0"/>
              </a:spcAft>
              <a:defRPr sz="4400">
                <a:solidFill>
                  <a:schemeClr val="accent1"/>
                </a:solidFill>
                <a:latin typeface="Franklin Gothic Demi" pitchFamily="34" charset="0"/>
              </a:defRPr>
            </a:lvl2pPr>
            <a:lvl3pPr algn="ctr" defTabSz="912813" rtl="0" eaLnBrk="0" fontAlgn="base" hangingPunct="0">
              <a:spcBef>
                <a:spcPct val="0"/>
              </a:spcBef>
              <a:spcAft>
                <a:spcPct val="0"/>
              </a:spcAft>
              <a:defRPr sz="4400">
                <a:solidFill>
                  <a:schemeClr val="accent1"/>
                </a:solidFill>
                <a:latin typeface="Franklin Gothic Demi" pitchFamily="34" charset="0"/>
              </a:defRPr>
            </a:lvl3pPr>
            <a:lvl4pPr algn="ctr" defTabSz="912813" rtl="0" eaLnBrk="0" fontAlgn="base" hangingPunct="0">
              <a:spcBef>
                <a:spcPct val="0"/>
              </a:spcBef>
              <a:spcAft>
                <a:spcPct val="0"/>
              </a:spcAft>
              <a:defRPr sz="4400">
                <a:solidFill>
                  <a:schemeClr val="accent1"/>
                </a:solidFill>
                <a:latin typeface="Franklin Gothic Demi" pitchFamily="34" charset="0"/>
              </a:defRPr>
            </a:lvl4pPr>
            <a:lvl5pPr algn="ctr" defTabSz="912813" rtl="0" eaLnBrk="0" fontAlgn="base" hangingPunct="0">
              <a:spcBef>
                <a:spcPct val="0"/>
              </a:spcBef>
              <a:spcAft>
                <a:spcPct val="0"/>
              </a:spcAft>
              <a:defRPr sz="4400">
                <a:solidFill>
                  <a:schemeClr val="accent1"/>
                </a:solidFill>
                <a:latin typeface="Franklin Gothic Demi" pitchFamily="34" charset="0"/>
              </a:defRPr>
            </a:lvl5pPr>
            <a:lvl6pPr marL="457200" algn="ctr" defTabSz="912813" rtl="0" fontAlgn="base">
              <a:spcBef>
                <a:spcPct val="0"/>
              </a:spcBef>
              <a:spcAft>
                <a:spcPct val="0"/>
              </a:spcAft>
              <a:defRPr sz="4400">
                <a:solidFill>
                  <a:schemeClr val="accent1"/>
                </a:solidFill>
                <a:latin typeface="Franklin Gothic Demi" pitchFamily="34" charset="0"/>
              </a:defRPr>
            </a:lvl6pPr>
            <a:lvl7pPr marL="914400" algn="ctr" defTabSz="912813" rtl="0" fontAlgn="base">
              <a:spcBef>
                <a:spcPct val="0"/>
              </a:spcBef>
              <a:spcAft>
                <a:spcPct val="0"/>
              </a:spcAft>
              <a:defRPr sz="4400">
                <a:solidFill>
                  <a:schemeClr val="accent1"/>
                </a:solidFill>
                <a:latin typeface="Franklin Gothic Demi" pitchFamily="34" charset="0"/>
              </a:defRPr>
            </a:lvl7pPr>
            <a:lvl8pPr marL="1371600" algn="ctr" defTabSz="912813" rtl="0" fontAlgn="base">
              <a:spcBef>
                <a:spcPct val="0"/>
              </a:spcBef>
              <a:spcAft>
                <a:spcPct val="0"/>
              </a:spcAft>
              <a:defRPr sz="4400">
                <a:solidFill>
                  <a:schemeClr val="accent1"/>
                </a:solidFill>
                <a:latin typeface="Franklin Gothic Demi" pitchFamily="34" charset="0"/>
              </a:defRPr>
            </a:lvl8pPr>
            <a:lvl9pPr marL="1828800" algn="ctr" defTabSz="912813" rtl="0" fontAlgn="base">
              <a:spcBef>
                <a:spcPct val="0"/>
              </a:spcBef>
              <a:spcAft>
                <a:spcPct val="0"/>
              </a:spcAft>
              <a:defRPr sz="4400">
                <a:solidFill>
                  <a:schemeClr val="accent1"/>
                </a:solidFill>
                <a:latin typeface="Franklin Gothic Demi" pitchFamily="34" charset="0"/>
              </a:defRPr>
            </a:lvl9pPr>
          </a:lstStyle>
          <a:p>
            <a:pPr algn="r"/>
            <a:r>
              <a:rPr lang="en-GB" altLang="en-US" sz="2800" dirty="0" smtClean="0">
                <a:solidFill>
                  <a:srgbClr val="3333CC"/>
                </a:solidFill>
              </a:rPr>
              <a:t>Courtesy: Prof Anthony Chalmers</a:t>
            </a:r>
            <a:endParaRPr lang="en-GB" altLang="en-US" dirty="0" smtClean="0">
              <a:solidFill>
                <a:srgbClr val="3333CC"/>
              </a:solidFill>
            </a:endParaRPr>
          </a:p>
        </p:txBody>
      </p:sp>
    </p:spTree>
    <p:extLst>
      <p:ext uri="{BB962C8B-B14F-4D97-AF65-F5344CB8AC3E}">
        <p14:creationId xmlns:p14="http://schemas.microsoft.com/office/powerpoint/2010/main" val="23414382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274638"/>
            <a:ext cx="8229600" cy="1143000"/>
          </a:xfrm>
        </p:spPr>
        <p:txBody>
          <a:bodyPr>
            <a:normAutofit fontScale="90000"/>
          </a:bodyPr>
          <a:lstStyle/>
          <a:p>
            <a:r>
              <a:rPr lang="en-GB" altLang="en-US" dirty="0" smtClean="0">
                <a:solidFill>
                  <a:srgbClr val="3333CC"/>
                </a:solidFill>
              </a:rPr>
              <a:t>Modifying the Tumour’s Environment ‘to our advantage’</a:t>
            </a:r>
          </a:p>
        </p:txBody>
      </p:sp>
      <p:sp>
        <p:nvSpPr>
          <p:cNvPr id="3075" name="Rectangle 3"/>
          <p:cNvSpPr>
            <a:spLocks noGrp="1" noChangeArrowheads="1"/>
          </p:cNvSpPr>
          <p:nvPr>
            <p:ph type="body" idx="4294967295"/>
          </p:nvPr>
        </p:nvSpPr>
        <p:spPr>
          <a:xfrm>
            <a:off x="708025" y="1628775"/>
            <a:ext cx="8435975" cy="4205288"/>
          </a:xfrm>
        </p:spPr>
        <p:txBody>
          <a:bodyPr/>
          <a:lstStyle/>
          <a:p>
            <a:pPr algn="just">
              <a:buFont typeface="Times New Roman" pitchFamily="18" charset="0"/>
              <a:buChar char="•"/>
              <a:defRPr/>
            </a:pPr>
            <a:r>
              <a:rPr lang="en-GB" dirty="0" smtClean="0"/>
              <a:t>Hypoxic (oxygen deprived) </a:t>
            </a:r>
            <a:r>
              <a:rPr lang="en-GB" dirty="0"/>
              <a:t>cells are </a:t>
            </a:r>
            <a:r>
              <a:rPr lang="en-GB" dirty="0" smtClean="0"/>
              <a:t>resistant to radiotherapy</a:t>
            </a:r>
          </a:p>
          <a:p>
            <a:pPr lvl="1" algn="just">
              <a:buFont typeface="Times New Roman" pitchFamily="18" charset="0"/>
              <a:buChar char="•"/>
              <a:defRPr/>
            </a:pPr>
            <a:r>
              <a:rPr lang="en-GB" dirty="0" smtClean="0"/>
              <a:t>Use drug treatments to improve their oxygenated status </a:t>
            </a:r>
            <a:r>
              <a:rPr lang="en-GB" dirty="0" smtClean="0">
                <a:sym typeface="Wingdings" panose="05000000000000000000" pitchFamily="2" charset="2"/>
              </a:rPr>
              <a:t> advantage!</a:t>
            </a:r>
            <a:endParaRPr lang="en-GB" dirty="0" smtClean="0"/>
          </a:p>
          <a:p>
            <a:pPr lvl="1" algn="just">
              <a:buFont typeface="Times New Roman" pitchFamily="18" charset="0"/>
              <a:buChar char="•"/>
              <a:defRPr/>
            </a:pPr>
            <a:endParaRPr lang="en-GB" dirty="0" smtClean="0"/>
          </a:p>
          <a:p>
            <a:pPr marL="0" indent="0" algn="r">
              <a:buNone/>
              <a:defRPr/>
            </a:pPr>
            <a:endParaRPr lang="en-GB" dirty="0" smtClean="0"/>
          </a:p>
        </p:txBody>
      </p:sp>
      <p:grpSp>
        <p:nvGrpSpPr>
          <p:cNvPr id="2" name="Group 1"/>
          <p:cNvGrpSpPr/>
          <p:nvPr/>
        </p:nvGrpSpPr>
        <p:grpSpPr>
          <a:xfrm>
            <a:off x="395536" y="3731443"/>
            <a:ext cx="5688632" cy="1930040"/>
            <a:chOff x="179512" y="3947232"/>
            <a:chExt cx="6585971" cy="2703656"/>
          </a:xfrm>
        </p:grpSpPr>
        <p:pic>
          <p:nvPicPr>
            <p:cNvPr id="5" name="Picture 2"/>
            <p:cNvPicPr>
              <a:picLocks noChangeAspect="1"/>
            </p:cNvPicPr>
            <p:nvPr/>
          </p:nvPicPr>
          <p:blipFill rotWithShape="1">
            <a:blip r:embed="rId2">
              <a:extLst>
                <a:ext uri="{28A0092B-C50C-407E-A947-70E740481C1C}">
                  <a14:useLocalDpi xmlns:a14="http://schemas.microsoft.com/office/drawing/2010/main" val="0"/>
                </a:ext>
              </a:extLst>
            </a:blip>
            <a:srcRect l="53497"/>
            <a:stretch/>
          </p:blipFill>
          <p:spPr bwMode="auto">
            <a:xfrm>
              <a:off x="3534373" y="3950888"/>
              <a:ext cx="323111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rotWithShape="1">
            <a:blip r:embed="rId2">
              <a:extLst>
                <a:ext uri="{28A0092B-C50C-407E-A947-70E740481C1C}">
                  <a14:useLocalDpi xmlns:a14="http://schemas.microsoft.com/office/drawing/2010/main" val="0"/>
                </a:ext>
              </a:extLst>
            </a:blip>
            <a:srcRect r="53599"/>
            <a:stretch/>
          </p:blipFill>
          <p:spPr bwMode="auto">
            <a:xfrm>
              <a:off x="179512" y="3947232"/>
              <a:ext cx="3224037"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0535" y="4908574"/>
            <a:ext cx="4935662" cy="17373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Lst>
          </a:blip>
          <a:srcRect l="33672" t="22322" r="12357" b="10988"/>
          <a:stretch>
            <a:fillRect/>
          </a:stretch>
        </p:blipFill>
        <p:spPr bwMode="auto">
          <a:xfrm>
            <a:off x="6804248" y="3255036"/>
            <a:ext cx="2138082" cy="154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0" y="274638"/>
            <a:ext cx="8229600" cy="1143000"/>
          </a:xfrm>
        </p:spPr>
        <p:txBody>
          <a:bodyPr/>
          <a:lstStyle/>
          <a:p>
            <a:pPr eaLnBrk="1" hangingPunct="1"/>
            <a:r>
              <a:rPr lang="en-GB" altLang="en-US" dirty="0" smtClean="0">
                <a:solidFill>
                  <a:schemeClr val="accent1"/>
                </a:solidFill>
              </a:rPr>
              <a:t>Proton therapy</a:t>
            </a:r>
          </a:p>
        </p:txBody>
      </p:sp>
      <p:sp>
        <p:nvSpPr>
          <p:cNvPr id="3" name="Content Placeholder 2"/>
          <p:cNvSpPr>
            <a:spLocks noGrp="1"/>
          </p:cNvSpPr>
          <p:nvPr>
            <p:ph idx="4294967295"/>
          </p:nvPr>
        </p:nvSpPr>
        <p:spPr>
          <a:xfrm>
            <a:off x="0" y="1600200"/>
            <a:ext cx="8856663" cy="4525963"/>
          </a:xfrm>
        </p:spPr>
        <p:txBody>
          <a:bodyPr rtlCol="0">
            <a:normAutofit/>
          </a:bodyPr>
          <a:lstStyle/>
          <a:p>
            <a:pPr eaLnBrk="1" fontAlgn="auto" hangingPunct="1">
              <a:spcAft>
                <a:spcPts val="0"/>
              </a:spcAft>
              <a:defRPr/>
            </a:pPr>
            <a:r>
              <a:rPr lang="en-GB" sz="3600" dirty="0" smtClean="0"/>
              <a:t>Been a rapid expansion of this internationally</a:t>
            </a:r>
          </a:p>
          <a:p>
            <a:pPr lvl="1" eaLnBrk="1" fontAlgn="auto" hangingPunct="1">
              <a:spcAft>
                <a:spcPts val="0"/>
              </a:spcAft>
              <a:defRPr/>
            </a:pPr>
            <a:r>
              <a:rPr lang="en-GB" dirty="0" smtClean="0"/>
              <a:t>Currently we have a national programme allowing the referral of patients abroad</a:t>
            </a:r>
          </a:p>
          <a:p>
            <a:pPr lvl="1" eaLnBrk="1" fontAlgn="auto" hangingPunct="1">
              <a:spcAft>
                <a:spcPts val="0"/>
              </a:spcAft>
              <a:defRPr/>
            </a:pPr>
            <a:r>
              <a:rPr lang="en-GB" dirty="0" smtClean="0"/>
              <a:t>We are building two NHS facilities</a:t>
            </a:r>
          </a:p>
          <a:p>
            <a:pPr lvl="2" eaLnBrk="1" fontAlgn="auto" hangingPunct="1">
              <a:spcAft>
                <a:spcPts val="0"/>
              </a:spcAft>
              <a:defRPr/>
            </a:pPr>
            <a:r>
              <a:rPr lang="en-GB" dirty="0" smtClean="0"/>
              <a:t>With six delivery rooms</a:t>
            </a:r>
          </a:p>
          <a:p>
            <a:pPr lvl="1" eaLnBrk="1" fontAlgn="auto" hangingPunct="1">
              <a:spcAft>
                <a:spcPts val="0"/>
              </a:spcAft>
              <a:defRPr/>
            </a:pPr>
            <a:r>
              <a:rPr lang="en-GB" dirty="0" smtClean="0"/>
              <a:t>Private centres and a research centre are also under construction/ planning</a:t>
            </a:r>
          </a:p>
          <a:p>
            <a:pPr marL="914354" lvl="2" indent="0" eaLnBrk="1" fontAlgn="auto" hangingPunct="1">
              <a:spcAft>
                <a:spcPts val="0"/>
              </a:spcAft>
              <a:buNone/>
              <a:defRPr/>
            </a:pPr>
            <a:endParaRPr lang="en-GB" dirty="0" smtClean="0"/>
          </a:p>
          <a:p>
            <a:pPr lvl="2" eaLnBrk="1" fontAlgn="auto" hangingPunct="1">
              <a:spcAft>
                <a:spcPts val="0"/>
              </a:spcAft>
              <a:defRPr/>
            </a:pPr>
            <a:endParaRPr lang="en-GB" dirty="0" smtClean="0"/>
          </a:p>
          <a:p>
            <a:pPr eaLnBrk="1" fontAlgn="auto" hangingPunct="1">
              <a:spcAft>
                <a:spcPts val="0"/>
              </a:spcAft>
              <a:defRPr/>
            </a:pPr>
            <a:endParaRPr lang="en-GB" dirty="0" smtClean="0"/>
          </a:p>
          <a:p>
            <a:pPr marL="0" indent="0" eaLnBrk="1" fontAlgn="auto" hangingPunct="1">
              <a:spcAft>
                <a:spcPts val="0"/>
              </a:spcAft>
              <a:buFont typeface="Arial" panose="020B0604020202020204" pitchFamily="34" charset="0"/>
              <a:buNone/>
              <a:defRPr/>
            </a:pPr>
            <a:endParaRPr lang="en-GB" dirty="0" smtClean="0"/>
          </a:p>
        </p:txBody>
      </p:sp>
    </p:spTree>
    <p:extLst>
      <p:ext uri="{BB962C8B-B14F-4D97-AF65-F5344CB8AC3E}">
        <p14:creationId xmlns:p14="http://schemas.microsoft.com/office/powerpoint/2010/main" val="3061161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026" descr="Alexander Graham B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8863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026" descr="Alexander Graham Bell1"/>
          <p:cNvPicPr>
            <a:picLocks noChangeAspect="1" noChangeArrowheads="1"/>
          </p:cNvPicPr>
          <p:nvPr/>
        </p:nvPicPr>
        <p:blipFill>
          <a:blip r:embed="rId2">
            <a:extLst>
              <a:ext uri="{28A0092B-C50C-407E-A947-70E740481C1C}">
                <a14:useLocalDpi xmlns:a14="http://schemas.microsoft.com/office/drawing/2010/main" val="0"/>
              </a:ext>
            </a:extLst>
          </a:blip>
          <a:srcRect t="57341" b="19945"/>
          <a:stretch>
            <a:fillRect/>
          </a:stretch>
        </p:blipFill>
        <p:spPr bwMode="auto">
          <a:xfrm>
            <a:off x="575512" y="1412776"/>
            <a:ext cx="7992975" cy="497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809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02106" y="199545"/>
            <a:ext cx="4464496" cy="6458909"/>
          </a:xfrm>
          <a:prstGeom prst="rect">
            <a:avLst/>
          </a:prstGeom>
          <a:noFill/>
          <a:ln w="9525">
            <a:noFill/>
            <a:miter lim="800000"/>
            <a:headEnd/>
            <a:tailEnd/>
          </a:ln>
        </p:spPr>
      </p:pic>
      <p:sp>
        <p:nvSpPr>
          <p:cNvPr id="3" name="Rectangle 5"/>
          <p:cNvSpPr txBox="1">
            <a:spLocks noChangeArrowheads="1"/>
          </p:cNvSpPr>
          <p:nvPr/>
        </p:nvSpPr>
        <p:spPr>
          <a:xfrm>
            <a:off x="179512" y="68539"/>
            <a:ext cx="4032448" cy="18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dirty="0" smtClean="0">
                <a:solidFill>
                  <a:srgbClr val="4F81BD"/>
                </a:solidFill>
              </a:rPr>
              <a:t>Why use Proton beams for radiotherapy?</a:t>
            </a:r>
            <a:endParaRPr lang="en-GB" altLang="en-US" dirty="0" smtClean="0">
              <a:solidFill>
                <a:prstClr val="black"/>
              </a:solidFill>
              <a:latin typeface="Times New Roman" pitchFamily="18" charset="0"/>
              <a:cs typeface="Times New Roman" pitchFamily="18" charset="0"/>
            </a:endParaRPr>
          </a:p>
        </p:txBody>
      </p:sp>
      <p:sp>
        <p:nvSpPr>
          <p:cNvPr id="5" name="Content Placeholder 2"/>
          <p:cNvSpPr txBox="1">
            <a:spLocks/>
          </p:cNvSpPr>
          <p:nvPr/>
        </p:nvSpPr>
        <p:spPr>
          <a:xfrm>
            <a:off x="35496" y="2348880"/>
            <a:ext cx="4608512" cy="14401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solidFill>
                  <a:prstClr val="black"/>
                </a:solidFill>
              </a:rPr>
              <a:t>Their Physical properties are beneficial in some cases</a:t>
            </a:r>
          </a:p>
          <a:p>
            <a:pPr lvl="1"/>
            <a:r>
              <a:rPr lang="en-GB" dirty="0" smtClean="0">
                <a:solidFill>
                  <a:prstClr val="black"/>
                </a:solidFill>
              </a:rPr>
              <a:t>Less collateral damage!</a:t>
            </a:r>
          </a:p>
          <a:p>
            <a:pPr lvl="1"/>
            <a:endParaRPr lang="en-GB" dirty="0" smtClean="0">
              <a:solidFill>
                <a:prstClr val="black"/>
              </a:solidFill>
            </a:endParaRPr>
          </a:p>
          <a:p>
            <a:pPr marL="0" indent="0">
              <a:buFont typeface="Arial" pitchFamily="34" charset="0"/>
              <a:buNone/>
            </a:pPr>
            <a:endParaRPr lang="en-GB" dirty="0">
              <a:solidFill>
                <a:prstClr val="black"/>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4996"/>
          <a:stretch/>
        </p:blipFill>
        <p:spPr>
          <a:xfrm>
            <a:off x="786835" y="3850142"/>
            <a:ext cx="3105834" cy="2387170"/>
          </a:xfrm>
          <a:prstGeom prst="rect">
            <a:avLst/>
          </a:prstGeom>
        </p:spPr>
      </p:pic>
      <p:cxnSp>
        <p:nvCxnSpPr>
          <p:cNvPr id="8" name="Straight Connector 7"/>
          <p:cNvCxnSpPr/>
          <p:nvPr/>
        </p:nvCxnSpPr>
        <p:spPr>
          <a:xfrm>
            <a:off x="2195736" y="5589240"/>
            <a:ext cx="1696933"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26995" y="5589240"/>
            <a:ext cx="1552917" cy="369332"/>
          </a:xfrm>
          <a:prstGeom prst="rect">
            <a:avLst/>
          </a:prstGeom>
          <a:noFill/>
        </p:spPr>
        <p:txBody>
          <a:bodyPr wrap="square" rtlCol="0">
            <a:spAutoFit/>
          </a:bodyPr>
          <a:lstStyle/>
          <a:p>
            <a:r>
              <a:rPr lang="en-GB" dirty="0" smtClean="0">
                <a:solidFill>
                  <a:prstClr val="black"/>
                </a:solidFill>
              </a:rPr>
              <a:t>No more dose</a:t>
            </a:r>
            <a:endParaRPr lang="en-GB" dirty="0">
              <a:solidFill>
                <a:prstClr val="black"/>
              </a:solidFill>
            </a:endParaRPr>
          </a:p>
        </p:txBody>
      </p:sp>
      <p:sp>
        <p:nvSpPr>
          <p:cNvPr id="10" name="Content Placeholder 2"/>
          <p:cNvSpPr txBox="1">
            <a:spLocks/>
          </p:cNvSpPr>
          <p:nvPr/>
        </p:nvSpPr>
        <p:spPr>
          <a:xfrm>
            <a:off x="2448266" y="6057291"/>
            <a:ext cx="1450803" cy="5040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800" dirty="0" smtClean="0">
                <a:solidFill>
                  <a:prstClr val="black"/>
                </a:solidFill>
              </a:rPr>
              <a:t>Proton</a:t>
            </a:r>
            <a:endParaRPr lang="en-GB" dirty="0" smtClean="0">
              <a:solidFill>
                <a:prstClr val="black"/>
              </a:solidFill>
            </a:endParaRPr>
          </a:p>
          <a:p>
            <a:pPr lvl="1"/>
            <a:endParaRPr lang="en-GB" dirty="0" smtClean="0">
              <a:solidFill>
                <a:prstClr val="black"/>
              </a:solidFill>
            </a:endParaRPr>
          </a:p>
          <a:p>
            <a:pPr marL="0" indent="0">
              <a:buFont typeface="Arial" pitchFamily="34" charset="0"/>
              <a:buNone/>
            </a:pPr>
            <a:endParaRPr lang="en-GB" dirty="0">
              <a:solidFill>
                <a:prstClr val="black"/>
              </a:solidFill>
            </a:endParaRPr>
          </a:p>
        </p:txBody>
      </p:sp>
      <p:sp>
        <p:nvSpPr>
          <p:cNvPr id="11" name="Content Placeholder 2"/>
          <p:cNvSpPr txBox="1">
            <a:spLocks/>
          </p:cNvSpPr>
          <p:nvPr/>
        </p:nvSpPr>
        <p:spPr>
          <a:xfrm>
            <a:off x="958095" y="6069382"/>
            <a:ext cx="1318912" cy="5544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800" dirty="0" smtClean="0">
                <a:solidFill>
                  <a:prstClr val="black"/>
                </a:solidFill>
              </a:rPr>
              <a:t>X-Ray</a:t>
            </a:r>
            <a:endParaRPr lang="en-GB" dirty="0" smtClean="0">
              <a:solidFill>
                <a:prstClr val="black"/>
              </a:solidFill>
            </a:endParaRPr>
          </a:p>
          <a:p>
            <a:pPr lvl="1"/>
            <a:endParaRPr lang="en-GB" dirty="0" smtClean="0">
              <a:solidFill>
                <a:prstClr val="black"/>
              </a:solidFill>
            </a:endParaRPr>
          </a:p>
          <a:p>
            <a:pPr marL="0" indent="0">
              <a:buFont typeface="Arial" pitchFamily="34" charset="0"/>
              <a:buNone/>
            </a:pPr>
            <a:endParaRPr lang="en-GB" dirty="0">
              <a:solidFill>
                <a:prstClr val="black"/>
              </a:solidFill>
            </a:endParaRPr>
          </a:p>
        </p:txBody>
      </p:sp>
      <p:sp>
        <p:nvSpPr>
          <p:cNvPr id="4" name="Rectangle 3"/>
          <p:cNvSpPr/>
          <p:nvPr/>
        </p:nvSpPr>
        <p:spPr>
          <a:xfrm>
            <a:off x="5274124" y="255444"/>
            <a:ext cx="3672408" cy="22122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black"/>
              </a:solidFill>
            </a:endParaRPr>
          </a:p>
        </p:txBody>
      </p:sp>
      <p:sp>
        <p:nvSpPr>
          <p:cNvPr id="12" name="Content Placeholder 2"/>
          <p:cNvSpPr txBox="1">
            <a:spLocks/>
          </p:cNvSpPr>
          <p:nvPr/>
        </p:nvSpPr>
        <p:spPr>
          <a:xfrm>
            <a:off x="7429552" y="199441"/>
            <a:ext cx="1318912" cy="5544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800" dirty="0" smtClean="0">
                <a:solidFill>
                  <a:srgbClr val="FFFF00"/>
                </a:solidFill>
              </a:rPr>
              <a:t>X-Ray</a:t>
            </a:r>
            <a:endParaRPr lang="en-GB" dirty="0" smtClean="0">
              <a:solidFill>
                <a:srgbClr val="FFFF00"/>
              </a:solidFill>
            </a:endParaRPr>
          </a:p>
          <a:p>
            <a:pPr lvl="1"/>
            <a:endParaRPr lang="en-GB" dirty="0" smtClean="0">
              <a:solidFill>
                <a:prstClr val="black"/>
              </a:solidFill>
            </a:endParaRPr>
          </a:p>
          <a:p>
            <a:pPr marL="0" indent="0">
              <a:buFont typeface="Arial" pitchFamily="34" charset="0"/>
              <a:buNone/>
            </a:pPr>
            <a:endParaRPr lang="en-GB" dirty="0">
              <a:solidFill>
                <a:prstClr val="black"/>
              </a:solidFill>
            </a:endParaRPr>
          </a:p>
        </p:txBody>
      </p:sp>
      <p:sp>
        <p:nvSpPr>
          <p:cNvPr id="13" name="Content Placeholder 2"/>
          <p:cNvSpPr txBox="1">
            <a:spLocks/>
          </p:cNvSpPr>
          <p:nvPr/>
        </p:nvSpPr>
        <p:spPr>
          <a:xfrm>
            <a:off x="5269312" y="188640"/>
            <a:ext cx="1318912" cy="5544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800" dirty="0" smtClean="0">
                <a:solidFill>
                  <a:srgbClr val="FFFF00"/>
                </a:solidFill>
              </a:rPr>
              <a:t>Proton</a:t>
            </a:r>
            <a:endParaRPr lang="en-GB" dirty="0" smtClean="0">
              <a:solidFill>
                <a:srgbClr val="FFFF00"/>
              </a:solidFill>
            </a:endParaRPr>
          </a:p>
          <a:p>
            <a:pPr lvl="1"/>
            <a:endParaRPr lang="en-GB" dirty="0" smtClean="0">
              <a:solidFill>
                <a:prstClr val="black"/>
              </a:solidFill>
            </a:endParaRPr>
          </a:p>
          <a:p>
            <a:pPr marL="0" indent="0">
              <a:buFont typeface="Arial" pitchFamily="34" charset="0"/>
              <a:buNone/>
            </a:pPr>
            <a:endParaRPr lang="en-GB" dirty="0">
              <a:solidFill>
                <a:prstClr val="black"/>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Users\Ed\AppData\Local\Microsoft\Windows\Temporary Internet Files\Low\Content.IE5\ELC3TPVO\Map_with_manchester2[1].jpg"/>
          <p:cNvPicPr>
            <a:picLocks noChangeAspect="1" noChangeArrowheads="1"/>
          </p:cNvPicPr>
          <p:nvPr/>
        </p:nvPicPr>
        <p:blipFill>
          <a:blip r:embed="rId2" cstate="print"/>
          <a:srcRect/>
          <a:stretch>
            <a:fillRect/>
          </a:stretch>
        </p:blipFill>
        <p:spPr bwMode="auto">
          <a:xfrm>
            <a:off x="4427984" y="1052736"/>
            <a:ext cx="4556125" cy="5391150"/>
          </a:xfrm>
          <a:prstGeom prst="rect">
            <a:avLst/>
          </a:prstGeom>
          <a:noFill/>
          <a:ln w="9525">
            <a:noFill/>
            <a:miter lim="800000"/>
            <a:headEnd/>
            <a:tailEnd/>
          </a:ln>
        </p:spPr>
      </p:pic>
      <p:sp>
        <p:nvSpPr>
          <p:cNvPr id="48132" name="Content Placeholder 3"/>
          <p:cNvSpPr>
            <a:spLocks noGrp="1"/>
          </p:cNvSpPr>
          <p:nvPr>
            <p:ph idx="4294967295"/>
          </p:nvPr>
        </p:nvSpPr>
        <p:spPr>
          <a:xfrm>
            <a:off x="160337" y="1052736"/>
            <a:ext cx="4771703" cy="5616623"/>
          </a:xfrm>
        </p:spPr>
        <p:txBody>
          <a:bodyPr>
            <a:normAutofit lnSpcReduction="10000"/>
          </a:bodyPr>
          <a:lstStyle/>
          <a:p>
            <a:pPr eaLnBrk="1" hangingPunct="1"/>
            <a:r>
              <a:rPr lang="en-US" altLang="en-US" sz="2600" dirty="0" smtClean="0"/>
              <a:t>2 sites selected</a:t>
            </a:r>
          </a:p>
          <a:p>
            <a:pPr lvl="1" eaLnBrk="1" hangingPunct="1"/>
            <a:r>
              <a:rPr lang="en-US" altLang="en-US" sz="2200" dirty="0" smtClean="0"/>
              <a:t>The Christie (Manchester)</a:t>
            </a:r>
          </a:p>
          <a:p>
            <a:pPr lvl="1" eaLnBrk="1" hangingPunct="1"/>
            <a:r>
              <a:rPr lang="en-US" altLang="en-US" sz="2200" dirty="0" smtClean="0"/>
              <a:t>UCLH (London)</a:t>
            </a:r>
          </a:p>
          <a:p>
            <a:pPr eaLnBrk="1" hangingPunct="1"/>
            <a:endParaRPr lang="en-US" altLang="en-US" sz="2600" dirty="0" smtClean="0"/>
          </a:p>
          <a:p>
            <a:pPr eaLnBrk="1" hangingPunct="1"/>
            <a:r>
              <a:rPr lang="en-US" altLang="en-US" sz="2600" dirty="0" smtClean="0"/>
              <a:t>2 Sites, 1 Service</a:t>
            </a:r>
          </a:p>
          <a:p>
            <a:pPr lvl="1" eaLnBrk="1" hangingPunct="1"/>
            <a:r>
              <a:rPr lang="en-US" altLang="en-US" sz="2200" dirty="0" smtClean="0"/>
              <a:t>Integrated clinically within the hospital setting</a:t>
            </a:r>
          </a:p>
          <a:p>
            <a:pPr lvl="1" eaLnBrk="1" hangingPunct="1"/>
            <a:r>
              <a:rPr lang="en-US" altLang="en-US" sz="2200" dirty="0" smtClean="0"/>
              <a:t>Integrated with existing conventional photon facilities</a:t>
            </a:r>
          </a:p>
          <a:p>
            <a:pPr lvl="1" eaLnBrk="1" hangingPunct="1"/>
            <a:r>
              <a:rPr lang="en-US" altLang="en-US" sz="2200" dirty="0" smtClean="0"/>
              <a:t>Collaboration across all areas</a:t>
            </a:r>
          </a:p>
          <a:p>
            <a:pPr lvl="2" eaLnBrk="1" hangingPunct="1"/>
            <a:r>
              <a:rPr lang="en-US" altLang="en-US" sz="1900" dirty="0" smtClean="0"/>
              <a:t>Referral</a:t>
            </a:r>
          </a:p>
          <a:p>
            <a:pPr lvl="2" eaLnBrk="1" hangingPunct="1"/>
            <a:r>
              <a:rPr lang="en-US" altLang="en-US" sz="1900" dirty="0" smtClean="0"/>
              <a:t>Protocol Development</a:t>
            </a:r>
          </a:p>
          <a:p>
            <a:pPr lvl="2" eaLnBrk="1" hangingPunct="1"/>
            <a:r>
              <a:rPr lang="en-US" altLang="en-US" sz="1900" dirty="0" smtClean="0"/>
              <a:t>Technology</a:t>
            </a:r>
          </a:p>
          <a:p>
            <a:pPr lvl="2" eaLnBrk="1" hangingPunct="1"/>
            <a:r>
              <a:rPr lang="en-US" altLang="en-US" sz="1900" dirty="0" smtClean="0"/>
              <a:t>Research</a:t>
            </a:r>
          </a:p>
          <a:p>
            <a:pPr lvl="1" eaLnBrk="1" hangingPunct="1"/>
            <a:r>
              <a:rPr lang="en-GB" altLang="en-US" sz="2200" dirty="0" smtClean="0"/>
              <a:t>Due to open in </a:t>
            </a:r>
            <a:r>
              <a:rPr lang="en-GB" altLang="en-US" sz="2200" dirty="0" smtClean="0">
                <a:solidFill>
                  <a:srgbClr val="FF0000"/>
                </a:solidFill>
              </a:rPr>
              <a:t>2018</a:t>
            </a:r>
            <a:endParaRPr lang="en-US" altLang="en-US" sz="2200" dirty="0" smtClean="0">
              <a:solidFill>
                <a:srgbClr val="FF0000"/>
              </a:solidFill>
            </a:endParaRPr>
          </a:p>
          <a:p>
            <a:pPr lvl="1" eaLnBrk="1" hangingPunct="1"/>
            <a:endParaRPr lang="en-US" altLang="en-US" sz="1600" dirty="0" smtClean="0"/>
          </a:p>
          <a:p>
            <a:pPr eaLnBrk="1" hangingPunct="1"/>
            <a:endParaRPr lang="en-US" altLang="en-US" sz="1800" dirty="0" smtClean="0"/>
          </a:p>
          <a:p>
            <a:pPr eaLnBrk="1" hangingPunct="1"/>
            <a:endParaRPr lang="en-US" altLang="en-US" sz="1800" dirty="0" smtClean="0"/>
          </a:p>
        </p:txBody>
      </p:sp>
      <p:sp>
        <p:nvSpPr>
          <p:cNvPr id="5" name="Rectangle 1"/>
          <p:cNvSpPr txBox="1">
            <a:spLocks noChangeArrowheads="1"/>
          </p:cNvSpPr>
          <p:nvPr/>
        </p:nvSpPr>
        <p:spPr>
          <a:xfrm>
            <a:off x="86296" y="116632"/>
            <a:ext cx="8984108" cy="80610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52" algn="l"/>
                <a:tab pos="896892" algn="l"/>
                <a:tab pos="1346131" algn="l"/>
                <a:tab pos="1795371" algn="l"/>
                <a:tab pos="2244610" algn="l"/>
                <a:tab pos="2693850" algn="l"/>
                <a:tab pos="3143089" algn="l"/>
                <a:tab pos="3592329" algn="l"/>
                <a:tab pos="4041568" algn="l"/>
                <a:tab pos="4490808" algn="l"/>
                <a:tab pos="4940047" algn="l"/>
                <a:tab pos="5389287" algn="l"/>
                <a:tab pos="5838526" algn="l"/>
                <a:tab pos="6287766" algn="l"/>
                <a:tab pos="6737005" algn="l"/>
                <a:tab pos="7186245" algn="l"/>
                <a:tab pos="7635484" algn="l"/>
                <a:tab pos="8084724" algn="l"/>
                <a:tab pos="8533963" algn="l"/>
                <a:tab pos="8983204" algn="l"/>
              </a:tabLst>
            </a:pPr>
            <a:r>
              <a:rPr lang="en-US" altLang="en-US" sz="4800" dirty="0">
                <a:solidFill>
                  <a:srgbClr val="0070C0"/>
                </a:solidFill>
                <a:latin typeface="Arial" panose="020B0604020202020204" pitchFamily="34" charset="0"/>
                <a:cs typeface="Arial" panose="020B0604020202020204" pitchFamily="34" charset="0"/>
              </a:rPr>
              <a:t>What will </a:t>
            </a:r>
            <a:r>
              <a:rPr lang="en-US" altLang="en-US" sz="4800" dirty="0" smtClean="0">
                <a:solidFill>
                  <a:srgbClr val="0070C0"/>
                </a:solidFill>
                <a:latin typeface="Arial" panose="020B0604020202020204" pitchFamily="34" charset="0"/>
                <a:cs typeface="Arial" panose="020B0604020202020204" pitchFamily="34" charset="0"/>
              </a:rPr>
              <a:t>NHS </a:t>
            </a:r>
            <a:r>
              <a:rPr lang="en-US" altLang="en-US" sz="4800" dirty="0">
                <a:solidFill>
                  <a:srgbClr val="0070C0"/>
                </a:solidFill>
                <a:latin typeface="Arial" panose="020B0604020202020204" pitchFamily="34" charset="0"/>
                <a:cs typeface="Arial" panose="020B0604020202020204" pitchFamily="34" charset="0"/>
              </a:rPr>
              <a:t>service look like?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body" idx="4294967295"/>
          </p:nvPr>
        </p:nvSpPr>
        <p:spPr>
          <a:xfrm>
            <a:off x="431800" y="1484313"/>
            <a:ext cx="8712200" cy="3517900"/>
          </a:xfrm>
        </p:spPr>
        <p:txBody>
          <a:bodyPr>
            <a:normAutofit lnSpcReduction="10000"/>
          </a:bodyPr>
          <a:lstStyle/>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3600" dirty="0" smtClean="0"/>
              <a:t>Response by the radiotherapy Clinical reference group (expert group)</a:t>
            </a:r>
          </a:p>
          <a:p>
            <a:pPr marL="72703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Due to be published w/s 17/10/16</a:t>
            </a: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Innovative changes expected to the configuration of RT services </a:t>
            </a:r>
          </a:p>
          <a:p>
            <a:pPr marL="72703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But shouldn’t affect the ability to innovate clinically/ respond to drivers for clinical change</a:t>
            </a:r>
          </a:p>
          <a:p>
            <a:pPr marL="72703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Rather, potentially improve this ability??</a:t>
            </a: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endParaRPr lang="en-GB" altLang="en-US" sz="2000" dirty="0"/>
          </a:p>
        </p:txBody>
      </p:sp>
      <p:sp>
        <p:nvSpPr>
          <p:cNvPr id="5" name="Rectangle 1"/>
          <p:cNvSpPr txBox="1">
            <a:spLocks noChangeArrowheads="1"/>
          </p:cNvSpPr>
          <p:nvPr/>
        </p:nvSpPr>
        <p:spPr bwMode="auto">
          <a:xfrm>
            <a:off x="468313" y="404664"/>
            <a:ext cx="8229600" cy="8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177" algn="ctr" rtl="0" eaLnBrk="0" fontAlgn="base" hangingPunct="0">
              <a:spcBef>
                <a:spcPct val="0"/>
              </a:spcBef>
              <a:spcAft>
                <a:spcPct val="0"/>
              </a:spcAft>
              <a:defRPr sz="4400">
                <a:solidFill>
                  <a:schemeClr val="tx1"/>
                </a:solidFill>
                <a:latin typeface="Arial" charset="0"/>
              </a:defRPr>
            </a:lvl6pPr>
            <a:lvl7pPr marL="914353" algn="ctr" rtl="0" eaLnBrk="0" fontAlgn="base" hangingPunct="0">
              <a:spcBef>
                <a:spcPct val="0"/>
              </a:spcBef>
              <a:spcAft>
                <a:spcPct val="0"/>
              </a:spcAft>
              <a:defRPr sz="4400">
                <a:solidFill>
                  <a:schemeClr val="tx1"/>
                </a:solidFill>
                <a:latin typeface="Arial" charset="0"/>
              </a:defRPr>
            </a:lvl7pPr>
            <a:lvl8pPr marL="1371530" algn="ctr" rtl="0" eaLnBrk="0" fontAlgn="base" hangingPunct="0">
              <a:spcBef>
                <a:spcPct val="0"/>
              </a:spcBef>
              <a:spcAft>
                <a:spcPct val="0"/>
              </a:spcAft>
              <a:defRPr sz="4400">
                <a:solidFill>
                  <a:schemeClr val="tx1"/>
                </a:solidFill>
                <a:latin typeface="Arial" charset="0"/>
              </a:defRPr>
            </a:lvl8pPr>
            <a:lvl9pPr marL="1828706" algn="ctr" rtl="0" eaLnBrk="0" fontAlgn="base" hangingPunct="0">
              <a:spcBef>
                <a:spcPct val="0"/>
              </a:spcBef>
              <a:spcAft>
                <a:spcPct val="0"/>
              </a:spcAft>
              <a:defRPr sz="4400">
                <a:solidFill>
                  <a:schemeClr val="tx1"/>
                </a:solidFill>
                <a:latin typeface="Arial" charset="0"/>
              </a:defRPr>
            </a:lvl9pPr>
          </a:lstStyle>
          <a:p>
            <a:pPr>
              <a:tabLst>
                <a:tab pos="0" algn="l"/>
                <a:tab pos="447652" algn="l"/>
                <a:tab pos="896892" algn="l"/>
                <a:tab pos="1346131" algn="l"/>
                <a:tab pos="1795371" algn="l"/>
                <a:tab pos="2244610" algn="l"/>
                <a:tab pos="2693850" algn="l"/>
                <a:tab pos="3143089" algn="l"/>
                <a:tab pos="3592329" algn="l"/>
                <a:tab pos="4041568" algn="l"/>
                <a:tab pos="4490808" algn="l"/>
                <a:tab pos="4940047" algn="l"/>
                <a:tab pos="5389287" algn="l"/>
                <a:tab pos="5838526" algn="l"/>
                <a:tab pos="6287766" algn="l"/>
                <a:tab pos="6737005" algn="l"/>
                <a:tab pos="7186245" algn="l"/>
                <a:tab pos="7635484" algn="l"/>
                <a:tab pos="8084724" algn="l"/>
                <a:tab pos="8533963" algn="l"/>
                <a:tab pos="8983204" algn="l"/>
              </a:tabLst>
            </a:pPr>
            <a:r>
              <a:rPr lang="en-US" altLang="en-US" sz="4800" kern="0" dirty="0" smtClean="0">
                <a:solidFill>
                  <a:srgbClr val="3333CC"/>
                </a:solidFill>
              </a:rPr>
              <a:t>Cancer taskforce strategy</a:t>
            </a:r>
            <a:endParaRPr lang="en-US" altLang="en-US" sz="4800" kern="0" dirty="0">
              <a:solidFill>
                <a:srgbClr val="3333CC"/>
              </a:solidFill>
            </a:endParaRPr>
          </a:p>
        </p:txBody>
      </p:sp>
    </p:spTree>
    <p:extLst>
      <p:ext uri="{BB962C8B-B14F-4D97-AF65-F5344CB8AC3E}">
        <p14:creationId xmlns:p14="http://schemas.microsoft.com/office/powerpoint/2010/main" val="3101837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914400" y="174625"/>
            <a:ext cx="8229600" cy="806450"/>
          </a:xfrm>
          <a:prstGeom prst="rect">
            <a:avLst/>
          </a:prstGeom>
        </p:spPr>
        <p:txBody>
          <a:bodyPr/>
          <a:lstStyle/>
          <a:p>
            <a:pPr>
              <a:tabLst>
                <a:tab pos="0" algn="l"/>
                <a:tab pos="447652" algn="l"/>
                <a:tab pos="896892" algn="l"/>
                <a:tab pos="1346131" algn="l"/>
                <a:tab pos="1795371" algn="l"/>
                <a:tab pos="2244610" algn="l"/>
                <a:tab pos="2693850" algn="l"/>
                <a:tab pos="3143089" algn="l"/>
                <a:tab pos="3592329" algn="l"/>
                <a:tab pos="4041568" algn="l"/>
                <a:tab pos="4490808" algn="l"/>
                <a:tab pos="4940047" algn="l"/>
                <a:tab pos="5389287" algn="l"/>
                <a:tab pos="5838526" algn="l"/>
                <a:tab pos="6287766" algn="l"/>
                <a:tab pos="6737005" algn="l"/>
                <a:tab pos="7186245" algn="l"/>
                <a:tab pos="7635484" algn="l"/>
                <a:tab pos="8084724" algn="l"/>
                <a:tab pos="8533963" algn="l"/>
                <a:tab pos="8983204" algn="l"/>
              </a:tabLst>
            </a:pPr>
            <a:r>
              <a:rPr lang="en-US" altLang="en-US" sz="4800" dirty="0" smtClean="0">
                <a:solidFill>
                  <a:srgbClr val="3333CC"/>
                </a:solidFill>
              </a:rPr>
              <a:t>Sustainable revenue funding</a:t>
            </a:r>
            <a:endParaRPr lang="en-US" altLang="en-US" sz="4800" dirty="0">
              <a:solidFill>
                <a:srgbClr val="3333CC"/>
              </a:solidFill>
            </a:endParaRPr>
          </a:p>
        </p:txBody>
      </p:sp>
      <p:sp>
        <p:nvSpPr>
          <p:cNvPr id="9219" name="Rectangle 2"/>
          <p:cNvSpPr>
            <a:spLocks noGrp="1" noChangeArrowheads="1"/>
          </p:cNvSpPr>
          <p:nvPr>
            <p:ph type="body" idx="4294967295"/>
          </p:nvPr>
        </p:nvSpPr>
        <p:spPr>
          <a:xfrm>
            <a:off x="430212" y="1916832"/>
            <a:ext cx="8713788" cy="3517900"/>
          </a:xfrm>
          <a:prstGeom prst="rect">
            <a:avLst/>
          </a:prstGeom>
        </p:spPr>
        <p:txBody>
          <a:bodyPr/>
          <a:lstStyle/>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Tariff system that is currently in place doesn’t work well</a:t>
            </a: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Reset what we consider to be ‘routine radiotherapy’</a:t>
            </a:r>
          </a:p>
          <a:p>
            <a:pPr marL="72703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400" dirty="0" smtClean="0"/>
              <a:t>Penalties for lack of appropriate use??</a:t>
            </a: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t>Need a review and a better system that doesn’t </a:t>
            </a:r>
            <a:r>
              <a:rPr lang="en-GB" altLang="en-US" dirty="0" smtClean="0"/>
              <a:t>stifle </a:t>
            </a:r>
            <a:r>
              <a:rPr lang="en-GB" altLang="en-US" dirty="0" smtClean="0"/>
              <a:t>innovation </a:t>
            </a:r>
            <a:endParaRPr lang="en-GB" altLang="en-US" dirty="0"/>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a:t>I</a:t>
            </a:r>
            <a:r>
              <a:rPr lang="en-GB" altLang="en-US" dirty="0" smtClean="0"/>
              <a:t>nnovative financial management of services, to promote clinical innovation and sustainable services</a:t>
            </a:r>
          </a:p>
        </p:txBody>
      </p:sp>
    </p:spTree>
    <p:extLst>
      <p:ext uri="{BB962C8B-B14F-4D97-AF65-F5344CB8AC3E}">
        <p14:creationId xmlns:p14="http://schemas.microsoft.com/office/powerpoint/2010/main" val="3473382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57200" y="1484784"/>
            <a:ext cx="8229600" cy="806103"/>
          </a:xfrm>
        </p:spPr>
        <p:txBody>
          <a:bodyPr/>
          <a:lstStyle/>
          <a:p>
            <a:pPr>
              <a:tabLst>
                <a:tab pos="0" algn="l"/>
                <a:tab pos="447652" algn="l"/>
                <a:tab pos="896892" algn="l"/>
                <a:tab pos="1346131" algn="l"/>
                <a:tab pos="1795371" algn="l"/>
                <a:tab pos="2244610" algn="l"/>
                <a:tab pos="2693850" algn="l"/>
                <a:tab pos="3143089" algn="l"/>
                <a:tab pos="3592329" algn="l"/>
                <a:tab pos="4041568" algn="l"/>
                <a:tab pos="4490808" algn="l"/>
                <a:tab pos="4940047" algn="l"/>
                <a:tab pos="5389287" algn="l"/>
                <a:tab pos="5838526" algn="l"/>
                <a:tab pos="6287766" algn="l"/>
                <a:tab pos="6737005" algn="l"/>
                <a:tab pos="7186245" algn="l"/>
                <a:tab pos="7635484" algn="l"/>
                <a:tab pos="8084724" algn="l"/>
                <a:tab pos="8533963" algn="l"/>
                <a:tab pos="8983204" algn="l"/>
              </a:tabLst>
            </a:pPr>
            <a:r>
              <a:rPr lang="en-US" altLang="en-US" sz="4800" dirty="0" smtClean="0">
                <a:solidFill>
                  <a:srgbClr val="3333CC"/>
                </a:solidFill>
              </a:rPr>
              <a:t>Thank you for the opportunity to present</a:t>
            </a:r>
            <a:br>
              <a:rPr lang="en-US" altLang="en-US" sz="4800" dirty="0" smtClean="0">
                <a:solidFill>
                  <a:srgbClr val="3333CC"/>
                </a:solidFill>
              </a:rPr>
            </a:br>
            <a:r>
              <a:rPr lang="en-US" altLang="en-US" sz="4800" dirty="0" smtClean="0">
                <a:solidFill>
                  <a:srgbClr val="3333CC"/>
                </a:solidFill>
              </a:rPr>
              <a:t> </a:t>
            </a:r>
            <a:endParaRPr lang="en-US" altLang="en-US" sz="4800" dirty="0">
              <a:solidFill>
                <a:srgbClr val="3333CC"/>
              </a:solidFill>
            </a:endParaRPr>
          </a:p>
        </p:txBody>
      </p:sp>
      <p:sp>
        <p:nvSpPr>
          <p:cNvPr id="3" name="Rectangle 2"/>
          <p:cNvSpPr txBox="1">
            <a:spLocks noChangeArrowheads="1"/>
          </p:cNvSpPr>
          <p:nvPr/>
        </p:nvSpPr>
        <p:spPr>
          <a:xfrm>
            <a:off x="0" y="3140968"/>
            <a:ext cx="9144000" cy="10695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Radiotherapy is a developing and innovative science</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Continually improving </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Exiting developments are still to come!</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Potential to improve cancer outcomes further</a:t>
            </a: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NHS service enjoys committed staff </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Who drive innovation</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dirty="0" smtClean="0">
                <a:solidFill>
                  <a:prstClr val="black"/>
                </a:solidFill>
              </a:rPr>
              <a:t>Who can make the UK service ‘world class’</a:t>
            </a:r>
          </a:p>
          <a:p>
            <a:pPr marL="727058" lvl="1"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endParaRPr lang="en-GB" altLang="en-US" dirty="0" smtClean="0">
              <a:solidFill>
                <a:prstClr val="black"/>
              </a:solidFill>
            </a:endParaRPr>
          </a:p>
          <a:p>
            <a:pPr marL="327008" indent="-327008">
              <a:lnSpc>
                <a:spcPct val="90000"/>
              </a:lnSpc>
              <a:spcBef>
                <a:spcPts val="700"/>
              </a:spcBef>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endParaRPr lang="en-GB" altLang="en-US" dirty="0" smtClean="0">
              <a:solidFill>
                <a:prstClr val="black"/>
              </a:solidFill>
            </a:endParaRPr>
          </a:p>
        </p:txBody>
      </p:sp>
    </p:spTree>
    <p:extLst>
      <p:ext uri="{BB962C8B-B14F-4D97-AF65-F5344CB8AC3E}">
        <p14:creationId xmlns:p14="http://schemas.microsoft.com/office/powerpoint/2010/main" val="3473382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93204" y="2348880"/>
            <a:ext cx="8229600" cy="1008112"/>
          </a:xfrm>
        </p:spPr>
        <p:txBody>
          <a:bodyPr/>
          <a:lstStyle/>
          <a:p>
            <a:pPr>
              <a:tabLst>
                <a:tab pos="0" algn="l"/>
                <a:tab pos="447652" algn="l"/>
                <a:tab pos="896892" algn="l"/>
                <a:tab pos="1346131" algn="l"/>
                <a:tab pos="1795371" algn="l"/>
                <a:tab pos="2244610" algn="l"/>
                <a:tab pos="2693850" algn="l"/>
                <a:tab pos="3143089" algn="l"/>
                <a:tab pos="3592329" algn="l"/>
                <a:tab pos="4041568" algn="l"/>
                <a:tab pos="4490808" algn="l"/>
                <a:tab pos="4940047" algn="l"/>
                <a:tab pos="5389287" algn="l"/>
                <a:tab pos="5838526" algn="l"/>
                <a:tab pos="6287766" algn="l"/>
                <a:tab pos="6737005" algn="l"/>
                <a:tab pos="7186245" algn="l"/>
                <a:tab pos="7635484" algn="l"/>
                <a:tab pos="8084724" algn="l"/>
                <a:tab pos="8533963" algn="l"/>
                <a:tab pos="8983204" algn="l"/>
              </a:tabLst>
            </a:pPr>
            <a:r>
              <a:rPr lang="en-US" altLang="en-US" sz="4800" dirty="0" smtClean="0">
                <a:solidFill>
                  <a:srgbClr val="3333CC"/>
                </a:solidFill>
              </a:rPr>
              <a:t>Any </a:t>
            </a:r>
            <a:r>
              <a:rPr lang="en-US" altLang="en-US" sz="4800" dirty="0" smtClean="0">
                <a:solidFill>
                  <a:srgbClr val="3333CC"/>
                </a:solidFill>
              </a:rPr>
              <a:t>questions?</a:t>
            </a:r>
            <a:r>
              <a:rPr lang="en-US" altLang="en-US" sz="4800" dirty="0">
                <a:solidFill>
                  <a:srgbClr val="3333CC"/>
                </a:solidFill>
              </a:rPr>
              <a:t/>
            </a:r>
            <a:br>
              <a:rPr lang="en-US" altLang="en-US" sz="4800" dirty="0">
                <a:solidFill>
                  <a:srgbClr val="3333CC"/>
                </a:solidFill>
              </a:rPr>
            </a:br>
            <a:endParaRPr lang="en-US" altLang="en-US" sz="4800" dirty="0">
              <a:solidFill>
                <a:srgbClr val="3333CC"/>
              </a:solidFill>
            </a:endParaRPr>
          </a:p>
        </p:txBody>
      </p:sp>
      <p:sp>
        <p:nvSpPr>
          <p:cNvPr id="2" name="TextBox 1"/>
          <p:cNvSpPr txBox="1"/>
          <p:nvPr/>
        </p:nvSpPr>
        <p:spPr>
          <a:xfrm>
            <a:off x="1547664" y="3744118"/>
            <a:ext cx="6120680" cy="1384995"/>
          </a:xfrm>
          <a:prstGeom prst="rect">
            <a:avLst/>
          </a:prstGeom>
          <a:noFill/>
        </p:spPr>
        <p:txBody>
          <a:bodyPr wrap="square" rtlCol="0">
            <a:spAutoFit/>
          </a:bodyPr>
          <a:lstStyle/>
          <a:p>
            <a:pPr algn="ctr"/>
            <a:r>
              <a:rPr lang="en-GB" sz="2800" b="1" dirty="0" smtClean="0">
                <a:solidFill>
                  <a:prstClr val="black"/>
                </a:solidFill>
              </a:rPr>
              <a:t>The British Institute of Radiology</a:t>
            </a:r>
          </a:p>
          <a:p>
            <a:pPr algn="ctr"/>
            <a:r>
              <a:rPr lang="en-GB" sz="2800" dirty="0" smtClean="0">
                <a:solidFill>
                  <a:prstClr val="black"/>
                </a:solidFill>
              </a:rPr>
              <a:t>www.bir.org.uk </a:t>
            </a:r>
          </a:p>
          <a:p>
            <a:pPr algn="ctr"/>
            <a:r>
              <a:rPr lang="en-GB" sz="2800" dirty="0" smtClean="0">
                <a:solidFill>
                  <a:prstClr val="black"/>
                </a:solidFill>
              </a:rPr>
              <a:t>@</a:t>
            </a:r>
            <a:r>
              <a:rPr lang="en-GB" sz="2800" dirty="0" err="1" smtClean="0">
                <a:solidFill>
                  <a:prstClr val="black"/>
                </a:solidFill>
              </a:rPr>
              <a:t>BIR_News</a:t>
            </a:r>
            <a:endParaRPr lang="en-GB" sz="2800" dirty="0">
              <a:solidFill>
                <a:prstClr val="black"/>
              </a:solidFill>
            </a:endParaRPr>
          </a:p>
        </p:txBody>
      </p:sp>
      <p:sp>
        <p:nvSpPr>
          <p:cNvPr id="3" name="TextBox 2"/>
          <p:cNvSpPr txBox="1"/>
          <p:nvPr/>
        </p:nvSpPr>
        <p:spPr>
          <a:xfrm>
            <a:off x="575556" y="5301208"/>
            <a:ext cx="8064896" cy="1384995"/>
          </a:xfrm>
          <a:prstGeom prst="rect">
            <a:avLst/>
          </a:prstGeom>
          <a:noFill/>
        </p:spPr>
        <p:txBody>
          <a:bodyPr wrap="square" rtlCol="0">
            <a:spAutoFit/>
          </a:bodyPr>
          <a:lstStyle/>
          <a:p>
            <a:pPr algn="ctr"/>
            <a:r>
              <a:rPr lang="en-GB" sz="2800" b="1" dirty="0" smtClean="0">
                <a:solidFill>
                  <a:prstClr val="black"/>
                </a:solidFill>
              </a:rPr>
              <a:t>The Institute of Physics and Engineering in Medicine</a:t>
            </a:r>
          </a:p>
          <a:p>
            <a:pPr algn="ctr"/>
            <a:r>
              <a:rPr lang="en-GB" sz="2800" dirty="0" smtClean="0">
                <a:solidFill>
                  <a:prstClr val="black"/>
                </a:solidFill>
              </a:rPr>
              <a:t>www.ipem.ac.uk</a:t>
            </a:r>
            <a:endParaRPr lang="en-GB" sz="2800" dirty="0" smtClean="0">
              <a:solidFill>
                <a:prstClr val="black"/>
              </a:solidFill>
            </a:endParaRPr>
          </a:p>
          <a:p>
            <a:pPr algn="ctr"/>
            <a:r>
              <a:rPr lang="en-GB" sz="2800" dirty="0" smtClean="0">
                <a:solidFill>
                  <a:prstClr val="black"/>
                </a:solidFill>
              </a:rPr>
              <a:t>@</a:t>
            </a:r>
            <a:r>
              <a:rPr lang="en-GB" sz="2800" dirty="0" err="1" smtClean="0">
                <a:solidFill>
                  <a:prstClr val="black"/>
                </a:solidFill>
              </a:rPr>
              <a:t>ipemnews</a:t>
            </a:r>
            <a:endParaRPr lang="en-GB" sz="2800" dirty="0">
              <a:solidFill>
                <a:prstClr val="black"/>
              </a:solidFill>
            </a:endParaRPr>
          </a:p>
        </p:txBody>
      </p:sp>
    </p:spTree>
    <p:extLst>
      <p:ext uri="{BB962C8B-B14F-4D97-AF65-F5344CB8AC3E}">
        <p14:creationId xmlns:p14="http://schemas.microsoft.com/office/powerpoint/2010/main" val="3473382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http://www.tctmd.com/display/expert/slides/10728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724163" y="1412776"/>
            <a:ext cx="7695674" cy="518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191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Paris 200800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824" y="1268760"/>
            <a:ext cx="7232352" cy="542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950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578850" cy="1143000"/>
          </a:xfrm>
        </p:spPr>
        <p:txBody>
          <a:bodyPr/>
          <a:lstStyle/>
          <a:p>
            <a:pPr>
              <a:defRPr/>
            </a:pPr>
            <a:r>
              <a:rPr lang="en-US" sz="4000" dirty="0" smtClean="0"/>
              <a:t>British Institute of Radiology</a:t>
            </a:r>
            <a:br>
              <a:rPr lang="en-US" sz="4000" dirty="0" smtClean="0"/>
            </a:br>
            <a:r>
              <a:rPr lang="en-US" sz="4000" dirty="0" smtClean="0"/>
              <a:t>1924</a:t>
            </a:r>
            <a:endParaRPr lang="en-US" sz="4000" dirty="0"/>
          </a:p>
        </p:txBody>
      </p:sp>
      <p:sp>
        <p:nvSpPr>
          <p:cNvPr id="3" name="Content Placeholder 2"/>
          <p:cNvSpPr>
            <a:spLocks noGrp="1"/>
          </p:cNvSpPr>
          <p:nvPr>
            <p:ph idx="1"/>
          </p:nvPr>
        </p:nvSpPr>
        <p:spPr>
          <a:xfrm>
            <a:off x="53975" y="2060848"/>
            <a:ext cx="9036050" cy="4525963"/>
          </a:xfrm>
        </p:spPr>
        <p:txBody>
          <a:bodyPr/>
          <a:lstStyle/>
          <a:p>
            <a:pPr>
              <a:lnSpc>
                <a:spcPct val="120000"/>
              </a:lnSpc>
              <a:defRPr/>
            </a:pPr>
            <a:r>
              <a:rPr lang="en-US" sz="3000" dirty="0" smtClean="0"/>
              <a:t>To </a:t>
            </a:r>
            <a:r>
              <a:rPr lang="en-US" sz="3000" dirty="0"/>
              <a:t>promote and encourage the study and practice of the art and science of radiology, radiobiology and </a:t>
            </a:r>
            <a:r>
              <a:rPr lang="en-US" sz="3000" dirty="0" smtClean="0"/>
              <a:t>nuclear science</a:t>
            </a:r>
          </a:p>
          <a:p>
            <a:pPr>
              <a:lnSpc>
                <a:spcPct val="120000"/>
              </a:lnSpc>
              <a:defRPr/>
            </a:pPr>
            <a:endParaRPr lang="en-US" sz="3000" dirty="0"/>
          </a:p>
          <a:p>
            <a:pPr>
              <a:lnSpc>
                <a:spcPct val="120000"/>
              </a:lnSpc>
              <a:defRPr/>
            </a:pPr>
            <a:r>
              <a:rPr lang="en-US" sz="3000" dirty="0" smtClean="0"/>
              <a:t>Oldest radiology/radiotherapy society in the world</a:t>
            </a:r>
            <a:endParaRPr lang="en-US" sz="3000" dirty="0"/>
          </a:p>
        </p:txBody>
      </p:sp>
    </p:spTree>
    <p:extLst>
      <p:ext uri="{BB962C8B-B14F-4D97-AF65-F5344CB8AC3E}">
        <p14:creationId xmlns:p14="http://schemas.microsoft.com/office/powerpoint/2010/main" val="4257459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Radium suppositor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81" y="476672"/>
            <a:ext cx="8640638" cy="61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02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My Documents\pictures\Historical photos\mull_pinarc_2.jpg"/>
          <p:cNvPicPr>
            <a:picLocks noChangeAspect="1" noChangeArrowheads="1"/>
          </p:cNvPicPr>
          <p:nvPr/>
        </p:nvPicPr>
        <p:blipFill>
          <a:blip r:embed="rId3">
            <a:extLst>
              <a:ext uri="{28A0092B-C50C-407E-A947-70E740481C1C}">
                <a14:useLocalDpi xmlns:a14="http://schemas.microsoft.com/office/drawing/2010/main" val="0"/>
              </a:ext>
            </a:extLst>
          </a:blip>
          <a:srcRect l="2319" t="1796" r="2585"/>
          <a:stretch>
            <a:fillRect/>
          </a:stretch>
        </p:blipFill>
        <p:spPr bwMode="auto">
          <a:xfrm>
            <a:off x="811212" y="1700808"/>
            <a:ext cx="7521575"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763" y="332656"/>
            <a:ext cx="8280474" cy="1143000"/>
          </a:xfrm>
        </p:spPr>
        <p:txBody>
          <a:bodyPr/>
          <a:lstStyle/>
          <a:p>
            <a:pPr>
              <a:defRPr/>
            </a:pPr>
            <a:r>
              <a:rPr lang="en-US" dirty="0" smtClean="0"/>
              <a:t>The advent of external radiotherapy machines</a:t>
            </a:r>
            <a:endParaRPr lang="en-US" dirty="0"/>
          </a:p>
        </p:txBody>
      </p:sp>
    </p:spTree>
    <p:extLst>
      <p:ext uri="{BB962C8B-B14F-4D97-AF65-F5344CB8AC3E}">
        <p14:creationId xmlns:p14="http://schemas.microsoft.com/office/powerpoint/2010/main" val="1961906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717" y="1268760"/>
            <a:ext cx="7172565" cy="547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672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725544" cy="1143000"/>
          </a:xfrm>
        </p:spPr>
        <p:txBody>
          <a:bodyPr/>
          <a:lstStyle/>
          <a:p>
            <a:pPr>
              <a:defRPr/>
            </a:pPr>
            <a:r>
              <a:rPr lang="en-US" sz="4000" dirty="0" smtClean="0"/>
              <a:t>Improving technology and improving precision</a:t>
            </a:r>
            <a:endParaRPr lang="en-US" sz="4000" dirty="0"/>
          </a:p>
        </p:txBody>
      </p:sp>
      <p:grpSp>
        <p:nvGrpSpPr>
          <p:cNvPr id="9" name="Group 8"/>
          <p:cNvGrpSpPr/>
          <p:nvPr/>
        </p:nvGrpSpPr>
        <p:grpSpPr>
          <a:xfrm>
            <a:off x="203383" y="1340768"/>
            <a:ext cx="8768894" cy="5408191"/>
            <a:chOff x="179512" y="1412776"/>
            <a:chExt cx="8768894" cy="5408191"/>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916281" y="1628800"/>
              <a:ext cx="3032125" cy="2601913"/>
            </a:xfrm>
            <a:prstGeom prst="rect">
              <a:avLst/>
            </a:prstGeom>
            <a:extLst>
              <a:ext uri="{91240B29-F687-4F45-9708-019B960494DF}">
                <a14:hiddenLine xmlns:a14="http://schemas.microsoft.com/office/drawing/2010/main" w="9525">
                  <a:solidFill>
                    <a:srgbClr val="000000"/>
                  </a:solidFill>
                  <a:round/>
                  <a:headEnd/>
                  <a:tailEnd/>
                </a14:hiddenLine>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429000"/>
              <a:ext cx="4513483" cy="33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images.iop.org/objects/med/news/9/2/17/view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177" y="4365104"/>
              <a:ext cx="39433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2nznub4x5d61ra4q12fyu67t-wpengine.netdna-ssl.com/wp-content/uploads/2015/10/ProBeam-Var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49" y="1412776"/>
              <a:ext cx="2250047" cy="22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6">
              <a:extLst>
                <a:ext uri="{28A0092B-C50C-407E-A947-70E740481C1C}">
                  <a14:useLocalDpi xmlns:a14="http://schemas.microsoft.com/office/drawing/2010/main" val="0"/>
                </a:ext>
              </a:extLst>
            </a:blip>
            <a:srcRect l="33672" t="22322" r="12357" b="10988"/>
            <a:stretch>
              <a:fillRect/>
            </a:stretch>
          </p:blipFill>
          <p:spPr bwMode="auto">
            <a:xfrm>
              <a:off x="2603913" y="1628800"/>
              <a:ext cx="3213103" cy="23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331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expertise</a:t>
            </a:r>
            <a:endParaRPr lang="en-US" dirty="0"/>
          </a:p>
        </p:txBody>
      </p:sp>
      <p:pic>
        <p:nvPicPr>
          <p:cNvPr id="4" name="Picture 3"/>
          <p:cNvPicPr>
            <a:picLocks noChangeAspect="1"/>
          </p:cNvPicPr>
          <p:nvPr/>
        </p:nvPicPr>
        <p:blipFill>
          <a:blip r:embed="rId2"/>
          <a:stretch>
            <a:fillRect/>
          </a:stretch>
        </p:blipFill>
        <p:spPr>
          <a:xfrm>
            <a:off x="3203848" y="3735360"/>
            <a:ext cx="5750010" cy="3119192"/>
          </a:xfrm>
          <a:prstGeom prst="rect">
            <a:avLst/>
          </a:prstGeom>
        </p:spPr>
      </p:pic>
      <p:pic>
        <p:nvPicPr>
          <p:cNvPr id="5" name="Picture 4"/>
          <p:cNvPicPr>
            <a:picLocks noChangeAspect="1"/>
          </p:cNvPicPr>
          <p:nvPr/>
        </p:nvPicPr>
        <p:blipFill rotWithShape="1">
          <a:blip r:embed="rId3"/>
          <a:srcRect l="46589" r="-46589"/>
          <a:stretch/>
        </p:blipFill>
        <p:spPr>
          <a:xfrm>
            <a:off x="6476728" y="1484784"/>
            <a:ext cx="4569158" cy="2575344"/>
          </a:xfrm>
          <a:prstGeom prst="rect">
            <a:avLst/>
          </a:prstGeom>
        </p:spPr>
      </p:pic>
      <p:pic>
        <p:nvPicPr>
          <p:cNvPr id="6" name="Picture 5"/>
          <p:cNvPicPr>
            <a:picLocks noChangeAspect="1"/>
          </p:cNvPicPr>
          <p:nvPr/>
        </p:nvPicPr>
        <p:blipFill>
          <a:blip r:embed="rId4"/>
          <a:stretch>
            <a:fillRect/>
          </a:stretch>
        </p:blipFill>
        <p:spPr>
          <a:xfrm>
            <a:off x="323528" y="2024240"/>
            <a:ext cx="4822180" cy="1582511"/>
          </a:xfrm>
          <a:prstGeom prst="rect">
            <a:avLst/>
          </a:prstGeom>
        </p:spPr>
      </p:pic>
      <p:pic>
        <p:nvPicPr>
          <p:cNvPr id="7" name="Picture 6"/>
          <p:cNvPicPr>
            <a:picLocks noChangeAspect="1"/>
          </p:cNvPicPr>
          <p:nvPr/>
        </p:nvPicPr>
        <p:blipFill>
          <a:blip r:embed="rId5"/>
          <a:stretch>
            <a:fillRect/>
          </a:stretch>
        </p:blipFill>
        <p:spPr>
          <a:xfrm>
            <a:off x="395536" y="4077072"/>
            <a:ext cx="2518296" cy="2518296"/>
          </a:xfrm>
          <a:prstGeom prst="rect">
            <a:avLst/>
          </a:prstGeom>
        </p:spPr>
      </p:pic>
      <p:sp>
        <p:nvSpPr>
          <p:cNvPr id="8" name="TextBox 7"/>
          <p:cNvSpPr txBox="1"/>
          <p:nvPr/>
        </p:nvSpPr>
        <p:spPr>
          <a:xfrm>
            <a:off x="7505700" y="9144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8923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1824" y="1484784"/>
            <a:ext cx="7772400" cy="1470025"/>
          </a:xfrm>
        </p:spPr>
        <p:txBody>
          <a:bodyPr/>
          <a:lstStyle/>
          <a:p>
            <a:r>
              <a:rPr lang="en-GB" dirty="0" smtClean="0">
                <a:solidFill>
                  <a:srgbClr val="0070C0"/>
                </a:solidFill>
              </a:rPr>
              <a:t>What is the issue?</a:t>
            </a:r>
            <a:endParaRPr lang="en-GB" dirty="0"/>
          </a:p>
        </p:txBody>
      </p:sp>
      <p:sp>
        <p:nvSpPr>
          <p:cNvPr id="3" name="TextBox 2"/>
          <p:cNvSpPr txBox="1"/>
          <p:nvPr/>
        </p:nvSpPr>
        <p:spPr>
          <a:xfrm>
            <a:off x="1115616" y="2360960"/>
            <a:ext cx="7344816" cy="2554545"/>
          </a:xfrm>
          <a:prstGeom prst="rect">
            <a:avLst/>
          </a:prstGeom>
          <a:noFill/>
        </p:spPr>
        <p:txBody>
          <a:bodyPr wrap="square" rtlCol="0">
            <a:spAutoFit/>
          </a:bodyPr>
          <a:lstStyle/>
          <a:p>
            <a:pPr algn="ctr"/>
            <a:r>
              <a:rPr lang="en-GB" sz="2800" dirty="0" smtClean="0"/>
              <a:t>Dr Alexandra Stewart</a:t>
            </a:r>
          </a:p>
          <a:p>
            <a:pPr algn="ctr"/>
            <a:r>
              <a:rPr lang="en-GB" sz="2800" dirty="0" smtClean="0"/>
              <a:t>Consultant Clinical Oncologist, </a:t>
            </a:r>
          </a:p>
          <a:p>
            <a:pPr algn="ctr"/>
            <a:r>
              <a:rPr lang="en-GB" sz="2800" dirty="0" smtClean="0"/>
              <a:t>Royal Surrey Hospital</a:t>
            </a:r>
          </a:p>
          <a:p>
            <a:pPr algn="ctr"/>
            <a:endParaRPr lang="en-GB" sz="2800" dirty="0" smtClean="0"/>
          </a:p>
          <a:p>
            <a:pPr algn="ctr"/>
            <a:r>
              <a:rPr lang="en-GB" sz="2400" dirty="0" smtClean="0"/>
              <a:t>(Formerly Chair of BIR Oncology and Radiotherapy </a:t>
            </a:r>
          </a:p>
          <a:p>
            <a:pPr algn="ctr"/>
            <a:r>
              <a:rPr lang="en-GB" sz="2400" dirty="0" smtClean="0"/>
              <a:t>Special </a:t>
            </a:r>
            <a:r>
              <a:rPr lang="en-GB" sz="2400" dirty="0"/>
              <a:t>I</a:t>
            </a:r>
            <a:r>
              <a:rPr lang="en-GB" sz="2400" dirty="0" smtClean="0"/>
              <a:t>nterest </a:t>
            </a:r>
            <a:r>
              <a:rPr lang="en-GB" sz="2400" dirty="0"/>
              <a:t>G</a:t>
            </a:r>
            <a:r>
              <a:rPr lang="en-GB" sz="2400" dirty="0" smtClean="0"/>
              <a:t>roup)</a:t>
            </a:r>
            <a:endParaRPr lang="en-GB" sz="2400" dirty="0"/>
          </a:p>
        </p:txBody>
      </p:sp>
    </p:spTree>
    <p:extLst>
      <p:ext uri="{BB962C8B-B14F-4D97-AF65-F5344CB8AC3E}">
        <p14:creationId xmlns:p14="http://schemas.microsoft.com/office/powerpoint/2010/main" val="1985370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1143000"/>
          </a:xfrm>
        </p:spPr>
        <p:txBody>
          <a:bodyPr/>
          <a:lstStyle/>
          <a:p>
            <a:pPr>
              <a:defRPr/>
            </a:pPr>
            <a:r>
              <a:rPr lang="en-US" dirty="0" smtClean="0"/>
              <a:t>Key members of the workforce</a:t>
            </a:r>
            <a:endParaRPr lang="en-US" dirty="0"/>
          </a:p>
        </p:txBody>
      </p:sp>
      <p:pic>
        <p:nvPicPr>
          <p:cNvPr id="3" name="Picture 2"/>
          <p:cNvPicPr>
            <a:picLocks noChangeAspect="1"/>
          </p:cNvPicPr>
          <p:nvPr/>
        </p:nvPicPr>
        <p:blipFill>
          <a:blip r:embed="rId2"/>
          <a:stretch>
            <a:fillRect/>
          </a:stretch>
        </p:blipFill>
        <p:spPr>
          <a:xfrm>
            <a:off x="1231261" y="1819307"/>
            <a:ext cx="6681477" cy="5015038"/>
          </a:xfrm>
          <a:prstGeom prst="rect">
            <a:avLst/>
          </a:prstGeom>
        </p:spPr>
      </p:pic>
      <p:sp>
        <p:nvSpPr>
          <p:cNvPr id="4" name="TextBox 3"/>
          <p:cNvSpPr txBox="1"/>
          <p:nvPr/>
        </p:nvSpPr>
        <p:spPr>
          <a:xfrm>
            <a:off x="4499992" y="4365104"/>
            <a:ext cx="1296144" cy="369332"/>
          </a:xfrm>
          <a:prstGeom prst="rect">
            <a:avLst/>
          </a:prstGeom>
          <a:noFill/>
        </p:spPr>
        <p:txBody>
          <a:bodyPr wrap="square" rtlCol="0">
            <a:spAutoFit/>
          </a:bodyPr>
          <a:lstStyle/>
          <a:p>
            <a:r>
              <a:rPr lang="en-US" b="1" dirty="0" smtClean="0">
                <a:solidFill>
                  <a:srgbClr val="FF0000"/>
                </a:solidFill>
              </a:rPr>
              <a:t>The patient</a:t>
            </a:r>
            <a:endParaRPr lang="en-US" b="1" dirty="0">
              <a:solidFill>
                <a:srgbClr val="FF0000"/>
              </a:solidFill>
            </a:endParaRPr>
          </a:p>
        </p:txBody>
      </p:sp>
      <p:sp>
        <p:nvSpPr>
          <p:cNvPr id="5" name="TextBox 4"/>
          <p:cNvSpPr txBox="1"/>
          <p:nvPr/>
        </p:nvSpPr>
        <p:spPr>
          <a:xfrm>
            <a:off x="2915816" y="3933056"/>
            <a:ext cx="1224136" cy="369332"/>
          </a:xfrm>
          <a:prstGeom prst="rect">
            <a:avLst/>
          </a:prstGeom>
          <a:noFill/>
        </p:spPr>
        <p:txBody>
          <a:bodyPr wrap="square" rtlCol="0">
            <a:spAutoFit/>
          </a:bodyPr>
          <a:lstStyle/>
          <a:p>
            <a:r>
              <a:rPr lang="en-US" b="1" dirty="0" smtClean="0">
                <a:solidFill>
                  <a:schemeClr val="bg1"/>
                </a:solidFill>
              </a:rPr>
              <a:t>Oncologist</a:t>
            </a:r>
            <a:endParaRPr lang="en-US" b="1" dirty="0">
              <a:solidFill>
                <a:schemeClr val="bg1"/>
              </a:solidFill>
            </a:endParaRPr>
          </a:p>
        </p:txBody>
      </p:sp>
      <p:sp>
        <p:nvSpPr>
          <p:cNvPr id="6" name="TextBox 5"/>
          <p:cNvSpPr txBox="1"/>
          <p:nvPr/>
        </p:nvSpPr>
        <p:spPr>
          <a:xfrm>
            <a:off x="6228184" y="3861048"/>
            <a:ext cx="1080120" cy="369332"/>
          </a:xfrm>
          <a:prstGeom prst="rect">
            <a:avLst/>
          </a:prstGeom>
          <a:noFill/>
        </p:spPr>
        <p:txBody>
          <a:bodyPr wrap="square" rtlCol="0">
            <a:spAutoFit/>
          </a:bodyPr>
          <a:lstStyle/>
          <a:p>
            <a:r>
              <a:rPr lang="en-US" b="1" dirty="0" smtClean="0">
                <a:solidFill>
                  <a:srgbClr val="FFFFFF"/>
                </a:solidFill>
              </a:rPr>
              <a:t>Physicist</a:t>
            </a:r>
            <a:endParaRPr lang="en-US" b="1" dirty="0">
              <a:solidFill>
                <a:srgbClr val="FFFFFF"/>
              </a:solidFill>
            </a:endParaRPr>
          </a:p>
        </p:txBody>
      </p:sp>
      <p:sp>
        <p:nvSpPr>
          <p:cNvPr id="7" name="TextBox 6"/>
          <p:cNvSpPr txBox="1"/>
          <p:nvPr/>
        </p:nvSpPr>
        <p:spPr>
          <a:xfrm>
            <a:off x="1187624" y="2996952"/>
            <a:ext cx="1656184" cy="369332"/>
          </a:xfrm>
          <a:prstGeom prst="rect">
            <a:avLst/>
          </a:prstGeom>
          <a:noFill/>
        </p:spPr>
        <p:txBody>
          <a:bodyPr wrap="square" rtlCol="0">
            <a:spAutoFit/>
          </a:bodyPr>
          <a:lstStyle/>
          <a:p>
            <a:r>
              <a:rPr lang="en-US" b="1" dirty="0" smtClean="0">
                <a:solidFill>
                  <a:srgbClr val="FFFFFF"/>
                </a:solidFill>
              </a:rPr>
              <a:t>Radiographer</a:t>
            </a:r>
            <a:endParaRPr lang="en-US" b="1" dirty="0">
              <a:solidFill>
                <a:srgbClr val="FFFFFF"/>
              </a:solidFill>
            </a:endParaRPr>
          </a:p>
        </p:txBody>
      </p:sp>
      <p:sp>
        <p:nvSpPr>
          <p:cNvPr id="8" name="TextBox 7"/>
          <p:cNvSpPr txBox="1"/>
          <p:nvPr/>
        </p:nvSpPr>
        <p:spPr>
          <a:xfrm>
            <a:off x="5292080" y="3206206"/>
            <a:ext cx="1152128" cy="369332"/>
          </a:xfrm>
          <a:prstGeom prst="rect">
            <a:avLst/>
          </a:prstGeom>
          <a:noFill/>
        </p:spPr>
        <p:txBody>
          <a:bodyPr wrap="square" rtlCol="0">
            <a:spAutoFit/>
          </a:bodyPr>
          <a:lstStyle/>
          <a:p>
            <a:r>
              <a:rPr lang="en-US" b="1" dirty="0" smtClean="0">
                <a:solidFill>
                  <a:srgbClr val="FFFFFF"/>
                </a:solidFill>
              </a:rPr>
              <a:t>Engineer</a:t>
            </a:r>
            <a:endParaRPr lang="en-US" b="1" dirty="0">
              <a:solidFill>
                <a:srgbClr val="FFFFFF"/>
              </a:solidFill>
            </a:endParaRPr>
          </a:p>
        </p:txBody>
      </p:sp>
      <p:sp>
        <p:nvSpPr>
          <p:cNvPr id="9" name="TextBox 8"/>
          <p:cNvSpPr txBox="1"/>
          <p:nvPr/>
        </p:nvSpPr>
        <p:spPr>
          <a:xfrm>
            <a:off x="3851920" y="3573463"/>
            <a:ext cx="576064" cy="369332"/>
          </a:xfrm>
          <a:prstGeom prst="rect">
            <a:avLst/>
          </a:prstGeom>
          <a:noFill/>
        </p:spPr>
        <p:txBody>
          <a:bodyPr wrap="square" rtlCol="0">
            <a:spAutoFit/>
          </a:bodyPr>
          <a:lstStyle/>
          <a:p>
            <a:r>
              <a:rPr lang="en-US" b="1" dirty="0" smtClean="0">
                <a:solidFill>
                  <a:srgbClr val="FFFFFF"/>
                </a:solidFill>
              </a:rPr>
              <a:t>CNS</a:t>
            </a:r>
            <a:endParaRPr lang="en-US" b="1" dirty="0">
              <a:solidFill>
                <a:srgbClr val="FFFFFF"/>
              </a:solidFill>
            </a:endParaRPr>
          </a:p>
        </p:txBody>
      </p:sp>
      <p:sp>
        <p:nvSpPr>
          <p:cNvPr id="10" name="TextBox 9"/>
          <p:cNvSpPr txBox="1"/>
          <p:nvPr/>
        </p:nvSpPr>
        <p:spPr>
          <a:xfrm>
            <a:off x="2771800" y="2924944"/>
            <a:ext cx="936104" cy="369332"/>
          </a:xfrm>
          <a:prstGeom prst="rect">
            <a:avLst/>
          </a:prstGeom>
          <a:noFill/>
        </p:spPr>
        <p:txBody>
          <a:bodyPr wrap="square" rtlCol="0">
            <a:spAutoFit/>
          </a:bodyPr>
          <a:lstStyle/>
          <a:p>
            <a:r>
              <a:rPr lang="en-US" b="1" dirty="0" smtClean="0">
                <a:solidFill>
                  <a:srgbClr val="FFFFFF"/>
                </a:solidFill>
              </a:rPr>
              <a:t>Admin</a:t>
            </a:r>
            <a:endParaRPr lang="en-US" b="1" dirty="0">
              <a:solidFill>
                <a:srgbClr val="FFFFFF"/>
              </a:solidFill>
            </a:endParaRPr>
          </a:p>
        </p:txBody>
      </p:sp>
      <p:sp>
        <p:nvSpPr>
          <p:cNvPr id="11" name="TextBox 10"/>
          <p:cNvSpPr txBox="1"/>
          <p:nvPr/>
        </p:nvSpPr>
        <p:spPr>
          <a:xfrm>
            <a:off x="6660232" y="2852936"/>
            <a:ext cx="1368152" cy="369332"/>
          </a:xfrm>
          <a:prstGeom prst="rect">
            <a:avLst/>
          </a:prstGeom>
          <a:noFill/>
        </p:spPr>
        <p:txBody>
          <a:bodyPr wrap="square" rtlCol="0">
            <a:spAutoFit/>
          </a:bodyPr>
          <a:lstStyle/>
          <a:p>
            <a:r>
              <a:rPr lang="en-US" b="1" dirty="0" err="1" smtClean="0">
                <a:solidFill>
                  <a:srgbClr val="FFFFFF"/>
                </a:solidFill>
              </a:rPr>
              <a:t>Dosimetrist</a:t>
            </a:r>
            <a:endParaRPr lang="en-US" b="1" dirty="0">
              <a:solidFill>
                <a:srgbClr val="FFFFFF"/>
              </a:solidFill>
            </a:endParaRPr>
          </a:p>
        </p:txBody>
      </p:sp>
    </p:spTree>
    <p:extLst>
      <p:ext uri="{BB962C8B-B14F-4D97-AF65-F5344CB8AC3E}">
        <p14:creationId xmlns:p14="http://schemas.microsoft.com/office/powerpoint/2010/main" val="2522322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defRPr/>
            </a:pPr>
            <a:r>
              <a:rPr lang="en-GB">
                <a:latin typeface="Arial" charset="0"/>
              </a:rPr>
              <a:t>Aim</a:t>
            </a:r>
            <a:endParaRPr lang="en-US">
              <a:latin typeface="Arial" charset="0"/>
            </a:endParaRPr>
          </a:p>
        </p:txBody>
      </p:sp>
      <p:sp>
        <p:nvSpPr>
          <p:cNvPr id="18434" name="Rectangle 3"/>
          <p:cNvSpPr>
            <a:spLocks noGrp="1" noChangeArrowheads="1"/>
          </p:cNvSpPr>
          <p:nvPr>
            <p:ph type="body" idx="1"/>
          </p:nvPr>
        </p:nvSpPr>
        <p:spPr/>
        <p:txBody>
          <a:bodyPr/>
          <a:lstStyle/>
          <a:p>
            <a:pPr marL="609600" indent="-609600" eaLnBrk="1" hangingPunct="1">
              <a:lnSpc>
                <a:spcPct val="90000"/>
              </a:lnSpc>
              <a:defRPr/>
            </a:pPr>
            <a:r>
              <a:rPr lang="en-GB" dirty="0">
                <a:latin typeface="Arial" charset="0"/>
              </a:rPr>
              <a:t>To deliver a </a:t>
            </a:r>
            <a:r>
              <a:rPr lang="en-GB" dirty="0" err="1">
                <a:latin typeface="Arial" charset="0"/>
              </a:rPr>
              <a:t>tumoricidal</a:t>
            </a:r>
            <a:r>
              <a:rPr lang="en-GB" dirty="0">
                <a:latin typeface="Arial" charset="0"/>
              </a:rPr>
              <a:t> dose of radiation to a defined target volume whilst sparing normal tissue</a:t>
            </a:r>
          </a:p>
          <a:p>
            <a:pPr marL="609600" indent="-609600" eaLnBrk="1" hangingPunct="1">
              <a:lnSpc>
                <a:spcPct val="90000"/>
              </a:lnSpc>
              <a:defRPr/>
            </a:pPr>
            <a:r>
              <a:rPr lang="en-GB" dirty="0">
                <a:latin typeface="Arial" charset="0"/>
              </a:rPr>
              <a:t>Therapeutic use of high energy </a:t>
            </a:r>
            <a:r>
              <a:rPr lang="en-GB" dirty="0" smtClean="0">
                <a:latin typeface="Arial" charset="0"/>
              </a:rPr>
              <a:t>ionising </a:t>
            </a:r>
            <a:r>
              <a:rPr lang="en-GB" dirty="0">
                <a:latin typeface="Arial" charset="0"/>
              </a:rPr>
              <a:t>radiation</a:t>
            </a:r>
          </a:p>
          <a:p>
            <a:pPr marL="990600" lvl="1" indent="-533400" eaLnBrk="1" hangingPunct="1">
              <a:lnSpc>
                <a:spcPct val="90000"/>
              </a:lnSpc>
              <a:defRPr/>
            </a:pPr>
            <a:r>
              <a:rPr lang="en-US" sz="3200" dirty="0">
                <a:latin typeface="Arial" charset="0"/>
              </a:rPr>
              <a:t>Electromagnetic waves or subatomic particles</a:t>
            </a:r>
          </a:p>
          <a:p>
            <a:pPr marL="609600" indent="-609600" eaLnBrk="1" hangingPunct="1">
              <a:lnSpc>
                <a:spcPct val="90000"/>
              </a:lnSpc>
              <a:defRPr/>
            </a:pPr>
            <a:r>
              <a:rPr lang="en-US" dirty="0">
                <a:latin typeface="Arial" charset="0"/>
              </a:rPr>
              <a:t>Damage DNA therefore interfere with DNA replication</a:t>
            </a:r>
          </a:p>
        </p:txBody>
      </p:sp>
    </p:spTree>
    <p:extLst>
      <p:ext uri="{BB962C8B-B14F-4D97-AF65-F5344CB8AC3E}">
        <p14:creationId xmlns:p14="http://schemas.microsoft.com/office/powerpoint/2010/main" val="32954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52736"/>
            <a:ext cx="8229600" cy="1143000"/>
          </a:xfrm>
        </p:spPr>
        <p:txBody>
          <a:bodyPr/>
          <a:lstStyle/>
          <a:p>
            <a:pPr>
              <a:defRPr/>
            </a:pPr>
            <a:r>
              <a:rPr lang="en-US" dirty="0" smtClean="0"/>
              <a:t>Radiotherapy damages DNA</a:t>
            </a:r>
            <a:endParaRPr lang="en-US" dirty="0"/>
          </a:p>
        </p:txBody>
      </p:sp>
      <p:pic>
        <p:nvPicPr>
          <p:cNvPr id="2" name="Picture 1"/>
          <p:cNvPicPr>
            <a:picLocks noChangeAspect="1"/>
          </p:cNvPicPr>
          <p:nvPr/>
        </p:nvPicPr>
        <p:blipFill>
          <a:blip r:embed="rId2"/>
          <a:stretch>
            <a:fillRect/>
          </a:stretch>
        </p:blipFill>
        <p:spPr>
          <a:xfrm>
            <a:off x="273390" y="2420888"/>
            <a:ext cx="8597219" cy="3890207"/>
          </a:xfrm>
          <a:prstGeom prst="rect">
            <a:avLst/>
          </a:prstGeom>
        </p:spPr>
      </p:pic>
    </p:spTree>
    <p:extLst>
      <p:ext uri="{BB962C8B-B14F-4D97-AF65-F5344CB8AC3E}">
        <p14:creationId xmlns:p14="http://schemas.microsoft.com/office/powerpoint/2010/main" val="170882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4"/>
          <p:cNvSpPr txBox="1">
            <a:spLocks noChangeArrowheads="1"/>
          </p:cNvSpPr>
          <p:nvPr/>
        </p:nvSpPr>
        <p:spPr bwMode="auto">
          <a:xfrm>
            <a:off x="358775" y="692696"/>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50000"/>
              </a:spcBef>
            </a:pPr>
            <a:r>
              <a:rPr lang="en-GB" dirty="0">
                <a:latin typeface="Arial" charset="0"/>
              </a:rPr>
              <a:t>Pre-planning</a:t>
            </a:r>
            <a:endParaRPr lang="en-US" dirty="0">
              <a:latin typeface="Arial" charset="0"/>
            </a:endParaRPr>
          </a:p>
        </p:txBody>
      </p:sp>
      <p:sp>
        <p:nvSpPr>
          <p:cNvPr id="46082" name="Text Box 5"/>
          <p:cNvSpPr txBox="1">
            <a:spLocks noChangeArrowheads="1"/>
          </p:cNvSpPr>
          <p:nvPr/>
        </p:nvSpPr>
        <p:spPr bwMode="auto">
          <a:xfrm>
            <a:off x="250825" y="2780928"/>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50000"/>
              </a:spcBef>
            </a:pPr>
            <a:r>
              <a:rPr lang="en-GB" dirty="0">
                <a:latin typeface="Arial" charset="0"/>
              </a:rPr>
              <a:t>Planning</a:t>
            </a:r>
            <a:endParaRPr lang="en-US" dirty="0">
              <a:latin typeface="Arial" charset="0"/>
            </a:endParaRPr>
          </a:p>
        </p:txBody>
      </p:sp>
      <p:sp>
        <p:nvSpPr>
          <p:cNvPr id="46083" name="Text Box 6"/>
          <p:cNvSpPr txBox="1">
            <a:spLocks noChangeArrowheads="1"/>
          </p:cNvSpPr>
          <p:nvPr/>
        </p:nvSpPr>
        <p:spPr bwMode="auto">
          <a:xfrm>
            <a:off x="179387" y="5517232"/>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50000"/>
              </a:spcBef>
            </a:pPr>
            <a:r>
              <a:rPr lang="en-GB" dirty="0">
                <a:latin typeface="Arial" charset="0"/>
              </a:rPr>
              <a:t>Treatment delivery</a:t>
            </a:r>
            <a:endParaRPr lang="en-US" dirty="0">
              <a:latin typeface="Arial" charset="0"/>
            </a:endParaRPr>
          </a:p>
        </p:txBody>
      </p:sp>
      <p:sp>
        <p:nvSpPr>
          <p:cNvPr id="46084" name="Line 7"/>
          <p:cNvSpPr>
            <a:spLocks noChangeShapeType="1"/>
          </p:cNvSpPr>
          <p:nvPr/>
        </p:nvSpPr>
        <p:spPr bwMode="auto">
          <a:xfrm flipH="1">
            <a:off x="2051720" y="1196752"/>
            <a:ext cx="0" cy="1584325"/>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6085" name="Line 8"/>
          <p:cNvSpPr>
            <a:spLocks noChangeShapeType="1"/>
          </p:cNvSpPr>
          <p:nvPr/>
        </p:nvSpPr>
        <p:spPr bwMode="auto">
          <a:xfrm>
            <a:off x="2051720" y="3356992"/>
            <a:ext cx="0" cy="2232025"/>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6086" name="Text Box 9"/>
          <p:cNvSpPr txBox="1">
            <a:spLocks noChangeArrowheads="1"/>
          </p:cNvSpPr>
          <p:nvPr/>
        </p:nvSpPr>
        <p:spPr bwMode="auto">
          <a:xfrm>
            <a:off x="3491880" y="404664"/>
            <a:ext cx="2879725" cy="13223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spcBef>
                <a:spcPct val="50000"/>
              </a:spcBef>
            </a:pPr>
            <a:r>
              <a:rPr lang="en-GB" sz="2000" dirty="0">
                <a:latin typeface="Arial" charset="0"/>
              </a:rPr>
              <a:t>Evaluation and Staging</a:t>
            </a:r>
          </a:p>
          <a:p>
            <a:pPr eaLnBrk="1" hangingPunct="1">
              <a:spcBef>
                <a:spcPct val="50000"/>
              </a:spcBef>
            </a:pPr>
            <a:r>
              <a:rPr lang="en-GB" sz="2000" dirty="0">
                <a:latin typeface="Arial" charset="0"/>
              </a:rPr>
              <a:t>Treatment Intent</a:t>
            </a:r>
          </a:p>
          <a:p>
            <a:pPr eaLnBrk="1" hangingPunct="1">
              <a:spcBef>
                <a:spcPct val="50000"/>
              </a:spcBef>
            </a:pPr>
            <a:r>
              <a:rPr lang="en-GB" sz="2000" dirty="0">
                <a:latin typeface="Arial" charset="0"/>
              </a:rPr>
              <a:t>MDT discussion</a:t>
            </a:r>
            <a:endParaRPr lang="en-US" sz="2000" dirty="0">
              <a:latin typeface="Arial" charset="0"/>
            </a:endParaRPr>
          </a:p>
        </p:txBody>
      </p:sp>
      <p:sp>
        <p:nvSpPr>
          <p:cNvPr id="46087" name="Text Box 10"/>
          <p:cNvSpPr txBox="1">
            <a:spLocks noChangeArrowheads="1"/>
          </p:cNvSpPr>
          <p:nvPr/>
        </p:nvSpPr>
        <p:spPr bwMode="auto">
          <a:xfrm>
            <a:off x="3491880" y="2132856"/>
            <a:ext cx="2879725" cy="22463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spcBef>
                <a:spcPct val="50000"/>
              </a:spcBef>
            </a:pPr>
            <a:r>
              <a:rPr lang="en-GB" sz="2000" dirty="0">
                <a:latin typeface="Arial" charset="0"/>
              </a:rPr>
              <a:t>Consent</a:t>
            </a:r>
          </a:p>
          <a:p>
            <a:pPr eaLnBrk="1" hangingPunct="1">
              <a:spcBef>
                <a:spcPct val="50000"/>
              </a:spcBef>
            </a:pPr>
            <a:r>
              <a:rPr lang="en-GB" sz="2000" dirty="0">
                <a:latin typeface="Arial" charset="0"/>
              </a:rPr>
              <a:t>Patient Immobilisation</a:t>
            </a:r>
          </a:p>
          <a:p>
            <a:pPr eaLnBrk="1" hangingPunct="1">
              <a:spcBef>
                <a:spcPct val="50000"/>
              </a:spcBef>
            </a:pPr>
            <a:r>
              <a:rPr lang="en-GB" sz="2000" dirty="0">
                <a:latin typeface="Arial" charset="0"/>
              </a:rPr>
              <a:t>Image acquisition</a:t>
            </a:r>
          </a:p>
          <a:p>
            <a:pPr eaLnBrk="1" hangingPunct="1">
              <a:spcBef>
                <a:spcPct val="50000"/>
              </a:spcBef>
            </a:pPr>
            <a:r>
              <a:rPr lang="en-GB" sz="2000" dirty="0">
                <a:latin typeface="Arial" charset="0"/>
              </a:rPr>
              <a:t>Delineation of treatment</a:t>
            </a:r>
          </a:p>
          <a:p>
            <a:pPr eaLnBrk="1" hangingPunct="1">
              <a:spcBef>
                <a:spcPct val="50000"/>
              </a:spcBef>
            </a:pPr>
            <a:r>
              <a:rPr lang="en-GB" sz="2000" dirty="0">
                <a:latin typeface="Arial" charset="0"/>
              </a:rPr>
              <a:t>Dosimetry and planning</a:t>
            </a:r>
            <a:endParaRPr lang="en-US" sz="2000" dirty="0">
              <a:latin typeface="Arial" charset="0"/>
            </a:endParaRPr>
          </a:p>
        </p:txBody>
      </p:sp>
      <p:sp>
        <p:nvSpPr>
          <p:cNvPr id="46088" name="Text Box 11"/>
          <p:cNvSpPr txBox="1">
            <a:spLocks noChangeArrowheads="1"/>
          </p:cNvSpPr>
          <p:nvPr/>
        </p:nvSpPr>
        <p:spPr bwMode="auto">
          <a:xfrm>
            <a:off x="3497793" y="4869160"/>
            <a:ext cx="2879725" cy="1785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spcBef>
                <a:spcPct val="50000"/>
              </a:spcBef>
            </a:pPr>
            <a:r>
              <a:rPr lang="en-GB" sz="2000" dirty="0">
                <a:latin typeface="Arial" charset="0"/>
              </a:rPr>
              <a:t>Verification</a:t>
            </a:r>
          </a:p>
          <a:p>
            <a:pPr eaLnBrk="1" hangingPunct="1">
              <a:spcBef>
                <a:spcPct val="50000"/>
              </a:spcBef>
            </a:pPr>
            <a:r>
              <a:rPr lang="en-GB" sz="2000" dirty="0">
                <a:latin typeface="Arial" charset="0"/>
              </a:rPr>
              <a:t>Treatment monitoring</a:t>
            </a:r>
          </a:p>
          <a:p>
            <a:pPr eaLnBrk="1" hangingPunct="1">
              <a:spcBef>
                <a:spcPct val="50000"/>
              </a:spcBef>
            </a:pPr>
            <a:r>
              <a:rPr lang="en-GB" sz="2000" dirty="0">
                <a:latin typeface="Arial" charset="0"/>
              </a:rPr>
              <a:t>Care on treatment</a:t>
            </a:r>
          </a:p>
          <a:p>
            <a:pPr eaLnBrk="1" hangingPunct="1">
              <a:spcBef>
                <a:spcPct val="50000"/>
              </a:spcBef>
            </a:pPr>
            <a:r>
              <a:rPr lang="en-GB" sz="2000" dirty="0">
                <a:latin typeface="Arial" charset="0"/>
              </a:rPr>
              <a:t>Evaluation of outcome</a:t>
            </a:r>
            <a:endParaRPr lang="en-US" sz="2000" dirty="0">
              <a:latin typeface="Arial" charset="0"/>
            </a:endParaRPr>
          </a:p>
        </p:txBody>
      </p:sp>
    </p:spTree>
    <p:extLst>
      <p:ext uri="{BB962C8B-B14F-4D97-AF65-F5344CB8AC3E}">
        <p14:creationId xmlns:p14="http://schemas.microsoft.com/office/powerpoint/2010/main" val="1712344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14_14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395" y="675074"/>
            <a:ext cx="4657209" cy="620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56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8031" y="632925"/>
            <a:ext cx="6019014" cy="622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969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4fldnewax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253" y="1412776"/>
            <a:ext cx="6853493" cy="51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04664"/>
            <a:ext cx="8229600" cy="1143000"/>
          </a:xfrm>
        </p:spPr>
        <p:txBody>
          <a:bodyPr/>
          <a:lstStyle/>
          <a:p>
            <a:r>
              <a:rPr lang="en-US" dirty="0">
                <a:latin typeface="Garamond" charset="0"/>
              </a:rPr>
              <a:t>How do we deliver dose?</a:t>
            </a:r>
            <a:endParaRPr lang="en-US" dirty="0"/>
          </a:p>
        </p:txBody>
      </p:sp>
    </p:spTree>
    <p:extLst>
      <p:ext uri="{BB962C8B-B14F-4D97-AF65-F5344CB8AC3E}">
        <p14:creationId xmlns:p14="http://schemas.microsoft.com/office/powerpoint/2010/main" val="2807215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467544" y="1268760"/>
            <a:ext cx="8229600" cy="4389438"/>
          </a:xfrm>
        </p:spPr>
        <p:txBody>
          <a:bodyPr/>
          <a:lstStyle/>
          <a:p>
            <a:pPr marL="0" indent="0" algn="ctr" eaLnBrk="1" hangingPunct="1">
              <a:buFont typeface="Wingdings" charset="0"/>
              <a:buNone/>
              <a:defRPr/>
            </a:pPr>
            <a:r>
              <a:rPr lang="en-GB" dirty="0" smtClean="0"/>
              <a:t>More conformal radiotherapy will automatically lower acute side effects and allow for dose escalation</a:t>
            </a:r>
          </a:p>
        </p:txBody>
      </p:sp>
      <p:pic>
        <p:nvPicPr>
          <p:cNvPr id="53250" name="Picture 16" descr="ConfDo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997200"/>
            <a:ext cx="3508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7" descr="IMRTdo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2995613"/>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884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 descr="sagCon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894" r="6596" b="19009"/>
          <a:stretch>
            <a:fillRect/>
          </a:stretch>
        </p:blipFill>
        <p:spPr>
          <a:xfrm>
            <a:off x="206376" y="1412776"/>
            <a:ext cx="4221162" cy="3717925"/>
          </a:xfrm>
          <a:noFill/>
          <a:extLst>
            <a:ext uri="{909E8E84-426E-40DD-AFC4-6F175D3DCCD1}">
              <a14:hiddenFill xmlns:a14="http://schemas.microsoft.com/office/drawing/2010/main">
                <a:solidFill>
                  <a:srgbClr val="FFFFFF"/>
                </a:solidFill>
              </a14:hiddenFill>
            </a:ext>
          </a:extLst>
        </p:spPr>
      </p:pic>
      <p:pic>
        <p:nvPicPr>
          <p:cNvPr id="55298" name="Picture 7" descr="sagIMR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9766" r="3255" b="18637"/>
          <a:stretch>
            <a:fillRect/>
          </a:stretch>
        </p:blipFill>
        <p:spPr>
          <a:xfrm>
            <a:off x="4716016" y="1412776"/>
            <a:ext cx="4257675" cy="3717925"/>
          </a:xfrm>
          <a:noFill/>
          <a:extLst>
            <a:ext uri="{909E8E84-426E-40DD-AFC4-6F175D3DCCD1}">
              <a14:hiddenFill xmlns:a14="http://schemas.microsoft.com/office/drawing/2010/main">
                <a:solidFill>
                  <a:srgbClr val="FFFFFF"/>
                </a:solidFill>
              </a14:hiddenFill>
            </a:ext>
          </a:extLst>
        </p:spPr>
      </p:pic>
      <p:sp>
        <p:nvSpPr>
          <p:cNvPr id="55299" name="Text Box 8"/>
          <p:cNvSpPr txBox="1">
            <a:spLocks noChangeArrowheads="1"/>
          </p:cNvSpPr>
          <p:nvPr/>
        </p:nvSpPr>
        <p:spPr bwMode="auto">
          <a:xfrm>
            <a:off x="468313" y="5516563"/>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50000"/>
              </a:spcBef>
            </a:pPr>
            <a:r>
              <a:rPr lang="en-GB">
                <a:latin typeface="Constantia" charset="0"/>
              </a:rPr>
              <a:t>Conformal Plan</a:t>
            </a:r>
          </a:p>
        </p:txBody>
      </p:sp>
      <p:sp>
        <p:nvSpPr>
          <p:cNvPr id="55300" name="Text Box 9"/>
          <p:cNvSpPr txBox="1">
            <a:spLocks noChangeArrowheads="1"/>
          </p:cNvSpPr>
          <p:nvPr/>
        </p:nvSpPr>
        <p:spPr bwMode="auto">
          <a:xfrm>
            <a:off x="5003800" y="5516563"/>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50000"/>
              </a:spcBef>
            </a:pPr>
            <a:r>
              <a:rPr lang="en-GB">
                <a:latin typeface="Constantia" charset="0"/>
              </a:rPr>
              <a:t>IMRT Plan</a:t>
            </a:r>
          </a:p>
        </p:txBody>
      </p:sp>
      <p:sp>
        <p:nvSpPr>
          <p:cNvPr id="55301" name="Line 20"/>
          <p:cNvSpPr>
            <a:spLocks noChangeShapeType="1"/>
          </p:cNvSpPr>
          <p:nvPr/>
        </p:nvSpPr>
        <p:spPr bwMode="auto">
          <a:xfrm flipV="1">
            <a:off x="684213" y="2924175"/>
            <a:ext cx="503237" cy="1009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Line 21"/>
          <p:cNvSpPr>
            <a:spLocks noChangeShapeType="1"/>
          </p:cNvSpPr>
          <p:nvPr/>
        </p:nvSpPr>
        <p:spPr bwMode="auto">
          <a:xfrm flipV="1">
            <a:off x="5651500" y="3213100"/>
            <a:ext cx="649288"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82204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radium wat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20" y="1340768"/>
            <a:ext cx="6840759" cy="53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825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88640"/>
            <a:ext cx="6192688" cy="419100"/>
          </a:xfrm>
        </p:spPr>
        <p:txBody>
          <a:bodyPr>
            <a:normAutofit fontScale="90000"/>
          </a:bodyPr>
          <a:lstStyle/>
          <a:p>
            <a:pPr>
              <a:defRPr/>
            </a:pPr>
            <a:r>
              <a:rPr lang="en-US" dirty="0" smtClean="0"/>
              <a:t>Changes in cancer survival over time</a:t>
            </a:r>
            <a:endParaRPr lang="en-US" dirty="0"/>
          </a:p>
        </p:txBody>
      </p:sp>
      <p:pic>
        <p:nvPicPr>
          <p:cNvPr id="20482" name="Content Placeholder 3" descr="Screen Shot 2015-11-04 at 20.26.51.png"/>
          <p:cNvPicPr>
            <a:picLocks noGrp="1" noChangeAspect="1"/>
          </p:cNvPicPr>
          <p:nvPr>
            <p:ph idx="1"/>
          </p:nvPr>
        </p:nvPicPr>
        <p:blipFill>
          <a:blip r:embed="rId2">
            <a:extLst>
              <a:ext uri="{28A0092B-C50C-407E-A947-70E740481C1C}">
                <a14:useLocalDpi xmlns:a14="http://schemas.microsoft.com/office/drawing/2010/main" val="0"/>
              </a:ext>
            </a:extLst>
          </a:blip>
          <a:srcRect l="-50912" r="-50912"/>
          <a:stretch>
            <a:fillRect/>
          </a:stretch>
        </p:blipFill>
        <p:spPr>
          <a:xfrm>
            <a:off x="-380089" y="1556792"/>
            <a:ext cx="9904177" cy="5445224"/>
          </a:xfrm>
        </p:spPr>
      </p:pic>
    </p:spTree>
    <p:extLst>
      <p:ext uri="{BB962C8B-B14F-4D97-AF65-F5344CB8AC3E}">
        <p14:creationId xmlns:p14="http://schemas.microsoft.com/office/powerpoint/2010/main" val="305546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pPr>
              <a:defRPr/>
            </a:pPr>
            <a:endParaRPr lang="en-GB">
              <a:latin typeface="Arial" charset="0"/>
            </a:endParaRPr>
          </a:p>
        </p:txBody>
      </p:sp>
      <p:pic>
        <p:nvPicPr>
          <p:cNvPr id="51202" name="Picture 2" descr="Orthovoltage00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4300538"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Orthovoltage00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1213" y="549275"/>
            <a:ext cx="43195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162572">
            <a:off x="7165975" y="2833688"/>
            <a:ext cx="1223963" cy="2159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799465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Brachytherapy</a:t>
            </a:r>
            <a:endParaRPr lang="en-US" dirty="0"/>
          </a:p>
        </p:txBody>
      </p:sp>
      <p:pic>
        <p:nvPicPr>
          <p:cNvPr id="4" name="Picture 6" descr="C:\Documents and Settings\Alexandra\My Documents\My Pictures\Brachy file\Tongue caths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293096"/>
            <a:ext cx="3157736" cy="2368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Brachy\Lung sarcoma\119_1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384042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Brachy\Chin sarcoma\isodos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268760"/>
            <a:ext cx="4165191" cy="2950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3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4365104"/>
            <a:ext cx="212372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509120"/>
            <a:ext cx="3503902" cy="21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19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Stereotactic radiotherapy</a:t>
            </a:r>
            <a:endParaRPr lang="en-US" dirty="0"/>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96752"/>
            <a:ext cx="3528392" cy="5543443"/>
          </a:xfrm>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24744"/>
            <a:ext cx="3470785" cy="260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861048"/>
            <a:ext cx="2781688" cy="281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533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rrowheads="1"/>
          </p:cNvSpPr>
          <p:nvPr>
            <p:ph type="title"/>
          </p:nvPr>
        </p:nvSpPr>
        <p:spPr/>
        <p:txBody>
          <a:bodyPr/>
          <a:lstStyle/>
          <a:p>
            <a:pPr>
              <a:defRPr/>
            </a:pPr>
            <a:r>
              <a:rPr lang="en-US">
                <a:solidFill>
                  <a:schemeClr val="tx1"/>
                </a:solidFill>
                <a:latin typeface="Arial" charset="0"/>
              </a:rPr>
              <a:t>Protons</a:t>
            </a:r>
          </a:p>
        </p:txBody>
      </p:sp>
      <p:pic>
        <p:nvPicPr>
          <p:cNvPr id="67586" name="Picture 5" descr="bragg peak_200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14285" t="15288" r="29379" b="27631"/>
          <a:stretch>
            <a:fillRect/>
          </a:stretch>
        </p:blipFill>
        <p:spPr>
          <a:xfrm>
            <a:off x="5580112" y="2420888"/>
            <a:ext cx="3276600" cy="2328863"/>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67587" name="Text Box 6"/>
          <p:cNvSpPr txBox="1">
            <a:spLocks noChangeArrowheads="1"/>
          </p:cNvSpPr>
          <p:nvPr/>
        </p:nvSpPr>
        <p:spPr bwMode="auto">
          <a:xfrm>
            <a:off x="6804248" y="4869160"/>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dirty="0">
                <a:latin typeface="Arial" charset="0"/>
              </a:rPr>
              <a:t>Depth</a:t>
            </a:r>
          </a:p>
        </p:txBody>
      </p:sp>
      <p:sp>
        <p:nvSpPr>
          <p:cNvPr id="67588" name="Text Box 7"/>
          <p:cNvSpPr txBox="1">
            <a:spLocks noChangeArrowheads="1"/>
          </p:cNvSpPr>
          <p:nvPr/>
        </p:nvSpPr>
        <p:spPr bwMode="auto">
          <a:xfrm rot="10800000">
            <a:off x="5076056" y="2996952"/>
            <a:ext cx="4587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dirty="0">
                <a:latin typeface="Arial" charset="0"/>
              </a:rPr>
              <a:t>Ionization</a:t>
            </a:r>
          </a:p>
        </p:txBody>
      </p:sp>
      <p:pic>
        <p:nvPicPr>
          <p:cNvPr id="6" name="Picture 2"/>
          <p:cNvPicPr>
            <a:picLocks noChangeAspect="1" noChangeArrowheads="1"/>
          </p:cNvPicPr>
          <p:nvPr/>
        </p:nvPicPr>
        <p:blipFill>
          <a:blip r:embed="rId4" cstate="print"/>
          <a:srcRect/>
          <a:stretch>
            <a:fillRect/>
          </a:stretch>
        </p:blipFill>
        <p:spPr bwMode="auto">
          <a:xfrm>
            <a:off x="845178" y="1340768"/>
            <a:ext cx="3717901" cy="5378789"/>
          </a:xfrm>
          <a:prstGeom prst="rect">
            <a:avLst/>
          </a:prstGeom>
          <a:noFill/>
          <a:ln w="9525">
            <a:noFill/>
            <a:miter lim="800000"/>
            <a:headEnd/>
            <a:tailEnd/>
          </a:ln>
        </p:spPr>
      </p:pic>
    </p:spTree>
    <p:extLst>
      <p:ext uri="{BB962C8B-B14F-4D97-AF65-F5344CB8AC3E}">
        <p14:creationId xmlns:p14="http://schemas.microsoft.com/office/powerpoint/2010/main" val="7429506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Grp="1" noChangeArrowheads="1"/>
          </p:cNvSpPr>
          <p:nvPr>
            <p:ph type="body" sz="half" idx="4294967295"/>
          </p:nvPr>
        </p:nvSpPr>
        <p:spPr>
          <a:xfrm>
            <a:off x="395536" y="1484784"/>
            <a:ext cx="4897438" cy="5688013"/>
          </a:xfrm>
          <a:prstGeom prst="rect">
            <a:avLst/>
          </a:prstGeom>
        </p:spPr>
        <p:txBody>
          <a:bodyPr/>
          <a:lstStyle/>
          <a:p>
            <a:pPr>
              <a:defRPr/>
            </a:pPr>
            <a:r>
              <a:rPr lang="en-GB" b="1" dirty="0">
                <a:latin typeface="Arial" charset="0"/>
              </a:rPr>
              <a:t>UK experience</a:t>
            </a:r>
            <a:r>
              <a:rPr lang="en-US" b="1" dirty="0">
                <a:latin typeface="Arial" charset="0"/>
              </a:rPr>
              <a:t> </a:t>
            </a:r>
            <a:r>
              <a:rPr lang="en-GB" b="1" dirty="0" err="1">
                <a:latin typeface="Arial" charset="0"/>
              </a:rPr>
              <a:t>Clatterbridge</a:t>
            </a:r>
            <a:r>
              <a:rPr lang="en-GB" b="1" dirty="0">
                <a:latin typeface="Arial" charset="0"/>
              </a:rPr>
              <a:t>, Liverpool</a:t>
            </a:r>
          </a:p>
          <a:p>
            <a:pPr>
              <a:defRPr/>
            </a:pPr>
            <a:endParaRPr lang="en-GB" b="1" dirty="0">
              <a:latin typeface="Arial" charset="0"/>
            </a:endParaRPr>
          </a:p>
          <a:p>
            <a:pPr>
              <a:defRPr/>
            </a:pPr>
            <a:r>
              <a:rPr lang="en-GB" b="1" dirty="0">
                <a:latin typeface="Arial" charset="0"/>
              </a:rPr>
              <a:t>Since 1990 &gt;1500 patients with ocular melanoma; local control &gt;98%.</a:t>
            </a:r>
            <a:r>
              <a:rPr lang="en-GB" sz="2800" b="1" dirty="0">
                <a:latin typeface="Arial" charset="0"/>
              </a:rPr>
              <a:t> </a:t>
            </a:r>
          </a:p>
        </p:txBody>
      </p:sp>
      <p:pic>
        <p:nvPicPr>
          <p:cNvPr id="69634"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364088" y="1268760"/>
            <a:ext cx="3563888" cy="2725690"/>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364088" y="4005064"/>
            <a:ext cx="3600450" cy="2735263"/>
          </a:xfrm>
          <a:prstGeom prst="rect">
            <a:avLst/>
          </a:prstGeom>
          <a:noFill/>
          <a:extLst>
            <a:ext uri="{909E8E84-426E-40DD-AFC4-6F175D3DCCD1}">
              <a14:hiddenFill xmlns:a14="http://schemas.microsoft.com/office/drawing/2010/main">
                <a:solidFill>
                  <a:srgbClr val="FFFFFF"/>
                </a:solidFill>
              </a14:hiddenFill>
            </a:ext>
          </a:extLst>
        </p:spPr>
      </p:pic>
      <p:sp>
        <p:nvSpPr>
          <p:cNvPr id="69636" name="Text Box 7"/>
          <p:cNvSpPr txBox="1">
            <a:spLocks noChangeArrowheads="1"/>
          </p:cNvSpPr>
          <p:nvPr/>
        </p:nvSpPr>
        <p:spPr bwMode="auto">
          <a:xfrm>
            <a:off x="1547813" y="333375"/>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spcBef>
                <a:spcPct val="50000"/>
              </a:spcBef>
            </a:pPr>
            <a:r>
              <a:rPr lang="en-GB" sz="3600" b="1">
                <a:latin typeface="Arial" charset="0"/>
              </a:rPr>
              <a:t>Heavy Ions</a:t>
            </a:r>
            <a:endParaRPr lang="en-US" sz="3600" b="1">
              <a:latin typeface="Arial" charset="0"/>
            </a:endParaRPr>
          </a:p>
        </p:txBody>
      </p:sp>
    </p:spTree>
    <p:extLst>
      <p:ext uri="{BB962C8B-B14F-4D97-AF65-F5344CB8AC3E}">
        <p14:creationId xmlns:p14="http://schemas.microsoft.com/office/powerpoint/2010/main" val="415702889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diumCur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070" y="578736"/>
            <a:ext cx="6097860" cy="5989454"/>
          </a:xfrm>
          <a:prstGeom prst="rect">
            <a:avLst/>
          </a:prstGeom>
        </p:spPr>
      </p:pic>
    </p:spTree>
    <p:extLst>
      <p:ext uri="{BB962C8B-B14F-4D97-AF65-F5344CB8AC3E}">
        <p14:creationId xmlns:p14="http://schemas.microsoft.com/office/powerpoint/2010/main" val="1501155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3"/>
          <p:cNvSpPr>
            <a:spLocks noGrp="1"/>
          </p:cNvSpPr>
          <p:nvPr>
            <p:ph type="title"/>
          </p:nvPr>
        </p:nvSpPr>
        <p:spPr>
          <a:xfrm>
            <a:off x="312738" y="404664"/>
            <a:ext cx="8229600" cy="1143000"/>
          </a:xfrm>
        </p:spPr>
        <p:txBody>
          <a:bodyPr/>
          <a:lstStyle/>
          <a:p>
            <a:pPr>
              <a:defRPr/>
            </a:pPr>
            <a:r>
              <a:rPr lang="en-US" dirty="0">
                <a:latin typeface="Arial" charset="0"/>
              </a:rPr>
              <a:t>28 year old woman</a:t>
            </a:r>
          </a:p>
        </p:txBody>
      </p:sp>
      <p:sp>
        <p:nvSpPr>
          <p:cNvPr id="136194" name="Content Placeholder 4"/>
          <p:cNvSpPr>
            <a:spLocks noGrp="1"/>
          </p:cNvSpPr>
          <p:nvPr>
            <p:ph idx="1"/>
          </p:nvPr>
        </p:nvSpPr>
        <p:spPr/>
        <p:txBody>
          <a:bodyPr/>
          <a:lstStyle/>
          <a:p>
            <a:pPr>
              <a:defRPr/>
            </a:pPr>
            <a:r>
              <a:rPr lang="en-US" dirty="0">
                <a:latin typeface="Arial" charset="0"/>
              </a:rPr>
              <a:t>2 month history of </a:t>
            </a:r>
            <a:r>
              <a:rPr lang="en-US" dirty="0" smtClean="0">
                <a:latin typeface="Arial" charset="0"/>
              </a:rPr>
              <a:t>bleeding</a:t>
            </a:r>
            <a:endParaRPr lang="en-US" dirty="0">
              <a:latin typeface="Arial" charset="0"/>
            </a:endParaRPr>
          </a:p>
          <a:p>
            <a:pPr>
              <a:defRPr/>
            </a:pPr>
            <a:r>
              <a:rPr lang="en-US" dirty="0" smtClean="0">
                <a:latin typeface="Arial" charset="0"/>
              </a:rPr>
              <a:t>Cancer shown on smear test</a:t>
            </a:r>
            <a:endParaRPr lang="en-US" dirty="0">
              <a:latin typeface="Arial" charset="0"/>
            </a:endParaRPr>
          </a:p>
          <a:p>
            <a:pPr>
              <a:defRPr/>
            </a:pPr>
            <a:r>
              <a:rPr lang="en-US" dirty="0">
                <a:latin typeface="Arial" charset="0"/>
              </a:rPr>
              <a:t>MRI shows </a:t>
            </a:r>
            <a:r>
              <a:rPr lang="en-US" dirty="0" smtClean="0">
                <a:latin typeface="Arial" charset="0"/>
              </a:rPr>
              <a:t>surgery would not fully remove cancer</a:t>
            </a:r>
            <a:endParaRPr lang="en-US" dirty="0">
              <a:latin typeface="Arial" charset="0"/>
            </a:endParaRPr>
          </a:p>
          <a:p>
            <a:pPr>
              <a:defRPr/>
            </a:pPr>
            <a:r>
              <a:rPr lang="en-US" dirty="0" smtClean="0">
                <a:latin typeface="Arial" charset="0"/>
              </a:rPr>
              <a:t>Radiotherapy is given with curative intent</a:t>
            </a:r>
            <a:endParaRPr lang="en-US" dirty="0">
              <a:latin typeface="Arial" charset="0"/>
            </a:endParaRPr>
          </a:p>
          <a:p>
            <a:pPr>
              <a:defRPr/>
            </a:pPr>
            <a:r>
              <a:rPr lang="en-US" dirty="0" smtClean="0">
                <a:latin typeface="Arial" charset="0"/>
              </a:rPr>
              <a:t>Chemotherapy weekly will help make the radiotherapy more effective</a:t>
            </a: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3474863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60418" name="Group 1"/>
          <p:cNvGrpSpPr>
            <a:grpSpLocks noChangeAspect="1"/>
          </p:cNvGrpSpPr>
          <p:nvPr/>
        </p:nvGrpSpPr>
        <p:grpSpPr bwMode="auto">
          <a:xfrm>
            <a:off x="189706" y="1628800"/>
            <a:ext cx="8475663" cy="4495800"/>
            <a:chOff x="2238" y="1702"/>
            <a:chExt cx="7054" cy="3743"/>
          </a:xfrm>
        </p:grpSpPr>
        <p:sp>
          <p:nvSpPr>
            <p:cNvPr id="60419" name="AutoShape 10"/>
            <p:cNvSpPr>
              <a:spLocks noChangeAspect="1" noChangeArrowheads="1" noTextEdit="1"/>
            </p:cNvSpPr>
            <p:nvPr/>
          </p:nvSpPr>
          <p:spPr bwMode="auto">
            <a:xfrm>
              <a:off x="2238" y="1702"/>
              <a:ext cx="7054" cy="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042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 y="1702"/>
              <a:ext cx="3234" cy="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Line 8"/>
            <p:cNvSpPr>
              <a:spLocks noChangeShapeType="1"/>
            </p:cNvSpPr>
            <p:nvPr/>
          </p:nvSpPr>
          <p:spPr bwMode="auto">
            <a:xfrm flipH="1">
              <a:off x="3948" y="2797"/>
              <a:ext cx="371" cy="20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2" name="Line 7"/>
            <p:cNvSpPr>
              <a:spLocks noChangeShapeType="1"/>
            </p:cNvSpPr>
            <p:nvPr/>
          </p:nvSpPr>
          <p:spPr bwMode="auto">
            <a:xfrm flipH="1" flipV="1">
              <a:off x="4106" y="3697"/>
              <a:ext cx="213" cy="3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3" name="Text Box 6"/>
            <p:cNvSpPr txBox="1">
              <a:spLocks noChangeArrowheads="1"/>
            </p:cNvSpPr>
            <p:nvPr/>
          </p:nvSpPr>
          <p:spPr bwMode="auto">
            <a:xfrm>
              <a:off x="3854" y="2498"/>
              <a:ext cx="133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b="1">
                  <a:solidFill>
                    <a:srgbClr val="FFFF00"/>
                  </a:solidFill>
                  <a:latin typeface="Arial" charset="0"/>
                  <a:cs typeface="Times New Roman" charset="0"/>
                </a:rPr>
                <a:t>Full bladder</a:t>
              </a:r>
              <a:endParaRPr lang="en-US" sz="1800">
                <a:latin typeface="Arial" charset="0"/>
              </a:endParaRPr>
            </a:p>
          </p:txBody>
        </p:sp>
        <p:sp>
          <p:nvSpPr>
            <p:cNvPr id="60424" name="Text Box 5"/>
            <p:cNvSpPr txBox="1">
              <a:spLocks noChangeArrowheads="1"/>
            </p:cNvSpPr>
            <p:nvPr/>
          </p:nvSpPr>
          <p:spPr bwMode="auto">
            <a:xfrm>
              <a:off x="3836" y="3949"/>
              <a:ext cx="1566"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b="1">
                  <a:solidFill>
                    <a:srgbClr val="FFFF00"/>
                  </a:solidFill>
                  <a:latin typeface="Arial" charset="0"/>
                  <a:cs typeface="Times New Roman" charset="0"/>
                </a:rPr>
                <a:t>Empty bladder</a:t>
              </a:r>
              <a:endParaRPr lang="en-US" sz="1800">
                <a:latin typeface="Arial" charset="0"/>
              </a:endParaRPr>
            </a:p>
          </p:txBody>
        </p:sp>
        <p:pic>
          <p:nvPicPr>
            <p:cNvPr id="604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 y="1702"/>
              <a:ext cx="3466" cy="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142337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9"/>
          <p:cNvGrpSpPr>
            <a:grpSpLocks/>
          </p:cNvGrpSpPr>
          <p:nvPr/>
        </p:nvGrpSpPr>
        <p:grpSpPr bwMode="auto">
          <a:xfrm>
            <a:off x="1259632" y="3816192"/>
            <a:ext cx="6556375" cy="3033713"/>
            <a:chOff x="1219200" y="3048000"/>
            <a:chExt cx="6801675" cy="3602743"/>
          </a:xfrm>
        </p:grpSpPr>
        <p:pic>
          <p:nvPicPr>
            <p:cNvPr id="61447" name="Picture 5" descr="Pt1 3DCRT sagittal dose colour wash.bmp"/>
            <p:cNvPicPr>
              <a:picLocks noChangeAspect="1"/>
            </p:cNvPicPr>
            <p:nvPr/>
          </p:nvPicPr>
          <p:blipFill>
            <a:blip r:embed="rId2">
              <a:extLst>
                <a:ext uri="{28A0092B-C50C-407E-A947-70E740481C1C}">
                  <a14:useLocalDpi xmlns:a14="http://schemas.microsoft.com/office/drawing/2010/main" val="0"/>
                </a:ext>
              </a:extLst>
            </a:blip>
            <a:srcRect l="46181" t="10463" r="24397" b="33333"/>
            <a:stretch>
              <a:fillRect/>
            </a:stretch>
          </p:blipFill>
          <p:spPr bwMode="auto">
            <a:xfrm>
              <a:off x="1219200" y="3048000"/>
              <a:ext cx="2514600" cy="360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 descr="Pt1 RA sagittal dose colour wash.bmp"/>
            <p:cNvPicPr>
              <a:picLocks noChangeAspect="1"/>
            </p:cNvPicPr>
            <p:nvPr/>
          </p:nvPicPr>
          <p:blipFill>
            <a:blip r:embed="rId3">
              <a:extLst>
                <a:ext uri="{28A0092B-C50C-407E-A947-70E740481C1C}">
                  <a14:useLocalDpi xmlns:a14="http://schemas.microsoft.com/office/drawing/2010/main" val="0"/>
                </a:ext>
              </a:extLst>
            </a:blip>
            <a:srcRect l="45000" t="6870" r="22501" b="30000"/>
            <a:stretch>
              <a:fillRect/>
            </a:stretch>
          </p:blipFill>
          <p:spPr bwMode="auto">
            <a:xfrm>
              <a:off x="5562600" y="3048000"/>
              <a:ext cx="2458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42" name="Title 1"/>
          <p:cNvSpPr>
            <a:spLocks noGrp="1"/>
          </p:cNvSpPr>
          <p:nvPr>
            <p:ph type="title"/>
          </p:nvPr>
        </p:nvSpPr>
        <p:spPr>
          <a:xfrm>
            <a:off x="1223182" y="260648"/>
            <a:ext cx="6408712" cy="709613"/>
          </a:xfrm>
        </p:spPr>
        <p:txBody>
          <a:bodyPr/>
          <a:lstStyle/>
          <a:p>
            <a:pPr>
              <a:defRPr/>
            </a:pPr>
            <a:r>
              <a:rPr lang="en-GB" sz="3600" dirty="0">
                <a:latin typeface="Calibri" charset="0"/>
              </a:rPr>
              <a:t>Dose distribution comparison: intact cervix</a:t>
            </a:r>
          </a:p>
        </p:txBody>
      </p:sp>
      <p:sp>
        <p:nvSpPr>
          <p:cNvPr id="11" name="Text Box 10"/>
          <p:cNvSpPr txBox="1">
            <a:spLocks noChangeArrowheads="1"/>
          </p:cNvSpPr>
          <p:nvPr/>
        </p:nvSpPr>
        <p:spPr bwMode="auto">
          <a:xfrm>
            <a:off x="683568" y="1052736"/>
            <a:ext cx="3959225" cy="584200"/>
          </a:xfrm>
          <a:prstGeom prst="rect">
            <a:avLst/>
          </a:prstGeom>
          <a:noFill/>
          <a:ln w="9525">
            <a:noFill/>
            <a:miter lim="800000"/>
            <a:headEnd/>
            <a:tailEnd/>
          </a:ln>
          <a:effectLst/>
        </p:spPr>
        <p:txBody>
          <a:bodyPr>
            <a:spAutoFit/>
          </a:bodyPr>
          <a:lstStyle/>
          <a:p>
            <a:pPr algn="ctr">
              <a:spcBef>
                <a:spcPct val="50000"/>
              </a:spcBef>
              <a:defRPr/>
            </a:pPr>
            <a:r>
              <a:rPr lang="en-GB" sz="3200" b="1" dirty="0">
                <a:latin typeface="+mj-lt"/>
                <a:ea typeface="+mn-ea"/>
                <a:cs typeface="Arial" pitchFamily="34" charset="0"/>
              </a:rPr>
              <a:t>3D </a:t>
            </a:r>
            <a:r>
              <a:rPr lang="en-GB" sz="3200" b="1" dirty="0" smtClean="0">
                <a:latin typeface="+mj-lt"/>
                <a:ea typeface="+mn-ea"/>
                <a:cs typeface="Arial" pitchFamily="34" charset="0"/>
              </a:rPr>
              <a:t>RT</a:t>
            </a:r>
            <a:endParaRPr lang="en-GB" sz="3200" b="1" dirty="0">
              <a:latin typeface="+mj-lt"/>
              <a:ea typeface="+mn-ea"/>
              <a:cs typeface="Arial" pitchFamily="34" charset="0"/>
            </a:endParaRPr>
          </a:p>
        </p:txBody>
      </p:sp>
      <p:sp>
        <p:nvSpPr>
          <p:cNvPr id="12" name="Text Box 11"/>
          <p:cNvSpPr txBox="1">
            <a:spLocks noChangeArrowheads="1"/>
          </p:cNvSpPr>
          <p:nvPr/>
        </p:nvSpPr>
        <p:spPr bwMode="auto">
          <a:xfrm>
            <a:off x="5508104" y="1052736"/>
            <a:ext cx="2312988" cy="584200"/>
          </a:xfrm>
          <a:prstGeom prst="rect">
            <a:avLst/>
          </a:prstGeom>
          <a:noFill/>
          <a:ln w="9525">
            <a:noFill/>
            <a:miter lim="800000"/>
            <a:headEnd/>
            <a:tailEnd/>
          </a:ln>
          <a:effectLst/>
        </p:spPr>
        <p:txBody>
          <a:bodyPr>
            <a:spAutoFit/>
          </a:bodyPr>
          <a:lstStyle/>
          <a:p>
            <a:pPr algn="ctr">
              <a:spcBef>
                <a:spcPct val="50000"/>
              </a:spcBef>
              <a:defRPr/>
            </a:pPr>
            <a:r>
              <a:rPr lang="en-GB" sz="3200" b="1" dirty="0">
                <a:latin typeface="+mj-lt"/>
                <a:ea typeface="+mn-ea"/>
                <a:cs typeface="Arial" pitchFamily="34" charset="0"/>
              </a:rPr>
              <a:t>IMRT</a:t>
            </a:r>
          </a:p>
        </p:txBody>
      </p:sp>
      <p:pic>
        <p:nvPicPr>
          <p:cNvPr id="61445" name="Picture 9" descr="Post-op 3DCRT transverse view.bmp"/>
          <p:cNvPicPr>
            <a:picLocks noChangeAspect="1"/>
          </p:cNvPicPr>
          <p:nvPr/>
        </p:nvPicPr>
        <p:blipFill>
          <a:blip r:embed="rId4" cstate="print">
            <a:extLst>
              <a:ext uri="{28A0092B-C50C-407E-A947-70E740481C1C}">
                <a14:useLocalDpi xmlns:a14="http://schemas.microsoft.com/office/drawing/2010/main" val="0"/>
              </a:ext>
            </a:extLst>
          </a:blip>
          <a:srcRect l="35834" t="15556" r="11667" b="36665"/>
          <a:stretch>
            <a:fillRect/>
          </a:stretch>
        </p:blipFill>
        <p:spPr bwMode="auto">
          <a:xfrm>
            <a:off x="899592" y="1628800"/>
            <a:ext cx="3162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0" descr="Post-op RA transverse view.bmp"/>
          <p:cNvPicPr>
            <a:picLocks noChangeAspect="1"/>
          </p:cNvPicPr>
          <p:nvPr/>
        </p:nvPicPr>
        <p:blipFill>
          <a:blip r:embed="rId5" cstate="print">
            <a:extLst>
              <a:ext uri="{28A0092B-C50C-407E-A947-70E740481C1C}">
                <a14:useLocalDpi xmlns:a14="http://schemas.microsoft.com/office/drawing/2010/main" val="0"/>
              </a:ext>
            </a:extLst>
          </a:blip>
          <a:srcRect l="35834" t="17778" r="11667" b="34444"/>
          <a:stretch>
            <a:fillRect/>
          </a:stretch>
        </p:blipFill>
        <p:spPr bwMode="auto">
          <a:xfrm>
            <a:off x="5004048" y="1628800"/>
            <a:ext cx="3162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57554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713954" y="404664"/>
            <a:ext cx="7427168" cy="1143000"/>
          </a:xfrm>
        </p:spPr>
        <p:txBody>
          <a:bodyPr/>
          <a:lstStyle/>
          <a:p>
            <a:pPr>
              <a:defRPr/>
            </a:pPr>
            <a:r>
              <a:rPr lang="en-US" dirty="0" err="1" smtClean="0">
                <a:latin typeface="Arial" charset="0"/>
              </a:rPr>
              <a:t>Personalised</a:t>
            </a:r>
            <a:r>
              <a:rPr lang="en-US" dirty="0" smtClean="0">
                <a:latin typeface="Arial" charset="0"/>
              </a:rPr>
              <a:t> Treatment</a:t>
            </a:r>
            <a:endParaRPr lang="en-US" dirty="0">
              <a:latin typeface="Arial" charset="0"/>
            </a:endParaRPr>
          </a:p>
        </p:txBody>
      </p:sp>
      <p:pic>
        <p:nvPicPr>
          <p:cNvPr id="62466" name="Content Placeholder 3"/>
          <p:cNvPicPr>
            <a:picLocks noGrp="1"/>
          </p:cNvPicPr>
          <p:nvPr>
            <p:ph idx="1"/>
          </p:nvPr>
        </p:nvPicPr>
        <p:blipFill>
          <a:blip r:embed="rId2">
            <a:extLst>
              <a:ext uri="{28A0092B-C50C-407E-A947-70E740481C1C}">
                <a14:useLocalDpi xmlns:a14="http://schemas.microsoft.com/office/drawing/2010/main" val="0"/>
              </a:ext>
            </a:extLst>
          </a:blip>
          <a:srcRect l="31641" t="19997" r="36082" b="33659"/>
          <a:stretch>
            <a:fillRect/>
          </a:stretch>
        </p:blipFill>
        <p:spPr>
          <a:xfrm>
            <a:off x="5076056" y="2492896"/>
            <a:ext cx="3960440" cy="3600400"/>
          </a:xfrm>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l="26283" t="9454" r="29611" b="27306"/>
          <a:stretch>
            <a:fillRect/>
          </a:stretch>
        </p:blipFill>
        <p:spPr bwMode="auto">
          <a:xfrm>
            <a:off x="395536" y="2492896"/>
            <a:ext cx="4464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075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499176" cy="1143000"/>
          </a:xfrm>
        </p:spPr>
        <p:txBody>
          <a:bodyPr/>
          <a:lstStyle/>
          <a:p>
            <a:pPr>
              <a:defRPr/>
            </a:pPr>
            <a:r>
              <a:rPr lang="en-US" dirty="0" smtClean="0"/>
              <a:t>Radiotherapy cures more people</a:t>
            </a:r>
            <a:r>
              <a:rPr lang="en-US" dirty="0"/>
              <a:t> </a:t>
            </a:r>
            <a:r>
              <a:rPr lang="en-US" dirty="0" smtClean="0"/>
              <a:t>than chemotherapy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0676856"/>
              </p:ext>
            </p:extLst>
          </p:nvPr>
        </p:nvGraphicFramePr>
        <p:xfrm>
          <a:off x="457200" y="1916832"/>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5724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312738" y="548680"/>
            <a:ext cx="8229600" cy="1143000"/>
          </a:xfrm>
        </p:spPr>
        <p:txBody>
          <a:bodyPr/>
          <a:lstStyle/>
          <a:p>
            <a:pPr eaLnBrk="1" hangingPunct="1">
              <a:defRPr/>
            </a:pPr>
            <a:r>
              <a:rPr lang="en-GB" dirty="0">
                <a:latin typeface="Arial" charset="0"/>
              </a:rPr>
              <a:t>Care on Treatment</a:t>
            </a:r>
          </a:p>
        </p:txBody>
      </p:sp>
      <p:sp>
        <p:nvSpPr>
          <p:cNvPr id="141314" name="Rectangle 3"/>
          <p:cNvSpPr>
            <a:spLocks noGrp="1" noChangeArrowheads="1"/>
          </p:cNvSpPr>
          <p:nvPr>
            <p:ph type="body" idx="1"/>
          </p:nvPr>
        </p:nvSpPr>
        <p:spPr>
          <a:xfrm>
            <a:off x="457200" y="1844824"/>
            <a:ext cx="8229600" cy="4525963"/>
          </a:xfrm>
        </p:spPr>
        <p:txBody>
          <a:bodyPr/>
          <a:lstStyle/>
          <a:p>
            <a:pPr lvl="1" eaLnBrk="1" hangingPunct="1">
              <a:defRPr/>
            </a:pPr>
            <a:r>
              <a:rPr lang="en-GB" dirty="0" smtClean="0">
                <a:latin typeface="Arial" charset="0"/>
              </a:rPr>
              <a:t>Weekly chemotherapy</a:t>
            </a:r>
          </a:p>
          <a:p>
            <a:pPr lvl="1" eaLnBrk="1" hangingPunct="1">
              <a:defRPr/>
            </a:pPr>
            <a:r>
              <a:rPr lang="en-GB" dirty="0" smtClean="0">
                <a:latin typeface="Arial" charset="0"/>
              </a:rPr>
              <a:t>Blood tests</a:t>
            </a:r>
          </a:p>
          <a:p>
            <a:pPr lvl="1" eaLnBrk="1" hangingPunct="1">
              <a:defRPr/>
            </a:pPr>
            <a:r>
              <a:rPr lang="en-GB" dirty="0" smtClean="0">
                <a:latin typeface="Arial" charset="0"/>
              </a:rPr>
              <a:t>Nutrition</a:t>
            </a:r>
            <a:endParaRPr lang="en-GB" dirty="0">
              <a:latin typeface="Arial" charset="0"/>
            </a:endParaRPr>
          </a:p>
          <a:p>
            <a:pPr lvl="2" eaLnBrk="1" hangingPunct="1">
              <a:defRPr/>
            </a:pPr>
            <a:r>
              <a:rPr lang="en-GB" dirty="0">
                <a:latin typeface="Arial" charset="0"/>
              </a:rPr>
              <a:t>regular dietician review</a:t>
            </a:r>
          </a:p>
          <a:p>
            <a:pPr lvl="1" eaLnBrk="1" hangingPunct="1">
              <a:defRPr/>
            </a:pPr>
            <a:r>
              <a:rPr lang="en-GB" dirty="0" smtClean="0">
                <a:latin typeface="Arial" charset="0"/>
              </a:rPr>
              <a:t>Skin </a:t>
            </a:r>
            <a:r>
              <a:rPr lang="en-GB" dirty="0">
                <a:latin typeface="Arial" charset="0"/>
              </a:rPr>
              <a:t>nurse assessment</a:t>
            </a:r>
          </a:p>
          <a:p>
            <a:pPr lvl="1" eaLnBrk="1" hangingPunct="1">
              <a:defRPr/>
            </a:pPr>
            <a:r>
              <a:rPr lang="en-GB" dirty="0" smtClean="0">
                <a:latin typeface="Arial" charset="0"/>
              </a:rPr>
              <a:t>Radiographer review</a:t>
            </a:r>
          </a:p>
          <a:p>
            <a:pPr lvl="1" eaLnBrk="1" hangingPunct="1">
              <a:defRPr/>
            </a:pPr>
            <a:r>
              <a:rPr lang="en-GB" dirty="0" smtClean="0">
                <a:latin typeface="Arial" charset="0"/>
              </a:rPr>
              <a:t>Physician </a:t>
            </a:r>
            <a:r>
              <a:rPr lang="en-GB" dirty="0">
                <a:latin typeface="Arial" charset="0"/>
              </a:rPr>
              <a:t>review</a:t>
            </a:r>
          </a:p>
        </p:txBody>
      </p:sp>
    </p:spTree>
    <p:extLst>
      <p:ext uri="{BB962C8B-B14F-4D97-AF65-F5344CB8AC3E}">
        <p14:creationId xmlns:p14="http://schemas.microsoft.com/office/powerpoint/2010/main" val="2167158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7280" y="1628800"/>
            <a:ext cx="7309440" cy="4555532"/>
          </a:xfrm>
          <a:prstGeom prst="rect">
            <a:avLst/>
          </a:prstGeom>
        </p:spPr>
      </p:pic>
      <p:sp>
        <p:nvSpPr>
          <p:cNvPr id="5" name="Title 4"/>
          <p:cNvSpPr>
            <a:spLocks noGrp="1"/>
          </p:cNvSpPr>
          <p:nvPr>
            <p:ph type="title"/>
          </p:nvPr>
        </p:nvSpPr>
        <p:spPr/>
        <p:txBody>
          <a:bodyPr/>
          <a:lstStyle/>
          <a:p>
            <a:r>
              <a:rPr lang="en-US" dirty="0" smtClean="0"/>
              <a:t>4 Years later</a:t>
            </a:r>
            <a:endParaRPr lang="en-US" dirty="0"/>
          </a:p>
        </p:txBody>
      </p:sp>
    </p:spTree>
    <p:extLst>
      <p:ext uri="{BB962C8B-B14F-4D97-AF65-F5344CB8AC3E}">
        <p14:creationId xmlns:p14="http://schemas.microsoft.com/office/powerpoint/2010/main" val="3099515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Picture 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363" y="1340768"/>
            <a:ext cx="711835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721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A126002 2012-09-24 4view"/>
          <p:cNvPicPr>
            <a:picLocks noChangeAspect="1" noChangeArrowheads="1"/>
          </p:cNvPicPr>
          <p:nvPr/>
        </p:nvPicPr>
        <p:blipFill>
          <a:blip r:embed="rId2">
            <a:extLst>
              <a:ext uri="{28A0092B-C50C-407E-A947-70E740481C1C}">
                <a14:useLocalDpi xmlns:a14="http://schemas.microsoft.com/office/drawing/2010/main" val="0"/>
              </a:ext>
            </a:extLst>
          </a:blip>
          <a:srcRect l="3490" t="16083" b="12866"/>
          <a:stretch>
            <a:fillRect/>
          </a:stretch>
        </p:blipFill>
        <p:spPr bwMode="auto">
          <a:xfrm>
            <a:off x="101600" y="1484784"/>
            <a:ext cx="86518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312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Roengen Hand NI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341438"/>
            <a:ext cx="34782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5"/>
          <p:cNvSpPr txBox="1">
            <a:spLocks noChangeArrowheads="1"/>
          </p:cNvSpPr>
          <p:nvPr/>
        </p:nvSpPr>
        <p:spPr bwMode="auto">
          <a:xfrm>
            <a:off x="1403351" y="332656"/>
            <a:ext cx="3024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spcBef>
                <a:spcPct val="50000"/>
              </a:spcBef>
            </a:pPr>
            <a:r>
              <a:rPr lang="en-US" sz="2800" b="1" dirty="0">
                <a:latin typeface="Calibri" charset="0"/>
                <a:cs typeface="Times New Roman" charset="0"/>
              </a:rPr>
              <a:t>Mrs. Roentgen’s Hand </a:t>
            </a:r>
            <a:r>
              <a:rPr lang="en-US" sz="2800" b="1" dirty="0" smtClean="0">
                <a:latin typeface="Calibri" charset="0"/>
                <a:cs typeface="Times New Roman" charset="0"/>
              </a:rPr>
              <a:t>Oct 1895</a:t>
            </a:r>
            <a:endParaRPr lang="en-US" sz="2800" b="1" dirty="0">
              <a:latin typeface="Calibri" charset="0"/>
              <a:cs typeface="Times New Roman" charset="0"/>
            </a:endParaRPr>
          </a:p>
        </p:txBody>
      </p:sp>
      <p:pic>
        <p:nvPicPr>
          <p:cNvPr id="75779" name="Picture 4" descr="Middle finger rev 2012-09-21"/>
          <p:cNvPicPr>
            <a:picLocks noChangeAspect="1" noChangeArrowheads="1"/>
          </p:cNvPicPr>
          <p:nvPr/>
        </p:nvPicPr>
        <p:blipFill>
          <a:blip r:embed="rId3">
            <a:extLst>
              <a:ext uri="{28A0092B-C50C-407E-A947-70E740481C1C}">
                <a14:useLocalDpi xmlns:a14="http://schemas.microsoft.com/office/drawing/2010/main" val="0"/>
              </a:ext>
            </a:extLst>
          </a:blip>
          <a:srcRect l="21829" r="28065"/>
          <a:stretch>
            <a:fillRect/>
          </a:stretch>
        </p:blipFill>
        <p:spPr bwMode="auto">
          <a:xfrm>
            <a:off x="4859338" y="1341438"/>
            <a:ext cx="37274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6"/>
          <p:cNvSpPr txBox="1">
            <a:spLocks noChangeArrowheads="1"/>
          </p:cNvSpPr>
          <p:nvPr/>
        </p:nvSpPr>
        <p:spPr bwMode="auto">
          <a:xfrm>
            <a:off x="4860032" y="332656"/>
            <a:ext cx="25923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GB" sz="2800" b="1" dirty="0">
                <a:latin typeface="Calibri" charset="0"/>
                <a:cs typeface="Times New Roman" charset="0"/>
              </a:rPr>
              <a:t>Mrs W</a:t>
            </a:r>
            <a:r>
              <a:rPr lang="ja-JP" altLang="en-GB" sz="2800" b="1" dirty="0">
                <a:latin typeface="Calibri" charset="0"/>
                <a:cs typeface="Times New Roman" charset="0"/>
              </a:rPr>
              <a:t>’</a:t>
            </a:r>
            <a:r>
              <a:rPr lang="en-GB" altLang="ja-JP" sz="2800" b="1" dirty="0">
                <a:latin typeface="Calibri" charset="0"/>
                <a:cs typeface="Times New Roman" charset="0"/>
              </a:rPr>
              <a:t>s Hand </a:t>
            </a:r>
            <a:r>
              <a:rPr lang="en-GB" altLang="ja-JP" sz="2800" b="1" dirty="0" smtClean="0">
                <a:latin typeface="Calibri" charset="0"/>
                <a:cs typeface="Times New Roman" charset="0"/>
              </a:rPr>
              <a:t>Oct 2016</a:t>
            </a:r>
            <a:endParaRPr lang="en-GB" sz="2800" b="1" dirty="0">
              <a:latin typeface="Calibri" charset="0"/>
              <a:cs typeface="Times New Roman" charset="0"/>
            </a:endParaRPr>
          </a:p>
        </p:txBody>
      </p:sp>
    </p:spTree>
    <p:extLst>
      <p:ext uri="{BB962C8B-B14F-4D97-AF65-F5344CB8AC3E}">
        <p14:creationId xmlns:p14="http://schemas.microsoft.com/office/powerpoint/2010/main" val="21716636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12776"/>
            <a:ext cx="7772400" cy="1470025"/>
          </a:xfrm>
        </p:spPr>
        <p:txBody>
          <a:bodyPr/>
          <a:lstStyle/>
          <a:p>
            <a:r>
              <a:rPr lang="en-GB" dirty="0">
                <a:solidFill>
                  <a:srgbClr val="0070C0"/>
                </a:solidFill>
              </a:rPr>
              <a:t>Radiotherapy: Cancer treatment of the past or future?</a:t>
            </a:r>
            <a:endParaRPr lang="en-GB" dirty="0"/>
          </a:p>
        </p:txBody>
      </p:sp>
      <p:sp>
        <p:nvSpPr>
          <p:cNvPr id="4" name="Subtitle 3"/>
          <p:cNvSpPr>
            <a:spLocks noGrp="1"/>
          </p:cNvSpPr>
          <p:nvPr>
            <p:ph type="subTitle" idx="1"/>
          </p:nvPr>
        </p:nvSpPr>
        <p:spPr>
          <a:xfrm>
            <a:off x="1403648" y="4797152"/>
            <a:ext cx="6328792" cy="1872208"/>
          </a:xfrm>
        </p:spPr>
        <p:txBody>
          <a:bodyPr/>
          <a:lstStyle/>
          <a:p>
            <a:r>
              <a:rPr lang="en-GB" dirty="0" smtClean="0">
                <a:solidFill>
                  <a:schemeClr val="tx1"/>
                </a:solidFill>
              </a:rPr>
              <a:t>Parliamentary Scientific Committee</a:t>
            </a:r>
          </a:p>
          <a:p>
            <a:r>
              <a:rPr lang="en-GB" dirty="0" smtClean="0">
                <a:solidFill>
                  <a:schemeClr val="tx1"/>
                </a:solidFill>
              </a:rPr>
              <a:t>Monday 10</a:t>
            </a:r>
            <a:r>
              <a:rPr lang="en-GB" baseline="30000" dirty="0" smtClean="0">
                <a:solidFill>
                  <a:schemeClr val="tx1"/>
                </a:solidFill>
              </a:rPr>
              <a:t>th</a:t>
            </a:r>
            <a:r>
              <a:rPr lang="en-GB" dirty="0" smtClean="0">
                <a:solidFill>
                  <a:schemeClr val="tx1"/>
                </a:solidFill>
              </a:rPr>
              <a:t> October 2016</a:t>
            </a:r>
          </a:p>
          <a:p>
            <a:endParaRPr lang="en-GB" dirty="0" smtClean="0">
              <a:solidFill>
                <a:schemeClr val="tx1"/>
              </a:solidFill>
            </a:endParaRPr>
          </a:p>
          <a:p>
            <a:endParaRPr lang="en-GB" dirty="0" smtClean="0">
              <a:solidFill>
                <a:schemeClr val="tx1"/>
              </a:solidFill>
            </a:endParaRPr>
          </a:p>
        </p:txBody>
      </p:sp>
      <p:sp>
        <p:nvSpPr>
          <p:cNvPr id="3" name="TextBox 2"/>
          <p:cNvSpPr txBox="1"/>
          <p:nvPr/>
        </p:nvSpPr>
        <p:spPr>
          <a:xfrm>
            <a:off x="683568" y="2924944"/>
            <a:ext cx="7344816" cy="1384995"/>
          </a:xfrm>
          <a:prstGeom prst="rect">
            <a:avLst/>
          </a:prstGeom>
          <a:noFill/>
        </p:spPr>
        <p:txBody>
          <a:bodyPr wrap="square" rtlCol="0">
            <a:spAutoFit/>
          </a:bodyPr>
          <a:lstStyle/>
          <a:p>
            <a:pPr algn="ctr"/>
            <a:r>
              <a:rPr lang="en-GB" sz="2800" dirty="0" smtClean="0">
                <a:solidFill>
                  <a:prstClr val="black"/>
                </a:solidFill>
              </a:rPr>
              <a:t>A presentation by </a:t>
            </a:r>
          </a:p>
          <a:p>
            <a:pPr algn="ctr"/>
            <a:r>
              <a:rPr lang="en-GB" sz="2800" dirty="0" smtClean="0">
                <a:solidFill>
                  <a:prstClr val="black"/>
                </a:solidFill>
              </a:rPr>
              <a:t>The British Institute of Radiology and the Institute of Physics and Engineering in Medicine</a:t>
            </a:r>
            <a:endParaRPr lang="en-GB" sz="2800" dirty="0">
              <a:solidFill>
                <a:prstClr val="black"/>
              </a:solidFill>
            </a:endParaRPr>
          </a:p>
        </p:txBody>
      </p:sp>
    </p:spTree>
    <p:extLst>
      <p:ext uri="{BB962C8B-B14F-4D97-AF65-F5344CB8AC3E}">
        <p14:creationId xmlns:p14="http://schemas.microsoft.com/office/powerpoint/2010/main" val="4184360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816"/>
            <a:ext cx="7772400" cy="1470025"/>
          </a:xfrm>
        </p:spPr>
        <p:txBody>
          <a:bodyPr/>
          <a:lstStyle/>
          <a:p>
            <a:r>
              <a:rPr lang="en-GB" altLang="en-US" dirty="0">
                <a:solidFill>
                  <a:srgbClr val="0070C0"/>
                </a:solidFill>
              </a:rPr>
              <a:t>Managing Cancer Outcomes</a:t>
            </a:r>
            <a:endParaRPr lang="en-GB" dirty="0">
              <a:solidFill>
                <a:srgbClr val="0070C0"/>
              </a:solidFill>
            </a:endParaRPr>
          </a:p>
        </p:txBody>
      </p:sp>
      <p:sp>
        <p:nvSpPr>
          <p:cNvPr id="3" name="Subtitle 2"/>
          <p:cNvSpPr>
            <a:spLocks noGrp="1"/>
          </p:cNvSpPr>
          <p:nvPr>
            <p:ph type="subTitle" idx="1"/>
          </p:nvPr>
        </p:nvSpPr>
        <p:spPr>
          <a:xfrm>
            <a:off x="1403648" y="2924944"/>
            <a:ext cx="6400800" cy="1752600"/>
          </a:xfrm>
        </p:spPr>
        <p:txBody>
          <a:bodyPr/>
          <a:lstStyle/>
          <a:p>
            <a:r>
              <a:rPr lang="en-GB" altLang="en-US" sz="4400" b="1" dirty="0">
                <a:solidFill>
                  <a:schemeClr val="tx1"/>
                </a:solidFill>
                <a:latin typeface="Arial Rounded MT Bold" panose="020F0704030504030204" pitchFamily="34" charset="0"/>
              </a:rPr>
              <a:t>Radiotherapy &amp;</a:t>
            </a:r>
            <a:br>
              <a:rPr lang="en-GB" altLang="en-US" sz="4400" b="1" dirty="0">
                <a:solidFill>
                  <a:schemeClr val="tx1"/>
                </a:solidFill>
                <a:latin typeface="Arial Rounded MT Bold" panose="020F0704030504030204" pitchFamily="34" charset="0"/>
              </a:rPr>
            </a:br>
            <a:r>
              <a:rPr lang="en-GB" altLang="en-US" sz="4400" b="1" dirty="0">
                <a:solidFill>
                  <a:schemeClr val="tx1"/>
                </a:solidFill>
                <a:latin typeface="Arial Rounded MT Bold" panose="020F0704030504030204" pitchFamily="34" charset="0"/>
              </a:rPr>
              <a:t>Patient Choice</a:t>
            </a:r>
            <a:br>
              <a:rPr lang="en-GB" altLang="en-US" sz="4400" b="1" dirty="0">
                <a:solidFill>
                  <a:schemeClr val="tx1"/>
                </a:solidFill>
                <a:latin typeface="Arial Rounded MT Bold" panose="020F0704030504030204" pitchFamily="34" charset="0"/>
              </a:rPr>
            </a:br>
            <a:endParaRPr lang="en-GB" altLang="en-US" sz="4400" b="1" dirty="0">
              <a:solidFill>
                <a:schemeClr val="tx1"/>
              </a:solidFill>
              <a:latin typeface="Arial Rounded MT Bold" panose="020F0704030504030204" pitchFamily="34" charset="0"/>
            </a:endParaRPr>
          </a:p>
          <a:p>
            <a:r>
              <a:rPr lang="en-GB" b="1" dirty="0">
                <a:solidFill>
                  <a:schemeClr val="tx1"/>
                </a:solidFill>
                <a:latin typeface="Arial Rounded MT Bold" panose="020F0704030504030204" pitchFamily="34" charset="0"/>
              </a:rPr>
              <a:t>By</a:t>
            </a:r>
          </a:p>
          <a:p>
            <a:r>
              <a:rPr lang="en-GB" b="1" dirty="0">
                <a:solidFill>
                  <a:schemeClr val="tx1"/>
                </a:solidFill>
                <a:latin typeface="Arial Rounded MT Bold" panose="020F0704030504030204" pitchFamily="34" charset="0"/>
              </a:rPr>
              <a:t>Mark Davies</a:t>
            </a:r>
          </a:p>
          <a:p>
            <a:endParaRPr lang="en-GB" sz="1800" dirty="0">
              <a:solidFill>
                <a:schemeClr val="tx1"/>
              </a:solidFill>
            </a:endParaRPr>
          </a:p>
        </p:txBody>
      </p:sp>
    </p:spTree>
    <p:extLst>
      <p:ext uri="{BB962C8B-B14F-4D97-AF65-F5344CB8AC3E}">
        <p14:creationId xmlns:p14="http://schemas.microsoft.com/office/powerpoint/2010/main" val="1589309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260748" y="692696"/>
            <a:ext cx="6622504" cy="722511"/>
          </a:xfrm>
        </p:spPr>
        <p:txBody>
          <a:bodyPr/>
          <a:lstStyle/>
          <a:p>
            <a:r>
              <a:rPr lang="en-GB" altLang="en-US" sz="4000" dirty="0">
                <a:latin typeface="Arial Rounded MT Bold" panose="020F0704030504030204" pitchFamily="34" charset="0"/>
              </a:rPr>
              <a:t>Importance of Early Diagnosis</a:t>
            </a:r>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470" y="2132856"/>
            <a:ext cx="645278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61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1403648" y="476672"/>
            <a:ext cx="6192688" cy="10208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en-US" sz="4000" dirty="0">
                <a:solidFill>
                  <a:prstClr val="black"/>
                </a:solidFill>
                <a:latin typeface="Arial Rounded MT Bold" panose="020F0704030504030204" pitchFamily="34" charset="0"/>
              </a:rPr>
              <a:t>You have cancer </a:t>
            </a:r>
            <a:br>
              <a:rPr lang="en-US" altLang="en-US" sz="4000" dirty="0">
                <a:solidFill>
                  <a:prstClr val="black"/>
                </a:solidFill>
                <a:latin typeface="Arial Rounded MT Bold" panose="020F0704030504030204" pitchFamily="34" charset="0"/>
              </a:rPr>
            </a:br>
            <a:r>
              <a:rPr lang="en-US" altLang="en-US" sz="4000" dirty="0">
                <a:solidFill>
                  <a:prstClr val="black"/>
                </a:solidFill>
                <a:latin typeface="Arial Rounded MT Bold" panose="020F0704030504030204" pitchFamily="34" charset="0"/>
              </a:rPr>
              <a:t>Mr Davies</a:t>
            </a:r>
            <a:endParaRPr lang="en-GB" altLang="en-US" sz="4000" dirty="0">
              <a:solidFill>
                <a:prstClr val="black"/>
              </a:solidFill>
              <a:latin typeface="Arial Rounded MT Bold" panose="020F0704030504030204" pitchFamily="34" charset="0"/>
            </a:endParaRPr>
          </a:p>
        </p:txBody>
      </p:sp>
      <p:pic>
        <p:nvPicPr>
          <p:cNvPr id="6" name="Picture 2" descr="http://123creditfacts.com/wp-content/uploads/2010/08/iStock_Receiving-Bad-New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5765" r="5765"/>
          <a:stretch>
            <a:fillRect/>
          </a:stretch>
        </p:blipFill>
        <p:spPr>
          <a:xfrm>
            <a:off x="539552" y="1844824"/>
            <a:ext cx="3048000" cy="2276475"/>
          </a:xfrm>
          <a:prstGeom prst="rect">
            <a:avLst/>
          </a:prstGeom>
        </p:spPr>
      </p:pic>
      <p:pic>
        <p:nvPicPr>
          <p:cNvPr id="7" name="Picture Placeholder 3" descr="images.jpg"/>
          <p:cNvPicPr>
            <a:picLocks noChangeAspect="1"/>
          </p:cNvPicPr>
          <p:nvPr/>
        </p:nvPicPr>
        <p:blipFill>
          <a:blip r:embed="rId4">
            <a:extLst>
              <a:ext uri="{28A0092B-C50C-407E-A947-70E740481C1C}">
                <a14:useLocalDpi xmlns:a14="http://schemas.microsoft.com/office/drawing/2010/main" val="0"/>
              </a:ext>
            </a:extLst>
          </a:blip>
          <a:srcRect t="14267" b="14267"/>
          <a:stretch>
            <a:fillRect/>
          </a:stretch>
        </p:blipFill>
        <p:spPr bwMode="auto">
          <a:xfrm>
            <a:off x="539552" y="4147122"/>
            <a:ext cx="3048000" cy="2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anneprado.files.wordpress.com/2012/09/denial-stick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089722"/>
            <a:ext cx="43037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543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ctrTitle"/>
          </p:nvPr>
        </p:nvSpPr>
        <p:spPr>
          <a:xfrm>
            <a:off x="1371600" y="620688"/>
            <a:ext cx="6478488" cy="722511"/>
          </a:xfrm>
        </p:spPr>
        <p:txBody>
          <a:bodyPr/>
          <a:lstStyle/>
          <a:p>
            <a:pPr algn="ctr" eaLnBrk="1" hangingPunct="1"/>
            <a:r>
              <a:rPr lang="en-US" altLang="en-US" sz="4000" dirty="0">
                <a:latin typeface="Arial Rounded MT Bold" panose="020F0704030504030204" pitchFamily="34" charset="0"/>
              </a:rPr>
              <a:t>Location, Location, Location</a:t>
            </a:r>
            <a:endParaRPr lang="en-GB" altLang="en-US" sz="4000" dirty="0">
              <a:latin typeface="Arial Rounded MT Bold" panose="020F0704030504030204" pitchFamily="34" charset="0"/>
            </a:endParaRPr>
          </a:p>
        </p:txBody>
      </p:sp>
      <p:pic>
        <p:nvPicPr>
          <p:cNvPr id="5" name="Picture Placeholder 4" descr="Putting Green Grass Seed.gif"/>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a:xfrm>
            <a:off x="1570546" y="2132856"/>
            <a:ext cx="6080596" cy="4320480"/>
          </a:xfrm>
        </p:spPr>
      </p:pic>
    </p:spTree>
    <p:extLst>
      <p:ext uri="{BB962C8B-B14F-4D97-AF65-F5344CB8AC3E}">
        <p14:creationId xmlns:p14="http://schemas.microsoft.com/office/powerpoint/2010/main" val="120839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738" y="404664"/>
            <a:ext cx="8229600" cy="1143000"/>
          </a:xfrm>
        </p:spPr>
        <p:txBody>
          <a:bodyPr/>
          <a:lstStyle/>
          <a:p>
            <a:r>
              <a:rPr lang="en-US" dirty="0" smtClean="0"/>
              <a:t>How radiotherapy helps</a:t>
            </a:r>
            <a:endParaRPr lang="en-US" dirty="0"/>
          </a:p>
        </p:txBody>
      </p:sp>
      <p:sp>
        <p:nvSpPr>
          <p:cNvPr id="5" name="Content Placeholder 4"/>
          <p:cNvSpPr>
            <a:spLocks noGrp="1"/>
          </p:cNvSpPr>
          <p:nvPr>
            <p:ph idx="1"/>
          </p:nvPr>
        </p:nvSpPr>
        <p:spPr/>
        <p:txBody>
          <a:bodyPr/>
          <a:lstStyle/>
          <a:p>
            <a:r>
              <a:rPr lang="en-US" dirty="0" smtClean="0"/>
              <a:t>Radiotherapy for cure</a:t>
            </a:r>
          </a:p>
          <a:p>
            <a:pPr lvl="1"/>
            <a:r>
              <a:rPr lang="en-US" dirty="0" smtClean="0"/>
              <a:t>Cervix cancer</a:t>
            </a:r>
          </a:p>
          <a:p>
            <a:pPr lvl="1"/>
            <a:r>
              <a:rPr lang="en-US" dirty="0" smtClean="0"/>
              <a:t>Head and neck cancer</a:t>
            </a:r>
          </a:p>
          <a:p>
            <a:r>
              <a:rPr lang="en-US" dirty="0" smtClean="0"/>
              <a:t>Radiotherapy to save function</a:t>
            </a:r>
          </a:p>
          <a:p>
            <a:pPr lvl="1"/>
            <a:r>
              <a:rPr lang="en-US" dirty="0" smtClean="0"/>
              <a:t>Anal or rectal cancer</a:t>
            </a:r>
          </a:p>
          <a:p>
            <a:pPr lvl="1"/>
            <a:r>
              <a:rPr lang="en-US" dirty="0" smtClean="0"/>
              <a:t>Larynx cancer</a:t>
            </a:r>
          </a:p>
          <a:p>
            <a:r>
              <a:rPr lang="en-US" dirty="0" smtClean="0"/>
              <a:t>Radiotherapy to decrease recurrence</a:t>
            </a:r>
          </a:p>
          <a:p>
            <a:pPr lvl="1"/>
            <a:r>
              <a:rPr lang="en-US" dirty="0" smtClean="0"/>
              <a:t>Breast cancer</a:t>
            </a:r>
          </a:p>
          <a:p>
            <a:pPr lvl="1"/>
            <a:r>
              <a:rPr lang="en-US" dirty="0" smtClean="0"/>
              <a:t>Uterus cancer</a:t>
            </a:r>
            <a:endParaRPr lang="en-US" dirty="0"/>
          </a:p>
        </p:txBody>
      </p:sp>
    </p:spTree>
    <p:extLst>
      <p:ext uri="{BB962C8B-B14F-4D97-AF65-F5344CB8AC3E}">
        <p14:creationId xmlns:p14="http://schemas.microsoft.com/office/powerpoint/2010/main" val="742314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467544" y="69269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prstClr val="black"/>
                </a:solidFill>
                <a:latin typeface="Arial Rounded MT Bold" panose="020F0704030504030204" pitchFamily="34" charset="0"/>
              </a:rPr>
              <a:t>My Treatment</a:t>
            </a:r>
            <a:br>
              <a:rPr lang="en-US" altLang="en-US" dirty="0">
                <a:solidFill>
                  <a:prstClr val="black"/>
                </a:solidFill>
                <a:latin typeface="Arial Rounded MT Bold" panose="020F0704030504030204" pitchFamily="34" charset="0"/>
              </a:rPr>
            </a:br>
            <a:r>
              <a:rPr lang="en-US" altLang="en-US" dirty="0">
                <a:solidFill>
                  <a:prstClr val="black"/>
                </a:solidFill>
                <a:latin typeface="Arial Rounded MT Bold" panose="020F0704030504030204" pitchFamily="34" charset="0"/>
              </a:rPr>
              <a:t> Options</a:t>
            </a:r>
            <a:endParaRPr lang="en-GB" altLang="en-US" dirty="0">
              <a:solidFill>
                <a:prstClr val="black"/>
              </a:solidFill>
              <a:latin typeface="Arial Rounded MT Bold" panose="020F0704030504030204" pitchFamily="34" charset="0"/>
            </a:endParaRPr>
          </a:p>
        </p:txBody>
      </p:sp>
      <p:pic>
        <p:nvPicPr>
          <p:cNvPr id="5" name="Content Placeholder 5" descr="BagForLif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3568" y="2389551"/>
            <a:ext cx="3374908" cy="3989040"/>
          </a:xfrm>
          <a:prstGeom prst="rect">
            <a:avLst/>
          </a:prstGeom>
        </p:spPr>
      </p:pic>
      <p:pic>
        <p:nvPicPr>
          <p:cNvPr id="6" name="Picture 6" descr="http://1.bp.blogspot.com/-JAlOLwIgXTU/TffGLsFZM-I/AAAAAAAABG8/JDDA3x4MWsU/s1600/costume-grim-reaper-clipa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962" y="2315805"/>
            <a:ext cx="3256845" cy="392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297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395536" y="69269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a:solidFill>
                  <a:prstClr val="black"/>
                </a:solidFill>
                <a:latin typeface="Arial Rounded MT Bold" panose="020F0704030504030204" pitchFamily="34" charset="0"/>
              </a:rPr>
              <a:t>Papillon Radiotherapy </a:t>
            </a:r>
            <a:br>
              <a:rPr lang="en-US" altLang="en-US" sz="4000" dirty="0">
                <a:solidFill>
                  <a:prstClr val="black"/>
                </a:solidFill>
                <a:latin typeface="Arial Rounded MT Bold" panose="020F0704030504030204" pitchFamily="34" charset="0"/>
              </a:rPr>
            </a:br>
            <a:r>
              <a:rPr lang="en-US" altLang="en-US" sz="4000" dirty="0">
                <a:solidFill>
                  <a:prstClr val="black"/>
                </a:solidFill>
                <a:latin typeface="Arial Rounded MT Bold" panose="020F0704030504030204" pitchFamily="34" charset="0"/>
              </a:rPr>
              <a:t>+ </a:t>
            </a:r>
            <a:r>
              <a:rPr lang="en-US" altLang="en-US" sz="4000" dirty="0" err="1">
                <a:solidFill>
                  <a:prstClr val="black"/>
                </a:solidFill>
                <a:latin typeface="Arial Rounded MT Bold" panose="020F0704030504030204" pitchFamily="34" charset="0"/>
              </a:rPr>
              <a:t>TEMs</a:t>
            </a:r>
            <a:r>
              <a:rPr lang="en-US" altLang="en-US" sz="4000" dirty="0">
                <a:solidFill>
                  <a:prstClr val="black"/>
                </a:solidFill>
                <a:latin typeface="Arial Rounded MT Bold" panose="020F0704030504030204" pitchFamily="34" charset="0"/>
              </a:rPr>
              <a:t/>
            </a:r>
            <a:br>
              <a:rPr lang="en-US" altLang="en-US" sz="4000" dirty="0">
                <a:solidFill>
                  <a:prstClr val="black"/>
                </a:solidFill>
                <a:latin typeface="Arial Rounded MT Bold" panose="020F0704030504030204" pitchFamily="34" charset="0"/>
              </a:rPr>
            </a:br>
            <a:r>
              <a:rPr lang="en-US" altLang="en-US" sz="1400" dirty="0">
                <a:solidFill>
                  <a:prstClr val="black"/>
                </a:solidFill>
                <a:latin typeface="Arial Rounded MT Bold" panose="020F0704030504030204" pitchFamily="34" charset="0"/>
              </a:rPr>
              <a:t>AKA Shrinking it and using the hole which is already there!</a:t>
            </a:r>
            <a:endParaRPr lang="en-GB" altLang="en-US" sz="1400" dirty="0">
              <a:solidFill>
                <a:prstClr val="black"/>
              </a:solidFill>
              <a:latin typeface="Arial Rounded MT Bold" panose="020F0704030504030204" pitchFamily="34" charset="0"/>
            </a:endParaRPr>
          </a:p>
        </p:txBody>
      </p:sp>
      <p:pic>
        <p:nvPicPr>
          <p:cNvPr id="5" name="Picture 2" descr="Image result for papillon fi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20888"/>
            <a:ext cx="3384376" cy="416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images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148064" y="2420888"/>
            <a:ext cx="3282143" cy="4165603"/>
          </a:xfrm>
          <a:prstGeom prst="rect">
            <a:avLst/>
          </a:prstGeom>
        </p:spPr>
      </p:pic>
    </p:spTree>
    <p:extLst>
      <p:ext uri="{BB962C8B-B14F-4D97-AF65-F5344CB8AC3E}">
        <p14:creationId xmlns:p14="http://schemas.microsoft.com/office/powerpoint/2010/main" val="1143767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475656" y="836712"/>
            <a:ext cx="6622504" cy="938535"/>
          </a:xfrm>
        </p:spPr>
        <p:txBody>
          <a:bodyPr/>
          <a:lstStyle/>
          <a:p>
            <a:r>
              <a:rPr lang="en-US" altLang="en-US" sz="4800" dirty="0">
                <a:latin typeface="Arial Rounded MT Bold" panose="020F0704030504030204" pitchFamily="34" charset="0"/>
              </a:rPr>
              <a:t>Fear vs. Time?</a:t>
            </a:r>
            <a:endParaRPr lang="en-GB" altLang="en-US" sz="4800" dirty="0">
              <a:latin typeface="Arial Rounded MT Bold" panose="020F0704030504030204" pitchFamily="34" charset="0"/>
            </a:endParaRPr>
          </a:p>
        </p:txBody>
      </p:sp>
      <p:pic>
        <p:nvPicPr>
          <p:cNvPr id="5" name="Picture Placeholder 3" descr="horror.jpg"/>
          <p:cNvPicPr>
            <a:picLocks noChangeAspect="1"/>
          </p:cNvPicPr>
          <p:nvPr/>
        </p:nvPicPr>
        <p:blipFill>
          <a:blip r:embed="rId2">
            <a:extLst>
              <a:ext uri="{28A0092B-C50C-407E-A947-70E740481C1C}">
                <a14:useLocalDpi xmlns:a14="http://schemas.microsoft.com/office/drawing/2010/main" val="0"/>
              </a:ext>
            </a:extLst>
          </a:blip>
          <a:srcRect t="1524" b="1524"/>
          <a:stretch>
            <a:fillRect/>
          </a:stretch>
        </p:blipFill>
        <p:spPr bwMode="auto">
          <a:xfrm>
            <a:off x="467544" y="2443782"/>
            <a:ext cx="4114800"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1.bp.blogspot.com/-jrsG9J-Q4oU/T1UhcVgEFoI/AAAAAAAAAc4/GZXkDbliIPU/s1600/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338" y="2443782"/>
            <a:ext cx="3926093" cy="384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73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a:xfrm>
            <a:off x="1692795" y="980728"/>
            <a:ext cx="5758408" cy="794519"/>
          </a:xfrm>
        </p:spPr>
        <p:txBody>
          <a:bodyPr/>
          <a:lstStyle/>
          <a:p>
            <a:r>
              <a:rPr lang="en-GB" altLang="en-US" dirty="0">
                <a:latin typeface="Arial Rounded MT Bold" panose="020F0704030504030204" pitchFamily="34" charset="0"/>
              </a:rPr>
              <a:t>Patient Pathway</a:t>
            </a:r>
          </a:p>
        </p:txBody>
      </p:sp>
      <p:pic>
        <p:nvPicPr>
          <p:cNvPr id="5" name="Picture 2" descr="http://static.memrise.com.s3.amazonaws.com/uploads/mems/output/3087436-13050323241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088" y="2132856"/>
            <a:ext cx="6543823" cy="434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512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57200" y="90872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dirty="0">
                <a:solidFill>
                  <a:prstClr val="black"/>
                </a:solidFill>
                <a:latin typeface="Arial Rounded MT Bold" panose="020F0704030504030204" pitchFamily="34" charset="0"/>
              </a:rPr>
              <a:t>Types of Treatments – </a:t>
            </a:r>
            <a:br>
              <a:rPr lang="en-GB" altLang="en-US" sz="3200" dirty="0">
                <a:solidFill>
                  <a:prstClr val="black"/>
                </a:solidFill>
                <a:latin typeface="Arial Rounded MT Bold" panose="020F0704030504030204" pitchFamily="34" charset="0"/>
              </a:rPr>
            </a:br>
            <a:r>
              <a:rPr lang="en-GB" altLang="en-US" sz="3200" dirty="0">
                <a:solidFill>
                  <a:prstClr val="black"/>
                </a:solidFill>
                <a:latin typeface="Arial Rounded MT Bold" panose="020F0704030504030204" pitchFamily="34" charset="0"/>
              </a:rPr>
              <a:t>Better planning means better treatment</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130" y="2205411"/>
            <a:ext cx="3151597" cy="267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9978" y="2210954"/>
            <a:ext cx="2896822" cy="26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 result for surgery fun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005064"/>
            <a:ext cx="3561184" cy="274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289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938535" y="764704"/>
            <a:ext cx="5266928" cy="6480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4800" dirty="0">
                <a:solidFill>
                  <a:prstClr val="black"/>
                </a:solidFill>
                <a:latin typeface="Arial Rounded MT Bold" panose="020F0704030504030204" pitchFamily="34" charset="0"/>
              </a:rPr>
              <a:t>Hospital Time</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05392" y="1844824"/>
            <a:ext cx="6533214" cy="4809869"/>
          </a:xfrm>
          <a:prstGeom prst="rect">
            <a:avLst/>
          </a:prstGeom>
        </p:spPr>
      </p:pic>
    </p:spTree>
    <p:extLst>
      <p:ext uri="{BB962C8B-B14F-4D97-AF65-F5344CB8AC3E}">
        <p14:creationId xmlns:p14="http://schemas.microsoft.com/office/powerpoint/2010/main" val="2605344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836712"/>
            <a:ext cx="8229600" cy="6397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600" dirty="0">
                <a:solidFill>
                  <a:prstClr val="black"/>
                </a:solidFill>
                <a:latin typeface="Arial Rounded MT Bold" panose="020F0704030504030204" pitchFamily="34" charset="0"/>
              </a:rPr>
              <a:t>Cost of having Cancer</a:t>
            </a:r>
          </a:p>
        </p:txBody>
      </p:sp>
      <p:sp>
        <p:nvSpPr>
          <p:cNvPr id="7" name="Subtitle 2"/>
          <p:cNvSpPr>
            <a:spLocks noGrp="1"/>
          </p:cNvSpPr>
          <p:nvPr>
            <p:ph type="subTitle" idx="1"/>
          </p:nvPr>
        </p:nvSpPr>
        <p:spPr>
          <a:xfrm>
            <a:off x="513892" y="1844824"/>
            <a:ext cx="7992888" cy="4536504"/>
          </a:xfrm>
          <a:ln>
            <a:solidFill>
              <a:schemeClr val="tx1"/>
            </a:solidFill>
          </a:ln>
        </p:spPr>
        <p:txBody>
          <a:bodyPr/>
          <a:lstStyle/>
          <a:p>
            <a:pPr marL="342900" lvl="0" indent="-342900" algn="l" eaLnBrk="0" fontAlgn="base" hangingPunct="0">
              <a:spcAft>
                <a:spcPct val="0"/>
              </a:spcAft>
              <a:buFont typeface="Wingdings" panose="05000000000000000000" pitchFamily="2" charset="2"/>
              <a:buChar char="§"/>
            </a:pPr>
            <a:r>
              <a:rPr lang="en-GB" altLang="en-US" sz="2400" dirty="0">
                <a:solidFill>
                  <a:prstClr val="black"/>
                </a:solidFill>
              </a:rPr>
              <a:t>A calculation of the burden of cancer in the EU shows that the costs for loss of working days was around €9.43 billion Euro*</a:t>
            </a:r>
          </a:p>
          <a:p>
            <a:pPr marL="342900" lvl="0" indent="-342900" algn="l" eaLnBrk="0" fontAlgn="base" hangingPunct="0">
              <a:spcAft>
                <a:spcPct val="0"/>
              </a:spcAft>
              <a:buFont typeface="Wingdings" panose="05000000000000000000" pitchFamily="2" charset="2"/>
              <a:buChar char="§"/>
            </a:pPr>
            <a:r>
              <a:rPr lang="en-GB" altLang="en-US" sz="2400" dirty="0">
                <a:solidFill>
                  <a:prstClr val="black"/>
                </a:solidFill>
              </a:rPr>
              <a:t>A calculation of the expected lifetime costs for all cancers borne by employers in Australia is $220 million dollars, or $7000 dollars per person – largely consisting of overtime and management costs of temporary absenteeism, and search, hiring and retraining costs of workers that leave paid employment**</a:t>
            </a:r>
          </a:p>
          <a:p>
            <a:pPr marL="342900" lvl="0" indent="-342900" algn="l" eaLnBrk="0" fontAlgn="base" hangingPunct="0">
              <a:spcAft>
                <a:spcPct val="0"/>
              </a:spcAft>
              <a:buFont typeface="Arial" panose="020B0604020202020204" pitchFamily="34" charset="0"/>
              <a:buChar char="•"/>
            </a:pPr>
            <a:r>
              <a:rPr lang="en-GB" altLang="en-US" sz="1400" dirty="0">
                <a:solidFill>
                  <a:prstClr val="black"/>
                </a:solidFill>
              </a:rPr>
              <a:t>*</a:t>
            </a:r>
            <a:r>
              <a:rPr lang="en-GB" altLang="en-US" sz="1400" dirty="0" err="1">
                <a:solidFill>
                  <a:prstClr val="black"/>
                </a:solidFill>
              </a:rPr>
              <a:t>Luengo</a:t>
            </a:r>
            <a:r>
              <a:rPr lang="en-GB" altLang="en-US" sz="1400" dirty="0">
                <a:solidFill>
                  <a:prstClr val="black"/>
                </a:solidFill>
              </a:rPr>
              <a:t>-Fernandez R. Leal J. Sullivan R. (2013), Economic burden of cancer across the European Union: a population-based cost analysis, The Lancet Oncology</a:t>
            </a:r>
          </a:p>
          <a:p>
            <a:pPr marL="342900" lvl="0" indent="-342900" algn="l" eaLnBrk="0" fontAlgn="base" hangingPunct="0">
              <a:spcAft>
                <a:spcPct val="0"/>
              </a:spcAft>
              <a:buFont typeface="Arial" panose="020B0604020202020204" pitchFamily="34" charset="0"/>
              <a:buChar char="•"/>
            </a:pPr>
            <a:r>
              <a:rPr lang="en-GB" altLang="en-US" sz="1400" dirty="0">
                <a:solidFill>
                  <a:prstClr val="black"/>
                </a:solidFill>
              </a:rPr>
              <a:t>**Cost of Cancer in NSW, A report by Access Economics Pty Limited, for the Cancer Council NSW, Australia, Published in April 2007</a:t>
            </a:r>
          </a:p>
          <a:p>
            <a:pPr algn="l"/>
            <a:endParaRPr lang="en-GB" dirty="0"/>
          </a:p>
        </p:txBody>
      </p:sp>
    </p:spTree>
    <p:extLst>
      <p:ext uri="{BB962C8B-B14F-4D97-AF65-F5344CB8AC3E}">
        <p14:creationId xmlns:p14="http://schemas.microsoft.com/office/powerpoint/2010/main" val="1567303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2928" y="-171400"/>
            <a:ext cx="5922292" cy="8640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4800" dirty="0">
                <a:solidFill>
                  <a:prstClr val="black"/>
                </a:solidFill>
                <a:latin typeface="Arial Rounded MT Bold" panose="020F0704030504030204" pitchFamily="34" charset="0"/>
              </a:rPr>
              <a:t/>
            </a:r>
            <a:br>
              <a:rPr lang="en-GB" altLang="en-US" sz="4800" dirty="0">
                <a:solidFill>
                  <a:prstClr val="black"/>
                </a:solidFill>
                <a:latin typeface="Arial Rounded MT Bold" panose="020F0704030504030204" pitchFamily="34" charset="0"/>
              </a:rPr>
            </a:br>
            <a:r>
              <a:rPr lang="en-GB" altLang="en-US" dirty="0">
                <a:solidFill>
                  <a:prstClr val="black"/>
                </a:solidFill>
                <a:latin typeface="Arial Rounded MT Bold" panose="020F0704030504030204" pitchFamily="34" charset="0"/>
              </a:rPr>
              <a:t>Realities of </a:t>
            </a:r>
            <a:br>
              <a:rPr lang="en-GB" altLang="en-US" dirty="0">
                <a:solidFill>
                  <a:prstClr val="black"/>
                </a:solidFill>
                <a:latin typeface="Arial Rounded MT Bold" panose="020F0704030504030204" pitchFamily="34" charset="0"/>
              </a:rPr>
            </a:br>
            <a:r>
              <a:rPr lang="en-GB" altLang="en-US" dirty="0">
                <a:solidFill>
                  <a:prstClr val="black"/>
                </a:solidFill>
                <a:latin typeface="Arial Rounded MT Bold" panose="020F0704030504030204" pitchFamily="34" charset="0"/>
              </a:rPr>
              <a:t>Survival</a:t>
            </a:r>
            <a:r>
              <a:rPr lang="en-GB" altLang="en-US" sz="4800" dirty="0">
                <a:solidFill>
                  <a:prstClr val="black"/>
                </a:solidFill>
                <a:latin typeface="Arial Rounded MT Bold" panose="020F0704030504030204" pitchFamily="34" charset="0"/>
              </a:rPr>
              <a:t/>
            </a:r>
            <a:br>
              <a:rPr lang="en-GB" altLang="en-US" sz="4800" dirty="0">
                <a:solidFill>
                  <a:prstClr val="black"/>
                </a:solidFill>
                <a:latin typeface="Arial Rounded MT Bold" panose="020F0704030504030204" pitchFamily="34" charset="0"/>
              </a:rPr>
            </a:br>
            <a:endParaRPr lang="en-GB" altLang="en-US" sz="4800" dirty="0">
              <a:solidFill>
                <a:prstClr val="black"/>
              </a:solidFill>
              <a:latin typeface="Arial Rounded MT Bold" panose="020F07040305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79" y="2060848"/>
            <a:ext cx="6803790" cy="453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722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47662" y="836712"/>
            <a:ext cx="5749329" cy="10801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prstClr val="black"/>
                </a:solidFill>
                <a:latin typeface="Arial Rounded MT Bold" panose="020F0704030504030204" pitchFamily="34" charset="0"/>
              </a:rPr>
              <a:t>UK aging population </a:t>
            </a:r>
          </a:p>
        </p:txBody>
      </p:sp>
      <p:pic>
        <p:nvPicPr>
          <p:cNvPr id="5" name="Content Placeholder 3" descr="Screen Shot 2015-11-19 at 09.53.07.png"/>
          <p:cNvPicPr>
            <a:picLocks noChangeAspect="1"/>
          </p:cNvPicPr>
          <p:nvPr/>
        </p:nvPicPr>
        <p:blipFill>
          <a:blip r:embed="rId2">
            <a:extLst>
              <a:ext uri="{28A0092B-C50C-407E-A947-70E740481C1C}">
                <a14:useLocalDpi xmlns:a14="http://schemas.microsoft.com/office/drawing/2010/main" val="0"/>
              </a:ext>
            </a:extLst>
          </a:blip>
          <a:srcRect l="-17397" r="-17397"/>
          <a:stretch>
            <a:fillRect/>
          </a:stretch>
        </p:blipFill>
        <p:spPr>
          <a:xfrm>
            <a:off x="251520" y="1945748"/>
            <a:ext cx="8635358" cy="4725144"/>
          </a:xfrm>
          <a:prstGeom prst="rect">
            <a:avLst/>
          </a:prstGeom>
          <a:ln>
            <a:solidFill>
              <a:schemeClr val="tx1"/>
            </a:solidFill>
          </a:ln>
        </p:spPr>
      </p:pic>
    </p:spTree>
    <p:extLst>
      <p:ext uri="{BB962C8B-B14F-4D97-AF65-F5344CB8AC3E}">
        <p14:creationId xmlns:p14="http://schemas.microsoft.com/office/powerpoint/2010/main" val="1338787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2626432" y="692696"/>
            <a:ext cx="3891136" cy="8157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en-US" sz="4800" dirty="0">
                <a:solidFill>
                  <a:prstClr val="black"/>
                </a:solidFill>
                <a:latin typeface="Arial Rounded MT Bold" panose="020F0704030504030204" pitchFamily="34" charset="0"/>
              </a:rPr>
              <a:t>Education</a:t>
            </a:r>
            <a:endParaRPr lang="en-GB" altLang="en-US" sz="4800" dirty="0">
              <a:solidFill>
                <a:prstClr val="black"/>
              </a:solidFill>
              <a:latin typeface="Arial Rounded MT Bold" panose="020F0704030504030204" pitchFamily="34" charset="0"/>
            </a:endParaRPr>
          </a:p>
        </p:txBody>
      </p:sp>
      <p:pic>
        <p:nvPicPr>
          <p:cNvPr id="5" name="Picture Placeholder 5" descr="Area-of-education.jpg"/>
          <p:cNvPicPr>
            <a:picLocks noChangeAspect="1"/>
          </p:cNvPicPr>
          <p:nvPr/>
        </p:nvPicPr>
        <p:blipFill>
          <a:blip r:embed="rId2">
            <a:extLst>
              <a:ext uri="{28A0092B-C50C-407E-A947-70E740481C1C}">
                <a14:useLocalDpi xmlns:a14="http://schemas.microsoft.com/office/drawing/2010/main" val="0"/>
              </a:ext>
            </a:extLst>
          </a:blip>
          <a:srcRect l="2444" r="2444"/>
          <a:stretch>
            <a:fillRect/>
          </a:stretch>
        </p:blipFill>
        <p:spPr>
          <a:xfrm>
            <a:off x="1643062" y="1628800"/>
            <a:ext cx="5857875" cy="4800600"/>
          </a:xfrm>
          <a:prstGeom prst="rect">
            <a:avLst/>
          </a:prstGeom>
        </p:spPr>
      </p:pic>
    </p:spTree>
    <p:extLst>
      <p:ext uri="{BB962C8B-B14F-4D97-AF65-F5344CB8AC3E}">
        <p14:creationId xmlns:p14="http://schemas.microsoft.com/office/powerpoint/2010/main" val="230806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Roengen Hand NI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3847" y="1556791"/>
            <a:ext cx="3650566" cy="513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dirty="0" smtClean="0"/>
              <a:t> </a:t>
            </a:r>
            <a:r>
              <a:rPr lang="en-US" sz="4000" dirty="0" smtClean="0"/>
              <a:t>British Roentgen Society</a:t>
            </a:r>
            <a:br>
              <a:rPr lang="en-US" sz="4000" dirty="0" smtClean="0"/>
            </a:br>
            <a:r>
              <a:rPr lang="en-US" sz="4000" dirty="0" smtClean="0"/>
              <a:t>1897</a:t>
            </a:r>
            <a:endParaRPr lang="en-US" sz="4000" dirty="0"/>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307" y="1556791"/>
            <a:ext cx="4040856" cy="518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4954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16318" y="548680"/>
            <a:ext cx="5838800" cy="9003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4000" dirty="0">
                <a:solidFill>
                  <a:prstClr val="black"/>
                </a:solidFill>
                <a:latin typeface="Arial Rounded MT Bold" panose="020F0704030504030204" pitchFamily="34" charset="0"/>
              </a:rPr>
              <a:t>Changing your lifestyle!</a:t>
            </a: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8642" y="1988840"/>
            <a:ext cx="5094151" cy="48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960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1835696" y="739018"/>
            <a:ext cx="5486400" cy="8048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err="1">
                <a:solidFill>
                  <a:prstClr val="black"/>
                </a:solidFill>
                <a:latin typeface="Arial Rounded MT Bold" pitchFamily="34" charset="0"/>
              </a:rPr>
              <a:t>M.D.T</a:t>
            </a:r>
            <a:r>
              <a:rPr lang="en-US" sz="4400" dirty="0">
                <a:solidFill>
                  <a:prstClr val="black"/>
                </a:solidFill>
                <a:latin typeface="Arial Rounded MT Bold" pitchFamily="34" charset="0"/>
              </a:rPr>
              <a:t>.</a:t>
            </a:r>
            <a:endParaRPr lang="en-GB" sz="4400" dirty="0">
              <a:solidFill>
                <a:prstClr val="black"/>
              </a:solidFill>
              <a:latin typeface="Arial Rounded MT Bold" pitchFamily="34" charset="0"/>
            </a:endParaRPr>
          </a:p>
        </p:txBody>
      </p:sp>
      <p:pic>
        <p:nvPicPr>
          <p:cNvPr id="1026" name="Picture 2" descr="Image result for meeting in pro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43881"/>
            <a:ext cx="5486400" cy="512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40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1763688" y="764704"/>
            <a:ext cx="5486400" cy="8048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en-US" sz="4400" dirty="0">
                <a:solidFill>
                  <a:prstClr val="black"/>
                </a:solidFill>
                <a:latin typeface="Arial Rounded MT Bold" panose="020F0704030504030204" pitchFamily="34" charset="0"/>
              </a:rPr>
              <a:t>Patient Choice</a:t>
            </a:r>
          </a:p>
          <a:p>
            <a:pPr algn="ctr"/>
            <a:endParaRPr lang="en-GB" altLang="en-US" sz="4400" dirty="0">
              <a:solidFill>
                <a:prstClr val="black"/>
              </a:solidFill>
              <a:latin typeface="Arial Rounded MT Bold" panose="020F0704030504030204" pitchFamily="34" charset="0"/>
            </a:endParaRPr>
          </a:p>
        </p:txBody>
      </p:sp>
      <p:pic>
        <p:nvPicPr>
          <p:cNvPr id="5" name="Picture 2" descr="http://www.tiananmensquare.co.uk/wp-content/themes/ts/images/bg.jpg"/>
          <p:cNvPicPr>
            <a:picLocks noChangeAspect="1" noChangeArrowheads="1"/>
          </p:cNvPicPr>
          <p:nvPr/>
        </p:nvPicPr>
        <p:blipFill>
          <a:blip r:embed="rId2">
            <a:extLst>
              <a:ext uri="{28A0092B-C50C-407E-A947-70E740481C1C}">
                <a14:useLocalDpi xmlns:a14="http://schemas.microsoft.com/office/drawing/2010/main" val="0"/>
              </a:ext>
            </a:extLst>
          </a:blip>
          <a:srcRect l="5273" r="5273"/>
          <a:stretch>
            <a:fillRect/>
          </a:stretch>
        </p:blipFill>
        <p:spPr>
          <a:xfrm>
            <a:off x="1625903" y="1844824"/>
            <a:ext cx="5761970" cy="4641304"/>
          </a:xfrm>
          <a:prstGeom prst="rect">
            <a:avLst/>
          </a:prstGeom>
        </p:spPr>
      </p:pic>
    </p:spTree>
    <p:extLst>
      <p:ext uri="{BB962C8B-B14F-4D97-AF65-F5344CB8AC3E}">
        <p14:creationId xmlns:p14="http://schemas.microsoft.com/office/powerpoint/2010/main" val="3349285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a:spLocks noChangeArrowheads="1"/>
          </p:cNvSpPr>
          <p:nvPr/>
        </p:nvSpPr>
        <p:spPr bwMode="auto">
          <a:xfrm>
            <a:off x="2483768" y="476672"/>
            <a:ext cx="4010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4000" dirty="0">
                <a:solidFill>
                  <a:prstClr val="black"/>
                </a:solidFill>
                <a:latin typeface="Arial Rounded MT Bold" panose="020F0704030504030204" pitchFamily="34" charset="0"/>
              </a:rPr>
              <a:t>Living With &amp; </a:t>
            </a:r>
            <a:br>
              <a:rPr lang="en-US" altLang="en-US" sz="4000" dirty="0">
                <a:solidFill>
                  <a:prstClr val="black"/>
                </a:solidFill>
                <a:latin typeface="Arial Rounded MT Bold" panose="020F0704030504030204" pitchFamily="34" charset="0"/>
              </a:rPr>
            </a:br>
            <a:r>
              <a:rPr lang="en-US" altLang="en-US" sz="4000" dirty="0">
                <a:solidFill>
                  <a:prstClr val="black"/>
                </a:solidFill>
                <a:latin typeface="Arial Rounded MT Bold" panose="020F0704030504030204" pitchFamily="34" charset="0"/>
              </a:rPr>
              <a:t>Beyond Cancer</a:t>
            </a:r>
            <a:endParaRPr lang="en-GB" altLang="en-US" sz="4000" dirty="0">
              <a:solidFill>
                <a:prstClr val="black"/>
              </a:solidFill>
              <a:latin typeface="Arial" panose="020B0604020202020204" pitchFamily="34" charset="0"/>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59396"/>
            <a:ext cx="2880320" cy="342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536" y="2780928"/>
            <a:ext cx="3096344"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388035"/>
            <a:ext cx="3207799" cy="321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539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179512" y="2636912"/>
            <a:ext cx="3810000" cy="2338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dirty="0">
                <a:solidFill>
                  <a:prstClr val="black"/>
                </a:solidFill>
                <a:latin typeface="Arial" panose="020B0604020202020204" pitchFamily="34" charset="0"/>
              </a:rPr>
              <a:t>“Cancer treatment must         not just be about </a:t>
            </a:r>
            <a:r>
              <a:rPr lang="en-GB" altLang="en-US" sz="2800" b="1" dirty="0">
                <a:solidFill>
                  <a:prstClr val="black"/>
                </a:solidFill>
                <a:latin typeface="Arial" panose="020B0604020202020204" pitchFamily="34" charset="0"/>
              </a:rPr>
              <a:t>Prevention of Death</a:t>
            </a:r>
            <a:r>
              <a:rPr lang="en-GB" altLang="en-US" sz="2400" b="1" dirty="0">
                <a:solidFill>
                  <a:prstClr val="black"/>
                </a:solidFill>
                <a:latin typeface="Arial" panose="020B0604020202020204" pitchFamily="34" charset="0"/>
              </a:rPr>
              <a:t/>
            </a:r>
            <a:br>
              <a:rPr lang="en-GB" altLang="en-US" sz="2400" b="1" dirty="0">
                <a:solidFill>
                  <a:prstClr val="black"/>
                </a:solidFill>
                <a:latin typeface="Arial" panose="020B0604020202020204" pitchFamily="34" charset="0"/>
              </a:rPr>
            </a:br>
            <a:r>
              <a:rPr lang="en-GB" altLang="en-US" sz="2400" b="1" dirty="0">
                <a:solidFill>
                  <a:prstClr val="black"/>
                </a:solidFill>
                <a:latin typeface="Arial" panose="020B0604020202020204" pitchFamily="34" charset="0"/>
              </a:rPr>
              <a:t>but also about </a:t>
            </a:r>
            <a:br>
              <a:rPr lang="en-GB" altLang="en-US" sz="2400" b="1" dirty="0">
                <a:solidFill>
                  <a:prstClr val="black"/>
                </a:solidFill>
                <a:latin typeface="Arial" panose="020B0604020202020204" pitchFamily="34" charset="0"/>
              </a:rPr>
            </a:br>
            <a:r>
              <a:rPr lang="en-GB" altLang="en-US" sz="2800" b="1" dirty="0">
                <a:solidFill>
                  <a:prstClr val="black"/>
                </a:solidFill>
                <a:latin typeface="Arial" panose="020B0604020202020204" pitchFamily="34" charset="0"/>
              </a:rPr>
              <a:t>Preparation for Life!”</a:t>
            </a:r>
            <a:r>
              <a:rPr lang="en-GB" altLang="en-US" sz="1800" dirty="0">
                <a:solidFill>
                  <a:prstClr val="black"/>
                </a:solidFill>
                <a:latin typeface="Arial" panose="020B0604020202020204" pitchFamily="34" charset="0"/>
              </a:rPr>
              <a:t/>
            </a:r>
            <a:br>
              <a:rPr lang="en-GB" altLang="en-US" sz="1800" dirty="0">
                <a:solidFill>
                  <a:prstClr val="black"/>
                </a:solidFill>
                <a:latin typeface="Arial" panose="020B0604020202020204" pitchFamily="34" charset="0"/>
              </a:rPr>
            </a:br>
            <a:r>
              <a:rPr lang="en-GB" altLang="en-US" sz="1800" dirty="0">
                <a:solidFill>
                  <a:prstClr val="black"/>
                </a:solidFill>
                <a:latin typeface="Arial" panose="020B0604020202020204" pitchFamily="34" charset="0"/>
              </a:rPr>
              <a:t>Mark Davies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340768"/>
            <a:ext cx="4764249" cy="5400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74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67544" y="62981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dirty="0">
                <a:solidFill>
                  <a:prstClr val="black"/>
                </a:solidFill>
                <a:latin typeface="Arial Rounded MT Bold" panose="020F0704030504030204" pitchFamily="34" charset="0"/>
              </a:rPr>
              <a:t>Thank you and…</a:t>
            </a:r>
          </a:p>
        </p:txBody>
      </p:sp>
      <p:pic>
        <p:nvPicPr>
          <p:cNvPr id="3" name="Picture 2" descr="http://mdshaonimran.files.wordpress.com/2013/12/live-long-and-prosper-tee-shirt-cbs114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222" y="1484784"/>
            <a:ext cx="4982244" cy="5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022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12776"/>
            <a:ext cx="7772400" cy="1470025"/>
          </a:xfrm>
        </p:spPr>
        <p:txBody>
          <a:bodyPr lIns="91435" tIns="45718" rIns="91435" bIns="45718"/>
          <a:lstStyle/>
          <a:p>
            <a:r>
              <a:rPr lang="en-GB" dirty="0">
                <a:solidFill>
                  <a:srgbClr val="0070C0"/>
                </a:solidFill>
              </a:rPr>
              <a:t>Radiotherapy: Cancer treatment of the past or future?</a:t>
            </a:r>
            <a:endParaRPr lang="en-GB" dirty="0"/>
          </a:p>
        </p:txBody>
      </p:sp>
      <p:sp>
        <p:nvSpPr>
          <p:cNvPr id="4" name="Subtitle 3"/>
          <p:cNvSpPr>
            <a:spLocks noGrp="1"/>
          </p:cNvSpPr>
          <p:nvPr>
            <p:ph type="subTitle" idx="1"/>
          </p:nvPr>
        </p:nvSpPr>
        <p:spPr>
          <a:xfrm>
            <a:off x="1403648" y="4797152"/>
            <a:ext cx="6328792" cy="1872208"/>
          </a:xfrm>
        </p:spPr>
        <p:txBody>
          <a:bodyPr lIns="91435" tIns="45718" rIns="91435" bIns="45718"/>
          <a:lstStyle/>
          <a:p>
            <a:r>
              <a:rPr lang="en-GB" dirty="0" smtClean="0">
                <a:solidFill>
                  <a:schemeClr val="tx1"/>
                </a:solidFill>
              </a:rPr>
              <a:t>Parliamentary Scientific Committee</a:t>
            </a:r>
          </a:p>
          <a:p>
            <a:r>
              <a:rPr lang="en-GB" dirty="0" smtClean="0">
                <a:solidFill>
                  <a:schemeClr val="tx1"/>
                </a:solidFill>
              </a:rPr>
              <a:t>Monday 10</a:t>
            </a:r>
            <a:r>
              <a:rPr lang="en-GB" baseline="30000" dirty="0" smtClean="0">
                <a:solidFill>
                  <a:schemeClr val="tx1"/>
                </a:solidFill>
              </a:rPr>
              <a:t>th</a:t>
            </a:r>
            <a:r>
              <a:rPr lang="en-GB" dirty="0" smtClean="0">
                <a:solidFill>
                  <a:schemeClr val="tx1"/>
                </a:solidFill>
              </a:rPr>
              <a:t> October 2016</a:t>
            </a:r>
          </a:p>
          <a:p>
            <a:endParaRPr lang="en-GB" dirty="0" smtClean="0">
              <a:solidFill>
                <a:schemeClr val="tx1"/>
              </a:solidFill>
            </a:endParaRPr>
          </a:p>
          <a:p>
            <a:endParaRPr lang="en-GB" dirty="0" smtClean="0">
              <a:solidFill>
                <a:schemeClr val="tx1"/>
              </a:solidFill>
            </a:endParaRPr>
          </a:p>
        </p:txBody>
      </p:sp>
      <p:sp>
        <p:nvSpPr>
          <p:cNvPr id="3" name="TextBox 2"/>
          <p:cNvSpPr txBox="1"/>
          <p:nvPr/>
        </p:nvSpPr>
        <p:spPr>
          <a:xfrm>
            <a:off x="683568" y="2924945"/>
            <a:ext cx="7344816" cy="1384990"/>
          </a:xfrm>
          <a:prstGeom prst="rect">
            <a:avLst/>
          </a:prstGeom>
          <a:noFill/>
        </p:spPr>
        <p:txBody>
          <a:bodyPr wrap="square" lIns="91435" tIns="45718" rIns="91435" bIns="45718" rtlCol="0">
            <a:spAutoFit/>
          </a:bodyPr>
          <a:lstStyle/>
          <a:p>
            <a:pPr algn="ctr"/>
            <a:r>
              <a:rPr lang="en-GB" sz="2800" dirty="0"/>
              <a:t>A presentation by </a:t>
            </a:r>
          </a:p>
          <a:p>
            <a:pPr algn="ctr"/>
            <a:r>
              <a:rPr lang="en-GB" sz="2800" dirty="0"/>
              <a:t>The British Institute of Radiology and the Institute of Physics and Engineering in Medicine</a:t>
            </a:r>
          </a:p>
        </p:txBody>
      </p:sp>
    </p:spTree>
    <p:extLst>
      <p:ext uri="{BB962C8B-B14F-4D97-AF65-F5344CB8AC3E}">
        <p14:creationId xmlns:p14="http://schemas.microsoft.com/office/powerpoint/2010/main" val="4184360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12776"/>
            <a:ext cx="7772400" cy="1470025"/>
          </a:xfrm>
        </p:spPr>
        <p:txBody>
          <a:bodyPr lIns="91435" tIns="45718" rIns="91435" bIns="45718"/>
          <a:lstStyle/>
          <a:p>
            <a:r>
              <a:rPr lang="en-GB" altLang="en-US" b="1" dirty="0"/>
              <a:t>Delivering high quality radiotherapy services: challenges &amp; opportunities?</a:t>
            </a:r>
            <a:br>
              <a:rPr lang="en-GB" altLang="en-US" b="1" dirty="0"/>
            </a:br>
            <a:endParaRPr lang="en-GB" dirty="0"/>
          </a:p>
        </p:txBody>
      </p:sp>
      <p:sp>
        <p:nvSpPr>
          <p:cNvPr id="4" name="Subtitle 3"/>
          <p:cNvSpPr>
            <a:spLocks noGrp="1"/>
          </p:cNvSpPr>
          <p:nvPr>
            <p:ph type="subTitle" idx="1"/>
          </p:nvPr>
        </p:nvSpPr>
        <p:spPr>
          <a:xfrm>
            <a:off x="1403648" y="4797152"/>
            <a:ext cx="6328792" cy="1872208"/>
          </a:xfrm>
        </p:spPr>
        <p:txBody>
          <a:bodyPr lIns="91435" tIns="45718" rIns="91435" bIns="45718"/>
          <a:lstStyle/>
          <a:p>
            <a:endParaRPr lang="en-GB" dirty="0" smtClean="0">
              <a:solidFill>
                <a:schemeClr val="tx1"/>
              </a:solidFill>
            </a:endParaRPr>
          </a:p>
          <a:p>
            <a:endParaRPr lang="en-GB" dirty="0" smtClean="0">
              <a:solidFill>
                <a:schemeClr val="tx1"/>
              </a:solidFill>
            </a:endParaRPr>
          </a:p>
        </p:txBody>
      </p:sp>
      <p:sp>
        <p:nvSpPr>
          <p:cNvPr id="3" name="TextBox 2"/>
          <p:cNvSpPr txBox="1"/>
          <p:nvPr/>
        </p:nvSpPr>
        <p:spPr>
          <a:xfrm>
            <a:off x="827584" y="4509120"/>
            <a:ext cx="7344816" cy="1384990"/>
          </a:xfrm>
          <a:prstGeom prst="rect">
            <a:avLst/>
          </a:prstGeom>
          <a:noFill/>
        </p:spPr>
        <p:txBody>
          <a:bodyPr wrap="square" lIns="91435" tIns="45718" rIns="91435" bIns="45718" rtlCol="0">
            <a:spAutoFit/>
          </a:bodyPr>
          <a:lstStyle/>
          <a:p>
            <a:pPr algn="ctr"/>
            <a:r>
              <a:rPr lang="en-GB" altLang="en-US" sz="2800" dirty="0"/>
              <a:t>Charlotte Beardmore</a:t>
            </a:r>
            <a:br>
              <a:rPr lang="en-GB" altLang="en-US" sz="2800" dirty="0"/>
            </a:br>
            <a:r>
              <a:rPr lang="en-GB" altLang="en-US" sz="2800" dirty="0"/>
              <a:t>Director of Professional Policy, </a:t>
            </a:r>
            <a:br>
              <a:rPr lang="en-GB" altLang="en-US" sz="2800" dirty="0"/>
            </a:br>
            <a:r>
              <a:rPr lang="en-GB" altLang="en-US" sz="2800" dirty="0"/>
              <a:t>Society and College of Radiographers</a:t>
            </a:r>
            <a:endParaRPr lang="en-GB" sz="2800" dirty="0"/>
          </a:p>
        </p:txBody>
      </p:sp>
    </p:spTree>
    <p:extLst>
      <p:ext uri="{BB962C8B-B14F-4D97-AF65-F5344CB8AC3E}">
        <p14:creationId xmlns:p14="http://schemas.microsoft.com/office/powerpoint/2010/main" val="4251073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e the best.jpg"/>
          <p:cNvPicPr>
            <a:picLocks noGrp="1" noChangeAspect="1"/>
          </p:cNvPicPr>
          <p:nvPr>
            <p:ph idx="1"/>
          </p:nvPr>
        </p:nvPicPr>
        <p:blipFill>
          <a:blip r:embed="rId3" cstate="print">
            <a:lum bright="-4000" contrast="7000"/>
          </a:blip>
          <a:stretch>
            <a:fillRect/>
          </a:stretch>
        </p:blipFill>
        <p:spPr>
          <a:xfrm>
            <a:off x="6445334" y="4087199"/>
            <a:ext cx="2511176" cy="2494023"/>
          </a:xfrm>
          <a:effectLst>
            <a:outerShdw blurRad="50800" dist="50800" dir="5400000" algn="ctr" rotWithShape="0">
              <a:srgbClr val="000000">
                <a:alpha val="11000"/>
              </a:srgbClr>
            </a:outerShdw>
            <a:reflection stA="9000" endPos="65000" dist="50800" dir="5400000" sy="-100000" algn="bl" rotWithShape="0"/>
          </a:effectLst>
        </p:spPr>
      </p:pic>
      <p:sp>
        <p:nvSpPr>
          <p:cNvPr id="2" name="Rectangle 1"/>
          <p:cNvSpPr/>
          <p:nvPr/>
        </p:nvSpPr>
        <p:spPr>
          <a:xfrm>
            <a:off x="1939207" y="2213865"/>
            <a:ext cx="7204793" cy="2117785"/>
          </a:xfrm>
          <a:prstGeom prst="rect">
            <a:avLst/>
          </a:prstGeom>
        </p:spPr>
        <p:txBody>
          <a:bodyPr wrap="square" lIns="64288" tIns="32144" rIns="64288" bIns="32144">
            <a:spAutoFit/>
          </a:bodyPr>
          <a:lstStyle/>
          <a:p>
            <a:pPr marL="1928644" lvl="6">
              <a:lnSpc>
                <a:spcPct val="115000"/>
              </a:lnSpc>
              <a:defRPr/>
            </a:pPr>
            <a:endParaRPr lang="en-GB" dirty="0" smtClean="0">
              <a:solidFill>
                <a:schemeClr val="tx1"/>
              </a:solidFill>
              <a:ea typeface="Calibri"/>
              <a:cs typeface="Times New Roman"/>
            </a:endParaRPr>
          </a:p>
          <a:p>
            <a:pPr marL="1928644" lvl="6">
              <a:lnSpc>
                <a:spcPct val="115000"/>
              </a:lnSpc>
              <a:defRPr/>
            </a:pPr>
            <a:endParaRPr lang="en-GB" dirty="0" smtClean="0">
              <a:solidFill>
                <a:schemeClr val="tx1"/>
              </a:solidFill>
              <a:ea typeface="Calibri"/>
              <a:cs typeface="Times New Roman"/>
            </a:endParaRPr>
          </a:p>
          <a:p>
            <a:pPr marL="1607204" lvl="5">
              <a:lnSpc>
                <a:spcPct val="115000"/>
              </a:lnSpc>
              <a:defRPr/>
            </a:pPr>
            <a:r>
              <a:rPr lang="en-GB" sz="2200" dirty="0">
                <a:solidFill>
                  <a:srgbClr val="7030A0"/>
                </a:solidFill>
                <a:ea typeface="Calibri"/>
                <a:cs typeface="Times New Roman"/>
              </a:rPr>
              <a:t>Context </a:t>
            </a:r>
          </a:p>
          <a:p>
            <a:pPr marL="1607204" lvl="5">
              <a:lnSpc>
                <a:spcPct val="115000"/>
              </a:lnSpc>
              <a:defRPr/>
            </a:pPr>
            <a:r>
              <a:rPr lang="en-GB" sz="2200" dirty="0">
                <a:solidFill>
                  <a:srgbClr val="7030A0"/>
                </a:solidFill>
                <a:ea typeface="Calibri"/>
                <a:cs typeface="Times New Roman"/>
              </a:rPr>
              <a:t>What’s needed for a world class service?</a:t>
            </a:r>
          </a:p>
          <a:p>
            <a:pPr marL="321440">
              <a:lnSpc>
                <a:spcPct val="115000"/>
              </a:lnSpc>
              <a:defRPr/>
            </a:pPr>
            <a:endParaRPr lang="en-GB" dirty="0">
              <a:solidFill>
                <a:schemeClr val="tx1"/>
              </a:solidFill>
              <a:latin typeface="+mj-lt"/>
              <a:ea typeface="Calibri"/>
              <a:cs typeface="Times New Roman"/>
            </a:endParaRPr>
          </a:p>
          <a:p>
            <a:pPr marL="1607204" lvl="5">
              <a:lnSpc>
                <a:spcPct val="115000"/>
              </a:lnSpc>
              <a:defRPr/>
            </a:pPr>
            <a:endParaRPr lang="en-GB" dirty="0">
              <a:solidFill>
                <a:schemeClr val="tx1"/>
              </a:solidFill>
              <a:latin typeface="+mn-lt"/>
              <a:ea typeface="Calibri"/>
              <a:cs typeface="Times New Roman"/>
            </a:endParaRPr>
          </a:p>
        </p:txBody>
      </p:sp>
      <p:sp>
        <p:nvSpPr>
          <p:cNvPr id="4" name="Title 3"/>
          <p:cNvSpPr>
            <a:spLocks noGrp="1"/>
          </p:cNvSpPr>
          <p:nvPr>
            <p:ph type="title"/>
          </p:nvPr>
        </p:nvSpPr>
        <p:spPr>
          <a:xfrm>
            <a:off x="1432901" y="796208"/>
            <a:ext cx="5813844" cy="911351"/>
          </a:xfrm>
        </p:spPr>
        <p:txBody>
          <a:bodyPr anchor="ctr"/>
          <a:lstStyle/>
          <a:p>
            <a:r>
              <a:rPr lang="en-GB" altLang="en-US" sz="3100" b="1" dirty="0"/>
              <a:t>Delivering high quality radiotherapy services: challenges &amp; opportunities?</a:t>
            </a:r>
            <a:endParaRPr lang="en-GB" sz="3100" b="1"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398" y="2872063"/>
            <a:ext cx="2987206" cy="2237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901" y="274638"/>
            <a:ext cx="5923783" cy="1143000"/>
          </a:xfrm>
        </p:spPr>
        <p:txBody>
          <a:bodyPr lIns="91430" tIns="45716" rIns="91430" bIns="45716" anchor="ctr">
            <a:normAutofit/>
          </a:bodyPr>
          <a:lstStyle/>
          <a:p>
            <a:r>
              <a:rPr lang="en-GB" sz="3100" dirty="0"/>
              <a:t>What do patients want? </a:t>
            </a:r>
          </a:p>
        </p:txBody>
      </p:sp>
      <p:sp>
        <p:nvSpPr>
          <p:cNvPr id="3" name="Content Placeholder 2"/>
          <p:cNvSpPr>
            <a:spLocks noGrp="1"/>
          </p:cNvSpPr>
          <p:nvPr>
            <p:ph idx="1"/>
          </p:nvPr>
        </p:nvSpPr>
        <p:spPr/>
        <p:txBody>
          <a:bodyPr lIns="91430" tIns="45716" rIns="91430" bIns="45716">
            <a:normAutofit/>
          </a:bodyPr>
          <a:lstStyle/>
          <a:p>
            <a:pPr marL="457176" lvl="1" indent="0">
              <a:buNone/>
            </a:pPr>
            <a:r>
              <a:rPr lang="en-GB" sz="2200" dirty="0"/>
              <a:t>Survival with high quality personalised care</a:t>
            </a:r>
          </a:p>
          <a:p>
            <a:pPr marL="457176" lvl="1" indent="0">
              <a:buNone/>
            </a:pPr>
            <a:r>
              <a:rPr lang="en-GB" sz="2200" dirty="0"/>
              <a:t>A positive patient experience </a:t>
            </a:r>
          </a:p>
          <a:p>
            <a:pPr marL="457176" lvl="1" indent="0">
              <a:buNone/>
            </a:pPr>
            <a:r>
              <a:rPr lang="en-GB" sz="2200" dirty="0"/>
              <a:t>Fewer long term side effects</a:t>
            </a:r>
          </a:p>
          <a:p>
            <a:pPr lvl="1">
              <a:buNone/>
            </a:pPr>
            <a:endParaRPr lang="en-GB" dirty="0" smtClean="0"/>
          </a:p>
          <a:p>
            <a:pPr>
              <a:buNone/>
            </a:pPr>
            <a:endParaRPr lang="en-GB" dirty="0"/>
          </a:p>
        </p:txBody>
      </p:sp>
      <p:pic>
        <p:nvPicPr>
          <p:cNvPr id="4" name="Picture 2" descr="C:\Users\tim.cooper\Pictures\customer-service-pic.jpg"/>
          <p:cNvPicPr>
            <a:picLocks noChangeAspect="1" noChangeArrowheads="1"/>
          </p:cNvPicPr>
          <p:nvPr/>
        </p:nvPicPr>
        <p:blipFill>
          <a:blip r:embed="rId3" cstate="print"/>
          <a:srcRect/>
          <a:stretch>
            <a:fillRect/>
          </a:stretch>
        </p:blipFill>
        <p:spPr bwMode="auto">
          <a:xfrm>
            <a:off x="1584793" y="3589387"/>
            <a:ext cx="2483768" cy="1764624"/>
          </a:xfrm>
          <a:prstGeom prst="rect">
            <a:avLst/>
          </a:prstGeom>
          <a:noFill/>
          <a:ln w="9525">
            <a:noFill/>
            <a:miter lim="800000"/>
            <a:headEnd/>
            <a:tailEnd/>
          </a:ln>
        </p:spPr>
      </p:pic>
      <p:pic>
        <p:nvPicPr>
          <p:cNvPr id="5" name="Picture 6" descr="signpost"/>
          <p:cNvPicPr>
            <a:picLocks noChangeAspect="1" noChangeArrowheads="1"/>
          </p:cNvPicPr>
          <p:nvPr/>
        </p:nvPicPr>
        <p:blipFill>
          <a:blip r:embed="rId4" cstate="print"/>
          <a:srcRect/>
          <a:stretch>
            <a:fillRect/>
          </a:stretch>
        </p:blipFill>
        <p:spPr>
          <a:xfrm>
            <a:off x="7103531" y="1597871"/>
            <a:ext cx="1811880" cy="1988840"/>
          </a:xfrm>
          <a:prstGeom prst="rect">
            <a:avLst/>
          </a:prstGeom>
          <a:noFill/>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1754" y="2592291"/>
            <a:ext cx="1911689" cy="28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77046" y="5352964"/>
            <a:ext cx="3696036" cy="988246"/>
          </a:xfrm>
          <a:prstGeom prst="rect">
            <a:avLst/>
          </a:prstGeom>
          <a:solidFill>
            <a:srgbClr val="FFFF00"/>
          </a:solidFill>
          <a:ln>
            <a:solidFill>
              <a:schemeClr val="bg2"/>
            </a:solidFill>
          </a:ln>
        </p:spPr>
        <p:txBody>
          <a:bodyPr wrap="square" lIns="64288" tIns="32144" rIns="64288" bIns="32144" rtlCol="0">
            <a:spAutoFit/>
          </a:bodyPr>
          <a:lstStyle/>
          <a:p>
            <a:r>
              <a:rPr lang="en-GB" sz="2000" dirty="0"/>
              <a:t>HIGH QUALITY CANCER CARE &amp; TREATMENT </a:t>
            </a:r>
          </a:p>
          <a:p>
            <a:r>
              <a:rPr lang="en-GB" sz="2000" dirty="0" err="1"/>
              <a:t>Multiprofessional</a:t>
            </a:r>
            <a:r>
              <a:rPr lang="en-GB" sz="2000" dirty="0"/>
              <a:t> team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4479925" y="3244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t>
            </a:r>
          </a:p>
        </p:txBody>
      </p:sp>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450" y="1628800"/>
            <a:ext cx="39751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23528" y="260648"/>
            <a:ext cx="8229600" cy="1143000"/>
          </a:xfrm>
        </p:spPr>
        <p:txBody>
          <a:bodyPr/>
          <a:lstStyle/>
          <a:p>
            <a:pPr>
              <a:defRPr/>
            </a:pPr>
            <a:r>
              <a:rPr lang="en-US" sz="4300" dirty="0" smtClean="0"/>
              <a:t>Electrotherapeutic Society</a:t>
            </a:r>
            <a:br>
              <a:rPr lang="en-US" sz="4300" dirty="0" smtClean="0"/>
            </a:br>
            <a:r>
              <a:rPr lang="en-US" sz="4300" dirty="0" smtClean="0"/>
              <a:t>1902</a:t>
            </a:r>
            <a:endParaRPr lang="en-US" sz="4300" dirty="0"/>
          </a:p>
        </p:txBody>
      </p:sp>
    </p:spTree>
    <p:extLst>
      <p:ext uri="{BB962C8B-B14F-4D97-AF65-F5344CB8AC3E}">
        <p14:creationId xmlns:p14="http://schemas.microsoft.com/office/powerpoint/2010/main" val="982728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6192180" y="2724676"/>
            <a:ext cx="2683423" cy="649188"/>
          </a:xfrm>
          <a:prstGeom prst="ellipse">
            <a:avLst/>
          </a:prstGeom>
          <a:solidFill>
            <a:srgbClr val="FF0000"/>
          </a:solidFill>
          <a:ln w="25400" cap="flat" cmpd="sng" algn="ctr">
            <a:solidFill>
              <a:srgbClr val="FFFFFF"/>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spAutoFit/>
          </a:bodyPr>
          <a:lstStyle/>
          <a:p>
            <a:pPr algn="ctr" defTabSz="410751" fontAlgn="base" hangingPunct="0">
              <a:spcBef>
                <a:spcPct val="0"/>
              </a:spcBef>
              <a:spcAft>
                <a:spcPct val="0"/>
              </a:spcAft>
            </a:pPr>
            <a:endParaRPr lang="en-GB" sz="2500">
              <a:solidFill>
                <a:schemeClr val="bg2"/>
              </a:solidFill>
              <a:latin typeface="Helvetica Light" charset="0"/>
              <a:ea typeface="Helvetica Light" charset="0"/>
              <a:cs typeface="Helvetica Light" charset="0"/>
              <a:sym typeface="Helvetica Light" charset="0"/>
            </a:endParaRPr>
          </a:p>
        </p:txBody>
      </p:sp>
      <p:pic>
        <p:nvPicPr>
          <p:cNvPr id="4" name="Picture 3" descr="patient at the centre.jpg"/>
          <p:cNvPicPr>
            <a:picLocks noChangeAspect="1"/>
          </p:cNvPicPr>
          <p:nvPr/>
        </p:nvPicPr>
        <p:blipFill>
          <a:blip r:embed="rId3" cstate="print"/>
          <a:stretch>
            <a:fillRect/>
          </a:stretch>
        </p:blipFill>
        <p:spPr>
          <a:xfrm>
            <a:off x="3721718" y="1089258"/>
            <a:ext cx="1295520" cy="999033"/>
          </a:xfrm>
          <a:prstGeom prst="rect">
            <a:avLst/>
          </a:prstGeom>
        </p:spPr>
      </p:pic>
      <p:sp>
        <p:nvSpPr>
          <p:cNvPr id="2" name="Title 1"/>
          <p:cNvSpPr>
            <a:spLocks noGrp="1"/>
          </p:cNvSpPr>
          <p:nvPr>
            <p:ph type="title"/>
          </p:nvPr>
        </p:nvSpPr>
        <p:spPr>
          <a:xfrm>
            <a:off x="1432901" y="274638"/>
            <a:ext cx="5873153" cy="1143000"/>
          </a:xfrm>
        </p:spPr>
        <p:txBody>
          <a:bodyPr anchor="ctr"/>
          <a:lstStyle/>
          <a:p>
            <a:r>
              <a:rPr lang="en-GB" sz="3100" dirty="0"/>
              <a:t>Context</a:t>
            </a:r>
          </a:p>
        </p:txBody>
      </p:sp>
      <p:sp>
        <p:nvSpPr>
          <p:cNvPr id="3" name="Content Placeholder 2"/>
          <p:cNvSpPr>
            <a:spLocks noGrp="1"/>
          </p:cNvSpPr>
          <p:nvPr>
            <p:ph idx="1"/>
          </p:nvPr>
        </p:nvSpPr>
        <p:spPr>
          <a:xfrm>
            <a:off x="0" y="2163431"/>
            <a:ext cx="6445333" cy="3962531"/>
          </a:xfrm>
        </p:spPr>
        <p:txBody>
          <a:bodyPr/>
          <a:lstStyle/>
          <a:p>
            <a:pPr marL="457176" lvl="1" indent="0">
              <a:lnSpc>
                <a:spcPct val="150000"/>
              </a:lnSpc>
              <a:buNone/>
            </a:pPr>
            <a:r>
              <a:rPr lang="en-GB" sz="1400" b="1" dirty="0"/>
              <a:t>Achieving World-Class Cancer Outcomes: Report of the Independent Cancer Taskforce 2015</a:t>
            </a:r>
          </a:p>
          <a:p>
            <a:pPr lvl="1">
              <a:lnSpc>
                <a:spcPct val="150000"/>
              </a:lnSpc>
              <a:buFont typeface="Arial" panose="020B0604020202020204" pitchFamily="34" charset="0"/>
              <a:buChar char="•"/>
            </a:pPr>
            <a:r>
              <a:rPr lang="en-GB" sz="1400" dirty="0"/>
              <a:t>Improved survival</a:t>
            </a:r>
          </a:p>
          <a:p>
            <a:pPr lvl="1">
              <a:lnSpc>
                <a:spcPct val="150000"/>
              </a:lnSpc>
              <a:buFont typeface="Arial" panose="020B0604020202020204" pitchFamily="34" charset="0"/>
              <a:buChar char="•"/>
            </a:pPr>
            <a:r>
              <a:rPr lang="en-GB" sz="1400" dirty="0"/>
              <a:t>Reduction in incidence</a:t>
            </a:r>
          </a:p>
          <a:p>
            <a:pPr lvl="1">
              <a:lnSpc>
                <a:spcPct val="150000"/>
              </a:lnSpc>
              <a:buFont typeface="Arial" panose="020B0604020202020204" pitchFamily="34" charset="0"/>
              <a:buChar char="•"/>
            </a:pPr>
            <a:r>
              <a:rPr lang="en-GB" sz="1400" dirty="0"/>
              <a:t>Improved experiences of care, treatment and support </a:t>
            </a:r>
          </a:p>
          <a:p>
            <a:pPr lvl="1">
              <a:lnSpc>
                <a:spcPct val="150000"/>
              </a:lnSpc>
              <a:buFont typeface="Arial" panose="020B0604020202020204" pitchFamily="34" charset="0"/>
              <a:buChar char="•"/>
            </a:pPr>
            <a:r>
              <a:rPr lang="en-GB" sz="1400" dirty="0"/>
              <a:t>Improving the quality of life of patients after treatment and at the end of life</a:t>
            </a:r>
          </a:p>
          <a:p>
            <a:pPr lvl="1">
              <a:lnSpc>
                <a:spcPct val="150000"/>
              </a:lnSpc>
              <a:buFont typeface="Arial" panose="020B0604020202020204" pitchFamily="34" charset="0"/>
              <a:buChar char="•"/>
            </a:pPr>
            <a:r>
              <a:rPr lang="en-GB" sz="1400" dirty="0"/>
              <a:t>Improved efficient and effectiveness of cancer service delivery</a:t>
            </a:r>
          </a:p>
          <a:p>
            <a:pPr lvl="1">
              <a:lnSpc>
                <a:spcPct val="150000"/>
              </a:lnSpc>
              <a:buFont typeface="Arial" panose="020B0604020202020204" pitchFamily="34" charset="0"/>
              <a:buChar char="•"/>
            </a:pPr>
            <a:r>
              <a:rPr lang="en-GB" sz="1400" dirty="0"/>
              <a:t>Improved utility and reduction in costs</a:t>
            </a:r>
          </a:p>
          <a:p>
            <a:pPr lvl="1">
              <a:lnSpc>
                <a:spcPct val="150000"/>
              </a:lnSpc>
              <a:buFont typeface="Arial" panose="020B0604020202020204" pitchFamily="34" charset="0"/>
              <a:buChar char="•"/>
            </a:pPr>
            <a:r>
              <a:rPr lang="en-GB" sz="1400" dirty="0"/>
              <a:t>Financial sustainability</a:t>
            </a:r>
            <a:r>
              <a:rPr lang="en-GB" sz="1400" b="1" dirty="0"/>
              <a:t>									</a:t>
            </a:r>
          </a:p>
          <a:p>
            <a:pPr lvl="1" algn="l"/>
            <a:endParaRPr lang="en-GB" dirty="0" smtClean="0"/>
          </a:p>
          <a:p>
            <a:pPr lvl="3" algn="l"/>
            <a:endParaRPr lang="en-GB" dirty="0" smtClean="0"/>
          </a:p>
        </p:txBody>
      </p:sp>
      <p:pic>
        <p:nvPicPr>
          <p:cNvPr id="6" name="Picture 5" descr="Cathy-Palmer-235x300.png"/>
          <p:cNvPicPr>
            <a:picLocks noChangeAspect="1"/>
          </p:cNvPicPr>
          <p:nvPr/>
        </p:nvPicPr>
        <p:blipFill>
          <a:blip r:embed="rId4" cstate="print"/>
          <a:stretch>
            <a:fillRect/>
          </a:stretch>
        </p:blipFill>
        <p:spPr>
          <a:xfrm>
            <a:off x="6749118" y="3935306"/>
            <a:ext cx="1716015" cy="2190656"/>
          </a:xfrm>
          <a:prstGeom prst="rect">
            <a:avLst/>
          </a:prstGeom>
        </p:spPr>
      </p:pic>
      <p:pic>
        <p:nvPicPr>
          <p:cNvPr id="7" name="Picture Placeholder 3" descr="NHS England 5 year forward plan.jpg"/>
          <p:cNvPicPr>
            <a:picLocks noChangeAspect="1"/>
          </p:cNvPicPr>
          <p:nvPr/>
        </p:nvPicPr>
        <p:blipFill>
          <a:blip r:embed="rId5" cstate="print"/>
          <a:srcRect t="30636" b="30636"/>
          <a:stretch>
            <a:fillRect/>
          </a:stretch>
        </p:blipFill>
        <p:spPr bwMode="auto">
          <a:xfrm>
            <a:off x="6393325" y="1330534"/>
            <a:ext cx="2770052" cy="1294289"/>
          </a:xfrm>
          <a:prstGeom prst="rect">
            <a:avLst/>
          </a:prstGeom>
          <a:noFill/>
          <a:ln>
            <a:miter lim="800000"/>
            <a:headEnd/>
            <a:tailEnd/>
          </a:ln>
        </p:spPr>
      </p:pic>
      <p:pic>
        <p:nvPicPr>
          <p:cNvPr id="8" name="Picture 7" descr="saving money.jpg"/>
          <p:cNvPicPr>
            <a:picLocks noChangeAspect="1"/>
          </p:cNvPicPr>
          <p:nvPr/>
        </p:nvPicPr>
        <p:blipFill>
          <a:blip r:embed="rId6" cstate="print"/>
          <a:stretch>
            <a:fillRect/>
          </a:stretch>
        </p:blipFill>
        <p:spPr>
          <a:xfrm>
            <a:off x="8147617" y="1279441"/>
            <a:ext cx="961982" cy="808850"/>
          </a:xfrm>
          <a:prstGeom prst="rect">
            <a:avLst/>
          </a:prstGeom>
        </p:spPr>
      </p:pic>
      <p:sp>
        <p:nvSpPr>
          <p:cNvPr id="9" name="TextBox 8"/>
          <p:cNvSpPr txBox="1"/>
          <p:nvPr/>
        </p:nvSpPr>
        <p:spPr>
          <a:xfrm>
            <a:off x="6293441" y="2849224"/>
            <a:ext cx="2480901" cy="497732"/>
          </a:xfrm>
          <a:prstGeom prst="rect">
            <a:avLst/>
          </a:prstGeom>
          <a:noFill/>
        </p:spPr>
        <p:txBody>
          <a:bodyPr wrap="square" lIns="64291" tIns="32146" rIns="64291" bIns="32146" rtlCol="0">
            <a:spAutoFit/>
          </a:bodyPr>
          <a:lstStyle/>
          <a:p>
            <a:r>
              <a:rPr lang="en-GB" sz="1400" b="1" dirty="0"/>
              <a:t>“We want the best cancer care anywhere”</a:t>
            </a:r>
            <a:endParaRPr lang="en-GB" sz="1400" dirty="0"/>
          </a:p>
        </p:txBody>
      </p:sp>
      <p:sp>
        <p:nvSpPr>
          <p:cNvPr id="10" name="TextBox 9"/>
          <p:cNvSpPr txBox="1"/>
          <p:nvPr/>
        </p:nvSpPr>
        <p:spPr>
          <a:xfrm>
            <a:off x="6546594" y="3513686"/>
            <a:ext cx="2227748" cy="318836"/>
          </a:xfrm>
          <a:prstGeom prst="rect">
            <a:avLst/>
          </a:prstGeom>
          <a:noFill/>
        </p:spPr>
        <p:txBody>
          <a:bodyPr wrap="square" lIns="64291" tIns="32146" rIns="64291" bIns="32146" rtlCol="0">
            <a:spAutoFit/>
          </a:bodyPr>
          <a:lstStyle/>
          <a:p>
            <a:pPr marL="160720" lvl="1">
              <a:lnSpc>
                <a:spcPct val="150000"/>
              </a:lnSpc>
            </a:pPr>
            <a:r>
              <a:rPr lang="en-GB" sz="1100" b="1" dirty="0">
                <a:solidFill>
                  <a:sysClr val="windowText" lastClr="000000"/>
                </a:solidFill>
              </a:rPr>
              <a:t>National Cancer Director</a:t>
            </a:r>
            <a:endParaRPr lang="en-GB" sz="1100" dirty="0">
              <a:solidFill>
                <a:sysClr val="windowText" lastClr="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1534163" y="441793"/>
            <a:ext cx="5771891" cy="1063243"/>
          </a:xfrm>
          <a:noFill/>
          <a:ln>
            <a:miter lim="800000"/>
            <a:headEnd/>
            <a:tailEnd/>
          </a:ln>
        </p:spPr>
        <p:txBody>
          <a:bodyPr vert="horz" wrap="square" lIns="64288" tIns="32144" rIns="64288" bIns="32144" numCol="1" anchor="ctr" anchorCtr="0" compatLnSpc="1">
            <a:prstTxWarp prst="textNoShape">
              <a:avLst/>
            </a:prstTxWarp>
          </a:bodyPr>
          <a:lstStyle/>
          <a:p>
            <a:pPr eaLnBrk="1"/>
            <a:r>
              <a:rPr lang="en-GB" altLang="en-US" sz="3100" dirty="0"/>
              <a:t>Radiotherapy Vision 2014-2024 </a:t>
            </a:r>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179748" y="2188557"/>
            <a:ext cx="2167529" cy="3173115"/>
          </a:xfrm>
          <a:prstGeom prst="rect">
            <a:avLst/>
          </a:prstGeom>
          <a:noFill/>
          <a:ln w="9525">
            <a:solidFill>
              <a:schemeClr val="bg1">
                <a:lumMod val="75000"/>
                <a:lumOff val="25000"/>
              </a:schemeClr>
            </a:solidFill>
            <a:miter lim="800000"/>
            <a:headEnd/>
            <a:tailEnd/>
          </a:ln>
        </p:spPr>
      </p:pic>
      <p:sp>
        <p:nvSpPr>
          <p:cNvPr id="11268" name="TextBox 4"/>
          <p:cNvSpPr txBox="1">
            <a:spLocks noChangeArrowheads="1"/>
          </p:cNvSpPr>
          <p:nvPr/>
        </p:nvSpPr>
        <p:spPr bwMode="auto">
          <a:xfrm>
            <a:off x="4572000" y="2011412"/>
            <a:ext cx="4572000" cy="3527405"/>
          </a:xfrm>
          <a:prstGeom prst="rect">
            <a:avLst/>
          </a:prstGeom>
          <a:noFill/>
          <a:ln w="9525">
            <a:noFill/>
            <a:miter lim="800000"/>
            <a:headEnd/>
            <a:tailEnd/>
          </a:ln>
        </p:spPr>
        <p:txBody>
          <a:bodyPr lIns="64288" tIns="32144" rIns="64288" bIns="32144">
            <a:spAutoFit/>
          </a:bodyPr>
          <a:lstStyle/>
          <a:p>
            <a:pPr algn="l"/>
            <a:r>
              <a:rPr lang="en-GB" altLang="en-US" sz="1400" dirty="0"/>
              <a:t>	</a:t>
            </a:r>
          </a:p>
          <a:p>
            <a:pPr marL="321440" lvl="2">
              <a:lnSpc>
                <a:spcPct val="150000"/>
              </a:lnSpc>
              <a:buFont typeface="Helvetica Light" charset="0"/>
              <a:buAutoNum type="arabicPeriod"/>
            </a:pPr>
            <a:r>
              <a:rPr lang="en-GB" altLang="en-US" sz="1400" dirty="0"/>
              <a:t>Strong leadership</a:t>
            </a:r>
          </a:p>
          <a:p>
            <a:pPr marL="321440" lvl="2">
              <a:lnSpc>
                <a:spcPct val="150000"/>
              </a:lnSpc>
              <a:buFont typeface="Helvetica Light" charset="0"/>
              <a:buAutoNum type="arabicPeriod"/>
            </a:pPr>
            <a:r>
              <a:rPr lang="en-GB" altLang="en-US" sz="1400" dirty="0"/>
              <a:t>Standardised treatment protocols</a:t>
            </a:r>
          </a:p>
          <a:p>
            <a:pPr marL="321440" lvl="2">
              <a:lnSpc>
                <a:spcPct val="150000"/>
              </a:lnSpc>
              <a:buFont typeface="Helvetica Light" charset="0"/>
              <a:buAutoNum type="arabicPeriod"/>
            </a:pPr>
            <a:r>
              <a:rPr lang="en-GB" altLang="en-US" sz="1400" dirty="0"/>
              <a:t>Evaluating &amp; quickly adopting innovation</a:t>
            </a:r>
          </a:p>
          <a:p>
            <a:pPr marL="321440" lvl="2">
              <a:lnSpc>
                <a:spcPct val="150000"/>
              </a:lnSpc>
              <a:buFont typeface="Helvetica Light" charset="0"/>
              <a:buAutoNum type="arabicPeriod"/>
            </a:pPr>
            <a:r>
              <a:rPr lang="en-GB" altLang="en-US" sz="1400" dirty="0"/>
              <a:t>Realising the full potential of advancement in treatment imaging</a:t>
            </a:r>
          </a:p>
          <a:p>
            <a:pPr marL="321440" lvl="2">
              <a:lnSpc>
                <a:spcPct val="150000"/>
              </a:lnSpc>
              <a:buFont typeface="Helvetica Light" charset="0"/>
              <a:buAutoNum type="arabicPeriod"/>
            </a:pPr>
            <a:r>
              <a:rPr lang="en-GB" altLang="en-US" sz="1400" dirty="0"/>
              <a:t>Optimising the use of the highly skilled workforce</a:t>
            </a:r>
          </a:p>
          <a:p>
            <a:pPr marL="321440" lvl="2">
              <a:lnSpc>
                <a:spcPct val="150000"/>
              </a:lnSpc>
              <a:buFont typeface="Helvetica Light" charset="0"/>
              <a:buAutoNum type="arabicPeriod"/>
            </a:pPr>
            <a:r>
              <a:rPr lang="en-GB" altLang="en-US" sz="1400" dirty="0"/>
              <a:t>Harnessing the power of data</a:t>
            </a:r>
          </a:p>
          <a:p>
            <a:pPr marL="321440" lvl="2">
              <a:lnSpc>
                <a:spcPct val="150000"/>
              </a:lnSpc>
              <a:buFont typeface="Helvetica Light" charset="0"/>
              <a:buAutoNum type="arabicPeriod"/>
            </a:pPr>
            <a:r>
              <a:rPr lang="en-GB" altLang="en-US" sz="1400" dirty="0"/>
              <a:t>Embedding research activity into the service</a:t>
            </a:r>
          </a:p>
          <a:p>
            <a:pPr marL="321440" lvl="2">
              <a:lnSpc>
                <a:spcPct val="150000"/>
              </a:lnSpc>
              <a:buFont typeface="Helvetica Light" charset="0"/>
              <a:buAutoNum type="arabicPeriod"/>
            </a:pPr>
            <a:r>
              <a:rPr lang="en-GB" altLang="en-US" sz="1400" dirty="0"/>
              <a:t>A continued drive for cost efficiency</a:t>
            </a:r>
          </a:p>
          <a:p>
            <a:pPr marL="321440" lvl="2">
              <a:lnSpc>
                <a:spcPct val="150000"/>
              </a:lnSpc>
              <a:buFont typeface="Helvetica Light" charset="0"/>
              <a:buAutoNum type="arabicPeriod"/>
            </a:pPr>
            <a:r>
              <a:rPr lang="en-GB" altLang="en-US" sz="1400" dirty="0"/>
              <a:t>Better public awareness of radiotherapy</a:t>
            </a:r>
          </a:p>
        </p:txBody>
      </p:sp>
      <p:sp>
        <p:nvSpPr>
          <p:cNvPr id="8" name="TextBox 7"/>
          <p:cNvSpPr txBox="1"/>
          <p:nvPr/>
        </p:nvSpPr>
        <p:spPr>
          <a:xfrm>
            <a:off x="217766" y="6067972"/>
            <a:ext cx="8571819" cy="308732"/>
          </a:xfrm>
          <a:prstGeom prst="rect">
            <a:avLst/>
          </a:prstGeom>
          <a:solidFill>
            <a:srgbClr val="FF0000"/>
          </a:solidFill>
          <a:ln>
            <a:solidFill>
              <a:schemeClr val="tx1"/>
            </a:solidFill>
          </a:ln>
        </p:spPr>
        <p:txBody>
          <a:bodyPr wrap="square" lIns="91430" tIns="45716" rIns="91430" bIns="45716" rtlCol="0">
            <a:spAutoFit/>
          </a:bodyPr>
          <a:lstStyle/>
          <a:p>
            <a:r>
              <a:rPr lang="en-GB" sz="1400" dirty="0"/>
              <a:t>“all patients will have access to the highest quality radiotherapy –clinically beneficial &amp; cost effective”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3100" dirty="0"/>
              <a:t>Context</a:t>
            </a:r>
          </a:p>
        </p:txBody>
      </p:sp>
      <p:sp>
        <p:nvSpPr>
          <p:cNvPr id="7" name="Content Placeholder 6"/>
          <p:cNvSpPr>
            <a:spLocks noGrp="1"/>
          </p:cNvSpPr>
          <p:nvPr>
            <p:ph sz="half" idx="1"/>
          </p:nvPr>
        </p:nvSpPr>
        <p:spPr>
          <a:xfrm>
            <a:off x="457647" y="2213866"/>
            <a:ext cx="6151786" cy="3911901"/>
          </a:xfrm>
        </p:spPr>
        <p:txBody>
          <a:bodyPr/>
          <a:lstStyle/>
          <a:p>
            <a:pPr marL="0" indent="0">
              <a:buNone/>
            </a:pPr>
            <a:r>
              <a:rPr lang="en-GB" dirty="0" smtClean="0"/>
              <a:t>Developing world class services </a:t>
            </a:r>
          </a:p>
          <a:p>
            <a:pPr marL="361639" lvl="3" indent="-361639">
              <a:buFont typeface="+mj-lt"/>
              <a:buAutoNum type="arabicPeriod"/>
            </a:pPr>
            <a:endParaRPr lang="en-GB" sz="2000" dirty="0"/>
          </a:p>
          <a:p>
            <a:pPr marL="361639" lvl="3" indent="-361639">
              <a:buFont typeface="+mj-lt"/>
              <a:buAutoNum type="arabicPeriod"/>
            </a:pPr>
            <a:r>
              <a:rPr lang="en-GB" sz="2000" dirty="0"/>
              <a:t>Benefits of modern radiotherapy</a:t>
            </a:r>
          </a:p>
          <a:p>
            <a:pPr marL="361639" lvl="3" indent="-361639">
              <a:buFont typeface="+mj-lt"/>
              <a:buAutoNum type="arabicPeriod"/>
            </a:pPr>
            <a:endParaRPr lang="en-GB" sz="2000" dirty="0"/>
          </a:p>
          <a:p>
            <a:pPr marL="361639" lvl="3" indent="-361639">
              <a:buFont typeface="+mj-lt"/>
              <a:buAutoNum type="arabicPeriod"/>
            </a:pPr>
            <a:r>
              <a:rPr lang="en-GB" sz="2000" dirty="0"/>
              <a:t>Geography</a:t>
            </a:r>
          </a:p>
          <a:p>
            <a:pPr marL="361639" lvl="3" indent="-361639">
              <a:buFont typeface="+mj-lt"/>
              <a:buAutoNum type="arabicPeriod"/>
            </a:pPr>
            <a:endParaRPr lang="en-GB" sz="2000" dirty="0"/>
          </a:p>
          <a:p>
            <a:pPr marL="361639" lvl="3" indent="-361639">
              <a:buFont typeface="+mj-lt"/>
              <a:buAutoNum type="arabicPeriod"/>
            </a:pPr>
            <a:r>
              <a:rPr lang="en-GB" sz="2000" dirty="0"/>
              <a:t>Equipment replacement/upgrade </a:t>
            </a:r>
          </a:p>
          <a:p>
            <a:pPr marL="361639" lvl="3" indent="-361639">
              <a:buFont typeface="+mj-lt"/>
              <a:buAutoNum type="arabicPeriod"/>
            </a:pPr>
            <a:endParaRPr lang="en-GB" sz="2000" dirty="0"/>
          </a:p>
          <a:p>
            <a:pPr marL="361639" lvl="3" indent="-361639">
              <a:buFont typeface="+mj-lt"/>
              <a:buAutoNum type="arabicPeriod"/>
            </a:pPr>
            <a:r>
              <a:rPr lang="en-GB" sz="2000" dirty="0"/>
              <a:t>Workforce </a:t>
            </a:r>
          </a:p>
          <a:p>
            <a:pPr marL="361639" lvl="3" indent="-361639">
              <a:buFont typeface="+mj-lt"/>
              <a:buAutoNum type="arabicPeriod"/>
            </a:pPr>
            <a:endParaRPr lang="en-GB" sz="2000" dirty="0"/>
          </a:p>
          <a:p>
            <a:pPr marL="361639" lvl="3" indent="-361639">
              <a:buFont typeface="+mj-lt"/>
              <a:buAutoNum type="arabicPeriod"/>
            </a:pPr>
            <a:r>
              <a:rPr lang="en-GB" sz="2000" dirty="0"/>
              <a:t>World class patient care – infrastructure &amp; access to research </a:t>
            </a:r>
          </a:p>
          <a:p>
            <a:pPr algn="l"/>
            <a:endParaRPr lang="en-GB" dirty="0" smtClean="0">
              <a:solidFill>
                <a:schemeClr val="bg1"/>
              </a:solidFill>
            </a:endParaRPr>
          </a:p>
          <a:p>
            <a:pPr algn="l"/>
            <a:endParaRPr lang="en-GB" dirty="0">
              <a:solidFill>
                <a:schemeClr val="bg1"/>
              </a:solidFill>
            </a:endParaRPr>
          </a:p>
        </p:txBody>
      </p:sp>
      <p:sp>
        <p:nvSpPr>
          <p:cNvPr id="11" name="Content Placeholder 10"/>
          <p:cNvSpPr>
            <a:spLocks noGrp="1"/>
          </p:cNvSpPr>
          <p:nvPr>
            <p:ph sz="half" idx="2"/>
          </p:nvPr>
        </p:nvSpPr>
        <p:spPr>
          <a:xfrm>
            <a:off x="4625579" y="2061974"/>
            <a:ext cx="4060775" cy="4063793"/>
          </a:xfrm>
        </p:spPr>
        <p:txBody>
          <a:bodyPr/>
          <a:lstStyle/>
          <a:p>
            <a:pPr algn="l"/>
            <a:endParaRPr lang="en-GB" dirty="0" smtClean="0">
              <a:solidFill>
                <a:schemeClr val="bg1"/>
              </a:solidFill>
            </a:endParaRPr>
          </a:p>
          <a:p>
            <a:pPr algn="l"/>
            <a:endParaRPr lang="en-GB" dirty="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endParaRPr lang="en-GB" dirty="0" smtClean="0">
              <a:solidFill>
                <a:schemeClr val="bg1"/>
              </a:solidFill>
            </a:endParaRPr>
          </a:p>
          <a:p>
            <a:pPr algn="l"/>
            <a:r>
              <a:rPr lang="en-GB" dirty="0" smtClean="0">
                <a:solidFill>
                  <a:schemeClr val="bg1"/>
                </a:solidFill>
              </a:rPr>
              <a:t> </a:t>
            </a:r>
          </a:p>
        </p:txBody>
      </p:sp>
      <p:pic>
        <p:nvPicPr>
          <p:cNvPr id="5" name="Picture 4" descr="outdated equipment.jpg"/>
          <p:cNvPicPr>
            <a:picLocks noChangeAspect="1"/>
          </p:cNvPicPr>
          <p:nvPr/>
        </p:nvPicPr>
        <p:blipFill>
          <a:blip r:embed="rId3" cstate="print"/>
          <a:stretch>
            <a:fillRect/>
          </a:stretch>
        </p:blipFill>
        <p:spPr>
          <a:xfrm>
            <a:off x="5382090" y="2213866"/>
            <a:ext cx="3164580" cy="1343107"/>
          </a:xfrm>
          <a:prstGeom prst="rect">
            <a:avLst/>
          </a:prstGeom>
        </p:spPr>
      </p:pic>
      <p:pic>
        <p:nvPicPr>
          <p:cNvPr id="8" name="Picture 7" descr="Cancer_postcode_lottery.jpg"/>
          <p:cNvPicPr>
            <a:picLocks noChangeAspect="1"/>
          </p:cNvPicPr>
          <p:nvPr/>
        </p:nvPicPr>
        <p:blipFill>
          <a:blip r:embed="rId4" cstate="print"/>
          <a:stretch>
            <a:fillRect/>
          </a:stretch>
        </p:blipFill>
        <p:spPr>
          <a:xfrm>
            <a:off x="6749118" y="3783416"/>
            <a:ext cx="1460265" cy="1460265"/>
          </a:xfrm>
          <a:prstGeom prst="rect">
            <a:avLst/>
          </a:prstGeom>
        </p:spPr>
      </p:pic>
      <p:pic>
        <p:nvPicPr>
          <p:cNvPr id="9" name="Picture 8" descr="question mark.png"/>
          <p:cNvPicPr>
            <a:picLocks noChangeAspect="1"/>
          </p:cNvPicPr>
          <p:nvPr/>
        </p:nvPicPr>
        <p:blipFill>
          <a:blip r:embed="rId5" cstate="print"/>
          <a:stretch>
            <a:fillRect/>
          </a:stretch>
        </p:blipFill>
        <p:spPr>
          <a:xfrm>
            <a:off x="8228679" y="5184802"/>
            <a:ext cx="696162" cy="1092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07052" cy="1143000"/>
          </a:xfrm>
        </p:spPr>
        <p:txBody>
          <a:bodyPr lIns="91430" tIns="45716" rIns="91430" bIns="45716" anchor="ctr">
            <a:normAutofit/>
          </a:bodyPr>
          <a:lstStyle/>
          <a:p>
            <a:r>
              <a:rPr lang="en-GB" sz="3100" dirty="0"/>
              <a:t>1. Radiotherapy profile </a:t>
            </a:r>
          </a:p>
        </p:txBody>
      </p:sp>
      <p:sp>
        <p:nvSpPr>
          <p:cNvPr id="3" name="Content Placeholder 2"/>
          <p:cNvSpPr>
            <a:spLocks noGrp="1"/>
          </p:cNvSpPr>
          <p:nvPr>
            <p:ph idx="1"/>
          </p:nvPr>
        </p:nvSpPr>
        <p:spPr>
          <a:xfrm>
            <a:off x="440049" y="2011343"/>
            <a:ext cx="6815374" cy="4525119"/>
          </a:xfrm>
        </p:spPr>
        <p:txBody>
          <a:bodyPr lIns="91430" tIns="45716" rIns="91430" bIns="45716">
            <a:normAutofit/>
          </a:bodyPr>
          <a:lstStyle/>
          <a:p>
            <a:pPr marL="0" indent="0">
              <a:buNone/>
            </a:pPr>
            <a:r>
              <a:rPr lang="en-GB" sz="2800" dirty="0"/>
              <a:t>The value of radiotherapy – is it understood ?  </a:t>
            </a:r>
          </a:p>
        </p:txBody>
      </p:sp>
      <p:pic>
        <p:nvPicPr>
          <p:cNvPr id="5" name="Picture 6" descr="signpost"/>
          <p:cNvPicPr>
            <a:picLocks noChangeAspect="1" noChangeArrowheads="1"/>
          </p:cNvPicPr>
          <p:nvPr/>
        </p:nvPicPr>
        <p:blipFill>
          <a:blip r:embed="rId3" cstate="print"/>
          <a:srcRect/>
          <a:stretch>
            <a:fillRect/>
          </a:stretch>
        </p:blipFill>
        <p:spPr>
          <a:xfrm>
            <a:off x="7332120" y="2011342"/>
            <a:ext cx="1811880" cy="1988840"/>
          </a:xfrm>
          <a:prstGeom prst="rect">
            <a:avLst/>
          </a:prstGeom>
          <a:noFill/>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416" y="2669542"/>
            <a:ext cx="1911689" cy="28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4073" y="2821433"/>
            <a:ext cx="3594774" cy="1103667"/>
          </a:xfrm>
          <a:prstGeom prst="rect">
            <a:avLst/>
          </a:prstGeom>
          <a:noFill/>
        </p:spPr>
        <p:txBody>
          <a:bodyPr wrap="square" lIns="64291" tIns="32146" rIns="64291" bIns="32146" rtlCol="0">
            <a:spAutoFit/>
          </a:bodyPr>
          <a:lstStyle/>
          <a:p>
            <a:pPr marL="401822" indent="-401822">
              <a:buFont typeface="Arial" panose="020B0604020202020204" pitchFamily="34" charset="0"/>
              <a:buChar char="•"/>
            </a:pPr>
            <a:r>
              <a:rPr lang="en-GB" sz="2200" dirty="0"/>
              <a:t>Cost effective</a:t>
            </a:r>
          </a:p>
          <a:p>
            <a:pPr marL="401822" indent="-401822">
              <a:buFont typeface="Arial" panose="020B0604020202020204" pitchFamily="34" charset="0"/>
              <a:buChar char="•"/>
            </a:pPr>
            <a:r>
              <a:rPr lang="en-GB" sz="2200" dirty="0"/>
              <a:t>Cutting edge</a:t>
            </a:r>
          </a:p>
          <a:p>
            <a:pPr marL="401822" indent="-401822">
              <a:buFont typeface="Arial" panose="020B0604020202020204" pitchFamily="34" charset="0"/>
              <a:buChar char="•"/>
            </a:pPr>
            <a:r>
              <a:rPr lang="en-GB" sz="2200" dirty="0"/>
              <a:t>Cures cancer</a:t>
            </a:r>
          </a:p>
        </p:txBody>
      </p:sp>
      <p:pic>
        <p:nvPicPr>
          <p:cNvPr id="6" name="Picture 5"/>
          <p:cNvPicPr>
            <a:picLocks noChangeAspect="1"/>
          </p:cNvPicPr>
          <p:nvPr/>
        </p:nvPicPr>
        <p:blipFill>
          <a:blip r:embed="rId5" cstate="print"/>
          <a:stretch>
            <a:fillRect/>
          </a:stretch>
        </p:blipFill>
        <p:spPr>
          <a:xfrm>
            <a:off x="572181" y="5400561"/>
            <a:ext cx="6381586" cy="1276945"/>
          </a:xfrm>
          <a:prstGeom prst="rect">
            <a:avLst/>
          </a:prstGeom>
        </p:spPr>
      </p:pic>
    </p:spTree>
    <p:extLst>
      <p:ext uri="{BB962C8B-B14F-4D97-AF65-F5344CB8AC3E}">
        <p14:creationId xmlns:p14="http://schemas.microsoft.com/office/powerpoint/2010/main" val="270759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grayscl/>
          </a:blip>
          <a:srcRect/>
          <a:stretch>
            <a:fillRect/>
          </a:stretch>
        </p:blipFill>
        <p:spPr bwMode="auto">
          <a:xfrm>
            <a:off x="7346833" y="4542875"/>
            <a:ext cx="997149" cy="139821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432901" y="274588"/>
            <a:ext cx="5913932" cy="1143000"/>
          </a:xfrm>
        </p:spPr>
        <p:txBody>
          <a:bodyPr anchor="ctr"/>
          <a:lstStyle/>
          <a:p>
            <a:r>
              <a:rPr lang="en-GB" sz="3100" dirty="0"/>
              <a:t>2. Geography -challenges </a:t>
            </a:r>
          </a:p>
        </p:txBody>
      </p:sp>
      <p:sp>
        <p:nvSpPr>
          <p:cNvPr id="3" name="Content Placeholder 2"/>
          <p:cNvSpPr>
            <a:spLocks noGrp="1"/>
          </p:cNvSpPr>
          <p:nvPr>
            <p:ph idx="1"/>
          </p:nvPr>
        </p:nvSpPr>
        <p:spPr>
          <a:xfrm>
            <a:off x="420289" y="2011343"/>
            <a:ext cx="8404684" cy="4063793"/>
          </a:xfrm>
        </p:spPr>
        <p:txBody>
          <a:bodyPr/>
          <a:lstStyle/>
          <a:p>
            <a:pPr marL="0" indent="0">
              <a:buNone/>
            </a:pPr>
            <a:r>
              <a:rPr lang="en-GB" sz="2500" dirty="0"/>
              <a:t>59</a:t>
            </a:r>
            <a:r>
              <a:rPr lang="en-GB" sz="2500" baseline="30000" dirty="0"/>
              <a:t>+</a:t>
            </a:r>
            <a:r>
              <a:rPr lang="en-GB" sz="2500" dirty="0"/>
              <a:t> NHS services across the UK  [52</a:t>
            </a:r>
            <a:r>
              <a:rPr lang="en-GB" sz="2500" baseline="30000" dirty="0"/>
              <a:t>+</a:t>
            </a:r>
            <a:r>
              <a:rPr lang="en-GB" sz="2500" dirty="0"/>
              <a:t> in England] – acute sector Access to radiotherapy - some centres have satellite centres</a:t>
            </a:r>
          </a:p>
          <a:p>
            <a:pPr marL="0" indent="0">
              <a:buNone/>
            </a:pPr>
            <a:endParaRPr lang="en-GB" sz="2500" dirty="0"/>
          </a:p>
          <a:p>
            <a:r>
              <a:rPr lang="en-GB" sz="2200" dirty="0"/>
              <a:t>Population served : ranges from 270,000 – 3,250,000</a:t>
            </a:r>
          </a:p>
          <a:p>
            <a:r>
              <a:rPr lang="en-GB" sz="2200" dirty="0"/>
              <a:t>Treatment machines : 2 – 12</a:t>
            </a:r>
          </a:p>
          <a:p>
            <a:r>
              <a:rPr lang="en-GB" sz="2200" dirty="0"/>
              <a:t>Clinical Oncologists :3 – 35</a:t>
            </a:r>
          </a:p>
          <a:p>
            <a:r>
              <a:rPr lang="en-GB" sz="2200" dirty="0"/>
              <a:t>Therapeutic radiographers :8-112 </a:t>
            </a:r>
          </a:p>
          <a:p>
            <a:pPr marL="0" indent="0">
              <a:buNone/>
            </a:pPr>
            <a:endParaRPr lang="en-GB" sz="2200" dirty="0"/>
          </a:p>
          <a:p>
            <a:pPr marL="0" indent="0">
              <a:buNone/>
            </a:pPr>
            <a:r>
              <a:rPr lang="en-GB" sz="2800" dirty="0"/>
              <a:t>Independent sector provision growing </a:t>
            </a:r>
          </a:p>
          <a:p>
            <a:pPr algn="l"/>
            <a:endParaRPr lang="en-GB" dirty="0"/>
          </a:p>
        </p:txBody>
      </p:sp>
      <p:pic>
        <p:nvPicPr>
          <p:cNvPr id="5" name="Picture 2" descr="C:\Users\tim.cooper\Radiotherapy - CAT\NRIG\RT Services in England 2012 DH report v1.r4500.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00817" y="3990841"/>
            <a:ext cx="2030102" cy="286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163" y="274588"/>
            <a:ext cx="5366846" cy="1143000"/>
          </a:xfrm>
        </p:spPr>
        <p:txBody>
          <a:bodyPr anchor="ctr"/>
          <a:lstStyle/>
          <a:p>
            <a:r>
              <a:rPr lang="en-GB" sz="3100" dirty="0"/>
              <a:t>2. Geography - Challenges</a:t>
            </a:r>
          </a:p>
        </p:txBody>
      </p:sp>
      <p:sp>
        <p:nvSpPr>
          <p:cNvPr id="3" name="Content Placeholder 2"/>
          <p:cNvSpPr>
            <a:spLocks noGrp="1"/>
          </p:cNvSpPr>
          <p:nvPr>
            <p:ph sz="half" idx="1"/>
          </p:nvPr>
        </p:nvSpPr>
        <p:spPr>
          <a:xfrm>
            <a:off x="457647" y="2061973"/>
            <a:ext cx="5835794" cy="4354234"/>
          </a:xfrm>
        </p:spPr>
        <p:txBody>
          <a:bodyPr/>
          <a:lstStyle/>
          <a:p>
            <a:pPr marL="321457" indent="-321457">
              <a:buFont typeface="Wingdings" panose="05000000000000000000" pitchFamily="2" charset="2"/>
              <a:buChar char="Ø"/>
            </a:pPr>
            <a:r>
              <a:rPr lang="en-GB" sz="1700" dirty="0"/>
              <a:t>Patient access &amp; journey times</a:t>
            </a:r>
          </a:p>
          <a:p>
            <a:pPr marL="0" indent="0">
              <a:buNone/>
            </a:pPr>
            <a:r>
              <a:rPr lang="en-GB" sz="1700" dirty="0"/>
              <a:t>	</a:t>
            </a:r>
          </a:p>
          <a:p>
            <a:pPr marL="321457" indent="-321457">
              <a:buFont typeface="Wingdings" panose="05000000000000000000" pitchFamily="2" charset="2"/>
              <a:buChar char="Ø"/>
            </a:pPr>
            <a:r>
              <a:rPr lang="en-GB" sz="1700" dirty="0"/>
              <a:t>Integration with cancer teams/ expertise</a:t>
            </a:r>
          </a:p>
          <a:p>
            <a:pPr marL="0" indent="0">
              <a:buNone/>
            </a:pPr>
            <a:r>
              <a:rPr lang="en-GB" sz="1700" dirty="0"/>
              <a:t>	</a:t>
            </a:r>
          </a:p>
          <a:p>
            <a:pPr marL="321457" indent="-321457">
              <a:buFont typeface="Wingdings" panose="05000000000000000000" pitchFamily="2" charset="2"/>
              <a:buChar char="Ø"/>
            </a:pPr>
            <a:r>
              <a:rPr lang="en-GB" sz="1700" dirty="0"/>
              <a:t>High cost equipment: maximising  efficiency </a:t>
            </a:r>
          </a:p>
          <a:p>
            <a:pPr marL="0" indent="0">
              <a:buNone/>
            </a:pPr>
            <a:r>
              <a:rPr lang="en-GB" sz="1700" dirty="0"/>
              <a:t>	</a:t>
            </a:r>
          </a:p>
          <a:p>
            <a:pPr marL="321457" indent="-321457">
              <a:buFont typeface="Wingdings" panose="05000000000000000000" pitchFamily="2" charset="2"/>
              <a:buChar char="Ø"/>
            </a:pPr>
            <a:r>
              <a:rPr lang="en-GB" sz="1700" dirty="0"/>
              <a:t>Routine v specialist treatments </a:t>
            </a:r>
          </a:p>
          <a:p>
            <a:pPr algn="l"/>
            <a:endParaRPr lang="en-GB" sz="1700" dirty="0"/>
          </a:p>
          <a:p>
            <a:pPr marL="321457" indent="-321457">
              <a:buFont typeface="Wingdings" panose="05000000000000000000" pitchFamily="2" charset="2"/>
              <a:buChar char="Ø"/>
            </a:pPr>
            <a:r>
              <a:rPr lang="en-GB" sz="1700" dirty="0"/>
              <a:t>Affordability/sustainability  </a:t>
            </a:r>
          </a:p>
          <a:p>
            <a:pPr algn="l"/>
            <a:endParaRPr lang="en-GB" sz="1700" dirty="0"/>
          </a:p>
          <a:p>
            <a:endParaRPr lang="en-GB" dirty="0"/>
          </a:p>
        </p:txBody>
      </p:sp>
      <p:pic>
        <p:nvPicPr>
          <p:cNvPr id="6" name="Content Placeholder 5" descr="Health and social care.jpg"/>
          <p:cNvPicPr>
            <a:picLocks noGrp="1" noChangeAspect="1"/>
          </p:cNvPicPr>
          <p:nvPr>
            <p:ph sz="half" idx="2"/>
          </p:nvPr>
        </p:nvPicPr>
        <p:blipFill>
          <a:blip r:embed="rId3" cstate="print"/>
          <a:stretch>
            <a:fillRect/>
          </a:stretch>
        </p:blipFill>
        <p:spPr>
          <a:xfrm>
            <a:off x="4647903" y="2436094"/>
            <a:ext cx="4038451" cy="2854223"/>
          </a:xfrm>
          <a:prstGeom prst="rect">
            <a:avLst/>
          </a:prstGeom>
        </p:spPr>
      </p:pic>
      <p:pic>
        <p:nvPicPr>
          <p:cNvPr id="7" name="Content Placeholder 6" descr="social-network.jpg"/>
          <p:cNvPicPr>
            <a:picLocks noChangeAspect="1"/>
          </p:cNvPicPr>
          <p:nvPr/>
        </p:nvPicPr>
        <p:blipFill>
          <a:blip r:embed="rId4" cstate="print"/>
          <a:stretch>
            <a:fillRect/>
          </a:stretch>
        </p:blipFill>
        <p:spPr>
          <a:xfrm>
            <a:off x="1237258" y="4977018"/>
            <a:ext cx="2035465" cy="14391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69658" y="2770802"/>
          <a:ext cx="7456421" cy="3367500"/>
        </p:xfrm>
        <a:graphic>
          <a:graphicData uri="http://schemas.openxmlformats.org/drawingml/2006/chart">
            <c:chart xmlns:c="http://schemas.openxmlformats.org/drawingml/2006/chart" xmlns:r="http://schemas.openxmlformats.org/officeDocument/2006/relationships" r:id="rId2"/>
          </a:graphicData>
        </a:graphic>
      </p:graphicFrame>
      <p:sp>
        <p:nvSpPr>
          <p:cNvPr id="3075" name="Title 1"/>
          <p:cNvSpPr>
            <a:spLocks noGrp="1"/>
          </p:cNvSpPr>
          <p:nvPr>
            <p:ph type="title"/>
          </p:nvPr>
        </p:nvSpPr>
        <p:spPr>
          <a:xfrm>
            <a:off x="1129118" y="543054"/>
            <a:ext cx="6299074" cy="1143000"/>
          </a:xfrm>
        </p:spPr>
        <p:txBody>
          <a:bodyPr lIns="91435" tIns="45718" rIns="91435" bIns="45718"/>
          <a:lstStyle/>
          <a:p>
            <a:pPr algn="ctr"/>
            <a:r>
              <a:rPr lang="en-GB" altLang="en-US" sz="2800" dirty="0">
                <a:latin typeface="Calibri" pitchFamily="34" charset="0"/>
              </a:rPr>
              <a:t>3. Equipment challenges</a:t>
            </a:r>
            <a:br>
              <a:rPr lang="en-GB" altLang="en-US" sz="2800" dirty="0">
                <a:latin typeface="Calibri" pitchFamily="34" charset="0"/>
              </a:rPr>
            </a:br>
            <a:r>
              <a:rPr lang="en-GB" altLang="en-US" sz="2800" dirty="0">
                <a:latin typeface="Calibri" pitchFamily="34" charset="0"/>
              </a:rPr>
              <a:t/>
            </a:r>
            <a:br>
              <a:rPr lang="en-GB" altLang="en-US" sz="2800" dirty="0">
                <a:latin typeface="Calibri" pitchFamily="34" charset="0"/>
              </a:rPr>
            </a:br>
            <a:r>
              <a:rPr lang="en-GB" altLang="en-US" sz="2800" dirty="0">
                <a:latin typeface="Calibri" pitchFamily="34" charset="0"/>
              </a:rPr>
              <a:t>Current NHS Radiotherapy Equipment (Linear Accelerator) replacement requirements in England</a:t>
            </a:r>
          </a:p>
        </p:txBody>
      </p:sp>
      <p:sp>
        <p:nvSpPr>
          <p:cNvPr id="3076" name="TextBox 5"/>
          <p:cNvSpPr txBox="1">
            <a:spLocks noChangeArrowheads="1"/>
          </p:cNvSpPr>
          <p:nvPr/>
        </p:nvSpPr>
        <p:spPr bwMode="auto">
          <a:xfrm>
            <a:off x="5219700" y="5876925"/>
            <a:ext cx="3455988" cy="460221"/>
          </a:xfrm>
          <a:prstGeom prst="rect">
            <a:avLst/>
          </a:prstGeom>
          <a:noFill/>
          <a:ln w="9525">
            <a:noFill/>
            <a:miter lim="800000"/>
            <a:headEnd/>
            <a:tailEnd/>
          </a:ln>
        </p:spPr>
        <p:txBody>
          <a:bodyPr lIns="91435" tIns="45718" rIns="91435" bIns="45718">
            <a:spAutoFit/>
          </a:bodyPr>
          <a:lstStyle/>
          <a:p>
            <a:pPr algn="r"/>
            <a:r>
              <a:rPr lang="en-GB" sz="1200" dirty="0"/>
              <a:t>Data correct as of September 2016</a:t>
            </a:r>
          </a:p>
          <a:p>
            <a:pPr algn="r"/>
            <a:r>
              <a:rPr lang="en-GB" sz="1200" dirty="0"/>
              <a:t>Source: NHS Supply Chain</a:t>
            </a:r>
          </a:p>
        </p:txBody>
      </p:sp>
      <p:pic>
        <p:nvPicPr>
          <p:cNvPr id="5" name="Picture 4" descr="outdated equipment.jpg"/>
          <p:cNvPicPr>
            <a:picLocks noChangeAspect="1"/>
          </p:cNvPicPr>
          <p:nvPr/>
        </p:nvPicPr>
        <p:blipFill>
          <a:blip r:embed="rId3" cstate="print"/>
          <a:stretch>
            <a:fillRect/>
          </a:stretch>
        </p:blipFill>
        <p:spPr>
          <a:xfrm>
            <a:off x="6799747" y="2365757"/>
            <a:ext cx="1852348" cy="786171"/>
          </a:xfrm>
          <a:prstGeom prst="rect">
            <a:avLst/>
          </a:prstGeom>
        </p:spPr>
      </p:pic>
      <p:pic>
        <p:nvPicPr>
          <p:cNvPr id="6" name="Picture 5" descr="Cancer_postcode_lottery.jpg"/>
          <p:cNvPicPr>
            <a:picLocks noChangeAspect="1"/>
          </p:cNvPicPr>
          <p:nvPr/>
        </p:nvPicPr>
        <p:blipFill>
          <a:blip r:embed="rId4" cstate="print"/>
          <a:stretch>
            <a:fillRect/>
          </a:stretch>
        </p:blipFill>
        <p:spPr>
          <a:xfrm>
            <a:off x="7913621" y="5454225"/>
            <a:ext cx="1055220" cy="1055220"/>
          </a:xfrm>
          <a:prstGeom prst="rect">
            <a:avLst/>
          </a:prstGeom>
        </p:spPr>
      </p:pic>
      <p:sp>
        <p:nvSpPr>
          <p:cNvPr id="7" name="TextBox 5"/>
          <p:cNvSpPr txBox="1">
            <a:spLocks noChangeArrowheads="1"/>
          </p:cNvSpPr>
          <p:nvPr/>
        </p:nvSpPr>
        <p:spPr bwMode="auto">
          <a:xfrm>
            <a:off x="1787315" y="6163054"/>
            <a:ext cx="2429992" cy="311141"/>
          </a:xfrm>
          <a:prstGeom prst="rect">
            <a:avLst/>
          </a:prstGeom>
          <a:noFill/>
          <a:ln w="9525">
            <a:noFill/>
            <a:miter lim="800000"/>
            <a:headEnd/>
            <a:tailEnd/>
          </a:ln>
        </p:spPr>
        <p:txBody>
          <a:bodyPr lIns="64291" tIns="32146" rIns="64291" bIns="32146">
            <a:spAutoFit/>
          </a:bodyPr>
          <a:lstStyle/>
          <a:p>
            <a:pPr algn="r"/>
            <a:r>
              <a:rPr lang="en-GB" sz="800" dirty="0"/>
              <a:t>Data correct as of September 2016</a:t>
            </a:r>
          </a:p>
          <a:p>
            <a:pPr algn="r"/>
            <a:r>
              <a:rPr lang="en-GB" sz="800" dirty="0"/>
              <a:t>Source: NHS Supply Chain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652" y="575253"/>
            <a:ext cx="7304084" cy="1143000"/>
          </a:xfrm>
        </p:spPr>
        <p:txBody>
          <a:bodyPr/>
          <a:lstStyle/>
          <a:p>
            <a:r>
              <a:rPr lang="en-GB" sz="3400" dirty="0"/>
              <a:t>3. Equipment : new geographical location versus existing centre? </a:t>
            </a:r>
            <a:br>
              <a:rPr lang="en-GB" sz="3400" dirty="0"/>
            </a:br>
            <a:endParaRPr lang="en-GB" sz="3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46595" y="2378669"/>
            <a:ext cx="1469597" cy="88552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81" y="3724220"/>
            <a:ext cx="3436639" cy="2269900"/>
          </a:xfrm>
          <a:prstGeom prst="rect">
            <a:avLst/>
          </a:prstGeom>
        </p:spPr>
      </p:pic>
      <p:sp>
        <p:nvSpPr>
          <p:cNvPr id="6" name="TextBox 5"/>
          <p:cNvSpPr txBox="1"/>
          <p:nvPr/>
        </p:nvSpPr>
        <p:spPr>
          <a:xfrm>
            <a:off x="572180" y="2096474"/>
            <a:ext cx="4216208" cy="1449916"/>
          </a:xfrm>
          <a:prstGeom prst="rect">
            <a:avLst/>
          </a:prstGeom>
          <a:noFill/>
        </p:spPr>
        <p:txBody>
          <a:bodyPr wrap="square" lIns="64291" tIns="32146" rIns="64291" bIns="32146" rtlCol="0">
            <a:spAutoFit/>
          </a:bodyPr>
          <a:lstStyle/>
          <a:p>
            <a:pPr algn="l"/>
            <a:r>
              <a:rPr lang="en-GB" sz="2000" dirty="0"/>
              <a:t>Principles</a:t>
            </a:r>
          </a:p>
          <a:p>
            <a:pPr algn="l"/>
            <a:endParaRPr lang="en-GB" sz="1400" dirty="0"/>
          </a:p>
          <a:p>
            <a:pPr marL="241093" indent="-241093">
              <a:buFont typeface="Arial" panose="020B0604020202020204" pitchFamily="34" charset="0"/>
              <a:buChar char="•"/>
            </a:pPr>
            <a:r>
              <a:rPr lang="en-GB" sz="1400" dirty="0"/>
              <a:t>Not necessarily more centres</a:t>
            </a:r>
          </a:p>
          <a:p>
            <a:pPr marL="241093" indent="-241093">
              <a:buFont typeface="Arial" panose="020B0604020202020204" pitchFamily="34" charset="0"/>
              <a:buChar char="•"/>
            </a:pPr>
            <a:r>
              <a:rPr lang="en-GB" sz="1400" dirty="0"/>
              <a:t>Treatment machine specification important </a:t>
            </a:r>
          </a:p>
          <a:p>
            <a:pPr marL="241093" indent="-241093">
              <a:buFont typeface="Arial" panose="020B0604020202020204" pitchFamily="34" charset="0"/>
              <a:buChar char="•"/>
            </a:pPr>
            <a:r>
              <a:rPr lang="en-GB" sz="1400" dirty="0"/>
              <a:t>Sustainable equipment replacement plans </a:t>
            </a:r>
          </a:p>
          <a:p>
            <a:pPr marL="241093" indent="-241093">
              <a:buFont typeface="Arial" panose="020B0604020202020204" pitchFamily="34" charset="0"/>
              <a:buChar char="•"/>
            </a:pPr>
            <a:r>
              <a:rPr lang="en-GB" sz="1400" dirty="0"/>
              <a:t>Co-ordination not competition between centres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3044" y="5538175"/>
            <a:ext cx="1281691" cy="60748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595" y="3751550"/>
            <a:ext cx="1734592" cy="1299270"/>
          </a:xfrm>
          <a:prstGeom prst="rect">
            <a:avLst/>
          </a:prstGeom>
        </p:spPr>
      </p:pic>
    </p:spTree>
    <p:extLst>
      <p:ext uri="{BB962C8B-B14F-4D97-AF65-F5344CB8AC3E}">
        <p14:creationId xmlns:p14="http://schemas.microsoft.com/office/powerpoint/2010/main" val="288551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100" dirty="0"/>
              <a:t>4. Workforce - UK Radiotherapy Services</a:t>
            </a:r>
          </a:p>
        </p:txBody>
      </p:sp>
      <p:sp>
        <p:nvSpPr>
          <p:cNvPr id="3" name="Content Placeholder 2"/>
          <p:cNvSpPr>
            <a:spLocks noGrp="1"/>
          </p:cNvSpPr>
          <p:nvPr>
            <p:ph sz="half" idx="1"/>
          </p:nvPr>
        </p:nvSpPr>
        <p:spPr>
          <a:xfrm>
            <a:off x="457200" y="1268761"/>
            <a:ext cx="4330824" cy="4857403"/>
          </a:xfrm>
        </p:spPr>
        <p:txBody>
          <a:bodyPr/>
          <a:lstStyle/>
          <a:p>
            <a:pPr>
              <a:spcBef>
                <a:spcPts val="0"/>
              </a:spcBef>
              <a:buNone/>
            </a:pPr>
            <a:r>
              <a:rPr lang="en-GB" sz="2400" dirty="0"/>
              <a:t>Latest radiotherapy</a:t>
            </a:r>
          </a:p>
          <a:p>
            <a:pPr>
              <a:spcBef>
                <a:spcPts val="0"/>
              </a:spcBef>
              <a:buNone/>
            </a:pPr>
            <a:r>
              <a:rPr lang="en-GB" sz="2400" dirty="0"/>
              <a:t>workforce  census</a:t>
            </a:r>
          </a:p>
        </p:txBody>
      </p:sp>
      <p:sp>
        <p:nvSpPr>
          <p:cNvPr id="4" name="Slide Number Placeholder 3"/>
          <p:cNvSpPr>
            <a:spLocks noGrp="1"/>
          </p:cNvSpPr>
          <p:nvPr>
            <p:ph type="sldNum" sz="quarter" idx="12"/>
          </p:nvPr>
        </p:nvSpPr>
        <p:spPr/>
        <p:txBody>
          <a:bodyPr/>
          <a:lstStyle/>
          <a:p>
            <a:fld id="{58B28B01-DD38-4C7F-9650-CB7603FD8873}" type="slidenum">
              <a:rPr lang="en-GB" smtClean="0">
                <a:solidFill>
                  <a:prstClr val="black">
                    <a:tint val="75000"/>
                  </a:prstClr>
                </a:solidFill>
              </a:rPr>
              <a:pPr/>
              <a:t>78</a:t>
            </a:fld>
            <a:endParaRPr lang="en-GB">
              <a:solidFill>
                <a:prstClr val="black">
                  <a:tint val="75000"/>
                </a:prstClr>
              </a:solidFill>
            </a:endParaRPr>
          </a:p>
        </p:txBody>
      </p:sp>
      <p:pic>
        <p:nvPicPr>
          <p:cNvPr id="6" name="Picture 2"/>
          <p:cNvPicPr>
            <a:picLocks noGrp="1" noChangeAspect="1" noChangeArrowheads="1"/>
          </p:cNvPicPr>
          <p:nvPr>
            <p:ph sz="half" idx="2"/>
          </p:nvPr>
        </p:nvPicPr>
        <p:blipFill>
          <a:blip r:embed="rId3" cstate="print"/>
          <a:srcRect/>
          <a:stretch>
            <a:fillRect/>
          </a:stretch>
        </p:blipFill>
        <p:spPr bwMode="auto">
          <a:xfrm>
            <a:off x="4788024" y="1389886"/>
            <a:ext cx="3600400" cy="5257852"/>
          </a:xfrm>
          <a:prstGeom prst="rect">
            <a:avLst/>
          </a:prstGeom>
          <a:noFill/>
          <a:ln w="9525">
            <a:noFill/>
            <a:miter lim="800000"/>
            <a:headEnd/>
            <a:tailEnd/>
          </a:ln>
        </p:spPr>
      </p:pic>
      <p:graphicFrame>
        <p:nvGraphicFramePr>
          <p:cNvPr id="7" name="Content Placeholder 5"/>
          <p:cNvGraphicFramePr>
            <a:graphicFrameLocks/>
          </p:cNvGraphicFramePr>
          <p:nvPr/>
        </p:nvGraphicFramePr>
        <p:xfrm>
          <a:off x="539552" y="2204864"/>
          <a:ext cx="4464496" cy="43651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163" y="492424"/>
            <a:ext cx="5771891" cy="925214"/>
          </a:xfrm>
        </p:spPr>
        <p:txBody>
          <a:bodyPr anchor="ctr"/>
          <a:lstStyle/>
          <a:p>
            <a:r>
              <a:rPr lang="en-GB" sz="3100" dirty="0"/>
              <a:t>4. Radiotherapy workforce -challenges </a:t>
            </a:r>
          </a:p>
        </p:txBody>
      </p:sp>
      <p:sp>
        <p:nvSpPr>
          <p:cNvPr id="8" name="Content Placeholder 7"/>
          <p:cNvSpPr>
            <a:spLocks noGrp="1"/>
          </p:cNvSpPr>
          <p:nvPr>
            <p:ph idx="1"/>
          </p:nvPr>
        </p:nvSpPr>
        <p:spPr>
          <a:xfrm>
            <a:off x="167136" y="1910081"/>
            <a:ext cx="8809729" cy="4506126"/>
          </a:xfrm>
        </p:spPr>
        <p:txBody>
          <a:bodyPr>
            <a:normAutofit/>
          </a:bodyPr>
          <a:lstStyle/>
          <a:p>
            <a:pPr marL="0" indent="0">
              <a:buNone/>
            </a:pPr>
            <a:r>
              <a:rPr lang="en-GB" sz="2500" b="1" dirty="0"/>
              <a:t>England – NHS  </a:t>
            </a:r>
          </a:p>
          <a:p>
            <a:pPr marL="0" indent="0">
              <a:buNone/>
            </a:pPr>
            <a:endParaRPr lang="en-GB" sz="1700" dirty="0"/>
          </a:p>
          <a:p>
            <a:pPr marL="0" indent="0">
              <a:buNone/>
            </a:pPr>
            <a:r>
              <a:rPr lang="en-GB" sz="1700" b="1" dirty="0"/>
              <a:t>Radiography </a:t>
            </a:r>
          </a:p>
          <a:p>
            <a:pPr marL="0" indent="0">
              <a:buNone/>
            </a:pPr>
            <a:r>
              <a:rPr lang="en-GB" sz="1700" dirty="0"/>
              <a:t>169 WTE Therapeutic Radiographer vacancies (6.8% vacancy rate) (total in post = 2863]</a:t>
            </a:r>
          </a:p>
          <a:p>
            <a:pPr algn="l"/>
            <a:endParaRPr lang="en-GB" sz="1700" dirty="0"/>
          </a:p>
          <a:p>
            <a:pPr marL="0" indent="0">
              <a:buNone/>
            </a:pPr>
            <a:r>
              <a:rPr lang="en-GB" sz="1700" b="1" dirty="0"/>
              <a:t>Physics</a:t>
            </a:r>
          </a:p>
          <a:p>
            <a:pPr marL="321457" indent="-321457"/>
            <a:r>
              <a:rPr lang="en-GB" sz="1700" dirty="0"/>
              <a:t>68 WTE Clinical Scientist vacancies (9.0% vacancy rate) </a:t>
            </a:r>
          </a:p>
          <a:p>
            <a:pPr marL="321457" indent="-321457"/>
            <a:r>
              <a:rPr lang="en-GB" sz="1700" dirty="0"/>
              <a:t>41 WTE Physics Practitioner vacancies (9.2% vacancy rate) </a:t>
            </a:r>
          </a:p>
          <a:p>
            <a:pPr marL="321457" indent="-321457"/>
            <a:r>
              <a:rPr lang="en-GB" sz="1700" dirty="0"/>
              <a:t>24 WTE Engineering Practitioner vacancies (8.2% vacancy rate) </a:t>
            </a:r>
          </a:p>
          <a:p>
            <a:pPr algn="l"/>
            <a:endParaRPr lang="en-GB" sz="1700" dirty="0"/>
          </a:p>
          <a:p>
            <a:pPr marL="0" indent="0">
              <a:buNone/>
            </a:pPr>
            <a:r>
              <a:rPr lang="en-GB" sz="1700" b="1" dirty="0"/>
              <a:t>Clinical Oncologist </a:t>
            </a:r>
          </a:p>
          <a:p>
            <a:r>
              <a:rPr lang="en-GB" sz="1700" dirty="0"/>
              <a:t>In 2015 England fill rates were 93%  (Health Education England)</a:t>
            </a:r>
          </a:p>
          <a:p>
            <a:r>
              <a:rPr lang="en-GB" sz="1700" dirty="0"/>
              <a:t>Clinical oncologists deliver both radiotherapy &amp; chemotherapy</a:t>
            </a:r>
          </a:p>
          <a:p>
            <a:pPr marL="0" indent="0">
              <a:buNone/>
            </a:pPr>
            <a:endParaRPr lang="en-GB"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072" y="1910081"/>
            <a:ext cx="1513861" cy="6325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970" y="1875909"/>
            <a:ext cx="1316396" cy="70093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2992" y="1841832"/>
            <a:ext cx="1407000" cy="7690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Radioactivity</a:t>
            </a:r>
            <a:endParaRPr lang="en-US" dirty="0"/>
          </a:p>
        </p:txBody>
      </p:sp>
      <p:sp>
        <p:nvSpPr>
          <p:cNvPr id="9" name="Content Placeholder 8"/>
          <p:cNvSpPr>
            <a:spLocks noGrp="1"/>
          </p:cNvSpPr>
          <p:nvPr>
            <p:ph sz="half" idx="1"/>
          </p:nvPr>
        </p:nvSpPr>
        <p:spPr>
          <a:xfrm>
            <a:off x="0" y="1628800"/>
            <a:ext cx="5400600" cy="4525963"/>
          </a:xfrm>
        </p:spPr>
        <p:txBody>
          <a:bodyPr/>
          <a:lstStyle/>
          <a:p>
            <a:pPr marL="0" indent="0">
              <a:lnSpc>
                <a:spcPct val="150000"/>
              </a:lnSpc>
              <a:buNone/>
              <a:defRPr/>
            </a:pPr>
            <a:r>
              <a:rPr lang="en-US" sz="2600" dirty="0">
                <a:latin typeface="Garamond" charset="0"/>
              </a:rPr>
              <a:t>1896 Becquerel discovers radioactivity</a:t>
            </a:r>
          </a:p>
          <a:p>
            <a:pPr marL="0" indent="0">
              <a:lnSpc>
                <a:spcPct val="150000"/>
              </a:lnSpc>
              <a:buNone/>
              <a:defRPr/>
            </a:pPr>
            <a:r>
              <a:rPr lang="en-US" sz="2600" dirty="0">
                <a:latin typeface="Garamond" charset="0"/>
              </a:rPr>
              <a:t>1898 Marie Curie extracts Radium</a:t>
            </a:r>
          </a:p>
          <a:p>
            <a:pPr marL="0" indent="0">
              <a:lnSpc>
                <a:spcPct val="150000"/>
              </a:lnSpc>
              <a:buNone/>
              <a:defRPr/>
            </a:pPr>
            <a:r>
              <a:rPr lang="en-US" sz="2600" dirty="0">
                <a:latin typeface="Garamond" charset="0"/>
              </a:rPr>
              <a:t>        First radiation patient treated </a:t>
            </a:r>
          </a:p>
          <a:p>
            <a:pPr marL="0" indent="0">
              <a:lnSpc>
                <a:spcPct val="150000"/>
              </a:lnSpc>
              <a:buNone/>
              <a:defRPr/>
            </a:pPr>
            <a:r>
              <a:rPr lang="en-US" sz="2600" dirty="0">
                <a:latin typeface="Garamond" charset="0"/>
              </a:rPr>
              <a:t>1903 Nobel to Becquerel and Curies </a:t>
            </a:r>
          </a:p>
          <a:p>
            <a:pPr marL="0" indent="0">
              <a:lnSpc>
                <a:spcPct val="150000"/>
              </a:lnSpc>
              <a:buNone/>
              <a:defRPr/>
            </a:pPr>
            <a:r>
              <a:rPr lang="en-US" sz="2600" dirty="0">
                <a:latin typeface="Garamond" charset="0"/>
              </a:rPr>
              <a:t>1906 Pierre Curie dies </a:t>
            </a:r>
          </a:p>
          <a:p>
            <a:pPr marL="0" indent="0">
              <a:lnSpc>
                <a:spcPct val="150000"/>
              </a:lnSpc>
              <a:buNone/>
              <a:defRPr/>
            </a:pPr>
            <a:r>
              <a:rPr lang="en-US" sz="2600" dirty="0">
                <a:latin typeface="Garamond" charset="0"/>
              </a:rPr>
              <a:t>1911 Nobel Prize to Marie Curie</a:t>
            </a:r>
          </a:p>
          <a:p>
            <a:pPr marL="0" indent="0">
              <a:buNone/>
            </a:pPr>
            <a:endParaRPr lang="en-US" sz="2200" dirty="0"/>
          </a:p>
        </p:txBody>
      </p:sp>
      <p:graphicFrame>
        <p:nvGraphicFramePr>
          <p:cNvPr id="11" name="Object 5"/>
          <p:cNvGraphicFramePr>
            <a:graphicFrameLocks noGrp="1" noChangeAspect="1"/>
          </p:cNvGraphicFramePr>
          <p:nvPr>
            <p:ph sz="half" idx="2"/>
            <p:extLst>
              <p:ext uri="{D42A27DB-BD31-4B8C-83A1-F6EECF244321}">
                <p14:modId xmlns:p14="http://schemas.microsoft.com/office/powerpoint/2010/main" val="3804258342"/>
              </p:ext>
            </p:extLst>
          </p:nvPr>
        </p:nvGraphicFramePr>
        <p:xfrm>
          <a:off x="5004048" y="1556792"/>
          <a:ext cx="4038600" cy="4536504"/>
        </p:xfrm>
        <a:graphic>
          <a:graphicData uri="http://schemas.openxmlformats.org/presentationml/2006/ole">
            <mc:AlternateContent xmlns:mc="http://schemas.openxmlformats.org/markup-compatibility/2006">
              <mc:Choice xmlns:v="urn:schemas-microsoft-com:vml" Requires="v">
                <p:oleObj spid="_x0000_s172050"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2601" t="2400" r="8600" b="2400"/>
                      <a:stretch>
                        <a:fillRect/>
                      </a:stretch>
                    </p:blipFill>
                    <p:spPr bwMode="auto">
                      <a:xfrm>
                        <a:off x="5004048" y="1556792"/>
                        <a:ext cx="4038600" cy="45365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35374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06" y="492424"/>
            <a:ext cx="8229600" cy="1143000"/>
          </a:xfrm>
        </p:spPr>
        <p:txBody>
          <a:bodyPr lIns="91430" tIns="45716" rIns="91430" bIns="45716">
            <a:noAutofit/>
          </a:bodyPr>
          <a:lstStyle/>
          <a:p>
            <a:r>
              <a:rPr lang="en-GB" sz="3600" dirty="0"/>
              <a:t>4. Radiotherapy workforce </a:t>
            </a:r>
          </a:p>
        </p:txBody>
      </p:sp>
      <p:sp>
        <p:nvSpPr>
          <p:cNvPr id="5" name="Text Placeholder 4"/>
          <p:cNvSpPr>
            <a:spLocks noGrp="1"/>
          </p:cNvSpPr>
          <p:nvPr>
            <p:ph type="body" idx="1"/>
          </p:nvPr>
        </p:nvSpPr>
        <p:spPr>
          <a:xfrm>
            <a:off x="4555606" y="5504855"/>
            <a:ext cx="4391958" cy="860721"/>
          </a:xfrm>
        </p:spPr>
        <p:txBody>
          <a:bodyPr lIns="91430" tIns="45716" rIns="91430" bIns="45716" anchor="t"/>
          <a:lstStyle/>
          <a:p>
            <a:pPr algn="ctr"/>
            <a:r>
              <a:rPr lang="en-GB" sz="2200" dirty="0"/>
              <a:t>Cut in 2016 budget for CPD =  non medical workforce by around 50% </a:t>
            </a:r>
          </a:p>
        </p:txBody>
      </p:sp>
      <p:sp>
        <p:nvSpPr>
          <p:cNvPr id="7" name="Content Placeholder 6"/>
          <p:cNvSpPr>
            <a:spLocks noGrp="1"/>
          </p:cNvSpPr>
          <p:nvPr>
            <p:ph sz="half" idx="2"/>
          </p:nvPr>
        </p:nvSpPr>
        <p:spPr>
          <a:xfrm>
            <a:off x="420289" y="2011343"/>
            <a:ext cx="4455495" cy="4292459"/>
          </a:xfrm>
        </p:spPr>
        <p:txBody>
          <a:bodyPr/>
          <a:lstStyle/>
          <a:p>
            <a:pPr algn="l"/>
            <a:endParaRPr lang="en-GB" sz="2000" dirty="0"/>
          </a:p>
          <a:p>
            <a:pPr marL="0" indent="0">
              <a:buNone/>
            </a:pPr>
            <a:r>
              <a:rPr lang="en-GB" sz="2000" dirty="0"/>
              <a:t>Increasing demand for more numbers</a:t>
            </a:r>
          </a:p>
          <a:p>
            <a:pPr algn="l"/>
            <a:endParaRPr lang="en-GB" sz="2000" dirty="0"/>
          </a:p>
          <a:p>
            <a:pPr marL="0" indent="0">
              <a:buNone/>
            </a:pPr>
            <a:r>
              <a:rPr lang="en-GB" sz="2000" dirty="0"/>
              <a:t>Increasing demand for new skills </a:t>
            </a:r>
          </a:p>
          <a:p>
            <a:pPr algn="l"/>
            <a:endParaRPr lang="en-GB" sz="2000" dirty="0"/>
          </a:p>
          <a:p>
            <a:pPr marL="0" indent="0">
              <a:buNone/>
            </a:pPr>
            <a:r>
              <a:rPr lang="en-GB" sz="2000" dirty="0"/>
              <a:t>Increasing growth of new roles </a:t>
            </a:r>
          </a:p>
          <a:p>
            <a:pPr algn="l"/>
            <a:endParaRPr lang="en-GB" sz="2000" dirty="0"/>
          </a:p>
          <a:p>
            <a:pPr marL="0" indent="0">
              <a:buNone/>
            </a:pPr>
            <a:r>
              <a:rPr lang="en-GB" sz="2000" dirty="0"/>
              <a:t>Skills mix : technology</a:t>
            </a:r>
          </a:p>
        </p:txBody>
      </p:sp>
      <p:pic>
        <p:nvPicPr>
          <p:cNvPr id="17409" name="Picture 1" descr="C:\Users\CharlotteBeardmore\Pictures\colouredhands.jpg"/>
          <p:cNvPicPr>
            <a:picLocks noGrp="1" noChangeAspect="1" noChangeArrowheads="1"/>
          </p:cNvPicPr>
          <p:nvPr>
            <p:ph sz="quarter" idx="4"/>
          </p:nvPr>
        </p:nvPicPr>
        <p:blipFill>
          <a:blip r:embed="rId3" cstate="print"/>
          <a:stretch>
            <a:fillRect/>
          </a:stretch>
        </p:blipFill>
        <p:spPr bwMode="auto">
          <a:xfrm>
            <a:off x="4897812" y="2163235"/>
            <a:ext cx="3571875" cy="2678906"/>
          </a:xfrm>
          <a:prstGeom prst="rect">
            <a:avLst/>
          </a:prstGeom>
          <a:no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478" y="5643745"/>
            <a:ext cx="681032" cy="5829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igsaw pieces.jpg"/>
          <p:cNvPicPr>
            <a:picLocks noChangeAspect="1"/>
          </p:cNvPicPr>
          <p:nvPr/>
        </p:nvPicPr>
        <p:blipFill>
          <a:blip r:embed="rId3" cstate="print"/>
          <a:stretch>
            <a:fillRect/>
          </a:stretch>
        </p:blipFill>
        <p:spPr>
          <a:xfrm>
            <a:off x="0" y="1859451"/>
            <a:ext cx="9144000" cy="4473956"/>
          </a:xfrm>
          <a:prstGeom prst="rect">
            <a:avLst/>
          </a:prstGeom>
        </p:spPr>
      </p:pic>
      <p:sp>
        <p:nvSpPr>
          <p:cNvPr id="4" name="Title 3"/>
          <p:cNvSpPr>
            <a:spLocks noGrp="1"/>
          </p:cNvSpPr>
          <p:nvPr>
            <p:ph type="title"/>
          </p:nvPr>
        </p:nvSpPr>
        <p:spPr>
          <a:xfrm>
            <a:off x="1483532" y="239271"/>
            <a:ext cx="5822522" cy="1468287"/>
          </a:xfrm>
        </p:spPr>
        <p:txBody>
          <a:bodyPr anchor="ctr"/>
          <a:lstStyle/>
          <a:p>
            <a:r>
              <a:rPr lang="en-GB" altLang="en-US" sz="3100" dirty="0"/>
              <a:t>5. Building sustainable/resilient services -what’s required? </a:t>
            </a:r>
            <a:endParaRPr lang="en-GB" sz="31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1534163" y="274588"/>
            <a:ext cx="5771891" cy="1143000"/>
          </a:xfrm>
          <a:noFill/>
          <a:ln>
            <a:miter lim="800000"/>
            <a:headEnd/>
            <a:tailEnd/>
          </a:ln>
        </p:spPr>
        <p:txBody>
          <a:bodyPr vert="horz" wrap="square" lIns="64288" tIns="32144" rIns="64288" bIns="32144" numCol="1" anchor="ctr" anchorCtr="0" compatLnSpc="1">
            <a:prstTxWarp prst="textNoShape">
              <a:avLst/>
            </a:prstTxWarp>
          </a:bodyPr>
          <a:lstStyle/>
          <a:p>
            <a:pPr eaLnBrk="1"/>
            <a:r>
              <a:rPr lang="en-GB" altLang="en-US" sz="3400" dirty="0"/>
              <a:t>5. World class patient care</a:t>
            </a:r>
          </a:p>
        </p:txBody>
      </p:sp>
      <p:sp>
        <p:nvSpPr>
          <p:cNvPr id="10" name="Content Placeholder 9"/>
          <p:cNvSpPr>
            <a:spLocks noGrp="1"/>
          </p:cNvSpPr>
          <p:nvPr>
            <p:ph idx="1"/>
          </p:nvPr>
        </p:nvSpPr>
        <p:spPr>
          <a:xfrm>
            <a:off x="457647" y="2112604"/>
            <a:ext cx="8228707" cy="4013162"/>
          </a:xfrm>
        </p:spPr>
        <p:txBody>
          <a:bodyPr/>
          <a:lstStyle/>
          <a:p>
            <a:pPr algn="l"/>
            <a:endParaRPr lang="en-GB" dirty="0" smtClean="0">
              <a:solidFill>
                <a:schemeClr val="bg1"/>
              </a:solidFill>
            </a:endParaRPr>
          </a:p>
          <a:p>
            <a:pPr algn="l"/>
            <a:endParaRPr lang="en-GB" dirty="0" smtClean="0">
              <a:solidFill>
                <a:schemeClr val="bg1"/>
              </a:solidFill>
            </a:endParaRPr>
          </a:p>
          <a:p>
            <a:pPr algn="l"/>
            <a:endParaRPr lang="en-GB" dirty="0">
              <a:solidFill>
                <a:schemeClr val="bg1"/>
              </a:solidFill>
            </a:endParaRPr>
          </a:p>
        </p:txBody>
      </p:sp>
      <p:sp>
        <p:nvSpPr>
          <p:cNvPr id="11268" name="TextBox 4"/>
          <p:cNvSpPr txBox="1">
            <a:spLocks noChangeArrowheads="1"/>
          </p:cNvSpPr>
          <p:nvPr/>
        </p:nvSpPr>
        <p:spPr bwMode="auto">
          <a:xfrm>
            <a:off x="4572000" y="2011412"/>
            <a:ext cx="4572000" cy="281327"/>
          </a:xfrm>
          <a:prstGeom prst="rect">
            <a:avLst/>
          </a:prstGeom>
          <a:noFill/>
          <a:ln w="9525">
            <a:noFill/>
            <a:miter lim="800000"/>
            <a:headEnd/>
            <a:tailEnd/>
          </a:ln>
        </p:spPr>
        <p:txBody>
          <a:bodyPr lIns="64288" tIns="32144" rIns="64288" bIns="32144">
            <a:spAutoFit/>
          </a:bodyPr>
          <a:lstStyle/>
          <a:p>
            <a:pPr algn="l"/>
            <a:r>
              <a:rPr lang="en-GB" altLang="en-US" sz="1400" dirty="0">
                <a:solidFill>
                  <a:schemeClr val="bg1"/>
                </a:solidFill>
              </a:rPr>
              <a:t>	</a:t>
            </a:r>
          </a:p>
        </p:txBody>
      </p:sp>
      <p:pic>
        <p:nvPicPr>
          <p:cNvPr id="7" name="Picture 6" descr="Quality standard.png"/>
          <p:cNvPicPr>
            <a:picLocks noChangeAspect="1"/>
          </p:cNvPicPr>
          <p:nvPr/>
        </p:nvPicPr>
        <p:blipFill>
          <a:blip r:embed="rId3" cstate="print"/>
          <a:stretch>
            <a:fillRect/>
          </a:stretch>
        </p:blipFill>
        <p:spPr>
          <a:xfrm>
            <a:off x="4104832" y="1359446"/>
            <a:ext cx="546859" cy="57432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81" y="2377006"/>
            <a:ext cx="3819482" cy="250653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0829" y="5036345"/>
            <a:ext cx="1804617" cy="11669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382" y="1780547"/>
            <a:ext cx="4205382" cy="2380646"/>
          </a:xfrm>
          <a:prstGeom prst="rect">
            <a:avLst/>
          </a:prstGeom>
        </p:spPr>
      </p:pic>
      <p:sp>
        <p:nvSpPr>
          <p:cNvPr id="5" name="Rectangle 4"/>
          <p:cNvSpPr/>
          <p:nvPr/>
        </p:nvSpPr>
        <p:spPr>
          <a:xfrm>
            <a:off x="458419" y="5695583"/>
            <a:ext cx="4572000" cy="584295"/>
          </a:xfrm>
          <a:prstGeom prst="rect">
            <a:avLst/>
          </a:prstGeom>
        </p:spPr>
        <p:txBody>
          <a:bodyPr lIns="64291" tIns="32146" rIns="64291" bIns="32146">
            <a:spAutoFit/>
          </a:bodyPr>
          <a:lstStyle/>
          <a:p>
            <a:r>
              <a:rPr lang="en-GB" sz="1700" dirty="0"/>
              <a:t>Recognition of the important role of investment in NCRI CTRAD / RTTQA Group </a:t>
            </a:r>
          </a:p>
        </p:txBody>
      </p:sp>
      <p:pic>
        <p:nvPicPr>
          <p:cNvPr id="11" name="Picture 2" descr="http://ctrad.ncri.org.uk/wp-content/uploads/2014/02/ctrad-logo.jpg">
            <a:hlinkClick r:id="rId7"/>
          </p:cNvPr>
          <p:cNvPicPr>
            <a:picLocks noChangeAspect="1" noChangeArrowheads="1"/>
          </p:cNvPicPr>
          <p:nvPr/>
        </p:nvPicPr>
        <p:blipFill>
          <a:blip r:embed="rId8" cstate="print"/>
          <a:srcRect/>
          <a:stretch>
            <a:fillRect/>
          </a:stretch>
        </p:blipFill>
        <p:spPr bwMode="auto">
          <a:xfrm>
            <a:off x="324253" y="5052045"/>
            <a:ext cx="970952" cy="643538"/>
          </a:xfrm>
          <a:prstGeom prst="rect">
            <a:avLst/>
          </a:prstGeom>
          <a:noFill/>
        </p:spPr>
      </p:pic>
    </p:spTree>
    <p:extLst>
      <p:ext uri="{BB962C8B-B14F-4D97-AF65-F5344CB8AC3E}">
        <p14:creationId xmlns:p14="http://schemas.microsoft.com/office/powerpoint/2010/main" val="342940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5906" y="239271"/>
            <a:ext cx="5719517" cy="1417657"/>
          </a:xfrm>
        </p:spPr>
        <p:txBody>
          <a:bodyPr anchor="ctr"/>
          <a:lstStyle/>
          <a:p>
            <a:r>
              <a:rPr lang="en-GB" altLang="en-US" sz="3100" dirty="0"/>
              <a:t>5. Building sustainable/resilient services -what’s required? </a:t>
            </a:r>
            <a:endParaRPr lang="en-GB" sz="3100" dirty="0"/>
          </a:p>
        </p:txBody>
      </p:sp>
      <p:graphicFrame>
        <p:nvGraphicFramePr>
          <p:cNvPr id="2" name="Diagram 1"/>
          <p:cNvGraphicFramePr/>
          <p:nvPr>
            <p:extLst>
              <p:ext uri="{D42A27DB-BD31-4B8C-83A1-F6EECF244321}">
                <p14:modId xmlns:p14="http://schemas.microsoft.com/office/powerpoint/2010/main" val="3662328976"/>
              </p:ext>
            </p:extLst>
          </p:nvPr>
        </p:nvGraphicFramePr>
        <p:xfrm>
          <a:off x="1535907" y="2163234"/>
          <a:ext cx="7315611" cy="4202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Quality standard.png"/>
          <p:cNvPicPr>
            <a:picLocks noChangeAspect="1"/>
          </p:cNvPicPr>
          <p:nvPr/>
        </p:nvPicPr>
        <p:blipFill>
          <a:blip r:embed="rId8" cstate="print"/>
          <a:stretch>
            <a:fillRect/>
          </a:stretch>
        </p:blipFill>
        <p:spPr>
          <a:xfrm>
            <a:off x="7595830" y="5352964"/>
            <a:ext cx="1255688" cy="1318758"/>
          </a:xfrm>
          <a:prstGeom prst="rect">
            <a:avLst/>
          </a:prstGeom>
        </p:spPr>
      </p:pic>
    </p:spTree>
    <p:extLst>
      <p:ext uri="{BB962C8B-B14F-4D97-AF65-F5344CB8AC3E}">
        <p14:creationId xmlns:p14="http://schemas.microsoft.com/office/powerpoint/2010/main" val="106892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tient at the centre.jpg"/>
          <p:cNvPicPr>
            <a:picLocks noChangeAspect="1"/>
          </p:cNvPicPr>
          <p:nvPr/>
        </p:nvPicPr>
        <p:blipFill>
          <a:blip r:embed="rId3" cstate="print"/>
          <a:stretch>
            <a:fillRect/>
          </a:stretch>
        </p:blipFill>
        <p:spPr>
          <a:xfrm>
            <a:off x="892009" y="4340352"/>
            <a:ext cx="2308133" cy="1779904"/>
          </a:xfrm>
          <a:prstGeom prst="rect">
            <a:avLst/>
          </a:prstGeom>
        </p:spPr>
      </p:pic>
      <p:sp>
        <p:nvSpPr>
          <p:cNvPr id="11266" name="Title 1"/>
          <p:cNvSpPr>
            <a:spLocks noGrp="1"/>
          </p:cNvSpPr>
          <p:nvPr>
            <p:ph type="title"/>
          </p:nvPr>
        </p:nvSpPr>
        <p:spPr bwMode="auto">
          <a:xfrm>
            <a:off x="1584793" y="441793"/>
            <a:ext cx="5721261" cy="975845"/>
          </a:xfrm>
          <a:noFill/>
          <a:ln>
            <a:miter lim="800000"/>
            <a:headEnd/>
            <a:tailEnd/>
          </a:ln>
        </p:spPr>
        <p:txBody>
          <a:bodyPr vert="horz" wrap="square" lIns="64288" tIns="32144" rIns="64288" bIns="32144" numCol="1" anchor="ctr" anchorCtr="0" compatLnSpc="1">
            <a:prstTxWarp prst="textNoShape">
              <a:avLst/>
            </a:prstTxWarp>
          </a:bodyPr>
          <a:lstStyle/>
          <a:p>
            <a:pPr eaLnBrk="1"/>
            <a:r>
              <a:rPr lang="en-GB" altLang="en-US" sz="3100" dirty="0"/>
              <a:t>Summary</a:t>
            </a:r>
          </a:p>
        </p:txBody>
      </p:sp>
      <p:sp>
        <p:nvSpPr>
          <p:cNvPr id="10" name="Content Placeholder 9"/>
          <p:cNvSpPr>
            <a:spLocks noGrp="1"/>
          </p:cNvSpPr>
          <p:nvPr>
            <p:ph idx="1"/>
          </p:nvPr>
        </p:nvSpPr>
        <p:spPr>
          <a:xfrm>
            <a:off x="622811" y="1490529"/>
            <a:ext cx="8075649" cy="3240360"/>
          </a:xfrm>
        </p:spPr>
        <p:txBody>
          <a:bodyPr>
            <a:noAutofit/>
          </a:bodyPr>
          <a:lstStyle/>
          <a:p>
            <a:pPr marL="0" indent="0">
              <a:buNone/>
            </a:pPr>
            <a:r>
              <a:rPr lang="en-GB" sz="2200" b="1" dirty="0"/>
              <a:t>Goal </a:t>
            </a:r>
          </a:p>
          <a:p>
            <a:pPr marL="361621" indent="-361621">
              <a:buFont typeface="+mj-lt"/>
              <a:buAutoNum type="arabicPeriod"/>
            </a:pPr>
            <a:r>
              <a:rPr lang="en-GB" sz="2200" b="1" dirty="0"/>
              <a:t>Equitable &amp; appropriate access </a:t>
            </a:r>
            <a:r>
              <a:rPr lang="en-GB" sz="2200" dirty="0"/>
              <a:t>to high quality innovative radiotherapy treatment and care appropriate to the condition being treated </a:t>
            </a:r>
          </a:p>
          <a:p>
            <a:pPr marL="361621" indent="-361621">
              <a:buFont typeface="+mj-lt"/>
              <a:buAutoNum type="arabicPeriod"/>
            </a:pPr>
            <a:r>
              <a:rPr lang="en-GB" sz="2200" b="1" dirty="0"/>
              <a:t>Improve both life expectancy and quality of life </a:t>
            </a:r>
            <a:r>
              <a:rPr lang="en-GB" sz="2200" dirty="0"/>
              <a:t>for patients</a:t>
            </a:r>
          </a:p>
        </p:txBody>
      </p:sp>
      <p:sp>
        <p:nvSpPr>
          <p:cNvPr id="11268" name="TextBox 4"/>
          <p:cNvSpPr txBox="1">
            <a:spLocks noChangeArrowheads="1"/>
          </p:cNvSpPr>
          <p:nvPr/>
        </p:nvSpPr>
        <p:spPr bwMode="auto">
          <a:xfrm>
            <a:off x="4572000" y="2011412"/>
            <a:ext cx="4572000" cy="281327"/>
          </a:xfrm>
          <a:prstGeom prst="rect">
            <a:avLst/>
          </a:prstGeom>
          <a:noFill/>
          <a:ln w="9525">
            <a:noFill/>
            <a:miter lim="800000"/>
            <a:headEnd/>
            <a:tailEnd/>
          </a:ln>
        </p:spPr>
        <p:txBody>
          <a:bodyPr lIns="64288" tIns="32144" rIns="64288" bIns="32144">
            <a:spAutoFit/>
          </a:bodyPr>
          <a:lstStyle/>
          <a:p>
            <a:pPr algn="l"/>
            <a:r>
              <a:rPr lang="en-GB" altLang="en-US" sz="1400" dirty="0">
                <a:solidFill>
                  <a:schemeClr val="bg1"/>
                </a:solidFill>
              </a:rPr>
              <a:t>	</a:t>
            </a:r>
          </a:p>
        </p:txBody>
      </p:sp>
      <p:pic>
        <p:nvPicPr>
          <p:cNvPr id="7" name="Picture 6" descr="Quality standard.png"/>
          <p:cNvPicPr>
            <a:picLocks noChangeAspect="1"/>
          </p:cNvPicPr>
          <p:nvPr/>
        </p:nvPicPr>
        <p:blipFill>
          <a:blip r:embed="rId4" cstate="print"/>
          <a:stretch>
            <a:fillRect/>
          </a:stretch>
        </p:blipFill>
        <p:spPr>
          <a:xfrm>
            <a:off x="971173" y="4086448"/>
            <a:ext cx="613621" cy="644441"/>
          </a:xfrm>
          <a:prstGeom prst="rect">
            <a:avLst/>
          </a:prstGeom>
        </p:spPr>
      </p:pic>
      <p:pic>
        <p:nvPicPr>
          <p:cNvPr id="6" name="Picture 2"/>
          <p:cNvPicPr>
            <a:picLocks noChangeAspect="1" noChangeArrowheads="1"/>
          </p:cNvPicPr>
          <p:nvPr/>
        </p:nvPicPr>
        <p:blipFill>
          <a:blip r:embed="rId5" cstate="print"/>
          <a:srcRect/>
          <a:stretch>
            <a:fillRect/>
          </a:stretch>
        </p:blipFill>
        <p:spPr bwMode="auto">
          <a:xfrm>
            <a:off x="3645682" y="3783415"/>
            <a:ext cx="4894294" cy="2936576"/>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12776"/>
            <a:ext cx="7772400" cy="1470025"/>
          </a:xfrm>
        </p:spPr>
        <p:txBody>
          <a:bodyPr/>
          <a:lstStyle/>
          <a:p>
            <a:r>
              <a:rPr lang="en-GB" dirty="0">
                <a:solidFill>
                  <a:srgbClr val="0070C0"/>
                </a:solidFill>
              </a:rPr>
              <a:t>Radiotherapy: Cancer treatment of the past or future?</a:t>
            </a:r>
            <a:endParaRPr lang="en-GB" dirty="0"/>
          </a:p>
        </p:txBody>
      </p:sp>
      <p:sp>
        <p:nvSpPr>
          <p:cNvPr id="4" name="Subtitle 3"/>
          <p:cNvSpPr>
            <a:spLocks noGrp="1"/>
          </p:cNvSpPr>
          <p:nvPr>
            <p:ph type="subTitle" idx="1"/>
          </p:nvPr>
        </p:nvSpPr>
        <p:spPr>
          <a:xfrm>
            <a:off x="1403648" y="4797152"/>
            <a:ext cx="6328792" cy="1872208"/>
          </a:xfrm>
        </p:spPr>
        <p:txBody>
          <a:bodyPr/>
          <a:lstStyle/>
          <a:p>
            <a:r>
              <a:rPr lang="en-GB" dirty="0" smtClean="0">
                <a:solidFill>
                  <a:schemeClr val="tx1"/>
                </a:solidFill>
              </a:rPr>
              <a:t>Parliamentary Scientific Committee</a:t>
            </a:r>
          </a:p>
          <a:p>
            <a:r>
              <a:rPr lang="en-GB" dirty="0" smtClean="0">
                <a:solidFill>
                  <a:schemeClr val="tx1"/>
                </a:solidFill>
              </a:rPr>
              <a:t>Monday 10</a:t>
            </a:r>
            <a:r>
              <a:rPr lang="en-GB" baseline="30000" dirty="0" smtClean="0">
                <a:solidFill>
                  <a:schemeClr val="tx1"/>
                </a:solidFill>
              </a:rPr>
              <a:t>th</a:t>
            </a:r>
            <a:r>
              <a:rPr lang="en-GB" dirty="0" smtClean="0">
                <a:solidFill>
                  <a:schemeClr val="tx1"/>
                </a:solidFill>
              </a:rPr>
              <a:t> October 2016</a:t>
            </a:r>
          </a:p>
          <a:p>
            <a:endParaRPr lang="en-GB" dirty="0" smtClean="0">
              <a:solidFill>
                <a:schemeClr val="tx1"/>
              </a:solidFill>
            </a:endParaRPr>
          </a:p>
          <a:p>
            <a:endParaRPr lang="en-GB" dirty="0" smtClean="0">
              <a:solidFill>
                <a:schemeClr val="tx1"/>
              </a:solidFill>
            </a:endParaRPr>
          </a:p>
        </p:txBody>
      </p:sp>
      <p:sp>
        <p:nvSpPr>
          <p:cNvPr id="3" name="TextBox 2"/>
          <p:cNvSpPr txBox="1"/>
          <p:nvPr/>
        </p:nvSpPr>
        <p:spPr>
          <a:xfrm>
            <a:off x="683568" y="2924944"/>
            <a:ext cx="7344816" cy="1384995"/>
          </a:xfrm>
          <a:prstGeom prst="rect">
            <a:avLst/>
          </a:prstGeom>
          <a:noFill/>
        </p:spPr>
        <p:txBody>
          <a:bodyPr wrap="square" rtlCol="0">
            <a:spAutoFit/>
          </a:bodyPr>
          <a:lstStyle/>
          <a:p>
            <a:pPr algn="ctr"/>
            <a:r>
              <a:rPr lang="en-GB" sz="2800" dirty="0" smtClean="0">
                <a:solidFill>
                  <a:prstClr val="black"/>
                </a:solidFill>
              </a:rPr>
              <a:t>A presentation by </a:t>
            </a:r>
          </a:p>
          <a:p>
            <a:pPr algn="ctr"/>
            <a:r>
              <a:rPr lang="en-GB" sz="2800" dirty="0" smtClean="0">
                <a:solidFill>
                  <a:prstClr val="black"/>
                </a:solidFill>
              </a:rPr>
              <a:t>The British Institute of Radiology and the Institute of Physics and Engineering in Medicine</a:t>
            </a:r>
            <a:endParaRPr lang="en-GB" sz="2800" dirty="0">
              <a:solidFill>
                <a:prstClr val="black"/>
              </a:solidFill>
            </a:endParaRPr>
          </a:p>
        </p:txBody>
      </p:sp>
    </p:spTree>
    <p:extLst>
      <p:ext uri="{BB962C8B-B14F-4D97-AF65-F5344CB8AC3E}">
        <p14:creationId xmlns:p14="http://schemas.microsoft.com/office/powerpoint/2010/main" val="41843609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752"/>
            <a:ext cx="7772400" cy="1470025"/>
          </a:xfrm>
        </p:spPr>
        <p:txBody>
          <a:bodyPr/>
          <a:lstStyle/>
          <a:p>
            <a:r>
              <a:rPr lang="en-GB" dirty="0">
                <a:solidFill>
                  <a:srgbClr val="0070C0"/>
                </a:solidFill>
              </a:rPr>
              <a:t>Exploiting the potential of radiotherapy: Innovation, integration and Improving outcomes</a:t>
            </a:r>
            <a:endParaRPr lang="en-GB" dirty="0"/>
          </a:p>
        </p:txBody>
      </p:sp>
      <p:sp>
        <p:nvSpPr>
          <p:cNvPr id="3" name="Subtitle 2"/>
          <p:cNvSpPr>
            <a:spLocks noGrp="1"/>
          </p:cNvSpPr>
          <p:nvPr>
            <p:ph type="subTitle" idx="1"/>
          </p:nvPr>
        </p:nvSpPr>
        <p:spPr>
          <a:xfrm>
            <a:off x="883568" y="4005064"/>
            <a:ext cx="7376864" cy="1752600"/>
          </a:xfrm>
        </p:spPr>
        <p:txBody>
          <a:bodyPr/>
          <a:lstStyle/>
          <a:p>
            <a:pPr>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4000" dirty="0">
                <a:solidFill>
                  <a:schemeClr val="tx1"/>
                </a:solidFill>
              </a:rPr>
              <a:t>Prof Andrew W Beavis PhD</a:t>
            </a:r>
          </a:p>
          <a:p>
            <a:pPr>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400" dirty="0">
                <a:solidFill>
                  <a:schemeClr val="tx1"/>
                </a:solidFill>
              </a:rPr>
              <a:t>Head of Radiation Physics </a:t>
            </a:r>
            <a:r>
              <a:rPr lang="en-GB" altLang="en-US" sz="2400" dirty="0" err="1">
                <a:solidFill>
                  <a:schemeClr val="tx1"/>
                </a:solidFill>
              </a:rPr>
              <a:t>Dept</a:t>
            </a:r>
            <a:r>
              <a:rPr lang="en-GB" altLang="en-US" sz="2400" dirty="0">
                <a:solidFill>
                  <a:schemeClr val="tx1"/>
                </a:solidFill>
              </a:rPr>
              <a:t> </a:t>
            </a:r>
          </a:p>
          <a:p>
            <a:pPr>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400" dirty="0">
                <a:solidFill>
                  <a:schemeClr val="tx1"/>
                </a:solidFill>
              </a:rPr>
              <a:t>Queens Centre for Oncology, </a:t>
            </a:r>
            <a:r>
              <a:rPr lang="en-GB" altLang="en-US" sz="2400" dirty="0" smtClean="0">
                <a:solidFill>
                  <a:schemeClr val="tx1"/>
                </a:solidFill>
              </a:rPr>
              <a:t>Hull.</a:t>
            </a:r>
          </a:p>
          <a:p>
            <a:pPr>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400" dirty="0" smtClean="0">
                <a:solidFill>
                  <a:schemeClr val="tx1"/>
                </a:solidFill>
              </a:rPr>
              <a:t>Hon </a:t>
            </a:r>
            <a:r>
              <a:rPr lang="en-GB" altLang="en-US" sz="2400" dirty="0" err="1" smtClean="0">
                <a:solidFill>
                  <a:schemeClr val="tx1"/>
                </a:solidFill>
              </a:rPr>
              <a:t>Prof.</a:t>
            </a:r>
            <a:r>
              <a:rPr lang="en-GB" altLang="en-US" sz="2400" dirty="0" smtClean="0">
                <a:solidFill>
                  <a:schemeClr val="tx1"/>
                </a:solidFill>
              </a:rPr>
              <a:t> University of Hull</a:t>
            </a:r>
          </a:p>
          <a:p>
            <a:pPr>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400" dirty="0" smtClean="0">
                <a:solidFill>
                  <a:schemeClr val="tx1"/>
                </a:solidFill>
              </a:rPr>
              <a:t>Visiting </a:t>
            </a:r>
            <a:r>
              <a:rPr lang="en-GB" altLang="en-US" sz="2400" dirty="0" err="1" smtClean="0">
                <a:solidFill>
                  <a:schemeClr val="tx1"/>
                </a:solidFill>
              </a:rPr>
              <a:t>Prof.</a:t>
            </a:r>
            <a:r>
              <a:rPr lang="en-GB" altLang="en-US" sz="2400" dirty="0" smtClean="0">
                <a:solidFill>
                  <a:schemeClr val="tx1"/>
                </a:solidFill>
              </a:rPr>
              <a:t> Sheffield-Hallam University</a:t>
            </a:r>
            <a:endParaRPr lang="en-GB" altLang="en-US" sz="2400" dirty="0">
              <a:solidFill>
                <a:schemeClr val="tx1"/>
              </a:solidFill>
            </a:endParaRPr>
          </a:p>
          <a:p>
            <a:endParaRPr lang="en-GB" dirty="0"/>
          </a:p>
        </p:txBody>
      </p:sp>
    </p:spTree>
    <p:extLst>
      <p:ext uri="{BB962C8B-B14F-4D97-AF65-F5344CB8AC3E}">
        <p14:creationId xmlns:p14="http://schemas.microsoft.com/office/powerpoint/2010/main" val="232658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2"/>
          </p:nvPr>
        </p:nvSpPr>
        <p:spPr>
          <a:xfrm>
            <a:off x="434975" y="5732463"/>
            <a:ext cx="8080375" cy="912812"/>
          </a:xfrm>
        </p:spPr>
        <p:txBody>
          <a:bodyPr/>
          <a:lstStyle/>
          <a:p>
            <a:pPr marL="0" indent="0" eaLnBrk="1" hangingPunct="1">
              <a:lnSpc>
                <a:spcPct val="90000"/>
              </a:lnSpc>
            </a:pPr>
            <a:r>
              <a:rPr lang="en-GB" altLang="en-US" sz="2400" dirty="0" smtClean="0"/>
              <a:t> 40% of those patients whose disease was controlled had radiotherapy</a:t>
            </a:r>
          </a:p>
          <a:p>
            <a:pPr marL="0" indent="0" eaLnBrk="1" hangingPunct="1">
              <a:lnSpc>
                <a:spcPct val="90000"/>
              </a:lnSpc>
            </a:pPr>
            <a:endParaRPr lang="en-GB" altLang="en-US" sz="2400" dirty="0" smtClean="0"/>
          </a:p>
        </p:txBody>
      </p:sp>
      <p:sp>
        <p:nvSpPr>
          <p:cNvPr id="5123" name="Title 1"/>
          <p:cNvSpPr txBox="1">
            <a:spLocks/>
          </p:cNvSpPr>
          <p:nvPr/>
        </p:nvSpPr>
        <p:spPr bwMode="auto">
          <a:xfrm>
            <a:off x="457200" y="18891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GB" altLang="en-US" sz="4400" dirty="0" smtClean="0">
                <a:solidFill>
                  <a:srgbClr val="4F81BD"/>
                </a:solidFill>
                <a:cs typeface="Arial" charset="0"/>
              </a:rPr>
              <a:t>Reminder: Radiotherapy </a:t>
            </a:r>
            <a:r>
              <a:rPr lang="en-GB" altLang="en-US" sz="4400" dirty="0">
                <a:solidFill>
                  <a:srgbClr val="4F81BD"/>
                </a:solidFill>
                <a:cs typeface="Arial" charset="0"/>
              </a:rPr>
              <a:t>works</a:t>
            </a:r>
          </a:p>
        </p:txBody>
      </p:sp>
      <p:graphicFrame>
        <p:nvGraphicFramePr>
          <p:cNvPr id="8" name="Chart 7"/>
          <p:cNvGraphicFramePr>
            <a:graphicFrameLocks/>
          </p:cNvGraphicFramePr>
          <p:nvPr/>
        </p:nvGraphicFramePr>
        <p:xfrm>
          <a:off x="251520" y="496419"/>
          <a:ext cx="8215370" cy="48965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55650" y="260350"/>
            <a:ext cx="8172450" cy="563563"/>
          </a:xfrm>
        </p:spPr>
        <p:txBody>
          <a:bodyPr rtlCol="0">
            <a:normAutofit fontScale="90000"/>
          </a:bodyPr>
          <a:lstStyle/>
          <a:p>
            <a:pPr algn="l" eaLnBrk="1" fontAlgn="auto" hangingPunct="1">
              <a:spcAft>
                <a:spcPts val="0"/>
              </a:spcAft>
              <a:defRPr/>
            </a:pPr>
            <a:r>
              <a:rPr lang="en-US" altLang="en-US" sz="4000" dirty="0" smtClean="0">
                <a:solidFill>
                  <a:schemeClr val="accent1"/>
                </a:solidFill>
              </a:rPr>
              <a:t>How does Radiotherapy work?</a:t>
            </a:r>
          </a:p>
        </p:txBody>
      </p:sp>
      <p:sp>
        <p:nvSpPr>
          <p:cNvPr id="6147" name="Rectangle 3"/>
          <p:cNvSpPr>
            <a:spLocks noChangeArrowheads="1"/>
          </p:cNvSpPr>
          <p:nvPr/>
        </p:nvSpPr>
        <p:spPr bwMode="auto">
          <a:xfrm>
            <a:off x="107950" y="836613"/>
            <a:ext cx="76327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ts val="800"/>
              </a:spcBef>
              <a:spcAft>
                <a:spcPct val="0"/>
              </a:spcAft>
              <a:buClr>
                <a:srgbClr val="000000"/>
              </a:buClr>
              <a:buFont typeface="Times New Roman" pitchFamily="18" charset="0"/>
              <a:buChar char="•"/>
            </a:pPr>
            <a:r>
              <a:rPr lang="en-GB" altLang="en-US">
                <a:solidFill>
                  <a:srgbClr val="000000"/>
                </a:solidFill>
                <a:cs typeface="Arial" charset="0"/>
              </a:rPr>
              <a:t>Radiation damages cells ability to properly reproduce themselves via DNA disruption</a:t>
            </a:r>
          </a:p>
        </p:txBody>
      </p:sp>
      <p:pic>
        <p:nvPicPr>
          <p:cNvPr id="6148" name="Picture 2" descr="http://www.ww2incolor.com/d/464098-4/800-battle_of_the_bulge_csg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205038"/>
            <a:ext cx="30972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3"/>
          <p:cNvSpPr>
            <a:spLocks noChangeArrowheads="1"/>
          </p:cNvSpPr>
          <p:nvPr/>
        </p:nvSpPr>
        <p:spPr bwMode="auto">
          <a:xfrm>
            <a:off x="3367088" y="2492375"/>
            <a:ext cx="54975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ts val="800"/>
              </a:spcBef>
              <a:spcAft>
                <a:spcPct val="0"/>
              </a:spcAft>
              <a:buClr>
                <a:srgbClr val="000000"/>
              </a:buClr>
              <a:buFontTx/>
              <a:buNone/>
            </a:pPr>
            <a:r>
              <a:rPr lang="en-GB" altLang="en-US">
                <a:solidFill>
                  <a:srgbClr val="000000"/>
                </a:solidFill>
                <a:cs typeface="Arial" charset="0"/>
              </a:rPr>
              <a:t>Obvious answer?: Use a lot of Radiation ‘dose’ and destroy the tumour</a:t>
            </a:r>
          </a:p>
          <a:p>
            <a:pPr lvl="1" fontAlgn="base">
              <a:spcBef>
                <a:spcPts val="800"/>
              </a:spcBef>
              <a:spcAft>
                <a:spcPct val="0"/>
              </a:spcAft>
              <a:buClr>
                <a:srgbClr val="000000"/>
              </a:buClr>
              <a:buFont typeface="Times New Roman" pitchFamily="18" charset="0"/>
              <a:buChar char="•"/>
            </a:pPr>
            <a:endParaRPr lang="en-GB" altLang="en-US">
              <a:solidFill>
                <a:srgbClr val="000000"/>
              </a:solidFill>
              <a:cs typeface="Arial" charset="0"/>
            </a:endParaRPr>
          </a:p>
        </p:txBody>
      </p:sp>
      <p:grpSp>
        <p:nvGrpSpPr>
          <p:cNvPr id="6150" name="Group 3"/>
          <p:cNvGrpSpPr>
            <a:grpSpLocks/>
          </p:cNvGrpSpPr>
          <p:nvPr/>
        </p:nvGrpSpPr>
        <p:grpSpPr bwMode="auto">
          <a:xfrm>
            <a:off x="7685088" y="182563"/>
            <a:ext cx="1460500" cy="1922462"/>
            <a:chOff x="7515007" y="148048"/>
            <a:chExt cx="1460718" cy="1922522"/>
          </a:xfrm>
        </p:grpSpPr>
        <p:pic>
          <p:nvPicPr>
            <p:cNvPr id="6156" name="Picture 2" descr="http://image.slidesharecdn.com/radiationtherapy-tutorial-110202101820-phpapp01/95/radiation-therapy-4-728.jpg?cb=1296642300"/>
            <p:cNvPicPr>
              <a:picLocks noChangeAspect="1" noChangeArrowheads="1"/>
            </p:cNvPicPr>
            <p:nvPr/>
          </p:nvPicPr>
          <p:blipFill>
            <a:blip r:embed="rId4">
              <a:extLst>
                <a:ext uri="{28A0092B-C50C-407E-A947-70E740481C1C}">
                  <a14:useLocalDpi xmlns:a14="http://schemas.microsoft.com/office/drawing/2010/main" val="0"/>
                </a:ext>
              </a:extLst>
            </a:blip>
            <a:srcRect l="67188" t="24370" b="18047"/>
            <a:stretch>
              <a:fillRect/>
            </a:stretch>
          </p:blipFill>
          <p:spPr bwMode="auto">
            <a:xfrm>
              <a:off x="7515007" y="148048"/>
              <a:ext cx="1460718" cy="192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00881" y="260764"/>
              <a:ext cx="215932" cy="14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graphicFrame>
        <p:nvGraphicFramePr>
          <p:cNvPr id="6151" name="Object 4"/>
          <p:cNvGraphicFramePr>
            <a:graphicFrameLocks/>
          </p:cNvGraphicFramePr>
          <p:nvPr/>
        </p:nvGraphicFramePr>
        <p:xfrm>
          <a:off x="5795963" y="4292600"/>
          <a:ext cx="2971800" cy="2252663"/>
        </p:xfrm>
        <a:graphic>
          <a:graphicData uri="http://schemas.openxmlformats.org/presentationml/2006/ole">
            <mc:AlternateContent xmlns:mc="http://schemas.openxmlformats.org/markup-compatibility/2006">
              <mc:Choice xmlns:v="urn:schemas-microsoft-com:vml" Requires="v">
                <p:oleObj spid="_x0000_s174082" name="ClipArt" r:id="rId5" imgW="7969250" imgH="6370638" progId="">
                  <p:embed/>
                </p:oleObj>
              </mc:Choice>
              <mc:Fallback>
                <p:oleObj name="ClipArt" r:id="rId5" imgW="7969250" imgH="6370638"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4292600"/>
                        <a:ext cx="29718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2" name="Rectangle 3"/>
          <p:cNvSpPr>
            <a:spLocks noChangeArrowheads="1"/>
          </p:cNvSpPr>
          <p:nvPr/>
        </p:nvSpPr>
        <p:spPr bwMode="auto">
          <a:xfrm>
            <a:off x="7675563" y="5653088"/>
            <a:ext cx="11890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ts val="800"/>
              </a:spcBef>
              <a:spcAft>
                <a:spcPct val="0"/>
              </a:spcAft>
              <a:buClr>
                <a:srgbClr val="000000"/>
              </a:buClr>
              <a:buFontTx/>
              <a:buNone/>
            </a:pPr>
            <a:r>
              <a:rPr lang="en-GB" altLang="en-US" sz="1100" b="1">
                <a:solidFill>
                  <a:srgbClr val="000000"/>
                </a:solidFill>
                <a:cs typeface="Arial" charset="0"/>
              </a:rPr>
              <a:t>Tumour Control</a:t>
            </a:r>
          </a:p>
        </p:txBody>
      </p:sp>
      <p:sp>
        <p:nvSpPr>
          <p:cNvPr id="6153" name="Rectangle 3"/>
          <p:cNvSpPr>
            <a:spLocks noChangeArrowheads="1"/>
          </p:cNvSpPr>
          <p:nvPr/>
        </p:nvSpPr>
        <p:spPr bwMode="auto">
          <a:xfrm>
            <a:off x="5832475" y="5338763"/>
            <a:ext cx="8636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ts val="800"/>
              </a:spcBef>
              <a:spcAft>
                <a:spcPct val="0"/>
              </a:spcAft>
              <a:buClr>
                <a:srgbClr val="000000"/>
              </a:buClr>
              <a:buFontTx/>
              <a:buNone/>
            </a:pPr>
            <a:r>
              <a:rPr lang="en-GB" altLang="en-US" sz="1100" b="1">
                <a:solidFill>
                  <a:srgbClr val="000000"/>
                </a:solidFill>
                <a:cs typeface="Arial" charset="0"/>
              </a:rPr>
              <a:t>Side effects</a:t>
            </a:r>
          </a:p>
        </p:txBody>
      </p:sp>
      <p:sp>
        <p:nvSpPr>
          <p:cNvPr id="6154" name="Rectangle 3"/>
          <p:cNvSpPr>
            <a:spLocks noChangeArrowheads="1"/>
          </p:cNvSpPr>
          <p:nvPr/>
        </p:nvSpPr>
        <p:spPr bwMode="auto">
          <a:xfrm>
            <a:off x="503238" y="4779963"/>
            <a:ext cx="53292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fontAlgn="base">
              <a:spcBef>
                <a:spcPts val="800"/>
              </a:spcBef>
              <a:spcAft>
                <a:spcPct val="0"/>
              </a:spcAft>
              <a:buClr>
                <a:srgbClr val="000000"/>
              </a:buClr>
              <a:buFontTx/>
              <a:buNone/>
            </a:pPr>
            <a:r>
              <a:rPr lang="en-GB" altLang="en-US">
                <a:solidFill>
                  <a:srgbClr val="000000"/>
                </a:solidFill>
                <a:cs typeface="Arial" charset="0"/>
              </a:rPr>
              <a:t>HOWEVER, radiation does not discriminate between tumour and healthy cells</a:t>
            </a:r>
          </a:p>
          <a:p>
            <a:pPr lvl="1" fontAlgn="base">
              <a:spcBef>
                <a:spcPts val="800"/>
              </a:spcBef>
              <a:spcAft>
                <a:spcPct val="0"/>
              </a:spcAft>
              <a:buClr>
                <a:srgbClr val="000000"/>
              </a:buClr>
              <a:buFont typeface="Times New Roman" pitchFamily="18" charset="0"/>
              <a:buChar char="•"/>
            </a:pPr>
            <a:endParaRPr lang="en-GB" altLang="en-US">
              <a:solidFill>
                <a:srgbClr val="000000"/>
              </a:solidFill>
              <a:cs typeface="Arial"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91206" y="227088"/>
            <a:ext cx="8673282" cy="470771"/>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smtClean="0">
                <a:solidFill>
                  <a:srgbClr val="0000FF"/>
                </a:solidFill>
              </a:rPr>
              <a:t>Challenging patient – needed Image guided, Intensity modulated Radiotherapy</a:t>
            </a:r>
            <a:endParaRPr lang="en-US" altLang="en-US" sz="4000" dirty="0" smtClean="0">
              <a:solidFill>
                <a:srgbClr val="0000FF"/>
              </a:solidFill>
            </a:endParaRPr>
          </a:p>
        </p:txBody>
      </p:sp>
      <p:sp>
        <p:nvSpPr>
          <p:cNvPr id="54276" name="Rectangle 4"/>
          <p:cNvSpPr>
            <a:spLocks noChangeArrowheads="1"/>
          </p:cNvSpPr>
          <p:nvPr/>
        </p:nvSpPr>
        <p:spPr bwMode="auto">
          <a:xfrm>
            <a:off x="64019" y="985830"/>
            <a:ext cx="2667362" cy="4525963"/>
          </a:xfrm>
          <a:prstGeom prst="rect">
            <a:avLst/>
          </a:prstGeom>
          <a:noFill/>
          <a:ln w="9525">
            <a:noFill/>
            <a:round/>
            <a:headEnd/>
            <a:tailEnd/>
          </a:ln>
          <a:effectLst/>
        </p:spPr>
        <p:txBody>
          <a:bodyPr lIns="90000" tIns="46800" rIns="90000" bIns="46800"/>
          <a:lstStyle/>
          <a:p>
            <a:pPr marL="327025" indent="-327025" fontAlgn="base">
              <a:lnSpc>
                <a:spcPct val="80000"/>
              </a:lnSpc>
              <a:spcBef>
                <a:spcPts val="700"/>
              </a:spcBef>
              <a:spcAft>
                <a:spcPct val="0"/>
              </a:spcAft>
              <a:buClr>
                <a:prstClr val="black"/>
              </a:buClr>
              <a:buFont typeface="Arial"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r>
              <a:rPr lang="en-US" altLang="en-US" sz="2800" dirty="0" smtClean="0">
                <a:solidFill>
                  <a:srgbClr val="000000"/>
                </a:solidFill>
                <a:cs typeface="Arial" charset="0"/>
              </a:rPr>
              <a:t>‘</a:t>
            </a:r>
            <a:r>
              <a:rPr lang="en-US" altLang="en-US" sz="2800" dirty="0" err="1" smtClean="0">
                <a:solidFill>
                  <a:srgbClr val="000000"/>
                </a:solidFill>
                <a:cs typeface="Arial" charset="0"/>
              </a:rPr>
              <a:t>tumour</a:t>
            </a:r>
            <a:r>
              <a:rPr lang="en-US" altLang="en-US" sz="2800" dirty="0" smtClean="0">
                <a:solidFill>
                  <a:srgbClr val="000000"/>
                </a:solidFill>
                <a:cs typeface="Arial" charset="0"/>
              </a:rPr>
              <a:t>’ was </a:t>
            </a:r>
            <a:r>
              <a:rPr lang="en-US" altLang="en-US" sz="2800" dirty="0">
                <a:solidFill>
                  <a:srgbClr val="000000"/>
                </a:solidFill>
                <a:cs typeface="Arial" charset="0"/>
              </a:rPr>
              <a:t>wrapped around </a:t>
            </a:r>
            <a:r>
              <a:rPr lang="en-US" altLang="en-US" sz="2800" dirty="0" smtClean="0">
                <a:solidFill>
                  <a:srgbClr val="000000"/>
                </a:solidFill>
                <a:cs typeface="Arial" charset="0"/>
              </a:rPr>
              <a:t>the spinal cord</a:t>
            </a:r>
            <a:endParaRPr lang="en-US" altLang="en-US" sz="2800" dirty="0">
              <a:solidFill>
                <a:srgbClr val="000000"/>
              </a:solidFill>
              <a:cs typeface="Arial" charset="0"/>
            </a:endParaRPr>
          </a:p>
          <a:p>
            <a:pPr marL="327025" indent="-327025" fontAlgn="base">
              <a:lnSpc>
                <a:spcPct val="80000"/>
              </a:lnSpc>
              <a:spcBef>
                <a:spcPts val="700"/>
              </a:spcBef>
              <a:spcAft>
                <a:spcPct val="0"/>
              </a:spcAft>
              <a:buClr>
                <a:prstClr val="black"/>
              </a:buClr>
              <a:buFont typeface="Arial"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endParaRPr lang="en-US" altLang="en-US" sz="2800" dirty="0" smtClean="0">
              <a:solidFill>
                <a:srgbClr val="000000"/>
              </a:solidFill>
              <a:cs typeface="Arial" charset="0"/>
            </a:endParaRPr>
          </a:p>
          <a:p>
            <a:pPr marL="327025" indent="-327025" fontAlgn="base">
              <a:lnSpc>
                <a:spcPct val="80000"/>
              </a:lnSpc>
              <a:spcBef>
                <a:spcPts val="700"/>
              </a:spcBef>
              <a:spcAft>
                <a:spcPct val="0"/>
              </a:spcAft>
              <a:buClr>
                <a:prstClr val="black"/>
              </a:buClr>
              <a:buFont typeface="Arial"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r>
              <a:rPr lang="en-US" altLang="en-US" sz="2800" dirty="0" smtClean="0">
                <a:solidFill>
                  <a:srgbClr val="000000"/>
                </a:solidFill>
                <a:cs typeface="Arial" charset="0"/>
              </a:rPr>
              <a:t>Surgeons were unable to offer an option</a:t>
            </a:r>
            <a:endParaRPr lang="en-US" altLang="en-US" sz="2800" dirty="0">
              <a:solidFill>
                <a:srgbClr val="000000"/>
              </a:solidFill>
              <a:cs typeface="Arial" charset="0"/>
            </a:endParaRPr>
          </a:p>
          <a:p>
            <a:pPr marL="327025" indent="-327025" fontAlgn="base">
              <a:lnSpc>
                <a:spcPct val="80000"/>
              </a:lnSpc>
              <a:spcBef>
                <a:spcPts val="700"/>
              </a:spcBef>
              <a:spcAft>
                <a:spcPct val="0"/>
              </a:spcAft>
              <a:buClr>
                <a:prstClr val="black"/>
              </a:buClr>
              <a:buFontTx/>
              <a:buChar char="o"/>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endParaRPr lang="en-US" altLang="en-US" sz="2800" dirty="0">
              <a:solidFill>
                <a:srgbClr val="000000"/>
              </a:solidFill>
              <a:cs typeface="Arial" charset="0"/>
            </a:endParaRPr>
          </a:p>
          <a:p>
            <a:pPr marL="327025" indent="-327025" fontAlgn="base">
              <a:lnSpc>
                <a:spcPct val="80000"/>
              </a:lnSpc>
              <a:spcBef>
                <a:spcPts val="700"/>
              </a:spcBef>
              <a:spcAft>
                <a:spcPct val="0"/>
              </a:spcAft>
              <a:buClr>
                <a:prstClr val="black"/>
              </a:buClr>
              <a:buFont typeface="Arial"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r>
              <a:rPr lang="en-US" altLang="en-US" sz="3200" dirty="0">
                <a:solidFill>
                  <a:srgbClr val="000000"/>
                </a:solidFill>
                <a:cs typeface="Arial" charset="0"/>
              </a:rPr>
              <a:t>No IGRT, no IMRT, no RT option, no </a:t>
            </a:r>
            <a:r>
              <a:rPr lang="en-US" altLang="en-US" sz="3200" dirty="0" smtClean="0">
                <a:solidFill>
                  <a:srgbClr val="000000"/>
                </a:solidFill>
                <a:cs typeface="Arial" charset="0"/>
              </a:rPr>
              <a:t>treatment</a:t>
            </a:r>
          </a:p>
          <a:p>
            <a:pPr marL="327025" indent="-327025" fontAlgn="base">
              <a:lnSpc>
                <a:spcPct val="80000"/>
              </a:lnSpc>
              <a:spcBef>
                <a:spcPts val="700"/>
              </a:spcBef>
              <a:spcAft>
                <a:spcPct val="0"/>
              </a:spcAft>
              <a:buClr>
                <a:prstClr val="black"/>
              </a:buClr>
              <a:buFont typeface="Arial"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endParaRPr lang="en-US" altLang="en-US" sz="2800" dirty="0">
              <a:solidFill>
                <a:srgbClr val="000000"/>
              </a:solidFill>
              <a:cs typeface="Arial" charset="0"/>
            </a:endParaRPr>
          </a:p>
        </p:txBody>
      </p:sp>
      <p:sp>
        <p:nvSpPr>
          <p:cNvPr id="38" name="Rectangle 4"/>
          <p:cNvSpPr>
            <a:spLocks noChangeArrowheads="1"/>
          </p:cNvSpPr>
          <p:nvPr/>
        </p:nvSpPr>
        <p:spPr bwMode="auto">
          <a:xfrm>
            <a:off x="98768" y="6396128"/>
            <a:ext cx="8852794" cy="461871"/>
          </a:xfrm>
          <a:prstGeom prst="rect">
            <a:avLst/>
          </a:prstGeom>
          <a:noFill/>
          <a:ln w="9525">
            <a:noFill/>
            <a:round/>
            <a:headEnd/>
            <a:tailEnd/>
          </a:ln>
          <a:effectLst/>
        </p:spPr>
        <p:txBody>
          <a:bodyPr lIns="90000" tIns="46800" rIns="90000" bIns="46800"/>
          <a:lstStyle/>
          <a:p>
            <a:pPr marL="457200" indent="-457200" fontAlgn="base">
              <a:lnSpc>
                <a:spcPct val="80000"/>
              </a:lnSpc>
              <a:spcBef>
                <a:spcPts val="700"/>
              </a:spcBef>
              <a:spcAft>
                <a:spcPct val="0"/>
              </a:spcAft>
              <a:buClr>
                <a:prstClr val="black"/>
              </a:buClr>
              <a:buFont typeface="Arial" panose="020B0604020202020204" pitchFamily="34" charset="0"/>
              <a:buChar char="•"/>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pPr>
            <a:r>
              <a:rPr lang="en-US" altLang="en-US" sz="2800" dirty="0" smtClean="0">
                <a:solidFill>
                  <a:srgbClr val="000000"/>
                </a:solidFill>
                <a:cs typeface="Arial" charset="0"/>
              </a:rPr>
              <a:t>Contemporary radiotherapy provided a treatment option</a:t>
            </a:r>
            <a:endParaRPr lang="en-US" altLang="en-US" sz="2800" dirty="0">
              <a:solidFill>
                <a:srgbClr val="000000"/>
              </a:solidFill>
              <a:cs typeface="Arial" charset="0"/>
            </a:endParaRPr>
          </a:p>
        </p:txBody>
      </p:sp>
      <p:pic>
        <p:nvPicPr>
          <p:cNvPr id="54275" name="Picture 3"/>
          <p:cNvPicPr>
            <a:picLocks noChangeAspect="1" noChangeArrowheads="1"/>
          </p:cNvPicPr>
          <p:nvPr/>
        </p:nvPicPr>
        <p:blipFill>
          <a:blip r:embed="rId3" cstate="print"/>
          <a:srcRect/>
          <a:stretch>
            <a:fillRect/>
          </a:stretch>
        </p:blipFill>
        <p:spPr bwMode="auto">
          <a:xfrm>
            <a:off x="2774866" y="1020854"/>
            <a:ext cx="6264275" cy="5375275"/>
          </a:xfrm>
          <a:prstGeom prst="rect">
            <a:avLst/>
          </a:prstGeom>
          <a:noFill/>
          <a:ln w="9525">
            <a:noFill/>
            <a:round/>
            <a:headEnd/>
            <a:tailEnd/>
          </a:ln>
          <a:effectLst/>
        </p:spPr>
      </p:pic>
      <p:sp>
        <p:nvSpPr>
          <p:cNvPr id="2" name="TextBox 1"/>
          <p:cNvSpPr txBox="1"/>
          <p:nvPr/>
        </p:nvSpPr>
        <p:spPr>
          <a:xfrm>
            <a:off x="6793978" y="2726191"/>
            <a:ext cx="1728192" cy="584775"/>
          </a:xfrm>
          <a:prstGeom prst="rect">
            <a:avLst/>
          </a:prstGeom>
          <a:noFill/>
        </p:spPr>
        <p:txBody>
          <a:bodyPr wrap="square" rtlCol="0">
            <a:spAutoFit/>
          </a:bodyPr>
          <a:lstStyle/>
          <a:p>
            <a:pPr fontAlgn="base">
              <a:spcBef>
                <a:spcPct val="0"/>
              </a:spcBef>
              <a:spcAft>
                <a:spcPct val="0"/>
              </a:spcAft>
            </a:pPr>
            <a:r>
              <a:rPr lang="en-GB" sz="3200" dirty="0" smtClean="0">
                <a:solidFill>
                  <a:prstClr val="white"/>
                </a:solidFill>
                <a:cs typeface="Arial" charset="0"/>
              </a:rPr>
              <a:t>tumour</a:t>
            </a:r>
            <a:endParaRPr lang="en-GB" sz="3200" dirty="0">
              <a:solidFill>
                <a:prstClr val="white"/>
              </a:solidFill>
              <a:cs typeface="Arial" charset="0"/>
            </a:endParaRPr>
          </a:p>
        </p:txBody>
      </p:sp>
      <p:cxnSp>
        <p:nvCxnSpPr>
          <p:cNvPr id="4" name="Straight Arrow Connector 3"/>
          <p:cNvCxnSpPr/>
          <p:nvPr/>
        </p:nvCxnSpPr>
        <p:spPr>
          <a:xfrm flipH="1">
            <a:off x="6110571" y="3092539"/>
            <a:ext cx="683407" cy="36125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94592" y="5016322"/>
            <a:ext cx="2069895" cy="584775"/>
          </a:xfrm>
          <a:prstGeom prst="rect">
            <a:avLst/>
          </a:prstGeom>
          <a:noFill/>
        </p:spPr>
        <p:txBody>
          <a:bodyPr wrap="square" rtlCol="0">
            <a:spAutoFit/>
          </a:bodyPr>
          <a:lstStyle/>
          <a:p>
            <a:pPr fontAlgn="base">
              <a:spcBef>
                <a:spcPct val="0"/>
              </a:spcBef>
              <a:spcAft>
                <a:spcPct val="0"/>
              </a:spcAft>
            </a:pPr>
            <a:r>
              <a:rPr lang="en-GB" sz="3200" dirty="0">
                <a:solidFill>
                  <a:prstClr val="white"/>
                </a:solidFill>
                <a:cs typeface="Arial" charset="0"/>
              </a:rPr>
              <a:t>s</a:t>
            </a:r>
            <a:r>
              <a:rPr lang="en-GB" sz="3200" dirty="0" smtClean="0">
                <a:solidFill>
                  <a:prstClr val="white"/>
                </a:solidFill>
                <a:cs typeface="Arial" charset="0"/>
              </a:rPr>
              <a:t>pinal cord</a:t>
            </a:r>
            <a:endParaRPr lang="en-GB" sz="3200" dirty="0">
              <a:solidFill>
                <a:prstClr val="white"/>
              </a:solidFill>
              <a:cs typeface="Arial" charset="0"/>
            </a:endParaRPr>
          </a:p>
        </p:txBody>
      </p:sp>
      <p:cxnSp>
        <p:nvCxnSpPr>
          <p:cNvPr id="11" name="Straight Arrow Connector 10"/>
          <p:cNvCxnSpPr/>
          <p:nvPr/>
        </p:nvCxnSpPr>
        <p:spPr>
          <a:xfrm flipV="1">
            <a:off x="6894592" y="3902015"/>
            <a:ext cx="1" cy="12638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5223" y="1778661"/>
            <a:ext cx="1728192" cy="584775"/>
          </a:xfrm>
          <a:prstGeom prst="rect">
            <a:avLst/>
          </a:prstGeom>
          <a:noFill/>
        </p:spPr>
        <p:txBody>
          <a:bodyPr wrap="square" rtlCol="0">
            <a:spAutoFit/>
          </a:bodyPr>
          <a:lstStyle/>
          <a:p>
            <a:pPr fontAlgn="base">
              <a:spcBef>
                <a:spcPct val="0"/>
              </a:spcBef>
              <a:spcAft>
                <a:spcPct val="0"/>
              </a:spcAft>
            </a:pPr>
            <a:r>
              <a:rPr lang="en-GB" sz="3200" dirty="0" smtClean="0">
                <a:solidFill>
                  <a:prstClr val="white"/>
                </a:solidFill>
                <a:cs typeface="Arial" charset="0"/>
              </a:rPr>
              <a:t>lungs</a:t>
            </a:r>
            <a:endParaRPr lang="en-GB" sz="3200" dirty="0">
              <a:solidFill>
                <a:prstClr val="white"/>
              </a:solidFill>
              <a:cs typeface="Arial" charset="0"/>
            </a:endParaRPr>
          </a:p>
        </p:txBody>
      </p:sp>
      <p:cxnSp>
        <p:nvCxnSpPr>
          <p:cNvPr id="15" name="Straight Arrow Connector 14"/>
          <p:cNvCxnSpPr/>
          <p:nvPr/>
        </p:nvCxnSpPr>
        <p:spPr>
          <a:xfrm>
            <a:off x="3959628" y="2166438"/>
            <a:ext cx="1445876" cy="4775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59628" y="2166438"/>
            <a:ext cx="823033" cy="12655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Fig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t="8228" r="2266" b="2469"/>
          <a:stretch>
            <a:fillRect/>
          </a:stretch>
        </p:blipFill>
        <p:spPr>
          <a:xfrm>
            <a:off x="392906" y="1412776"/>
            <a:ext cx="8358187"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2779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88913"/>
            <a:ext cx="3960812" cy="6594475"/>
          </a:xfrm>
        </p:spPr>
      </p:pic>
      <p:sp>
        <p:nvSpPr>
          <p:cNvPr id="8195" name="Title 1"/>
          <p:cNvSpPr>
            <a:spLocks noGrp="1"/>
          </p:cNvSpPr>
          <p:nvPr>
            <p:ph type="title"/>
          </p:nvPr>
        </p:nvSpPr>
        <p:spPr>
          <a:xfrm>
            <a:off x="4021138" y="424774"/>
            <a:ext cx="4762500" cy="1143000"/>
          </a:xfrm>
        </p:spPr>
        <p:txBody>
          <a:bodyPr/>
          <a:lstStyle/>
          <a:p>
            <a:pPr eaLnBrk="1" hangingPunct="1"/>
            <a:r>
              <a:rPr lang="en-GB" altLang="en-US" dirty="0" smtClean="0">
                <a:effectLst>
                  <a:outerShdw blurRad="38100" dist="38100" dir="2700000" algn="tl">
                    <a:srgbClr val="000000">
                      <a:alpha val="43137"/>
                    </a:srgbClr>
                  </a:outerShdw>
                </a:effectLst>
              </a:rPr>
              <a:t>DOES IMRT WORK?</a:t>
            </a:r>
          </a:p>
        </p:txBody>
      </p:sp>
      <p:pic>
        <p:nvPicPr>
          <p:cNvPr id="81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2003425"/>
            <a:ext cx="4651375"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3"/>
          <p:cNvSpPr>
            <a:spLocks noChangeArrowheads="1"/>
          </p:cNvSpPr>
          <p:nvPr/>
        </p:nvSpPr>
        <p:spPr bwMode="auto">
          <a:xfrm>
            <a:off x="4695825" y="2852738"/>
            <a:ext cx="43211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ts val="800"/>
              </a:spcBef>
              <a:spcAft>
                <a:spcPct val="0"/>
              </a:spcAft>
              <a:buClr>
                <a:srgbClr val="000000"/>
              </a:buClr>
              <a:buFontTx/>
              <a:buNone/>
            </a:pPr>
            <a:r>
              <a:rPr lang="en-GB" altLang="en-US">
                <a:solidFill>
                  <a:srgbClr val="000000"/>
                </a:solidFill>
                <a:cs typeface="Arial" charset="0"/>
              </a:rPr>
              <a:t>IMRT does what it says on the tin!</a:t>
            </a:r>
          </a:p>
          <a:p>
            <a:pPr algn="ctr" fontAlgn="base">
              <a:spcBef>
                <a:spcPts val="800"/>
              </a:spcBef>
              <a:spcAft>
                <a:spcPct val="0"/>
              </a:spcAft>
              <a:buClr>
                <a:srgbClr val="000000"/>
              </a:buClr>
              <a:buFontTx/>
              <a:buNone/>
            </a:pPr>
            <a:r>
              <a:rPr lang="en-GB" altLang="en-US" sz="1600">
                <a:solidFill>
                  <a:srgbClr val="00B050"/>
                </a:solidFill>
                <a:cs typeface="Arial" charset="0"/>
              </a:rPr>
              <a:t>UK Randomised IMRT trial 2003-2007</a:t>
            </a:r>
          </a:p>
        </p:txBody>
      </p:sp>
      <p:sp>
        <p:nvSpPr>
          <p:cNvPr id="7" name="Rectangle 3"/>
          <p:cNvSpPr>
            <a:spLocks noChangeArrowheads="1"/>
          </p:cNvSpPr>
          <p:nvPr/>
        </p:nvSpPr>
        <p:spPr bwMode="auto">
          <a:xfrm>
            <a:off x="1259632" y="2567522"/>
            <a:ext cx="3056780" cy="861477"/>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a:noFill/>
          </a:ln>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ts val="800"/>
              </a:spcBef>
              <a:spcAft>
                <a:spcPct val="0"/>
              </a:spcAft>
              <a:buClr>
                <a:srgbClr val="000000"/>
              </a:buClr>
              <a:buFontTx/>
              <a:buNone/>
              <a:defRPr/>
            </a:pPr>
            <a:r>
              <a:rPr lang="en-GB" altLang="en-US" sz="2800" dirty="0" smtClean="0">
                <a:solidFill>
                  <a:prstClr val="black"/>
                </a:solidFill>
                <a:effectLst>
                  <a:outerShdw blurRad="38100" dist="38100" dir="2700000" algn="tl">
                    <a:srgbClr val="C0C0C0"/>
                  </a:outerShdw>
                </a:effectLst>
                <a:cs typeface="Arial" charset="0"/>
              </a:rPr>
              <a:t>IMRT reduced ‘dry mouth’ side effect</a:t>
            </a:r>
            <a:endParaRPr lang="en-GB" altLang="en-US" sz="2400" dirty="0" smtClean="0">
              <a:solidFill>
                <a:prstClr val="black"/>
              </a:solidFill>
              <a:effectLst>
                <a:outerShdw blurRad="38100" dist="38100" dir="2700000" algn="tl">
                  <a:srgbClr val="C0C0C0"/>
                </a:outerShdw>
              </a:effectLst>
              <a:cs typeface="Arial" charset="0"/>
            </a:endParaRPr>
          </a:p>
        </p:txBody>
      </p:sp>
      <p:sp>
        <p:nvSpPr>
          <p:cNvPr id="8" name="Rectangle 3"/>
          <p:cNvSpPr>
            <a:spLocks noChangeArrowheads="1"/>
          </p:cNvSpPr>
          <p:nvPr/>
        </p:nvSpPr>
        <p:spPr bwMode="auto">
          <a:xfrm>
            <a:off x="736601" y="5679299"/>
            <a:ext cx="3681412" cy="86571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a:noFill/>
          </a:ln>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ts val="800"/>
              </a:spcBef>
              <a:spcAft>
                <a:spcPct val="0"/>
              </a:spcAft>
              <a:buClr>
                <a:srgbClr val="000000"/>
              </a:buClr>
              <a:buFontTx/>
              <a:buNone/>
              <a:defRPr/>
            </a:pPr>
            <a:r>
              <a:rPr lang="en-GB" altLang="en-US" sz="2400" dirty="0" smtClean="0">
                <a:solidFill>
                  <a:srgbClr val="000000"/>
                </a:solidFill>
                <a:effectLst>
                  <a:outerShdw blurRad="38100" dist="38100" dir="2700000" algn="tl">
                    <a:srgbClr val="C0C0C0"/>
                  </a:outerShdw>
                </a:effectLst>
                <a:cs typeface="Arial" charset="0"/>
              </a:rPr>
              <a:t>IMRT reduced ‘long term damage to salivary glands’</a:t>
            </a:r>
            <a:endParaRPr lang="en-GB" altLang="en-US" sz="2000" dirty="0" smtClean="0">
              <a:solidFill>
                <a:srgbClr val="000000"/>
              </a:solidFill>
              <a:effectLst>
                <a:outerShdw blurRad="38100" dist="38100" dir="2700000" algn="tl">
                  <a:srgbClr val="C0C0C0"/>
                </a:outerShdw>
              </a:effectLst>
              <a:cs typeface="Arial" charset="0"/>
            </a:endParaRPr>
          </a:p>
        </p:txBody>
      </p:sp>
      <p:sp>
        <p:nvSpPr>
          <p:cNvPr id="9" name="Title 1"/>
          <p:cNvSpPr txBox="1">
            <a:spLocks/>
          </p:cNvSpPr>
          <p:nvPr/>
        </p:nvSpPr>
        <p:spPr bwMode="auto">
          <a:xfrm>
            <a:off x="4572000" y="5141913"/>
            <a:ext cx="44107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dirty="0" smtClean="0">
                <a:solidFill>
                  <a:srgbClr val="0070C0"/>
                </a:solidFill>
              </a:rPr>
              <a:t>PARSPORT (UK) head and neck trial results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50825" y="1404938"/>
            <a:ext cx="8520113" cy="2197100"/>
          </a:xfrm>
        </p:spPr>
        <p:txBody>
          <a:bodyPr/>
          <a:lstStyle/>
          <a:p>
            <a:r>
              <a:rPr lang="en-GB" altLang="en-US" dirty="0" smtClean="0"/>
              <a:t>Highly conformal/ accurate radiotherapy allows Hypo-fractionation (</a:t>
            </a:r>
            <a:r>
              <a:rPr lang="en-GB" altLang="en-US" i="1" u="sng" dirty="0" smtClean="0">
                <a:effectLst>
                  <a:outerShdw blurRad="38100" dist="38100" dir="2700000" algn="tl">
                    <a:srgbClr val="000000">
                      <a:alpha val="43137"/>
                    </a:srgbClr>
                  </a:outerShdw>
                </a:effectLst>
              </a:rPr>
              <a:t>fewer treatment sessions</a:t>
            </a:r>
            <a:r>
              <a:rPr lang="en-GB" altLang="en-US" dirty="0" smtClean="0"/>
              <a:t>)</a:t>
            </a:r>
          </a:p>
          <a:p>
            <a:pPr lvl="1"/>
            <a:r>
              <a:rPr lang="en-GB" altLang="en-US" dirty="0" smtClean="0"/>
              <a:t>SABR, SRS, SBRT, Stereotactic radiotherapy, </a:t>
            </a:r>
            <a:r>
              <a:rPr lang="en-GB" altLang="en-US" dirty="0" err="1" smtClean="0"/>
              <a:t>CtE</a:t>
            </a:r>
            <a:endParaRPr lang="en-GB" altLang="en-US" dirty="0" smtClean="0"/>
          </a:p>
        </p:txBody>
      </p:sp>
      <p:grpSp>
        <p:nvGrpSpPr>
          <p:cNvPr id="9219" name="Group 3"/>
          <p:cNvGrpSpPr>
            <a:grpSpLocks/>
          </p:cNvGrpSpPr>
          <p:nvPr/>
        </p:nvGrpSpPr>
        <p:grpSpPr bwMode="auto">
          <a:xfrm>
            <a:off x="250825" y="4797425"/>
            <a:ext cx="2538413" cy="1917700"/>
            <a:chOff x="251520" y="4797152"/>
            <a:chExt cx="2537073" cy="1917551"/>
          </a:xfrm>
        </p:grpSpPr>
        <p:pic>
          <p:nvPicPr>
            <p:cNvPr id="92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97152"/>
              <a:ext cx="2524125"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381328"/>
              <a:ext cx="21050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20" name="Group 5"/>
          <p:cNvGrpSpPr>
            <a:grpSpLocks/>
          </p:cNvGrpSpPr>
          <p:nvPr/>
        </p:nvGrpSpPr>
        <p:grpSpPr bwMode="auto">
          <a:xfrm>
            <a:off x="6227763" y="4660900"/>
            <a:ext cx="2543175" cy="1943100"/>
            <a:chOff x="6228184" y="4644752"/>
            <a:chExt cx="2543175" cy="1943100"/>
          </a:xfrm>
        </p:grpSpPr>
        <p:pic>
          <p:nvPicPr>
            <p:cNvPr id="92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644752"/>
              <a:ext cx="25431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4760660"/>
              <a:ext cx="5334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21" name="Group 4"/>
          <p:cNvGrpSpPr>
            <a:grpSpLocks/>
          </p:cNvGrpSpPr>
          <p:nvPr/>
        </p:nvGrpSpPr>
        <p:grpSpPr bwMode="auto">
          <a:xfrm>
            <a:off x="3297237" y="4752975"/>
            <a:ext cx="2549525" cy="1962150"/>
            <a:chOff x="3347864" y="4725144"/>
            <a:chExt cx="2549773" cy="1962150"/>
          </a:xfrm>
        </p:grpSpPr>
        <p:pic>
          <p:nvPicPr>
            <p:cNvPr id="92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725144"/>
              <a:ext cx="252412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612" y="6353919"/>
              <a:ext cx="21050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773058"/>
              <a:ext cx="5334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222" name="Title 1"/>
          <p:cNvSpPr>
            <a:spLocks noGrp="1"/>
          </p:cNvSpPr>
          <p:nvPr>
            <p:ph type="title"/>
          </p:nvPr>
        </p:nvSpPr>
        <p:spPr>
          <a:xfrm>
            <a:off x="143321" y="145270"/>
            <a:ext cx="8893175" cy="1143000"/>
          </a:xfrm>
        </p:spPr>
        <p:txBody>
          <a:bodyPr/>
          <a:lstStyle/>
          <a:p>
            <a:pPr eaLnBrk="1" hangingPunct="1"/>
            <a:r>
              <a:rPr lang="en-GB" altLang="en-US" dirty="0" smtClean="0">
                <a:solidFill>
                  <a:schemeClr val="accent1"/>
                </a:solidFill>
              </a:rPr>
              <a:t>Other efficiencies: deliver the treatment differently</a:t>
            </a:r>
          </a:p>
        </p:txBody>
      </p:sp>
      <p:sp>
        <p:nvSpPr>
          <p:cNvPr id="15" name="Rectangle 3"/>
          <p:cNvSpPr>
            <a:spLocks noChangeArrowheads="1"/>
          </p:cNvSpPr>
          <p:nvPr/>
        </p:nvSpPr>
        <p:spPr bwMode="auto">
          <a:xfrm>
            <a:off x="89756" y="2958346"/>
            <a:ext cx="8964488" cy="11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ts val="800"/>
              </a:spcBef>
              <a:spcAft>
                <a:spcPct val="0"/>
              </a:spcAft>
              <a:buClr>
                <a:srgbClr val="000000"/>
              </a:buClr>
              <a:buFontTx/>
              <a:buNone/>
              <a:defRPr/>
            </a:pPr>
            <a:r>
              <a:rPr lang="en-GB" altLang="en-US" sz="2400" dirty="0" smtClean="0">
                <a:solidFill>
                  <a:srgbClr val="7030A0"/>
                </a:solidFill>
                <a:cs typeface="Arial" charset="0"/>
              </a:rPr>
              <a:t>UK </a:t>
            </a:r>
            <a:r>
              <a:rPr lang="en-GB" altLang="en-US" sz="2400" dirty="0" err="1" smtClean="0">
                <a:solidFill>
                  <a:srgbClr val="7030A0"/>
                </a:solidFill>
                <a:cs typeface="Arial" charset="0"/>
              </a:rPr>
              <a:t>CHHiP</a:t>
            </a:r>
            <a:r>
              <a:rPr lang="en-GB" altLang="en-US" sz="2400" dirty="0" smtClean="0">
                <a:solidFill>
                  <a:srgbClr val="7030A0"/>
                </a:solidFill>
                <a:cs typeface="Arial" charset="0"/>
              </a:rPr>
              <a:t> trial (utilising IMRT)  completed June 2011 - Prostate cancer</a:t>
            </a:r>
          </a:p>
          <a:p>
            <a:pPr algn="ctr" fontAlgn="base">
              <a:spcBef>
                <a:spcPts val="800"/>
              </a:spcBef>
              <a:spcAft>
                <a:spcPct val="0"/>
              </a:spcAft>
              <a:buClr>
                <a:srgbClr val="000000"/>
              </a:buClr>
              <a:buFontTx/>
              <a:buNone/>
              <a:defRPr/>
            </a:pPr>
            <a:r>
              <a:rPr lang="en-GB" altLang="en-US" sz="2400" dirty="0" smtClean="0">
                <a:solidFill>
                  <a:srgbClr val="7030A0"/>
                </a:solidFill>
                <a:cs typeface="Arial" charset="0"/>
              </a:rPr>
              <a:t>No significant difference in changes to various functions from baseline to two years post treatment between men treated over </a:t>
            </a:r>
          </a:p>
          <a:p>
            <a:pPr algn="ctr" fontAlgn="base">
              <a:spcBef>
                <a:spcPts val="800"/>
              </a:spcBef>
              <a:spcAft>
                <a:spcPct val="0"/>
              </a:spcAft>
              <a:buClr>
                <a:srgbClr val="000000"/>
              </a:buClr>
              <a:buFontTx/>
              <a:buNone/>
              <a:defRPr/>
            </a:pPr>
            <a:r>
              <a:rPr lang="en-GB" altLang="en-US" dirty="0" smtClean="0">
                <a:solidFill>
                  <a:srgbClr val="1F497D">
                    <a:lumMod val="60000"/>
                    <a:lumOff val="40000"/>
                  </a:srgbClr>
                </a:solidFill>
                <a:cs typeface="Arial" charset="0"/>
              </a:rPr>
              <a:t>37 ‘days’</a:t>
            </a:r>
            <a:r>
              <a:rPr lang="en-GB" altLang="en-US" dirty="0" smtClean="0">
                <a:solidFill>
                  <a:srgbClr val="00B050"/>
                </a:solidFill>
                <a:cs typeface="Arial" charset="0"/>
              </a:rPr>
              <a:t>, 20 ‘days’ or </a:t>
            </a:r>
            <a:r>
              <a:rPr lang="en-GB" altLang="en-US" dirty="0" smtClean="0">
                <a:solidFill>
                  <a:srgbClr val="C00000"/>
                </a:solidFill>
                <a:cs typeface="Arial" charset="0"/>
              </a:rPr>
              <a:t>19 ‘days’</a:t>
            </a:r>
          </a:p>
        </p:txBody>
      </p:sp>
      <p:sp>
        <p:nvSpPr>
          <p:cNvPr id="9224" name="Rectangle 6"/>
          <p:cNvSpPr>
            <a:spLocks noChangeArrowheads="1"/>
          </p:cNvSpPr>
          <p:nvPr/>
        </p:nvSpPr>
        <p:spPr bwMode="auto">
          <a:xfrm>
            <a:off x="1963738" y="4797425"/>
            <a:ext cx="811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srgbClr val="7030A0"/>
                </a:solidFill>
                <a:cs typeface="Arial" charset="0"/>
              </a:rPr>
              <a:t>Bowel</a:t>
            </a:r>
            <a:r>
              <a:rPr lang="en-GB" altLang="en-US" sz="1800">
                <a:solidFill>
                  <a:srgbClr val="00B050"/>
                </a:solidFill>
                <a:cs typeface="Arial" charset="0"/>
              </a:rPr>
              <a:t> </a:t>
            </a:r>
            <a:endParaRPr lang="en-GB" altLang="en-US" sz="1800">
              <a:solidFill>
                <a:prstClr val="black"/>
              </a:solidFill>
              <a:cs typeface="Arial" charset="0"/>
            </a:endParaRPr>
          </a:p>
        </p:txBody>
      </p:sp>
      <p:sp>
        <p:nvSpPr>
          <p:cNvPr id="9225" name="Rectangle 7"/>
          <p:cNvSpPr>
            <a:spLocks noChangeArrowheads="1"/>
          </p:cNvSpPr>
          <p:nvPr/>
        </p:nvSpPr>
        <p:spPr bwMode="auto">
          <a:xfrm>
            <a:off x="5040313" y="4784725"/>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ts val="800"/>
              </a:spcBef>
              <a:spcAft>
                <a:spcPct val="0"/>
              </a:spcAft>
              <a:buClr>
                <a:srgbClr val="000000"/>
              </a:buClr>
              <a:buFontTx/>
              <a:buNone/>
            </a:pPr>
            <a:r>
              <a:rPr lang="en-GB" altLang="en-US" sz="1800">
                <a:solidFill>
                  <a:srgbClr val="7030A0"/>
                </a:solidFill>
                <a:cs typeface="Arial" charset="0"/>
              </a:rPr>
              <a:t>urinary</a:t>
            </a:r>
          </a:p>
        </p:txBody>
      </p:sp>
      <p:sp>
        <p:nvSpPr>
          <p:cNvPr id="9226" name="Rectangle 8"/>
          <p:cNvSpPr>
            <a:spLocks noChangeArrowheads="1"/>
          </p:cNvSpPr>
          <p:nvPr/>
        </p:nvSpPr>
        <p:spPr bwMode="auto">
          <a:xfrm>
            <a:off x="7896225" y="4797425"/>
            <a:ext cx="996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srgbClr val="7030A0"/>
                </a:solidFill>
                <a:cs typeface="Arial" charset="0"/>
              </a:rPr>
              <a:t>sexual  </a:t>
            </a:r>
          </a:p>
          <a:p>
            <a:pPr eaLnBrk="1" fontAlgn="base" hangingPunct="1">
              <a:spcBef>
                <a:spcPct val="0"/>
              </a:spcBef>
              <a:spcAft>
                <a:spcPct val="0"/>
              </a:spcAft>
              <a:buFontTx/>
              <a:buNone/>
            </a:pPr>
            <a:r>
              <a:rPr lang="en-GB" altLang="en-US" sz="1800">
                <a:solidFill>
                  <a:srgbClr val="7030A0"/>
                </a:solidFill>
                <a:cs typeface="Arial" charset="0"/>
              </a:rPr>
              <a:t>function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76672"/>
            <a:ext cx="8229600" cy="1143000"/>
          </a:xfrm>
        </p:spPr>
        <p:txBody>
          <a:bodyPr/>
          <a:lstStyle/>
          <a:p>
            <a:pPr eaLnBrk="1" hangingPunct="1"/>
            <a:r>
              <a:rPr lang="en-GB" altLang="en-US" dirty="0" smtClean="0">
                <a:solidFill>
                  <a:schemeClr val="accent1"/>
                </a:solidFill>
              </a:rPr>
              <a:t>Innovation – the chance to improve radiotherapy further</a:t>
            </a:r>
            <a:br>
              <a:rPr lang="en-GB" altLang="en-US" dirty="0" smtClean="0">
                <a:solidFill>
                  <a:schemeClr val="accent1"/>
                </a:solidFill>
              </a:rPr>
            </a:br>
            <a:r>
              <a:rPr lang="en-GB" altLang="en-US" dirty="0" smtClean="0">
                <a:solidFill>
                  <a:schemeClr val="accent1"/>
                </a:solidFill>
                <a:sym typeface="Wingdings" panose="05000000000000000000" pitchFamily="2" charset="2"/>
              </a:rPr>
              <a:t> improve outcomes</a:t>
            </a:r>
            <a:endParaRPr lang="en-GB" altLang="en-US" dirty="0" smtClean="0">
              <a:solidFill>
                <a:schemeClr val="accent1"/>
              </a:solidFill>
            </a:endParaRPr>
          </a:p>
        </p:txBody>
      </p:sp>
      <p:sp>
        <p:nvSpPr>
          <p:cNvPr id="10243" name="Content Placeholder 2"/>
          <p:cNvSpPr>
            <a:spLocks noGrp="1"/>
          </p:cNvSpPr>
          <p:nvPr>
            <p:ph idx="1"/>
          </p:nvPr>
        </p:nvSpPr>
        <p:spPr>
          <a:xfrm>
            <a:off x="143668" y="2204864"/>
            <a:ext cx="8856663" cy="4497710"/>
          </a:xfrm>
        </p:spPr>
        <p:txBody>
          <a:bodyPr/>
          <a:lstStyle/>
          <a:p>
            <a:pPr eaLnBrk="1" hangingPunct="1"/>
            <a:r>
              <a:rPr lang="en-GB" altLang="en-US" dirty="0" smtClean="0"/>
              <a:t>Driven by evolving Technology</a:t>
            </a:r>
          </a:p>
          <a:p>
            <a:pPr lvl="1" eaLnBrk="1" hangingPunct="1">
              <a:buFont typeface="Arial" charset="0"/>
              <a:buChar char="•"/>
            </a:pPr>
            <a:r>
              <a:rPr lang="en-GB" altLang="en-US" dirty="0" smtClean="0"/>
              <a:t>Needs to happen in the clinical departments</a:t>
            </a:r>
          </a:p>
          <a:p>
            <a:pPr lvl="1" eaLnBrk="1" hangingPunct="1">
              <a:buFont typeface="Arial" charset="0"/>
              <a:buChar char="•"/>
            </a:pPr>
            <a:r>
              <a:rPr lang="en-GB" altLang="en-US" dirty="0" smtClean="0"/>
              <a:t>Workforce – developed multi-disciplinary approach that utilises technology safely and robustly</a:t>
            </a:r>
          </a:p>
          <a:p>
            <a:pPr lvl="1" eaLnBrk="1" hangingPunct="1">
              <a:buFont typeface="Arial" charset="0"/>
              <a:buChar char="•"/>
            </a:pPr>
            <a:r>
              <a:rPr lang="en-GB" altLang="en-US" dirty="0" smtClean="0"/>
              <a:t>Developing consensus across three professional bodies</a:t>
            </a:r>
          </a:p>
          <a:p>
            <a:pPr lvl="1" eaLnBrk="1" hangingPunct="1">
              <a:buFont typeface="Arial" charset="0"/>
              <a:buChar char="•"/>
            </a:pPr>
            <a:r>
              <a:rPr lang="en-GB" altLang="en-US" dirty="0" smtClean="0"/>
              <a:t>QC at core of clinical trails – RTTQA centre</a:t>
            </a:r>
          </a:p>
          <a:p>
            <a:pPr eaLnBrk="1" hangingPunct="1"/>
            <a:r>
              <a:rPr lang="en-GB" altLang="en-US" dirty="0" smtClean="0"/>
              <a:t>Precedent of centrally managed, national project that yielded results</a:t>
            </a:r>
          </a:p>
          <a:p>
            <a:pPr lvl="1" eaLnBrk="1" hangingPunct="1">
              <a:buFont typeface="Arial" charset="0"/>
              <a:buChar char="•"/>
            </a:pPr>
            <a:r>
              <a:rPr lang="en-GB" altLang="en-US" dirty="0" smtClean="0"/>
              <a:t>Radiotherapy Innovation Fund, 2013 </a:t>
            </a:r>
          </a:p>
          <a:p>
            <a:pPr eaLnBrk="1" hangingPunct="1"/>
            <a:endParaRPr lang="en-GB" altLang="en-US" dirty="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270" y="504884"/>
            <a:ext cx="4391719" cy="1143000"/>
          </a:xfrm>
        </p:spPr>
        <p:txBody>
          <a:bodyPr/>
          <a:lstStyle/>
          <a:p>
            <a:pPr eaLnBrk="1" hangingPunct="1"/>
            <a:r>
              <a:rPr lang="en-GB" altLang="en-US" sz="3600" dirty="0" smtClean="0">
                <a:solidFill>
                  <a:schemeClr val="accent1"/>
                </a:solidFill>
              </a:rPr>
              <a:t>2013 Radiotherapy Innovation Fund  – how it got us closer to a World Class service</a:t>
            </a:r>
          </a:p>
        </p:txBody>
      </p:sp>
      <p:pic>
        <p:nvPicPr>
          <p:cNvPr id="1126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349500"/>
            <a:ext cx="4983163" cy="4319588"/>
          </a:xfrm>
        </p:spPr>
      </p:pic>
      <p:pic>
        <p:nvPicPr>
          <p:cNvPr id="11269" name="Picture 1"/>
          <p:cNvPicPr>
            <a:picLocks noChangeAspect="1"/>
          </p:cNvPicPr>
          <p:nvPr/>
        </p:nvPicPr>
        <p:blipFill rotWithShape="1">
          <a:blip r:embed="rId3">
            <a:extLst>
              <a:ext uri="{28A0092B-C50C-407E-A947-70E740481C1C}">
                <a14:useLocalDpi xmlns:a14="http://schemas.microsoft.com/office/drawing/2010/main" val="0"/>
              </a:ext>
            </a:extLst>
          </a:blip>
          <a:srcRect l="4292" r="4166"/>
          <a:stretch/>
        </p:blipFill>
        <p:spPr bwMode="auto">
          <a:xfrm>
            <a:off x="4229072" y="44624"/>
            <a:ext cx="480742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6588224" y="1532080"/>
            <a:ext cx="0" cy="36036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6627018" y="1892442"/>
            <a:ext cx="2156442" cy="3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buFont typeface="Arial" charset="0"/>
              <a:buChar char="•"/>
              <a:defRPr sz="3200">
                <a:solidFill>
                  <a:schemeClr val="tx1"/>
                </a:solidFill>
                <a:latin typeface="Calibri" pitchFamily="34" charset="0"/>
              </a:defRPr>
            </a:lvl1pPr>
            <a:lvl2pPr marL="1085850" indent="-3429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ts val="800"/>
              </a:spcBef>
              <a:spcAft>
                <a:spcPct val="0"/>
              </a:spcAft>
              <a:buClr>
                <a:srgbClr val="000000"/>
              </a:buClr>
              <a:buFontTx/>
              <a:buNone/>
              <a:defRPr/>
            </a:pPr>
            <a:r>
              <a:rPr lang="en-GB" altLang="en-US" sz="2800" dirty="0" smtClean="0">
                <a:solidFill>
                  <a:srgbClr val="000000"/>
                </a:solidFill>
                <a:effectLst>
                  <a:outerShdw blurRad="38100" dist="38100" dir="2700000" algn="tl">
                    <a:srgbClr val="C0C0C0"/>
                  </a:outerShdw>
                </a:effectLst>
                <a:cs typeface="Arial" charset="0"/>
              </a:rPr>
              <a:t>Money spent</a:t>
            </a:r>
            <a:endParaRPr lang="en-GB" altLang="en-US" sz="2400" dirty="0" smtClean="0">
              <a:solidFill>
                <a:srgbClr val="000000"/>
              </a:solidFill>
              <a:effectLst>
                <a:outerShdw blurRad="38100" dist="38100" dir="2700000" algn="tl">
                  <a:srgbClr val="C0C0C0"/>
                </a:outerShdw>
              </a:effectLst>
              <a:cs typeface="Arial" charset="0"/>
            </a:endParaRPr>
          </a:p>
        </p:txBody>
      </p:sp>
      <p:sp>
        <p:nvSpPr>
          <p:cNvPr id="9" name="Title 1"/>
          <p:cNvSpPr txBox="1">
            <a:spLocks/>
          </p:cNvSpPr>
          <p:nvPr/>
        </p:nvSpPr>
        <p:spPr bwMode="auto">
          <a:xfrm>
            <a:off x="5364472" y="3134337"/>
            <a:ext cx="367202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3600" dirty="0" smtClean="0">
                <a:solidFill>
                  <a:prstClr val="black"/>
                </a:solidFill>
              </a:rPr>
              <a:t>RIF: £23M spend</a:t>
            </a:r>
          </a:p>
        </p:txBody>
      </p:sp>
      <p:sp>
        <p:nvSpPr>
          <p:cNvPr id="10" name="Title 1"/>
          <p:cNvSpPr txBox="1">
            <a:spLocks/>
          </p:cNvSpPr>
          <p:nvPr/>
        </p:nvSpPr>
        <p:spPr bwMode="auto">
          <a:xfrm>
            <a:off x="5364472" y="4069118"/>
            <a:ext cx="3211029" cy="224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3600" dirty="0" smtClean="0">
                <a:solidFill>
                  <a:prstClr val="black"/>
                </a:solidFill>
              </a:rPr>
              <a:t>Established a minimum use of IMRT nationally and increased average usage</a:t>
            </a:r>
          </a:p>
        </p:txBody>
      </p:sp>
      <p:cxnSp>
        <p:nvCxnSpPr>
          <p:cNvPr id="4" name="Straight Connector 3"/>
          <p:cNvCxnSpPr/>
          <p:nvPr/>
        </p:nvCxnSpPr>
        <p:spPr>
          <a:xfrm flipV="1">
            <a:off x="4872523" y="1165646"/>
            <a:ext cx="3642182" cy="7519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3337" y="153988"/>
            <a:ext cx="9001125" cy="993775"/>
          </a:xfrm>
        </p:spPr>
        <p:txBody>
          <a:bodyPr/>
          <a:lstStyle/>
          <a:p>
            <a:pPr eaLnBrk="1" hangingPunct="1"/>
            <a:r>
              <a:rPr lang="en-GB" altLang="en-US" sz="3600" dirty="0" smtClean="0">
                <a:solidFill>
                  <a:srgbClr val="0070C0"/>
                </a:solidFill>
              </a:rPr>
              <a:t>How can we make a further tangible difference to UK radiotherapy</a:t>
            </a:r>
          </a:p>
        </p:txBody>
      </p:sp>
      <p:sp>
        <p:nvSpPr>
          <p:cNvPr id="12291" name="Content Placeholder 2"/>
          <p:cNvSpPr>
            <a:spLocks noGrp="1"/>
          </p:cNvSpPr>
          <p:nvPr>
            <p:ph idx="1"/>
          </p:nvPr>
        </p:nvSpPr>
        <p:spPr>
          <a:xfrm>
            <a:off x="179511" y="1268413"/>
            <a:ext cx="8929563" cy="4525962"/>
          </a:xfrm>
        </p:spPr>
        <p:txBody>
          <a:bodyPr/>
          <a:lstStyle/>
          <a:p>
            <a:pPr eaLnBrk="1" hangingPunct="1"/>
            <a:r>
              <a:rPr lang="en-GB" altLang="en-US" dirty="0" smtClean="0"/>
              <a:t>Can’t neglect fact that the services need to fund refreshment of  equipment profile</a:t>
            </a:r>
          </a:p>
          <a:p>
            <a:pPr lvl="1" eaLnBrk="1" hangingPunct="1"/>
            <a:r>
              <a:rPr lang="en-GB" altLang="en-US" dirty="0" smtClean="0"/>
              <a:t>126 </a:t>
            </a:r>
            <a:r>
              <a:rPr lang="en-GB" altLang="en-US" dirty="0" err="1" smtClean="0"/>
              <a:t>Linacs</a:t>
            </a:r>
            <a:r>
              <a:rPr lang="en-GB" altLang="en-US" dirty="0" smtClean="0"/>
              <a:t> (£250M+), planning and imaging systems</a:t>
            </a:r>
          </a:p>
          <a:p>
            <a:pPr eaLnBrk="1" hangingPunct="1"/>
            <a:r>
              <a:rPr lang="en-GB" altLang="en-US" dirty="0" smtClean="0"/>
              <a:t>However, a RIF2 – a centrally managed modest spend - could repeat some systematic enhancements to services</a:t>
            </a:r>
          </a:p>
          <a:p>
            <a:pPr lvl="1" eaLnBrk="1" hangingPunct="1"/>
            <a:r>
              <a:rPr lang="en-GB" altLang="en-US" dirty="0" smtClean="0"/>
              <a:t>More technology driven efficiency releases</a:t>
            </a:r>
          </a:p>
          <a:p>
            <a:pPr lvl="1" eaLnBrk="1" hangingPunct="1"/>
            <a:r>
              <a:rPr lang="en-GB" altLang="en-US" dirty="0" smtClean="0">
                <a:solidFill>
                  <a:srgbClr val="FF0000"/>
                </a:solidFill>
                <a:sym typeface="Wingdings" panose="05000000000000000000" pitchFamily="2" charset="2"/>
              </a:rPr>
              <a:t>Potential focus: ADAPTIVE RADIOTHERAPY</a:t>
            </a:r>
          </a:p>
          <a:p>
            <a:pPr lvl="2" eaLnBrk="1" hangingPunct="1"/>
            <a:r>
              <a:rPr lang="en-GB" altLang="en-US" dirty="0" smtClean="0">
                <a:solidFill>
                  <a:srgbClr val="FF0000"/>
                </a:solidFill>
                <a:sym typeface="Wingdings" panose="05000000000000000000" pitchFamily="2" charset="2"/>
              </a:rPr>
              <a:t>Improve outcomes by ‘adapting’ to changes during treatment</a:t>
            </a:r>
          </a:p>
          <a:p>
            <a:pPr lvl="2" eaLnBrk="1" hangingPunct="1"/>
            <a:r>
              <a:rPr lang="en-GB" altLang="en-US" dirty="0" smtClean="0">
                <a:solidFill>
                  <a:srgbClr val="FF0000"/>
                </a:solidFill>
                <a:sym typeface="Wingdings" panose="05000000000000000000" pitchFamily="2" charset="2"/>
              </a:rPr>
              <a:t>Personalised radiotherapy</a:t>
            </a:r>
            <a:endParaRPr lang="en-GB" altLang="en-US" dirty="0" smtClean="0">
              <a:solidFill>
                <a:srgbClr val="FF0000"/>
              </a:solidFill>
            </a:endParaRP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l="5435" t="11081" r="2066" b="10011"/>
          <a:stretch>
            <a:fillRect/>
          </a:stretch>
        </p:blipFill>
        <p:spPr bwMode="auto">
          <a:xfrm>
            <a:off x="6659563" y="6035675"/>
            <a:ext cx="24495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046788" y="34925"/>
            <a:ext cx="3032125" cy="2601913"/>
          </a:xfrm>
          <a:extLst>
            <a:ext uri="{91240B29-F687-4F45-9708-019B960494DF}">
              <a14:hiddenLine xmlns:a14="http://schemas.microsoft.com/office/drawing/2010/main" w="9525">
                <a:solidFill>
                  <a:srgbClr val="000000"/>
                </a:solidFill>
                <a:round/>
                <a:headEnd/>
                <a:tailEnd/>
              </a14:hiddenLine>
            </a:ext>
          </a:extLst>
        </p:spPr>
      </p:pic>
      <p:sp>
        <p:nvSpPr>
          <p:cNvPr id="13314" name="Title 1"/>
          <p:cNvSpPr>
            <a:spLocks noGrp="1"/>
          </p:cNvSpPr>
          <p:nvPr>
            <p:ph type="title"/>
          </p:nvPr>
        </p:nvSpPr>
        <p:spPr>
          <a:xfrm>
            <a:off x="72009" y="620713"/>
            <a:ext cx="3563887" cy="1143000"/>
          </a:xfrm>
        </p:spPr>
        <p:txBody>
          <a:bodyPr/>
          <a:lstStyle/>
          <a:p>
            <a:pPr eaLnBrk="1" hangingPunct="1"/>
            <a:r>
              <a:rPr lang="en-GB" altLang="en-US" sz="3200" dirty="0" smtClean="0">
                <a:solidFill>
                  <a:schemeClr val="accent1"/>
                </a:solidFill>
              </a:rPr>
              <a:t>Use the Technology to drive efficiency and improve outcomes</a:t>
            </a: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6" y="2420763"/>
            <a:ext cx="58578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http://images.iop.org/objects/med/news/9/2/17/view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4357513"/>
            <a:ext cx="39433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10" descr="https://2nznub4x5d61ra4q12fyu67t-wpengine.netdna-ssl.com/wp-content/uploads/2015/10/ProBeam-Varian.jpg"/>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GB" altLang="en-US">
              <a:solidFill>
                <a:prstClr val="black"/>
              </a:solidFill>
            </a:endParaRPr>
          </a:p>
        </p:txBody>
      </p:sp>
      <p:pic>
        <p:nvPicPr>
          <p:cNvPr id="13318" name="Picture 2" descr="https://2nznub4x5d61ra4q12fyu67t-wpengine.netdna-ssl.com/wp-content/uploads/2015/10/ProBeam-Var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174" y="23813"/>
            <a:ext cx="30670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p:cNvPicPr>
            <a:picLocks noChangeAspect="1"/>
          </p:cNvPicPr>
          <p:nvPr/>
        </p:nvPicPr>
        <p:blipFill>
          <a:blip r:embed="rId6">
            <a:extLst>
              <a:ext uri="{28A0092B-C50C-407E-A947-70E740481C1C}">
                <a14:useLocalDpi xmlns:a14="http://schemas.microsoft.com/office/drawing/2010/main" val="0"/>
              </a:ext>
            </a:extLst>
          </a:blip>
          <a:srcRect l="33672" t="22322" r="12357" b="10988"/>
          <a:stretch>
            <a:fillRect/>
          </a:stretch>
        </p:blipFill>
        <p:spPr bwMode="auto">
          <a:xfrm>
            <a:off x="5796136" y="2058680"/>
            <a:ext cx="3312939" cy="238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1169172" y="1268760"/>
            <a:ext cx="7974828" cy="5674635"/>
            <a:chOff x="1169172" y="883455"/>
            <a:chExt cx="7974828" cy="5674635"/>
          </a:xfrm>
        </p:grpSpPr>
        <p:pic>
          <p:nvPicPr>
            <p:cNvPr id="1026" name="Picture 2" descr="http://www.itnonline.com/sites/itnonline/files/styles/content_feed_large_new/public/X0000_ViewRay_MRIdian%20MRI%20guided%20RT_2.jpg?itok=ch8zJT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375" y="883455"/>
              <a:ext cx="67627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ustralian mri lin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247" y="4715493"/>
              <a:ext cx="3900753" cy="1669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6224906" y="5949280"/>
              <a:ext cx="1937433" cy="6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nSpc>
                  <a:spcPct val="90000"/>
                </a:lnSpc>
                <a:spcBef>
                  <a:spcPts val="700"/>
                </a:spcBef>
                <a:buFont typeface="Arial" charset="0"/>
                <a:buNone/>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800" kern="0" dirty="0" smtClean="0">
                  <a:solidFill>
                    <a:srgbClr val="F79646">
                      <a:lumMod val="50000"/>
                    </a:srgbClr>
                  </a:solidFill>
                  <a:effectLst>
                    <a:outerShdw blurRad="38100" dist="38100" dir="2700000" algn="tl">
                      <a:srgbClr val="000000">
                        <a:alpha val="43137"/>
                      </a:srgbClr>
                    </a:outerShdw>
                  </a:effectLst>
                </a:rPr>
                <a:t>Australian</a:t>
              </a:r>
              <a:endParaRPr lang="en-GB" altLang="en-US" sz="2000" kern="0" dirty="0">
                <a:solidFill>
                  <a:srgbClr val="F79646">
                    <a:lumMod val="50000"/>
                  </a:srgbClr>
                </a:solidFill>
                <a:effectLst>
                  <a:outerShdw blurRad="38100" dist="38100" dir="2700000" algn="tl">
                    <a:srgbClr val="000000">
                      <a:alpha val="43137"/>
                    </a:srgbClr>
                  </a:outerShdw>
                </a:effectLst>
              </a:endParaRPr>
            </a:p>
          </p:txBody>
        </p:sp>
        <p:sp>
          <p:nvSpPr>
            <p:cNvPr id="10" name="Rectangle 2"/>
            <p:cNvSpPr txBox="1">
              <a:spLocks noChangeArrowheads="1"/>
            </p:cNvSpPr>
            <p:nvPr/>
          </p:nvSpPr>
          <p:spPr bwMode="auto">
            <a:xfrm>
              <a:off x="7201385" y="4084645"/>
              <a:ext cx="1515980" cy="6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nSpc>
                  <a:spcPct val="90000"/>
                </a:lnSpc>
                <a:spcBef>
                  <a:spcPts val="700"/>
                </a:spcBef>
                <a:buFont typeface="Arial" charset="0"/>
                <a:buNone/>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800" kern="0" dirty="0" smtClean="0">
                  <a:solidFill>
                    <a:prstClr val="black">
                      <a:lumMod val="95000"/>
                      <a:lumOff val="5000"/>
                    </a:prstClr>
                  </a:solidFill>
                  <a:effectLst>
                    <a:outerShdw blurRad="38100" dist="38100" dir="2700000" algn="tl">
                      <a:srgbClr val="000000">
                        <a:alpha val="43137"/>
                      </a:srgbClr>
                    </a:outerShdw>
                  </a:effectLst>
                </a:rPr>
                <a:t>Viewray</a:t>
              </a:r>
              <a:endParaRPr lang="en-GB" altLang="en-US" sz="2000" kern="0" dirty="0">
                <a:solidFill>
                  <a:prstClr val="black">
                    <a:lumMod val="95000"/>
                    <a:lumOff val="5000"/>
                  </a:prstClr>
                </a:solidFill>
                <a:effectLst>
                  <a:outerShdw blurRad="38100" dist="38100" dir="2700000" algn="tl">
                    <a:srgbClr val="000000">
                      <a:alpha val="43137"/>
                    </a:srgbClr>
                  </a:outerShdw>
                </a:effectLst>
              </a:endParaRPr>
            </a:p>
          </p:txBody>
        </p:sp>
        <p:sp>
          <p:nvSpPr>
            <p:cNvPr id="7" name="Rectangle 2"/>
            <p:cNvSpPr txBox="1">
              <a:spLocks noChangeArrowheads="1"/>
            </p:cNvSpPr>
            <p:nvPr/>
          </p:nvSpPr>
          <p:spPr bwMode="auto">
            <a:xfrm>
              <a:off x="1169172" y="2024631"/>
              <a:ext cx="1937433" cy="6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nSpc>
                  <a:spcPct val="90000"/>
                </a:lnSpc>
                <a:spcBef>
                  <a:spcPts val="700"/>
                </a:spcBef>
                <a:buFont typeface="Arial" charset="0"/>
                <a:buNone/>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800" kern="0" dirty="0" smtClean="0">
                  <a:solidFill>
                    <a:srgbClr val="00B0F0"/>
                  </a:solidFill>
                  <a:effectLst>
                    <a:outerShdw blurRad="38100" dist="38100" dir="2700000" algn="tl">
                      <a:srgbClr val="000000">
                        <a:alpha val="43137"/>
                      </a:srgbClr>
                    </a:outerShdw>
                  </a:effectLst>
                </a:rPr>
                <a:t>Edmonton</a:t>
              </a:r>
              <a:endParaRPr lang="en-GB" altLang="en-US" sz="2000" kern="0" dirty="0">
                <a:solidFill>
                  <a:srgbClr val="00B0F0"/>
                </a:solidFill>
                <a:effectLst>
                  <a:outerShdw blurRad="38100" dist="38100" dir="2700000" algn="tl">
                    <a:srgbClr val="000000">
                      <a:alpha val="43137"/>
                    </a:srgbClr>
                  </a:outerShdw>
                </a:effectLst>
              </a:endParaRPr>
            </a:p>
          </p:txBody>
        </p:sp>
      </p:grpSp>
      <p:sp>
        <p:nvSpPr>
          <p:cNvPr id="2" name="Title 1"/>
          <p:cNvSpPr>
            <a:spLocks noGrp="1"/>
          </p:cNvSpPr>
          <p:nvPr>
            <p:ph type="title"/>
          </p:nvPr>
        </p:nvSpPr>
        <p:spPr>
          <a:xfrm>
            <a:off x="487765" y="226193"/>
            <a:ext cx="8229600" cy="706090"/>
          </a:xfrm>
        </p:spPr>
        <p:txBody>
          <a:bodyPr/>
          <a:lstStyle/>
          <a:p>
            <a:r>
              <a:rPr lang="en-GB" dirty="0" smtClean="0">
                <a:solidFill>
                  <a:srgbClr val="FFFF00"/>
                </a:solidFill>
              </a:rPr>
              <a:t>MRI guided Radiotherapy</a:t>
            </a:r>
            <a:endParaRPr lang="en-GB" dirty="0">
              <a:solidFill>
                <a:srgbClr val="FFFF00"/>
              </a:solidFill>
            </a:endParaRPr>
          </a:p>
        </p:txBody>
      </p:sp>
      <p:pic>
        <p:nvPicPr>
          <p:cNvPr id="1028" name="Picture 4" descr="Image result for elekta mr lin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75" y="3717221"/>
            <a:ext cx="5169746" cy="29053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66249" y="4308918"/>
            <a:ext cx="1937433" cy="6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nSpc>
                <a:spcPct val="90000"/>
              </a:lnSpc>
              <a:spcBef>
                <a:spcPts val="700"/>
              </a:spcBef>
              <a:buFont typeface="Arial" charset="0"/>
              <a:buNone/>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800" kern="0" dirty="0" err="1" smtClean="0">
                <a:solidFill>
                  <a:srgbClr val="00B0F0"/>
                </a:solidFill>
                <a:effectLst>
                  <a:outerShdw blurRad="38100" dist="38100" dir="2700000" algn="tl">
                    <a:srgbClr val="000000">
                      <a:alpha val="43137"/>
                    </a:srgbClr>
                  </a:outerShdw>
                </a:effectLst>
              </a:rPr>
              <a:t>Elekta</a:t>
            </a:r>
            <a:endParaRPr lang="en-GB" altLang="en-US" sz="2000" kern="0" dirty="0">
              <a:solidFill>
                <a:srgbClr val="00B0F0"/>
              </a:solidFill>
              <a:effectLst>
                <a:outerShdw blurRad="38100" dist="38100" dir="2700000" algn="tl">
                  <a:srgbClr val="000000">
                    <a:alpha val="43137"/>
                  </a:srgbClr>
                </a:outerShdw>
              </a:effectLst>
            </a:endParaRPr>
          </a:p>
        </p:txBody>
      </p:sp>
      <p:pic>
        <p:nvPicPr>
          <p:cNvPr id="1032" name="Picture 8" descr="Image result for canadian mri linac"/>
          <p:cNvPicPr>
            <a:picLocks noChangeAspect="1" noChangeArrowheads="1"/>
          </p:cNvPicPr>
          <p:nvPr/>
        </p:nvPicPr>
        <p:blipFill rotWithShape="1">
          <a:blip r:embed="rId6">
            <a:extLst>
              <a:ext uri="{28A0092B-C50C-407E-A947-70E740481C1C}">
                <a14:useLocalDpi xmlns:a14="http://schemas.microsoft.com/office/drawing/2010/main" val="0"/>
              </a:ext>
            </a:extLst>
          </a:blip>
          <a:srcRect r="9889"/>
          <a:stretch/>
        </p:blipFill>
        <p:spPr bwMode="auto">
          <a:xfrm>
            <a:off x="69875" y="1257480"/>
            <a:ext cx="3494013" cy="29055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1641133" y="3174347"/>
            <a:ext cx="1937433" cy="6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nSpc>
                <a:spcPct val="90000"/>
              </a:lnSpc>
              <a:spcBef>
                <a:spcPts val="700"/>
              </a:spcBef>
              <a:buFont typeface="Arial" charset="0"/>
              <a:buNone/>
              <a:tabLst>
                <a:tab pos="327008" algn="l"/>
                <a:tab pos="431778" algn="l"/>
                <a:tab pos="881018" algn="l"/>
                <a:tab pos="1330257" algn="l"/>
                <a:tab pos="1779497" algn="l"/>
                <a:tab pos="2228736" algn="l"/>
                <a:tab pos="2677976" algn="l"/>
                <a:tab pos="3127215" algn="l"/>
                <a:tab pos="3576455" algn="l"/>
                <a:tab pos="4025694" algn="l"/>
                <a:tab pos="4474934" algn="l"/>
                <a:tab pos="4924173" algn="l"/>
                <a:tab pos="5373413" algn="l"/>
                <a:tab pos="5822652" algn="l"/>
                <a:tab pos="6271892" algn="l"/>
                <a:tab pos="6721131" algn="l"/>
                <a:tab pos="7170371" algn="l"/>
                <a:tab pos="7619610" algn="l"/>
                <a:tab pos="8068850" algn="l"/>
                <a:tab pos="8518089" algn="l"/>
                <a:tab pos="8967329" algn="l"/>
              </a:tabLst>
            </a:pPr>
            <a:r>
              <a:rPr lang="en-GB" altLang="en-US" sz="2800" kern="0" dirty="0" smtClean="0">
                <a:solidFill>
                  <a:srgbClr val="00B0F0"/>
                </a:solidFill>
                <a:effectLst>
                  <a:outerShdw blurRad="38100" dist="38100" dir="2700000" algn="tl">
                    <a:srgbClr val="000000">
                      <a:alpha val="43137"/>
                    </a:srgbClr>
                  </a:outerShdw>
                </a:effectLst>
              </a:rPr>
              <a:t>Canadian</a:t>
            </a:r>
            <a:endParaRPr lang="en-GB" altLang="en-US" sz="2000" kern="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0812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77788"/>
            <a:ext cx="8229600" cy="444500"/>
          </a:xfrm>
        </p:spPr>
        <p:txBody>
          <a:bodyPr>
            <a:normAutofit fontScale="90000"/>
          </a:bodyPr>
          <a:lstStyle/>
          <a:p>
            <a:r>
              <a:rPr lang="en-GB" dirty="0" smtClean="0"/>
              <a:t>Viewray MRIdian</a:t>
            </a:r>
            <a:endParaRPr lang="en-GB" dirty="0"/>
          </a:p>
        </p:txBody>
      </p:sp>
      <p:grpSp>
        <p:nvGrpSpPr>
          <p:cNvPr id="3" name="Group 2"/>
          <p:cNvGrpSpPr/>
          <p:nvPr/>
        </p:nvGrpSpPr>
        <p:grpSpPr>
          <a:xfrm>
            <a:off x="141685" y="620688"/>
            <a:ext cx="9002315" cy="5148725"/>
            <a:chOff x="141685" y="1160595"/>
            <a:chExt cx="9002315" cy="5148725"/>
          </a:xfrm>
        </p:grpSpPr>
        <p:pic>
          <p:nvPicPr>
            <p:cNvPr id="4" name="Picture 3"/>
            <p:cNvPicPr>
              <a:picLocks noChangeAspect="1"/>
            </p:cNvPicPr>
            <p:nvPr/>
          </p:nvPicPr>
          <p:blipFill>
            <a:blip r:embed="rId2"/>
            <a:stretch>
              <a:fillRect/>
            </a:stretch>
          </p:blipFill>
          <p:spPr>
            <a:xfrm>
              <a:off x="141685" y="1173692"/>
              <a:ext cx="2752725" cy="2466975"/>
            </a:xfrm>
            <a:prstGeom prst="rect">
              <a:avLst/>
            </a:prstGeom>
          </p:spPr>
        </p:pic>
        <p:pic>
          <p:nvPicPr>
            <p:cNvPr id="5" name="Picture 4"/>
            <p:cNvPicPr>
              <a:picLocks noChangeAspect="1"/>
            </p:cNvPicPr>
            <p:nvPr/>
          </p:nvPicPr>
          <p:blipFill>
            <a:blip r:embed="rId3"/>
            <a:stretch>
              <a:fillRect/>
            </a:stretch>
          </p:blipFill>
          <p:spPr>
            <a:xfrm>
              <a:off x="3170635" y="1160595"/>
              <a:ext cx="3152775" cy="2466975"/>
            </a:xfrm>
            <a:prstGeom prst="rect">
              <a:avLst/>
            </a:prstGeom>
          </p:spPr>
        </p:pic>
        <p:pic>
          <p:nvPicPr>
            <p:cNvPr id="6" name="Picture 5"/>
            <p:cNvPicPr>
              <a:picLocks noChangeAspect="1"/>
            </p:cNvPicPr>
            <p:nvPr/>
          </p:nvPicPr>
          <p:blipFill>
            <a:blip r:embed="rId4"/>
            <a:stretch>
              <a:fillRect/>
            </a:stretch>
          </p:blipFill>
          <p:spPr>
            <a:xfrm>
              <a:off x="6575822" y="1160595"/>
              <a:ext cx="2286000" cy="2466975"/>
            </a:xfrm>
            <a:prstGeom prst="rect">
              <a:avLst/>
            </a:prstGeom>
          </p:spPr>
        </p:pic>
        <p:pic>
          <p:nvPicPr>
            <p:cNvPr id="7" name="Picture 6"/>
            <p:cNvPicPr>
              <a:picLocks noChangeAspect="1"/>
            </p:cNvPicPr>
            <p:nvPr/>
          </p:nvPicPr>
          <p:blipFill>
            <a:blip r:embed="rId5"/>
            <a:stretch>
              <a:fillRect/>
            </a:stretch>
          </p:blipFill>
          <p:spPr>
            <a:xfrm>
              <a:off x="141685" y="4016905"/>
              <a:ext cx="3028950" cy="1981200"/>
            </a:xfrm>
            <a:prstGeom prst="rect">
              <a:avLst/>
            </a:prstGeom>
          </p:spPr>
        </p:pic>
        <p:pic>
          <p:nvPicPr>
            <p:cNvPr id="8" name="Picture 7"/>
            <p:cNvPicPr>
              <a:picLocks noChangeAspect="1"/>
            </p:cNvPicPr>
            <p:nvPr/>
          </p:nvPicPr>
          <p:blipFill>
            <a:blip r:embed="rId6"/>
            <a:stretch>
              <a:fillRect/>
            </a:stretch>
          </p:blipFill>
          <p:spPr>
            <a:xfrm>
              <a:off x="3284935" y="3988330"/>
              <a:ext cx="3152775" cy="2009775"/>
            </a:xfrm>
            <a:prstGeom prst="rect">
              <a:avLst/>
            </a:prstGeom>
          </p:spPr>
        </p:pic>
        <p:pic>
          <p:nvPicPr>
            <p:cNvPr id="9" name="Picture 8"/>
            <p:cNvPicPr>
              <a:picLocks noChangeAspect="1"/>
            </p:cNvPicPr>
            <p:nvPr/>
          </p:nvPicPr>
          <p:blipFill>
            <a:blip r:embed="rId7"/>
            <a:stretch>
              <a:fillRect/>
            </a:stretch>
          </p:blipFill>
          <p:spPr>
            <a:xfrm>
              <a:off x="6437710" y="3912130"/>
              <a:ext cx="2562225" cy="2162175"/>
            </a:xfrm>
            <a:prstGeom prst="rect">
              <a:avLst/>
            </a:prstGeom>
          </p:spPr>
        </p:pic>
        <p:sp>
          <p:nvSpPr>
            <p:cNvPr id="10" name="TextBox 9"/>
            <p:cNvSpPr txBox="1"/>
            <p:nvPr/>
          </p:nvSpPr>
          <p:spPr>
            <a:xfrm>
              <a:off x="479227" y="3645428"/>
              <a:ext cx="2077641" cy="300082"/>
            </a:xfrm>
            <a:prstGeom prst="rect">
              <a:avLst/>
            </a:prstGeom>
            <a:noFill/>
          </p:spPr>
          <p:txBody>
            <a:bodyPr wrap="square" rtlCol="0">
              <a:spAutoFit/>
            </a:bodyPr>
            <a:lstStyle/>
            <a:p>
              <a:pPr defTabSz="685800"/>
              <a:r>
                <a:rPr lang="en-US" sz="1350" dirty="0">
                  <a:solidFill>
                    <a:prstClr val="black"/>
                  </a:solidFill>
                  <a:cs typeface="Arial" charset="0"/>
                </a:rPr>
                <a:t>Washington Univ. 1/14</a:t>
              </a:r>
            </a:p>
          </p:txBody>
        </p:sp>
        <p:sp>
          <p:nvSpPr>
            <p:cNvPr id="11" name="TextBox 10"/>
            <p:cNvSpPr txBox="1"/>
            <p:nvPr/>
          </p:nvSpPr>
          <p:spPr>
            <a:xfrm>
              <a:off x="3740646" y="3640666"/>
              <a:ext cx="2077641" cy="300082"/>
            </a:xfrm>
            <a:prstGeom prst="rect">
              <a:avLst/>
            </a:prstGeom>
            <a:noFill/>
          </p:spPr>
          <p:txBody>
            <a:bodyPr wrap="square" rtlCol="0">
              <a:spAutoFit/>
            </a:bodyPr>
            <a:lstStyle/>
            <a:p>
              <a:pPr defTabSz="685800"/>
              <a:r>
                <a:rPr lang="en-US" sz="1350" dirty="0">
                  <a:solidFill>
                    <a:prstClr val="black"/>
                  </a:solidFill>
                  <a:cs typeface="Arial" charset="0"/>
                </a:rPr>
                <a:t>Univ. Wisconsin 9/14</a:t>
              </a:r>
            </a:p>
          </p:txBody>
        </p:sp>
        <p:sp>
          <p:nvSpPr>
            <p:cNvPr id="12" name="TextBox 11"/>
            <p:cNvSpPr txBox="1"/>
            <p:nvPr/>
          </p:nvSpPr>
          <p:spPr>
            <a:xfrm>
              <a:off x="6784181" y="3598995"/>
              <a:ext cx="2077641" cy="300082"/>
            </a:xfrm>
            <a:prstGeom prst="rect">
              <a:avLst/>
            </a:prstGeom>
            <a:noFill/>
          </p:spPr>
          <p:txBody>
            <a:bodyPr wrap="square" rtlCol="0">
              <a:spAutoFit/>
            </a:bodyPr>
            <a:lstStyle/>
            <a:p>
              <a:pPr defTabSz="685800"/>
              <a:r>
                <a:rPr lang="en-US" sz="1350" dirty="0">
                  <a:solidFill>
                    <a:prstClr val="black"/>
                  </a:solidFill>
                  <a:cs typeface="Arial" charset="0"/>
                </a:rPr>
                <a:t>UCLA 10/14</a:t>
              </a:r>
            </a:p>
          </p:txBody>
        </p:sp>
        <p:sp>
          <p:nvSpPr>
            <p:cNvPr id="13" name="TextBox 12"/>
            <p:cNvSpPr txBox="1"/>
            <p:nvPr/>
          </p:nvSpPr>
          <p:spPr>
            <a:xfrm>
              <a:off x="669727" y="5954083"/>
              <a:ext cx="2077641" cy="300082"/>
            </a:xfrm>
            <a:prstGeom prst="rect">
              <a:avLst/>
            </a:prstGeom>
            <a:noFill/>
          </p:spPr>
          <p:txBody>
            <a:bodyPr wrap="square" rtlCol="0">
              <a:spAutoFit/>
            </a:bodyPr>
            <a:lstStyle/>
            <a:p>
              <a:pPr defTabSz="685800"/>
              <a:r>
                <a:rPr lang="en-US" sz="1350" dirty="0">
                  <a:solidFill>
                    <a:prstClr val="black"/>
                  </a:solidFill>
                  <a:cs typeface="Arial" charset="0"/>
                </a:rPr>
                <a:t>SNUH 10/15</a:t>
              </a:r>
            </a:p>
          </p:txBody>
        </p:sp>
        <p:sp>
          <p:nvSpPr>
            <p:cNvPr id="14" name="TextBox 13"/>
            <p:cNvSpPr txBox="1"/>
            <p:nvPr/>
          </p:nvSpPr>
          <p:spPr>
            <a:xfrm>
              <a:off x="3936802" y="5954083"/>
              <a:ext cx="2077641" cy="300082"/>
            </a:xfrm>
            <a:prstGeom prst="rect">
              <a:avLst/>
            </a:prstGeom>
            <a:noFill/>
          </p:spPr>
          <p:txBody>
            <a:bodyPr wrap="square" rtlCol="0">
              <a:spAutoFit/>
            </a:bodyPr>
            <a:lstStyle/>
            <a:p>
              <a:pPr defTabSz="685800"/>
              <a:r>
                <a:rPr lang="en-US" sz="1350" dirty="0">
                  <a:solidFill>
                    <a:prstClr val="black"/>
                  </a:solidFill>
                  <a:cs typeface="Arial" charset="0"/>
                </a:rPr>
                <a:t>Univ. Miami 4/16</a:t>
              </a:r>
            </a:p>
          </p:txBody>
        </p:sp>
        <p:sp>
          <p:nvSpPr>
            <p:cNvPr id="15" name="TextBox 14"/>
            <p:cNvSpPr txBox="1"/>
            <p:nvPr/>
          </p:nvSpPr>
          <p:spPr>
            <a:xfrm>
              <a:off x="7066359" y="6009238"/>
              <a:ext cx="2077641" cy="300082"/>
            </a:xfrm>
            <a:prstGeom prst="rect">
              <a:avLst/>
            </a:prstGeom>
            <a:noFill/>
          </p:spPr>
          <p:txBody>
            <a:bodyPr wrap="square" rtlCol="0">
              <a:spAutoFit/>
            </a:bodyPr>
            <a:lstStyle/>
            <a:p>
              <a:pPr defTabSz="685800"/>
              <a:r>
                <a:rPr lang="en-US" sz="1350" dirty="0" err="1">
                  <a:solidFill>
                    <a:prstClr val="black"/>
                  </a:solidFill>
                  <a:cs typeface="Arial" charset="0"/>
                </a:rPr>
                <a:t>VUmc</a:t>
              </a:r>
              <a:r>
                <a:rPr lang="en-US" sz="1350" dirty="0">
                  <a:solidFill>
                    <a:prstClr val="black"/>
                  </a:solidFill>
                  <a:cs typeface="Arial" charset="0"/>
                </a:rPr>
                <a:t> 3/16</a:t>
              </a:r>
            </a:p>
          </p:txBody>
        </p:sp>
      </p:grpSp>
      <p:sp>
        <p:nvSpPr>
          <p:cNvPr id="16" name="TextBox 15"/>
          <p:cNvSpPr txBox="1"/>
          <p:nvPr/>
        </p:nvSpPr>
        <p:spPr>
          <a:xfrm>
            <a:off x="873613" y="5733256"/>
            <a:ext cx="7382643" cy="584771"/>
          </a:xfrm>
          <a:prstGeom prst="rect">
            <a:avLst/>
          </a:prstGeom>
          <a:noFill/>
        </p:spPr>
        <p:txBody>
          <a:bodyPr wrap="square" lIns="91435" tIns="45718" rIns="91435" bIns="45718" rtlCol="0">
            <a:spAutoFit/>
          </a:bodyPr>
          <a:lstStyle/>
          <a:p>
            <a:pPr defTabSz="914353"/>
            <a:r>
              <a:rPr lang="en-US" sz="3200" kern="0" dirty="0" smtClean="0">
                <a:solidFill>
                  <a:srgbClr val="3333CC"/>
                </a:solidFill>
                <a:cs typeface="Arial"/>
                <a:sym typeface="Arial"/>
              </a:rPr>
              <a:t>926 Patients treated (as of end of Aug)</a:t>
            </a:r>
            <a:endParaRPr lang="en-US" sz="3200" kern="0" dirty="0">
              <a:solidFill>
                <a:srgbClr val="3333CC"/>
              </a:solidFill>
              <a:cs typeface="Arial"/>
              <a:sym typeface="Arial"/>
            </a:endParaRPr>
          </a:p>
        </p:txBody>
      </p:sp>
    </p:spTree>
    <p:extLst>
      <p:ext uri="{BB962C8B-B14F-4D97-AF65-F5344CB8AC3E}">
        <p14:creationId xmlns:p14="http://schemas.microsoft.com/office/powerpoint/2010/main" val="3903016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4495801" y="3352808"/>
            <a:ext cx="838200" cy="615553"/>
          </a:xfrm>
          <a:prstGeom prst="rect">
            <a:avLst/>
          </a:prstGeom>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914353">
              <a:defRPr sz="1800"/>
            </a:pPr>
            <a:r>
              <a:rPr sz="2000" kern="0">
                <a:solidFill>
                  <a:srgbClr val="00CB00"/>
                </a:solidFill>
                <a:latin typeface="Arial"/>
                <a:cs typeface="Arial"/>
                <a:sym typeface="Arial"/>
              </a:rPr>
              <a:t>GTV</a:t>
            </a:r>
          </a:p>
          <a:p>
            <a:pPr defTabSz="914353">
              <a:defRPr sz="1800"/>
            </a:pPr>
            <a:r>
              <a:rPr sz="2000" kern="0">
                <a:solidFill>
                  <a:srgbClr val="72BFC5"/>
                </a:solidFill>
                <a:latin typeface="Arial"/>
                <a:cs typeface="Arial"/>
                <a:sym typeface="Arial"/>
              </a:rPr>
              <a:t>PTV</a:t>
            </a:r>
          </a:p>
        </p:txBody>
      </p:sp>
      <p:sp>
        <p:nvSpPr>
          <p:cNvPr id="184" name="Shape 184"/>
          <p:cNvSpPr/>
          <p:nvPr/>
        </p:nvSpPr>
        <p:spPr>
          <a:xfrm flipH="1">
            <a:off x="2895604" y="3886200"/>
            <a:ext cx="1524001" cy="228600"/>
          </a:xfrm>
          <a:prstGeom prst="line">
            <a:avLst/>
          </a:prstGeom>
          <a:solidFill>
            <a:srgbClr val="BBE0E3"/>
          </a:solidFill>
          <a:ln w="38100">
            <a:solidFill>
              <a:srgbClr val="72BFC5"/>
            </a:solidFill>
            <a:round/>
            <a:tailEnd type="triangle"/>
          </a:ln>
        </p:spPr>
        <p:txBody>
          <a:bodyPr lIns="0" tIns="0" rIns="0" bIns="0"/>
          <a:lstStyle/>
          <a:p>
            <a:pPr defTabSz="457177">
              <a:defRPr sz="1200">
                <a:latin typeface="+mj-lt"/>
                <a:ea typeface="+mj-ea"/>
                <a:cs typeface="+mj-cs"/>
                <a:sym typeface="Helvetica"/>
              </a:defRPr>
            </a:pPr>
            <a:endParaRPr sz="1200" kern="0">
              <a:solidFill>
                <a:sysClr val="windowText" lastClr="000000"/>
              </a:solidFill>
              <a:latin typeface="Helvetica"/>
              <a:ea typeface="+mj-ea"/>
              <a:cs typeface="Helvetica"/>
              <a:sym typeface="Helvetica"/>
            </a:endParaRPr>
          </a:p>
        </p:txBody>
      </p:sp>
      <p:sp>
        <p:nvSpPr>
          <p:cNvPr id="185" name="Shape 185"/>
          <p:cNvSpPr/>
          <p:nvPr/>
        </p:nvSpPr>
        <p:spPr>
          <a:xfrm flipH="1">
            <a:off x="2743200" y="3581398"/>
            <a:ext cx="1752600" cy="304803"/>
          </a:xfrm>
          <a:prstGeom prst="line">
            <a:avLst/>
          </a:prstGeom>
          <a:solidFill>
            <a:srgbClr val="BBE0E3"/>
          </a:solidFill>
          <a:ln w="38100">
            <a:solidFill>
              <a:srgbClr val="00CB00"/>
            </a:solidFill>
            <a:round/>
            <a:tailEnd type="triangle"/>
          </a:ln>
        </p:spPr>
        <p:txBody>
          <a:bodyPr lIns="0" tIns="0" rIns="0" bIns="0"/>
          <a:lstStyle/>
          <a:p>
            <a:pPr defTabSz="457177">
              <a:defRPr sz="1200">
                <a:latin typeface="+mj-lt"/>
                <a:ea typeface="+mj-ea"/>
                <a:cs typeface="+mj-cs"/>
                <a:sym typeface="Helvetica"/>
              </a:defRPr>
            </a:pPr>
            <a:endParaRPr sz="1200" kern="0">
              <a:solidFill>
                <a:sysClr val="windowText" lastClr="000000"/>
              </a:solidFill>
              <a:latin typeface="Helvetica"/>
              <a:ea typeface="+mj-ea"/>
              <a:cs typeface="Helvetica"/>
              <a:sym typeface="Helvetica"/>
            </a:endParaRPr>
          </a:p>
        </p:txBody>
      </p:sp>
      <p:pic>
        <p:nvPicPr>
          <p:cNvPr id="186" name="media2.mp4"/>
          <p:cNvPicPr/>
          <p:nvPr>
            <a:videoFile r:link="rId2"/>
            <p:extLst>
              <p:ext uri="{DAA4B4D4-6D71-4841-9C94-3DE7FCFB9230}">
                <p14:media xmlns:p14="http://schemas.microsoft.com/office/powerpoint/2010/main" r:embed="rId1"/>
              </p:ext>
            </p:extLst>
          </p:nvPr>
        </p:nvPicPr>
        <p:blipFill>
          <a:blip r:embed="rId4" cstate="print">
            <a:extLst/>
          </a:blip>
          <a:stretch>
            <a:fillRect/>
          </a:stretch>
        </p:blipFill>
        <p:spPr>
          <a:xfrm>
            <a:off x="1235223" y="692696"/>
            <a:ext cx="6521153" cy="5949280"/>
          </a:xfrm>
          <a:prstGeom prst="rect">
            <a:avLst/>
          </a:prstGeom>
        </p:spPr>
      </p:pic>
      <p:sp>
        <p:nvSpPr>
          <p:cNvPr id="6" name="Content Placeholder 2"/>
          <p:cNvSpPr txBox="1">
            <a:spLocks/>
          </p:cNvSpPr>
          <p:nvPr/>
        </p:nvSpPr>
        <p:spPr bwMode="auto">
          <a:xfrm>
            <a:off x="457200" y="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Font typeface="Arial" charset="0"/>
              <a:buChar char="•"/>
              <a:defRPr sz="2400">
                <a:solidFill>
                  <a:schemeClr val="tx1"/>
                </a:solidFill>
                <a:latin typeface="+mn-lt"/>
              </a:defRPr>
            </a:lvl3pPr>
            <a:lvl4pPr marL="1600118" indent="-228588" algn="l" rtl="0" eaLnBrk="0" fontAlgn="base" hangingPunct="0">
              <a:spcBef>
                <a:spcPct val="20000"/>
              </a:spcBef>
              <a:spcAft>
                <a:spcPct val="0"/>
              </a:spcAft>
              <a:buFont typeface="Arial" charset="0"/>
              <a:buChar char="–"/>
              <a:defRPr sz="2000">
                <a:solidFill>
                  <a:schemeClr val="tx1"/>
                </a:solidFill>
                <a:latin typeface="+mn-lt"/>
              </a:defRPr>
            </a:lvl4pPr>
            <a:lvl5pPr marL="2057295" indent="-228588" algn="l" rtl="0" eaLnBrk="0" fontAlgn="base" hangingPunct="0">
              <a:spcBef>
                <a:spcPct val="20000"/>
              </a:spcBef>
              <a:spcAft>
                <a:spcPct val="0"/>
              </a:spcAft>
              <a:buFont typeface="Arial" charset="0"/>
              <a:buChar char="»"/>
              <a:defRPr sz="2000">
                <a:solidFill>
                  <a:schemeClr val="tx1"/>
                </a:solidFill>
                <a:latin typeface="+mn-lt"/>
              </a:defRPr>
            </a:lvl5pPr>
            <a:lvl6pPr marL="2514471" indent="-228588" algn="l" rtl="0" eaLnBrk="0" fontAlgn="base" hangingPunct="0">
              <a:spcBef>
                <a:spcPct val="20000"/>
              </a:spcBef>
              <a:spcAft>
                <a:spcPct val="0"/>
              </a:spcAft>
              <a:buFont typeface="Arial" charset="0"/>
              <a:buChar char="»"/>
              <a:defRPr sz="2000">
                <a:solidFill>
                  <a:schemeClr val="tx1"/>
                </a:solidFill>
                <a:latin typeface="+mn-lt"/>
              </a:defRPr>
            </a:lvl6pPr>
            <a:lvl7pPr marL="2971648" indent="-228588" algn="l" rtl="0" eaLnBrk="0" fontAlgn="base" hangingPunct="0">
              <a:spcBef>
                <a:spcPct val="20000"/>
              </a:spcBef>
              <a:spcAft>
                <a:spcPct val="0"/>
              </a:spcAft>
              <a:buFont typeface="Arial" charset="0"/>
              <a:buChar char="»"/>
              <a:defRPr sz="2000">
                <a:solidFill>
                  <a:schemeClr val="tx1"/>
                </a:solidFill>
                <a:latin typeface="+mn-lt"/>
              </a:defRPr>
            </a:lvl7pPr>
            <a:lvl8pPr marL="3428825" indent="-228588" algn="l" rtl="0" eaLnBrk="0" fontAlgn="base" hangingPunct="0">
              <a:spcBef>
                <a:spcPct val="20000"/>
              </a:spcBef>
              <a:spcAft>
                <a:spcPct val="0"/>
              </a:spcAft>
              <a:buFont typeface="Arial" charset="0"/>
              <a:buChar char="»"/>
              <a:defRPr sz="2000">
                <a:solidFill>
                  <a:schemeClr val="tx1"/>
                </a:solidFill>
                <a:latin typeface="+mn-lt"/>
              </a:defRPr>
            </a:lvl8pPr>
            <a:lvl9pPr marL="3886001" indent="-228588" algn="l" rtl="0" eaLnBrk="0" fontAlgn="base" hangingPunct="0">
              <a:spcBef>
                <a:spcPct val="20000"/>
              </a:spcBef>
              <a:spcAft>
                <a:spcPct val="0"/>
              </a:spcAft>
              <a:buFont typeface="Arial" charset="0"/>
              <a:buChar char="»"/>
              <a:defRPr sz="2000">
                <a:solidFill>
                  <a:schemeClr val="tx1"/>
                </a:solidFill>
                <a:latin typeface="+mn-lt"/>
              </a:defRPr>
            </a:lvl9pPr>
          </a:lstStyle>
          <a:p>
            <a:pPr marL="342882" lvl="1" indent="-342882">
              <a:buFont typeface="Arial" charset="0"/>
              <a:buChar char="•"/>
            </a:pPr>
            <a:r>
              <a:rPr lang="en-GB" sz="3200" kern="0" dirty="0" smtClean="0">
                <a:solidFill>
                  <a:srgbClr val="000000"/>
                </a:solidFill>
                <a:cs typeface="Arial" charset="0"/>
              </a:rPr>
              <a:t>Soft tissue tracking during treatment</a:t>
            </a:r>
            <a:endParaRPr lang="en-GB" kern="0" dirty="0" smtClean="0">
              <a:solidFill>
                <a:srgbClr val="000000"/>
              </a:solidFill>
              <a:cs typeface="Arial" charset="0"/>
            </a:endParaRPr>
          </a:p>
          <a:p>
            <a:endParaRPr lang="en-GB" kern="0" dirty="0" smtClean="0">
              <a:solidFill>
                <a:srgbClr val="000000"/>
              </a:solidFill>
            </a:endParaRPr>
          </a:p>
          <a:p>
            <a:endParaRPr lang="en-GB" kern="0" dirty="0" smtClean="0">
              <a:solidFill>
                <a:srgbClr val="000000"/>
              </a:solidFill>
            </a:endParaRPr>
          </a:p>
          <a:p>
            <a:endParaRPr lang="en-GB" kern="0" dirty="0" smtClean="0">
              <a:solidFill>
                <a:srgbClr val="000000"/>
              </a:solidFill>
            </a:endParaRPr>
          </a:p>
          <a:p>
            <a:pPr lvl="1"/>
            <a:endParaRPr lang="en-GB" kern="0" dirty="0" smtClean="0">
              <a:solidFill>
                <a:srgbClr val="000000"/>
              </a:solidFill>
              <a:cs typeface="Arial" charset="0"/>
            </a:endParaRPr>
          </a:p>
          <a:p>
            <a:endParaRPr lang="en-GB" kern="0" dirty="0">
              <a:solidFill>
                <a:srgbClr val="000000"/>
              </a:solidFill>
            </a:endParaRPr>
          </a:p>
        </p:txBody>
      </p:sp>
    </p:spTree>
    <p:extLst>
      <p:ext uri="{BB962C8B-B14F-4D97-AF65-F5344CB8AC3E}">
        <p14:creationId xmlns:p14="http://schemas.microsoft.com/office/powerpoint/2010/main" val="263711570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34" fill="hold"/>
                                        <p:tgtEl>
                                          <p:spTgt spid="18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6"/>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913"/>
            <a:ext cx="8229600" cy="1143000"/>
          </a:xfrm>
        </p:spPr>
        <p:txBody>
          <a:bodyPr/>
          <a:lstStyle/>
          <a:p>
            <a:r>
              <a:rPr lang="en-GB" dirty="0" smtClean="0">
                <a:solidFill>
                  <a:srgbClr val="3333CC"/>
                </a:solidFill>
              </a:rPr>
              <a:t>Case study: Adrenal metastasis</a:t>
            </a:r>
            <a:endParaRPr lang="en-GB" dirty="0">
              <a:solidFill>
                <a:srgbClr val="3333CC"/>
              </a:solidFill>
            </a:endParaRPr>
          </a:p>
        </p:txBody>
      </p:sp>
      <p:sp>
        <p:nvSpPr>
          <p:cNvPr id="3" name="Content Placeholder 2"/>
          <p:cNvSpPr>
            <a:spLocks noGrp="1"/>
          </p:cNvSpPr>
          <p:nvPr>
            <p:ph idx="4294967295"/>
          </p:nvPr>
        </p:nvSpPr>
        <p:spPr>
          <a:xfrm>
            <a:off x="0" y="1331913"/>
            <a:ext cx="8858250" cy="4525962"/>
          </a:xfrm>
        </p:spPr>
        <p:txBody>
          <a:bodyPr/>
          <a:lstStyle/>
          <a:p>
            <a:pPr marL="342882" lvl="1" indent="-342882">
              <a:buFont typeface="Arial" charset="0"/>
              <a:buChar char="•"/>
            </a:pPr>
            <a:r>
              <a:rPr lang="en-GB" sz="3200" dirty="0"/>
              <a:t>Coverage of </a:t>
            </a:r>
            <a:r>
              <a:rPr lang="en-GB" sz="3200" dirty="0" smtClean="0"/>
              <a:t>‘target volume’ </a:t>
            </a:r>
            <a:r>
              <a:rPr lang="en-GB" sz="3200" dirty="0"/>
              <a:t>initially compromised by overlapping </a:t>
            </a:r>
            <a:r>
              <a:rPr lang="en-GB" sz="3200" dirty="0" smtClean="0"/>
              <a:t>Organ At Risk</a:t>
            </a:r>
          </a:p>
          <a:p>
            <a:pPr marL="742912" lvl="2" indent="-342882"/>
            <a:r>
              <a:rPr lang="en-GB" dirty="0" smtClean="0"/>
              <a:t>OAR = radiation sensitive, non-cancerous, organ</a:t>
            </a:r>
            <a:endParaRPr lang="en-GB" dirty="0"/>
          </a:p>
          <a:p>
            <a:pPr marL="742912" lvl="2" indent="-342882"/>
            <a:r>
              <a:rPr lang="en-GB" dirty="0" smtClean="0"/>
              <a:t>Compromise needed to treatment intent</a:t>
            </a:r>
          </a:p>
          <a:p>
            <a:pPr marL="342882" lvl="1" indent="-342882">
              <a:buFont typeface="Arial" charset="0"/>
              <a:buChar char="•"/>
            </a:pPr>
            <a:r>
              <a:rPr lang="en-GB" dirty="0" smtClean="0"/>
              <a:t>At first treatment session spatial separation apparent</a:t>
            </a:r>
          </a:p>
          <a:p>
            <a:pPr marL="742912" lvl="2" indent="-342882"/>
            <a:r>
              <a:rPr lang="en-GB" dirty="0" smtClean="0"/>
              <a:t>Previous compromise now un-necessary</a:t>
            </a:r>
          </a:p>
          <a:p>
            <a:pPr marL="742912" lvl="2" indent="-342882"/>
            <a:r>
              <a:rPr lang="en-GB" dirty="0" smtClean="0"/>
              <a:t>Re-optimisation of plan possible</a:t>
            </a:r>
          </a:p>
          <a:p>
            <a:pPr marL="342882" lvl="1" indent="-342882">
              <a:buFont typeface="Arial" charset="0"/>
              <a:buChar char="•"/>
            </a:pPr>
            <a:r>
              <a:rPr lang="en-GB" dirty="0" smtClean="0"/>
              <a:t>Clinical example of daily ‘adaptive radiotherapy’</a:t>
            </a:r>
          </a:p>
          <a:p>
            <a:pPr marL="742912" lvl="2" indent="-342882"/>
            <a:r>
              <a:rPr lang="en-GB" dirty="0" smtClean="0"/>
              <a:t>Possible due to image guided, intensity modulated radiotherapy</a:t>
            </a:r>
          </a:p>
          <a:p>
            <a:pPr marL="342882" lvl="1" indent="-342882"/>
            <a:endParaRPr lang="en-GB" dirty="0" smtClean="0"/>
          </a:p>
          <a:p>
            <a:pPr marL="342882" lvl="1" indent="-342882">
              <a:buFont typeface="Arial" charset="0"/>
              <a:buChar char="•"/>
            </a:pPr>
            <a:endParaRPr lang="en-GB" dirty="0"/>
          </a:p>
          <a:p>
            <a:endParaRPr lang="en-GB" dirty="0" smtClean="0"/>
          </a:p>
          <a:p>
            <a:endParaRPr lang="en-GB" dirty="0" smtClean="0"/>
          </a:p>
          <a:p>
            <a:endParaRPr lang="en-GB" dirty="0" smtClean="0"/>
          </a:p>
          <a:p>
            <a:pPr lvl="1"/>
            <a:endParaRPr lang="en-GB" dirty="0"/>
          </a:p>
          <a:p>
            <a:endParaRPr lang="en-GB" dirty="0"/>
          </a:p>
        </p:txBody>
      </p:sp>
    </p:spTree>
    <p:extLst>
      <p:ext uri="{BB962C8B-B14F-4D97-AF65-F5344CB8AC3E}">
        <p14:creationId xmlns:p14="http://schemas.microsoft.com/office/powerpoint/2010/main" val="949386461"/>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NCRI PowerPoint template_March 2014">
  <a:themeElements>
    <a:clrScheme name="NCRI Theme">
      <a:dk1>
        <a:srgbClr val="000000"/>
      </a:dk1>
      <a:lt1>
        <a:srgbClr val="FFFFFF"/>
      </a:lt1>
      <a:dk2>
        <a:srgbClr val="3F3F3F"/>
      </a:dk2>
      <a:lt2>
        <a:srgbClr val="D8D8D8"/>
      </a:lt2>
      <a:accent1>
        <a:srgbClr val="810262"/>
      </a:accent1>
      <a:accent2>
        <a:srgbClr val="008998"/>
      </a:accent2>
      <a:accent3>
        <a:srgbClr val="D9DABB"/>
      </a:accent3>
      <a:accent4>
        <a:srgbClr val="4B5457"/>
      </a:accent4>
      <a:accent5>
        <a:srgbClr val="F5CF47"/>
      </a:accent5>
      <a:accent6>
        <a:srgbClr val="1F5B42"/>
      </a:accent6>
      <a:hlink>
        <a:srgbClr val="FFFFFF"/>
      </a:hlink>
      <a:folHlink>
        <a:srgbClr val="FFFFFF"/>
      </a:folHlink>
    </a:clrScheme>
    <a:fontScheme name="NCRI Fonts">
      <a:majorFont>
        <a:latin typeface="Franklin Gothic Demi"/>
        <a:ea typeface=""/>
        <a:cs typeface=""/>
      </a:majorFont>
      <a:minorFont>
        <a:latin typeface="Franklin Gothic Book"/>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81B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NCRI PowerPoint template_March 2014 1">
        <a:dk1>
          <a:srgbClr val="000000"/>
        </a:dk1>
        <a:lt1>
          <a:srgbClr val="FFFFFF"/>
        </a:lt1>
        <a:dk2>
          <a:srgbClr val="3F3F3F"/>
        </a:dk2>
        <a:lt2>
          <a:srgbClr val="D8D8D8"/>
        </a:lt2>
        <a:accent1>
          <a:srgbClr val="810262"/>
        </a:accent1>
        <a:accent2>
          <a:srgbClr val="008998"/>
        </a:accent2>
        <a:accent3>
          <a:srgbClr val="FFFFFF"/>
        </a:accent3>
        <a:accent4>
          <a:srgbClr val="000000"/>
        </a:accent4>
        <a:accent5>
          <a:srgbClr val="C1AAB7"/>
        </a:accent5>
        <a:accent6>
          <a:srgbClr val="007C89"/>
        </a:accent6>
        <a:hlink>
          <a:srgbClr val="008998"/>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Adjacency</Template>
  <TotalTime>2056</TotalTime>
  <Words>2726</Words>
  <Application>Microsoft Office PowerPoint</Application>
  <PresentationFormat>On-screen Show (4:3)</PresentationFormat>
  <Paragraphs>524</Paragraphs>
  <Slides>115</Slides>
  <Notes>35</Notes>
  <HiddenSlides>0</HiddenSlides>
  <MMClips>1</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115</vt:i4>
      </vt:variant>
    </vt:vector>
  </HeadingPairs>
  <TitlesOfParts>
    <vt:vector size="124" baseType="lpstr">
      <vt:lpstr>Office Theme</vt:lpstr>
      <vt:lpstr>1_Office Theme</vt:lpstr>
      <vt:lpstr>2_Office Theme</vt:lpstr>
      <vt:lpstr>14_NCRI PowerPoint template_March 2014</vt:lpstr>
      <vt:lpstr>3_Office Theme</vt:lpstr>
      <vt:lpstr>14_Office Theme</vt:lpstr>
      <vt:lpstr>7_Default</vt:lpstr>
      <vt:lpstr>Slide</vt:lpstr>
      <vt:lpstr>ClipArt</vt:lpstr>
      <vt:lpstr>Radiotherapy: Cancer treatment of the past or future?</vt:lpstr>
      <vt:lpstr>What is the issue?</vt:lpstr>
      <vt:lpstr>Changes in cancer survival over time</vt:lpstr>
      <vt:lpstr>Radiotherapy cures more people than chemotherapy</vt:lpstr>
      <vt:lpstr>How radiotherapy helps</vt:lpstr>
      <vt:lpstr> British Roentgen Society 1897</vt:lpstr>
      <vt:lpstr>Electrotherapeutic Society 1902</vt:lpstr>
      <vt:lpstr>Radioactivity</vt:lpstr>
      <vt:lpstr>PowerPoint Presentation</vt:lpstr>
      <vt:lpstr>PowerPoint Presentation</vt:lpstr>
      <vt:lpstr>PowerPoint Presentation</vt:lpstr>
      <vt:lpstr>PowerPoint Presentation</vt:lpstr>
      <vt:lpstr>PowerPoint Presentation</vt:lpstr>
      <vt:lpstr>British Institute of Radiology 1924</vt:lpstr>
      <vt:lpstr>PowerPoint Presentation</vt:lpstr>
      <vt:lpstr>The advent of external radiotherapy machines</vt:lpstr>
      <vt:lpstr>PowerPoint Presentation</vt:lpstr>
      <vt:lpstr>Improving technology and improving precision</vt:lpstr>
      <vt:lpstr>Sharing expertise</vt:lpstr>
      <vt:lpstr>Key members of the workforce</vt:lpstr>
      <vt:lpstr>Aim</vt:lpstr>
      <vt:lpstr>Radiotherapy damages DNA</vt:lpstr>
      <vt:lpstr>PowerPoint Presentation</vt:lpstr>
      <vt:lpstr>PowerPoint Presentation</vt:lpstr>
      <vt:lpstr>PowerPoint Presentation</vt:lpstr>
      <vt:lpstr>How do we deliver dose?</vt:lpstr>
      <vt:lpstr>PowerPoint Presentation</vt:lpstr>
      <vt:lpstr>PowerPoint Presentation</vt:lpstr>
      <vt:lpstr>PowerPoint Presentation</vt:lpstr>
      <vt:lpstr>PowerPoint Presentation</vt:lpstr>
      <vt:lpstr>Brachytherapy</vt:lpstr>
      <vt:lpstr>Stereotactic radiotherapy</vt:lpstr>
      <vt:lpstr>Protons</vt:lpstr>
      <vt:lpstr>PowerPoint Presentation</vt:lpstr>
      <vt:lpstr>PowerPoint Presentation</vt:lpstr>
      <vt:lpstr>28 year old woman</vt:lpstr>
      <vt:lpstr>PowerPoint Presentation</vt:lpstr>
      <vt:lpstr>Dose distribution comparison: intact cervix</vt:lpstr>
      <vt:lpstr>Personalised Treatment</vt:lpstr>
      <vt:lpstr>Care on Treatment</vt:lpstr>
      <vt:lpstr>4 Years later</vt:lpstr>
      <vt:lpstr>PowerPoint Presentation</vt:lpstr>
      <vt:lpstr>PowerPoint Presentation</vt:lpstr>
      <vt:lpstr>PowerPoint Presentation</vt:lpstr>
      <vt:lpstr>Radiotherapy: Cancer treatment of the past or future?</vt:lpstr>
      <vt:lpstr>Managing Cancer Outcomes</vt:lpstr>
      <vt:lpstr>Importance of Early Diagnosis</vt:lpstr>
      <vt:lpstr>PowerPoint Presentation</vt:lpstr>
      <vt:lpstr>Location, Location, Location</vt:lpstr>
      <vt:lpstr>PowerPoint Presentation</vt:lpstr>
      <vt:lpstr>PowerPoint Presentation</vt:lpstr>
      <vt:lpstr>Fear vs. Time?</vt:lpstr>
      <vt:lpstr>Patient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Radiotherapy: Cancer treatment of the past or future?</vt:lpstr>
      <vt:lpstr>Delivering high quality radiotherapy services: challenges &amp; opportunities? </vt:lpstr>
      <vt:lpstr>Delivering high quality radiotherapy services: challenges &amp; opportunities?</vt:lpstr>
      <vt:lpstr>What do patients want? </vt:lpstr>
      <vt:lpstr>Context</vt:lpstr>
      <vt:lpstr>Radiotherapy Vision 2014-2024 </vt:lpstr>
      <vt:lpstr>Context</vt:lpstr>
      <vt:lpstr>1. Radiotherapy profile </vt:lpstr>
      <vt:lpstr>2. Geography -challenges </vt:lpstr>
      <vt:lpstr>2. Geography - Challenges</vt:lpstr>
      <vt:lpstr>3. Equipment challenges  Current NHS Radiotherapy Equipment (Linear Accelerator) replacement requirements in England</vt:lpstr>
      <vt:lpstr>3. Equipment : new geographical location versus existing centre?  </vt:lpstr>
      <vt:lpstr>4. Workforce - UK Radiotherapy Services</vt:lpstr>
      <vt:lpstr>4. Radiotherapy workforce -challenges </vt:lpstr>
      <vt:lpstr>4. Radiotherapy workforce </vt:lpstr>
      <vt:lpstr>5. Building sustainable/resilient services -what’s required? </vt:lpstr>
      <vt:lpstr>5. World class patient care</vt:lpstr>
      <vt:lpstr>5. Building sustainable/resilient services -what’s required? </vt:lpstr>
      <vt:lpstr>Summary</vt:lpstr>
      <vt:lpstr>Radiotherapy: Cancer treatment of the past or future?</vt:lpstr>
      <vt:lpstr>Exploiting the potential of radiotherapy: Innovation, integration and Improving outcomes</vt:lpstr>
      <vt:lpstr>PowerPoint Presentation</vt:lpstr>
      <vt:lpstr>How does Radiotherapy work?</vt:lpstr>
      <vt:lpstr>Challenging patient – needed Image guided, Intensity modulated Radiotherapy</vt:lpstr>
      <vt:lpstr>DOES IMRT WORK?</vt:lpstr>
      <vt:lpstr>Other efficiencies: deliver the treatment differently</vt:lpstr>
      <vt:lpstr>Innovation – the chance to improve radiotherapy further  improve outcomes</vt:lpstr>
      <vt:lpstr>2013 Radiotherapy Innovation Fund  – how it got us closer to a World Class service</vt:lpstr>
      <vt:lpstr>How can we make a further tangible difference to UK radiotherapy</vt:lpstr>
      <vt:lpstr>Use the Technology to drive efficiency and improve outcomes</vt:lpstr>
      <vt:lpstr>MRI guided Radiotherapy</vt:lpstr>
      <vt:lpstr>Viewray MRIdian</vt:lpstr>
      <vt:lpstr>PowerPoint Presentation</vt:lpstr>
      <vt:lpstr>Case study: Adrenal metastasis</vt:lpstr>
      <vt:lpstr>Solitary NSCLC adrenal met</vt:lpstr>
      <vt:lpstr>Original plan – not as ‘curative’ as desired, due to potential ‘collateral damage’ to duodenum</vt:lpstr>
      <vt:lpstr>Imaging on first day: more separation</vt:lpstr>
      <vt:lpstr>Adaptive plan – replanned for BETTER t/ment</vt:lpstr>
      <vt:lpstr>Adaptive plan – Improved coverage and reduced OAR dose</vt:lpstr>
      <vt:lpstr>MRI guided radiotherapy delivery = ‘high end adaptive radiotherapy’ </vt:lpstr>
      <vt:lpstr>Using ‘drug’ technology/ biological innovations in conjunction with ‘high end’ radiotherapy </vt:lpstr>
      <vt:lpstr>PowerPoint Presentation</vt:lpstr>
      <vt:lpstr>Modifying the Tumour’s Environment ‘to our advantage’</vt:lpstr>
      <vt:lpstr>Proton therapy</vt:lpstr>
      <vt:lpstr>PowerPoint Presentation</vt:lpstr>
      <vt:lpstr>PowerPoint Presentation</vt:lpstr>
      <vt:lpstr>PowerPoint Presentation</vt:lpstr>
      <vt:lpstr>Sustainable revenue funding</vt:lpstr>
      <vt:lpstr>Thank you for the opportunity to present  </vt:lpstr>
      <vt:lpstr>Any questions? </vt:lpstr>
    </vt:vector>
  </TitlesOfParts>
  <Company>BIR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Hooper</dc:creator>
  <cp:lastModifiedBy>Carole Cross</cp:lastModifiedBy>
  <cp:revision>26</cp:revision>
  <dcterms:created xsi:type="dcterms:W3CDTF">2016-09-23T10:23:04Z</dcterms:created>
  <dcterms:modified xsi:type="dcterms:W3CDTF">2016-10-10T10:48:45Z</dcterms:modified>
</cp:coreProperties>
</file>