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72" r:id="rId4"/>
    <p:sldId id="273" r:id="rId5"/>
    <p:sldId id="27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58"/>
    <p:restoredTop sz="94586"/>
  </p:normalViewPr>
  <p:slideViewPr>
    <p:cSldViewPr snapToGrid="0" snapToObjects="1">
      <p:cViewPr varScale="1">
        <p:scale>
          <a:sx n="76" d="100"/>
          <a:sy n="76" d="100"/>
        </p:scale>
        <p:origin x="108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77953-B5B5-8D4E-AB60-5E5E294FE5B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7F4D61-581F-DF44-9242-9407107D055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43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FE67E-334D-C040-B112-04FF05F1A1E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951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FE67E-334D-C040-B112-04FF05F1A1E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61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FE67E-334D-C040-B112-04FF05F1A1E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3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98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223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527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8337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Lucida Sans" charset="0"/>
                <a:ea typeface="Lucida Sans" charset="0"/>
                <a:cs typeface="Lucida Sans" charset="0"/>
              </a:defRPr>
            </a:lvl1pPr>
          </a:lstStyle>
          <a:p>
            <a:r>
              <a:rPr lang="en-US"/>
              <a:t>MQ: Young People's Mental Health Campaign 2016-2019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87444" y="6356351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000" b="0" i="0">
                <a:latin typeface="Lucida Sans" charset="0"/>
                <a:ea typeface="Lucida Sans" charset="0"/>
                <a:cs typeface="Lucida Sans" charset="0"/>
              </a:defRPr>
            </a:lvl1pPr>
          </a:lstStyle>
          <a:p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58337" y="6276109"/>
            <a:ext cx="111723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36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659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143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8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43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95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447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73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301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E45A-6908-3C44-B5C9-9B052E700A21}" type="datetimeFigureOut">
              <a:rPr lang="en-GB" smtClean="0"/>
              <a:pPr/>
              <a:t>20/04/2017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00156-6077-7046-A831-099620A5BC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20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1004796"/>
            <a:ext cx="9144000" cy="2387600"/>
          </a:xfrm>
        </p:spPr>
        <p:txBody>
          <a:bodyPr>
            <a:normAutofit/>
          </a:bodyPr>
          <a:lstStyle/>
          <a:p>
            <a:r>
              <a:rPr lang="en-GB" b="1" dirty="0" smtClean="0">
                <a:latin typeface="Lucida Sans" charset="0"/>
                <a:ea typeface="Lucida Sans" charset="0"/>
                <a:cs typeface="Lucida Sans" charset="0"/>
              </a:rPr>
              <a:t>Transforming mental health through research</a:t>
            </a:r>
            <a:endParaRPr lang="en-GB" b="1" dirty="0">
              <a:latin typeface="Lucida Sans" charset="0"/>
              <a:ea typeface="Lucida Sans" charset="0"/>
              <a:cs typeface="Lucida Sans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3756881"/>
            <a:ext cx="9144000" cy="1655762"/>
          </a:xfrm>
        </p:spPr>
        <p:txBody>
          <a:bodyPr>
            <a:normAutofit/>
          </a:bodyPr>
          <a:lstStyle/>
          <a:p>
            <a:r>
              <a:rPr lang="en-GB" sz="2800" dirty="0" smtClean="0"/>
              <a:t>Professor Jeremy Hall</a:t>
            </a:r>
            <a:endParaRPr lang="en-GB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794" y="4702329"/>
            <a:ext cx="1704621" cy="1704621"/>
          </a:xfrm>
          <a:prstGeom prst="rect">
            <a:avLst/>
          </a:prstGeom>
        </p:spPr>
      </p:pic>
      <p:pic>
        <p:nvPicPr>
          <p:cNvPr id="8193" name="Picture 1" descr="C:\Users\Emma\Desktop\PARLIAMENT 2017\cardiff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2324" y="4752834"/>
            <a:ext cx="1507126" cy="1448436"/>
          </a:xfrm>
          <a:prstGeom prst="rect">
            <a:avLst/>
          </a:prstGeom>
          <a:noFill/>
        </p:spPr>
      </p:pic>
      <p:pic>
        <p:nvPicPr>
          <p:cNvPr id="8194" name="Picture 2" descr="C:\Users\Emma\Desktop\PARLIAMENT 2017\mr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405" y="4993590"/>
            <a:ext cx="2441802" cy="1073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291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942753" y="6276109"/>
            <a:ext cx="83792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99248" y="537201"/>
            <a:ext cx="8884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FS Lola" charset="0"/>
                <a:ea typeface="FS Lola" charset="0"/>
                <a:cs typeface="FS Lola" charset="0"/>
              </a:rPr>
              <a:t>Mental health: the scale of the problem</a:t>
            </a:r>
            <a:endParaRPr lang="en-US" sz="2800" b="1" dirty="0">
              <a:latin typeface="FS Lola" charset="0"/>
              <a:ea typeface="FS Lola" charset="0"/>
              <a:cs typeface="FS Lola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70" y="1644690"/>
            <a:ext cx="8787376" cy="1067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71" y="2968326"/>
            <a:ext cx="8374630" cy="101336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70" y="4318076"/>
            <a:ext cx="7973487" cy="109650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107279" y="2670248"/>
            <a:ext cx="160255" cy="113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8803073" y="1810459"/>
            <a:ext cx="3191931" cy="3525766"/>
            <a:chOff x="8803073" y="1810459"/>
            <a:chExt cx="3191931" cy="3525766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597" b="53109"/>
            <a:stretch/>
          </p:blipFill>
          <p:spPr>
            <a:xfrm>
              <a:off x="9870955" y="2711812"/>
              <a:ext cx="2124049" cy="1345568"/>
            </a:xfrm>
            <a:prstGeom prst="rect">
              <a:avLst/>
            </a:prstGeom>
          </p:spPr>
        </p:pic>
        <p:sp>
          <p:nvSpPr>
            <p:cNvPr id="18" name="Right Bracket 17"/>
            <p:cNvSpPr/>
            <p:nvPr/>
          </p:nvSpPr>
          <p:spPr>
            <a:xfrm>
              <a:off x="8803073" y="1810459"/>
              <a:ext cx="470647" cy="3525766"/>
            </a:xfrm>
            <a:prstGeom prst="righ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81105" y="3239589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/>
                <a:t>&lt;</a:t>
              </a:r>
              <a:endParaRPr lang="en-GB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3133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Users\Emma\Desktop\PARLIAMENT 2017\4a51f9b32dba100bf9ac3cf6917f62c5_check-15-black-check-ok-tick-clipart-black-and-white_400-400.png"/>
          <p:cNvPicPr>
            <a:picLocks noChangeAspect="1" noChangeArrowheads="1"/>
          </p:cNvPicPr>
          <p:nvPr/>
        </p:nvPicPr>
        <p:blipFill>
          <a:blip r:embed="rId3"/>
          <a:srcRect l="30307" t="33161" r="30619" b="32890"/>
          <a:stretch>
            <a:fillRect/>
          </a:stretch>
        </p:blipFill>
        <p:spPr bwMode="auto">
          <a:xfrm>
            <a:off x="460375" y="2077310"/>
            <a:ext cx="1985555" cy="1725138"/>
          </a:xfrm>
          <a:prstGeom prst="rect">
            <a:avLst/>
          </a:prstGeom>
          <a:noFill/>
        </p:spPr>
      </p:pic>
      <p:cxnSp>
        <p:nvCxnSpPr>
          <p:cNvPr id="6" name="Straight Connector 5"/>
          <p:cNvCxnSpPr/>
          <p:nvPr/>
        </p:nvCxnSpPr>
        <p:spPr>
          <a:xfrm>
            <a:off x="1942753" y="6276109"/>
            <a:ext cx="83792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99248" y="537201"/>
            <a:ext cx="8884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FS Lola" charset="0"/>
                <a:ea typeface="FS Lola" charset="0"/>
                <a:cs typeface="FS Lola" charset="0"/>
              </a:rPr>
              <a:t>Mental health: the way forward through research</a:t>
            </a:r>
            <a:endParaRPr lang="en-US" sz="2800" b="1" dirty="0">
              <a:latin typeface="FS Lola" charset="0"/>
              <a:ea typeface="FS Lola" charset="0"/>
              <a:cs typeface="FS Lola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875701" y="4749777"/>
            <a:ext cx="5943600" cy="1024359"/>
            <a:chOff x="5806440" y="4815092"/>
            <a:chExt cx="5943600" cy="1024359"/>
          </a:xfrm>
        </p:grpSpPr>
        <p:sp>
          <p:nvSpPr>
            <p:cNvPr id="26" name="TextBox 25"/>
            <p:cNvSpPr txBox="1"/>
            <p:nvPr/>
          </p:nvSpPr>
          <p:spPr>
            <a:xfrm>
              <a:off x="6440286" y="5054621"/>
              <a:ext cx="47847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FS Lola"/>
                </a:rPr>
                <a:t>A time of great opportunity</a:t>
              </a:r>
              <a:endParaRPr lang="en-US" sz="2800" b="1" dirty="0">
                <a:latin typeface="FS Lola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806440" y="4815092"/>
              <a:ext cx="5943600" cy="1024359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042769" y="1872757"/>
            <a:ext cx="2343911" cy="1996798"/>
            <a:chOff x="2042769" y="1872757"/>
            <a:chExt cx="2343911" cy="1996798"/>
          </a:xfrm>
        </p:grpSpPr>
        <p:sp>
          <p:nvSpPr>
            <p:cNvPr id="2" name="TextBox 1"/>
            <p:cNvSpPr txBox="1"/>
            <p:nvPr/>
          </p:nvSpPr>
          <p:spPr>
            <a:xfrm>
              <a:off x="2042769" y="3346335"/>
              <a:ext cx="23439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latin typeface="FS Lola"/>
                </a:rPr>
                <a:t>Risk Factors</a:t>
              </a:r>
              <a:endParaRPr lang="en-US" sz="2800" b="1" dirty="0">
                <a:latin typeface="FS Lola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060"/>
            <a:stretch>
              <a:fillRect/>
            </a:stretch>
          </p:blipFill>
          <p:spPr>
            <a:xfrm>
              <a:off x="2563290" y="1872757"/>
              <a:ext cx="1488559" cy="1067122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4845249" y="1492979"/>
            <a:ext cx="5053673" cy="2376576"/>
            <a:chOff x="4845249" y="1492979"/>
            <a:chExt cx="5053673" cy="2376576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4845249" y="2572542"/>
              <a:ext cx="1963882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4" name="Group 33"/>
            <p:cNvGrpSpPr/>
            <p:nvPr/>
          </p:nvGrpSpPr>
          <p:grpSpPr>
            <a:xfrm>
              <a:off x="7395116" y="1492979"/>
              <a:ext cx="2503806" cy="2376576"/>
              <a:chOff x="7395116" y="1492979"/>
              <a:chExt cx="2503806" cy="2376576"/>
            </a:xfrm>
          </p:grpSpPr>
          <p:pic>
            <p:nvPicPr>
              <p:cNvPr id="2050" name="Picture 2" descr="C:\Users\Emma\Desktop\PARLIAMENT 2017\braincomplete.pn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395116" y="1492979"/>
                <a:ext cx="2503806" cy="1806353"/>
              </a:xfrm>
              <a:prstGeom prst="rect">
                <a:avLst/>
              </a:prstGeom>
              <a:noFill/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7810153" y="3346335"/>
                <a:ext cx="184217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b="1" dirty="0" smtClean="0">
                    <a:latin typeface="FS Lola"/>
                  </a:rPr>
                  <a:t>The Brain</a:t>
                </a:r>
                <a:endParaRPr lang="en-US" sz="2800" b="1" dirty="0">
                  <a:latin typeface="FS Lola"/>
                </a:endParaRPr>
              </a:p>
            </p:txBody>
          </p:sp>
        </p:grpSp>
      </p:grpSp>
      <p:sp>
        <p:nvSpPr>
          <p:cNvPr id="2054" name="AutoShape 6" descr="Image result for tick image black and whi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6" name="AutoShape 8" descr="Image result for tick image black and whi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2" name="Picture 6" descr="C:\Users\Jeremy\Desktop\GSC_8030_ HIP Neurons_TuB3-500x500.jpg"/>
          <p:cNvPicPr>
            <a:picLocks noChangeAspect="1" noChangeArrowheads="1"/>
          </p:cNvPicPr>
          <p:nvPr/>
        </p:nvPicPr>
        <p:blipFill>
          <a:blip r:embed="rId6"/>
          <a:srcRect l="3384" t="15311" r="4321" b="17686"/>
          <a:stretch>
            <a:fillRect/>
          </a:stretch>
        </p:blipFill>
        <p:spPr bwMode="auto">
          <a:xfrm>
            <a:off x="9898922" y="2939879"/>
            <a:ext cx="1797713" cy="1305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C:\Users\Emma\Desktop\PARLIAMENT 2017\DTI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898922" y="1060421"/>
            <a:ext cx="1797713" cy="12725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505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843444" y="3190750"/>
            <a:ext cx="7831714" cy="1090444"/>
            <a:chOff x="1843444" y="3190750"/>
            <a:chExt cx="7831714" cy="109044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34554" r="67858" b="40331"/>
            <a:stretch/>
          </p:blipFill>
          <p:spPr>
            <a:xfrm>
              <a:off x="6021977" y="3278883"/>
              <a:ext cx="1966555" cy="400967"/>
            </a:xfrm>
            <a:prstGeom prst="rect">
              <a:avLst/>
            </a:prstGeom>
          </p:spPr>
        </p:pic>
        <p:grpSp>
          <p:nvGrpSpPr>
            <p:cNvPr id="30" name="Group 29"/>
            <p:cNvGrpSpPr/>
            <p:nvPr/>
          </p:nvGrpSpPr>
          <p:grpSpPr>
            <a:xfrm>
              <a:off x="1843444" y="3190750"/>
              <a:ext cx="7831714" cy="1090444"/>
              <a:chOff x="1843444" y="3190750"/>
              <a:chExt cx="7831714" cy="1090444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3686843" y="3237341"/>
                <a:ext cx="5988315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 smtClean="0">
                    <a:latin typeface="FS Lola"/>
                  </a:rPr>
                  <a:t>This will require </a:t>
                </a:r>
                <a:r>
                  <a:rPr lang="en-GB" sz="2600" b="1" dirty="0" smtClean="0">
                    <a:latin typeface="FS Lola"/>
                  </a:rPr>
                  <a:t>investment</a:t>
                </a:r>
                <a:r>
                  <a:rPr lang="en-GB" sz="2600" dirty="0" smtClean="0">
                    <a:latin typeface="FS Lola"/>
                  </a:rPr>
                  <a:t> in our mental health research </a:t>
                </a:r>
                <a:endParaRPr lang="en-US" sz="2600" dirty="0">
                  <a:latin typeface="FS Lola"/>
                </a:endParaRPr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328" b="136"/>
              <a:stretch/>
            </p:blipFill>
            <p:spPr>
              <a:xfrm>
                <a:off x="1843444" y="3190750"/>
                <a:ext cx="1530458" cy="1090444"/>
              </a:xfrm>
              <a:prstGeom prst="rect">
                <a:avLst/>
              </a:prstGeom>
            </p:spPr>
          </p:pic>
        </p:grpSp>
      </p:grpSp>
      <p:grpSp>
        <p:nvGrpSpPr>
          <p:cNvPr id="34" name="Group 33"/>
          <p:cNvGrpSpPr/>
          <p:nvPr/>
        </p:nvGrpSpPr>
        <p:grpSpPr>
          <a:xfrm>
            <a:off x="1843444" y="4579694"/>
            <a:ext cx="7831713" cy="1040152"/>
            <a:chOff x="1843444" y="4579694"/>
            <a:chExt cx="7831713" cy="1040152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679" r="30497" b="36804"/>
            <a:stretch/>
          </p:blipFill>
          <p:spPr>
            <a:xfrm>
              <a:off x="4374077" y="5092602"/>
              <a:ext cx="4101434" cy="408331"/>
            </a:xfrm>
            <a:prstGeom prst="rect">
              <a:avLst/>
            </a:prstGeom>
          </p:spPr>
        </p:pic>
        <p:grpSp>
          <p:nvGrpSpPr>
            <p:cNvPr id="31" name="Group 30"/>
            <p:cNvGrpSpPr/>
            <p:nvPr/>
          </p:nvGrpSpPr>
          <p:grpSpPr>
            <a:xfrm>
              <a:off x="1843444" y="4579694"/>
              <a:ext cx="7831713" cy="1040152"/>
              <a:chOff x="1843444" y="4579694"/>
              <a:chExt cx="7831713" cy="104015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3686843" y="4653494"/>
                <a:ext cx="5988314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 smtClean="0">
                    <a:latin typeface="FS Lola"/>
                  </a:rPr>
                  <a:t>The benefits will however be huge to both </a:t>
                </a:r>
                <a:r>
                  <a:rPr lang="en-GB" sz="2600" b="1" dirty="0" smtClean="0">
                    <a:latin typeface="FS Lola"/>
                  </a:rPr>
                  <a:t>society and the economy</a:t>
                </a:r>
                <a:endParaRPr lang="en-US" sz="2600" b="1" dirty="0">
                  <a:latin typeface="FS Lola"/>
                </a:endParaRPr>
              </a:p>
            </p:txBody>
          </p:sp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199" b="-2644"/>
              <a:stretch/>
            </p:blipFill>
            <p:spPr>
              <a:xfrm>
                <a:off x="1843444" y="4579694"/>
                <a:ext cx="1658292" cy="1040152"/>
              </a:xfrm>
              <a:prstGeom prst="rect">
                <a:avLst/>
              </a:prstGeom>
            </p:spPr>
          </p:pic>
        </p:grpSp>
      </p:grpSp>
      <p:grpSp>
        <p:nvGrpSpPr>
          <p:cNvPr id="32" name="Group 31"/>
          <p:cNvGrpSpPr/>
          <p:nvPr/>
        </p:nvGrpSpPr>
        <p:grpSpPr>
          <a:xfrm>
            <a:off x="2241262" y="1686856"/>
            <a:ext cx="7706104" cy="1290637"/>
            <a:chOff x="2241262" y="1686856"/>
            <a:chExt cx="7706104" cy="1290637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679" r="57339" b="35509"/>
            <a:stretch/>
          </p:blipFill>
          <p:spPr>
            <a:xfrm flipH="1" flipV="1">
              <a:off x="5383514" y="1889569"/>
              <a:ext cx="2618081" cy="445390"/>
            </a:xfrm>
            <a:prstGeom prst="rect">
              <a:avLst/>
            </a:prstGeom>
          </p:spPr>
        </p:pic>
        <p:grpSp>
          <p:nvGrpSpPr>
            <p:cNvPr id="29" name="Group 28"/>
            <p:cNvGrpSpPr/>
            <p:nvPr/>
          </p:nvGrpSpPr>
          <p:grpSpPr>
            <a:xfrm>
              <a:off x="2241262" y="1686856"/>
              <a:ext cx="7706104" cy="1290637"/>
              <a:chOff x="2241262" y="1686856"/>
              <a:chExt cx="7706104" cy="1290637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3686843" y="1890817"/>
                <a:ext cx="6260523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 smtClean="0">
                    <a:latin typeface="FS Lola"/>
                  </a:rPr>
                  <a:t>We need a </a:t>
                </a:r>
                <a:r>
                  <a:rPr lang="en-GB" sz="2600" b="1" dirty="0" smtClean="0">
                    <a:latin typeface="FS Lola"/>
                  </a:rPr>
                  <a:t>national project </a:t>
                </a:r>
                <a:r>
                  <a:rPr lang="en-GB" sz="2600" dirty="0" smtClean="0">
                    <a:latin typeface="FS Lola"/>
                  </a:rPr>
                  <a:t>to transform mental health through research</a:t>
                </a:r>
                <a:endParaRPr lang="en-US" sz="2600" dirty="0">
                  <a:latin typeface="FS Lola"/>
                </a:endParaRPr>
              </a:p>
            </p:txBody>
          </p:sp>
          <p:pic>
            <p:nvPicPr>
              <p:cNvPr id="1026" name="Picture 2" descr="C:\Users\Emma\Desktop\PARLIAMENT 2017\test tube 1.png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241262" y="1686856"/>
                <a:ext cx="630237" cy="1290637"/>
              </a:xfrm>
              <a:prstGeom prst="rect">
                <a:avLst/>
              </a:prstGeom>
              <a:noFill/>
            </p:spPr>
          </p:pic>
        </p:grpSp>
      </p:grpSp>
      <p:cxnSp>
        <p:nvCxnSpPr>
          <p:cNvPr id="6" name="Straight Connector 5"/>
          <p:cNvCxnSpPr/>
          <p:nvPr/>
        </p:nvCxnSpPr>
        <p:spPr>
          <a:xfrm>
            <a:off x="1942753" y="6276109"/>
            <a:ext cx="83792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99248" y="537201"/>
            <a:ext cx="8884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FS Lola" charset="0"/>
                <a:ea typeface="FS Lola" charset="0"/>
                <a:cs typeface="FS Lola" charset="0"/>
              </a:rPr>
              <a:t>Mental health: what we need to do now</a:t>
            </a:r>
            <a:endParaRPr lang="en-US" sz="2800" b="1" dirty="0">
              <a:latin typeface="FS Lola" charset="0"/>
              <a:ea typeface="FS Lola" charset="0"/>
              <a:cs typeface="FS Lola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118755" y="2670248"/>
            <a:ext cx="160255" cy="113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41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20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78</Words>
  <Application>Microsoft Office PowerPoint</Application>
  <PresentationFormat>Widescreen</PresentationFormat>
  <Paragraphs>15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FS Lola</vt:lpstr>
      <vt:lpstr>Lucida Sans</vt:lpstr>
      <vt:lpstr>Office Theme</vt:lpstr>
      <vt:lpstr>Transforming mental health through research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figures on the general level of burden of mental illness (1 in 4 people affected, total costs, perhaps figures re suicide etc) - I know I should know this but I expect you have better data than me! o   I’ve attached our full list of campaign stats which has the main ones we use (adults and young people). These are also used in the Manfesto/MP briefing   o   Some figures on the amount spent on mental health research compared to other disease areas. I know you have data on this. o   The figures are included in both the manifesto and MP briefing. Our latest analysis carried out last October found that it was £8 per person affected by a mental illness, comparted to £178 person with cancer.   o   Any thoughts you have on "why this is the time to invest in mental health research" (although this is something I have fairly well covered). o   Am sure you have this covered – but we have a section in our manifesto (pages 7 and 8) which make the case for Government leadership and give a topline pointer on why the time is now. This is still quite broad – it is an area that I am keen to work more on. o   One of our main messages is that we’re at a tipping point – levels of awareness are rising, political interest is building, and stigma is being tackled – now is the time for research. To provide long-term solutions to major challenges.   o   Anything you want me to mention from an MQ point of view. o   Mentioning all of the points above would be amazing from our perspective. Making the case too about the need to focus on young people’s research is important too – there is growing awareness about the issue in terms of services/stigma, but research not really yet part of the equation enough. It’s an area we’re pushing on! o   Any reference to us – as the new major charity in the landscape, is also always appreciated….</dc:title>
  <dc:creator>Microsoft Office User</dc:creator>
  <cp:lastModifiedBy>LLOYD, Annabel C</cp:lastModifiedBy>
  <cp:revision>32</cp:revision>
  <dcterms:created xsi:type="dcterms:W3CDTF">2017-04-04T09:54:46Z</dcterms:created>
  <dcterms:modified xsi:type="dcterms:W3CDTF">2017-04-20T11:04:55Z</dcterms:modified>
</cp:coreProperties>
</file>