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70" r:id="rId2"/>
    <p:sldId id="326" r:id="rId3"/>
    <p:sldId id="327" r:id="rId4"/>
    <p:sldId id="328" r:id="rId5"/>
    <p:sldId id="329" r:id="rId6"/>
    <p:sldId id="331" r:id="rId7"/>
    <p:sldId id="332" r:id="rId8"/>
    <p:sldId id="333" r:id="rId9"/>
    <p:sldId id="334" r:id="rId10"/>
    <p:sldId id="335" r:id="rId11"/>
    <p:sldId id="318" r:id="rId12"/>
    <p:sldId id="316" r:id="rId13"/>
    <p:sldId id="282" r:id="rId14"/>
    <p:sldId id="330" r:id="rId15"/>
    <p:sldId id="319" r:id="rId16"/>
    <p:sldId id="302" r:id="rId17"/>
    <p:sldId id="290" r:id="rId18"/>
    <p:sldId id="305" r:id="rId19"/>
    <p:sldId id="337" r:id="rId20"/>
    <p:sldId id="340" r:id="rId21"/>
    <p:sldId id="336" r:id="rId22"/>
    <p:sldId id="322" r:id="rId23"/>
    <p:sldId id="338" r:id="rId24"/>
    <p:sldId id="325" r:id="rId25"/>
    <p:sldId id="339" r:id="rId26"/>
    <p:sldId id="323" r:id="rId27"/>
    <p:sldId id="274" r:id="rId28"/>
  </p:sldIdLst>
  <p:sldSz cx="9144000" cy="6858000" type="screen4x3"/>
  <p:notesSz cx="6400800" cy="8686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A9DA"/>
    <a:srgbClr val="008399"/>
    <a:srgbClr val="BEBEBE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82274" autoAdjust="0"/>
  </p:normalViewPr>
  <p:slideViewPr>
    <p:cSldViewPr>
      <p:cViewPr>
        <p:scale>
          <a:sx n="40" d="100"/>
          <a:sy n="40" d="100"/>
        </p:scale>
        <p:origin x="-2448" y="-9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2028" y="-78"/>
      </p:cViewPr>
      <p:guideLst>
        <p:guide orient="horz" pos="2736"/>
        <p:guide pos="20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ropbox\Chapter%203%20-%20Fecal%20pellets\Fecal%20pellet%20production%20rate.xlsx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\Dropbox\Chapter%203%20-%20Fecal%20pellets\fecal%20pellet%20with%20natural%20april%20201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\\npm\pmldfs\newhome\PKW\My%20Documents\Microplastics%20Grant\Alice%20WM\Plastic%20counts%20and%20sizi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0318778842152"/>
          <c:y val="0.0289063061620604"/>
          <c:w val="0.709413713567481"/>
          <c:h val="0.87650290894954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Sheet1!$S$29</c:f>
              <c:strCache>
                <c:ptCount val="1"/>
                <c:pt idx="0">
                  <c:v>Total</c:v>
                </c:pt>
              </c:strCache>
            </c:strRef>
          </c:tx>
          <c:spPr>
            <a:pattFill prst="pct25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solidFill>
                <a:sysClr val="windowText" lastClr="000000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Sheet1!$X$29:$Y$29</c:f>
                <c:numCache>
                  <c:formatCode>General</c:formatCode>
                  <c:ptCount val="2"/>
                  <c:pt idx="0">
                    <c:v>3.489850294310387</c:v>
                  </c:pt>
                  <c:pt idx="1">
                    <c:v>2.670353429058549</c:v>
                  </c:pt>
                </c:numCache>
              </c:numRef>
            </c:plus>
            <c:minus>
              <c:numRef>
                <c:f>Sheet1!$X$29:$Y$29</c:f>
                <c:numCache>
                  <c:formatCode>General</c:formatCode>
                  <c:ptCount val="2"/>
                  <c:pt idx="0">
                    <c:v>3.489850294310387</c:v>
                  </c:pt>
                  <c:pt idx="1">
                    <c:v>2.670353429058549</c:v>
                  </c:pt>
                </c:numCache>
              </c:numRef>
            </c:minus>
          </c:errBars>
          <c:cat>
            <c:strRef>
              <c:f>Sheet1!$T$28:$U$28</c:f>
              <c:strCache>
                <c:ptCount val="2"/>
                <c:pt idx="0">
                  <c:v>Control</c:v>
                </c:pt>
                <c:pt idx="1">
                  <c:v>Experimental</c:v>
                </c:pt>
              </c:strCache>
            </c:strRef>
          </c:cat>
          <c:val>
            <c:numRef>
              <c:f>Sheet1!$T$29:$U$29</c:f>
              <c:numCache>
                <c:formatCode>0.0</c:formatCode>
                <c:ptCount val="2"/>
                <c:pt idx="0">
                  <c:v>46.10594594594596</c:v>
                </c:pt>
                <c:pt idx="1">
                  <c:v>43.32972972972973</c:v>
                </c:pt>
              </c:numCache>
            </c:numRef>
          </c:val>
        </c:ser>
        <c:ser>
          <c:idx val="2"/>
          <c:order val="1"/>
          <c:tx>
            <c:strRef>
              <c:f>Sheet1!$S$31</c:f>
              <c:strCache>
                <c:ptCount val="1"/>
                <c:pt idx="0">
                  <c:v>Partial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Sheet1!$X$31:$Y$31</c:f>
                <c:numCache>
                  <c:formatCode>General</c:formatCode>
                  <c:ptCount val="2"/>
                  <c:pt idx="0">
                    <c:v>0.357640183838016</c:v>
                  </c:pt>
                  <c:pt idx="1">
                    <c:v>1.016207015484506</c:v>
                  </c:pt>
                </c:numCache>
              </c:numRef>
            </c:plus>
            <c:minus>
              <c:numRef>
                <c:f>Sheet1!$X$31:$Y$31</c:f>
                <c:numCache>
                  <c:formatCode>General</c:formatCode>
                  <c:ptCount val="2"/>
                  <c:pt idx="0">
                    <c:v>0.357640183838016</c:v>
                  </c:pt>
                  <c:pt idx="1">
                    <c:v>1.016207015484506</c:v>
                  </c:pt>
                </c:numCache>
              </c:numRef>
            </c:minus>
          </c:errBars>
          <c:cat>
            <c:strRef>
              <c:f>Sheet1!$T$28:$U$28</c:f>
              <c:strCache>
                <c:ptCount val="2"/>
                <c:pt idx="0">
                  <c:v>Control</c:v>
                </c:pt>
                <c:pt idx="1">
                  <c:v>Experimental</c:v>
                </c:pt>
              </c:strCache>
            </c:strRef>
          </c:cat>
          <c:val>
            <c:numRef>
              <c:f>Sheet1!$T$31:$U$31</c:f>
              <c:numCache>
                <c:formatCode>0.0</c:formatCode>
                <c:ptCount val="2"/>
                <c:pt idx="0">
                  <c:v>2.335135135135135</c:v>
                </c:pt>
                <c:pt idx="1">
                  <c:v>13.18054054054054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8"/>
        <c:axId val="2035244536"/>
        <c:axId val="2053971112"/>
      </c:barChart>
      <c:catAx>
        <c:axId val="2035244536"/>
        <c:scaling>
          <c:orientation val="minMax"/>
        </c:scaling>
        <c:delete val="0"/>
        <c:axPos val="b"/>
        <c:majorTickMark val="out"/>
        <c:minorTickMark val="none"/>
        <c:tickLblPos val="nextTo"/>
        <c:crossAx val="2053971112"/>
        <c:crosses val="autoZero"/>
        <c:auto val="1"/>
        <c:lblAlgn val="ctr"/>
        <c:lblOffset val="100"/>
        <c:noMultiLvlLbl val="0"/>
      </c:catAx>
      <c:valAx>
        <c:axId val="2053971112"/>
        <c:scaling>
          <c:orientation val="minMax"/>
          <c:max val="5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GB" sz="1200" dirty="0"/>
                  <a:t>Number of </a:t>
                </a:r>
                <a:r>
                  <a:rPr lang="en-GB" sz="1200" dirty="0" smtClean="0"/>
                  <a:t>faecal </a:t>
                </a:r>
                <a:r>
                  <a:rPr lang="en-GB" sz="1200" dirty="0"/>
                  <a:t>p</a:t>
                </a:r>
                <a:r>
                  <a:rPr lang="en-GB" sz="1200" dirty="0" smtClean="0"/>
                  <a:t>ellets</a:t>
                </a:r>
                <a:endParaRPr lang="en-GB" sz="1200" dirty="0"/>
              </a:p>
            </c:rich>
          </c:tx>
          <c:layout>
            <c:manualLayout>
              <c:xMode val="edge"/>
              <c:yMode val="edge"/>
              <c:x val="0.00713833634719711"/>
              <c:y val="0.109312370428595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crossAx val="2035244536"/>
        <c:crosses val="autoZero"/>
        <c:crossBetween val="between"/>
        <c:majorUnit val="10.0"/>
      </c:valAx>
    </c:plotArea>
    <c:legend>
      <c:legendPos val="r"/>
      <c:layout>
        <c:manualLayout>
          <c:xMode val="edge"/>
          <c:yMode val="edge"/>
          <c:x val="0.732035614540315"/>
          <c:y val="0.41397585725769"/>
          <c:w val="0.215316851365882"/>
          <c:h val="0.168461079855923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6994694136402"/>
          <c:y val="0.0231252371939178"/>
          <c:w val="0.76540068717775"/>
          <c:h val="0.81678914317224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Control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4"/>
            <c:spPr>
              <a:noFill/>
              <a:ln>
                <a:solidFill>
                  <a:schemeClr val="bg1">
                    <a:lumMod val="50000"/>
                  </a:schemeClr>
                </a:solidFill>
              </a:ln>
            </c:spPr>
          </c:marker>
          <c:trendline>
            <c:spPr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c:spPr>
            <c:trendlineType val="linear"/>
            <c:dispRSqr val="0"/>
            <c:dispEq val="0"/>
          </c:trendline>
          <c:xVal>
            <c:numRef>
              <c:f>Sheet1!$G$5:$G$54</c:f>
              <c:numCache>
                <c:formatCode>0.00</c:formatCode>
                <c:ptCount val="50"/>
                <c:pt idx="0">
                  <c:v>0.933053018116169</c:v>
                </c:pt>
                <c:pt idx="1">
                  <c:v>1.102699021410017</c:v>
                </c:pt>
                <c:pt idx="2">
                  <c:v>0.933053018116169</c:v>
                </c:pt>
                <c:pt idx="3">
                  <c:v>1.017876019763093</c:v>
                </c:pt>
                <c:pt idx="4">
                  <c:v>0.848230016469244</c:v>
                </c:pt>
                <c:pt idx="5">
                  <c:v>1.272345024703866</c:v>
                </c:pt>
                <c:pt idx="6">
                  <c:v>0.933053018116169</c:v>
                </c:pt>
                <c:pt idx="7">
                  <c:v>1.102699021410017</c:v>
                </c:pt>
                <c:pt idx="8">
                  <c:v>1.017876019763093</c:v>
                </c:pt>
                <c:pt idx="9">
                  <c:v>0.848230016469244</c:v>
                </c:pt>
                <c:pt idx="10">
                  <c:v>1.272345024703866</c:v>
                </c:pt>
                <c:pt idx="11">
                  <c:v>1.187522023056942</c:v>
                </c:pt>
                <c:pt idx="12">
                  <c:v>1.272345024703866</c:v>
                </c:pt>
                <c:pt idx="13">
                  <c:v>1.102699021410017</c:v>
                </c:pt>
                <c:pt idx="14">
                  <c:v>0.848230016469244</c:v>
                </c:pt>
                <c:pt idx="15">
                  <c:v>1.272345024703866</c:v>
                </c:pt>
                <c:pt idx="16">
                  <c:v>1.017876019763093</c:v>
                </c:pt>
                <c:pt idx="17">
                  <c:v>0.848230016469244</c:v>
                </c:pt>
                <c:pt idx="18">
                  <c:v>1.187522023056942</c:v>
                </c:pt>
                <c:pt idx="19">
                  <c:v>1.357168026350791</c:v>
                </c:pt>
                <c:pt idx="20">
                  <c:v>1.187522023056942</c:v>
                </c:pt>
                <c:pt idx="21">
                  <c:v>1.272345024703866</c:v>
                </c:pt>
                <c:pt idx="22">
                  <c:v>1.441991027997715</c:v>
                </c:pt>
                <c:pt idx="23">
                  <c:v>1.441991027997715</c:v>
                </c:pt>
                <c:pt idx="24">
                  <c:v>1.102699021410017</c:v>
                </c:pt>
                <c:pt idx="25">
                  <c:v>1.52681402964464</c:v>
                </c:pt>
                <c:pt idx="26">
                  <c:v>1.357168026350791</c:v>
                </c:pt>
                <c:pt idx="27">
                  <c:v>1.441991027997715</c:v>
                </c:pt>
                <c:pt idx="28">
                  <c:v>1.102699021410017</c:v>
                </c:pt>
                <c:pt idx="29">
                  <c:v>1.102699021410017</c:v>
                </c:pt>
                <c:pt idx="30">
                  <c:v>1.017876019763093</c:v>
                </c:pt>
                <c:pt idx="31">
                  <c:v>0.933053018116169</c:v>
                </c:pt>
                <c:pt idx="32">
                  <c:v>1.187522023056942</c:v>
                </c:pt>
                <c:pt idx="33">
                  <c:v>1.102699021410017</c:v>
                </c:pt>
                <c:pt idx="34">
                  <c:v>1.272345024703866</c:v>
                </c:pt>
                <c:pt idx="35">
                  <c:v>1.017876019763093</c:v>
                </c:pt>
                <c:pt idx="36">
                  <c:v>0.933053018116169</c:v>
                </c:pt>
                <c:pt idx="37">
                  <c:v>1.187522023056942</c:v>
                </c:pt>
                <c:pt idx="38">
                  <c:v>1.357168026350791</c:v>
                </c:pt>
                <c:pt idx="39">
                  <c:v>1.102699021410017</c:v>
                </c:pt>
                <c:pt idx="40">
                  <c:v>1.272345024703866</c:v>
                </c:pt>
                <c:pt idx="41">
                  <c:v>1.102699021410017</c:v>
                </c:pt>
                <c:pt idx="42">
                  <c:v>0.76340701482232</c:v>
                </c:pt>
                <c:pt idx="43">
                  <c:v>1.102699021410017</c:v>
                </c:pt>
                <c:pt idx="44">
                  <c:v>1.357168026350791</c:v>
                </c:pt>
                <c:pt idx="45">
                  <c:v>1.187522023056942</c:v>
                </c:pt>
                <c:pt idx="46">
                  <c:v>1.017876019763093</c:v>
                </c:pt>
                <c:pt idx="47">
                  <c:v>1.187522023056942</c:v>
                </c:pt>
                <c:pt idx="48">
                  <c:v>0.933053018116169</c:v>
                </c:pt>
                <c:pt idx="49">
                  <c:v>1.102699021410017</c:v>
                </c:pt>
              </c:numCache>
            </c:numRef>
          </c:xVal>
          <c:yVal>
            <c:numRef>
              <c:f>Sheet1!$J$5:$J$54</c:f>
              <c:numCache>
                <c:formatCode>0.0</c:formatCode>
                <c:ptCount val="50"/>
                <c:pt idx="0">
                  <c:v>54.28528301886793</c:v>
                </c:pt>
                <c:pt idx="1">
                  <c:v>89.91000000000002</c:v>
                </c:pt>
                <c:pt idx="2">
                  <c:v>99.21103448275863</c:v>
                </c:pt>
                <c:pt idx="3">
                  <c:v>102.7542857142857</c:v>
                </c:pt>
                <c:pt idx="4">
                  <c:v>84.62117647058824</c:v>
                </c:pt>
                <c:pt idx="5">
                  <c:v>99.21103448275863</c:v>
                </c:pt>
                <c:pt idx="6">
                  <c:v>89.91000000000002</c:v>
                </c:pt>
                <c:pt idx="7">
                  <c:v>106.56</c:v>
                </c:pt>
                <c:pt idx="8">
                  <c:v>92.81032258064516</c:v>
                </c:pt>
                <c:pt idx="9">
                  <c:v>75.71368421052631</c:v>
                </c:pt>
                <c:pt idx="10">
                  <c:v>151.4273684210526</c:v>
                </c:pt>
                <c:pt idx="11">
                  <c:v>169.2423529411765</c:v>
                </c:pt>
                <c:pt idx="12">
                  <c:v>92.81032258064516</c:v>
                </c:pt>
                <c:pt idx="13">
                  <c:v>77.76</c:v>
                </c:pt>
                <c:pt idx="14">
                  <c:v>55.32923076923078</c:v>
                </c:pt>
                <c:pt idx="15">
                  <c:v>35.08682926829266</c:v>
                </c:pt>
                <c:pt idx="16">
                  <c:v>59.94</c:v>
                </c:pt>
                <c:pt idx="17">
                  <c:v>84.62117647058824</c:v>
                </c:pt>
                <c:pt idx="18">
                  <c:v>130.7781818181818</c:v>
                </c:pt>
                <c:pt idx="19">
                  <c:v>102.7542857142857</c:v>
                </c:pt>
                <c:pt idx="20">
                  <c:v>89.91000000000002</c:v>
                </c:pt>
                <c:pt idx="21">
                  <c:v>159.84</c:v>
                </c:pt>
                <c:pt idx="22">
                  <c:v>106.56</c:v>
                </c:pt>
                <c:pt idx="23">
                  <c:v>92.81032258064516</c:v>
                </c:pt>
                <c:pt idx="24">
                  <c:v>70.17365853658532</c:v>
                </c:pt>
                <c:pt idx="25">
                  <c:v>106.56</c:v>
                </c:pt>
                <c:pt idx="26">
                  <c:v>99.21103448275863</c:v>
                </c:pt>
                <c:pt idx="27">
                  <c:v>102.7542857142857</c:v>
                </c:pt>
                <c:pt idx="28">
                  <c:v>59.94</c:v>
                </c:pt>
                <c:pt idx="29">
                  <c:v>53.28000000000001</c:v>
                </c:pt>
                <c:pt idx="30">
                  <c:v>70.17365853658532</c:v>
                </c:pt>
                <c:pt idx="31">
                  <c:v>54.28528301886793</c:v>
                </c:pt>
                <c:pt idx="32">
                  <c:v>73.77230769230769</c:v>
                </c:pt>
                <c:pt idx="33">
                  <c:v>99.21103448275863</c:v>
                </c:pt>
                <c:pt idx="34">
                  <c:v>110.6584615384615</c:v>
                </c:pt>
                <c:pt idx="35">
                  <c:v>39.96</c:v>
                </c:pt>
                <c:pt idx="36">
                  <c:v>49.60551724137932</c:v>
                </c:pt>
                <c:pt idx="37">
                  <c:v>77.76</c:v>
                </c:pt>
                <c:pt idx="38">
                  <c:v>84.62117647058824</c:v>
                </c:pt>
                <c:pt idx="39">
                  <c:v>77.76</c:v>
                </c:pt>
                <c:pt idx="40">
                  <c:v>106.56</c:v>
                </c:pt>
                <c:pt idx="41">
                  <c:v>99.21103448275863</c:v>
                </c:pt>
                <c:pt idx="42">
                  <c:v>49.60551724137932</c:v>
                </c:pt>
                <c:pt idx="43">
                  <c:v>68.50285714285714</c:v>
                </c:pt>
                <c:pt idx="44">
                  <c:v>73.77230769230769</c:v>
                </c:pt>
                <c:pt idx="45">
                  <c:v>106.56</c:v>
                </c:pt>
                <c:pt idx="46">
                  <c:v>70.17365853658532</c:v>
                </c:pt>
                <c:pt idx="47">
                  <c:v>79.92</c:v>
                </c:pt>
                <c:pt idx="48">
                  <c:v>50.4757894736842</c:v>
                </c:pt>
                <c:pt idx="49">
                  <c:v>79.92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Sheet1!$L$1</c:f>
              <c:strCache>
                <c:ptCount val="1"/>
                <c:pt idx="0">
                  <c:v>Experimental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trendline>
            <c:trendlineType val="linear"/>
            <c:dispRSqr val="0"/>
            <c:dispEq val="0"/>
          </c:trendline>
          <c:xVal>
            <c:numRef>
              <c:f>Sheet1!$R$5:$R$54</c:f>
              <c:numCache>
                <c:formatCode>0.00</c:formatCode>
                <c:ptCount val="50"/>
                <c:pt idx="0">
                  <c:v>1.187522023056942</c:v>
                </c:pt>
                <c:pt idx="1">
                  <c:v>0.848230016469244</c:v>
                </c:pt>
                <c:pt idx="2">
                  <c:v>1.102699021410017</c:v>
                </c:pt>
                <c:pt idx="3">
                  <c:v>1.102699021410017</c:v>
                </c:pt>
                <c:pt idx="4">
                  <c:v>1.187522023056942</c:v>
                </c:pt>
                <c:pt idx="5">
                  <c:v>0.76340701482232</c:v>
                </c:pt>
                <c:pt idx="6">
                  <c:v>1.696460032938488</c:v>
                </c:pt>
                <c:pt idx="7">
                  <c:v>1.017876019763093</c:v>
                </c:pt>
                <c:pt idx="8">
                  <c:v>1.102699021410017</c:v>
                </c:pt>
                <c:pt idx="9">
                  <c:v>1.187522023056942</c:v>
                </c:pt>
                <c:pt idx="10">
                  <c:v>1.017876019763093</c:v>
                </c:pt>
                <c:pt idx="11">
                  <c:v>1.272345024703866</c:v>
                </c:pt>
                <c:pt idx="12">
                  <c:v>0.933053018116169</c:v>
                </c:pt>
                <c:pt idx="13">
                  <c:v>0.848230016469244</c:v>
                </c:pt>
                <c:pt idx="14">
                  <c:v>0.678584013175395</c:v>
                </c:pt>
                <c:pt idx="15">
                  <c:v>0.933053018116169</c:v>
                </c:pt>
                <c:pt idx="16">
                  <c:v>1.441991027997715</c:v>
                </c:pt>
                <c:pt idx="17">
                  <c:v>1.187522023056942</c:v>
                </c:pt>
                <c:pt idx="18">
                  <c:v>1.866106036232337</c:v>
                </c:pt>
                <c:pt idx="19">
                  <c:v>1.102699021410017</c:v>
                </c:pt>
                <c:pt idx="20">
                  <c:v>1.441991027997715</c:v>
                </c:pt>
                <c:pt idx="21">
                  <c:v>1.272345024703866</c:v>
                </c:pt>
                <c:pt idx="22">
                  <c:v>0.848230016469244</c:v>
                </c:pt>
                <c:pt idx="23">
                  <c:v>0.848230016469244</c:v>
                </c:pt>
                <c:pt idx="24">
                  <c:v>1.017876019763093</c:v>
                </c:pt>
                <c:pt idx="25">
                  <c:v>1.441991027997715</c:v>
                </c:pt>
                <c:pt idx="26">
                  <c:v>1.611637031291564</c:v>
                </c:pt>
                <c:pt idx="27">
                  <c:v>1.272345024703866</c:v>
                </c:pt>
                <c:pt idx="28">
                  <c:v>1.187522023056942</c:v>
                </c:pt>
                <c:pt idx="29">
                  <c:v>1.187522023056942</c:v>
                </c:pt>
                <c:pt idx="30">
                  <c:v>1.102699021410017</c:v>
                </c:pt>
                <c:pt idx="31">
                  <c:v>1.187522023056942</c:v>
                </c:pt>
                <c:pt idx="32">
                  <c:v>1.357168026350791</c:v>
                </c:pt>
                <c:pt idx="33">
                  <c:v>1.272345024703866</c:v>
                </c:pt>
                <c:pt idx="34">
                  <c:v>0.848230016469244</c:v>
                </c:pt>
                <c:pt idx="35">
                  <c:v>1.102699021410017</c:v>
                </c:pt>
                <c:pt idx="36">
                  <c:v>0.848230016469244</c:v>
                </c:pt>
                <c:pt idx="37">
                  <c:v>1.187522023056942</c:v>
                </c:pt>
                <c:pt idx="38">
                  <c:v>0.848230016469244</c:v>
                </c:pt>
                <c:pt idx="39">
                  <c:v>1.357168026350791</c:v>
                </c:pt>
                <c:pt idx="40">
                  <c:v>1.357168026350791</c:v>
                </c:pt>
                <c:pt idx="41">
                  <c:v>1.272345024703866</c:v>
                </c:pt>
                <c:pt idx="42">
                  <c:v>0.933053018116169</c:v>
                </c:pt>
                <c:pt idx="43">
                  <c:v>1.357168026350791</c:v>
                </c:pt>
                <c:pt idx="44">
                  <c:v>1.52681402964464</c:v>
                </c:pt>
                <c:pt idx="45">
                  <c:v>1.187522023056942</c:v>
                </c:pt>
                <c:pt idx="46">
                  <c:v>1.441991027997715</c:v>
                </c:pt>
                <c:pt idx="47">
                  <c:v>1.272345024703866</c:v>
                </c:pt>
                <c:pt idx="48">
                  <c:v>1.187522023056942</c:v>
                </c:pt>
                <c:pt idx="49">
                  <c:v>1.357168026350791</c:v>
                </c:pt>
              </c:numCache>
            </c:numRef>
          </c:xVal>
          <c:yVal>
            <c:numRef>
              <c:f>Sheet1!$U$5:$U$54</c:f>
              <c:numCache>
                <c:formatCode>0.0</c:formatCode>
                <c:ptCount val="50"/>
                <c:pt idx="0">
                  <c:v>39.96</c:v>
                </c:pt>
                <c:pt idx="1">
                  <c:v>37.36519480519481</c:v>
                </c:pt>
                <c:pt idx="2">
                  <c:v>43.59272727272728</c:v>
                </c:pt>
                <c:pt idx="3">
                  <c:v>17.54341463414633</c:v>
                </c:pt>
                <c:pt idx="4">
                  <c:v>38.3616</c:v>
                </c:pt>
                <c:pt idx="5">
                  <c:v>21.79636363636363</c:v>
                </c:pt>
                <c:pt idx="6">
                  <c:v>79.92</c:v>
                </c:pt>
                <c:pt idx="7">
                  <c:v>27.40114285714286</c:v>
                </c:pt>
                <c:pt idx="8">
                  <c:v>25.4612389380531</c:v>
                </c:pt>
                <c:pt idx="9">
                  <c:v>33.45488372093022</c:v>
                </c:pt>
                <c:pt idx="10">
                  <c:v>22.4775</c:v>
                </c:pt>
                <c:pt idx="11">
                  <c:v>53.28000000000001</c:v>
                </c:pt>
                <c:pt idx="12">
                  <c:v>13.57132075471698</c:v>
                </c:pt>
                <c:pt idx="13">
                  <c:v>68.50285714285714</c:v>
                </c:pt>
                <c:pt idx="14">
                  <c:v>16.63075144508671</c:v>
                </c:pt>
                <c:pt idx="15">
                  <c:v>70.17365853658532</c:v>
                </c:pt>
                <c:pt idx="16">
                  <c:v>39.96</c:v>
                </c:pt>
                <c:pt idx="17">
                  <c:v>11.93825726141079</c:v>
                </c:pt>
                <c:pt idx="18">
                  <c:v>51.37714285714285</c:v>
                </c:pt>
                <c:pt idx="19">
                  <c:v>35.08682926829266</c:v>
                </c:pt>
                <c:pt idx="20">
                  <c:v>73.77230769230769</c:v>
                </c:pt>
                <c:pt idx="21">
                  <c:v>65.38909090909091</c:v>
                </c:pt>
                <c:pt idx="22">
                  <c:v>25.23789473684211</c:v>
                </c:pt>
                <c:pt idx="23">
                  <c:v>29.66103092783505</c:v>
                </c:pt>
                <c:pt idx="24">
                  <c:v>45.66857142857143</c:v>
                </c:pt>
                <c:pt idx="25">
                  <c:v>11.15162790697675</c:v>
                </c:pt>
                <c:pt idx="26">
                  <c:v>51.37714285714285</c:v>
                </c:pt>
                <c:pt idx="27">
                  <c:v>35.52</c:v>
                </c:pt>
                <c:pt idx="28">
                  <c:v>33.45488372093022</c:v>
                </c:pt>
                <c:pt idx="29">
                  <c:v>47.95200000000001</c:v>
                </c:pt>
                <c:pt idx="30">
                  <c:v>21.15529411764707</c:v>
                </c:pt>
                <c:pt idx="31">
                  <c:v>87.18545454545452</c:v>
                </c:pt>
                <c:pt idx="32">
                  <c:v>31.6167032967033</c:v>
                </c:pt>
                <c:pt idx="33">
                  <c:v>28.20705882352942</c:v>
                </c:pt>
                <c:pt idx="34">
                  <c:v>26.15563636363636</c:v>
                </c:pt>
                <c:pt idx="35">
                  <c:v>24.59076923076922</c:v>
                </c:pt>
                <c:pt idx="36">
                  <c:v>38.3616</c:v>
                </c:pt>
                <c:pt idx="37">
                  <c:v>23.77785123966943</c:v>
                </c:pt>
                <c:pt idx="38">
                  <c:v>11.23875</c:v>
                </c:pt>
                <c:pt idx="39">
                  <c:v>41.69739130434783</c:v>
                </c:pt>
                <c:pt idx="40">
                  <c:v>32.69454545454546</c:v>
                </c:pt>
                <c:pt idx="41">
                  <c:v>47.95200000000001</c:v>
                </c:pt>
                <c:pt idx="42">
                  <c:v>30.28547368421053</c:v>
                </c:pt>
                <c:pt idx="43">
                  <c:v>34.25142857142857</c:v>
                </c:pt>
                <c:pt idx="44">
                  <c:v>43.59272727272728</c:v>
                </c:pt>
                <c:pt idx="45">
                  <c:v>36.88615384615385</c:v>
                </c:pt>
                <c:pt idx="46">
                  <c:v>73.77230769230769</c:v>
                </c:pt>
                <c:pt idx="47">
                  <c:v>19.1808</c:v>
                </c:pt>
                <c:pt idx="48">
                  <c:v>39.96</c:v>
                </c:pt>
                <c:pt idx="49">
                  <c:v>56.41411764705883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8879432"/>
        <c:axId val="2053338072"/>
      </c:scatterChart>
      <c:valAx>
        <c:axId val="2118879432"/>
        <c:scaling>
          <c:orientation val="minMax"/>
          <c:min val="0.0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GB" sz="1200" dirty="0" smtClean="0"/>
                  <a:t>Faecal </a:t>
                </a:r>
                <a:r>
                  <a:rPr lang="en-GB" sz="1200" dirty="0"/>
                  <a:t>pellet volume (x10</a:t>
                </a:r>
                <a:r>
                  <a:rPr lang="en-GB" sz="1200" baseline="30000" dirty="0"/>
                  <a:t>6</a:t>
                </a:r>
                <a:r>
                  <a:rPr lang="en-GB" sz="1200" dirty="0"/>
                  <a:t> µm</a:t>
                </a:r>
                <a:r>
                  <a:rPr lang="en-GB" sz="1200" baseline="30000" dirty="0"/>
                  <a:t>3</a:t>
                </a:r>
                <a:r>
                  <a:rPr lang="en-GB" sz="1400" dirty="0"/>
                  <a:t>)</a:t>
                </a:r>
              </a:p>
            </c:rich>
          </c:tx>
          <c:layout>
            <c:manualLayout>
              <c:xMode val="edge"/>
              <c:yMode val="edge"/>
              <c:x val="0.209938566297664"/>
              <c:y val="0.915658653761416"/>
            </c:manualLayout>
          </c:layout>
          <c:overlay val="0"/>
        </c:title>
        <c:numFmt formatCode="#,##0.00" sourceLinked="0"/>
        <c:majorTickMark val="out"/>
        <c:minorTickMark val="none"/>
        <c:tickLblPos val="nextTo"/>
        <c:crossAx val="2053338072"/>
        <c:crosses val="autoZero"/>
        <c:crossBetween val="midCat"/>
      </c:valAx>
      <c:valAx>
        <c:axId val="2053338072"/>
        <c:scaling>
          <c:orientation val="minMax"/>
          <c:max val="200.0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GB" sz="1200" dirty="0"/>
                  <a:t>Sinking Rate (m day</a:t>
                </a:r>
                <a:r>
                  <a:rPr lang="en-GB" sz="1200" baseline="30000" dirty="0"/>
                  <a:t>-1</a:t>
                </a:r>
                <a:r>
                  <a:rPr lang="en-GB" sz="1400" dirty="0"/>
                  <a:t>)</a:t>
                </a:r>
              </a:p>
            </c:rich>
          </c:tx>
          <c:layout>
            <c:manualLayout>
              <c:xMode val="edge"/>
              <c:yMode val="edge"/>
              <c:x val="0.0"/>
              <c:y val="0.23571652420113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crossAx val="2118879432"/>
        <c:crosses val="autoZero"/>
        <c:crossBetween val="midCat"/>
        <c:majorUnit val="50.0"/>
      </c:valAx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45112937223294"/>
          <c:y val="0.0196046340057056"/>
          <c:w val="0.34614252607611"/>
          <c:h val="0.191237086146075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pPr>
              <a:solidFill>
                <a:schemeClr val="tx1"/>
              </a:solidFill>
            </c:spPr>
          </c:marker>
          <c:trendline>
            <c:trendlineType val="linear"/>
            <c:dispRSqr val="0"/>
            <c:dispEq val="0"/>
          </c:trendline>
          <c:trendline>
            <c:trendlineType val="linear"/>
            <c:dispRSqr val="1"/>
            <c:dispEq val="1"/>
            <c:trendlineLbl>
              <c:layout>
                <c:manualLayout>
                  <c:x val="0.113430008748906"/>
                  <c:y val="-0.635941144118531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600"/>
                  </a:pPr>
                  <a:endParaRPr lang="en-US"/>
                </a:p>
              </c:txPr>
            </c:trendlineLbl>
          </c:trendline>
          <c:errBars>
            <c:errDir val="y"/>
            <c:errBarType val="both"/>
            <c:errValType val="cust"/>
            <c:noEndCap val="0"/>
            <c:plus>
              <c:numRef>
                <c:f>'Net comparison'!$W$48:$Y$48</c:f>
                <c:numCache>
                  <c:formatCode>General</c:formatCode>
                  <c:ptCount val="3"/>
                  <c:pt idx="0">
                    <c:v>4.341029221865887</c:v>
                  </c:pt>
                  <c:pt idx="1">
                    <c:v>2.526414593101652</c:v>
                  </c:pt>
                  <c:pt idx="2">
                    <c:v>0.306078690626666</c:v>
                  </c:pt>
                </c:numCache>
              </c:numRef>
            </c:plus>
            <c:minus>
              <c:numRef>
                <c:f>'Net comparison'!$W$48:$Y$48</c:f>
                <c:numCache>
                  <c:formatCode>General</c:formatCode>
                  <c:ptCount val="3"/>
                  <c:pt idx="0">
                    <c:v>4.341029221865887</c:v>
                  </c:pt>
                  <c:pt idx="1">
                    <c:v>2.526414593101652</c:v>
                  </c:pt>
                  <c:pt idx="2">
                    <c:v>0.306078690626666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.0"/>
          </c:errBars>
          <c:xVal>
            <c:numRef>
              <c:f>'Net comparison'!$R$9:$T$9</c:f>
              <c:numCache>
                <c:formatCode>General</c:formatCode>
                <c:ptCount val="3"/>
                <c:pt idx="0">
                  <c:v>100.0</c:v>
                </c:pt>
                <c:pt idx="1">
                  <c:v>335.0</c:v>
                </c:pt>
                <c:pt idx="2">
                  <c:v>500.0</c:v>
                </c:pt>
              </c:numCache>
            </c:numRef>
          </c:xVal>
          <c:yVal>
            <c:numRef>
              <c:f>'Net comparison'!$R$16:$T$16</c:f>
              <c:numCache>
                <c:formatCode>General</c:formatCode>
                <c:ptCount val="3"/>
                <c:pt idx="0">
                  <c:v>18.4968567361309</c:v>
                </c:pt>
                <c:pt idx="1">
                  <c:v>7.992482924237958</c:v>
                </c:pt>
                <c:pt idx="2">
                  <c:v>2.067001108359624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4136408"/>
        <c:axId val="2053161224"/>
      </c:scatterChart>
      <c:valAx>
        <c:axId val="20541364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0">
                    <a:latin typeface="+mn-lt"/>
                  </a:defRPr>
                </a:pPr>
                <a:r>
                  <a:rPr lang="en-GB" sz="1600" b="0">
                    <a:latin typeface="+mn-lt"/>
                  </a:rPr>
                  <a:t>Net</a:t>
                </a:r>
                <a:r>
                  <a:rPr lang="en-GB" sz="1600" b="0" baseline="0">
                    <a:latin typeface="+mn-lt"/>
                  </a:rPr>
                  <a:t> aperture (</a:t>
                </a:r>
                <a:r>
                  <a:rPr lang="en-GB" sz="1600" b="0" baseline="0">
                    <a:latin typeface="+mn-lt"/>
                    <a:cs typeface="Arial"/>
                  </a:rPr>
                  <a:t>µm)</a:t>
                </a:r>
                <a:endParaRPr lang="en-GB" sz="1600" b="0">
                  <a:latin typeface="+mn-lt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053161224"/>
        <c:crosses val="autoZero"/>
        <c:crossBetween val="midCat"/>
      </c:valAx>
      <c:valAx>
        <c:axId val="205316122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600" b="0"/>
                </a:pPr>
                <a:r>
                  <a:rPr lang="en-GB" sz="1600" b="0"/>
                  <a:t>Mean</a:t>
                </a:r>
                <a:r>
                  <a:rPr lang="en-GB" sz="1600" b="0" baseline="0"/>
                  <a:t> items of anthropogenic debris per m</a:t>
                </a:r>
                <a:r>
                  <a:rPr lang="en-GB" sz="1600" b="0" baseline="30000"/>
                  <a:t>-3</a:t>
                </a:r>
                <a:endParaRPr lang="en-GB" sz="1600" b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05413640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0.66252</cdr:x>
      <cdr:y>0.58675</cdr:y>
    </cdr:from>
    <cdr:to>
      <cdr:x>0.80123</cdr:x>
      <cdr:y>0.72564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91350" y="1441450"/>
          <a:ext cx="521605" cy="341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600" b="1" dirty="0" smtClean="0"/>
            <a:t>***</a:t>
          </a:r>
          <a:endParaRPr lang="en-GB" sz="12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25850" y="0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35543-2A86-4A21-A989-07729769A190}" type="datetimeFigureOut">
              <a:rPr lang="en-GB" smtClean="0"/>
              <a:t>18/07/2016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250238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25850" y="8250238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DED01-2780-4D8D-B2B2-1CF62E33D4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757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77336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03" tIns="43101" rIns="86203" bIns="43101" numCol="1" anchor="t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627438" y="0"/>
            <a:ext cx="277336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03" tIns="43101" rIns="86203" bIns="43101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28700" y="650875"/>
            <a:ext cx="4343400" cy="3257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54075" y="4125913"/>
            <a:ext cx="4692650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03" tIns="43101" rIns="86203" bIns="43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251825"/>
            <a:ext cx="277336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03" tIns="43101" rIns="86203" bIns="43101" numCol="1" anchor="b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627438" y="8251825"/>
            <a:ext cx="277336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03" tIns="43101" rIns="86203" bIns="43101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4A7BBAE8-772B-42A2-8879-93FA526C833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5876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24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047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831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904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4620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943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B278F2-3D2E-4CBC-94B3-7204EE8A515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277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910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1173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276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578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62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2512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0625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670083" indent="-257724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030899" indent="-206179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443257" indent="-206179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1855616" indent="-206179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267976" indent="-20617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680334" indent="-20617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092694" indent="-20617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505052" indent="-20617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16B1E2D6-5256-4EB8-A038-B14F1111A9FE}" type="slidenum">
              <a:rPr lang="en-GB" smtClean="0"/>
              <a:pPr eaLnBrk="1" hangingPunct="1"/>
              <a:t>26</a:t>
            </a:fld>
            <a:endParaRPr lang="en-GB" dirty="0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Studies presented so far are laboratory-based studies. Consumption</a:t>
            </a:r>
            <a:r>
              <a:rPr lang="en-GB" baseline="0" dirty="0" smtClean="0"/>
              <a:t> of plastics by marine animals has been confirmed by biomonitoring studies in which gut content of wild marine animals have been expected.</a:t>
            </a:r>
          </a:p>
          <a:p>
            <a:r>
              <a:rPr lang="en-GB" baseline="0" dirty="0" err="1" smtClean="0"/>
              <a:t>nephrops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267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497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51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69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637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084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Primary </a:t>
            </a:r>
            <a:r>
              <a:rPr lang="en-GB" dirty="0" err="1" smtClean="0"/>
              <a:t>microplastics</a:t>
            </a:r>
            <a:endParaRPr lang="en-GB" dirty="0" smtClean="0"/>
          </a:p>
          <a:p>
            <a:r>
              <a:rPr lang="en-GB" dirty="0" smtClean="0"/>
              <a:t>Plastic production pellets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152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Microplastics</a:t>
            </a:r>
            <a:r>
              <a:rPr lang="en-GB" dirty="0" smtClean="0"/>
              <a:t> also come from everyday cosmetic products such as facial scrubs, shower gels and toothpaste.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7BBAE8-772B-42A2-8879-93FA526C8331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025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9" descr="pml-letterhead-hea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" r="35510"/>
          <a:stretch>
            <a:fillRect/>
          </a:stretch>
        </p:blipFill>
        <p:spPr bwMode="auto">
          <a:xfrm>
            <a:off x="0" y="0"/>
            <a:ext cx="91440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755576" y="5084763"/>
            <a:ext cx="6408737" cy="7921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755576" y="5897563"/>
            <a:ext cx="6400800" cy="484187"/>
          </a:xfrm>
        </p:spPr>
        <p:txBody>
          <a:bodyPr/>
          <a:lstStyle>
            <a:lvl1pPr marL="0" indent="0">
              <a:buFontTx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89090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692696"/>
            <a:ext cx="8569647" cy="5327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340768"/>
            <a:ext cx="8569647" cy="53187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923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692696"/>
            <a:ext cx="8497639" cy="532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269504"/>
            <a:ext cx="4105151" cy="539005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644008" y="1268760"/>
            <a:ext cx="4105151" cy="539005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353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600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862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291264" cy="5328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68761"/>
            <a:ext cx="5111750" cy="511256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92975"/>
            <a:ext cx="3008313" cy="508835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5532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6711"/>
            <a:ext cx="5486400" cy="38908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795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658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88424" y="764704"/>
            <a:ext cx="532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08038"/>
            <a:ext cx="8065591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85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pml slide head-30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692696"/>
            <a:ext cx="8497639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760"/>
            <a:ext cx="8497639" cy="539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pitchFamily="32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jpg"/><Relationship Id="rId5" Type="http://schemas.openxmlformats.org/officeDocument/2006/relationships/chart" Target="../charts/chart3.xml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JPG"/><Relationship Id="rId6" Type="http://schemas.openxmlformats.org/officeDocument/2006/relationships/image" Target="../media/image11.jpeg"/><Relationship Id="rId7" Type="http://schemas.openxmlformats.org/officeDocument/2006/relationships/image" Target="../media/image12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microsoft.com/office/2007/relationships/hdphoto" Target="../media/hdphoto1.wdp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png"/><Relationship Id="rId20" Type="http://schemas.openxmlformats.org/officeDocument/2006/relationships/image" Target="../media/image76.png"/><Relationship Id="rId21" Type="http://schemas.openxmlformats.org/officeDocument/2006/relationships/image" Target="../media/image77.png"/><Relationship Id="rId22" Type="http://schemas.openxmlformats.org/officeDocument/2006/relationships/image" Target="../media/image78.png"/><Relationship Id="rId23" Type="http://schemas.openxmlformats.org/officeDocument/2006/relationships/image" Target="../media/image79.png"/><Relationship Id="rId24" Type="http://schemas.openxmlformats.org/officeDocument/2006/relationships/image" Target="../media/image80.png"/><Relationship Id="rId25" Type="http://schemas.openxmlformats.org/officeDocument/2006/relationships/image" Target="../media/image81.png"/><Relationship Id="rId26" Type="http://schemas.openxmlformats.org/officeDocument/2006/relationships/image" Target="../media/image82.png"/><Relationship Id="rId10" Type="http://schemas.openxmlformats.org/officeDocument/2006/relationships/image" Target="../media/image66.png"/><Relationship Id="rId11" Type="http://schemas.openxmlformats.org/officeDocument/2006/relationships/image" Target="../media/image67.png"/><Relationship Id="rId12" Type="http://schemas.openxmlformats.org/officeDocument/2006/relationships/image" Target="../media/image68.png"/><Relationship Id="rId13" Type="http://schemas.openxmlformats.org/officeDocument/2006/relationships/image" Target="../media/image69.png"/><Relationship Id="rId14" Type="http://schemas.openxmlformats.org/officeDocument/2006/relationships/image" Target="../media/image70.png"/><Relationship Id="rId15" Type="http://schemas.openxmlformats.org/officeDocument/2006/relationships/image" Target="../media/image71.png"/><Relationship Id="rId16" Type="http://schemas.openxmlformats.org/officeDocument/2006/relationships/image" Target="../media/image72.png"/><Relationship Id="rId17" Type="http://schemas.openxmlformats.org/officeDocument/2006/relationships/image" Target="../media/image73.png"/><Relationship Id="rId18" Type="http://schemas.openxmlformats.org/officeDocument/2006/relationships/image" Target="../media/image74.png"/><Relationship Id="rId19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microsoft.com/office/2007/relationships/hdphoto" Target="../media/hdphoto3.wdp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jpeg"/><Relationship Id="rId6" Type="http://schemas.openxmlformats.org/officeDocument/2006/relationships/image" Target="../media/image86.png"/><Relationship Id="rId7" Type="http://schemas.openxmlformats.org/officeDocument/2006/relationships/image" Target="../media/image87.png"/><Relationship Id="rId8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jpeg"/><Relationship Id="rId5" Type="http://schemas.openxmlformats.org/officeDocument/2006/relationships/image" Target="../media/image92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3.jpe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8.jpe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1952" y="2492896"/>
            <a:ext cx="8568952" cy="1062061"/>
          </a:xfrm>
        </p:spPr>
        <p:txBody>
          <a:bodyPr/>
          <a:lstStyle/>
          <a:p>
            <a:r>
              <a:rPr lang="en-GB" sz="3600" dirty="0" smtClean="0">
                <a:solidFill>
                  <a:schemeClr val="tx2">
                    <a:lumMod val="50000"/>
                  </a:schemeClr>
                </a:solidFill>
              </a:rPr>
              <a:t>The Problem of </a:t>
            </a:r>
            <a:r>
              <a:rPr lang="en-GB" sz="3600" dirty="0" err="1">
                <a:solidFill>
                  <a:schemeClr val="tx2">
                    <a:lumMod val="50000"/>
                  </a:schemeClr>
                </a:solidFill>
              </a:rPr>
              <a:t>M</a:t>
            </a:r>
            <a:r>
              <a:rPr lang="en-GB" sz="3600" dirty="0" err="1" smtClean="0">
                <a:solidFill>
                  <a:schemeClr val="tx2">
                    <a:lumMod val="50000"/>
                  </a:schemeClr>
                </a:solidFill>
              </a:rPr>
              <a:t>icroplastics</a:t>
            </a:r>
            <a:r>
              <a:rPr lang="en-GB" sz="3600" dirty="0" smtClean="0">
                <a:solidFill>
                  <a:schemeClr val="tx2">
                    <a:lumMod val="50000"/>
                  </a:schemeClr>
                </a:solidFill>
              </a:rPr>
              <a:t> in our Marine Environment</a:t>
            </a:r>
            <a:endParaRPr lang="en-GB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10823" y="3789040"/>
            <a:ext cx="4176464" cy="484187"/>
          </a:xfrm>
        </p:spPr>
        <p:txBody>
          <a:bodyPr/>
          <a:lstStyle/>
          <a:p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Dr.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Penelope Lindeque</a:t>
            </a:r>
            <a:endParaRPr lang="en-GB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3554957"/>
            <a:ext cx="4355976" cy="330304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551" y="4797152"/>
            <a:ext cx="1549438" cy="138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011" y="4797152"/>
            <a:ext cx="1426714" cy="133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97152"/>
            <a:ext cx="1381023" cy="133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24"/>
          <a:stretch/>
        </p:blipFill>
        <p:spPr bwMode="auto">
          <a:xfrm>
            <a:off x="1955428" y="6309320"/>
            <a:ext cx="1321669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74"/>
          <a:stretch/>
        </p:blipFill>
        <p:spPr bwMode="auto">
          <a:xfrm>
            <a:off x="323528" y="6309320"/>
            <a:ext cx="155257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716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att\Dropbox\Images\Beach plastics pics\IMG_307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1" b="4326"/>
          <a:stretch/>
        </p:blipFill>
        <p:spPr bwMode="auto">
          <a:xfrm>
            <a:off x="0" y="620688"/>
            <a:ext cx="91805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486" y="4399532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94952"/>
            <a:ext cx="2164175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2" t="34754" r="52023" b="13771"/>
          <a:stretch/>
        </p:blipFill>
        <p:spPr bwMode="auto">
          <a:xfrm>
            <a:off x="705100" y="2348880"/>
            <a:ext cx="3650876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20072" y="1432391"/>
            <a:ext cx="3203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GB" dirty="0" smtClean="0">
                <a:solidFill>
                  <a:srgbClr val="1F497D">
                    <a:lumMod val="50000"/>
                  </a:srgbClr>
                </a:solidFill>
                <a:latin typeface="+mj-lt"/>
                <a:ea typeface="+mn-ea"/>
              </a:rPr>
              <a:t>“a </a:t>
            </a:r>
            <a:r>
              <a:rPr lang="en-GB" dirty="0">
                <a:solidFill>
                  <a:srgbClr val="1F497D">
                    <a:lumMod val="50000"/>
                  </a:srgbClr>
                </a:solidFill>
                <a:latin typeface="+mj-lt"/>
                <a:ea typeface="+mn-ea"/>
              </a:rPr>
              <a:t>single garment can produce </a:t>
            </a:r>
            <a:r>
              <a:rPr lang="en-GB" b="1" dirty="0">
                <a:solidFill>
                  <a:srgbClr val="1F497D">
                    <a:lumMod val="50000"/>
                  </a:srgbClr>
                </a:solidFill>
                <a:latin typeface="+mj-lt"/>
                <a:ea typeface="+mn-ea"/>
              </a:rPr>
              <a:t>&gt;1900 fibres </a:t>
            </a:r>
            <a:r>
              <a:rPr lang="en-GB" dirty="0">
                <a:solidFill>
                  <a:srgbClr val="1F497D">
                    <a:lumMod val="50000"/>
                  </a:srgbClr>
                </a:solidFill>
                <a:latin typeface="+mj-lt"/>
                <a:ea typeface="+mn-ea"/>
              </a:rPr>
              <a:t>per </a:t>
            </a:r>
            <a:r>
              <a:rPr lang="en-GB" dirty="0" smtClean="0">
                <a:solidFill>
                  <a:srgbClr val="1F497D">
                    <a:lumMod val="50000"/>
                  </a:srgbClr>
                </a:solidFill>
                <a:latin typeface="+mj-lt"/>
                <a:ea typeface="+mn-ea"/>
              </a:rPr>
              <a:t>wash”</a:t>
            </a:r>
            <a:endParaRPr lang="en-GB" dirty="0">
              <a:solidFill>
                <a:srgbClr val="1F497D">
                  <a:lumMod val="50000"/>
                </a:srgbClr>
              </a:solidFill>
              <a:latin typeface="+mj-lt"/>
              <a:ea typeface="+mn-ea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95536" y="1114872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r>
              <a:rPr lang="en-GB" sz="3600" kern="0" smtClean="0">
                <a:solidFill>
                  <a:schemeClr val="tx2">
                    <a:lumMod val="50000"/>
                  </a:schemeClr>
                </a:solidFill>
              </a:rPr>
              <a:t>Microplastic fibres</a:t>
            </a:r>
            <a:endParaRPr lang="en-GB" sz="3600" kern="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160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14"/>
          <a:stretch/>
        </p:blipFill>
        <p:spPr bwMode="auto">
          <a:xfrm>
            <a:off x="254576" y="5013176"/>
            <a:ext cx="8645525" cy="1644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817280"/>
            <a:ext cx="8648581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018779" y="4059741"/>
            <a:ext cx="7792229" cy="2818518"/>
            <a:chOff x="1018779" y="4059741"/>
            <a:chExt cx="7792229" cy="2818518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001881">
              <a:off x="3512764" y="4967791"/>
              <a:ext cx="1622425" cy="1816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648890">
              <a:off x="1115616" y="4653136"/>
              <a:ext cx="1622425" cy="1816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8761" y="4927500"/>
              <a:ext cx="1622425" cy="1816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346269">
              <a:off x="7091745" y="5158997"/>
              <a:ext cx="1622425" cy="1816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4642" y="4059741"/>
              <a:ext cx="1622425" cy="1816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1884">
              <a:off x="6083215" y="4105126"/>
              <a:ext cx="1622425" cy="1816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9411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4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24" y="764704"/>
            <a:ext cx="8568952" cy="1008112"/>
          </a:xfrm>
          <a:solidFill>
            <a:schemeClr val="accent1">
              <a:alpha val="90000"/>
            </a:schemeClr>
          </a:solidFill>
        </p:spPr>
        <p:txBody>
          <a:bodyPr/>
          <a:lstStyle/>
          <a:p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What problems do </a:t>
            </a:r>
            <a:r>
              <a:rPr lang="en-GB" dirty="0" err="1" smtClean="0">
                <a:solidFill>
                  <a:schemeClr val="tx2">
                    <a:lumMod val="50000"/>
                  </a:schemeClr>
                </a:solidFill>
              </a:rPr>
              <a:t>microplastic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 pollutants pose to small marine organisms?</a:t>
            </a:r>
            <a:endParaRPr lang="en-GB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5976" y="2132856"/>
            <a:ext cx="4392488" cy="4434111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b="1" dirty="0" smtClean="0">
                <a:solidFill>
                  <a:schemeClr val="accent1">
                    <a:lumMod val="10000"/>
                  </a:schemeClr>
                </a:solidFill>
              </a:rPr>
              <a:t>Focus of research at PML</a:t>
            </a:r>
            <a:r>
              <a:rPr lang="en-GB" dirty="0" smtClean="0">
                <a:solidFill>
                  <a:schemeClr val="accent1">
                    <a:lumMod val="10000"/>
                  </a:schemeClr>
                </a:solidFill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accent1">
                    <a:lumMod val="10000"/>
                  </a:schemeClr>
                </a:solidFill>
              </a:rPr>
              <a:t>Zooplankton</a:t>
            </a:r>
          </a:p>
          <a:p>
            <a:pPr lvl="1">
              <a:lnSpc>
                <a:spcPct val="150000"/>
              </a:lnSpc>
            </a:pPr>
            <a:r>
              <a:rPr lang="en-GB" sz="2400" dirty="0">
                <a:solidFill>
                  <a:schemeClr val="accent1">
                    <a:lumMod val="10000"/>
                  </a:schemeClr>
                </a:solidFill>
              </a:rPr>
              <a:t>Zooplankton are key link between primary producers and rest of the marine food web.</a:t>
            </a:r>
          </a:p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accent1">
                    <a:lumMod val="10000"/>
                  </a:schemeClr>
                </a:solidFill>
              </a:rPr>
              <a:t>Copepods</a:t>
            </a:r>
            <a:endParaRPr lang="en-GB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2627313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425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79904" y="836712"/>
            <a:ext cx="8892898" cy="594530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pic>
        <p:nvPicPr>
          <p:cNvPr id="10242" name="Picture 2" descr="C:\Users\Matt\Pictures\SIIGalaxy 13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568" y="1772816"/>
            <a:ext cx="2214401" cy="1620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79904" y="1016328"/>
            <a:ext cx="6064664" cy="223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Can zooplankton ingest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microplastics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?</a:t>
            </a:r>
          </a:p>
          <a:p>
            <a:pPr lvl="1" eaLnBrk="1" hangingPunct="1">
              <a:spcBef>
                <a:spcPct val="20000"/>
              </a:spcBef>
              <a:buSzPct val="50000"/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Zooplankton </a:t>
            </a:r>
          </a:p>
          <a:p>
            <a:pPr lvl="2" eaLnBrk="1" hangingPunct="1">
              <a:spcBef>
                <a:spcPct val="20000"/>
              </a:spcBef>
              <a:buSzPct val="50000"/>
              <a:buFont typeface="Arial" charset="0"/>
              <a:buChar char="•"/>
            </a:pP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15 taxa (English Channel)</a:t>
            </a:r>
            <a:endParaRPr lang="en-US" sz="20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SzPct val="50000"/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Exposure</a:t>
            </a:r>
          </a:p>
          <a:p>
            <a:pPr lvl="2" eaLnBrk="1" hangingPunct="1">
              <a:buFont typeface="Calibri" pitchFamily="34" charset="0"/>
              <a:buChar char="·"/>
              <a:defRPr/>
            </a:pP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Fluorescent polystyrene beads </a:t>
            </a:r>
          </a:p>
          <a:p>
            <a:pPr lvl="2" eaLnBrk="1" hangingPunct="1">
              <a:buFont typeface="Calibri" pitchFamily="34" charset="0"/>
              <a:buChar char="·"/>
              <a:defRPr/>
            </a:pP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en-GB" sz="2000" dirty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30 </a:t>
            </a: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µ</a:t>
            </a: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m diameter</a:t>
            </a:r>
            <a:endParaRPr lang="en-GB" sz="2000" dirty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buSzPct val="50000"/>
              <a:buFont typeface="Arial" charset="0"/>
              <a:buChar char="•"/>
            </a:pPr>
            <a:endParaRPr lang="en-US" sz="1800" dirty="0">
              <a:solidFill>
                <a:schemeClr val="bg2">
                  <a:lumMod val="50000"/>
                </a:schemeClr>
              </a:solidFill>
              <a:cs typeface="Arial" charset="0"/>
            </a:endParaRPr>
          </a:p>
          <a:p>
            <a:pPr eaLnBrk="1" hangingPunct="1">
              <a:spcBef>
                <a:spcPct val="20000"/>
              </a:spcBef>
              <a:buSzPct val="50000"/>
              <a:buFont typeface="Arial" charset="0"/>
              <a:buChar char="•"/>
            </a:pPr>
            <a:endParaRPr lang="en-US" b="1" dirty="0">
              <a:solidFill>
                <a:srgbClr val="395777"/>
              </a:solidFill>
              <a:cs typeface="Arial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68144" y="2636911"/>
            <a:ext cx="2930595" cy="3251679"/>
            <a:chOff x="4788024" y="1769412"/>
            <a:chExt cx="3752194" cy="4214418"/>
          </a:xfrm>
        </p:grpSpPr>
        <p:pic>
          <p:nvPicPr>
            <p:cNvPr id="16" name="Picture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3209185"/>
              <a:ext cx="3699526" cy="277464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540951">
              <a:off x="6266875" y="1769412"/>
              <a:ext cx="2273343" cy="1512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8" name="Straight Connector 17"/>
            <p:cNvCxnSpPr/>
            <p:nvPr/>
          </p:nvCxnSpPr>
          <p:spPr>
            <a:xfrm flipH="1" flipV="1">
              <a:off x="6228184" y="2996952"/>
              <a:ext cx="720080" cy="1295648"/>
            </a:xfrm>
            <a:prstGeom prst="line">
              <a:avLst/>
            </a:prstGeom>
            <a:ln w="28575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7524750" y="3507804"/>
              <a:ext cx="719658" cy="1000697"/>
            </a:xfrm>
            <a:prstGeom prst="line">
              <a:avLst/>
            </a:prstGeom>
            <a:ln w="28575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2579579" y="0"/>
            <a:ext cx="47885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Laboratory based studies</a:t>
            </a:r>
            <a:endParaRPr lang="en-GB" sz="2800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14" y="3550802"/>
            <a:ext cx="5158290" cy="3250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6037931" y="6412685"/>
            <a:ext cx="30348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en-GB" sz="1800" dirty="0" smtClean="0">
                <a:solidFill>
                  <a:schemeClr val="tx2">
                    <a:lumMod val="50000"/>
                  </a:schemeClr>
                </a:solidFill>
              </a:rPr>
              <a:t>Cole, Lindeque </a:t>
            </a:r>
            <a:r>
              <a:rPr lang="en-GB" sz="1800" i="1" dirty="0" smtClean="0">
                <a:solidFill>
                  <a:schemeClr val="tx2">
                    <a:lumMod val="50000"/>
                  </a:schemeClr>
                </a:solidFill>
              </a:rPr>
              <a:t>et al. </a:t>
            </a:r>
            <a:r>
              <a:rPr lang="en-GB" sz="1800" dirty="0" smtClean="0">
                <a:solidFill>
                  <a:schemeClr val="tx2">
                    <a:lumMod val="50000"/>
                  </a:schemeClr>
                </a:solidFill>
              </a:rPr>
              <a:t>(2013)</a:t>
            </a:r>
            <a:endParaRPr lang="en-GB" sz="1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2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742950"/>
            <a:ext cx="8910265" cy="565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9580" y="-19050"/>
            <a:ext cx="7154048" cy="532730"/>
          </a:xfrm>
        </p:spPr>
        <p:txBody>
          <a:bodyPr/>
          <a:lstStyle/>
          <a:p>
            <a:r>
              <a:rPr lang="en-GB" sz="2400" dirty="0" smtClean="0">
                <a:solidFill>
                  <a:schemeClr val="bg1"/>
                </a:solidFill>
              </a:rPr>
              <a:t>Impact of </a:t>
            </a:r>
            <a:r>
              <a:rPr lang="en-GB" sz="2400" dirty="0" err="1" smtClean="0">
                <a:solidFill>
                  <a:schemeClr val="bg1"/>
                </a:solidFill>
              </a:rPr>
              <a:t>microplastic</a:t>
            </a:r>
            <a:r>
              <a:rPr lang="en-GB" sz="2400" dirty="0" smtClean="0">
                <a:solidFill>
                  <a:schemeClr val="bg1"/>
                </a:solidFill>
              </a:rPr>
              <a:t> ingestion on copepods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836713"/>
            <a:ext cx="6617805" cy="551723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b="1" dirty="0" smtClean="0">
                <a:solidFill>
                  <a:schemeClr val="tx2">
                    <a:lumMod val="50000"/>
                  </a:schemeClr>
                </a:solidFill>
              </a:rPr>
              <a:t>Experimental design</a:t>
            </a:r>
          </a:p>
          <a:p>
            <a:pPr lvl="1">
              <a:lnSpc>
                <a:spcPct val="150000"/>
              </a:lnSpc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Copepod fed cultured prey and polystyrene beads</a:t>
            </a:r>
            <a:endParaRPr lang="en-GB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b="1" dirty="0" smtClean="0">
                <a:solidFill>
                  <a:schemeClr val="tx2">
                    <a:lumMod val="50000"/>
                  </a:schemeClr>
                </a:solidFill>
              </a:rPr>
              <a:t>Results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GB" sz="2000" dirty="0" err="1" smtClean="0">
                <a:solidFill>
                  <a:schemeClr val="tx2">
                    <a:lumMod val="50000"/>
                  </a:schemeClr>
                </a:solidFill>
              </a:rPr>
              <a:t>Microplastics</a:t>
            </a: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 interfere with copepod feeding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Significant (40%) reduction in carbon consumed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Reduced reproduction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Eggs produced significantly smaller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Reduced egg hatching success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Increased mortality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Decreased movement due to  entrapment of particles in appendages </a:t>
            </a:r>
          </a:p>
          <a:p>
            <a:pPr lvl="1">
              <a:lnSpc>
                <a:spcPct val="150000"/>
              </a:lnSpc>
            </a:pPr>
            <a:endParaRPr lang="en-GB" sz="1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GB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197" y="742950"/>
            <a:ext cx="2299115" cy="295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197" y="3855207"/>
            <a:ext cx="2489578" cy="2868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394441"/>
            <a:ext cx="3332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Cole, Lindeque et al., 2015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7894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 bwMode="auto">
          <a:xfrm>
            <a:off x="5727577" y="3339610"/>
            <a:ext cx="274743" cy="1233745"/>
          </a:xfrm>
          <a:prstGeom prst="ellipse">
            <a:avLst/>
          </a:prstGeom>
          <a:solidFill>
            <a:srgbClr val="F5FC9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32" charset="-128"/>
            </a:endParaRPr>
          </a:p>
        </p:txBody>
      </p:sp>
      <p:sp>
        <p:nvSpPr>
          <p:cNvPr id="113" name="Down Arrow 112"/>
          <p:cNvSpPr/>
          <p:nvPr/>
        </p:nvSpPr>
        <p:spPr>
          <a:xfrm>
            <a:off x="4628674" y="1307012"/>
            <a:ext cx="2437449" cy="1206564"/>
          </a:xfrm>
          <a:prstGeom prst="downArrow">
            <a:avLst/>
          </a:prstGeom>
          <a:solidFill>
            <a:schemeClr val="bg1"/>
          </a:solidFill>
          <a:ln w="19050">
            <a:solidFill>
              <a:srgbClr val="6699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b="1">
              <a:solidFill>
                <a:srgbClr val="6699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265223" y="776294"/>
            <a:ext cx="320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cap="small" dirty="0" smtClean="0">
                <a:solidFill>
                  <a:srgbClr val="669900"/>
                </a:solidFill>
                <a:latin typeface="+mn-lt"/>
              </a:rPr>
              <a:t>ingestion</a:t>
            </a:r>
          </a:p>
        </p:txBody>
      </p:sp>
      <p:sp>
        <p:nvSpPr>
          <p:cNvPr id="115" name="Down Arrow 114"/>
          <p:cNvSpPr/>
          <p:nvPr/>
        </p:nvSpPr>
        <p:spPr>
          <a:xfrm rot="18536462">
            <a:off x="6804286" y="4404331"/>
            <a:ext cx="696414" cy="1044621"/>
          </a:xfrm>
          <a:prstGeom prst="downArrow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b="1"/>
          </a:p>
        </p:txBody>
      </p:sp>
      <p:sp>
        <p:nvSpPr>
          <p:cNvPr id="116" name="TextBox 115"/>
          <p:cNvSpPr txBox="1"/>
          <p:nvPr/>
        </p:nvSpPr>
        <p:spPr>
          <a:xfrm>
            <a:off x="6799242" y="5571130"/>
            <a:ext cx="22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cap="small" dirty="0" smtClean="0">
                <a:solidFill>
                  <a:srgbClr val="0070C0"/>
                </a:solidFill>
                <a:latin typeface="+mn-lt"/>
              </a:rPr>
              <a:t>metabolism</a:t>
            </a:r>
          </a:p>
        </p:txBody>
      </p:sp>
      <p:sp>
        <p:nvSpPr>
          <p:cNvPr id="117" name="Down Arrow 116"/>
          <p:cNvSpPr/>
          <p:nvPr/>
        </p:nvSpPr>
        <p:spPr>
          <a:xfrm>
            <a:off x="5520366" y="5684813"/>
            <a:ext cx="696414" cy="612573"/>
          </a:xfrm>
          <a:prstGeom prst="downArrow">
            <a:avLst/>
          </a:prstGeom>
          <a:noFill/>
          <a:ln w="19050">
            <a:solidFill>
              <a:srgbClr val="CC66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b="1"/>
          </a:p>
        </p:txBody>
      </p:sp>
      <p:sp>
        <p:nvSpPr>
          <p:cNvPr id="118" name="Down Arrow 117"/>
          <p:cNvSpPr/>
          <p:nvPr/>
        </p:nvSpPr>
        <p:spPr>
          <a:xfrm rot="3628393">
            <a:off x="4239049" y="4359002"/>
            <a:ext cx="696414" cy="1044621"/>
          </a:xfrm>
          <a:prstGeom prst="downArrow">
            <a:avLst/>
          </a:prstGeom>
          <a:noFill/>
          <a:ln w="19050">
            <a:solidFill>
              <a:srgbClr val="660033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b="1"/>
          </a:p>
        </p:txBody>
      </p:sp>
      <p:sp>
        <p:nvSpPr>
          <p:cNvPr id="119" name="TextBox 118"/>
          <p:cNvSpPr txBox="1"/>
          <p:nvPr/>
        </p:nvSpPr>
        <p:spPr>
          <a:xfrm>
            <a:off x="2182821" y="5575952"/>
            <a:ext cx="320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cap="small" dirty="0" smtClean="0">
                <a:solidFill>
                  <a:srgbClr val="660033"/>
                </a:solidFill>
                <a:latin typeface="+mn-lt"/>
              </a:rPr>
              <a:t>reproduction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266643" y="6297386"/>
            <a:ext cx="320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cap="small" dirty="0" smtClean="0">
                <a:solidFill>
                  <a:srgbClr val="CC6600"/>
                </a:solidFill>
                <a:latin typeface="+mn-lt"/>
              </a:rPr>
              <a:t>egestion</a:t>
            </a:r>
          </a:p>
        </p:txBody>
      </p:sp>
      <p:grpSp>
        <p:nvGrpSpPr>
          <p:cNvPr id="122" name="Group 121"/>
          <p:cNvGrpSpPr/>
          <p:nvPr/>
        </p:nvGrpSpPr>
        <p:grpSpPr>
          <a:xfrm>
            <a:off x="3662692" y="2738606"/>
            <a:ext cx="4617184" cy="2803513"/>
            <a:chOff x="406724" y="3642789"/>
            <a:chExt cx="2386779" cy="1449231"/>
          </a:xfrm>
        </p:grpSpPr>
        <p:grpSp>
          <p:nvGrpSpPr>
            <p:cNvPr id="123" name="Group 122"/>
            <p:cNvGrpSpPr/>
            <p:nvPr/>
          </p:nvGrpSpPr>
          <p:grpSpPr>
            <a:xfrm rot="5217312">
              <a:off x="1759913" y="3890867"/>
              <a:ext cx="176766" cy="121440"/>
              <a:chOff x="3707606" y="3348038"/>
              <a:chExt cx="214372" cy="166765"/>
            </a:xfrm>
          </p:grpSpPr>
          <p:sp>
            <p:nvSpPr>
              <p:cNvPr id="168" name="Freeform 167"/>
              <p:cNvSpPr/>
              <p:nvPr/>
            </p:nvSpPr>
            <p:spPr>
              <a:xfrm>
                <a:off x="3707606" y="3348038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3708038" y="3371642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3710046" y="3393360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 rot="5400000" flipV="1">
              <a:off x="1175265" y="3893892"/>
              <a:ext cx="176766" cy="109188"/>
              <a:chOff x="3707606" y="3348038"/>
              <a:chExt cx="214372" cy="166765"/>
            </a:xfrm>
          </p:grpSpPr>
          <p:sp>
            <p:nvSpPr>
              <p:cNvPr id="165" name="Freeform 164"/>
              <p:cNvSpPr/>
              <p:nvPr/>
            </p:nvSpPr>
            <p:spPr>
              <a:xfrm>
                <a:off x="3707606" y="3348038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3708038" y="3371642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3710046" y="3393360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</p:grpSp>
        <p:sp>
          <p:nvSpPr>
            <p:cNvPr id="125" name="Freeform 124"/>
            <p:cNvSpPr/>
            <p:nvPr/>
          </p:nvSpPr>
          <p:spPr>
            <a:xfrm rot="5400000">
              <a:off x="1755782" y="3898105"/>
              <a:ext cx="37307" cy="57223"/>
            </a:xfrm>
            <a:custGeom>
              <a:avLst/>
              <a:gdLst>
                <a:gd name="connsiteX0" fmla="*/ 0 w 45243"/>
                <a:gd name="connsiteY0" fmla="*/ 78581 h 78581"/>
                <a:gd name="connsiteX1" fmla="*/ 14287 w 45243"/>
                <a:gd name="connsiteY1" fmla="*/ 28575 h 78581"/>
                <a:gd name="connsiteX2" fmla="*/ 45243 w 45243"/>
                <a:gd name="connsiteY2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43" h="78581">
                  <a:moveTo>
                    <a:pt x="0" y="78581"/>
                  </a:moveTo>
                  <a:cubicBezTo>
                    <a:pt x="3373" y="60126"/>
                    <a:pt x="6747" y="41672"/>
                    <a:pt x="14287" y="28575"/>
                  </a:cubicBezTo>
                  <a:cubicBezTo>
                    <a:pt x="21827" y="15478"/>
                    <a:pt x="33535" y="7739"/>
                    <a:pt x="45243" y="0"/>
                  </a:cubicBez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26" name="Freeform 125"/>
            <p:cNvSpPr/>
            <p:nvPr/>
          </p:nvSpPr>
          <p:spPr>
            <a:xfrm rot="5400000" flipV="1">
              <a:off x="1318842" y="3896793"/>
              <a:ext cx="37699" cy="48028"/>
            </a:xfrm>
            <a:custGeom>
              <a:avLst/>
              <a:gdLst>
                <a:gd name="connsiteX0" fmla="*/ 0 w 45243"/>
                <a:gd name="connsiteY0" fmla="*/ 78581 h 78581"/>
                <a:gd name="connsiteX1" fmla="*/ 14287 w 45243"/>
                <a:gd name="connsiteY1" fmla="*/ 28575 h 78581"/>
                <a:gd name="connsiteX2" fmla="*/ 45243 w 45243"/>
                <a:gd name="connsiteY2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43" h="78581">
                  <a:moveTo>
                    <a:pt x="0" y="78581"/>
                  </a:moveTo>
                  <a:cubicBezTo>
                    <a:pt x="3373" y="60126"/>
                    <a:pt x="6747" y="41672"/>
                    <a:pt x="14287" y="28575"/>
                  </a:cubicBezTo>
                  <a:cubicBezTo>
                    <a:pt x="21827" y="15478"/>
                    <a:pt x="33535" y="7739"/>
                    <a:pt x="45243" y="0"/>
                  </a:cubicBez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grpSp>
          <p:nvGrpSpPr>
            <p:cNvPr id="127" name="Group 126"/>
            <p:cNvGrpSpPr/>
            <p:nvPr/>
          </p:nvGrpSpPr>
          <p:grpSpPr>
            <a:xfrm rot="6231022">
              <a:off x="2538212" y="3815761"/>
              <a:ext cx="371159" cy="139423"/>
              <a:chOff x="3707606" y="3348038"/>
              <a:chExt cx="214372" cy="166765"/>
            </a:xfrm>
          </p:grpSpPr>
          <p:sp>
            <p:nvSpPr>
              <p:cNvPr id="162" name="Freeform 161"/>
              <p:cNvSpPr/>
              <p:nvPr/>
            </p:nvSpPr>
            <p:spPr>
              <a:xfrm>
                <a:off x="3707606" y="3348038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3708038" y="3371642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3710046" y="3393360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</p:grpSp>
        <p:grpSp>
          <p:nvGrpSpPr>
            <p:cNvPr id="128" name="Group 127"/>
            <p:cNvGrpSpPr/>
            <p:nvPr/>
          </p:nvGrpSpPr>
          <p:grpSpPr>
            <a:xfrm rot="4906049" flipV="1">
              <a:off x="272259" y="3833853"/>
              <a:ext cx="378117" cy="109188"/>
              <a:chOff x="3707606" y="3348038"/>
              <a:chExt cx="214372" cy="166765"/>
            </a:xfrm>
          </p:grpSpPr>
          <p:sp>
            <p:nvSpPr>
              <p:cNvPr id="159" name="Freeform 158"/>
              <p:cNvSpPr/>
              <p:nvPr/>
            </p:nvSpPr>
            <p:spPr>
              <a:xfrm>
                <a:off x="3707606" y="3348038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3708038" y="3371642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3710046" y="3393360"/>
                <a:ext cx="211932" cy="121443"/>
              </a:xfrm>
              <a:custGeom>
                <a:avLst/>
                <a:gdLst>
                  <a:gd name="connsiteX0" fmla="*/ 0 w 211932"/>
                  <a:gd name="connsiteY0" fmla="*/ 121443 h 121443"/>
                  <a:gd name="connsiteX1" fmla="*/ 47625 w 211932"/>
                  <a:gd name="connsiteY1" fmla="*/ 64293 h 121443"/>
                  <a:gd name="connsiteX2" fmla="*/ 211932 w 211932"/>
                  <a:gd name="connsiteY2" fmla="*/ 0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32" h="121443">
                    <a:moveTo>
                      <a:pt x="0" y="121443"/>
                    </a:moveTo>
                    <a:cubicBezTo>
                      <a:pt x="6151" y="102988"/>
                      <a:pt x="12303" y="84533"/>
                      <a:pt x="47625" y="64293"/>
                    </a:cubicBezTo>
                    <a:cubicBezTo>
                      <a:pt x="82947" y="44053"/>
                      <a:pt x="147439" y="22026"/>
                      <a:pt x="211932" y="0"/>
                    </a:cubicBezTo>
                  </a:path>
                </a:pathLst>
              </a:cu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</p:grpSp>
        <p:sp>
          <p:nvSpPr>
            <p:cNvPr id="129" name="Freeform 128"/>
            <p:cNvSpPr/>
            <p:nvPr/>
          </p:nvSpPr>
          <p:spPr>
            <a:xfrm rot="5400000">
              <a:off x="2131114" y="3093343"/>
              <a:ext cx="58927" cy="1157819"/>
            </a:xfrm>
            <a:custGeom>
              <a:avLst/>
              <a:gdLst>
                <a:gd name="connsiteX0" fmla="*/ 114300 w 177800"/>
                <a:gd name="connsiteY0" fmla="*/ 1892636 h 1892636"/>
                <a:gd name="connsiteX1" fmla="*/ 38100 w 177800"/>
                <a:gd name="connsiteY1" fmla="*/ 1784686 h 1892636"/>
                <a:gd name="connsiteX2" fmla="*/ 0 w 177800"/>
                <a:gd name="connsiteY2" fmla="*/ 1625936 h 1892636"/>
                <a:gd name="connsiteX3" fmla="*/ 38100 w 177800"/>
                <a:gd name="connsiteY3" fmla="*/ 1232236 h 1892636"/>
                <a:gd name="connsiteX4" fmla="*/ 158750 w 177800"/>
                <a:gd name="connsiteY4" fmla="*/ 336 h 1892636"/>
                <a:gd name="connsiteX5" fmla="*/ 76200 w 177800"/>
                <a:gd name="connsiteY5" fmla="*/ 1359236 h 1892636"/>
                <a:gd name="connsiteX6" fmla="*/ 57150 w 177800"/>
                <a:gd name="connsiteY6" fmla="*/ 1638636 h 1892636"/>
                <a:gd name="connsiteX7" fmla="*/ 139700 w 177800"/>
                <a:gd name="connsiteY7" fmla="*/ 1810086 h 1892636"/>
                <a:gd name="connsiteX8" fmla="*/ 177800 w 177800"/>
                <a:gd name="connsiteY8" fmla="*/ 1835486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800" h="1892636">
                  <a:moveTo>
                    <a:pt x="114300" y="1892636"/>
                  </a:moveTo>
                  <a:cubicBezTo>
                    <a:pt x="85725" y="1860886"/>
                    <a:pt x="57150" y="1829136"/>
                    <a:pt x="38100" y="1784686"/>
                  </a:cubicBezTo>
                  <a:cubicBezTo>
                    <a:pt x="19050" y="1740236"/>
                    <a:pt x="0" y="1718011"/>
                    <a:pt x="0" y="1625936"/>
                  </a:cubicBezTo>
                  <a:cubicBezTo>
                    <a:pt x="0" y="1533861"/>
                    <a:pt x="11642" y="1503169"/>
                    <a:pt x="38100" y="1232236"/>
                  </a:cubicBezTo>
                  <a:cubicBezTo>
                    <a:pt x="64558" y="961303"/>
                    <a:pt x="152400" y="-20831"/>
                    <a:pt x="158750" y="336"/>
                  </a:cubicBezTo>
                  <a:cubicBezTo>
                    <a:pt x="165100" y="21503"/>
                    <a:pt x="93133" y="1086186"/>
                    <a:pt x="76200" y="1359236"/>
                  </a:cubicBezTo>
                  <a:cubicBezTo>
                    <a:pt x="59267" y="1632286"/>
                    <a:pt x="46567" y="1563494"/>
                    <a:pt x="57150" y="1638636"/>
                  </a:cubicBezTo>
                  <a:cubicBezTo>
                    <a:pt x="67733" y="1713778"/>
                    <a:pt x="119592" y="1777278"/>
                    <a:pt x="139700" y="1810086"/>
                  </a:cubicBezTo>
                  <a:cubicBezTo>
                    <a:pt x="159808" y="1842894"/>
                    <a:pt x="168804" y="1839190"/>
                    <a:pt x="177800" y="183548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0" name="Freeform 129"/>
            <p:cNvSpPr/>
            <p:nvPr/>
          </p:nvSpPr>
          <p:spPr>
            <a:xfrm rot="5400000" flipV="1">
              <a:off x="960071" y="3142542"/>
              <a:ext cx="58927" cy="1061288"/>
            </a:xfrm>
            <a:custGeom>
              <a:avLst/>
              <a:gdLst>
                <a:gd name="connsiteX0" fmla="*/ 114300 w 177800"/>
                <a:gd name="connsiteY0" fmla="*/ 1892636 h 1892636"/>
                <a:gd name="connsiteX1" fmla="*/ 38100 w 177800"/>
                <a:gd name="connsiteY1" fmla="*/ 1784686 h 1892636"/>
                <a:gd name="connsiteX2" fmla="*/ 0 w 177800"/>
                <a:gd name="connsiteY2" fmla="*/ 1625936 h 1892636"/>
                <a:gd name="connsiteX3" fmla="*/ 38100 w 177800"/>
                <a:gd name="connsiteY3" fmla="*/ 1232236 h 1892636"/>
                <a:gd name="connsiteX4" fmla="*/ 158750 w 177800"/>
                <a:gd name="connsiteY4" fmla="*/ 336 h 1892636"/>
                <a:gd name="connsiteX5" fmla="*/ 76200 w 177800"/>
                <a:gd name="connsiteY5" fmla="*/ 1359236 h 1892636"/>
                <a:gd name="connsiteX6" fmla="*/ 57150 w 177800"/>
                <a:gd name="connsiteY6" fmla="*/ 1638636 h 1892636"/>
                <a:gd name="connsiteX7" fmla="*/ 139700 w 177800"/>
                <a:gd name="connsiteY7" fmla="*/ 1810086 h 1892636"/>
                <a:gd name="connsiteX8" fmla="*/ 177800 w 177800"/>
                <a:gd name="connsiteY8" fmla="*/ 1835486 h 18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800" h="1892636">
                  <a:moveTo>
                    <a:pt x="114300" y="1892636"/>
                  </a:moveTo>
                  <a:cubicBezTo>
                    <a:pt x="85725" y="1860886"/>
                    <a:pt x="57150" y="1829136"/>
                    <a:pt x="38100" y="1784686"/>
                  </a:cubicBezTo>
                  <a:cubicBezTo>
                    <a:pt x="19050" y="1740236"/>
                    <a:pt x="0" y="1718011"/>
                    <a:pt x="0" y="1625936"/>
                  </a:cubicBezTo>
                  <a:cubicBezTo>
                    <a:pt x="0" y="1533861"/>
                    <a:pt x="11642" y="1503169"/>
                    <a:pt x="38100" y="1232236"/>
                  </a:cubicBezTo>
                  <a:cubicBezTo>
                    <a:pt x="64558" y="961303"/>
                    <a:pt x="152400" y="-20831"/>
                    <a:pt x="158750" y="336"/>
                  </a:cubicBezTo>
                  <a:cubicBezTo>
                    <a:pt x="165100" y="21503"/>
                    <a:pt x="93133" y="1086186"/>
                    <a:pt x="76200" y="1359236"/>
                  </a:cubicBezTo>
                  <a:cubicBezTo>
                    <a:pt x="59267" y="1632286"/>
                    <a:pt x="46567" y="1563494"/>
                    <a:pt x="57150" y="1638636"/>
                  </a:cubicBezTo>
                  <a:cubicBezTo>
                    <a:pt x="67733" y="1713778"/>
                    <a:pt x="119592" y="1777278"/>
                    <a:pt x="139700" y="1810086"/>
                  </a:cubicBezTo>
                  <a:cubicBezTo>
                    <a:pt x="159808" y="1842894"/>
                    <a:pt x="168804" y="1839190"/>
                    <a:pt x="177800" y="183548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1" name="Freeform 130"/>
            <p:cNvSpPr/>
            <p:nvPr/>
          </p:nvSpPr>
          <p:spPr>
            <a:xfrm rot="5400000">
              <a:off x="1714214" y="3774524"/>
              <a:ext cx="59620" cy="145112"/>
            </a:xfrm>
            <a:custGeom>
              <a:avLst/>
              <a:gdLst>
                <a:gd name="connsiteX0" fmla="*/ 22297 w 72303"/>
                <a:gd name="connsiteY0" fmla="*/ 199274 h 199274"/>
                <a:gd name="connsiteX1" fmla="*/ 866 w 72303"/>
                <a:gd name="connsiteY1" fmla="*/ 113549 h 199274"/>
                <a:gd name="connsiteX2" fmla="*/ 48491 w 72303"/>
                <a:gd name="connsiteY2" fmla="*/ 1630 h 199274"/>
                <a:gd name="connsiteX3" fmla="*/ 65159 w 72303"/>
                <a:gd name="connsiteY3" fmla="*/ 51636 h 199274"/>
                <a:gd name="connsiteX4" fmla="*/ 43728 w 72303"/>
                <a:gd name="connsiteY4" fmla="*/ 115930 h 199274"/>
                <a:gd name="connsiteX5" fmla="*/ 72303 w 72303"/>
                <a:gd name="connsiteY5" fmla="*/ 194511 h 19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03" h="199274">
                  <a:moveTo>
                    <a:pt x="22297" y="199274"/>
                  </a:moveTo>
                  <a:cubicBezTo>
                    <a:pt x="9398" y="172882"/>
                    <a:pt x="-3500" y="146490"/>
                    <a:pt x="866" y="113549"/>
                  </a:cubicBezTo>
                  <a:cubicBezTo>
                    <a:pt x="5232" y="80608"/>
                    <a:pt x="37776" y="11949"/>
                    <a:pt x="48491" y="1630"/>
                  </a:cubicBezTo>
                  <a:cubicBezTo>
                    <a:pt x="59206" y="-8689"/>
                    <a:pt x="65953" y="32586"/>
                    <a:pt x="65159" y="51636"/>
                  </a:cubicBezTo>
                  <a:cubicBezTo>
                    <a:pt x="64365" y="70686"/>
                    <a:pt x="42537" y="92118"/>
                    <a:pt x="43728" y="115930"/>
                  </a:cubicBezTo>
                  <a:cubicBezTo>
                    <a:pt x="44919" y="139742"/>
                    <a:pt x="58611" y="167126"/>
                    <a:pt x="72303" y="194511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2" name="Freeform 131"/>
            <p:cNvSpPr/>
            <p:nvPr/>
          </p:nvSpPr>
          <p:spPr>
            <a:xfrm rot="5400000" flipV="1">
              <a:off x="1329090" y="3770490"/>
              <a:ext cx="59620" cy="144185"/>
            </a:xfrm>
            <a:custGeom>
              <a:avLst/>
              <a:gdLst>
                <a:gd name="connsiteX0" fmla="*/ 22297 w 72303"/>
                <a:gd name="connsiteY0" fmla="*/ 199274 h 199274"/>
                <a:gd name="connsiteX1" fmla="*/ 866 w 72303"/>
                <a:gd name="connsiteY1" fmla="*/ 113549 h 199274"/>
                <a:gd name="connsiteX2" fmla="*/ 48491 w 72303"/>
                <a:gd name="connsiteY2" fmla="*/ 1630 h 199274"/>
                <a:gd name="connsiteX3" fmla="*/ 65159 w 72303"/>
                <a:gd name="connsiteY3" fmla="*/ 51636 h 199274"/>
                <a:gd name="connsiteX4" fmla="*/ 43728 w 72303"/>
                <a:gd name="connsiteY4" fmla="*/ 115930 h 199274"/>
                <a:gd name="connsiteX5" fmla="*/ 72303 w 72303"/>
                <a:gd name="connsiteY5" fmla="*/ 194511 h 19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03" h="199274">
                  <a:moveTo>
                    <a:pt x="22297" y="199274"/>
                  </a:moveTo>
                  <a:cubicBezTo>
                    <a:pt x="9398" y="172882"/>
                    <a:pt x="-3500" y="146490"/>
                    <a:pt x="866" y="113549"/>
                  </a:cubicBezTo>
                  <a:cubicBezTo>
                    <a:pt x="5232" y="80608"/>
                    <a:pt x="37776" y="11949"/>
                    <a:pt x="48491" y="1630"/>
                  </a:cubicBezTo>
                  <a:cubicBezTo>
                    <a:pt x="59206" y="-8689"/>
                    <a:pt x="65953" y="32586"/>
                    <a:pt x="65159" y="51636"/>
                  </a:cubicBezTo>
                  <a:cubicBezTo>
                    <a:pt x="64365" y="70686"/>
                    <a:pt x="42537" y="92118"/>
                    <a:pt x="43728" y="115930"/>
                  </a:cubicBezTo>
                  <a:cubicBezTo>
                    <a:pt x="44919" y="139742"/>
                    <a:pt x="58611" y="167126"/>
                    <a:pt x="72303" y="194511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3" name="Freeform 132"/>
            <p:cNvSpPr/>
            <p:nvPr/>
          </p:nvSpPr>
          <p:spPr>
            <a:xfrm rot="5400000" flipV="1">
              <a:off x="1364305" y="3855196"/>
              <a:ext cx="37699" cy="72093"/>
            </a:xfrm>
            <a:custGeom>
              <a:avLst/>
              <a:gdLst>
                <a:gd name="connsiteX0" fmla="*/ 22297 w 72303"/>
                <a:gd name="connsiteY0" fmla="*/ 199274 h 199274"/>
                <a:gd name="connsiteX1" fmla="*/ 866 w 72303"/>
                <a:gd name="connsiteY1" fmla="*/ 113549 h 199274"/>
                <a:gd name="connsiteX2" fmla="*/ 48491 w 72303"/>
                <a:gd name="connsiteY2" fmla="*/ 1630 h 199274"/>
                <a:gd name="connsiteX3" fmla="*/ 65159 w 72303"/>
                <a:gd name="connsiteY3" fmla="*/ 51636 h 199274"/>
                <a:gd name="connsiteX4" fmla="*/ 43728 w 72303"/>
                <a:gd name="connsiteY4" fmla="*/ 115930 h 199274"/>
                <a:gd name="connsiteX5" fmla="*/ 72303 w 72303"/>
                <a:gd name="connsiteY5" fmla="*/ 194511 h 19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03" h="199274">
                  <a:moveTo>
                    <a:pt x="22297" y="199274"/>
                  </a:moveTo>
                  <a:cubicBezTo>
                    <a:pt x="9398" y="172882"/>
                    <a:pt x="-3500" y="146490"/>
                    <a:pt x="866" y="113549"/>
                  </a:cubicBezTo>
                  <a:cubicBezTo>
                    <a:pt x="5232" y="80608"/>
                    <a:pt x="37776" y="11949"/>
                    <a:pt x="48491" y="1630"/>
                  </a:cubicBezTo>
                  <a:cubicBezTo>
                    <a:pt x="59206" y="-8689"/>
                    <a:pt x="65953" y="32586"/>
                    <a:pt x="65159" y="51636"/>
                  </a:cubicBezTo>
                  <a:cubicBezTo>
                    <a:pt x="64365" y="70686"/>
                    <a:pt x="42537" y="92118"/>
                    <a:pt x="43728" y="115930"/>
                  </a:cubicBezTo>
                  <a:cubicBezTo>
                    <a:pt x="44919" y="139742"/>
                    <a:pt x="58611" y="167126"/>
                    <a:pt x="72303" y="194511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4" name="Freeform 133"/>
            <p:cNvSpPr/>
            <p:nvPr/>
          </p:nvSpPr>
          <p:spPr>
            <a:xfrm rot="5400000">
              <a:off x="1697209" y="3859038"/>
              <a:ext cx="37699" cy="73403"/>
            </a:xfrm>
            <a:custGeom>
              <a:avLst/>
              <a:gdLst>
                <a:gd name="connsiteX0" fmla="*/ 22297 w 72303"/>
                <a:gd name="connsiteY0" fmla="*/ 199274 h 199274"/>
                <a:gd name="connsiteX1" fmla="*/ 866 w 72303"/>
                <a:gd name="connsiteY1" fmla="*/ 113549 h 199274"/>
                <a:gd name="connsiteX2" fmla="*/ 48491 w 72303"/>
                <a:gd name="connsiteY2" fmla="*/ 1630 h 199274"/>
                <a:gd name="connsiteX3" fmla="*/ 65159 w 72303"/>
                <a:gd name="connsiteY3" fmla="*/ 51636 h 199274"/>
                <a:gd name="connsiteX4" fmla="*/ 43728 w 72303"/>
                <a:gd name="connsiteY4" fmla="*/ 115930 h 199274"/>
                <a:gd name="connsiteX5" fmla="*/ 72303 w 72303"/>
                <a:gd name="connsiteY5" fmla="*/ 194511 h 19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03" h="199274">
                  <a:moveTo>
                    <a:pt x="22297" y="199274"/>
                  </a:moveTo>
                  <a:cubicBezTo>
                    <a:pt x="9398" y="172882"/>
                    <a:pt x="-3500" y="146490"/>
                    <a:pt x="866" y="113549"/>
                  </a:cubicBezTo>
                  <a:cubicBezTo>
                    <a:pt x="5232" y="80608"/>
                    <a:pt x="37776" y="11949"/>
                    <a:pt x="48491" y="1630"/>
                  </a:cubicBezTo>
                  <a:cubicBezTo>
                    <a:pt x="59206" y="-8689"/>
                    <a:pt x="65953" y="32586"/>
                    <a:pt x="65159" y="51636"/>
                  </a:cubicBezTo>
                  <a:cubicBezTo>
                    <a:pt x="64365" y="70686"/>
                    <a:pt x="42537" y="92118"/>
                    <a:pt x="43728" y="115930"/>
                  </a:cubicBezTo>
                  <a:cubicBezTo>
                    <a:pt x="44919" y="139742"/>
                    <a:pt x="58611" y="167126"/>
                    <a:pt x="72303" y="194511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1536538" y="3744350"/>
              <a:ext cx="29684" cy="2097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cxnSp>
          <p:nvCxnSpPr>
            <p:cNvPr id="136" name="Straight Connector 135"/>
            <p:cNvCxnSpPr>
              <a:stCxn id="130" idx="3"/>
              <a:endCxn id="130" idx="3"/>
            </p:cNvCxnSpPr>
            <p:nvPr/>
          </p:nvCxnSpPr>
          <p:spPr>
            <a:xfrm>
              <a:off x="1149861" y="3656350"/>
              <a:ext cx="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130" idx="3"/>
              <a:endCxn id="130" idx="3"/>
            </p:cNvCxnSpPr>
            <p:nvPr/>
          </p:nvCxnSpPr>
          <p:spPr>
            <a:xfrm>
              <a:off x="1149861" y="3656350"/>
              <a:ext cx="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Freeform 137"/>
            <p:cNvSpPr/>
            <p:nvPr/>
          </p:nvSpPr>
          <p:spPr>
            <a:xfrm rot="5400000">
              <a:off x="1029164" y="4008927"/>
              <a:ext cx="1027068" cy="350873"/>
            </a:xfrm>
            <a:custGeom>
              <a:avLst/>
              <a:gdLst>
                <a:gd name="connsiteX0" fmla="*/ 93406 w 1442375"/>
                <a:gd name="connsiteY0" fmla="*/ 99501 h 481832"/>
                <a:gd name="connsiteX1" fmla="*/ 175956 w 1442375"/>
                <a:gd name="connsiteY1" fmla="*/ 77276 h 481832"/>
                <a:gd name="connsiteX2" fmla="*/ 401381 w 1442375"/>
                <a:gd name="connsiteY2" fmla="*/ 39176 h 481832"/>
                <a:gd name="connsiteX3" fmla="*/ 814131 w 1442375"/>
                <a:gd name="connsiteY3" fmla="*/ 1076 h 481832"/>
                <a:gd name="connsiteX4" fmla="*/ 1344356 w 1442375"/>
                <a:gd name="connsiteY4" fmla="*/ 83626 h 481832"/>
                <a:gd name="connsiteX5" fmla="*/ 1439606 w 1442375"/>
                <a:gd name="connsiteY5" fmla="*/ 229676 h 481832"/>
                <a:gd name="connsiteX6" fmla="*/ 1398331 w 1442375"/>
                <a:gd name="connsiteY6" fmla="*/ 375726 h 481832"/>
                <a:gd name="connsiteX7" fmla="*/ 1214181 w 1442375"/>
                <a:gd name="connsiteY7" fmla="*/ 448751 h 481832"/>
                <a:gd name="connsiteX8" fmla="*/ 772856 w 1442375"/>
                <a:gd name="connsiteY8" fmla="*/ 480501 h 481832"/>
                <a:gd name="connsiteX9" fmla="*/ 283906 w 1442375"/>
                <a:gd name="connsiteY9" fmla="*/ 407476 h 481832"/>
                <a:gd name="connsiteX10" fmla="*/ 74356 w 1442375"/>
                <a:gd name="connsiteY10" fmla="*/ 337626 h 481832"/>
                <a:gd name="connsiteX11" fmla="*/ 1331 w 1442375"/>
                <a:gd name="connsiteY11" fmla="*/ 248726 h 481832"/>
                <a:gd name="connsiteX12" fmla="*/ 33081 w 1442375"/>
                <a:gd name="connsiteY12" fmla="*/ 147126 h 481832"/>
                <a:gd name="connsiteX13" fmla="*/ 93406 w 1442375"/>
                <a:gd name="connsiteY13" fmla="*/ 99501 h 48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375" h="481832">
                  <a:moveTo>
                    <a:pt x="93406" y="99501"/>
                  </a:moveTo>
                  <a:cubicBezTo>
                    <a:pt x="117219" y="87859"/>
                    <a:pt x="124627" y="87330"/>
                    <a:pt x="175956" y="77276"/>
                  </a:cubicBezTo>
                  <a:cubicBezTo>
                    <a:pt x="227285" y="67222"/>
                    <a:pt x="295019" y="51876"/>
                    <a:pt x="401381" y="39176"/>
                  </a:cubicBezTo>
                  <a:cubicBezTo>
                    <a:pt x="507743" y="26476"/>
                    <a:pt x="656969" y="-6332"/>
                    <a:pt x="814131" y="1076"/>
                  </a:cubicBezTo>
                  <a:cubicBezTo>
                    <a:pt x="971293" y="8484"/>
                    <a:pt x="1240110" y="45526"/>
                    <a:pt x="1344356" y="83626"/>
                  </a:cubicBezTo>
                  <a:cubicBezTo>
                    <a:pt x="1448602" y="121726"/>
                    <a:pt x="1430610" y="180993"/>
                    <a:pt x="1439606" y="229676"/>
                  </a:cubicBezTo>
                  <a:cubicBezTo>
                    <a:pt x="1448602" y="278359"/>
                    <a:pt x="1435902" y="339214"/>
                    <a:pt x="1398331" y="375726"/>
                  </a:cubicBezTo>
                  <a:cubicBezTo>
                    <a:pt x="1360760" y="412239"/>
                    <a:pt x="1318427" y="431289"/>
                    <a:pt x="1214181" y="448751"/>
                  </a:cubicBezTo>
                  <a:cubicBezTo>
                    <a:pt x="1109935" y="466213"/>
                    <a:pt x="927902" y="487380"/>
                    <a:pt x="772856" y="480501"/>
                  </a:cubicBezTo>
                  <a:cubicBezTo>
                    <a:pt x="617810" y="473622"/>
                    <a:pt x="400323" y="431289"/>
                    <a:pt x="283906" y="407476"/>
                  </a:cubicBezTo>
                  <a:cubicBezTo>
                    <a:pt x="167489" y="383664"/>
                    <a:pt x="121452" y="364084"/>
                    <a:pt x="74356" y="337626"/>
                  </a:cubicBezTo>
                  <a:cubicBezTo>
                    <a:pt x="27260" y="311168"/>
                    <a:pt x="8210" y="280476"/>
                    <a:pt x="1331" y="248726"/>
                  </a:cubicBezTo>
                  <a:cubicBezTo>
                    <a:pt x="-5548" y="216976"/>
                    <a:pt x="15619" y="173055"/>
                    <a:pt x="33081" y="147126"/>
                  </a:cubicBezTo>
                  <a:cubicBezTo>
                    <a:pt x="50543" y="121197"/>
                    <a:pt x="69593" y="111143"/>
                    <a:pt x="93406" y="99501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cap="small"/>
            </a:p>
          </p:txBody>
        </p:sp>
        <p:sp>
          <p:nvSpPr>
            <p:cNvPr id="139" name="Arc 138"/>
            <p:cNvSpPr/>
            <p:nvPr/>
          </p:nvSpPr>
          <p:spPr>
            <a:xfrm rot="8145962">
              <a:off x="1301328" y="3933914"/>
              <a:ext cx="479130" cy="479130"/>
            </a:xfrm>
            <a:prstGeom prst="arc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b="1"/>
            </a:p>
          </p:txBody>
        </p:sp>
        <p:sp>
          <p:nvSpPr>
            <p:cNvPr id="140" name="Arc 139"/>
            <p:cNvSpPr/>
            <p:nvPr/>
          </p:nvSpPr>
          <p:spPr>
            <a:xfrm rot="8145962">
              <a:off x="1322809" y="4149913"/>
              <a:ext cx="424922" cy="424922"/>
            </a:xfrm>
            <a:prstGeom prst="arc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b="1"/>
            </a:p>
          </p:txBody>
        </p:sp>
        <p:sp>
          <p:nvSpPr>
            <p:cNvPr id="141" name="Arc 140"/>
            <p:cNvSpPr/>
            <p:nvPr/>
          </p:nvSpPr>
          <p:spPr>
            <a:xfrm rot="8145962">
              <a:off x="1304618" y="3779702"/>
              <a:ext cx="483892" cy="483892"/>
            </a:xfrm>
            <a:prstGeom prst="arc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b="1"/>
            </a:p>
          </p:txBody>
        </p:sp>
        <p:sp>
          <p:nvSpPr>
            <p:cNvPr id="142" name="Arc 141"/>
            <p:cNvSpPr/>
            <p:nvPr/>
          </p:nvSpPr>
          <p:spPr>
            <a:xfrm rot="8145962">
              <a:off x="1339414" y="3659932"/>
              <a:ext cx="424922" cy="424922"/>
            </a:xfrm>
            <a:prstGeom prst="arc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b="1"/>
            </a:p>
          </p:txBody>
        </p:sp>
        <p:grpSp>
          <p:nvGrpSpPr>
            <p:cNvPr id="143" name="Group 142"/>
            <p:cNvGrpSpPr/>
            <p:nvPr/>
          </p:nvGrpSpPr>
          <p:grpSpPr>
            <a:xfrm>
              <a:off x="1456007" y="4693590"/>
              <a:ext cx="188007" cy="398430"/>
              <a:chOff x="1456007" y="4693590"/>
              <a:chExt cx="188007" cy="398430"/>
            </a:xfrm>
          </p:grpSpPr>
          <p:grpSp>
            <p:nvGrpSpPr>
              <p:cNvPr id="144" name="Group 143"/>
              <p:cNvGrpSpPr/>
              <p:nvPr/>
            </p:nvGrpSpPr>
            <p:grpSpPr>
              <a:xfrm rot="5019719">
                <a:off x="1543956" y="4991961"/>
                <a:ext cx="105616" cy="94501"/>
                <a:chOff x="5291922" y="3703382"/>
                <a:chExt cx="128086" cy="129773"/>
              </a:xfrm>
            </p:grpSpPr>
            <p:sp>
              <p:nvSpPr>
                <p:cNvPr id="155" name="Freeform 154"/>
                <p:cNvSpPr/>
                <p:nvPr/>
              </p:nvSpPr>
              <p:spPr>
                <a:xfrm rot="380281">
                  <a:off x="5291922" y="3703382"/>
                  <a:ext cx="73919" cy="72155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  <p:sp>
              <p:nvSpPr>
                <p:cNvPr id="156" name="Freeform 155"/>
                <p:cNvSpPr/>
                <p:nvPr/>
              </p:nvSpPr>
              <p:spPr>
                <a:xfrm rot="3933598">
                  <a:off x="5331230" y="3764766"/>
                  <a:ext cx="56876" cy="79901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  <p:sp>
              <p:nvSpPr>
                <p:cNvPr id="157" name="Freeform 156"/>
                <p:cNvSpPr/>
                <p:nvPr/>
              </p:nvSpPr>
              <p:spPr>
                <a:xfrm rot="3246325">
                  <a:off x="5332764" y="3727799"/>
                  <a:ext cx="69039" cy="105449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  <p:sp>
              <p:nvSpPr>
                <p:cNvPr id="158" name="Freeform 157"/>
                <p:cNvSpPr/>
                <p:nvPr/>
              </p:nvSpPr>
              <p:spPr>
                <a:xfrm rot="1626715">
                  <a:off x="5316196" y="3726321"/>
                  <a:ext cx="73920" cy="72154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</p:grpSp>
          <p:grpSp>
            <p:nvGrpSpPr>
              <p:cNvPr id="145" name="Group 144"/>
              <p:cNvGrpSpPr/>
              <p:nvPr/>
            </p:nvGrpSpPr>
            <p:grpSpPr>
              <a:xfrm rot="5599276" flipV="1">
                <a:off x="1457794" y="4994122"/>
                <a:ext cx="92302" cy="95876"/>
                <a:chOff x="5307318" y="3706913"/>
                <a:chExt cx="111940" cy="126242"/>
              </a:xfrm>
            </p:grpSpPr>
            <p:sp>
              <p:nvSpPr>
                <p:cNvPr id="151" name="Freeform 150"/>
                <p:cNvSpPr/>
                <p:nvPr/>
              </p:nvSpPr>
              <p:spPr>
                <a:xfrm rot="678544">
                  <a:off x="5307318" y="3706913"/>
                  <a:ext cx="73920" cy="72155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  <p:sp>
              <p:nvSpPr>
                <p:cNvPr id="152" name="Freeform 151"/>
                <p:cNvSpPr/>
                <p:nvPr/>
              </p:nvSpPr>
              <p:spPr>
                <a:xfrm rot="3933598">
                  <a:off x="5331230" y="3764766"/>
                  <a:ext cx="56876" cy="79901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  <p:sp>
              <p:nvSpPr>
                <p:cNvPr id="153" name="Freeform 152"/>
                <p:cNvSpPr/>
                <p:nvPr/>
              </p:nvSpPr>
              <p:spPr>
                <a:xfrm rot="3246325">
                  <a:off x="5332013" y="3730516"/>
                  <a:ext cx="69041" cy="105449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  <p:sp>
              <p:nvSpPr>
                <p:cNvPr id="154" name="Freeform 153"/>
                <p:cNvSpPr/>
                <p:nvPr/>
              </p:nvSpPr>
              <p:spPr>
                <a:xfrm rot="1626715">
                  <a:off x="5310234" y="3728680"/>
                  <a:ext cx="73920" cy="72155"/>
                </a:xfrm>
                <a:custGeom>
                  <a:avLst/>
                  <a:gdLst>
                    <a:gd name="connsiteX0" fmla="*/ 0 w 73920"/>
                    <a:gd name="connsiteY0" fmla="*/ 72155 h 72155"/>
                    <a:gd name="connsiteX1" fmla="*/ 66675 w 73920"/>
                    <a:gd name="connsiteY1" fmla="*/ 10243 h 72155"/>
                    <a:gd name="connsiteX2" fmla="*/ 69056 w 73920"/>
                    <a:gd name="connsiteY2" fmla="*/ 718 h 72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20" h="72155">
                      <a:moveTo>
                        <a:pt x="0" y="72155"/>
                      </a:moveTo>
                      <a:cubicBezTo>
                        <a:pt x="27583" y="47152"/>
                        <a:pt x="55166" y="22149"/>
                        <a:pt x="66675" y="10243"/>
                      </a:cubicBezTo>
                      <a:cubicBezTo>
                        <a:pt x="78184" y="-1663"/>
                        <a:pt x="73620" y="-473"/>
                        <a:pt x="69056" y="718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b="1" cap="small"/>
                </a:p>
              </p:txBody>
            </p:sp>
          </p:grpSp>
          <p:sp>
            <p:nvSpPr>
              <p:cNvPr id="146" name="Freeform 145"/>
              <p:cNvSpPr/>
              <p:nvPr/>
            </p:nvSpPr>
            <p:spPr>
              <a:xfrm rot="5400000">
                <a:off x="1389787" y="4803764"/>
                <a:ext cx="308936" cy="88587"/>
              </a:xfrm>
              <a:custGeom>
                <a:avLst/>
                <a:gdLst>
                  <a:gd name="connsiteX0" fmla="*/ 0 w 374661"/>
                  <a:gd name="connsiteY0" fmla="*/ 28575 h 164644"/>
                  <a:gd name="connsiteX1" fmla="*/ 69850 w 374661"/>
                  <a:gd name="connsiteY1" fmla="*/ 0 h 164644"/>
                  <a:gd name="connsiteX2" fmla="*/ 149225 w 374661"/>
                  <a:gd name="connsiteY2" fmla="*/ 28575 h 164644"/>
                  <a:gd name="connsiteX3" fmla="*/ 273050 w 374661"/>
                  <a:gd name="connsiteY3" fmla="*/ 34925 h 164644"/>
                  <a:gd name="connsiteX4" fmla="*/ 339725 w 374661"/>
                  <a:gd name="connsiteY4" fmla="*/ 6350 h 164644"/>
                  <a:gd name="connsiteX5" fmla="*/ 374650 w 374661"/>
                  <a:gd name="connsiteY5" fmla="*/ 28575 h 164644"/>
                  <a:gd name="connsiteX6" fmla="*/ 336550 w 374661"/>
                  <a:gd name="connsiteY6" fmla="*/ 60325 h 164644"/>
                  <a:gd name="connsiteX7" fmla="*/ 304800 w 374661"/>
                  <a:gd name="connsiteY7" fmla="*/ 76200 h 164644"/>
                  <a:gd name="connsiteX8" fmla="*/ 317500 w 374661"/>
                  <a:gd name="connsiteY8" fmla="*/ 98425 h 164644"/>
                  <a:gd name="connsiteX9" fmla="*/ 365125 w 374661"/>
                  <a:gd name="connsiteY9" fmla="*/ 107950 h 164644"/>
                  <a:gd name="connsiteX10" fmla="*/ 355600 w 374661"/>
                  <a:gd name="connsiteY10" fmla="*/ 149225 h 164644"/>
                  <a:gd name="connsiteX11" fmla="*/ 330200 w 374661"/>
                  <a:gd name="connsiteY11" fmla="*/ 152400 h 164644"/>
                  <a:gd name="connsiteX12" fmla="*/ 273050 w 374661"/>
                  <a:gd name="connsiteY12" fmla="*/ 127000 h 164644"/>
                  <a:gd name="connsiteX13" fmla="*/ 152400 w 374661"/>
                  <a:gd name="connsiteY13" fmla="*/ 127000 h 164644"/>
                  <a:gd name="connsiteX14" fmla="*/ 101600 w 374661"/>
                  <a:gd name="connsiteY14" fmla="*/ 161925 h 164644"/>
                  <a:gd name="connsiteX15" fmla="*/ 41275 w 374661"/>
                  <a:gd name="connsiteY15" fmla="*/ 158750 h 164644"/>
                  <a:gd name="connsiteX16" fmla="*/ 3175 w 374661"/>
                  <a:gd name="connsiteY16" fmla="*/ 130175 h 16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4661" h="164644">
                    <a:moveTo>
                      <a:pt x="0" y="28575"/>
                    </a:moveTo>
                    <a:cubicBezTo>
                      <a:pt x="22489" y="14287"/>
                      <a:pt x="44979" y="0"/>
                      <a:pt x="69850" y="0"/>
                    </a:cubicBezTo>
                    <a:cubicBezTo>
                      <a:pt x="94721" y="0"/>
                      <a:pt x="115358" y="22754"/>
                      <a:pt x="149225" y="28575"/>
                    </a:cubicBezTo>
                    <a:cubicBezTo>
                      <a:pt x="183092" y="34396"/>
                      <a:pt x="241300" y="38629"/>
                      <a:pt x="273050" y="34925"/>
                    </a:cubicBezTo>
                    <a:cubicBezTo>
                      <a:pt x="304800" y="31221"/>
                      <a:pt x="322792" y="7408"/>
                      <a:pt x="339725" y="6350"/>
                    </a:cubicBezTo>
                    <a:cubicBezTo>
                      <a:pt x="356658" y="5292"/>
                      <a:pt x="375179" y="19579"/>
                      <a:pt x="374650" y="28575"/>
                    </a:cubicBezTo>
                    <a:cubicBezTo>
                      <a:pt x="374121" y="37571"/>
                      <a:pt x="348192" y="52388"/>
                      <a:pt x="336550" y="60325"/>
                    </a:cubicBezTo>
                    <a:cubicBezTo>
                      <a:pt x="324908" y="68263"/>
                      <a:pt x="307975" y="69850"/>
                      <a:pt x="304800" y="76200"/>
                    </a:cubicBezTo>
                    <a:cubicBezTo>
                      <a:pt x="301625" y="82550"/>
                      <a:pt x="307446" y="93133"/>
                      <a:pt x="317500" y="98425"/>
                    </a:cubicBezTo>
                    <a:cubicBezTo>
                      <a:pt x="327554" y="103717"/>
                      <a:pt x="358775" y="99483"/>
                      <a:pt x="365125" y="107950"/>
                    </a:cubicBezTo>
                    <a:cubicBezTo>
                      <a:pt x="371475" y="116417"/>
                      <a:pt x="361421" y="141817"/>
                      <a:pt x="355600" y="149225"/>
                    </a:cubicBezTo>
                    <a:cubicBezTo>
                      <a:pt x="349779" y="156633"/>
                      <a:pt x="343958" y="156104"/>
                      <a:pt x="330200" y="152400"/>
                    </a:cubicBezTo>
                    <a:cubicBezTo>
                      <a:pt x="316442" y="148696"/>
                      <a:pt x="302683" y="131233"/>
                      <a:pt x="273050" y="127000"/>
                    </a:cubicBezTo>
                    <a:cubicBezTo>
                      <a:pt x="243417" y="122767"/>
                      <a:pt x="180975" y="121179"/>
                      <a:pt x="152400" y="127000"/>
                    </a:cubicBezTo>
                    <a:cubicBezTo>
                      <a:pt x="123825" y="132821"/>
                      <a:pt x="120121" y="156633"/>
                      <a:pt x="101600" y="161925"/>
                    </a:cubicBezTo>
                    <a:cubicBezTo>
                      <a:pt x="83079" y="167217"/>
                      <a:pt x="57679" y="164042"/>
                      <a:pt x="41275" y="158750"/>
                    </a:cubicBezTo>
                    <a:cubicBezTo>
                      <a:pt x="24871" y="153458"/>
                      <a:pt x="14023" y="141816"/>
                      <a:pt x="3175" y="130175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b="1" cap="small"/>
              </a:p>
            </p:txBody>
          </p:sp>
          <p:sp>
            <p:nvSpPr>
              <p:cNvPr id="147" name="Arc 146"/>
              <p:cNvSpPr/>
              <p:nvPr/>
            </p:nvSpPr>
            <p:spPr>
              <a:xfrm rot="7998771">
                <a:off x="1488213" y="4699857"/>
                <a:ext cx="106019" cy="106019"/>
              </a:xfrm>
              <a:prstGeom prst="arc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b="1"/>
              </a:p>
            </p:txBody>
          </p:sp>
          <p:sp>
            <p:nvSpPr>
              <p:cNvPr id="148" name="Arc 147"/>
              <p:cNvSpPr/>
              <p:nvPr/>
            </p:nvSpPr>
            <p:spPr>
              <a:xfrm rot="7998771">
                <a:off x="1508080" y="4766755"/>
                <a:ext cx="78955" cy="78955"/>
              </a:xfrm>
              <a:prstGeom prst="arc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b="1"/>
              </a:p>
            </p:txBody>
          </p:sp>
          <p:sp>
            <p:nvSpPr>
              <p:cNvPr id="149" name="Arc 148"/>
              <p:cNvSpPr/>
              <p:nvPr/>
            </p:nvSpPr>
            <p:spPr>
              <a:xfrm rot="7998771">
                <a:off x="1511953" y="4819537"/>
                <a:ext cx="64338" cy="64338"/>
              </a:xfrm>
              <a:prstGeom prst="arc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b="1"/>
              </a:p>
            </p:txBody>
          </p:sp>
          <p:sp>
            <p:nvSpPr>
              <p:cNvPr id="150" name="Arc 149"/>
              <p:cNvSpPr/>
              <p:nvPr/>
            </p:nvSpPr>
            <p:spPr>
              <a:xfrm rot="7998771">
                <a:off x="1511954" y="4860167"/>
                <a:ext cx="64338" cy="64338"/>
              </a:xfrm>
              <a:prstGeom prst="arc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b="1"/>
              </a:p>
            </p:txBody>
          </p:sp>
        </p:grpSp>
      </p:grpSp>
      <p:sp>
        <p:nvSpPr>
          <p:cNvPr id="60" name="TextBox 59"/>
          <p:cNvSpPr txBox="1"/>
          <p:nvPr/>
        </p:nvSpPr>
        <p:spPr>
          <a:xfrm>
            <a:off x="251520" y="6330806"/>
            <a:ext cx="4464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Cole </a:t>
            </a:r>
            <a:r>
              <a:rPr lang="en-GB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et al. 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(2015) ES&amp;T</a:t>
            </a:r>
            <a:endParaRPr lang="en-GB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266800" y="776294"/>
            <a:ext cx="2016459" cy="532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r>
              <a:rPr lang="en-GB" sz="2400" kern="0" dirty="0" smtClean="0">
                <a:solidFill>
                  <a:schemeClr val="accent6">
                    <a:lumMod val="75000"/>
                  </a:schemeClr>
                </a:solidFill>
              </a:rPr>
              <a:t>Summary</a:t>
            </a:r>
            <a:endParaRPr lang="en-GB" sz="2400" kern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251520" y="1404483"/>
            <a:ext cx="295213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Zooplankton have capacity to ingest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microplastics</a:t>
            </a:r>
            <a:endParaRPr lang="en-US" sz="2000" dirty="0" smtClean="0">
              <a:solidFill>
                <a:schemeClr val="bg2">
                  <a:lumMod val="50000"/>
                </a:schemeClr>
              </a:solidFill>
              <a:cs typeface="Arial" pitchFamily="34" charset="0"/>
            </a:endParaRP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bg2">
                  <a:lumMod val="50000"/>
                </a:schemeClr>
              </a:solidFill>
              <a:cs typeface="Arial" pitchFamily="34" charset="0"/>
            </a:endParaRP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Microplastics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 reduce energetic uptake of copepods </a:t>
            </a: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bg2">
                  <a:lumMod val="50000"/>
                </a:schemeClr>
              </a:solidFill>
              <a:cs typeface="Arial" pitchFamily="34" charset="0"/>
            </a:endParaRP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Repercussions for reproductive outputs and survival</a:t>
            </a: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bg2">
                  <a:lumMod val="50000"/>
                </a:schemeClr>
              </a:solidFill>
              <a:cs typeface="Arial" pitchFamily="34" charset="0"/>
            </a:endParaRP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endParaRPr lang="en-US" sz="2000" dirty="0">
              <a:solidFill>
                <a:srgbClr val="395777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043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3" grpId="0" animBg="1"/>
      <p:bldP spid="117" grpId="0" animBg="1"/>
      <p:bldP spid="1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251520" y="764704"/>
            <a:ext cx="8675719" cy="35283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0034" y="871384"/>
            <a:ext cx="883868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Copepod faecal pellets</a:t>
            </a:r>
            <a:r>
              <a:rPr lang="en-GB" dirty="0" smtClean="0">
                <a:solidFill>
                  <a:schemeClr val="tx2"/>
                </a:solidFill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/>
                </a:solidFill>
              </a:rPr>
              <a:t>Source of food for marine organism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/>
                </a:solidFill>
              </a:rPr>
              <a:t>Contribute to vertical carbon flux</a:t>
            </a:r>
          </a:p>
          <a:p>
            <a:pPr lvl="1"/>
            <a:endParaRPr lang="en-GB" sz="1000" dirty="0">
              <a:solidFill>
                <a:schemeClr val="tx2"/>
              </a:solidFill>
            </a:endParaRPr>
          </a:p>
          <a:p>
            <a:r>
              <a:rPr lang="en-GB" b="1" dirty="0" smtClean="0">
                <a:solidFill>
                  <a:schemeClr val="tx2"/>
                </a:solidFill>
              </a:rPr>
              <a:t>Hypothesise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/>
                </a:solidFill>
              </a:rPr>
              <a:t>Faecal pellets are a vector for transport of </a:t>
            </a:r>
            <a:r>
              <a:rPr lang="en-GB" sz="2200" dirty="0" err="1" smtClean="0">
                <a:solidFill>
                  <a:schemeClr val="tx2"/>
                </a:solidFill>
              </a:rPr>
              <a:t>microplastics</a:t>
            </a:r>
            <a:endParaRPr lang="en-GB" sz="2200" dirty="0" smtClean="0">
              <a:solidFill>
                <a:schemeClr val="tx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/>
                </a:solidFill>
              </a:rPr>
              <a:t>Low-density </a:t>
            </a:r>
            <a:r>
              <a:rPr lang="en-GB" sz="2200" dirty="0" err="1" smtClean="0">
                <a:solidFill>
                  <a:schemeClr val="tx2"/>
                </a:solidFill>
              </a:rPr>
              <a:t>microplastics</a:t>
            </a:r>
            <a:r>
              <a:rPr lang="en-GB" sz="2200" dirty="0" smtClean="0">
                <a:solidFill>
                  <a:schemeClr val="tx2"/>
                </a:solidFill>
              </a:rPr>
              <a:t> alter properties and sinking rates of FP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/>
                </a:solidFill>
              </a:rPr>
              <a:t>Faecal pellets facilitate transfer </a:t>
            </a:r>
            <a:r>
              <a:rPr lang="en-GB" sz="2200" dirty="0" err="1" smtClean="0">
                <a:solidFill>
                  <a:schemeClr val="tx2"/>
                </a:solidFill>
              </a:rPr>
              <a:t>microplastics</a:t>
            </a:r>
            <a:r>
              <a:rPr lang="en-GB" sz="2200" dirty="0" smtClean="0">
                <a:solidFill>
                  <a:schemeClr val="tx2"/>
                </a:solidFill>
              </a:rPr>
              <a:t> to other marine animals</a:t>
            </a:r>
            <a:endParaRPr lang="en-GB" sz="2200" dirty="0">
              <a:solidFill>
                <a:schemeClr val="tx2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54890" y="12744"/>
            <a:ext cx="6617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Can </a:t>
            </a:r>
            <a:r>
              <a:rPr lang="en-US" b="1" dirty="0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microplastics alter </a:t>
            </a:r>
            <a:r>
              <a:rPr lang="en-US" b="1" dirty="0" err="1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faecal</a:t>
            </a:r>
            <a:r>
              <a:rPr lang="en-US" b="1" dirty="0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 pellets (FP)?</a:t>
            </a:r>
            <a:endParaRPr lang="en-GB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17195" y="3865485"/>
            <a:ext cx="2389448" cy="3347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38267" y="6169731"/>
            <a:ext cx="36724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 smtClean="0">
                <a:solidFill>
                  <a:schemeClr val="bg1"/>
                </a:solidFill>
                <a:latin typeface="Calibri"/>
                <a:ea typeface="MS PGothic" pitchFamily="34" charset="-128"/>
              </a:rPr>
              <a:t>30 </a:t>
            </a:r>
            <a:r>
              <a:rPr lang="en-GB" sz="2000" dirty="0" smtClean="0">
                <a:solidFill>
                  <a:schemeClr val="bg1"/>
                </a:solidFill>
                <a:latin typeface="Calibri"/>
                <a:ea typeface="MS PGothic" pitchFamily="34" charset="-128"/>
                <a:cs typeface="Calibri"/>
              </a:rPr>
              <a:t>µ</a:t>
            </a:r>
            <a:r>
              <a:rPr lang="en-GB" sz="2000" dirty="0" smtClean="0">
                <a:solidFill>
                  <a:schemeClr val="bg1"/>
                </a:solidFill>
                <a:latin typeface="Calibri"/>
                <a:ea typeface="MS PGothic" pitchFamily="34" charset="-128"/>
              </a:rPr>
              <a:t>m PS microplastics</a:t>
            </a:r>
            <a:endParaRPr lang="en-GB" sz="2000" b="1" dirty="0">
              <a:solidFill>
                <a:schemeClr val="bg1"/>
              </a:solidFill>
              <a:latin typeface="Calibri"/>
              <a:ea typeface="MS PGothic" pitchFamily="34" charset="-128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72124" y="3895518"/>
            <a:ext cx="2349199" cy="328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99640" y="6169731"/>
            <a:ext cx="36724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 smtClean="0">
                <a:solidFill>
                  <a:schemeClr val="bg1"/>
                </a:solidFill>
                <a:latin typeface="Calibri"/>
                <a:ea typeface="MS PGothic" pitchFamily="34" charset="-128"/>
              </a:rPr>
              <a:t>7 </a:t>
            </a:r>
            <a:r>
              <a:rPr lang="en-GB" sz="2000" dirty="0" smtClean="0">
                <a:solidFill>
                  <a:schemeClr val="bg1"/>
                </a:solidFill>
                <a:latin typeface="Calibri"/>
                <a:ea typeface="MS PGothic" pitchFamily="34" charset="-128"/>
                <a:cs typeface="Calibri"/>
              </a:rPr>
              <a:t>µ</a:t>
            </a:r>
            <a:r>
              <a:rPr lang="en-GB" sz="2000" dirty="0" smtClean="0">
                <a:solidFill>
                  <a:schemeClr val="bg1"/>
                </a:solidFill>
                <a:latin typeface="Calibri"/>
                <a:ea typeface="MS PGothic" pitchFamily="34" charset="-128"/>
              </a:rPr>
              <a:t>m PS microplastics</a:t>
            </a:r>
            <a:endParaRPr lang="en-GB" sz="2000" b="1" dirty="0">
              <a:solidFill>
                <a:schemeClr val="bg1"/>
              </a:solidFill>
              <a:latin typeface="Calibri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1085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 bwMode="auto">
          <a:xfrm>
            <a:off x="248064" y="5481501"/>
            <a:ext cx="5692088" cy="973545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5076056" y="4381001"/>
            <a:ext cx="3844200" cy="2070235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693945" y="3652181"/>
            <a:ext cx="4226311" cy="645305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48064" y="1990740"/>
            <a:ext cx="4605898" cy="3234003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133206" y="868225"/>
            <a:ext cx="3751624" cy="2604877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168396" y="861468"/>
            <a:ext cx="5548072" cy="913728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90300" y="25561"/>
            <a:ext cx="5778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Can </a:t>
            </a:r>
            <a:r>
              <a:rPr lang="en-US" b="1" dirty="0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microplastics alter </a:t>
            </a:r>
            <a:r>
              <a:rPr lang="en-US" b="1" dirty="0" err="1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faecal</a:t>
            </a:r>
            <a:r>
              <a:rPr lang="en-US" b="1" dirty="0" smtClean="0">
                <a:solidFill>
                  <a:schemeClr val="bg1"/>
                </a:solidFill>
                <a:ea typeface="MS PGothic" pitchFamily="34" charset="-128"/>
                <a:cs typeface="Arial" pitchFamily="34" charset="0"/>
              </a:rPr>
              <a:t> pellets?</a:t>
            </a:r>
            <a:endParaRPr lang="en-GB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481183"/>
            <a:ext cx="4427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Cole, Lindeque </a:t>
            </a:r>
            <a:r>
              <a:rPr lang="en-GB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et al.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(2016) ES&amp;T</a:t>
            </a:r>
            <a:endParaRPr lang="en-GB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31720" y="846066"/>
            <a:ext cx="8717448" cy="2456657"/>
            <a:chOff x="311388" y="1119524"/>
            <a:chExt cx="8717448" cy="2456657"/>
          </a:xfrm>
        </p:grpSpPr>
        <p:graphicFrame>
          <p:nvGraphicFramePr>
            <p:cNvPr id="3" name="Chart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54098985"/>
                </p:ext>
              </p:extLst>
            </p:nvPr>
          </p:nvGraphicFramePr>
          <p:xfrm>
            <a:off x="5268436" y="1119524"/>
            <a:ext cx="3760400" cy="24566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311388" y="1249328"/>
              <a:ext cx="45425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chemeClr val="tx2"/>
                  </a:solidFill>
                </a:rPr>
                <a:t>Significantly more fragmented faecal pellets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8065" y="2195214"/>
            <a:ext cx="8701103" cy="2961184"/>
            <a:chOff x="248065" y="2431434"/>
            <a:chExt cx="8701103" cy="2961184"/>
          </a:xfrm>
        </p:grpSpPr>
        <p:grpSp>
          <p:nvGrpSpPr>
            <p:cNvPr id="11" name="Group 10"/>
            <p:cNvGrpSpPr/>
            <p:nvPr/>
          </p:nvGrpSpPr>
          <p:grpSpPr>
            <a:xfrm>
              <a:off x="248065" y="2431434"/>
              <a:ext cx="4605897" cy="2961184"/>
              <a:chOff x="387839" y="1550246"/>
              <a:chExt cx="6294727" cy="5022263"/>
            </a:xfrm>
          </p:grpSpPr>
          <p:sp>
            <p:nvSpPr>
              <p:cNvPr id="12" name="Oval 11"/>
              <p:cNvSpPr/>
              <p:nvPr/>
            </p:nvSpPr>
            <p:spPr bwMode="auto">
              <a:xfrm rot="17568716">
                <a:off x="1686986" y="2771737"/>
                <a:ext cx="3253193" cy="1674557"/>
              </a:xfrm>
              <a:prstGeom prst="ellipse">
                <a:avLst/>
              </a:prstGeom>
              <a:noFill/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32" charset="-128"/>
                </a:endParaRPr>
              </a:p>
            </p:txBody>
          </p:sp>
          <p:sp>
            <p:nvSpPr>
              <p:cNvPr id="13" name="Oval 12"/>
              <p:cNvSpPr/>
              <p:nvPr/>
            </p:nvSpPr>
            <p:spPr bwMode="auto">
              <a:xfrm rot="19611513">
                <a:off x="2166666" y="3954072"/>
                <a:ext cx="2875390" cy="1808000"/>
              </a:xfrm>
              <a:prstGeom prst="ellipse">
                <a:avLst/>
              </a:prstGeom>
              <a:no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32" charset="-128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387839" y="1550246"/>
                <a:ext cx="6294727" cy="5022263"/>
                <a:chOff x="387839" y="1550246"/>
                <a:chExt cx="6294727" cy="5022263"/>
              </a:xfrm>
            </p:grpSpPr>
            <p:graphicFrame>
              <p:nvGraphicFramePr>
                <p:cNvPr id="15" name="Chart 14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3448391078"/>
                    </p:ext>
                  </p:extLst>
                </p:nvPr>
              </p:nvGraphicFramePr>
              <p:xfrm>
                <a:off x="387839" y="1550246"/>
                <a:ext cx="5034079" cy="502226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16" name="TextBox 15"/>
                <p:cNvSpPr txBox="1"/>
                <p:nvPr/>
              </p:nvSpPr>
              <p:spPr>
                <a:xfrm>
                  <a:off x="3958587" y="1913860"/>
                  <a:ext cx="1585593" cy="12800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dirty="0" smtClean="0">
                      <a:solidFill>
                        <a:srgbClr val="00B050"/>
                      </a:solidFill>
                    </a:rPr>
                    <a:t>normal </a:t>
                  </a:r>
                </a:p>
                <a:p>
                  <a:pPr algn="ctr"/>
                  <a:r>
                    <a:rPr lang="en-GB" sz="1400" dirty="0" smtClean="0">
                      <a:solidFill>
                        <a:srgbClr val="00B050"/>
                      </a:solidFill>
                    </a:rPr>
                    <a:t>faecal </a:t>
                  </a:r>
                </a:p>
                <a:p>
                  <a:pPr algn="ctr"/>
                  <a:r>
                    <a:rPr lang="en-GB" sz="1400" dirty="0" smtClean="0">
                      <a:solidFill>
                        <a:srgbClr val="00B050"/>
                      </a:solidFill>
                    </a:rPr>
                    <a:t>pellets</a:t>
                  </a:r>
                  <a:endParaRPr lang="en-GB" sz="1400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4954375" y="4310454"/>
                  <a:ext cx="1728191" cy="12800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dirty="0">
                      <a:solidFill>
                        <a:srgbClr val="C00000"/>
                      </a:solidFill>
                    </a:rPr>
                    <a:t>f</a:t>
                  </a:r>
                  <a:r>
                    <a:rPr lang="en-GB" sz="1400" dirty="0" smtClean="0">
                      <a:solidFill>
                        <a:srgbClr val="C00000"/>
                      </a:solidFill>
                    </a:rPr>
                    <a:t>aecal pellets with PS microplastics</a:t>
                  </a:r>
                  <a:endParaRPr lang="en-GB" sz="1400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18" name="TextBox 17"/>
            <p:cNvSpPr txBox="1"/>
            <p:nvPr/>
          </p:nvSpPr>
          <p:spPr>
            <a:xfrm>
              <a:off x="4824848" y="3832636"/>
              <a:ext cx="41243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chemeClr val="tx2"/>
                  </a:solidFill>
                </a:rPr>
                <a:t>Significant reduction in the sinking rate of faecal pellets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8064" y="4457201"/>
            <a:ext cx="8488176" cy="1885604"/>
            <a:chOff x="248064" y="4457201"/>
            <a:chExt cx="8488176" cy="188560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5780" y="4457201"/>
              <a:ext cx="3310460" cy="1885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48064" y="5598655"/>
              <a:ext cx="52386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 smtClean="0">
                  <a:solidFill>
                    <a:schemeClr val="tx2"/>
                  </a:solidFill>
                </a:rPr>
                <a:t>Microplastics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 transferred from organism to organism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274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03" y="764704"/>
            <a:ext cx="4531385" cy="587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4028" y="792952"/>
            <a:ext cx="3888432" cy="544764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Summary:</a:t>
            </a:r>
          </a:p>
          <a:p>
            <a:endParaRPr lang="en-GB" b="1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Faecal pellets with </a:t>
            </a:r>
            <a:r>
              <a:rPr lang="en-GB" sz="2000" dirty="0" err="1" smtClean="0">
                <a:solidFill>
                  <a:schemeClr val="bg1"/>
                </a:solidFill>
              </a:rPr>
              <a:t>microplastics</a:t>
            </a:r>
            <a:endParaRPr lang="en-GB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Less structural integrity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More likely to break up</a:t>
            </a:r>
          </a:p>
          <a:p>
            <a:endParaRPr lang="en-GB" sz="2000" dirty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Sink more slowly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Increases opportunity for FP to be eaten, resulting in the movement of plastics through the food chain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Reduces organic matter reaching seabed and potentially reducing the oceans climate control capacity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52" y="6283479"/>
            <a:ext cx="4427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Cole, Lindeque </a:t>
            </a:r>
            <a:r>
              <a:rPr lang="en-GB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et al.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(2016) ES&amp;T</a:t>
            </a:r>
            <a:endParaRPr lang="en-GB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118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156373" y="0"/>
            <a:ext cx="6600919" cy="53273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r>
              <a:rPr lang="en-GB" sz="2400" kern="0" dirty="0" smtClean="0">
                <a:solidFill>
                  <a:schemeClr val="bg1"/>
                </a:solidFill>
              </a:rPr>
              <a:t>State of play in the natural environment</a:t>
            </a:r>
            <a:endParaRPr lang="en-GB" sz="2400" kern="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66809" r="5561" b="2191"/>
          <a:stretch/>
        </p:blipFill>
        <p:spPr bwMode="auto">
          <a:xfrm>
            <a:off x="6592416" y="2811686"/>
            <a:ext cx="2438400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9" t="18951" r="24249" b="25334"/>
          <a:stretch/>
        </p:blipFill>
        <p:spPr>
          <a:xfrm>
            <a:off x="6611466" y="4880220"/>
            <a:ext cx="2438399" cy="18444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319" y="780959"/>
            <a:ext cx="62676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How much </a:t>
            </a:r>
            <a:r>
              <a:rPr lang="en-GB" sz="2200" dirty="0" err="1" smtClean="0">
                <a:solidFill>
                  <a:schemeClr val="tx2">
                    <a:lumMod val="50000"/>
                  </a:schemeClr>
                </a:solidFill>
              </a:rPr>
              <a:t>microplastics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 is in our seas?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Current conservative estimate = 5 trillion plastic particles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Less </a:t>
            </a:r>
            <a:r>
              <a:rPr lang="en-GB" sz="2200" dirty="0" err="1" smtClean="0">
                <a:solidFill>
                  <a:schemeClr val="tx2">
                    <a:lumMod val="50000"/>
                  </a:schemeClr>
                </a:solidFill>
              </a:rPr>
              <a:t>microplastic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 than expected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447" y="2564036"/>
            <a:ext cx="2475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chemeClr val="tx2">
                    <a:lumMod val="50000"/>
                  </a:schemeClr>
                </a:solidFill>
              </a:rPr>
              <a:t>One reason could be unrepresentative </a:t>
            </a:r>
            <a:r>
              <a:rPr lang="en-GB" sz="2200" b="1" dirty="0" smtClean="0">
                <a:solidFill>
                  <a:schemeClr val="tx2">
                    <a:lumMod val="50000"/>
                  </a:schemeClr>
                </a:solidFill>
              </a:rPr>
              <a:t>sampling?</a:t>
            </a:r>
            <a:endParaRPr lang="en-GB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4340160"/>
              </p:ext>
            </p:extLst>
          </p:nvPr>
        </p:nvGraphicFramePr>
        <p:xfrm>
          <a:off x="2646720" y="2660832"/>
          <a:ext cx="3674503" cy="3383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7" t="9514" r="6817" b="12843"/>
          <a:stretch/>
        </p:blipFill>
        <p:spPr bwMode="auto">
          <a:xfrm>
            <a:off x="154447" y="4114246"/>
            <a:ext cx="2492273" cy="153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8150" y="5937110"/>
            <a:ext cx="6009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C00000"/>
                </a:solidFill>
              </a:rPr>
              <a:t>*** &gt;16,000 </a:t>
            </a:r>
            <a:r>
              <a:rPr lang="en-GB" dirty="0">
                <a:solidFill>
                  <a:srgbClr val="C00000"/>
                </a:solidFill>
              </a:rPr>
              <a:t>anthropogenic fibres </a:t>
            </a:r>
            <a:r>
              <a:rPr lang="en-GB" dirty="0" smtClean="0">
                <a:solidFill>
                  <a:srgbClr val="C00000"/>
                </a:solidFill>
              </a:rPr>
              <a:t>m</a:t>
            </a:r>
            <a:r>
              <a:rPr lang="en-GB" baseline="30000" dirty="0" smtClean="0">
                <a:solidFill>
                  <a:srgbClr val="C00000"/>
                </a:solidFill>
              </a:rPr>
              <a:t>-3</a:t>
            </a:r>
            <a:r>
              <a:rPr lang="en-GB" dirty="0" smtClean="0">
                <a:solidFill>
                  <a:srgbClr val="C00000"/>
                </a:solidFill>
              </a:rPr>
              <a:t> revealed in small mesh net ***</a:t>
            </a:r>
            <a:endParaRPr lang="en-GB" dirty="0">
              <a:solidFill>
                <a:srgbClr val="C00000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50" y="712285"/>
            <a:ext cx="2449066" cy="2021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387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819" y="670848"/>
            <a:ext cx="7724653" cy="532800"/>
          </a:xfrm>
        </p:spPr>
        <p:txBody>
          <a:bodyPr/>
          <a:lstStyle/>
          <a:p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Plastics – </a:t>
            </a:r>
            <a:r>
              <a:rPr lang="en-GB" u="sng" dirty="0" smtClean="0">
                <a:solidFill>
                  <a:schemeClr val="tx2">
                    <a:lumMod val="50000"/>
                  </a:schemeClr>
                </a:solidFill>
              </a:rPr>
              <a:t>The Good</a:t>
            </a:r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GB" b="0" dirty="0">
                <a:solidFill>
                  <a:schemeClr val="tx2">
                    <a:lumMod val="50000"/>
                  </a:schemeClr>
                </a:solidFill>
              </a:rPr>
              <a:t>T</a:t>
            </a:r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he </a:t>
            </a:r>
            <a:r>
              <a:rPr lang="en-GB" b="0" dirty="0">
                <a:solidFill>
                  <a:schemeClr val="tx2">
                    <a:lumMod val="50000"/>
                  </a:schemeClr>
                </a:solidFill>
              </a:rPr>
              <a:t>B</a:t>
            </a:r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ad and The </a:t>
            </a:r>
            <a:r>
              <a:rPr lang="en-GB" b="0" dirty="0">
                <a:solidFill>
                  <a:schemeClr val="tx2">
                    <a:lumMod val="50000"/>
                  </a:schemeClr>
                </a:solidFill>
              </a:rPr>
              <a:t>U</a:t>
            </a:r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gly</a:t>
            </a:r>
            <a:endParaRPr lang="en-GB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637" y="1268760"/>
            <a:ext cx="8286243" cy="113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Rapid growth in plastic production over the past 60 years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&gt; 300 million tons manufactured per year</a:t>
            </a:r>
            <a:endParaRPr lang="en-GB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38" y="4994500"/>
            <a:ext cx="3808722" cy="18025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45867" y="2606405"/>
            <a:ext cx="368562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Medical and Health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Building and construction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Electrical and electronic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Transportation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Sport and Leisure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Agriculture</a:t>
            </a:r>
            <a:endParaRPr lang="en-GB" sz="2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626" y="2742994"/>
            <a:ext cx="2293570" cy="19951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649" y="4965142"/>
            <a:ext cx="2425389" cy="18190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00" y="4956356"/>
            <a:ext cx="2437103" cy="18278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47" y="2569018"/>
            <a:ext cx="2749925" cy="206244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63030" y="6537962"/>
            <a:ext cx="12394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0000"/>
                </a:solidFill>
              </a:rPr>
              <a:t>Orthoinfo.aaos.org</a:t>
            </a:r>
            <a:endParaRPr lang="en-GB" sz="10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5603" y="-19050"/>
            <a:ext cx="3619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FFFFFF"/>
                </a:solidFill>
              </a:rPr>
              <a:t>Plastics – The Good</a:t>
            </a:r>
            <a:endParaRPr lang="en-GB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337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3" b="12705"/>
          <a:stretch/>
        </p:blipFill>
        <p:spPr>
          <a:xfrm>
            <a:off x="4673" y="669454"/>
            <a:ext cx="9144000" cy="40889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60032" y="6550223"/>
            <a:ext cx="429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Clark, Cole, Lindeque </a:t>
            </a:r>
            <a:r>
              <a:rPr lang="en-GB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(2016) </a:t>
            </a:r>
            <a:r>
              <a:rPr lang="en-GB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FEE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4845242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2"/>
                </a:solidFill>
                <a:latin typeface="+mn-lt"/>
              </a:rPr>
              <a:t>Current sampling biased towards subtropical gyres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2"/>
                </a:solidFill>
                <a:latin typeface="+mn-lt"/>
              </a:rPr>
              <a:t>Sources of plastic centred on urbanised areas</a:t>
            </a:r>
            <a:endParaRPr lang="en-GB" dirty="0">
              <a:solidFill>
                <a:schemeClr val="tx2"/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2"/>
                </a:solidFill>
                <a:latin typeface="+mn-lt"/>
              </a:rPr>
              <a:t>These coastal areas </a:t>
            </a:r>
            <a:r>
              <a:rPr lang="en-GB" dirty="0">
                <a:solidFill>
                  <a:schemeClr val="tx2"/>
                </a:solidFill>
                <a:latin typeface="+mn-lt"/>
              </a:rPr>
              <a:t>are rich </a:t>
            </a:r>
            <a:r>
              <a:rPr lang="en-GB" dirty="0" smtClean="0">
                <a:solidFill>
                  <a:schemeClr val="tx2"/>
                </a:solidFill>
                <a:latin typeface="+mn-lt"/>
              </a:rPr>
              <a:t> in the abundance </a:t>
            </a:r>
            <a:r>
              <a:rPr lang="en-GB" dirty="0">
                <a:solidFill>
                  <a:schemeClr val="tx2"/>
                </a:solidFill>
                <a:latin typeface="+mn-lt"/>
              </a:rPr>
              <a:t>of </a:t>
            </a:r>
            <a:r>
              <a:rPr lang="en-GB" dirty="0" smtClean="0">
                <a:solidFill>
                  <a:schemeClr val="tx2"/>
                </a:solidFill>
                <a:latin typeface="+mn-lt"/>
              </a:rPr>
              <a:t>marine life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rgbClr val="FF0000"/>
                </a:solidFill>
                <a:latin typeface="+mn-lt"/>
              </a:rPr>
              <a:t>A key area in terms of </a:t>
            </a:r>
            <a:r>
              <a:rPr lang="en-GB" dirty="0" err="1" smtClean="0">
                <a:solidFill>
                  <a:srgbClr val="FF0000"/>
                </a:solidFill>
                <a:latin typeface="+mn-lt"/>
              </a:rPr>
              <a:t>microplasitc</a:t>
            </a:r>
            <a:r>
              <a:rPr lang="en-GB" dirty="0" smtClean="0">
                <a:solidFill>
                  <a:srgbClr val="FF0000"/>
                </a:solidFill>
                <a:latin typeface="+mn-lt"/>
              </a:rPr>
              <a:t> interactions with marine life?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9792" y="0"/>
            <a:ext cx="6264695" cy="532730"/>
          </a:xfrm>
        </p:spPr>
        <p:txBody>
          <a:bodyPr/>
          <a:lstStyle/>
          <a:p>
            <a:r>
              <a:rPr lang="en-GB" sz="2400" dirty="0">
                <a:solidFill>
                  <a:schemeClr val="bg1"/>
                </a:solidFill>
              </a:rPr>
              <a:t>The c</a:t>
            </a:r>
            <a:r>
              <a:rPr lang="en-GB" sz="2400" dirty="0" smtClean="0">
                <a:solidFill>
                  <a:schemeClr val="bg1"/>
                </a:solidFill>
              </a:rPr>
              <a:t>ase for studying the coastal areas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794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6374" y="0"/>
            <a:ext cx="5616624" cy="532730"/>
          </a:xfrm>
        </p:spPr>
        <p:txBody>
          <a:bodyPr/>
          <a:lstStyle/>
          <a:p>
            <a:r>
              <a:rPr lang="en-GB" sz="2400" dirty="0">
                <a:solidFill>
                  <a:schemeClr val="bg1"/>
                </a:solidFill>
              </a:rPr>
              <a:t>Ingestion in the natural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202" y="747886"/>
            <a:ext cx="8686278" cy="864096"/>
          </a:xfrm>
          <a:solidFill>
            <a:schemeClr val="accent1">
              <a:alpha val="80000"/>
            </a:schemeClr>
          </a:solidFill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Six sites selected with hydrodynamic models and sampled across a one year time series</a:t>
            </a:r>
          </a:p>
          <a:p>
            <a:pPr marL="0" indent="0">
              <a:buNone/>
            </a:pPr>
            <a:endParaRPr lang="en-GB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6" t="28598" r="23119" b="27931"/>
          <a:stretch/>
        </p:blipFill>
        <p:spPr bwMode="auto">
          <a:xfrm>
            <a:off x="24878256" y="19286176"/>
            <a:ext cx="3460294" cy="2262675"/>
          </a:xfrm>
          <a:prstGeom prst="rect">
            <a:avLst/>
          </a:prstGeom>
          <a:noFill/>
          <a:ln w="76200">
            <a:solidFill>
              <a:srgbClr val="0070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6" t="28598" r="23119" b="27931"/>
          <a:stretch/>
        </p:blipFill>
        <p:spPr bwMode="auto">
          <a:xfrm>
            <a:off x="18613560" y="-4529845"/>
            <a:ext cx="9475934" cy="6196283"/>
          </a:xfrm>
          <a:prstGeom prst="rect">
            <a:avLst/>
          </a:prstGeom>
          <a:noFill/>
          <a:ln w="76200">
            <a:solidFill>
              <a:srgbClr val="0070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5843789"/>
            <a:ext cx="8640960" cy="830997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D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etermine 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whether zooplankton in these waters are ingesting </a:t>
            </a:r>
            <a:r>
              <a:rPr lang="en-GB" dirty="0" err="1" smtClean="0">
                <a:solidFill>
                  <a:schemeClr val="tx2">
                    <a:lumMod val="50000"/>
                  </a:schemeClr>
                </a:solidFill>
              </a:rPr>
              <a:t>microplastics</a:t>
            </a:r>
            <a:endParaRPr lang="en-GB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333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673284"/>
            <a:ext cx="3103396" cy="3682697"/>
          </a:xfrm>
          <a:prstGeom prst="rect">
            <a:avLst/>
          </a:prstGeom>
        </p:spPr>
      </p:pic>
      <p:sp>
        <p:nvSpPr>
          <p:cNvPr id="6" name="Curved Up Arrow 5"/>
          <p:cNvSpPr/>
          <p:nvPr/>
        </p:nvSpPr>
        <p:spPr bwMode="auto">
          <a:xfrm>
            <a:off x="1299162" y="5065491"/>
            <a:ext cx="6171933" cy="667194"/>
          </a:xfrm>
          <a:prstGeom prst="curvedUp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5" t="20937" r="32606" b="15019"/>
          <a:stretch/>
        </p:blipFill>
        <p:spPr bwMode="auto">
          <a:xfrm>
            <a:off x="5148064" y="1730378"/>
            <a:ext cx="3639736" cy="33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5-Point Star 6"/>
          <p:cNvSpPr/>
          <p:nvPr/>
        </p:nvSpPr>
        <p:spPr bwMode="auto">
          <a:xfrm>
            <a:off x="6012160" y="4437112"/>
            <a:ext cx="144016" cy="180696"/>
          </a:xfrm>
          <a:prstGeom prst="star5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780928"/>
            <a:ext cx="18256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813" y="3502659"/>
            <a:ext cx="18256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931" y="3489092"/>
            <a:ext cx="18256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062" y="3719194"/>
            <a:ext cx="18256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932" y="2896815"/>
            <a:ext cx="18256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85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322" y="0"/>
            <a:ext cx="3061543" cy="532730"/>
          </a:xfrm>
        </p:spPr>
        <p:txBody>
          <a:bodyPr/>
          <a:lstStyle/>
          <a:p>
            <a:r>
              <a:rPr lang="en-GB" sz="2400" dirty="0" smtClean="0">
                <a:solidFill>
                  <a:schemeClr val="bg1"/>
                </a:solidFill>
              </a:rPr>
              <a:t>Preliminary results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646" y="980728"/>
            <a:ext cx="8136905" cy="2123658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</a:rPr>
              <a:t>Microplastic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 fibres and fragments have been found in crab larvae (</a:t>
            </a: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</a:rPr>
              <a:t>Brachyura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Occurrence rate ~ 1 in 20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480492" y="3471291"/>
            <a:ext cx="8136904" cy="3111321"/>
            <a:chOff x="467544" y="3501007"/>
            <a:chExt cx="8136904" cy="3111321"/>
          </a:xfrm>
        </p:grpSpPr>
        <p:pic>
          <p:nvPicPr>
            <p:cNvPr id="1026" name="Picture 2" descr="\\npm\pmldfs\Newhome\alwm\My Documents\Microscope Photos\blue frag (x100).t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0" t="6616" r="7417" b="6623"/>
            <a:stretch/>
          </p:blipFill>
          <p:spPr bwMode="auto">
            <a:xfrm>
              <a:off x="4444417" y="3501007"/>
              <a:ext cx="4160031" cy="3111319"/>
            </a:xfrm>
            <a:prstGeom prst="rect">
              <a:avLst/>
            </a:prstGeom>
            <a:noFill/>
            <a:ln w="381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501009"/>
              <a:ext cx="3976874" cy="311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01196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322" y="0"/>
            <a:ext cx="3061543" cy="532730"/>
          </a:xfrm>
        </p:spPr>
        <p:txBody>
          <a:bodyPr/>
          <a:lstStyle/>
          <a:p>
            <a:r>
              <a:rPr lang="en-GB" sz="2400" dirty="0" smtClean="0">
                <a:solidFill>
                  <a:schemeClr val="bg1"/>
                </a:solidFill>
              </a:rPr>
              <a:t>Preliminary results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646" y="764704"/>
            <a:ext cx="8136905" cy="2123658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</a:rPr>
              <a:t>Microplastic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 fibres and fragments have been found in post larval fish species (Whiting, thick back sole, </a:t>
            </a: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</a:rPr>
              <a:t>etc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Occurrence rate ~ 1 in 40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GB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479" y="3104386"/>
            <a:ext cx="5220072" cy="348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7348" y="4244245"/>
            <a:ext cx="2520280" cy="1200329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Blue 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Fibre 310µm x 30µm</a:t>
            </a:r>
          </a:p>
          <a:p>
            <a:endParaRPr lang="en-GB" dirty="0"/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 bwMode="auto">
          <a:xfrm>
            <a:off x="3047628" y="4844410"/>
            <a:ext cx="2100436" cy="38479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22440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81"/>
          <a:stretch/>
        </p:blipFill>
        <p:spPr bwMode="auto">
          <a:xfrm>
            <a:off x="251520" y="908720"/>
            <a:ext cx="864096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241300" y="3429000"/>
            <a:ext cx="8640960" cy="3168352"/>
          </a:xfrm>
          <a:prstGeom prst="rect">
            <a:avLst/>
          </a:prstGeom>
          <a:gradFill flip="none" rotWithShape="1">
            <a:gsLst>
              <a:gs pos="19000">
                <a:srgbClr val="0070C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65" y="1556792"/>
            <a:ext cx="1985962" cy="214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51328">
            <a:off x="6041749" y="3679520"/>
            <a:ext cx="1164721" cy="745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05591">
            <a:off x="240836" y="5424428"/>
            <a:ext cx="1624514" cy="107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5804745" y="3534598"/>
            <a:ext cx="55089" cy="86318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551" y="3667367"/>
            <a:ext cx="98295" cy="10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824" y="3687251"/>
            <a:ext cx="90714" cy="9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869" y="3624045"/>
            <a:ext cx="84334" cy="8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846" y="3366648"/>
            <a:ext cx="100755" cy="10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reeform 6"/>
          <p:cNvSpPr/>
          <p:nvPr/>
        </p:nvSpPr>
        <p:spPr bwMode="auto">
          <a:xfrm rot="909413">
            <a:off x="6006848" y="3433980"/>
            <a:ext cx="438069" cy="217639"/>
          </a:xfrm>
          <a:custGeom>
            <a:avLst/>
            <a:gdLst>
              <a:gd name="connsiteX0" fmla="*/ 0 w 1041400"/>
              <a:gd name="connsiteY0" fmla="*/ 228600 h 385348"/>
              <a:gd name="connsiteX1" fmla="*/ 127000 w 1041400"/>
              <a:gd name="connsiteY1" fmla="*/ 304800 h 385348"/>
              <a:gd name="connsiteX2" fmla="*/ 279400 w 1041400"/>
              <a:gd name="connsiteY2" fmla="*/ 254000 h 385348"/>
              <a:gd name="connsiteX3" fmla="*/ 355600 w 1041400"/>
              <a:gd name="connsiteY3" fmla="*/ 203200 h 385348"/>
              <a:gd name="connsiteX4" fmla="*/ 660400 w 1041400"/>
              <a:gd name="connsiteY4" fmla="*/ 203200 h 385348"/>
              <a:gd name="connsiteX5" fmla="*/ 685800 w 1041400"/>
              <a:gd name="connsiteY5" fmla="*/ 381000 h 385348"/>
              <a:gd name="connsiteX6" fmla="*/ 609600 w 1041400"/>
              <a:gd name="connsiteY6" fmla="*/ 355600 h 385348"/>
              <a:gd name="connsiteX7" fmla="*/ 584200 w 1041400"/>
              <a:gd name="connsiteY7" fmla="*/ 279400 h 385348"/>
              <a:gd name="connsiteX8" fmla="*/ 660400 w 1041400"/>
              <a:gd name="connsiteY8" fmla="*/ 228600 h 385348"/>
              <a:gd name="connsiteX9" fmla="*/ 1041400 w 1041400"/>
              <a:gd name="connsiteY9" fmla="*/ 203200 h 385348"/>
              <a:gd name="connsiteX10" fmla="*/ 939800 w 1041400"/>
              <a:gd name="connsiteY10" fmla="*/ 0 h 385348"/>
              <a:gd name="connsiteX11" fmla="*/ 863600 w 1041400"/>
              <a:gd name="connsiteY11" fmla="*/ 25400 h 385348"/>
              <a:gd name="connsiteX12" fmla="*/ 812800 w 1041400"/>
              <a:gd name="connsiteY12" fmla="*/ 101600 h 385348"/>
              <a:gd name="connsiteX13" fmla="*/ 736600 w 1041400"/>
              <a:gd name="connsiteY13" fmla="*/ 127000 h 385348"/>
              <a:gd name="connsiteX14" fmla="*/ 381000 w 1041400"/>
              <a:gd name="connsiteY14" fmla="*/ 50800 h 38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41400" h="385348">
                <a:moveTo>
                  <a:pt x="0" y="228600"/>
                </a:moveTo>
                <a:cubicBezTo>
                  <a:pt x="42333" y="254000"/>
                  <a:pt x="77834" y="300330"/>
                  <a:pt x="127000" y="304800"/>
                </a:cubicBezTo>
                <a:cubicBezTo>
                  <a:pt x="180328" y="309648"/>
                  <a:pt x="279400" y="254000"/>
                  <a:pt x="279400" y="254000"/>
                </a:cubicBezTo>
                <a:cubicBezTo>
                  <a:pt x="304800" y="237067"/>
                  <a:pt x="328296" y="216852"/>
                  <a:pt x="355600" y="203200"/>
                </a:cubicBezTo>
                <a:cubicBezTo>
                  <a:pt x="463916" y="149042"/>
                  <a:pt x="521504" y="187767"/>
                  <a:pt x="660400" y="203200"/>
                </a:cubicBezTo>
                <a:cubicBezTo>
                  <a:pt x="689128" y="246293"/>
                  <a:pt x="765987" y="320860"/>
                  <a:pt x="685800" y="381000"/>
                </a:cubicBezTo>
                <a:cubicBezTo>
                  <a:pt x="664381" y="397064"/>
                  <a:pt x="635000" y="364067"/>
                  <a:pt x="609600" y="355600"/>
                </a:cubicBezTo>
                <a:cubicBezTo>
                  <a:pt x="601133" y="330200"/>
                  <a:pt x="574256" y="304259"/>
                  <a:pt x="584200" y="279400"/>
                </a:cubicBezTo>
                <a:cubicBezTo>
                  <a:pt x="595537" y="251056"/>
                  <a:pt x="630288" y="233619"/>
                  <a:pt x="660400" y="228600"/>
                </a:cubicBezTo>
                <a:cubicBezTo>
                  <a:pt x="785950" y="207675"/>
                  <a:pt x="914400" y="211667"/>
                  <a:pt x="1041400" y="203200"/>
                </a:cubicBezTo>
                <a:cubicBezTo>
                  <a:pt x="1026375" y="98025"/>
                  <a:pt x="1066463" y="0"/>
                  <a:pt x="939800" y="0"/>
                </a:cubicBezTo>
                <a:cubicBezTo>
                  <a:pt x="913026" y="0"/>
                  <a:pt x="889000" y="16933"/>
                  <a:pt x="863600" y="25400"/>
                </a:cubicBezTo>
                <a:cubicBezTo>
                  <a:pt x="846667" y="50800"/>
                  <a:pt x="836638" y="82530"/>
                  <a:pt x="812800" y="101600"/>
                </a:cubicBezTo>
                <a:cubicBezTo>
                  <a:pt x="791893" y="118326"/>
                  <a:pt x="763374" y="127000"/>
                  <a:pt x="736600" y="127000"/>
                </a:cubicBezTo>
                <a:cubicBezTo>
                  <a:pt x="400950" y="127000"/>
                  <a:pt x="453466" y="195732"/>
                  <a:pt x="381000" y="50800"/>
                </a:cubicBezTo>
              </a:path>
            </a:pathLst>
          </a:custGeom>
          <a:noFill/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5537200" y="3485494"/>
            <a:ext cx="504751" cy="138551"/>
          </a:xfrm>
          <a:custGeom>
            <a:avLst/>
            <a:gdLst>
              <a:gd name="connsiteX0" fmla="*/ 0 w 660400"/>
              <a:gd name="connsiteY0" fmla="*/ 154682 h 383282"/>
              <a:gd name="connsiteX1" fmla="*/ 76200 w 660400"/>
              <a:gd name="connsiteY1" fmla="*/ 2282 h 383282"/>
              <a:gd name="connsiteX2" fmla="*/ 101600 w 660400"/>
              <a:gd name="connsiteY2" fmla="*/ 78482 h 383282"/>
              <a:gd name="connsiteX3" fmla="*/ 254000 w 660400"/>
              <a:gd name="connsiteY3" fmla="*/ 180082 h 383282"/>
              <a:gd name="connsiteX4" fmla="*/ 330200 w 660400"/>
              <a:gd name="connsiteY4" fmla="*/ 154682 h 383282"/>
              <a:gd name="connsiteX5" fmla="*/ 482600 w 660400"/>
              <a:gd name="connsiteY5" fmla="*/ 230882 h 383282"/>
              <a:gd name="connsiteX6" fmla="*/ 609600 w 660400"/>
              <a:gd name="connsiteY6" fmla="*/ 281682 h 383282"/>
              <a:gd name="connsiteX7" fmla="*/ 635000 w 660400"/>
              <a:gd name="connsiteY7" fmla="*/ 357882 h 383282"/>
              <a:gd name="connsiteX8" fmla="*/ 660400 w 660400"/>
              <a:gd name="connsiteY8" fmla="*/ 383282 h 383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400" h="383282">
                <a:moveTo>
                  <a:pt x="0" y="154682"/>
                </a:moveTo>
                <a:cubicBezTo>
                  <a:pt x="25400" y="103882"/>
                  <a:pt x="30763" y="36360"/>
                  <a:pt x="76200" y="2282"/>
                </a:cubicBezTo>
                <a:cubicBezTo>
                  <a:pt x="97619" y="-13782"/>
                  <a:pt x="82668" y="59550"/>
                  <a:pt x="101600" y="78482"/>
                </a:cubicBezTo>
                <a:cubicBezTo>
                  <a:pt x="144772" y="121654"/>
                  <a:pt x="254000" y="180082"/>
                  <a:pt x="254000" y="180082"/>
                </a:cubicBezTo>
                <a:cubicBezTo>
                  <a:pt x="279400" y="171615"/>
                  <a:pt x="303426" y="154682"/>
                  <a:pt x="330200" y="154682"/>
                </a:cubicBezTo>
                <a:cubicBezTo>
                  <a:pt x="382780" y="154682"/>
                  <a:pt x="444073" y="205198"/>
                  <a:pt x="482600" y="230882"/>
                </a:cubicBezTo>
                <a:cubicBezTo>
                  <a:pt x="543500" y="413583"/>
                  <a:pt x="450132" y="217895"/>
                  <a:pt x="609600" y="281682"/>
                </a:cubicBezTo>
                <a:cubicBezTo>
                  <a:pt x="634459" y="291626"/>
                  <a:pt x="623026" y="333935"/>
                  <a:pt x="635000" y="357882"/>
                </a:cubicBezTo>
                <a:cubicBezTo>
                  <a:pt x="640355" y="368592"/>
                  <a:pt x="651933" y="374815"/>
                  <a:pt x="660400" y="383282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481" y="3387419"/>
            <a:ext cx="8572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090" y="3699916"/>
            <a:ext cx="8572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020" y="3413125"/>
            <a:ext cx="8572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Curved Connector 13"/>
          <p:cNvCxnSpPr/>
          <p:nvPr/>
        </p:nvCxnSpPr>
        <p:spPr bwMode="auto">
          <a:xfrm rot="10800000" flipV="1">
            <a:off x="4154997" y="3624045"/>
            <a:ext cx="1327543" cy="645120"/>
          </a:xfrm>
          <a:prstGeom prst="curvedConnector3">
            <a:avLst>
              <a:gd name="adj1" fmla="val 146303"/>
            </a:avLst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86" name="Group 3085"/>
          <p:cNvGrpSpPr/>
          <p:nvPr/>
        </p:nvGrpSpPr>
        <p:grpSpPr>
          <a:xfrm>
            <a:off x="4143081" y="3741011"/>
            <a:ext cx="857839" cy="1334725"/>
            <a:chOff x="4143081" y="3741011"/>
            <a:chExt cx="857839" cy="1334725"/>
          </a:xfrm>
        </p:grpSpPr>
        <p:grpSp>
          <p:nvGrpSpPr>
            <p:cNvPr id="3079" name="Group 3078"/>
            <p:cNvGrpSpPr/>
            <p:nvPr/>
          </p:nvGrpSpPr>
          <p:grpSpPr>
            <a:xfrm>
              <a:off x="4143081" y="3741011"/>
              <a:ext cx="857839" cy="1334725"/>
              <a:chOff x="4143081" y="3741011"/>
              <a:chExt cx="857839" cy="1334725"/>
            </a:xfrm>
          </p:grpSpPr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020"/>
              <a:stretch/>
            </p:blipFill>
            <p:spPr bwMode="auto">
              <a:xfrm rot="17645924">
                <a:off x="3904638" y="3979454"/>
                <a:ext cx="1334725" cy="857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4654280" y="4387958"/>
                <a:ext cx="74775" cy="7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4454333" y="4342675"/>
                <a:ext cx="70240" cy="702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550213" y="4315902"/>
                <a:ext cx="72665" cy="72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5488" y="4386784"/>
              <a:ext cx="73025" cy="73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23" name="Curved Connector 22"/>
          <p:cNvCxnSpPr/>
          <p:nvPr/>
        </p:nvCxnSpPr>
        <p:spPr bwMode="auto">
          <a:xfrm rot="10800000" flipV="1">
            <a:off x="1419132" y="4342674"/>
            <a:ext cx="2735867" cy="1318573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Curved Connector 26"/>
          <p:cNvCxnSpPr/>
          <p:nvPr/>
        </p:nvCxnSpPr>
        <p:spPr bwMode="auto">
          <a:xfrm rot="5400000">
            <a:off x="4446955" y="4700571"/>
            <a:ext cx="720080" cy="481195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040" name="Group 1039"/>
          <p:cNvGrpSpPr/>
          <p:nvPr/>
        </p:nvGrpSpPr>
        <p:grpSpPr>
          <a:xfrm>
            <a:off x="4321898" y="5320386"/>
            <a:ext cx="456629" cy="220375"/>
            <a:chOff x="4321898" y="5320386"/>
            <a:chExt cx="456629" cy="220375"/>
          </a:xfrm>
        </p:grpSpPr>
        <p:sp>
          <p:nvSpPr>
            <p:cNvPr id="28" name="Oval 27"/>
            <p:cNvSpPr/>
            <p:nvPr/>
          </p:nvSpPr>
          <p:spPr bwMode="auto">
            <a:xfrm rot="8475684">
              <a:off x="4321898" y="5370392"/>
              <a:ext cx="456629" cy="108012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2" charset="-128"/>
              </a:endParaRPr>
            </a:p>
          </p:txBody>
        </p:sp>
        <p:grpSp>
          <p:nvGrpSpPr>
            <p:cNvPr id="1025" name="Group 1024"/>
            <p:cNvGrpSpPr/>
            <p:nvPr/>
          </p:nvGrpSpPr>
          <p:grpSpPr>
            <a:xfrm>
              <a:off x="4411796" y="5320386"/>
              <a:ext cx="284613" cy="220375"/>
              <a:chOff x="4411796" y="5320386"/>
              <a:chExt cx="284613" cy="220375"/>
            </a:xfrm>
          </p:grpSpPr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1825" y="5358861"/>
                <a:ext cx="60351" cy="603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1796" y="5474375"/>
                <a:ext cx="66386" cy="66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0023" y="5320386"/>
                <a:ext cx="66386" cy="66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5312" y="5419712"/>
                <a:ext cx="60351" cy="603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6768">
            <a:off x="2638456" y="5206298"/>
            <a:ext cx="1270715" cy="139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Curved Connector 29"/>
          <p:cNvCxnSpPr/>
          <p:nvPr/>
        </p:nvCxnSpPr>
        <p:spPr bwMode="auto">
          <a:xfrm rot="10800000" flipV="1">
            <a:off x="3635897" y="5353578"/>
            <a:ext cx="818441" cy="451686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43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1551">
            <a:off x="4265420" y="6362405"/>
            <a:ext cx="3778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1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8103">
            <a:off x="4636446" y="6300887"/>
            <a:ext cx="3778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48" name="Straight Arrow Connector 1047"/>
          <p:cNvCxnSpPr>
            <a:endCxn id="1043" idx="0"/>
          </p:cNvCxnSpPr>
          <p:nvPr/>
        </p:nvCxnSpPr>
        <p:spPr bwMode="auto">
          <a:xfrm>
            <a:off x="4535488" y="5609395"/>
            <a:ext cx="11840" cy="7831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50" name="Curved Connector 1049"/>
          <p:cNvCxnSpPr/>
          <p:nvPr/>
        </p:nvCxnSpPr>
        <p:spPr bwMode="auto">
          <a:xfrm rot="16200000" flipH="1">
            <a:off x="4861813" y="4795371"/>
            <a:ext cx="959636" cy="531148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51" name="Picture 20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4343196">
            <a:off x="5182317" y="5649509"/>
            <a:ext cx="420687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1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 rot="10021167">
            <a:off x="5568472" y="5633414"/>
            <a:ext cx="420687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352" y="5609395"/>
            <a:ext cx="62888" cy="6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2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11" y="5799909"/>
            <a:ext cx="69177" cy="6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6" name="Freeform 3075"/>
          <p:cNvSpPr/>
          <p:nvPr/>
        </p:nvSpPr>
        <p:spPr bwMode="auto">
          <a:xfrm>
            <a:off x="313009" y="1771650"/>
            <a:ext cx="772841" cy="3581400"/>
          </a:xfrm>
          <a:custGeom>
            <a:avLst/>
            <a:gdLst>
              <a:gd name="connsiteX0" fmla="*/ 582341 w 772841"/>
              <a:gd name="connsiteY0" fmla="*/ 0 h 3581400"/>
              <a:gd name="connsiteX1" fmla="*/ 48941 w 772841"/>
              <a:gd name="connsiteY1" fmla="*/ 666750 h 3581400"/>
              <a:gd name="connsiteX2" fmla="*/ 106091 w 772841"/>
              <a:gd name="connsiteY2" fmla="*/ 1638300 h 3581400"/>
              <a:gd name="connsiteX3" fmla="*/ 772841 w 77284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841" h="3581400">
                <a:moveTo>
                  <a:pt x="582341" y="0"/>
                </a:moveTo>
                <a:cubicBezTo>
                  <a:pt x="355328" y="196850"/>
                  <a:pt x="128316" y="393700"/>
                  <a:pt x="48941" y="666750"/>
                </a:cubicBezTo>
                <a:cubicBezTo>
                  <a:pt x="-30434" y="939800"/>
                  <a:pt x="-14559" y="1152525"/>
                  <a:pt x="106091" y="1638300"/>
                </a:cubicBezTo>
                <a:cubicBezTo>
                  <a:pt x="226741" y="2124075"/>
                  <a:pt x="499791" y="2852737"/>
                  <a:pt x="772841" y="358140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3092" name="Freeform 3091"/>
          <p:cNvSpPr/>
          <p:nvPr/>
        </p:nvSpPr>
        <p:spPr bwMode="auto">
          <a:xfrm>
            <a:off x="347503" y="3566074"/>
            <a:ext cx="2123554" cy="1092384"/>
          </a:xfrm>
          <a:custGeom>
            <a:avLst/>
            <a:gdLst>
              <a:gd name="connsiteX0" fmla="*/ 2123554 w 2123554"/>
              <a:gd name="connsiteY0" fmla="*/ 679355 h 1092384"/>
              <a:gd name="connsiteX1" fmla="*/ 1731668 w 2123554"/>
              <a:gd name="connsiteY1" fmla="*/ 233040 h 1092384"/>
              <a:gd name="connsiteX2" fmla="*/ 1002326 w 2123554"/>
              <a:gd name="connsiteY2" fmla="*/ 570497 h 1092384"/>
              <a:gd name="connsiteX3" fmla="*/ 839040 w 2123554"/>
              <a:gd name="connsiteY3" fmla="*/ 635812 h 1092384"/>
              <a:gd name="connsiteX4" fmla="*/ 468926 w 2123554"/>
              <a:gd name="connsiteY4" fmla="*/ 624926 h 1092384"/>
              <a:gd name="connsiteX5" fmla="*/ 349183 w 2123554"/>
              <a:gd name="connsiteY5" fmla="*/ 603155 h 1092384"/>
              <a:gd name="connsiteX6" fmla="*/ 272983 w 2123554"/>
              <a:gd name="connsiteY6" fmla="*/ 428983 h 1092384"/>
              <a:gd name="connsiteX7" fmla="*/ 512468 w 2123554"/>
              <a:gd name="connsiteY7" fmla="*/ 363669 h 1092384"/>
              <a:gd name="connsiteX8" fmla="*/ 610440 w 2123554"/>
              <a:gd name="connsiteY8" fmla="*/ 494297 h 1092384"/>
              <a:gd name="connsiteX9" fmla="*/ 784611 w 2123554"/>
              <a:gd name="connsiteY9" fmla="*/ 526955 h 1092384"/>
              <a:gd name="connsiteX10" fmla="*/ 730183 w 2123554"/>
              <a:gd name="connsiteY10" fmla="*/ 276583 h 1092384"/>
              <a:gd name="connsiteX11" fmla="*/ 392726 w 2123554"/>
              <a:gd name="connsiteY11" fmla="*/ 243926 h 1092384"/>
              <a:gd name="connsiteX12" fmla="*/ 403611 w 2123554"/>
              <a:gd name="connsiteY12" fmla="*/ 15326 h 1092384"/>
              <a:gd name="connsiteX13" fmla="*/ 840 w 2123554"/>
              <a:gd name="connsiteY13" fmla="*/ 47983 h 1092384"/>
              <a:gd name="connsiteX14" fmla="*/ 294754 w 2123554"/>
              <a:gd name="connsiteY14" fmla="*/ 265697 h 1092384"/>
              <a:gd name="connsiteX15" fmla="*/ 185897 w 2123554"/>
              <a:gd name="connsiteY15" fmla="*/ 428983 h 1092384"/>
              <a:gd name="connsiteX16" fmla="*/ 153240 w 2123554"/>
              <a:gd name="connsiteY16" fmla="*/ 646697 h 1092384"/>
              <a:gd name="connsiteX17" fmla="*/ 414497 w 2123554"/>
              <a:gd name="connsiteY17" fmla="*/ 897069 h 1092384"/>
              <a:gd name="connsiteX18" fmla="*/ 1100297 w 2123554"/>
              <a:gd name="connsiteY18" fmla="*/ 1082126 h 1092384"/>
              <a:gd name="connsiteX19" fmla="*/ 1699011 w 2123554"/>
              <a:gd name="connsiteY19" fmla="*/ 1038583 h 1092384"/>
              <a:gd name="connsiteX20" fmla="*/ 2090897 w 2123554"/>
              <a:gd name="connsiteY20" fmla="*/ 788212 h 1092384"/>
              <a:gd name="connsiteX21" fmla="*/ 2090897 w 2123554"/>
              <a:gd name="connsiteY21" fmla="*/ 624926 h 1092384"/>
              <a:gd name="connsiteX22" fmla="*/ 2090897 w 2123554"/>
              <a:gd name="connsiteY22" fmla="*/ 624926 h 109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3554" h="1092384">
                <a:moveTo>
                  <a:pt x="2123554" y="679355"/>
                </a:moveTo>
                <a:cubicBezTo>
                  <a:pt x="2021046" y="465269"/>
                  <a:pt x="1918539" y="251183"/>
                  <a:pt x="1731668" y="233040"/>
                </a:cubicBezTo>
                <a:cubicBezTo>
                  <a:pt x="1544797" y="214897"/>
                  <a:pt x="1151097" y="503368"/>
                  <a:pt x="1002326" y="570497"/>
                </a:cubicBezTo>
                <a:cubicBezTo>
                  <a:pt x="853555" y="637626"/>
                  <a:pt x="927940" y="626741"/>
                  <a:pt x="839040" y="635812"/>
                </a:cubicBezTo>
                <a:cubicBezTo>
                  <a:pt x="750140" y="644883"/>
                  <a:pt x="550569" y="630369"/>
                  <a:pt x="468926" y="624926"/>
                </a:cubicBezTo>
                <a:cubicBezTo>
                  <a:pt x="387283" y="619483"/>
                  <a:pt x="381840" y="635812"/>
                  <a:pt x="349183" y="603155"/>
                </a:cubicBezTo>
                <a:cubicBezTo>
                  <a:pt x="316526" y="570498"/>
                  <a:pt x="245769" y="468897"/>
                  <a:pt x="272983" y="428983"/>
                </a:cubicBezTo>
                <a:cubicBezTo>
                  <a:pt x="300197" y="389069"/>
                  <a:pt x="456225" y="352783"/>
                  <a:pt x="512468" y="363669"/>
                </a:cubicBezTo>
                <a:cubicBezTo>
                  <a:pt x="568711" y="374555"/>
                  <a:pt x="565083" y="467083"/>
                  <a:pt x="610440" y="494297"/>
                </a:cubicBezTo>
                <a:cubicBezTo>
                  <a:pt x="655797" y="521511"/>
                  <a:pt x="764654" y="563241"/>
                  <a:pt x="784611" y="526955"/>
                </a:cubicBezTo>
                <a:cubicBezTo>
                  <a:pt x="804568" y="490669"/>
                  <a:pt x="795497" y="323754"/>
                  <a:pt x="730183" y="276583"/>
                </a:cubicBezTo>
                <a:cubicBezTo>
                  <a:pt x="664869" y="229411"/>
                  <a:pt x="447155" y="287469"/>
                  <a:pt x="392726" y="243926"/>
                </a:cubicBezTo>
                <a:cubicBezTo>
                  <a:pt x="338297" y="200383"/>
                  <a:pt x="468925" y="47983"/>
                  <a:pt x="403611" y="15326"/>
                </a:cubicBezTo>
                <a:cubicBezTo>
                  <a:pt x="338297" y="-17331"/>
                  <a:pt x="18983" y="6255"/>
                  <a:pt x="840" y="47983"/>
                </a:cubicBezTo>
                <a:cubicBezTo>
                  <a:pt x="-17303" y="89711"/>
                  <a:pt x="263911" y="202197"/>
                  <a:pt x="294754" y="265697"/>
                </a:cubicBezTo>
                <a:cubicBezTo>
                  <a:pt x="325597" y="329197"/>
                  <a:pt x="209483" y="365483"/>
                  <a:pt x="185897" y="428983"/>
                </a:cubicBezTo>
                <a:cubicBezTo>
                  <a:pt x="162311" y="492483"/>
                  <a:pt x="115140" y="568683"/>
                  <a:pt x="153240" y="646697"/>
                </a:cubicBezTo>
                <a:cubicBezTo>
                  <a:pt x="191340" y="724711"/>
                  <a:pt x="256654" y="824498"/>
                  <a:pt x="414497" y="897069"/>
                </a:cubicBezTo>
                <a:cubicBezTo>
                  <a:pt x="572340" y="969641"/>
                  <a:pt x="886211" y="1058540"/>
                  <a:pt x="1100297" y="1082126"/>
                </a:cubicBezTo>
                <a:cubicBezTo>
                  <a:pt x="1314383" y="1105712"/>
                  <a:pt x="1533911" y="1087569"/>
                  <a:pt x="1699011" y="1038583"/>
                </a:cubicBezTo>
                <a:cubicBezTo>
                  <a:pt x="1864111" y="989597"/>
                  <a:pt x="2025583" y="857155"/>
                  <a:pt x="2090897" y="788212"/>
                </a:cubicBezTo>
                <a:cubicBezTo>
                  <a:pt x="2156211" y="719269"/>
                  <a:pt x="2090897" y="624926"/>
                  <a:pt x="2090897" y="624926"/>
                </a:cubicBezTo>
                <a:lnTo>
                  <a:pt x="2090897" y="624926"/>
                </a:lnTo>
              </a:path>
            </a:pathLst>
          </a:custGeom>
          <a:solidFill>
            <a:schemeClr val="accent3">
              <a:lumMod val="50000"/>
            </a:schemeClr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grpSp>
        <p:nvGrpSpPr>
          <p:cNvPr id="3094" name="Group 3093"/>
          <p:cNvGrpSpPr/>
          <p:nvPr/>
        </p:nvGrpSpPr>
        <p:grpSpPr>
          <a:xfrm>
            <a:off x="1188776" y="3990478"/>
            <a:ext cx="853030" cy="819099"/>
            <a:chOff x="1386676" y="3835854"/>
            <a:chExt cx="1081645" cy="1131869"/>
          </a:xfrm>
        </p:grpSpPr>
        <p:pic>
          <p:nvPicPr>
            <p:cNvPr id="3087" name="Picture 25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676" y="3946605"/>
              <a:ext cx="664369" cy="786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8" name="Picture 26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5291" y="3957743"/>
              <a:ext cx="853030" cy="1009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9" name="Picture 27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37997">
              <a:off x="1610984" y="3769037"/>
              <a:ext cx="726304" cy="859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93" name="Oval 3092"/>
          <p:cNvSpPr/>
          <p:nvPr/>
        </p:nvSpPr>
        <p:spPr bwMode="auto">
          <a:xfrm>
            <a:off x="2051045" y="4112266"/>
            <a:ext cx="144691" cy="4571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3095" name="Freeform 3094"/>
          <p:cNvSpPr/>
          <p:nvPr/>
        </p:nvSpPr>
        <p:spPr bwMode="auto">
          <a:xfrm>
            <a:off x="2286000" y="4256314"/>
            <a:ext cx="174171" cy="67245"/>
          </a:xfrm>
          <a:custGeom>
            <a:avLst/>
            <a:gdLst>
              <a:gd name="connsiteX0" fmla="*/ 0 w 174171"/>
              <a:gd name="connsiteY0" fmla="*/ 0 h 67245"/>
              <a:gd name="connsiteX1" fmla="*/ 119743 w 174171"/>
              <a:gd name="connsiteY1" fmla="*/ 65315 h 67245"/>
              <a:gd name="connsiteX2" fmla="*/ 174171 w 174171"/>
              <a:gd name="connsiteY2" fmla="*/ 43543 h 67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171" h="67245">
                <a:moveTo>
                  <a:pt x="0" y="0"/>
                </a:moveTo>
                <a:cubicBezTo>
                  <a:pt x="45357" y="29029"/>
                  <a:pt x="90715" y="58058"/>
                  <a:pt x="119743" y="65315"/>
                </a:cubicBezTo>
                <a:cubicBezTo>
                  <a:pt x="148771" y="72572"/>
                  <a:pt x="161471" y="58057"/>
                  <a:pt x="174171" y="43543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3098" name="Freeform 3097"/>
          <p:cNvSpPr/>
          <p:nvPr/>
        </p:nvSpPr>
        <p:spPr bwMode="auto">
          <a:xfrm>
            <a:off x="1981200" y="3526971"/>
            <a:ext cx="125929" cy="283029"/>
          </a:xfrm>
          <a:custGeom>
            <a:avLst/>
            <a:gdLst>
              <a:gd name="connsiteX0" fmla="*/ 97971 w 125929"/>
              <a:gd name="connsiteY0" fmla="*/ 283029 h 283029"/>
              <a:gd name="connsiteX1" fmla="*/ 119743 w 125929"/>
              <a:gd name="connsiteY1" fmla="*/ 141515 h 283029"/>
              <a:gd name="connsiteX2" fmla="*/ 0 w 125929"/>
              <a:gd name="connsiteY2" fmla="*/ 0 h 283029"/>
              <a:gd name="connsiteX3" fmla="*/ 0 w 125929"/>
              <a:gd name="connsiteY3" fmla="*/ 0 h 28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929" h="283029">
                <a:moveTo>
                  <a:pt x="97971" y="283029"/>
                </a:moveTo>
                <a:cubicBezTo>
                  <a:pt x="117021" y="235857"/>
                  <a:pt x="136072" y="188686"/>
                  <a:pt x="119743" y="141515"/>
                </a:cubicBezTo>
                <a:cubicBezTo>
                  <a:pt x="103415" y="94343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3099" name="Freeform 3098"/>
          <p:cNvSpPr/>
          <p:nvPr/>
        </p:nvSpPr>
        <p:spPr bwMode="auto">
          <a:xfrm>
            <a:off x="2097165" y="3537857"/>
            <a:ext cx="167064" cy="261257"/>
          </a:xfrm>
          <a:custGeom>
            <a:avLst/>
            <a:gdLst>
              <a:gd name="connsiteX0" fmla="*/ 14664 w 167064"/>
              <a:gd name="connsiteY0" fmla="*/ 261257 h 261257"/>
              <a:gd name="connsiteX1" fmla="*/ 14664 w 167064"/>
              <a:gd name="connsiteY1" fmla="*/ 130629 h 261257"/>
              <a:gd name="connsiteX2" fmla="*/ 167064 w 167064"/>
              <a:gd name="connsiteY2" fmla="*/ 0 h 261257"/>
              <a:gd name="connsiteX3" fmla="*/ 167064 w 167064"/>
              <a:gd name="connsiteY3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064" h="261257">
                <a:moveTo>
                  <a:pt x="14664" y="261257"/>
                </a:moveTo>
                <a:cubicBezTo>
                  <a:pt x="1964" y="217714"/>
                  <a:pt x="-10736" y="174172"/>
                  <a:pt x="14664" y="130629"/>
                </a:cubicBezTo>
                <a:cubicBezTo>
                  <a:pt x="40064" y="87086"/>
                  <a:pt x="167064" y="0"/>
                  <a:pt x="167064" y="0"/>
                </a:cubicBezTo>
                <a:lnTo>
                  <a:pt x="167064" y="0"/>
                </a:lnTo>
              </a:path>
            </a:pathLst>
          </a:custGeom>
          <a:noFill/>
          <a:ln w="952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3100" name="Freeform 3099"/>
          <p:cNvSpPr/>
          <p:nvPr/>
        </p:nvSpPr>
        <p:spPr bwMode="auto">
          <a:xfrm>
            <a:off x="1915886" y="3614057"/>
            <a:ext cx="185057" cy="185057"/>
          </a:xfrm>
          <a:custGeom>
            <a:avLst/>
            <a:gdLst>
              <a:gd name="connsiteX0" fmla="*/ 185057 w 185057"/>
              <a:gd name="connsiteY0" fmla="*/ 185057 h 185057"/>
              <a:gd name="connsiteX1" fmla="*/ 152400 w 185057"/>
              <a:gd name="connsiteY1" fmla="*/ 54429 h 185057"/>
              <a:gd name="connsiteX2" fmla="*/ 0 w 185057"/>
              <a:gd name="connsiteY2" fmla="*/ 0 h 185057"/>
              <a:gd name="connsiteX3" fmla="*/ 0 w 185057"/>
              <a:gd name="connsiteY3" fmla="*/ 0 h 18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57" h="185057">
                <a:moveTo>
                  <a:pt x="185057" y="185057"/>
                </a:moveTo>
                <a:cubicBezTo>
                  <a:pt x="184150" y="135164"/>
                  <a:pt x="183243" y="85272"/>
                  <a:pt x="152400" y="54429"/>
                </a:cubicBezTo>
                <a:cubicBezTo>
                  <a:pt x="121557" y="23586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3101" name="Freeform 3100"/>
          <p:cNvSpPr/>
          <p:nvPr/>
        </p:nvSpPr>
        <p:spPr bwMode="auto">
          <a:xfrm>
            <a:off x="2100316" y="3679371"/>
            <a:ext cx="163913" cy="119743"/>
          </a:xfrm>
          <a:custGeom>
            <a:avLst/>
            <a:gdLst>
              <a:gd name="connsiteX0" fmla="*/ 22398 w 163913"/>
              <a:gd name="connsiteY0" fmla="*/ 119743 h 119743"/>
              <a:gd name="connsiteX1" fmla="*/ 11513 w 163913"/>
              <a:gd name="connsiteY1" fmla="*/ 21772 h 119743"/>
              <a:gd name="connsiteX2" fmla="*/ 163913 w 163913"/>
              <a:gd name="connsiteY2" fmla="*/ 0 h 119743"/>
              <a:gd name="connsiteX3" fmla="*/ 163913 w 163913"/>
              <a:gd name="connsiteY3" fmla="*/ 0 h 11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913" h="119743">
                <a:moveTo>
                  <a:pt x="22398" y="119743"/>
                </a:moveTo>
                <a:cubicBezTo>
                  <a:pt x="5162" y="80736"/>
                  <a:pt x="-12073" y="41729"/>
                  <a:pt x="11513" y="21772"/>
                </a:cubicBezTo>
                <a:cubicBezTo>
                  <a:pt x="35099" y="1815"/>
                  <a:pt x="163913" y="0"/>
                  <a:pt x="163913" y="0"/>
                </a:cubicBezTo>
                <a:lnTo>
                  <a:pt x="163913" y="0"/>
                </a:lnTo>
              </a:path>
            </a:pathLst>
          </a:custGeom>
          <a:noFill/>
          <a:ln w="952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cxnSp>
        <p:nvCxnSpPr>
          <p:cNvPr id="3103" name="Curved Connector 3102"/>
          <p:cNvCxnSpPr/>
          <p:nvPr/>
        </p:nvCxnSpPr>
        <p:spPr bwMode="auto">
          <a:xfrm rot="10800000" flipV="1">
            <a:off x="2475955" y="4289936"/>
            <a:ext cx="1432018" cy="96848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05" name="Rectangle 3104"/>
          <p:cNvSpPr/>
          <p:nvPr/>
        </p:nvSpPr>
        <p:spPr>
          <a:xfrm rot="21225730">
            <a:off x="948215" y="4440201"/>
            <a:ext cx="1723113" cy="39210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1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Bioaccumulation</a:t>
            </a:r>
            <a:endParaRPr lang="en-GB" sz="1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8" name="Rectangle 97"/>
          <p:cNvSpPr/>
          <p:nvPr/>
        </p:nvSpPr>
        <p:spPr>
          <a:xfrm rot="20195427">
            <a:off x="1471076" y="5263589"/>
            <a:ext cx="1504293" cy="47581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Trophic transfer</a:t>
            </a:r>
            <a:endParaRPr lang="en-GB" sz="1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861879" y="6288847"/>
            <a:ext cx="238042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Transfer to benthos</a:t>
            </a:r>
            <a:endParaRPr lang="en-GB" sz="1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2" name="Rectangle 101"/>
          <p:cNvSpPr/>
          <p:nvPr/>
        </p:nvSpPr>
        <p:spPr>
          <a:xfrm rot="19291658">
            <a:off x="3440669" y="5306665"/>
            <a:ext cx="1367875" cy="11478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6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Coprophagy</a:t>
            </a:r>
            <a:endParaRPr lang="en-GB" sz="1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4676775" y="3024602"/>
            <a:ext cx="238042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Ingestion</a:t>
            </a:r>
            <a:endParaRPr lang="en-GB" sz="1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08" name="TextBox 3107"/>
          <p:cNvSpPr txBox="1"/>
          <p:nvPr/>
        </p:nvSpPr>
        <p:spPr>
          <a:xfrm>
            <a:off x="3697769" y="60593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Summary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3109" name="Picture 28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05405">
            <a:off x="7679004" y="3522102"/>
            <a:ext cx="985613" cy="1086033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42000"/>
              </a:schemeClr>
            </a:glow>
            <a:outerShdw dist="35921" dir="2700000" algn="ctr" rotWithShape="0">
              <a:schemeClr val="bg2"/>
            </a:outerShdw>
            <a:reflection blurRad="6350" stA="46000" endPos="35000" dir="5400000" sy="-100000" algn="bl" rotWithShape="0"/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13" name="Curved Connector 3112"/>
          <p:cNvCxnSpPr/>
          <p:nvPr/>
        </p:nvCxnSpPr>
        <p:spPr bwMode="auto">
          <a:xfrm>
            <a:off x="6694379" y="3775635"/>
            <a:ext cx="1114606" cy="19434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17" name="Rectangle 3116"/>
          <p:cNvSpPr/>
          <p:nvPr/>
        </p:nvSpPr>
        <p:spPr>
          <a:xfrm rot="839926">
            <a:off x="6876256" y="3709180"/>
            <a:ext cx="1056700" cy="3693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Mortality</a:t>
            </a:r>
            <a:endParaRPr lang="en-US" sz="1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119" name="Curved Connector 3118"/>
          <p:cNvCxnSpPr/>
          <p:nvPr/>
        </p:nvCxnSpPr>
        <p:spPr bwMode="auto">
          <a:xfrm rot="16200000" flipH="1">
            <a:off x="6544874" y="4422000"/>
            <a:ext cx="776667" cy="618199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20" name="Picture 29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584" y="5096260"/>
            <a:ext cx="476723" cy="52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21" name="Picture 30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97075">
            <a:off x="7333401" y="5250363"/>
            <a:ext cx="476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22" name="Picture 31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015" y="4750162"/>
            <a:ext cx="476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284">
            <a:off x="7013557" y="5234183"/>
            <a:ext cx="476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91745">
            <a:off x="6847276" y="4891879"/>
            <a:ext cx="476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7527">
            <a:off x="7251682" y="4993642"/>
            <a:ext cx="476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4" name="Rectangle 123"/>
          <p:cNvSpPr/>
          <p:nvPr/>
        </p:nvSpPr>
        <p:spPr>
          <a:xfrm>
            <a:off x="6624109" y="5383646"/>
            <a:ext cx="1504293" cy="47581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Reproduction</a:t>
            </a:r>
            <a:endParaRPr lang="en-GB" sz="1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23" name="Rectangle 3122"/>
          <p:cNvSpPr/>
          <p:nvPr/>
        </p:nvSpPr>
        <p:spPr>
          <a:xfrm>
            <a:off x="5238687" y="4185948"/>
            <a:ext cx="782993" cy="9157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Pour">
              <a:avLst/>
            </a:prstTxWarp>
            <a:spAutoFit/>
          </a:bodyPr>
          <a:lstStyle/>
          <a:p>
            <a:pPr algn="ctr"/>
            <a:r>
              <a:rPr lang="en-US" sz="1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Nutrient cycling </a:t>
            </a:r>
            <a:endParaRPr lang="en-US" sz="1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407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78197" y="3560448"/>
            <a:ext cx="8815365" cy="2419605"/>
            <a:chOff x="178197" y="3560448"/>
            <a:chExt cx="8815365" cy="2419605"/>
          </a:xfrm>
        </p:grpSpPr>
        <p:sp>
          <p:nvSpPr>
            <p:cNvPr id="4" name="Curved Up Arrow 3"/>
            <p:cNvSpPr/>
            <p:nvPr/>
          </p:nvSpPr>
          <p:spPr>
            <a:xfrm>
              <a:off x="1003071" y="5373216"/>
              <a:ext cx="7348252" cy="606837"/>
            </a:xfrm>
            <a:prstGeom prst="curvedUpArrow">
              <a:avLst>
                <a:gd name="adj1" fmla="val 12199"/>
                <a:gd name="adj2" fmla="val 50000"/>
                <a:gd name="adj3" fmla="val 20967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78197" y="3560451"/>
              <a:ext cx="1838058" cy="1812766"/>
              <a:chOff x="244836" y="3572086"/>
              <a:chExt cx="1837704" cy="1512354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244836" y="3572086"/>
                <a:ext cx="1584021" cy="15123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000" b="1" dirty="0">
                    <a:solidFill>
                      <a:schemeClr val="tx2">
                        <a:lumMod val="50000"/>
                      </a:schemeClr>
                    </a:solidFill>
                  </a:rPr>
                  <a:t>IMPACT</a:t>
                </a:r>
                <a:r>
                  <a:rPr lang="en-GB" sz="2000" dirty="0">
                    <a:solidFill>
                      <a:srgbClr val="506487"/>
                    </a:solidFill>
                  </a:rPr>
                  <a:t>:</a:t>
                </a:r>
              </a:p>
              <a:p>
                <a:pPr algn="ctr">
                  <a:defRPr/>
                </a:pPr>
                <a:r>
                  <a:rPr lang="en-GB" sz="2000" dirty="0">
                    <a:solidFill>
                      <a:schemeClr val="tx2">
                        <a:lumMod val="50000"/>
                      </a:schemeClr>
                    </a:solidFill>
                  </a:rPr>
                  <a:t>e.g</a:t>
                </a:r>
                <a:r>
                  <a:rPr lang="en-GB" sz="2000" dirty="0" smtClean="0">
                    <a:solidFill>
                      <a:schemeClr val="tx2">
                        <a:lumMod val="50000"/>
                      </a:schemeClr>
                    </a:solidFill>
                  </a:rPr>
                  <a:t>. plastic pollution</a:t>
                </a:r>
                <a:endParaRPr lang="en-GB" sz="20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4" name="Straight Arrow Connector 13"/>
              <p:cNvCxnSpPr>
                <a:stCxn id="13" idx="3"/>
                <a:endCxn id="7" idx="1"/>
              </p:cNvCxnSpPr>
              <p:nvPr/>
            </p:nvCxnSpPr>
            <p:spPr>
              <a:xfrm flipV="1">
                <a:off x="1828857" y="4327932"/>
                <a:ext cx="253683" cy="331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/>
            <p:cNvGrpSpPr>
              <a:grpSpLocks/>
            </p:cNvGrpSpPr>
            <p:nvPr/>
          </p:nvGrpSpPr>
          <p:grpSpPr bwMode="auto">
            <a:xfrm>
              <a:off x="6655768" y="3560448"/>
              <a:ext cx="2337794" cy="1811973"/>
              <a:chOff x="6781926" y="3278429"/>
              <a:chExt cx="2338252" cy="1811443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7074478" y="3278429"/>
                <a:ext cx="2045700" cy="18114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0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HUMAN WELL-BEING</a:t>
                </a:r>
              </a:p>
              <a:p>
                <a:pPr algn="ctr">
                  <a:defRPr/>
                </a:pPr>
                <a:r>
                  <a:rPr lang="en-GB" sz="2000" dirty="0" smtClean="0">
                    <a:solidFill>
                      <a:schemeClr val="tx2">
                        <a:lumMod val="50000"/>
                      </a:schemeClr>
                    </a:solidFill>
                  </a:rPr>
                  <a:t>e.g. climate regulation, food provision</a:t>
                </a:r>
                <a:endParaRPr lang="en-GB" sz="2000" dirty="0">
                  <a:solidFill>
                    <a:schemeClr val="tx2">
                      <a:lumMod val="50000"/>
                    </a:schemeClr>
                  </a:solidFill>
                </a:endParaRPr>
              </a:p>
              <a:p>
                <a:pPr algn="ctr">
                  <a:defRPr/>
                </a:pPr>
                <a:r>
                  <a:rPr lang="en-GB" sz="2000" dirty="0">
                    <a:solidFill>
                      <a:schemeClr val="tx2">
                        <a:lumMod val="50000"/>
                      </a:schemeClr>
                    </a:solidFill>
                  </a:rPr>
                  <a:t>Healthy seas</a:t>
                </a:r>
              </a:p>
            </p:txBody>
          </p:sp>
          <p:cxnSp>
            <p:nvCxnSpPr>
              <p:cNvPr id="20" name="Straight Arrow Connector 19"/>
              <p:cNvCxnSpPr>
                <a:endCxn id="19" idx="1"/>
              </p:cNvCxnSpPr>
              <p:nvPr/>
            </p:nvCxnSpPr>
            <p:spPr>
              <a:xfrm>
                <a:off x="6781926" y="4184150"/>
                <a:ext cx="292552" cy="1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Rectangle 20"/>
          <p:cNvSpPr/>
          <p:nvPr/>
        </p:nvSpPr>
        <p:spPr>
          <a:xfrm>
            <a:off x="205580" y="620688"/>
            <a:ext cx="8686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chemeClr val="tx2">
                    <a:lumMod val="50000"/>
                  </a:schemeClr>
                </a:solidFill>
              </a:rPr>
              <a:t>Assessing </a:t>
            </a:r>
            <a:r>
              <a:rPr lang="en-GB" sz="2800" dirty="0">
                <a:solidFill>
                  <a:schemeClr val="tx2">
                    <a:lumMod val="50000"/>
                  </a:schemeClr>
                </a:solidFill>
              </a:rPr>
              <a:t>the impact of ocean plastics on the UK economy and </a:t>
            </a:r>
            <a:r>
              <a:rPr lang="en-GB" sz="2800" dirty="0" smtClean="0">
                <a:solidFill>
                  <a:schemeClr val="tx2">
                    <a:lumMod val="50000"/>
                  </a:schemeClr>
                </a:solidFill>
              </a:rPr>
              <a:t>human wellbeing</a:t>
            </a:r>
            <a:endParaRPr lang="en-GB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96" y="5997456"/>
            <a:ext cx="248823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016558"/>
            <a:ext cx="2337793" cy="609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0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73" y="1983767"/>
            <a:ext cx="1586950" cy="119021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989301" y="1628800"/>
            <a:ext cx="4666467" cy="3743622"/>
            <a:chOff x="1989301" y="1628800"/>
            <a:chExt cx="4666467" cy="3743622"/>
          </a:xfrm>
        </p:grpSpPr>
        <p:grpSp>
          <p:nvGrpSpPr>
            <p:cNvPr id="2" name="Group 1"/>
            <p:cNvGrpSpPr/>
            <p:nvPr/>
          </p:nvGrpSpPr>
          <p:grpSpPr>
            <a:xfrm>
              <a:off x="1989301" y="1628800"/>
              <a:ext cx="2421400" cy="3743622"/>
              <a:chOff x="1989301" y="1628800"/>
              <a:chExt cx="2421400" cy="3743622"/>
            </a:xfrm>
          </p:grpSpPr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2016255" y="3560451"/>
                <a:ext cx="2394446" cy="1811971"/>
                <a:chOff x="2056770" y="3079983"/>
                <a:chExt cx="2394858" cy="1645846"/>
              </a:xfrm>
            </p:grpSpPr>
            <p:sp>
              <p:nvSpPr>
                <p:cNvPr id="7" name="Rectangle 6"/>
                <p:cNvSpPr/>
                <p:nvPr/>
              </p:nvSpPr>
              <p:spPr>
                <a:xfrm>
                  <a:off x="2056770" y="3079983"/>
                  <a:ext cx="2215516" cy="164584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GB" sz="2000" b="1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ECOSYSTEM PROCESS</a:t>
                  </a:r>
                  <a:endParaRPr lang="en-GB" sz="2000" b="1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  <a:p>
                  <a:pPr algn="ctr">
                    <a:defRPr/>
                  </a:pPr>
                  <a:r>
                    <a:rPr lang="en-GB" sz="2000" dirty="0" err="1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e.g.ingestion</a:t>
                  </a:r>
                  <a:r>
                    <a:rPr lang="en-GB" sz="200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 of </a:t>
                  </a:r>
                  <a:r>
                    <a:rPr lang="en-GB" sz="2000" dirty="0" err="1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microplastic</a:t>
                  </a:r>
                  <a:endParaRPr lang="en-GB" sz="20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" name="Straight Arrow Connector 7"/>
                <p:cNvCxnSpPr>
                  <a:stCxn id="7" idx="3"/>
                  <a:endCxn id="5" idx="1"/>
                </p:cNvCxnSpPr>
                <p:nvPr/>
              </p:nvCxnSpPr>
              <p:spPr>
                <a:xfrm flipV="1">
                  <a:off x="4272286" y="3902906"/>
                  <a:ext cx="179342" cy="1"/>
                </a:xfrm>
                <a:prstGeom prst="straightConnector1">
                  <a:avLst/>
                </a:prstGeom>
                <a:ln w="1905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033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89301" y="1628800"/>
                <a:ext cx="2220385" cy="1816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9"/>
            <p:cNvGrpSpPr/>
            <p:nvPr/>
          </p:nvGrpSpPr>
          <p:grpSpPr>
            <a:xfrm>
              <a:off x="4410701" y="1945255"/>
              <a:ext cx="2245067" cy="3427167"/>
              <a:chOff x="4410701" y="1945255"/>
              <a:chExt cx="2245067" cy="3427167"/>
            </a:xfrm>
          </p:grpSpPr>
          <p:sp>
            <p:nvSpPr>
              <p:cNvPr id="5" name="Rectangle 4"/>
              <p:cNvSpPr/>
              <p:nvPr/>
            </p:nvSpPr>
            <p:spPr bwMode="auto">
              <a:xfrm>
                <a:off x="4410701" y="3560450"/>
                <a:ext cx="2245067" cy="181197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0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ECOSYSTEM SERVICE</a:t>
                </a:r>
                <a:r>
                  <a:rPr lang="en-GB" sz="2000" dirty="0" smtClean="0">
                    <a:solidFill>
                      <a:schemeClr val="tx2">
                        <a:lumMod val="50000"/>
                      </a:schemeClr>
                    </a:solidFill>
                  </a:rPr>
                  <a:t>:</a:t>
                </a:r>
                <a:endParaRPr lang="en-GB" sz="2000" dirty="0">
                  <a:solidFill>
                    <a:schemeClr val="tx2">
                      <a:lumMod val="50000"/>
                    </a:schemeClr>
                  </a:solidFill>
                </a:endParaRPr>
              </a:p>
              <a:p>
                <a:pPr algn="ctr">
                  <a:defRPr/>
                </a:pPr>
                <a:r>
                  <a:rPr lang="en-GB" sz="2000" dirty="0">
                    <a:solidFill>
                      <a:schemeClr val="tx2">
                        <a:lumMod val="50000"/>
                      </a:schemeClr>
                    </a:solidFill>
                  </a:rPr>
                  <a:t>e.g</a:t>
                </a:r>
                <a:r>
                  <a:rPr lang="en-GB" sz="2000" dirty="0" smtClean="0">
                    <a:solidFill>
                      <a:schemeClr val="tx2">
                        <a:lumMod val="50000"/>
                      </a:schemeClr>
                    </a:solidFill>
                  </a:rPr>
                  <a:t>. carbon sequestration, fish productivity</a:t>
                </a:r>
                <a:endParaRPr lang="en-GB" sz="20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1037" name="Picture 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44236" y="1945255"/>
                <a:ext cx="2211531" cy="1298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050" name="Picture 2" descr="C:\Users\pkw\AppData\Local\Microsoft\Windows\Temporary Internet Files\Content.IE5\GQFPPEKX\IMG_2922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2" b="30555"/>
          <a:stretch/>
        </p:blipFill>
        <p:spPr bwMode="auto">
          <a:xfrm>
            <a:off x="6945610" y="1964717"/>
            <a:ext cx="2047952" cy="145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95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19" y="620688"/>
            <a:ext cx="9181519" cy="6237312"/>
          </a:xfrm>
          <a:prstGeom prst="rect">
            <a:avLst/>
          </a:prstGeom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3419872" y="4293096"/>
            <a:ext cx="2569905" cy="532800"/>
          </a:xfrm>
        </p:spPr>
        <p:txBody>
          <a:bodyPr/>
          <a:lstStyle/>
          <a:p>
            <a:pPr eaLnBrk="1" hangingPunct="1"/>
            <a:r>
              <a:rPr lang="en-GB" sz="3200" dirty="0" smtClean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4" name="AutoShape 4" descr="Image result for pennie lindeque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6" descr="Image result for pennie lindeque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585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682923"/>
            <a:ext cx="3894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chemeClr val="tx2"/>
                </a:solidFill>
              </a:rPr>
              <a:t>Field-based observations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1" y="1158330"/>
            <a:ext cx="7920879" cy="1938992"/>
          </a:xfrm>
          <a:prstGeom prst="rect">
            <a:avLst/>
          </a:prstGeom>
          <a:solidFill>
            <a:srgbClr val="BEBEBE">
              <a:alpha val="5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tx2"/>
                </a:solidFill>
              </a:rPr>
              <a:t>Biomonitoring studies have confirmed consumption of plastics by wild marine animals: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Seabirds (Wilcox et al., 2015)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Mesopelagic fish (Lusher, 2015)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Estuarine crustaceans (Murray and Cowrie, 2011)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Intertidal shellfish (Van </a:t>
            </a:r>
            <a:r>
              <a:rPr lang="en-GB" sz="2000" dirty="0" err="1" smtClean="0">
                <a:solidFill>
                  <a:schemeClr val="tx2"/>
                </a:solidFill>
              </a:rPr>
              <a:t>Cauwenberghe</a:t>
            </a:r>
            <a:r>
              <a:rPr lang="en-GB" sz="2000" dirty="0" smtClean="0">
                <a:solidFill>
                  <a:schemeClr val="tx2"/>
                </a:solidFill>
              </a:rPr>
              <a:t> and Janssen, 2014)</a:t>
            </a:r>
            <a:endParaRPr lang="en-GB" sz="2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1" y="3429000"/>
            <a:ext cx="5760639" cy="1015663"/>
          </a:xfrm>
          <a:prstGeom prst="rect">
            <a:avLst/>
          </a:prstGeom>
          <a:solidFill>
            <a:srgbClr val="BEBEBE">
              <a:alpha val="5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tx2"/>
                </a:solidFill>
              </a:rPr>
              <a:t>Ingestion of </a:t>
            </a:r>
            <a:r>
              <a:rPr lang="en-GB" sz="2000" b="1" dirty="0" err="1" smtClean="0">
                <a:solidFill>
                  <a:schemeClr val="tx2"/>
                </a:solidFill>
              </a:rPr>
              <a:t>Microplastics</a:t>
            </a:r>
            <a:r>
              <a:rPr lang="en-GB" sz="2000" b="1" dirty="0" smtClean="0">
                <a:solidFill>
                  <a:schemeClr val="tx2"/>
                </a:solidFill>
              </a:rPr>
              <a:t> by Zooplankton </a:t>
            </a:r>
          </a:p>
          <a:p>
            <a:r>
              <a:rPr lang="en-GB" sz="2000" dirty="0" smtClean="0">
                <a:solidFill>
                  <a:schemeClr val="tx2"/>
                </a:solidFill>
              </a:rPr>
              <a:t>(</a:t>
            </a:r>
            <a:r>
              <a:rPr lang="en-GB" sz="2000" dirty="0" err="1" smtClean="0">
                <a:solidFill>
                  <a:schemeClr val="tx2"/>
                </a:solidFill>
              </a:rPr>
              <a:t>Desforges</a:t>
            </a:r>
            <a:r>
              <a:rPr lang="en-GB" sz="2000" dirty="0" smtClean="0">
                <a:solidFill>
                  <a:schemeClr val="tx2"/>
                </a:solidFill>
              </a:rPr>
              <a:t>, Galbraith and Ross, 2015)</a:t>
            </a:r>
          </a:p>
          <a:p>
            <a:r>
              <a:rPr lang="en-GB" sz="2000" dirty="0" smtClean="0">
                <a:solidFill>
                  <a:schemeClr val="tx2"/>
                </a:solidFill>
              </a:rPr>
              <a:t>Northeast Pacific Ocean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572489"/>
              </p:ext>
            </p:extLst>
          </p:nvPr>
        </p:nvGraphicFramePr>
        <p:xfrm>
          <a:off x="251521" y="4653136"/>
          <a:ext cx="5760639" cy="2139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889"/>
                <a:gridCol w="1903375"/>
                <a:gridCol w="1903375"/>
              </a:tblGrid>
              <a:tr h="950975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Copepod</a:t>
                      </a:r>
                      <a:endParaRPr lang="en-GB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Neocalanus</a:t>
                      </a:r>
                      <a:r>
                        <a:rPr lang="en-GB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GB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cristatus</a:t>
                      </a:r>
                      <a:endParaRPr lang="en-GB" b="1" i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 µP per 17 individuals</a:t>
                      </a:r>
                    </a:p>
                    <a:p>
                      <a:r>
                        <a:rPr lang="en-GB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(556 ±149 µm)</a:t>
                      </a:r>
                      <a:endParaRPr lang="en-GB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Euphausiid</a:t>
                      </a:r>
                      <a:endParaRPr lang="en-GB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Euphausia</a:t>
                      </a:r>
                      <a:r>
                        <a:rPr lang="en-GB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GB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pacifica</a:t>
                      </a:r>
                      <a:endParaRPr lang="en-GB" b="1" i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 µP per 34 individuals</a:t>
                      </a:r>
                    </a:p>
                    <a:p>
                      <a:r>
                        <a:rPr lang="it-IT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(816 ±108 µm)</a:t>
                      </a:r>
                    </a:p>
                    <a:p>
                      <a:endParaRPr lang="en-GB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404694"/>
            <a:ext cx="2079937" cy="20799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814" y="5484630"/>
            <a:ext cx="3079084" cy="137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05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88" y="620713"/>
            <a:ext cx="9144000" cy="623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67545" y="6173648"/>
            <a:ext cx="7344816" cy="532800"/>
          </a:xfrm>
          <a:prstGeom prst="rect">
            <a:avLst/>
          </a:prstGeom>
          <a:solidFill>
            <a:schemeClr val="accent1">
              <a:alpha val="9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r>
              <a:rPr lang="en-GB" b="0" kern="0" dirty="0" smtClean="0">
                <a:solidFill>
                  <a:schemeClr val="tx2">
                    <a:lumMod val="50000"/>
                  </a:schemeClr>
                </a:solidFill>
              </a:rPr>
              <a:t>Plastics – The Good, </a:t>
            </a:r>
            <a:r>
              <a:rPr lang="en-GB" u="sng" kern="0" dirty="0" smtClean="0">
                <a:solidFill>
                  <a:schemeClr val="tx2">
                    <a:lumMod val="50000"/>
                  </a:schemeClr>
                </a:solidFill>
              </a:rPr>
              <a:t>The Bad </a:t>
            </a:r>
            <a:r>
              <a:rPr lang="en-GB" b="0" kern="0" dirty="0" smtClean="0">
                <a:solidFill>
                  <a:schemeClr val="tx2">
                    <a:lumMod val="50000"/>
                  </a:schemeClr>
                </a:solidFill>
              </a:rPr>
              <a:t>and The Ugly</a:t>
            </a:r>
            <a:endParaRPr lang="en-GB" b="0" kern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68603" y="0"/>
            <a:ext cx="3361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FFFFFF"/>
                </a:solidFill>
              </a:rPr>
              <a:t>Plastics – The Bad</a:t>
            </a:r>
            <a:endParaRPr lang="en-GB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672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29201" y="764704"/>
            <a:ext cx="8497639" cy="532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r>
              <a:rPr lang="en-GB" b="0" kern="0" dirty="0" smtClean="0">
                <a:solidFill>
                  <a:schemeClr val="tx2">
                    <a:lumMod val="50000"/>
                  </a:schemeClr>
                </a:solidFill>
              </a:rPr>
              <a:t>Plastics – The Good, The Bad and </a:t>
            </a:r>
            <a:r>
              <a:rPr lang="en-GB" u="sng" kern="0" dirty="0" smtClean="0">
                <a:solidFill>
                  <a:schemeClr val="tx2">
                    <a:lumMod val="50000"/>
                  </a:schemeClr>
                </a:solidFill>
              </a:rPr>
              <a:t>The Ugly</a:t>
            </a:r>
            <a:endParaRPr lang="en-GB" u="sng" kern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56"/>
          <a:stretch/>
        </p:blipFill>
        <p:spPr>
          <a:xfrm>
            <a:off x="3344855" y="4996557"/>
            <a:ext cx="2625044" cy="180746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1229" y="1464794"/>
            <a:ext cx="3171825" cy="5364998"/>
            <a:chOff x="194451" y="1304362"/>
            <a:chExt cx="3171825" cy="5364998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451" y="1304362"/>
              <a:ext cx="3171825" cy="5364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13531" y="6385465"/>
              <a:ext cx="28290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rgbClr val="FFFFFF"/>
                  </a:solidFill>
                </a:rPr>
                <a:t>J.M. van </a:t>
              </a:r>
              <a:r>
                <a:rPr lang="en-GB" sz="1200" dirty="0" err="1">
                  <a:solidFill>
                    <a:srgbClr val="FFFFFF"/>
                  </a:solidFill>
                </a:rPr>
                <a:t>Coutren</a:t>
              </a:r>
              <a:r>
                <a:rPr lang="en-GB" sz="1200" dirty="0">
                  <a:solidFill>
                    <a:srgbClr val="FFFFFF"/>
                  </a:solidFill>
                </a:rPr>
                <a:t>/Marine </a:t>
              </a:r>
              <a:r>
                <a:rPr lang="en-GB" sz="1200" dirty="0" err="1">
                  <a:solidFill>
                    <a:srgbClr val="FFFFFF"/>
                  </a:solidFill>
                </a:rPr>
                <a:t>Photobank</a:t>
              </a:r>
              <a:endParaRPr lang="en-GB" sz="1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819" y="1464794"/>
            <a:ext cx="3020393" cy="533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030818" y="6279926"/>
            <a:ext cx="3020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FFFFFF"/>
                </a:solidFill>
              </a:rPr>
              <a:t>Claire </a:t>
            </a:r>
            <a:r>
              <a:rPr lang="fr-FR" sz="1200" dirty="0" err="1">
                <a:solidFill>
                  <a:srgbClr val="FFFFFF"/>
                </a:solidFill>
              </a:rPr>
              <a:t>Fackler</a:t>
            </a:r>
            <a:r>
              <a:rPr lang="fr-FR" sz="1200" dirty="0">
                <a:solidFill>
                  <a:srgbClr val="FFFFFF"/>
                </a:solidFill>
              </a:rPr>
              <a:t>, NOAA National Marine </a:t>
            </a:r>
            <a:r>
              <a:rPr lang="fr-FR" sz="1200" dirty="0" err="1">
                <a:solidFill>
                  <a:srgbClr val="FFFFFF"/>
                </a:solidFill>
              </a:rPr>
              <a:t>Sanctuaries</a:t>
            </a:r>
            <a:r>
              <a:rPr lang="fr-FR" sz="1200" dirty="0">
                <a:solidFill>
                  <a:srgbClr val="FFFFFF"/>
                </a:solidFill>
              </a:rPr>
              <a:t>/Marine </a:t>
            </a:r>
            <a:r>
              <a:rPr lang="fr-FR" sz="1200" dirty="0" err="1">
                <a:solidFill>
                  <a:srgbClr val="FFFFFF"/>
                </a:solidFill>
              </a:rPr>
              <a:t>Photobank</a:t>
            </a:r>
            <a:endParaRPr lang="en-GB" sz="1200" dirty="0">
              <a:solidFill>
                <a:srgbClr val="FFFFFF"/>
              </a:solidFill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8" b="42000"/>
          <a:stretch/>
        </p:blipFill>
        <p:spPr bwMode="auto">
          <a:xfrm>
            <a:off x="3324017" y="3230879"/>
            <a:ext cx="2645881" cy="170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57431" y="4699017"/>
            <a:ext cx="25330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rgbClr val="FFFFFF"/>
                </a:solidFill>
              </a:rPr>
              <a:t>John </a:t>
            </a:r>
            <a:r>
              <a:rPr lang="en-GB" sz="1000" dirty="0" err="1">
                <a:solidFill>
                  <a:srgbClr val="FFFFFF"/>
                </a:solidFill>
              </a:rPr>
              <a:t>Chinuntdet</a:t>
            </a:r>
            <a:r>
              <a:rPr lang="en-GB" sz="1000" dirty="0">
                <a:solidFill>
                  <a:srgbClr val="FFFFFF"/>
                </a:solidFill>
              </a:rPr>
              <a:t>, 2007/Marine </a:t>
            </a:r>
            <a:r>
              <a:rPr lang="en-GB" sz="1000" dirty="0" err="1">
                <a:solidFill>
                  <a:srgbClr val="FFFFFF"/>
                </a:solidFill>
              </a:rPr>
              <a:t>Photobank</a:t>
            </a:r>
            <a:endParaRPr lang="en-GB" sz="1000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0" b="12189"/>
          <a:stretch/>
        </p:blipFill>
        <p:spPr>
          <a:xfrm>
            <a:off x="3328656" y="1483483"/>
            <a:ext cx="2657442" cy="16518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57431" y="2888024"/>
            <a:ext cx="19495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rgbClr val="FFFFFF"/>
                </a:solidFill>
              </a:rPr>
              <a:t>Martin Porta/Marine </a:t>
            </a:r>
            <a:r>
              <a:rPr lang="en-GB" sz="1000" dirty="0" err="1">
                <a:solidFill>
                  <a:srgbClr val="FFFFFF"/>
                </a:solidFill>
              </a:rPr>
              <a:t>Photobank</a:t>
            </a:r>
            <a:endParaRPr lang="en-GB" sz="1000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24017" y="6544516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0000"/>
                </a:solidFill>
              </a:rPr>
              <a:t>NOAA</a:t>
            </a:r>
            <a:endParaRPr lang="en-GB" sz="1000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93362" y="-2232"/>
            <a:ext cx="3461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</a:rPr>
              <a:t>Plastics – The </a:t>
            </a:r>
            <a:r>
              <a:rPr lang="en-GB" sz="2800" b="1" dirty="0" smtClean="0">
                <a:solidFill>
                  <a:schemeClr val="bg1"/>
                </a:solidFill>
              </a:rPr>
              <a:t>Ugly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44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att\Dropbox\Images\Beach plastics pics\IMG_307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"/>
          <a:stretch/>
        </p:blipFill>
        <p:spPr bwMode="auto">
          <a:xfrm>
            <a:off x="0" y="620688"/>
            <a:ext cx="91805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29018" y="958280"/>
            <a:ext cx="6984776" cy="1384995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tx2">
                    <a:lumMod val="50000"/>
                  </a:schemeClr>
                </a:solidFill>
              </a:rPr>
              <a:t>Large plastic litter is a common site on beaches, but the smaller, microscopic size fraction is of equal concern to scientists</a:t>
            </a:r>
            <a:r>
              <a:rPr lang="en-GB" dirty="0" smtClean="0">
                <a:solidFill>
                  <a:srgbClr val="007E8E">
                    <a:lumMod val="75000"/>
                  </a:srgbClr>
                </a:solidFill>
              </a:rPr>
              <a:t>.</a:t>
            </a:r>
            <a:endParaRPr lang="en-GB" dirty="0">
              <a:solidFill>
                <a:srgbClr val="007E8E">
                  <a:lumMod val="75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1520" y="3899800"/>
            <a:ext cx="4032448" cy="2805912"/>
            <a:chOff x="251520" y="3899800"/>
            <a:chExt cx="4032448" cy="28059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899800"/>
              <a:ext cx="4032448" cy="280591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337875" y="6459491"/>
              <a:ext cx="94609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>
                  <a:solidFill>
                    <a:srgbClr val="FFFFFF"/>
                  </a:solidFill>
                </a:rPr>
                <a:t>NOAA/NMFS</a:t>
              </a:r>
              <a:endParaRPr lang="en-GB" sz="1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0256" y="3937508"/>
            <a:ext cx="4214746" cy="2768204"/>
            <a:chOff x="4590256" y="3937508"/>
            <a:chExt cx="4214746" cy="276820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256" y="3937508"/>
              <a:ext cx="4214746" cy="276820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590256" y="6244047"/>
              <a:ext cx="21804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0000"/>
                  </a:solidFill>
                </a:rPr>
                <a:t>"</a:t>
              </a:r>
              <a:r>
                <a:rPr lang="en-GB" sz="1000" dirty="0">
                  <a:solidFill>
                    <a:srgbClr val="FFFFFF"/>
                  </a:solidFill>
                </a:rPr>
                <a:t>David </a:t>
              </a:r>
              <a:r>
                <a:rPr lang="en-GB" sz="1000" dirty="0" err="1">
                  <a:solidFill>
                    <a:srgbClr val="FFFFFF"/>
                  </a:solidFill>
                </a:rPr>
                <a:t>Cayless</a:t>
              </a:r>
              <a:r>
                <a:rPr lang="en-GB" sz="1000" dirty="0">
                  <a:solidFill>
                    <a:srgbClr val="FFFFFF"/>
                  </a:solidFill>
                </a:rPr>
                <a:t>/Marine </a:t>
              </a:r>
              <a:r>
                <a:rPr lang="en-GB" sz="1000" dirty="0" err="1">
                  <a:solidFill>
                    <a:srgbClr val="FFFFFF"/>
                  </a:solidFill>
                </a:rPr>
                <a:t>Photobank</a:t>
              </a:r>
              <a:endParaRPr lang="en-GB" sz="10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74" y="5321610"/>
            <a:ext cx="7662863" cy="1487487"/>
          </a:xfrm>
          <a:prstGeom prst="rect">
            <a:avLst/>
          </a:prstGeom>
          <a:solidFill>
            <a:schemeClr val="bg2">
              <a:lumMod val="20000"/>
              <a:lumOff val="80000"/>
              <a:alpha val="9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7921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Matt\Dropbox\Images\Beach plastics pics\IMG_307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1" t="1" b="4325"/>
          <a:stretch/>
        </p:blipFill>
        <p:spPr bwMode="auto">
          <a:xfrm>
            <a:off x="0" y="620688"/>
            <a:ext cx="91805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94841" y="1240086"/>
            <a:ext cx="8569647" cy="5327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tx2">
                    <a:lumMod val="50000"/>
                  </a:schemeClr>
                </a:solidFill>
              </a:rPr>
              <a:t>Microplastics</a:t>
            </a:r>
            <a:endParaRPr lang="en-GB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23726" y="4077072"/>
            <a:ext cx="3960242" cy="239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Microplastics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 describe small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fibres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, beads, granules and fragments of plastics (&lt;5 mm in diameter)</a:t>
            </a: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endParaRPr lang="en-US" sz="2400" dirty="0">
              <a:solidFill>
                <a:schemeClr val="tx2">
                  <a:lumMod val="50000"/>
                </a:schemeClr>
              </a:solidFill>
              <a:cs typeface="Arial" pitchFamily="34" charset="0"/>
            </a:endParaRPr>
          </a:p>
          <a:p>
            <a:pPr eaLnBrk="1" hangingPunct="1">
              <a:buClr>
                <a:srgbClr val="395777"/>
              </a:buClr>
              <a:buSzPct val="50000"/>
              <a:buFont typeface="Arial" pitchFamily="34" charset="0"/>
              <a:buChar char="•"/>
              <a:defRPr/>
            </a:pPr>
            <a:endParaRPr lang="en-US" sz="2400" dirty="0">
              <a:solidFill>
                <a:schemeClr val="tx2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6" name="Picture 2" descr="C:\Users\Matt\Dropbox\Images\Beach plastics pics\IMG_30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20078"/>
          <a:stretch/>
        </p:blipFill>
        <p:spPr bwMode="auto">
          <a:xfrm>
            <a:off x="6089911" y="980728"/>
            <a:ext cx="2514537" cy="3212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12595" y="1972867"/>
            <a:ext cx="2331626" cy="1748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390" y="4019081"/>
            <a:ext cx="1774074" cy="2164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pic>
        <p:nvPicPr>
          <p:cNvPr id="7" name="Picture 2" descr="J:\April 2012 - shower gels and other\shower gel exfoliant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2" r="54749"/>
          <a:stretch/>
        </p:blipFill>
        <p:spPr bwMode="auto">
          <a:xfrm rot="10800000">
            <a:off x="5242685" y="3556231"/>
            <a:ext cx="2115014" cy="2476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234431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att\Dropbox\Images\Beach plastics pics\IMG_307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1" b="4326"/>
          <a:stretch/>
        </p:blipFill>
        <p:spPr bwMode="auto">
          <a:xfrm>
            <a:off x="0" y="620688"/>
            <a:ext cx="91805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Matt\Dropbox\Images\Beach plastics pics\IMG_30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20078"/>
          <a:stretch/>
        </p:blipFill>
        <p:spPr bwMode="auto">
          <a:xfrm>
            <a:off x="5004048" y="1556792"/>
            <a:ext cx="3590663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99827" y="1290427"/>
            <a:ext cx="8569647" cy="5327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smtClean="0">
                <a:solidFill>
                  <a:schemeClr val="tx2">
                    <a:lumMod val="50000"/>
                  </a:schemeClr>
                </a:solidFill>
              </a:rPr>
              <a:t>Microplastic</a:t>
            </a:r>
          </a:p>
          <a:p>
            <a:pPr algn="l"/>
            <a:r>
              <a:rPr lang="en-GB" sz="3600" b="1" dirty="0" smtClean="0">
                <a:solidFill>
                  <a:schemeClr val="tx2">
                    <a:lumMod val="50000"/>
                  </a:schemeClr>
                </a:solidFill>
              </a:rPr>
              <a:t>fragments</a:t>
            </a:r>
            <a:endParaRPr lang="en-GB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7192" y="3212976"/>
            <a:ext cx="35310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alibri" panose="020F0502020204030204" pitchFamily="34" charset="0"/>
              <a:buChar char="·"/>
            </a:pPr>
            <a:r>
              <a:rPr lang="en-GB" sz="2400" dirty="0" smtClean="0">
                <a:solidFill>
                  <a:schemeClr val="tx2">
                    <a:lumMod val="50000"/>
                  </a:schemeClr>
                </a:solidFill>
              </a:rPr>
              <a:t>Fragmentation of large plastics into microscopic particles</a:t>
            </a:r>
          </a:p>
          <a:p>
            <a:pPr marL="342900" indent="-342900">
              <a:buFont typeface="Calibri" panose="020F0502020204030204" pitchFamily="34" charset="0"/>
              <a:buChar char="·"/>
            </a:pPr>
            <a:endParaRPr lang="en-GB" sz="24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Calibri" panose="020F0502020204030204" pitchFamily="34" charset="0"/>
              <a:buChar char="·"/>
            </a:pPr>
            <a:r>
              <a:rPr lang="en-GB" sz="2400" dirty="0" smtClean="0">
                <a:solidFill>
                  <a:schemeClr val="tx2">
                    <a:lumMod val="50000"/>
                  </a:schemeClr>
                </a:solidFill>
              </a:rPr>
              <a:t>Caused by UV degradation and abrasion </a:t>
            </a:r>
          </a:p>
        </p:txBody>
      </p:sp>
    </p:spTree>
    <p:extLst>
      <p:ext uri="{BB962C8B-B14F-4D97-AF65-F5344CB8AC3E}">
        <p14:creationId xmlns:p14="http://schemas.microsoft.com/office/powerpoint/2010/main" val="3194558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att\Dropbox\Images\Beach plastics pics\IMG_307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1" b="4326"/>
          <a:stretch/>
        </p:blipFill>
        <p:spPr bwMode="auto">
          <a:xfrm>
            <a:off x="0" y="620688"/>
            <a:ext cx="91805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574353" y="1328986"/>
            <a:ext cx="8569647" cy="5327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err="1" smtClean="0">
                <a:solidFill>
                  <a:schemeClr val="tx2">
                    <a:lumMod val="50000"/>
                  </a:schemeClr>
                </a:solidFill>
              </a:rPr>
              <a:t>Nurdles</a:t>
            </a:r>
            <a:endParaRPr lang="en-GB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66144"/>
            <a:ext cx="4320480" cy="47431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7192" y="3212976"/>
            <a:ext cx="35310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alibri" panose="020F0502020204030204" pitchFamily="34" charset="0"/>
              <a:buChar char="·"/>
            </a:pPr>
            <a:r>
              <a:rPr lang="en-GB" sz="2400" dirty="0" smtClean="0">
                <a:solidFill>
                  <a:schemeClr val="tx2">
                    <a:lumMod val="50000"/>
                  </a:schemeClr>
                </a:solidFill>
              </a:rPr>
              <a:t>Also known as “mermaid’s tears”</a:t>
            </a:r>
          </a:p>
          <a:p>
            <a:pPr marL="342900" indent="-342900">
              <a:buFont typeface="Calibri" panose="020F0502020204030204" pitchFamily="34" charset="0"/>
              <a:buChar char="·"/>
            </a:pPr>
            <a:endParaRPr lang="en-GB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Calibri" panose="020F0502020204030204" pitchFamily="34" charset="0"/>
              <a:buChar char="·"/>
            </a:pPr>
            <a:r>
              <a:rPr lang="en-GB" sz="2400" dirty="0" smtClean="0">
                <a:solidFill>
                  <a:schemeClr val="tx2">
                    <a:lumMod val="50000"/>
                  </a:schemeClr>
                </a:solidFill>
              </a:rPr>
              <a:t>Used to make everyday plastics</a:t>
            </a:r>
          </a:p>
          <a:p>
            <a:pPr marL="342900" indent="-342900">
              <a:buFont typeface="Calibri" panose="020F0502020204030204" pitchFamily="34" charset="0"/>
              <a:buChar char="·"/>
            </a:pPr>
            <a:endParaRPr lang="en-GB" sz="24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52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Matt\Dropbox\Images\Beach plastics pics\IMG_307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1" b="4326"/>
          <a:stretch/>
        </p:blipFill>
        <p:spPr bwMode="auto">
          <a:xfrm>
            <a:off x="0" y="620688"/>
            <a:ext cx="918051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J:\April 2012 - shower gels and other\shower gel exfolian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2" r="54749"/>
          <a:stretch/>
        </p:blipFill>
        <p:spPr bwMode="auto">
          <a:xfrm rot="10800000">
            <a:off x="5292080" y="3140968"/>
            <a:ext cx="3456960" cy="3168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574353" y="1328986"/>
            <a:ext cx="8569647" cy="5327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dirty="0" err="1" smtClean="0">
                <a:solidFill>
                  <a:schemeClr val="tx2">
                    <a:lumMod val="50000"/>
                  </a:schemeClr>
                </a:solidFill>
              </a:rPr>
              <a:t>Microbeads</a:t>
            </a:r>
            <a:endParaRPr lang="en-GB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27154" y="1564834"/>
            <a:ext cx="35310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“40,000 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particles in 25 mL of shower 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gel”</a:t>
            </a:r>
            <a:endParaRPr lang="en-GB" dirty="0">
              <a:solidFill>
                <a:schemeClr val="tx2">
                  <a:lumMod val="50000"/>
                </a:schemeClr>
              </a:solidFill>
            </a:endParaRPr>
          </a:p>
          <a:p>
            <a:endParaRPr lang="en-GB" sz="24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2" t="17863" r="75476" b="34633"/>
          <a:stretch/>
        </p:blipFill>
        <p:spPr bwMode="auto">
          <a:xfrm>
            <a:off x="1475656" y="2404267"/>
            <a:ext cx="1673080" cy="364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126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ML Presentation">
  <a:themeElements>
    <a:clrScheme name="Blank Presentation 1">
      <a:dk1>
        <a:srgbClr val="000000"/>
      </a:dk1>
      <a:lt1>
        <a:srgbClr val="FFFFFF"/>
      </a:lt1>
      <a:dk2>
        <a:srgbClr val="007E8E"/>
      </a:dk2>
      <a:lt2>
        <a:srgbClr val="808080"/>
      </a:lt2>
      <a:accent1>
        <a:srgbClr val="DDDDDD"/>
      </a:accent1>
      <a:accent2>
        <a:srgbClr val="596F96"/>
      </a:accent2>
      <a:accent3>
        <a:srgbClr val="FFFFFF"/>
      </a:accent3>
      <a:accent4>
        <a:srgbClr val="000000"/>
      </a:accent4>
      <a:accent5>
        <a:srgbClr val="EBEBEB"/>
      </a:accent5>
      <a:accent6>
        <a:srgbClr val="506487"/>
      </a:accent6>
      <a:hlink>
        <a:srgbClr val="009999"/>
      </a:hlink>
      <a:folHlink>
        <a:srgbClr val="687733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7E8E"/>
        </a:dk2>
        <a:lt2>
          <a:srgbClr val="808080"/>
        </a:lt2>
        <a:accent1>
          <a:srgbClr val="DDDDDD"/>
        </a:accent1>
        <a:accent2>
          <a:srgbClr val="596F96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06487"/>
        </a:accent6>
        <a:hlink>
          <a:srgbClr val="009999"/>
        </a:hlink>
        <a:folHlink>
          <a:srgbClr val="6877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PML Presentation</Template>
  <TotalTime>4783</TotalTime>
  <Words>1013</Words>
  <Application>Microsoft Macintosh PowerPoint</Application>
  <PresentationFormat>On-screen Show (4:3)</PresentationFormat>
  <Paragraphs>205</Paragraphs>
  <Slides>27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PML Presentation</vt:lpstr>
      <vt:lpstr>The Problem of Microplastics in our Marine Environment</vt:lpstr>
      <vt:lpstr>Plastics – The Good, The Bad and The Ugly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problems do microplastic pollutants pose to small marine organisms?</vt:lpstr>
      <vt:lpstr>PowerPoint Presentation</vt:lpstr>
      <vt:lpstr>Impact of microplastic ingestion on copepods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case for studying the coastal areas</vt:lpstr>
      <vt:lpstr>Ingestion in the natural environment</vt:lpstr>
      <vt:lpstr>Preliminary results</vt:lpstr>
      <vt:lpstr>Preliminary results</vt:lpstr>
      <vt:lpstr>PowerPoint Presentation</vt:lpstr>
      <vt:lpstr>PowerPoint Presentation</vt:lpstr>
      <vt:lpstr>Thank you</vt:lpstr>
      <vt:lpstr>PowerPoint Presentation</vt:lpstr>
    </vt:vector>
  </TitlesOfParts>
  <Company>Plymouth Marine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Plastics and Plankton: What do we know?</dc:title>
  <dc:creator>Penelope Lindeque</dc:creator>
  <cp:lastModifiedBy>Alan Malcolm</cp:lastModifiedBy>
  <cp:revision>279</cp:revision>
  <dcterms:created xsi:type="dcterms:W3CDTF">2016-04-13T12:28:11Z</dcterms:created>
  <dcterms:modified xsi:type="dcterms:W3CDTF">2016-07-18T09:10:48Z</dcterms:modified>
</cp:coreProperties>
</file>