
<file path=[Content_Types].xml><?xml version="1.0" encoding="utf-8"?>
<Types xmlns="http://schemas.openxmlformats.org/package/2006/content-types">
  <Default Extension="xml" ContentType="application/xml"/>
  <Default Extension="wmv" ContentType="video/unknown"/>
  <Default Extension="jpeg" ContentType="image/jpeg"/>
  <Default Extension="m4v" ContentType="video/unknown"/>
  <Default Extension="emf" ContentType="image/x-emf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52" r:id="rId2"/>
    <p:sldMasterId id="2147483654" r:id="rId3"/>
    <p:sldMasterId id="2147483655" r:id="rId4"/>
    <p:sldMasterId id="2147483878" r:id="rId5"/>
    <p:sldMasterId id="2147483890" r:id="rId6"/>
    <p:sldMasterId id="2147483904" r:id="rId7"/>
  </p:sldMasterIdLst>
  <p:notesMasterIdLst>
    <p:notesMasterId r:id="rId27"/>
  </p:notesMasterIdLst>
  <p:handoutMasterIdLst>
    <p:handoutMasterId r:id="rId28"/>
  </p:handoutMasterIdLst>
  <p:sldIdLst>
    <p:sldId id="273" r:id="rId8"/>
    <p:sldId id="292" r:id="rId9"/>
    <p:sldId id="293" r:id="rId10"/>
    <p:sldId id="294" r:id="rId11"/>
    <p:sldId id="287" r:id="rId12"/>
    <p:sldId id="278" r:id="rId13"/>
    <p:sldId id="295" r:id="rId14"/>
    <p:sldId id="300" r:id="rId15"/>
    <p:sldId id="301" r:id="rId16"/>
    <p:sldId id="303" r:id="rId17"/>
    <p:sldId id="304" r:id="rId18"/>
    <p:sldId id="302" r:id="rId19"/>
    <p:sldId id="279" r:id="rId20"/>
    <p:sldId id="281" r:id="rId21"/>
    <p:sldId id="282" r:id="rId22"/>
    <p:sldId id="283" r:id="rId23"/>
    <p:sldId id="284" r:id="rId24"/>
    <p:sldId id="280" r:id="rId25"/>
    <p:sldId id="285" r:id="rId2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840" y="-104"/>
      </p:cViewPr>
      <p:guideLst>
        <p:guide orient="horz" pos="2159"/>
        <p:guide pos="27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2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" Target="slides/slide1.xml"/><Relationship Id="rId33" Type="http://schemas.openxmlformats.org/officeDocument/2006/relationships/tableStyles" Target="tableStyles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E32DE136-3185-5847-8215-E2289B3DC0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72971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A4CBEAAE-E5A5-1249-8154-7AC806A8C39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447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.jpe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86200"/>
            <a:ext cx="7769225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663B4-516F-4947-947E-DD2E8A1B0F6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702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BB88B-9A1E-5C4C-AE23-C37ACC27093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593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4E618-F430-4945-B75D-F70ADBF5F0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0997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/>
        </p:nvSpPr>
        <p:spPr bwMode="auto">
          <a:xfrm>
            <a:off x="685800" y="3505200"/>
            <a:ext cx="7772400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pic>
        <p:nvPicPr>
          <p:cNvPr id="5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4763"/>
            <a:ext cx="125888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86200"/>
            <a:ext cx="7769225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6" name="Date Placeholder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12D3A-C555-2E42-B2F4-68CFF1FDFC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08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1BAE7-BE02-E941-89A5-8186AEB80E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593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en-US">
                <a:latin typeface="Arial" charset="0"/>
              </a:rPr>
              <a:t>edu-ras.org</a:t>
            </a:r>
          </a:p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5C6B8-1673-0B4E-8DF5-FE4E814413D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594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83AAA-7348-F741-BC24-CE30CDE63D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872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6F559-FBBB-B241-A869-9B8C915D24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850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AAEF9-81E3-5246-BA85-492CC528095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48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35FAE-CFA4-0348-A7AE-F67CF996024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01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dirty="0" err="1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5DA3E-EC4C-FC41-A855-E6104A5294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057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70151-DC41-204A-AB44-7D8C3DC6DAC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541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dirty="0" err="1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EA9CA-10D1-4D43-9E9F-BA8DDBB383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591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en-US">
                <a:latin typeface="Arial" charset="0"/>
              </a:rPr>
              <a:t>edu-ras.org</a:t>
            </a:r>
          </a:p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CA591-5D9D-4643-9E77-B9B949F8B3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5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dirty="0" err="1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E1A19-6D65-9D4F-8D50-4766AFC68B9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7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F25B4B-A11E-1141-B0AD-D23FB957CD3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731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DFD08-BAC6-9D46-BEDF-7BCAE9D74B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02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E4B36-5DF2-6544-B90E-DA5757A6F1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771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4E86E-8595-C94D-867E-B73B2B42FC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5018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A3E56-D599-A14E-A6B1-43C5369820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095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DA244-5FD3-974C-965E-E91460B6673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764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D266A-D766-1146-AC34-AA01FFD929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1602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0F421-D7DA-874F-880B-0F2F3BC1C1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296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632AA-AAEA-8443-8A85-FBFB87C47A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584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32540-E8FA-8340-A348-EB3396DE1D7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53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B46C7-ECB2-B847-BE21-463350A621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844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B7887-CD51-BF40-80D6-FB1259C87CD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944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17259-95CC-924A-B6F2-2AE2B3F096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4277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78B0A-8615-D14C-A5F8-DF7A11942F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6744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3DB3CA-7BE2-1143-80E8-B418E421637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9750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65281-CC4C-E544-BDFC-221CFEAFFE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648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8544A-A299-B948-8773-FBE4282D62E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929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BF739-36EF-064F-B211-25B4D88934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64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61A01-EEBA-154F-BE11-93B9164178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5185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C746C-544B-1E44-A4F9-FB08D2801E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962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E91C1-73F7-4144-821E-035FF9DFD30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331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21530-F71C-334B-BEA3-DB08AD51CB9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766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E35A3-3797-8E4C-A762-3B858B9DACC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3021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F646F-793C-4341-99F8-E18BCE082F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38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/>
        </p:nvSpPr>
        <p:spPr bwMode="auto">
          <a:xfrm>
            <a:off x="685800" y="3505200"/>
            <a:ext cx="7772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86200"/>
            <a:ext cx="7769225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663B4-516F-4947-947E-DD2E8A1B0F65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702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70151-DC41-204A-AB44-7D8C3DC6DAC4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41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0F421-D7DA-874F-880B-0F2F3BC1C1DB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296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61A01-EEBA-154F-BE11-93B916417825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185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755D6-E80E-3245-A3B5-DE7CC43EC3A8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128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755D6-E80E-3245-A3B5-DE7CC43EC3A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128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9586C-B2C9-F946-A28B-968CBAD46C84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9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4E41B-B068-6E43-8213-507E1B3ABDC3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78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B6555-9AB4-134A-9AF1-2FF5A0F578AB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607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4B8D2-1980-B044-A565-E725AAF796E2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581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BB88B-9A1E-5C4C-AE23-C37ACC27093F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593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4E618-F430-4945-B75D-F70ADBF5F017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997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/>
        </p:nvSpPr>
        <p:spPr bwMode="auto">
          <a:xfrm>
            <a:off x="685800" y="3505200"/>
            <a:ext cx="7772400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5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4763"/>
            <a:ext cx="125888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86200"/>
            <a:ext cx="7769225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12D3A-C555-2E42-B2F4-68CFF1FDFC18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08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1BAE7-BE02-E941-89A5-8186AEB80EF8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593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en-US">
                <a:latin typeface="Arial" charset="0"/>
              </a:rPr>
              <a:t>edu-ras.org</a:t>
            </a:r>
          </a:p>
          <a:p>
            <a:pPr>
              <a:defRPr/>
            </a:pPr>
            <a:endParaRPr lang="en-GB"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5C6B8-1673-0B4E-8DF5-FE4E814413D0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94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83AAA-7348-F741-BC24-CE30CDE63D32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872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9586C-B2C9-F946-A28B-968CBAD46C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779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6F559-FBBB-B241-A869-9B8C915D2484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850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AAEF9-81E3-5246-BA85-492CC5280952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48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err="1" smtClean="0"/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35FAE-CFA4-0348-A7AE-F67CF9960244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01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err="1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edu-ras.org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5DA3E-EC4C-FC41-A855-E6104A529454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057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err="1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EA9CA-10D1-4D43-9E9F-BA8DDBB38362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591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en-US">
                <a:latin typeface="Arial" charset="0"/>
              </a:rPr>
              <a:t>edu-ras.org</a:t>
            </a:r>
          </a:p>
          <a:p>
            <a:pPr>
              <a:defRPr/>
            </a:pPr>
            <a:endParaRPr lang="en-GB">
              <a:latin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CA591-5D9D-4643-9E77-B9B949F8B3D5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5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 err="1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r>
              <a:rPr lang="en-US"/>
              <a:t>edu-ras.org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E1A19-6D65-9D4F-8D50-4766AFC68B9A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7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8016" y="260649"/>
            <a:ext cx="8422456" cy="79208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8424936" cy="93610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 b="0">
                <a:solidFill>
                  <a:srgbClr val="00ACF0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95536" y="1772816"/>
            <a:ext cx="8424936" cy="39604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00ACF0"/>
              </a:buCl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chemeClr val="tx1">
                  <a:lumMod val="50000"/>
                  <a:lumOff val="50000"/>
                </a:schemeClr>
              </a:buCl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chemeClr val="tx1">
                  <a:lumMod val="50000"/>
                  <a:lumOff val="50000"/>
                </a:schemeClr>
              </a:buClr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chemeClr val="tx1">
                  <a:lumMod val="50000"/>
                  <a:lumOff val="50000"/>
                </a:schemeClr>
              </a:buClr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chemeClr val="tx1">
                  <a:lumMod val="50000"/>
                  <a:lumOff val="50000"/>
                </a:schemeClr>
              </a:buClr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7881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4E41B-B068-6E43-8213-507E1B3ABD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78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B6555-9AB4-134A-9AF1-2FF5A0F578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607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4B8D2-1980-B044-A565-E725AAF796E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581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3.jpeg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7.jpeg"/><Relationship Id="rId14" Type="http://schemas.openxmlformats.org/officeDocument/2006/relationships/image" Target="../media/image6.jpe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3" Type="http://schemas.openxmlformats.org/officeDocument/2006/relationships/image" Target="../media/image8.jpeg"/><Relationship Id="rId14" Type="http://schemas.openxmlformats.org/officeDocument/2006/relationships/image" Target="../media/image6.jpe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3" Type="http://schemas.openxmlformats.org/officeDocument/2006/relationships/image" Target="../media/image3.jpeg"/><Relationship Id="rId14" Type="http://schemas.openxmlformats.org/officeDocument/2006/relationships/image" Target="../media/image6.jpeg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67.xml"/><Relationship Id="rId2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62484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C69C91C-40BE-9B43-9770-5063886DBB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685800" y="1828800"/>
            <a:ext cx="7772400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8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800">
          <a:solidFill>
            <a:schemeClr val="bg2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400">
          <a:solidFill>
            <a:schemeClr val="bg2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000">
          <a:solidFill>
            <a:schemeClr val="bg2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>
          <a:solidFill>
            <a:schemeClr val="bg2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1600">
          <a:solidFill>
            <a:schemeClr val="bg2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62484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E112305-58D6-D841-8706-2D2D5E4223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685800" y="1828800"/>
            <a:ext cx="7772400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pic>
        <p:nvPicPr>
          <p:cNvPr id="9" name="Picture 9" descr="OSLlogo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733256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44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45" r:id="rId10"/>
    <p:sldLayoutId id="2147483877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800">
          <a:solidFill>
            <a:schemeClr val="bg2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400">
          <a:solidFill>
            <a:schemeClr val="bg2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000">
          <a:solidFill>
            <a:schemeClr val="bg2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>
          <a:solidFill>
            <a:schemeClr val="bg2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1600">
          <a:solidFill>
            <a:schemeClr val="bg2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62484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D029C33-B1C1-1D4D-AF30-74B62D251E8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685800" y="1828800"/>
            <a:ext cx="7772400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pic>
        <p:nvPicPr>
          <p:cNvPr id="25608" name="Picture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4763"/>
            <a:ext cx="125888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800">
          <a:solidFill>
            <a:schemeClr val="bg2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400">
          <a:solidFill>
            <a:schemeClr val="bg2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000">
          <a:solidFill>
            <a:schemeClr val="bg2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>
          <a:solidFill>
            <a:schemeClr val="bg2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1600">
          <a:solidFill>
            <a:schemeClr val="bg2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62484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241D3B9-50C5-7148-9FC8-18EFC48B7D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685800" y="1828800"/>
            <a:ext cx="5942013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pic>
        <p:nvPicPr>
          <p:cNvPr id="37896" name="Picture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4763"/>
            <a:ext cx="125888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800">
          <a:solidFill>
            <a:schemeClr val="bg2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400">
          <a:solidFill>
            <a:schemeClr val="bg2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000">
          <a:solidFill>
            <a:schemeClr val="bg2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>
          <a:solidFill>
            <a:schemeClr val="bg2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1600">
          <a:solidFill>
            <a:schemeClr val="bg2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62484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C69C91C-40BE-9B43-9770-5063886DBBBC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685800" y="1828800"/>
            <a:ext cx="7772400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800">
          <a:solidFill>
            <a:schemeClr val="bg2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400">
          <a:solidFill>
            <a:schemeClr val="bg2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000">
          <a:solidFill>
            <a:schemeClr val="bg2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>
          <a:solidFill>
            <a:schemeClr val="bg2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1600">
          <a:solidFill>
            <a:schemeClr val="bg2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62484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dirty="0" err="1" smtClean="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edu-ras.org</a:t>
            </a:r>
          </a:p>
          <a:p>
            <a:pPr>
              <a:defRPr/>
            </a:pPr>
            <a:endParaRPr lang="en-GB">
              <a:latin typeface="Arial"/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E112305-58D6-D841-8706-2D2D5E422375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685800" y="1828800"/>
            <a:ext cx="7772400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3320" name="Picture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4763"/>
            <a:ext cx="125888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800">
          <a:solidFill>
            <a:schemeClr val="bg2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400">
          <a:solidFill>
            <a:schemeClr val="bg2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2000">
          <a:solidFill>
            <a:schemeClr val="bg2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>
          <a:solidFill>
            <a:schemeClr val="bg2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"/>
        <a:defRPr sz="1600">
          <a:solidFill>
            <a:schemeClr val="bg2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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905"/>
            <a:ext cx="9144000" cy="6504432"/>
          </a:xfrm>
          <a:prstGeom prst="rect">
            <a:avLst/>
          </a:prstGeom>
        </p:spPr>
      </p:pic>
      <p:pic>
        <p:nvPicPr>
          <p:cNvPr id="4" name="Picture 3" descr="ras_group_log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733256"/>
            <a:ext cx="836712" cy="83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948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2.emf"/><Relationship Id="rId5" Type="http://schemas.openxmlformats.org/officeDocument/2006/relationships/image" Target="../media/image13.jpeg"/><Relationship Id="rId6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16.png"/><Relationship Id="rId5" Type="http://schemas.openxmlformats.org/officeDocument/2006/relationships/image" Target="../media/image18.png"/><Relationship Id="rId6" Type="http://schemas.openxmlformats.org/officeDocument/2006/relationships/image" Target="../media/image38.jpg"/><Relationship Id="rId7" Type="http://schemas.openxmlformats.org/officeDocument/2006/relationships/image" Target="../media/image39.jp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" Type="http://schemas.openxmlformats.org/officeDocument/2006/relationships/slideLayout" Target="../slideLayouts/slideLayout67.xml"/><Relationship Id="rId2" Type="http://schemas.openxmlformats.org/officeDocument/2006/relationships/image" Target="../media/image3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image" Target="../media/image3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image" Target="../media/image42.jpeg"/><Relationship Id="rId3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0.png"/><Relationship Id="rId12" Type="http://schemas.openxmlformats.org/officeDocument/2006/relationships/image" Target="../media/image51.jpg"/><Relationship Id="rId13" Type="http://schemas.openxmlformats.org/officeDocument/2006/relationships/image" Target="../media/image52.jpeg"/><Relationship Id="rId14" Type="http://schemas.openxmlformats.org/officeDocument/2006/relationships/image" Target="../media/image53.jpeg"/><Relationship Id="rId1" Type="http://schemas.openxmlformats.org/officeDocument/2006/relationships/slideLayout" Target="../slideLayouts/slideLayout57.xml"/><Relationship Id="rId2" Type="http://schemas.openxmlformats.org/officeDocument/2006/relationships/image" Target="../media/image14.jpeg"/><Relationship Id="rId3" Type="http://schemas.openxmlformats.org/officeDocument/2006/relationships/image" Target="../media/image43.jpeg"/><Relationship Id="rId4" Type="http://schemas.openxmlformats.org/officeDocument/2006/relationships/image" Target="../media/image6.jpeg"/><Relationship Id="rId5" Type="http://schemas.openxmlformats.org/officeDocument/2006/relationships/image" Target="../media/image44.jpg"/><Relationship Id="rId6" Type="http://schemas.openxmlformats.org/officeDocument/2006/relationships/image" Target="../media/image45.jpg"/><Relationship Id="rId7" Type="http://schemas.openxmlformats.org/officeDocument/2006/relationships/image" Target="../media/image46.jpg"/><Relationship Id="rId8" Type="http://schemas.openxmlformats.org/officeDocument/2006/relationships/image" Target="../media/image47.jpg"/><Relationship Id="rId9" Type="http://schemas.openxmlformats.org/officeDocument/2006/relationships/image" Target="../media/image48.jpg"/><Relationship Id="rId10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1.jpg"/><Relationship Id="rId12" Type="http://schemas.openxmlformats.org/officeDocument/2006/relationships/image" Target="../media/image62.gif"/><Relationship Id="rId1" Type="http://schemas.openxmlformats.org/officeDocument/2006/relationships/slideLayout" Target="../slideLayouts/slideLayout57.xml"/><Relationship Id="rId2" Type="http://schemas.openxmlformats.org/officeDocument/2006/relationships/image" Target="../media/image43.jpeg"/><Relationship Id="rId3" Type="http://schemas.openxmlformats.org/officeDocument/2006/relationships/image" Target="../media/image6.jpeg"/><Relationship Id="rId4" Type="http://schemas.openxmlformats.org/officeDocument/2006/relationships/image" Target="../media/image54.jpg"/><Relationship Id="rId5" Type="http://schemas.openxmlformats.org/officeDocument/2006/relationships/image" Target="../media/image55.jpg"/><Relationship Id="rId6" Type="http://schemas.openxmlformats.org/officeDocument/2006/relationships/image" Target="../media/image56.jp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jpeg"/><Relationship Id="rId10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63.png"/><Relationship Id="rId5" Type="http://schemas.openxmlformats.org/officeDocument/2006/relationships/image" Target="../media/image64.jpeg"/><Relationship Id="rId6" Type="http://schemas.openxmlformats.org/officeDocument/2006/relationships/image" Target="../media/image65.jpg"/><Relationship Id="rId7" Type="http://schemas.openxmlformats.org/officeDocument/2006/relationships/image" Target="../media/image66.jpg"/><Relationship Id="rId8" Type="http://schemas.openxmlformats.org/officeDocument/2006/relationships/image" Target="../media/image67.jpeg"/><Relationship Id="rId9" Type="http://schemas.openxmlformats.org/officeDocument/2006/relationships/image" Target="../media/image68.png"/><Relationship Id="rId1" Type="http://schemas.openxmlformats.org/officeDocument/2006/relationships/slideLayout" Target="../slideLayouts/slideLayout57.xml"/><Relationship Id="rId2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openxmlformats.org/officeDocument/2006/relationships/image" Target="../media/image6.jpeg"/><Relationship Id="rId5" Type="http://schemas.openxmlformats.org/officeDocument/2006/relationships/image" Target="../media/image70.jpeg"/><Relationship Id="rId6" Type="http://schemas.openxmlformats.org/officeDocument/2006/relationships/image" Target="../media/image71.jpg"/><Relationship Id="rId7" Type="http://schemas.openxmlformats.org/officeDocument/2006/relationships/image" Target="../media/image72.jpg"/><Relationship Id="rId8" Type="http://schemas.openxmlformats.org/officeDocument/2006/relationships/image" Target="../media/image73.jpg"/><Relationship Id="rId9" Type="http://schemas.openxmlformats.org/officeDocument/2006/relationships/image" Target="../media/image74.jpg"/><Relationship Id="rId10" Type="http://schemas.openxmlformats.org/officeDocument/2006/relationships/image" Target="../media/image75.png"/><Relationship Id="rId11" Type="http://schemas.openxmlformats.org/officeDocument/2006/relationships/image" Target="../media/image76.png"/><Relationship Id="rId1" Type="http://schemas.openxmlformats.org/officeDocument/2006/relationships/slideLayout" Target="../slideLayouts/slideLayout57.xml"/><Relationship Id="rId2" Type="http://schemas.openxmlformats.org/officeDocument/2006/relationships/image" Target="../media/image6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Relationship Id="rId2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19.png"/><Relationship Id="rId5" Type="http://schemas.openxmlformats.org/officeDocument/2006/relationships/image" Target="../media/image20.jpeg"/><Relationship Id="rId6" Type="http://schemas.openxmlformats.org/officeDocument/2006/relationships/image" Target="../media/image21.png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22.emf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1" Type="http://schemas.microsoft.com/office/2007/relationships/media" Target="../media/media2.wmv"/><Relationship Id="rId2" Type="http://schemas.openxmlformats.org/officeDocument/2006/relationships/video" Target="../media/media2.wm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34.png"/><Relationship Id="rId11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755576" y="1844824"/>
            <a:ext cx="8064896" cy="2808312"/>
          </a:xfrm>
        </p:spPr>
        <p:txBody>
          <a:bodyPr/>
          <a:lstStyle/>
          <a:p>
            <a:pPr eaLnBrk="1" hangingPunct="1">
              <a:buFont typeface="Wingdings" charset="0"/>
              <a:buNone/>
              <a:defRPr/>
            </a:pPr>
            <a:r>
              <a:rPr lang="en-US" sz="2400" b="1" dirty="0" smtClean="0">
                <a:latin typeface="Arial" charset="0"/>
                <a:cs typeface="+mn-cs"/>
              </a:rPr>
              <a:t>Professor David Lane </a:t>
            </a:r>
            <a:r>
              <a:rPr lang="en-US" sz="2400" b="1" dirty="0" err="1" smtClean="0">
                <a:latin typeface="Arial" charset="0"/>
                <a:cs typeface="+mn-cs"/>
              </a:rPr>
              <a:t>FREng</a:t>
            </a:r>
            <a:r>
              <a:rPr lang="en-US" sz="2400" b="1" dirty="0" smtClean="0">
                <a:latin typeface="Arial" charset="0"/>
                <a:cs typeface="+mn-cs"/>
              </a:rPr>
              <a:t> FRSE</a:t>
            </a:r>
          </a:p>
          <a:p>
            <a:pPr eaLnBrk="1" hangingPunct="1">
              <a:buFont typeface="Wingdings" charset="0"/>
              <a:buNone/>
              <a:defRPr/>
            </a:pPr>
            <a:endParaRPr lang="en-US" sz="1400" b="1" dirty="0">
              <a:latin typeface="Arial" charset="0"/>
              <a:cs typeface="+mn-cs"/>
            </a:endParaRPr>
          </a:p>
          <a:p>
            <a:pPr eaLnBrk="1" hangingPunct="1">
              <a:buFont typeface="Wingdings" charset="0"/>
              <a:buNone/>
              <a:defRPr/>
            </a:pPr>
            <a:r>
              <a:rPr lang="en-US" sz="1800" kern="1200" dirty="0">
                <a:latin typeface="Arial" charset="0"/>
                <a:cs typeface="+mn-cs"/>
              </a:rPr>
              <a:t>Director - </a:t>
            </a:r>
            <a:r>
              <a:rPr lang="en-US" sz="1800" kern="1200" dirty="0" smtClean="0">
                <a:latin typeface="Arial" charset="0"/>
                <a:cs typeface="+mn-cs"/>
              </a:rPr>
              <a:t>Ocean </a:t>
            </a:r>
            <a:r>
              <a:rPr lang="en-US" sz="1800" kern="1200" dirty="0">
                <a:latin typeface="Arial" charset="0"/>
                <a:cs typeface="+mn-cs"/>
              </a:rPr>
              <a:t>Systems Laboratory, Heriot-Watt University, Edinburgh</a:t>
            </a:r>
          </a:p>
          <a:p>
            <a:pPr eaLnBrk="1" hangingPunct="1">
              <a:buFont typeface="Wingdings" charset="0"/>
              <a:buNone/>
              <a:defRPr/>
            </a:pPr>
            <a:r>
              <a:rPr lang="en-US" sz="1800" kern="1200" dirty="0">
                <a:latin typeface="Arial" charset="0"/>
                <a:cs typeface="+mn-cs"/>
              </a:rPr>
              <a:t>Director </a:t>
            </a:r>
            <a:r>
              <a:rPr lang="en-US" sz="1800" kern="1200" dirty="0" smtClean="0">
                <a:latin typeface="Arial" charset="0"/>
                <a:cs typeface="+mn-cs"/>
              </a:rPr>
              <a:t>– Edinburgh </a:t>
            </a:r>
            <a:r>
              <a:rPr lang="en-US" sz="1800" kern="1200" dirty="0">
                <a:latin typeface="Arial" charset="0"/>
                <a:cs typeface="+mn-cs"/>
              </a:rPr>
              <a:t>Alliance in Robotics and Autonomous Systems</a:t>
            </a:r>
          </a:p>
          <a:p>
            <a:pPr eaLnBrk="1" hangingPunct="1">
              <a:buFont typeface="Wingdings" charset="0"/>
              <a:buNone/>
              <a:defRPr/>
            </a:pPr>
            <a:r>
              <a:rPr lang="en-US" sz="1800" kern="1200" dirty="0" smtClean="0">
                <a:latin typeface="Arial" charset="0"/>
                <a:cs typeface="+mn-cs"/>
              </a:rPr>
              <a:t>2001-</a:t>
            </a:r>
            <a:r>
              <a:rPr lang="en-US" sz="1800" kern="1200" dirty="0" smtClean="0">
                <a:latin typeface="Arial" charset="0"/>
                <a:cs typeface="+mn-cs"/>
              </a:rPr>
              <a:t>2013 </a:t>
            </a:r>
            <a:r>
              <a:rPr lang="en-US" sz="1800" kern="1200" dirty="0" smtClean="0">
                <a:latin typeface="Arial" charset="0"/>
                <a:cs typeface="+mn-cs"/>
              </a:rPr>
              <a:t>- Founder </a:t>
            </a:r>
            <a:r>
              <a:rPr lang="en-US" sz="1800" kern="1200" dirty="0">
                <a:latin typeface="Arial" charset="0"/>
                <a:cs typeface="+mn-cs"/>
              </a:rPr>
              <a:t>and CEO, </a:t>
            </a:r>
            <a:r>
              <a:rPr lang="en-US" sz="1800" kern="1200" dirty="0" err="1">
                <a:latin typeface="Arial" charset="0"/>
                <a:cs typeface="+mn-cs"/>
              </a:rPr>
              <a:t>SeeByte</a:t>
            </a:r>
            <a:r>
              <a:rPr lang="en-US" sz="1800" kern="1200" dirty="0">
                <a:latin typeface="Arial" charset="0"/>
                <a:cs typeface="+mn-cs"/>
              </a:rPr>
              <a:t> Ltd/</a:t>
            </a:r>
            <a:r>
              <a:rPr lang="en-US" sz="1800" kern="1200" dirty="0" err="1">
                <a:latin typeface="Arial" charset="0"/>
                <a:cs typeface="+mn-cs"/>
              </a:rPr>
              <a:t>Inc</a:t>
            </a:r>
            <a:r>
              <a:rPr lang="en-US" sz="1800" kern="1200" dirty="0">
                <a:latin typeface="Arial" charset="0"/>
                <a:cs typeface="+mn-cs"/>
              </a:rPr>
              <a:t> Edinburgh &amp; San </a:t>
            </a:r>
            <a:r>
              <a:rPr lang="en-US" sz="1800" kern="1200" dirty="0" smtClean="0">
                <a:latin typeface="Arial" charset="0"/>
                <a:cs typeface="+mn-cs"/>
              </a:rPr>
              <a:t>Diego</a:t>
            </a:r>
            <a:endParaRPr lang="en-US" sz="1800" kern="1200" dirty="0">
              <a:latin typeface="Arial" charset="0"/>
              <a:cs typeface="+mn-cs"/>
            </a:endParaRPr>
          </a:p>
          <a:p>
            <a:pPr eaLnBrk="1" hangingPunct="1">
              <a:buFont typeface="Wingdings" charset="0"/>
              <a:buNone/>
              <a:defRPr/>
            </a:pPr>
            <a:r>
              <a:rPr lang="en-US" sz="1800" kern="1200" dirty="0" smtClean="0">
                <a:latin typeface="Arial" charset="0"/>
                <a:cs typeface="+mn-cs"/>
              </a:rPr>
              <a:t>Chair - TSB/BIS Robotics and Autonomous Systems Special Interest Group</a:t>
            </a:r>
            <a:endParaRPr lang="en-US" sz="1800" kern="1200" dirty="0">
              <a:latin typeface="Arial" charset="0"/>
              <a:cs typeface="+mj-cs"/>
            </a:endParaRPr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59632" y="6237312"/>
            <a:ext cx="2879725" cy="4572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http://</a:t>
            </a:r>
            <a:r>
              <a:rPr lang="en-GB" dirty="0" err="1" smtClean="0"/>
              <a:t>oceansystemslab</a:t>
            </a:r>
            <a:r>
              <a:rPr lang="en-GB" dirty="0" err="1" smtClean="0">
                <a:solidFill>
                  <a:srgbClr val="0041AD"/>
                </a:solidFill>
              </a:rPr>
              <a:t>-</a:t>
            </a:r>
            <a:r>
              <a:rPr lang="en-GB" dirty="0" err="1" smtClean="0">
                <a:solidFill>
                  <a:schemeClr val="bg1"/>
                </a:solidFill>
              </a:rPr>
              <a:t>heriotwatt.com</a:t>
            </a:r>
            <a:endParaRPr lang="en-GB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944" y="6237312"/>
            <a:ext cx="1800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 dirty="0" err="1" smtClean="0"/>
              <a:t>D.M.Lane@hw.ac.uk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683568" y="476672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b="1" dirty="0" smtClean="0"/>
              <a:t>Did We </a:t>
            </a:r>
            <a:r>
              <a:rPr lang="en-US" sz="3200" b="1" dirty="0" err="1" smtClean="0"/>
              <a:t>Realise</a:t>
            </a:r>
            <a:r>
              <a:rPr lang="en-US" sz="3200" b="1" dirty="0"/>
              <a:t> </a:t>
            </a:r>
            <a:r>
              <a:rPr lang="en-US" sz="3200" b="1" dirty="0" smtClean="0"/>
              <a:t>Our Potential?</a:t>
            </a:r>
            <a:endParaRPr lang="en-US" sz="3200" dirty="0">
              <a:solidFill>
                <a:srgbClr val="FF9900"/>
              </a:solidFill>
              <a:latin typeface="Arial" charset="0"/>
              <a:cs typeface="+mj-cs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Celebrating 20 years of the mission led Research Councils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5868144" y="6237312"/>
            <a:ext cx="1008112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err="1" smtClean="0">
                <a:solidFill>
                  <a:srgbClr val="0041AD"/>
                </a:solidFill>
              </a:rPr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</a:t>
            </a:r>
            <a:r>
              <a:rPr lang="en-US" dirty="0" err="1" smtClean="0">
                <a:solidFill>
                  <a:schemeClr val="bg1"/>
                </a:solidFill>
              </a:rPr>
              <a:t>org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827584" y="1556792"/>
            <a:ext cx="7772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Arial" charset="0"/>
            </a:endParaRPr>
          </a:p>
        </p:txBody>
      </p:sp>
      <p:pic>
        <p:nvPicPr>
          <p:cNvPr id="18" name="Picture 19" descr="al holding remus rrotterdam 2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77072"/>
            <a:ext cx="1728192" cy="1297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9" descr="OSL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66124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77072"/>
            <a:ext cx="1779936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7072"/>
            <a:ext cx="17272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" descr="8187882923_8366ac6276_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077072"/>
            <a:ext cx="1948065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7592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6237312"/>
            <a:ext cx="5626100" cy="469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1700808"/>
            <a:ext cx="2040431" cy="1147742"/>
          </a:xfrm>
          <a:prstGeom prst="rect">
            <a:avLst/>
          </a:prstGeom>
        </p:spPr>
      </p:pic>
      <p:pic>
        <p:nvPicPr>
          <p:cNvPr id="8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96952"/>
            <a:ext cx="2113444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259632" y="5733256"/>
            <a:ext cx="6912768" cy="4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1800" b="1" dirty="0">
                <a:solidFill>
                  <a:schemeClr val="accent6"/>
                </a:solidFill>
                <a:latin typeface="+mn-lt"/>
              </a:rPr>
              <a:t>An emerging €15.5 billion annual global </a:t>
            </a:r>
            <a:r>
              <a:rPr lang="en-US" sz="1800" b="1" dirty="0" smtClean="0">
                <a:solidFill>
                  <a:schemeClr val="accent6"/>
                </a:solidFill>
                <a:latin typeface="+mn-lt"/>
              </a:rPr>
              <a:t>market </a:t>
            </a:r>
            <a:endParaRPr lang="en-US" sz="1800" b="1" dirty="0">
              <a:solidFill>
                <a:schemeClr val="accent6"/>
              </a:solidFill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176" y="3501008"/>
            <a:ext cx="2173883" cy="127151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054388" y="5373216"/>
            <a:ext cx="49992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0041AD"/>
                </a:solidFill>
                <a:latin typeface="Arial"/>
                <a:cs typeface="Arial"/>
              </a:rPr>
              <a:t>Robotics and Autonomous Systems</a:t>
            </a:r>
          </a:p>
        </p:txBody>
      </p:sp>
      <p:pic>
        <p:nvPicPr>
          <p:cNvPr id="12" name="Picture 11" descr="Rosie_RoboCom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700808"/>
            <a:ext cx="2008991" cy="1628800"/>
          </a:xfrm>
          <a:prstGeom prst="rect">
            <a:avLst/>
          </a:prstGeom>
        </p:spPr>
      </p:pic>
      <p:pic>
        <p:nvPicPr>
          <p:cNvPr id="13" name="Picture 12" descr="Hand_PostOp SSA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00808"/>
            <a:ext cx="2203959" cy="1463824"/>
          </a:xfrm>
          <a:prstGeom prst="rect">
            <a:avLst/>
          </a:prstGeom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725144"/>
            <a:ext cx="274161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600" y="3431691"/>
            <a:ext cx="2376264" cy="1149016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 bwMode="auto">
          <a:xfrm>
            <a:off x="467544" y="332656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rgbClr val="000090"/>
                </a:solidFill>
                <a:latin typeface="Arial"/>
                <a:cs typeface="Arial"/>
              </a:rPr>
              <a:t>Did We </a:t>
            </a:r>
            <a:r>
              <a:rPr lang="en-US" sz="3200" b="1" dirty="0" err="1" smtClean="0">
                <a:solidFill>
                  <a:srgbClr val="000090"/>
                </a:solidFill>
                <a:latin typeface="Arial"/>
                <a:cs typeface="Arial"/>
              </a:rPr>
              <a:t>Realise</a:t>
            </a:r>
            <a:r>
              <a:rPr lang="en-US" sz="3200" b="1" dirty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3200" b="1" dirty="0" smtClean="0">
                <a:solidFill>
                  <a:srgbClr val="000090"/>
                </a:solidFill>
                <a:latin typeface="Arial"/>
                <a:cs typeface="Arial"/>
              </a:rPr>
              <a:t>Our </a:t>
            </a:r>
            <a:r>
              <a:rPr lang="en-US" sz="3200" b="1" dirty="0" smtClean="0">
                <a:solidFill>
                  <a:srgbClr val="000090"/>
                </a:solidFill>
                <a:latin typeface="Arial"/>
                <a:cs typeface="Arial"/>
              </a:rPr>
              <a:t>Potential?</a:t>
            </a:r>
            <a:r>
              <a:rPr lang="en-US" sz="3200" b="1" dirty="0" smtClean="0">
                <a:solidFill>
                  <a:schemeClr val="bg1"/>
                </a:solidFill>
                <a:latin typeface="Arial"/>
                <a:cs typeface="Arial"/>
              </a:rPr>
              <a:t>?</a:t>
            </a:r>
            <a:endParaRPr lang="en-US" sz="3200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000" b="1" dirty="0">
                <a:solidFill>
                  <a:schemeClr val="accent6"/>
                </a:solidFill>
                <a:latin typeface="Arial"/>
                <a:cs typeface="Arial"/>
              </a:rPr>
              <a:t>Celebrating 20 years of the mission led Research Councils</a:t>
            </a:r>
            <a:endParaRPr lang="en-US" sz="2000" b="1" dirty="0">
              <a:solidFill>
                <a:schemeClr val="accent6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3521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6237312"/>
            <a:ext cx="5626100" cy="469900"/>
          </a:xfrm>
          <a:prstGeom prst="rect">
            <a:avLst/>
          </a:prstGeom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972741" y="4365104"/>
            <a:ext cx="69127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accent6"/>
                </a:solidFill>
                <a:latin typeface="Arial"/>
                <a:cs typeface="Arial"/>
              </a:rPr>
              <a:t>We</a:t>
            </a:r>
            <a:r>
              <a:rPr lang="fr-FR" sz="3200" dirty="0">
                <a:solidFill>
                  <a:schemeClr val="accent6"/>
                </a:solidFill>
                <a:latin typeface="Arial"/>
                <a:cs typeface="Arial"/>
              </a:rPr>
              <a:t>’</a:t>
            </a:r>
            <a:r>
              <a:rPr lang="en-US" sz="3200" dirty="0">
                <a:solidFill>
                  <a:schemeClr val="accent6"/>
                </a:solidFill>
                <a:latin typeface="Arial"/>
                <a:cs typeface="Arial"/>
              </a:rPr>
              <a:t>re joined up and aligned</a:t>
            </a:r>
          </a:p>
          <a:p>
            <a:pPr algn="ctr"/>
            <a:r>
              <a:rPr lang="en-US" dirty="0">
                <a:solidFill>
                  <a:schemeClr val="accent6"/>
                </a:solidFill>
                <a:latin typeface="Arial"/>
                <a:cs typeface="Arial"/>
              </a:rPr>
              <a:t>Football Team not Glory Boys</a:t>
            </a:r>
            <a:endParaRPr lang="en-US" dirty="0">
              <a:solidFill>
                <a:schemeClr val="accent6"/>
              </a:solidFill>
              <a:latin typeface="Arial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8705" y="1628800"/>
            <a:ext cx="75608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0041AD"/>
                </a:solidFill>
                <a:latin typeface="Arial"/>
                <a:cs typeface="Arial"/>
              </a:rPr>
              <a:t>RAS Strategy</a:t>
            </a:r>
          </a:p>
          <a:p>
            <a:pPr algn="ctr"/>
            <a:r>
              <a:rPr lang="en-US" sz="3200" dirty="0" smtClean="0">
                <a:solidFill>
                  <a:schemeClr val="accent6"/>
                </a:solidFill>
                <a:latin typeface="Arial"/>
                <a:cs typeface="Arial"/>
              </a:rPr>
              <a:t>Assets : </a:t>
            </a:r>
            <a:r>
              <a:rPr lang="en-US" sz="3200" dirty="0">
                <a:solidFill>
                  <a:schemeClr val="accent6"/>
                </a:solidFill>
                <a:latin typeface="Arial"/>
                <a:cs typeface="Arial"/>
              </a:rPr>
              <a:t>Grand </a:t>
            </a:r>
            <a:r>
              <a:rPr lang="en-US" sz="3200" dirty="0" smtClean="0">
                <a:solidFill>
                  <a:schemeClr val="accent6"/>
                </a:solidFill>
                <a:latin typeface="Arial"/>
                <a:cs typeface="Arial"/>
              </a:rPr>
              <a:t>Challenges : </a:t>
            </a:r>
          </a:p>
          <a:p>
            <a:pPr algn="ctr"/>
            <a:r>
              <a:rPr lang="en-US" sz="3200" dirty="0" smtClean="0">
                <a:solidFill>
                  <a:schemeClr val="accent6"/>
                </a:solidFill>
                <a:latin typeface="Arial"/>
                <a:cs typeface="Arial"/>
              </a:rPr>
              <a:t>Clusters : </a:t>
            </a:r>
            <a:r>
              <a:rPr lang="en-US" sz="3200" dirty="0">
                <a:solidFill>
                  <a:schemeClr val="accent6"/>
                </a:solidFill>
                <a:latin typeface="Arial"/>
                <a:cs typeface="Arial"/>
              </a:rPr>
              <a:t>Co-</a:t>
            </a:r>
            <a:r>
              <a:rPr lang="en-US" sz="3200" dirty="0" smtClean="0">
                <a:solidFill>
                  <a:schemeClr val="accent6"/>
                </a:solidFill>
                <a:latin typeface="Arial"/>
                <a:cs typeface="Arial"/>
              </a:rPr>
              <a:t>ordination : </a:t>
            </a:r>
            <a:r>
              <a:rPr lang="en-US" sz="3200" dirty="0">
                <a:solidFill>
                  <a:schemeClr val="accent6"/>
                </a:solidFill>
                <a:latin typeface="Arial"/>
                <a:cs typeface="Arial"/>
              </a:rPr>
              <a:t>Training</a:t>
            </a:r>
            <a:endParaRPr lang="en-US" sz="3200" dirty="0">
              <a:solidFill>
                <a:schemeClr val="accent6"/>
              </a:solidFill>
              <a:latin typeface="Arial"/>
              <a:cs typeface="Arial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 bwMode="auto">
          <a:xfrm>
            <a:off x="251520" y="332656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rgbClr val="000090"/>
                </a:solidFill>
                <a:latin typeface="Arial"/>
                <a:cs typeface="Arial"/>
              </a:rPr>
              <a:t>Did We </a:t>
            </a:r>
            <a:r>
              <a:rPr lang="en-US" sz="3200" b="1" dirty="0" err="1" smtClean="0">
                <a:solidFill>
                  <a:srgbClr val="000090"/>
                </a:solidFill>
                <a:latin typeface="Arial"/>
                <a:cs typeface="Arial"/>
              </a:rPr>
              <a:t>Realise</a:t>
            </a:r>
            <a:r>
              <a:rPr lang="en-US" sz="3200" b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3200" b="1" dirty="0" smtClean="0">
                <a:solidFill>
                  <a:srgbClr val="000090"/>
                </a:solidFill>
                <a:latin typeface="Arial"/>
                <a:cs typeface="Arial"/>
              </a:rPr>
              <a:t>Our </a:t>
            </a:r>
            <a:r>
              <a:rPr lang="en-US" sz="3200" b="1" dirty="0" smtClean="0">
                <a:solidFill>
                  <a:srgbClr val="000090"/>
                </a:solidFill>
                <a:latin typeface="Arial"/>
                <a:cs typeface="Arial"/>
              </a:rPr>
              <a:t>Potential??</a:t>
            </a:r>
            <a:endParaRPr lang="en-US" sz="3200" dirty="0">
              <a:solidFill>
                <a:srgbClr val="000090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en-US" sz="2000" b="1" dirty="0">
                <a:solidFill>
                  <a:schemeClr val="accent6"/>
                </a:solidFill>
                <a:latin typeface="+mn-lt"/>
              </a:rPr>
              <a:t>Celebrating 20 years of the mission led Research Councils</a:t>
            </a:r>
            <a:endParaRPr lang="en-US" sz="2000" b="1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27584" y="3717032"/>
            <a:ext cx="756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0041AD"/>
                </a:solidFill>
                <a:latin typeface="Arial"/>
                <a:cs typeface="Arial"/>
              </a:rPr>
              <a:t>Competitive Advantage</a:t>
            </a:r>
            <a:endParaRPr lang="en-US" sz="4000" dirty="0">
              <a:solidFill>
                <a:srgbClr val="0041AD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4778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683568" y="476672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</a:rPr>
              <a:t>Did We </a:t>
            </a:r>
            <a:r>
              <a:rPr lang="en-US" sz="3200" b="1" dirty="0" err="1" smtClean="0">
                <a:solidFill>
                  <a:schemeClr val="bg1"/>
                </a:solidFill>
              </a:rPr>
              <a:t>Realise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Our Potential?</a:t>
            </a:r>
            <a:endParaRPr lang="en-US" sz="3200" dirty="0">
              <a:solidFill>
                <a:schemeClr val="bg1"/>
              </a:solidFill>
              <a:latin typeface="Arial" charset="0"/>
              <a:cs typeface="+mj-cs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Celebrating 20 years of the mission led Research Councils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204864"/>
            <a:ext cx="2742440" cy="314466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563888" y="4509120"/>
            <a:ext cx="5112568" cy="381000"/>
          </a:xfrm>
        </p:spPr>
        <p:txBody>
          <a:bodyPr/>
          <a:lstStyle/>
          <a:p>
            <a:pPr algn="ctr"/>
            <a:r>
              <a:rPr lang="en-US" sz="2800" b="1" dirty="0" smtClean="0">
                <a:solidFill>
                  <a:schemeClr val="accent1"/>
                </a:solidFill>
                <a:latin typeface="Arial" charset="0"/>
              </a:rPr>
              <a:t>Britannia Waves the Rules</a:t>
            </a:r>
            <a:endParaRPr lang="en-US" sz="28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635896" y="3212976"/>
            <a:ext cx="5184576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 algn="ctr"/>
            <a:r>
              <a:rPr lang="en-US" sz="4000" b="1" dirty="0" smtClean="0">
                <a:solidFill>
                  <a:srgbClr val="0041AD"/>
                </a:solidFill>
                <a:latin typeface="Arial" charset="0"/>
              </a:rPr>
              <a:t>What’s Your ‘Why’?</a:t>
            </a:r>
            <a:endParaRPr lang="en-US" sz="4000" b="1" dirty="0">
              <a:solidFill>
                <a:srgbClr val="0041AD"/>
              </a:solidFill>
              <a:latin typeface="Arial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59632" y="6237312"/>
            <a:ext cx="2879725" cy="4572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/>
                </a:solidFill>
                <a:latin typeface="+mn-lt"/>
              </a:rPr>
              <a:t>http://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oceansystemslab</a:t>
            </a:r>
            <a:r>
              <a:rPr lang="en-GB" dirty="0" err="1" smtClean="0">
                <a:solidFill>
                  <a:srgbClr val="0041AD"/>
                </a:solidFill>
                <a:latin typeface="+mn-lt"/>
              </a:rPr>
              <a:t>-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heriotwatt.com</a:t>
            </a:r>
            <a:endParaRPr lang="en-GB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944" y="6237312"/>
            <a:ext cx="1800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 dirty="0" err="1" smtClean="0"/>
              <a:t>D.M.Lane@hw.ac.uk</a:t>
            </a:r>
            <a:endParaRPr lang="en-GB" dirty="0"/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5868144" y="6237312"/>
            <a:ext cx="1008112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err="1" smtClean="0">
                <a:solidFill>
                  <a:srgbClr val="0041AD"/>
                </a:solidFill>
              </a:rPr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</a:t>
            </a:r>
            <a:r>
              <a:rPr lang="en-US" dirty="0" err="1" smtClean="0">
                <a:solidFill>
                  <a:schemeClr val="bg1"/>
                </a:solidFill>
              </a:rPr>
              <a:t>org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555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55576" y="4293096"/>
            <a:ext cx="7772400" cy="1655763"/>
          </a:xfrm>
        </p:spPr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dirty="0" smtClean="0">
                <a:latin typeface="Arial" charset="0"/>
                <a:cs typeface="+mj-cs"/>
              </a:rPr>
              <a:t/>
            </a:r>
            <a:br>
              <a:rPr lang="en-US" dirty="0" smtClean="0">
                <a:latin typeface="Arial" charset="0"/>
                <a:cs typeface="+mj-cs"/>
              </a:rPr>
            </a:br>
            <a:r>
              <a:rPr lang="en-US" sz="3200" dirty="0">
                <a:latin typeface="Arial" charset="0"/>
                <a:cs typeface="+mj-cs"/>
              </a:rPr>
              <a:t>1. </a:t>
            </a:r>
            <a:r>
              <a:rPr lang="en-US" sz="3200" dirty="0" smtClean="0">
                <a:latin typeface="Arial" charset="0"/>
                <a:cs typeface="+mj-cs"/>
              </a:rPr>
              <a:t>EDU-</a:t>
            </a:r>
            <a:r>
              <a:rPr lang="en-US" sz="3200" dirty="0" smtClean="0">
                <a:solidFill>
                  <a:srgbClr val="FF9900"/>
                </a:solidFill>
                <a:latin typeface="Arial" charset="0"/>
                <a:cs typeface="+mj-cs"/>
              </a:rPr>
              <a:t>RAS</a:t>
            </a:r>
            <a:r>
              <a:rPr lang="en-US" sz="3200" dirty="0" smtClean="0">
                <a:latin typeface="Arial" charset="0"/>
                <a:cs typeface="+mj-cs"/>
              </a:rPr>
              <a:t/>
            </a:r>
            <a:br>
              <a:rPr lang="en-US" sz="3200" dirty="0" smtClean="0">
                <a:latin typeface="Arial" charset="0"/>
                <a:cs typeface="+mj-cs"/>
              </a:rPr>
            </a:br>
            <a:r>
              <a:rPr lang="en-US" sz="3200" dirty="0" smtClean="0">
                <a:latin typeface="Arial" charset="0"/>
                <a:cs typeface="+mj-cs"/>
              </a:rPr>
              <a:t>2. ROBOTARIUM</a:t>
            </a:r>
            <a:br>
              <a:rPr lang="en-US" sz="3200" dirty="0" smtClean="0">
                <a:latin typeface="Arial" charset="0"/>
                <a:cs typeface="+mj-cs"/>
              </a:rPr>
            </a:br>
            <a:r>
              <a:rPr lang="en-US" sz="3200" dirty="0" smtClean="0">
                <a:latin typeface="Arial" charset="0"/>
                <a:cs typeface="+mj-cs"/>
              </a:rPr>
              <a:t>3. Centre for Doctoral Training</a:t>
            </a:r>
            <a:br>
              <a:rPr lang="en-US" sz="3200" dirty="0" smtClean="0">
                <a:latin typeface="Arial" charset="0"/>
                <a:cs typeface="+mj-cs"/>
              </a:rPr>
            </a:br>
            <a:endParaRPr lang="en-US" sz="3200" dirty="0">
              <a:latin typeface="Arial" charset="0"/>
              <a:cs typeface="+mj-cs"/>
            </a:endParaRPr>
          </a:p>
        </p:txBody>
      </p:sp>
      <p:sp>
        <p:nvSpPr>
          <p:cNvPr id="921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755576" y="2780928"/>
            <a:ext cx="7769225" cy="647700"/>
          </a:xfrm>
        </p:spPr>
        <p:txBody>
          <a:bodyPr/>
          <a:lstStyle/>
          <a:p>
            <a:pPr eaLnBrk="1" hangingPunct="1">
              <a:buFont typeface="Wingdings" charset="0"/>
              <a:buNone/>
              <a:defRPr/>
            </a:pPr>
            <a:r>
              <a:rPr lang="en-US" sz="2400" dirty="0" smtClean="0">
                <a:latin typeface="Arial" charset="0"/>
                <a:cs typeface="+mn-cs"/>
              </a:rPr>
              <a:t>David Lane   </a:t>
            </a:r>
            <a:r>
              <a:rPr lang="en-US" sz="2400" dirty="0" err="1" smtClean="0">
                <a:latin typeface="Arial" charset="0"/>
                <a:cs typeface="+mn-cs"/>
              </a:rPr>
              <a:t>Sethu</a:t>
            </a:r>
            <a:r>
              <a:rPr lang="en-US" sz="2400" dirty="0" smtClean="0">
                <a:latin typeface="Arial" charset="0"/>
                <a:cs typeface="+mn-cs"/>
              </a:rPr>
              <a:t> </a:t>
            </a:r>
            <a:r>
              <a:rPr lang="en-US" sz="2400" dirty="0" err="1" smtClean="0">
                <a:latin typeface="Arial" charset="0"/>
                <a:cs typeface="+mn-cs"/>
              </a:rPr>
              <a:t>Vijayakumar</a:t>
            </a:r>
            <a:endParaRPr lang="en-US" sz="2400" dirty="0">
              <a:latin typeface="Arial" charset="0"/>
              <a:cs typeface="+mn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683568" y="476672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EDU-</a:t>
            </a:r>
            <a:r>
              <a:rPr lang="en-US" sz="3200" b="1" dirty="0" smtClean="0">
                <a:solidFill>
                  <a:srgbClr val="FF9900"/>
                </a:solidFill>
                <a:latin typeface="Arial"/>
              </a:rPr>
              <a:t>RAS</a:t>
            </a:r>
            <a:br>
              <a:rPr lang="en-US" sz="3200" b="1" dirty="0" smtClean="0">
                <a:solidFill>
                  <a:srgbClr val="FF9900"/>
                </a:solidFill>
                <a:latin typeface="Arial"/>
              </a:rPr>
            </a:br>
            <a:r>
              <a:rPr lang="en-US" sz="2000" dirty="0" smtClean="0">
                <a:solidFill>
                  <a:srgbClr val="FFFFFF"/>
                </a:solidFill>
                <a:latin typeface="Arial"/>
              </a:rPr>
              <a:t>The Edinburgh Alliance in </a:t>
            </a:r>
            <a:r>
              <a:rPr lang="en-US" sz="2000" dirty="0" smtClean="0">
                <a:solidFill>
                  <a:srgbClr val="FF9900"/>
                </a:solidFill>
                <a:latin typeface="Arial"/>
              </a:rPr>
              <a:t>Robotics and Autonomous Systems</a:t>
            </a:r>
            <a:endParaRPr lang="en-US" sz="2000" dirty="0">
              <a:solidFill>
                <a:srgbClr val="FF9900"/>
              </a:solidFill>
              <a:latin typeface="Arial"/>
            </a:endParaRPr>
          </a:p>
        </p:txBody>
      </p:sp>
      <p:pic>
        <p:nvPicPr>
          <p:cNvPr id="52228" name="Picture 5" descr="EDU-RAS collag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5040312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309411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>
                <a:solidFill>
                  <a:srgbClr val="FFFFFF"/>
                </a:solidFill>
                <a:latin typeface="Arial" charset="0"/>
              </a:rPr>
              <a:t>edu-</a:t>
            </a:r>
            <a:r>
              <a:rPr lang="en-US" dirty="0" err="1" smtClean="0">
                <a:solidFill>
                  <a:srgbClr val="FF9900"/>
                </a:solidFill>
                <a:latin typeface="Arial" charset="0"/>
              </a:rPr>
              <a:t>ras</a:t>
            </a:r>
            <a:r>
              <a:rPr lang="en-US" dirty="0" err="1" smtClean="0">
                <a:solidFill>
                  <a:srgbClr val="FFFFFF"/>
                </a:solidFill>
                <a:latin typeface="Arial" charset="0"/>
              </a:rPr>
              <a:t>.org</a:t>
            </a:r>
            <a:r>
              <a:rPr lang="en-US" dirty="0" smtClean="0">
                <a:solidFill>
                  <a:srgbClr val="FFFFFF"/>
                </a:solidFill>
                <a:latin typeface="Arial" charset="0"/>
              </a:rPr>
              <a:t>         </a:t>
            </a:r>
            <a:r>
              <a:rPr lang="en-US" dirty="0" err="1" smtClean="0">
                <a:solidFill>
                  <a:srgbClr val="FF9900"/>
                </a:solidFill>
                <a:latin typeface="Arial" charset="0"/>
              </a:rPr>
              <a:t>d.m.lane@hw.ac.uk</a:t>
            </a:r>
            <a:endParaRPr lang="en-US" dirty="0" smtClean="0">
              <a:solidFill>
                <a:srgbClr val="FF9900"/>
              </a:solidFill>
              <a:latin typeface="Arial" charset="0"/>
            </a:endParaRPr>
          </a:p>
        </p:txBody>
      </p:sp>
      <p:pic>
        <p:nvPicPr>
          <p:cNvPr id="52230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4763"/>
            <a:ext cx="125888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4632" cy="1524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latin typeface="Arial" charset="0"/>
                <a:cs typeface="+mj-cs"/>
              </a:rPr>
              <a:t>ROBOTARIUM</a:t>
            </a:r>
            <a:br>
              <a:rPr lang="en-US" sz="3200" dirty="0" smtClean="0">
                <a:latin typeface="Arial" charset="0"/>
                <a:cs typeface="+mj-cs"/>
              </a:rPr>
            </a:br>
            <a:r>
              <a:rPr lang="en-US" sz="2000" dirty="0" smtClean="0">
                <a:solidFill>
                  <a:srgbClr val="FF9900"/>
                </a:solidFill>
                <a:latin typeface="Arial" charset="0"/>
                <a:cs typeface="+mj-cs"/>
              </a:rPr>
              <a:t>A </a:t>
            </a:r>
            <a:r>
              <a:rPr lang="en-US" sz="2000" dirty="0">
                <a:solidFill>
                  <a:srgbClr val="FF9900"/>
                </a:solidFill>
                <a:latin typeface="Arial" charset="0"/>
                <a:cs typeface="+mj-cs"/>
              </a:rPr>
              <a:t>National UK Facility for Research into the Interactions amongst Robots, Environments, People and Autonomous Systems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1580" y="5589240"/>
            <a:ext cx="7560840" cy="504056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en-US" sz="1800" b="1" dirty="0" smtClean="0">
                <a:solidFill>
                  <a:srgbClr val="FF9900"/>
                </a:solidFill>
                <a:latin typeface="Arial" charset="0"/>
                <a:cs typeface="+mn-cs"/>
              </a:rPr>
              <a:t>Field Systems</a:t>
            </a:r>
            <a:r>
              <a:rPr lang="en-US" sz="1800" dirty="0" smtClean="0">
                <a:latin typeface="Arial" charset="0"/>
                <a:cs typeface="+mn-cs"/>
              </a:rPr>
              <a:t>:  Interaction Spaces  :  MOBOTARIUM  :  Enablers</a:t>
            </a:r>
            <a:endParaRPr lang="en-US" sz="1800" dirty="0">
              <a:latin typeface="Arial" charset="0"/>
              <a:cs typeface="+mn-cs"/>
            </a:endParaRPr>
          </a:p>
        </p:txBody>
      </p:sp>
      <p:pic>
        <p:nvPicPr>
          <p:cNvPr id="55299" name="Picture 1" descr="8187882923_8366ac6276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60848"/>
            <a:ext cx="1731165" cy="1151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2" descr="EPSRC master-hi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993" y="6165304"/>
            <a:ext cx="86201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4763"/>
            <a:ext cx="125888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.org</a:t>
            </a:r>
            <a:endParaRPr lang="en-US" dirty="0" smtClean="0"/>
          </a:p>
        </p:txBody>
      </p:sp>
      <p:pic>
        <p:nvPicPr>
          <p:cNvPr id="2" name="Picture 1" descr="darpas-atlas-robot-the-real-life-terminator-fea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16832"/>
            <a:ext cx="3867789" cy="2177565"/>
          </a:xfrm>
          <a:prstGeom prst="rect">
            <a:avLst/>
          </a:prstGeom>
        </p:spPr>
      </p:pic>
      <p:pic>
        <p:nvPicPr>
          <p:cNvPr id="4" name="Picture 3" descr="Kingfisher-USV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060848"/>
            <a:ext cx="1691680" cy="1168970"/>
          </a:xfrm>
          <a:prstGeom prst="rect">
            <a:avLst/>
          </a:prstGeom>
        </p:spPr>
      </p:pic>
      <p:pic>
        <p:nvPicPr>
          <p:cNvPr id="5" name="Picture 4" descr="PR2_Robot_Willow_Garage_3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49080"/>
            <a:ext cx="1407351" cy="1349628"/>
          </a:xfrm>
          <a:prstGeom prst="rect">
            <a:avLst/>
          </a:prstGeom>
        </p:spPr>
      </p:pic>
      <p:pic>
        <p:nvPicPr>
          <p:cNvPr id="6" name="Picture 5" descr="uav-100-over-elie-1mb-1352892677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3429000"/>
            <a:ext cx="1058711" cy="1358679"/>
          </a:xfrm>
          <a:prstGeom prst="rect">
            <a:avLst/>
          </a:prstGeom>
        </p:spPr>
      </p:pic>
      <p:pic>
        <p:nvPicPr>
          <p:cNvPr id="7" name="Picture 6" descr="slide2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345621"/>
            <a:ext cx="1688478" cy="1125652"/>
          </a:xfrm>
          <a:prstGeom prst="rect">
            <a:avLst/>
          </a:prstGeom>
        </p:spPr>
      </p:pic>
      <p:pic>
        <p:nvPicPr>
          <p:cNvPr id="9" name="Picture 8" descr="YouBot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293096"/>
            <a:ext cx="1592522" cy="1079376"/>
          </a:xfrm>
          <a:prstGeom prst="rect">
            <a:avLst/>
          </a:prstGeom>
        </p:spPr>
      </p:pic>
      <p:pic>
        <p:nvPicPr>
          <p:cNvPr id="10" name="Picture 9" descr="mosaic_chain_small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355975"/>
            <a:ext cx="876837" cy="1628800"/>
          </a:xfrm>
          <a:prstGeom prst="rect">
            <a:avLst/>
          </a:prstGeom>
        </p:spPr>
      </p:pic>
      <p:pic>
        <p:nvPicPr>
          <p:cNvPr id="11" name="Picture 10" descr="iLIMB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581128"/>
            <a:ext cx="1211627" cy="908720"/>
          </a:xfrm>
          <a:prstGeom prst="rect">
            <a:avLst/>
          </a:prstGeom>
        </p:spPr>
      </p:pic>
      <p:pic>
        <p:nvPicPr>
          <p:cNvPr id="12" name="Picture 11" descr="Flash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437112"/>
            <a:ext cx="1283635" cy="962726"/>
          </a:xfrm>
          <a:prstGeom prst="rect">
            <a:avLst/>
          </a:prstGeom>
        </p:spPr>
      </p:pic>
      <p:pic>
        <p:nvPicPr>
          <p:cNvPr id="13" name="Picture 12" descr="XSens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504" y="2975643"/>
            <a:ext cx="609600" cy="1286256"/>
          </a:xfrm>
          <a:prstGeom prst="rect">
            <a:avLst/>
          </a:prstGeom>
        </p:spPr>
      </p:pic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685800" y="6248400"/>
            <a:ext cx="3094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edu-</a:t>
            </a:r>
            <a:r>
              <a:rPr lang="en-US" smtClean="0">
                <a:solidFill>
                  <a:srgbClr val="FF9900"/>
                </a:solidFill>
              </a:rPr>
              <a:t>ras</a:t>
            </a:r>
            <a:r>
              <a:rPr lang="en-US" smtClean="0"/>
              <a:t>.org         </a:t>
            </a:r>
            <a:r>
              <a:rPr lang="en-US" smtClean="0">
                <a:solidFill>
                  <a:srgbClr val="FF9900"/>
                </a:solidFill>
              </a:rPr>
              <a:t>d.m.lane@hw.ac.uk</a:t>
            </a:r>
            <a:endParaRPr lang="en-US" dirty="0" smtClean="0">
              <a:solidFill>
                <a:srgbClr val="FF99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4632" cy="1524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latin typeface="Arial" charset="0"/>
                <a:cs typeface="+mj-cs"/>
              </a:rPr>
              <a:t>ROBOTARIUM</a:t>
            </a:r>
            <a:br>
              <a:rPr lang="en-US" sz="3200" dirty="0" smtClean="0">
                <a:latin typeface="Arial" charset="0"/>
                <a:cs typeface="+mj-cs"/>
              </a:rPr>
            </a:br>
            <a:r>
              <a:rPr lang="en-US" sz="2000" dirty="0" smtClean="0">
                <a:solidFill>
                  <a:srgbClr val="FF9900"/>
                </a:solidFill>
                <a:latin typeface="Arial" charset="0"/>
                <a:cs typeface="+mj-cs"/>
              </a:rPr>
              <a:t>A </a:t>
            </a:r>
            <a:r>
              <a:rPr lang="en-US" sz="2000" dirty="0">
                <a:solidFill>
                  <a:srgbClr val="FF9900"/>
                </a:solidFill>
                <a:latin typeface="Arial" charset="0"/>
                <a:cs typeface="+mj-cs"/>
              </a:rPr>
              <a:t>National UK Facility for Research into the Interactions amongst Robots, Environments, People and Autonomous Systems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1580" y="5589240"/>
            <a:ext cx="7560840" cy="504056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en-US" sz="1800" dirty="0">
                <a:latin typeface="Arial" charset="0"/>
                <a:cs typeface="+mn-cs"/>
              </a:rPr>
              <a:t>Field </a:t>
            </a:r>
            <a:r>
              <a:rPr lang="en-US" sz="1800" dirty="0" smtClean="0">
                <a:latin typeface="Arial" charset="0"/>
                <a:cs typeface="+mn-cs"/>
              </a:rPr>
              <a:t>Systems  :  </a:t>
            </a:r>
            <a:r>
              <a:rPr lang="en-US" sz="1800" b="1" dirty="0" smtClean="0">
                <a:solidFill>
                  <a:srgbClr val="FF9900"/>
                </a:solidFill>
                <a:latin typeface="Arial" charset="0"/>
                <a:cs typeface="+mn-cs"/>
              </a:rPr>
              <a:t>Interaction Spaces  </a:t>
            </a:r>
            <a:r>
              <a:rPr lang="en-US" sz="1800" dirty="0" smtClean="0">
                <a:latin typeface="Arial" charset="0"/>
                <a:cs typeface="+mn-cs"/>
              </a:rPr>
              <a:t>:  MOBOTARIUM  :  Enablers</a:t>
            </a:r>
            <a:endParaRPr lang="en-US" sz="1800" dirty="0">
              <a:latin typeface="Arial" charset="0"/>
              <a:cs typeface="+mn-cs"/>
            </a:endParaRPr>
          </a:p>
        </p:txBody>
      </p:sp>
      <p:pic>
        <p:nvPicPr>
          <p:cNvPr id="55300" name="Picture 2" descr="EPSRC master-hir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993" y="6165304"/>
            <a:ext cx="86201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4763"/>
            <a:ext cx="125888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.org</a:t>
            </a:r>
            <a:endParaRPr lang="en-US" dirty="0" smtClean="0"/>
          </a:p>
        </p:txBody>
      </p:sp>
      <p:pic>
        <p:nvPicPr>
          <p:cNvPr id="2" name="Picture 1" descr="GoogleGlass_35339166_03-2_620x41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88840"/>
            <a:ext cx="1475656" cy="982977"/>
          </a:xfrm>
          <a:prstGeom prst="rect">
            <a:avLst/>
          </a:prstGeom>
        </p:spPr>
      </p:pic>
      <p:pic>
        <p:nvPicPr>
          <p:cNvPr id="3" name="Picture 2" descr="Vico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877" y="1988840"/>
            <a:ext cx="3213171" cy="1800200"/>
          </a:xfrm>
          <a:prstGeom prst="rect">
            <a:avLst/>
          </a:prstGeom>
        </p:spPr>
      </p:pic>
      <p:pic>
        <p:nvPicPr>
          <p:cNvPr id="4" name="Picture 3" descr="119008608_640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068960"/>
            <a:ext cx="1936349" cy="10801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293096"/>
            <a:ext cx="2107155" cy="115212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pic>
        <p:nvPicPr>
          <p:cNvPr id="12" name="Picture 1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0968"/>
            <a:ext cx="1877695" cy="10287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pic>
        <p:nvPicPr>
          <p:cNvPr id="13" name="Picture 12" descr="xim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365104"/>
            <a:ext cx="2528570" cy="101790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528" y="4005064"/>
            <a:ext cx="2315869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speech1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988840"/>
            <a:ext cx="1502941" cy="925340"/>
          </a:xfrm>
          <a:prstGeom prst="rect">
            <a:avLst/>
          </a:prstGeom>
        </p:spPr>
      </p:pic>
      <p:pic>
        <p:nvPicPr>
          <p:cNvPr id="7" name="Picture 6" descr="Microphone_array_ring.gi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916832"/>
            <a:ext cx="658798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65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4632" cy="1524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latin typeface="Arial" charset="0"/>
                <a:cs typeface="+mj-cs"/>
              </a:rPr>
              <a:t>ROBOTARIUM</a:t>
            </a:r>
            <a:br>
              <a:rPr lang="en-US" sz="3200" dirty="0" smtClean="0">
                <a:latin typeface="Arial" charset="0"/>
                <a:cs typeface="+mj-cs"/>
              </a:rPr>
            </a:br>
            <a:r>
              <a:rPr lang="en-US" sz="2000" dirty="0" smtClean="0">
                <a:solidFill>
                  <a:srgbClr val="FF9900"/>
                </a:solidFill>
                <a:latin typeface="Arial" charset="0"/>
                <a:cs typeface="+mj-cs"/>
              </a:rPr>
              <a:t>A </a:t>
            </a:r>
            <a:r>
              <a:rPr lang="en-US" sz="2000" dirty="0">
                <a:solidFill>
                  <a:srgbClr val="FF9900"/>
                </a:solidFill>
                <a:latin typeface="Arial" charset="0"/>
                <a:cs typeface="+mj-cs"/>
              </a:rPr>
              <a:t>National UK Facility for Research into the Interactions amongst Robots, Environments, People and Autonomous Systems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1580" y="5589240"/>
            <a:ext cx="7560840" cy="504056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en-US" sz="1800" dirty="0">
                <a:latin typeface="Arial" charset="0"/>
                <a:cs typeface="+mn-cs"/>
              </a:rPr>
              <a:t>Field </a:t>
            </a:r>
            <a:r>
              <a:rPr lang="en-US" sz="1800" dirty="0" smtClean="0">
                <a:latin typeface="Arial" charset="0"/>
                <a:cs typeface="+mn-cs"/>
              </a:rPr>
              <a:t>Systems  :  Interaction Spaces  :  </a:t>
            </a:r>
            <a:r>
              <a:rPr lang="en-US" sz="1800" b="1" dirty="0" smtClean="0">
                <a:solidFill>
                  <a:srgbClr val="FF9900"/>
                </a:solidFill>
                <a:latin typeface="Arial" charset="0"/>
                <a:cs typeface="+mn-cs"/>
              </a:rPr>
              <a:t>MOBOTARIUM</a:t>
            </a:r>
            <a:r>
              <a:rPr lang="en-US" sz="1800" dirty="0" smtClean="0">
                <a:latin typeface="Arial" charset="0"/>
                <a:cs typeface="+mn-cs"/>
              </a:rPr>
              <a:t>  :  Enablers</a:t>
            </a:r>
            <a:endParaRPr lang="en-US" sz="1800" dirty="0">
              <a:latin typeface="Arial" charset="0"/>
              <a:cs typeface="+mn-cs"/>
            </a:endParaRPr>
          </a:p>
        </p:txBody>
      </p:sp>
      <p:pic>
        <p:nvPicPr>
          <p:cNvPr id="55300" name="Picture 2" descr="EPSRC master-hir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993" y="6165304"/>
            <a:ext cx="86201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4763"/>
            <a:ext cx="125888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.org</a:t>
            </a:r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9855" y="2132856"/>
            <a:ext cx="3773215" cy="2119784"/>
          </a:xfrm>
          <a:prstGeom prst="rect">
            <a:avLst/>
          </a:prstGeom>
        </p:spPr>
      </p:pic>
      <p:pic>
        <p:nvPicPr>
          <p:cNvPr id="4" name="Picture 3" descr="HDL-64E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005064"/>
            <a:ext cx="1452252" cy="1512168"/>
          </a:xfrm>
          <a:prstGeom prst="rect">
            <a:avLst/>
          </a:prstGeom>
        </p:spPr>
      </p:pic>
      <p:pic>
        <p:nvPicPr>
          <p:cNvPr id="5" name="Picture 4" descr="LadyBug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789040"/>
            <a:ext cx="1334706" cy="1772816"/>
          </a:xfrm>
          <a:prstGeom prst="rect">
            <a:avLst/>
          </a:prstGeom>
        </p:spPr>
      </p:pic>
      <p:pic>
        <p:nvPicPr>
          <p:cNvPr id="6" name="Picture 5" descr="MResThesis.-035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2132856"/>
            <a:ext cx="2262927" cy="1512168"/>
          </a:xfrm>
          <a:prstGeom prst="rect">
            <a:avLst/>
          </a:prstGeom>
        </p:spPr>
      </p:pic>
      <p:pic>
        <p:nvPicPr>
          <p:cNvPr id="7" name="Picture 6" descr="sc_upload_file_sv200605004_300dpi_1376433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32856"/>
            <a:ext cx="1994645" cy="14401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47567" y="4293096"/>
            <a:ext cx="1937792" cy="1291861"/>
          </a:xfrm>
          <a:prstGeom prst="rect">
            <a:avLst/>
          </a:prstGeom>
        </p:spPr>
      </p:pic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685800" y="6248400"/>
            <a:ext cx="3094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edu-</a:t>
            </a:r>
            <a:r>
              <a:rPr lang="en-US" smtClean="0">
                <a:solidFill>
                  <a:srgbClr val="FF9900"/>
                </a:solidFill>
              </a:rPr>
              <a:t>ras</a:t>
            </a:r>
            <a:r>
              <a:rPr lang="en-US" smtClean="0"/>
              <a:t>.org         </a:t>
            </a:r>
            <a:r>
              <a:rPr lang="en-US" smtClean="0">
                <a:solidFill>
                  <a:srgbClr val="FF9900"/>
                </a:solidFill>
              </a:rPr>
              <a:t>d.m.lane@hw.ac.uk</a:t>
            </a:r>
            <a:endParaRPr lang="en-US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333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4632" cy="1524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latin typeface="Arial" charset="0"/>
                <a:cs typeface="+mj-cs"/>
              </a:rPr>
              <a:t>ROBOTARIUM</a:t>
            </a:r>
            <a:br>
              <a:rPr lang="en-US" sz="3200" dirty="0" smtClean="0">
                <a:latin typeface="Arial" charset="0"/>
                <a:cs typeface="+mj-cs"/>
              </a:rPr>
            </a:br>
            <a:r>
              <a:rPr lang="en-US" sz="2000" dirty="0" smtClean="0">
                <a:solidFill>
                  <a:srgbClr val="FF9900"/>
                </a:solidFill>
                <a:latin typeface="Arial" charset="0"/>
                <a:cs typeface="+mj-cs"/>
              </a:rPr>
              <a:t>A </a:t>
            </a:r>
            <a:r>
              <a:rPr lang="en-US" sz="2000" dirty="0">
                <a:solidFill>
                  <a:srgbClr val="FF9900"/>
                </a:solidFill>
                <a:latin typeface="Arial" charset="0"/>
                <a:cs typeface="+mj-cs"/>
              </a:rPr>
              <a:t>National UK Facility for Research into the Interactions amongst Robots, Environments, People and Autonomous Systems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1580" y="5589240"/>
            <a:ext cx="7560840" cy="504056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en-US" sz="1800" dirty="0">
                <a:latin typeface="Arial" charset="0"/>
                <a:cs typeface="+mn-cs"/>
              </a:rPr>
              <a:t>Field </a:t>
            </a:r>
            <a:r>
              <a:rPr lang="en-US" sz="1800" dirty="0" smtClean="0">
                <a:latin typeface="Arial" charset="0"/>
                <a:cs typeface="+mn-cs"/>
              </a:rPr>
              <a:t>Systems  :  Interaction Spaces  :  </a:t>
            </a:r>
            <a:r>
              <a:rPr lang="en-US" sz="1800" dirty="0" smtClean="0">
                <a:solidFill>
                  <a:srgbClr val="000000"/>
                </a:solidFill>
                <a:latin typeface="Arial" charset="0"/>
                <a:cs typeface="+mn-cs"/>
              </a:rPr>
              <a:t>MOBOTARIUM </a:t>
            </a:r>
            <a:r>
              <a:rPr lang="en-US" sz="1800" dirty="0" smtClean="0">
                <a:latin typeface="Arial" charset="0"/>
                <a:cs typeface="+mn-cs"/>
              </a:rPr>
              <a:t> :  </a:t>
            </a:r>
            <a:r>
              <a:rPr lang="en-US" sz="1800" b="1" dirty="0" smtClean="0">
                <a:solidFill>
                  <a:schemeClr val="accent1"/>
                </a:solidFill>
                <a:latin typeface="Arial" charset="0"/>
                <a:cs typeface="+mn-cs"/>
              </a:rPr>
              <a:t>Enablers</a:t>
            </a:r>
            <a:endParaRPr lang="en-US" sz="1800" b="1" dirty="0">
              <a:solidFill>
                <a:schemeClr val="accent1"/>
              </a:solidFill>
              <a:latin typeface="Arial" charset="0"/>
              <a:cs typeface="+mn-cs"/>
            </a:endParaRPr>
          </a:p>
        </p:txBody>
      </p:sp>
      <p:pic>
        <p:nvPicPr>
          <p:cNvPr id="5" name="Picture 4" descr="Objet_connex500_high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88840"/>
            <a:ext cx="2353148" cy="1740822"/>
          </a:xfrm>
          <a:prstGeom prst="rect">
            <a:avLst/>
          </a:prstGeom>
        </p:spPr>
      </p:pic>
      <p:pic>
        <p:nvPicPr>
          <p:cNvPr id="55300" name="Picture 2" descr="EPSRC master-hi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993" y="6165304"/>
            <a:ext cx="86201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63" y="4763"/>
            <a:ext cx="125888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.org</a:t>
            </a:r>
            <a:endParaRPr lang="en-US" dirty="0" smtClean="0"/>
          </a:p>
        </p:txBody>
      </p:sp>
      <p:pic>
        <p:nvPicPr>
          <p:cNvPr id="2" name="Picture 1" descr="Chronogrip_global_réel05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80928"/>
            <a:ext cx="2411760" cy="1603564"/>
          </a:xfrm>
          <a:prstGeom prst="rect">
            <a:avLst/>
          </a:prstGeom>
        </p:spPr>
      </p:pic>
      <p:pic>
        <p:nvPicPr>
          <p:cNvPr id="3" name="Picture 2" descr="Fortus machin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988394"/>
            <a:ext cx="1621342" cy="2592288"/>
          </a:xfrm>
          <a:prstGeom prst="rect">
            <a:avLst/>
          </a:prstGeom>
        </p:spPr>
      </p:pic>
      <p:pic>
        <p:nvPicPr>
          <p:cNvPr id="4" name="Picture 3" descr="LPKF-ProtoLaser-U3-System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060848"/>
            <a:ext cx="1454404" cy="2065214"/>
          </a:xfrm>
          <a:prstGeom prst="rect">
            <a:avLst/>
          </a:prstGeom>
        </p:spPr>
      </p:pic>
      <p:pic>
        <p:nvPicPr>
          <p:cNvPr id="7" name="Picture 6" descr="cluster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645024"/>
            <a:ext cx="1390607" cy="1837184"/>
          </a:xfrm>
          <a:prstGeom prst="rect">
            <a:avLst/>
          </a:prstGeom>
        </p:spPr>
      </p:pic>
      <p:pic>
        <p:nvPicPr>
          <p:cNvPr id="9" name="Picture 8" descr="Xeon_Phi_Active_Angl_Wht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799" y="4293096"/>
            <a:ext cx="1547664" cy="10317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48064" y="4149080"/>
            <a:ext cx="1463125" cy="12178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24328" y="4293096"/>
            <a:ext cx="1104338" cy="1080120"/>
          </a:xfrm>
          <a:prstGeom prst="rect">
            <a:avLst/>
          </a:prstGeom>
        </p:spPr>
      </p:pic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685800" y="6248400"/>
            <a:ext cx="3094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edu-</a:t>
            </a:r>
            <a:r>
              <a:rPr lang="en-US" smtClean="0">
                <a:solidFill>
                  <a:srgbClr val="FF9900"/>
                </a:solidFill>
              </a:rPr>
              <a:t>ras</a:t>
            </a:r>
            <a:r>
              <a:rPr lang="en-US" smtClean="0"/>
              <a:t>.org         </a:t>
            </a:r>
            <a:r>
              <a:rPr lang="en-US" smtClean="0">
                <a:solidFill>
                  <a:srgbClr val="FF9900"/>
                </a:solidFill>
              </a:rPr>
              <a:t>d.m.lane@hw.ac.uk</a:t>
            </a:r>
            <a:endParaRPr lang="en-US" dirty="0" smtClean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831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270576" cy="843880"/>
          </a:xfrm>
        </p:spPr>
        <p:txBody>
          <a:bodyPr/>
          <a:lstStyle/>
          <a:p>
            <a:pPr>
              <a:defRPr/>
            </a:pPr>
            <a:r>
              <a:rPr lang="en-US" sz="3200" b="1" dirty="0" smtClean="0"/>
              <a:t>EDU-</a:t>
            </a:r>
            <a:r>
              <a:rPr lang="en-US" sz="3200" b="1" dirty="0" smtClean="0">
                <a:solidFill>
                  <a:schemeClr val="accent1"/>
                </a:solidFill>
              </a:rPr>
              <a:t>RAS</a:t>
            </a:r>
            <a:br>
              <a:rPr lang="en-US" sz="3200" b="1" dirty="0" smtClean="0">
                <a:solidFill>
                  <a:schemeClr val="accent1"/>
                </a:solidFill>
              </a:rPr>
            </a:br>
            <a:r>
              <a:rPr lang="en-US" sz="2000" dirty="0" smtClean="0"/>
              <a:t>The Edinburgh Alliance in </a:t>
            </a:r>
            <a:r>
              <a:rPr lang="en-US" sz="2000" dirty="0" smtClean="0">
                <a:solidFill>
                  <a:srgbClr val="FF9900"/>
                </a:solidFill>
              </a:rPr>
              <a:t>Robotics and Autonomous Systems</a:t>
            </a:r>
            <a:endParaRPr lang="en-US" sz="2000" dirty="0">
              <a:solidFill>
                <a:srgbClr val="FF9900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844675"/>
            <a:ext cx="77724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>
                <a:latin typeface="Arial" charset="0"/>
              </a:rPr>
              <a:t>Multidisciplinary </a:t>
            </a:r>
            <a:r>
              <a:rPr lang="en-US" sz="2400" dirty="0" smtClean="0">
                <a:latin typeface="Arial" charset="0"/>
              </a:rPr>
              <a:t>ecosystem – 27 core + 27 assoc. </a:t>
            </a:r>
            <a:r>
              <a:rPr lang="en-US" sz="2400" dirty="0">
                <a:latin typeface="Arial" charset="0"/>
              </a:rPr>
              <a:t>PIs across Engineering and </a:t>
            </a:r>
            <a:r>
              <a:rPr lang="en-US" sz="2400" dirty="0" smtClean="0">
                <a:latin typeface="Arial" charset="0"/>
              </a:rPr>
              <a:t>Informatics disciplines</a:t>
            </a:r>
          </a:p>
          <a:p>
            <a:pPr marL="400050" lvl="1" indent="0" eaLnBrk="1" hangingPunct="1">
              <a:buFont typeface="Wingdings" charset="0"/>
              <a:buNone/>
              <a:defRPr/>
            </a:pPr>
            <a:r>
              <a:rPr lang="en-US" sz="1200" dirty="0">
                <a:latin typeface="Arial" charset="0"/>
              </a:rPr>
              <a:t>M</a:t>
            </a:r>
            <a:r>
              <a:rPr lang="en-US" sz="1200" dirty="0" smtClean="0">
                <a:latin typeface="Arial" charset="0"/>
              </a:rPr>
              <a:t>achine learning, AI, microsystems, neural computation, photonics, dependable systems, language cognition, human-robot interaction, image processing, control, manufacture research, ocean systems … </a:t>
            </a:r>
          </a:p>
          <a:p>
            <a:pPr eaLnBrk="1" hangingPunct="1">
              <a:defRPr/>
            </a:pPr>
            <a:r>
              <a:rPr lang="en-US" sz="2400" dirty="0" smtClean="0">
                <a:latin typeface="Arial" charset="0"/>
              </a:rPr>
              <a:t>Technical focus – ‘Interaction’ </a:t>
            </a:r>
          </a:p>
          <a:p>
            <a:pPr marL="400050" lvl="1" indent="0" eaLnBrk="1" hangingPunct="1">
              <a:buFont typeface="Wingdings" charset="0"/>
              <a:buNone/>
              <a:defRPr/>
            </a:pPr>
            <a:r>
              <a:rPr lang="en-US" sz="1200" dirty="0">
                <a:latin typeface="Arial" charset="0"/>
              </a:rPr>
              <a:t>Environment: Multi-Robot: People: </a:t>
            </a:r>
            <a:r>
              <a:rPr lang="en-US" sz="1200" dirty="0" smtClean="0">
                <a:latin typeface="Arial" charset="0"/>
              </a:rPr>
              <a:t>Self: Enablers</a:t>
            </a:r>
            <a:endParaRPr lang="en-US" sz="1200" dirty="0">
              <a:latin typeface="Arial" charset="0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Arial" charset="0"/>
              </a:rPr>
              <a:t>‘</a:t>
            </a:r>
            <a:r>
              <a:rPr lang="en-US" sz="2400" dirty="0">
                <a:latin typeface="Arial" charset="0"/>
              </a:rPr>
              <a:t>Innovation Ready’ </a:t>
            </a:r>
            <a:r>
              <a:rPr lang="en-US" sz="2400" dirty="0" smtClean="0">
                <a:latin typeface="Arial" charset="0"/>
              </a:rPr>
              <a:t>postgraduates</a:t>
            </a:r>
          </a:p>
          <a:p>
            <a:pPr marL="400050" lvl="1" indent="0" eaLnBrk="1" hangingPunct="1">
              <a:buFont typeface="Wingdings" charset="0"/>
              <a:buNone/>
              <a:defRPr/>
            </a:pPr>
            <a:r>
              <a:rPr lang="en-US" sz="1200" dirty="0">
                <a:latin typeface="Arial" charset="0"/>
              </a:rPr>
              <a:t>Populate the innovation pipeline. </a:t>
            </a:r>
            <a:r>
              <a:rPr lang="en-US" sz="1200" dirty="0" smtClean="0">
                <a:latin typeface="Arial" charset="0"/>
              </a:rPr>
              <a:t>Create new businesses and models. </a:t>
            </a:r>
            <a:endParaRPr lang="en-US" sz="1200" dirty="0">
              <a:latin typeface="Arial" charset="0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Arial" charset="0"/>
              </a:rPr>
              <a:t>Cross sector </a:t>
            </a:r>
            <a:r>
              <a:rPr lang="en-US" sz="2400" dirty="0">
                <a:latin typeface="Arial" charset="0"/>
              </a:rPr>
              <a:t>e</a:t>
            </a:r>
            <a:r>
              <a:rPr lang="en-US" sz="2400" dirty="0" smtClean="0">
                <a:latin typeface="Arial" charset="0"/>
              </a:rPr>
              <a:t>xploitation</a:t>
            </a:r>
          </a:p>
          <a:p>
            <a:pPr marL="400050" lvl="1" indent="0" eaLnBrk="1" hangingPunct="1">
              <a:buFont typeface="Wingdings" charset="0"/>
              <a:buNone/>
              <a:defRPr/>
            </a:pPr>
            <a:r>
              <a:rPr lang="en-US" sz="1200" dirty="0">
                <a:latin typeface="Arial" charset="0"/>
              </a:rPr>
              <a:t>Offshore energy, </a:t>
            </a:r>
            <a:r>
              <a:rPr lang="en-US" sz="1200" dirty="0" smtClean="0">
                <a:latin typeface="Arial" charset="0"/>
              </a:rPr>
              <a:t>search &amp; rescue, medical, rehabilitation, ageing, manufacturing, space, nuclear, </a:t>
            </a:r>
            <a:r>
              <a:rPr lang="en-US" sz="1200" dirty="0" err="1" smtClean="0">
                <a:latin typeface="Arial" charset="0"/>
              </a:rPr>
              <a:t>defence</a:t>
            </a:r>
            <a:r>
              <a:rPr lang="en-US" sz="1200" dirty="0" smtClean="0">
                <a:latin typeface="Arial" charset="0"/>
              </a:rPr>
              <a:t>, aerospace, environment monitoring, transport,  education, entertainment ..</a:t>
            </a:r>
            <a:endParaRPr lang="en-US" sz="1200" dirty="0">
              <a:latin typeface="Arial" charset="0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Arial" charset="0"/>
              </a:rPr>
              <a:t>38 company sponsors, EPSRC, £35M </a:t>
            </a:r>
            <a:r>
              <a:rPr lang="en-US" sz="1200" dirty="0" smtClean="0">
                <a:latin typeface="Arial" charset="0"/>
              </a:rPr>
              <a:t>(so far ..)</a:t>
            </a:r>
          </a:p>
          <a:p>
            <a:pPr marL="400050" lvl="1" indent="0" eaLnBrk="1" hangingPunct="1">
              <a:buFont typeface="Wingdings" charset="0"/>
              <a:buNone/>
              <a:defRPr/>
            </a:pPr>
            <a:r>
              <a:rPr lang="en-US" sz="1200" dirty="0" smtClean="0">
                <a:latin typeface="Arial" charset="0"/>
              </a:rPr>
              <a:t>Schlumberger, </a:t>
            </a:r>
            <a:r>
              <a:rPr lang="en-US" sz="1200" dirty="0">
                <a:latin typeface="Arial" charset="0"/>
              </a:rPr>
              <a:t>Baker Hughes, Balfour Beatty, </a:t>
            </a:r>
            <a:r>
              <a:rPr lang="en-US" sz="1200" dirty="0" err="1">
                <a:latin typeface="Arial" charset="0"/>
              </a:rPr>
              <a:t>Renishaw</a:t>
            </a:r>
            <a:r>
              <a:rPr lang="en-US" sz="1200" dirty="0">
                <a:latin typeface="Arial" charset="0"/>
              </a:rPr>
              <a:t>, Honda, Network Rail, </a:t>
            </a:r>
            <a:r>
              <a:rPr lang="en-US" sz="1200" dirty="0" err="1">
                <a:latin typeface="Arial" charset="0"/>
              </a:rPr>
              <a:t>Selex</a:t>
            </a:r>
            <a:r>
              <a:rPr lang="en-US" sz="1200" dirty="0">
                <a:latin typeface="Arial" charset="0"/>
              </a:rPr>
              <a:t>, Thales, </a:t>
            </a:r>
            <a:r>
              <a:rPr lang="en-US" sz="1200" dirty="0" err="1">
                <a:latin typeface="Arial" charset="0"/>
              </a:rPr>
              <a:t>BAe</a:t>
            </a:r>
            <a:r>
              <a:rPr lang="en-US" sz="1200" dirty="0">
                <a:latin typeface="Arial" charset="0"/>
              </a:rPr>
              <a:t>, BP, </a:t>
            </a:r>
            <a:r>
              <a:rPr lang="en-US" sz="1200" dirty="0" err="1">
                <a:latin typeface="Arial" charset="0"/>
              </a:rPr>
              <a:t>Pelamis</a:t>
            </a:r>
            <a:r>
              <a:rPr lang="en-US" sz="1200" dirty="0">
                <a:latin typeface="Arial" charset="0"/>
              </a:rPr>
              <a:t>, Aquamarine Power, </a:t>
            </a:r>
            <a:r>
              <a:rPr lang="en-US" sz="1200" dirty="0" err="1">
                <a:latin typeface="Arial" charset="0"/>
              </a:rPr>
              <a:t>SciSys</a:t>
            </a:r>
            <a:r>
              <a:rPr lang="en-US" sz="1200" dirty="0">
                <a:latin typeface="Arial" charset="0"/>
              </a:rPr>
              <a:t>, Shadow Robot, </a:t>
            </a:r>
            <a:r>
              <a:rPr lang="en-US" sz="1200" dirty="0" err="1">
                <a:latin typeface="Arial" charset="0"/>
              </a:rPr>
              <a:t>SeeByte</a:t>
            </a:r>
            <a:r>
              <a:rPr lang="en-US" sz="1200" dirty="0">
                <a:latin typeface="Arial" charset="0"/>
              </a:rPr>
              <a:t>, Touch Bionics, </a:t>
            </a:r>
            <a:r>
              <a:rPr lang="en-US" sz="1200" dirty="0" err="1">
                <a:latin typeface="Arial" charset="0"/>
              </a:rPr>
              <a:t>Marza</a:t>
            </a:r>
            <a:r>
              <a:rPr lang="en-US" sz="1200" dirty="0">
                <a:latin typeface="Arial" charset="0"/>
              </a:rPr>
              <a:t>, OC Robotics …</a:t>
            </a:r>
          </a:p>
          <a:p>
            <a:pPr eaLnBrk="1" hangingPunct="1">
              <a:defRPr/>
            </a:pPr>
            <a:endParaRPr lang="en-US" dirty="0" smtClean="0">
              <a:latin typeface="Arial" charset="0"/>
            </a:endParaRP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.org</a:t>
            </a:r>
            <a:endParaRPr lang="en-US" dirty="0" smtClean="0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685800" y="6248400"/>
            <a:ext cx="3094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edu-</a:t>
            </a:r>
            <a:r>
              <a:rPr lang="en-US" smtClean="0">
                <a:solidFill>
                  <a:srgbClr val="FF9900"/>
                </a:solidFill>
              </a:rPr>
              <a:t>ras</a:t>
            </a:r>
            <a:r>
              <a:rPr lang="en-US" smtClean="0"/>
              <a:t>.org         </a:t>
            </a:r>
            <a:r>
              <a:rPr lang="en-US" smtClean="0">
                <a:solidFill>
                  <a:srgbClr val="FF9900"/>
                </a:solidFill>
              </a:rPr>
              <a:t>d.m.lane@hw.ac.uk</a:t>
            </a:r>
            <a:endParaRPr lang="en-US" dirty="0" smtClean="0">
              <a:solidFill>
                <a:srgbClr val="FF99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7270576" cy="843880"/>
          </a:xfrm>
        </p:spPr>
        <p:txBody>
          <a:bodyPr/>
          <a:lstStyle/>
          <a:p>
            <a:pPr>
              <a:defRPr/>
            </a:pPr>
            <a:r>
              <a:rPr lang="en-US" sz="3200" b="1" dirty="0" smtClean="0"/>
              <a:t>EDU-</a:t>
            </a:r>
            <a:r>
              <a:rPr lang="en-US" sz="3200" b="1" dirty="0" smtClean="0">
                <a:solidFill>
                  <a:schemeClr val="accent1"/>
                </a:solidFill>
              </a:rPr>
              <a:t>RAS</a:t>
            </a:r>
            <a:br>
              <a:rPr lang="en-US" sz="3200" b="1" dirty="0" smtClean="0">
                <a:solidFill>
                  <a:schemeClr val="accent1"/>
                </a:solidFill>
              </a:rPr>
            </a:br>
            <a:r>
              <a:rPr lang="en-US" sz="2000" dirty="0" smtClean="0"/>
              <a:t>EPSRC Centre for Doctoral Training in </a:t>
            </a:r>
            <a:r>
              <a:rPr lang="en-US" sz="2000" dirty="0" smtClean="0">
                <a:solidFill>
                  <a:schemeClr val="accent1"/>
                </a:solidFill>
              </a:rPr>
              <a:t>Robotics and Autonomous Systems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844675"/>
            <a:ext cx="8136903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latin typeface="Arial" charset="0"/>
              </a:rPr>
              <a:t>80-100 PhD Students over 5 years</a:t>
            </a:r>
          </a:p>
          <a:p>
            <a:pPr eaLnBrk="1" hangingPunct="1">
              <a:defRPr/>
            </a:pPr>
            <a:r>
              <a:rPr lang="en-US" sz="2400" dirty="0" smtClean="0">
                <a:latin typeface="Arial" charset="0"/>
              </a:rPr>
              <a:t>I Year </a:t>
            </a:r>
            <a:r>
              <a:rPr lang="en-US" sz="2400" dirty="0" err="1" smtClean="0">
                <a:latin typeface="Arial" charset="0"/>
              </a:rPr>
              <a:t>MRes</a:t>
            </a:r>
            <a:r>
              <a:rPr lang="en-US" sz="2400" dirty="0" smtClean="0">
                <a:latin typeface="Arial" charset="0"/>
              </a:rPr>
              <a:t> followed by 3 Year PhD</a:t>
            </a:r>
          </a:p>
          <a:p>
            <a:pPr eaLnBrk="1" hangingPunct="1">
              <a:defRPr/>
            </a:pPr>
            <a:r>
              <a:rPr lang="en-US" sz="2400" dirty="0" smtClean="0">
                <a:latin typeface="Arial" charset="0"/>
              </a:rPr>
              <a:t>Industrial Sponsors and </a:t>
            </a:r>
            <a:r>
              <a:rPr lang="en-US" sz="2400" dirty="0" err="1" smtClean="0">
                <a:latin typeface="Arial" charset="0"/>
              </a:rPr>
              <a:t>Secondments</a:t>
            </a:r>
            <a:endParaRPr lang="en-US" sz="2400" dirty="0" smtClean="0">
              <a:latin typeface="Arial" charset="0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Arial" charset="0"/>
              </a:rPr>
              <a:t>‘</a:t>
            </a:r>
            <a:r>
              <a:rPr lang="en-US" sz="2400" b="1" dirty="0">
                <a:latin typeface="Arial" charset="0"/>
              </a:rPr>
              <a:t>Innovation Ready</a:t>
            </a:r>
            <a:r>
              <a:rPr lang="en-US" sz="2400" dirty="0">
                <a:latin typeface="Arial" charset="0"/>
              </a:rPr>
              <a:t>’ </a:t>
            </a:r>
            <a:r>
              <a:rPr lang="en-US" sz="2400" dirty="0" smtClean="0">
                <a:latin typeface="Arial" charset="0"/>
              </a:rPr>
              <a:t>postgraduates (jobs and growth)</a:t>
            </a:r>
          </a:p>
          <a:p>
            <a:pPr eaLnBrk="1" hangingPunct="1">
              <a:defRPr/>
            </a:pPr>
            <a:r>
              <a:rPr lang="en-US" sz="2400" b="1" i="1" dirty="0" smtClean="0"/>
              <a:t>#</a:t>
            </a:r>
            <a:r>
              <a:rPr lang="en-US" sz="2400" b="1" i="1" dirty="0" smtClean="0">
                <a:latin typeface="Arial" charset="0"/>
              </a:rPr>
              <a:t>Cauldron </a:t>
            </a:r>
            <a:r>
              <a:rPr lang="en-US" sz="2400" b="1" dirty="0" smtClean="0">
                <a:latin typeface="Arial" charset="0"/>
              </a:rPr>
              <a:t>Training</a:t>
            </a:r>
            <a:r>
              <a:rPr lang="en-US" sz="2400" dirty="0" smtClean="0">
                <a:latin typeface="Arial" charset="0"/>
              </a:rPr>
              <a:t> - </a:t>
            </a:r>
            <a:r>
              <a:rPr lang="en-US" sz="1800" dirty="0">
                <a:latin typeface="Arial" charset="0"/>
              </a:rPr>
              <a:t>C</a:t>
            </a:r>
            <a:r>
              <a:rPr lang="en-US" sz="1800" dirty="0" smtClean="0">
                <a:latin typeface="Arial" charset="0"/>
              </a:rPr>
              <a:t>reativity, Morals and the Machine, Innovation. Retreats, </a:t>
            </a:r>
            <a:r>
              <a:rPr lang="en-US" sz="1800" dirty="0">
                <a:latin typeface="Arial" charset="0"/>
              </a:rPr>
              <a:t>S</a:t>
            </a:r>
            <a:r>
              <a:rPr lang="en-US" sz="1800" dirty="0" smtClean="0">
                <a:latin typeface="Arial" charset="0"/>
              </a:rPr>
              <a:t>andpits, Conference. MIT Sloan School of Management and Cambridge ‘Ignite’</a:t>
            </a:r>
          </a:p>
          <a:p>
            <a:pPr eaLnBrk="1" hangingPunct="1">
              <a:defRPr/>
            </a:pPr>
            <a:r>
              <a:rPr lang="en-US" sz="2400" b="1" dirty="0" smtClean="0">
                <a:latin typeface="Arial" charset="0"/>
              </a:rPr>
              <a:t>Competitions</a:t>
            </a:r>
            <a:r>
              <a:rPr lang="en-US" sz="2400" dirty="0" smtClean="0">
                <a:latin typeface="Arial" charset="0"/>
              </a:rPr>
              <a:t>: </a:t>
            </a:r>
            <a:r>
              <a:rPr lang="en-US" sz="1800" dirty="0" smtClean="0">
                <a:latin typeface="Arial" charset="0"/>
              </a:rPr>
              <a:t>SAUC-E, ROBOCUP, EURATHLON, DARPA </a:t>
            </a:r>
          </a:p>
          <a:p>
            <a:pPr eaLnBrk="1" hangingPunct="1">
              <a:defRPr/>
            </a:pPr>
            <a:r>
              <a:rPr lang="en-US" sz="2400" b="1" dirty="0" smtClean="0">
                <a:latin typeface="Arial" charset="0"/>
              </a:rPr>
              <a:t>Outreach</a:t>
            </a:r>
            <a:r>
              <a:rPr lang="en-US" sz="2400" dirty="0" smtClean="0">
                <a:latin typeface="Arial" charset="0"/>
              </a:rPr>
              <a:t>: </a:t>
            </a:r>
            <a:r>
              <a:rPr lang="en-US" sz="1800" dirty="0" smtClean="0">
                <a:latin typeface="Arial" charset="0"/>
              </a:rPr>
              <a:t>Edinburgh Science Festival, EU Robotics Week</a:t>
            </a:r>
          </a:p>
          <a:p>
            <a:pPr eaLnBrk="1" hangingPunct="1">
              <a:defRPr/>
            </a:pPr>
            <a:r>
              <a:rPr lang="en-US" sz="2400" b="1" dirty="0" smtClean="0">
                <a:latin typeface="Arial" charset="0"/>
              </a:rPr>
              <a:t>Enterprise Fund </a:t>
            </a:r>
            <a:r>
              <a:rPr lang="en-US" sz="1800" dirty="0" smtClean="0">
                <a:latin typeface="Arial" charset="0"/>
              </a:rPr>
              <a:t>leading to </a:t>
            </a:r>
            <a:r>
              <a:rPr lang="en-US" sz="1800" dirty="0" err="1" smtClean="0">
                <a:latin typeface="Arial" charset="0"/>
              </a:rPr>
              <a:t>RAEng</a:t>
            </a:r>
            <a:r>
              <a:rPr lang="en-US" sz="1800" dirty="0" smtClean="0">
                <a:latin typeface="Arial" charset="0"/>
              </a:rPr>
              <a:t>/RSE Enterprise Fellowships, Converge Challenge </a:t>
            </a:r>
            <a:r>
              <a:rPr lang="en-US" sz="1800" dirty="0" err="1" smtClean="0">
                <a:latin typeface="Arial" charset="0"/>
              </a:rPr>
              <a:t>BizPlan</a:t>
            </a:r>
            <a:r>
              <a:rPr lang="en-US" sz="1800" dirty="0" smtClean="0">
                <a:latin typeface="Arial" charset="0"/>
              </a:rPr>
              <a:t>, SE Proof of Concept Fund, Equity Investors</a:t>
            </a:r>
          </a:p>
          <a:p>
            <a:pPr eaLnBrk="1" hangingPunct="1">
              <a:defRPr/>
            </a:pPr>
            <a:endParaRPr lang="en-US" sz="2400" dirty="0" smtClean="0">
              <a:latin typeface="Arial" charset="0"/>
            </a:endParaRPr>
          </a:p>
          <a:p>
            <a:pPr eaLnBrk="1" hangingPunct="1">
              <a:defRPr/>
            </a:pPr>
            <a:endParaRPr lang="en-US" sz="2400" dirty="0" smtClean="0">
              <a:latin typeface="Arial" charset="0"/>
            </a:endParaRPr>
          </a:p>
          <a:p>
            <a:pPr eaLnBrk="1" hangingPunct="1">
              <a:defRPr/>
            </a:pPr>
            <a:endParaRPr lang="en-US" sz="2400" dirty="0" smtClean="0">
              <a:latin typeface="Arial" charset="0"/>
            </a:endParaRPr>
          </a:p>
          <a:p>
            <a:pPr eaLnBrk="1" hangingPunct="1">
              <a:defRPr/>
            </a:pPr>
            <a:endParaRPr lang="en-US" dirty="0" smtClean="0">
              <a:latin typeface="Arial" charset="0"/>
            </a:endParaRP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.org</a:t>
            </a:r>
            <a:endParaRPr lang="en-US" dirty="0" smtClean="0"/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685800" y="6248400"/>
            <a:ext cx="3094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edu-</a:t>
            </a:r>
            <a:r>
              <a:rPr lang="en-US" smtClean="0">
                <a:solidFill>
                  <a:srgbClr val="FF9900"/>
                </a:solidFill>
              </a:rPr>
              <a:t>ras</a:t>
            </a:r>
            <a:r>
              <a:rPr lang="en-US" smtClean="0"/>
              <a:t>.org         </a:t>
            </a:r>
            <a:r>
              <a:rPr lang="en-US" smtClean="0">
                <a:solidFill>
                  <a:srgbClr val="FF9900"/>
                </a:solidFill>
              </a:rPr>
              <a:t>d.m.lane@hw.ac.uk</a:t>
            </a:r>
            <a:endParaRPr lang="en-US" dirty="0" smtClean="0">
              <a:solidFill>
                <a:srgbClr val="FF9900"/>
              </a:solidFill>
            </a:endParaRPr>
          </a:p>
        </p:txBody>
      </p:sp>
      <p:pic>
        <p:nvPicPr>
          <p:cNvPr id="7" name="Picture 2" descr="EPSRC master-hir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132856"/>
            <a:ext cx="86201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286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683568" y="476672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</a:rPr>
              <a:t>Did We </a:t>
            </a:r>
            <a:r>
              <a:rPr lang="en-US" sz="3200" b="1" dirty="0" err="1" smtClean="0">
                <a:solidFill>
                  <a:schemeClr val="bg1"/>
                </a:solidFill>
              </a:rPr>
              <a:t>Realise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Our Potential?</a:t>
            </a:r>
            <a:endParaRPr lang="en-US" sz="3200" dirty="0">
              <a:solidFill>
                <a:schemeClr val="bg1"/>
              </a:solidFill>
              <a:latin typeface="Arial" charset="0"/>
              <a:cs typeface="+mj-cs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Celebrating 20 years of the mission led Research Councils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204864"/>
            <a:ext cx="2742440" cy="314466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563888" y="4509120"/>
            <a:ext cx="5112568" cy="381000"/>
          </a:xfrm>
        </p:spPr>
        <p:txBody>
          <a:bodyPr/>
          <a:lstStyle/>
          <a:p>
            <a:pPr algn="ctr"/>
            <a:r>
              <a:rPr lang="en-US" sz="2800" b="1" dirty="0" smtClean="0">
                <a:solidFill>
                  <a:schemeClr val="accent1"/>
                </a:solidFill>
                <a:latin typeface="Arial" charset="0"/>
              </a:rPr>
              <a:t>Britannia Waves the Rules</a:t>
            </a:r>
            <a:endParaRPr lang="en-US" sz="2800" b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635896" y="3212976"/>
            <a:ext cx="5184576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 algn="ctr"/>
            <a:r>
              <a:rPr lang="en-US" sz="4000" b="1" dirty="0" smtClean="0">
                <a:solidFill>
                  <a:srgbClr val="0041AD"/>
                </a:solidFill>
                <a:latin typeface="Arial" charset="0"/>
              </a:rPr>
              <a:t>What’s Your ‘Why’?</a:t>
            </a:r>
            <a:endParaRPr lang="en-US" sz="4000" b="1" dirty="0">
              <a:solidFill>
                <a:srgbClr val="0041AD"/>
              </a:solidFill>
              <a:latin typeface="Arial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59632" y="6237312"/>
            <a:ext cx="2879725" cy="4572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/>
                </a:solidFill>
                <a:latin typeface="+mn-lt"/>
              </a:rPr>
              <a:t>http://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oceansystemslab</a:t>
            </a:r>
            <a:r>
              <a:rPr lang="en-GB" dirty="0" err="1" smtClean="0">
                <a:solidFill>
                  <a:srgbClr val="0041AD"/>
                </a:solidFill>
                <a:latin typeface="+mn-lt"/>
              </a:rPr>
              <a:t>-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heriotwatt.com</a:t>
            </a:r>
            <a:endParaRPr lang="en-GB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944" y="6237312"/>
            <a:ext cx="1800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 dirty="0" err="1" smtClean="0"/>
              <a:t>D.M.Lane@hw.ac.uk</a:t>
            </a:r>
            <a:endParaRPr lang="en-GB" dirty="0"/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5868144" y="6237312"/>
            <a:ext cx="1008112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err="1" smtClean="0">
                <a:solidFill>
                  <a:srgbClr val="0041AD"/>
                </a:solidFill>
              </a:rPr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</a:t>
            </a:r>
            <a:r>
              <a:rPr lang="en-US" dirty="0" err="1" smtClean="0">
                <a:solidFill>
                  <a:schemeClr val="bg1"/>
                </a:solidFill>
              </a:rPr>
              <a:t>org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900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683568" y="476672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</a:rPr>
              <a:t>Did We </a:t>
            </a:r>
            <a:r>
              <a:rPr lang="en-US" sz="3200" b="1" dirty="0" err="1" smtClean="0">
                <a:solidFill>
                  <a:schemeClr val="bg1"/>
                </a:solidFill>
              </a:rPr>
              <a:t>Realise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Our Potential?</a:t>
            </a:r>
            <a:endParaRPr lang="en-US" sz="3200" dirty="0">
              <a:solidFill>
                <a:schemeClr val="bg1"/>
              </a:solidFill>
              <a:latin typeface="Arial" charset="0"/>
              <a:cs typeface="+mj-cs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Celebrating 20 years of the mission led Research Councils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5076056" y="2420888"/>
            <a:ext cx="3240360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41AD"/>
                </a:solidFill>
                <a:latin typeface="Arial" charset="0"/>
              </a:rPr>
              <a:t>Invention </a:t>
            </a:r>
          </a:p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41AD"/>
                </a:solidFill>
                <a:latin typeface="Arial" charset="0"/>
              </a:rPr>
              <a:t>Innovation</a:t>
            </a:r>
          </a:p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0041AD"/>
                </a:solidFill>
                <a:latin typeface="Arial" charset="0"/>
              </a:rPr>
              <a:t>Disruption</a:t>
            </a:r>
            <a:endParaRPr lang="en-US" sz="4000" b="1" dirty="0">
              <a:solidFill>
                <a:srgbClr val="0041AD"/>
              </a:solidFill>
              <a:latin typeface="Arial" charset="0"/>
            </a:endParaRPr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92896"/>
            <a:ext cx="3458361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59632" y="6237312"/>
            <a:ext cx="2879725" cy="4572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/>
                </a:solidFill>
                <a:latin typeface="+mn-lt"/>
              </a:rPr>
              <a:t>http://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oceansystemslab</a:t>
            </a:r>
            <a:r>
              <a:rPr lang="en-GB" dirty="0" err="1" smtClean="0">
                <a:solidFill>
                  <a:srgbClr val="0041AD"/>
                </a:solidFill>
                <a:latin typeface="+mn-lt"/>
              </a:rPr>
              <a:t>-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heriotwatt.com</a:t>
            </a:r>
            <a:endParaRPr lang="en-GB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944" y="6237312"/>
            <a:ext cx="1800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 dirty="0" err="1" smtClean="0"/>
              <a:t>D.M.Lane@hw.ac.uk</a:t>
            </a:r>
            <a:endParaRPr lang="en-GB" dirty="0"/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5868144" y="6237312"/>
            <a:ext cx="1008112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err="1" smtClean="0">
                <a:solidFill>
                  <a:srgbClr val="0041AD"/>
                </a:solidFill>
              </a:rPr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</a:t>
            </a:r>
            <a:r>
              <a:rPr lang="en-US" dirty="0" err="1" smtClean="0">
                <a:solidFill>
                  <a:schemeClr val="bg1"/>
                </a:solidFill>
              </a:rPr>
              <a:t>org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06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683568" y="476672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</a:rPr>
              <a:t>Did We </a:t>
            </a:r>
            <a:r>
              <a:rPr lang="en-US" sz="3200" b="1" dirty="0" err="1" smtClean="0">
                <a:solidFill>
                  <a:schemeClr val="bg1"/>
                </a:solidFill>
              </a:rPr>
              <a:t>Realise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Our Potential?</a:t>
            </a:r>
            <a:endParaRPr lang="en-US" sz="3200" dirty="0">
              <a:solidFill>
                <a:schemeClr val="bg1"/>
              </a:solidFill>
              <a:latin typeface="Arial" charset="0"/>
              <a:cs typeface="+mj-cs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Celebrating 20 years of the mission led Research Councils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683568" y="1988840"/>
            <a:ext cx="7776864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0041AD"/>
                </a:solidFill>
                <a:latin typeface="Arial" charset="0"/>
              </a:rPr>
              <a:t>Disruptive Innovation Exemplars </a:t>
            </a:r>
            <a:endParaRPr lang="en-US" sz="3200" b="1" dirty="0">
              <a:solidFill>
                <a:srgbClr val="0041AD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59632" y="6237312"/>
            <a:ext cx="2879725" cy="4572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/>
                </a:solidFill>
                <a:latin typeface="+mn-lt"/>
              </a:rPr>
              <a:t>http://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oceansystemslab</a:t>
            </a:r>
            <a:r>
              <a:rPr lang="en-GB" dirty="0" err="1" smtClean="0">
                <a:solidFill>
                  <a:srgbClr val="0041AD"/>
                </a:solidFill>
                <a:latin typeface="+mn-lt"/>
              </a:rPr>
              <a:t>-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heriotwatt.com</a:t>
            </a:r>
            <a:endParaRPr lang="en-GB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944" y="6237312"/>
            <a:ext cx="1800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 dirty="0" err="1" smtClean="0"/>
              <a:t>D.M.Lane@hw.ac.uk</a:t>
            </a:r>
            <a:endParaRPr lang="en-GB" dirty="0"/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5868144" y="6237312"/>
            <a:ext cx="1008112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err="1" smtClean="0">
                <a:solidFill>
                  <a:srgbClr val="0041AD"/>
                </a:solidFill>
              </a:rPr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</a:t>
            </a:r>
            <a:r>
              <a:rPr lang="en-US" dirty="0" err="1" smtClean="0">
                <a:solidFill>
                  <a:schemeClr val="bg1"/>
                </a:solidFill>
              </a:rPr>
              <a:t>org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3140968"/>
            <a:ext cx="2873772" cy="21496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3068960"/>
            <a:ext cx="3816424" cy="223224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915816" y="5517232"/>
            <a:ext cx="33022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Arial" charset="0"/>
              </a:rPr>
              <a:t>The Autonomous Car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908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683568" y="476672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</a:rPr>
              <a:t>Autonomous Underwater Robots</a:t>
            </a:r>
            <a:endParaRPr lang="en-US" sz="3200" dirty="0">
              <a:solidFill>
                <a:schemeClr val="bg1"/>
              </a:solidFill>
              <a:latin typeface="Arial" charset="0"/>
              <a:cs typeface="+mj-cs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From Invention </a:t>
            </a:r>
            <a:r>
              <a:rPr lang="en-US" sz="2000" dirty="0" smtClean="0">
                <a:solidFill>
                  <a:schemeClr val="accent1"/>
                </a:solidFill>
              </a:rPr>
              <a:t>to Innovation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59632" y="6237312"/>
            <a:ext cx="5760640" cy="4572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>
                <a:solidFill>
                  <a:srgbClr val="0041AD"/>
                </a:solidFill>
                <a:latin typeface="+mn-lt"/>
              </a:rPr>
              <a:t>http://</a:t>
            </a:r>
            <a:r>
              <a:rPr lang="en-US" dirty="0" err="1">
                <a:solidFill>
                  <a:srgbClr val="0041AD"/>
                </a:solidFill>
                <a:latin typeface="+mn-lt"/>
              </a:rPr>
              <a:t>oceansystemslab-heriotwatt.com</a:t>
            </a:r>
            <a:r>
              <a:rPr lang="en-US" dirty="0">
                <a:solidFill>
                  <a:srgbClr val="0041AD"/>
                </a:solidFill>
                <a:latin typeface="+mn-lt"/>
              </a:rPr>
              <a:t>      </a:t>
            </a:r>
            <a:r>
              <a:rPr lang="en-US" dirty="0" err="1">
                <a:solidFill>
                  <a:srgbClr val="0041AD"/>
                </a:solidFill>
                <a:latin typeface="+mn-lt"/>
              </a:rPr>
              <a:t>D.M.Lane@hw.ac.uk</a:t>
            </a:r>
            <a:r>
              <a:rPr lang="en-US" dirty="0">
                <a:solidFill>
                  <a:srgbClr val="0041AD"/>
                </a:solidFill>
                <a:latin typeface="+mn-lt"/>
              </a:rPr>
              <a:t> </a:t>
            </a:r>
            <a:r>
              <a:rPr lang="en-US" dirty="0" smtClean="0">
                <a:solidFill>
                  <a:srgbClr val="0041AD"/>
                </a:solidFill>
                <a:latin typeface="+mn-lt"/>
              </a:rPr>
              <a:t>       </a:t>
            </a:r>
            <a:r>
              <a:rPr lang="en-US" dirty="0" err="1" smtClean="0">
                <a:solidFill>
                  <a:srgbClr val="0041AD"/>
                </a:solidFill>
                <a:latin typeface="+mn-lt"/>
              </a:rPr>
              <a:t>edu</a:t>
            </a:r>
            <a:r>
              <a:rPr lang="en-US" dirty="0" err="1">
                <a:solidFill>
                  <a:srgbClr val="0041AD"/>
                </a:solidFill>
                <a:latin typeface="+mn-lt"/>
              </a:rPr>
              <a:t>-</a:t>
            </a:r>
            <a:r>
              <a:rPr lang="en-US" dirty="0" err="1">
                <a:solidFill>
                  <a:srgbClr val="FF9900"/>
                </a:solidFill>
                <a:latin typeface="+mn-lt"/>
              </a:rPr>
              <a:t>ras</a:t>
            </a:r>
            <a:r>
              <a:rPr lang="en-US" dirty="0" err="1">
                <a:latin typeface="+mn-lt"/>
              </a:rPr>
              <a:t>.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org</a:t>
            </a:r>
            <a:endParaRPr lang="en-US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endParaRPr lang="en-GB" dirty="0" smtClean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5589240"/>
            <a:ext cx="63373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rgbClr val="0041AD"/>
                </a:solidFill>
                <a:latin typeface="Arial"/>
              </a:rPr>
              <a:t>AIV</a:t>
            </a:r>
            <a:r>
              <a:rPr lang="en-US" sz="2000" dirty="0" smtClean="0">
                <a:solidFill>
                  <a:srgbClr val="0041AD"/>
                </a:solidFill>
                <a:latin typeface="Arial"/>
              </a:rPr>
              <a:t>:</a:t>
            </a:r>
            <a:r>
              <a:rPr lang="en-US" sz="20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1" dirty="0" smtClean="0">
                <a:solidFill>
                  <a:srgbClr val="FF9900"/>
                </a:solidFill>
                <a:latin typeface="Arial"/>
              </a:rPr>
              <a:t>A</a:t>
            </a:r>
            <a:r>
              <a:rPr lang="en-US" sz="2000" dirty="0" smtClean="0">
                <a:solidFill>
                  <a:srgbClr val="0041AD"/>
                </a:solidFill>
                <a:latin typeface="Arial"/>
              </a:rPr>
              <a:t>utonomous</a:t>
            </a:r>
            <a:r>
              <a:rPr lang="en-US" sz="200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dirty="0" smtClean="0">
                <a:solidFill>
                  <a:srgbClr val="0041AD"/>
                </a:solidFill>
                <a:latin typeface="Arial"/>
              </a:rPr>
              <a:t>(underwater) </a:t>
            </a:r>
            <a:r>
              <a:rPr lang="en-US" sz="2000" b="1" dirty="0">
                <a:solidFill>
                  <a:srgbClr val="FF9900"/>
                </a:solidFill>
                <a:latin typeface="Arial"/>
              </a:rPr>
              <a:t>I</a:t>
            </a:r>
            <a:r>
              <a:rPr lang="en-US" sz="2000" dirty="0">
                <a:solidFill>
                  <a:srgbClr val="0041AD"/>
                </a:solidFill>
                <a:latin typeface="Arial"/>
              </a:rPr>
              <a:t>nspection</a:t>
            </a:r>
            <a:r>
              <a:rPr lang="en-US" sz="20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1" dirty="0">
                <a:solidFill>
                  <a:srgbClr val="FF9900"/>
                </a:solidFill>
                <a:latin typeface="Arial"/>
              </a:rPr>
              <a:t>V</a:t>
            </a:r>
            <a:r>
              <a:rPr lang="en-US" sz="2000" dirty="0">
                <a:solidFill>
                  <a:srgbClr val="0041AD"/>
                </a:solidFill>
                <a:latin typeface="Arial"/>
              </a:rPr>
              <a:t>ehicle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068960"/>
            <a:ext cx="2184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rgb_logo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861048"/>
            <a:ext cx="15494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755576" y="1988840"/>
            <a:ext cx="2365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/>
              </a:rPr>
              <a:t>Innovation</a:t>
            </a:r>
            <a:r>
              <a:rPr lang="en-US" sz="2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1" dirty="0">
                <a:solidFill>
                  <a:srgbClr val="FF9900"/>
                </a:solidFill>
                <a:latin typeface="Arial"/>
              </a:rPr>
              <a:t>Impact</a:t>
            </a:r>
            <a:r>
              <a:rPr lang="en-US" sz="2000" b="1" dirty="0">
                <a:solidFill>
                  <a:srgbClr val="000000"/>
                </a:solidFill>
                <a:latin typeface="Arial"/>
              </a:rPr>
              <a:t> </a:t>
            </a:r>
          </a:p>
        </p:txBody>
      </p:sp>
      <p:pic>
        <p:nvPicPr>
          <p:cNvPr id="10" name="2012 AIV in Water Missions (logos).m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9592" y="2636912"/>
            <a:ext cx="486454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224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4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683568" y="476672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</a:rPr>
              <a:t>Autonomous Underwater Robots</a:t>
            </a:r>
            <a:endParaRPr lang="en-US" sz="3200" dirty="0">
              <a:solidFill>
                <a:schemeClr val="bg1"/>
              </a:solidFill>
              <a:latin typeface="Arial" charset="0"/>
              <a:cs typeface="+mj-cs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From Invention </a:t>
            </a:r>
            <a:r>
              <a:rPr lang="en-US" sz="2000" dirty="0" smtClean="0">
                <a:solidFill>
                  <a:schemeClr val="accent1"/>
                </a:solidFill>
              </a:rPr>
              <a:t>to Innovation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59632" y="6237312"/>
            <a:ext cx="5760640" cy="4572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>
                <a:solidFill>
                  <a:srgbClr val="0041AD"/>
                </a:solidFill>
                <a:latin typeface="+mn-lt"/>
              </a:rPr>
              <a:t>http://</a:t>
            </a:r>
            <a:r>
              <a:rPr lang="en-US" dirty="0" err="1">
                <a:solidFill>
                  <a:srgbClr val="0041AD"/>
                </a:solidFill>
                <a:latin typeface="+mn-lt"/>
              </a:rPr>
              <a:t>oceansystemslab-heriotwatt.com</a:t>
            </a:r>
            <a:r>
              <a:rPr lang="en-US" dirty="0">
                <a:solidFill>
                  <a:srgbClr val="0041AD"/>
                </a:solidFill>
                <a:latin typeface="+mn-lt"/>
              </a:rPr>
              <a:t>      </a:t>
            </a:r>
            <a:r>
              <a:rPr lang="en-US" dirty="0" err="1">
                <a:solidFill>
                  <a:srgbClr val="0041AD"/>
                </a:solidFill>
                <a:latin typeface="+mn-lt"/>
              </a:rPr>
              <a:t>D.M.Lane@hw.ac.uk</a:t>
            </a:r>
            <a:r>
              <a:rPr lang="en-US" dirty="0">
                <a:solidFill>
                  <a:srgbClr val="0041AD"/>
                </a:solidFill>
                <a:latin typeface="+mn-lt"/>
              </a:rPr>
              <a:t> </a:t>
            </a:r>
            <a:r>
              <a:rPr lang="en-US" dirty="0" smtClean="0">
                <a:solidFill>
                  <a:srgbClr val="0041AD"/>
                </a:solidFill>
                <a:latin typeface="+mn-lt"/>
              </a:rPr>
              <a:t>       </a:t>
            </a:r>
            <a:r>
              <a:rPr lang="en-US" dirty="0" err="1" smtClean="0">
                <a:solidFill>
                  <a:srgbClr val="0041AD"/>
                </a:solidFill>
                <a:latin typeface="+mn-lt"/>
              </a:rPr>
              <a:t>edu</a:t>
            </a:r>
            <a:r>
              <a:rPr lang="en-US" dirty="0" err="1">
                <a:solidFill>
                  <a:srgbClr val="0041AD"/>
                </a:solidFill>
                <a:latin typeface="+mn-lt"/>
              </a:rPr>
              <a:t>-</a:t>
            </a:r>
            <a:r>
              <a:rPr lang="en-US" dirty="0" err="1">
                <a:solidFill>
                  <a:srgbClr val="FF9900"/>
                </a:solidFill>
                <a:latin typeface="+mn-lt"/>
              </a:rPr>
              <a:t>ras</a:t>
            </a:r>
            <a:r>
              <a:rPr lang="en-US" dirty="0" err="1">
                <a:latin typeface="+mn-lt"/>
              </a:rPr>
              <a:t>.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org</a:t>
            </a:r>
            <a:endParaRPr lang="en-US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endParaRPr lang="en-GB" dirty="0" smtClean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4" name="Title 1"/>
          <p:cNvSpPr>
            <a:spLocks noGrp="1"/>
          </p:cNvSpPr>
          <p:nvPr/>
        </p:nvSpPr>
        <p:spPr bwMode="auto">
          <a:xfrm>
            <a:off x="2915816" y="2060848"/>
            <a:ext cx="56166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 b="1" kern="1200" dirty="0" smtClean="0">
                <a:solidFill>
                  <a:schemeClr val="bg1"/>
                </a:solidFill>
                <a:latin typeface="Arial" charset="0"/>
              </a:rPr>
              <a:t>Persistent Autonomy :</a:t>
            </a:r>
          </a:p>
          <a:p>
            <a:pPr algn="ctr" eaLnBrk="1" hangingPunct="1"/>
            <a:r>
              <a:rPr lang="en-US" sz="1800" b="1" kern="1200" dirty="0" smtClean="0">
                <a:solidFill>
                  <a:schemeClr val="accent1"/>
                </a:solidFill>
                <a:latin typeface="Arial" charset="0"/>
              </a:rPr>
              <a:t>Learning &amp; Adapting in an Uncertain World</a:t>
            </a:r>
            <a:endParaRPr lang="en-US" sz="1800" b="1" kern="1200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13" name="Imagen 6" descr="valve_scenario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56992"/>
            <a:ext cx="246988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971600" y="4581128"/>
            <a:ext cx="187220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Valve Turning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1357313" cy="1004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683568" y="5733256"/>
            <a:ext cx="8153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n-lt"/>
              </a:rPr>
              <a:t>PANDORA 2012-14: </a:t>
            </a:r>
            <a:r>
              <a:rPr lang="en-US" sz="1800" dirty="0" smtClean="0">
                <a:solidFill>
                  <a:srgbClr val="FF9900"/>
                </a:solidFill>
                <a:latin typeface="+mn-lt"/>
              </a:rPr>
              <a:t>HWU, </a:t>
            </a:r>
            <a:r>
              <a:rPr lang="en-US" sz="1800" dirty="0" err="1" smtClean="0">
                <a:solidFill>
                  <a:srgbClr val="FF9900"/>
                </a:solidFill>
                <a:latin typeface="+mn-lt"/>
              </a:rPr>
              <a:t>Univ</a:t>
            </a:r>
            <a:r>
              <a:rPr lang="en-US" sz="1800" dirty="0" smtClean="0">
                <a:solidFill>
                  <a:srgbClr val="FF9900"/>
                </a:solidFill>
                <a:latin typeface="+mn-lt"/>
              </a:rPr>
              <a:t> </a:t>
            </a:r>
            <a:r>
              <a:rPr lang="en-US" sz="1800" dirty="0" err="1" smtClean="0">
                <a:solidFill>
                  <a:srgbClr val="FF9900"/>
                </a:solidFill>
                <a:latin typeface="+mn-lt"/>
              </a:rPr>
              <a:t>Girona</a:t>
            </a:r>
            <a:r>
              <a:rPr lang="en-US" sz="1800" dirty="0" smtClean="0">
                <a:solidFill>
                  <a:srgbClr val="FF9900"/>
                </a:solidFill>
                <a:latin typeface="+mn-lt"/>
              </a:rPr>
              <a:t>, Kings College, IIT, NTUA, </a:t>
            </a:r>
          </a:p>
          <a:p>
            <a:pPr algn="ctr"/>
            <a:r>
              <a:rPr lang="en-US" dirty="0" smtClean="0"/>
              <a:t>BP, Subsea7, </a:t>
            </a:r>
            <a:r>
              <a:rPr lang="en-US" dirty="0" err="1" smtClean="0"/>
              <a:t>SeeByte</a:t>
            </a:r>
            <a:endParaRPr lang="en-US" dirty="0"/>
          </a:p>
        </p:txBody>
      </p:sp>
      <p:pic>
        <p:nvPicPr>
          <p:cNvPr id="2" name="Contact state perception - AUV experiment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23928" y="2924944"/>
            <a:ext cx="3487936" cy="261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67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9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683568" y="476672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</a:rPr>
              <a:t>Did We </a:t>
            </a:r>
            <a:r>
              <a:rPr lang="en-US" sz="3200" b="1" dirty="0" err="1" smtClean="0">
                <a:solidFill>
                  <a:schemeClr val="bg1"/>
                </a:solidFill>
              </a:rPr>
              <a:t>Realise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Our Potential?</a:t>
            </a:r>
            <a:endParaRPr lang="en-US" sz="3200" dirty="0">
              <a:solidFill>
                <a:schemeClr val="bg1"/>
              </a:solidFill>
              <a:latin typeface="Arial" charset="0"/>
              <a:cs typeface="+mj-cs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Celebrating 20 years of the mission led Research Councils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196877" y="1916832"/>
            <a:ext cx="446449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0041AD"/>
                </a:solidFill>
                <a:latin typeface="Arial" charset="0"/>
              </a:rPr>
              <a:t>Industrial Strategy</a:t>
            </a:r>
            <a:endParaRPr lang="en-US" sz="3200" b="1" dirty="0">
              <a:solidFill>
                <a:srgbClr val="0041AD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59632" y="6237312"/>
            <a:ext cx="2879725" cy="4572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/>
                </a:solidFill>
                <a:latin typeface="+mn-lt"/>
              </a:rPr>
              <a:t>http://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oceansystemslab</a:t>
            </a:r>
            <a:r>
              <a:rPr lang="en-GB" dirty="0" err="1" smtClean="0">
                <a:solidFill>
                  <a:srgbClr val="0041AD"/>
                </a:solidFill>
                <a:latin typeface="+mn-lt"/>
              </a:rPr>
              <a:t>-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heriotwatt.com</a:t>
            </a:r>
            <a:endParaRPr lang="en-GB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944" y="6237312"/>
            <a:ext cx="1800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 dirty="0" err="1" smtClean="0"/>
              <a:t>D.M.Lane@hw.ac.uk</a:t>
            </a:r>
            <a:endParaRPr lang="en-GB" dirty="0"/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5868144" y="6237312"/>
            <a:ext cx="1008112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err="1" smtClean="0">
                <a:solidFill>
                  <a:srgbClr val="0041AD"/>
                </a:solidFill>
              </a:rPr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</a:t>
            </a:r>
            <a:r>
              <a:rPr lang="en-US" dirty="0" err="1" smtClean="0">
                <a:solidFill>
                  <a:schemeClr val="bg1"/>
                </a:solidFill>
              </a:rPr>
              <a:t>org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910" y="2852936"/>
            <a:ext cx="5338430" cy="3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840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683568" y="476672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</a:rPr>
              <a:t>Did We </a:t>
            </a:r>
            <a:r>
              <a:rPr lang="en-US" sz="3200" b="1" dirty="0" err="1" smtClean="0">
                <a:solidFill>
                  <a:schemeClr val="bg1"/>
                </a:solidFill>
              </a:rPr>
              <a:t>Realise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Our Potential?</a:t>
            </a:r>
            <a:endParaRPr lang="en-US" sz="3200" dirty="0">
              <a:solidFill>
                <a:schemeClr val="bg1"/>
              </a:solidFill>
              <a:latin typeface="Arial" charset="0"/>
              <a:cs typeface="+mj-cs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Celebrating 20 years of the mission led Research Councils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59632" y="6237312"/>
            <a:ext cx="2879725" cy="4572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/>
                </a:solidFill>
                <a:latin typeface="+mn-lt"/>
              </a:rPr>
              <a:t>http://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oceansystemslab</a:t>
            </a:r>
            <a:r>
              <a:rPr lang="en-GB" dirty="0" err="1" smtClean="0">
                <a:solidFill>
                  <a:srgbClr val="0041AD"/>
                </a:solidFill>
                <a:latin typeface="+mn-lt"/>
              </a:rPr>
              <a:t>-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heriotwatt.com</a:t>
            </a:r>
            <a:endParaRPr lang="en-GB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944" y="6237312"/>
            <a:ext cx="1800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 dirty="0" err="1" smtClean="0"/>
              <a:t>D.M.Lane@hw.ac.uk</a:t>
            </a:r>
            <a:endParaRPr lang="en-GB" dirty="0"/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5868144" y="6237312"/>
            <a:ext cx="1008112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err="1" smtClean="0">
                <a:solidFill>
                  <a:srgbClr val="0041AD"/>
                </a:solidFill>
              </a:rPr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</a:t>
            </a:r>
            <a:r>
              <a:rPr lang="en-US" dirty="0" err="1" smtClean="0">
                <a:solidFill>
                  <a:schemeClr val="bg1"/>
                </a:solidFill>
              </a:rPr>
              <a:t>org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07" y="1939478"/>
            <a:ext cx="122555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07" y="2896740"/>
            <a:ext cx="1225550" cy="76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07" y="3719065"/>
            <a:ext cx="122555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732" y="1874390"/>
            <a:ext cx="1331913" cy="92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902743"/>
            <a:ext cx="1295400" cy="90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928018"/>
            <a:ext cx="1295400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60"/>
          <a:stretch>
            <a:fillRect/>
          </a:stretch>
        </p:blipFill>
        <p:spPr bwMode="auto">
          <a:xfrm>
            <a:off x="3210495" y="2842765"/>
            <a:ext cx="1327150" cy="89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907" y="3796853"/>
            <a:ext cx="1328738" cy="92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32" y="4617590"/>
            <a:ext cx="1216025" cy="85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8"/>
          <p:cNvSpPr>
            <a:spLocks noChangeArrowheads="1"/>
          </p:cNvSpPr>
          <p:nvPr/>
        </p:nvSpPr>
        <p:spPr bwMode="auto">
          <a:xfrm>
            <a:off x="1621407" y="2149028"/>
            <a:ext cx="13650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800" b="1" dirty="0">
                <a:solidFill>
                  <a:schemeClr val="bg1"/>
                </a:solidFill>
                <a:latin typeface="+mn-lt"/>
              </a:rPr>
              <a:t>Aerospace</a:t>
            </a:r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1621407" y="3115815"/>
            <a:ext cx="10314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800" b="1" dirty="0">
                <a:solidFill>
                  <a:srgbClr val="0041AD"/>
                </a:solidFill>
                <a:latin typeface="+mn-lt"/>
              </a:rPr>
              <a:t>Nuclear</a:t>
            </a:r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1476796" y="3884413"/>
            <a:ext cx="17363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800" b="1" dirty="0">
                <a:solidFill>
                  <a:schemeClr val="bg1"/>
                </a:solidFill>
                <a:latin typeface="+mn-lt"/>
              </a:rPr>
              <a:t>Offshore wind</a:t>
            </a:r>
          </a:p>
        </p:txBody>
      </p:sp>
      <p:sp>
        <p:nvSpPr>
          <p:cNvPr id="24" name="Rectangle 32"/>
          <p:cNvSpPr>
            <a:spLocks noChangeArrowheads="1"/>
          </p:cNvSpPr>
          <p:nvPr/>
        </p:nvSpPr>
        <p:spPr bwMode="auto">
          <a:xfrm>
            <a:off x="1692820" y="4892525"/>
            <a:ext cx="14674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800" b="1" dirty="0">
                <a:solidFill>
                  <a:schemeClr val="bg1"/>
                </a:solidFill>
                <a:latin typeface="+mn-lt"/>
              </a:rPr>
              <a:t>Oil and Gas</a:t>
            </a:r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auto">
          <a:xfrm>
            <a:off x="4644008" y="2216199"/>
            <a:ext cx="14542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800" b="1" dirty="0">
                <a:solidFill>
                  <a:schemeClr val="bg1"/>
                </a:solidFill>
                <a:latin typeface="+mn-lt"/>
              </a:rPr>
              <a:t>Automotive</a:t>
            </a:r>
          </a:p>
        </p:txBody>
      </p:sp>
      <p:sp>
        <p:nvSpPr>
          <p:cNvPr id="26" name="Rectangle 34"/>
          <p:cNvSpPr>
            <a:spLocks noChangeArrowheads="1"/>
          </p:cNvSpPr>
          <p:nvPr/>
        </p:nvSpPr>
        <p:spPr bwMode="auto">
          <a:xfrm>
            <a:off x="4572000" y="3063081"/>
            <a:ext cx="14541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800" b="1" dirty="0">
                <a:solidFill>
                  <a:schemeClr val="bg1"/>
                </a:solidFill>
                <a:latin typeface="+mn-lt"/>
              </a:rPr>
              <a:t>Information</a:t>
            </a:r>
          </a:p>
          <a:p>
            <a:r>
              <a:rPr lang="en-GB" sz="1800" b="1" dirty="0">
                <a:solidFill>
                  <a:schemeClr val="bg1"/>
                </a:solidFill>
                <a:latin typeface="+mn-lt"/>
              </a:rPr>
              <a:t>Economy</a:t>
            </a:r>
          </a:p>
        </p:txBody>
      </p:sp>
      <p:sp>
        <p:nvSpPr>
          <p:cNvPr id="27" name="Rectangle 35"/>
          <p:cNvSpPr>
            <a:spLocks noChangeArrowheads="1"/>
          </p:cNvSpPr>
          <p:nvPr/>
        </p:nvSpPr>
        <p:spPr bwMode="auto">
          <a:xfrm>
            <a:off x="4572570" y="4028628"/>
            <a:ext cx="130039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800" b="1" dirty="0">
                <a:solidFill>
                  <a:schemeClr val="bg1"/>
                </a:solidFill>
                <a:latin typeface="+mn-lt"/>
              </a:rPr>
              <a:t>Education</a:t>
            </a:r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7667625" y="2185442"/>
            <a:ext cx="16208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800" b="1" dirty="0">
                <a:solidFill>
                  <a:schemeClr val="bg1"/>
                </a:solidFill>
                <a:latin typeface="+mn-lt"/>
              </a:rPr>
              <a:t>Construction</a:t>
            </a:r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7596188" y="2852936"/>
            <a:ext cx="12110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800" b="1" dirty="0" smtClean="0">
                <a:solidFill>
                  <a:schemeClr val="bg1"/>
                </a:solidFill>
                <a:latin typeface="+mn-lt"/>
              </a:rPr>
              <a:t>Business </a:t>
            </a:r>
            <a:endParaRPr lang="en-GB" sz="1800" b="1" dirty="0">
              <a:solidFill>
                <a:schemeClr val="bg1"/>
              </a:solidFill>
              <a:latin typeface="+mn-lt"/>
            </a:endParaRPr>
          </a:p>
          <a:p>
            <a:r>
              <a:rPr lang="en-GB" sz="1800" b="1" dirty="0">
                <a:solidFill>
                  <a:schemeClr val="bg1"/>
                </a:solidFill>
                <a:latin typeface="+mn-lt"/>
              </a:rPr>
              <a:t>Services</a:t>
            </a:r>
          </a:p>
        </p:txBody>
      </p:sp>
      <p:pic>
        <p:nvPicPr>
          <p:cNvPr id="30" name="Picture 4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495" y="4827140"/>
            <a:ext cx="1327150" cy="92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43"/>
          <p:cNvSpPr>
            <a:spLocks noChangeArrowheads="1"/>
          </p:cNvSpPr>
          <p:nvPr/>
        </p:nvSpPr>
        <p:spPr bwMode="auto">
          <a:xfrm>
            <a:off x="4674170" y="5050978"/>
            <a:ext cx="11978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800" b="1" dirty="0" err="1">
                <a:solidFill>
                  <a:schemeClr val="bg1"/>
                </a:solidFill>
                <a:latin typeface="+mn-lt"/>
              </a:rPr>
              <a:t>Agri</a:t>
            </a:r>
            <a:r>
              <a:rPr lang="en-GB" sz="1800" b="1" dirty="0">
                <a:solidFill>
                  <a:schemeClr val="bg1"/>
                </a:solidFill>
                <a:latin typeface="+mn-lt"/>
              </a:rPr>
              <a:t>-tech</a:t>
            </a:r>
          </a:p>
        </p:txBody>
      </p:sp>
    </p:spTree>
    <p:extLst>
      <p:ext uri="{BB962C8B-B14F-4D97-AF65-F5344CB8AC3E}">
        <p14:creationId xmlns:p14="http://schemas.microsoft.com/office/powerpoint/2010/main" val="1965603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683568" y="476672"/>
            <a:ext cx="7558608" cy="9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b"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</a:rPr>
              <a:t>Did We </a:t>
            </a:r>
            <a:r>
              <a:rPr lang="en-US" sz="3200" b="1" dirty="0" err="1" smtClean="0">
                <a:solidFill>
                  <a:schemeClr val="bg1"/>
                </a:solidFill>
              </a:rPr>
              <a:t>Realise</a:t>
            </a:r>
            <a:r>
              <a:rPr lang="en-US" sz="3200" b="1" dirty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Our Potential?</a:t>
            </a:r>
            <a:endParaRPr lang="en-US" sz="3200" dirty="0">
              <a:solidFill>
                <a:schemeClr val="bg1"/>
              </a:solidFill>
              <a:latin typeface="Arial" charset="0"/>
              <a:cs typeface="+mj-cs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Celebrating 20 years of the mission led Research Councils</a:t>
            </a:r>
            <a:endParaRPr lang="en-US" sz="2000" dirty="0">
              <a:solidFill>
                <a:schemeClr val="accent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864729" y="1916832"/>
            <a:ext cx="712879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0041AD"/>
                </a:solidFill>
                <a:latin typeface="Arial" charset="0"/>
              </a:rPr>
              <a:t>Public Ecosystem = Commitment</a:t>
            </a:r>
            <a:endParaRPr lang="en-US" sz="3200" b="1" dirty="0">
              <a:solidFill>
                <a:srgbClr val="0041AD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59632" y="6237312"/>
            <a:ext cx="2879725" cy="4572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 dirty="0" smtClean="0">
                <a:solidFill>
                  <a:schemeClr val="bg1"/>
                </a:solidFill>
                <a:latin typeface="+mn-lt"/>
              </a:rPr>
              <a:t>http://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oceansystemslab</a:t>
            </a:r>
            <a:r>
              <a:rPr lang="en-GB" dirty="0" err="1" smtClean="0">
                <a:solidFill>
                  <a:srgbClr val="0041AD"/>
                </a:solidFill>
                <a:latin typeface="+mn-lt"/>
              </a:rPr>
              <a:t>-</a:t>
            </a:r>
            <a:r>
              <a:rPr lang="en-GB" dirty="0" err="1" smtClean="0">
                <a:solidFill>
                  <a:schemeClr val="bg1"/>
                </a:solidFill>
                <a:latin typeface="+mn-lt"/>
              </a:rPr>
              <a:t>heriotwatt.com</a:t>
            </a:r>
            <a:endParaRPr lang="en-GB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944" y="6237312"/>
            <a:ext cx="1800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 dirty="0" err="1" smtClean="0"/>
              <a:t>D.M.Lane@hw.ac.uk</a:t>
            </a:r>
            <a:endParaRPr lang="en-GB" dirty="0"/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5868144" y="6237312"/>
            <a:ext cx="1008112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dirty="0" err="1" smtClean="0">
                <a:solidFill>
                  <a:srgbClr val="0041AD"/>
                </a:solidFill>
              </a:rPr>
              <a:t>edu-</a:t>
            </a:r>
            <a:r>
              <a:rPr lang="en-US" dirty="0" err="1" smtClean="0">
                <a:solidFill>
                  <a:srgbClr val="FF9900"/>
                </a:solidFill>
              </a:rPr>
              <a:t>ras</a:t>
            </a:r>
            <a:r>
              <a:rPr lang="en-US" dirty="0" err="1" smtClean="0"/>
              <a:t>.</a:t>
            </a:r>
            <a:r>
              <a:rPr lang="en-US" dirty="0" err="1" smtClean="0">
                <a:solidFill>
                  <a:schemeClr val="bg1"/>
                </a:solidFill>
              </a:rPr>
              <a:t>org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71600" y="4797152"/>
            <a:ext cx="33037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41AD"/>
                </a:solidFill>
                <a:latin typeface="+mn-lt"/>
              </a:rPr>
              <a:t>Reports …</a:t>
            </a:r>
          </a:p>
          <a:p>
            <a:pPr algn="ctr"/>
            <a:r>
              <a:rPr lang="en-US" sz="1800" b="1" dirty="0">
                <a:solidFill>
                  <a:schemeClr val="accent1"/>
                </a:solidFill>
                <a:latin typeface="+mn-lt"/>
              </a:rPr>
              <a:t>Hauser, Dyson, Witty, </a:t>
            </a:r>
            <a:r>
              <a:rPr lang="en-US" sz="1800" b="1" dirty="0" smtClean="0">
                <a:solidFill>
                  <a:schemeClr val="accent1"/>
                </a:solidFill>
                <a:latin typeface="+mn-lt"/>
              </a:rPr>
              <a:t>Roberts, Robbins ..</a:t>
            </a:r>
            <a:endParaRPr lang="en-US" sz="1800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202999" y="2636912"/>
            <a:ext cx="64522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41AD"/>
                </a:solidFill>
                <a:latin typeface="+mn-lt"/>
              </a:rPr>
              <a:t>Instruments …</a:t>
            </a:r>
          </a:p>
          <a:p>
            <a:pPr algn="ctr"/>
            <a:r>
              <a:rPr lang="en-US" sz="1800" b="1" dirty="0" smtClean="0">
                <a:solidFill>
                  <a:schemeClr val="accent1"/>
                </a:solidFill>
                <a:latin typeface="+mn-lt"/>
              </a:rPr>
              <a:t>Catapults, Catalysts, Innovation and Knowledge </a:t>
            </a:r>
            <a:r>
              <a:rPr lang="en-US" sz="1800" b="1" dirty="0" err="1">
                <a:solidFill>
                  <a:schemeClr val="accent1"/>
                </a:solidFill>
                <a:latin typeface="+mn-lt"/>
              </a:rPr>
              <a:t>C</a:t>
            </a:r>
            <a:r>
              <a:rPr lang="en-US" sz="1800" b="1" dirty="0" err="1" smtClean="0">
                <a:solidFill>
                  <a:schemeClr val="accent1"/>
                </a:solidFill>
                <a:latin typeface="+mn-lt"/>
              </a:rPr>
              <a:t>entres</a:t>
            </a:r>
            <a:r>
              <a:rPr lang="en-US" sz="1800" b="1" dirty="0" smtClean="0">
                <a:solidFill>
                  <a:schemeClr val="accent1"/>
                </a:solidFill>
                <a:latin typeface="+mn-lt"/>
              </a:rPr>
              <a:t>, Knowledge </a:t>
            </a:r>
            <a:r>
              <a:rPr lang="en-US" sz="1800" b="1" dirty="0">
                <a:solidFill>
                  <a:schemeClr val="accent1"/>
                </a:solidFill>
                <a:latin typeface="+mn-lt"/>
              </a:rPr>
              <a:t>T</a:t>
            </a:r>
            <a:r>
              <a:rPr lang="en-US" sz="1800" b="1" dirty="0" smtClean="0">
                <a:solidFill>
                  <a:schemeClr val="accent1"/>
                </a:solidFill>
                <a:latin typeface="+mn-lt"/>
              </a:rPr>
              <a:t>ransfer </a:t>
            </a:r>
            <a:r>
              <a:rPr lang="en-US" sz="1800" b="1" dirty="0">
                <a:solidFill>
                  <a:schemeClr val="accent1"/>
                </a:solidFill>
                <a:latin typeface="+mn-lt"/>
              </a:rPr>
              <a:t>N</a:t>
            </a:r>
            <a:r>
              <a:rPr lang="en-US" sz="1800" b="1" dirty="0" smtClean="0">
                <a:solidFill>
                  <a:schemeClr val="accent1"/>
                </a:solidFill>
                <a:latin typeface="+mn-lt"/>
              </a:rPr>
              <a:t>etworks, </a:t>
            </a:r>
            <a:r>
              <a:rPr lang="en-US" sz="1800" b="1" dirty="0">
                <a:solidFill>
                  <a:schemeClr val="accent1"/>
                </a:solidFill>
                <a:latin typeface="+mn-lt"/>
              </a:rPr>
              <a:t>Leadership Councils, Special Interest </a:t>
            </a:r>
            <a:r>
              <a:rPr lang="en-US" sz="1800" b="1" dirty="0" smtClean="0">
                <a:solidFill>
                  <a:schemeClr val="accent1"/>
                </a:solidFill>
                <a:latin typeface="+mn-lt"/>
              </a:rPr>
              <a:t>Groups, </a:t>
            </a:r>
            <a:r>
              <a:rPr lang="en-US" sz="1800" b="1" dirty="0" err="1" smtClean="0">
                <a:solidFill>
                  <a:schemeClr val="accent1"/>
                </a:solidFill>
                <a:latin typeface="+mn-lt"/>
              </a:rPr>
              <a:t>Centres</a:t>
            </a:r>
            <a:r>
              <a:rPr lang="en-US" sz="1800" b="1" dirty="0" smtClean="0">
                <a:solidFill>
                  <a:schemeClr val="accent1"/>
                </a:solidFill>
                <a:latin typeface="+mn-lt"/>
              </a:rPr>
              <a:t> for  Doctoral Training, Impact Acceleration Accounts, Research Evaluation Framework, Public Engagement, Pathways to Impact, National Importance, </a:t>
            </a:r>
            <a:endParaRPr lang="en-US" sz="1800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88024" y="4797152"/>
            <a:ext cx="3816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41AD"/>
                </a:solidFill>
                <a:latin typeface="+mn-lt"/>
              </a:rPr>
              <a:t>Agencies …</a:t>
            </a:r>
          </a:p>
          <a:p>
            <a:pPr algn="ctr"/>
            <a:r>
              <a:rPr lang="en-US" sz="1800" b="1" dirty="0">
                <a:solidFill>
                  <a:schemeClr val="accent1"/>
                </a:solidFill>
                <a:latin typeface="+mn-lt"/>
              </a:rPr>
              <a:t>EPSRC, NERC, BBSRC, TSB, </a:t>
            </a:r>
            <a:r>
              <a:rPr lang="en-US" sz="1800" b="1" dirty="0" err="1">
                <a:solidFill>
                  <a:schemeClr val="accent1"/>
                </a:solidFill>
                <a:latin typeface="+mn-lt"/>
              </a:rPr>
              <a:t>RAEng</a:t>
            </a:r>
            <a:r>
              <a:rPr lang="en-US" sz="1800" b="1" dirty="0">
                <a:solidFill>
                  <a:schemeClr val="accent1"/>
                </a:solidFill>
                <a:latin typeface="+mn-lt"/>
              </a:rPr>
              <a:t>, UK Space Agency</a:t>
            </a:r>
          </a:p>
        </p:txBody>
      </p:sp>
    </p:spTree>
    <p:extLst>
      <p:ext uri="{BB962C8B-B14F-4D97-AF65-F5344CB8AC3E}">
        <p14:creationId xmlns:p14="http://schemas.microsoft.com/office/powerpoint/2010/main" val="236773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Template 1 screen">
  <a:themeElements>
    <a:clrScheme name="">
      <a:dk1>
        <a:srgbClr val="000000"/>
      </a:dk1>
      <a:lt1>
        <a:srgbClr val="FFFFFF"/>
      </a:lt1>
      <a:dk2>
        <a:srgbClr val="0041AD"/>
      </a:dk2>
      <a:lt2>
        <a:srgbClr val="41B2FF"/>
      </a:lt2>
      <a:accent1>
        <a:srgbClr val="FF9900"/>
      </a:accent1>
      <a:accent2>
        <a:srgbClr val="00FFFF"/>
      </a:accent2>
      <a:accent3>
        <a:srgbClr val="AAB0D3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1_Template 1 scre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1_Template 1 scre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 1 scree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 1 scree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 1 scree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 1 scree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 1 scree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 1 scree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Template 1 screen">
  <a:themeElements>
    <a:clrScheme name="">
      <a:dk1>
        <a:srgbClr val="000000"/>
      </a:dk1>
      <a:lt1>
        <a:srgbClr val="FFFFFF"/>
      </a:lt1>
      <a:dk2>
        <a:srgbClr val="0041AD"/>
      </a:dk2>
      <a:lt2>
        <a:srgbClr val="41B2FF"/>
      </a:lt2>
      <a:accent1>
        <a:srgbClr val="FF9900"/>
      </a:accent1>
      <a:accent2>
        <a:srgbClr val="00FFFF"/>
      </a:accent2>
      <a:accent3>
        <a:srgbClr val="AAB0D3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2_Template 1 scre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2_Template 1 scre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emplate 1 scree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emplate 1 scree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emplate 1 scree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emplate 1 scree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emplate 1 scree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emplate 1 scree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Template 1 screen">
  <a:themeElements>
    <a:clrScheme name="">
      <a:dk1>
        <a:srgbClr val="000000"/>
      </a:dk1>
      <a:lt1>
        <a:srgbClr val="FFFFFF"/>
      </a:lt1>
      <a:dk2>
        <a:srgbClr val="0041AD"/>
      </a:dk2>
      <a:lt2>
        <a:srgbClr val="41B2FF"/>
      </a:lt2>
      <a:accent1>
        <a:srgbClr val="FF9900"/>
      </a:accent1>
      <a:accent2>
        <a:srgbClr val="00FFFF"/>
      </a:accent2>
      <a:accent3>
        <a:srgbClr val="AAB0D3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3_Template 1 scre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3_Template 1 scre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emplate 1 scree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Template 1 scree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emplate 1 scree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emplate 1 scree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emplate 1 scree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Template 1 scree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Template 1 screen">
  <a:themeElements>
    <a:clrScheme name="">
      <a:dk1>
        <a:srgbClr val="000000"/>
      </a:dk1>
      <a:lt1>
        <a:srgbClr val="FFFFFF"/>
      </a:lt1>
      <a:dk2>
        <a:srgbClr val="0041AD"/>
      </a:dk2>
      <a:lt2>
        <a:srgbClr val="41B2FF"/>
      </a:lt2>
      <a:accent1>
        <a:srgbClr val="FF9900"/>
      </a:accent1>
      <a:accent2>
        <a:srgbClr val="00FFFF"/>
      </a:accent2>
      <a:accent3>
        <a:srgbClr val="AAB0D3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4_Template 1 scre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4_Template 1 scre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emplate 1 scree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Template 1 scree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emplate 1 scree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emplate 1 scree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emplate 1 scree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Template 1 scree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Template 1 screen">
  <a:themeElements>
    <a:clrScheme name="">
      <a:dk1>
        <a:srgbClr val="000000"/>
      </a:dk1>
      <a:lt1>
        <a:srgbClr val="FFFFFF"/>
      </a:lt1>
      <a:dk2>
        <a:srgbClr val="0041AD"/>
      </a:dk2>
      <a:lt2>
        <a:srgbClr val="41B2FF"/>
      </a:lt2>
      <a:accent1>
        <a:srgbClr val="FF9900"/>
      </a:accent1>
      <a:accent2>
        <a:srgbClr val="00FFFF"/>
      </a:accent2>
      <a:accent3>
        <a:srgbClr val="AAB0D3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1_Template 1 scre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1_Template 1 scre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 1 scree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 1 scree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 1 scree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 1 scree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 1 scree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 1 scree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Template 1 screen">
  <a:themeElements>
    <a:clrScheme name="">
      <a:dk1>
        <a:srgbClr val="000000"/>
      </a:dk1>
      <a:lt1>
        <a:srgbClr val="FFFFFF"/>
      </a:lt1>
      <a:dk2>
        <a:srgbClr val="0041AD"/>
      </a:dk2>
      <a:lt2>
        <a:srgbClr val="41B2FF"/>
      </a:lt2>
      <a:accent1>
        <a:srgbClr val="FF9900"/>
      </a:accent1>
      <a:accent2>
        <a:srgbClr val="00FFFF"/>
      </a:accent2>
      <a:accent3>
        <a:srgbClr val="AAB0D3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2_Template 1 scre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2_Template 1 scre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emplate 1 scree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Template 1 scree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emplate 1 scree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emplate 1 scree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emplate 1 scree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Template 1 scree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ambitious3</Template>
  <TotalTime>5533</TotalTime>
  <Words>940</Words>
  <Application>Microsoft Macintosh PowerPoint</Application>
  <PresentationFormat>On-screen Show (4:3)</PresentationFormat>
  <Paragraphs>147</Paragraphs>
  <Slides>19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1_Template 1 screen</vt:lpstr>
      <vt:lpstr>2_Template 1 screen</vt:lpstr>
      <vt:lpstr>3_Template 1 screen</vt:lpstr>
      <vt:lpstr>4_Template 1 screen</vt:lpstr>
      <vt:lpstr>5_Template 1 screen</vt:lpstr>
      <vt:lpstr>6_Template 1 screen</vt:lpstr>
      <vt:lpstr>1_Office Theme</vt:lpstr>
      <vt:lpstr>PowerPoint Presentation</vt:lpstr>
      <vt:lpstr>Britannia Waves the Rules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Britannia Waves the Rules</vt:lpstr>
      <vt:lpstr> 1. EDU-RAS 2. ROBOTARIUM 3. Centre for Doctoral Training </vt:lpstr>
      <vt:lpstr>ROBOTARIUM A National UK Facility for Research into the Interactions amongst Robots, Environments, People and Autonomous Systems</vt:lpstr>
      <vt:lpstr>ROBOTARIUM A National UK Facility for Research into the Interactions amongst Robots, Environments, People and Autonomous Systems</vt:lpstr>
      <vt:lpstr>ROBOTARIUM A National UK Facility for Research into the Interactions amongst Robots, Environments, People and Autonomous Systems</vt:lpstr>
      <vt:lpstr>ROBOTARIUM A National UK Facility for Research into the Interactions amongst Robots, Environments, People and Autonomous Systems</vt:lpstr>
      <vt:lpstr>EDU-RAS The Edinburgh Alliance in Robotics and Autonomous Systems</vt:lpstr>
      <vt:lpstr>EDU-RAS EPSRC Centre for Doctoral Training in Robotics and Autonomous Systems</vt:lpstr>
    </vt:vector>
  </TitlesOfParts>
  <Company>Heriot-Watt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O'Brien, Lynsey</dc:creator>
  <cp:lastModifiedBy>David Lane</cp:lastModifiedBy>
  <cp:revision>140</cp:revision>
  <dcterms:created xsi:type="dcterms:W3CDTF">2012-03-05T14:31:25Z</dcterms:created>
  <dcterms:modified xsi:type="dcterms:W3CDTF">2014-06-17T05:56:58Z</dcterms:modified>
</cp:coreProperties>
</file>