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59" r:id="rId5"/>
    <p:sldId id="262" r:id="rId6"/>
    <p:sldId id="263" r:id="rId7"/>
    <p:sldId id="280" r:id="rId8"/>
    <p:sldId id="264" r:id="rId9"/>
    <p:sldId id="265" r:id="rId10"/>
    <p:sldId id="266" r:id="rId11"/>
    <p:sldId id="269" r:id="rId12"/>
    <p:sldId id="279" r:id="rId13"/>
    <p:sldId id="276" r:id="rId14"/>
    <p:sldId id="270" r:id="rId15"/>
    <p:sldId id="277" r:id="rId16"/>
    <p:sldId id="282" r:id="rId17"/>
    <p:sldId id="271" r:id="rId18"/>
    <p:sldId id="272" r:id="rId19"/>
    <p:sldId id="273" r:id="rId20"/>
    <p:sldId id="281" r:id="rId21"/>
    <p:sldId id="275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61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GB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Grade A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1989</c:v>
                </c:pt>
                <c:pt idx="1">
                  <c:v>1990</c:v>
                </c:pt>
                <c:pt idx="2">
                  <c:v>1991</c:v>
                </c:pt>
                <c:pt idx="3">
                  <c:v>1992</c:v>
                </c:pt>
                <c:pt idx="4">
                  <c:v>1995</c:v>
                </c:pt>
                <c:pt idx="5">
                  <c:v>1996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82</c:v>
                </c:pt>
                <c:pt idx="1">
                  <c:v>78</c:v>
                </c:pt>
                <c:pt idx="2">
                  <c:v>77</c:v>
                </c:pt>
                <c:pt idx="3">
                  <c:v>75</c:v>
                </c:pt>
                <c:pt idx="4">
                  <c:v>70</c:v>
                </c:pt>
                <c:pt idx="5">
                  <c:v>68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Grade B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1989</c:v>
                </c:pt>
                <c:pt idx="1">
                  <c:v>1990</c:v>
                </c:pt>
                <c:pt idx="2">
                  <c:v>1991</c:v>
                </c:pt>
                <c:pt idx="3">
                  <c:v>1992</c:v>
                </c:pt>
                <c:pt idx="4">
                  <c:v>1995</c:v>
                </c:pt>
                <c:pt idx="5">
                  <c:v>1996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73</c:v>
                </c:pt>
                <c:pt idx="1">
                  <c:v>68</c:v>
                </c:pt>
                <c:pt idx="2">
                  <c:v>68</c:v>
                </c:pt>
                <c:pt idx="3">
                  <c:v>66</c:v>
                </c:pt>
                <c:pt idx="4">
                  <c:v>60</c:v>
                </c:pt>
                <c:pt idx="5">
                  <c:v>56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Grade C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1989</c:v>
                </c:pt>
                <c:pt idx="1">
                  <c:v>1990</c:v>
                </c:pt>
                <c:pt idx="2">
                  <c:v>1991</c:v>
                </c:pt>
                <c:pt idx="3">
                  <c:v>1992</c:v>
                </c:pt>
                <c:pt idx="4">
                  <c:v>1995</c:v>
                </c:pt>
                <c:pt idx="5">
                  <c:v>1996</c:v>
                </c:pt>
              </c:numCache>
            </c:numRef>
          </c:cat>
          <c:val>
            <c:numRef>
              <c:f>Sheet1!$D$2:$D$7</c:f>
              <c:numCache>
                <c:formatCode>General</c:formatCode>
                <c:ptCount val="6"/>
                <c:pt idx="0">
                  <c:v>64</c:v>
                </c:pt>
                <c:pt idx="1">
                  <c:v>61</c:v>
                </c:pt>
                <c:pt idx="2">
                  <c:v>60</c:v>
                </c:pt>
                <c:pt idx="3">
                  <c:v>58</c:v>
                </c:pt>
                <c:pt idx="4">
                  <c:v>54</c:v>
                </c:pt>
                <c:pt idx="5">
                  <c:v>48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Grade D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1989</c:v>
                </c:pt>
                <c:pt idx="1">
                  <c:v>1990</c:v>
                </c:pt>
                <c:pt idx="2">
                  <c:v>1991</c:v>
                </c:pt>
                <c:pt idx="3">
                  <c:v>1992</c:v>
                </c:pt>
                <c:pt idx="4">
                  <c:v>1995</c:v>
                </c:pt>
                <c:pt idx="5">
                  <c:v>1996</c:v>
                </c:pt>
              </c:numCache>
            </c:numRef>
          </c:cat>
          <c:val>
            <c:numRef>
              <c:f>Sheet1!$E$2:$E$7</c:f>
              <c:numCache>
                <c:formatCode>General</c:formatCode>
                <c:ptCount val="6"/>
                <c:pt idx="0">
                  <c:v>58</c:v>
                </c:pt>
                <c:pt idx="1">
                  <c:v>55</c:v>
                </c:pt>
                <c:pt idx="2">
                  <c:v>54</c:v>
                </c:pt>
                <c:pt idx="3">
                  <c:v>51</c:v>
                </c:pt>
                <c:pt idx="4">
                  <c:v>47</c:v>
                </c:pt>
                <c:pt idx="5">
                  <c:v>44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Grade E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1989</c:v>
                </c:pt>
                <c:pt idx="1">
                  <c:v>1990</c:v>
                </c:pt>
                <c:pt idx="2">
                  <c:v>1991</c:v>
                </c:pt>
                <c:pt idx="3">
                  <c:v>1992</c:v>
                </c:pt>
                <c:pt idx="4">
                  <c:v>1995</c:v>
                </c:pt>
                <c:pt idx="5">
                  <c:v>1996</c:v>
                </c:pt>
              </c:numCache>
            </c:numRef>
          </c:cat>
          <c:val>
            <c:numRef>
              <c:f>Sheet1!$F$2:$F$7</c:f>
              <c:numCache>
                <c:formatCode>General</c:formatCode>
                <c:ptCount val="6"/>
                <c:pt idx="0">
                  <c:v>51</c:v>
                </c:pt>
                <c:pt idx="1">
                  <c:v>48</c:v>
                </c:pt>
                <c:pt idx="2">
                  <c:v>47</c:v>
                </c:pt>
                <c:pt idx="3">
                  <c:v>46</c:v>
                </c:pt>
                <c:pt idx="4">
                  <c:v>40</c:v>
                </c:pt>
                <c:pt idx="5">
                  <c:v>37</c:v>
                </c:pt>
              </c:numCache>
            </c:numRef>
          </c:val>
        </c:ser>
        <c:marker val="1"/>
        <c:axId val="116847744"/>
        <c:axId val="116849280"/>
      </c:lineChart>
      <c:catAx>
        <c:axId val="116847744"/>
        <c:scaling>
          <c:orientation val="minMax"/>
        </c:scaling>
        <c:axPos val="b"/>
        <c:numFmt formatCode="General" sourceLinked="1"/>
        <c:tickLblPos val="nextTo"/>
        <c:crossAx val="116849280"/>
        <c:crosses val="autoZero"/>
        <c:auto val="1"/>
        <c:lblAlgn val="ctr"/>
        <c:lblOffset val="100"/>
      </c:catAx>
      <c:valAx>
        <c:axId val="116849280"/>
        <c:scaling>
          <c:orientation val="minMax"/>
        </c:scaling>
        <c:axPos val="l"/>
        <c:majorGridlines/>
        <c:numFmt formatCode="General" sourceLinked="1"/>
        <c:tickLblPos val="nextTo"/>
        <c:crossAx val="11684774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92DC-A16B-42BA-A154-8D6F59C9E015}" type="datetimeFigureOut">
              <a:rPr lang="en-GB" smtClean="0"/>
              <a:pPr/>
              <a:t>15/07/2014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A1C6-EDC3-4CAC-ACA6-2CC7DBA9E26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92DC-A16B-42BA-A154-8D6F59C9E015}" type="datetimeFigureOut">
              <a:rPr lang="en-GB" smtClean="0"/>
              <a:pPr/>
              <a:t>15/07/2014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A1C6-EDC3-4CAC-ACA6-2CC7DBA9E26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92DC-A16B-42BA-A154-8D6F59C9E015}" type="datetimeFigureOut">
              <a:rPr lang="en-GB" smtClean="0"/>
              <a:pPr/>
              <a:t>15/07/2014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A1C6-EDC3-4CAC-ACA6-2CC7DBA9E26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92DC-A16B-42BA-A154-8D6F59C9E015}" type="datetimeFigureOut">
              <a:rPr lang="en-GB" smtClean="0"/>
              <a:pPr/>
              <a:t>15/07/2014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A1C6-EDC3-4CAC-ACA6-2CC7DBA9E26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92DC-A16B-42BA-A154-8D6F59C9E015}" type="datetimeFigureOut">
              <a:rPr lang="en-GB" smtClean="0"/>
              <a:pPr/>
              <a:t>15/07/2014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A1C6-EDC3-4CAC-ACA6-2CC7DBA9E26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92DC-A16B-42BA-A154-8D6F59C9E015}" type="datetimeFigureOut">
              <a:rPr lang="en-GB" smtClean="0"/>
              <a:pPr/>
              <a:t>15/07/2014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A1C6-EDC3-4CAC-ACA6-2CC7DBA9E26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92DC-A16B-42BA-A154-8D6F59C9E015}" type="datetimeFigureOut">
              <a:rPr lang="en-GB" smtClean="0"/>
              <a:pPr/>
              <a:t>15/07/2014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A1C6-EDC3-4CAC-ACA6-2CC7DBA9E26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92DC-A16B-42BA-A154-8D6F59C9E015}" type="datetimeFigureOut">
              <a:rPr lang="en-GB" smtClean="0"/>
              <a:pPr/>
              <a:t>15/07/2014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A1C6-EDC3-4CAC-ACA6-2CC7DBA9E26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92DC-A16B-42BA-A154-8D6F59C9E015}" type="datetimeFigureOut">
              <a:rPr lang="en-GB" smtClean="0"/>
              <a:pPr/>
              <a:t>15/07/2014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A1C6-EDC3-4CAC-ACA6-2CC7DBA9E26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92DC-A16B-42BA-A154-8D6F59C9E015}" type="datetimeFigureOut">
              <a:rPr lang="en-GB" smtClean="0"/>
              <a:pPr/>
              <a:t>15/07/2014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A1C6-EDC3-4CAC-ACA6-2CC7DBA9E26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C92DC-A16B-42BA-A154-8D6F59C9E015}" type="datetimeFigureOut">
              <a:rPr lang="en-GB" smtClean="0"/>
              <a:pPr/>
              <a:t>15/07/2014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AA1C6-EDC3-4CAC-ACA6-2CC7DBA9E26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C92DC-A16B-42BA-A154-8D6F59C9E015}" type="datetimeFigureOut">
              <a:rPr lang="en-GB" smtClean="0"/>
              <a:pPr/>
              <a:t>15/07/2014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AA1C6-EDC3-4CAC-ACA6-2CC7DBA9E26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kdeansofscience.ac.uk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uploads/system/uploads/attachment_data/file/299658/programme-for-international-student-assessment-pisa-2012-national-report-for-england.pdf" TargetMode="External"/><Relationship Id="rId2" Type="http://schemas.openxmlformats.org/officeDocument/2006/relationships/hyperlink" Target="http://www.ons.gov.uk/ons/publications/re-reference-tables.html?edition=tcm:77-333261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ofqual.gov.uk/documents/update-on-the-reforms-being-made-to-as-qualifications-a-levels/all-versions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1728191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 Levels</a:t>
            </a:r>
            <a:br>
              <a:rPr lang="en-GB" dirty="0" smtClean="0"/>
            </a:br>
            <a:r>
              <a:rPr lang="en-GB" dirty="0" smtClean="0"/>
              <a:t>- fit for purpose?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80928"/>
            <a:ext cx="6400800" cy="3528392"/>
          </a:xfrm>
        </p:spPr>
        <p:txBody>
          <a:bodyPr>
            <a:noAutofit/>
          </a:bodyPr>
          <a:lstStyle/>
          <a:p>
            <a:r>
              <a:rPr lang="en-GB" sz="2400" dirty="0" smtClean="0">
                <a:solidFill>
                  <a:schemeClr val="tx1"/>
                </a:solidFill>
              </a:rPr>
              <a:t>Ian Haines</a:t>
            </a:r>
          </a:p>
          <a:p>
            <a:r>
              <a:rPr lang="en-GB" sz="2400" dirty="0" smtClean="0">
                <a:solidFill>
                  <a:schemeClr val="tx1"/>
                </a:solidFill>
              </a:rPr>
              <a:t>Executive Secretary, UK Deans of Science </a:t>
            </a:r>
          </a:p>
          <a:p>
            <a:r>
              <a:rPr lang="en-GB" sz="2400" dirty="0" smtClean="0">
                <a:solidFill>
                  <a:schemeClr val="tx1"/>
                </a:solidFill>
              </a:rPr>
              <a:t>Emeritus Professor, London Metropolitan University</a:t>
            </a:r>
          </a:p>
          <a:p>
            <a:endParaRPr lang="en-GB" sz="2400" dirty="0" smtClean="0">
              <a:solidFill>
                <a:schemeClr val="tx1"/>
              </a:solidFill>
            </a:endParaRPr>
          </a:p>
          <a:p>
            <a:r>
              <a:rPr lang="en-GB" sz="2000" dirty="0" smtClean="0">
                <a:solidFill>
                  <a:schemeClr val="tx1"/>
                </a:solidFill>
              </a:rPr>
              <a:t>Parliamentary and Scientific Committee</a:t>
            </a:r>
          </a:p>
          <a:p>
            <a:r>
              <a:rPr lang="en-GB" sz="2000" dirty="0" smtClean="0">
                <a:solidFill>
                  <a:schemeClr val="tx1"/>
                </a:solidFill>
              </a:rPr>
              <a:t>15 July 2014</a:t>
            </a:r>
          </a:p>
          <a:p>
            <a:endParaRPr lang="en-GB" sz="2000" dirty="0">
              <a:solidFill>
                <a:schemeClr val="tx1"/>
              </a:solidFill>
              <a:hlinkClick r:id="rId2"/>
            </a:endParaRPr>
          </a:p>
          <a:p>
            <a:r>
              <a:rPr lang="en-GB" sz="2000" dirty="0" smtClean="0">
                <a:solidFill>
                  <a:schemeClr val="tx1"/>
                </a:solidFill>
                <a:hlinkClick r:id="rId2"/>
              </a:rPr>
              <a:t>www.ukdeansofscience.ac.uk</a:t>
            </a:r>
            <a:endParaRPr lang="en-GB" sz="2000" dirty="0" smtClean="0">
              <a:solidFill>
                <a:schemeClr val="tx1"/>
              </a:solidFill>
            </a:endParaRPr>
          </a:p>
          <a:p>
            <a:endParaRPr lang="en-GB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b="1" dirty="0" smtClean="0"/>
              <a:t>From history to the present (</a:t>
            </a:r>
            <a:r>
              <a:rPr lang="en-GB" sz="3600" b="1" dirty="0" err="1" smtClean="0"/>
              <a:t>contd</a:t>
            </a:r>
            <a:r>
              <a:rPr lang="en-GB" sz="3600" b="1" dirty="0" smtClean="0"/>
              <a:t>)</a:t>
            </a:r>
            <a:br>
              <a:rPr lang="en-GB" sz="3600" b="1" dirty="0" smtClean="0"/>
            </a:br>
            <a:r>
              <a:rPr lang="en-GB" sz="3600" b="1" dirty="0" smtClean="0"/>
              <a:t> Relative positions 2012 PISA tests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/>
          <a:lstStyle/>
          <a:p>
            <a:pPr>
              <a:buNone/>
            </a:pPr>
            <a:endParaRPr lang="en-GB" dirty="0" smtClean="0"/>
          </a:p>
          <a:p>
            <a:pPr>
              <a:buNone/>
            </a:pP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87624" y="1844823"/>
          <a:ext cx="6840760" cy="333729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710190"/>
                <a:gridCol w="1710190"/>
                <a:gridCol w="1710190"/>
                <a:gridCol w="1710190"/>
              </a:tblGrid>
              <a:tr h="51305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Relative</a:t>
                      </a:r>
                    </a:p>
                    <a:p>
                      <a:pPr algn="ctr"/>
                      <a:r>
                        <a:rPr lang="en-GB" sz="2000" dirty="0" smtClean="0"/>
                        <a:t>Position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MATHS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SCIENCE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READING</a:t>
                      </a:r>
                      <a:endParaRPr lang="en-GB" sz="2000" dirty="0"/>
                    </a:p>
                  </a:txBody>
                  <a:tcPr/>
                </a:tc>
              </a:tr>
              <a:tr h="584057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1st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Rep of Ireland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Rep of Ireland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Rep of Ireland</a:t>
                      </a:r>
                      <a:endParaRPr lang="en-GB" sz="2000" dirty="0"/>
                    </a:p>
                  </a:txBody>
                  <a:tcPr/>
                </a:tc>
              </a:tr>
              <a:tr h="51305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2nd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Scotland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England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Scotland</a:t>
                      </a:r>
                      <a:endParaRPr lang="en-GB" sz="2000" dirty="0"/>
                    </a:p>
                  </a:txBody>
                  <a:tcPr/>
                </a:tc>
              </a:tr>
              <a:tr h="51305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3rd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England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Scotland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England</a:t>
                      </a:r>
                      <a:endParaRPr lang="en-GB" sz="2000" dirty="0"/>
                    </a:p>
                  </a:txBody>
                  <a:tcPr/>
                </a:tc>
              </a:tr>
              <a:tr h="51305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4th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NI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NI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NI</a:t>
                      </a:r>
                      <a:endParaRPr lang="en-GB" sz="2000" dirty="0"/>
                    </a:p>
                  </a:txBody>
                  <a:tcPr/>
                </a:tc>
              </a:tr>
              <a:tr h="51305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5th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Wales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Wales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Wales</a:t>
                      </a:r>
                      <a:endParaRPr lang="en-GB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b="1" dirty="0" smtClean="0"/>
              <a:t>The Gold Standard?</a:t>
            </a:r>
            <a:br>
              <a:rPr lang="en-GB" sz="3600" b="1" dirty="0" smtClean="0"/>
            </a:br>
            <a:r>
              <a:rPr lang="en-GB" sz="3600" b="1" dirty="0" smtClean="0"/>
              <a:t>A lesson from A level chemistry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sz="1800" dirty="0" smtClean="0"/>
              <a:t>Fresher's</a:t>
            </a:r>
          </a:p>
          <a:p>
            <a:pPr>
              <a:buNone/>
            </a:pPr>
            <a:r>
              <a:rPr lang="en-GB" sz="1800" dirty="0" smtClean="0"/>
              <a:t>score</a:t>
            </a:r>
          </a:p>
          <a:p>
            <a:pPr>
              <a:buNone/>
            </a:pPr>
            <a:r>
              <a:rPr lang="en-GB" sz="1800" dirty="0" smtClean="0"/>
              <a:t>in standard</a:t>
            </a:r>
          </a:p>
          <a:p>
            <a:pPr>
              <a:buNone/>
            </a:pPr>
            <a:r>
              <a:rPr lang="en-GB" sz="1800" dirty="0" smtClean="0"/>
              <a:t>test</a:t>
            </a:r>
          </a:p>
          <a:p>
            <a:pPr>
              <a:buNone/>
            </a:pPr>
            <a:r>
              <a:rPr lang="en-GB" dirty="0" smtClean="0"/>
              <a:t> </a:t>
            </a:r>
            <a:endParaRPr lang="en-GB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1524000" y="1700808"/>
          <a:ext cx="6096000" cy="3760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sz="4000" b="1" dirty="0" smtClean="0"/>
              <a:t>Objectives of A levels 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Define and assess achievement of the knowledge, skills and understanding which will be needed by students planning to progress to undergraduate study at a UK higher education establishment, particularly (although not only) in the same subject area </a:t>
            </a:r>
          </a:p>
          <a:p>
            <a:r>
              <a:rPr lang="en-GB" dirty="0" smtClean="0"/>
              <a:t>Set out a robust and internationally comparable post-16 academic course of study to develop that knowledge, skills and understanding </a:t>
            </a:r>
          </a:p>
          <a:p>
            <a:r>
              <a:rPr lang="en-GB" dirty="0" smtClean="0"/>
              <a:t>[enable] UK universities to accurately identify the level of attainment of students </a:t>
            </a:r>
          </a:p>
          <a:p>
            <a:r>
              <a:rPr lang="en-GB" dirty="0" smtClean="0"/>
              <a:t>Provide a basis for school and college accountability measures at age 18 and </a:t>
            </a:r>
          </a:p>
          <a:p>
            <a:r>
              <a:rPr lang="en-GB" dirty="0" smtClean="0"/>
              <a:t>Provide a benchmark of academic ability for employers</a:t>
            </a:r>
            <a:endParaRPr lang="en-GB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 smtClean="0"/>
              <a:t>There must be a better way 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If we retain A levels, </a:t>
            </a:r>
            <a:r>
              <a:rPr lang="en-GB" dirty="0" err="1" smtClean="0"/>
              <a:t>Ofqual</a:t>
            </a:r>
            <a:r>
              <a:rPr lang="en-GB" dirty="0" smtClean="0"/>
              <a:t> is right to:</a:t>
            </a:r>
          </a:p>
          <a:p>
            <a:r>
              <a:rPr lang="en-GB" dirty="0" smtClean="0"/>
              <a:t>remove January examinations</a:t>
            </a:r>
          </a:p>
          <a:p>
            <a:r>
              <a:rPr lang="en-GB" dirty="0" smtClean="0"/>
              <a:t>keep the AS level qualification</a:t>
            </a:r>
          </a:p>
          <a:p>
            <a:r>
              <a:rPr lang="en-GB" dirty="0" smtClean="0"/>
              <a:t>remove micro-modularisation </a:t>
            </a:r>
          </a:p>
          <a:p>
            <a:r>
              <a:rPr lang="en-GB" dirty="0" smtClean="0"/>
              <a:t>assess AS and A level at end of programme</a:t>
            </a:r>
          </a:p>
          <a:p>
            <a:r>
              <a:rPr lang="en-GB" dirty="0" smtClean="0"/>
              <a:t>retain practical work as a defined, assessable component [but wrong on detail of assessment ]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 smtClean="0"/>
              <a:t>There must be a better way (</a:t>
            </a:r>
            <a:r>
              <a:rPr lang="en-GB" sz="3600" b="1" dirty="0" err="1" smtClean="0"/>
              <a:t>contd</a:t>
            </a:r>
            <a:r>
              <a:rPr lang="en-GB" sz="3600" b="1" dirty="0" smtClean="0"/>
              <a:t>)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dirty="0" smtClean="0"/>
              <a:t>If we must have A levels in science:</a:t>
            </a:r>
          </a:p>
          <a:p>
            <a:r>
              <a:rPr lang="en-GB" dirty="0" smtClean="0"/>
              <a:t>have one awarding body</a:t>
            </a:r>
          </a:p>
          <a:p>
            <a:r>
              <a:rPr lang="en-GB" dirty="0" smtClean="0"/>
              <a:t>make vocational as acceptable as ‘academic’</a:t>
            </a:r>
          </a:p>
          <a:p>
            <a:r>
              <a:rPr lang="en-GB" dirty="0" smtClean="0"/>
              <a:t>ensure students learn about and recognise the overlaps between the traditional disciplines</a:t>
            </a:r>
          </a:p>
          <a:p>
            <a:r>
              <a:rPr lang="en-GB" dirty="0" smtClean="0"/>
              <a:t>no  skimping on application of maths/statistics </a:t>
            </a:r>
          </a:p>
          <a:p>
            <a:r>
              <a:rPr lang="en-GB" dirty="0" smtClean="0"/>
              <a:t>ensure assessment (inc practical skills) is fit for purpose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 smtClean="0"/>
              <a:t>Practical assessment*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41338" indent="-279400">
              <a:buNone/>
            </a:pPr>
            <a:r>
              <a:rPr lang="en-GB" sz="3400" dirty="0" smtClean="0"/>
              <a:t>Current arrangement does not work</a:t>
            </a:r>
          </a:p>
          <a:p>
            <a:pPr marL="541338" indent="-279400">
              <a:buNone/>
            </a:pPr>
            <a:endParaRPr lang="en-GB" sz="3400" dirty="0" smtClean="0"/>
          </a:p>
          <a:p>
            <a:pPr marL="541338" indent="-279400">
              <a:buNone/>
            </a:pPr>
            <a:r>
              <a:rPr lang="en-GB" sz="3400" dirty="0" err="1" smtClean="0"/>
              <a:t>Ofqual’s</a:t>
            </a:r>
            <a:r>
              <a:rPr lang="en-GB" sz="3400" dirty="0" smtClean="0"/>
              <a:t>  new proposals: </a:t>
            </a:r>
          </a:p>
          <a:p>
            <a:pPr marL="541338" indent="-279400"/>
            <a:r>
              <a:rPr lang="en-GB" sz="3400" dirty="0" smtClean="0"/>
              <a:t> require each science A level to include a minimum of 12 practical exercises</a:t>
            </a:r>
          </a:p>
          <a:p>
            <a:pPr marL="541338" indent="-279400"/>
            <a:r>
              <a:rPr lang="en-GB" sz="3400" dirty="0" smtClean="0"/>
              <a:t> a grade of pass or fail awarded alongside the grade for the written examination</a:t>
            </a:r>
          </a:p>
          <a:p>
            <a:pPr marL="541338" indent="-279400"/>
            <a:r>
              <a:rPr lang="en-GB" sz="3400" dirty="0" smtClean="0"/>
              <a:t>written examination will test knowledge and understanding of practical work</a:t>
            </a:r>
          </a:p>
          <a:p>
            <a:pPr marL="541338" indent="-279400"/>
            <a:r>
              <a:rPr lang="en-GB" sz="3400" dirty="0" smtClean="0"/>
              <a:t>no non-exam assessment of practical skills for AS qualifications</a:t>
            </a:r>
          </a:p>
          <a:p>
            <a:pPr marL="541338" indent="-279400">
              <a:buNone/>
            </a:pPr>
            <a:endParaRPr lang="en-GB" dirty="0" smtClean="0"/>
          </a:p>
          <a:p>
            <a:pPr marL="541338" indent="-279400">
              <a:buNone/>
            </a:pPr>
            <a:r>
              <a:rPr lang="en-GB" b="1" dirty="0" smtClean="0"/>
              <a:t>*NB This includes fieldwork</a:t>
            </a:r>
          </a:p>
          <a:p>
            <a:pPr marL="541338" indent="-279400"/>
            <a:endParaRPr lang="en-GB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Pass/Fail grading...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Wrong message to teachers</a:t>
            </a:r>
          </a:p>
          <a:p>
            <a:r>
              <a:rPr lang="en-GB" dirty="0" smtClean="0"/>
              <a:t>Wrong message to students</a:t>
            </a:r>
          </a:p>
          <a:p>
            <a:r>
              <a:rPr lang="en-GB" dirty="0" smtClean="0"/>
              <a:t>Downgrades practical skills</a:t>
            </a:r>
          </a:p>
          <a:p>
            <a:r>
              <a:rPr lang="en-GB" dirty="0" smtClean="0"/>
              <a:t>Will schools bother?</a:t>
            </a:r>
          </a:p>
          <a:p>
            <a:r>
              <a:rPr lang="en-GB" dirty="0" smtClean="0"/>
              <a:t>Race to the bottom?</a:t>
            </a:r>
          </a:p>
          <a:p>
            <a:r>
              <a:rPr lang="en-GB" dirty="0" smtClean="0"/>
              <a:t>At best move to </a:t>
            </a:r>
            <a:r>
              <a:rPr lang="en-GB" smtClean="0"/>
              <a:t>the ‘bog standard pass’</a:t>
            </a:r>
            <a:endParaRPr lang="en-GB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 smtClean="0"/>
              <a:t>The better way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A broader (IB equivalent) curriculum that :</a:t>
            </a:r>
          </a:p>
          <a:p>
            <a:r>
              <a:rPr lang="en-GB" dirty="0" smtClean="0"/>
              <a:t>ensures space for some STEM up to age 18/19</a:t>
            </a:r>
          </a:p>
          <a:p>
            <a:r>
              <a:rPr lang="en-GB" dirty="0" smtClean="0"/>
              <a:t>gives more scope for considering the overlap between the traditional disciplines including STEM /non-STEM</a:t>
            </a:r>
          </a:p>
          <a:p>
            <a:r>
              <a:rPr lang="en-GB" dirty="0" smtClean="0"/>
              <a:t>could have compulsory STEM up to 18  </a:t>
            </a:r>
            <a:endParaRPr lang="en-GB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>Who considers the cost of delivering the qualifications</a:t>
            </a:r>
            <a:r>
              <a:rPr lang="en-GB" dirty="0" smtClean="0"/>
              <a:t>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Ofqual’s Corporate Plan 2013:</a:t>
            </a:r>
          </a:p>
          <a:p>
            <a:r>
              <a:rPr lang="en-GB" dirty="0" smtClean="0"/>
              <a:t>seeking information on comparative prices of vocational qualifications and value for money</a:t>
            </a:r>
          </a:p>
          <a:p>
            <a:r>
              <a:rPr lang="en-GB" dirty="0" smtClean="0"/>
              <a:t>for GCSE, AS and A level - will identify cost drivers for new proposals and expected profitability</a:t>
            </a:r>
          </a:p>
          <a:p>
            <a:r>
              <a:rPr lang="en-GB" dirty="0" smtClean="0"/>
              <a:t>will publish exam board service and cost comparison data  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Who advises govt on cost of teaching?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GB" dirty="0" smtClean="0"/>
          </a:p>
          <a:p>
            <a:pPr algn="ctr">
              <a:buNone/>
            </a:pPr>
            <a:r>
              <a:rPr lang="en-GB" dirty="0" smtClean="0"/>
              <a:t>      </a:t>
            </a:r>
          </a:p>
          <a:p>
            <a:pPr algn="ctr">
              <a:buNone/>
            </a:pPr>
            <a:endParaRPr lang="en-GB" dirty="0" smtClean="0"/>
          </a:p>
          <a:p>
            <a:pPr algn="ctr">
              <a:buNone/>
            </a:pPr>
            <a:r>
              <a:rPr lang="en-GB" dirty="0" smtClean="0"/>
              <a:t>[This slide is deliberately left blank!]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 smtClean="0"/>
              <a:t>Summary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UK Deans of Science</a:t>
            </a:r>
          </a:p>
          <a:p>
            <a:r>
              <a:rPr lang="en-GB" dirty="0" smtClean="0"/>
              <a:t>Confession time</a:t>
            </a:r>
          </a:p>
          <a:p>
            <a:r>
              <a:rPr lang="en-GB" dirty="0" smtClean="0"/>
              <a:t>Can we </a:t>
            </a:r>
            <a:r>
              <a:rPr lang="en-GB" dirty="0" err="1" smtClean="0"/>
              <a:t>Iearn</a:t>
            </a:r>
            <a:r>
              <a:rPr lang="en-GB" dirty="0" smtClean="0"/>
              <a:t> from history?</a:t>
            </a:r>
          </a:p>
          <a:p>
            <a:r>
              <a:rPr lang="en-GB" dirty="0" smtClean="0"/>
              <a:t>Some casual empiricism </a:t>
            </a:r>
          </a:p>
          <a:p>
            <a:r>
              <a:rPr lang="en-GB" dirty="0" smtClean="0"/>
              <a:t>What happened to the ‘gold standard’?</a:t>
            </a:r>
          </a:p>
          <a:p>
            <a:r>
              <a:rPr lang="en-GB" dirty="0" smtClean="0"/>
              <a:t>What would be ‘fit for purpose’?</a:t>
            </a:r>
          </a:p>
          <a:p>
            <a:r>
              <a:rPr lang="en-GB" dirty="0" smtClean="0"/>
              <a:t>Final comments</a:t>
            </a:r>
          </a:p>
          <a:p>
            <a:pPr>
              <a:buNone/>
            </a:pPr>
            <a:endParaRPr lang="en-GB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b="1" dirty="0" smtClean="0"/>
              <a:t>How far can we drive the politics out of STEM education?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GB" dirty="0" smtClean="0"/>
          </a:p>
          <a:p>
            <a:pPr indent="11113">
              <a:buNone/>
            </a:pPr>
            <a:r>
              <a:rPr lang="en-GB" dirty="0" smtClean="0"/>
              <a:t>Are there any lessons to be learnt from the effective independence of the </a:t>
            </a:r>
          </a:p>
          <a:p>
            <a:pPr marL="709613" indent="-355600"/>
            <a:r>
              <a:rPr lang="en-GB" dirty="0" smtClean="0"/>
              <a:t>Bank of England</a:t>
            </a:r>
          </a:p>
          <a:p>
            <a:pPr marL="709613" indent="-355600"/>
            <a:r>
              <a:rPr lang="en-GB" dirty="0" smtClean="0"/>
              <a:t>Monetary Policy Committee</a:t>
            </a:r>
          </a:p>
          <a:p>
            <a:pPr marL="709613" indent="-355600"/>
            <a:r>
              <a:rPr lang="en-GB" dirty="0" smtClean="0"/>
              <a:t>Prudential Regulation Authority?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Some references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endParaRPr lang="en-GB" u="sng" dirty="0" smtClean="0">
              <a:hlinkClick r:id="rId2"/>
            </a:endParaRPr>
          </a:p>
          <a:p>
            <a:r>
              <a:rPr lang="en-GB" sz="7200" dirty="0" smtClean="0"/>
              <a:t>Office for National Statistics, Graduates in the Labour Market 2013, November 2013,                                             </a:t>
            </a:r>
          </a:p>
          <a:p>
            <a:pPr>
              <a:buNone/>
            </a:pPr>
            <a:r>
              <a:rPr lang="en-GB" sz="7200" u="sng" dirty="0" smtClean="0">
                <a:hlinkClick r:id="rId2"/>
              </a:rPr>
              <a:t>http://www.ons.gov.uk/ons/publications/re-reference-tables.html?edition=tcm%3A77-333261</a:t>
            </a:r>
            <a:endParaRPr lang="en-GB" sz="7200" u="sng" dirty="0" smtClean="0"/>
          </a:p>
          <a:p>
            <a:r>
              <a:rPr lang="en-GB" sz="7200" dirty="0" smtClean="0"/>
              <a:t>Achievement of 15 Year-Olds in England: PISA 2012 National Report, Rebecca </a:t>
            </a:r>
            <a:r>
              <a:rPr lang="en-GB" sz="7200" dirty="0" err="1" smtClean="0"/>
              <a:t>Wheater</a:t>
            </a:r>
            <a:r>
              <a:rPr lang="en-GB" sz="7200" dirty="0" smtClean="0"/>
              <a:t>, Robert Ager, </a:t>
            </a:r>
            <a:r>
              <a:rPr lang="en-GB" sz="7200" dirty="0" err="1" smtClean="0"/>
              <a:t>Bethan</a:t>
            </a:r>
            <a:r>
              <a:rPr lang="en-GB" sz="7200" dirty="0" smtClean="0"/>
              <a:t> Burge &amp; Juliet </a:t>
            </a:r>
            <a:r>
              <a:rPr lang="en-GB" sz="7200" dirty="0" err="1" smtClean="0"/>
              <a:t>Sizmur</a:t>
            </a:r>
            <a:r>
              <a:rPr lang="en-GB" sz="7200" dirty="0" smtClean="0"/>
              <a:t>, -National Foundation for Educational Research, Department for Education, December 2013 - revised April 2014</a:t>
            </a:r>
          </a:p>
          <a:p>
            <a:pPr>
              <a:buNone/>
            </a:pPr>
            <a:r>
              <a:rPr lang="en-GB" sz="7200" u="sng" dirty="0" smtClean="0">
                <a:hlinkClick r:id="rId3"/>
              </a:rPr>
              <a:t>https://www.gov.uk/government/uploads/system/uploads/attachment_data/file/299658/programme-for-international-student-assessment-pisa-2012-national-report-for-england.pdf</a:t>
            </a:r>
            <a:r>
              <a:rPr lang="en-GB" sz="7200" dirty="0" smtClean="0"/>
              <a:t> </a:t>
            </a:r>
          </a:p>
          <a:p>
            <a:r>
              <a:rPr lang="en-GB" sz="7200" dirty="0" smtClean="0"/>
              <a:t>Research in Assessment XIII Assessment Subject Group, The Royal Society of Chemistry, 1998</a:t>
            </a:r>
          </a:p>
          <a:p>
            <a:r>
              <a:rPr lang="en-GB" sz="7200" b="1" dirty="0" smtClean="0"/>
              <a:t>From: An update on the Reforms Being Made to AS Qualifications and A levels, April 2014, </a:t>
            </a:r>
            <a:r>
              <a:rPr lang="en-GB" sz="7200" b="1" dirty="0" err="1" smtClean="0"/>
              <a:t>Ofqual</a:t>
            </a:r>
            <a:r>
              <a:rPr lang="en-GB" sz="7200" b="1" dirty="0" smtClean="0"/>
              <a:t>/14/5405</a:t>
            </a:r>
            <a:endParaRPr lang="en-GB" sz="7200" dirty="0" smtClean="0"/>
          </a:p>
          <a:p>
            <a:r>
              <a:rPr lang="en-GB" sz="7200" b="1" u="sng" dirty="0" smtClean="0">
                <a:hlinkClick r:id="rId4"/>
              </a:rPr>
              <a:t>http://ofqual.gov.uk/documents/update-on-the-reforms-being-made-to-as-qualifications-a-levels/all-versions/</a:t>
            </a:r>
            <a:r>
              <a:rPr lang="en-GB" sz="7200" b="1" dirty="0" smtClean="0"/>
              <a:t> </a:t>
            </a:r>
            <a:endParaRPr lang="en-GB" sz="7200" dirty="0" smtClean="0"/>
          </a:p>
          <a:p>
            <a:r>
              <a:rPr lang="en-GB" sz="7200" dirty="0" err="1" smtClean="0"/>
              <a:t>Ofqual</a:t>
            </a:r>
            <a:r>
              <a:rPr lang="en-GB" sz="7200" dirty="0" smtClean="0"/>
              <a:t> Corporate Plan 2013, August 2013 (</a:t>
            </a:r>
            <a:r>
              <a:rPr lang="en-GB" sz="7200" dirty="0" err="1" smtClean="0"/>
              <a:t>Ofqual</a:t>
            </a:r>
            <a:r>
              <a:rPr lang="en-GB" sz="7200" dirty="0" smtClean="0"/>
              <a:t>/13/5310)</a:t>
            </a:r>
            <a:endParaRPr lang="en-GB" sz="7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pPr>
              <a:buNone/>
            </a:pPr>
            <a:r>
              <a:rPr lang="en-GB" dirty="0" smtClean="0"/>
              <a:t>       THANK     </a:t>
            </a:r>
          </a:p>
          <a:p>
            <a:pPr>
              <a:buNone/>
            </a:pPr>
            <a:r>
              <a:rPr lang="en-GB" dirty="0" smtClean="0"/>
              <a:t>               YOU</a:t>
            </a:r>
          </a:p>
          <a:p>
            <a:pPr>
              <a:buNone/>
            </a:pPr>
            <a:r>
              <a:rPr lang="en-GB" dirty="0" smtClean="0"/>
              <a:t>                       FOR </a:t>
            </a:r>
          </a:p>
          <a:p>
            <a:pPr>
              <a:buNone/>
            </a:pPr>
            <a:r>
              <a:rPr lang="en-GB" dirty="0" smtClean="0"/>
              <a:t>                               LISTENING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 smtClean="0"/>
              <a:t>UK Deans of Science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600" dirty="0"/>
              <a:t>P</a:t>
            </a:r>
            <a:r>
              <a:rPr lang="en-GB" sz="2600" dirty="0" smtClean="0"/>
              <a:t>romotion of UK science and scientists</a:t>
            </a:r>
          </a:p>
          <a:p>
            <a:r>
              <a:rPr lang="en-GB" sz="2600" dirty="0"/>
              <a:t>P</a:t>
            </a:r>
            <a:r>
              <a:rPr lang="en-GB" sz="2600" dirty="0" smtClean="0"/>
              <a:t>rovision of resources, including equipment</a:t>
            </a:r>
          </a:p>
          <a:p>
            <a:r>
              <a:rPr lang="en-GB" sz="2600" dirty="0" smtClean="0"/>
              <a:t>Promotion of science and science education</a:t>
            </a:r>
          </a:p>
          <a:p>
            <a:r>
              <a:rPr lang="en-GB" sz="2600" dirty="0"/>
              <a:t>R</a:t>
            </a:r>
            <a:r>
              <a:rPr lang="en-GB" sz="2600" dirty="0" smtClean="0"/>
              <a:t>aising public awareness</a:t>
            </a:r>
          </a:p>
          <a:p>
            <a:r>
              <a:rPr lang="en-GB" sz="2600" dirty="0" smtClean="0"/>
              <a:t>Interaction with Government Departments, Funding/Research Councils, Professional/Learned Societies, industry, etc</a:t>
            </a:r>
          </a:p>
          <a:p>
            <a:r>
              <a:rPr lang="en-GB" sz="2600" dirty="0"/>
              <a:t>M</a:t>
            </a:r>
            <a:r>
              <a:rPr lang="en-GB" sz="2600" dirty="0" smtClean="0"/>
              <a:t>eetings of members to discuss issues/share experiences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 smtClean="0"/>
              <a:t>UK Deans of Science - lobbying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68052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en-GB" dirty="0" smtClean="0"/>
          </a:p>
          <a:p>
            <a:r>
              <a:rPr lang="en-US" sz="3800" dirty="0" smtClean="0"/>
              <a:t>Response to the inquiry by the House of Lords Select Committee on Science and Technology on International STEM students</a:t>
            </a:r>
          </a:p>
          <a:p>
            <a:pPr>
              <a:buNone/>
            </a:pPr>
            <a:r>
              <a:rPr lang="en-GB" sz="3800" dirty="0" smtClean="0"/>
              <a:t> </a:t>
            </a:r>
          </a:p>
          <a:p>
            <a:r>
              <a:rPr lang="en-GB" sz="3800" dirty="0" smtClean="0"/>
              <a:t>Oral evidence to short inquiry by the House of Commons Science and Technology Committee on Practical Science in Schools</a:t>
            </a:r>
          </a:p>
          <a:p>
            <a:pPr>
              <a:buNone/>
            </a:pPr>
            <a:r>
              <a:rPr lang="en-GB" sz="3800" dirty="0" smtClean="0"/>
              <a:t> </a:t>
            </a:r>
          </a:p>
          <a:p>
            <a:r>
              <a:rPr lang="en-GB" sz="3800" dirty="0" smtClean="0"/>
              <a:t> Government proposals for controlling lobbying groups</a:t>
            </a:r>
          </a:p>
          <a:p>
            <a:pPr>
              <a:buNone/>
            </a:pPr>
            <a:endParaRPr lang="en-GB" sz="3800" dirty="0" smtClean="0"/>
          </a:p>
          <a:p>
            <a:r>
              <a:rPr lang="en-GB" sz="3800" dirty="0" err="1" smtClean="0"/>
              <a:t>Ofqual</a:t>
            </a:r>
            <a:r>
              <a:rPr lang="en-GB" sz="3800" dirty="0" smtClean="0"/>
              <a:t> consultation on A, AS levels 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 smtClean="0"/>
              <a:t>UKDS meeting May 2014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752528"/>
          </a:xfrm>
        </p:spPr>
        <p:txBody>
          <a:bodyPr>
            <a:noAutofit/>
          </a:bodyPr>
          <a:lstStyle/>
          <a:p>
            <a:r>
              <a:rPr lang="en-GB" sz="2400" dirty="0" smtClean="0"/>
              <a:t>Dr Paul Burrows, Director, Corporate Policy and Strategy, BBSRC)</a:t>
            </a:r>
          </a:p>
          <a:p>
            <a:r>
              <a:rPr lang="en-GB" sz="2400" dirty="0" smtClean="0"/>
              <a:t>Professor Rebecca Hughes, Director, International Higher Education, British Council</a:t>
            </a:r>
          </a:p>
          <a:p>
            <a:r>
              <a:rPr lang="en-GB" sz="2400" dirty="0" smtClean="0"/>
              <a:t>Mr </a:t>
            </a:r>
            <a:r>
              <a:rPr lang="en-GB" sz="2400" dirty="0" err="1" smtClean="0"/>
              <a:t>Shen</a:t>
            </a:r>
            <a:r>
              <a:rPr lang="en-GB" sz="2400" dirty="0" smtClean="0"/>
              <a:t> Yang, Minister Counsellor for Education, Chinese Embassy</a:t>
            </a:r>
          </a:p>
          <a:p>
            <a:r>
              <a:rPr lang="en-GB" sz="2400" dirty="0" smtClean="0"/>
              <a:t>Dr Juliet Upton, Project Leader Royal Society Vision Project</a:t>
            </a:r>
          </a:p>
          <a:p>
            <a:r>
              <a:rPr lang="en-GB" sz="2400" dirty="0" smtClean="0"/>
              <a:t>Donald </a:t>
            </a:r>
            <a:r>
              <a:rPr lang="en-GB" sz="2400" dirty="0" err="1" smtClean="0"/>
              <a:t>Dingwall</a:t>
            </a:r>
            <a:r>
              <a:rPr lang="en-GB" sz="2400" dirty="0" smtClean="0"/>
              <a:t>, </a:t>
            </a:r>
            <a:r>
              <a:rPr lang="en-GB" sz="2400" dirty="0" err="1" smtClean="0"/>
              <a:t>imm</a:t>
            </a:r>
            <a:r>
              <a:rPr lang="en-GB" sz="2400" dirty="0" smtClean="0"/>
              <a:t>. past Secretary  General</a:t>
            </a:r>
            <a:r>
              <a:rPr lang="en-GB" sz="2400" i="1" dirty="0" smtClean="0"/>
              <a:t>, </a:t>
            </a:r>
            <a:r>
              <a:rPr lang="en-GB" sz="2400" dirty="0" smtClean="0"/>
              <a:t>European Research Council</a:t>
            </a:r>
          </a:p>
          <a:p>
            <a:r>
              <a:rPr lang="en-GB" sz="2400" dirty="0" smtClean="0"/>
              <a:t>Professor Malcolm MacLeod, Vice Principal, University of St Andrews</a:t>
            </a:r>
          </a:p>
          <a:p>
            <a:pPr>
              <a:buNone/>
            </a:pPr>
            <a:r>
              <a:rPr lang="en-GB" sz="2400" dirty="0" smtClean="0"/>
              <a:t>                          ....and a Workshop for New Deans </a:t>
            </a:r>
            <a:endParaRPr lang="en-GB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b="1" dirty="0" smtClean="0"/>
              <a:t>Confession time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en-GB" dirty="0" smtClean="0"/>
          </a:p>
          <a:p>
            <a:pPr algn="ctr">
              <a:buNone/>
            </a:pPr>
            <a:endParaRPr lang="en-GB" dirty="0" smtClean="0"/>
          </a:p>
          <a:p>
            <a:pPr algn="ctr">
              <a:buNone/>
            </a:pPr>
            <a:r>
              <a:rPr lang="en-GB" sz="4100" dirty="0" smtClean="0"/>
              <a:t>Who was ‘no good at maths/science’?</a:t>
            </a:r>
          </a:p>
          <a:p>
            <a:pPr algn="ctr">
              <a:buNone/>
            </a:pPr>
            <a:endParaRPr lang="en-GB" sz="4100" dirty="0" smtClean="0"/>
          </a:p>
          <a:p>
            <a:pPr algn="ctr">
              <a:buNone/>
            </a:pPr>
            <a:r>
              <a:rPr lang="en-GB" sz="4100" dirty="0" smtClean="0"/>
              <a:t>Who dares to admit to be being bad at history?</a:t>
            </a:r>
          </a:p>
          <a:p>
            <a:pPr algn="ctr">
              <a:buNone/>
            </a:pPr>
            <a:r>
              <a:rPr lang="en-GB" sz="4100" dirty="0" smtClean="0"/>
              <a:t> </a:t>
            </a:r>
          </a:p>
          <a:p>
            <a:pPr algn="ctr">
              <a:buNone/>
            </a:pPr>
            <a:r>
              <a:rPr lang="en-GB" sz="4100" dirty="0" smtClean="0"/>
              <a:t>or</a:t>
            </a:r>
          </a:p>
          <a:p>
            <a:pPr algn="ctr">
              <a:buNone/>
            </a:pPr>
            <a:endParaRPr lang="en-GB" sz="4100" dirty="0" smtClean="0"/>
          </a:p>
          <a:p>
            <a:pPr algn="ctr">
              <a:buNone/>
            </a:pPr>
            <a:r>
              <a:rPr lang="en-GB" sz="4100" dirty="0" smtClean="0"/>
              <a:t>Portrait of the Presenter as a Young  Man/Dog</a:t>
            </a:r>
          </a:p>
          <a:p>
            <a:endParaRPr lang="en-GB" dirty="0" smtClean="0"/>
          </a:p>
          <a:p>
            <a:pPr>
              <a:buNone/>
            </a:pPr>
            <a:r>
              <a:rPr lang="en-GB" dirty="0" smtClean="0"/>
              <a:t>           </a:t>
            </a:r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en-GB" sz="3600" b="1" dirty="0" smtClean="0"/>
              <a:t>Margaret </a:t>
            </a:r>
            <a:r>
              <a:rPr lang="en-GB" sz="3600" b="1" dirty="0" err="1" smtClean="0"/>
              <a:t>Thatcher:‘The</a:t>
            </a:r>
            <a:r>
              <a:rPr lang="en-GB" sz="3600" b="1" dirty="0" smtClean="0"/>
              <a:t> Downing Street Years’</a:t>
            </a:r>
            <a:br>
              <a:rPr lang="en-GB" sz="3600" b="1" dirty="0" smtClean="0"/>
            </a:b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GB" dirty="0" smtClean="0"/>
              <a:t>  </a:t>
            </a:r>
          </a:p>
          <a:p>
            <a:pPr indent="11113">
              <a:buNone/>
            </a:pPr>
            <a:r>
              <a:rPr lang="en-GB" dirty="0" smtClean="0"/>
              <a:t>‘History is an account of what happened in the past. Learning history , therefore, requires knowledge of events. It is impossible to make sense of such events without absorbing sufficient factual information and without being able to place such matters in a clear chronological framework - which means knowing dates.’ </a:t>
            </a:r>
          </a:p>
          <a:p>
            <a:pPr indent="11113">
              <a:buNone/>
            </a:pPr>
            <a:r>
              <a:rPr lang="en-GB" dirty="0" smtClean="0"/>
              <a:t>Margaret Thatcher, The Downing Street Years</a:t>
            </a:r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b="1" dirty="0" smtClean="0"/>
              <a:t>My learning from history</a:t>
            </a:r>
            <a:br>
              <a:rPr lang="en-GB" sz="3600" b="1" dirty="0" smtClean="0"/>
            </a:br>
            <a:r>
              <a:rPr lang="en-GB" sz="3600" b="1" dirty="0" smtClean="0"/>
              <a:t>- some casual empiricism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b="1" dirty="0" smtClean="0"/>
              <a:t>Ireland</a:t>
            </a:r>
            <a:r>
              <a:rPr lang="en-GB" dirty="0" smtClean="0"/>
              <a:t> late1980s/early 1990s</a:t>
            </a:r>
          </a:p>
          <a:p>
            <a:pPr>
              <a:buNone/>
            </a:pPr>
            <a:r>
              <a:rPr lang="en-GB" dirty="0" smtClean="0"/>
              <a:t>    - broad education to 15/16 </a:t>
            </a:r>
          </a:p>
          <a:p>
            <a:pPr>
              <a:buNone/>
            </a:pPr>
            <a:r>
              <a:rPr lang="en-GB" dirty="0" smtClean="0"/>
              <a:t>    - then 5 subjects including Irish for Leaving Certificate</a:t>
            </a:r>
          </a:p>
          <a:p>
            <a:pPr>
              <a:buNone/>
            </a:pPr>
            <a:r>
              <a:rPr lang="en-GB" dirty="0" smtClean="0"/>
              <a:t>    </a:t>
            </a:r>
          </a:p>
          <a:p>
            <a:pPr>
              <a:buNone/>
            </a:pPr>
            <a:r>
              <a:rPr lang="en-GB" b="1" dirty="0" smtClean="0"/>
              <a:t>Scotland</a:t>
            </a:r>
          </a:p>
          <a:p>
            <a:pPr>
              <a:buNone/>
            </a:pPr>
            <a:r>
              <a:rPr lang="en-GB" dirty="0" smtClean="0"/>
              <a:t>     - similar but beware new ‘Curriculum for Excellence’</a:t>
            </a:r>
          </a:p>
          <a:p>
            <a:pPr>
              <a:buNone/>
            </a:pPr>
            <a:endParaRPr lang="en-GB" b="1" dirty="0" smtClean="0"/>
          </a:p>
          <a:p>
            <a:pPr>
              <a:buNone/>
            </a:pPr>
            <a:r>
              <a:rPr lang="en-GB" b="1" dirty="0" smtClean="0"/>
              <a:t>E, W, NI</a:t>
            </a:r>
          </a:p>
          <a:p>
            <a:pPr>
              <a:buNone/>
            </a:pPr>
            <a:r>
              <a:rPr lang="en-GB" b="1" dirty="0" smtClean="0"/>
              <a:t>    </a:t>
            </a:r>
            <a:r>
              <a:rPr lang="en-GB" dirty="0" smtClean="0"/>
              <a:t> - the ‘gold standard’</a:t>
            </a:r>
            <a:endParaRPr lang="en-GB" b="1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GB" sz="3600" b="1" dirty="0" smtClean="0"/>
              <a:t>From history to the present  </a:t>
            </a:r>
            <a:endParaRPr lang="en-GB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dirty="0" smtClean="0"/>
              <a:t> </a:t>
            </a:r>
          </a:p>
          <a:p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1397000"/>
          <a:ext cx="6096000" cy="482092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baseline="0" dirty="0" smtClean="0"/>
                        <a:t>  Region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Percentage of Graduates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Inner London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Outer London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45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Scotland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41</a:t>
                      </a:r>
                      <a:endParaRPr lang="en-GB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South East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South West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37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East of England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Wales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33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North West</a:t>
                      </a:r>
                      <a:endParaRPr lang="en-GB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33</a:t>
                      </a:r>
                      <a:endParaRPr lang="en-GB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Yorkshire and the Humber</a:t>
                      </a:r>
                      <a:endParaRPr lang="en-GB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lang="en-GB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West Midlands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East Midlands</a:t>
                      </a:r>
                      <a:endParaRPr lang="en-GB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  <a:endParaRPr lang="en-GB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North East</a:t>
                      </a:r>
                      <a:endParaRPr lang="en-GB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29</a:t>
                      </a:r>
                      <a:endParaRPr lang="en-GB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959</TotalTime>
  <Words>1069</Words>
  <Application>Microsoft Office PowerPoint</Application>
  <PresentationFormat>On-screen Show (4:3)</PresentationFormat>
  <Paragraphs>206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A Levels - fit for purpose? </vt:lpstr>
      <vt:lpstr>Summary</vt:lpstr>
      <vt:lpstr>UK Deans of Science</vt:lpstr>
      <vt:lpstr>UK Deans of Science - lobbying</vt:lpstr>
      <vt:lpstr>UKDS meeting May 2014</vt:lpstr>
      <vt:lpstr>Confession time</vt:lpstr>
      <vt:lpstr>Margaret Thatcher:‘The Downing Street Years’ </vt:lpstr>
      <vt:lpstr>My learning from history - some casual empiricism</vt:lpstr>
      <vt:lpstr>From history to the present  </vt:lpstr>
      <vt:lpstr>From history to the present (contd)  Relative positions 2012 PISA tests</vt:lpstr>
      <vt:lpstr>The Gold Standard? A lesson from A level chemistry</vt:lpstr>
      <vt:lpstr> Objectives of A levels  </vt:lpstr>
      <vt:lpstr>There must be a better way </vt:lpstr>
      <vt:lpstr>There must be a better way (contd)</vt:lpstr>
      <vt:lpstr>Practical assessment*</vt:lpstr>
      <vt:lpstr>Pass/Fail grading...</vt:lpstr>
      <vt:lpstr>The better way</vt:lpstr>
      <vt:lpstr>Who considers the cost of delivering the qualifications?</vt:lpstr>
      <vt:lpstr>Who advises govt on cost of teaching?</vt:lpstr>
      <vt:lpstr>How far can we drive the politics out of STEM education?</vt:lpstr>
      <vt:lpstr>Some references</vt:lpstr>
      <vt:lpstr>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Levlels - Fit for purpose?</dc:title>
  <dc:creator>Ian Haines</dc:creator>
  <cp:lastModifiedBy>Ian Haines</cp:lastModifiedBy>
  <cp:revision>103</cp:revision>
  <dcterms:created xsi:type="dcterms:W3CDTF">2014-07-07T08:46:28Z</dcterms:created>
  <dcterms:modified xsi:type="dcterms:W3CDTF">2014-07-15T15:00:47Z</dcterms:modified>
</cp:coreProperties>
</file>