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  <p:sldMasterId id="2147483650" r:id="rId6"/>
    <p:sldMasterId id="2147483792" r:id="rId7"/>
    <p:sldMasterId id="2147483804" r:id="rId8"/>
  </p:sldMasterIdLst>
  <p:notesMasterIdLst>
    <p:notesMasterId r:id="rId19"/>
  </p:notesMasterIdLst>
  <p:handoutMasterIdLst>
    <p:handoutMasterId r:id="rId20"/>
  </p:handoutMasterIdLst>
  <p:sldIdLst>
    <p:sldId id="260" r:id="rId9"/>
    <p:sldId id="261" r:id="rId10"/>
    <p:sldId id="265" r:id="rId11"/>
    <p:sldId id="266" r:id="rId12"/>
    <p:sldId id="262" r:id="rId13"/>
    <p:sldId id="263" r:id="rId14"/>
    <p:sldId id="267" r:id="rId15"/>
    <p:sldId id="264" r:id="rId16"/>
    <p:sldId id="268" r:id="rId17"/>
    <p:sldId id="269" r:id="rId18"/>
  </p:sldIdLst>
  <p:sldSz cx="9144000" cy="6858000" type="screen4x3"/>
  <p:notesSz cx="666273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BD49"/>
    <a:srgbClr val="4D4D4D"/>
    <a:srgbClr val="6C6F70"/>
    <a:srgbClr val="FFFFFF"/>
    <a:srgbClr val="86B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59951" autoAdjust="0"/>
  </p:normalViewPr>
  <p:slideViewPr>
    <p:cSldViewPr>
      <p:cViewPr varScale="1">
        <p:scale>
          <a:sx n="63" d="100"/>
          <a:sy n="63" d="100"/>
        </p:scale>
        <p:origin x="-136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GB" sz="1800" b="1" i="0" baseline="0">
                <a:effectLst/>
              </a:rPr>
              <a:t>% agreeing that </a:t>
            </a:r>
            <a:r>
              <a:rPr lang="en-GB" sz="1800" b="1" i="1" baseline="0">
                <a:effectLst/>
              </a:rPr>
              <a:t>"I have confidence in the A-Level system"</a:t>
            </a:r>
            <a:endParaRPr lang="en-GB">
              <a:effectLst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Agree (%)</c:v>
                </c:pt>
              </c:strCache>
            </c:strRef>
          </c:tx>
          <c:invertIfNegative val="0"/>
          <c:cat>
            <c:numRef>
              <c:f>Sheet1!$A$3:$A$12</c:f>
              <c:numCache>
                <c:formatCode>General</c:formatCode>
                <c:ptCount val="10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</c:numCache>
            </c:num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49</c:v>
                </c:pt>
                <c:pt idx="1">
                  <c:v>74</c:v>
                </c:pt>
                <c:pt idx="2">
                  <c:v>57</c:v>
                </c:pt>
                <c:pt idx="3">
                  <c:v>68</c:v>
                </c:pt>
                <c:pt idx="4">
                  <c:v>71</c:v>
                </c:pt>
                <c:pt idx="5">
                  <c:v>78</c:v>
                </c:pt>
                <c:pt idx="6">
                  <c:v>75</c:v>
                </c:pt>
                <c:pt idx="7">
                  <c:v>76</c:v>
                </c:pt>
                <c:pt idx="8">
                  <c:v>81</c:v>
                </c:pt>
                <c:pt idx="9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304320"/>
        <c:axId val="135305856"/>
      </c:barChart>
      <c:catAx>
        <c:axId val="135304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5305856"/>
        <c:crosses val="autoZero"/>
        <c:auto val="1"/>
        <c:lblAlgn val="ctr"/>
        <c:lblOffset val="100"/>
        <c:noMultiLvlLbl val="0"/>
      </c:catAx>
      <c:valAx>
        <c:axId val="135305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530432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F64E61-EB86-4F10-938A-BAD62D0862A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E2D09BE8-DF53-4009-8469-D11707F72743}">
      <dgm:prSet phldrT="[Text]"/>
      <dgm:spPr/>
      <dgm:t>
        <a:bodyPr/>
        <a:lstStyle/>
        <a:p>
          <a:r>
            <a:rPr lang="en-GB" dirty="0" smtClean="0"/>
            <a:t>2000 </a:t>
          </a:r>
          <a:r>
            <a:rPr lang="en-GB" dirty="0" smtClean="0"/>
            <a:t>unitisation</a:t>
          </a:r>
          <a:endParaRPr lang="en-GB" dirty="0"/>
        </a:p>
      </dgm:t>
    </dgm:pt>
    <dgm:pt modelId="{1577F20D-8968-4C3F-B90C-656197305F2E}" type="parTrans" cxnId="{1CE310CD-D7AF-4E13-9EC1-0456D170309F}">
      <dgm:prSet/>
      <dgm:spPr/>
      <dgm:t>
        <a:bodyPr/>
        <a:lstStyle/>
        <a:p>
          <a:endParaRPr lang="en-GB"/>
        </a:p>
      </dgm:t>
    </dgm:pt>
    <dgm:pt modelId="{DDA39042-F57D-48DE-B00A-37B45404E032}" type="sibTrans" cxnId="{1CE310CD-D7AF-4E13-9EC1-0456D170309F}">
      <dgm:prSet/>
      <dgm:spPr/>
      <dgm:t>
        <a:bodyPr/>
        <a:lstStyle/>
        <a:p>
          <a:endParaRPr lang="en-GB"/>
        </a:p>
      </dgm:t>
    </dgm:pt>
    <dgm:pt modelId="{CFD891D3-4E91-44B8-BF16-A16BB87671DC}">
      <dgm:prSet phldrT="[Text]"/>
      <dgm:spPr/>
      <dgm:t>
        <a:bodyPr/>
        <a:lstStyle/>
        <a:p>
          <a:r>
            <a:rPr lang="en-GB" dirty="0" smtClean="0"/>
            <a:t>2008 reduction from 6 to 4 units, stretch &amp; challenge &amp; </a:t>
          </a:r>
          <a:r>
            <a:rPr lang="en-GB" dirty="0" err="1" smtClean="0"/>
            <a:t>synopticity</a:t>
          </a:r>
          <a:endParaRPr lang="en-GB" dirty="0"/>
        </a:p>
      </dgm:t>
    </dgm:pt>
    <dgm:pt modelId="{08650816-4664-48D1-834B-1F9CE79BF480}" type="parTrans" cxnId="{C9224633-9E20-4F16-BB67-EF31FD6CAD42}">
      <dgm:prSet/>
      <dgm:spPr/>
      <dgm:t>
        <a:bodyPr/>
        <a:lstStyle/>
        <a:p>
          <a:endParaRPr lang="en-GB"/>
        </a:p>
      </dgm:t>
    </dgm:pt>
    <dgm:pt modelId="{65A6DB9A-0923-4552-8DA7-23842387B5DA}" type="sibTrans" cxnId="{C9224633-9E20-4F16-BB67-EF31FD6CAD42}">
      <dgm:prSet/>
      <dgm:spPr/>
      <dgm:t>
        <a:bodyPr/>
        <a:lstStyle/>
        <a:p>
          <a:endParaRPr lang="en-GB"/>
        </a:p>
      </dgm:t>
    </dgm:pt>
    <dgm:pt modelId="{F9DB1A89-4088-4E41-8C93-C80BE62F7093}">
      <dgm:prSet phldrT="[Text]"/>
      <dgm:spPr/>
      <dgm:t>
        <a:bodyPr/>
        <a:lstStyle/>
        <a:p>
          <a:r>
            <a:rPr lang="en-GB" dirty="0" smtClean="0"/>
            <a:t>2010 award of A*</a:t>
          </a:r>
          <a:endParaRPr lang="en-GB" dirty="0"/>
        </a:p>
      </dgm:t>
    </dgm:pt>
    <dgm:pt modelId="{E3046164-205E-4365-BEE0-52D3069BC6C4}" type="parTrans" cxnId="{8ACD763E-388D-4F45-A180-D76395C4697A}">
      <dgm:prSet/>
      <dgm:spPr/>
      <dgm:t>
        <a:bodyPr/>
        <a:lstStyle/>
        <a:p>
          <a:endParaRPr lang="en-GB"/>
        </a:p>
      </dgm:t>
    </dgm:pt>
    <dgm:pt modelId="{1078A57D-5D74-4CF4-BE92-9C40B4B761A5}" type="sibTrans" cxnId="{8ACD763E-388D-4F45-A180-D76395C4697A}">
      <dgm:prSet/>
      <dgm:spPr/>
      <dgm:t>
        <a:bodyPr/>
        <a:lstStyle/>
        <a:p>
          <a:endParaRPr lang="en-GB"/>
        </a:p>
      </dgm:t>
    </dgm:pt>
    <dgm:pt modelId="{C153769F-FCE7-40C4-8088-CC603EDBDC05}">
      <dgm:prSet phldrT="[Text]"/>
      <dgm:spPr/>
      <dgm:t>
        <a:bodyPr/>
        <a:lstStyle/>
        <a:p>
          <a:r>
            <a:rPr lang="en-GB" dirty="0" smtClean="0"/>
            <a:t>2014 removal of January series</a:t>
          </a:r>
          <a:endParaRPr lang="en-GB" dirty="0"/>
        </a:p>
      </dgm:t>
    </dgm:pt>
    <dgm:pt modelId="{6E0AF965-FFF7-4D90-884B-A70D0C1738F2}" type="parTrans" cxnId="{F1C485EA-7940-4B5E-AD68-1EED73AB778B}">
      <dgm:prSet/>
      <dgm:spPr/>
      <dgm:t>
        <a:bodyPr/>
        <a:lstStyle/>
        <a:p>
          <a:endParaRPr lang="en-GB"/>
        </a:p>
      </dgm:t>
    </dgm:pt>
    <dgm:pt modelId="{DCEAB456-6E3F-4177-AE99-928C3C617BEE}" type="sibTrans" cxnId="{F1C485EA-7940-4B5E-AD68-1EED73AB778B}">
      <dgm:prSet/>
      <dgm:spPr/>
      <dgm:t>
        <a:bodyPr/>
        <a:lstStyle/>
        <a:p>
          <a:endParaRPr lang="en-GB"/>
        </a:p>
      </dgm:t>
    </dgm:pt>
    <dgm:pt modelId="{8A675582-76A1-4699-828D-E715C5244912}">
      <dgm:prSet phldrT="[Text]"/>
      <dgm:spPr/>
      <dgm:t>
        <a:bodyPr/>
        <a:lstStyle/>
        <a:p>
          <a:r>
            <a:rPr lang="en-GB" dirty="0" smtClean="0"/>
            <a:t>2015 decoupled AS &amp; linearity</a:t>
          </a:r>
          <a:endParaRPr lang="en-GB" dirty="0"/>
        </a:p>
      </dgm:t>
    </dgm:pt>
    <dgm:pt modelId="{2FA78E46-5857-4D82-80A6-3B81067AC7E9}" type="parTrans" cxnId="{BBC0358A-4B26-4C71-999D-D7B644768404}">
      <dgm:prSet/>
      <dgm:spPr/>
      <dgm:t>
        <a:bodyPr/>
        <a:lstStyle/>
        <a:p>
          <a:endParaRPr lang="en-GB"/>
        </a:p>
      </dgm:t>
    </dgm:pt>
    <dgm:pt modelId="{DB578A24-C53F-425E-9935-5290EA51CC08}" type="sibTrans" cxnId="{BBC0358A-4B26-4C71-999D-D7B644768404}">
      <dgm:prSet/>
      <dgm:spPr/>
      <dgm:t>
        <a:bodyPr/>
        <a:lstStyle/>
        <a:p>
          <a:endParaRPr lang="en-GB"/>
        </a:p>
      </dgm:t>
    </dgm:pt>
    <dgm:pt modelId="{51042808-A25B-4E62-8A14-AE81F721706F}" type="pres">
      <dgm:prSet presAssocID="{53F64E61-EB86-4F10-938A-BAD62D0862AE}" presName="Name0" presStyleCnt="0">
        <dgm:presLayoutVars>
          <dgm:dir/>
          <dgm:resizeHandles val="exact"/>
        </dgm:presLayoutVars>
      </dgm:prSet>
      <dgm:spPr/>
    </dgm:pt>
    <dgm:pt modelId="{014411B5-1621-4A73-BFA5-38082E448AD4}" type="pres">
      <dgm:prSet presAssocID="{53F64E61-EB86-4F10-938A-BAD62D0862AE}" presName="arrow" presStyleLbl="bgShp" presStyleIdx="0" presStyleCnt="1"/>
      <dgm:spPr/>
    </dgm:pt>
    <dgm:pt modelId="{44DF0F33-55A7-4FCB-B6B6-F7667E8F9BC2}" type="pres">
      <dgm:prSet presAssocID="{53F64E61-EB86-4F10-938A-BAD62D0862AE}" presName="points" presStyleCnt="0"/>
      <dgm:spPr/>
    </dgm:pt>
    <dgm:pt modelId="{8D6F42E0-CAFE-4A40-9769-5DCB9C9D2A3E}" type="pres">
      <dgm:prSet presAssocID="{E2D09BE8-DF53-4009-8469-D11707F72743}" presName="compositeA" presStyleCnt="0"/>
      <dgm:spPr/>
    </dgm:pt>
    <dgm:pt modelId="{A1C1295C-BF35-45F7-BDC8-0B88BDC6E9B0}" type="pres">
      <dgm:prSet presAssocID="{E2D09BE8-DF53-4009-8469-D11707F72743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5C6CDD-CFF1-4725-BC7C-550E21BD4875}" type="pres">
      <dgm:prSet presAssocID="{E2D09BE8-DF53-4009-8469-D11707F72743}" presName="circleA" presStyleLbl="node1" presStyleIdx="0" presStyleCnt="5"/>
      <dgm:spPr/>
    </dgm:pt>
    <dgm:pt modelId="{9494577F-3BDC-4431-9051-5775F25A632F}" type="pres">
      <dgm:prSet presAssocID="{E2D09BE8-DF53-4009-8469-D11707F72743}" presName="spaceA" presStyleCnt="0"/>
      <dgm:spPr/>
    </dgm:pt>
    <dgm:pt modelId="{178500B5-830D-480D-ABD9-D3753360BC27}" type="pres">
      <dgm:prSet presAssocID="{DDA39042-F57D-48DE-B00A-37B45404E032}" presName="space" presStyleCnt="0"/>
      <dgm:spPr/>
    </dgm:pt>
    <dgm:pt modelId="{1E9FEE30-8505-414A-AC68-4BEFE0E37B89}" type="pres">
      <dgm:prSet presAssocID="{CFD891D3-4E91-44B8-BF16-A16BB87671DC}" presName="compositeB" presStyleCnt="0"/>
      <dgm:spPr/>
    </dgm:pt>
    <dgm:pt modelId="{E0FF5BC8-B180-474C-8F22-37F9C26C6983}" type="pres">
      <dgm:prSet presAssocID="{CFD891D3-4E91-44B8-BF16-A16BB87671DC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E92A51-B58B-4E71-8236-D633378C2B73}" type="pres">
      <dgm:prSet presAssocID="{CFD891D3-4E91-44B8-BF16-A16BB87671DC}" presName="circleB" presStyleLbl="node1" presStyleIdx="1" presStyleCnt="5"/>
      <dgm:spPr/>
    </dgm:pt>
    <dgm:pt modelId="{686BD3F1-0635-4D8A-AE12-C94E54A8493C}" type="pres">
      <dgm:prSet presAssocID="{CFD891D3-4E91-44B8-BF16-A16BB87671DC}" presName="spaceB" presStyleCnt="0"/>
      <dgm:spPr/>
    </dgm:pt>
    <dgm:pt modelId="{2543B26B-C81A-4480-B295-6D532A2113BA}" type="pres">
      <dgm:prSet presAssocID="{65A6DB9A-0923-4552-8DA7-23842387B5DA}" presName="space" presStyleCnt="0"/>
      <dgm:spPr/>
    </dgm:pt>
    <dgm:pt modelId="{C16D8EE7-2158-4DD6-BB06-3378BA3ABE99}" type="pres">
      <dgm:prSet presAssocID="{F9DB1A89-4088-4E41-8C93-C80BE62F7093}" presName="compositeA" presStyleCnt="0"/>
      <dgm:spPr/>
    </dgm:pt>
    <dgm:pt modelId="{4CBE5833-2EBC-47DC-B124-0C210C36C51D}" type="pres">
      <dgm:prSet presAssocID="{F9DB1A89-4088-4E41-8C93-C80BE62F7093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150A86-FFC2-47D5-BE31-64D1A6F309B4}" type="pres">
      <dgm:prSet presAssocID="{F9DB1A89-4088-4E41-8C93-C80BE62F7093}" presName="circleA" presStyleLbl="node1" presStyleIdx="2" presStyleCnt="5"/>
      <dgm:spPr/>
    </dgm:pt>
    <dgm:pt modelId="{40DCE02B-489D-48CC-99D3-897B4E2E59FA}" type="pres">
      <dgm:prSet presAssocID="{F9DB1A89-4088-4E41-8C93-C80BE62F7093}" presName="spaceA" presStyleCnt="0"/>
      <dgm:spPr/>
    </dgm:pt>
    <dgm:pt modelId="{EBB876FD-A2D9-4BE6-A15D-E9463F72BBA4}" type="pres">
      <dgm:prSet presAssocID="{1078A57D-5D74-4CF4-BE92-9C40B4B761A5}" presName="space" presStyleCnt="0"/>
      <dgm:spPr/>
    </dgm:pt>
    <dgm:pt modelId="{CC3D68F4-CBF8-4E65-93AB-E94B1B052451}" type="pres">
      <dgm:prSet presAssocID="{C153769F-FCE7-40C4-8088-CC603EDBDC05}" presName="compositeB" presStyleCnt="0"/>
      <dgm:spPr/>
    </dgm:pt>
    <dgm:pt modelId="{484320C1-EAA3-41A1-A892-DFB8E0CAA5AD}" type="pres">
      <dgm:prSet presAssocID="{C153769F-FCE7-40C4-8088-CC603EDBDC05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822DD73-7764-404A-B1A2-DBB5C19BD28B}" type="pres">
      <dgm:prSet presAssocID="{C153769F-FCE7-40C4-8088-CC603EDBDC05}" presName="circleB" presStyleLbl="node1" presStyleIdx="3" presStyleCnt="5"/>
      <dgm:spPr/>
    </dgm:pt>
    <dgm:pt modelId="{3A1B56A2-E4FE-4C85-9BA0-D8A1880B0FB1}" type="pres">
      <dgm:prSet presAssocID="{C153769F-FCE7-40C4-8088-CC603EDBDC05}" presName="spaceB" presStyleCnt="0"/>
      <dgm:spPr/>
    </dgm:pt>
    <dgm:pt modelId="{57EEDE10-EAF7-4046-98FD-A798AFA7F209}" type="pres">
      <dgm:prSet presAssocID="{DCEAB456-6E3F-4177-AE99-928C3C617BEE}" presName="space" presStyleCnt="0"/>
      <dgm:spPr/>
    </dgm:pt>
    <dgm:pt modelId="{9F74779B-83A2-45FD-9C74-300DD5061D29}" type="pres">
      <dgm:prSet presAssocID="{8A675582-76A1-4699-828D-E715C5244912}" presName="compositeA" presStyleCnt="0"/>
      <dgm:spPr/>
    </dgm:pt>
    <dgm:pt modelId="{EEA840B4-9BB9-4E75-9E7D-7468C2B609F3}" type="pres">
      <dgm:prSet presAssocID="{8A675582-76A1-4699-828D-E715C5244912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1653E4-5FF3-49BB-AB1B-EE72B1DD7C79}" type="pres">
      <dgm:prSet presAssocID="{8A675582-76A1-4699-828D-E715C5244912}" presName="circleA" presStyleLbl="node1" presStyleIdx="4" presStyleCnt="5"/>
      <dgm:spPr/>
    </dgm:pt>
    <dgm:pt modelId="{43C54699-DDDE-457D-A6B4-64E8E2626092}" type="pres">
      <dgm:prSet presAssocID="{8A675582-76A1-4699-828D-E715C5244912}" presName="spaceA" presStyleCnt="0"/>
      <dgm:spPr/>
    </dgm:pt>
  </dgm:ptLst>
  <dgm:cxnLst>
    <dgm:cxn modelId="{A4D77F12-2749-4D65-8460-A29E000A6AEB}" type="presOf" srcId="{C153769F-FCE7-40C4-8088-CC603EDBDC05}" destId="{484320C1-EAA3-41A1-A892-DFB8E0CAA5AD}" srcOrd="0" destOrd="0" presId="urn:microsoft.com/office/officeart/2005/8/layout/hProcess11"/>
    <dgm:cxn modelId="{8ACD763E-388D-4F45-A180-D76395C4697A}" srcId="{53F64E61-EB86-4F10-938A-BAD62D0862AE}" destId="{F9DB1A89-4088-4E41-8C93-C80BE62F7093}" srcOrd="2" destOrd="0" parTransId="{E3046164-205E-4365-BEE0-52D3069BC6C4}" sibTransId="{1078A57D-5D74-4CF4-BE92-9C40B4B761A5}"/>
    <dgm:cxn modelId="{DE8232D8-2C15-4A23-8F86-64FB83AFB70C}" type="presOf" srcId="{8A675582-76A1-4699-828D-E715C5244912}" destId="{EEA840B4-9BB9-4E75-9E7D-7468C2B609F3}" srcOrd="0" destOrd="0" presId="urn:microsoft.com/office/officeart/2005/8/layout/hProcess11"/>
    <dgm:cxn modelId="{E159692D-504B-4727-9D9E-900DF0FC0970}" type="presOf" srcId="{E2D09BE8-DF53-4009-8469-D11707F72743}" destId="{A1C1295C-BF35-45F7-BDC8-0B88BDC6E9B0}" srcOrd="0" destOrd="0" presId="urn:microsoft.com/office/officeart/2005/8/layout/hProcess11"/>
    <dgm:cxn modelId="{F1C485EA-7940-4B5E-AD68-1EED73AB778B}" srcId="{53F64E61-EB86-4F10-938A-BAD62D0862AE}" destId="{C153769F-FCE7-40C4-8088-CC603EDBDC05}" srcOrd="3" destOrd="0" parTransId="{6E0AF965-FFF7-4D90-884B-A70D0C1738F2}" sibTransId="{DCEAB456-6E3F-4177-AE99-928C3C617BEE}"/>
    <dgm:cxn modelId="{D9EB1862-55DC-4A40-82B7-B61449233C06}" type="presOf" srcId="{53F64E61-EB86-4F10-938A-BAD62D0862AE}" destId="{51042808-A25B-4E62-8A14-AE81F721706F}" srcOrd="0" destOrd="0" presId="urn:microsoft.com/office/officeart/2005/8/layout/hProcess11"/>
    <dgm:cxn modelId="{C9224633-9E20-4F16-BB67-EF31FD6CAD42}" srcId="{53F64E61-EB86-4F10-938A-BAD62D0862AE}" destId="{CFD891D3-4E91-44B8-BF16-A16BB87671DC}" srcOrd="1" destOrd="0" parTransId="{08650816-4664-48D1-834B-1F9CE79BF480}" sibTransId="{65A6DB9A-0923-4552-8DA7-23842387B5DA}"/>
    <dgm:cxn modelId="{C1B0D88F-B823-4050-8378-69DED22AF74C}" type="presOf" srcId="{F9DB1A89-4088-4E41-8C93-C80BE62F7093}" destId="{4CBE5833-2EBC-47DC-B124-0C210C36C51D}" srcOrd="0" destOrd="0" presId="urn:microsoft.com/office/officeart/2005/8/layout/hProcess11"/>
    <dgm:cxn modelId="{8061189F-C8D6-4ED2-8CCB-633497DB4E14}" type="presOf" srcId="{CFD891D3-4E91-44B8-BF16-A16BB87671DC}" destId="{E0FF5BC8-B180-474C-8F22-37F9C26C6983}" srcOrd="0" destOrd="0" presId="urn:microsoft.com/office/officeart/2005/8/layout/hProcess11"/>
    <dgm:cxn modelId="{BBC0358A-4B26-4C71-999D-D7B644768404}" srcId="{53F64E61-EB86-4F10-938A-BAD62D0862AE}" destId="{8A675582-76A1-4699-828D-E715C5244912}" srcOrd="4" destOrd="0" parTransId="{2FA78E46-5857-4D82-80A6-3B81067AC7E9}" sibTransId="{DB578A24-C53F-425E-9935-5290EA51CC08}"/>
    <dgm:cxn modelId="{1CE310CD-D7AF-4E13-9EC1-0456D170309F}" srcId="{53F64E61-EB86-4F10-938A-BAD62D0862AE}" destId="{E2D09BE8-DF53-4009-8469-D11707F72743}" srcOrd="0" destOrd="0" parTransId="{1577F20D-8968-4C3F-B90C-656197305F2E}" sibTransId="{DDA39042-F57D-48DE-B00A-37B45404E032}"/>
    <dgm:cxn modelId="{70E6C80C-D0DD-4177-A883-352B6761D5C8}" type="presParOf" srcId="{51042808-A25B-4E62-8A14-AE81F721706F}" destId="{014411B5-1621-4A73-BFA5-38082E448AD4}" srcOrd="0" destOrd="0" presId="urn:microsoft.com/office/officeart/2005/8/layout/hProcess11"/>
    <dgm:cxn modelId="{041A8B65-7EA6-4FC6-BDC7-0B4D96509CBB}" type="presParOf" srcId="{51042808-A25B-4E62-8A14-AE81F721706F}" destId="{44DF0F33-55A7-4FCB-B6B6-F7667E8F9BC2}" srcOrd="1" destOrd="0" presId="urn:microsoft.com/office/officeart/2005/8/layout/hProcess11"/>
    <dgm:cxn modelId="{D07C5EEC-F500-4579-96F4-45B87FAB2811}" type="presParOf" srcId="{44DF0F33-55A7-4FCB-B6B6-F7667E8F9BC2}" destId="{8D6F42E0-CAFE-4A40-9769-5DCB9C9D2A3E}" srcOrd="0" destOrd="0" presId="urn:microsoft.com/office/officeart/2005/8/layout/hProcess11"/>
    <dgm:cxn modelId="{DAF76C53-ADEA-4101-AFAB-9F1263341CC8}" type="presParOf" srcId="{8D6F42E0-CAFE-4A40-9769-5DCB9C9D2A3E}" destId="{A1C1295C-BF35-45F7-BDC8-0B88BDC6E9B0}" srcOrd="0" destOrd="0" presId="urn:microsoft.com/office/officeart/2005/8/layout/hProcess11"/>
    <dgm:cxn modelId="{84E33D62-665E-4850-A941-A3FD0A612F02}" type="presParOf" srcId="{8D6F42E0-CAFE-4A40-9769-5DCB9C9D2A3E}" destId="{DD5C6CDD-CFF1-4725-BC7C-550E21BD4875}" srcOrd="1" destOrd="0" presId="urn:microsoft.com/office/officeart/2005/8/layout/hProcess11"/>
    <dgm:cxn modelId="{8CB1BF92-7313-47B2-BFE3-033A76692B57}" type="presParOf" srcId="{8D6F42E0-CAFE-4A40-9769-5DCB9C9D2A3E}" destId="{9494577F-3BDC-4431-9051-5775F25A632F}" srcOrd="2" destOrd="0" presId="urn:microsoft.com/office/officeart/2005/8/layout/hProcess11"/>
    <dgm:cxn modelId="{EAFFFCC5-1D5B-4CF8-9C2A-273CABE643CD}" type="presParOf" srcId="{44DF0F33-55A7-4FCB-B6B6-F7667E8F9BC2}" destId="{178500B5-830D-480D-ABD9-D3753360BC27}" srcOrd="1" destOrd="0" presId="urn:microsoft.com/office/officeart/2005/8/layout/hProcess11"/>
    <dgm:cxn modelId="{FE3D05E3-609C-48D4-B044-85847600F327}" type="presParOf" srcId="{44DF0F33-55A7-4FCB-B6B6-F7667E8F9BC2}" destId="{1E9FEE30-8505-414A-AC68-4BEFE0E37B89}" srcOrd="2" destOrd="0" presId="urn:microsoft.com/office/officeart/2005/8/layout/hProcess11"/>
    <dgm:cxn modelId="{7AC3C688-04D6-43FE-B419-6287F4B13170}" type="presParOf" srcId="{1E9FEE30-8505-414A-AC68-4BEFE0E37B89}" destId="{E0FF5BC8-B180-474C-8F22-37F9C26C6983}" srcOrd="0" destOrd="0" presId="urn:microsoft.com/office/officeart/2005/8/layout/hProcess11"/>
    <dgm:cxn modelId="{7AE656F6-7468-4CAB-B3EF-80DB5988232E}" type="presParOf" srcId="{1E9FEE30-8505-414A-AC68-4BEFE0E37B89}" destId="{E0E92A51-B58B-4E71-8236-D633378C2B73}" srcOrd="1" destOrd="0" presId="urn:microsoft.com/office/officeart/2005/8/layout/hProcess11"/>
    <dgm:cxn modelId="{221FECBF-0D4F-4981-9C71-DD060F107066}" type="presParOf" srcId="{1E9FEE30-8505-414A-AC68-4BEFE0E37B89}" destId="{686BD3F1-0635-4D8A-AE12-C94E54A8493C}" srcOrd="2" destOrd="0" presId="urn:microsoft.com/office/officeart/2005/8/layout/hProcess11"/>
    <dgm:cxn modelId="{D134DEA3-6DF3-47DA-BB94-C3513E1AA4F2}" type="presParOf" srcId="{44DF0F33-55A7-4FCB-B6B6-F7667E8F9BC2}" destId="{2543B26B-C81A-4480-B295-6D532A2113BA}" srcOrd="3" destOrd="0" presId="urn:microsoft.com/office/officeart/2005/8/layout/hProcess11"/>
    <dgm:cxn modelId="{2C7D6D86-2799-4D77-BB9A-16261CC9B89B}" type="presParOf" srcId="{44DF0F33-55A7-4FCB-B6B6-F7667E8F9BC2}" destId="{C16D8EE7-2158-4DD6-BB06-3378BA3ABE99}" srcOrd="4" destOrd="0" presId="urn:microsoft.com/office/officeart/2005/8/layout/hProcess11"/>
    <dgm:cxn modelId="{8313B020-E989-4A28-9ED7-2ECAF700082E}" type="presParOf" srcId="{C16D8EE7-2158-4DD6-BB06-3378BA3ABE99}" destId="{4CBE5833-2EBC-47DC-B124-0C210C36C51D}" srcOrd="0" destOrd="0" presId="urn:microsoft.com/office/officeart/2005/8/layout/hProcess11"/>
    <dgm:cxn modelId="{96A204D6-0FA8-4EE2-B7DB-8D4D961AC350}" type="presParOf" srcId="{C16D8EE7-2158-4DD6-BB06-3378BA3ABE99}" destId="{80150A86-FFC2-47D5-BE31-64D1A6F309B4}" srcOrd="1" destOrd="0" presId="urn:microsoft.com/office/officeart/2005/8/layout/hProcess11"/>
    <dgm:cxn modelId="{6CDFDEFF-FBEB-481E-A8C8-C4D24F7D2DA3}" type="presParOf" srcId="{C16D8EE7-2158-4DD6-BB06-3378BA3ABE99}" destId="{40DCE02B-489D-48CC-99D3-897B4E2E59FA}" srcOrd="2" destOrd="0" presId="urn:microsoft.com/office/officeart/2005/8/layout/hProcess11"/>
    <dgm:cxn modelId="{B0411538-ED79-4311-AC24-8B07BE8A3081}" type="presParOf" srcId="{44DF0F33-55A7-4FCB-B6B6-F7667E8F9BC2}" destId="{EBB876FD-A2D9-4BE6-A15D-E9463F72BBA4}" srcOrd="5" destOrd="0" presId="urn:microsoft.com/office/officeart/2005/8/layout/hProcess11"/>
    <dgm:cxn modelId="{24F3270A-17A7-44AD-9EFB-8483F499CE07}" type="presParOf" srcId="{44DF0F33-55A7-4FCB-B6B6-F7667E8F9BC2}" destId="{CC3D68F4-CBF8-4E65-93AB-E94B1B052451}" srcOrd="6" destOrd="0" presId="urn:microsoft.com/office/officeart/2005/8/layout/hProcess11"/>
    <dgm:cxn modelId="{58FDCC2B-3AFF-4269-BCD3-0029B34C7057}" type="presParOf" srcId="{CC3D68F4-CBF8-4E65-93AB-E94B1B052451}" destId="{484320C1-EAA3-41A1-A892-DFB8E0CAA5AD}" srcOrd="0" destOrd="0" presId="urn:microsoft.com/office/officeart/2005/8/layout/hProcess11"/>
    <dgm:cxn modelId="{495F2578-C8DC-431D-921D-1B2C9393433C}" type="presParOf" srcId="{CC3D68F4-CBF8-4E65-93AB-E94B1B052451}" destId="{A822DD73-7764-404A-B1A2-DBB5C19BD28B}" srcOrd="1" destOrd="0" presId="urn:microsoft.com/office/officeart/2005/8/layout/hProcess11"/>
    <dgm:cxn modelId="{AFF6616D-20BD-47F8-B8D6-300E7C4E7C4C}" type="presParOf" srcId="{CC3D68F4-CBF8-4E65-93AB-E94B1B052451}" destId="{3A1B56A2-E4FE-4C85-9BA0-D8A1880B0FB1}" srcOrd="2" destOrd="0" presId="urn:microsoft.com/office/officeart/2005/8/layout/hProcess11"/>
    <dgm:cxn modelId="{ECF6E009-4AA5-413A-9427-50164FA694B7}" type="presParOf" srcId="{44DF0F33-55A7-4FCB-B6B6-F7667E8F9BC2}" destId="{57EEDE10-EAF7-4046-98FD-A798AFA7F209}" srcOrd="7" destOrd="0" presId="urn:microsoft.com/office/officeart/2005/8/layout/hProcess11"/>
    <dgm:cxn modelId="{DE8E978A-AB50-47B2-A0E4-767E711150E0}" type="presParOf" srcId="{44DF0F33-55A7-4FCB-B6B6-F7667E8F9BC2}" destId="{9F74779B-83A2-45FD-9C74-300DD5061D29}" srcOrd="8" destOrd="0" presId="urn:microsoft.com/office/officeart/2005/8/layout/hProcess11"/>
    <dgm:cxn modelId="{BEEF30C9-2CFA-469F-A5ED-E7BBB1A620F8}" type="presParOf" srcId="{9F74779B-83A2-45FD-9C74-300DD5061D29}" destId="{EEA840B4-9BB9-4E75-9E7D-7468C2B609F3}" srcOrd="0" destOrd="0" presId="urn:microsoft.com/office/officeart/2005/8/layout/hProcess11"/>
    <dgm:cxn modelId="{060FB183-6BDA-4163-98C2-A98C10DEEA91}" type="presParOf" srcId="{9F74779B-83A2-45FD-9C74-300DD5061D29}" destId="{D91653E4-5FF3-49BB-AB1B-EE72B1DD7C79}" srcOrd="1" destOrd="0" presId="urn:microsoft.com/office/officeart/2005/8/layout/hProcess11"/>
    <dgm:cxn modelId="{164A9495-9377-4FBD-B76A-208F0692E9AE}" type="presParOf" srcId="{9F74779B-83A2-45FD-9C74-300DD5061D29}" destId="{43C54699-DDDE-457D-A6B4-64E8E262609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3F64E61-EB86-4F10-938A-BAD62D0862A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E2D09BE8-DF53-4009-8469-D11707F72743}">
      <dgm:prSet phldrT="[Text]"/>
      <dgm:spPr/>
      <dgm:t>
        <a:bodyPr/>
        <a:lstStyle/>
        <a:p>
          <a:r>
            <a:rPr lang="en-GB" dirty="0" smtClean="0"/>
            <a:t>2000 </a:t>
          </a:r>
          <a:r>
            <a:rPr lang="en-GB" dirty="0" smtClean="0"/>
            <a:t>unitisation</a:t>
          </a:r>
          <a:endParaRPr lang="en-GB" dirty="0"/>
        </a:p>
      </dgm:t>
    </dgm:pt>
    <dgm:pt modelId="{1577F20D-8968-4C3F-B90C-656197305F2E}" type="parTrans" cxnId="{1CE310CD-D7AF-4E13-9EC1-0456D170309F}">
      <dgm:prSet/>
      <dgm:spPr/>
      <dgm:t>
        <a:bodyPr/>
        <a:lstStyle/>
        <a:p>
          <a:endParaRPr lang="en-GB"/>
        </a:p>
      </dgm:t>
    </dgm:pt>
    <dgm:pt modelId="{DDA39042-F57D-48DE-B00A-37B45404E032}" type="sibTrans" cxnId="{1CE310CD-D7AF-4E13-9EC1-0456D170309F}">
      <dgm:prSet/>
      <dgm:spPr/>
      <dgm:t>
        <a:bodyPr/>
        <a:lstStyle/>
        <a:p>
          <a:endParaRPr lang="en-GB"/>
        </a:p>
      </dgm:t>
    </dgm:pt>
    <dgm:pt modelId="{CFD891D3-4E91-44B8-BF16-A16BB87671DC}">
      <dgm:prSet phldrT="[Text]"/>
      <dgm:spPr/>
      <dgm:t>
        <a:bodyPr/>
        <a:lstStyle/>
        <a:p>
          <a:r>
            <a:rPr lang="en-GB" dirty="0" smtClean="0"/>
            <a:t>2008 reduction from 6 to 4 units, stretch &amp; challenge &amp; </a:t>
          </a:r>
          <a:r>
            <a:rPr lang="en-GB" dirty="0" err="1" smtClean="0"/>
            <a:t>synopticity</a:t>
          </a:r>
          <a:endParaRPr lang="en-GB" dirty="0"/>
        </a:p>
      </dgm:t>
    </dgm:pt>
    <dgm:pt modelId="{08650816-4664-48D1-834B-1F9CE79BF480}" type="parTrans" cxnId="{C9224633-9E20-4F16-BB67-EF31FD6CAD42}">
      <dgm:prSet/>
      <dgm:spPr/>
      <dgm:t>
        <a:bodyPr/>
        <a:lstStyle/>
        <a:p>
          <a:endParaRPr lang="en-GB"/>
        </a:p>
      </dgm:t>
    </dgm:pt>
    <dgm:pt modelId="{65A6DB9A-0923-4552-8DA7-23842387B5DA}" type="sibTrans" cxnId="{C9224633-9E20-4F16-BB67-EF31FD6CAD42}">
      <dgm:prSet/>
      <dgm:spPr/>
      <dgm:t>
        <a:bodyPr/>
        <a:lstStyle/>
        <a:p>
          <a:endParaRPr lang="en-GB"/>
        </a:p>
      </dgm:t>
    </dgm:pt>
    <dgm:pt modelId="{F9DB1A89-4088-4E41-8C93-C80BE62F7093}">
      <dgm:prSet phldrT="[Text]"/>
      <dgm:spPr/>
      <dgm:t>
        <a:bodyPr/>
        <a:lstStyle/>
        <a:p>
          <a:r>
            <a:rPr lang="en-GB" dirty="0" smtClean="0"/>
            <a:t>2010 award of A*</a:t>
          </a:r>
          <a:endParaRPr lang="en-GB" dirty="0"/>
        </a:p>
      </dgm:t>
    </dgm:pt>
    <dgm:pt modelId="{E3046164-205E-4365-BEE0-52D3069BC6C4}" type="parTrans" cxnId="{8ACD763E-388D-4F45-A180-D76395C4697A}">
      <dgm:prSet/>
      <dgm:spPr/>
      <dgm:t>
        <a:bodyPr/>
        <a:lstStyle/>
        <a:p>
          <a:endParaRPr lang="en-GB"/>
        </a:p>
      </dgm:t>
    </dgm:pt>
    <dgm:pt modelId="{1078A57D-5D74-4CF4-BE92-9C40B4B761A5}" type="sibTrans" cxnId="{8ACD763E-388D-4F45-A180-D76395C4697A}">
      <dgm:prSet/>
      <dgm:spPr/>
      <dgm:t>
        <a:bodyPr/>
        <a:lstStyle/>
        <a:p>
          <a:endParaRPr lang="en-GB"/>
        </a:p>
      </dgm:t>
    </dgm:pt>
    <dgm:pt modelId="{C153769F-FCE7-40C4-8088-CC603EDBDC05}">
      <dgm:prSet phldrT="[Text]"/>
      <dgm:spPr/>
      <dgm:t>
        <a:bodyPr/>
        <a:lstStyle/>
        <a:p>
          <a:r>
            <a:rPr lang="en-GB" dirty="0" smtClean="0"/>
            <a:t>2014 removal of January series</a:t>
          </a:r>
          <a:endParaRPr lang="en-GB" dirty="0"/>
        </a:p>
      </dgm:t>
    </dgm:pt>
    <dgm:pt modelId="{6E0AF965-FFF7-4D90-884B-A70D0C1738F2}" type="parTrans" cxnId="{F1C485EA-7940-4B5E-AD68-1EED73AB778B}">
      <dgm:prSet/>
      <dgm:spPr/>
      <dgm:t>
        <a:bodyPr/>
        <a:lstStyle/>
        <a:p>
          <a:endParaRPr lang="en-GB"/>
        </a:p>
      </dgm:t>
    </dgm:pt>
    <dgm:pt modelId="{DCEAB456-6E3F-4177-AE99-928C3C617BEE}" type="sibTrans" cxnId="{F1C485EA-7940-4B5E-AD68-1EED73AB778B}">
      <dgm:prSet/>
      <dgm:spPr/>
      <dgm:t>
        <a:bodyPr/>
        <a:lstStyle/>
        <a:p>
          <a:endParaRPr lang="en-GB"/>
        </a:p>
      </dgm:t>
    </dgm:pt>
    <dgm:pt modelId="{8A675582-76A1-4699-828D-E715C5244912}">
      <dgm:prSet phldrT="[Text]"/>
      <dgm:spPr/>
      <dgm:t>
        <a:bodyPr/>
        <a:lstStyle/>
        <a:p>
          <a:r>
            <a:rPr lang="en-GB" dirty="0" smtClean="0"/>
            <a:t>2015 decoupled AS &amp; linearity</a:t>
          </a:r>
          <a:endParaRPr lang="en-GB" dirty="0"/>
        </a:p>
      </dgm:t>
    </dgm:pt>
    <dgm:pt modelId="{2FA78E46-5857-4D82-80A6-3B81067AC7E9}" type="parTrans" cxnId="{BBC0358A-4B26-4C71-999D-D7B644768404}">
      <dgm:prSet/>
      <dgm:spPr/>
      <dgm:t>
        <a:bodyPr/>
        <a:lstStyle/>
        <a:p>
          <a:endParaRPr lang="en-GB"/>
        </a:p>
      </dgm:t>
    </dgm:pt>
    <dgm:pt modelId="{DB578A24-C53F-425E-9935-5290EA51CC08}" type="sibTrans" cxnId="{BBC0358A-4B26-4C71-999D-D7B644768404}">
      <dgm:prSet/>
      <dgm:spPr/>
      <dgm:t>
        <a:bodyPr/>
        <a:lstStyle/>
        <a:p>
          <a:endParaRPr lang="en-GB"/>
        </a:p>
      </dgm:t>
    </dgm:pt>
    <dgm:pt modelId="{51042808-A25B-4E62-8A14-AE81F721706F}" type="pres">
      <dgm:prSet presAssocID="{53F64E61-EB86-4F10-938A-BAD62D0862AE}" presName="Name0" presStyleCnt="0">
        <dgm:presLayoutVars>
          <dgm:dir/>
          <dgm:resizeHandles val="exact"/>
        </dgm:presLayoutVars>
      </dgm:prSet>
      <dgm:spPr/>
    </dgm:pt>
    <dgm:pt modelId="{014411B5-1621-4A73-BFA5-38082E448AD4}" type="pres">
      <dgm:prSet presAssocID="{53F64E61-EB86-4F10-938A-BAD62D0862AE}" presName="arrow" presStyleLbl="bgShp" presStyleIdx="0" presStyleCnt="1"/>
      <dgm:spPr/>
    </dgm:pt>
    <dgm:pt modelId="{44DF0F33-55A7-4FCB-B6B6-F7667E8F9BC2}" type="pres">
      <dgm:prSet presAssocID="{53F64E61-EB86-4F10-938A-BAD62D0862AE}" presName="points" presStyleCnt="0"/>
      <dgm:spPr/>
    </dgm:pt>
    <dgm:pt modelId="{8D6F42E0-CAFE-4A40-9769-5DCB9C9D2A3E}" type="pres">
      <dgm:prSet presAssocID="{E2D09BE8-DF53-4009-8469-D11707F72743}" presName="compositeA" presStyleCnt="0"/>
      <dgm:spPr/>
    </dgm:pt>
    <dgm:pt modelId="{A1C1295C-BF35-45F7-BDC8-0B88BDC6E9B0}" type="pres">
      <dgm:prSet presAssocID="{E2D09BE8-DF53-4009-8469-D11707F72743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5C6CDD-CFF1-4725-BC7C-550E21BD4875}" type="pres">
      <dgm:prSet presAssocID="{E2D09BE8-DF53-4009-8469-D11707F72743}" presName="circleA" presStyleLbl="node1" presStyleIdx="0" presStyleCnt="5"/>
      <dgm:spPr/>
    </dgm:pt>
    <dgm:pt modelId="{9494577F-3BDC-4431-9051-5775F25A632F}" type="pres">
      <dgm:prSet presAssocID="{E2D09BE8-DF53-4009-8469-D11707F72743}" presName="spaceA" presStyleCnt="0"/>
      <dgm:spPr/>
    </dgm:pt>
    <dgm:pt modelId="{178500B5-830D-480D-ABD9-D3753360BC27}" type="pres">
      <dgm:prSet presAssocID="{DDA39042-F57D-48DE-B00A-37B45404E032}" presName="space" presStyleCnt="0"/>
      <dgm:spPr/>
    </dgm:pt>
    <dgm:pt modelId="{1E9FEE30-8505-414A-AC68-4BEFE0E37B89}" type="pres">
      <dgm:prSet presAssocID="{CFD891D3-4E91-44B8-BF16-A16BB87671DC}" presName="compositeB" presStyleCnt="0"/>
      <dgm:spPr/>
    </dgm:pt>
    <dgm:pt modelId="{E0FF5BC8-B180-474C-8F22-37F9C26C6983}" type="pres">
      <dgm:prSet presAssocID="{CFD891D3-4E91-44B8-BF16-A16BB87671DC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E92A51-B58B-4E71-8236-D633378C2B73}" type="pres">
      <dgm:prSet presAssocID="{CFD891D3-4E91-44B8-BF16-A16BB87671DC}" presName="circleB" presStyleLbl="node1" presStyleIdx="1" presStyleCnt="5"/>
      <dgm:spPr/>
    </dgm:pt>
    <dgm:pt modelId="{686BD3F1-0635-4D8A-AE12-C94E54A8493C}" type="pres">
      <dgm:prSet presAssocID="{CFD891D3-4E91-44B8-BF16-A16BB87671DC}" presName="spaceB" presStyleCnt="0"/>
      <dgm:spPr/>
    </dgm:pt>
    <dgm:pt modelId="{2543B26B-C81A-4480-B295-6D532A2113BA}" type="pres">
      <dgm:prSet presAssocID="{65A6DB9A-0923-4552-8DA7-23842387B5DA}" presName="space" presStyleCnt="0"/>
      <dgm:spPr/>
    </dgm:pt>
    <dgm:pt modelId="{C16D8EE7-2158-4DD6-BB06-3378BA3ABE99}" type="pres">
      <dgm:prSet presAssocID="{F9DB1A89-4088-4E41-8C93-C80BE62F7093}" presName="compositeA" presStyleCnt="0"/>
      <dgm:spPr/>
    </dgm:pt>
    <dgm:pt modelId="{4CBE5833-2EBC-47DC-B124-0C210C36C51D}" type="pres">
      <dgm:prSet presAssocID="{F9DB1A89-4088-4E41-8C93-C80BE62F7093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150A86-FFC2-47D5-BE31-64D1A6F309B4}" type="pres">
      <dgm:prSet presAssocID="{F9DB1A89-4088-4E41-8C93-C80BE62F7093}" presName="circleA" presStyleLbl="node1" presStyleIdx="2" presStyleCnt="5"/>
      <dgm:spPr/>
    </dgm:pt>
    <dgm:pt modelId="{40DCE02B-489D-48CC-99D3-897B4E2E59FA}" type="pres">
      <dgm:prSet presAssocID="{F9DB1A89-4088-4E41-8C93-C80BE62F7093}" presName="spaceA" presStyleCnt="0"/>
      <dgm:spPr/>
    </dgm:pt>
    <dgm:pt modelId="{EBB876FD-A2D9-4BE6-A15D-E9463F72BBA4}" type="pres">
      <dgm:prSet presAssocID="{1078A57D-5D74-4CF4-BE92-9C40B4B761A5}" presName="space" presStyleCnt="0"/>
      <dgm:spPr/>
    </dgm:pt>
    <dgm:pt modelId="{CC3D68F4-CBF8-4E65-93AB-E94B1B052451}" type="pres">
      <dgm:prSet presAssocID="{C153769F-FCE7-40C4-8088-CC603EDBDC05}" presName="compositeB" presStyleCnt="0"/>
      <dgm:spPr/>
    </dgm:pt>
    <dgm:pt modelId="{484320C1-EAA3-41A1-A892-DFB8E0CAA5AD}" type="pres">
      <dgm:prSet presAssocID="{C153769F-FCE7-40C4-8088-CC603EDBDC05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822DD73-7764-404A-B1A2-DBB5C19BD28B}" type="pres">
      <dgm:prSet presAssocID="{C153769F-FCE7-40C4-8088-CC603EDBDC05}" presName="circleB" presStyleLbl="node1" presStyleIdx="3" presStyleCnt="5"/>
      <dgm:spPr/>
    </dgm:pt>
    <dgm:pt modelId="{3A1B56A2-E4FE-4C85-9BA0-D8A1880B0FB1}" type="pres">
      <dgm:prSet presAssocID="{C153769F-FCE7-40C4-8088-CC603EDBDC05}" presName="spaceB" presStyleCnt="0"/>
      <dgm:spPr/>
    </dgm:pt>
    <dgm:pt modelId="{57EEDE10-EAF7-4046-98FD-A798AFA7F209}" type="pres">
      <dgm:prSet presAssocID="{DCEAB456-6E3F-4177-AE99-928C3C617BEE}" presName="space" presStyleCnt="0"/>
      <dgm:spPr/>
    </dgm:pt>
    <dgm:pt modelId="{9F74779B-83A2-45FD-9C74-300DD5061D29}" type="pres">
      <dgm:prSet presAssocID="{8A675582-76A1-4699-828D-E715C5244912}" presName="compositeA" presStyleCnt="0"/>
      <dgm:spPr/>
    </dgm:pt>
    <dgm:pt modelId="{EEA840B4-9BB9-4E75-9E7D-7468C2B609F3}" type="pres">
      <dgm:prSet presAssocID="{8A675582-76A1-4699-828D-E715C5244912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91653E4-5FF3-49BB-AB1B-EE72B1DD7C79}" type="pres">
      <dgm:prSet presAssocID="{8A675582-76A1-4699-828D-E715C5244912}" presName="circleA" presStyleLbl="node1" presStyleIdx="4" presStyleCnt="5"/>
      <dgm:spPr/>
    </dgm:pt>
    <dgm:pt modelId="{43C54699-DDDE-457D-A6B4-64E8E2626092}" type="pres">
      <dgm:prSet presAssocID="{8A675582-76A1-4699-828D-E715C5244912}" presName="spaceA" presStyleCnt="0"/>
      <dgm:spPr/>
    </dgm:pt>
  </dgm:ptLst>
  <dgm:cxnLst>
    <dgm:cxn modelId="{F143BE48-DFA5-4A69-9E6E-EDFAAA59125F}" type="presOf" srcId="{F9DB1A89-4088-4E41-8C93-C80BE62F7093}" destId="{4CBE5833-2EBC-47DC-B124-0C210C36C51D}" srcOrd="0" destOrd="0" presId="urn:microsoft.com/office/officeart/2005/8/layout/hProcess11"/>
    <dgm:cxn modelId="{8FA9CED8-1477-4B56-B68B-01715DEB46D7}" type="presOf" srcId="{53F64E61-EB86-4F10-938A-BAD62D0862AE}" destId="{51042808-A25B-4E62-8A14-AE81F721706F}" srcOrd="0" destOrd="0" presId="urn:microsoft.com/office/officeart/2005/8/layout/hProcess11"/>
    <dgm:cxn modelId="{C9224633-9E20-4F16-BB67-EF31FD6CAD42}" srcId="{53F64E61-EB86-4F10-938A-BAD62D0862AE}" destId="{CFD891D3-4E91-44B8-BF16-A16BB87671DC}" srcOrd="1" destOrd="0" parTransId="{08650816-4664-48D1-834B-1F9CE79BF480}" sibTransId="{65A6DB9A-0923-4552-8DA7-23842387B5DA}"/>
    <dgm:cxn modelId="{165A3EEF-F7CB-4124-B437-52F13F21B778}" type="presOf" srcId="{CFD891D3-4E91-44B8-BF16-A16BB87671DC}" destId="{E0FF5BC8-B180-474C-8F22-37F9C26C6983}" srcOrd="0" destOrd="0" presId="urn:microsoft.com/office/officeart/2005/8/layout/hProcess11"/>
    <dgm:cxn modelId="{8ACD763E-388D-4F45-A180-D76395C4697A}" srcId="{53F64E61-EB86-4F10-938A-BAD62D0862AE}" destId="{F9DB1A89-4088-4E41-8C93-C80BE62F7093}" srcOrd="2" destOrd="0" parTransId="{E3046164-205E-4365-BEE0-52D3069BC6C4}" sibTransId="{1078A57D-5D74-4CF4-BE92-9C40B4B761A5}"/>
    <dgm:cxn modelId="{4B842F1E-226E-4E30-8789-D918E6687F5E}" type="presOf" srcId="{8A675582-76A1-4699-828D-E715C5244912}" destId="{EEA840B4-9BB9-4E75-9E7D-7468C2B609F3}" srcOrd="0" destOrd="0" presId="urn:microsoft.com/office/officeart/2005/8/layout/hProcess11"/>
    <dgm:cxn modelId="{ADF2CB80-07C8-4B48-A2D4-398AC604CE8E}" type="presOf" srcId="{C153769F-FCE7-40C4-8088-CC603EDBDC05}" destId="{484320C1-EAA3-41A1-A892-DFB8E0CAA5AD}" srcOrd="0" destOrd="0" presId="urn:microsoft.com/office/officeart/2005/8/layout/hProcess11"/>
    <dgm:cxn modelId="{BBC0358A-4B26-4C71-999D-D7B644768404}" srcId="{53F64E61-EB86-4F10-938A-BAD62D0862AE}" destId="{8A675582-76A1-4699-828D-E715C5244912}" srcOrd="4" destOrd="0" parTransId="{2FA78E46-5857-4D82-80A6-3B81067AC7E9}" sibTransId="{DB578A24-C53F-425E-9935-5290EA51CC08}"/>
    <dgm:cxn modelId="{1CE310CD-D7AF-4E13-9EC1-0456D170309F}" srcId="{53F64E61-EB86-4F10-938A-BAD62D0862AE}" destId="{E2D09BE8-DF53-4009-8469-D11707F72743}" srcOrd="0" destOrd="0" parTransId="{1577F20D-8968-4C3F-B90C-656197305F2E}" sibTransId="{DDA39042-F57D-48DE-B00A-37B45404E032}"/>
    <dgm:cxn modelId="{F1C485EA-7940-4B5E-AD68-1EED73AB778B}" srcId="{53F64E61-EB86-4F10-938A-BAD62D0862AE}" destId="{C153769F-FCE7-40C4-8088-CC603EDBDC05}" srcOrd="3" destOrd="0" parTransId="{6E0AF965-FFF7-4D90-884B-A70D0C1738F2}" sibTransId="{DCEAB456-6E3F-4177-AE99-928C3C617BEE}"/>
    <dgm:cxn modelId="{39B6C19D-71A8-4D50-A385-1501622FAA1F}" type="presOf" srcId="{E2D09BE8-DF53-4009-8469-D11707F72743}" destId="{A1C1295C-BF35-45F7-BDC8-0B88BDC6E9B0}" srcOrd="0" destOrd="0" presId="urn:microsoft.com/office/officeart/2005/8/layout/hProcess11"/>
    <dgm:cxn modelId="{CDFD7D19-85E7-4300-AC04-ABA85CFF283E}" type="presParOf" srcId="{51042808-A25B-4E62-8A14-AE81F721706F}" destId="{014411B5-1621-4A73-BFA5-38082E448AD4}" srcOrd="0" destOrd="0" presId="urn:microsoft.com/office/officeart/2005/8/layout/hProcess11"/>
    <dgm:cxn modelId="{9BF4D3C4-B2A8-428C-BB15-AC406CA654A3}" type="presParOf" srcId="{51042808-A25B-4E62-8A14-AE81F721706F}" destId="{44DF0F33-55A7-4FCB-B6B6-F7667E8F9BC2}" srcOrd="1" destOrd="0" presId="urn:microsoft.com/office/officeart/2005/8/layout/hProcess11"/>
    <dgm:cxn modelId="{E3FECEB4-2B61-4897-8D39-2B6B36EE7551}" type="presParOf" srcId="{44DF0F33-55A7-4FCB-B6B6-F7667E8F9BC2}" destId="{8D6F42E0-CAFE-4A40-9769-5DCB9C9D2A3E}" srcOrd="0" destOrd="0" presId="urn:microsoft.com/office/officeart/2005/8/layout/hProcess11"/>
    <dgm:cxn modelId="{7E4FD31C-F33F-4B32-A641-107557A1BD5D}" type="presParOf" srcId="{8D6F42E0-CAFE-4A40-9769-5DCB9C9D2A3E}" destId="{A1C1295C-BF35-45F7-BDC8-0B88BDC6E9B0}" srcOrd="0" destOrd="0" presId="urn:microsoft.com/office/officeart/2005/8/layout/hProcess11"/>
    <dgm:cxn modelId="{DCF7CE52-FAC4-45FC-90DF-54660D4553FD}" type="presParOf" srcId="{8D6F42E0-CAFE-4A40-9769-5DCB9C9D2A3E}" destId="{DD5C6CDD-CFF1-4725-BC7C-550E21BD4875}" srcOrd="1" destOrd="0" presId="urn:microsoft.com/office/officeart/2005/8/layout/hProcess11"/>
    <dgm:cxn modelId="{C30AAB1D-0D36-4978-A158-2C345D906D55}" type="presParOf" srcId="{8D6F42E0-CAFE-4A40-9769-5DCB9C9D2A3E}" destId="{9494577F-3BDC-4431-9051-5775F25A632F}" srcOrd="2" destOrd="0" presId="urn:microsoft.com/office/officeart/2005/8/layout/hProcess11"/>
    <dgm:cxn modelId="{B5DC2796-9B9B-4531-BA3D-CB0F52DEB978}" type="presParOf" srcId="{44DF0F33-55A7-4FCB-B6B6-F7667E8F9BC2}" destId="{178500B5-830D-480D-ABD9-D3753360BC27}" srcOrd="1" destOrd="0" presId="urn:microsoft.com/office/officeart/2005/8/layout/hProcess11"/>
    <dgm:cxn modelId="{86E88E93-E593-41B7-906B-396DDA2B6A72}" type="presParOf" srcId="{44DF0F33-55A7-4FCB-B6B6-F7667E8F9BC2}" destId="{1E9FEE30-8505-414A-AC68-4BEFE0E37B89}" srcOrd="2" destOrd="0" presId="urn:microsoft.com/office/officeart/2005/8/layout/hProcess11"/>
    <dgm:cxn modelId="{A5066E63-4464-4121-8339-F823469A3609}" type="presParOf" srcId="{1E9FEE30-8505-414A-AC68-4BEFE0E37B89}" destId="{E0FF5BC8-B180-474C-8F22-37F9C26C6983}" srcOrd="0" destOrd="0" presId="urn:microsoft.com/office/officeart/2005/8/layout/hProcess11"/>
    <dgm:cxn modelId="{1964D6C3-1E58-4B0F-9FC3-60EEF60182AC}" type="presParOf" srcId="{1E9FEE30-8505-414A-AC68-4BEFE0E37B89}" destId="{E0E92A51-B58B-4E71-8236-D633378C2B73}" srcOrd="1" destOrd="0" presId="urn:microsoft.com/office/officeart/2005/8/layout/hProcess11"/>
    <dgm:cxn modelId="{A7205EF3-8404-494B-938C-EEB9EEB7EAB4}" type="presParOf" srcId="{1E9FEE30-8505-414A-AC68-4BEFE0E37B89}" destId="{686BD3F1-0635-4D8A-AE12-C94E54A8493C}" srcOrd="2" destOrd="0" presId="urn:microsoft.com/office/officeart/2005/8/layout/hProcess11"/>
    <dgm:cxn modelId="{618ECF2E-3B71-4959-B301-562FA842D617}" type="presParOf" srcId="{44DF0F33-55A7-4FCB-B6B6-F7667E8F9BC2}" destId="{2543B26B-C81A-4480-B295-6D532A2113BA}" srcOrd="3" destOrd="0" presId="urn:microsoft.com/office/officeart/2005/8/layout/hProcess11"/>
    <dgm:cxn modelId="{50B5CE51-97FA-44E2-B8B5-16284E0F5914}" type="presParOf" srcId="{44DF0F33-55A7-4FCB-B6B6-F7667E8F9BC2}" destId="{C16D8EE7-2158-4DD6-BB06-3378BA3ABE99}" srcOrd="4" destOrd="0" presId="urn:microsoft.com/office/officeart/2005/8/layout/hProcess11"/>
    <dgm:cxn modelId="{14FD0CCA-7DFD-4F08-8CE5-0D68B49AA016}" type="presParOf" srcId="{C16D8EE7-2158-4DD6-BB06-3378BA3ABE99}" destId="{4CBE5833-2EBC-47DC-B124-0C210C36C51D}" srcOrd="0" destOrd="0" presId="urn:microsoft.com/office/officeart/2005/8/layout/hProcess11"/>
    <dgm:cxn modelId="{88698F30-EA8B-479D-BE8B-ED048B57524A}" type="presParOf" srcId="{C16D8EE7-2158-4DD6-BB06-3378BA3ABE99}" destId="{80150A86-FFC2-47D5-BE31-64D1A6F309B4}" srcOrd="1" destOrd="0" presId="urn:microsoft.com/office/officeart/2005/8/layout/hProcess11"/>
    <dgm:cxn modelId="{32823402-CC73-4F55-B9B8-5ADB54237529}" type="presParOf" srcId="{C16D8EE7-2158-4DD6-BB06-3378BA3ABE99}" destId="{40DCE02B-489D-48CC-99D3-897B4E2E59FA}" srcOrd="2" destOrd="0" presId="urn:microsoft.com/office/officeart/2005/8/layout/hProcess11"/>
    <dgm:cxn modelId="{CA7C326D-F541-45F8-8628-ED410439D064}" type="presParOf" srcId="{44DF0F33-55A7-4FCB-B6B6-F7667E8F9BC2}" destId="{EBB876FD-A2D9-4BE6-A15D-E9463F72BBA4}" srcOrd="5" destOrd="0" presId="urn:microsoft.com/office/officeart/2005/8/layout/hProcess11"/>
    <dgm:cxn modelId="{51D9DF50-A395-4184-9B2B-D7345FB0CB22}" type="presParOf" srcId="{44DF0F33-55A7-4FCB-B6B6-F7667E8F9BC2}" destId="{CC3D68F4-CBF8-4E65-93AB-E94B1B052451}" srcOrd="6" destOrd="0" presId="urn:microsoft.com/office/officeart/2005/8/layout/hProcess11"/>
    <dgm:cxn modelId="{E25C826F-AFE6-479E-A94C-CE5CA189CB77}" type="presParOf" srcId="{CC3D68F4-CBF8-4E65-93AB-E94B1B052451}" destId="{484320C1-EAA3-41A1-A892-DFB8E0CAA5AD}" srcOrd="0" destOrd="0" presId="urn:microsoft.com/office/officeart/2005/8/layout/hProcess11"/>
    <dgm:cxn modelId="{34826E7A-926E-46D8-8693-C5EB5EA6EEB5}" type="presParOf" srcId="{CC3D68F4-CBF8-4E65-93AB-E94B1B052451}" destId="{A822DD73-7764-404A-B1A2-DBB5C19BD28B}" srcOrd="1" destOrd="0" presId="urn:microsoft.com/office/officeart/2005/8/layout/hProcess11"/>
    <dgm:cxn modelId="{CB5DEE5E-3092-4527-AF3C-934696505354}" type="presParOf" srcId="{CC3D68F4-CBF8-4E65-93AB-E94B1B052451}" destId="{3A1B56A2-E4FE-4C85-9BA0-D8A1880B0FB1}" srcOrd="2" destOrd="0" presId="urn:microsoft.com/office/officeart/2005/8/layout/hProcess11"/>
    <dgm:cxn modelId="{4800FF69-BD2E-4FA8-8196-84D9EFF26D07}" type="presParOf" srcId="{44DF0F33-55A7-4FCB-B6B6-F7667E8F9BC2}" destId="{57EEDE10-EAF7-4046-98FD-A798AFA7F209}" srcOrd="7" destOrd="0" presId="urn:microsoft.com/office/officeart/2005/8/layout/hProcess11"/>
    <dgm:cxn modelId="{F6EDDAAE-CDFB-419C-B499-10825BE591A2}" type="presParOf" srcId="{44DF0F33-55A7-4FCB-B6B6-F7667E8F9BC2}" destId="{9F74779B-83A2-45FD-9C74-300DD5061D29}" srcOrd="8" destOrd="0" presId="urn:microsoft.com/office/officeart/2005/8/layout/hProcess11"/>
    <dgm:cxn modelId="{E08A3229-3310-4A57-8899-9A5479A055BB}" type="presParOf" srcId="{9F74779B-83A2-45FD-9C74-300DD5061D29}" destId="{EEA840B4-9BB9-4E75-9E7D-7468C2B609F3}" srcOrd="0" destOrd="0" presId="urn:microsoft.com/office/officeart/2005/8/layout/hProcess11"/>
    <dgm:cxn modelId="{28FF1A21-09AB-4865-A6FB-BC7362258EB3}" type="presParOf" srcId="{9F74779B-83A2-45FD-9C74-300DD5061D29}" destId="{D91653E4-5FF3-49BB-AB1B-EE72B1DD7C79}" srcOrd="1" destOrd="0" presId="urn:microsoft.com/office/officeart/2005/8/layout/hProcess11"/>
    <dgm:cxn modelId="{190E81A1-1B99-4796-B222-496CB3570D65}" type="presParOf" srcId="{9F74779B-83A2-45FD-9C74-300DD5061D29}" destId="{43C54699-DDDE-457D-A6B4-64E8E262609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411B5-1621-4A73-BFA5-38082E448AD4}">
      <dsp:nvSpPr>
        <dsp:cNvPr id="0" name=""/>
        <dsp:cNvSpPr/>
      </dsp:nvSpPr>
      <dsp:spPr>
        <a:xfrm>
          <a:off x="0" y="1349692"/>
          <a:ext cx="8229599" cy="17995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C1295C-BF35-45F7-BDC8-0B88BDC6E9B0}">
      <dsp:nvSpPr>
        <dsp:cNvPr id="0" name=""/>
        <dsp:cNvSpPr/>
      </dsp:nvSpPr>
      <dsp:spPr>
        <a:xfrm>
          <a:off x="3254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2000 </a:t>
          </a:r>
          <a:r>
            <a:rPr lang="en-GB" sz="1600" kern="1200" dirty="0" smtClean="0"/>
            <a:t>unitisation</a:t>
          </a:r>
          <a:endParaRPr lang="en-GB" sz="1600" kern="1200" dirty="0"/>
        </a:p>
      </dsp:txBody>
      <dsp:txXfrm>
        <a:off x="3254" y="0"/>
        <a:ext cx="1423101" cy="1799590"/>
      </dsp:txXfrm>
    </dsp:sp>
    <dsp:sp modelId="{DD5C6CDD-CFF1-4725-BC7C-550E21BD4875}">
      <dsp:nvSpPr>
        <dsp:cNvPr id="0" name=""/>
        <dsp:cNvSpPr/>
      </dsp:nvSpPr>
      <dsp:spPr>
        <a:xfrm>
          <a:off x="489857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FF5BC8-B180-474C-8F22-37F9C26C6983}">
      <dsp:nvSpPr>
        <dsp:cNvPr id="0" name=""/>
        <dsp:cNvSpPr/>
      </dsp:nvSpPr>
      <dsp:spPr>
        <a:xfrm>
          <a:off x="1497511" y="2699385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2008 reduction from 6 to 4 units, stretch &amp; challenge &amp; </a:t>
          </a:r>
          <a:r>
            <a:rPr lang="en-GB" sz="1600" kern="1200" dirty="0" err="1" smtClean="0"/>
            <a:t>synopticity</a:t>
          </a:r>
          <a:endParaRPr lang="en-GB" sz="1600" kern="1200" dirty="0"/>
        </a:p>
      </dsp:txBody>
      <dsp:txXfrm>
        <a:off x="1497511" y="2699385"/>
        <a:ext cx="1423101" cy="1799590"/>
      </dsp:txXfrm>
    </dsp:sp>
    <dsp:sp modelId="{E0E92A51-B58B-4E71-8236-D633378C2B73}">
      <dsp:nvSpPr>
        <dsp:cNvPr id="0" name=""/>
        <dsp:cNvSpPr/>
      </dsp:nvSpPr>
      <dsp:spPr>
        <a:xfrm>
          <a:off x="1984114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E5833-2EBC-47DC-B124-0C210C36C51D}">
      <dsp:nvSpPr>
        <dsp:cNvPr id="0" name=""/>
        <dsp:cNvSpPr/>
      </dsp:nvSpPr>
      <dsp:spPr>
        <a:xfrm>
          <a:off x="2991769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2010 award of A*</a:t>
          </a:r>
          <a:endParaRPr lang="en-GB" sz="1600" kern="1200" dirty="0"/>
        </a:p>
      </dsp:txBody>
      <dsp:txXfrm>
        <a:off x="2991769" y="0"/>
        <a:ext cx="1423101" cy="1799590"/>
      </dsp:txXfrm>
    </dsp:sp>
    <dsp:sp modelId="{80150A86-FFC2-47D5-BE31-64D1A6F309B4}">
      <dsp:nvSpPr>
        <dsp:cNvPr id="0" name=""/>
        <dsp:cNvSpPr/>
      </dsp:nvSpPr>
      <dsp:spPr>
        <a:xfrm>
          <a:off x="3478371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4320C1-EAA3-41A1-A892-DFB8E0CAA5AD}">
      <dsp:nvSpPr>
        <dsp:cNvPr id="0" name=""/>
        <dsp:cNvSpPr/>
      </dsp:nvSpPr>
      <dsp:spPr>
        <a:xfrm>
          <a:off x="4486026" y="2699385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2014 removal of January series</a:t>
          </a:r>
          <a:endParaRPr lang="en-GB" sz="1600" kern="1200" dirty="0"/>
        </a:p>
      </dsp:txBody>
      <dsp:txXfrm>
        <a:off x="4486026" y="2699385"/>
        <a:ext cx="1423101" cy="1799590"/>
      </dsp:txXfrm>
    </dsp:sp>
    <dsp:sp modelId="{A822DD73-7764-404A-B1A2-DBB5C19BD28B}">
      <dsp:nvSpPr>
        <dsp:cNvPr id="0" name=""/>
        <dsp:cNvSpPr/>
      </dsp:nvSpPr>
      <dsp:spPr>
        <a:xfrm>
          <a:off x="4972628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A840B4-9BB9-4E75-9E7D-7468C2B609F3}">
      <dsp:nvSpPr>
        <dsp:cNvPr id="0" name=""/>
        <dsp:cNvSpPr/>
      </dsp:nvSpPr>
      <dsp:spPr>
        <a:xfrm>
          <a:off x="5980283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2015 decoupled AS &amp; linearity</a:t>
          </a:r>
          <a:endParaRPr lang="en-GB" sz="1600" kern="1200" dirty="0"/>
        </a:p>
      </dsp:txBody>
      <dsp:txXfrm>
        <a:off x="5980283" y="0"/>
        <a:ext cx="1423101" cy="1799590"/>
      </dsp:txXfrm>
    </dsp:sp>
    <dsp:sp modelId="{D91653E4-5FF3-49BB-AB1B-EE72B1DD7C79}">
      <dsp:nvSpPr>
        <dsp:cNvPr id="0" name=""/>
        <dsp:cNvSpPr/>
      </dsp:nvSpPr>
      <dsp:spPr>
        <a:xfrm>
          <a:off x="6466885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411B5-1621-4A73-BFA5-38082E448AD4}">
      <dsp:nvSpPr>
        <dsp:cNvPr id="0" name=""/>
        <dsp:cNvSpPr/>
      </dsp:nvSpPr>
      <dsp:spPr>
        <a:xfrm>
          <a:off x="0" y="1349692"/>
          <a:ext cx="8229599" cy="17995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C1295C-BF35-45F7-BDC8-0B88BDC6E9B0}">
      <dsp:nvSpPr>
        <dsp:cNvPr id="0" name=""/>
        <dsp:cNvSpPr/>
      </dsp:nvSpPr>
      <dsp:spPr>
        <a:xfrm>
          <a:off x="3254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2000 </a:t>
          </a:r>
          <a:r>
            <a:rPr lang="en-GB" sz="1600" kern="1200" dirty="0" smtClean="0"/>
            <a:t>unitisation</a:t>
          </a:r>
          <a:endParaRPr lang="en-GB" sz="1600" kern="1200" dirty="0"/>
        </a:p>
      </dsp:txBody>
      <dsp:txXfrm>
        <a:off x="3254" y="0"/>
        <a:ext cx="1423101" cy="1799590"/>
      </dsp:txXfrm>
    </dsp:sp>
    <dsp:sp modelId="{DD5C6CDD-CFF1-4725-BC7C-550E21BD4875}">
      <dsp:nvSpPr>
        <dsp:cNvPr id="0" name=""/>
        <dsp:cNvSpPr/>
      </dsp:nvSpPr>
      <dsp:spPr>
        <a:xfrm>
          <a:off x="489857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FF5BC8-B180-474C-8F22-37F9C26C6983}">
      <dsp:nvSpPr>
        <dsp:cNvPr id="0" name=""/>
        <dsp:cNvSpPr/>
      </dsp:nvSpPr>
      <dsp:spPr>
        <a:xfrm>
          <a:off x="1497511" y="2699385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2008 reduction from 6 to 4 units, stretch &amp; challenge &amp; </a:t>
          </a:r>
          <a:r>
            <a:rPr lang="en-GB" sz="1600" kern="1200" dirty="0" err="1" smtClean="0"/>
            <a:t>synopticity</a:t>
          </a:r>
          <a:endParaRPr lang="en-GB" sz="1600" kern="1200" dirty="0"/>
        </a:p>
      </dsp:txBody>
      <dsp:txXfrm>
        <a:off x="1497511" y="2699385"/>
        <a:ext cx="1423101" cy="1799590"/>
      </dsp:txXfrm>
    </dsp:sp>
    <dsp:sp modelId="{E0E92A51-B58B-4E71-8236-D633378C2B73}">
      <dsp:nvSpPr>
        <dsp:cNvPr id="0" name=""/>
        <dsp:cNvSpPr/>
      </dsp:nvSpPr>
      <dsp:spPr>
        <a:xfrm>
          <a:off x="1984114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E5833-2EBC-47DC-B124-0C210C36C51D}">
      <dsp:nvSpPr>
        <dsp:cNvPr id="0" name=""/>
        <dsp:cNvSpPr/>
      </dsp:nvSpPr>
      <dsp:spPr>
        <a:xfrm>
          <a:off x="2991769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2010 award of A*</a:t>
          </a:r>
          <a:endParaRPr lang="en-GB" sz="1600" kern="1200" dirty="0"/>
        </a:p>
      </dsp:txBody>
      <dsp:txXfrm>
        <a:off x="2991769" y="0"/>
        <a:ext cx="1423101" cy="1799590"/>
      </dsp:txXfrm>
    </dsp:sp>
    <dsp:sp modelId="{80150A86-FFC2-47D5-BE31-64D1A6F309B4}">
      <dsp:nvSpPr>
        <dsp:cNvPr id="0" name=""/>
        <dsp:cNvSpPr/>
      </dsp:nvSpPr>
      <dsp:spPr>
        <a:xfrm>
          <a:off x="3478371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4320C1-EAA3-41A1-A892-DFB8E0CAA5AD}">
      <dsp:nvSpPr>
        <dsp:cNvPr id="0" name=""/>
        <dsp:cNvSpPr/>
      </dsp:nvSpPr>
      <dsp:spPr>
        <a:xfrm>
          <a:off x="4486026" y="2699385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2014 removal of January series</a:t>
          </a:r>
          <a:endParaRPr lang="en-GB" sz="1600" kern="1200" dirty="0"/>
        </a:p>
      </dsp:txBody>
      <dsp:txXfrm>
        <a:off x="4486026" y="2699385"/>
        <a:ext cx="1423101" cy="1799590"/>
      </dsp:txXfrm>
    </dsp:sp>
    <dsp:sp modelId="{A822DD73-7764-404A-B1A2-DBB5C19BD28B}">
      <dsp:nvSpPr>
        <dsp:cNvPr id="0" name=""/>
        <dsp:cNvSpPr/>
      </dsp:nvSpPr>
      <dsp:spPr>
        <a:xfrm>
          <a:off x="4972628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A840B4-9BB9-4E75-9E7D-7468C2B609F3}">
      <dsp:nvSpPr>
        <dsp:cNvPr id="0" name=""/>
        <dsp:cNvSpPr/>
      </dsp:nvSpPr>
      <dsp:spPr>
        <a:xfrm>
          <a:off x="5980283" y="0"/>
          <a:ext cx="1423101" cy="1799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2015 decoupled AS &amp; linearity</a:t>
          </a:r>
          <a:endParaRPr lang="en-GB" sz="1600" kern="1200" dirty="0"/>
        </a:p>
      </dsp:txBody>
      <dsp:txXfrm>
        <a:off x="5980283" y="0"/>
        <a:ext cx="1423101" cy="1799590"/>
      </dsp:txXfrm>
    </dsp:sp>
    <dsp:sp modelId="{D91653E4-5FF3-49BB-AB1B-EE72B1DD7C79}">
      <dsp:nvSpPr>
        <dsp:cNvPr id="0" name=""/>
        <dsp:cNvSpPr/>
      </dsp:nvSpPr>
      <dsp:spPr>
        <a:xfrm>
          <a:off x="6466885" y="2024538"/>
          <a:ext cx="449897" cy="4498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7913" cy="495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3270" y="1"/>
            <a:ext cx="2887913" cy="4956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68212-4F75-4F1A-95D9-C2B130870111}" type="datetimeFigureOut">
              <a:rPr lang="en-GB" smtClean="0"/>
              <a:t>14/07/2014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7828"/>
            <a:ext cx="2887913" cy="4972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3270" y="9427828"/>
            <a:ext cx="2887913" cy="4972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160AF9-81E5-4799-B70E-951408F6E0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103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887186" cy="49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4011" y="1"/>
            <a:ext cx="2887186" cy="49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0900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274" y="4715153"/>
            <a:ext cx="5330190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584"/>
            <a:ext cx="2887186" cy="49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4011" y="9428584"/>
            <a:ext cx="2887186" cy="49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F1CA5F4-8B17-455E-88B6-9239BC716A4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14996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4EE451D-3D18-4CC7-A3C0-7BC6357A9BA6}" type="slidenum">
              <a:rPr lang="en-GB" smtClean="0"/>
              <a:pPr eaLnBrk="1" hangingPunct="1"/>
              <a:t>1</a:t>
            </a:fld>
            <a:endParaRPr lang="en-GB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23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539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787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10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40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GB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489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7677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CA5F4-8B17-455E-88B6-9239BC716A47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5408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82F82-F058-4544-9FC7-98EC85F5DE1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6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Ofqual-Slide-1.jpg                                             003789C4Macintosh HD                   C16F22C3: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1440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ofqual_cmyk_no_strap.tif                                       003921CEMacintosh HD                   C16F22C3: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573463"/>
            <a:ext cx="7772400" cy="5032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6725" y="6116638"/>
            <a:ext cx="6400800" cy="62547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503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61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404813"/>
            <a:ext cx="2057400" cy="5532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6725" y="404813"/>
            <a:ext cx="6019800" cy="5532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240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7" descr="ofqual_cmyk_no_strap.tif                                       003921CEMacintosh HD                   C16F22C3: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1440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395288" y="3573463"/>
            <a:ext cx="7772400" cy="50323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66725" y="6116638"/>
            <a:ext cx="6400800" cy="62547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07662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5262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7228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145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016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8268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450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941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84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0046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143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404813"/>
            <a:ext cx="2057400" cy="5532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6725" y="404813"/>
            <a:ext cx="6019800" cy="5532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633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ofqual_cmyk_no_strap.tif                                       003921CEMacintosh HD                   C16F22C3: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3550"/>
            <a:ext cx="91440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573463"/>
            <a:ext cx="7772400" cy="5032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6725" y="6116638"/>
            <a:ext cx="6400800" cy="62547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17056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689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3022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9544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654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897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44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57422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8271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44196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1685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404813"/>
            <a:ext cx="2057400" cy="5532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6725" y="404813"/>
            <a:ext cx="6019800" cy="5532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416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Ofqual-Slide-2.jpg                                             003789C4Macintosh HD                   C16F22C3: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144000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ofqual_cmyk_no_strap.tif                                       003921CEMacintosh HD                   C16F22C3: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3573463"/>
            <a:ext cx="7772400" cy="50323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6725" y="6116638"/>
            <a:ext cx="6400800" cy="62547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758505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2982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2952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6545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9719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184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6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438275"/>
            <a:ext cx="40386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356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9098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45761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52863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0381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404813"/>
            <a:ext cx="2057400" cy="5532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6725" y="404813"/>
            <a:ext cx="6019800" cy="5532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1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77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06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518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935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1335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404813"/>
            <a:ext cx="63468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82296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2052" name="Picture 7" descr="ofqual_cmyk_no_strap.tif                                       003921CEMacintosh HD                   C16F22C3: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9" descr="block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6308725"/>
            <a:ext cx="822960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"/>
        </a:spcBef>
        <a:spcAft>
          <a:spcPct val="5000"/>
        </a:spcAft>
        <a:buClr>
          <a:srgbClr val="86BE3D"/>
        </a:buClr>
        <a:buFont typeface="Wingdings" pitchFamily="2" charset="2"/>
        <a:defRPr sz="2000">
          <a:solidFill>
            <a:srgbClr val="4D4D4D"/>
          </a:solidFill>
          <a:latin typeface="+mn-lt"/>
        </a:defRPr>
      </a:lvl2pPr>
      <a:lvl3pPr marL="381000" indent="-3810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buBlip>
          <a:blip r:embed="rId15"/>
        </a:buBlip>
        <a:defRPr sz="2000" b="1">
          <a:solidFill>
            <a:srgbClr val="4D4D4D"/>
          </a:solidFill>
          <a:latin typeface="+mn-lt"/>
        </a:defRPr>
      </a:lvl3pPr>
      <a:lvl4pPr marL="762000" indent="-381000" algn="l" rtl="0" eaLnBrk="0" fontAlgn="base" hangingPunct="0">
        <a:spcBef>
          <a:spcPct val="5000"/>
        </a:spcBef>
        <a:spcAft>
          <a:spcPct val="5000"/>
        </a:spcAft>
        <a:buChar char="–"/>
        <a:defRPr sz="2000">
          <a:solidFill>
            <a:srgbClr val="4D4D4D"/>
          </a:solidFill>
          <a:latin typeface="+mn-lt"/>
        </a:defRPr>
      </a:lvl4pPr>
      <a:lvl5pPr marL="762000" indent="1066800" algn="l" rtl="0" eaLnBrk="0" fontAlgn="base" hangingPunct="0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5pPr>
      <a:lvl6pPr marL="12192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6pPr>
      <a:lvl7pPr marL="16764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7pPr>
      <a:lvl8pPr marL="21336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8pPr>
      <a:lvl9pPr marL="25908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404813"/>
            <a:ext cx="63468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82296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3076" name="Picture 8" descr="ofqual_cmyk_no_strap.tif                                       003921CEMacintosh HD                   C16F22C3: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1" descr="block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6308725"/>
            <a:ext cx="822960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"/>
        </a:spcBef>
        <a:spcAft>
          <a:spcPct val="5000"/>
        </a:spcAft>
        <a:buClr>
          <a:srgbClr val="86BE3D"/>
        </a:buClr>
        <a:buFont typeface="Wingdings" pitchFamily="2" charset="2"/>
        <a:defRPr sz="2000">
          <a:solidFill>
            <a:srgbClr val="4D4D4D"/>
          </a:solidFill>
          <a:latin typeface="+mn-lt"/>
        </a:defRPr>
      </a:lvl2pPr>
      <a:lvl3pPr marL="381000" indent="-3810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buBlip>
          <a:blip r:embed="rId15"/>
        </a:buBlip>
        <a:defRPr sz="2000" b="1">
          <a:solidFill>
            <a:srgbClr val="4D4D4D"/>
          </a:solidFill>
          <a:latin typeface="+mn-lt"/>
        </a:defRPr>
      </a:lvl3pPr>
      <a:lvl4pPr marL="762000" indent="-381000" algn="l" rtl="0" eaLnBrk="0" fontAlgn="base" hangingPunct="0">
        <a:spcBef>
          <a:spcPct val="5000"/>
        </a:spcBef>
        <a:spcAft>
          <a:spcPct val="5000"/>
        </a:spcAft>
        <a:buChar char="–"/>
        <a:defRPr sz="2000">
          <a:solidFill>
            <a:srgbClr val="4D4D4D"/>
          </a:solidFill>
          <a:latin typeface="+mn-lt"/>
        </a:defRPr>
      </a:lvl4pPr>
      <a:lvl5pPr marL="762000" indent="1066800" algn="l" rtl="0" eaLnBrk="0" fontAlgn="base" hangingPunct="0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5pPr>
      <a:lvl6pPr marL="12192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6pPr>
      <a:lvl7pPr marL="16764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7pPr>
      <a:lvl8pPr marL="21336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8pPr>
      <a:lvl9pPr marL="25908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404813"/>
            <a:ext cx="63468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82296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4100" name="Picture 7" descr="ofqual_cmyk_no_strap.tif                                       003921CEMacintosh HD                   C16F22C3: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8" descr="DOTTED SQUARE_Port.bmp                                         003789C4Macintosh HD                   C16F22C3: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324600"/>
            <a:ext cx="8231188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86BE3D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"/>
        </a:spcBef>
        <a:spcAft>
          <a:spcPct val="5000"/>
        </a:spcAft>
        <a:buClr>
          <a:srgbClr val="86BE3D"/>
        </a:buClr>
        <a:buFont typeface="Wingdings" pitchFamily="2" charset="2"/>
        <a:defRPr sz="2000">
          <a:solidFill>
            <a:srgbClr val="4D4D4D"/>
          </a:solidFill>
          <a:latin typeface="+mn-lt"/>
        </a:defRPr>
      </a:lvl2pPr>
      <a:lvl3pPr marL="381000" indent="-3810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buBlip>
          <a:blip r:embed="rId15"/>
        </a:buBlip>
        <a:defRPr sz="2000" b="1">
          <a:solidFill>
            <a:srgbClr val="4D4D4D"/>
          </a:solidFill>
          <a:latin typeface="+mn-lt"/>
        </a:defRPr>
      </a:lvl3pPr>
      <a:lvl4pPr marL="762000" indent="-381000" algn="l" rtl="0" eaLnBrk="0" fontAlgn="base" hangingPunct="0">
        <a:spcBef>
          <a:spcPct val="5000"/>
        </a:spcBef>
        <a:spcAft>
          <a:spcPct val="5000"/>
        </a:spcAft>
        <a:buChar char="–"/>
        <a:defRPr sz="2000">
          <a:solidFill>
            <a:srgbClr val="4D4D4D"/>
          </a:solidFill>
          <a:latin typeface="+mn-lt"/>
        </a:defRPr>
      </a:lvl4pPr>
      <a:lvl5pPr marL="762000" indent="1066800" algn="l" rtl="0" eaLnBrk="0" fontAlgn="base" hangingPunct="0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5pPr>
      <a:lvl6pPr marL="12192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6pPr>
      <a:lvl7pPr marL="16764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7pPr>
      <a:lvl8pPr marL="21336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8pPr>
      <a:lvl9pPr marL="25908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DOTTED SQUARE_Port.bmp                                         003789C4Macintosh HD                   C16F22C3: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324600"/>
            <a:ext cx="8231188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404813"/>
            <a:ext cx="6346825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82296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5125" name="Picture 8" descr="ofqual_cmyk_no_strap.tif                                       003921CEMacintosh HD                   C16F22C3: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80022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"/>
        </a:spcBef>
        <a:spcAft>
          <a:spcPct val="5000"/>
        </a:spcAft>
        <a:buClr>
          <a:srgbClr val="86BE3D"/>
        </a:buClr>
        <a:buFont typeface="Wingdings" pitchFamily="2" charset="2"/>
        <a:defRPr sz="2000">
          <a:solidFill>
            <a:srgbClr val="4D4D4D"/>
          </a:solidFill>
          <a:latin typeface="+mn-lt"/>
        </a:defRPr>
      </a:lvl2pPr>
      <a:lvl3pPr marL="381000" indent="-381000" algn="l" rtl="0" eaLnBrk="0" fontAlgn="base" hangingPunct="0">
        <a:spcBef>
          <a:spcPct val="30000"/>
        </a:spcBef>
        <a:spcAft>
          <a:spcPct val="5000"/>
        </a:spcAft>
        <a:buClr>
          <a:srgbClr val="86BE3D"/>
        </a:buClr>
        <a:buFont typeface="Wingdings" pitchFamily="2" charset="2"/>
        <a:buBlip>
          <a:blip r:embed="rId15"/>
        </a:buBlip>
        <a:defRPr sz="2000" b="1">
          <a:solidFill>
            <a:srgbClr val="4D4D4D"/>
          </a:solidFill>
          <a:latin typeface="+mn-lt"/>
        </a:defRPr>
      </a:lvl3pPr>
      <a:lvl4pPr marL="762000" indent="-381000" algn="l" rtl="0" eaLnBrk="0" fontAlgn="base" hangingPunct="0">
        <a:spcBef>
          <a:spcPct val="5000"/>
        </a:spcBef>
        <a:spcAft>
          <a:spcPct val="5000"/>
        </a:spcAft>
        <a:buChar char="–"/>
        <a:defRPr sz="2000">
          <a:solidFill>
            <a:srgbClr val="4D4D4D"/>
          </a:solidFill>
          <a:latin typeface="+mn-lt"/>
        </a:defRPr>
      </a:lvl4pPr>
      <a:lvl5pPr marL="762000" indent="1066800" algn="l" rtl="0" eaLnBrk="0" fontAlgn="base" hangingPunct="0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5pPr>
      <a:lvl6pPr marL="12192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6pPr>
      <a:lvl7pPr marL="16764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7pPr>
      <a:lvl8pPr marL="21336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8pPr>
      <a:lvl9pPr marL="2590800" algn="l" rtl="0" fontAlgn="base">
        <a:spcBef>
          <a:spcPct val="5000"/>
        </a:spcBef>
        <a:spcAft>
          <a:spcPct val="500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5536" y="3573016"/>
            <a:ext cx="7772400" cy="1512168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solidFill>
                  <a:schemeClr val="tx1"/>
                </a:solidFill>
              </a:rPr>
              <a:t>A levels – Are they fit for purpose? 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Dr Michelle Meadows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Director of Research and Evaluation</a:t>
            </a:r>
          </a:p>
        </p:txBody>
      </p:sp>
      <p:cxnSp>
        <p:nvCxnSpPr>
          <p:cNvPr id="2" name="Straight Connector 1"/>
          <p:cNvCxnSpPr/>
          <p:nvPr/>
        </p:nvCxnSpPr>
        <p:spPr>
          <a:xfrm>
            <a:off x="0" y="0"/>
            <a:ext cx="25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In summary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" y="1124745"/>
            <a:ext cx="8229600" cy="4812506"/>
          </a:xfrm>
        </p:spPr>
        <p:txBody>
          <a:bodyPr/>
          <a:lstStyle/>
          <a:p>
            <a:pPr marL="6858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 levels continually evolve</a:t>
            </a:r>
          </a:p>
          <a:p>
            <a:pPr marL="685800">
              <a:buFont typeface="Arial" panose="020B0604020202020204" pitchFamily="34" charset="0"/>
              <a:buChar char="•"/>
            </a:pPr>
            <a:endParaRPr lang="en-GB" sz="2200" dirty="0" smtClean="0">
              <a:solidFill>
                <a:schemeClr val="tx1"/>
              </a:solidFill>
            </a:endParaRPr>
          </a:p>
          <a:p>
            <a:pPr marL="6858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In general, satisfaction is high</a:t>
            </a:r>
          </a:p>
          <a:p>
            <a:pPr marL="685800">
              <a:buFont typeface="Arial" panose="020B0604020202020204" pitchFamily="34" charset="0"/>
              <a:buChar char="•"/>
            </a:pPr>
            <a:endParaRPr lang="en-GB" sz="2200" dirty="0" smtClean="0">
              <a:solidFill>
                <a:schemeClr val="tx1"/>
              </a:solidFill>
            </a:endParaRPr>
          </a:p>
          <a:p>
            <a:pPr marL="6858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But structural and specific content concerns exist </a:t>
            </a:r>
          </a:p>
          <a:p>
            <a:pPr marL="685800">
              <a:buFont typeface="Arial" panose="020B0604020202020204" pitchFamily="34" charset="0"/>
              <a:buChar char="•"/>
            </a:pPr>
            <a:endParaRPr lang="en-GB" sz="2200" dirty="0" smtClean="0">
              <a:solidFill>
                <a:schemeClr val="tx1"/>
              </a:solidFill>
            </a:endParaRPr>
          </a:p>
          <a:p>
            <a:pPr marL="6858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Most recent reforms are designed to deal with these</a:t>
            </a:r>
          </a:p>
          <a:p>
            <a:pPr marL="685800">
              <a:buFont typeface="Arial" panose="020B0604020202020204" pitchFamily="34" charset="0"/>
              <a:buChar char="•"/>
            </a:pPr>
            <a:endParaRPr lang="en-GB" sz="2200" dirty="0" smtClean="0">
              <a:solidFill>
                <a:schemeClr val="tx1"/>
              </a:solidFill>
            </a:endParaRPr>
          </a:p>
          <a:p>
            <a:pPr marL="685800">
              <a:buFont typeface="Arial" panose="020B0604020202020204" pitchFamily="34" charset="0"/>
              <a:buChar char="•"/>
            </a:pPr>
            <a:r>
              <a:rPr lang="en-GB" sz="2200" i="1" dirty="0" smtClean="0">
                <a:solidFill>
                  <a:schemeClr val="tx1"/>
                </a:solidFill>
              </a:rPr>
              <a:t>Research evaluation of the impact of these reforms on the operation of the qualifications &amp; most importantly teaching and learning is needed</a:t>
            </a:r>
            <a:endParaRPr lang="en-GB" sz="2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51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The purpose of A levels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38275"/>
            <a:ext cx="8568951" cy="44989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Defines &amp; assesses the knowledge, skills &amp; understanding needed to progress to undergraduate study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 robust &amp; internationally comparable post-16 academic course of study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Permits UK universities to identify learners’ level of attainment</a:t>
            </a:r>
          </a:p>
          <a:p>
            <a:pPr marL="0" indent="0"/>
            <a:endParaRPr lang="en-GB" sz="2200" dirty="0" smtClean="0">
              <a:solidFill>
                <a:schemeClr val="tx1"/>
              </a:solidFill>
            </a:endParaRPr>
          </a:p>
          <a:p>
            <a:pPr marL="0" indent="0"/>
            <a:r>
              <a:rPr lang="en-GB" sz="2200" i="1" dirty="0" smtClean="0">
                <a:solidFill>
                  <a:schemeClr val="tx1"/>
                </a:solidFill>
              </a:rPr>
              <a:t>Also provides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 basis for school and college accountability measures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 benchmark of academic ability for employers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681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High levels of confidence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1560" y="1340768"/>
            <a:ext cx="763284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4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High levels of confidence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9510945"/>
              </p:ext>
            </p:extLst>
          </p:nvPr>
        </p:nvGraphicFramePr>
        <p:xfrm>
          <a:off x="466725" y="1438275"/>
          <a:ext cx="8229600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9436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An evolving qualification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544426"/>
              </p:ext>
            </p:extLst>
          </p:nvPr>
        </p:nvGraphicFramePr>
        <p:xfrm>
          <a:off x="466725" y="1438275"/>
          <a:ext cx="8229600" cy="4498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47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tx1"/>
                </a:solidFill>
              </a:rPr>
              <a:t>Ofqual</a:t>
            </a:r>
            <a:r>
              <a:rPr lang="en-GB" dirty="0" smtClean="0">
                <a:solidFill>
                  <a:schemeClr val="tx1"/>
                </a:solidFill>
              </a:rPr>
              <a:t> R</a:t>
            </a:r>
            <a:r>
              <a:rPr lang="en-GB" dirty="0" smtClean="0">
                <a:solidFill>
                  <a:schemeClr val="tx1"/>
                </a:solidFill>
              </a:rPr>
              <a:t>esearch 2012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372797" cy="4968552"/>
          </a:xfrm>
        </p:spPr>
        <p:txBody>
          <a:bodyPr/>
          <a:lstStyle/>
          <a:p>
            <a:r>
              <a:rPr lang="en-GB" sz="2200" dirty="0" smtClean="0">
                <a:solidFill>
                  <a:schemeClr val="tx1"/>
                </a:solidFill>
              </a:rPr>
              <a:t>High satisfaction from HE &amp; </a:t>
            </a:r>
            <a:r>
              <a:rPr lang="en-GB" sz="2200" dirty="0" smtClean="0">
                <a:solidFill>
                  <a:schemeClr val="tx1"/>
                </a:solidFill>
              </a:rPr>
              <a:t>employers </a:t>
            </a:r>
            <a:r>
              <a:rPr lang="en-GB" sz="2200" dirty="0" smtClean="0">
                <a:solidFill>
                  <a:schemeClr val="tx1"/>
                </a:solidFill>
              </a:rPr>
              <a:t>but</a:t>
            </a:r>
            <a:r>
              <a:rPr lang="en-GB" sz="2200" dirty="0" smtClean="0">
                <a:solidFill>
                  <a:schemeClr val="tx1"/>
                </a:solidFill>
              </a:rPr>
              <a:t> HE </a:t>
            </a:r>
            <a:r>
              <a:rPr lang="en-GB" sz="2200" dirty="0">
                <a:solidFill>
                  <a:schemeClr val="tx1"/>
                </a:solidFill>
              </a:rPr>
              <a:t>stakeholders </a:t>
            </a:r>
            <a:endParaRPr lang="en-GB" sz="2200" dirty="0" smtClean="0">
              <a:solidFill>
                <a:schemeClr val="tx1"/>
              </a:solidFill>
            </a:endParaRPr>
          </a:p>
          <a:p>
            <a:r>
              <a:rPr lang="en-GB" sz="2200" dirty="0">
                <a:solidFill>
                  <a:schemeClr val="tx1"/>
                </a:solidFill>
              </a:rPr>
              <a:t>T</a:t>
            </a:r>
            <a:r>
              <a:rPr lang="en-GB" sz="2200" dirty="0" smtClean="0">
                <a:solidFill>
                  <a:schemeClr val="tx1"/>
                </a:solidFill>
              </a:rPr>
              <a:t>hought </a:t>
            </a:r>
            <a:r>
              <a:rPr lang="en-GB" sz="2200" dirty="0" smtClean="0">
                <a:solidFill>
                  <a:schemeClr val="tx1"/>
                </a:solidFill>
              </a:rPr>
              <a:t>modularity </a:t>
            </a:r>
            <a:r>
              <a:rPr lang="en-GB" sz="2200" dirty="0">
                <a:solidFill>
                  <a:schemeClr val="tx1"/>
                </a:solidFill>
              </a:rPr>
              <a:t>meant </a:t>
            </a:r>
            <a:r>
              <a:rPr lang="en-GB" sz="2200" dirty="0" smtClean="0">
                <a:solidFill>
                  <a:schemeClr val="tx1"/>
                </a:solidFill>
              </a:rPr>
              <a:t>students </a:t>
            </a:r>
            <a:r>
              <a:rPr lang="en-GB" sz="2200" dirty="0" smtClean="0">
                <a:solidFill>
                  <a:schemeClr val="tx1"/>
                </a:solidFill>
              </a:rPr>
              <a:t>lacked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 broad subject overview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Real understanding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Ability </a:t>
            </a:r>
            <a:r>
              <a:rPr lang="en-GB" sz="2200" dirty="0" smtClean="0">
                <a:solidFill>
                  <a:schemeClr val="tx1"/>
                </a:solidFill>
              </a:rPr>
              <a:t>to draw material together from across the subject </a:t>
            </a:r>
            <a:r>
              <a:rPr lang="en-GB" sz="2200" dirty="0">
                <a:solidFill>
                  <a:schemeClr val="tx1"/>
                </a:solidFill>
              </a:rPr>
              <a:t>	</a:t>
            </a:r>
            <a:endParaRPr lang="en-GB" sz="2200" dirty="0" smtClean="0">
              <a:solidFill>
                <a:schemeClr val="tx1"/>
              </a:solidFill>
            </a:endParaRPr>
          </a:p>
          <a:p>
            <a:pPr marL="0" indent="0"/>
            <a:r>
              <a:rPr lang="en-GB" sz="2200" dirty="0" smtClean="0">
                <a:solidFill>
                  <a:schemeClr val="tx1"/>
                </a:solidFill>
              </a:rPr>
              <a:t>Also thought</a:t>
            </a:r>
            <a:endParaRPr lang="en-GB" sz="2200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Students </a:t>
            </a:r>
            <a:r>
              <a:rPr lang="en-GB" sz="2200" dirty="0" smtClean="0">
                <a:solidFill>
                  <a:schemeClr val="tx1"/>
                </a:solidFill>
              </a:rPr>
              <a:t>lacked independent study &amp; critical thinking skills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They </a:t>
            </a:r>
            <a:r>
              <a:rPr lang="en-GB" sz="2200" dirty="0" smtClean="0">
                <a:solidFill>
                  <a:schemeClr val="tx1"/>
                </a:solidFill>
              </a:rPr>
              <a:t>ought to be more involved in A level design </a:t>
            </a:r>
            <a:endParaRPr lang="en-GB" sz="2200" dirty="0" smtClean="0">
              <a:solidFill>
                <a:schemeClr val="tx1"/>
              </a:solidFill>
            </a:endParaRPr>
          </a:p>
          <a:p>
            <a:r>
              <a:rPr lang="en-GB" sz="2200" dirty="0" smtClean="0">
                <a:solidFill>
                  <a:schemeClr val="tx1"/>
                </a:solidFill>
              </a:rPr>
              <a:t>And a </a:t>
            </a:r>
            <a:r>
              <a:rPr lang="en-GB" sz="2200" dirty="0">
                <a:solidFill>
                  <a:schemeClr val="tx1"/>
                </a:solidFill>
              </a:rPr>
              <a:t>resitting culture had developed which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Inflated grades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Expectation </a:t>
            </a:r>
            <a:r>
              <a:rPr lang="en-GB" sz="2200" dirty="0">
                <a:solidFill>
                  <a:schemeClr val="tx1"/>
                </a:solidFill>
              </a:rPr>
              <a:t>that there’d always be another chance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0" indent="0"/>
            <a:r>
              <a:rPr lang="en-GB" dirty="0"/>
              <a:t>	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50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Cambridge Assessment Research 2012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496944" cy="44989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50%+ new </a:t>
            </a:r>
            <a:r>
              <a:rPr lang="en-GB" sz="2200" dirty="0">
                <a:solidFill>
                  <a:schemeClr val="tx1"/>
                </a:solidFill>
              </a:rPr>
              <a:t>undergraduates </a:t>
            </a:r>
            <a:r>
              <a:rPr lang="en-GB" sz="2200" dirty="0" smtClean="0">
                <a:solidFill>
                  <a:schemeClr val="tx1"/>
                </a:solidFill>
              </a:rPr>
              <a:t>underprepared </a:t>
            </a:r>
            <a:r>
              <a:rPr lang="en-GB" sz="2200" dirty="0">
                <a:solidFill>
                  <a:schemeClr val="tx1"/>
                </a:solidFill>
              </a:rPr>
              <a:t>for degree </a:t>
            </a:r>
            <a:r>
              <a:rPr lang="en-GB" sz="2200" dirty="0" smtClean="0">
                <a:solidFill>
                  <a:schemeClr val="tx1"/>
                </a:solidFill>
              </a:rPr>
              <a:t>level study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Weaknesses in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academic writing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s</a:t>
            </a:r>
            <a:r>
              <a:rPr lang="en-GB" sz="2200" dirty="0" smtClean="0">
                <a:solidFill>
                  <a:schemeClr val="tx1"/>
                </a:solidFill>
              </a:rPr>
              <a:t>elf-directed study &amp; independent inquiry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critical </a:t>
            </a:r>
            <a:r>
              <a:rPr lang="en-GB" sz="2200" dirty="0">
                <a:solidFill>
                  <a:schemeClr val="tx1"/>
                </a:solidFill>
              </a:rPr>
              <a:t>thinking </a:t>
            </a:r>
            <a:r>
              <a:rPr lang="en-GB" sz="2200" dirty="0" smtClean="0">
                <a:solidFill>
                  <a:schemeClr val="tx1"/>
                </a:solidFill>
              </a:rPr>
              <a:t>skills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depth </a:t>
            </a:r>
            <a:r>
              <a:rPr lang="en-GB" sz="2200" dirty="0">
                <a:solidFill>
                  <a:schemeClr val="tx1"/>
                </a:solidFill>
              </a:rPr>
              <a:t>of subject </a:t>
            </a:r>
            <a:r>
              <a:rPr lang="en-GB" sz="2200" dirty="0" smtClean="0">
                <a:solidFill>
                  <a:schemeClr val="tx1"/>
                </a:solidFill>
              </a:rPr>
              <a:t>knowledge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60</a:t>
            </a:r>
            <a:r>
              <a:rPr lang="en-GB" sz="2200" dirty="0">
                <a:solidFill>
                  <a:schemeClr val="tx1"/>
                </a:solidFill>
              </a:rPr>
              <a:t>% </a:t>
            </a:r>
            <a:r>
              <a:rPr lang="en-GB" sz="2200" dirty="0" smtClean="0">
                <a:solidFill>
                  <a:schemeClr val="tx1"/>
                </a:solidFill>
              </a:rPr>
              <a:t>said </a:t>
            </a:r>
            <a:r>
              <a:rPr lang="en-GB" sz="2200" dirty="0">
                <a:solidFill>
                  <a:schemeClr val="tx1"/>
                </a:solidFill>
              </a:rPr>
              <a:t>their institutions </a:t>
            </a:r>
            <a:r>
              <a:rPr lang="en-GB" sz="2200" dirty="0" smtClean="0">
                <a:solidFill>
                  <a:schemeClr val="tx1"/>
                </a:solidFill>
              </a:rPr>
              <a:t>provided </a:t>
            </a:r>
            <a:r>
              <a:rPr lang="en-GB" sz="2200" dirty="0">
                <a:solidFill>
                  <a:schemeClr val="tx1"/>
                </a:solidFill>
              </a:rPr>
              <a:t>additional support </a:t>
            </a:r>
            <a:r>
              <a:rPr lang="en-GB" sz="2200" dirty="0" smtClean="0">
                <a:solidFill>
                  <a:schemeClr val="tx1"/>
                </a:solidFill>
              </a:rPr>
              <a:t>classes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87</a:t>
            </a:r>
            <a:r>
              <a:rPr lang="en-GB" sz="2200" dirty="0">
                <a:solidFill>
                  <a:schemeClr val="tx1"/>
                </a:solidFill>
              </a:rPr>
              <a:t>% </a:t>
            </a:r>
            <a:r>
              <a:rPr lang="en-GB" sz="2200" dirty="0" smtClean="0">
                <a:solidFill>
                  <a:schemeClr val="tx1"/>
                </a:solidFill>
              </a:rPr>
              <a:t>thought </a:t>
            </a:r>
            <a:r>
              <a:rPr lang="en-GB" sz="2200" dirty="0">
                <a:solidFill>
                  <a:schemeClr val="tx1"/>
                </a:solidFill>
              </a:rPr>
              <a:t>too much ‘teaching to the test’ </a:t>
            </a:r>
            <a:r>
              <a:rPr lang="en-GB" sz="2200" dirty="0" smtClean="0">
                <a:solidFill>
                  <a:schemeClr val="tx1"/>
                </a:solidFill>
              </a:rPr>
              <a:t>was </a:t>
            </a:r>
            <a:r>
              <a:rPr lang="en-GB" sz="2200" dirty="0">
                <a:solidFill>
                  <a:schemeClr val="tx1"/>
                </a:solidFill>
              </a:rPr>
              <a:t>a major factor contributing </a:t>
            </a:r>
            <a:r>
              <a:rPr lang="en-GB" sz="2200" dirty="0" smtClean="0">
                <a:solidFill>
                  <a:schemeClr val="tx1"/>
                </a:solidFill>
              </a:rPr>
              <a:t>under preparedness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5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An evolving qualification</a:t>
            </a:r>
            <a:endParaRPr lang="en-GB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0794473"/>
              </p:ext>
            </p:extLst>
          </p:nvPr>
        </p:nvGraphicFramePr>
        <p:xfrm>
          <a:off x="466725" y="1438275"/>
          <a:ext cx="8229600" cy="4498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218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1521" y="404813"/>
            <a:ext cx="6562030" cy="574675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High level changes </a:t>
            </a:r>
            <a:r>
              <a:rPr lang="en-GB" dirty="0" smtClean="0">
                <a:solidFill>
                  <a:schemeClr val="tx1"/>
                </a:solidFill>
              </a:rPr>
              <a:t>for new </a:t>
            </a:r>
            <a:r>
              <a:rPr lang="en-GB" dirty="0" smtClean="0">
                <a:solidFill>
                  <a:schemeClr val="tx1"/>
                </a:solidFill>
              </a:rPr>
              <a:t>Science </a:t>
            </a:r>
            <a:r>
              <a:rPr lang="en-GB" dirty="0" smtClean="0">
                <a:solidFill>
                  <a:schemeClr val="tx1"/>
                </a:solidFill>
              </a:rPr>
              <a:t>A </a:t>
            </a:r>
            <a:r>
              <a:rPr lang="en-GB" dirty="0" smtClean="0">
                <a:solidFill>
                  <a:schemeClr val="tx1"/>
                </a:solidFill>
              </a:rPr>
              <a:t>levels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6725" y="1196753"/>
            <a:ext cx="8229600" cy="474049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/>
                </a:solidFill>
              </a:rPr>
              <a:t>Common core subject content 60% </a:t>
            </a:r>
            <a:endParaRPr lang="en-GB" sz="2200" dirty="0" smtClean="0">
              <a:solidFill>
                <a:schemeClr val="tx1"/>
              </a:solidFill>
            </a:endParaRPr>
          </a:p>
          <a:p>
            <a:pPr marL="457200" lvl="1" indent="0"/>
            <a:r>
              <a:rPr lang="en-GB" sz="2200" dirty="0" smtClean="0">
                <a:solidFill>
                  <a:schemeClr val="tx1"/>
                </a:solidFill>
              </a:rPr>
              <a:t>plus </a:t>
            </a:r>
            <a:r>
              <a:rPr lang="en-GB" sz="2200" dirty="0">
                <a:solidFill>
                  <a:schemeClr val="tx1"/>
                </a:solidFill>
              </a:rPr>
              <a:t>40% content to be determined by exam boards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Standardised </a:t>
            </a:r>
            <a:r>
              <a:rPr lang="en-GB" sz="2200" dirty="0" smtClean="0">
                <a:solidFill>
                  <a:schemeClr val="tx1"/>
                </a:solidFill>
              </a:rPr>
              <a:t>maths content </a:t>
            </a:r>
            <a:endParaRPr lang="en-GB" sz="2200" dirty="0" smtClean="0">
              <a:solidFill>
                <a:schemeClr val="tx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10</a:t>
            </a:r>
            <a:r>
              <a:rPr lang="en-GB" sz="2200" dirty="0" smtClean="0">
                <a:solidFill>
                  <a:schemeClr val="tx1"/>
                </a:solidFill>
              </a:rPr>
              <a:t>% of </a:t>
            </a:r>
            <a:r>
              <a:rPr lang="en-GB" sz="2200" dirty="0" smtClean="0">
                <a:solidFill>
                  <a:schemeClr val="tx1"/>
                </a:solidFill>
              </a:rPr>
              <a:t>biology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20</a:t>
            </a:r>
            <a:r>
              <a:rPr lang="en-GB" sz="2200" dirty="0" smtClean="0">
                <a:solidFill>
                  <a:schemeClr val="tx1"/>
                </a:solidFill>
              </a:rPr>
              <a:t>% of </a:t>
            </a:r>
            <a:r>
              <a:rPr lang="en-GB" sz="2200" dirty="0" smtClean="0">
                <a:solidFill>
                  <a:schemeClr val="tx1"/>
                </a:solidFill>
              </a:rPr>
              <a:t>chemistry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40</a:t>
            </a:r>
            <a:r>
              <a:rPr lang="en-GB" sz="2200" dirty="0" smtClean="0">
                <a:solidFill>
                  <a:schemeClr val="tx1"/>
                </a:solidFill>
              </a:rPr>
              <a:t>% of </a:t>
            </a:r>
            <a:r>
              <a:rPr lang="en-GB" sz="2200" dirty="0" smtClean="0">
                <a:solidFill>
                  <a:schemeClr val="tx1"/>
                </a:solidFill>
              </a:rPr>
              <a:t>physics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Separate </a:t>
            </a:r>
            <a:r>
              <a:rPr lang="en-GB" sz="2200" dirty="0" smtClean="0">
                <a:solidFill>
                  <a:schemeClr val="tx1"/>
                </a:solidFill>
              </a:rPr>
              <a:t>endorsement of practical </a:t>
            </a:r>
            <a:r>
              <a:rPr lang="en-GB" sz="2200" dirty="0" smtClean="0">
                <a:solidFill>
                  <a:schemeClr val="tx1"/>
                </a:solidFill>
              </a:rPr>
              <a:t>skills, why?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Predictable assessments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Lack of discrimination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Marks don’t always reflect ability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Open to malpractice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chemeClr val="tx1"/>
                </a:solidFill>
              </a:rPr>
              <a:t>Lack of evidence</a:t>
            </a:r>
            <a:endParaRPr lang="en-GB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6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Default Design">
  <a:themeElements>
    <a:clrScheme name="">
      <a:dk1>
        <a:srgbClr val="000000"/>
      </a:dk1>
      <a:lt1>
        <a:srgbClr val="FFFFFF"/>
      </a:lt1>
      <a:dk2>
        <a:srgbClr val="68BD49"/>
      </a:dk2>
      <a:lt2>
        <a:srgbClr val="65696E"/>
      </a:lt2>
      <a:accent1>
        <a:srgbClr val="65696E"/>
      </a:accent1>
      <a:accent2>
        <a:srgbClr val="68BD49"/>
      </a:accent2>
      <a:accent3>
        <a:srgbClr val="FFFFFF"/>
      </a:accent3>
      <a:accent4>
        <a:srgbClr val="000000"/>
      </a:accent4>
      <a:accent5>
        <a:srgbClr val="B8B9BA"/>
      </a:accent5>
      <a:accent6>
        <a:srgbClr val="5EAB41"/>
      </a:accent6>
      <a:hlink>
        <a:srgbClr val="68BD49"/>
      </a:hlink>
      <a:folHlink>
        <a:srgbClr val="68BD49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68BD49"/>
        </a:dk2>
        <a:lt2>
          <a:srgbClr val="65696E"/>
        </a:lt2>
        <a:accent1>
          <a:srgbClr val="ED592A"/>
        </a:accent1>
        <a:accent2>
          <a:srgbClr val="FFD100"/>
        </a:accent2>
        <a:accent3>
          <a:srgbClr val="FFFFFF"/>
        </a:accent3>
        <a:accent4>
          <a:srgbClr val="000000"/>
        </a:accent4>
        <a:accent5>
          <a:srgbClr val="F4B5AC"/>
        </a:accent5>
        <a:accent6>
          <a:srgbClr val="E7BD00"/>
        </a:accent6>
        <a:hlink>
          <a:srgbClr val="BB1654"/>
        </a:hlink>
        <a:folHlink>
          <a:srgbClr val="0079A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">
      <a:dk1>
        <a:srgbClr val="000000"/>
      </a:dk1>
      <a:lt1>
        <a:srgbClr val="FFFFFF"/>
      </a:lt1>
      <a:dk2>
        <a:srgbClr val="68BD49"/>
      </a:dk2>
      <a:lt2>
        <a:srgbClr val="65696E"/>
      </a:lt2>
      <a:accent1>
        <a:srgbClr val="65696E"/>
      </a:accent1>
      <a:accent2>
        <a:srgbClr val="68BD49"/>
      </a:accent2>
      <a:accent3>
        <a:srgbClr val="FFFFFF"/>
      </a:accent3>
      <a:accent4>
        <a:srgbClr val="000000"/>
      </a:accent4>
      <a:accent5>
        <a:srgbClr val="B8B9BA"/>
      </a:accent5>
      <a:accent6>
        <a:srgbClr val="5EAB41"/>
      </a:accent6>
      <a:hlink>
        <a:srgbClr val="68BD49"/>
      </a:hlink>
      <a:folHlink>
        <a:srgbClr val="68BD49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Default Design">
  <a:themeElements>
    <a:clrScheme name="">
      <a:dk1>
        <a:srgbClr val="000000"/>
      </a:dk1>
      <a:lt1>
        <a:srgbClr val="FFFFFF"/>
      </a:lt1>
      <a:dk2>
        <a:srgbClr val="68BD49"/>
      </a:dk2>
      <a:lt2>
        <a:srgbClr val="65696E"/>
      </a:lt2>
      <a:accent1>
        <a:srgbClr val="65696E"/>
      </a:accent1>
      <a:accent2>
        <a:srgbClr val="68BD49"/>
      </a:accent2>
      <a:accent3>
        <a:srgbClr val="FFFFFF"/>
      </a:accent3>
      <a:accent4>
        <a:srgbClr val="000000"/>
      </a:accent4>
      <a:accent5>
        <a:srgbClr val="B8B9BA"/>
      </a:accent5>
      <a:accent6>
        <a:srgbClr val="5EAB41"/>
      </a:accent6>
      <a:hlink>
        <a:srgbClr val="68BD49"/>
      </a:hlink>
      <a:folHlink>
        <a:srgbClr val="68BD49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68BD49"/>
        </a:dk2>
        <a:lt2>
          <a:srgbClr val="65696E"/>
        </a:lt2>
        <a:accent1>
          <a:srgbClr val="ED592A"/>
        </a:accent1>
        <a:accent2>
          <a:srgbClr val="FFD100"/>
        </a:accent2>
        <a:accent3>
          <a:srgbClr val="FFFFFF"/>
        </a:accent3>
        <a:accent4>
          <a:srgbClr val="000000"/>
        </a:accent4>
        <a:accent5>
          <a:srgbClr val="F4B5AC"/>
        </a:accent5>
        <a:accent6>
          <a:srgbClr val="E7BD00"/>
        </a:accent6>
        <a:hlink>
          <a:srgbClr val="BB1654"/>
        </a:hlink>
        <a:folHlink>
          <a:srgbClr val="0079A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Default Design">
  <a:themeElements>
    <a:clrScheme name="">
      <a:dk1>
        <a:srgbClr val="000000"/>
      </a:dk1>
      <a:lt1>
        <a:srgbClr val="FFFFFF"/>
      </a:lt1>
      <a:dk2>
        <a:srgbClr val="68BD49"/>
      </a:dk2>
      <a:lt2>
        <a:srgbClr val="65696E"/>
      </a:lt2>
      <a:accent1>
        <a:srgbClr val="65696E"/>
      </a:accent1>
      <a:accent2>
        <a:srgbClr val="68BD49"/>
      </a:accent2>
      <a:accent3>
        <a:srgbClr val="FFFFFF"/>
      </a:accent3>
      <a:accent4>
        <a:srgbClr val="000000"/>
      </a:accent4>
      <a:accent5>
        <a:srgbClr val="B8B9BA"/>
      </a:accent5>
      <a:accent6>
        <a:srgbClr val="5EAB41"/>
      </a:accent6>
      <a:hlink>
        <a:srgbClr val="68BD49"/>
      </a:hlink>
      <a:folHlink>
        <a:srgbClr val="68BD49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 xmlns="45150501-b37d-4b37-b0a0-512a8dbac82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FA88904A9E2D4BB2988F1D61BC0D04" ma:contentTypeVersion="5" ma:contentTypeDescription="Create a new document." ma:contentTypeScope="" ma:versionID="c5a2eba04a2fba61366f7835da384296">
  <xsd:schema xmlns:xsd="http://www.w3.org/2001/XMLSchema" xmlns:xs="http://www.w3.org/2001/XMLSchema" xmlns:p="http://schemas.microsoft.com/office/2006/metadata/properties" xmlns:ns2="45150501-b37d-4b37-b0a0-512a8dbac82e" targetNamespace="http://schemas.microsoft.com/office/2006/metadata/properties" ma:root="true" ma:fieldsID="1c1acaaf70cbb183e44ab5260d19ef7c" ns2:_="">
    <xsd:import namespace="45150501-b37d-4b37-b0a0-512a8dbac82e"/>
    <xsd:element name="properties">
      <xsd:complexType>
        <xsd:sequence>
          <xsd:element name="documentManagement">
            <xsd:complexType>
              <xsd:all>
                <xsd:element ref="ns2:Descrip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150501-b37d-4b37-b0a0-512a8dbac82e" elementFormDefault="qualified">
    <xsd:import namespace="http://schemas.microsoft.com/office/2006/documentManagement/types"/>
    <xsd:import namespace="http://schemas.microsoft.com/office/infopath/2007/PartnerControls"/>
    <xsd:element name="Description" ma:index="8" nillable="true" ma:displayName="Description" ma:internalName="Description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74C86D-7D20-4AB6-A173-B615F8B3A959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A5C2C6D-7404-4351-9940-11478AB53E02}">
  <ds:schemaRefs>
    <ds:schemaRef ds:uri="http://purl.org/dc/elements/1.1/"/>
    <ds:schemaRef ds:uri="http://purl.org/dc/dcmitype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45150501-b37d-4b37-b0a0-512a8dbac82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C60C1AA-FB1E-4725-B3B6-F7C0775BC7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150501-b37d-4b37-b0a0-512a8dbac8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AD56CD6-ACF9-4C6F-8877-C32A416AEC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Ofqual powerpoint template</Template>
  <TotalTime>937</TotalTime>
  <Words>362</Words>
  <Application>Microsoft Office PowerPoint</Application>
  <PresentationFormat>On-screen Show (4:3)</PresentationFormat>
  <Paragraphs>83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2_Default Design</vt:lpstr>
      <vt:lpstr>1_Default Design</vt:lpstr>
      <vt:lpstr>3_Default Design</vt:lpstr>
      <vt:lpstr>4_Default Design</vt:lpstr>
      <vt:lpstr>  A levels – Are they fit for purpose? </vt:lpstr>
      <vt:lpstr>The purpose of A levels</vt:lpstr>
      <vt:lpstr>High levels of confidence</vt:lpstr>
      <vt:lpstr>High levels of confidence</vt:lpstr>
      <vt:lpstr>An evolving qualification</vt:lpstr>
      <vt:lpstr>Ofqual Research 2012</vt:lpstr>
      <vt:lpstr>Cambridge Assessment Research 2012</vt:lpstr>
      <vt:lpstr>An evolving qualification</vt:lpstr>
      <vt:lpstr>High level changes for new Science A levels</vt:lpstr>
      <vt:lpstr>In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Awareness Workshop PP.pptx</dc:title>
  <dc:creator>Natalie Prosser</dc:creator>
  <cp:lastModifiedBy>Michelle Meadows</cp:lastModifiedBy>
  <cp:revision>91</cp:revision>
  <cp:lastPrinted>2013-05-10T15:31:22Z</cp:lastPrinted>
  <dcterms:created xsi:type="dcterms:W3CDTF">2013-05-10T08:55:03Z</dcterms:created>
  <dcterms:modified xsi:type="dcterms:W3CDTF">2014-07-14T11:47:24Z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escription">
    <vt:lpwstr/>
  </property>
  <property fmtid="{D5CDD505-2E9C-101B-9397-08002B2CF9AE}" pid="4" name="ContentTypeId">
    <vt:lpwstr>0x010100C4FA88904A9E2D4BB2988F1D61BC0D04</vt:lpwstr>
  </property>
  <property fmtid="{D5CDD505-2E9C-101B-9397-08002B2CF9AE}" pid="5" name="Topic">
    <vt:lpwstr>System Information</vt:lpwstr>
  </property>
</Properties>
</file>