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6" r:id="rId4"/>
  </p:sldMasterIdLst>
  <p:notesMasterIdLst>
    <p:notesMasterId r:id="rId15"/>
  </p:notesMasterIdLst>
  <p:handoutMasterIdLst>
    <p:handoutMasterId r:id="rId16"/>
  </p:handoutMasterIdLst>
  <p:sldIdLst>
    <p:sldId id="288" r:id="rId5"/>
    <p:sldId id="303" r:id="rId6"/>
    <p:sldId id="293" r:id="rId7"/>
    <p:sldId id="302" r:id="rId8"/>
    <p:sldId id="279" r:id="rId9"/>
    <p:sldId id="298" r:id="rId10"/>
    <p:sldId id="304" r:id="rId11"/>
    <p:sldId id="306" r:id="rId12"/>
    <p:sldId id="301" r:id="rId13"/>
    <p:sldId id="305" r:id="rId14"/>
  </p:sldIdLst>
  <p:sldSz cx="9144000" cy="6858000" type="screen4x3"/>
  <p:notesSz cx="6669088" cy="992663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B1867FDB-6D71-4135-95A3-E99274F46CDB}">
          <p14:sldIdLst>
            <p14:sldId id="288"/>
            <p14:sldId id="303"/>
            <p14:sldId id="293"/>
            <p14:sldId id="302"/>
            <p14:sldId id="279"/>
            <p14:sldId id="298"/>
            <p14:sldId id="304"/>
            <p14:sldId id="306"/>
            <p14:sldId id="301"/>
            <p14:sldId id="30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929"/>
    <a:srgbClr val="ED7A4F"/>
    <a:srgbClr val="7AB800"/>
    <a:srgbClr val="00B5CC"/>
    <a:srgbClr val="FF0000"/>
    <a:srgbClr val="8796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50" autoAdjust="0"/>
    <p:restoredTop sz="98359" autoAdjust="0"/>
  </p:normalViewPr>
  <p:slideViewPr>
    <p:cSldViewPr snapToGrid="0">
      <p:cViewPr>
        <p:scale>
          <a:sx n="100" d="100"/>
          <a:sy n="100" d="100"/>
        </p:scale>
        <p:origin x="-768" y="108"/>
      </p:cViewPr>
      <p:guideLst>
        <p:guide orient="horz" pos="1764"/>
        <p:guide orient="horz" pos="1721"/>
        <p:guide orient="horz" pos="1925"/>
        <p:guide orient="horz" pos="2390"/>
        <p:guide pos="562"/>
        <p:guide pos="289"/>
        <p:guide pos="490"/>
        <p:guide pos="5008"/>
        <p:guide pos="286"/>
        <p:guide pos="24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88" d="100"/>
          <a:sy n="88" d="100"/>
        </p:scale>
        <p:origin x="-2117" y="86"/>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a:defRPr sz="1200"/>
            </a:lvl1pPr>
          </a:lstStyle>
          <a:p>
            <a:fld id="{D90B84D9-C56E-44DD-A6AE-D485D256FEE0}" type="datetimeFigureOut">
              <a:rPr lang="en-GB" smtClean="0"/>
              <a:t>21/10/2014</a:t>
            </a:fld>
            <a:endParaRPr lang="en-GB"/>
          </a:p>
        </p:txBody>
      </p:sp>
      <p:sp>
        <p:nvSpPr>
          <p:cNvPr id="4" name="Footer Placeholder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a:defRPr sz="1200"/>
            </a:lvl1pPr>
          </a:lstStyle>
          <a:p>
            <a:fld id="{F3F1B91E-42AD-436E-AF7E-D7988299E07B}" type="slidenum">
              <a:rPr lang="en-GB" smtClean="0"/>
              <a:t>‹#›</a:t>
            </a:fld>
            <a:endParaRPr lang="en-GB"/>
          </a:p>
        </p:txBody>
      </p:sp>
    </p:spTree>
    <p:extLst>
      <p:ext uri="{BB962C8B-B14F-4D97-AF65-F5344CB8AC3E}">
        <p14:creationId xmlns:p14="http://schemas.microsoft.com/office/powerpoint/2010/main" val="13480144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889938"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dirty="0"/>
          </a:p>
        </p:txBody>
      </p:sp>
      <p:sp>
        <p:nvSpPr>
          <p:cNvPr id="36867" name="Rectangle 3"/>
          <p:cNvSpPr>
            <a:spLocks noGrp="1" noChangeArrowheads="1"/>
          </p:cNvSpPr>
          <p:nvPr>
            <p:ph type="dt" idx="1"/>
          </p:nvPr>
        </p:nvSpPr>
        <p:spPr bwMode="auto">
          <a:xfrm>
            <a:off x="3777607" y="0"/>
            <a:ext cx="2889938"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dirty="0"/>
          </a:p>
        </p:txBody>
      </p:sp>
      <p:sp>
        <p:nvSpPr>
          <p:cNvPr id="36868" name="Rectangle 4"/>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666909" y="4715153"/>
            <a:ext cx="533527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6870" name="Rectangle 6"/>
          <p:cNvSpPr>
            <a:spLocks noGrp="1" noChangeArrowheads="1"/>
          </p:cNvSpPr>
          <p:nvPr>
            <p:ph type="ftr" sz="quarter" idx="4"/>
          </p:nvPr>
        </p:nvSpPr>
        <p:spPr bwMode="auto">
          <a:xfrm>
            <a:off x="0" y="9428583"/>
            <a:ext cx="2889938"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dirty="0"/>
          </a:p>
        </p:txBody>
      </p:sp>
      <p:sp>
        <p:nvSpPr>
          <p:cNvPr id="36871" name="Rectangle 7"/>
          <p:cNvSpPr>
            <a:spLocks noGrp="1" noChangeArrowheads="1"/>
          </p:cNvSpPr>
          <p:nvPr>
            <p:ph type="sldNum" sz="quarter" idx="5"/>
          </p:nvPr>
        </p:nvSpPr>
        <p:spPr bwMode="auto">
          <a:xfrm>
            <a:off x="3777607" y="9428583"/>
            <a:ext cx="2889938"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361C2A56-730D-426B-AE85-B16A72C3D5A7}" type="slidenum">
              <a:rPr lang="en-US"/>
              <a:pPr/>
              <a:t>‹#›</a:t>
            </a:fld>
            <a:endParaRPr lang="en-US" dirty="0"/>
          </a:p>
        </p:txBody>
      </p:sp>
    </p:spTree>
    <p:extLst>
      <p:ext uri="{BB962C8B-B14F-4D97-AF65-F5344CB8AC3E}">
        <p14:creationId xmlns:p14="http://schemas.microsoft.com/office/powerpoint/2010/main" val="2156639235"/>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2000" kern="1200">
        <a:solidFill>
          <a:schemeClr val="tx1"/>
        </a:solidFill>
        <a:latin typeface="Arial" charset="0"/>
        <a:ea typeface="+mn-ea"/>
        <a:cs typeface="+mn-cs"/>
      </a:defRPr>
    </a:lvl1pPr>
    <a:lvl2pPr marL="457200" algn="l" rtl="0" fontAlgn="base">
      <a:spcBef>
        <a:spcPct val="30000"/>
      </a:spcBef>
      <a:spcAft>
        <a:spcPct val="0"/>
      </a:spcAft>
      <a:defRPr sz="2000" kern="1200">
        <a:solidFill>
          <a:schemeClr val="tx1"/>
        </a:solidFill>
        <a:latin typeface="Arial" charset="0"/>
        <a:ea typeface="+mn-ea"/>
        <a:cs typeface="+mn-cs"/>
      </a:defRPr>
    </a:lvl2pPr>
    <a:lvl3pPr marL="914400" algn="l" rtl="0" fontAlgn="base">
      <a:spcBef>
        <a:spcPct val="30000"/>
      </a:spcBef>
      <a:spcAft>
        <a:spcPct val="0"/>
      </a:spcAft>
      <a:defRPr sz="2000" kern="1200">
        <a:solidFill>
          <a:schemeClr val="tx1"/>
        </a:solidFill>
        <a:latin typeface="Arial" charset="0"/>
        <a:ea typeface="+mn-ea"/>
        <a:cs typeface="+mn-cs"/>
      </a:defRPr>
    </a:lvl3pPr>
    <a:lvl4pPr marL="1371600" algn="l" rtl="0" fontAlgn="base">
      <a:spcBef>
        <a:spcPct val="30000"/>
      </a:spcBef>
      <a:spcAft>
        <a:spcPct val="0"/>
      </a:spcAft>
      <a:defRPr sz="2000" kern="1200">
        <a:solidFill>
          <a:schemeClr val="tx1"/>
        </a:solidFill>
        <a:latin typeface="Arial" charset="0"/>
        <a:ea typeface="+mn-ea"/>
        <a:cs typeface="+mn-cs"/>
      </a:defRPr>
    </a:lvl4pPr>
    <a:lvl5pPr marL="1828800" algn="l" rtl="0" fontAlgn="base">
      <a:spcBef>
        <a:spcPct val="30000"/>
      </a:spcBef>
      <a:spcAft>
        <a:spcPct val="0"/>
      </a:spcAft>
      <a:defRPr sz="2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C9A274-887C-40CF-AABA-072E4B6E0850}" type="slidenum">
              <a:rPr lang="en-US"/>
              <a:pPr/>
              <a:t>1</a:t>
            </a:fld>
            <a:endParaRPr lang="en-US" dirty="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xfrm>
            <a:off x="666909" y="4715153"/>
            <a:ext cx="5335270" cy="5092876"/>
          </a:xfrm>
        </p:spPr>
        <p:txBody>
          <a:bodyPr/>
          <a:lstStyle/>
          <a:p>
            <a:pPr>
              <a:spcBef>
                <a:spcPts val="0"/>
              </a:spcBef>
            </a:pPr>
            <a:r>
              <a:rPr lang="en-GB" dirty="0" smtClean="0"/>
              <a:t>As DG of ICE, I’m delighted to have the opportunity to speak at this meeting of the Parliamentary and Scientific Committee on ‘</a:t>
            </a:r>
            <a:r>
              <a:rPr lang="en-US" dirty="0" smtClean="0"/>
              <a:t>Does </a:t>
            </a:r>
            <a:r>
              <a:rPr lang="en-US" dirty="0"/>
              <a:t>the UK have the Infrastructure it </a:t>
            </a:r>
            <a:r>
              <a:rPr lang="en-US" dirty="0" smtClean="0"/>
              <a:t>Needs?</a:t>
            </a:r>
            <a:r>
              <a:rPr lang="en-GB" dirty="0"/>
              <a:t> </a:t>
            </a:r>
            <a:r>
              <a:rPr lang="en-GB" dirty="0" smtClean="0"/>
              <a:t>ICE very pleased to be a member of the PSC, you do invaluable work in promoting the value of science, engineering and technology to parliamentarians </a:t>
            </a:r>
            <a:r>
              <a:rPr lang="en-GB" dirty="0" err="1" smtClean="0"/>
              <a:t>etc</a:t>
            </a:r>
            <a:r>
              <a:rPr lang="en-GB" dirty="0" smtClean="0"/>
              <a:t> etc.</a:t>
            </a:r>
          </a:p>
          <a:p>
            <a:pPr>
              <a:spcBef>
                <a:spcPts val="0"/>
              </a:spcBef>
            </a:pPr>
            <a:endParaRPr lang="en-GB" dirty="0"/>
          </a:p>
          <a:p>
            <a:pPr>
              <a:spcBef>
                <a:spcPts val="0"/>
              </a:spcBef>
            </a:pPr>
            <a:r>
              <a:rPr lang="en-GB" dirty="0" smtClean="0"/>
              <a:t>ICE:</a:t>
            </a:r>
            <a:endParaRPr lang="en-GB" dirty="0"/>
          </a:p>
          <a:p>
            <a:pPr marL="571500" indent="-571500">
              <a:lnSpc>
                <a:spcPct val="110000"/>
              </a:lnSpc>
              <a:spcBef>
                <a:spcPts val="0"/>
              </a:spcBef>
              <a:buFont typeface="Arial" panose="020B0604020202020204" pitchFamily="34" charset="0"/>
              <a:buChar char="•"/>
              <a:defRPr/>
            </a:pPr>
            <a:r>
              <a:rPr lang="en-GB" altLang="en-US" dirty="0">
                <a:sym typeface="BL Frutiger Black" charset="0"/>
              </a:rPr>
              <a:t>Established in 1818</a:t>
            </a:r>
          </a:p>
          <a:p>
            <a:pPr marL="571500" indent="-571500">
              <a:lnSpc>
                <a:spcPct val="110000"/>
              </a:lnSpc>
              <a:spcBef>
                <a:spcPts val="0"/>
              </a:spcBef>
              <a:buFont typeface="Arial" panose="020B0604020202020204" pitchFamily="34" charset="0"/>
              <a:buChar char="•"/>
              <a:defRPr/>
            </a:pPr>
            <a:r>
              <a:rPr lang="en-GB" altLang="en-US" dirty="0">
                <a:sym typeface="BL Frutiger Black" charset="0"/>
              </a:rPr>
              <a:t>Charitable organisation, bound by Royal Charter</a:t>
            </a:r>
          </a:p>
          <a:p>
            <a:pPr marL="571500" indent="-571500">
              <a:lnSpc>
                <a:spcPct val="110000"/>
              </a:lnSpc>
              <a:spcBef>
                <a:spcPts val="0"/>
              </a:spcBef>
              <a:buFont typeface="Arial" panose="020B0604020202020204" pitchFamily="34" charset="0"/>
              <a:buChar char="•"/>
              <a:defRPr/>
            </a:pPr>
            <a:r>
              <a:rPr lang="en-GB" altLang="en-US" dirty="0">
                <a:sym typeface="BL Frutiger Black" charset="0"/>
              </a:rPr>
              <a:t>Politically neutral</a:t>
            </a:r>
          </a:p>
          <a:p>
            <a:pPr marL="571500" indent="-571500">
              <a:lnSpc>
                <a:spcPct val="110000"/>
              </a:lnSpc>
              <a:spcBef>
                <a:spcPts val="0"/>
              </a:spcBef>
              <a:buFont typeface="Arial" panose="020B0604020202020204" pitchFamily="34" charset="0"/>
              <a:buChar char="•"/>
              <a:defRPr/>
            </a:pPr>
            <a:r>
              <a:rPr lang="en-GB" altLang="en-US" dirty="0">
                <a:sym typeface="BL Frutiger Black" charset="0"/>
              </a:rPr>
              <a:t>80,000 </a:t>
            </a:r>
            <a:r>
              <a:rPr lang="en-GB" altLang="en-US" dirty="0" smtClean="0">
                <a:sym typeface="BL Frutiger Black" charset="0"/>
              </a:rPr>
              <a:t>+ members worldwide</a:t>
            </a:r>
          </a:p>
          <a:p>
            <a:pPr marL="571500" indent="-571500">
              <a:lnSpc>
                <a:spcPct val="110000"/>
              </a:lnSpc>
              <a:spcBef>
                <a:spcPts val="0"/>
              </a:spcBef>
              <a:buFont typeface="Arial" panose="020B0604020202020204" pitchFamily="34" charset="0"/>
              <a:buChar char="•"/>
              <a:defRPr/>
            </a:pPr>
            <a:r>
              <a:rPr lang="en-GB" altLang="en-US" dirty="0" smtClean="0">
                <a:sym typeface="BL Frutiger Black" charset="0"/>
              </a:rPr>
              <a:t>Members </a:t>
            </a:r>
            <a:r>
              <a:rPr lang="en-GB" altLang="en-US" dirty="0">
                <a:sym typeface="BL Frutiger Black" charset="0"/>
              </a:rPr>
              <a:t>in client bodies, consultants and </a:t>
            </a:r>
            <a:r>
              <a:rPr lang="en-GB" altLang="en-US" dirty="0" smtClean="0">
                <a:sym typeface="BL Frutiger Black" charset="0"/>
              </a:rPr>
              <a:t>contractors</a:t>
            </a:r>
          </a:p>
          <a:p>
            <a:pPr marL="571500" indent="-571500">
              <a:lnSpc>
                <a:spcPct val="110000"/>
              </a:lnSpc>
              <a:spcBef>
                <a:spcPts val="0"/>
              </a:spcBef>
              <a:buFont typeface="Arial" panose="020B0604020202020204" pitchFamily="34" charset="0"/>
              <a:buChar char="•"/>
              <a:defRPr/>
            </a:pPr>
            <a:r>
              <a:rPr lang="en-GB" altLang="en-US" dirty="0" smtClean="0">
                <a:sym typeface="BL Frutiger Black" charset="0"/>
              </a:rPr>
              <a:t>Independent voice of infrastructure</a:t>
            </a:r>
          </a:p>
          <a:p>
            <a:pPr>
              <a:lnSpc>
                <a:spcPct val="110000"/>
              </a:lnSpc>
              <a:spcBef>
                <a:spcPts val="0"/>
              </a:spcBef>
              <a:defRPr/>
            </a:pPr>
            <a:endParaRPr lang="en-GB" altLang="en-US" dirty="0">
              <a:sym typeface="BL Frutiger Black" charset="0"/>
            </a:endParaRPr>
          </a:p>
          <a:p>
            <a:pPr>
              <a:lnSpc>
                <a:spcPct val="110000"/>
              </a:lnSpc>
              <a:spcBef>
                <a:spcPts val="0"/>
              </a:spcBef>
              <a:defRPr/>
            </a:pPr>
            <a:r>
              <a:rPr lang="en-GB" altLang="en-US" dirty="0" smtClean="0">
                <a:sym typeface="BL Frutiger Black" charset="0"/>
              </a:rPr>
              <a:t>We exist to:</a:t>
            </a:r>
            <a:endParaRPr lang="en-GB" dirty="0" smtClean="0"/>
          </a:p>
          <a:p>
            <a:pPr marL="571500" indent="-571500">
              <a:lnSpc>
                <a:spcPct val="110000"/>
              </a:lnSpc>
              <a:spcBef>
                <a:spcPts val="0"/>
              </a:spcBef>
              <a:buFont typeface="Arial" panose="020B0604020202020204" pitchFamily="34" charset="0"/>
              <a:buChar char="•"/>
              <a:defRPr/>
            </a:pPr>
            <a:r>
              <a:rPr lang="en-GB" altLang="en-US" dirty="0" smtClean="0">
                <a:sym typeface="BL Frutiger Black" charset="0"/>
              </a:rPr>
              <a:t>qualify our members</a:t>
            </a:r>
            <a:endParaRPr lang="en-GB" altLang="en-US" dirty="0">
              <a:sym typeface="BL Frutiger Black" charset="0"/>
            </a:endParaRPr>
          </a:p>
          <a:p>
            <a:pPr marL="571500" indent="-571500">
              <a:lnSpc>
                <a:spcPct val="110000"/>
              </a:lnSpc>
              <a:spcBef>
                <a:spcPts val="0"/>
              </a:spcBef>
              <a:buFont typeface="Arial" panose="020B0604020202020204" pitchFamily="34" charset="0"/>
              <a:buChar char="•"/>
              <a:defRPr/>
            </a:pPr>
            <a:r>
              <a:rPr lang="en-GB" altLang="en-US" dirty="0">
                <a:sym typeface="BL Frutiger Black" charset="0"/>
              </a:rPr>
              <a:t>exchange best </a:t>
            </a:r>
            <a:r>
              <a:rPr lang="en-GB" altLang="en-US" dirty="0" smtClean="0">
                <a:sym typeface="BL Frutiger Black" charset="0"/>
              </a:rPr>
              <a:t>practice</a:t>
            </a:r>
            <a:endParaRPr lang="en-GB" altLang="en-US" dirty="0">
              <a:sym typeface="BL Frutiger Black" charset="0"/>
            </a:endParaRPr>
          </a:p>
          <a:p>
            <a:pPr marL="571500" indent="-571500">
              <a:lnSpc>
                <a:spcPct val="110000"/>
              </a:lnSpc>
              <a:spcBef>
                <a:spcPts val="0"/>
              </a:spcBef>
              <a:buFont typeface="Arial" panose="020B0604020202020204" pitchFamily="34" charset="0"/>
              <a:buChar char="•"/>
              <a:defRPr/>
            </a:pPr>
            <a:r>
              <a:rPr lang="en-GB" altLang="en-US" dirty="0" smtClean="0">
                <a:sym typeface="BL Frutiger Black" charset="0"/>
              </a:rPr>
              <a:t>promote the benefits </a:t>
            </a:r>
            <a:r>
              <a:rPr lang="en-GB" altLang="en-US" dirty="0">
                <a:sym typeface="BL Frutiger Black" charset="0"/>
              </a:rPr>
              <a:t>of </a:t>
            </a:r>
            <a:r>
              <a:rPr lang="en-GB" altLang="en-US" dirty="0" smtClean="0">
                <a:sym typeface="BL Frutiger Black" charset="0"/>
              </a:rPr>
              <a:t>civil engineering</a:t>
            </a:r>
          </a:p>
          <a:p>
            <a:pPr marL="571500" indent="-571500">
              <a:lnSpc>
                <a:spcPct val="110000"/>
              </a:lnSpc>
              <a:spcBef>
                <a:spcPts val="0"/>
              </a:spcBef>
              <a:buFont typeface="Arial" panose="020B0604020202020204" pitchFamily="34" charset="0"/>
              <a:buChar char="•"/>
              <a:defRPr/>
            </a:pPr>
            <a:r>
              <a:rPr lang="en-GB" dirty="0"/>
              <a:t>inform political and public opinion about infrastructure </a:t>
            </a:r>
            <a:r>
              <a:rPr lang="en-GB" dirty="0" smtClean="0"/>
              <a:t>issues</a:t>
            </a:r>
            <a:endParaRPr lang="en-GB" altLang="en-US" dirty="0">
              <a:sym typeface="BL Frutiger Black" charset="0"/>
            </a:endParaRPr>
          </a:p>
          <a:p>
            <a:pPr>
              <a:spcBef>
                <a:spcPts val="0"/>
              </a:spcBef>
            </a:pPr>
            <a:endParaRPr lang="en-GB" dirty="0"/>
          </a:p>
          <a:p>
            <a:pPr>
              <a:spcBef>
                <a:spcPts val="0"/>
              </a:spcBef>
            </a:pPr>
            <a:r>
              <a:rPr lang="en-GB" dirty="0" smtClean="0"/>
              <a:t>One key way we inform the infrastructure debate - State of the Nation reports. </a:t>
            </a:r>
            <a:r>
              <a:rPr lang="en-GB" dirty="0"/>
              <a:t>Through these reports, we </a:t>
            </a:r>
            <a:r>
              <a:rPr lang="en-GB" dirty="0" smtClean="0"/>
              <a:t>seek to raise </a:t>
            </a:r>
            <a:r>
              <a:rPr lang="en-GB" dirty="0"/>
              <a:t>importance of infrastructure to UK economic </a:t>
            </a:r>
            <a:r>
              <a:rPr lang="en-GB" dirty="0" smtClean="0"/>
              <a:t>performance - maintain </a:t>
            </a:r>
            <a:r>
              <a:rPr lang="en-GB" dirty="0"/>
              <a:t>the condition &amp; management of assets </a:t>
            </a:r>
            <a:r>
              <a:rPr lang="en-GB" dirty="0" smtClean="0"/>
              <a:t>– and ultimately improve </a:t>
            </a:r>
            <a:r>
              <a:rPr lang="en-GB" dirty="0"/>
              <a:t>the delivery of infrastructure </a:t>
            </a:r>
            <a:r>
              <a:rPr lang="en-GB" dirty="0" smtClean="0"/>
              <a:t>projects.</a:t>
            </a:r>
            <a:r>
              <a:rPr lang="en-GB" dirty="0"/>
              <a:t> </a:t>
            </a:r>
            <a:r>
              <a:rPr lang="en-GB" dirty="0" smtClean="0"/>
              <a:t>Providing policymakers </a:t>
            </a:r>
            <a:r>
              <a:rPr lang="en-GB" dirty="0"/>
              <a:t>with workable, practical solutions </a:t>
            </a:r>
            <a:r>
              <a:rPr lang="en-GB" dirty="0" smtClean="0"/>
              <a:t>to infra challenges.</a:t>
            </a:r>
            <a:endParaRPr lang="en-GB" dirty="0"/>
          </a:p>
          <a:p>
            <a:pPr>
              <a:spcBef>
                <a:spcPts val="0"/>
              </a:spcBef>
            </a:pPr>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C9A274-887C-40CF-AABA-072E4B6E0850}" type="slidenum">
              <a:rPr lang="en-US"/>
              <a:pPr/>
              <a:t>10</a:t>
            </a:fld>
            <a:endParaRPr lang="en-US" dirty="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xfrm>
            <a:off x="666909" y="4648200"/>
            <a:ext cx="5335270" cy="5159829"/>
          </a:xfrm>
        </p:spPr>
        <p:txBody>
          <a:bodyPr/>
          <a:lstStyle/>
          <a:p>
            <a:pPr>
              <a:spcBef>
                <a:spcPts val="0"/>
              </a:spcBef>
            </a:pPr>
            <a:r>
              <a:rPr lang="en-GB" dirty="0" smtClean="0"/>
              <a:t>So – in answer to </a:t>
            </a:r>
            <a:r>
              <a:rPr lang="en-GB" dirty="0"/>
              <a:t>the question posed tonight, </a:t>
            </a:r>
            <a:r>
              <a:rPr lang="en-GB" dirty="0" smtClean="0"/>
              <a:t>‘</a:t>
            </a:r>
            <a:r>
              <a:rPr lang="en-US" dirty="0" smtClean="0"/>
              <a:t>Does </a:t>
            </a:r>
            <a:r>
              <a:rPr lang="en-US" dirty="0"/>
              <a:t>the UK have the Infrastructure it Needs</a:t>
            </a:r>
            <a:r>
              <a:rPr lang="en-US" dirty="0" smtClean="0"/>
              <a:t>?</a:t>
            </a:r>
            <a:r>
              <a:rPr lang="en-GB" dirty="0" smtClean="0"/>
              <a:t>,’ I think my answer is ‘Not yet – but progress is being made.’</a:t>
            </a:r>
          </a:p>
          <a:p>
            <a:pPr>
              <a:spcBef>
                <a:spcPts val="0"/>
              </a:spcBef>
            </a:pPr>
            <a:endParaRPr lang="en-GB" dirty="0"/>
          </a:p>
          <a:p>
            <a:pPr>
              <a:spcBef>
                <a:spcPts val="0"/>
              </a:spcBef>
            </a:pPr>
            <a:r>
              <a:rPr lang="en-GB" dirty="0" smtClean="0"/>
              <a:t>With just over 6 months until the General Election, tough political choices are ahead. </a:t>
            </a:r>
            <a:r>
              <a:rPr lang="en-GB" dirty="0"/>
              <a:t>C</a:t>
            </a:r>
            <a:r>
              <a:rPr lang="en-GB" dirty="0" smtClean="0"/>
              <a:t>larity and </a:t>
            </a:r>
            <a:r>
              <a:rPr lang="en-GB" dirty="0"/>
              <a:t>stability </a:t>
            </a:r>
            <a:r>
              <a:rPr lang="en-GB" dirty="0" smtClean="0"/>
              <a:t>required - </a:t>
            </a:r>
            <a:r>
              <a:rPr lang="en-GB" dirty="0"/>
              <a:t>political grandstanding </a:t>
            </a:r>
            <a:r>
              <a:rPr lang="en-GB" dirty="0" smtClean="0"/>
              <a:t>doesn’t deliver </a:t>
            </a:r>
            <a:r>
              <a:rPr lang="en-GB" dirty="0"/>
              <a:t>infrastructure projects. N</a:t>
            </a:r>
            <a:r>
              <a:rPr lang="en-GB" dirty="0" smtClean="0"/>
              <a:t>eed </a:t>
            </a:r>
            <a:r>
              <a:rPr lang="en-GB" dirty="0"/>
              <a:t>to ensure that the improved policy climate will translate into tangible impacts on </a:t>
            </a:r>
            <a:r>
              <a:rPr lang="en-GB" dirty="0" smtClean="0"/>
              <a:t>infrastructure. To </a:t>
            </a:r>
            <a:r>
              <a:rPr lang="en-GB" dirty="0"/>
              <a:t>secure the future of the UK’s infrastructure, strong leadership and political will is needed – from whichever party holds power in May 2015</a:t>
            </a:r>
            <a:r>
              <a:rPr lang="en-GB" dirty="0" smtClean="0"/>
              <a:t>.</a:t>
            </a:r>
            <a:r>
              <a:rPr lang="en-GB" dirty="0"/>
              <a:t> </a:t>
            </a:r>
            <a:r>
              <a:rPr lang="en-GB" dirty="0" smtClean="0"/>
              <a:t> Because the </a:t>
            </a:r>
            <a:r>
              <a:rPr lang="en-GB" dirty="0"/>
              <a:t>infrastructure challenges that ICE’s Victorian civil engineering ancestors faced are very different to the ones presented </a:t>
            </a:r>
            <a:r>
              <a:rPr lang="en-GB" dirty="0" smtClean="0"/>
              <a:t>today.</a:t>
            </a:r>
            <a:endParaRPr lang="en-GB" dirty="0"/>
          </a:p>
          <a:p>
            <a:pPr lvl="0">
              <a:spcBef>
                <a:spcPts val="0"/>
              </a:spcBef>
            </a:pPr>
            <a:endParaRPr lang="en-GB" dirty="0"/>
          </a:p>
          <a:p>
            <a:pPr lvl="0">
              <a:spcBef>
                <a:spcPts val="0"/>
              </a:spcBef>
            </a:pPr>
            <a:r>
              <a:rPr lang="en-GB" dirty="0" smtClean="0"/>
              <a:t>We’re not naïve </a:t>
            </a:r>
            <a:r>
              <a:rPr lang="en-GB" dirty="0"/>
              <a:t>enough to think we can ever remove politics from infrastructure - however, m</a:t>
            </a:r>
            <a:r>
              <a:rPr lang="en-GB" dirty="0" smtClean="0"/>
              <a:t>ore </a:t>
            </a:r>
            <a:r>
              <a:rPr lang="en-GB" dirty="0"/>
              <a:t>needs to be done to reach genuine political consensus on long-term priorities and short-term actions to help deliver them. </a:t>
            </a:r>
          </a:p>
          <a:p>
            <a:pPr lvl="0">
              <a:spcBef>
                <a:spcPts val="0"/>
              </a:spcBef>
            </a:pPr>
            <a:endParaRPr lang="en-GB" dirty="0"/>
          </a:p>
          <a:p>
            <a:pPr lvl="0">
              <a:spcBef>
                <a:spcPts val="0"/>
              </a:spcBef>
            </a:pPr>
            <a:r>
              <a:rPr lang="en-GB" dirty="0"/>
              <a:t>ICE will keep reiterating the need for politicians </a:t>
            </a:r>
            <a:r>
              <a:rPr lang="en-GB" dirty="0" smtClean="0"/>
              <a:t>and industry to work together to secure </a:t>
            </a:r>
            <a:r>
              <a:rPr lang="en-GB" dirty="0"/>
              <a:t>our long term resilience and capability – and undertake better planning to help us face the long term challenges ahead that I’ve touched on – climate change, population growth and demographic changes, global competitiveness and the evolving role of technology. </a:t>
            </a:r>
            <a:endParaRPr lang="en-GB" dirty="0" smtClean="0"/>
          </a:p>
          <a:p>
            <a:pPr lvl="0">
              <a:spcBef>
                <a:spcPts val="0"/>
              </a:spcBef>
            </a:pPr>
            <a:endParaRPr lang="en-GB" dirty="0"/>
          </a:p>
          <a:p>
            <a:pPr lvl="0">
              <a:spcBef>
                <a:spcPts val="0"/>
              </a:spcBef>
            </a:pPr>
            <a:r>
              <a:rPr lang="en-GB" dirty="0" smtClean="0"/>
              <a:t>It’s crucial that parliamentarians and industry continue to work together – and help turn today’s </a:t>
            </a:r>
            <a:r>
              <a:rPr lang="en-GB" dirty="0"/>
              <a:t>infrastructure problems into tomorrow’s infrastructure </a:t>
            </a:r>
            <a:r>
              <a:rPr lang="en-GB" dirty="0" smtClean="0"/>
              <a:t>solutions. Thank you.</a:t>
            </a:r>
            <a:endParaRPr lang="en-GB" dirty="0"/>
          </a:p>
          <a:p>
            <a:pPr lvl="0"/>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BF8D80-C610-4F18-BB87-30E84924C14C}" type="slidenum">
              <a:rPr lang="en-US">
                <a:solidFill>
                  <a:prstClr val="black"/>
                </a:solidFill>
              </a:rPr>
              <a:pPr/>
              <a:t>2</a:t>
            </a:fld>
            <a:endParaRPr lang="en-US">
              <a:solidFill>
                <a:prstClr val="black"/>
              </a:solidFill>
            </a:endParaRPr>
          </a:p>
        </p:txBody>
      </p:sp>
      <p:sp>
        <p:nvSpPr>
          <p:cNvPr id="49154" name="Rectangle 2"/>
          <p:cNvSpPr>
            <a:spLocks noGrp="1" noRot="1" noChangeAspect="1" noChangeArrowheads="1" noTextEdit="1"/>
          </p:cNvSpPr>
          <p:nvPr>
            <p:ph type="sldImg"/>
          </p:nvPr>
        </p:nvSpPr>
        <p:spPr>
          <a:xfrm>
            <a:off x="854075" y="396875"/>
            <a:ext cx="4960938" cy="3722688"/>
          </a:xfrm>
          <a:ln/>
        </p:spPr>
      </p:sp>
      <p:sp>
        <p:nvSpPr>
          <p:cNvPr id="49155" name="Rectangle 3"/>
          <p:cNvSpPr>
            <a:spLocks noGrp="1" noChangeArrowheads="1"/>
          </p:cNvSpPr>
          <p:nvPr>
            <p:ph type="body" idx="1"/>
          </p:nvPr>
        </p:nvSpPr>
        <p:spPr>
          <a:xfrm>
            <a:off x="666909" y="4330496"/>
            <a:ext cx="5335270" cy="5336158"/>
          </a:xfrm>
        </p:spPr>
        <p:txBody>
          <a:bodyPr/>
          <a:lstStyle/>
          <a:p>
            <a:pPr>
              <a:spcBef>
                <a:spcPts val="0"/>
              </a:spcBef>
            </a:pPr>
            <a:r>
              <a:rPr lang="en-GB" dirty="0" err="1" smtClean="0"/>
              <a:t>SoN</a:t>
            </a:r>
            <a:r>
              <a:rPr lang="en-GB" dirty="0" smtClean="0"/>
              <a:t>: Infrastructure was launched </a:t>
            </a:r>
            <a:r>
              <a:rPr lang="en-GB" dirty="0"/>
              <a:t>in June </a:t>
            </a:r>
            <a:r>
              <a:rPr lang="en-GB" dirty="0" smtClean="0"/>
              <a:t>2014.</a:t>
            </a:r>
          </a:p>
          <a:p>
            <a:pPr>
              <a:spcBef>
                <a:spcPts val="0"/>
              </a:spcBef>
            </a:pPr>
            <a:endParaRPr lang="en-GB" dirty="0"/>
          </a:p>
          <a:p>
            <a:pPr>
              <a:spcBef>
                <a:spcPts val="0"/>
              </a:spcBef>
            </a:pPr>
            <a:r>
              <a:rPr lang="en-GB" dirty="0" smtClean="0"/>
              <a:t>Sought </a:t>
            </a:r>
            <a:r>
              <a:rPr lang="en-GB" dirty="0"/>
              <a:t>to assess the condition and capacity of the UK’s economic infrastructure, its level of resilience, the governance and regulatory arrangements and the investment and funding </a:t>
            </a:r>
            <a:r>
              <a:rPr lang="en-GB" dirty="0" smtClean="0"/>
              <a:t>issues.</a:t>
            </a:r>
          </a:p>
          <a:p>
            <a:pPr>
              <a:spcBef>
                <a:spcPts val="0"/>
              </a:spcBef>
            </a:pPr>
            <a:endParaRPr lang="en-GB" dirty="0"/>
          </a:p>
          <a:p>
            <a:pPr lvl="0">
              <a:spcBef>
                <a:spcPts val="0"/>
              </a:spcBef>
            </a:pPr>
            <a:r>
              <a:rPr lang="en-GB" dirty="0" smtClean="0"/>
              <a:t>In recent years the </a:t>
            </a:r>
            <a:r>
              <a:rPr lang="en-GB" dirty="0"/>
              <a:t>broad political narrative has been dominated by the need to reduce the deficit and kick-start economic growth. </a:t>
            </a:r>
            <a:r>
              <a:rPr lang="en-GB" dirty="0" smtClean="0"/>
              <a:t>ICE </a:t>
            </a:r>
            <a:r>
              <a:rPr lang="en-GB" dirty="0"/>
              <a:t>has </a:t>
            </a:r>
            <a:r>
              <a:rPr lang="en-GB" dirty="0" smtClean="0"/>
              <a:t>contributed to this by demonstrating infrastructure’s importance - reiterating </a:t>
            </a:r>
            <a:r>
              <a:rPr lang="en-GB" dirty="0"/>
              <a:t>the impact that infrastructure investment and civil engineering can have on economic growth, job creation, as well as social well-being - regenerating communities and helping people get from A to B. </a:t>
            </a:r>
          </a:p>
          <a:p>
            <a:pPr>
              <a:spcBef>
                <a:spcPts val="0"/>
              </a:spcBef>
            </a:pPr>
            <a:endParaRPr lang="en-GB" dirty="0"/>
          </a:p>
          <a:p>
            <a:pPr>
              <a:spcBef>
                <a:spcPts val="0"/>
              </a:spcBef>
            </a:pPr>
            <a:r>
              <a:rPr lang="en-GB" dirty="0" smtClean="0"/>
              <a:t>Our report found, however, that the UK’s infrastructure requires attention. </a:t>
            </a:r>
          </a:p>
          <a:p>
            <a:pPr lvl="0">
              <a:spcBef>
                <a:spcPts val="0"/>
              </a:spcBef>
            </a:pPr>
            <a:endParaRPr lang="en-GB" dirty="0" smtClean="0"/>
          </a:p>
          <a:p>
            <a:pPr lvl="0">
              <a:spcBef>
                <a:spcPts val="0"/>
              </a:spcBef>
            </a:pPr>
            <a:r>
              <a:rPr lang="en-GB" dirty="0" smtClean="0"/>
              <a:t>UK was up this year to 27</a:t>
            </a:r>
            <a:r>
              <a:rPr lang="en-GB" baseline="30000" dirty="0" smtClean="0"/>
              <a:t>th</a:t>
            </a:r>
            <a:r>
              <a:rPr lang="en-GB" dirty="0" smtClean="0"/>
              <a:t> from 28</a:t>
            </a:r>
            <a:r>
              <a:rPr lang="en-GB" baseline="30000" dirty="0" smtClean="0"/>
              <a:t>th</a:t>
            </a:r>
            <a:r>
              <a:rPr lang="en-GB" dirty="0" smtClean="0"/>
              <a:t> </a:t>
            </a:r>
            <a:r>
              <a:rPr lang="en-GB" dirty="0"/>
              <a:t>for quality of infrastructure in the World Economic Forum </a:t>
            </a:r>
            <a:r>
              <a:rPr lang="en-GB" dirty="0" smtClean="0"/>
              <a:t>– but needs to do better…</a:t>
            </a:r>
          </a:p>
          <a:p>
            <a:pPr lvl="0">
              <a:spcBef>
                <a:spcPts val="0"/>
              </a:spcBef>
            </a:pPr>
            <a:endParaRPr lang="en-GB" dirty="0"/>
          </a:p>
          <a:p>
            <a:pPr lvl="0">
              <a:spcBef>
                <a:spcPts val="0"/>
              </a:spcBef>
            </a:pPr>
            <a:r>
              <a:rPr lang="en-GB" dirty="0" smtClean="0"/>
              <a:t>The 2013/14 weather events showed the vulnerability of our infrastructure networks to extreme events and flooding.</a:t>
            </a:r>
          </a:p>
          <a:p>
            <a:pPr lvl="0">
              <a:spcBef>
                <a:spcPts val="0"/>
              </a:spcBef>
            </a:pPr>
            <a:endParaRPr lang="en-GB" dirty="0" smtClean="0"/>
          </a:p>
          <a:p>
            <a:pPr>
              <a:spcBef>
                <a:spcPts val="0"/>
              </a:spcBef>
            </a:pPr>
            <a:r>
              <a:rPr lang="en-GB" dirty="0" smtClean="0"/>
              <a:t>Since 1990 the UK has experienced 8 of the 10 warmest years on record and 5 of the 10 wettest years – 2000 and 2012 were the wettest on record. </a:t>
            </a:r>
          </a:p>
          <a:p>
            <a:pPr>
              <a:spcBef>
                <a:spcPts val="0"/>
              </a:spcBef>
            </a:pPr>
            <a:endParaRPr lang="en-GB" dirty="0" smtClean="0"/>
          </a:p>
          <a:p>
            <a:pPr>
              <a:spcBef>
                <a:spcPts val="0"/>
              </a:spcBef>
            </a:pPr>
            <a:r>
              <a:rPr lang="en-GB" dirty="0" smtClean="0"/>
              <a:t>We also see populations projections which are staggering. The UK pop will be up to 73.5 million by 2037 – that’s an increase of 10m.</a:t>
            </a:r>
          </a:p>
          <a:p>
            <a:pPr>
              <a:spcBef>
                <a:spcPts val="0"/>
              </a:spcBef>
            </a:pPr>
            <a:endParaRPr lang="en-GB" dirty="0" smtClean="0"/>
          </a:p>
          <a:p>
            <a:pPr>
              <a:spcBef>
                <a:spcPts val="0"/>
              </a:spcBef>
            </a:pPr>
            <a:r>
              <a:rPr lang="en-GB" dirty="0" smtClean="0"/>
              <a:t>So we need to build more efficient, smarter infrastructure, but we need to fund it – tax payer or user charge. A clear political choice.</a:t>
            </a:r>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865188" y="471488"/>
            <a:ext cx="4960937" cy="3722687"/>
          </a:xfrm>
          <a:ln/>
        </p:spPr>
      </p:sp>
      <p:sp>
        <p:nvSpPr>
          <p:cNvPr id="39939" name="Rectangle 3"/>
          <p:cNvSpPr>
            <a:spLocks noGrp="1" noChangeArrowheads="1"/>
          </p:cNvSpPr>
          <p:nvPr>
            <p:ph type="body" idx="1"/>
          </p:nvPr>
        </p:nvSpPr>
        <p:spPr>
          <a:xfrm>
            <a:off x="666909" y="4348813"/>
            <a:ext cx="5335270" cy="5046041"/>
          </a:xfrm>
        </p:spPr>
        <p:txBody>
          <a:bodyPr/>
          <a:lstStyle/>
          <a:p>
            <a:r>
              <a:rPr lang="en-US" dirty="0" smtClean="0"/>
              <a:t>This slides shows the grade for each sector we assessed in our State of the Nation report.</a:t>
            </a:r>
          </a:p>
          <a:p>
            <a:endParaRPr lang="en-US" dirty="0" smtClean="0"/>
          </a:p>
          <a:p>
            <a:r>
              <a:rPr lang="en-US" dirty="0" smtClean="0"/>
              <a:t>You can see the areas that have improved, those that have stayed broadly the same and those that have declined.</a:t>
            </a:r>
          </a:p>
          <a:p>
            <a:endParaRPr lang="en-US" dirty="0" smtClean="0"/>
          </a:p>
          <a:p>
            <a:r>
              <a:rPr lang="en-US" dirty="0" smtClean="0"/>
              <a:t>I plan to focus on energy and water in this presentation, which may seem odd at first glance as these two areas seem to be doing ok based on our graphic - however, energy only improved from a very low base and the water sector faces some significant challenges in the near future.</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BF8D80-C610-4F18-BB87-30E84924C14C}" type="slidenum">
              <a:rPr lang="en-US"/>
              <a:pPr/>
              <a:t>4</a:t>
            </a:fld>
            <a:endParaRPr lang="en-US"/>
          </a:p>
        </p:txBody>
      </p:sp>
      <p:sp>
        <p:nvSpPr>
          <p:cNvPr id="49154" name="Rectangle 2"/>
          <p:cNvSpPr>
            <a:spLocks noGrp="1" noRot="1" noChangeAspect="1" noChangeArrowheads="1" noTextEdit="1"/>
          </p:cNvSpPr>
          <p:nvPr>
            <p:ph type="sldImg"/>
          </p:nvPr>
        </p:nvSpPr>
        <p:spPr>
          <a:xfrm>
            <a:off x="854075" y="396875"/>
            <a:ext cx="4960938" cy="3722688"/>
          </a:xfrm>
          <a:ln/>
        </p:spPr>
      </p:sp>
      <p:sp>
        <p:nvSpPr>
          <p:cNvPr id="49155" name="Rectangle 3"/>
          <p:cNvSpPr>
            <a:spLocks noGrp="1" noChangeArrowheads="1"/>
          </p:cNvSpPr>
          <p:nvPr>
            <p:ph type="body" idx="1"/>
          </p:nvPr>
        </p:nvSpPr>
        <p:spPr>
          <a:xfrm>
            <a:off x="666909" y="4330496"/>
            <a:ext cx="5335270" cy="5336158"/>
          </a:xfrm>
        </p:spPr>
        <p:txBody>
          <a:bodyPr/>
          <a:lstStyle/>
          <a:p>
            <a:pPr>
              <a:spcBef>
                <a:spcPts val="0"/>
              </a:spcBef>
            </a:pPr>
            <a:r>
              <a:rPr lang="en-GB" sz="2000" dirty="0" smtClean="0"/>
              <a:t>But before diving into these sectors, let’s look at the investment challenges because let’s face it, without investment we can neither build infrastructure, or maintain what we already have.</a:t>
            </a:r>
          </a:p>
          <a:p>
            <a:pPr>
              <a:spcBef>
                <a:spcPts val="0"/>
              </a:spcBef>
            </a:pPr>
            <a:endParaRPr lang="en-GB" sz="2000" dirty="0" smtClean="0"/>
          </a:p>
          <a:p>
            <a:pPr>
              <a:spcBef>
                <a:spcPts val="0"/>
              </a:spcBef>
            </a:pPr>
            <a:r>
              <a:rPr lang="en-GB" sz="2000" dirty="0" smtClean="0"/>
              <a:t>The graph shows that the UK’s public investment as a percentage of GDP is one of the lowest among developed counties. This leaves us behind our principle competitors. </a:t>
            </a:r>
          </a:p>
          <a:p>
            <a:pPr>
              <a:spcBef>
                <a:spcPts val="0"/>
              </a:spcBef>
            </a:pPr>
            <a:endParaRPr lang="en-GB" sz="2000" dirty="0" smtClean="0"/>
          </a:p>
          <a:p>
            <a:pPr>
              <a:spcBef>
                <a:spcPts val="0"/>
              </a:spcBef>
            </a:pPr>
            <a:r>
              <a:rPr lang="en-GB" sz="2000" dirty="0" smtClean="0"/>
              <a:t>Although investment in infrastructure has slightly increased per annum from 2005, it remains relatively low. The value of the NIP sits at £380bn - however </a:t>
            </a:r>
            <a:r>
              <a:rPr lang="en-GB" sz="2000" dirty="0" err="1" smtClean="0"/>
              <a:t>approx</a:t>
            </a:r>
            <a:r>
              <a:rPr lang="en-GB" sz="2000" dirty="0" smtClean="0"/>
              <a:t> 60% is required in energy infrastructure which must be sourced from the private sector.</a:t>
            </a:r>
            <a:endParaRPr lang="en-GB" sz="20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909" y="4715153"/>
            <a:ext cx="5335270" cy="5027561"/>
          </a:xfrm>
        </p:spPr>
        <p:txBody>
          <a:bodyPr/>
          <a:lstStyle/>
          <a:p>
            <a:pPr>
              <a:spcBef>
                <a:spcPts val="0"/>
              </a:spcBef>
            </a:pPr>
            <a:r>
              <a:rPr lang="en-GB" sz="2000" dirty="0"/>
              <a:t>Significant quantities of the UK’s existing electricity generation capacity are expected to be retired soon, with major implications for security of supply unless the conditions to attract investment in new generation are provided. This situation is expected to be further exacerbated as the use of electricity for transport and residential heat increases demand</a:t>
            </a:r>
            <a:r>
              <a:rPr lang="en-GB" sz="2000" dirty="0" smtClean="0"/>
              <a:t>.</a:t>
            </a:r>
          </a:p>
          <a:p>
            <a:pPr>
              <a:spcBef>
                <a:spcPts val="0"/>
              </a:spcBef>
            </a:pPr>
            <a:endParaRPr lang="en-GB" sz="2000" dirty="0"/>
          </a:p>
          <a:p>
            <a:pPr>
              <a:spcBef>
                <a:spcPts val="0"/>
              </a:spcBef>
            </a:pPr>
            <a:r>
              <a:rPr lang="en-GB" sz="2000" dirty="0"/>
              <a:t>For the UK to meet its legally binding targets for decarbonisation beyond 2020, it must transform the way that it generates and uses energy. The UK is bound by domestic targets to reduce greenhouse gas emissions by 34% from 1990 levels by 2020, and 80% by 2050. It is also bound by EU directives to reduce energy consumption and greenhouse gas emissions, and increase its share of renewables to 15% by 2020</a:t>
            </a:r>
            <a:r>
              <a:rPr lang="en-GB" sz="2000" dirty="0" smtClean="0"/>
              <a:t>.</a:t>
            </a:r>
          </a:p>
          <a:p>
            <a:pPr>
              <a:spcBef>
                <a:spcPts val="0"/>
              </a:spcBef>
            </a:pPr>
            <a:endParaRPr lang="en-GB" sz="2000" dirty="0"/>
          </a:p>
          <a:p>
            <a:pPr>
              <a:spcBef>
                <a:spcPts val="0"/>
              </a:spcBef>
            </a:pPr>
            <a:r>
              <a:rPr lang="en-GB" sz="2000" dirty="0"/>
              <a:t>All of this has to be delivered in a way that is affordable to consumers. NAO report in 2013 estimates an increase of £221in the average household energy bill between 2013 and 2030 in real </a:t>
            </a:r>
            <a:r>
              <a:rPr lang="en-GB" sz="2000" dirty="0" smtClean="0"/>
              <a:t>terms.</a:t>
            </a:r>
          </a:p>
          <a:p>
            <a:pPr>
              <a:spcBef>
                <a:spcPts val="0"/>
              </a:spcBef>
            </a:pPr>
            <a:endParaRPr lang="en-GB" sz="2000" dirty="0"/>
          </a:p>
          <a:p>
            <a:r>
              <a:rPr lang="en-GB" sz="2000" dirty="0" smtClean="0"/>
              <a:t>The key to achieving </a:t>
            </a:r>
            <a:r>
              <a:rPr lang="en-GB" sz="2000" dirty="0"/>
              <a:t>this is for Parliament to enact the secondary legislation to implement Electricity Market Reform (EMR), creating the conditions to incentivise generation, maximise investor confidence and ensure sufficient capacity to meet peak demands – and thankfully we’ve now seen this </a:t>
            </a:r>
            <a:r>
              <a:rPr lang="en-GB" sz="2000" dirty="0" smtClean="0"/>
              <a:t>happen.</a:t>
            </a:r>
          </a:p>
          <a:p>
            <a:pPr>
              <a:spcBef>
                <a:spcPts val="0"/>
              </a:spcBef>
            </a:pPr>
            <a:endParaRPr lang="en-GB" sz="2000" dirty="0"/>
          </a:p>
          <a:p>
            <a:pPr>
              <a:spcBef>
                <a:spcPts val="0"/>
              </a:spcBef>
            </a:pPr>
            <a:r>
              <a:rPr lang="en-GB" sz="2000" dirty="0" err="1" smtClean="0"/>
              <a:t>Govt</a:t>
            </a:r>
            <a:r>
              <a:rPr lang="en-GB" sz="2000" dirty="0" smtClean="0"/>
              <a:t> also needs to resolve political uncertainties around the lack of a clear decarbonisation target and the future of the carbon price floor – and adopt a more </a:t>
            </a:r>
            <a:r>
              <a:rPr lang="en-GB" sz="2000" dirty="0"/>
              <a:t>determined approach through policies, behaviours and technologies that actively drive energy demand </a:t>
            </a:r>
            <a:r>
              <a:rPr lang="en-GB" sz="2000" dirty="0" smtClean="0"/>
              <a:t>management. </a:t>
            </a:r>
            <a:endParaRPr lang="en-GB" sz="2000" dirty="0"/>
          </a:p>
        </p:txBody>
      </p:sp>
      <p:sp>
        <p:nvSpPr>
          <p:cNvPr id="4" name="Slide Number Placeholder 3"/>
          <p:cNvSpPr>
            <a:spLocks noGrp="1"/>
          </p:cNvSpPr>
          <p:nvPr>
            <p:ph type="sldNum" sz="quarter" idx="10"/>
          </p:nvPr>
        </p:nvSpPr>
        <p:spPr/>
        <p:txBody>
          <a:bodyPr/>
          <a:lstStyle/>
          <a:p>
            <a:fld id="{361C2A56-730D-426B-AE85-B16A72C3D5A7}" type="slidenum">
              <a:rPr lang="en-US" smtClean="0"/>
              <a:pPr/>
              <a:t>5</a:t>
            </a:fld>
            <a:endParaRPr lang="en-US" dirty="0"/>
          </a:p>
        </p:txBody>
      </p:sp>
    </p:spTree>
    <p:extLst>
      <p:ext uri="{BB962C8B-B14F-4D97-AF65-F5344CB8AC3E}">
        <p14:creationId xmlns:p14="http://schemas.microsoft.com/office/powerpoint/2010/main" val="203234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pPr>
            <a:r>
              <a:rPr lang="en-GB" dirty="0" smtClean="0"/>
              <a:t>Alongside the ‘energy trilemma’, we also have a water security issue. </a:t>
            </a:r>
          </a:p>
          <a:p>
            <a:pPr>
              <a:spcBef>
                <a:spcPts val="0"/>
              </a:spcBef>
            </a:pPr>
            <a:endParaRPr lang="en-GB" dirty="0" smtClean="0"/>
          </a:p>
          <a:p>
            <a:pPr>
              <a:spcBef>
                <a:spcPts val="0"/>
              </a:spcBef>
            </a:pPr>
            <a:r>
              <a:rPr lang="en-GB" dirty="0" smtClean="0"/>
              <a:t>Although the amount of rain we get makes this seem illogical the changing nature of weather patterns is impacting on water availability. Put simply, rain does not fall when or where we need it. So in the SE we have a water scarcity issue while the area will see an increased demand from a population that is set to grow by approx. 23% over the next 20 or so years.</a:t>
            </a:r>
          </a:p>
          <a:p>
            <a:pPr>
              <a:spcBef>
                <a:spcPts val="0"/>
              </a:spcBef>
            </a:pPr>
            <a:endParaRPr lang="en-GB" dirty="0" smtClean="0"/>
          </a:p>
          <a:p>
            <a:pPr>
              <a:spcBef>
                <a:spcPts val="0"/>
              </a:spcBef>
            </a:pPr>
            <a:r>
              <a:rPr lang="en-GB" dirty="0" smtClean="0"/>
              <a:t>We also have an increasing demand from multiple users. Although we often talk about water as a domestic supply and removal of waste water, its uses are far wider. I will highlight this further in the next slide.</a:t>
            </a:r>
          </a:p>
          <a:p>
            <a:pPr>
              <a:spcBef>
                <a:spcPts val="0"/>
              </a:spcBef>
            </a:pPr>
            <a:endParaRPr lang="en-GB" dirty="0" smtClean="0"/>
          </a:p>
          <a:p>
            <a:pPr>
              <a:spcBef>
                <a:spcPts val="0"/>
              </a:spcBef>
            </a:pPr>
            <a:r>
              <a:rPr lang="en-GB" dirty="0" smtClean="0"/>
              <a:t>We also have ageing infrastructure assets in the water sector. We have been left an excellent infrastructure legacy by the Victorians; however, leakage is still too high and the type of infrastructure we need to manage our water effectively is changing. In fact, we don’t always need infrastructure if we can shift to a catchment wide approach to managing our water resources.</a:t>
            </a:r>
            <a:endParaRPr lang="en-GB" dirty="0"/>
          </a:p>
        </p:txBody>
      </p:sp>
      <p:sp>
        <p:nvSpPr>
          <p:cNvPr id="4" name="Slide Number Placeholder 3"/>
          <p:cNvSpPr>
            <a:spLocks noGrp="1"/>
          </p:cNvSpPr>
          <p:nvPr>
            <p:ph type="sldNum" sz="quarter" idx="10"/>
          </p:nvPr>
        </p:nvSpPr>
        <p:spPr/>
        <p:txBody>
          <a:bodyPr/>
          <a:lstStyle/>
          <a:p>
            <a:fld id="{361C2A56-730D-426B-AE85-B16A72C3D5A7}" type="slidenum">
              <a:rPr lang="en-US" smtClean="0"/>
              <a:pPr/>
              <a:t>6</a:t>
            </a:fld>
            <a:endParaRPr lang="en-US" dirty="0"/>
          </a:p>
        </p:txBody>
      </p:sp>
    </p:spTree>
    <p:extLst>
      <p:ext uri="{BB962C8B-B14F-4D97-AF65-F5344CB8AC3E}">
        <p14:creationId xmlns:p14="http://schemas.microsoft.com/office/powerpoint/2010/main" val="2123230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BF8D80-C610-4F18-BB87-30E84924C14C}" type="slidenum">
              <a:rPr lang="en-US"/>
              <a:pPr/>
              <a:t>7</a:t>
            </a:fld>
            <a:endParaRPr lang="en-US"/>
          </a:p>
        </p:txBody>
      </p:sp>
      <p:sp>
        <p:nvSpPr>
          <p:cNvPr id="49154" name="Rectangle 2"/>
          <p:cNvSpPr>
            <a:spLocks noGrp="1" noRot="1" noChangeAspect="1" noChangeArrowheads="1" noTextEdit="1"/>
          </p:cNvSpPr>
          <p:nvPr>
            <p:ph type="sldImg"/>
          </p:nvPr>
        </p:nvSpPr>
        <p:spPr>
          <a:xfrm>
            <a:off x="854075" y="396875"/>
            <a:ext cx="4960938" cy="3722688"/>
          </a:xfrm>
          <a:ln/>
        </p:spPr>
      </p:sp>
      <p:sp>
        <p:nvSpPr>
          <p:cNvPr id="49155" name="Rectangle 3"/>
          <p:cNvSpPr>
            <a:spLocks noGrp="1" noChangeArrowheads="1"/>
          </p:cNvSpPr>
          <p:nvPr>
            <p:ph type="body" idx="1"/>
          </p:nvPr>
        </p:nvSpPr>
        <p:spPr>
          <a:xfrm>
            <a:off x="666909" y="4330496"/>
            <a:ext cx="5335270" cy="5336158"/>
          </a:xfrm>
        </p:spPr>
        <p:txBody>
          <a:bodyPr/>
          <a:lstStyle/>
          <a:p>
            <a:pPr>
              <a:spcBef>
                <a:spcPts val="0"/>
              </a:spcBef>
            </a:pPr>
            <a:r>
              <a:rPr lang="en-GB" dirty="0"/>
              <a:t>As you can </a:t>
            </a:r>
            <a:r>
              <a:rPr lang="en-GB" dirty="0" smtClean="0"/>
              <a:t>see, water </a:t>
            </a:r>
            <a:r>
              <a:rPr lang="en-GB" dirty="0"/>
              <a:t>has multiple uses and users. Interestingly is demand from electricity supply that is the largest user of water. Domestic comes in second. Now although water use in agriculture appears low </a:t>
            </a:r>
            <a:r>
              <a:rPr lang="en-GB" dirty="0" smtClean="0"/>
              <a:t>it </a:t>
            </a:r>
            <a:r>
              <a:rPr lang="en-GB" dirty="0"/>
              <a:t>varies </a:t>
            </a:r>
            <a:r>
              <a:rPr lang="en-GB" dirty="0" smtClean="0"/>
              <a:t>among regions </a:t>
            </a:r>
            <a:r>
              <a:rPr lang="en-GB" dirty="0"/>
              <a:t>and is as high as 24% in East </a:t>
            </a:r>
            <a:r>
              <a:rPr lang="en-GB" dirty="0" smtClean="0"/>
              <a:t>Anglia during </a:t>
            </a:r>
            <a:r>
              <a:rPr lang="en-GB" dirty="0"/>
              <a:t>peak irrigation demand</a:t>
            </a:r>
            <a:r>
              <a:rPr lang="en-GB" dirty="0" smtClean="0"/>
              <a:t>. Worryingly this is the same region that is set to see a significant population increase over the next 30 years, so you can see the problem.</a:t>
            </a:r>
          </a:p>
          <a:p>
            <a:pPr>
              <a:spcBef>
                <a:spcPts val="0"/>
              </a:spcBef>
            </a:pPr>
            <a:endParaRPr lang="en-GB" dirty="0" smtClean="0"/>
          </a:p>
          <a:p>
            <a:pPr>
              <a:spcBef>
                <a:spcPts val="0"/>
              </a:spcBef>
            </a:pPr>
            <a:r>
              <a:rPr lang="en-GB" dirty="0" smtClean="0"/>
              <a:t>But </a:t>
            </a:r>
            <a:r>
              <a:rPr lang="en-GB" dirty="0"/>
              <a:t>this is not just a problem for the South East. The Department for Environment Food and Rural Affair’s (Defra) Climate Change Risk Assessment (CCRA), the numbers of catchments offering sustainable abstraction is predicted to reduce significantly by 2050. These reductions are predicted to be particularly acute in the South West and North of England, and in Western Wales. </a:t>
            </a:r>
            <a:endParaRPr lang="en-GB" dirty="0" smtClean="0"/>
          </a:p>
          <a:p>
            <a:pPr>
              <a:spcBef>
                <a:spcPts val="0"/>
              </a:spcBef>
            </a:pPr>
            <a:endParaRPr lang="en-GB" dirty="0"/>
          </a:p>
          <a:p>
            <a:pPr>
              <a:spcBef>
                <a:spcPts val="0"/>
              </a:spcBef>
            </a:pPr>
            <a:r>
              <a:rPr lang="en-GB" dirty="0" smtClean="0"/>
              <a:t>The </a:t>
            </a:r>
            <a:r>
              <a:rPr lang="en-GB" dirty="0"/>
              <a:t>same assessment </a:t>
            </a:r>
            <a:r>
              <a:rPr lang="en-GB" dirty="0" smtClean="0"/>
              <a:t>predicts </a:t>
            </a:r>
            <a:r>
              <a:rPr lang="en-GB" dirty="0"/>
              <a:t>that </a:t>
            </a:r>
            <a:r>
              <a:rPr lang="en-GB" dirty="0" smtClean="0"/>
              <a:t>by </a:t>
            </a:r>
            <a:r>
              <a:rPr lang="en-GB" dirty="0"/>
              <a:t>the 2050s, summer river flows may </a:t>
            </a:r>
            <a:r>
              <a:rPr lang="en-GB" dirty="0" smtClean="0"/>
              <a:t>reduce by </a:t>
            </a:r>
            <a:r>
              <a:rPr lang="en-GB" dirty="0"/>
              <a:t>35% in the driest parts of England </a:t>
            </a:r>
            <a:r>
              <a:rPr lang="en-GB" dirty="0" smtClean="0"/>
              <a:t>and by </a:t>
            </a:r>
            <a:r>
              <a:rPr lang="en-GB" dirty="0"/>
              <a:t>15%for the wetter river basin regions </a:t>
            </a:r>
            <a:r>
              <a:rPr lang="en-GB" dirty="0" smtClean="0"/>
              <a:t>in Scotland. This has a significant impact on water available for cooling power plants, but also the water available for a healthy and thriving environment. The EA abstraction reform is seeking to address this, but it will take over a decade to fully implement and in the meantime we need to start the process for increasing water storage and short distance water transfers. </a:t>
            </a:r>
          </a:p>
          <a:p>
            <a:pPr>
              <a:spcBef>
                <a:spcPts val="0"/>
              </a:spcBef>
            </a:pPr>
            <a:endParaRPr lang="en-GB" dirty="0"/>
          </a:p>
          <a:p>
            <a:pPr>
              <a:spcBef>
                <a:spcPts val="0"/>
              </a:spcBef>
            </a:pPr>
            <a:r>
              <a:rPr lang="en-GB" dirty="0" smtClean="0"/>
              <a:t>However, the oft mentioned ‘water grid’ will not resolve this in a low carbon, low energy way. We need regulation which incentivises water sharing and trading across company boundaries. Also water companies must work together to build multi purpose infrastructure, such as reservoirs which offer a resource, leisure facilities, flood prevention and perhaps even power.</a:t>
            </a:r>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pPr>
            <a:r>
              <a:rPr lang="en-GB" dirty="0" smtClean="0"/>
              <a:t>One of the areas of concern for ICE, and the one which highlights the vulnerability of all our physical infrastructure networks and assets is in flood management. As I touched on at the beginning of this presentation, in 2013/14 flooding severely disrupted both transport and energy networks. In previous years it has affected the supply of water to communities. We have to better manage its impacts. </a:t>
            </a:r>
          </a:p>
          <a:p>
            <a:pPr>
              <a:spcBef>
                <a:spcPts val="0"/>
              </a:spcBef>
            </a:pPr>
            <a:endParaRPr lang="en-GB" dirty="0"/>
          </a:p>
          <a:p>
            <a:pPr>
              <a:spcBef>
                <a:spcPts val="0"/>
              </a:spcBef>
            </a:pPr>
            <a:r>
              <a:rPr lang="en-GB" dirty="0" smtClean="0"/>
              <a:t>Part of achieving this is to manage water and flooding together. Managing at catchment scale so that we can reduce and slow down the water actually getting into our sewerage systems, which as I have said are legacy assets, can have a significant benefit. We welcome the EA’s catchment management pilots and hope that these continue to gain government support.</a:t>
            </a:r>
          </a:p>
          <a:p>
            <a:pPr>
              <a:spcBef>
                <a:spcPts val="0"/>
              </a:spcBef>
            </a:pPr>
            <a:endParaRPr lang="en-GB" dirty="0"/>
          </a:p>
          <a:p>
            <a:pPr>
              <a:spcBef>
                <a:spcPts val="0"/>
              </a:spcBef>
            </a:pPr>
            <a:r>
              <a:rPr lang="en-GB" dirty="0" smtClean="0"/>
              <a:t>Flood management does require investment. This winter we saw the </a:t>
            </a:r>
            <a:r>
              <a:rPr lang="en-GB" dirty="0" err="1" smtClean="0"/>
              <a:t>Govt</a:t>
            </a:r>
            <a:r>
              <a:rPr lang="en-GB" dirty="0" smtClean="0"/>
              <a:t> respond by throwing money at flood solutions; however, this still does not make up for the shortfall in investment. This has been a particular issue in maintenance, where maintenance grants from the EA will be 22% lower in 2014/15 than they were in 2010/11. According to the Committee on Climate Change Defra will underinvest by £1.4bn between 2015 – 2021. We hope the forthcoming 6 year flooding settlement will go some way in addressing this issue.</a:t>
            </a:r>
          </a:p>
          <a:p>
            <a:pPr>
              <a:spcBef>
                <a:spcPts val="0"/>
              </a:spcBef>
            </a:pPr>
            <a:endParaRPr lang="en-GB" dirty="0" smtClean="0"/>
          </a:p>
        </p:txBody>
      </p:sp>
      <p:sp>
        <p:nvSpPr>
          <p:cNvPr id="4" name="Slide Number Placeholder 3"/>
          <p:cNvSpPr>
            <a:spLocks noGrp="1"/>
          </p:cNvSpPr>
          <p:nvPr>
            <p:ph type="sldNum" sz="quarter" idx="10"/>
          </p:nvPr>
        </p:nvSpPr>
        <p:spPr/>
        <p:txBody>
          <a:bodyPr/>
          <a:lstStyle/>
          <a:p>
            <a:fld id="{361C2A56-730D-426B-AE85-B16A72C3D5A7}" type="slidenum">
              <a:rPr lang="en-US" smtClean="0"/>
              <a:pPr/>
              <a:t>8</a:t>
            </a:fld>
            <a:endParaRPr lang="en-US" dirty="0"/>
          </a:p>
        </p:txBody>
      </p:sp>
    </p:spTree>
    <p:extLst>
      <p:ext uri="{BB962C8B-B14F-4D97-AF65-F5344CB8AC3E}">
        <p14:creationId xmlns:p14="http://schemas.microsoft.com/office/powerpoint/2010/main" val="2123230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pPr>
            <a:r>
              <a:rPr lang="en-GB" dirty="0" smtClean="0"/>
              <a:t>Finally, the importance of waste and resource management infrastructure. The distinction in terminology here is important. The transition to a ‘circular economy’, which ICE has called for since 2011, requires a philosophical shift in the way we think of our waste - a shift from the ‘take-make-dispose’ model to one that extends products’ usage - extracting maximum value, reducing waste and increasing reuse. </a:t>
            </a:r>
          </a:p>
          <a:p>
            <a:pPr>
              <a:spcBef>
                <a:spcPts val="0"/>
              </a:spcBef>
            </a:pPr>
            <a:endParaRPr lang="en-GB" dirty="0"/>
          </a:p>
          <a:p>
            <a:pPr>
              <a:spcBef>
                <a:spcPts val="0"/>
              </a:spcBef>
            </a:pPr>
            <a:r>
              <a:rPr lang="en-GB" dirty="0" smtClean="0"/>
              <a:t>This change requires political leadership and we already see this in devolved countries; however, </a:t>
            </a:r>
            <a:r>
              <a:rPr lang="en-GB" dirty="0" err="1" smtClean="0"/>
              <a:t>Govt</a:t>
            </a:r>
            <a:r>
              <a:rPr lang="en-GB" dirty="0" smtClean="0"/>
              <a:t> policy for waste is currently spread across a number of departments in England. We believe the establishment of an Office for Resource Management, situated within BIS, would show a clear indication from </a:t>
            </a:r>
            <a:r>
              <a:rPr lang="en-GB" dirty="0" err="1" smtClean="0"/>
              <a:t>Govt</a:t>
            </a:r>
            <a:r>
              <a:rPr lang="en-GB" dirty="0" smtClean="0"/>
              <a:t> that we need to reduce waste and see it as a business resource. </a:t>
            </a:r>
          </a:p>
          <a:p>
            <a:pPr>
              <a:spcBef>
                <a:spcPts val="0"/>
              </a:spcBef>
            </a:pPr>
            <a:endParaRPr lang="en-GB" dirty="0"/>
          </a:p>
          <a:p>
            <a:pPr>
              <a:spcBef>
                <a:spcPts val="0"/>
              </a:spcBef>
            </a:pPr>
            <a:r>
              <a:rPr lang="en-GB" dirty="0" smtClean="0"/>
              <a:t>Greater political leadership has worked in the sector already. The Landfill Tax escalator has driven behaviour by imposing costs on those wishing to Landfill. Between 2002 and 2012 the amount of waste going to landfill has decreased by approximately 54%. As well as reducing landfill the tax has provided the environment for incentivising recycling and reuse. There is a window of opportunity now to shift to the circular economy. Because as we return to economic growth and populations continue to increase, there will be increased pressure on landfill and recycling that will require more political leadership, will and drive.</a:t>
            </a:r>
            <a:endParaRPr lang="en-GB" dirty="0"/>
          </a:p>
        </p:txBody>
      </p:sp>
      <p:sp>
        <p:nvSpPr>
          <p:cNvPr id="4" name="Slide Number Placeholder 3"/>
          <p:cNvSpPr>
            <a:spLocks noGrp="1"/>
          </p:cNvSpPr>
          <p:nvPr>
            <p:ph type="sldNum" sz="quarter" idx="10"/>
          </p:nvPr>
        </p:nvSpPr>
        <p:spPr/>
        <p:txBody>
          <a:bodyPr/>
          <a:lstStyle/>
          <a:p>
            <a:fld id="{361C2A56-730D-426B-AE85-B16A72C3D5A7}" type="slidenum">
              <a:rPr lang="en-US" smtClean="0"/>
              <a:pPr/>
              <a:t>9</a:t>
            </a:fld>
            <a:endParaRPr lang="en-US" dirty="0"/>
          </a:p>
        </p:txBody>
      </p:sp>
    </p:spTree>
    <p:extLst>
      <p:ext uri="{BB962C8B-B14F-4D97-AF65-F5344CB8AC3E}">
        <p14:creationId xmlns:p14="http://schemas.microsoft.com/office/powerpoint/2010/main" val="180253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B17F40C3-1750-41AD-92B8-46301581A4FD}" type="slidenum">
              <a:rPr lang="en-US"/>
              <a:pPr/>
              <a:t>‹#›</a:t>
            </a:fld>
            <a:endParaRPr lang="en-US" dirty="0"/>
          </a:p>
        </p:txBody>
      </p:sp>
    </p:spTree>
    <p:extLst>
      <p:ext uri="{BB962C8B-B14F-4D97-AF65-F5344CB8AC3E}">
        <p14:creationId xmlns:p14="http://schemas.microsoft.com/office/powerpoint/2010/main" val="1988266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51E8D6E0-C786-43AC-8445-BF2F7F00101C}" type="slidenum">
              <a:rPr lang="en-US"/>
              <a:pPr/>
              <a:t>‹#›</a:t>
            </a:fld>
            <a:endParaRPr lang="en-US" dirty="0"/>
          </a:p>
        </p:txBody>
      </p:sp>
    </p:spTree>
    <p:extLst>
      <p:ext uri="{BB962C8B-B14F-4D97-AF65-F5344CB8AC3E}">
        <p14:creationId xmlns:p14="http://schemas.microsoft.com/office/powerpoint/2010/main" val="2589236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CD3E85E2-281E-4B40-BDDA-18DB5AAAD6D6}" type="slidenum">
              <a:rPr lang="en-US"/>
              <a:pPr/>
              <a:t>‹#›</a:t>
            </a:fld>
            <a:endParaRPr lang="en-US" dirty="0"/>
          </a:p>
        </p:txBody>
      </p:sp>
    </p:spTree>
    <p:extLst>
      <p:ext uri="{BB962C8B-B14F-4D97-AF65-F5344CB8AC3E}">
        <p14:creationId xmlns:p14="http://schemas.microsoft.com/office/powerpoint/2010/main" val="4176562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17F40C3-1750-41AD-92B8-46301581A4F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135855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66D3004-2969-4588-9BFF-ABB6D528D86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47257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FA8D351-A131-48A5-8BB2-20A65AAD5D5F}"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674937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0B986CD-C2BC-42F3-A6C4-2F769778399A}"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743139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US" dirty="0">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E56251A-20F1-493D-ADC6-D83F77B25797}"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530238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US" dirty="0">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6D15D6C-B660-4708-9E9C-0436366D87AF}"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373449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8A41EEED-575F-4A1B-844C-4286DDD1EBFE}"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321897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E2F63DB-9D8A-44D9-B660-CD07F944AC1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185444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066D3004-2969-4588-9BFF-ABB6D528D86D}" type="slidenum">
              <a:rPr lang="en-US"/>
              <a:pPr/>
              <a:t>‹#›</a:t>
            </a:fld>
            <a:endParaRPr lang="en-US" dirty="0"/>
          </a:p>
        </p:txBody>
      </p:sp>
    </p:spTree>
    <p:extLst>
      <p:ext uri="{BB962C8B-B14F-4D97-AF65-F5344CB8AC3E}">
        <p14:creationId xmlns:p14="http://schemas.microsoft.com/office/powerpoint/2010/main" val="10124820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45313C4-689E-4B0E-9CBD-951B26AAFEA3}"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748912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1E8D6E0-C786-43AC-8445-BF2F7F00101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1699738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D3E85E2-281E-4B40-BDDA-18DB5AAAD6D6}"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19459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17F40C3-1750-41AD-92B8-46301581A4F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67778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66D3004-2969-4588-9BFF-ABB6D528D8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884685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FA8D351-A131-48A5-8BB2-20A65AAD5D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064033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0B986CD-C2BC-42F3-A6C4-2F769778399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155863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E56251A-20F1-493D-ADC6-D83F77B2579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091230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6D15D6C-B660-4708-9E9C-0436366D87A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75857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8A41EEED-575F-4A1B-844C-4286DDD1EB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53478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AFA8D351-A131-48A5-8BB2-20A65AAD5D5F}" type="slidenum">
              <a:rPr lang="en-US"/>
              <a:pPr/>
              <a:t>‹#›</a:t>
            </a:fld>
            <a:endParaRPr lang="en-US" dirty="0"/>
          </a:p>
        </p:txBody>
      </p:sp>
    </p:spTree>
    <p:extLst>
      <p:ext uri="{BB962C8B-B14F-4D97-AF65-F5344CB8AC3E}">
        <p14:creationId xmlns:p14="http://schemas.microsoft.com/office/powerpoint/2010/main" val="28114709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E2F63DB-9D8A-44D9-B660-CD07F944AC1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515887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45313C4-689E-4B0E-9CBD-951B26AAFEA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751043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1E8D6E0-C786-43AC-8445-BF2F7F00101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553962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D3E85E2-281E-4B40-BDDA-18DB5AAAD6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87203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17F40C3-1750-41AD-92B8-46301581A4F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02209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66D3004-2969-4588-9BFF-ABB6D528D86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750315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FA8D351-A131-48A5-8BB2-20A65AAD5D5F}"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837022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0B986CD-C2BC-42F3-A6C4-2F769778399A}"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114444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US" dirty="0">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E56251A-20F1-493D-ADC6-D83F77B25797}"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911846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US" dirty="0">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6D15D6C-B660-4708-9E9C-0436366D87AF}"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86915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70B986CD-C2BC-42F3-A6C4-2F769778399A}" type="slidenum">
              <a:rPr lang="en-US"/>
              <a:pPr/>
              <a:t>‹#›</a:t>
            </a:fld>
            <a:endParaRPr lang="en-US" dirty="0"/>
          </a:p>
        </p:txBody>
      </p:sp>
    </p:spTree>
    <p:extLst>
      <p:ext uri="{BB962C8B-B14F-4D97-AF65-F5344CB8AC3E}">
        <p14:creationId xmlns:p14="http://schemas.microsoft.com/office/powerpoint/2010/main" val="26045895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8A41EEED-575F-4A1B-844C-4286DDD1EBFE}"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5265399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E2F63DB-9D8A-44D9-B660-CD07F944AC1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733237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45313C4-689E-4B0E-9CBD-951B26AAFEA3}"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816796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1E8D6E0-C786-43AC-8445-BF2F7F00101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486874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D3E85E2-281E-4B40-BDDA-18DB5AAAD6D6}"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63497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DE56251A-20F1-493D-ADC6-D83F77B25797}" type="slidenum">
              <a:rPr lang="en-US"/>
              <a:pPr/>
              <a:t>‹#›</a:t>
            </a:fld>
            <a:endParaRPr lang="en-US" dirty="0"/>
          </a:p>
        </p:txBody>
      </p:sp>
    </p:spTree>
    <p:extLst>
      <p:ext uri="{BB962C8B-B14F-4D97-AF65-F5344CB8AC3E}">
        <p14:creationId xmlns:p14="http://schemas.microsoft.com/office/powerpoint/2010/main" val="1124814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86D15D6C-B660-4708-9E9C-0436366D87AF}" type="slidenum">
              <a:rPr lang="en-US"/>
              <a:pPr/>
              <a:t>‹#›</a:t>
            </a:fld>
            <a:endParaRPr lang="en-US" dirty="0"/>
          </a:p>
        </p:txBody>
      </p:sp>
    </p:spTree>
    <p:extLst>
      <p:ext uri="{BB962C8B-B14F-4D97-AF65-F5344CB8AC3E}">
        <p14:creationId xmlns:p14="http://schemas.microsoft.com/office/powerpoint/2010/main" val="1413976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8A41EEED-575F-4A1B-844C-4286DDD1EBFE}" type="slidenum">
              <a:rPr lang="en-US"/>
              <a:pPr/>
              <a:t>‹#›</a:t>
            </a:fld>
            <a:endParaRPr lang="en-US" dirty="0"/>
          </a:p>
        </p:txBody>
      </p:sp>
    </p:spTree>
    <p:extLst>
      <p:ext uri="{BB962C8B-B14F-4D97-AF65-F5344CB8AC3E}">
        <p14:creationId xmlns:p14="http://schemas.microsoft.com/office/powerpoint/2010/main" val="3014057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1E2F63DB-9D8A-44D9-B660-CD07F944AC1D}" type="slidenum">
              <a:rPr lang="en-US"/>
              <a:pPr/>
              <a:t>‹#›</a:t>
            </a:fld>
            <a:endParaRPr lang="en-US" dirty="0"/>
          </a:p>
        </p:txBody>
      </p:sp>
    </p:spTree>
    <p:extLst>
      <p:ext uri="{BB962C8B-B14F-4D97-AF65-F5344CB8AC3E}">
        <p14:creationId xmlns:p14="http://schemas.microsoft.com/office/powerpoint/2010/main" val="2482516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A45313C4-689E-4B0E-9CBD-951B26AAFEA3}" type="slidenum">
              <a:rPr lang="en-US"/>
              <a:pPr/>
              <a:t>‹#›</a:t>
            </a:fld>
            <a:endParaRPr lang="en-US" dirty="0"/>
          </a:p>
        </p:txBody>
      </p:sp>
    </p:spTree>
    <p:extLst>
      <p:ext uri="{BB962C8B-B14F-4D97-AF65-F5344CB8AC3E}">
        <p14:creationId xmlns:p14="http://schemas.microsoft.com/office/powerpoint/2010/main" val="307774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5980E790-7751-41D8-865B-AE622F1F2AE5}"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dirty="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5980E790-7751-41D8-865B-AE622F1F2AE5}"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0465764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5980E790-7751-41D8-865B-AE622F1F2AE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6372102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dirty="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5980E790-7751-41D8-865B-AE622F1F2AE5}"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5737367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50178" name="Rectangle 7"/>
          <p:cNvSpPr>
            <a:spLocks noChangeArrowheads="1"/>
          </p:cNvSpPr>
          <p:nvPr/>
        </p:nvSpPr>
        <p:spPr bwMode="auto">
          <a:xfrm>
            <a:off x="323850" y="4003675"/>
            <a:ext cx="5137150"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nSpc>
                <a:spcPct val="99000"/>
              </a:lnSpc>
              <a:spcAft>
                <a:spcPts val="1000"/>
              </a:spcAft>
              <a:buSzPct val="75000"/>
              <a:buFont typeface="Wingdings 2" pitchFamily="18" charset="2"/>
              <a:buNone/>
            </a:pPr>
            <a:r>
              <a:rPr lang="en-US" b="1" dirty="0" smtClean="0">
                <a:latin typeface="Verdana" pitchFamily="34" charset="0"/>
              </a:rPr>
              <a:t>Does the UK have the Infrastructure it needs?</a:t>
            </a:r>
          </a:p>
          <a:p>
            <a:pPr>
              <a:lnSpc>
                <a:spcPct val="99000"/>
              </a:lnSpc>
              <a:spcAft>
                <a:spcPts val="1000"/>
              </a:spcAft>
              <a:buSzPct val="75000"/>
              <a:buFont typeface="Wingdings 2" pitchFamily="18" charset="2"/>
              <a:buNone/>
            </a:pPr>
            <a:endParaRPr lang="en-US" b="1" dirty="0">
              <a:latin typeface="Verdana" pitchFamily="34" charset="0"/>
            </a:endParaRPr>
          </a:p>
          <a:p>
            <a:pPr>
              <a:lnSpc>
                <a:spcPct val="99000"/>
              </a:lnSpc>
              <a:spcAft>
                <a:spcPts val="1000"/>
              </a:spcAft>
              <a:buSzPct val="75000"/>
              <a:buFont typeface="Wingdings 2" pitchFamily="18" charset="2"/>
              <a:buNone/>
            </a:pPr>
            <a:endParaRPr lang="en-US" b="1" dirty="0" smtClean="0">
              <a:latin typeface="Verdana" pitchFamily="34" charset="0"/>
            </a:endParaRPr>
          </a:p>
          <a:p>
            <a:pPr>
              <a:lnSpc>
                <a:spcPct val="99000"/>
              </a:lnSpc>
              <a:spcAft>
                <a:spcPts val="1000"/>
              </a:spcAft>
              <a:buSzPct val="75000"/>
              <a:buFont typeface="Wingdings 2" pitchFamily="18" charset="2"/>
              <a:buNone/>
            </a:pPr>
            <a:r>
              <a:rPr lang="en-US" b="1" dirty="0" smtClean="0">
                <a:latin typeface="Verdana" pitchFamily="34" charset="0"/>
              </a:rPr>
              <a:t>Nick Baveystock, Director General, Institution of Civil Engineers</a:t>
            </a:r>
            <a:endParaRPr lang="en-US" b="1" dirty="0">
              <a:latin typeface="Verdana" pitchFamily="34" charset="0"/>
              <a:cs typeface="Arial" charset="0"/>
            </a:endParaRPr>
          </a:p>
        </p:txBody>
      </p:sp>
      <p:sp>
        <p:nvSpPr>
          <p:cNvPr id="50181" name="Rectangle 8"/>
          <p:cNvSpPr>
            <a:spLocks noChangeArrowheads="1"/>
          </p:cNvSpPr>
          <p:nvPr/>
        </p:nvSpPr>
        <p:spPr bwMode="auto">
          <a:xfrm>
            <a:off x="323850" y="5578475"/>
            <a:ext cx="49911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nSpc>
                <a:spcPct val="99000"/>
              </a:lnSpc>
              <a:spcAft>
                <a:spcPts val="1000"/>
              </a:spcAft>
              <a:buSzPct val="75000"/>
              <a:buFont typeface="Wingdings 2" pitchFamily="18" charset="2"/>
              <a:buNone/>
            </a:pPr>
            <a:endParaRPr lang="en-US" sz="1600" dirty="0">
              <a:latin typeface="Verdana" pitchFamily="34" charset="0"/>
            </a:endParaRPr>
          </a:p>
        </p:txBody>
      </p:sp>
    </p:spTree>
    <p:extLst>
      <p:ext uri="{BB962C8B-B14F-4D97-AF65-F5344CB8AC3E}">
        <p14:creationId xmlns:p14="http://schemas.microsoft.com/office/powerpoint/2010/main" val="9788603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50178" name="Rectangle 7"/>
          <p:cNvSpPr>
            <a:spLocks noChangeArrowheads="1"/>
          </p:cNvSpPr>
          <p:nvPr/>
        </p:nvSpPr>
        <p:spPr bwMode="auto">
          <a:xfrm>
            <a:off x="323850" y="4003675"/>
            <a:ext cx="5137150"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nSpc>
                <a:spcPct val="99000"/>
              </a:lnSpc>
              <a:spcAft>
                <a:spcPts val="1000"/>
              </a:spcAft>
              <a:buSzPct val="75000"/>
              <a:buFont typeface="Wingdings 2" pitchFamily="18" charset="2"/>
              <a:buNone/>
            </a:pPr>
            <a:r>
              <a:rPr lang="en-US" b="1" dirty="0" smtClean="0">
                <a:latin typeface="Verdana" pitchFamily="34" charset="0"/>
              </a:rPr>
              <a:t>Nick Baveystock, Director General, Institution of Civil Engineers</a:t>
            </a:r>
            <a:endParaRPr lang="en-US" b="1" dirty="0">
              <a:latin typeface="Verdana" pitchFamily="34" charset="0"/>
              <a:cs typeface="Arial" charset="0"/>
            </a:endParaRPr>
          </a:p>
        </p:txBody>
      </p:sp>
      <p:sp>
        <p:nvSpPr>
          <p:cNvPr id="50181" name="Rectangle 8"/>
          <p:cNvSpPr>
            <a:spLocks noChangeArrowheads="1"/>
          </p:cNvSpPr>
          <p:nvPr/>
        </p:nvSpPr>
        <p:spPr bwMode="auto">
          <a:xfrm>
            <a:off x="323850" y="5578475"/>
            <a:ext cx="49911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nSpc>
                <a:spcPct val="99000"/>
              </a:lnSpc>
              <a:spcAft>
                <a:spcPts val="1000"/>
              </a:spcAft>
              <a:buSzPct val="75000"/>
              <a:buFont typeface="Wingdings 2" pitchFamily="18" charset="2"/>
              <a:buNone/>
            </a:pPr>
            <a:endParaRPr lang="en-US" sz="1600" dirty="0">
              <a:latin typeface="Verdana" pitchFamily="34" charset="0"/>
            </a:endParaRPr>
          </a:p>
        </p:txBody>
      </p:sp>
    </p:spTree>
    <p:extLst>
      <p:ext uri="{BB962C8B-B14F-4D97-AF65-F5344CB8AC3E}">
        <p14:creationId xmlns:p14="http://schemas.microsoft.com/office/powerpoint/2010/main" val="50135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7655" name="Text Box 7"/>
          <p:cNvSpPr txBox="1">
            <a:spLocks noChangeArrowheads="1"/>
          </p:cNvSpPr>
          <p:nvPr/>
        </p:nvSpPr>
        <p:spPr bwMode="auto">
          <a:xfrm>
            <a:off x="333375" y="981075"/>
            <a:ext cx="6181725"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2600" b="1" dirty="0" smtClean="0">
                <a:solidFill>
                  <a:srgbClr val="F47929"/>
                </a:solidFill>
                <a:latin typeface="Verdana" pitchFamily="34" charset="0"/>
              </a:rPr>
              <a:t>UK’S INFRASTRUCTURE </a:t>
            </a:r>
            <a:br>
              <a:rPr lang="en-GB" sz="2600" b="1" dirty="0" smtClean="0">
                <a:solidFill>
                  <a:srgbClr val="F47929"/>
                </a:solidFill>
                <a:latin typeface="Verdana" pitchFamily="34" charset="0"/>
              </a:rPr>
            </a:br>
            <a:r>
              <a:rPr lang="en-US" sz="2600" b="1" dirty="0" smtClean="0">
                <a:solidFill>
                  <a:srgbClr val="F47929"/>
                </a:solidFill>
                <a:latin typeface="Verdana" pitchFamily="34" charset="0"/>
              </a:rPr>
              <a:t>REQUIRES ATTENTION</a:t>
            </a:r>
            <a:endParaRPr lang="en-US" sz="2600" b="1" dirty="0">
              <a:solidFill>
                <a:srgbClr val="F47929"/>
              </a:solidFill>
              <a:latin typeface="Verdana" pitchFamily="34" charset="0"/>
            </a:endParaRPr>
          </a:p>
        </p:txBody>
      </p:sp>
      <p:sp>
        <p:nvSpPr>
          <p:cNvPr id="6" name="Rectangle 17"/>
          <p:cNvSpPr>
            <a:spLocks noChangeArrowheads="1"/>
          </p:cNvSpPr>
          <p:nvPr/>
        </p:nvSpPr>
        <p:spPr bwMode="auto">
          <a:xfrm>
            <a:off x="390523" y="2403031"/>
            <a:ext cx="4648201"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sz="2000" b="1" dirty="0" smtClean="0">
                <a:solidFill>
                  <a:srgbClr val="000000"/>
                </a:solidFill>
                <a:latin typeface="Verdana" pitchFamily="34" charset="0"/>
              </a:rPr>
              <a:t>Context:</a:t>
            </a:r>
            <a:endParaRPr lang="en-US" sz="2000" b="1" dirty="0">
              <a:solidFill>
                <a:srgbClr val="000000"/>
              </a:solidFill>
              <a:latin typeface="Verdana" pitchFamily="34" charset="0"/>
            </a:endParaRPr>
          </a:p>
          <a:p>
            <a:endParaRPr lang="en-US" sz="2000" b="1" dirty="0">
              <a:solidFill>
                <a:srgbClr val="000000"/>
              </a:solidFill>
              <a:latin typeface="Verdana" pitchFamily="34" charset="0"/>
            </a:endParaRPr>
          </a:p>
          <a:p>
            <a:pPr marL="342900" indent="-342900">
              <a:buFont typeface="Wingdings" pitchFamily="2" charset="2"/>
              <a:buChar char="§"/>
            </a:pPr>
            <a:r>
              <a:rPr lang="en-US" sz="2000" b="1" dirty="0">
                <a:solidFill>
                  <a:srgbClr val="000000"/>
                </a:solidFill>
                <a:latin typeface="Verdana" pitchFamily="34" charset="0"/>
              </a:rPr>
              <a:t>Extreme Weather Events</a:t>
            </a:r>
          </a:p>
          <a:p>
            <a:pPr marL="342900" indent="-342900">
              <a:buFont typeface="Wingdings" pitchFamily="2" charset="2"/>
              <a:buChar char="§"/>
            </a:pPr>
            <a:endParaRPr lang="en-US" sz="2000" b="1" dirty="0">
              <a:solidFill>
                <a:srgbClr val="000000"/>
              </a:solidFill>
              <a:latin typeface="Verdana" pitchFamily="34" charset="0"/>
            </a:endParaRPr>
          </a:p>
          <a:p>
            <a:pPr marL="342900" indent="-342900">
              <a:buFont typeface="Wingdings" pitchFamily="2" charset="2"/>
              <a:buChar char="§"/>
            </a:pPr>
            <a:r>
              <a:rPr lang="en-US" sz="2000" b="1" dirty="0">
                <a:solidFill>
                  <a:srgbClr val="000000"/>
                </a:solidFill>
                <a:latin typeface="Verdana" pitchFamily="34" charset="0"/>
              </a:rPr>
              <a:t>Demand from growing population</a:t>
            </a:r>
          </a:p>
          <a:p>
            <a:endParaRPr lang="en-US" sz="2000" b="1" dirty="0">
              <a:solidFill>
                <a:srgbClr val="000000"/>
              </a:solidFill>
              <a:latin typeface="Verdana" pitchFamily="34" charset="0"/>
            </a:endParaRPr>
          </a:p>
          <a:p>
            <a:pPr marL="342900" indent="-342900">
              <a:buFont typeface="Wingdings" pitchFamily="2" charset="2"/>
              <a:buChar char="§"/>
            </a:pPr>
            <a:r>
              <a:rPr lang="en-US" sz="2000" b="1" dirty="0">
                <a:solidFill>
                  <a:srgbClr val="000000"/>
                </a:solidFill>
                <a:latin typeface="Verdana" pitchFamily="34" charset="0"/>
              </a:rPr>
              <a:t>Funding constraints</a:t>
            </a:r>
          </a:p>
          <a:p>
            <a:endParaRPr lang="en-US" sz="2000" b="1" dirty="0">
              <a:solidFill>
                <a:srgbClr val="000000"/>
              </a:solidFill>
              <a:latin typeface="Verdana" pitchFamily="34" charset="0"/>
            </a:endParaRPr>
          </a:p>
        </p:txBody>
      </p:sp>
      <p:sp>
        <p:nvSpPr>
          <p:cNvPr id="7" name="AutoShape 8"/>
          <p:cNvSpPr>
            <a:spLocks noChangeArrowheads="1"/>
          </p:cNvSpPr>
          <p:nvPr/>
        </p:nvSpPr>
        <p:spPr bwMode="auto">
          <a:xfrm>
            <a:off x="453049" y="4675016"/>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sp>
        <p:nvSpPr>
          <p:cNvPr id="10" name="AutoShape 8"/>
          <p:cNvSpPr>
            <a:spLocks noChangeArrowheads="1"/>
          </p:cNvSpPr>
          <p:nvPr/>
        </p:nvSpPr>
        <p:spPr bwMode="auto">
          <a:xfrm>
            <a:off x="450085" y="3185668"/>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sp>
        <p:nvSpPr>
          <p:cNvPr id="11" name="AutoShape 8"/>
          <p:cNvSpPr>
            <a:spLocks noChangeArrowheads="1"/>
          </p:cNvSpPr>
          <p:nvPr/>
        </p:nvSpPr>
        <p:spPr bwMode="auto">
          <a:xfrm>
            <a:off x="450516" y="3793729"/>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spTree>
    <p:extLst>
      <p:ext uri="{BB962C8B-B14F-4D97-AF65-F5344CB8AC3E}">
        <p14:creationId xmlns:p14="http://schemas.microsoft.com/office/powerpoint/2010/main" val="40026165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6391" name="Text Box 7"/>
          <p:cNvSpPr txBox="1">
            <a:spLocks noChangeArrowheads="1"/>
          </p:cNvSpPr>
          <p:nvPr/>
        </p:nvSpPr>
        <p:spPr bwMode="auto">
          <a:xfrm>
            <a:off x="320675" y="981075"/>
            <a:ext cx="4678045"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2600" b="1" dirty="0" smtClean="0">
                <a:solidFill>
                  <a:srgbClr val="F47929"/>
                </a:solidFill>
                <a:latin typeface="Verdana" pitchFamily="34" charset="0"/>
              </a:rPr>
              <a:t>2014 INFRASTRUCTURE GRADES</a:t>
            </a:r>
            <a:endParaRPr lang="en-US" sz="2600" b="1" dirty="0">
              <a:solidFill>
                <a:srgbClr val="F47929"/>
              </a:solidFill>
              <a:latin typeface="Verdana"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661" y="1873627"/>
            <a:ext cx="7749540" cy="4191886"/>
          </a:xfrm>
          <a:prstGeom prst="rect">
            <a:avLst/>
          </a:prstGeom>
        </p:spPr>
      </p:pic>
    </p:spTree>
    <p:extLst>
      <p:ext uri="{BB962C8B-B14F-4D97-AF65-F5344CB8AC3E}">
        <p14:creationId xmlns:p14="http://schemas.microsoft.com/office/powerpoint/2010/main" val="38975111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7655" name="Text Box 7"/>
          <p:cNvSpPr txBox="1">
            <a:spLocks noChangeArrowheads="1"/>
          </p:cNvSpPr>
          <p:nvPr/>
        </p:nvSpPr>
        <p:spPr bwMode="auto">
          <a:xfrm>
            <a:off x="333375" y="981075"/>
            <a:ext cx="6181725"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2600" b="1" dirty="0" smtClean="0">
                <a:solidFill>
                  <a:srgbClr val="F47929"/>
                </a:solidFill>
                <a:latin typeface="Verdana" pitchFamily="34" charset="0"/>
              </a:rPr>
              <a:t>Investment Challenges</a:t>
            </a:r>
            <a:endParaRPr lang="en-US" sz="2600" b="1" dirty="0">
              <a:solidFill>
                <a:srgbClr val="F47929"/>
              </a:solidFill>
              <a:latin typeface="Verdana" pitchFamily="34" charset="0"/>
            </a:endParaRPr>
          </a:p>
        </p:txBody>
      </p:sp>
      <p:sp>
        <p:nvSpPr>
          <p:cNvPr id="6" name="Rectangle 17"/>
          <p:cNvSpPr>
            <a:spLocks noChangeArrowheads="1"/>
          </p:cNvSpPr>
          <p:nvPr/>
        </p:nvSpPr>
        <p:spPr bwMode="auto">
          <a:xfrm>
            <a:off x="177163" y="1877865"/>
            <a:ext cx="4648201"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US" sz="2000" b="1" dirty="0">
              <a:solidFill>
                <a:srgbClr val="000000"/>
              </a:solidFill>
              <a:latin typeface="Verdana" pitchFamily="34" charset="0"/>
            </a:endParaRPr>
          </a:p>
          <a:p>
            <a:pPr marL="342900" indent="-342900">
              <a:buFont typeface="Wingdings" pitchFamily="2" charset="2"/>
              <a:buChar char="§"/>
            </a:pPr>
            <a:endParaRPr lang="en-US" sz="2000" b="1" dirty="0" smtClean="0">
              <a:solidFill>
                <a:srgbClr val="000000"/>
              </a:solidFill>
              <a:latin typeface="Verdana" pitchFamily="34" charset="0"/>
            </a:endParaRPr>
          </a:p>
          <a:p>
            <a:pPr marL="342900" indent="-342900">
              <a:buFont typeface="Wingdings" pitchFamily="2" charset="2"/>
              <a:buChar char="§"/>
            </a:pPr>
            <a:r>
              <a:rPr lang="en-US" sz="2000" b="1" dirty="0" smtClean="0">
                <a:solidFill>
                  <a:srgbClr val="000000"/>
                </a:solidFill>
                <a:latin typeface="Verdana" pitchFamily="34" charset="0"/>
              </a:rPr>
              <a:t>2011-15 £45 </a:t>
            </a:r>
            <a:r>
              <a:rPr lang="en-US" sz="2000" b="1" dirty="0" err="1">
                <a:solidFill>
                  <a:srgbClr val="000000"/>
                </a:solidFill>
                <a:latin typeface="Verdana" pitchFamily="34" charset="0"/>
              </a:rPr>
              <a:t>b</a:t>
            </a:r>
            <a:r>
              <a:rPr lang="en-US" sz="2000" b="1" dirty="0" err="1" smtClean="0">
                <a:solidFill>
                  <a:srgbClr val="000000"/>
                </a:solidFill>
                <a:latin typeface="Verdana" pitchFamily="34" charset="0"/>
              </a:rPr>
              <a:t>n</a:t>
            </a:r>
            <a:r>
              <a:rPr lang="en-US" sz="2000" b="1" dirty="0" smtClean="0">
                <a:solidFill>
                  <a:srgbClr val="000000"/>
                </a:solidFill>
                <a:latin typeface="Verdana" pitchFamily="34" charset="0"/>
              </a:rPr>
              <a:t> per annum </a:t>
            </a:r>
            <a:endParaRPr lang="en-US" sz="2000" b="1" dirty="0">
              <a:solidFill>
                <a:srgbClr val="000000"/>
              </a:solidFill>
              <a:latin typeface="Verdana" pitchFamily="34" charset="0"/>
            </a:endParaRPr>
          </a:p>
          <a:p>
            <a:pPr marL="342900" indent="-342900">
              <a:buFont typeface="Wingdings" pitchFamily="2" charset="2"/>
              <a:buChar char="§"/>
            </a:pPr>
            <a:endParaRPr lang="en-US" sz="2000" b="1" dirty="0" smtClean="0">
              <a:solidFill>
                <a:srgbClr val="000000"/>
              </a:solidFill>
              <a:latin typeface="Verdana" pitchFamily="34" charset="0"/>
            </a:endParaRPr>
          </a:p>
          <a:p>
            <a:pPr marL="342900" indent="-342900">
              <a:buFont typeface="Wingdings" pitchFamily="2" charset="2"/>
              <a:buChar char="§"/>
            </a:pPr>
            <a:r>
              <a:rPr lang="en-US" sz="2000" b="1" dirty="0" smtClean="0">
                <a:solidFill>
                  <a:srgbClr val="000000"/>
                </a:solidFill>
                <a:latin typeface="Verdana" pitchFamily="34" charset="0"/>
              </a:rPr>
              <a:t>NIP Value £380bn</a:t>
            </a:r>
            <a:endParaRPr lang="en-US" sz="2000" b="1" dirty="0">
              <a:solidFill>
                <a:srgbClr val="000000"/>
              </a:solidFill>
              <a:latin typeface="Verdana" pitchFamily="34" charset="0"/>
            </a:endParaRPr>
          </a:p>
          <a:p>
            <a:endParaRPr lang="en-US" sz="2000" b="1" dirty="0">
              <a:solidFill>
                <a:srgbClr val="000000"/>
              </a:solidFill>
              <a:latin typeface="Verdana" pitchFamily="34" charset="0"/>
            </a:endParaRPr>
          </a:p>
          <a:p>
            <a:pPr marL="342900" indent="-342900">
              <a:buFont typeface="Wingdings" pitchFamily="2" charset="2"/>
              <a:buChar char="§"/>
            </a:pPr>
            <a:r>
              <a:rPr lang="en-US" sz="2000" b="1" dirty="0" smtClean="0">
                <a:solidFill>
                  <a:srgbClr val="000000"/>
                </a:solidFill>
                <a:latin typeface="Verdana" pitchFamily="34" charset="0"/>
              </a:rPr>
              <a:t>Approx. 60% in Energy Infrastructure</a:t>
            </a:r>
            <a:endParaRPr lang="en-US" sz="2000" b="1" dirty="0">
              <a:solidFill>
                <a:srgbClr val="000000"/>
              </a:solidFill>
              <a:latin typeface="Verdana" pitchFamily="34" charset="0"/>
            </a:endParaRPr>
          </a:p>
          <a:p>
            <a:endParaRPr lang="en-US" sz="2000" b="1" dirty="0">
              <a:latin typeface="Verdana" pitchFamily="34" charset="0"/>
            </a:endParaRPr>
          </a:p>
        </p:txBody>
      </p:sp>
      <p:sp>
        <p:nvSpPr>
          <p:cNvPr id="7" name="AutoShape 8"/>
          <p:cNvSpPr>
            <a:spLocks noChangeArrowheads="1"/>
          </p:cNvSpPr>
          <p:nvPr/>
        </p:nvSpPr>
        <p:spPr bwMode="auto">
          <a:xfrm>
            <a:off x="226536" y="3859676"/>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sp>
        <p:nvSpPr>
          <p:cNvPr id="10" name="AutoShape 8"/>
          <p:cNvSpPr>
            <a:spLocks noChangeArrowheads="1"/>
          </p:cNvSpPr>
          <p:nvPr/>
        </p:nvSpPr>
        <p:spPr bwMode="auto">
          <a:xfrm>
            <a:off x="226536" y="2637872"/>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sp>
        <p:nvSpPr>
          <p:cNvPr id="11" name="AutoShape 8"/>
          <p:cNvSpPr>
            <a:spLocks noChangeArrowheads="1"/>
          </p:cNvSpPr>
          <p:nvPr/>
        </p:nvSpPr>
        <p:spPr bwMode="auto">
          <a:xfrm>
            <a:off x="243681" y="3255051"/>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6613" y="3189963"/>
            <a:ext cx="4188367" cy="2792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60826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304800" y="981075"/>
            <a:ext cx="58293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2600" b="1" spc="-50" dirty="0">
                <a:solidFill>
                  <a:srgbClr val="F47929"/>
                </a:solidFill>
                <a:latin typeface="Verdana" pitchFamily="34" charset="0"/>
              </a:rPr>
              <a:t>Energy Trilemma</a:t>
            </a:r>
            <a:endParaRPr lang="en-US" sz="2600" b="1" spc="-50" baseline="50000" dirty="0">
              <a:solidFill>
                <a:srgbClr val="F47929"/>
              </a:solidFill>
              <a:latin typeface="Verdana" pitchFamily="34" charset="0"/>
            </a:endParaRPr>
          </a:p>
        </p:txBody>
      </p:sp>
      <p:sp>
        <p:nvSpPr>
          <p:cNvPr id="5" name="Rectangle 17"/>
          <p:cNvSpPr>
            <a:spLocks noChangeArrowheads="1"/>
          </p:cNvSpPr>
          <p:nvPr/>
        </p:nvSpPr>
        <p:spPr bwMode="auto">
          <a:xfrm>
            <a:off x="375398" y="2794442"/>
            <a:ext cx="4981575" cy="2857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marL="360000" indent="-360000">
              <a:spcBef>
                <a:spcPts val="1000"/>
              </a:spcBef>
              <a:buSzPct val="100000"/>
              <a:buFont typeface="Wingdings" pitchFamily="2" charset="2"/>
              <a:buChar char="§"/>
            </a:pPr>
            <a:r>
              <a:rPr lang="en-US" sz="2000" b="1" dirty="0">
                <a:latin typeface="Verdana" pitchFamily="34" charset="0"/>
              </a:rPr>
              <a:t>Security or supply</a:t>
            </a:r>
          </a:p>
          <a:p>
            <a:pPr marL="360000" indent="-360000">
              <a:spcBef>
                <a:spcPts val="1000"/>
              </a:spcBef>
              <a:buSzPct val="100000"/>
              <a:buFont typeface="Wingdings" pitchFamily="2" charset="2"/>
              <a:buChar char="§"/>
            </a:pPr>
            <a:endParaRPr lang="en-US" sz="2000" b="1" dirty="0">
              <a:latin typeface="Verdana" pitchFamily="34" charset="0"/>
            </a:endParaRPr>
          </a:p>
          <a:p>
            <a:pPr marL="360000" indent="-360000">
              <a:spcBef>
                <a:spcPts val="1000"/>
              </a:spcBef>
              <a:buSzPct val="100000"/>
              <a:buFont typeface="Wingdings" pitchFamily="2" charset="2"/>
              <a:buChar char="§"/>
            </a:pPr>
            <a:r>
              <a:rPr lang="en-US" sz="2000" b="1" dirty="0">
                <a:latin typeface="Verdana" pitchFamily="34" charset="0"/>
              </a:rPr>
              <a:t>Low Carbon</a:t>
            </a:r>
          </a:p>
          <a:p>
            <a:pPr marL="360000" indent="-360000">
              <a:spcBef>
                <a:spcPts val="1000"/>
              </a:spcBef>
              <a:buSzPct val="100000"/>
              <a:buFont typeface="Wingdings" pitchFamily="2" charset="2"/>
              <a:buChar char="§"/>
            </a:pPr>
            <a:endParaRPr lang="en-US" sz="2000" b="1" dirty="0">
              <a:latin typeface="Verdana" pitchFamily="34" charset="0"/>
            </a:endParaRPr>
          </a:p>
          <a:p>
            <a:pPr marL="360000" indent="-360000">
              <a:spcBef>
                <a:spcPts val="1000"/>
              </a:spcBef>
              <a:buSzPct val="100000"/>
              <a:buFont typeface="Wingdings" pitchFamily="2" charset="2"/>
              <a:buChar char="§"/>
            </a:pPr>
            <a:r>
              <a:rPr lang="en-US" sz="2000" b="1" dirty="0">
                <a:latin typeface="Verdana" pitchFamily="34" charset="0"/>
              </a:rPr>
              <a:t>Affordability</a:t>
            </a:r>
          </a:p>
          <a:p>
            <a:pPr>
              <a:spcBef>
                <a:spcPts val="1000"/>
              </a:spcBef>
              <a:buSzPct val="135000"/>
            </a:pPr>
            <a:endParaRPr lang="en-US" b="1" dirty="0">
              <a:latin typeface="Verdana" pitchFamily="34" charset="0"/>
            </a:endParaRPr>
          </a:p>
          <a:p>
            <a:endParaRPr lang="en-US" sz="2000" b="1" dirty="0">
              <a:latin typeface="Verdana" pitchFamily="34" charset="0"/>
            </a:endParaRPr>
          </a:p>
        </p:txBody>
      </p:sp>
      <p:sp>
        <p:nvSpPr>
          <p:cNvPr id="13" name="AutoShape 8"/>
          <p:cNvSpPr>
            <a:spLocks noChangeArrowheads="1"/>
          </p:cNvSpPr>
          <p:nvPr/>
        </p:nvSpPr>
        <p:spPr bwMode="auto">
          <a:xfrm>
            <a:off x="450131" y="2951087"/>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sp>
        <p:nvSpPr>
          <p:cNvPr id="14" name="AutoShape 8"/>
          <p:cNvSpPr>
            <a:spLocks noChangeArrowheads="1"/>
          </p:cNvSpPr>
          <p:nvPr/>
        </p:nvSpPr>
        <p:spPr bwMode="auto">
          <a:xfrm>
            <a:off x="450132" y="3810923"/>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sp>
        <p:nvSpPr>
          <p:cNvPr id="15" name="AutoShape 8"/>
          <p:cNvSpPr>
            <a:spLocks noChangeArrowheads="1"/>
          </p:cNvSpPr>
          <p:nvPr/>
        </p:nvSpPr>
        <p:spPr bwMode="auto">
          <a:xfrm>
            <a:off x="450132" y="4697411"/>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spTree>
    <p:extLst>
      <p:ext uri="{BB962C8B-B14F-4D97-AF65-F5344CB8AC3E}">
        <p14:creationId xmlns:p14="http://schemas.microsoft.com/office/powerpoint/2010/main" val="33492952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304800" y="981075"/>
            <a:ext cx="58293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2600" b="1" dirty="0" smtClean="0">
                <a:solidFill>
                  <a:srgbClr val="F47929"/>
                </a:solidFill>
                <a:latin typeface="Verdana" pitchFamily="34" charset="0"/>
              </a:rPr>
              <a:t>Water Security</a:t>
            </a:r>
            <a:endParaRPr lang="en-US" sz="2600" b="1" dirty="0">
              <a:solidFill>
                <a:srgbClr val="F47929"/>
              </a:solidFill>
              <a:latin typeface="Verdana" pitchFamily="34" charset="0"/>
            </a:endParaRPr>
          </a:p>
        </p:txBody>
      </p:sp>
      <p:sp>
        <p:nvSpPr>
          <p:cNvPr id="12" name="AutoShape 8"/>
          <p:cNvSpPr>
            <a:spLocks noChangeArrowheads="1"/>
          </p:cNvSpPr>
          <p:nvPr/>
        </p:nvSpPr>
        <p:spPr bwMode="auto">
          <a:xfrm>
            <a:off x="439710" y="2918271"/>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sp>
        <p:nvSpPr>
          <p:cNvPr id="13" name="AutoShape 8"/>
          <p:cNvSpPr>
            <a:spLocks noChangeArrowheads="1"/>
          </p:cNvSpPr>
          <p:nvPr/>
        </p:nvSpPr>
        <p:spPr bwMode="auto">
          <a:xfrm>
            <a:off x="439710" y="3771224"/>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sp>
        <p:nvSpPr>
          <p:cNvPr id="14" name="AutoShape 8"/>
          <p:cNvSpPr>
            <a:spLocks noChangeArrowheads="1"/>
          </p:cNvSpPr>
          <p:nvPr/>
        </p:nvSpPr>
        <p:spPr bwMode="auto">
          <a:xfrm>
            <a:off x="450953" y="4818809"/>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sp>
        <p:nvSpPr>
          <p:cNvPr id="7" name="Rectangle 17"/>
          <p:cNvSpPr>
            <a:spLocks noChangeArrowheads="1"/>
          </p:cNvSpPr>
          <p:nvPr/>
        </p:nvSpPr>
        <p:spPr bwMode="auto">
          <a:xfrm>
            <a:off x="683129" y="2759913"/>
            <a:ext cx="4937538" cy="226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spcBef>
                <a:spcPts val="1000"/>
              </a:spcBef>
              <a:buSzPct val="100000"/>
            </a:pPr>
            <a:r>
              <a:rPr lang="en-US" b="1" dirty="0" smtClean="0">
                <a:latin typeface="Verdana" pitchFamily="34" charset="0"/>
                <a:ea typeface="Verdana" pitchFamily="34" charset="0"/>
                <a:cs typeface="Verdana" pitchFamily="34" charset="0"/>
              </a:rPr>
              <a:t>Water availability</a:t>
            </a:r>
          </a:p>
          <a:p>
            <a:pPr>
              <a:spcBef>
                <a:spcPts val="1000"/>
              </a:spcBef>
              <a:buSzPct val="100000"/>
            </a:pPr>
            <a:endParaRPr lang="en-GB" b="1" dirty="0" smtClean="0">
              <a:latin typeface="Verdana" pitchFamily="34" charset="0"/>
              <a:ea typeface="Verdana" pitchFamily="34" charset="0"/>
              <a:cs typeface="Verdana" pitchFamily="34" charset="0"/>
            </a:endParaRPr>
          </a:p>
          <a:p>
            <a:pPr>
              <a:spcBef>
                <a:spcPts val="1000"/>
              </a:spcBef>
              <a:buSzPct val="100000"/>
            </a:pPr>
            <a:r>
              <a:rPr lang="en-GB" b="1" dirty="0" smtClean="0">
                <a:latin typeface="Verdana" pitchFamily="34" charset="0"/>
                <a:ea typeface="Verdana" pitchFamily="34" charset="0"/>
                <a:cs typeface="Verdana" pitchFamily="34" charset="0"/>
              </a:rPr>
              <a:t>Increasing demand from multiple users</a:t>
            </a:r>
          </a:p>
          <a:p>
            <a:pPr>
              <a:spcBef>
                <a:spcPts val="1000"/>
              </a:spcBef>
              <a:buSzPct val="100000"/>
            </a:pPr>
            <a:endParaRPr lang="en-GB" b="1" dirty="0" smtClean="0">
              <a:latin typeface="Verdana" pitchFamily="34" charset="0"/>
              <a:ea typeface="Verdana" pitchFamily="34" charset="0"/>
              <a:cs typeface="Verdana" pitchFamily="34" charset="0"/>
            </a:endParaRPr>
          </a:p>
          <a:p>
            <a:pPr>
              <a:spcBef>
                <a:spcPts val="1000"/>
              </a:spcBef>
              <a:buSzPct val="100000"/>
            </a:pPr>
            <a:r>
              <a:rPr lang="en-GB" b="1" dirty="0" smtClean="0">
                <a:latin typeface="Verdana" pitchFamily="34" charset="0"/>
                <a:ea typeface="Verdana" pitchFamily="34" charset="0"/>
                <a:cs typeface="Verdana" pitchFamily="34" charset="0"/>
              </a:rPr>
              <a:t>Ageing infrastructure</a:t>
            </a:r>
            <a:endParaRPr lang="en-US" b="1" dirty="0" smtClean="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3807654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7655" name="Text Box 7"/>
          <p:cNvSpPr txBox="1">
            <a:spLocks noChangeArrowheads="1"/>
          </p:cNvSpPr>
          <p:nvPr/>
        </p:nvSpPr>
        <p:spPr bwMode="auto">
          <a:xfrm>
            <a:off x="333375" y="981075"/>
            <a:ext cx="6181725"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600" b="1" dirty="0" smtClean="0">
                <a:solidFill>
                  <a:srgbClr val="F47929"/>
                </a:solidFill>
                <a:latin typeface="Verdana" pitchFamily="34" charset="0"/>
              </a:rPr>
              <a:t>Water Use</a:t>
            </a:r>
            <a:endParaRPr lang="en-US" sz="2600" b="1" dirty="0">
              <a:solidFill>
                <a:srgbClr val="F47929"/>
              </a:solidFill>
              <a:latin typeface="Verdana" pitchFamily="34" charset="0"/>
            </a:endParaRPr>
          </a:p>
        </p:txBody>
      </p:sp>
      <p:sp>
        <p:nvSpPr>
          <p:cNvPr id="6" name="Rectangle 17"/>
          <p:cNvSpPr>
            <a:spLocks noChangeArrowheads="1"/>
          </p:cNvSpPr>
          <p:nvPr/>
        </p:nvSpPr>
        <p:spPr bwMode="auto">
          <a:xfrm>
            <a:off x="177164" y="1723977"/>
            <a:ext cx="3737612"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US" sz="2000" b="1" dirty="0">
              <a:solidFill>
                <a:srgbClr val="000000"/>
              </a:solidFill>
              <a:latin typeface="Verdana" pitchFamily="34" charset="0"/>
            </a:endParaRPr>
          </a:p>
          <a:p>
            <a:pPr marL="342900" indent="-342900">
              <a:buFont typeface="Wingdings" pitchFamily="2" charset="2"/>
              <a:buChar char="§"/>
            </a:pPr>
            <a:endParaRPr lang="en-US" sz="2000" b="1" dirty="0" smtClean="0">
              <a:solidFill>
                <a:srgbClr val="000000"/>
              </a:solidFill>
              <a:latin typeface="Verdana" pitchFamily="34" charset="0"/>
            </a:endParaRPr>
          </a:p>
          <a:p>
            <a:pPr marL="342900" indent="-342900">
              <a:buFont typeface="Wingdings" pitchFamily="2" charset="2"/>
              <a:buChar char="§"/>
            </a:pPr>
            <a:r>
              <a:rPr lang="en-US" sz="2000" b="1" dirty="0" smtClean="0">
                <a:solidFill>
                  <a:srgbClr val="000000"/>
                </a:solidFill>
                <a:latin typeface="Verdana" pitchFamily="34" charset="0"/>
              </a:rPr>
              <a:t>Water for agriculture</a:t>
            </a:r>
          </a:p>
          <a:p>
            <a:pPr marL="342900" indent="-342900">
              <a:buFont typeface="Wingdings" pitchFamily="2" charset="2"/>
              <a:buChar char="§"/>
            </a:pPr>
            <a:endParaRPr lang="en-US" sz="2000" b="1" dirty="0" smtClean="0">
              <a:solidFill>
                <a:srgbClr val="000000"/>
              </a:solidFill>
              <a:latin typeface="Verdana" pitchFamily="34" charset="0"/>
            </a:endParaRPr>
          </a:p>
          <a:p>
            <a:pPr marL="342900" indent="-342900">
              <a:buFont typeface="Wingdings" pitchFamily="2" charset="2"/>
              <a:buChar char="§"/>
            </a:pPr>
            <a:r>
              <a:rPr lang="en-US" sz="2000" b="1" dirty="0" smtClean="0">
                <a:solidFill>
                  <a:srgbClr val="000000"/>
                </a:solidFill>
                <a:latin typeface="Verdana" pitchFamily="34" charset="0"/>
              </a:rPr>
              <a:t>Water for energy</a:t>
            </a:r>
          </a:p>
          <a:p>
            <a:pPr marL="342900" indent="-342900">
              <a:buFont typeface="Wingdings" pitchFamily="2" charset="2"/>
              <a:buChar char="§"/>
            </a:pPr>
            <a:endParaRPr lang="en-US" sz="2000" b="1" dirty="0">
              <a:solidFill>
                <a:srgbClr val="000000"/>
              </a:solidFill>
              <a:latin typeface="Verdana" pitchFamily="34" charset="0"/>
            </a:endParaRPr>
          </a:p>
          <a:p>
            <a:pPr marL="342900" indent="-342900">
              <a:buFont typeface="Wingdings" pitchFamily="2" charset="2"/>
              <a:buChar char="§"/>
            </a:pPr>
            <a:r>
              <a:rPr lang="en-US" sz="2000" b="1" dirty="0" smtClean="0">
                <a:solidFill>
                  <a:srgbClr val="000000"/>
                </a:solidFill>
                <a:latin typeface="Verdana" pitchFamily="34" charset="0"/>
              </a:rPr>
              <a:t>Water for people</a:t>
            </a:r>
          </a:p>
          <a:p>
            <a:pPr marL="342900" indent="-342900">
              <a:buFont typeface="Wingdings" pitchFamily="2" charset="2"/>
              <a:buChar char="§"/>
            </a:pPr>
            <a:endParaRPr lang="en-US" sz="2000" b="1" dirty="0" smtClean="0">
              <a:solidFill>
                <a:srgbClr val="000000"/>
              </a:solidFill>
              <a:latin typeface="Verdana" pitchFamily="34" charset="0"/>
            </a:endParaRPr>
          </a:p>
          <a:p>
            <a:pPr marL="342900" indent="-342900">
              <a:buFont typeface="Wingdings" pitchFamily="2" charset="2"/>
              <a:buChar char="§"/>
            </a:pPr>
            <a:r>
              <a:rPr lang="en-US" sz="2000" b="1" dirty="0" smtClean="0">
                <a:solidFill>
                  <a:srgbClr val="000000"/>
                </a:solidFill>
                <a:latin typeface="Verdana" pitchFamily="34" charset="0"/>
              </a:rPr>
              <a:t>Water for the environment</a:t>
            </a:r>
            <a:endParaRPr lang="en-US" sz="2000" b="1" dirty="0">
              <a:latin typeface="Verdana" pitchFamily="34" charset="0"/>
            </a:endParaRPr>
          </a:p>
        </p:txBody>
      </p:sp>
      <p:sp>
        <p:nvSpPr>
          <p:cNvPr id="7" name="AutoShape 8"/>
          <p:cNvSpPr>
            <a:spLocks noChangeArrowheads="1"/>
          </p:cNvSpPr>
          <p:nvPr/>
        </p:nvSpPr>
        <p:spPr bwMode="auto">
          <a:xfrm>
            <a:off x="226536" y="3859676"/>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sp>
        <p:nvSpPr>
          <p:cNvPr id="10" name="AutoShape 8"/>
          <p:cNvSpPr>
            <a:spLocks noChangeArrowheads="1"/>
          </p:cNvSpPr>
          <p:nvPr/>
        </p:nvSpPr>
        <p:spPr bwMode="auto">
          <a:xfrm>
            <a:off x="226536" y="2637872"/>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sp>
        <p:nvSpPr>
          <p:cNvPr id="11" name="AutoShape 8"/>
          <p:cNvSpPr>
            <a:spLocks noChangeArrowheads="1"/>
          </p:cNvSpPr>
          <p:nvPr/>
        </p:nvSpPr>
        <p:spPr bwMode="auto">
          <a:xfrm>
            <a:off x="243681" y="3255051"/>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pic>
        <p:nvPicPr>
          <p:cNvPr id="4098" name="Picture 2" descr="C:\Users\WESCOTT_A\AppData\Local\Microsoft\Windows\Temporary Internet Files\Content.Outlook\69IOHFVW\Figure 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77325" y="2905126"/>
            <a:ext cx="5346635" cy="28814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697" y="4464525"/>
            <a:ext cx="182562" cy="109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22931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304800" y="981075"/>
            <a:ext cx="58293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2600" b="1" dirty="0" smtClean="0">
                <a:solidFill>
                  <a:srgbClr val="F47929"/>
                </a:solidFill>
                <a:latin typeface="Verdana" pitchFamily="34" charset="0"/>
              </a:rPr>
              <a:t>Flood Management</a:t>
            </a:r>
            <a:endParaRPr lang="en-US" sz="2600" b="1" dirty="0">
              <a:solidFill>
                <a:srgbClr val="F47929"/>
              </a:solidFill>
              <a:latin typeface="Verdana" pitchFamily="34" charset="0"/>
            </a:endParaRPr>
          </a:p>
        </p:txBody>
      </p:sp>
      <p:sp>
        <p:nvSpPr>
          <p:cNvPr id="12" name="AutoShape 8"/>
          <p:cNvSpPr>
            <a:spLocks noChangeArrowheads="1"/>
          </p:cNvSpPr>
          <p:nvPr/>
        </p:nvSpPr>
        <p:spPr bwMode="auto">
          <a:xfrm>
            <a:off x="439709" y="2603946"/>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sp>
        <p:nvSpPr>
          <p:cNvPr id="13" name="AutoShape 8"/>
          <p:cNvSpPr>
            <a:spLocks noChangeArrowheads="1"/>
          </p:cNvSpPr>
          <p:nvPr/>
        </p:nvSpPr>
        <p:spPr bwMode="auto">
          <a:xfrm>
            <a:off x="439710" y="3879174"/>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sp>
        <p:nvSpPr>
          <p:cNvPr id="14" name="AutoShape 8"/>
          <p:cNvSpPr>
            <a:spLocks noChangeArrowheads="1"/>
          </p:cNvSpPr>
          <p:nvPr/>
        </p:nvSpPr>
        <p:spPr bwMode="auto">
          <a:xfrm>
            <a:off x="450953" y="5047409"/>
            <a:ext cx="179387" cy="107950"/>
          </a:xfrm>
          <a:prstGeom prst="parallelogram">
            <a:avLst>
              <a:gd name="adj" fmla="val 41544"/>
            </a:avLst>
          </a:prstGeom>
          <a:solidFill>
            <a:srgbClr val="F47929"/>
          </a:solidFill>
          <a:ln>
            <a:noFill/>
          </a:ln>
          <a:effectLst/>
        </p:spPr>
        <p:txBody>
          <a:bodyPr wrap="none" anchor="ctr"/>
          <a:lstStyle/>
          <a:p>
            <a:pPr algn="ctr"/>
            <a:endParaRPr lang="en-GB" dirty="0">
              <a:solidFill>
                <a:srgbClr val="879637"/>
              </a:solidFill>
            </a:endParaRPr>
          </a:p>
        </p:txBody>
      </p:sp>
      <p:sp>
        <p:nvSpPr>
          <p:cNvPr id="7" name="Rectangle 17"/>
          <p:cNvSpPr>
            <a:spLocks noChangeArrowheads="1"/>
          </p:cNvSpPr>
          <p:nvPr/>
        </p:nvSpPr>
        <p:spPr bwMode="auto">
          <a:xfrm>
            <a:off x="683129" y="2493173"/>
            <a:ext cx="4937538"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spcBef>
                <a:spcPts val="1000"/>
              </a:spcBef>
              <a:buSzPct val="100000"/>
            </a:pPr>
            <a:r>
              <a:rPr lang="en-GB" b="1" dirty="0">
                <a:latin typeface="Verdana" pitchFamily="34" charset="0"/>
                <a:ea typeface="Verdana" pitchFamily="34" charset="0"/>
                <a:cs typeface="Verdana" pitchFamily="34" charset="0"/>
              </a:rPr>
              <a:t>Interdependencies</a:t>
            </a:r>
          </a:p>
          <a:p>
            <a:pPr>
              <a:spcBef>
                <a:spcPts val="1000"/>
              </a:spcBef>
              <a:buSzPct val="100000"/>
            </a:pPr>
            <a:endParaRPr lang="en-GB" b="1" dirty="0" smtClean="0">
              <a:latin typeface="Verdana" pitchFamily="34" charset="0"/>
              <a:ea typeface="Verdana" pitchFamily="34" charset="0"/>
              <a:cs typeface="Verdana" pitchFamily="34" charset="0"/>
            </a:endParaRPr>
          </a:p>
          <a:p>
            <a:pPr>
              <a:spcBef>
                <a:spcPts val="1000"/>
              </a:spcBef>
              <a:buSzPct val="100000"/>
            </a:pPr>
            <a:endParaRPr lang="en-GB" b="1" dirty="0" smtClean="0">
              <a:latin typeface="Verdana" pitchFamily="34" charset="0"/>
              <a:ea typeface="Verdana" pitchFamily="34" charset="0"/>
              <a:cs typeface="Verdana" pitchFamily="34" charset="0"/>
            </a:endParaRPr>
          </a:p>
          <a:p>
            <a:pPr>
              <a:spcBef>
                <a:spcPts val="1000"/>
              </a:spcBef>
              <a:buSzPct val="100000"/>
            </a:pPr>
            <a:r>
              <a:rPr lang="en-GB" b="1" dirty="0" smtClean="0">
                <a:latin typeface="Verdana" pitchFamily="34" charset="0"/>
                <a:ea typeface="Verdana" pitchFamily="34" charset="0"/>
                <a:cs typeface="Verdana" pitchFamily="34" charset="0"/>
              </a:rPr>
              <a:t>Investment - maintenance</a:t>
            </a:r>
          </a:p>
          <a:p>
            <a:pPr>
              <a:spcBef>
                <a:spcPts val="1000"/>
              </a:spcBef>
              <a:buSzPct val="100000"/>
            </a:pPr>
            <a:endParaRPr lang="en-GB" b="1" dirty="0" smtClean="0">
              <a:latin typeface="Verdana" pitchFamily="34" charset="0"/>
              <a:ea typeface="Verdana" pitchFamily="34" charset="0"/>
              <a:cs typeface="Verdana" pitchFamily="34" charset="0"/>
            </a:endParaRPr>
          </a:p>
          <a:p>
            <a:pPr>
              <a:spcBef>
                <a:spcPts val="1000"/>
              </a:spcBef>
              <a:buSzPct val="100000"/>
            </a:pPr>
            <a:endParaRPr lang="en-GB" b="1" dirty="0" smtClean="0">
              <a:latin typeface="Verdana" pitchFamily="34" charset="0"/>
              <a:ea typeface="Verdana" pitchFamily="34" charset="0"/>
              <a:cs typeface="Verdana" pitchFamily="34" charset="0"/>
            </a:endParaRPr>
          </a:p>
          <a:p>
            <a:pPr>
              <a:spcBef>
                <a:spcPts val="1000"/>
              </a:spcBef>
              <a:buSzPct val="100000"/>
            </a:pPr>
            <a:r>
              <a:rPr lang="en-GB" b="1" dirty="0" smtClean="0">
                <a:latin typeface="Verdana" pitchFamily="34" charset="0"/>
                <a:ea typeface="Verdana" pitchFamily="34" charset="0"/>
                <a:cs typeface="Verdana" pitchFamily="34" charset="0"/>
              </a:rPr>
              <a:t>Catchment Management</a:t>
            </a:r>
          </a:p>
        </p:txBody>
      </p:sp>
    </p:spTree>
    <p:extLst>
      <p:ext uri="{BB962C8B-B14F-4D97-AF65-F5344CB8AC3E}">
        <p14:creationId xmlns:p14="http://schemas.microsoft.com/office/powerpoint/2010/main" val="7925023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Rectangle 17"/>
          <p:cNvSpPr>
            <a:spLocks noChangeArrowheads="1"/>
          </p:cNvSpPr>
          <p:nvPr/>
        </p:nvSpPr>
        <p:spPr bwMode="auto">
          <a:xfrm>
            <a:off x="390358" y="2596953"/>
            <a:ext cx="5191291"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US" sz="2000" b="1" dirty="0" smtClean="0">
              <a:latin typeface="Verdana" pitchFamily="34" charset="0"/>
              <a:ea typeface="Verdana" pitchFamily="34" charset="0"/>
              <a:cs typeface="Verdana" pitchFamily="34" charset="0"/>
            </a:endParaRPr>
          </a:p>
          <a:p>
            <a:pPr marL="360000" indent="-360000">
              <a:buSzPct val="100000"/>
              <a:buFont typeface="Wingdings" pitchFamily="2" charset="2"/>
              <a:buChar char="§"/>
            </a:pPr>
            <a:r>
              <a:rPr lang="en-US" sz="2000" b="1" dirty="0" smtClean="0">
                <a:latin typeface="Verdana" pitchFamily="34" charset="0"/>
                <a:ea typeface="Verdana" pitchFamily="34" charset="0"/>
                <a:cs typeface="Verdana" pitchFamily="34" charset="0"/>
              </a:rPr>
              <a:t>Circular Economy</a:t>
            </a:r>
            <a:br>
              <a:rPr lang="en-US" sz="2000" b="1" dirty="0" smtClean="0">
                <a:latin typeface="Verdana" pitchFamily="34" charset="0"/>
                <a:ea typeface="Verdana" pitchFamily="34" charset="0"/>
                <a:cs typeface="Verdana" pitchFamily="34" charset="0"/>
              </a:rPr>
            </a:br>
            <a:endParaRPr lang="en-US" sz="2000" b="1" dirty="0" smtClean="0">
              <a:latin typeface="Verdana" pitchFamily="34" charset="0"/>
              <a:ea typeface="Verdana" pitchFamily="34" charset="0"/>
              <a:cs typeface="Verdana" pitchFamily="34" charset="0"/>
            </a:endParaRPr>
          </a:p>
          <a:p>
            <a:pPr marL="360000" indent="-360000">
              <a:buSzPct val="100000"/>
              <a:buFont typeface="Wingdings" pitchFamily="2" charset="2"/>
              <a:buChar char="§"/>
            </a:pPr>
            <a:r>
              <a:rPr lang="en-GB" sz="2000" b="1" dirty="0" smtClean="0">
                <a:latin typeface="Verdana" pitchFamily="34" charset="0"/>
                <a:ea typeface="Verdana" pitchFamily="34" charset="0"/>
                <a:cs typeface="Verdana" pitchFamily="34" charset="0"/>
              </a:rPr>
              <a:t>Office for Resource Management</a:t>
            </a:r>
            <a:br>
              <a:rPr lang="en-GB" sz="2000" b="1" dirty="0" smtClean="0">
                <a:latin typeface="Verdana" pitchFamily="34" charset="0"/>
                <a:ea typeface="Verdana" pitchFamily="34" charset="0"/>
                <a:cs typeface="Verdana" pitchFamily="34" charset="0"/>
              </a:rPr>
            </a:br>
            <a:endParaRPr lang="en-US" sz="2000" b="1" dirty="0">
              <a:latin typeface="Verdana" pitchFamily="34" charset="0"/>
              <a:ea typeface="Verdana" pitchFamily="34" charset="0"/>
              <a:cs typeface="Verdana" pitchFamily="34" charset="0"/>
            </a:endParaRPr>
          </a:p>
          <a:p>
            <a:pPr marL="360000" indent="-360000">
              <a:buSzPct val="100000"/>
              <a:buFont typeface="Wingdings" pitchFamily="2" charset="2"/>
              <a:buChar char="§"/>
            </a:pPr>
            <a:r>
              <a:rPr lang="en-US" sz="2000" b="1" dirty="0" smtClean="0">
                <a:latin typeface="Verdana" pitchFamily="34" charset="0"/>
              </a:rPr>
              <a:t>Carrot and stick</a:t>
            </a:r>
          </a:p>
        </p:txBody>
      </p:sp>
      <p:sp>
        <p:nvSpPr>
          <p:cNvPr id="6" name="AutoShape 8"/>
          <p:cNvSpPr>
            <a:spLocks noChangeArrowheads="1"/>
          </p:cNvSpPr>
          <p:nvPr/>
        </p:nvSpPr>
        <p:spPr bwMode="auto">
          <a:xfrm>
            <a:off x="436359" y="3070036"/>
            <a:ext cx="179387" cy="107950"/>
          </a:xfrm>
          <a:prstGeom prst="parallelogram">
            <a:avLst>
              <a:gd name="adj" fmla="val 41544"/>
            </a:avLst>
          </a:prstGeom>
          <a:solidFill>
            <a:srgbClr val="ED7A4F"/>
          </a:solidFill>
          <a:ln>
            <a:noFill/>
          </a:ln>
          <a:effectLst/>
        </p:spPr>
        <p:txBody>
          <a:bodyPr wrap="none" anchor="ctr"/>
          <a:lstStyle/>
          <a:p>
            <a:pPr algn="ctr"/>
            <a:endParaRPr lang="en-GB" dirty="0">
              <a:solidFill>
                <a:srgbClr val="879637"/>
              </a:solidFill>
            </a:endParaRPr>
          </a:p>
        </p:txBody>
      </p:sp>
      <p:sp>
        <p:nvSpPr>
          <p:cNvPr id="7" name="AutoShape 8"/>
          <p:cNvSpPr>
            <a:spLocks noChangeArrowheads="1"/>
          </p:cNvSpPr>
          <p:nvPr/>
        </p:nvSpPr>
        <p:spPr bwMode="auto">
          <a:xfrm>
            <a:off x="436359" y="3682607"/>
            <a:ext cx="179387" cy="107950"/>
          </a:xfrm>
          <a:prstGeom prst="parallelogram">
            <a:avLst>
              <a:gd name="adj" fmla="val 41544"/>
            </a:avLst>
          </a:prstGeom>
          <a:solidFill>
            <a:srgbClr val="ED7A4F"/>
          </a:solidFill>
          <a:ln>
            <a:noFill/>
          </a:ln>
          <a:effectLst/>
        </p:spPr>
        <p:txBody>
          <a:bodyPr wrap="none" anchor="ctr"/>
          <a:lstStyle/>
          <a:p>
            <a:pPr algn="ctr"/>
            <a:endParaRPr lang="en-GB" dirty="0">
              <a:solidFill>
                <a:srgbClr val="879637"/>
              </a:solidFill>
            </a:endParaRPr>
          </a:p>
        </p:txBody>
      </p:sp>
      <p:sp>
        <p:nvSpPr>
          <p:cNvPr id="9" name="AutoShape 8"/>
          <p:cNvSpPr>
            <a:spLocks noChangeArrowheads="1"/>
          </p:cNvSpPr>
          <p:nvPr/>
        </p:nvSpPr>
        <p:spPr bwMode="auto">
          <a:xfrm>
            <a:off x="445294" y="4598351"/>
            <a:ext cx="179387" cy="107950"/>
          </a:xfrm>
          <a:prstGeom prst="parallelogram">
            <a:avLst>
              <a:gd name="adj" fmla="val 41544"/>
            </a:avLst>
          </a:prstGeom>
          <a:solidFill>
            <a:srgbClr val="ED7A4F"/>
          </a:solidFill>
          <a:ln>
            <a:noFill/>
          </a:ln>
          <a:effectLst/>
        </p:spPr>
        <p:txBody>
          <a:bodyPr wrap="none" anchor="ctr"/>
          <a:lstStyle/>
          <a:p>
            <a:pPr algn="ctr"/>
            <a:endParaRPr lang="en-GB" dirty="0">
              <a:solidFill>
                <a:srgbClr val="879637"/>
              </a:solidFill>
            </a:endParaRPr>
          </a:p>
        </p:txBody>
      </p:sp>
      <p:sp>
        <p:nvSpPr>
          <p:cNvPr id="8" name="Text Box 7"/>
          <p:cNvSpPr txBox="1">
            <a:spLocks noChangeArrowheads="1"/>
          </p:cNvSpPr>
          <p:nvPr/>
        </p:nvSpPr>
        <p:spPr bwMode="auto">
          <a:xfrm>
            <a:off x="333375" y="981075"/>
            <a:ext cx="6181725"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600" b="1" dirty="0" smtClean="0">
                <a:solidFill>
                  <a:srgbClr val="F47929"/>
                </a:solidFill>
                <a:latin typeface="Verdana" pitchFamily="34" charset="0"/>
              </a:rPr>
              <a:t>Waste and Resource Management</a:t>
            </a:r>
            <a:endParaRPr lang="en-US" sz="2600" b="1" dirty="0">
              <a:solidFill>
                <a:srgbClr val="F47929"/>
              </a:solidFill>
              <a:latin typeface="Verdana" pitchFamily="34" charset="0"/>
            </a:endParaRPr>
          </a:p>
        </p:txBody>
      </p:sp>
    </p:spTree>
    <p:extLst>
      <p:ext uri="{BB962C8B-B14F-4D97-AF65-F5344CB8AC3E}">
        <p14:creationId xmlns:p14="http://schemas.microsoft.com/office/powerpoint/2010/main" val="417094380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3149</TotalTime>
  <Words>2261</Words>
  <Application>Microsoft Office PowerPoint</Application>
  <PresentationFormat>On-screen Show (4:3)</PresentationFormat>
  <Paragraphs>152</Paragraphs>
  <Slides>10</Slides>
  <Notes>10</Notes>
  <HiddenSlides>0</HiddenSlides>
  <MMClips>0</MMClips>
  <ScaleCrop>false</ScaleCrop>
  <HeadingPairs>
    <vt:vector size="4" baseType="variant">
      <vt:variant>
        <vt:lpstr>Theme</vt:lpstr>
      </vt:variant>
      <vt:variant>
        <vt:i4>4</vt:i4>
      </vt:variant>
      <vt:variant>
        <vt:lpstr>Slide Titles</vt:lpstr>
      </vt:variant>
      <vt:variant>
        <vt:i4>10</vt:i4>
      </vt:variant>
    </vt:vector>
  </HeadingPairs>
  <TitlesOfParts>
    <vt:vector size="14" baseType="lpstr">
      <vt:lpstr>Default Design</vt:lpstr>
      <vt:lpstr>1_Default Design</vt:lpstr>
      <vt:lpstr>3_Default Design</vt:lpstr>
      <vt:lpstr>4_Default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Institution of Civil Engineers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Anneliese Sivelle</dc:creator>
  <cp:lastModifiedBy>Windows User</cp:lastModifiedBy>
  <cp:revision>275</cp:revision>
  <cp:lastPrinted>2014-06-24T11:49:35Z</cp:lastPrinted>
  <dcterms:created xsi:type="dcterms:W3CDTF">2010-06-15T09:48:09Z</dcterms:created>
  <dcterms:modified xsi:type="dcterms:W3CDTF">2014-10-21T09:15:44Z</dcterms:modified>
</cp:coreProperties>
</file>