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92" r:id="rId2"/>
    <p:sldId id="293" r:id="rId3"/>
    <p:sldId id="270" r:id="rId4"/>
    <p:sldId id="268" r:id="rId5"/>
    <p:sldId id="269" r:id="rId6"/>
    <p:sldId id="272" r:id="rId7"/>
    <p:sldId id="273" r:id="rId8"/>
    <p:sldId id="274" r:id="rId9"/>
    <p:sldId id="281" r:id="rId10"/>
    <p:sldId id="282" r:id="rId11"/>
    <p:sldId id="277" r:id="rId12"/>
    <p:sldId id="278" r:id="rId13"/>
    <p:sldId id="283" r:id="rId14"/>
    <p:sldId id="298" r:id="rId15"/>
    <p:sldId id="284" r:id="rId16"/>
    <p:sldId id="285" r:id="rId17"/>
    <p:sldId id="287" r:id="rId18"/>
    <p:sldId id="288" r:id="rId19"/>
    <p:sldId id="301" r:id="rId20"/>
    <p:sldId id="299" r:id="rId21"/>
    <p:sldId id="302" r:id="rId22"/>
    <p:sldId id="290" r:id="rId23"/>
    <p:sldId id="295" r:id="rId24"/>
    <p:sldId id="291" r:id="rId25"/>
    <p:sldId id="275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3799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31" autoAdjust="0"/>
    <p:restoredTop sz="94660"/>
  </p:normalViewPr>
  <p:slideViewPr>
    <p:cSldViewPr snapToGrid="0" snapToObjects="1">
      <p:cViewPr varScale="1">
        <p:scale>
          <a:sx n="93" d="100"/>
          <a:sy n="93" d="100"/>
        </p:scale>
        <p:origin x="-11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handoutMaster" Target="handoutMasters/handout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39254-90D5-F54E-9286-4405775B24DC}" type="datetimeFigureOut">
              <a:rPr lang="en-US" smtClean="0"/>
              <a:t>17/11/2014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D97BD-B653-D14B-879D-707084818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1369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3BBE69-E3A0-484F-BD2E-9D6139F7F6FD}" type="datetimeFigureOut">
              <a:rPr lang="en-US" smtClean="0"/>
              <a:t>17/11/2014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F4C363-6CAA-2C49-AAD0-9E714110B1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89704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From DUKES 2012:</a:t>
            </a:r>
          </a:p>
          <a:p>
            <a:r>
              <a:rPr lang="en-GB" dirty="0" smtClean="0"/>
              <a:t>UK primary energy demand = 214.3mtoe</a:t>
            </a:r>
          </a:p>
          <a:p>
            <a:r>
              <a:rPr lang="en-GB" dirty="0" smtClean="0"/>
              <a:t>UK</a:t>
            </a:r>
            <a:r>
              <a:rPr lang="en-GB" baseline="0" dirty="0" smtClean="0"/>
              <a:t> natural gas used in power gen = 18.4mtoe i.e. 8.6% of total</a:t>
            </a:r>
          </a:p>
          <a:p>
            <a:endParaRPr lang="en-GB" baseline="0" dirty="0" smtClean="0"/>
          </a:p>
          <a:p>
            <a:r>
              <a:rPr lang="en-GB" baseline="0" dirty="0" smtClean="0"/>
              <a:t>Fridge </a:t>
            </a:r>
            <a:r>
              <a:rPr lang="en-GB" baseline="0" dirty="0" err="1" smtClean="0"/>
              <a:t>CoP</a:t>
            </a:r>
            <a:r>
              <a:rPr lang="en-GB" baseline="0" dirty="0" smtClean="0"/>
              <a:t>: PERFORMANCE ANALYSIS OF A DOMESTIC REFRIGERATOR, M. Y. </a:t>
            </a:r>
            <a:r>
              <a:rPr lang="en-GB" baseline="0" dirty="0" err="1" smtClean="0"/>
              <a:t>Taib</a:t>
            </a:r>
            <a:r>
              <a:rPr lang="en-GB" baseline="0" dirty="0" smtClean="0"/>
              <a:t>, A. A Aziz and A. B. S. Alias 2010</a:t>
            </a:r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0230ED-CE26-4902-B9AF-FA23836C165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3538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If current trends in refrigerant usage were to continue, experts project that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hydrofluorocarbons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would be responsible for nearly half of all global greenhouse-gas emissions by 2050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4C363-6CAA-2C49-AAD0-9E714110B14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2437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4C363-6CAA-2C49-AAD0-9E714110B14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385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27262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4C363-6CAA-2C49-AAD0-9E714110B14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644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0230ED-CE26-4902-B9AF-FA23836C1655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06498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0230ED-CE26-4902-B9AF-FA23836C1655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6538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43721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6F664-C96C-3546-8D5F-C8CD56242C0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552784"/>
            <a:ext cx="5677562" cy="209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Copyright Dearman Engine Company                                    Private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313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58623"/>
            <a:ext cx="6928764" cy="802894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 smtClean="0"/>
              <a:t>Text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43721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6F664-C96C-3546-8D5F-C8CD56242C0E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552784"/>
            <a:ext cx="5677562" cy="209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Copyright Dearman Engine Company                                    Private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8972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8623"/>
            <a:ext cx="6928764" cy="80289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553200" y="643721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6F664-C96C-3546-8D5F-C8CD56242C0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457200" y="6552784"/>
            <a:ext cx="5677562" cy="209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Copyright Dearman Engine Company                                    Private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467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0117" y="5501959"/>
            <a:ext cx="3386683" cy="37564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300117" y="1322042"/>
            <a:ext cx="3386683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0117" y="5877602"/>
            <a:ext cx="3386683" cy="4084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2"/>
          </p:nvPr>
        </p:nvSpPr>
        <p:spPr>
          <a:xfrm>
            <a:off x="457200" y="1322043"/>
            <a:ext cx="4708328" cy="49639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457200" y="258623"/>
            <a:ext cx="6928764" cy="8028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43721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6F664-C96C-3546-8D5F-C8CD56242C0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552784"/>
            <a:ext cx="5677562" cy="209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Copyright Dearman Engine Company                                    Private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8481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01090" y="6423274"/>
            <a:ext cx="407990" cy="365125"/>
          </a:xfrm>
          <a:prstGeom prst="rect">
            <a:avLst/>
          </a:prstGeom>
        </p:spPr>
        <p:txBody>
          <a:bodyPr wrap="square"/>
          <a:lstStyle/>
          <a:p>
            <a:fld id="{730CACB8-352F-4FA8-86DE-903A99B1919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14480" y="6427089"/>
            <a:ext cx="6775724" cy="365125"/>
          </a:xfrm>
          <a:prstGeom prst="rect">
            <a:avLst/>
          </a:prstGeom>
        </p:spPr>
        <p:txBody>
          <a:bodyPr wrap="square"/>
          <a:lstStyle/>
          <a:p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323850" y="1473200"/>
            <a:ext cx="8480425" cy="4403725"/>
          </a:xfrm>
        </p:spPr>
        <p:txBody>
          <a:bodyPr/>
          <a:lstStyle>
            <a:lvl2pPr marL="447675" indent="-184150">
              <a:defRPr/>
            </a:lvl2pPr>
            <a:lvl3pPr marL="720725" indent="-182563">
              <a:defRPr/>
            </a:lvl3pPr>
            <a:lvl4pPr marL="985838" indent="-173038">
              <a:defRPr/>
            </a:lvl4pPr>
            <a:lvl5pPr marL="1260475" indent="-179388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8636745"/>
      </p:ext>
    </p:extLst>
  </p:cSld>
  <p:clrMapOvr>
    <a:masterClrMapping/>
  </p:clrMapOvr>
  <p:transition xmlns:p14="http://schemas.microsoft.com/office/powerpoint/2010/main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457200" y="258623"/>
            <a:ext cx="6928764" cy="8028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GB" dirty="0" smtClean="0"/>
          </a:p>
        </p:txBody>
      </p:sp>
      <p:pic>
        <p:nvPicPr>
          <p:cNvPr id="13" name="Picture 12" descr="Screen Shot 2014-08-12 at 09.10.25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283" y="0"/>
            <a:ext cx="924125" cy="1061517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0" y="1195097"/>
            <a:ext cx="9144000" cy="0"/>
          </a:xfrm>
          <a:prstGeom prst="line">
            <a:avLst/>
          </a:prstGeom>
          <a:ln w="6350" cmpd="sng">
            <a:solidFill>
              <a:srgbClr val="3799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0" y="6552782"/>
            <a:ext cx="9144000" cy="0"/>
          </a:xfrm>
          <a:prstGeom prst="line">
            <a:avLst/>
          </a:prstGeom>
          <a:ln w="6350" cmpd="sng">
            <a:solidFill>
              <a:srgbClr val="3799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5192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7" r:id="rId4"/>
    <p:sldLayoutId id="2147483658" r:id="rId5"/>
  </p:sldLayoutIdLst>
  <p:timing>
    <p:tnLst>
      <p:par>
        <p:cTn xmlns:p14="http://schemas.microsoft.com/office/powerpoint/2010/main" id="1" dur="indefinite" restart="never" nodeType="tmRoot"/>
      </p:par>
    </p:tnLst>
  </p:timing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jpe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3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png"/><Relationship Id="rId3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1.jpg"/><Relationship Id="rId5" Type="http://schemas.openxmlformats.org/officeDocument/2006/relationships/image" Target="../media/image12.jpg"/><Relationship Id="rId6" Type="http://schemas.openxmlformats.org/officeDocument/2006/relationships/image" Target="../media/image13.png"/><Relationship Id="rId7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08827" y="1391993"/>
            <a:ext cx="7901651" cy="1155699"/>
          </a:xfrm>
        </p:spPr>
        <p:txBody>
          <a:bodyPr>
            <a:noAutofit/>
          </a:bodyPr>
          <a:lstStyle/>
          <a:p>
            <a:pPr algn="l"/>
            <a:r>
              <a:rPr lang="en-GB" sz="7000" dirty="0" smtClean="0">
                <a:solidFill>
                  <a:schemeClr val="accent4">
                    <a:lumMod val="50000"/>
                  </a:schemeClr>
                </a:solidFill>
              </a:rPr>
              <a:t>The Cold Economy</a:t>
            </a:r>
            <a:endParaRPr lang="en-GB" sz="7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Subtitle 4"/>
          <p:cNvSpPr>
            <a:spLocks noGrp="1"/>
          </p:cNvSpPr>
          <p:nvPr>
            <p:ph type="subTitle" idx="1"/>
          </p:nvPr>
        </p:nvSpPr>
        <p:spPr>
          <a:xfrm>
            <a:off x="582388" y="2776592"/>
            <a:ext cx="5390988" cy="866992"/>
          </a:xfrm>
        </p:spPr>
        <p:txBody>
          <a:bodyPr>
            <a:noAutofit/>
          </a:bodyPr>
          <a:lstStyle/>
          <a:p>
            <a:pPr algn="l"/>
            <a:r>
              <a:rPr lang="en-GB" sz="5000" dirty="0" smtClean="0">
                <a:solidFill>
                  <a:schemeClr val="accent4">
                    <a:lumMod val="50000"/>
                  </a:schemeClr>
                </a:solidFill>
              </a:rPr>
              <a:t>“Doing cold better”</a:t>
            </a:r>
            <a:endParaRPr lang="en-GB" sz="5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Text Placeholder 5"/>
          <p:cNvSpPr txBox="1">
            <a:spLocks/>
          </p:cNvSpPr>
          <p:nvPr/>
        </p:nvSpPr>
        <p:spPr>
          <a:xfrm>
            <a:off x="669979" y="4050297"/>
            <a:ext cx="6357937" cy="1634047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 smtClean="0">
                <a:solidFill>
                  <a:schemeClr val="accent4">
                    <a:lumMod val="50000"/>
                  </a:schemeClr>
                </a:solidFill>
              </a:rPr>
              <a:t>Professor Toby Peters</a:t>
            </a:r>
          </a:p>
          <a:p>
            <a:pPr>
              <a:spcBef>
                <a:spcPts val="624"/>
              </a:spcBef>
              <a:spcAft>
                <a:spcPts val="600"/>
              </a:spcAft>
            </a:pPr>
            <a:r>
              <a:rPr lang="en-GB" dirty="0" smtClean="0">
                <a:solidFill>
                  <a:schemeClr val="accent4">
                    <a:lumMod val="50000"/>
                  </a:schemeClr>
                </a:solidFill>
              </a:rPr>
              <a:t>	</a:t>
            </a:r>
            <a:r>
              <a:rPr lang="en-GB" sz="2400" dirty="0" smtClean="0">
                <a:solidFill>
                  <a:schemeClr val="accent4">
                    <a:lumMod val="50000"/>
                  </a:schemeClr>
                </a:solidFill>
              </a:rPr>
              <a:t>Birmingham Energy Institute</a:t>
            </a:r>
          </a:p>
          <a:p>
            <a:pPr>
              <a:lnSpc>
                <a:spcPts val="2000"/>
              </a:lnSpc>
              <a:spcBef>
                <a:spcPts val="0"/>
              </a:spcBef>
            </a:pPr>
            <a:r>
              <a:rPr lang="en-GB" sz="2400" dirty="0" smtClean="0">
                <a:solidFill>
                  <a:schemeClr val="accent4">
                    <a:lumMod val="50000"/>
                  </a:schemeClr>
                </a:solidFill>
              </a:rPr>
              <a:t>	Founder – Dearman Engine Company &amp; </a:t>
            </a:r>
          </a:p>
          <a:p>
            <a:pPr>
              <a:lnSpc>
                <a:spcPts val="2000"/>
              </a:lnSpc>
              <a:spcBef>
                <a:spcPts val="0"/>
              </a:spcBef>
            </a:pPr>
            <a:r>
              <a:rPr lang="en-GB" sz="2400" dirty="0">
                <a:solidFill>
                  <a:schemeClr val="accent4">
                    <a:lumMod val="50000"/>
                  </a:schemeClr>
                </a:solidFill>
              </a:rPr>
              <a:t>	</a:t>
            </a:r>
            <a:r>
              <a:rPr lang="en-GB" sz="2400" dirty="0" smtClean="0">
                <a:solidFill>
                  <a:schemeClr val="accent4">
                    <a:lumMod val="50000"/>
                  </a:schemeClr>
                </a:solidFill>
              </a:rPr>
              <a:t>			Highview Power Storage</a:t>
            </a:r>
          </a:p>
          <a:p>
            <a:endParaRPr lang="en-GB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Date Placeholder 6"/>
          <p:cNvSpPr txBox="1">
            <a:spLocks/>
          </p:cNvSpPr>
          <p:nvPr/>
        </p:nvSpPr>
        <p:spPr>
          <a:xfrm>
            <a:off x="6341364" y="6110995"/>
            <a:ext cx="2133600" cy="34480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smtClean="0">
                <a:solidFill>
                  <a:schemeClr val="accent4">
                    <a:lumMod val="50000"/>
                  </a:schemeClr>
                </a:solidFill>
              </a:rPr>
              <a:t>November 2014</a:t>
            </a:r>
            <a:endParaRPr lang="en-GB" sz="20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9" name="Picture 2" descr="T:\E4tech Consulting\Projects\Current\Dearman-ColdEconomy\WIP\Logo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931967" y="2631705"/>
            <a:ext cx="2911031" cy="2490970"/>
          </a:xfrm>
          <a:prstGeom prst="rect">
            <a:avLst/>
          </a:prstGeom>
          <a:noFill/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6499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66484" y="6586025"/>
            <a:ext cx="55753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272627"/>
                </a:solidFill>
              </a:rPr>
              <a:t>Copyright Dearman Engine </a:t>
            </a:r>
            <a:r>
              <a:rPr lang="en-US" sz="1200" dirty="0" smtClean="0">
                <a:solidFill>
                  <a:srgbClr val="272627"/>
                </a:solidFill>
              </a:rPr>
              <a:t>Company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519159" y="6586025"/>
            <a:ext cx="5649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272627"/>
                </a:solidFill>
              </a:rPr>
              <a:t>10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11560" y="1240860"/>
            <a:ext cx="7916862" cy="5277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rgbClr val="272627"/>
                </a:solidFill>
                <a:latin typeface="Calibri"/>
                <a:cs typeface="Calibri"/>
              </a:rPr>
              <a:t>Benefits</a:t>
            </a:r>
            <a:endParaRPr lang="en-US" sz="4000" dirty="0">
              <a:solidFill>
                <a:srgbClr val="272627"/>
              </a:solidFill>
              <a:latin typeface="Calibri"/>
              <a:cs typeface="Calibri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94955" y="2476450"/>
            <a:ext cx="3913416" cy="4104456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indent="-180975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sz="1600" dirty="0" smtClean="0">
                <a:solidFill>
                  <a:srgbClr val="272627"/>
                </a:solidFill>
                <a:latin typeface="Calibri (body)"/>
                <a:cs typeface="Calibri (body)"/>
              </a:rPr>
              <a:t>Made from simple materials in well-established processes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600" dirty="0" smtClean="0">
              <a:solidFill>
                <a:srgbClr val="272627"/>
              </a:solidFill>
              <a:latin typeface="Calibri (body)"/>
              <a:cs typeface="Calibri (body)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600" dirty="0" smtClean="0">
              <a:solidFill>
                <a:srgbClr val="272627"/>
              </a:solidFill>
              <a:latin typeface="Calibri (body)"/>
              <a:cs typeface="Calibri (body)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600" dirty="0" smtClean="0">
              <a:solidFill>
                <a:srgbClr val="272627"/>
              </a:solidFill>
              <a:latin typeface="Calibri (body)"/>
              <a:cs typeface="Calibri (body)"/>
            </a:endParaRPr>
          </a:p>
          <a:p>
            <a:pPr marL="176213" indent="-176213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sz="1600" dirty="0" smtClean="0">
                <a:solidFill>
                  <a:srgbClr val="272627"/>
                </a:solidFill>
                <a:latin typeface="Calibri (body)"/>
                <a:cs typeface="Calibri (body)"/>
              </a:rPr>
              <a:t>Can use waste heat to boost efficiency, even at low temperatures</a:t>
            </a:r>
          </a:p>
          <a:p>
            <a:pPr marL="176213" indent="-176213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GB" sz="1600" dirty="0" smtClean="0">
              <a:solidFill>
                <a:srgbClr val="272627"/>
              </a:solidFill>
              <a:latin typeface="Calibri (body)"/>
              <a:cs typeface="Calibri (body)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600" dirty="0" smtClean="0">
              <a:solidFill>
                <a:srgbClr val="272627"/>
              </a:solidFill>
              <a:latin typeface="Calibri (body)"/>
              <a:cs typeface="Calibri (body)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600" dirty="0" smtClean="0">
              <a:solidFill>
                <a:srgbClr val="272627"/>
              </a:solidFill>
              <a:latin typeface="Calibri (body)"/>
              <a:cs typeface="Calibri (body)"/>
            </a:endParaRPr>
          </a:p>
          <a:p>
            <a:pPr marL="176213" indent="-176213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sz="1600" dirty="0" smtClean="0">
                <a:solidFill>
                  <a:srgbClr val="272627"/>
                </a:solidFill>
                <a:latin typeface="Calibri (body)"/>
                <a:cs typeface="Calibri (body)"/>
              </a:rPr>
              <a:t>Fuel non-combustible, exhaust cool, and clean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600" dirty="0">
              <a:solidFill>
                <a:srgbClr val="272627"/>
              </a:solidFill>
              <a:latin typeface="Calibri (body)"/>
              <a:cs typeface="Calibri (body)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600" dirty="0" smtClean="0">
              <a:solidFill>
                <a:srgbClr val="272627"/>
              </a:solidFill>
              <a:latin typeface="Calibri (body)"/>
              <a:cs typeface="Calibri (body)"/>
            </a:endParaRPr>
          </a:p>
          <a:p>
            <a:pPr marL="176213" indent="-176213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sz="1600" dirty="0" smtClean="0">
                <a:solidFill>
                  <a:srgbClr val="272627"/>
                </a:solidFill>
                <a:latin typeface="Calibri (body)"/>
                <a:cs typeface="Calibri (body)"/>
              </a:rPr>
              <a:t>Liquid air or N</a:t>
            </a:r>
            <a:r>
              <a:rPr lang="en-GB" sz="1600" baseline="-25000" dirty="0" smtClean="0">
                <a:solidFill>
                  <a:srgbClr val="272627"/>
                </a:solidFill>
                <a:latin typeface="Calibri (body)"/>
                <a:cs typeface="Calibri (body)"/>
              </a:rPr>
              <a:t>2</a:t>
            </a:r>
            <a:r>
              <a:rPr lang="en-GB" sz="1600" dirty="0" smtClean="0">
                <a:solidFill>
                  <a:srgbClr val="272627"/>
                </a:solidFill>
                <a:latin typeface="Calibri (body)"/>
                <a:cs typeface="Calibri (body)"/>
              </a:rPr>
              <a:t> widely produced and available</a:t>
            </a:r>
            <a:endParaRPr lang="en-GB" sz="1600" dirty="0">
              <a:solidFill>
                <a:srgbClr val="272627"/>
              </a:solidFill>
              <a:latin typeface="Calibri (body)"/>
              <a:cs typeface="Calibri (body)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691107" y="2476451"/>
            <a:ext cx="4393022" cy="4039964"/>
          </a:xfrm>
          <a:prstGeom prst="rect">
            <a:avLst/>
          </a:prstGeom>
        </p:spPr>
        <p:txBody>
          <a:bodyPr/>
          <a:lstStyle/>
          <a:p>
            <a:pPr marL="176213" indent="-176213" defTabSz="9144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1500" dirty="0">
                <a:solidFill>
                  <a:srgbClr val="272627"/>
                </a:solidFill>
                <a:latin typeface="Calibri (body)"/>
                <a:ea typeface="+mn-ea"/>
                <a:cs typeface="Calibri (body)"/>
              </a:rPr>
              <a:t>Low capital cost</a:t>
            </a:r>
          </a:p>
          <a:p>
            <a:pPr marL="176213" indent="-176213" defTabSz="9144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1500" dirty="0">
                <a:solidFill>
                  <a:srgbClr val="272627"/>
                </a:solidFill>
                <a:latin typeface="Calibri (body)"/>
                <a:ea typeface="+mn-ea"/>
                <a:cs typeface="Calibri (body)"/>
              </a:rPr>
              <a:t>Fits </a:t>
            </a:r>
            <a:r>
              <a:rPr lang="en-GB" sz="1500" dirty="0" smtClean="0">
                <a:solidFill>
                  <a:srgbClr val="272627"/>
                </a:solidFill>
                <a:latin typeface="Calibri (body)"/>
                <a:ea typeface="+mn-ea"/>
                <a:cs typeface="Calibri (body)"/>
              </a:rPr>
              <a:t>established manufacturing </a:t>
            </a:r>
            <a:r>
              <a:rPr lang="en-GB" sz="1500" dirty="0">
                <a:solidFill>
                  <a:srgbClr val="272627"/>
                </a:solidFill>
                <a:latin typeface="Calibri (body)"/>
                <a:ea typeface="+mn-ea"/>
                <a:cs typeface="Calibri (body)"/>
              </a:rPr>
              <a:t>base</a:t>
            </a:r>
          </a:p>
          <a:p>
            <a:pPr marL="176213" indent="-176213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1500" dirty="0" smtClean="0">
                <a:solidFill>
                  <a:srgbClr val="272627"/>
                </a:solidFill>
                <a:latin typeface="Calibri (body)"/>
                <a:ea typeface="+mn-ea"/>
                <a:cs typeface="Calibri (body)"/>
              </a:rPr>
              <a:t>Low </a:t>
            </a:r>
            <a:r>
              <a:rPr lang="en-GB" sz="1500" dirty="0">
                <a:solidFill>
                  <a:srgbClr val="272627"/>
                </a:solidFill>
                <a:latin typeface="Calibri (body)"/>
                <a:ea typeface="+mn-ea"/>
                <a:cs typeface="Calibri (body)"/>
              </a:rPr>
              <a:t>life-cycle impacts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500" dirty="0" smtClean="0">
              <a:solidFill>
                <a:srgbClr val="272627"/>
              </a:solidFill>
              <a:latin typeface="Calibri (body)"/>
              <a:ea typeface="+mn-ea"/>
              <a:cs typeface="Calibri (body)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500" dirty="0">
              <a:solidFill>
                <a:srgbClr val="272627"/>
              </a:solidFill>
              <a:latin typeface="Calibri (body)"/>
              <a:ea typeface="+mn-ea"/>
              <a:cs typeface="Calibri (body)"/>
            </a:endParaRPr>
          </a:p>
          <a:p>
            <a:pPr marL="176213" indent="-176213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1500" dirty="0" err="1">
                <a:solidFill>
                  <a:srgbClr val="272627"/>
                </a:solidFill>
                <a:latin typeface="Calibri (body)"/>
                <a:ea typeface="+mn-ea"/>
                <a:cs typeface="Calibri (body)"/>
              </a:rPr>
              <a:t>Wast</a:t>
            </a:r>
            <a:r>
              <a:rPr lang="en-GB" sz="1500" dirty="0">
                <a:solidFill>
                  <a:srgbClr val="272627"/>
                </a:solidFill>
                <a:latin typeface="Calibri (body)"/>
                <a:ea typeface="+mn-ea"/>
                <a:cs typeface="Calibri (body)"/>
              </a:rPr>
              <a:t>e heat (i.e. inefficiency) is a problem for engines and fuel cells</a:t>
            </a:r>
          </a:p>
          <a:p>
            <a:pPr marL="176213" indent="-176213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1500" dirty="0">
                <a:solidFill>
                  <a:srgbClr val="272627"/>
                </a:solidFill>
                <a:latin typeface="Calibri (body)"/>
                <a:ea typeface="+mn-ea"/>
                <a:cs typeface="Calibri (body)"/>
              </a:rPr>
              <a:t>Works alongside other technologies rather than seeking to replace them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500" dirty="0" smtClean="0">
              <a:solidFill>
                <a:srgbClr val="272627"/>
              </a:solidFill>
              <a:latin typeface="Calibri (body)"/>
              <a:ea typeface="+mn-ea"/>
              <a:cs typeface="Calibri (body)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800" dirty="0">
              <a:solidFill>
                <a:srgbClr val="272627"/>
              </a:solidFill>
              <a:latin typeface="Calibri (body)"/>
              <a:ea typeface="+mn-ea"/>
              <a:cs typeface="Calibri (body)"/>
            </a:endParaRPr>
          </a:p>
          <a:p>
            <a:pPr marL="176213" indent="-176213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1500" dirty="0">
                <a:solidFill>
                  <a:srgbClr val="272627"/>
                </a:solidFill>
                <a:latin typeface="Calibri (body)"/>
                <a:ea typeface="+mn-ea"/>
                <a:cs typeface="Calibri (body)"/>
              </a:rPr>
              <a:t>Synergies with cooling applications</a:t>
            </a:r>
          </a:p>
          <a:p>
            <a:pPr marL="176213" indent="-176213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1500" dirty="0">
                <a:solidFill>
                  <a:srgbClr val="272627"/>
                </a:solidFill>
                <a:latin typeface="Calibri (body)"/>
                <a:ea typeface="+mn-ea"/>
                <a:cs typeface="Calibri (body)"/>
              </a:rPr>
              <a:t>Indoor and underground use possible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500" dirty="0">
              <a:solidFill>
                <a:srgbClr val="272627"/>
              </a:solidFill>
              <a:latin typeface="Calibri (body)"/>
              <a:ea typeface="+mn-ea"/>
              <a:cs typeface="Calibri (body)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800" dirty="0">
              <a:solidFill>
                <a:srgbClr val="272627"/>
              </a:solidFill>
              <a:latin typeface="Calibri (body)"/>
              <a:ea typeface="+mn-ea"/>
              <a:cs typeface="Calibri (body)"/>
            </a:endParaRPr>
          </a:p>
          <a:p>
            <a:pPr marL="176213" indent="-176213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1500" dirty="0">
                <a:solidFill>
                  <a:srgbClr val="272627"/>
                </a:solidFill>
                <a:latin typeface="Calibri (body)"/>
                <a:ea typeface="+mn-ea"/>
                <a:cs typeface="Calibri (body)"/>
              </a:rPr>
              <a:t>Modest infrastructure requirement</a:t>
            </a:r>
          </a:p>
          <a:p>
            <a:pPr marL="176213" indent="-176213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1500" dirty="0">
                <a:solidFill>
                  <a:srgbClr val="272627"/>
                </a:solidFill>
                <a:latin typeface="Calibri (body)"/>
                <a:ea typeface="+mn-ea"/>
                <a:cs typeface="Calibri (body)"/>
              </a:rPr>
              <a:t>Opportunity to integrate at system level with e.g. renewable energy to achieve zero CO</a:t>
            </a:r>
            <a:r>
              <a:rPr lang="en-GB" sz="1500" baseline="-25000" dirty="0">
                <a:solidFill>
                  <a:srgbClr val="272627"/>
                </a:solidFill>
                <a:latin typeface="Calibri (body)"/>
                <a:ea typeface="+mn-ea"/>
                <a:cs typeface="Calibri (body)"/>
              </a:rPr>
              <a:t>2</a:t>
            </a:r>
          </a:p>
        </p:txBody>
      </p:sp>
      <p:grpSp>
        <p:nvGrpSpPr>
          <p:cNvPr id="11" name="Group 11"/>
          <p:cNvGrpSpPr>
            <a:grpSpLocks/>
          </p:cNvGrpSpPr>
          <p:nvPr/>
        </p:nvGrpSpPr>
        <p:grpSpPr bwMode="auto">
          <a:xfrm>
            <a:off x="3999612" y="2564903"/>
            <a:ext cx="647700" cy="3727450"/>
            <a:chOff x="3786378" y="1709573"/>
            <a:chExt cx="648072" cy="3727963"/>
          </a:xfrm>
        </p:grpSpPr>
        <p:sp>
          <p:nvSpPr>
            <p:cNvPr id="12" name="Right Arrow 11"/>
            <p:cNvSpPr/>
            <p:nvPr/>
          </p:nvSpPr>
          <p:spPr>
            <a:xfrm>
              <a:off x="3786378" y="1709573"/>
              <a:ext cx="648072" cy="360413"/>
            </a:xfrm>
            <a:prstGeom prst="rightArrow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600" dirty="0" err="1">
                <a:solidFill>
                  <a:srgbClr val="272627"/>
                </a:solidFill>
                <a:cs typeface="PT Sans"/>
              </a:endParaRPr>
            </a:p>
          </p:txBody>
        </p:sp>
        <p:sp>
          <p:nvSpPr>
            <p:cNvPr id="13" name="Right Arrow 12"/>
            <p:cNvSpPr/>
            <p:nvPr/>
          </p:nvSpPr>
          <p:spPr>
            <a:xfrm>
              <a:off x="3786378" y="2919414"/>
              <a:ext cx="648072" cy="360413"/>
            </a:xfrm>
            <a:prstGeom prst="rightArrow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600" dirty="0" err="1">
                <a:solidFill>
                  <a:srgbClr val="272627"/>
                </a:solidFill>
                <a:cs typeface="PT Sans"/>
              </a:endParaRPr>
            </a:p>
          </p:txBody>
        </p:sp>
        <p:sp>
          <p:nvSpPr>
            <p:cNvPr id="14" name="Right Arrow 13"/>
            <p:cNvSpPr/>
            <p:nvPr/>
          </p:nvSpPr>
          <p:spPr>
            <a:xfrm>
              <a:off x="3786378" y="4075274"/>
              <a:ext cx="648072" cy="360413"/>
            </a:xfrm>
            <a:prstGeom prst="rightArrow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600" dirty="0" err="1">
                <a:solidFill>
                  <a:srgbClr val="272627"/>
                </a:solidFill>
                <a:cs typeface="PT Sans"/>
              </a:endParaRPr>
            </a:p>
          </p:txBody>
        </p:sp>
        <p:sp>
          <p:nvSpPr>
            <p:cNvPr id="15" name="Right Arrow 14"/>
            <p:cNvSpPr/>
            <p:nvPr/>
          </p:nvSpPr>
          <p:spPr>
            <a:xfrm>
              <a:off x="3786378" y="5077124"/>
              <a:ext cx="648072" cy="360412"/>
            </a:xfrm>
            <a:prstGeom prst="rightArrow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600" dirty="0" err="1">
                <a:solidFill>
                  <a:srgbClr val="272627"/>
                </a:solidFill>
                <a:cs typeface="PT Sans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1053772" y="2178711"/>
            <a:ext cx="1655763" cy="27146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solidFill>
                  <a:schemeClr val="accent4">
                    <a:lumMod val="50000"/>
                  </a:schemeClr>
                </a:solidFill>
                <a:latin typeface="Calibri (body)"/>
                <a:cs typeface="Calibri (body)"/>
              </a:rPr>
              <a:t>Characteristics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800181" y="2178711"/>
            <a:ext cx="1655763" cy="271462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solidFill>
                  <a:srgbClr val="272627"/>
                </a:solidFill>
                <a:latin typeface="Calibri (body)"/>
                <a:cs typeface="Calibri (body)"/>
              </a:rPr>
              <a:t>Advantages</a:t>
            </a:r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836221" y="1768640"/>
            <a:ext cx="730861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600" b="1" i="1" dirty="0">
                <a:solidFill>
                  <a:srgbClr val="272627"/>
                </a:solidFill>
                <a:latin typeface="Calibri (body)" charset="0"/>
                <a:cs typeface="Calibri (body)" charset="0"/>
              </a:rPr>
              <a:t>C</a:t>
            </a:r>
            <a:r>
              <a:rPr lang="en-GB" sz="1600" b="1" i="1" dirty="0" smtClean="0">
                <a:solidFill>
                  <a:srgbClr val="272627"/>
                </a:solidFill>
                <a:latin typeface="Calibri (body)" charset="0"/>
                <a:cs typeface="Calibri (body)" charset="0"/>
              </a:rPr>
              <a:t>heap </a:t>
            </a:r>
            <a:r>
              <a:rPr lang="en-GB" sz="1600" b="1" i="1" dirty="0">
                <a:solidFill>
                  <a:srgbClr val="272627"/>
                </a:solidFill>
                <a:latin typeface="Calibri (body)" charset="0"/>
                <a:cs typeface="Calibri (body)" charset="0"/>
              </a:rPr>
              <a:t>zero-emission power system – no life-cycle surprises, </a:t>
            </a:r>
            <a:r>
              <a:rPr lang="en-GB" sz="1600" b="1" i="1" u="sng" dirty="0">
                <a:solidFill>
                  <a:srgbClr val="272627"/>
                </a:solidFill>
                <a:latin typeface="Calibri (body)" charset="0"/>
                <a:cs typeface="Calibri (body)" charset="0"/>
              </a:rPr>
              <a:t>free</a:t>
            </a:r>
            <a:r>
              <a:rPr lang="en-GB" sz="1600" b="1" dirty="0">
                <a:solidFill>
                  <a:srgbClr val="272627"/>
                </a:solidFill>
                <a:latin typeface="Calibri (body)" charset="0"/>
                <a:cs typeface="Calibri (body)" charset="0"/>
              </a:rPr>
              <a:t> </a:t>
            </a:r>
            <a:r>
              <a:rPr lang="en-GB" sz="1600" b="1" i="1" dirty="0">
                <a:solidFill>
                  <a:srgbClr val="272627"/>
                </a:solidFill>
                <a:latin typeface="Calibri (body)" charset="0"/>
                <a:cs typeface="Calibri (body)" charset="0"/>
              </a:rPr>
              <a:t>cooling</a:t>
            </a:r>
          </a:p>
        </p:txBody>
      </p:sp>
    </p:spTree>
    <p:extLst>
      <p:ext uri="{BB962C8B-B14F-4D97-AF65-F5344CB8AC3E}">
        <p14:creationId xmlns:p14="http://schemas.microsoft.com/office/powerpoint/2010/main" val="1915643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66484" y="6586025"/>
            <a:ext cx="55753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272627"/>
                </a:solidFill>
              </a:rPr>
              <a:t>Copyright Dearman Engine </a:t>
            </a:r>
            <a:r>
              <a:rPr lang="en-US" sz="1200" dirty="0" smtClean="0">
                <a:solidFill>
                  <a:srgbClr val="272627"/>
                </a:solidFill>
              </a:rPr>
              <a:t>Company</a:t>
            </a:r>
          </a:p>
        </p:txBody>
      </p:sp>
      <p:sp>
        <p:nvSpPr>
          <p:cNvPr id="8" name="Rectangle 7"/>
          <p:cNvSpPr/>
          <p:nvPr/>
        </p:nvSpPr>
        <p:spPr>
          <a:xfrm>
            <a:off x="8519159" y="6586025"/>
            <a:ext cx="5649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272627"/>
                </a:solidFill>
              </a:rPr>
              <a:t>11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70069" y="1227501"/>
            <a:ext cx="9014059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000" dirty="0" smtClean="0">
                <a:solidFill>
                  <a:srgbClr val="272627"/>
                </a:solidFill>
                <a:latin typeface="Calibri" charset="0"/>
              </a:rPr>
              <a:t>Liquid air can be used in different mobile applications…</a:t>
            </a:r>
            <a:endParaRPr lang="en-US" sz="3000" dirty="0">
              <a:solidFill>
                <a:srgbClr val="272627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427860" y="1774917"/>
            <a:ext cx="124" cy="4752529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44026" y="4293095"/>
            <a:ext cx="8837346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243" y="2496248"/>
            <a:ext cx="2232248" cy="1292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0"/>
          <p:cNvSpPr txBox="1">
            <a:spLocks noChangeArrowheads="1"/>
          </p:cNvSpPr>
          <p:nvPr/>
        </p:nvSpPr>
        <p:spPr bwMode="auto">
          <a:xfrm>
            <a:off x="692278" y="1920341"/>
            <a:ext cx="30183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2000" b="1" dirty="0">
                <a:solidFill>
                  <a:srgbClr val="272627"/>
                </a:solidFill>
              </a:rPr>
              <a:t>Engine-based refrigeration</a:t>
            </a:r>
          </a:p>
        </p:txBody>
      </p:sp>
      <p:sp>
        <p:nvSpPr>
          <p:cNvPr id="15" name="TextBox 21"/>
          <p:cNvSpPr txBox="1">
            <a:spLocks noChangeArrowheads="1"/>
          </p:cNvSpPr>
          <p:nvPr/>
        </p:nvSpPr>
        <p:spPr bwMode="auto">
          <a:xfrm>
            <a:off x="149239" y="4369203"/>
            <a:ext cx="42351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2000" b="1" dirty="0">
                <a:solidFill>
                  <a:srgbClr val="272627"/>
                </a:solidFill>
              </a:rPr>
              <a:t>Waste heat </a:t>
            </a:r>
            <a:r>
              <a:rPr lang="en-GB" sz="2000" b="1" dirty="0" smtClean="0">
                <a:solidFill>
                  <a:srgbClr val="272627"/>
                </a:solidFill>
              </a:rPr>
              <a:t>recovery </a:t>
            </a:r>
            <a:r>
              <a:rPr lang="en-GB" sz="2000" b="1" dirty="0">
                <a:solidFill>
                  <a:srgbClr val="272627"/>
                </a:solidFill>
              </a:rPr>
              <a:t>engine efficiency</a:t>
            </a:r>
          </a:p>
        </p:txBody>
      </p:sp>
      <p:pic>
        <p:nvPicPr>
          <p:cNvPr id="17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194" y="5028069"/>
            <a:ext cx="1528762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417" y="2447602"/>
            <a:ext cx="19812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4919193" y="4367854"/>
            <a:ext cx="37618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GB" sz="2000" b="1" dirty="0">
                <a:solidFill>
                  <a:srgbClr val="272627"/>
                </a:solidFill>
              </a:rPr>
              <a:t>Combined cooling and propulsion</a:t>
            </a:r>
          </a:p>
        </p:txBody>
      </p:sp>
      <p:pic>
        <p:nvPicPr>
          <p:cNvPr id="22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468" y="4949238"/>
            <a:ext cx="1381125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10"/>
          <p:cNvSpPr txBox="1">
            <a:spLocks noChangeArrowheads="1"/>
          </p:cNvSpPr>
          <p:nvPr/>
        </p:nvSpPr>
        <p:spPr bwMode="auto">
          <a:xfrm>
            <a:off x="4733901" y="1920341"/>
            <a:ext cx="39471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GB" sz="2000" b="1" dirty="0" smtClean="0">
                <a:solidFill>
                  <a:srgbClr val="272627"/>
                </a:solidFill>
              </a:rPr>
              <a:t>Aux power and air-conditioning</a:t>
            </a:r>
            <a:endParaRPr lang="en-GB" sz="2000" b="1" dirty="0">
              <a:solidFill>
                <a:srgbClr val="2726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4330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66484" y="6586025"/>
            <a:ext cx="55753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272627"/>
                </a:solidFill>
              </a:rPr>
              <a:t>Copyright Dearman Engine </a:t>
            </a:r>
            <a:r>
              <a:rPr lang="en-US" sz="1200" dirty="0" smtClean="0">
                <a:solidFill>
                  <a:srgbClr val="272627"/>
                </a:solidFill>
              </a:rPr>
              <a:t>Company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519159" y="6586025"/>
            <a:ext cx="5649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272627"/>
                </a:solidFill>
              </a:rPr>
              <a:t>12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480174" y="2272945"/>
            <a:ext cx="4048027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600" dirty="0">
                <a:solidFill>
                  <a:srgbClr val="272627"/>
                </a:solidFill>
                <a:latin typeface="Calibri"/>
                <a:cs typeface="Calibri"/>
              </a:rPr>
              <a:t>Large scale Dearman Engines </a:t>
            </a:r>
            <a:r>
              <a:rPr lang="en-GB" sz="2600" dirty="0" smtClean="0">
                <a:solidFill>
                  <a:srgbClr val="272627"/>
                </a:solidFill>
                <a:latin typeface="Calibri"/>
                <a:cs typeface="Calibri"/>
              </a:rPr>
              <a:t>can </a:t>
            </a:r>
            <a:r>
              <a:rPr lang="en-GB" sz="2600" dirty="0">
                <a:solidFill>
                  <a:srgbClr val="272627"/>
                </a:solidFill>
                <a:latin typeface="Calibri"/>
                <a:cs typeface="Calibri"/>
              </a:rPr>
              <a:t>be used to </a:t>
            </a:r>
            <a:r>
              <a:rPr lang="en-GB" sz="2600" dirty="0" smtClean="0">
                <a:solidFill>
                  <a:srgbClr val="272627"/>
                </a:solidFill>
                <a:latin typeface="Calibri"/>
                <a:cs typeface="Calibri"/>
              </a:rPr>
              <a:t>provide zero emission and lower </a:t>
            </a:r>
            <a:r>
              <a:rPr lang="en-GB" sz="2600" dirty="0" smtClean="0">
                <a:solidFill>
                  <a:srgbClr val="272627"/>
                </a:solidFill>
                <a:latin typeface="Calibri"/>
                <a:cs typeface="Calibri"/>
              </a:rPr>
              <a:t>CO2 </a:t>
            </a:r>
            <a:r>
              <a:rPr lang="en-GB" sz="2600" dirty="0">
                <a:solidFill>
                  <a:srgbClr val="272627"/>
                </a:solidFill>
                <a:latin typeface="Calibri"/>
                <a:cs typeface="Calibri"/>
              </a:rPr>
              <a:t>cooling and power </a:t>
            </a:r>
            <a:r>
              <a:rPr lang="en-GB" sz="2600" dirty="0" smtClean="0">
                <a:solidFill>
                  <a:srgbClr val="272627"/>
                </a:solidFill>
                <a:latin typeface="Calibri"/>
                <a:cs typeface="Calibri"/>
              </a:rPr>
              <a:t>on </a:t>
            </a:r>
            <a:r>
              <a:rPr lang="en-GB" sz="2600" dirty="0">
                <a:solidFill>
                  <a:srgbClr val="272627"/>
                </a:solidFill>
                <a:latin typeface="Calibri"/>
                <a:cs typeface="Calibri"/>
              </a:rPr>
              <a:t>demand (back-up or peak power) for refrigerated </a:t>
            </a:r>
            <a:r>
              <a:rPr lang="en-GB" sz="2600" dirty="0" smtClean="0">
                <a:solidFill>
                  <a:srgbClr val="272627"/>
                </a:solidFill>
                <a:latin typeface="Calibri"/>
                <a:cs typeface="Calibri"/>
              </a:rPr>
              <a:t>buildings, data centre, supermarkets.</a:t>
            </a:r>
            <a:endParaRPr lang="en-GB" sz="2600" dirty="0">
              <a:solidFill>
                <a:srgbClr val="272627"/>
              </a:solidFill>
              <a:latin typeface="Calibri"/>
              <a:cs typeface="Calibri"/>
            </a:endParaR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1655" y="2114870"/>
            <a:ext cx="4369641" cy="215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22713" y="3803691"/>
            <a:ext cx="3262454" cy="2166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itle 13"/>
          <p:cNvSpPr txBox="1">
            <a:spLocks/>
          </p:cNvSpPr>
          <p:nvPr/>
        </p:nvSpPr>
        <p:spPr>
          <a:xfrm>
            <a:off x="611560" y="1246644"/>
            <a:ext cx="7916862" cy="5748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 smtClean="0">
                <a:solidFill>
                  <a:srgbClr val="272627"/>
                </a:solidFill>
                <a:latin typeface="Calibri" charset="0"/>
              </a:rPr>
              <a:t>…and also stationary applications</a:t>
            </a:r>
            <a:endParaRPr lang="en-US" sz="4000" dirty="0">
              <a:solidFill>
                <a:srgbClr val="2726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6434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66484" y="6586025"/>
            <a:ext cx="55753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accent4">
                    <a:lumMod val="50000"/>
                  </a:schemeClr>
                </a:solidFill>
              </a:rPr>
              <a:t>Copyright Dearman Engine </a:t>
            </a:r>
            <a:r>
              <a:rPr lang="en-US" sz="1200" dirty="0" smtClean="0">
                <a:solidFill>
                  <a:schemeClr val="accent4">
                    <a:lumMod val="50000"/>
                  </a:schemeClr>
                </a:solidFill>
              </a:rPr>
              <a:t>Company</a:t>
            </a:r>
            <a:endParaRPr lang="en-US" sz="1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519159" y="6586025"/>
            <a:ext cx="5649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chemeClr val="accent4">
                    <a:lumMod val="50000"/>
                  </a:schemeClr>
                </a:solidFill>
              </a:rPr>
              <a:t>13</a:t>
            </a:r>
            <a:endParaRPr lang="en-US" sz="1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1200041"/>
            <a:ext cx="8820472" cy="9328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Calibri (heading)" charset="0"/>
                <a:cs typeface="Calibri (heading)" charset="0"/>
              </a:rPr>
              <a:t>Clean energy solutions need to make a significant commercial case (economics / license to operate)</a:t>
            </a:r>
            <a:endParaRPr lang="en-US" sz="3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293380" y="2255737"/>
            <a:ext cx="5023108" cy="4146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/>
              <a:buChar char="•"/>
            </a:pPr>
            <a:r>
              <a:rPr lang="en-US" b="1" u="sng" dirty="0" smtClean="0">
                <a:solidFill>
                  <a:schemeClr val="accent4">
                    <a:lumMod val="50000"/>
                  </a:schemeClr>
                </a:solidFill>
                <a:latin typeface="Calibri (body)" charset="0"/>
                <a:cs typeface="Calibri (body)" charset="0"/>
              </a:rPr>
              <a:t>Cheaper and cleaner refrigerated transport or air conditioning</a:t>
            </a:r>
          </a:p>
          <a:p>
            <a:pPr marL="285750" indent="-285750">
              <a:buFont typeface="Arial"/>
              <a:buChar char="•"/>
            </a:pPr>
            <a:endParaRPr lang="en-US" sz="800" b="1" u="sng" dirty="0" smtClean="0">
              <a:solidFill>
                <a:schemeClr val="accent4">
                  <a:lumMod val="50000"/>
                </a:schemeClr>
              </a:solidFill>
              <a:latin typeface="Calibri (body)" charset="0"/>
              <a:cs typeface="Calibri (body)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libri (body)" charset="0"/>
                <a:cs typeface="Calibri (body)" charset="0"/>
              </a:rPr>
              <a:t>A transport refrigeration unit consumes 15-20% of a refrigerated vehicle’s diesel, and emits up to 29 times as much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libri (body)" charset="0"/>
                <a:cs typeface="Calibri (body)" charset="0"/>
              </a:rPr>
              <a:t>PM and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libri (body)" charset="0"/>
                <a:cs typeface="Calibri (body)" charset="0"/>
              </a:rPr>
              <a:t>6 times more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libri (body)" charset="0"/>
                <a:cs typeface="Calibri (body)" charset="0"/>
              </a:rPr>
              <a:t>NOx than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libri (body)" charset="0"/>
                <a:cs typeface="Calibri (body)" charset="0"/>
              </a:rPr>
              <a:t>a modern Euro VI primary diesel engine</a:t>
            </a:r>
          </a:p>
          <a:p>
            <a:endParaRPr lang="en-US" sz="800" b="1" u="sng" dirty="0" smtClean="0">
              <a:solidFill>
                <a:schemeClr val="accent4">
                  <a:lumMod val="50000"/>
                </a:schemeClr>
              </a:solidFill>
              <a:latin typeface="Calibri (body)" charset="0"/>
              <a:cs typeface="Calibri (body)" charset="0"/>
            </a:endParaRPr>
          </a:p>
          <a:p>
            <a:pPr marL="285750" indent="-285750">
              <a:lnSpc>
                <a:spcPct val="120000"/>
              </a:lnSpc>
              <a:spcBef>
                <a:spcPct val="0"/>
              </a:spcBef>
              <a:buFont typeface="Arial"/>
              <a:buChar char="•"/>
            </a:pPr>
            <a:r>
              <a:rPr lang="en-US" b="1" u="sng" dirty="0" smtClean="0">
                <a:solidFill>
                  <a:schemeClr val="accent4">
                    <a:lumMod val="50000"/>
                  </a:schemeClr>
                </a:solidFill>
                <a:latin typeface="Calibri (body)" charset="0"/>
                <a:cs typeface="Calibri (body)" charset="0"/>
              </a:rPr>
              <a:t>High efficiency waste heat recovery </a:t>
            </a:r>
            <a:r>
              <a:rPr lang="en-US" b="1" u="sng" dirty="0" smtClean="0">
                <a:solidFill>
                  <a:schemeClr val="accent4">
                    <a:lumMod val="50000"/>
                  </a:schemeClr>
                </a:solidFill>
                <a:latin typeface="Calibri (body)" charset="0"/>
                <a:cs typeface="Calibri (body)" charset="0"/>
              </a:rPr>
              <a:t>system.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Calibri (body)" charset="0"/>
                <a:cs typeface="Calibri (body)" charset="0"/>
              </a:rPr>
              <a:t>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libri (body)" charset="0"/>
                <a:cs typeface="Calibri (body)" charset="0"/>
              </a:rPr>
              <a:t>Harnessing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libri (body)" charset="0"/>
                <a:cs typeface="Calibri (body)" charset="0"/>
              </a:rPr>
              <a:t>waste heat of the radiator loop, saving upwards of 25% diesel consumption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405154"/>
              </p:ext>
            </p:extLst>
          </p:nvPr>
        </p:nvGraphicFramePr>
        <p:xfrm>
          <a:off x="5436096" y="2211942"/>
          <a:ext cx="3473450" cy="215106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959382"/>
                <a:gridCol w="1514068"/>
              </a:tblGrid>
              <a:tr h="430212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rgbClr val="FFFFFF"/>
                          </a:solidFill>
                          <a:latin typeface="+mn-lt"/>
                          <a:cs typeface="Times New Roman"/>
                        </a:rPr>
                        <a:t>UK case</a:t>
                      </a:r>
                      <a:endParaRPr lang="en-GB" sz="1600" dirty="0">
                        <a:solidFill>
                          <a:srgbClr val="FFFFFF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91426" marR="91426" marT="45730" marB="45730"/>
                </a:tc>
                <a:tc>
                  <a:txBody>
                    <a:bodyPr/>
                    <a:lstStyle/>
                    <a:p>
                      <a:r>
                        <a:rPr lang="en-GB" sz="1600" dirty="0" err="1" smtClean="0">
                          <a:solidFill>
                            <a:srgbClr val="FFFFFF"/>
                          </a:solidFill>
                          <a:latin typeface="+mn-lt"/>
                          <a:cs typeface="Times New Roman"/>
                        </a:rPr>
                        <a:t>Vs</a:t>
                      </a:r>
                      <a:r>
                        <a:rPr lang="en-GB" sz="1600" dirty="0" smtClean="0">
                          <a:solidFill>
                            <a:srgbClr val="FFFFFF"/>
                          </a:solidFill>
                          <a:latin typeface="+mn-lt"/>
                          <a:cs typeface="Times New Roman"/>
                        </a:rPr>
                        <a:t> Diesel</a:t>
                      </a:r>
                      <a:endParaRPr lang="en-GB" sz="1600" dirty="0">
                        <a:solidFill>
                          <a:srgbClr val="FFFFFF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91426" marR="91426" marT="45730" marB="45730"/>
                </a:tc>
              </a:tr>
              <a:tr h="430212">
                <a:tc>
                  <a:txBody>
                    <a:bodyPr/>
                    <a:lstStyle/>
                    <a:p>
                      <a:r>
                        <a:rPr lang="en-GB" sz="1600" dirty="0" err="1" smtClean="0">
                          <a:solidFill>
                            <a:srgbClr val="6D6D6D"/>
                          </a:solidFill>
                          <a:latin typeface="+mn-lt"/>
                          <a:cs typeface="Times New Roman"/>
                        </a:rPr>
                        <a:t>CapEx</a:t>
                      </a:r>
                      <a:endParaRPr lang="en-GB" sz="1600" dirty="0">
                        <a:solidFill>
                          <a:srgbClr val="6D6D6D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91426" marR="91426" marT="45730" marB="45730"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rgbClr val="6D6D6D"/>
                          </a:solidFill>
                          <a:latin typeface="+mn-lt"/>
                          <a:cs typeface="Times New Roman"/>
                        </a:rPr>
                        <a:t>+£270</a:t>
                      </a:r>
                      <a:endParaRPr lang="en-GB" sz="1600" dirty="0">
                        <a:solidFill>
                          <a:srgbClr val="6D6D6D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91426" marR="91426" marT="45730" marB="45730"/>
                </a:tc>
              </a:tr>
              <a:tr h="430212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rgbClr val="6D6D6D"/>
                          </a:solidFill>
                          <a:latin typeface="+mn-lt"/>
                          <a:cs typeface="Times New Roman"/>
                        </a:rPr>
                        <a:t>Yearly </a:t>
                      </a:r>
                      <a:r>
                        <a:rPr lang="en-GB" sz="1600" dirty="0" err="1" smtClean="0">
                          <a:solidFill>
                            <a:srgbClr val="6D6D6D"/>
                          </a:solidFill>
                          <a:latin typeface="+mn-lt"/>
                          <a:cs typeface="Times New Roman"/>
                        </a:rPr>
                        <a:t>OpEx</a:t>
                      </a:r>
                      <a:endParaRPr lang="en-GB" sz="1600" dirty="0">
                        <a:solidFill>
                          <a:srgbClr val="6D6D6D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91426" marR="91426" marT="45730" marB="45730"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rgbClr val="6D6D6D"/>
                          </a:solidFill>
                          <a:latin typeface="+mn-lt"/>
                          <a:cs typeface="Times New Roman"/>
                        </a:rPr>
                        <a:t>-£1,200</a:t>
                      </a:r>
                      <a:endParaRPr lang="en-GB" sz="1600" dirty="0">
                        <a:solidFill>
                          <a:srgbClr val="6D6D6D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91426" marR="91426" marT="45730" marB="45730"/>
                </a:tc>
              </a:tr>
              <a:tr h="430212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rgbClr val="6D6D6D"/>
                          </a:solidFill>
                          <a:latin typeface="+mn-lt"/>
                          <a:cs typeface="Times New Roman"/>
                        </a:rPr>
                        <a:t>Payback Time</a:t>
                      </a:r>
                      <a:endParaRPr lang="en-GB" sz="1600" dirty="0">
                        <a:solidFill>
                          <a:srgbClr val="6D6D6D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91426" marR="91426" marT="45730" marB="45730"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rgbClr val="6D6D6D"/>
                          </a:solidFill>
                          <a:latin typeface="+mn-lt"/>
                          <a:cs typeface="Times New Roman"/>
                        </a:rPr>
                        <a:t>~2 months</a:t>
                      </a:r>
                      <a:endParaRPr lang="en-GB" sz="1600" dirty="0">
                        <a:solidFill>
                          <a:srgbClr val="6D6D6D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91426" marR="91426" marT="45730" marB="45730"/>
                </a:tc>
              </a:tr>
              <a:tr h="430212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rgbClr val="6D6D6D"/>
                          </a:solidFill>
                          <a:latin typeface="+mn-lt"/>
                          <a:cs typeface="Times New Roman"/>
                        </a:rPr>
                        <a:t>10yr TCO</a:t>
                      </a:r>
                      <a:endParaRPr lang="en-GB" sz="1600" dirty="0">
                        <a:solidFill>
                          <a:srgbClr val="6D6D6D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91426" marR="91426" marT="45730" marB="45730"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rgbClr val="6D6D6D"/>
                          </a:solidFill>
                          <a:latin typeface="+mn-lt"/>
                          <a:cs typeface="Times New Roman"/>
                        </a:rPr>
                        <a:t>-£12k</a:t>
                      </a:r>
                      <a:endParaRPr lang="en-GB" sz="1600" dirty="0">
                        <a:solidFill>
                          <a:srgbClr val="6D6D6D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91426" marR="91426" marT="45730" marB="45730"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785665"/>
              </p:ext>
            </p:extLst>
          </p:nvPr>
        </p:nvGraphicFramePr>
        <p:xfrm>
          <a:off x="5436096" y="4435109"/>
          <a:ext cx="3473450" cy="2016125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976756"/>
                <a:gridCol w="1496694"/>
              </a:tblGrid>
              <a:tr h="403225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rgbClr val="FFFFFF"/>
                          </a:solidFill>
                        </a:rPr>
                        <a:t>UK case</a:t>
                      </a:r>
                      <a:endParaRPr lang="en-GB" sz="1600" dirty="0">
                        <a:solidFill>
                          <a:srgbClr val="FFFFFF"/>
                        </a:solidFill>
                      </a:endParaRPr>
                    </a:p>
                  </a:txBody>
                  <a:tcPr marL="91426" marR="91426" marT="45726" marB="45726"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rgbClr val="FFFFFF"/>
                          </a:solidFill>
                        </a:rPr>
                        <a:t>Bus with a/c</a:t>
                      </a:r>
                      <a:endParaRPr lang="en-GB" sz="1600" dirty="0">
                        <a:solidFill>
                          <a:srgbClr val="FFFFFF"/>
                        </a:solidFill>
                      </a:endParaRPr>
                    </a:p>
                  </a:txBody>
                  <a:tcPr marL="91426" marR="91426" marT="45726" marB="45726"/>
                </a:tc>
              </a:tr>
              <a:tr h="403225">
                <a:tc>
                  <a:txBody>
                    <a:bodyPr/>
                    <a:lstStyle/>
                    <a:p>
                      <a:r>
                        <a:rPr lang="en-GB" sz="1600" dirty="0" err="1" smtClean="0">
                          <a:solidFill>
                            <a:srgbClr val="6D6D6D"/>
                          </a:solidFill>
                        </a:rPr>
                        <a:t>CapEx</a:t>
                      </a:r>
                      <a:endParaRPr lang="en-GB" sz="1600" dirty="0">
                        <a:solidFill>
                          <a:srgbClr val="6D6D6D"/>
                        </a:solidFill>
                      </a:endParaRPr>
                    </a:p>
                  </a:txBody>
                  <a:tcPr marL="91426" marR="91426" marT="45726" marB="45726"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rgbClr val="6D6D6D"/>
                          </a:solidFill>
                        </a:rPr>
                        <a:t>+£4,000</a:t>
                      </a:r>
                      <a:endParaRPr lang="en-GB" sz="1600" dirty="0">
                        <a:solidFill>
                          <a:srgbClr val="6D6D6D"/>
                        </a:solidFill>
                      </a:endParaRPr>
                    </a:p>
                  </a:txBody>
                  <a:tcPr marL="91426" marR="91426" marT="45726" marB="45726"/>
                </a:tc>
              </a:tr>
              <a:tr h="403225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rgbClr val="6D6D6D"/>
                          </a:solidFill>
                        </a:rPr>
                        <a:t>Yearly </a:t>
                      </a:r>
                      <a:r>
                        <a:rPr lang="en-GB" sz="1600" dirty="0" err="1" smtClean="0">
                          <a:solidFill>
                            <a:srgbClr val="6D6D6D"/>
                          </a:solidFill>
                        </a:rPr>
                        <a:t>OpEx</a:t>
                      </a:r>
                      <a:endParaRPr lang="en-GB" sz="1600" dirty="0">
                        <a:solidFill>
                          <a:srgbClr val="6D6D6D"/>
                        </a:solidFill>
                      </a:endParaRPr>
                    </a:p>
                  </a:txBody>
                  <a:tcPr marL="91426" marR="91426" marT="45726" marB="45726"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rgbClr val="6D6D6D"/>
                          </a:solidFill>
                        </a:rPr>
                        <a:t>-£2,800</a:t>
                      </a:r>
                      <a:endParaRPr lang="en-GB" sz="1600" dirty="0">
                        <a:solidFill>
                          <a:srgbClr val="6D6D6D"/>
                        </a:solidFill>
                      </a:endParaRPr>
                    </a:p>
                  </a:txBody>
                  <a:tcPr marL="91426" marR="91426" marT="45726" marB="45726"/>
                </a:tc>
              </a:tr>
              <a:tr h="403225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rgbClr val="6D6D6D"/>
                          </a:solidFill>
                        </a:rPr>
                        <a:t>Payback Time</a:t>
                      </a:r>
                      <a:endParaRPr lang="en-GB" sz="1600" dirty="0">
                        <a:solidFill>
                          <a:srgbClr val="6D6D6D"/>
                        </a:solidFill>
                      </a:endParaRPr>
                    </a:p>
                  </a:txBody>
                  <a:tcPr marL="91426" marR="91426" marT="45726" marB="45726"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rgbClr val="6D6D6D"/>
                          </a:solidFill>
                        </a:rPr>
                        <a:t>&lt;</a:t>
                      </a:r>
                      <a:r>
                        <a:rPr lang="en-GB" sz="1600" baseline="0" dirty="0" smtClean="0">
                          <a:solidFill>
                            <a:srgbClr val="6D6D6D"/>
                          </a:solidFill>
                        </a:rPr>
                        <a:t> 1.5 years</a:t>
                      </a:r>
                      <a:endParaRPr lang="en-GB" sz="1600" dirty="0">
                        <a:solidFill>
                          <a:srgbClr val="6D6D6D"/>
                        </a:solidFill>
                      </a:endParaRPr>
                    </a:p>
                  </a:txBody>
                  <a:tcPr marL="91426" marR="91426" marT="45726" marB="45726"/>
                </a:tc>
              </a:tr>
              <a:tr h="403225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rgbClr val="6D6D6D"/>
                          </a:solidFill>
                        </a:rPr>
                        <a:t>10yr TCO</a:t>
                      </a:r>
                      <a:endParaRPr lang="en-GB" sz="1600" dirty="0">
                        <a:solidFill>
                          <a:srgbClr val="6D6D6D"/>
                        </a:solidFill>
                      </a:endParaRPr>
                    </a:p>
                  </a:txBody>
                  <a:tcPr marL="91426" marR="91426" marT="45726" marB="45726"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rgbClr val="6D6D6D"/>
                          </a:solidFill>
                        </a:rPr>
                        <a:t>-£24k</a:t>
                      </a:r>
                      <a:endParaRPr lang="en-GB" sz="1600" dirty="0">
                        <a:solidFill>
                          <a:srgbClr val="6D6D6D"/>
                        </a:solidFill>
                      </a:endParaRPr>
                    </a:p>
                  </a:txBody>
                  <a:tcPr marL="91426" marR="91426" marT="45726" marB="45726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56434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225425" y="6575326"/>
            <a:ext cx="5794375" cy="24764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1200" dirty="0">
                <a:solidFill>
                  <a:srgbClr val="272627"/>
                </a:solidFill>
              </a:rPr>
              <a:t>Copyright Dearman Engine </a:t>
            </a:r>
            <a:r>
              <a:rPr lang="en-US" sz="1200" dirty="0" smtClean="0">
                <a:solidFill>
                  <a:srgbClr val="272627"/>
                </a:solidFill>
              </a:rPr>
              <a:t>Company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83751" y="6545429"/>
            <a:ext cx="339835" cy="3300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96036ED-B5BF-8641-B154-008CA4F18D29}" type="slidenum">
              <a:rPr lang="en-US" sz="1200">
                <a:solidFill>
                  <a:srgbClr val="272627"/>
                </a:solidFill>
              </a:rPr>
              <a:pPr>
                <a:defRPr/>
              </a:pPr>
              <a:t>14</a:t>
            </a:fld>
            <a:endParaRPr lang="en-US" sz="1200" dirty="0">
              <a:solidFill>
                <a:srgbClr val="272627"/>
              </a:solidFill>
            </a:endParaRPr>
          </a:p>
        </p:txBody>
      </p:sp>
      <p:pic>
        <p:nvPicPr>
          <p:cNvPr id="12292" name="Picture 5" descr="Ma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22" y="2547616"/>
            <a:ext cx="5878513" cy="396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993717"/>
              </p:ext>
            </p:extLst>
          </p:nvPr>
        </p:nvGraphicFramePr>
        <p:xfrm>
          <a:off x="6324008" y="1949450"/>
          <a:ext cx="2643189" cy="4576761"/>
        </p:xfrm>
        <a:graphic>
          <a:graphicData uri="http://schemas.openxmlformats.org/drawingml/2006/table">
            <a:tbl>
              <a:tblPr/>
              <a:tblGrid>
                <a:gridCol w="1063316"/>
                <a:gridCol w="902785"/>
                <a:gridCol w="677088"/>
              </a:tblGrid>
              <a:tr h="90696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6D6D6D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Distance . </a:t>
                      </a:r>
                      <a:r>
                        <a:rPr lang="en-US" sz="1200" b="0" i="0" u="none" strike="noStrike" dirty="0" smtClean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miles to nearest plant</a:t>
                      </a:r>
                      <a:endParaRPr lang="en-US" sz="1200" b="0" i="0" u="none" strike="noStrike" dirty="0">
                        <a:solidFill>
                          <a:srgbClr val="6D6D6D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Available </a:t>
                      </a:r>
                    </a:p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daily resource </a:t>
                      </a:r>
                      <a:endParaRPr lang="en-US" sz="1200" b="0" i="0" u="none" strike="noStrike" dirty="0">
                        <a:solidFill>
                          <a:srgbClr val="6D6D6D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Arial"/>
                        </a:rPr>
                        <a:t>London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180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DC4C"/>
                    </a:solidFill>
                  </a:tcPr>
                </a:tc>
              </a:tr>
              <a:tr h="182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Arial"/>
                        </a:rPr>
                        <a:t>Leeds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365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DC4C"/>
                    </a:solidFill>
                  </a:tcPr>
                </a:tc>
              </a:tr>
              <a:tr h="182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Arial"/>
                        </a:rPr>
                        <a:t>Glasgow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140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DC4C"/>
                    </a:solidFill>
                  </a:tcPr>
                </a:tc>
              </a:tr>
              <a:tr h="182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Arial"/>
                        </a:rPr>
                        <a:t>Sheffield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365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DC4C"/>
                    </a:solidFill>
                  </a:tcPr>
                </a:tc>
              </a:tr>
              <a:tr h="182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Arial"/>
                        </a:rPr>
                        <a:t>Bradford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365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DC4C"/>
                    </a:solidFill>
                  </a:tcPr>
                </a:tc>
              </a:tr>
              <a:tr h="182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6D6D6D"/>
                          </a:solidFill>
                          <a:effectLst/>
                          <a:latin typeface="Arial"/>
                        </a:rPr>
                        <a:t>Manchester</a:t>
                      </a:r>
                      <a:endParaRPr lang="en-US" sz="1200" b="0" i="0" u="none" strike="noStrike" dirty="0">
                        <a:solidFill>
                          <a:srgbClr val="6D6D6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140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DC4C"/>
                    </a:solidFill>
                  </a:tcPr>
                </a:tc>
              </a:tr>
              <a:tr h="182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Arial"/>
                        </a:rPr>
                        <a:t>Edinburgh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140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DC4C"/>
                    </a:solidFill>
                  </a:tcPr>
                </a:tc>
              </a:tr>
              <a:tr h="182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Arial"/>
                        </a:rPr>
                        <a:t>Liverpool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140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DC4C"/>
                    </a:solidFill>
                  </a:tcPr>
                </a:tc>
              </a:tr>
              <a:tr h="182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Arial"/>
                        </a:rPr>
                        <a:t>Cardiff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350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DC4C"/>
                    </a:solidFill>
                  </a:tcPr>
                </a:tc>
              </a:tr>
              <a:tr h="182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Arial"/>
                        </a:rPr>
                        <a:t>Wakefield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225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DC4C"/>
                    </a:solidFill>
                  </a:tcPr>
                </a:tc>
              </a:tr>
              <a:tr h="182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Arial"/>
                        </a:rPr>
                        <a:t>Nottingham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225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DC4C"/>
                    </a:solidFill>
                  </a:tcPr>
                </a:tc>
              </a:tr>
              <a:tr h="1942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6D6D6D"/>
                          </a:solidFill>
                          <a:effectLst/>
                          <a:latin typeface="Arial"/>
                        </a:rPr>
                        <a:t>Newcastle</a:t>
                      </a:r>
                      <a:endParaRPr lang="en-US" sz="1200" b="0" i="0" u="none" strike="noStrike" dirty="0">
                        <a:solidFill>
                          <a:srgbClr val="6D6D6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220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DC4C"/>
                    </a:solidFill>
                  </a:tcPr>
                </a:tc>
              </a:tr>
              <a:tr h="182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Arial"/>
                        </a:rPr>
                        <a:t>Sunderland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220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DC4C"/>
                    </a:solidFill>
                  </a:tcPr>
                </a:tc>
              </a:tr>
              <a:tr h="182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Arial"/>
                        </a:rPr>
                        <a:t>Hull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140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DC4C"/>
                    </a:solidFill>
                  </a:tcPr>
                </a:tc>
              </a:tr>
              <a:tr h="182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Arial"/>
                        </a:rPr>
                        <a:t>Stoke-on-Trent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140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DC4C"/>
                    </a:solidFill>
                  </a:tcPr>
                </a:tc>
              </a:tr>
              <a:tr h="182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Arial"/>
                        </a:rPr>
                        <a:t>Derby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225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DC4C"/>
                    </a:solidFill>
                  </a:tcPr>
                </a:tc>
              </a:tr>
              <a:tr h="182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Arial"/>
                        </a:rPr>
                        <a:t>Swansea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350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DC4C"/>
                    </a:solidFill>
                  </a:tcPr>
                </a:tc>
              </a:tr>
              <a:tr h="182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Arial"/>
                        </a:rPr>
                        <a:t>Southampton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350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DC4C"/>
                    </a:solidFill>
                  </a:tcPr>
                </a:tc>
              </a:tr>
              <a:tr h="182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Arial"/>
                        </a:rPr>
                        <a:t>Portsmouth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350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DC4C"/>
                    </a:solidFill>
                  </a:tcPr>
                </a:tc>
              </a:tr>
              <a:tr h="182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Arial"/>
                        </a:rPr>
                        <a:t>Oxford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6D6D6D"/>
                          </a:solidFill>
                          <a:effectLst/>
                          <a:latin typeface="Calibri"/>
                        </a:rPr>
                        <a:t>360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DC4C"/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6422" y="1252484"/>
            <a:ext cx="90276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272627"/>
                </a:solidFill>
                <a:latin typeface="Calibri (headings)" charset="0"/>
                <a:cs typeface="Calibri (headings)" charset="0"/>
              </a:rPr>
              <a:t>Liquid air supply is well understood and widely available in industrial markets </a:t>
            </a:r>
            <a:endParaRPr lang="en-US" sz="3200" dirty="0">
              <a:solidFill>
                <a:srgbClr val="272627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499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66484" y="6586025"/>
            <a:ext cx="55753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272627"/>
                </a:solidFill>
              </a:rPr>
              <a:t>Copyright Dearman Engine </a:t>
            </a:r>
            <a:r>
              <a:rPr lang="en-US" sz="1200" dirty="0" smtClean="0">
                <a:solidFill>
                  <a:srgbClr val="272627"/>
                </a:solidFill>
              </a:rPr>
              <a:t>Company</a:t>
            </a:r>
          </a:p>
        </p:txBody>
      </p:sp>
      <p:sp>
        <p:nvSpPr>
          <p:cNvPr id="8" name="Rectangle 7"/>
          <p:cNvSpPr/>
          <p:nvPr/>
        </p:nvSpPr>
        <p:spPr>
          <a:xfrm>
            <a:off x="8519159" y="6586025"/>
            <a:ext cx="5649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272627"/>
                </a:solidFill>
              </a:rPr>
              <a:t>15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11560" y="1296271"/>
            <a:ext cx="7916862" cy="6382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rgbClr val="272627"/>
                </a:solidFill>
              </a:rPr>
              <a:t>Stage of development</a:t>
            </a:r>
            <a:endParaRPr lang="en-US" sz="4000" dirty="0">
              <a:solidFill>
                <a:srgbClr val="272627"/>
              </a:solidFill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02297" y="1947811"/>
            <a:ext cx="8024944" cy="42708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spcBef>
                <a:spcPts val="0"/>
              </a:spcBef>
              <a:spcAft>
                <a:spcPts val="1200"/>
              </a:spcAft>
              <a:buFont typeface="Arial"/>
              <a:buChar char="•"/>
            </a:pPr>
            <a:r>
              <a:rPr lang="en-US" sz="2200" dirty="0" smtClean="0">
                <a:solidFill>
                  <a:srgbClr val="272627"/>
                </a:solidFill>
              </a:rPr>
              <a:t>Transport refrigeration in on-vehicle demonstration, field trials next year and manufacture from 2016</a:t>
            </a:r>
          </a:p>
          <a:p>
            <a:pPr marL="342900" indent="-342900" algn="l">
              <a:spcBef>
                <a:spcPts val="0"/>
              </a:spcBef>
              <a:spcAft>
                <a:spcPts val="1200"/>
              </a:spcAft>
              <a:buFont typeface="Arial"/>
              <a:buChar char="•"/>
            </a:pPr>
            <a:r>
              <a:rPr lang="en-US" sz="2200" dirty="0" smtClean="0">
                <a:solidFill>
                  <a:srgbClr val="272627"/>
                </a:solidFill>
              </a:rPr>
              <a:t>Waste-heat hybrid for bus/trucks in demonstration next year</a:t>
            </a:r>
          </a:p>
          <a:p>
            <a:pPr marL="342900" indent="-342900" algn="l">
              <a:spcBef>
                <a:spcPts val="0"/>
              </a:spcBef>
              <a:spcAft>
                <a:spcPts val="1200"/>
              </a:spcAft>
              <a:buFont typeface="Arial"/>
              <a:buChar char="•"/>
            </a:pPr>
            <a:r>
              <a:rPr lang="en-US" sz="2200" dirty="0" smtClean="0">
                <a:solidFill>
                  <a:srgbClr val="272627"/>
                </a:solidFill>
              </a:rPr>
              <a:t>Aux Power Unit and static peaking / reserve plant in development (subject of grant funding applications)</a:t>
            </a:r>
          </a:p>
          <a:p>
            <a:pPr marL="342900" indent="-342900" algn="l">
              <a:spcBef>
                <a:spcPts val="0"/>
              </a:spcBef>
              <a:spcAft>
                <a:spcPts val="1200"/>
              </a:spcAft>
              <a:buFont typeface="Arial"/>
              <a:buChar char="•"/>
            </a:pPr>
            <a:r>
              <a:rPr lang="en-US" sz="2200" dirty="0" smtClean="0">
                <a:solidFill>
                  <a:srgbClr val="272627"/>
                </a:solidFill>
              </a:rPr>
              <a:t>Birmingham Centre for Cryogenic Energy Storage and LAES pilot demonstrator</a:t>
            </a:r>
          </a:p>
          <a:p>
            <a:pPr marL="342900" indent="-342900" algn="l">
              <a:spcBef>
                <a:spcPts val="0"/>
              </a:spcBef>
              <a:spcAft>
                <a:spcPts val="1200"/>
              </a:spcAft>
              <a:buFont typeface="Arial"/>
              <a:buChar char="•"/>
            </a:pPr>
            <a:r>
              <a:rPr lang="en-US" sz="2200" dirty="0" smtClean="0">
                <a:solidFill>
                  <a:srgbClr val="272627"/>
                </a:solidFill>
              </a:rPr>
              <a:t>5MW liquid air energy storage system in operation next year</a:t>
            </a:r>
            <a:endParaRPr lang="en-US" sz="2200" dirty="0">
              <a:solidFill>
                <a:srgbClr val="272627"/>
              </a:solidFill>
            </a:endParaRPr>
          </a:p>
          <a:p>
            <a:pPr marL="800100" lvl="1" indent="-342900" algn="l">
              <a:spcBef>
                <a:spcPts val="0"/>
              </a:spcBef>
              <a:spcAft>
                <a:spcPts val="1200"/>
              </a:spcAft>
              <a:buFontTx/>
              <a:buChar char="-"/>
            </a:pPr>
            <a:r>
              <a:rPr lang="en-US" sz="2200" dirty="0" smtClean="0">
                <a:solidFill>
                  <a:srgbClr val="272627"/>
                </a:solidFill>
              </a:rPr>
              <a:t>$60M+ of UK Government, industry and international private investor funding to date</a:t>
            </a:r>
          </a:p>
        </p:txBody>
      </p:sp>
    </p:spTree>
    <p:extLst>
      <p:ext uri="{BB962C8B-B14F-4D97-AF65-F5344CB8AC3E}">
        <p14:creationId xmlns:p14="http://schemas.microsoft.com/office/powerpoint/2010/main" val="19156434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66484" y="6586025"/>
            <a:ext cx="55753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272627"/>
                </a:solidFill>
              </a:rPr>
              <a:t>Copyright Dearman Engine </a:t>
            </a:r>
            <a:r>
              <a:rPr lang="en-US" sz="1200" dirty="0" smtClean="0">
                <a:solidFill>
                  <a:srgbClr val="272627"/>
                </a:solidFill>
              </a:rPr>
              <a:t>Company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519159" y="6586025"/>
            <a:ext cx="5649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272627"/>
                </a:solidFill>
              </a:rPr>
              <a:t>16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71736" y="1401382"/>
            <a:ext cx="8339436" cy="12262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rgbClr val="272627"/>
                </a:solidFill>
                <a:latin typeface="Calibri" charset="0"/>
              </a:rPr>
              <a:t>The Cold Economy – a systems approach to cooling</a:t>
            </a:r>
            <a:endParaRPr lang="en-US" sz="4000" dirty="0">
              <a:solidFill>
                <a:srgbClr val="272627"/>
              </a:solidFill>
            </a:endParaRPr>
          </a:p>
        </p:txBody>
      </p:sp>
      <p:sp>
        <p:nvSpPr>
          <p:cNvPr id="6" name="Subtitle 4"/>
          <p:cNvSpPr txBox="1">
            <a:spLocks/>
          </p:cNvSpPr>
          <p:nvPr/>
        </p:nvSpPr>
        <p:spPr>
          <a:xfrm>
            <a:off x="390388" y="2875336"/>
            <a:ext cx="5959610" cy="31506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en-GB" sz="2400" dirty="0" smtClean="0">
                <a:solidFill>
                  <a:srgbClr val="272627"/>
                </a:solidFill>
                <a:latin typeface="Calibri"/>
                <a:cs typeface="Calibri"/>
              </a:rPr>
              <a:t>The scale and importance of cold is not reflected in the way in which it is represented when future energy needs are quantified</a:t>
            </a:r>
          </a:p>
          <a:p>
            <a:pPr marL="342900" indent="-342900"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en-GB" sz="2400" dirty="0" smtClean="0">
                <a:solidFill>
                  <a:srgbClr val="272627"/>
                </a:solidFill>
                <a:latin typeface="Calibri"/>
                <a:cs typeface="Calibri"/>
              </a:rPr>
              <a:t>Cold demands are embedded in final energy demands for various sectors</a:t>
            </a:r>
          </a:p>
          <a:p>
            <a:pPr marL="342900" indent="-342900"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en-GB" sz="2400" b="1" dirty="0" smtClean="0">
                <a:solidFill>
                  <a:srgbClr val="272627"/>
                </a:solidFill>
                <a:latin typeface="Calibri"/>
                <a:cs typeface="Calibri"/>
              </a:rPr>
              <a:t>We do not think about waste cold</a:t>
            </a:r>
          </a:p>
        </p:txBody>
      </p:sp>
      <p:pic>
        <p:nvPicPr>
          <p:cNvPr id="9" name="Picture 2" descr="T:\E4tech Consulting\Projects\Current\Dearman-ColdEconomy\WIP\Logo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622951" y="4338917"/>
            <a:ext cx="2232248" cy="190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56434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66484" y="6586025"/>
            <a:ext cx="55753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272627"/>
                </a:solidFill>
              </a:rPr>
              <a:t>Copyright Dearman Engine </a:t>
            </a:r>
            <a:r>
              <a:rPr lang="en-US" sz="1200" dirty="0" smtClean="0">
                <a:solidFill>
                  <a:srgbClr val="272627"/>
                </a:solidFill>
              </a:rPr>
              <a:t>Company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519159" y="6586025"/>
            <a:ext cx="5649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272627"/>
                </a:solidFill>
              </a:rPr>
              <a:t>17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8827" y="1243720"/>
            <a:ext cx="9005301" cy="12001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 smtClean="0">
                <a:solidFill>
                  <a:srgbClr val="4F4C4F"/>
                </a:solidFill>
                <a:latin typeface="Calibri" charset="0"/>
              </a:rPr>
              <a:t>Existing LNG regasification capacity is significantly under-utilised</a:t>
            </a:r>
            <a:endParaRPr lang="en-US" sz="3600" dirty="0">
              <a:solidFill>
                <a:srgbClr val="4F4C4F"/>
              </a:solidFill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7010199" y="6308129"/>
            <a:ext cx="211772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en-GB" sz="900" dirty="0">
                <a:solidFill>
                  <a:srgbClr val="000000"/>
                </a:solidFill>
              </a:rPr>
              <a:t>Source: GIIGNL, The LNG Industry in 2013</a:t>
            </a:r>
          </a:p>
        </p:txBody>
      </p:sp>
      <p:pic>
        <p:nvPicPr>
          <p:cNvPr id="9" name="Picture 10" descr="2014-06-23 17_47_4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7135" y="2627835"/>
            <a:ext cx="6194274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4216202" y="2470413"/>
            <a:ext cx="35893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400" dirty="0">
                <a:solidFill>
                  <a:srgbClr val="000000"/>
                </a:solidFill>
              </a:rPr>
              <a:t>Global LNG regasification capacity &amp; utilisation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5243" y="3587097"/>
            <a:ext cx="24187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GB" sz="2000" dirty="0">
                <a:solidFill>
                  <a:schemeClr val="accent4">
                    <a:lumMod val="50000"/>
                  </a:schemeClr>
                </a:solidFill>
                <a:latin typeface="Calibri" charset="0"/>
              </a:rPr>
              <a:t>2013 study of 83 LNG terminals found 25 terminals exploiting 38 “cold synergies</a:t>
            </a:r>
            <a:r>
              <a:rPr lang="en-GB" sz="2000" dirty="0" smtClean="0">
                <a:solidFill>
                  <a:schemeClr val="accent4">
                    <a:lumMod val="50000"/>
                  </a:schemeClr>
                </a:solidFill>
                <a:latin typeface="Calibri" charset="0"/>
              </a:rPr>
              <a:t>”</a:t>
            </a:r>
            <a:endParaRPr lang="en-GB" sz="2000" dirty="0">
              <a:solidFill>
                <a:schemeClr val="accent4">
                  <a:lumMod val="50000"/>
                </a:schemeClr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6434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66484" y="6586025"/>
            <a:ext cx="55753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272627"/>
                </a:solidFill>
              </a:rPr>
              <a:t>Copyright Dearman Engine </a:t>
            </a:r>
            <a:r>
              <a:rPr lang="en-US" sz="1200" dirty="0" smtClean="0">
                <a:solidFill>
                  <a:srgbClr val="272627"/>
                </a:solidFill>
              </a:rPr>
              <a:t>Company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519159" y="6586025"/>
            <a:ext cx="5649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chemeClr val="accent4">
                    <a:lumMod val="50000"/>
                  </a:schemeClr>
                </a:solidFill>
              </a:rPr>
              <a:t>18</a:t>
            </a:r>
            <a:endParaRPr lang="en-US" sz="1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251520" y="1269946"/>
            <a:ext cx="8712968" cy="11105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 smtClean="0">
                <a:solidFill>
                  <a:srgbClr val="272627"/>
                </a:solidFill>
                <a:latin typeface="Calibri" charset="0"/>
              </a:rPr>
              <a:t>Liquid air can serve as an intermediary between cold sources and needs</a:t>
            </a:r>
            <a:endParaRPr lang="en-US" sz="3600" dirty="0">
              <a:solidFill>
                <a:srgbClr val="272627"/>
              </a:solidFill>
            </a:endParaRPr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210115" y="2593316"/>
            <a:ext cx="4852369" cy="2434136"/>
          </a:xfrm>
          <a:prstGeom prst="rect">
            <a:avLst/>
          </a:prstGeom>
        </p:spPr>
        <p:txBody>
          <a:bodyPr/>
          <a:lstStyle/>
          <a:p>
            <a:pPr fontAlgn="auto">
              <a:defRPr/>
            </a:pPr>
            <a:r>
              <a:rPr lang="en-GB" sz="2200" dirty="0" smtClean="0">
                <a:solidFill>
                  <a:srgbClr val="272627"/>
                </a:solidFill>
                <a:latin typeface="Calibri"/>
                <a:cs typeface="Calibri"/>
              </a:rPr>
              <a:t>Liquid </a:t>
            </a:r>
            <a:r>
              <a:rPr lang="en-GB" sz="2200" dirty="0">
                <a:solidFill>
                  <a:srgbClr val="272627"/>
                </a:solidFill>
                <a:latin typeface="Calibri"/>
                <a:cs typeface="Calibri"/>
              </a:rPr>
              <a:t>air de-couples the requirement for cold sources and needs to </a:t>
            </a:r>
            <a:r>
              <a:rPr lang="en-GB" sz="2200" dirty="0" smtClean="0">
                <a:solidFill>
                  <a:srgbClr val="272627"/>
                </a:solidFill>
                <a:latin typeface="Calibri"/>
                <a:cs typeface="Calibri"/>
              </a:rPr>
              <a:t>coincide…</a:t>
            </a:r>
          </a:p>
          <a:p>
            <a:pPr fontAlgn="auto">
              <a:defRPr/>
            </a:pPr>
            <a:endParaRPr lang="en-GB" sz="800" dirty="0">
              <a:solidFill>
                <a:srgbClr val="272627"/>
              </a:solidFill>
              <a:latin typeface="Calibri"/>
              <a:cs typeface="Calibri"/>
            </a:endParaRPr>
          </a:p>
          <a:p>
            <a:pPr marL="0" lvl="1" indent="-342900">
              <a:buFont typeface="+mj-lt"/>
              <a:buAutoNum type="alphaLcParenR"/>
              <a:defRPr/>
            </a:pPr>
            <a:r>
              <a:rPr lang="en-GB" sz="2200" b="1" dirty="0">
                <a:solidFill>
                  <a:srgbClr val="272627"/>
                </a:solidFill>
                <a:latin typeface="Calibri"/>
                <a:cs typeface="Calibri"/>
              </a:rPr>
              <a:t>Spatially</a:t>
            </a:r>
            <a:r>
              <a:rPr lang="en-GB" sz="2200" dirty="0">
                <a:solidFill>
                  <a:srgbClr val="272627"/>
                </a:solidFill>
                <a:latin typeface="Calibri"/>
                <a:cs typeface="Calibri"/>
              </a:rPr>
              <a:t> – liquid air can be </a:t>
            </a:r>
            <a:r>
              <a:rPr lang="en-GB" sz="2200" dirty="0" smtClean="0">
                <a:solidFill>
                  <a:srgbClr val="272627"/>
                </a:solidFill>
                <a:latin typeface="Calibri"/>
                <a:cs typeface="Calibri"/>
              </a:rPr>
              <a:t>transported </a:t>
            </a:r>
            <a:r>
              <a:rPr lang="en-GB" sz="2200" dirty="0">
                <a:solidFill>
                  <a:srgbClr val="272627"/>
                </a:solidFill>
                <a:latin typeface="Calibri"/>
                <a:cs typeface="Calibri"/>
              </a:rPr>
              <a:t>to dispersed </a:t>
            </a:r>
            <a:r>
              <a:rPr lang="en-GB" sz="2200" dirty="0" smtClean="0">
                <a:solidFill>
                  <a:srgbClr val="272627"/>
                </a:solidFill>
                <a:latin typeface="Calibri"/>
                <a:cs typeface="Calibri"/>
              </a:rPr>
              <a:t>locations</a:t>
            </a:r>
          </a:p>
          <a:p>
            <a:pPr marL="0" lvl="1" indent="-342900">
              <a:buFont typeface="+mj-lt"/>
              <a:buAutoNum type="alphaLcParenR"/>
              <a:defRPr/>
            </a:pPr>
            <a:endParaRPr lang="en-GB" sz="800" dirty="0">
              <a:solidFill>
                <a:srgbClr val="272627"/>
              </a:solidFill>
              <a:latin typeface="Calibri"/>
              <a:cs typeface="Calibri"/>
            </a:endParaRPr>
          </a:p>
          <a:p>
            <a:pPr marL="0" lvl="1" indent="-342900">
              <a:buFont typeface="+mj-lt"/>
              <a:buAutoNum type="alphaLcParenR"/>
              <a:defRPr/>
            </a:pPr>
            <a:r>
              <a:rPr lang="en-GB" sz="2200" b="1" dirty="0">
                <a:solidFill>
                  <a:srgbClr val="272627"/>
                </a:solidFill>
                <a:latin typeface="Calibri"/>
                <a:cs typeface="Calibri"/>
              </a:rPr>
              <a:t>Temporally</a:t>
            </a:r>
            <a:r>
              <a:rPr lang="en-GB" sz="2200" dirty="0">
                <a:solidFill>
                  <a:srgbClr val="272627"/>
                </a:solidFill>
                <a:latin typeface="Calibri"/>
                <a:cs typeface="Calibri"/>
              </a:rPr>
              <a:t> – liquid air can be stored until </a:t>
            </a:r>
            <a:r>
              <a:rPr lang="en-GB" sz="2200" dirty="0" smtClean="0">
                <a:solidFill>
                  <a:srgbClr val="272627"/>
                </a:solidFill>
                <a:latin typeface="Calibri"/>
                <a:cs typeface="Calibri"/>
              </a:rPr>
              <a:t>needed</a:t>
            </a:r>
            <a:endParaRPr lang="en-GB" sz="2200" dirty="0">
              <a:solidFill>
                <a:srgbClr val="272627"/>
              </a:solidFill>
              <a:latin typeface="Calibri"/>
              <a:cs typeface="Calibri"/>
            </a:endParaRPr>
          </a:p>
        </p:txBody>
      </p:sp>
      <p:sp>
        <p:nvSpPr>
          <p:cNvPr id="12" name="Content Placeholder 3"/>
          <p:cNvSpPr txBox="1">
            <a:spLocks/>
          </p:cNvSpPr>
          <p:nvPr/>
        </p:nvSpPr>
        <p:spPr>
          <a:xfrm>
            <a:off x="529394" y="5050513"/>
            <a:ext cx="4165215" cy="1254709"/>
          </a:xfrm>
          <a:prstGeom prst="rect">
            <a:avLst/>
          </a:prstGeom>
        </p:spPr>
        <p:txBody>
          <a:bodyPr/>
          <a:lstStyle/>
          <a:p>
            <a:pPr defTabSz="914400" fontAlgn="auto">
              <a:spcBef>
                <a:spcPct val="20000"/>
              </a:spcBef>
              <a:spcAft>
                <a:spcPts val="400"/>
              </a:spcAft>
              <a:defRPr/>
            </a:pPr>
            <a:r>
              <a:rPr lang="en-GB" sz="2200" dirty="0">
                <a:solidFill>
                  <a:srgbClr val="272627"/>
                </a:solidFill>
                <a:latin typeface="Calibri"/>
                <a:cs typeface="Calibri"/>
              </a:rPr>
              <a:t>Liquid air also </a:t>
            </a:r>
            <a:r>
              <a:rPr lang="en-GB" sz="2200" dirty="0" smtClean="0">
                <a:solidFill>
                  <a:srgbClr val="272627"/>
                </a:solidFill>
                <a:latin typeface="Calibri"/>
                <a:cs typeface="Calibri"/>
              </a:rPr>
              <a:t>brings flexibility as it can find uses in multiple static and transport cooling applications</a:t>
            </a:r>
          </a:p>
        </p:txBody>
      </p:sp>
      <p:grpSp>
        <p:nvGrpSpPr>
          <p:cNvPr id="9" name="Group 12"/>
          <p:cNvGrpSpPr/>
          <p:nvPr/>
        </p:nvGrpSpPr>
        <p:grpSpPr>
          <a:xfrm>
            <a:off x="5141315" y="2764966"/>
            <a:ext cx="3748995" cy="3512242"/>
            <a:chOff x="5148064" y="1268760"/>
            <a:chExt cx="2917917" cy="3579687"/>
          </a:xfrm>
        </p:grpSpPr>
        <p:pic>
          <p:nvPicPr>
            <p:cNvPr id="13" name="Picture 12" descr="2014-08-11 21_46_04.png"/>
            <p:cNvPicPr>
              <a:picLocks noChangeAspect="1"/>
            </p:cNvPicPr>
            <p:nvPr/>
          </p:nvPicPr>
          <p:blipFill rotWithShape="1">
            <a:blip r:embed="rId4" cstate="print"/>
            <a:srcRect r="20730" b="20760"/>
            <a:stretch/>
          </p:blipFill>
          <p:spPr>
            <a:xfrm>
              <a:off x="5148064" y="1268760"/>
              <a:ext cx="2917917" cy="2900942"/>
            </a:xfrm>
            <a:prstGeom prst="rect">
              <a:avLst/>
            </a:prstGeom>
          </p:spPr>
        </p:pic>
        <p:grpSp>
          <p:nvGrpSpPr>
            <p:cNvPr id="14" name="Group 11"/>
            <p:cNvGrpSpPr/>
            <p:nvPr/>
          </p:nvGrpSpPr>
          <p:grpSpPr>
            <a:xfrm>
              <a:off x="6182012" y="4153457"/>
              <a:ext cx="1581968" cy="694990"/>
              <a:chOff x="5364088" y="4153457"/>
              <a:chExt cx="1581968" cy="694990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5364088" y="4214722"/>
                <a:ext cx="216024" cy="2160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000" dirty="0" smtClean="0">
                  <a:solidFill>
                    <a:srgbClr val="272627"/>
                  </a:solidFill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5364088" y="4601162"/>
                <a:ext cx="216024" cy="216024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000" dirty="0" smtClean="0">
                  <a:solidFill>
                    <a:srgbClr val="272627"/>
                  </a:solidFill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5868144" y="4153457"/>
                <a:ext cx="1077912" cy="308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600" dirty="0" smtClean="0">
                    <a:solidFill>
                      <a:srgbClr val="272627"/>
                    </a:solidFill>
                  </a:rPr>
                  <a:t>Warehouses</a:t>
                </a:r>
                <a:endParaRPr lang="en-GB" sz="1600" dirty="0">
                  <a:solidFill>
                    <a:srgbClr val="272627"/>
                  </a:solidFill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5868144" y="4539897"/>
                <a:ext cx="974546" cy="308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600" dirty="0" smtClean="0">
                    <a:solidFill>
                      <a:srgbClr val="272627"/>
                    </a:solidFill>
                  </a:rPr>
                  <a:t>Bus depots</a:t>
                </a:r>
                <a:endParaRPr lang="en-GB" sz="1600" dirty="0">
                  <a:solidFill>
                    <a:srgbClr val="272627"/>
                  </a:solidFill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7553066" y="2395634"/>
            <a:ext cx="2811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Isle of Grain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6434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01090" y="6565947"/>
            <a:ext cx="407990" cy="222452"/>
          </a:xfrm>
        </p:spPr>
        <p:txBody>
          <a:bodyPr/>
          <a:lstStyle/>
          <a:p>
            <a:fld id="{730CACB8-352F-4FA8-86DE-903A99B19196}" type="slidenum">
              <a:rPr lang="en-GB" sz="1200" smtClean="0">
                <a:solidFill>
                  <a:srgbClr val="272627"/>
                </a:solidFill>
              </a:rPr>
              <a:pPr/>
              <a:t>19</a:t>
            </a:fld>
            <a:endParaRPr lang="en-GB" sz="1200" dirty="0">
              <a:solidFill>
                <a:srgbClr val="27262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4027" y="2360548"/>
            <a:ext cx="316673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2550" indent="-82550">
              <a:buFont typeface="Arial" pitchFamily="34" charset="0"/>
              <a:buChar char="•"/>
            </a:pPr>
            <a:r>
              <a:rPr lang="en-GB" sz="2000" dirty="0" smtClean="0">
                <a:solidFill>
                  <a:srgbClr val="272627"/>
                </a:solidFill>
              </a:rPr>
              <a:t> Current primary energy consumption to deliver cold is around 52TWh – utilising all of current exploitable resource would achieve </a:t>
            </a:r>
            <a:r>
              <a:rPr lang="en-GB" sz="2000" b="1" dirty="0" smtClean="0">
                <a:solidFill>
                  <a:srgbClr val="272627"/>
                </a:solidFill>
              </a:rPr>
              <a:t>22% reduction </a:t>
            </a:r>
            <a:r>
              <a:rPr lang="en-GB" sz="2000" dirty="0" smtClean="0">
                <a:solidFill>
                  <a:srgbClr val="272627"/>
                </a:solidFill>
              </a:rPr>
              <a:t>in primary energy inputs for cold</a:t>
            </a:r>
          </a:p>
          <a:p>
            <a:endParaRPr lang="en-GB" sz="2000" dirty="0" smtClean="0">
              <a:solidFill>
                <a:srgbClr val="272627"/>
              </a:solidFill>
            </a:endParaRPr>
          </a:p>
          <a:p>
            <a:pPr marL="82550" indent="-82550">
              <a:buFont typeface="Arial" pitchFamily="34" charset="0"/>
              <a:buChar char="•"/>
            </a:pPr>
            <a:r>
              <a:rPr lang="en-GB" sz="2000" dirty="0" smtClean="0">
                <a:solidFill>
                  <a:srgbClr val="272627"/>
                </a:solidFill>
              </a:rPr>
              <a:t> In theory 2030 resource could achieve </a:t>
            </a:r>
            <a:r>
              <a:rPr lang="en-GB" sz="2000" b="1" dirty="0" smtClean="0">
                <a:solidFill>
                  <a:srgbClr val="272627"/>
                </a:solidFill>
              </a:rPr>
              <a:t>85% reduction </a:t>
            </a:r>
            <a:r>
              <a:rPr lang="en-GB" sz="2000" dirty="0" smtClean="0">
                <a:solidFill>
                  <a:srgbClr val="272627"/>
                </a:solidFill>
              </a:rPr>
              <a:t>although this is almost impossible in practice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4660" y="2818517"/>
            <a:ext cx="558982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57200" y="6552784"/>
            <a:ext cx="5677562" cy="209481"/>
          </a:xfrm>
          <a:prstGeom prst="rect">
            <a:avLst/>
          </a:prstGeom>
        </p:spPr>
        <p:txBody>
          <a:bodyPr/>
          <a:lstStyle/>
          <a:p>
            <a:r>
              <a:rPr lang="en-US" sz="1200" dirty="0" smtClean="0">
                <a:solidFill>
                  <a:srgbClr val="272627"/>
                </a:solidFill>
              </a:rPr>
              <a:t>Copyright Dearman Engine Company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3931" y="1252482"/>
            <a:ext cx="88462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272627"/>
                </a:solidFill>
              </a:rPr>
              <a:t>Future exploitable resource could be as high as </a:t>
            </a:r>
            <a:r>
              <a:rPr lang="en-GB" sz="3200" b="1" dirty="0">
                <a:solidFill>
                  <a:srgbClr val="272627"/>
                </a:solidFill>
              </a:rPr>
              <a:t>86TWh</a:t>
            </a:r>
            <a:endParaRPr lang="en-US" sz="32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65899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239212"/>
            <a:ext cx="9144000" cy="856343"/>
          </a:xfrm>
        </p:spPr>
        <p:txBody>
          <a:bodyPr>
            <a:noAutofit/>
          </a:bodyPr>
          <a:lstStyle/>
          <a:p>
            <a:pPr algn="ctr"/>
            <a:r>
              <a:rPr lang="en-GB" sz="4000" dirty="0" smtClean="0">
                <a:solidFill>
                  <a:srgbClr val="272627"/>
                </a:solidFill>
              </a:rPr>
              <a:t>Cold is the </a:t>
            </a:r>
            <a:r>
              <a:rPr lang="en-GB" sz="4000" dirty="0">
                <a:solidFill>
                  <a:srgbClr val="272627"/>
                </a:solidFill>
              </a:rPr>
              <a:t>C</a:t>
            </a:r>
            <a:r>
              <a:rPr lang="en-GB" sz="4000" dirty="0" smtClean="0">
                <a:solidFill>
                  <a:srgbClr val="272627"/>
                </a:solidFill>
              </a:rPr>
              <a:t>inderella </a:t>
            </a:r>
            <a:r>
              <a:rPr lang="en-GB" sz="4000" dirty="0" smtClean="0">
                <a:solidFill>
                  <a:srgbClr val="272627"/>
                </a:solidFill>
              </a:rPr>
              <a:t>of the energy debate</a:t>
            </a:r>
            <a:endParaRPr lang="en-GB" sz="4000" dirty="0">
              <a:solidFill>
                <a:srgbClr val="272627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01090" y="6530002"/>
            <a:ext cx="407990" cy="258397"/>
          </a:xfrm>
        </p:spPr>
        <p:txBody>
          <a:bodyPr/>
          <a:lstStyle/>
          <a:p>
            <a:fld id="{730CACB8-352F-4FA8-86DE-903A99B19196}" type="slidenum">
              <a:rPr lang="en-GB" sz="1200" smtClean="0">
                <a:solidFill>
                  <a:srgbClr val="272627"/>
                </a:solidFill>
              </a:rPr>
              <a:pPr/>
              <a:t>2</a:t>
            </a:fld>
            <a:endParaRPr lang="en-GB" sz="1200" dirty="0">
              <a:solidFill>
                <a:srgbClr val="272627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0038" y="2129041"/>
            <a:ext cx="3729212" cy="418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 smtClean="0">
                <a:solidFill>
                  <a:srgbClr val="272627"/>
                </a:solidFill>
              </a:rPr>
              <a:t>In the UK, we estimate </a:t>
            </a:r>
          </a:p>
          <a:p>
            <a:endParaRPr lang="en-GB" sz="1600" dirty="0" smtClean="0">
              <a:solidFill>
                <a:srgbClr val="272627"/>
              </a:solidFill>
            </a:endParaRPr>
          </a:p>
          <a:p>
            <a:pPr marL="177800" indent="-177800">
              <a:buFont typeface="Arial" pitchFamily="34" charset="0"/>
              <a:buChar char="•"/>
            </a:pPr>
            <a:r>
              <a:rPr lang="en-GB" sz="2600" dirty="0" smtClean="0">
                <a:solidFill>
                  <a:srgbClr val="272627"/>
                </a:solidFill>
              </a:rPr>
              <a:t> </a:t>
            </a:r>
            <a:r>
              <a:rPr lang="en-GB" sz="2600" b="1" dirty="0" smtClean="0">
                <a:solidFill>
                  <a:srgbClr val="272627"/>
                </a:solidFill>
              </a:rPr>
              <a:t>+10%</a:t>
            </a:r>
            <a:r>
              <a:rPr lang="en-GB" sz="2600" dirty="0" smtClean="0">
                <a:solidFill>
                  <a:srgbClr val="272627"/>
                </a:solidFill>
              </a:rPr>
              <a:t> of UK electricity demand being used to meet cold needs (could be as high as 14%)</a:t>
            </a:r>
          </a:p>
          <a:p>
            <a:pPr marL="177800" indent="-177800">
              <a:buFont typeface="Arial" pitchFamily="34" charset="0"/>
              <a:buChar char="•"/>
            </a:pPr>
            <a:endParaRPr lang="en-GB" sz="1600" dirty="0">
              <a:solidFill>
                <a:srgbClr val="272627"/>
              </a:solidFill>
            </a:endParaRPr>
          </a:p>
          <a:p>
            <a:pPr marL="177800" indent="-177800">
              <a:buFont typeface="Arial" pitchFamily="34" charset="0"/>
              <a:buChar char="•"/>
            </a:pPr>
            <a:r>
              <a:rPr lang="en-GB" sz="2600" b="1" dirty="0">
                <a:solidFill>
                  <a:srgbClr val="272627"/>
                </a:solidFill>
                <a:latin typeface="Calibri" charset="0"/>
              </a:rPr>
              <a:t>Around £5.2Bn </a:t>
            </a:r>
            <a:r>
              <a:rPr lang="en-GB" sz="2600" dirty="0">
                <a:solidFill>
                  <a:srgbClr val="272627"/>
                </a:solidFill>
                <a:latin typeface="Calibri" charset="0"/>
              </a:rPr>
              <a:t>is spent in the current UK energy system on energy for </a:t>
            </a:r>
            <a:r>
              <a:rPr lang="en-GB" sz="2600" dirty="0" smtClean="0">
                <a:solidFill>
                  <a:srgbClr val="272627"/>
                </a:solidFill>
                <a:latin typeface="Calibri" charset="0"/>
              </a:rPr>
              <a:t>cooling</a:t>
            </a:r>
            <a:endParaRPr lang="en-US" sz="2600" dirty="0">
              <a:solidFill>
                <a:srgbClr val="272627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4395" y="2130591"/>
            <a:ext cx="4505810" cy="435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5268188" y="5798312"/>
            <a:ext cx="163626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>
                <a:solidFill>
                  <a:srgbClr val="272627"/>
                </a:solidFill>
              </a:rPr>
              <a:t>(Energy input)</a:t>
            </a:r>
            <a:endParaRPr lang="en-GB" sz="1400" dirty="0">
              <a:solidFill>
                <a:srgbClr val="27262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03112" y="5805263"/>
            <a:ext cx="1332288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rgbClr val="272627"/>
                </a:solidFill>
              </a:rPr>
              <a:t>(Heat removed)</a:t>
            </a:r>
            <a:endParaRPr lang="en-GB" sz="1400" dirty="0">
              <a:solidFill>
                <a:srgbClr val="272627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66484" y="6586025"/>
            <a:ext cx="55753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272627"/>
                </a:solidFill>
              </a:rPr>
              <a:t>Copyright Dearman Engine </a:t>
            </a:r>
            <a:r>
              <a:rPr lang="en-US" sz="1200" dirty="0" smtClean="0">
                <a:solidFill>
                  <a:srgbClr val="272627"/>
                </a:solidFill>
              </a:rPr>
              <a:t>Company</a:t>
            </a:r>
            <a:endParaRPr lang="en-US" sz="1200" dirty="0">
              <a:solidFill>
                <a:srgbClr val="2726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39745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587" y="1243724"/>
            <a:ext cx="8975186" cy="81712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3000" dirty="0">
                <a:solidFill>
                  <a:srgbClr val="272627"/>
                </a:solidFill>
                <a:latin typeface="Calibri" charset="0"/>
              </a:rPr>
              <a:t>An integrated UK cold energy system would allow for reductions in primary energy demand, saving £1.1Bn</a:t>
            </a:r>
            <a:endParaRPr lang="en-US" sz="3000" dirty="0">
              <a:solidFill>
                <a:srgbClr val="272627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4186" y="2111891"/>
            <a:ext cx="7752923" cy="4380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  <p:sp>
        <p:nvSpPr>
          <p:cNvPr id="7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57200" y="6552784"/>
            <a:ext cx="5677562" cy="209481"/>
          </a:xfrm>
          <a:prstGeom prst="rect">
            <a:avLst/>
          </a:prstGeom>
        </p:spPr>
        <p:txBody>
          <a:bodyPr/>
          <a:lstStyle/>
          <a:p>
            <a:r>
              <a:rPr lang="en-US" sz="1200" dirty="0" smtClean="0">
                <a:solidFill>
                  <a:srgbClr val="272627"/>
                </a:solidFill>
              </a:rPr>
              <a:t>Copyright Dearman Engine Company                                    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501090" y="6565947"/>
            <a:ext cx="407990" cy="222452"/>
          </a:xfrm>
          <a:prstGeom prst="rect">
            <a:avLst/>
          </a:prstGeom>
        </p:spPr>
        <p:txBody>
          <a:bodyPr/>
          <a:lstStyle/>
          <a:p>
            <a:fld id="{730CACB8-352F-4FA8-86DE-903A99B19196}" type="slidenum">
              <a:rPr lang="en-GB" sz="1200" smtClean="0">
                <a:solidFill>
                  <a:srgbClr val="272627"/>
                </a:solidFill>
              </a:rPr>
              <a:pPr/>
              <a:t>20</a:t>
            </a:fld>
            <a:endParaRPr lang="en-GB" sz="1200" dirty="0">
              <a:solidFill>
                <a:srgbClr val="2726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0267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4-11-14 at 10.11.4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779" y="1986034"/>
            <a:ext cx="6152443" cy="4481528"/>
          </a:xfrm>
          <a:prstGeom prst="rect">
            <a:avLst/>
          </a:prstGeom>
        </p:spPr>
      </p:pic>
      <p:sp>
        <p:nvSpPr>
          <p:cNvPr id="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57200" y="6552784"/>
            <a:ext cx="5677562" cy="209481"/>
          </a:xfrm>
          <a:prstGeom prst="rect">
            <a:avLst/>
          </a:prstGeom>
        </p:spPr>
        <p:txBody>
          <a:bodyPr/>
          <a:lstStyle/>
          <a:p>
            <a:r>
              <a:rPr lang="en-US" sz="1200" dirty="0" smtClean="0">
                <a:solidFill>
                  <a:srgbClr val="272627"/>
                </a:solidFill>
              </a:rPr>
              <a:t>Copyright Dearman Engine Company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501090" y="6565947"/>
            <a:ext cx="407990" cy="222452"/>
          </a:xfrm>
          <a:prstGeom prst="rect">
            <a:avLst/>
          </a:prstGeom>
        </p:spPr>
        <p:txBody>
          <a:bodyPr/>
          <a:lstStyle/>
          <a:p>
            <a:fld id="{730CACB8-352F-4FA8-86DE-903A99B19196}" type="slidenum">
              <a:rPr lang="en-GB" sz="1200" smtClean="0">
                <a:solidFill>
                  <a:srgbClr val="272627"/>
                </a:solidFill>
              </a:rPr>
              <a:pPr/>
              <a:t>21</a:t>
            </a:fld>
            <a:endParaRPr lang="en-GB" sz="1200" dirty="0">
              <a:solidFill>
                <a:srgbClr val="272627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4276" y="1226200"/>
            <a:ext cx="78827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272627"/>
                </a:solidFill>
              </a:rPr>
              <a:t>Global opportunity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871654125"/>
      </p:ext>
    </p:extLst>
  </p:cSld>
  <p:clrMapOvr>
    <a:masterClrMapping/>
  </p:clrMapOvr>
  <p:transition xmlns:p14="http://schemas.microsoft.com/office/powerpoint/2010/main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66484" y="6586025"/>
            <a:ext cx="55753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272627"/>
                </a:solidFill>
              </a:rPr>
              <a:t>Copyright Dearman Engine </a:t>
            </a:r>
            <a:r>
              <a:rPr lang="en-US" sz="1200" dirty="0" smtClean="0">
                <a:solidFill>
                  <a:srgbClr val="272627"/>
                </a:solidFill>
              </a:rPr>
              <a:t>Company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519159" y="6586025"/>
            <a:ext cx="5649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272627"/>
                </a:solidFill>
              </a:rPr>
              <a:t>22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11560" y="1246643"/>
            <a:ext cx="7916862" cy="5252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 smtClean="0">
                <a:solidFill>
                  <a:srgbClr val="272627"/>
                </a:solidFill>
                <a:latin typeface="Calibri" charset="0"/>
              </a:rPr>
              <a:t>The Cold Economy - An integrated solution</a:t>
            </a:r>
            <a:endParaRPr lang="en-US" dirty="0">
              <a:solidFill>
                <a:srgbClr val="272627"/>
              </a:solidFill>
            </a:endParaRPr>
          </a:p>
        </p:txBody>
      </p:sp>
      <p:pic>
        <p:nvPicPr>
          <p:cNvPr id="6" name="Picture 5" descr="The liquid air economy 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6862" y="1865139"/>
            <a:ext cx="5630863" cy="431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ular Callout 8"/>
          <p:cNvSpPr/>
          <p:nvPr/>
        </p:nvSpPr>
        <p:spPr>
          <a:xfrm>
            <a:off x="7021637" y="1793701"/>
            <a:ext cx="1727200" cy="1223963"/>
          </a:xfrm>
          <a:prstGeom prst="wedgeRoundRectCallout">
            <a:avLst>
              <a:gd name="adj1" fmla="val -215574"/>
              <a:gd name="adj2" fmla="val 21719"/>
              <a:gd name="adj3" fmla="val 1666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800" dirty="0">
                <a:solidFill>
                  <a:srgbClr val="272627"/>
                </a:solidFill>
                <a:latin typeface="Calibri"/>
                <a:cs typeface="Calibri"/>
              </a:rPr>
              <a:t>Integration of waste cold &amp; sources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539875" y="5249689"/>
            <a:ext cx="1728787" cy="1223962"/>
          </a:xfrm>
          <a:prstGeom prst="wedgeRoundRectCallout">
            <a:avLst>
              <a:gd name="adj1" fmla="val 159945"/>
              <a:gd name="adj2" fmla="val -42604"/>
              <a:gd name="adj3" fmla="val 1666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800" dirty="0">
                <a:solidFill>
                  <a:srgbClr val="272627"/>
                </a:solidFill>
                <a:latin typeface="Calibri"/>
                <a:cs typeface="Calibri"/>
              </a:rPr>
              <a:t>Liquid air in transport refrigeration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179512" y="1938164"/>
            <a:ext cx="1728788" cy="1223962"/>
          </a:xfrm>
          <a:prstGeom prst="wedgeRoundRectCallout">
            <a:avLst>
              <a:gd name="adj1" fmla="val 105565"/>
              <a:gd name="adj2" fmla="val 42468"/>
              <a:gd name="adj3" fmla="val 1666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800" dirty="0" err="1">
                <a:solidFill>
                  <a:srgbClr val="272627"/>
                </a:solidFill>
                <a:latin typeface="Calibri"/>
                <a:cs typeface="Calibri"/>
              </a:rPr>
              <a:t>Renewables</a:t>
            </a:r>
            <a:r>
              <a:rPr lang="en-GB" sz="1800" dirty="0">
                <a:solidFill>
                  <a:srgbClr val="272627"/>
                </a:solidFill>
                <a:latin typeface="Calibri"/>
                <a:cs typeface="Calibri"/>
              </a:rPr>
              <a:t> (off-grid &amp; ‘wrong-time’)</a:t>
            </a:r>
          </a:p>
        </p:txBody>
      </p:sp>
      <p:sp>
        <p:nvSpPr>
          <p:cNvPr id="12" name="Rounded Rectangular Callout 11"/>
          <p:cNvSpPr/>
          <p:nvPr/>
        </p:nvSpPr>
        <p:spPr>
          <a:xfrm>
            <a:off x="179512" y="3593926"/>
            <a:ext cx="1728788" cy="1223963"/>
          </a:xfrm>
          <a:prstGeom prst="wedgeRoundRectCallout">
            <a:avLst>
              <a:gd name="adj1" fmla="val 121732"/>
              <a:gd name="adj2" fmla="val -26005"/>
              <a:gd name="adj3" fmla="val 1666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800" dirty="0">
                <a:solidFill>
                  <a:srgbClr val="272627"/>
                </a:solidFill>
                <a:latin typeface="Calibri"/>
                <a:cs typeface="Calibri"/>
              </a:rPr>
              <a:t>Efficiency improvement (operational &amp; technical)</a:t>
            </a:r>
          </a:p>
        </p:txBody>
      </p:sp>
      <p:sp>
        <p:nvSpPr>
          <p:cNvPr id="13" name="Rounded Rectangular Callout 12"/>
          <p:cNvSpPr/>
          <p:nvPr/>
        </p:nvSpPr>
        <p:spPr>
          <a:xfrm>
            <a:off x="7164512" y="3665364"/>
            <a:ext cx="1728788" cy="1223962"/>
          </a:xfrm>
          <a:prstGeom prst="wedgeRoundRectCallout">
            <a:avLst>
              <a:gd name="adj1" fmla="val -150171"/>
              <a:gd name="adj2" fmla="val -40529"/>
              <a:gd name="adj3" fmla="val 1666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800" dirty="0">
                <a:solidFill>
                  <a:srgbClr val="272627"/>
                </a:solidFill>
                <a:latin typeface="Calibri"/>
                <a:cs typeface="Calibri"/>
              </a:rPr>
              <a:t>Co-location of multiple demands</a:t>
            </a:r>
          </a:p>
        </p:txBody>
      </p:sp>
      <p:sp>
        <p:nvSpPr>
          <p:cNvPr id="14" name="Rounded Rectangular Callout 13"/>
          <p:cNvSpPr/>
          <p:nvPr/>
        </p:nvSpPr>
        <p:spPr>
          <a:xfrm>
            <a:off x="7164512" y="5302475"/>
            <a:ext cx="1728788" cy="1223962"/>
          </a:xfrm>
          <a:prstGeom prst="wedgeRoundRectCallout">
            <a:avLst>
              <a:gd name="adj1" fmla="val -114162"/>
              <a:gd name="adj2" fmla="val -4218"/>
              <a:gd name="adj3" fmla="val 1666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800" dirty="0">
                <a:solidFill>
                  <a:srgbClr val="272627"/>
                </a:solidFill>
                <a:latin typeface="Calibri"/>
                <a:cs typeface="Calibri"/>
              </a:rPr>
              <a:t>Exploitation of waste heat</a:t>
            </a:r>
          </a:p>
        </p:txBody>
      </p:sp>
    </p:spTree>
    <p:extLst>
      <p:ext uri="{BB962C8B-B14F-4D97-AF65-F5344CB8AC3E}">
        <p14:creationId xmlns:p14="http://schemas.microsoft.com/office/powerpoint/2010/main" val="19156434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94" y="1237795"/>
            <a:ext cx="8990173" cy="981220"/>
          </a:xfrm>
        </p:spPr>
        <p:txBody>
          <a:bodyPr>
            <a:normAutofit/>
          </a:bodyPr>
          <a:lstStyle/>
          <a:p>
            <a:pPr algn="ctr"/>
            <a:r>
              <a:rPr lang="en-GB" sz="2800" dirty="0" smtClean="0">
                <a:solidFill>
                  <a:srgbClr val="272627"/>
                </a:solidFill>
              </a:rPr>
              <a:t>The Cold Economy is based on an efficiently integrated Cold Energy System</a:t>
            </a:r>
            <a:endParaRPr lang="en-GB" sz="2800" dirty="0">
              <a:solidFill>
                <a:srgbClr val="272627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73242" y="6553965"/>
            <a:ext cx="535838" cy="234434"/>
          </a:xfrm>
        </p:spPr>
        <p:txBody>
          <a:bodyPr/>
          <a:lstStyle/>
          <a:p>
            <a:fld id="{730CACB8-352F-4FA8-86DE-903A99B19196}" type="slidenum">
              <a:rPr lang="en-GB" sz="1200" smtClean="0">
                <a:solidFill>
                  <a:srgbClr val="272627"/>
                </a:solidFill>
              </a:rPr>
              <a:pPr/>
              <a:t>23</a:t>
            </a:fld>
            <a:endParaRPr lang="en-GB" sz="1200" dirty="0">
              <a:solidFill>
                <a:srgbClr val="272627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126508" y="2227171"/>
            <a:ext cx="8916024" cy="4262978"/>
          </a:xfrm>
        </p:spPr>
        <p:txBody>
          <a:bodyPr>
            <a:noAutofit/>
          </a:bodyPr>
          <a:lstStyle/>
          <a:p>
            <a:pPr marL="285750" indent="-285750">
              <a:spcBef>
                <a:spcPts val="0"/>
              </a:spcBef>
              <a:spcAft>
                <a:spcPts val="200"/>
              </a:spcAft>
              <a:buFont typeface="Arial"/>
              <a:buChar char="•"/>
            </a:pPr>
            <a:r>
              <a:rPr lang="en-GB" sz="1750" b="1" dirty="0" smtClean="0">
                <a:solidFill>
                  <a:srgbClr val="272627"/>
                </a:solidFill>
              </a:rPr>
              <a:t>A </a:t>
            </a:r>
            <a:r>
              <a:rPr lang="en-GB" sz="1750" b="1" dirty="0" smtClean="0">
                <a:solidFill>
                  <a:srgbClr val="272627"/>
                </a:solidFill>
              </a:rPr>
              <a:t>Cold Energy System </a:t>
            </a:r>
            <a:r>
              <a:rPr lang="en-GB" sz="1750" dirty="0" smtClean="0">
                <a:solidFill>
                  <a:srgbClr val="272627"/>
                </a:solidFill>
              </a:rPr>
              <a:t>is an energy system that correctly represents cold flows and their </a:t>
            </a:r>
            <a:r>
              <a:rPr lang="en-GB" sz="1750" dirty="0" smtClean="0">
                <a:solidFill>
                  <a:srgbClr val="272627"/>
                </a:solidFill>
              </a:rPr>
              <a:t>integration</a:t>
            </a:r>
          </a:p>
          <a:p>
            <a:pPr marL="285750" indent="-285750">
              <a:spcBef>
                <a:spcPts val="0"/>
              </a:spcBef>
              <a:spcAft>
                <a:spcPts val="200"/>
              </a:spcAft>
              <a:buFont typeface="Arial"/>
              <a:buChar char="•"/>
            </a:pPr>
            <a:r>
              <a:rPr lang="en-GB" sz="1750" b="1" dirty="0" smtClean="0">
                <a:solidFill>
                  <a:srgbClr val="272627"/>
                </a:solidFill>
              </a:rPr>
              <a:t>The </a:t>
            </a:r>
            <a:r>
              <a:rPr lang="en-GB" sz="1750" b="1" dirty="0" smtClean="0">
                <a:solidFill>
                  <a:srgbClr val="272627"/>
                </a:solidFill>
              </a:rPr>
              <a:t>Cold Economy  </a:t>
            </a:r>
            <a:r>
              <a:rPr lang="en-GB" sz="1750" dirty="0" smtClean="0">
                <a:solidFill>
                  <a:srgbClr val="272627"/>
                </a:solidFill>
              </a:rPr>
              <a:t>represents the value and opportunities (business, environmental etc.) created by implementation of an efficiently integrated Cold Energy </a:t>
            </a:r>
            <a:r>
              <a:rPr lang="en-GB" sz="1750" dirty="0" smtClean="0">
                <a:solidFill>
                  <a:srgbClr val="272627"/>
                </a:solidFill>
              </a:rPr>
              <a:t>System</a:t>
            </a:r>
          </a:p>
          <a:p>
            <a:pPr marL="285750" indent="-285750">
              <a:spcBef>
                <a:spcPts val="0"/>
              </a:spcBef>
              <a:spcAft>
                <a:spcPts val="200"/>
              </a:spcAft>
              <a:buFont typeface="Arial"/>
              <a:buChar char="•"/>
            </a:pPr>
            <a:r>
              <a:rPr lang="en-GB" sz="1750" b="1" dirty="0" smtClean="0">
                <a:solidFill>
                  <a:srgbClr val="272627"/>
                </a:solidFill>
              </a:rPr>
              <a:t>Features</a:t>
            </a:r>
            <a:r>
              <a:rPr lang="en-GB" sz="1750" dirty="0" smtClean="0">
                <a:solidFill>
                  <a:srgbClr val="272627"/>
                </a:solidFill>
              </a:rPr>
              <a:t> </a:t>
            </a:r>
            <a:r>
              <a:rPr lang="en-GB" sz="1750" dirty="0" smtClean="0">
                <a:solidFill>
                  <a:srgbClr val="272627"/>
                </a:solidFill>
              </a:rPr>
              <a:t>of the Cold Economy </a:t>
            </a:r>
            <a:r>
              <a:rPr lang="en-GB" sz="1750" dirty="0" smtClean="0">
                <a:solidFill>
                  <a:srgbClr val="272627"/>
                </a:solidFill>
              </a:rPr>
              <a:t>include:</a:t>
            </a:r>
          </a:p>
          <a:p>
            <a:pPr marL="733425" lvl="1" indent="-285750">
              <a:spcBef>
                <a:spcPts val="0"/>
              </a:spcBef>
              <a:spcAft>
                <a:spcPts val="200"/>
              </a:spcAft>
              <a:buFont typeface="Arial"/>
              <a:buChar char="•"/>
            </a:pPr>
            <a:r>
              <a:rPr lang="en-GB" sz="1750" dirty="0" smtClean="0">
                <a:solidFill>
                  <a:srgbClr val="272627"/>
                </a:solidFill>
              </a:rPr>
              <a:t>Greater </a:t>
            </a:r>
            <a:r>
              <a:rPr lang="en-GB" sz="1750" dirty="0" smtClean="0">
                <a:solidFill>
                  <a:srgbClr val="272627"/>
                </a:solidFill>
              </a:rPr>
              <a:t>integration between waste cold resources and cold </a:t>
            </a:r>
            <a:r>
              <a:rPr lang="en-GB" sz="1750" dirty="0" smtClean="0">
                <a:solidFill>
                  <a:srgbClr val="272627"/>
                </a:solidFill>
              </a:rPr>
              <a:t>needs</a:t>
            </a:r>
          </a:p>
          <a:p>
            <a:pPr marL="733425" lvl="1" indent="-285750">
              <a:spcBef>
                <a:spcPts val="0"/>
              </a:spcBef>
              <a:spcAft>
                <a:spcPts val="200"/>
              </a:spcAft>
              <a:buFont typeface="Arial"/>
              <a:buChar char="•"/>
            </a:pPr>
            <a:r>
              <a:rPr lang="en-GB" sz="1750" dirty="0" smtClean="0">
                <a:solidFill>
                  <a:srgbClr val="272627"/>
                </a:solidFill>
              </a:rPr>
              <a:t>Liquid </a:t>
            </a:r>
            <a:r>
              <a:rPr lang="en-GB" sz="1750" dirty="0" smtClean="0">
                <a:solidFill>
                  <a:srgbClr val="272627"/>
                </a:solidFill>
              </a:rPr>
              <a:t>air and other cryogens as a means of storing cold and meeting cold </a:t>
            </a:r>
            <a:r>
              <a:rPr lang="en-GB" sz="1750" dirty="0" smtClean="0">
                <a:solidFill>
                  <a:srgbClr val="272627"/>
                </a:solidFill>
              </a:rPr>
              <a:t>needs</a:t>
            </a:r>
          </a:p>
          <a:p>
            <a:pPr marL="733425" lvl="1" indent="-285750">
              <a:spcBef>
                <a:spcPts val="0"/>
              </a:spcBef>
              <a:spcAft>
                <a:spcPts val="200"/>
              </a:spcAft>
              <a:buFont typeface="Arial"/>
              <a:buChar char="•"/>
            </a:pPr>
            <a:r>
              <a:rPr lang="en-GB" sz="1750" dirty="0" smtClean="0">
                <a:solidFill>
                  <a:srgbClr val="272627"/>
                </a:solidFill>
              </a:rPr>
              <a:t>Use </a:t>
            </a:r>
            <a:r>
              <a:rPr lang="en-GB" sz="1750" dirty="0" smtClean="0">
                <a:solidFill>
                  <a:srgbClr val="272627"/>
                </a:solidFill>
              </a:rPr>
              <a:t>of more efficient technologies, materials and practices for meeting cold </a:t>
            </a:r>
            <a:r>
              <a:rPr lang="en-GB" sz="1750" dirty="0" smtClean="0">
                <a:solidFill>
                  <a:srgbClr val="272627"/>
                </a:solidFill>
              </a:rPr>
              <a:t>needs</a:t>
            </a:r>
          </a:p>
          <a:p>
            <a:pPr marL="733425" lvl="1" indent="-285750">
              <a:spcBef>
                <a:spcPts val="0"/>
              </a:spcBef>
              <a:spcAft>
                <a:spcPts val="200"/>
              </a:spcAft>
              <a:buFont typeface="Arial"/>
              <a:buChar char="•"/>
            </a:pPr>
            <a:r>
              <a:rPr lang="en-GB" sz="1750" dirty="0" smtClean="0">
                <a:solidFill>
                  <a:srgbClr val="272627"/>
                </a:solidFill>
              </a:rPr>
              <a:t>An </a:t>
            </a:r>
            <a:r>
              <a:rPr lang="en-GB" sz="1750" dirty="0" smtClean="0">
                <a:solidFill>
                  <a:srgbClr val="272627"/>
                </a:solidFill>
              </a:rPr>
              <a:t>energy system view that incorporates cold </a:t>
            </a:r>
            <a:r>
              <a:rPr lang="en-GB" sz="1750" dirty="0" smtClean="0">
                <a:solidFill>
                  <a:srgbClr val="272627"/>
                </a:solidFill>
              </a:rPr>
              <a:t>flows</a:t>
            </a:r>
          </a:p>
          <a:p>
            <a:pPr marL="285750" indent="-285750">
              <a:spcBef>
                <a:spcPts val="0"/>
              </a:spcBef>
              <a:spcAft>
                <a:spcPts val="200"/>
              </a:spcAft>
              <a:buFont typeface="Arial"/>
              <a:buChar char="•"/>
            </a:pPr>
            <a:r>
              <a:rPr lang="en-GB" sz="1750" b="1" dirty="0" smtClean="0">
                <a:solidFill>
                  <a:srgbClr val="272627"/>
                </a:solidFill>
              </a:rPr>
              <a:t>Benefits</a:t>
            </a:r>
            <a:r>
              <a:rPr lang="en-GB" sz="1750" dirty="0" smtClean="0">
                <a:solidFill>
                  <a:srgbClr val="272627"/>
                </a:solidFill>
              </a:rPr>
              <a:t> </a:t>
            </a:r>
            <a:r>
              <a:rPr lang="en-GB" sz="1750" dirty="0" smtClean="0">
                <a:solidFill>
                  <a:srgbClr val="272627"/>
                </a:solidFill>
              </a:rPr>
              <a:t>of the Cold Economy </a:t>
            </a:r>
            <a:r>
              <a:rPr lang="en-GB" sz="1750" dirty="0" smtClean="0">
                <a:solidFill>
                  <a:srgbClr val="272627"/>
                </a:solidFill>
              </a:rPr>
              <a:t>include:</a:t>
            </a:r>
          </a:p>
          <a:p>
            <a:pPr marL="733425" lvl="1" indent="-285750">
              <a:spcBef>
                <a:spcPts val="0"/>
              </a:spcBef>
              <a:spcAft>
                <a:spcPts val="200"/>
              </a:spcAft>
              <a:buFont typeface="Arial"/>
              <a:buChar char="•"/>
            </a:pPr>
            <a:r>
              <a:rPr lang="en-GB" sz="1750" dirty="0" smtClean="0">
                <a:solidFill>
                  <a:srgbClr val="272627"/>
                </a:solidFill>
              </a:rPr>
              <a:t>Meeting </a:t>
            </a:r>
            <a:r>
              <a:rPr lang="en-GB" sz="1750" dirty="0" smtClean="0">
                <a:solidFill>
                  <a:srgbClr val="272627"/>
                </a:solidFill>
              </a:rPr>
              <a:t>cold needs in a more resource efficient </a:t>
            </a:r>
            <a:r>
              <a:rPr lang="en-GB" sz="1750" dirty="0" smtClean="0">
                <a:solidFill>
                  <a:srgbClr val="272627"/>
                </a:solidFill>
              </a:rPr>
              <a:t>way</a:t>
            </a:r>
          </a:p>
          <a:p>
            <a:pPr marL="733425" lvl="1" indent="-285750">
              <a:spcBef>
                <a:spcPts val="0"/>
              </a:spcBef>
              <a:spcAft>
                <a:spcPts val="200"/>
              </a:spcAft>
              <a:buFont typeface="Arial"/>
              <a:buChar char="•"/>
            </a:pPr>
            <a:r>
              <a:rPr lang="en-GB" sz="1750" dirty="0" smtClean="0">
                <a:solidFill>
                  <a:srgbClr val="272627"/>
                </a:solidFill>
              </a:rPr>
              <a:t>Spatial </a:t>
            </a:r>
            <a:r>
              <a:rPr lang="en-GB" sz="1750" dirty="0" smtClean="0">
                <a:solidFill>
                  <a:srgbClr val="272627"/>
                </a:solidFill>
              </a:rPr>
              <a:t>&amp; temporal balancing of dynamic </a:t>
            </a:r>
            <a:r>
              <a:rPr lang="en-GB" sz="1750" dirty="0" smtClean="0">
                <a:solidFill>
                  <a:srgbClr val="272627"/>
                </a:solidFill>
              </a:rPr>
              <a:t>needs</a:t>
            </a:r>
          </a:p>
          <a:p>
            <a:pPr marL="733425" lvl="1" indent="-285750">
              <a:spcBef>
                <a:spcPts val="0"/>
              </a:spcBef>
              <a:spcAft>
                <a:spcPts val="200"/>
              </a:spcAft>
              <a:buFont typeface="Arial"/>
              <a:buChar char="•"/>
            </a:pPr>
            <a:r>
              <a:rPr lang="en-GB" sz="1750" dirty="0" smtClean="0">
                <a:solidFill>
                  <a:srgbClr val="272627"/>
                </a:solidFill>
              </a:rPr>
              <a:t>Environmental </a:t>
            </a:r>
            <a:r>
              <a:rPr lang="en-GB" sz="1750" dirty="0" smtClean="0">
                <a:solidFill>
                  <a:srgbClr val="272627"/>
                </a:solidFill>
              </a:rPr>
              <a:t>benefits including reduced GHG emissions and improved local air </a:t>
            </a:r>
            <a:r>
              <a:rPr lang="en-GB" sz="1750" dirty="0" smtClean="0">
                <a:solidFill>
                  <a:srgbClr val="272627"/>
                </a:solidFill>
              </a:rPr>
              <a:t>quality</a:t>
            </a:r>
          </a:p>
          <a:p>
            <a:pPr marL="733425" lvl="1" indent="-285750">
              <a:spcBef>
                <a:spcPts val="0"/>
              </a:spcBef>
              <a:spcAft>
                <a:spcPts val="200"/>
              </a:spcAft>
              <a:buFont typeface="Arial"/>
              <a:buChar char="•"/>
            </a:pPr>
            <a:r>
              <a:rPr lang="en-GB" sz="1750" dirty="0" smtClean="0">
                <a:solidFill>
                  <a:srgbClr val="272627"/>
                </a:solidFill>
              </a:rPr>
              <a:t>Lower </a:t>
            </a:r>
            <a:r>
              <a:rPr lang="en-GB" sz="1750" dirty="0" smtClean="0">
                <a:solidFill>
                  <a:srgbClr val="272627"/>
                </a:solidFill>
              </a:rPr>
              <a:t>overall cost &amp; new business opportunities and jobs for UK </a:t>
            </a:r>
            <a:r>
              <a:rPr lang="en-GB" sz="1750" dirty="0" err="1" smtClean="0">
                <a:solidFill>
                  <a:srgbClr val="272627"/>
                </a:solidFill>
              </a:rPr>
              <a:t>plc</a:t>
            </a:r>
            <a:endParaRPr lang="en-GB" sz="1750" dirty="0" smtClean="0">
              <a:solidFill>
                <a:srgbClr val="272627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57200" y="6552784"/>
            <a:ext cx="5677562" cy="209481"/>
          </a:xfrm>
          <a:prstGeom prst="rect">
            <a:avLst/>
          </a:prstGeom>
        </p:spPr>
        <p:txBody>
          <a:bodyPr/>
          <a:lstStyle/>
          <a:p>
            <a:r>
              <a:rPr lang="en-US" sz="1200" dirty="0" smtClean="0">
                <a:solidFill>
                  <a:srgbClr val="272627"/>
                </a:solidFill>
              </a:rPr>
              <a:t>Copyright Dearman Engine Company</a:t>
            </a:r>
            <a:endParaRPr lang="en-US" sz="1200" dirty="0">
              <a:solidFill>
                <a:srgbClr val="272627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9125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  <p:pic>
        <p:nvPicPr>
          <p:cNvPr id="5" name="Picture 8" descr="Screen Shot 2014-09-15 at 10.27.3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42" r="18623"/>
          <a:stretch>
            <a:fillRect/>
          </a:stretch>
        </p:blipFill>
        <p:spPr bwMode="auto">
          <a:xfrm>
            <a:off x="251520" y="1615047"/>
            <a:ext cx="5389562" cy="454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7"/>
          <p:cNvSpPr txBox="1">
            <a:spLocks/>
          </p:cNvSpPr>
          <p:nvPr/>
        </p:nvSpPr>
        <p:spPr>
          <a:xfrm>
            <a:off x="5459207" y="6305733"/>
            <a:ext cx="3671530" cy="245339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800" dirty="0" smtClean="0">
                <a:solidFill>
                  <a:srgbClr val="000000"/>
                </a:solidFill>
              </a:rPr>
              <a:t>Copyright University of Birmingham and </a:t>
            </a:r>
            <a:r>
              <a:rPr lang="en-US" sz="800" dirty="0" err="1" smtClean="0">
                <a:solidFill>
                  <a:srgbClr val="000000"/>
                </a:solidFill>
              </a:rPr>
              <a:t>Dearman</a:t>
            </a:r>
            <a:r>
              <a:rPr lang="en-US" sz="800" dirty="0" smtClean="0">
                <a:solidFill>
                  <a:srgbClr val="000000"/>
                </a:solidFill>
              </a:rPr>
              <a:t> Engine Company 2014                                    </a:t>
            </a:r>
            <a:endParaRPr lang="en-US" sz="800" dirty="0">
              <a:solidFill>
                <a:srgbClr val="000000"/>
              </a:solidFill>
            </a:endParaRPr>
          </a:p>
        </p:txBody>
      </p: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5114274" y="1420638"/>
            <a:ext cx="3816424" cy="5034465"/>
            <a:chOff x="7137312" y="585447"/>
            <a:chExt cx="4200617" cy="7579312"/>
          </a:xfrm>
        </p:grpSpPr>
        <p:pic>
          <p:nvPicPr>
            <p:cNvPr id="14" name="Picture 13" descr="LA - ETS.psd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-442939">
              <a:off x="7897726" y="2919463"/>
              <a:ext cx="3440203" cy="5245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4" descr="LA - GTP.psd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7312" y="1215256"/>
              <a:ext cx="3006680" cy="4584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5" descr="LAOH PSD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463727">
              <a:off x="8233213" y="585447"/>
              <a:ext cx="2810780" cy="2271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373242" y="6553965"/>
            <a:ext cx="535838" cy="234434"/>
          </a:xfrm>
          <a:prstGeom prst="rect">
            <a:avLst/>
          </a:prstGeom>
        </p:spPr>
        <p:txBody>
          <a:bodyPr/>
          <a:lstStyle/>
          <a:p>
            <a:fld id="{730CACB8-352F-4FA8-86DE-903A99B19196}" type="slidenum">
              <a:rPr lang="en-GB" sz="1200" smtClean="0">
                <a:solidFill>
                  <a:srgbClr val="272627"/>
                </a:solidFill>
              </a:rPr>
              <a:pPr/>
              <a:t>24</a:t>
            </a:fld>
            <a:endParaRPr lang="en-GB" sz="1200" dirty="0">
              <a:solidFill>
                <a:srgbClr val="272627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57200" y="6552784"/>
            <a:ext cx="5677562" cy="209481"/>
          </a:xfrm>
          <a:prstGeom prst="rect">
            <a:avLst/>
          </a:prstGeom>
        </p:spPr>
        <p:txBody>
          <a:bodyPr/>
          <a:lstStyle/>
          <a:p>
            <a:r>
              <a:rPr lang="en-US" sz="1200" dirty="0" smtClean="0">
                <a:solidFill>
                  <a:srgbClr val="272627"/>
                </a:solidFill>
              </a:rPr>
              <a:t>Copyright Dearman Engine Company</a:t>
            </a:r>
            <a:endParaRPr lang="en-US" sz="1200" dirty="0">
              <a:solidFill>
                <a:srgbClr val="2726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6434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6484" y="6586025"/>
            <a:ext cx="55753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272627"/>
                </a:solidFill>
              </a:rPr>
              <a:t>Copyright Dearman Engine </a:t>
            </a:r>
            <a:r>
              <a:rPr lang="en-US" sz="1200" dirty="0" smtClean="0">
                <a:solidFill>
                  <a:srgbClr val="272627"/>
                </a:solidFill>
              </a:rPr>
              <a:t>Company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519159" y="6586025"/>
            <a:ext cx="5649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272627"/>
                </a:solidFill>
              </a:rPr>
              <a:t>25</a:t>
            </a:r>
            <a:endParaRPr lang="en-US" sz="1200" dirty="0">
              <a:solidFill>
                <a:srgbClr val="272627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  <p:sp>
        <p:nvSpPr>
          <p:cNvPr id="6" name="Title 6"/>
          <p:cNvSpPr txBox="1">
            <a:spLocks/>
          </p:cNvSpPr>
          <p:nvPr/>
        </p:nvSpPr>
        <p:spPr>
          <a:xfrm>
            <a:off x="207725" y="1319920"/>
            <a:ext cx="8712968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srgbClr val="272627"/>
              </a:solidFill>
              <a:latin typeface="Calibri (Body)" charset="0"/>
              <a:cs typeface="Calibri (Body)" charset="0"/>
            </a:endParaRPr>
          </a:p>
          <a:p>
            <a:r>
              <a:rPr lang="en-US" dirty="0" smtClean="0">
                <a:solidFill>
                  <a:srgbClr val="272627"/>
                </a:solidFill>
                <a:latin typeface="Calibri (Body)" charset="0"/>
                <a:cs typeface="Calibri (Body)" charset="0"/>
              </a:rPr>
              <a:t>…from a garden shed in Bishop’s </a:t>
            </a:r>
            <a:r>
              <a:rPr lang="en-US" dirty="0" err="1" smtClean="0">
                <a:solidFill>
                  <a:srgbClr val="272627"/>
                </a:solidFill>
                <a:latin typeface="Calibri (Body)" charset="0"/>
                <a:cs typeface="Calibri (Body)" charset="0"/>
              </a:rPr>
              <a:t>Stortford</a:t>
            </a:r>
            <a:r>
              <a:rPr lang="en-US" dirty="0" smtClean="0">
                <a:solidFill>
                  <a:srgbClr val="272627"/>
                </a:solidFill>
                <a:latin typeface="Calibri (Body)" charset="0"/>
                <a:cs typeface="Calibri (Body)" charset="0"/>
              </a:rPr>
              <a:t>, UK</a:t>
            </a:r>
            <a:br>
              <a:rPr lang="en-US" dirty="0" smtClean="0">
                <a:solidFill>
                  <a:srgbClr val="272627"/>
                </a:solidFill>
                <a:latin typeface="Calibri (Body)" charset="0"/>
                <a:cs typeface="Calibri (Body)" charset="0"/>
              </a:rPr>
            </a:br>
            <a:endParaRPr lang="en-US" dirty="0">
              <a:solidFill>
                <a:srgbClr val="272627"/>
              </a:solidFill>
            </a:endParaRPr>
          </a:p>
        </p:txBody>
      </p:sp>
      <p:pic>
        <p:nvPicPr>
          <p:cNvPr id="7" name="Picture 6" descr="Peter Dearman Phot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4" r="17680"/>
          <a:stretch>
            <a:fillRect/>
          </a:stretch>
        </p:blipFill>
        <p:spPr bwMode="auto">
          <a:xfrm>
            <a:off x="262716" y="2178720"/>
            <a:ext cx="4770781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60279" y="5453581"/>
            <a:ext cx="8640960" cy="10185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272627"/>
                </a:solidFill>
                <a:latin typeface="Calibri (Headings)" charset="0"/>
                <a:cs typeface="Calibri (Headings)" charset="0"/>
              </a:rPr>
              <a:t>Liquid air –  a global solution to clean cold and power.</a:t>
            </a:r>
            <a:endParaRPr lang="en-US" dirty="0">
              <a:solidFill>
                <a:srgbClr val="272627"/>
              </a:solidFill>
              <a:latin typeface="Calibri (Headings)" charset="0"/>
              <a:cs typeface="Calibri (Headings)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50069" y="2339131"/>
            <a:ext cx="3836276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72627"/>
                </a:solidFill>
              </a:rPr>
              <a:t>For further information, please contact:</a:t>
            </a:r>
          </a:p>
          <a:p>
            <a:endParaRPr lang="en-US" dirty="0">
              <a:solidFill>
                <a:srgbClr val="272627"/>
              </a:solidFill>
            </a:endParaRPr>
          </a:p>
          <a:p>
            <a:r>
              <a:rPr lang="en-US" dirty="0" smtClean="0">
                <a:solidFill>
                  <a:srgbClr val="272627"/>
                </a:solidFill>
              </a:rPr>
              <a:t>Professor Toby Peters</a:t>
            </a:r>
          </a:p>
          <a:p>
            <a:r>
              <a:rPr lang="en-US" dirty="0" err="1" smtClean="0">
                <a:solidFill>
                  <a:srgbClr val="272627"/>
                </a:solidFill>
              </a:rPr>
              <a:t>toby.peters@dearmanengine.com</a:t>
            </a:r>
            <a:endParaRPr lang="en-US" dirty="0" smtClean="0">
              <a:solidFill>
                <a:srgbClr val="272627"/>
              </a:solidFill>
            </a:endParaRPr>
          </a:p>
          <a:p>
            <a:endParaRPr lang="en-US" dirty="0" smtClean="0">
              <a:solidFill>
                <a:srgbClr val="272627"/>
              </a:solidFill>
            </a:endParaRPr>
          </a:p>
          <a:p>
            <a:r>
              <a:rPr lang="en-US" dirty="0" err="1" smtClean="0">
                <a:solidFill>
                  <a:srgbClr val="272627"/>
                </a:solidFill>
              </a:rPr>
              <a:t>Asst</a:t>
            </a:r>
            <a:r>
              <a:rPr lang="en-US" smtClean="0">
                <a:solidFill>
                  <a:srgbClr val="272627"/>
                </a:solidFill>
              </a:rPr>
              <a:t>: </a:t>
            </a:r>
            <a:r>
              <a:rPr lang="en-US" smtClean="0">
                <a:solidFill>
                  <a:srgbClr val="272627"/>
                </a:solidFill>
              </a:rPr>
              <a:t>Jess </a:t>
            </a:r>
            <a:r>
              <a:rPr lang="en-US" dirty="0" err="1" smtClean="0">
                <a:solidFill>
                  <a:srgbClr val="272627"/>
                </a:solidFill>
              </a:rPr>
              <a:t>Lingwood</a:t>
            </a:r>
            <a:endParaRPr lang="en-US" dirty="0" smtClean="0">
              <a:solidFill>
                <a:srgbClr val="272627"/>
              </a:solidFill>
            </a:endParaRPr>
          </a:p>
          <a:p>
            <a:r>
              <a:rPr lang="en-US" dirty="0" err="1">
                <a:solidFill>
                  <a:srgbClr val="272627"/>
                </a:solidFill>
              </a:rPr>
              <a:t>j</a:t>
            </a:r>
            <a:r>
              <a:rPr lang="en-US" dirty="0" err="1" smtClean="0">
                <a:solidFill>
                  <a:srgbClr val="272627"/>
                </a:solidFill>
              </a:rPr>
              <a:t>essica.lingwood@dearmanengine.com</a:t>
            </a:r>
            <a:endParaRPr lang="en-US" dirty="0" smtClean="0">
              <a:solidFill>
                <a:srgbClr val="272627"/>
              </a:solidFill>
            </a:endParaRPr>
          </a:p>
          <a:p>
            <a:endParaRPr lang="en-US" dirty="0" smtClean="0">
              <a:solidFill>
                <a:srgbClr val="272627"/>
              </a:solidFill>
            </a:endParaRPr>
          </a:p>
          <a:p>
            <a:r>
              <a:rPr lang="en-US" dirty="0" smtClean="0">
                <a:solidFill>
                  <a:srgbClr val="272627"/>
                </a:solidFill>
              </a:rPr>
              <a:t>T: 0203 617 9170</a:t>
            </a:r>
            <a:endParaRPr lang="en-US" dirty="0">
              <a:solidFill>
                <a:srgbClr val="2726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413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6484" y="6586025"/>
            <a:ext cx="55753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272627"/>
                </a:solidFill>
              </a:rPr>
              <a:t>Copyright Dearman Engine Company                                    </a:t>
            </a:r>
          </a:p>
        </p:txBody>
      </p:sp>
      <p:sp>
        <p:nvSpPr>
          <p:cNvPr id="4" name="Rectangle 3"/>
          <p:cNvSpPr/>
          <p:nvPr/>
        </p:nvSpPr>
        <p:spPr>
          <a:xfrm>
            <a:off x="8519159" y="6586025"/>
            <a:ext cx="5649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272627"/>
                </a:solidFill>
              </a:rPr>
              <a:t>3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44025" y="1314219"/>
            <a:ext cx="8839757" cy="7044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rgbClr val="272627"/>
                </a:solidFill>
              </a:rPr>
              <a:t>Global demand for cooling</a:t>
            </a:r>
            <a:endParaRPr lang="en-US" sz="4000" dirty="0">
              <a:solidFill>
                <a:srgbClr val="272627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02977" y="2396011"/>
            <a:ext cx="4629422" cy="35423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Arial"/>
              <a:buChar char="•"/>
            </a:pPr>
            <a:r>
              <a:rPr lang="en-GB" sz="2600" dirty="0" smtClean="0">
                <a:solidFill>
                  <a:srgbClr val="272627"/>
                </a:solidFill>
              </a:rPr>
              <a:t>The </a:t>
            </a:r>
            <a:r>
              <a:rPr lang="en-GB" sz="2600" b="1" dirty="0" smtClean="0">
                <a:solidFill>
                  <a:srgbClr val="272627"/>
                </a:solidFill>
              </a:rPr>
              <a:t>world’s urban population</a:t>
            </a:r>
            <a:r>
              <a:rPr lang="en-GB" sz="2600" dirty="0" smtClean="0">
                <a:solidFill>
                  <a:srgbClr val="272627"/>
                </a:solidFill>
              </a:rPr>
              <a:t> is expected to exceed six billion by 2045, from approximately 3.5bn today</a:t>
            </a:r>
          </a:p>
          <a:p>
            <a:pPr lvl="1" algn="l"/>
            <a:endParaRPr lang="en-GB" sz="2600" dirty="0" smtClean="0">
              <a:solidFill>
                <a:srgbClr val="272627"/>
              </a:solidFill>
            </a:endParaRPr>
          </a:p>
          <a:p>
            <a:pPr marL="285750" indent="-285750" algn="l">
              <a:buFont typeface="Arial"/>
              <a:buChar char="•"/>
            </a:pPr>
            <a:r>
              <a:rPr lang="en-US" sz="2600" b="1" dirty="0" smtClean="0">
                <a:solidFill>
                  <a:srgbClr val="272627"/>
                </a:solidFill>
              </a:rPr>
              <a:t>The global middle class</a:t>
            </a:r>
            <a:r>
              <a:rPr lang="en-US" sz="2600" dirty="0" smtClean="0">
                <a:solidFill>
                  <a:srgbClr val="272627"/>
                </a:solidFill>
              </a:rPr>
              <a:t> is is expected to grow to 4.88bn by 2030 from 1.84bn today</a:t>
            </a:r>
            <a:endParaRPr lang="en-US" sz="2600" baseline="30000" dirty="0">
              <a:solidFill>
                <a:srgbClr val="272627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4216" t="24622" r="55650" b="19626"/>
          <a:stretch/>
        </p:blipFill>
        <p:spPr>
          <a:xfrm>
            <a:off x="5439107" y="2557517"/>
            <a:ext cx="3048000" cy="3030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413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6484" y="6586025"/>
            <a:ext cx="55753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accent4">
                    <a:lumMod val="50000"/>
                  </a:schemeClr>
                </a:solidFill>
              </a:rPr>
              <a:t>Copyright Dearman Engine </a:t>
            </a:r>
            <a:r>
              <a:rPr lang="en-US" sz="1200" dirty="0" smtClean="0">
                <a:solidFill>
                  <a:schemeClr val="accent4">
                    <a:lumMod val="50000"/>
                  </a:schemeClr>
                </a:solidFill>
              </a:rPr>
              <a:t>Company</a:t>
            </a:r>
            <a:endParaRPr lang="en-US" sz="1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519159" y="6586025"/>
            <a:ext cx="5649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accent4">
                    <a:lumMod val="50000"/>
                  </a:schemeClr>
                </a:solidFill>
              </a:rPr>
              <a:t>4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323528" y="1258294"/>
            <a:ext cx="8204894" cy="6701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4">
                    <a:lumMod val="50000"/>
                  </a:schemeClr>
                </a:solidFill>
                <a:latin typeface="Calibri (Headings)" charset="0"/>
                <a:cs typeface="Calibri (Headings)" charset="0"/>
              </a:rPr>
              <a:t>Post-harvest food waste</a:t>
            </a:r>
            <a:endParaRPr lang="en-GB" sz="4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307946" y="2056368"/>
            <a:ext cx="4788981" cy="43204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en-GB" sz="2600" dirty="0" smtClean="0">
                <a:solidFill>
                  <a:schemeClr val="accent4">
                    <a:lumMod val="50000"/>
                  </a:schemeClr>
                </a:solidFill>
                <a:latin typeface="Calibri"/>
                <a:cs typeface="Calibri"/>
              </a:rPr>
              <a:t>If developing countries had same level of cold chain as UK, they could save 200 million tonnes of perishable </a:t>
            </a:r>
            <a:r>
              <a:rPr lang="en-GB" sz="2600" dirty="0" smtClean="0">
                <a:solidFill>
                  <a:schemeClr val="accent4">
                    <a:lumMod val="50000"/>
                  </a:schemeClr>
                </a:solidFill>
                <a:latin typeface="Calibri"/>
                <a:cs typeface="Calibri"/>
              </a:rPr>
              <a:t>food.</a:t>
            </a:r>
            <a:endParaRPr lang="en-US" sz="2600" dirty="0">
              <a:solidFill>
                <a:schemeClr val="accent4">
                  <a:lumMod val="50000"/>
                </a:schemeClr>
              </a:solidFill>
              <a:latin typeface="Calibri"/>
              <a:cs typeface="Calibri"/>
            </a:endParaRPr>
          </a:p>
          <a:p>
            <a:pPr algn="l">
              <a:spcBef>
                <a:spcPts val="0"/>
              </a:spcBef>
            </a:pPr>
            <a:endParaRPr lang="en-US" sz="2600" dirty="0" smtClean="0">
              <a:solidFill>
                <a:schemeClr val="accent4">
                  <a:lumMod val="50000"/>
                </a:schemeClr>
              </a:solidFill>
              <a:latin typeface="Calibri"/>
              <a:cs typeface="Calibri"/>
            </a:endParaRPr>
          </a:p>
          <a:p>
            <a:pPr algn="l">
              <a:spcBef>
                <a:spcPts val="0"/>
              </a:spcBef>
            </a:pPr>
            <a:r>
              <a:rPr lang="en-US" sz="2600" dirty="0" smtClean="0">
                <a:solidFill>
                  <a:schemeClr val="accent4">
                    <a:lumMod val="50000"/>
                  </a:schemeClr>
                </a:solidFill>
                <a:latin typeface="Calibri"/>
                <a:cs typeface="Calibri"/>
              </a:rPr>
              <a:t>$8bn wasted fruit and vegetables in India annually. India produces 11% of the world’s vegetables yet makes up just 1.7% of its vegetable </a:t>
            </a:r>
            <a:r>
              <a:rPr lang="en-US" sz="2600" dirty="0" smtClean="0">
                <a:solidFill>
                  <a:schemeClr val="accent4">
                    <a:lumMod val="50000"/>
                  </a:schemeClr>
                </a:solidFill>
                <a:latin typeface="Calibri"/>
                <a:cs typeface="Calibri"/>
              </a:rPr>
              <a:t>trade.</a:t>
            </a:r>
            <a:endParaRPr lang="en-GB" sz="2600" dirty="0" smtClean="0">
              <a:solidFill>
                <a:schemeClr val="accent4">
                  <a:lumMod val="50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8" name="Picture 8" descr="Tank of Cold Cover no background (1)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4" t="21646" r="9442" b="23177"/>
          <a:stretch>
            <a:fillRect/>
          </a:stretch>
        </p:blipFill>
        <p:spPr bwMode="auto">
          <a:xfrm rot="227354">
            <a:off x="5311362" y="2209889"/>
            <a:ext cx="3716798" cy="3961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0413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6484" y="6586025"/>
            <a:ext cx="55753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272627"/>
                </a:solidFill>
              </a:rPr>
              <a:t>Copyright Dearman Engine Company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519159" y="6586025"/>
            <a:ext cx="5649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272627"/>
                </a:solidFill>
              </a:rPr>
              <a:t>5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611560" y="1354982"/>
            <a:ext cx="7916862" cy="697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rgbClr val="272627"/>
                </a:solidFill>
                <a:latin typeface="Calibri (Headings)" charset="0"/>
                <a:cs typeface="Calibri (Headings)" charset="0"/>
              </a:rPr>
              <a:t>Food waste…a few facts…</a:t>
            </a:r>
            <a:endParaRPr lang="en-GB" sz="4000" dirty="0">
              <a:solidFill>
                <a:srgbClr val="272627"/>
              </a:solidFill>
            </a:endParaRPr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200481" y="2087066"/>
            <a:ext cx="4591061" cy="43417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spcBef>
                <a:spcPts val="0"/>
              </a:spcBef>
              <a:spcAft>
                <a:spcPts val="600"/>
              </a:spcAft>
              <a:buFont typeface="Arial"/>
              <a:buChar char="•"/>
            </a:pPr>
            <a:r>
              <a:rPr lang="en-GB" dirty="0" smtClean="0">
                <a:solidFill>
                  <a:srgbClr val="272627"/>
                </a:solidFill>
                <a:latin typeface="Calibri"/>
                <a:cs typeface="Calibri"/>
              </a:rPr>
              <a:t>Carbon emissions of food produced but not eaten is 3.3 billion tonnes; the third biggest emitter after the US and China  </a:t>
            </a:r>
          </a:p>
          <a:p>
            <a:pPr marL="342900" indent="-342900" algn="l">
              <a:spcBef>
                <a:spcPts val="0"/>
              </a:spcBef>
              <a:spcAft>
                <a:spcPts val="600"/>
              </a:spcAft>
              <a:buFont typeface="Arial"/>
              <a:buChar char="•"/>
            </a:pPr>
            <a:r>
              <a:rPr lang="en-GB" dirty="0" smtClean="0">
                <a:solidFill>
                  <a:srgbClr val="272627"/>
                </a:solidFill>
                <a:latin typeface="Calibri"/>
                <a:cs typeface="Calibri"/>
              </a:rPr>
              <a:t>Water consumption of food wastage is 250km</a:t>
            </a:r>
            <a:r>
              <a:rPr lang="en-GB" baseline="30000" dirty="0" smtClean="0">
                <a:solidFill>
                  <a:srgbClr val="272627"/>
                </a:solidFill>
                <a:latin typeface="Calibri"/>
                <a:cs typeface="Calibri"/>
              </a:rPr>
              <a:t>3</a:t>
            </a:r>
            <a:r>
              <a:rPr lang="en-GB" dirty="0" smtClean="0">
                <a:solidFill>
                  <a:srgbClr val="272627"/>
                </a:solidFill>
                <a:latin typeface="Calibri"/>
                <a:cs typeface="Calibri"/>
              </a:rPr>
              <a:t>; three times the volume of Lake Geneva  </a:t>
            </a:r>
          </a:p>
          <a:p>
            <a:pPr marL="342900" indent="-342900" algn="l">
              <a:spcBef>
                <a:spcPts val="0"/>
              </a:spcBef>
              <a:spcAft>
                <a:spcPts val="600"/>
              </a:spcAft>
              <a:buFont typeface="Arial"/>
              <a:buChar char="•"/>
            </a:pPr>
            <a:r>
              <a:rPr lang="en-GB" dirty="0" smtClean="0">
                <a:solidFill>
                  <a:srgbClr val="272627"/>
                </a:solidFill>
                <a:latin typeface="Calibri"/>
                <a:cs typeface="Calibri"/>
              </a:rPr>
              <a:t>Food wastage occupies 1.4 billion hectares of land, almost 30% of the world’s agricultural land</a:t>
            </a:r>
          </a:p>
          <a:p>
            <a:pPr marL="342900" indent="-342900" algn="l">
              <a:spcBef>
                <a:spcPts val="0"/>
              </a:spcBef>
              <a:spcAft>
                <a:spcPts val="600"/>
              </a:spcAft>
              <a:buFont typeface="Arial"/>
              <a:buChar char="•"/>
            </a:pPr>
            <a:r>
              <a:rPr lang="en-GB" dirty="0" smtClean="0">
                <a:solidFill>
                  <a:srgbClr val="272627"/>
                </a:solidFill>
                <a:latin typeface="Calibri"/>
                <a:cs typeface="Calibri"/>
              </a:rPr>
              <a:t>Almost a quarter (23%) of </a:t>
            </a:r>
            <a:r>
              <a:rPr lang="en-GB" dirty="0" smtClean="0">
                <a:solidFill>
                  <a:srgbClr val="272627"/>
                </a:solidFill>
                <a:latin typeface="Calibri"/>
                <a:cs typeface="Calibri"/>
              </a:rPr>
              <a:t>fertiliser </a:t>
            </a:r>
            <a:r>
              <a:rPr lang="en-GB" dirty="0" smtClean="0">
                <a:solidFill>
                  <a:srgbClr val="272627"/>
                </a:solidFill>
                <a:latin typeface="Calibri"/>
                <a:cs typeface="Calibri"/>
              </a:rPr>
              <a:t>is  used to produce food that is never eaten </a:t>
            </a:r>
            <a:endParaRPr lang="en-GB" dirty="0">
              <a:solidFill>
                <a:srgbClr val="272627"/>
              </a:solidFill>
              <a:latin typeface="Calibri"/>
              <a:cs typeface="Calibri"/>
            </a:endParaRPr>
          </a:p>
        </p:txBody>
      </p:sp>
      <p:pic>
        <p:nvPicPr>
          <p:cNvPr id="8" name="Picture 7" descr="Screen Shot 2014-11-17 at 10.11.4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241" y="2762668"/>
            <a:ext cx="4134581" cy="2915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413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6484" y="6586025"/>
            <a:ext cx="55753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272627"/>
                </a:solidFill>
              </a:rPr>
              <a:t>Copyright Dearman Engine </a:t>
            </a:r>
            <a:r>
              <a:rPr lang="en-US" sz="1200" dirty="0" smtClean="0">
                <a:solidFill>
                  <a:srgbClr val="272627"/>
                </a:solidFill>
              </a:rPr>
              <a:t>Company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519159" y="6586025"/>
            <a:ext cx="5649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272627"/>
                </a:solidFill>
              </a:rPr>
              <a:t>6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44026" y="1290524"/>
            <a:ext cx="8892470" cy="11706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rgbClr val="272627"/>
                </a:solidFill>
                <a:latin typeface="Calibri (Headings)" charset="0"/>
                <a:cs typeface="Calibri (Headings)" charset="0"/>
              </a:rPr>
              <a:t>Cold Chain challenge – matching societal demands…</a:t>
            </a:r>
            <a:endParaRPr lang="en-US" sz="4000" dirty="0">
              <a:solidFill>
                <a:srgbClr val="272627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64272" y="2578316"/>
            <a:ext cx="8208912" cy="36665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spcBef>
                <a:spcPts val="0"/>
              </a:spcBef>
              <a:buFont typeface="Arial"/>
              <a:buChar char="•"/>
              <a:defRPr/>
            </a:pPr>
            <a:r>
              <a:rPr lang="en-GB" dirty="0" smtClean="0">
                <a:solidFill>
                  <a:srgbClr val="272627"/>
                </a:solidFill>
                <a:latin typeface="Calibri (body)"/>
                <a:cs typeface="Calibri (body)"/>
              </a:rPr>
              <a:t>The global cold chain is expected to grow 16% per year in the five years to 2018</a:t>
            </a:r>
          </a:p>
          <a:p>
            <a:pPr marL="342900" indent="-342900" algn="l">
              <a:spcBef>
                <a:spcPts val="0"/>
              </a:spcBef>
              <a:buFont typeface="Arial"/>
              <a:buChar char="•"/>
              <a:defRPr/>
            </a:pPr>
            <a:endParaRPr lang="en-GB" sz="1200" dirty="0" smtClean="0">
              <a:solidFill>
                <a:srgbClr val="272627"/>
              </a:solidFill>
              <a:latin typeface="Calibri (body)"/>
              <a:cs typeface="Calibri (body)"/>
            </a:endParaRPr>
          </a:p>
          <a:p>
            <a:pPr marL="342900" indent="-342900" algn="l">
              <a:spcBef>
                <a:spcPts val="0"/>
              </a:spcBef>
              <a:buFont typeface="Arial"/>
              <a:buChar char="•"/>
              <a:defRPr/>
            </a:pPr>
            <a:r>
              <a:rPr lang="en-GB" dirty="0" smtClean="0">
                <a:solidFill>
                  <a:srgbClr val="272627"/>
                </a:solidFill>
                <a:latin typeface="Calibri (body)"/>
                <a:cs typeface="Calibri (body)"/>
              </a:rPr>
              <a:t>Developed countries are seeing 10% growth and developing 25%+</a:t>
            </a:r>
          </a:p>
          <a:p>
            <a:pPr algn="l">
              <a:spcBef>
                <a:spcPts val="0"/>
              </a:spcBef>
              <a:defRPr/>
            </a:pPr>
            <a:endParaRPr lang="en-GB" sz="1200" dirty="0" smtClean="0">
              <a:solidFill>
                <a:srgbClr val="272627"/>
              </a:solidFill>
              <a:latin typeface="Calibri (body)"/>
              <a:cs typeface="Calibri (body)"/>
            </a:endParaRPr>
          </a:p>
          <a:p>
            <a:pPr marL="342900" indent="-342900" algn="l">
              <a:spcBef>
                <a:spcPts val="0"/>
              </a:spcBef>
              <a:buFont typeface="Arial"/>
              <a:buChar char="•"/>
              <a:defRPr/>
            </a:pPr>
            <a:r>
              <a:rPr lang="en-US" dirty="0" smtClean="0">
                <a:solidFill>
                  <a:srgbClr val="272627"/>
                </a:solidFill>
                <a:latin typeface="Calibri (body)"/>
                <a:cs typeface="Calibri (body)"/>
              </a:rPr>
              <a:t>India projects it needs to spend more than $15 billion on its cold chain over the next five years</a:t>
            </a:r>
          </a:p>
          <a:p>
            <a:pPr marL="342900" indent="-342900" algn="l">
              <a:spcBef>
                <a:spcPts val="0"/>
              </a:spcBef>
              <a:buFont typeface="Arial"/>
              <a:buChar char="•"/>
              <a:defRPr/>
            </a:pPr>
            <a:endParaRPr lang="en-US" sz="1200" dirty="0" smtClean="0">
              <a:solidFill>
                <a:srgbClr val="272627"/>
              </a:solidFill>
              <a:latin typeface="Calibri (body)"/>
              <a:cs typeface="Calibri (body)"/>
            </a:endParaRPr>
          </a:p>
          <a:p>
            <a:pPr marL="342900" indent="-342900" algn="l">
              <a:spcBef>
                <a:spcPts val="0"/>
              </a:spcBef>
              <a:buFont typeface="Arial"/>
              <a:buChar char="•"/>
              <a:defRPr/>
            </a:pPr>
            <a:r>
              <a:rPr lang="en-US" dirty="0" smtClean="0">
                <a:solidFill>
                  <a:srgbClr val="272627"/>
                </a:solidFill>
                <a:latin typeface="Calibri (body)"/>
                <a:cs typeface="Calibri (body)"/>
              </a:rPr>
              <a:t>China’s refrigerated storage capacity is on track to multiply 20-fold to 5 billion cubic feet in the decade to 2017</a:t>
            </a:r>
          </a:p>
          <a:p>
            <a:pPr algn="l">
              <a:spcBef>
                <a:spcPts val="0"/>
              </a:spcBef>
              <a:defRPr/>
            </a:pPr>
            <a:endParaRPr lang="en-GB" sz="1200" dirty="0" smtClean="0">
              <a:solidFill>
                <a:srgbClr val="272627"/>
              </a:solidFill>
              <a:latin typeface="Calibri (body)"/>
              <a:cs typeface="Calibri (body)"/>
            </a:endParaRPr>
          </a:p>
          <a:p>
            <a:pPr marL="342900" indent="-342900" algn="l">
              <a:spcBef>
                <a:spcPts val="0"/>
              </a:spcBef>
              <a:buFont typeface="Arial"/>
              <a:buChar char="•"/>
              <a:defRPr/>
            </a:pPr>
            <a:r>
              <a:rPr lang="en-GB" dirty="0" smtClean="0">
                <a:solidFill>
                  <a:srgbClr val="272627"/>
                </a:solidFill>
                <a:latin typeface="Calibri (body)"/>
                <a:cs typeface="Calibri (body)"/>
              </a:rPr>
              <a:t>The global healthcare cold chain logistics market is expected to expand from US$7.3 billion in 2013 to US$11.4 billion in 2018</a:t>
            </a:r>
          </a:p>
        </p:txBody>
      </p:sp>
    </p:spTree>
    <p:extLst>
      <p:ext uri="{BB962C8B-B14F-4D97-AF65-F5344CB8AC3E}">
        <p14:creationId xmlns:p14="http://schemas.microsoft.com/office/powerpoint/2010/main" val="1710413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6484" y="6586025"/>
            <a:ext cx="55753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272627"/>
                </a:solidFill>
              </a:rPr>
              <a:t>Copyright Dearman Engine </a:t>
            </a:r>
            <a:r>
              <a:rPr lang="en-US" sz="1200" dirty="0" smtClean="0">
                <a:solidFill>
                  <a:srgbClr val="272627"/>
                </a:solidFill>
              </a:rPr>
              <a:t>Company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519159" y="6586025"/>
            <a:ext cx="5649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272627"/>
                </a:solidFill>
              </a:rPr>
              <a:t>7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87586" y="1250804"/>
            <a:ext cx="7916862" cy="6936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rgbClr val="272627"/>
                </a:solidFill>
                <a:latin typeface="Calibri (Headings)" charset="0"/>
                <a:cs typeface="Calibri (Headings)" charset="0"/>
              </a:rPr>
              <a:t>with the environmental impact…</a:t>
            </a:r>
            <a:endParaRPr lang="en-US" sz="4000" dirty="0">
              <a:solidFill>
                <a:srgbClr val="272627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04416" y="2015525"/>
            <a:ext cx="4292406" cy="4395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/>
              <a:buChar char="•"/>
            </a:pPr>
            <a:r>
              <a:rPr lang="en-GB" sz="2200" dirty="0" smtClean="0">
                <a:solidFill>
                  <a:srgbClr val="272627"/>
                </a:solidFill>
                <a:latin typeface="Calibri (body)"/>
                <a:cs typeface="Calibri (body)"/>
              </a:rPr>
              <a:t>A transport refrigeration unit:</a:t>
            </a:r>
          </a:p>
          <a:p>
            <a:pPr algn="l"/>
            <a:endParaRPr lang="en-GB" sz="1200" dirty="0" smtClean="0">
              <a:solidFill>
                <a:srgbClr val="272627"/>
              </a:solidFill>
              <a:latin typeface="Calibri (body)"/>
              <a:cs typeface="Calibri (body)"/>
            </a:endParaRPr>
          </a:p>
          <a:p>
            <a:pPr marL="800100" lvl="1" indent="-342900" algn="l">
              <a:spcBef>
                <a:spcPts val="0"/>
              </a:spcBef>
              <a:buFontTx/>
              <a:buChar char="-"/>
            </a:pPr>
            <a:r>
              <a:rPr lang="en-GB" sz="2200" dirty="0" smtClean="0">
                <a:solidFill>
                  <a:srgbClr val="272627"/>
                </a:solidFill>
                <a:latin typeface="Calibri (body)"/>
                <a:cs typeface="Calibri (body)"/>
              </a:rPr>
              <a:t>consumes up to 20% of a refrigerated vehicle’s diesel</a:t>
            </a:r>
          </a:p>
          <a:p>
            <a:pPr marL="800100" lvl="1" indent="-342900" algn="l">
              <a:spcBef>
                <a:spcPts val="0"/>
              </a:spcBef>
              <a:buFontTx/>
              <a:buChar char="-"/>
            </a:pPr>
            <a:endParaRPr lang="en-GB" sz="1200" dirty="0" smtClean="0">
              <a:solidFill>
                <a:srgbClr val="272627"/>
              </a:solidFill>
              <a:latin typeface="Calibri (body)"/>
              <a:cs typeface="Calibri (body)"/>
            </a:endParaRPr>
          </a:p>
          <a:p>
            <a:pPr marL="800100" lvl="1" indent="-342900" algn="l">
              <a:spcBef>
                <a:spcPts val="0"/>
              </a:spcBef>
              <a:buFontTx/>
              <a:buChar char="-"/>
            </a:pPr>
            <a:r>
              <a:rPr lang="en-GB" sz="2200" dirty="0" smtClean="0">
                <a:solidFill>
                  <a:srgbClr val="272627"/>
                </a:solidFill>
                <a:latin typeface="Calibri (body)"/>
                <a:cs typeface="Calibri (body)"/>
              </a:rPr>
              <a:t>can emit up to 6x </a:t>
            </a:r>
            <a:r>
              <a:rPr lang="en-GB" sz="2200" dirty="0" err="1" smtClean="0">
                <a:solidFill>
                  <a:srgbClr val="272627"/>
                </a:solidFill>
                <a:latin typeface="Calibri (body)"/>
                <a:cs typeface="Calibri (body)"/>
              </a:rPr>
              <a:t>NOx</a:t>
            </a:r>
            <a:r>
              <a:rPr lang="en-GB" sz="2200" dirty="0" smtClean="0">
                <a:solidFill>
                  <a:srgbClr val="272627"/>
                </a:solidFill>
                <a:latin typeface="Calibri (body)"/>
                <a:cs typeface="Calibri (body)"/>
              </a:rPr>
              <a:t> and 29x PM of Euro VI engine</a:t>
            </a:r>
          </a:p>
          <a:p>
            <a:pPr lvl="1" algn="l">
              <a:spcBef>
                <a:spcPts val="0"/>
              </a:spcBef>
            </a:pPr>
            <a:endParaRPr lang="en-GB" sz="1200" dirty="0" smtClean="0">
              <a:solidFill>
                <a:srgbClr val="272627"/>
              </a:solidFill>
              <a:latin typeface="Calibri (body)"/>
              <a:cs typeface="Calibri (body)"/>
            </a:endParaRPr>
          </a:p>
          <a:p>
            <a:pPr marL="800100" lvl="1" indent="-342900" algn="l">
              <a:spcBef>
                <a:spcPts val="0"/>
              </a:spcBef>
              <a:buFontTx/>
              <a:buChar char="-"/>
            </a:pPr>
            <a:r>
              <a:rPr lang="en-GB" sz="2200" dirty="0" smtClean="0">
                <a:solidFill>
                  <a:srgbClr val="272627"/>
                </a:solidFill>
                <a:latin typeface="Calibri (body)"/>
                <a:cs typeface="Calibri (body)"/>
              </a:rPr>
              <a:t>produce significant amounts of C0</a:t>
            </a:r>
            <a:r>
              <a:rPr lang="en-GB" sz="2200" baseline="-25000" dirty="0" smtClean="0">
                <a:solidFill>
                  <a:srgbClr val="272627"/>
                </a:solidFill>
                <a:latin typeface="Calibri (body)"/>
                <a:cs typeface="Calibri (body)"/>
              </a:rPr>
              <a:t>2</a:t>
            </a:r>
          </a:p>
          <a:p>
            <a:pPr marL="800100" lvl="1" indent="-342900" algn="l">
              <a:spcBef>
                <a:spcPts val="0"/>
              </a:spcBef>
              <a:buFontTx/>
              <a:buChar char="-"/>
            </a:pPr>
            <a:endParaRPr lang="en-GB" sz="1200" baseline="-25000" dirty="0" smtClean="0">
              <a:solidFill>
                <a:srgbClr val="272627"/>
              </a:solidFill>
              <a:latin typeface="Calibri (body)"/>
              <a:cs typeface="Calibri (body)"/>
            </a:endParaRPr>
          </a:p>
          <a:p>
            <a:pPr marL="800100" lvl="1" indent="-342900" algn="l">
              <a:spcBef>
                <a:spcPts val="0"/>
              </a:spcBef>
              <a:buFontTx/>
              <a:buChar char="-"/>
            </a:pPr>
            <a:r>
              <a:rPr lang="en-GB" sz="2200" dirty="0">
                <a:solidFill>
                  <a:srgbClr val="272627"/>
                </a:solidFill>
                <a:latin typeface="Calibri (body)"/>
                <a:cs typeface="Calibri (body)"/>
              </a:rPr>
              <a:t>u</a:t>
            </a:r>
            <a:r>
              <a:rPr lang="en-GB" sz="2200" dirty="0" smtClean="0">
                <a:solidFill>
                  <a:srgbClr val="272627"/>
                </a:solidFill>
                <a:latin typeface="Calibri (body)"/>
                <a:cs typeface="Calibri (body)"/>
              </a:rPr>
              <a:t>ses HFC refrigerants harmful to the atmosphere</a:t>
            </a:r>
          </a:p>
        </p:txBody>
      </p:sp>
      <p:pic>
        <p:nvPicPr>
          <p:cNvPr id="9" name="Picture 8" descr="Screen Shot 2014-11-17 at 10.33.0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10" y="2703419"/>
            <a:ext cx="4453224" cy="305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413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6484" y="6586025"/>
            <a:ext cx="55753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272627"/>
                </a:solidFill>
              </a:rPr>
              <a:t>Copyright Dearman Engine </a:t>
            </a:r>
            <a:r>
              <a:rPr lang="en-US" sz="1200" dirty="0" smtClean="0">
                <a:solidFill>
                  <a:srgbClr val="272627"/>
                </a:solidFill>
              </a:rPr>
              <a:t>Company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519159" y="6586025"/>
            <a:ext cx="5649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272627"/>
                </a:solidFill>
              </a:rPr>
              <a:t>8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120722" y="1272833"/>
            <a:ext cx="8927976" cy="11222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272627"/>
                </a:solidFill>
                <a:latin typeface="Calibri (headings)" charset="0"/>
                <a:cs typeface="Calibri (headings)" charset="0"/>
              </a:rPr>
              <a:t>We need to store renewable / waste energy to use </a:t>
            </a:r>
            <a:r>
              <a:rPr lang="en-US" i="1" u="sng" dirty="0" smtClean="0">
                <a:solidFill>
                  <a:srgbClr val="272627"/>
                </a:solidFill>
                <a:latin typeface="Calibri (headings)" charset="0"/>
                <a:cs typeface="Calibri (headings)" charset="0"/>
              </a:rPr>
              <a:t>on demand</a:t>
            </a:r>
            <a:r>
              <a:rPr lang="en-US" dirty="0" smtClean="0">
                <a:solidFill>
                  <a:srgbClr val="272627"/>
                </a:solidFill>
                <a:latin typeface="Calibri (headings)" charset="0"/>
                <a:cs typeface="Calibri (headings)" charset="0"/>
              </a:rPr>
              <a:t> in grid or transport applications</a:t>
            </a:r>
            <a:endParaRPr lang="en-US" dirty="0">
              <a:solidFill>
                <a:srgbClr val="272627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135267" y="2494179"/>
            <a:ext cx="8904672" cy="19814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/>
              <a:buChar char="•"/>
            </a:pPr>
            <a:r>
              <a:rPr lang="en-GB" sz="2200" dirty="0" smtClean="0">
                <a:solidFill>
                  <a:srgbClr val="272627"/>
                </a:solidFill>
                <a:latin typeface="Calibri (Body)" charset="0"/>
                <a:cs typeface="Calibri (Body)" charset="0"/>
              </a:rPr>
              <a:t>Liquid air is about storing cold </a:t>
            </a:r>
            <a:r>
              <a:rPr lang="en-GB" sz="2200" b="1" i="1" dirty="0" smtClean="0">
                <a:solidFill>
                  <a:srgbClr val="FF0000"/>
                </a:solidFill>
                <a:latin typeface="Calibri (Body)" charset="0"/>
                <a:cs typeface="Calibri (Body)" charset="0"/>
              </a:rPr>
              <a:t>and</a:t>
            </a:r>
            <a:r>
              <a:rPr lang="en-GB" sz="2200" b="1" dirty="0" smtClean="0">
                <a:solidFill>
                  <a:srgbClr val="FF0000"/>
                </a:solidFill>
                <a:latin typeface="Calibri (Body)" charset="0"/>
                <a:cs typeface="Calibri (Body)" charset="0"/>
              </a:rPr>
              <a:t> </a:t>
            </a:r>
            <a:r>
              <a:rPr lang="en-GB" sz="2200" dirty="0" smtClean="0">
                <a:solidFill>
                  <a:srgbClr val="272627"/>
                </a:solidFill>
                <a:latin typeface="Calibri (Body)" charset="0"/>
                <a:cs typeface="Calibri (Body)" charset="0"/>
              </a:rPr>
              <a:t>power</a:t>
            </a:r>
            <a:endParaRPr lang="en-US" sz="2200" dirty="0" smtClean="0">
              <a:solidFill>
                <a:srgbClr val="272627"/>
              </a:solidFill>
              <a:latin typeface="Calibri (Body)" charset="0"/>
              <a:cs typeface="Calibri (Body)" charset="0"/>
            </a:endParaRPr>
          </a:p>
          <a:p>
            <a:pPr marL="342900" indent="-342900" algn="l">
              <a:buFont typeface="Arial"/>
              <a:buChar char="•"/>
            </a:pPr>
            <a:r>
              <a:rPr lang="en-US" sz="2200" dirty="0" smtClean="0">
                <a:solidFill>
                  <a:srgbClr val="272627"/>
                </a:solidFill>
                <a:latin typeface="Calibri (Body)" charset="0"/>
                <a:cs typeface="Calibri (Body)" charset="0"/>
              </a:rPr>
              <a:t>Not a panacea, but a leapfrog solution linking renewable or wasted energy, </a:t>
            </a:r>
            <a:r>
              <a:rPr lang="en-US" sz="2200" b="1" dirty="0" smtClean="0">
                <a:solidFill>
                  <a:srgbClr val="FF0000"/>
                </a:solidFill>
                <a:latin typeface="Calibri (Body)" charset="0"/>
                <a:cs typeface="Calibri (Body)" charset="0"/>
              </a:rPr>
              <a:t>including waste cold</a:t>
            </a:r>
            <a:r>
              <a:rPr lang="en-US" sz="2200" dirty="0" smtClean="0">
                <a:solidFill>
                  <a:srgbClr val="272627"/>
                </a:solidFill>
                <a:latin typeface="Calibri (Body)" charset="0"/>
                <a:cs typeface="Calibri (Body)" charset="0"/>
              </a:rPr>
              <a:t>, to cooling, and power demands</a:t>
            </a:r>
            <a:endParaRPr lang="en-GB" sz="2200" b="1" dirty="0" smtClean="0">
              <a:solidFill>
                <a:srgbClr val="272627"/>
              </a:solidFill>
              <a:latin typeface="Calibri (Body)" charset="0"/>
              <a:cs typeface="Calibri (Body)" charset="0"/>
            </a:endParaRPr>
          </a:p>
          <a:p>
            <a:pPr marL="342900" indent="-342900" algn="l">
              <a:buFont typeface="Arial"/>
              <a:buChar char="•"/>
            </a:pPr>
            <a:r>
              <a:rPr lang="en-GB" sz="2200" dirty="0" smtClean="0">
                <a:solidFill>
                  <a:srgbClr val="272627"/>
                </a:solidFill>
                <a:latin typeface="Calibri (Body)" charset="0"/>
                <a:cs typeface="Calibri (Body)" charset="0"/>
              </a:rPr>
              <a:t>Liquefying air is the cornerstone of the industrial gas industry – existing infrastructure</a:t>
            </a:r>
            <a:endParaRPr lang="en-GB" sz="2200" dirty="0">
              <a:solidFill>
                <a:srgbClr val="272627"/>
              </a:solidFill>
              <a:latin typeface="Calibri (Body)" charset="0"/>
              <a:cs typeface="Calibri (Body)" charset="0"/>
            </a:endParaRPr>
          </a:p>
        </p:txBody>
      </p:sp>
      <p:pic>
        <p:nvPicPr>
          <p:cNvPr id="12" name="Picture 8" descr="http://dearmanengine.co.uk/wp-content/uploads/2014/06/LAi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010" y="4797148"/>
            <a:ext cx="6680200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969718" y="4426351"/>
            <a:ext cx="2087562" cy="557213"/>
          </a:xfrm>
          <a:prstGeom prst="rect">
            <a:avLst/>
          </a:prstGeom>
          <a:noFill/>
        </p:spPr>
        <p:txBody>
          <a:bodyPr lIns="64291" tIns="32146" rIns="64291" bIns="32146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solidFill>
                  <a:srgbClr val="FF0000"/>
                </a:solidFill>
                <a:latin typeface="Calibri (Body)"/>
                <a:ea typeface="+mn-ea"/>
                <a:cs typeface="Calibri (Body)"/>
              </a:rPr>
              <a:t>Harness low-grade waste heat</a:t>
            </a:r>
          </a:p>
        </p:txBody>
      </p:sp>
    </p:spTree>
    <p:extLst>
      <p:ext uri="{BB962C8B-B14F-4D97-AF65-F5344CB8AC3E}">
        <p14:creationId xmlns:p14="http://schemas.microsoft.com/office/powerpoint/2010/main" val="1710413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720" t="15273" r="2488" b="16437"/>
          <a:stretch/>
        </p:blipFill>
        <p:spPr>
          <a:xfrm>
            <a:off x="144026" y="157128"/>
            <a:ext cx="2130618" cy="57613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66484" y="6586025"/>
            <a:ext cx="55753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272627"/>
                </a:solidFill>
              </a:rPr>
              <a:t>Copyright Dearman Engine </a:t>
            </a:r>
            <a:r>
              <a:rPr lang="en-US" sz="1200" dirty="0" smtClean="0">
                <a:solidFill>
                  <a:srgbClr val="272627"/>
                </a:solidFill>
              </a:rPr>
              <a:t>Company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519159" y="6586025"/>
            <a:ext cx="5649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272627"/>
                </a:solidFill>
              </a:rPr>
              <a:t>9</a:t>
            </a:r>
            <a:endParaRPr lang="en-US" sz="1200" dirty="0">
              <a:solidFill>
                <a:srgbClr val="272627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91473" y="1281597"/>
            <a:ext cx="4580290" cy="7854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 smtClean="0">
                <a:solidFill>
                  <a:srgbClr val="4F4C4F"/>
                </a:solidFill>
              </a:rPr>
              <a:t>The Dearman Engine </a:t>
            </a:r>
            <a:endParaRPr lang="en-US" sz="4000" dirty="0">
              <a:solidFill>
                <a:srgbClr val="4F4C4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4524" y="3888024"/>
            <a:ext cx="1047718" cy="125445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24317" y="2693623"/>
            <a:ext cx="1595911" cy="1105962"/>
          </a:xfrm>
          <a:prstGeom prst="rect">
            <a:avLst/>
          </a:prstGeom>
          <a:noFill/>
        </p:spPr>
        <p:txBody>
          <a:bodyPr wrap="square" lIns="28465" tIns="14233" rIns="28465" bIns="14233" rtlCol="0">
            <a:spAutoFit/>
          </a:bodyPr>
          <a:lstStyle/>
          <a:p>
            <a:pPr algn="ctr"/>
            <a:r>
              <a:rPr lang="en-GB" sz="1400" b="1" dirty="0">
                <a:solidFill>
                  <a:srgbClr val="272627"/>
                </a:solidFill>
                <a:latin typeface="Calibri (Body)"/>
                <a:cs typeface="Calibri (Body)"/>
              </a:rPr>
              <a:t>Return Stroke</a:t>
            </a:r>
          </a:p>
          <a:p>
            <a:pPr algn="ctr"/>
            <a:r>
              <a:rPr lang="en-GB" sz="1400" dirty="0">
                <a:solidFill>
                  <a:srgbClr val="272627"/>
                </a:solidFill>
                <a:latin typeface="Calibri (Body)"/>
                <a:cs typeface="Calibri (Body)"/>
              </a:rPr>
              <a:t>Warm heat exchange fluid (HEF) enters the </a:t>
            </a:r>
            <a:r>
              <a:rPr lang="en-GB" sz="1400" dirty="0" smtClean="0">
                <a:solidFill>
                  <a:srgbClr val="272627"/>
                </a:solidFill>
                <a:latin typeface="Calibri (Body)"/>
                <a:cs typeface="Calibri (Body)"/>
              </a:rPr>
              <a:t>cylinder.</a:t>
            </a:r>
            <a:endParaRPr lang="en-GB" sz="1400" dirty="0">
              <a:solidFill>
                <a:srgbClr val="272627"/>
              </a:solidFill>
              <a:latin typeface="Calibri (Body)"/>
              <a:cs typeface="Calibri (Body)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21358" y="2693623"/>
            <a:ext cx="1910948" cy="1105962"/>
          </a:xfrm>
          <a:prstGeom prst="rect">
            <a:avLst/>
          </a:prstGeom>
          <a:noFill/>
        </p:spPr>
        <p:txBody>
          <a:bodyPr wrap="square" lIns="28465" tIns="14233" rIns="28465" bIns="14233" rtlCol="0">
            <a:spAutoFit/>
          </a:bodyPr>
          <a:lstStyle/>
          <a:p>
            <a:pPr algn="ctr"/>
            <a:r>
              <a:rPr lang="en-GB" sz="1400" b="1" dirty="0">
                <a:solidFill>
                  <a:srgbClr val="272627"/>
                </a:solidFill>
                <a:latin typeface="Calibri (Body)"/>
                <a:cs typeface="Calibri (Body)"/>
              </a:rPr>
              <a:t>Top Dead Centre</a:t>
            </a:r>
          </a:p>
          <a:p>
            <a:pPr algn="ctr"/>
            <a:r>
              <a:rPr lang="en-GB" sz="1400" dirty="0" smtClean="0">
                <a:solidFill>
                  <a:srgbClr val="272627"/>
                </a:solidFill>
                <a:latin typeface="Calibri (Body)"/>
                <a:cs typeface="Calibri (Body)"/>
              </a:rPr>
              <a:t>Liquid Air injected - comes into contact </a:t>
            </a:r>
            <a:r>
              <a:rPr lang="en-GB" sz="1400" dirty="0">
                <a:solidFill>
                  <a:srgbClr val="272627"/>
                </a:solidFill>
                <a:latin typeface="Calibri (Body)"/>
                <a:cs typeface="Calibri (Body)"/>
              </a:rPr>
              <a:t>with the HEF causes rapid </a:t>
            </a:r>
            <a:r>
              <a:rPr lang="en-GB" sz="1400" dirty="0" smtClean="0">
                <a:solidFill>
                  <a:srgbClr val="272627"/>
                </a:solidFill>
                <a:latin typeface="Calibri (Body)"/>
                <a:cs typeface="Calibri (Body)"/>
              </a:rPr>
              <a:t>temperature rise.</a:t>
            </a:r>
            <a:endParaRPr lang="en-GB" sz="1400" dirty="0">
              <a:solidFill>
                <a:srgbClr val="272627"/>
              </a:solidFill>
              <a:latin typeface="Calibri (Body)"/>
              <a:cs typeface="Calibri (Body)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31996" y="5142475"/>
            <a:ext cx="2376264" cy="1321406"/>
          </a:xfrm>
          <a:prstGeom prst="rect">
            <a:avLst/>
          </a:prstGeom>
          <a:noFill/>
        </p:spPr>
        <p:txBody>
          <a:bodyPr wrap="square" lIns="28465" tIns="14233" rIns="28465" bIns="14233" rtlCol="0">
            <a:spAutoFit/>
          </a:bodyPr>
          <a:lstStyle/>
          <a:p>
            <a:pPr algn="ctr"/>
            <a:r>
              <a:rPr lang="en-GB" sz="1400" b="1" dirty="0">
                <a:solidFill>
                  <a:srgbClr val="272627"/>
                </a:solidFill>
                <a:latin typeface="Calibri (Body)"/>
                <a:cs typeface="Calibri (Body)"/>
              </a:rPr>
              <a:t>Power Stroke</a:t>
            </a:r>
          </a:p>
          <a:p>
            <a:pPr algn="ctr"/>
            <a:r>
              <a:rPr lang="en-GB" sz="1400" dirty="0" smtClean="0">
                <a:solidFill>
                  <a:srgbClr val="272627"/>
                </a:solidFill>
                <a:latin typeface="Calibri (Body)"/>
                <a:cs typeface="Calibri (Body)"/>
              </a:rPr>
              <a:t>The now gaseous air </a:t>
            </a:r>
            <a:r>
              <a:rPr lang="en-GB" sz="1400" dirty="0">
                <a:solidFill>
                  <a:srgbClr val="272627"/>
                </a:solidFill>
                <a:latin typeface="Calibri (Body)"/>
                <a:cs typeface="Calibri (Body)"/>
              </a:rPr>
              <a:t>expands pushing the piston </a:t>
            </a:r>
            <a:r>
              <a:rPr lang="en-GB" sz="1400" dirty="0" smtClean="0">
                <a:solidFill>
                  <a:srgbClr val="272627"/>
                </a:solidFill>
                <a:latin typeface="Calibri (Body)"/>
                <a:cs typeface="Calibri (Body)"/>
              </a:rPr>
              <a:t>down. Direct </a:t>
            </a:r>
            <a:r>
              <a:rPr lang="en-GB" sz="1400" dirty="0">
                <a:solidFill>
                  <a:srgbClr val="272627"/>
                </a:solidFill>
                <a:latin typeface="Calibri (Body)"/>
                <a:cs typeface="Calibri (Body)"/>
              </a:rPr>
              <a:t>contact heat transfer continues allowing near isothermal </a:t>
            </a:r>
            <a:r>
              <a:rPr lang="en-GB" sz="1400" dirty="0" smtClean="0">
                <a:solidFill>
                  <a:srgbClr val="272627"/>
                </a:solidFill>
                <a:latin typeface="Calibri (Body)"/>
                <a:cs typeface="Calibri (Body)"/>
              </a:rPr>
              <a:t>expansion.</a:t>
            </a:r>
            <a:endParaRPr lang="en-GB" sz="1400" dirty="0">
              <a:solidFill>
                <a:srgbClr val="272627"/>
              </a:solidFill>
              <a:latin typeface="Calibri (Body)"/>
              <a:cs typeface="Calibri (Body)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70314" y="5142475"/>
            <a:ext cx="2310018" cy="1321406"/>
          </a:xfrm>
          <a:prstGeom prst="rect">
            <a:avLst/>
          </a:prstGeom>
          <a:noFill/>
        </p:spPr>
        <p:txBody>
          <a:bodyPr wrap="square" lIns="28465" tIns="14233" rIns="28465" bIns="14233" rtlCol="0">
            <a:spAutoFit/>
          </a:bodyPr>
          <a:lstStyle/>
          <a:p>
            <a:pPr algn="ctr"/>
            <a:r>
              <a:rPr lang="en-GB" sz="1400" b="1" dirty="0">
                <a:solidFill>
                  <a:srgbClr val="272627"/>
                </a:solidFill>
                <a:latin typeface="Calibri (Body)"/>
                <a:cs typeface="Calibri (Body)"/>
              </a:rPr>
              <a:t>Bottom Dead Centre</a:t>
            </a:r>
          </a:p>
          <a:p>
            <a:pPr algn="ctr"/>
            <a:r>
              <a:rPr lang="en-GB" sz="1400" dirty="0">
                <a:solidFill>
                  <a:srgbClr val="272627"/>
                </a:solidFill>
                <a:latin typeface="Calibri (Body)"/>
                <a:cs typeface="Calibri (Body)"/>
              </a:rPr>
              <a:t>The exhaust mixture leaves the cylinder.  The </a:t>
            </a:r>
            <a:r>
              <a:rPr lang="en-GB" sz="1400" dirty="0" smtClean="0">
                <a:solidFill>
                  <a:srgbClr val="272627"/>
                </a:solidFill>
                <a:latin typeface="Calibri (Body)"/>
                <a:cs typeface="Calibri (Body)"/>
              </a:rPr>
              <a:t>gaseous air </a:t>
            </a:r>
            <a:r>
              <a:rPr lang="en-GB" sz="1400" dirty="0">
                <a:solidFill>
                  <a:srgbClr val="272627"/>
                </a:solidFill>
                <a:latin typeface="Calibri (Body)"/>
                <a:cs typeface="Calibri (Body)"/>
              </a:rPr>
              <a:t>is returned to the atmosphere and the HEF is re-heated and re-</a:t>
            </a:r>
            <a:r>
              <a:rPr lang="en-GB" sz="1400" dirty="0" smtClean="0">
                <a:solidFill>
                  <a:srgbClr val="272627"/>
                </a:solidFill>
                <a:latin typeface="Calibri (Body)"/>
                <a:cs typeface="Calibri (Body)"/>
              </a:rPr>
              <a:t>used.</a:t>
            </a:r>
            <a:endParaRPr lang="en-GB" sz="1400" dirty="0">
              <a:solidFill>
                <a:srgbClr val="272627"/>
              </a:solidFill>
              <a:latin typeface="Calibri (Body)"/>
              <a:cs typeface="Calibri (Body)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08415" y="1630053"/>
            <a:ext cx="415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6D6D6D"/>
                </a:solidFill>
                <a:cs typeface="PT Sans"/>
              </a:rPr>
              <a:t>1</a:t>
            </a:r>
            <a:endParaRPr lang="en-GB" dirty="0">
              <a:solidFill>
                <a:srgbClr val="6D6D6D"/>
              </a:solidFill>
              <a:cs typeface="PT San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04190" y="1627951"/>
            <a:ext cx="417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6D6D6D"/>
                </a:solidFill>
                <a:cs typeface="PT Sans"/>
              </a:rPr>
              <a:t>2</a:t>
            </a:r>
            <a:endParaRPr lang="en-GB" dirty="0">
              <a:solidFill>
                <a:srgbClr val="6D6D6D"/>
              </a:solidFill>
              <a:cs typeface="PT San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33745" y="4068453"/>
            <a:ext cx="3903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6D6D6D"/>
                </a:solidFill>
                <a:cs typeface="PT Sans"/>
              </a:rPr>
              <a:t>3</a:t>
            </a:r>
            <a:endParaRPr lang="en-GB" dirty="0">
              <a:solidFill>
                <a:srgbClr val="6D6D6D"/>
              </a:solidFill>
              <a:cs typeface="PT Sans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6612" y="1363643"/>
            <a:ext cx="1033366" cy="13299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4524" y="1363643"/>
            <a:ext cx="1033366" cy="136346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4084" y="3888827"/>
            <a:ext cx="1033455" cy="1280895"/>
          </a:xfrm>
          <a:prstGeom prst="rect">
            <a:avLst/>
          </a:prstGeom>
        </p:spPr>
      </p:pic>
      <p:pic>
        <p:nvPicPr>
          <p:cNvPr id="19" name="Content Placeholder 4" descr="Dearman Engine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9" t="11355" r="20843" b="12092"/>
          <a:stretch/>
        </p:blipFill>
        <p:spPr>
          <a:xfrm>
            <a:off x="513591" y="2244962"/>
            <a:ext cx="3454063" cy="4082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TextBox 19"/>
          <p:cNvSpPr txBox="1"/>
          <p:nvPr/>
        </p:nvSpPr>
        <p:spPr>
          <a:xfrm>
            <a:off x="7036116" y="4159625"/>
            <a:ext cx="3903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6D6D6D"/>
                </a:solidFill>
                <a:cs typeface="PT Sans"/>
              </a:rPr>
              <a:t>4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789445" y="4153273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643424"/>
      </p:ext>
    </p:extLst>
  </p:cSld>
  <p:clrMapOvr>
    <a:masterClrMapping/>
  </p:clrMapOvr>
</p:sld>
</file>

<file path=ppt/theme/theme1.xml><?xml version="1.0" encoding="utf-8"?>
<a:theme xmlns:a="http://schemas.openxmlformats.org/drawingml/2006/main" name="Tuesday afternoon">
  <a:themeElements>
    <a:clrScheme name="Dearman 1">
      <a:dk1>
        <a:srgbClr val="6D6D6D"/>
      </a:dk1>
      <a:lt1>
        <a:sysClr val="window" lastClr="FFFFFF"/>
      </a:lt1>
      <a:dk2>
        <a:srgbClr val="4A7DB6"/>
      </a:dk2>
      <a:lt2>
        <a:srgbClr val="EEECE1"/>
      </a:lt2>
      <a:accent1>
        <a:srgbClr val="4F81BD"/>
      </a:accent1>
      <a:accent2>
        <a:srgbClr val="C3C4C6"/>
      </a:accent2>
      <a:accent3>
        <a:srgbClr val="7E7C7D"/>
      </a:accent3>
      <a:accent4>
        <a:srgbClr val="4F4C4F"/>
      </a:accent4>
      <a:accent5>
        <a:srgbClr val="4BACC6"/>
      </a:accent5>
      <a:accent6>
        <a:srgbClr val="8BD4F7"/>
      </a:accent6>
      <a:hlink>
        <a:srgbClr val="87DEFF"/>
      </a:hlink>
      <a:folHlink>
        <a:srgbClr val="1592A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Tuesday afternoon.potx</Template>
  <TotalTime>1592</TotalTime>
  <Words>1692</Words>
  <Application>Microsoft Macintosh PowerPoint</Application>
  <PresentationFormat>On-screen Show (4:3)</PresentationFormat>
  <Paragraphs>319</Paragraphs>
  <Slides>25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Tuesday afternoon</vt:lpstr>
      <vt:lpstr>The Cold Economy</vt:lpstr>
      <vt:lpstr>Cold is the Cinderella of the energy debate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 integrated UK cold energy system would allow for reductions in primary energy demand, saving £1.1Bn</vt:lpstr>
      <vt:lpstr>PowerPoint Presentation</vt:lpstr>
      <vt:lpstr>PowerPoint Presentation</vt:lpstr>
      <vt:lpstr>The Cold Economy is based on an efficiently integrated Cold Energy System</vt:lpstr>
      <vt:lpstr>PowerPoint Presentation</vt:lpstr>
      <vt:lpstr>PowerPoint Presentation</vt:lpstr>
    </vt:vector>
  </TitlesOfParts>
  <Manager/>
  <Company>The dearman Engine Company 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Caterina Bianchini</dc:creator>
  <cp:keywords/>
  <dc:description/>
  <cp:lastModifiedBy>Jessica Lingwood</cp:lastModifiedBy>
  <cp:revision>124</cp:revision>
  <cp:lastPrinted>2014-09-01T09:32:57Z</cp:lastPrinted>
  <dcterms:created xsi:type="dcterms:W3CDTF">2014-07-23T08:01:09Z</dcterms:created>
  <dcterms:modified xsi:type="dcterms:W3CDTF">2014-11-17T10:58:36Z</dcterms:modified>
  <cp:category/>
</cp:coreProperties>
</file>