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70" r:id="rId5"/>
    <p:sldId id="265" r:id="rId6"/>
    <p:sldId id="266" r:id="rId7"/>
    <p:sldId id="268" r:id="rId8"/>
    <p:sldId id="264" r:id="rId9"/>
    <p:sldId id="271" r:id="rId10"/>
    <p:sldId id="269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23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radclifj\Documents\Key%20reports\UKEB_2014_dataset%20jr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GB" sz="1680" b="1" i="0" u="none" strike="noStrike" baseline="0" dirty="0" smtClean="0">
                <a:effectLst/>
              </a:rPr>
              <a:t>UK progress to 2020 renewables target</a:t>
            </a:r>
            <a:endParaRPr lang="en-GB" dirty="0"/>
          </a:p>
        </c:rich>
      </c:tx>
      <c:layout>
        <c:manualLayout>
          <c:xMode val="edge"/>
          <c:yMode val="edge"/>
          <c:x val="0.23865904699113574"/>
          <c:y val="5.7067121678582203E-2"/>
        </c:manualLayout>
      </c:layout>
      <c:overlay val="1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'Table 27'!$A$26</c:f>
              <c:strCache>
                <c:ptCount val="1"/>
                <c:pt idx="0">
                  <c:v>Onshore wind</c:v>
                </c:pt>
              </c:strCache>
            </c:strRef>
          </c:tx>
          <c:cat>
            <c:numRef>
              <c:f>'Table 27'!$B$25:$AF$25</c:f>
              <c:numCache>
                <c:formatCode>General</c:formatCode>
                <c:ptCount val="31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</c:numCache>
            </c:numRef>
          </c:cat>
          <c:val>
            <c:numRef>
              <c:f>'Table 27'!$B$26:$AF$26</c:f>
              <c:numCache>
                <c:formatCode>#,##0\ ;\-#,##0\ ;"- "\ </c:formatCode>
                <c:ptCount val="31"/>
                <c:pt idx="0">
                  <c:v>9.2249599999999994</c:v>
                </c:pt>
                <c:pt idx="1">
                  <c:v>8.5781900000000011</c:v>
                </c:pt>
                <c:pt idx="2">
                  <c:v>32.510557000000006</c:v>
                </c:pt>
                <c:pt idx="3">
                  <c:v>217.43040700000003</c:v>
                </c:pt>
                <c:pt idx="4">
                  <c:v>343.50106999999997</c:v>
                </c:pt>
                <c:pt idx="5">
                  <c:v>392.30216796000002</c:v>
                </c:pt>
                <c:pt idx="6">
                  <c:v>487.71684599999998</c:v>
                </c:pt>
                <c:pt idx="7">
                  <c:v>666.98436000000004</c:v>
                </c:pt>
                <c:pt idx="8">
                  <c:v>876.86161000000004</c:v>
                </c:pt>
                <c:pt idx="9">
                  <c:v>850.1691800000001</c:v>
                </c:pt>
                <c:pt idx="10">
                  <c:v>944.9279600000001</c:v>
                </c:pt>
                <c:pt idx="11">
                  <c:v>960.14426600000013</c:v>
                </c:pt>
                <c:pt idx="12">
                  <c:v>1251.2433685892802</c:v>
                </c:pt>
                <c:pt idx="13">
                  <c:v>1275.5057328800001</c:v>
                </c:pt>
                <c:pt idx="14">
                  <c:v>1736.3943000000002</c:v>
                </c:pt>
                <c:pt idx="15">
                  <c:v>2501.1861400000003</c:v>
                </c:pt>
                <c:pt idx="16">
                  <c:v>3573.6511003999999</c:v>
                </c:pt>
                <c:pt idx="17">
                  <c:v>4491.2822999999999</c:v>
                </c:pt>
                <c:pt idx="18">
                  <c:v>5788.0216600000003</c:v>
                </c:pt>
                <c:pt idx="19">
                  <c:v>7529.3197805999998</c:v>
                </c:pt>
                <c:pt idx="20">
                  <c:v>7135.8522714948858</c:v>
                </c:pt>
                <c:pt idx="21">
                  <c:v>10346.521564764327</c:v>
                </c:pt>
                <c:pt idx="22">
                  <c:v>12111.657955286972</c:v>
                </c:pt>
                <c:pt idx="23">
                  <c:v>16992.130436283984</c:v>
                </c:pt>
                <c:pt idx="30" formatCode="General">
                  <c:v>34150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'Table 27'!$A$27</c:f>
              <c:strCache>
                <c:ptCount val="1"/>
                <c:pt idx="0">
                  <c:v>Offshore wind</c:v>
                </c:pt>
              </c:strCache>
            </c:strRef>
          </c:tx>
          <c:cat>
            <c:numRef>
              <c:f>'Table 27'!$B$25:$AF$25</c:f>
              <c:numCache>
                <c:formatCode>General</c:formatCode>
                <c:ptCount val="31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</c:numCache>
            </c:numRef>
          </c:cat>
          <c:val>
            <c:numRef>
              <c:f>'Table 27'!$B$27:$AF$27</c:f>
              <c:numCache>
                <c:formatCode>#,##0\ ;\-#,##0\ ;"- "\ </c:formatCode>
                <c:ptCount val="3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0.9</c:v>
                </c:pt>
                <c:pt idx="11">
                  <c:v>4.9418915555555563</c:v>
                </c:pt>
                <c:pt idx="12">
                  <c:v>4.7809590000000002</c:v>
                </c:pt>
                <c:pt idx="13">
                  <c:v>9.8439999999999994</c:v>
                </c:pt>
                <c:pt idx="14">
                  <c:v>198.68090000000001</c:v>
                </c:pt>
                <c:pt idx="15">
                  <c:v>402.70570000000004</c:v>
                </c:pt>
                <c:pt idx="16">
                  <c:v>651.40150000000006</c:v>
                </c:pt>
                <c:pt idx="17">
                  <c:v>782.53519999999992</c:v>
                </c:pt>
                <c:pt idx="18">
                  <c:v>1335.3994826666667</c:v>
                </c:pt>
                <c:pt idx="19">
                  <c:v>1753.8947366999998</c:v>
                </c:pt>
                <c:pt idx="20">
                  <c:v>3043.7049339999999</c:v>
                </c:pt>
                <c:pt idx="21">
                  <c:v>5125.8242720999997</c:v>
                </c:pt>
                <c:pt idx="22">
                  <c:v>7549.0544735314643</c:v>
                </c:pt>
                <c:pt idx="23">
                  <c:v>11441.4728486282</c:v>
                </c:pt>
                <c:pt idx="30" formatCode="General">
                  <c:v>44120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'Table 27'!$A$28</c:f>
              <c:strCache>
                <c:ptCount val="1"/>
                <c:pt idx="0">
                  <c:v>Shoreline wave / tidal</c:v>
                </c:pt>
              </c:strCache>
            </c:strRef>
          </c:tx>
          <c:cat>
            <c:numRef>
              <c:f>'Table 27'!$B$25:$AF$25</c:f>
              <c:numCache>
                <c:formatCode>General</c:formatCode>
                <c:ptCount val="31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</c:numCache>
            </c:numRef>
          </c:cat>
          <c:val>
            <c:numRef>
              <c:f>'Table 27'!$B$28:$AF$28</c:f>
              <c:numCache>
                <c:formatCode>#,##0\ ;\-#,##0\ ;"- "\ </c:formatCode>
                <c:ptCount val="3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2.29E-2</c:v>
                </c:pt>
                <c:pt idx="12">
                  <c:v>5.1858000000000001E-2</c:v>
                </c:pt>
                <c:pt idx="13">
                  <c:v>2.6001E-2</c:v>
                </c:pt>
                <c:pt idx="14">
                  <c:v>3.4518E-2</c:v>
                </c:pt>
                <c:pt idx="15">
                  <c:v>2.9769999999999998E-2</c:v>
                </c:pt>
                <c:pt idx="16">
                  <c:v>5.0000000000000001E-3</c:v>
                </c:pt>
                <c:pt idx="17">
                  <c:v>1.72E-2</c:v>
                </c:pt>
                <c:pt idx="18">
                  <c:v>3.6211E-2</c:v>
                </c:pt>
                <c:pt idx="19">
                  <c:v>0.62515900000000002</c:v>
                </c:pt>
                <c:pt idx="20">
                  <c:v>1.83867</c:v>
                </c:pt>
                <c:pt idx="21">
                  <c:v>0.93689999999999996</c:v>
                </c:pt>
                <c:pt idx="22">
                  <c:v>3.571757666723165</c:v>
                </c:pt>
                <c:pt idx="23">
                  <c:v>5.8878499999993759</c:v>
                </c:pt>
                <c:pt idx="30" formatCode="General">
                  <c:v>3950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'Table 27'!$A$29</c:f>
              <c:strCache>
                <c:ptCount val="1"/>
                <c:pt idx="0">
                  <c:v>Solar photovoltaics</c:v>
                </c:pt>
              </c:strCache>
            </c:strRef>
          </c:tx>
          <c:cat>
            <c:numRef>
              <c:f>'Table 27'!$B$25:$AF$25</c:f>
              <c:numCache>
                <c:formatCode>General</c:formatCode>
                <c:ptCount val="31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</c:numCache>
            </c:numRef>
          </c:cat>
          <c:val>
            <c:numRef>
              <c:f>'Table 27'!$B$29:$AF$29</c:f>
              <c:numCache>
                <c:formatCode>#,##0\ ;\-#,##0\ ;"- "\ </c:formatCode>
                <c:ptCount val="3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7.3999999999999996E-2</c:v>
                </c:pt>
                <c:pt idx="6">
                  <c:v>0.13966999999999999</c:v>
                </c:pt>
                <c:pt idx="7">
                  <c:v>0.20534000000000002</c:v>
                </c:pt>
                <c:pt idx="8">
                  <c:v>0.27100000000000002</c:v>
                </c:pt>
                <c:pt idx="9">
                  <c:v>0.67</c:v>
                </c:pt>
                <c:pt idx="10">
                  <c:v>1.2675000000000001</c:v>
                </c:pt>
                <c:pt idx="11">
                  <c:v>1.82</c:v>
                </c:pt>
                <c:pt idx="12">
                  <c:v>2.6974999999999998</c:v>
                </c:pt>
                <c:pt idx="13">
                  <c:v>2.9445100000000002</c:v>
                </c:pt>
                <c:pt idx="14">
                  <c:v>4.0051500000000004</c:v>
                </c:pt>
                <c:pt idx="15">
                  <c:v>8.1750000000000007</c:v>
                </c:pt>
                <c:pt idx="16">
                  <c:v>10.695</c:v>
                </c:pt>
                <c:pt idx="17">
                  <c:v>14</c:v>
                </c:pt>
                <c:pt idx="18">
                  <c:v>17</c:v>
                </c:pt>
                <c:pt idx="19">
                  <c:v>20.000206391421436</c:v>
                </c:pt>
                <c:pt idx="20">
                  <c:v>40.133307729198691</c:v>
                </c:pt>
                <c:pt idx="21">
                  <c:v>244.3436758862251</c:v>
                </c:pt>
                <c:pt idx="22">
                  <c:v>1350.6305673809065</c:v>
                </c:pt>
                <c:pt idx="23">
                  <c:v>2035.6406041092771</c:v>
                </c:pt>
                <c:pt idx="30" formatCode="General">
                  <c:v>2240</c:v>
                </c:pt>
              </c:numCache>
            </c:numRef>
          </c:val>
          <c:smooth val="0"/>
        </c:ser>
        <c:ser>
          <c:idx val="4"/>
          <c:order val="4"/>
          <c:tx>
            <c:strRef>
              <c:f>'Table 27'!$A$30</c:f>
              <c:strCache>
                <c:ptCount val="1"/>
                <c:pt idx="0">
                  <c:v>Hydro</c:v>
                </c:pt>
              </c:strCache>
            </c:strRef>
          </c:tx>
          <c:cat>
            <c:numRef>
              <c:f>'Table 27'!$B$25:$AF$25</c:f>
              <c:numCache>
                <c:formatCode>General</c:formatCode>
                <c:ptCount val="31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</c:numCache>
            </c:numRef>
          </c:cat>
          <c:val>
            <c:numRef>
              <c:f>'Table 27'!$B$30:$AF$30</c:f>
              <c:numCache>
                <c:formatCode>#,##0\ ;\-#,##0\ ;"- "\ </c:formatCode>
                <c:ptCount val="31"/>
                <c:pt idx="0">
                  <c:v>5206.5688600000003</c:v>
                </c:pt>
                <c:pt idx="1">
                  <c:v>4623.9160000000002</c:v>
                </c:pt>
                <c:pt idx="2">
                  <c:v>5431.38</c:v>
                </c:pt>
                <c:pt idx="3">
                  <c:v>4301.7520000000004</c:v>
                </c:pt>
                <c:pt idx="4">
                  <c:v>5093.7520000000004</c:v>
                </c:pt>
                <c:pt idx="5">
                  <c:v>4837.5820000000003</c:v>
                </c:pt>
                <c:pt idx="6">
                  <c:v>3392.21</c:v>
                </c:pt>
                <c:pt idx="7">
                  <c:v>4168.6670000000004</c:v>
                </c:pt>
                <c:pt idx="8">
                  <c:v>5117.2519999999995</c:v>
                </c:pt>
                <c:pt idx="9">
                  <c:v>5335.7733521499995</c:v>
                </c:pt>
                <c:pt idx="10">
                  <c:v>5085.2528182999995</c:v>
                </c:pt>
                <c:pt idx="11">
                  <c:v>4055.7093731999998</c:v>
                </c:pt>
                <c:pt idx="12">
                  <c:v>4787.9202905302836</c:v>
                </c:pt>
                <c:pt idx="13">
                  <c:v>3137.5085999999997</c:v>
                </c:pt>
                <c:pt idx="14">
                  <c:v>4843.9548529900003</c:v>
                </c:pt>
                <c:pt idx="15">
                  <c:v>4921.4827860400001</c:v>
                </c:pt>
                <c:pt idx="16">
                  <c:v>4593.0677399999995</c:v>
                </c:pt>
                <c:pt idx="17">
                  <c:v>5077.3033999999998</c:v>
                </c:pt>
                <c:pt idx="18">
                  <c:v>5144.8467890000011</c:v>
                </c:pt>
                <c:pt idx="19">
                  <c:v>5230.566017000001</c:v>
                </c:pt>
                <c:pt idx="20">
                  <c:v>3567.6162764000001</c:v>
                </c:pt>
                <c:pt idx="21">
                  <c:v>5682.2254434999995</c:v>
                </c:pt>
                <c:pt idx="22">
                  <c:v>5284.6950544056008</c:v>
                </c:pt>
                <c:pt idx="23">
                  <c:v>4698.0601551929849</c:v>
                </c:pt>
                <c:pt idx="30" formatCode="General">
                  <c:v>6360</c:v>
                </c:pt>
              </c:numCache>
            </c:numRef>
          </c:val>
          <c:smooth val="0"/>
        </c:ser>
        <c:ser>
          <c:idx val="5"/>
          <c:order val="5"/>
          <c:tx>
            <c:strRef>
              <c:f>'Table 27'!$A$31</c:f>
              <c:strCache>
                <c:ptCount val="1"/>
                <c:pt idx="0">
                  <c:v>Bioenergy</c:v>
                </c:pt>
              </c:strCache>
            </c:strRef>
          </c:tx>
          <c:cat>
            <c:numRef>
              <c:f>'Table 27'!$B$25:$AF$25</c:f>
              <c:numCache>
                <c:formatCode>General</c:formatCode>
                <c:ptCount val="31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</c:numCache>
            </c:numRef>
          </c:cat>
          <c:val>
            <c:numRef>
              <c:f>'Table 27'!$B$31:$AF$31</c:f>
              <c:numCache>
                <c:formatCode>#,##0\ ;\-#,##0\ ;"- "\ </c:formatCode>
                <c:ptCount val="31"/>
                <c:pt idx="0">
                  <c:v>595.82545000000005</c:v>
                </c:pt>
                <c:pt idx="1">
                  <c:v>687.90179999999998</c:v>
                </c:pt>
                <c:pt idx="2">
                  <c:v>934.18805999999995</c:v>
                </c:pt>
                <c:pt idx="3">
                  <c:v>1197.95183</c:v>
                </c:pt>
                <c:pt idx="4">
                  <c:v>1518.4549689999999</c:v>
                </c:pt>
                <c:pt idx="5">
                  <c:v>1641.571081</c:v>
                </c:pt>
                <c:pt idx="6">
                  <c:v>1804.5743280000002</c:v>
                </c:pt>
                <c:pt idx="7">
                  <c:v>2109.7861570499999</c:v>
                </c:pt>
                <c:pt idx="8">
                  <c:v>2654.2418848999996</c:v>
                </c:pt>
                <c:pt idx="9">
                  <c:v>3429.1167288000001</c:v>
                </c:pt>
                <c:pt idx="10">
                  <c:v>3881.8221311500001</c:v>
                </c:pt>
                <c:pt idx="11">
                  <c:v>4526.0381415000002</c:v>
                </c:pt>
                <c:pt idx="12">
                  <c:v>5080.1255949419892</c:v>
                </c:pt>
                <c:pt idx="13">
                  <c:v>6173.7138825622087</c:v>
                </c:pt>
                <c:pt idx="14">
                  <c:v>7363.8778549999997</c:v>
                </c:pt>
                <c:pt idx="15">
                  <c:v>9102.2989009500016</c:v>
                </c:pt>
                <c:pt idx="16">
                  <c:v>9276.8741565750006</c:v>
                </c:pt>
                <c:pt idx="17">
                  <c:v>9324.5011654149803</c:v>
                </c:pt>
                <c:pt idx="18">
                  <c:v>9534.6067598936315</c:v>
                </c:pt>
                <c:pt idx="19">
                  <c:v>10673.639634458896</c:v>
                </c:pt>
                <c:pt idx="20">
                  <c:v>11996.295580258055</c:v>
                </c:pt>
                <c:pt idx="21">
                  <c:v>13098.168515496014</c:v>
                </c:pt>
                <c:pt idx="22">
                  <c:v>14914.293708192605</c:v>
                </c:pt>
                <c:pt idx="23">
                  <c:v>18493.743292257815</c:v>
                </c:pt>
                <c:pt idx="30" formatCode="General">
                  <c:v>26160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90717912"/>
        <c:axId val="190718304"/>
      </c:lineChart>
      <c:catAx>
        <c:axId val="19071791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90718304"/>
        <c:crosses val="autoZero"/>
        <c:auto val="1"/>
        <c:lblAlgn val="ctr"/>
        <c:lblOffset val="100"/>
        <c:tickLblSkip val="5"/>
        <c:noMultiLvlLbl val="0"/>
      </c:catAx>
      <c:valAx>
        <c:axId val="190718304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GWh/yr</a:t>
                </a:r>
              </a:p>
            </c:rich>
          </c:tx>
          <c:overlay val="0"/>
        </c:title>
        <c:numFmt formatCode="#,##0\ ;\-#,##0\ ;&quot;- &quot;\ " sourceLinked="1"/>
        <c:majorTickMark val="out"/>
        <c:minorTickMark val="none"/>
        <c:tickLblPos val="nextTo"/>
        <c:crossAx val="190717912"/>
        <c:crosses val="autoZero"/>
        <c:crossBetween val="between"/>
      </c:valAx>
    </c:plotArea>
    <c:legend>
      <c:legendPos val="l"/>
      <c:layout>
        <c:manualLayout>
          <c:xMode val="edge"/>
          <c:yMode val="edge"/>
          <c:x val="0.17969106558775588"/>
          <c:y val="0.23649655451153703"/>
          <c:w val="0.60163259675528113"/>
          <c:h val="0.15836882991527293"/>
        </c:manualLayout>
      </c:layout>
      <c:overlay val="1"/>
    </c:legend>
    <c:plotVisOnly val="1"/>
    <c:dispBlanksAs val="gap"/>
    <c:showDLblsOverMax val="0"/>
  </c:chart>
  <c:txPr>
    <a:bodyPr/>
    <a:lstStyle/>
    <a:p>
      <a:pPr>
        <a:defRPr sz="1400"/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F3EF75-E5FA-44F5-8BB0-99B1BB093F77}" type="datetimeFigureOut">
              <a:rPr lang="en-GB" smtClean="0"/>
              <a:t>17/11/2014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73B948-55C5-42DF-A953-CE05CA14071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21747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Shows indicative amounts of capacity for 2020, against that which installed to date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DDD389-D1EE-43FC-AF34-4F9897B4B0F1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10713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A6A718-A5AE-4959-BE59-BA0DC25C3225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70262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BEBD49-8F19-8D4D-9DB2-4249CB88A699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6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956665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1B3DA-C8ED-40DC-9D5B-7113489806BD}" type="datetimeFigureOut">
              <a:rPr lang="en-GB" smtClean="0"/>
              <a:t>17/11/2014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0AA27-E948-48FF-BD4F-6116B949BFD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61046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1B3DA-C8ED-40DC-9D5B-7113489806BD}" type="datetimeFigureOut">
              <a:rPr lang="en-GB" smtClean="0"/>
              <a:t>17/11/2014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0AA27-E948-48FF-BD4F-6116B949BFD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7733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1B3DA-C8ED-40DC-9D5B-7113489806BD}" type="datetimeFigureOut">
              <a:rPr lang="en-GB" smtClean="0"/>
              <a:t>17/11/2014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0AA27-E948-48FF-BD4F-6116B949BFD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37072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1B3DA-C8ED-40DC-9D5B-7113489806BD}" type="datetimeFigureOut">
              <a:rPr lang="en-GB" smtClean="0"/>
              <a:t>17/11/2014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0AA27-E948-48FF-BD4F-6116B949BFD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38005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1B3DA-C8ED-40DC-9D5B-7113489806BD}" type="datetimeFigureOut">
              <a:rPr lang="en-GB" smtClean="0"/>
              <a:t>17/11/2014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0AA27-E948-48FF-BD4F-6116B949BFD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2123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1B3DA-C8ED-40DC-9D5B-7113489806BD}" type="datetimeFigureOut">
              <a:rPr lang="en-GB" smtClean="0"/>
              <a:t>17/11/2014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0AA27-E948-48FF-BD4F-6116B949BFD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02162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1B3DA-C8ED-40DC-9D5B-7113489806BD}" type="datetimeFigureOut">
              <a:rPr lang="en-GB" smtClean="0"/>
              <a:t>17/11/2014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0AA27-E948-48FF-BD4F-6116B949BFD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85093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1B3DA-C8ED-40DC-9D5B-7113489806BD}" type="datetimeFigureOut">
              <a:rPr lang="en-GB" smtClean="0"/>
              <a:t>17/11/2014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0AA27-E948-48FF-BD4F-6116B949BFD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91609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1B3DA-C8ED-40DC-9D5B-7113489806BD}" type="datetimeFigureOut">
              <a:rPr lang="en-GB" smtClean="0"/>
              <a:t>17/11/2014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0AA27-E948-48FF-BD4F-6116B949BFD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16547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1B3DA-C8ED-40DC-9D5B-7113489806BD}" type="datetimeFigureOut">
              <a:rPr lang="en-GB" smtClean="0"/>
              <a:t>17/11/2014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0AA27-E948-48FF-BD4F-6116B949BFD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93639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1B3DA-C8ED-40DC-9D5B-7113489806BD}" type="datetimeFigureOut">
              <a:rPr lang="en-GB" smtClean="0"/>
              <a:t>17/11/2014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0AA27-E948-48FF-BD4F-6116B949BFD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67762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51B3DA-C8ED-40DC-9D5B-7113489806BD}" type="datetimeFigureOut">
              <a:rPr lang="en-GB" smtClean="0"/>
              <a:t>17/11/2014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E0AA27-E948-48FF-BD4F-6116B949BFD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35037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b="1" dirty="0" smtClean="0"/>
              <a:t>Energy storage innovation:</a:t>
            </a:r>
            <a:br>
              <a:rPr lang="en-GB" b="1" dirty="0" smtClean="0"/>
            </a:br>
            <a:r>
              <a:rPr lang="en-GB" b="1" dirty="0" smtClean="0"/>
              <a:t>technology + policy</a:t>
            </a:r>
            <a:endParaRPr lang="en-GB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/>
            <a:r>
              <a:rPr lang="en-GB" dirty="0" smtClean="0"/>
              <a:t>Dr Jonathan Radcliffe</a:t>
            </a:r>
          </a:p>
          <a:p>
            <a:pPr algn="l"/>
            <a:r>
              <a:rPr lang="en-GB" dirty="0" smtClean="0"/>
              <a:t>University of Birmingham &amp;</a:t>
            </a:r>
            <a:br>
              <a:rPr lang="en-GB" dirty="0" smtClean="0"/>
            </a:br>
            <a:r>
              <a:rPr lang="en-GB" dirty="0" smtClean="0"/>
              <a:t>Centre for Low Carbon Futures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42719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en-GB" sz="2800" b="1" dirty="0" smtClean="0"/>
              <a:t>Conclusions</a:t>
            </a:r>
            <a:endParaRPr lang="en-GB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525963"/>
          </a:xfrm>
        </p:spPr>
        <p:txBody>
          <a:bodyPr>
            <a:noAutofit/>
          </a:bodyPr>
          <a:lstStyle/>
          <a:p>
            <a:pPr>
              <a:spcAft>
                <a:spcPts val="600"/>
              </a:spcAft>
            </a:pPr>
            <a:r>
              <a:rPr lang="en-GB" sz="2000" dirty="0" smtClean="0"/>
              <a:t>Energy storage could play an important role in a cost-effective transition to low carbon, resilient energy system (globally)</a:t>
            </a:r>
          </a:p>
          <a:p>
            <a:pPr>
              <a:spcAft>
                <a:spcPts val="600"/>
              </a:spcAft>
            </a:pPr>
            <a:r>
              <a:rPr lang="en-GB" sz="2000" dirty="0" smtClean="0"/>
              <a:t>Technologies exist which can respond to energy system  challenges, their value will increase, costs will reduce </a:t>
            </a:r>
          </a:p>
          <a:p>
            <a:pPr>
              <a:spcAft>
                <a:spcPts val="600"/>
              </a:spcAft>
            </a:pPr>
            <a:r>
              <a:rPr lang="en-GB" sz="2000" dirty="0" smtClean="0"/>
              <a:t>However, short-term fixes could crowd the market for more efficient long-term solutions</a:t>
            </a:r>
          </a:p>
          <a:p>
            <a:pPr>
              <a:spcAft>
                <a:spcPts val="600"/>
              </a:spcAft>
            </a:pPr>
            <a:endParaRPr lang="en-GB" sz="2000" dirty="0" smtClean="0"/>
          </a:p>
          <a:p>
            <a:pPr>
              <a:spcAft>
                <a:spcPts val="600"/>
              </a:spcAft>
            </a:pPr>
            <a:r>
              <a:rPr lang="en-GB" sz="2000" dirty="0" smtClean="0"/>
              <a:t>Support needs to be well coordinated and strategic, across the innovation process, research </a:t>
            </a:r>
            <a:r>
              <a:rPr lang="en-GB" sz="2000" dirty="0" smtClean="0">
                <a:sym typeface="Wingdings" panose="05000000000000000000" pitchFamily="2" charset="2"/>
              </a:rPr>
              <a:t>to deployment</a:t>
            </a:r>
            <a:endParaRPr lang="en-GB" sz="2000" dirty="0" smtClean="0"/>
          </a:p>
          <a:p>
            <a:pPr>
              <a:spcAft>
                <a:spcPts val="600"/>
              </a:spcAft>
            </a:pPr>
            <a:r>
              <a:rPr lang="en-GB" sz="2000" dirty="0" smtClean="0"/>
              <a:t>Think whole system: electricity/heat/cold</a:t>
            </a:r>
          </a:p>
          <a:p>
            <a:pPr>
              <a:spcAft>
                <a:spcPts val="600"/>
              </a:spcAft>
            </a:pPr>
            <a:endParaRPr lang="en-GB" sz="2000" dirty="0" smtClean="0"/>
          </a:p>
          <a:p>
            <a:pPr>
              <a:spcAft>
                <a:spcPts val="600"/>
              </a:spcAft>
            </a:pPr>
            <a:r>
              <a:rPr lang="en-GB" sz="2000" dirty="0" smtClean="0"/>
              <a:t>Innovative policy &amp; regulation needed to provide a market through which value (of flexibility) can be accessed</a:t>
            </a:r>
          </a:p>
          <a:p>
            <a:pPr>
              <a:spcAft>
                <a:spcPts val="600"/>
              </a:spcAft>
            </a:pPr>
            <a:r>
              <a:rPr lang="en-GB" sz="2000" dirty="0" smtClean="0"/>
              <a:t>Raises prospect of new business models for energy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2152836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456"/>
          </a:xfrm>
        </p:spPr>
        <p:txBody>
          <a:bodyPr>
            <a:normAutofit/>
          </a:bodyPr>
          <a:lstStyle/>
          <a:p>
            <a:r>
              <a:rPr lang="en-GB" sz="2800" b="1" dirty="0" smtClean="0"/>
              <a:t>Energy storage technologies</a:t>
            </a:r>
            <a:endParaRPr lang="en-GB" sz="2800" b="1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052736"/>
            <a:ext cx="4469456" cy="3029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 descr="http://upload.wikimedia.org/wikipedia/commons/f/f9/The_Dinorwig_HEP_station_inlet_and_outlet_pool_-_geograph.org.uk_-_31103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029" y="2459483"/>
            <a:ext cx="4326803" cy="3245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http://www.uttoxeterplumber.co.uk/img/hotwatercylinder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35" t="10468" r="7741" b="6938"/>
          <a:stretch/>
        </p:blipFill>
        <p:spPr bwMode="auto">
          <a:xfrm>
            <a:off x="6662712" y="3694152"/>
            <a:ext cx="2279210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211960" y="5797713"/>
            <a:ext cx="24204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/>
              <a:t>Hot water cylinder:</a:t>
            </a:r>
            <a:br>
              <a:rPr lang="en-GB" sz="2000" dirty="0" smtClean="0"/>
            </a:br>
            <a:r>
              <a:rPr lang="en-GB" sz="2000" dirty="0" smtClean="0"/>
              <a:t>one </a:t>
            </a:r>
            <a:r>
              <a:rPr lang="en-GB" sz="2000" dirty="0"/>
              <a:t>tank = 6kWh</a:t>
            </a:r>
            <a:r>
              <a:rPr lang="en-GB" sz="2000" baseline="-25000" dirty="0"/>
              <a:t>th</a:t>
            </a:r>
            <a:r>
              <a:rPr lang="en-GB" sz="2000" dirty="0"/>
              <a:t>; </a:t>
            </a: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smtClean="0"/>
              <a:t>14m </a:t>
            </a:r>
            <a:r>
              <a:rPr lang="en-GB" sz="2000" dirty="0"/>
              <a:t>tanks = </a:t>
            </a:r>
            <a:r>
              <a:rPr lang="en-GB" sz="2000" dirty="0" smtClean="0"/>
              <a:t>84GWh</a:t>
            </a:r>
            <a:r>
              <a:rPr lang="en-GB" sz="2000" baseline="-25000" dirty="0" smtClean="0"/>
              <a:t>th</a:t>
            </a:r>
            <a:endParaRPr lang="en-GB" sz="2000" baseline="-25000" dirty="0"/>
          </a:p>
        </p:txBody>
      </p:sp>
      <p:sp>
        <p:nvSpPr>
          <p:cNvPr id="5" name="TextBox 4"/>
          <p:cNvSpPr txBox="1"/>
          <p:nvPr/>
        </p:nvSpPr>
        <p:spPr>
          <a:xfrm>
            <a:off x="257029" y="5707601"/>
            <a:ext cx="26078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 smtClean="0"/>
              <a:t>Pumped hydro storage:</a:t>
            </a:r>
          </a:p>
          <a:p>
            <a:r>
              <a:rPr lang="en-GB" sz="2000" dirty="0" smtClean="0"/>
              <a:t>total UK </a:t>
            </a:r>
            <a:r>
              <a:rPr lang="en-GB" sz="2000" dirty="0"/>
              <a:t>= </a:t>
            </a:r>
            <a:r>
              <a:rPr lang="en-GB" sz="2000" dirty="0" smtClean="0"/>
              <a:t>28GWh</a:t>
            </a:r>
            <a:r>
              <a:rPr lang="en-GB" sz="2000" baseline="-25000" dirty="0" smtClean="0"/>
              <a:t>e</a:t>
            </a:r>
            <a:endParaRPr lang="en-GB" sz="2000" baseline="-25000" dirty="0"/>
          </a:p>
        </p:txBody>
      </p:sp>
      <p:sp>
        <p:nvSpPr>
          <p:cNvPr id="6" name="TextBox 5"/>
          <p:cNvSpPr txBox="1"/>
          <p:nvPr/>
        </p:nvSpPr>
        <p:spPr>
          <a:xfrm>
            <a:off x="611560" y="1136938"/>
            <a:ext cx="387772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 smtClean="0"/>
              <a:t>Coal: 1Mt </a:t>
            </a:r>
            <a:r>
              <a:rPr lang="en-GB" sz="2000" dirty="0"/>
              <a:t>coal = 3,000 </a:t>
            </a:r>
            <a:r>
              <a:rPr lang="en-GB" sz="2000" dirty="0" err="1"/>
              <a:t>GWh</a:t>
            </a:r>
            <a:r>
              <a:rPr lang="en-GB" sz="2000" baseline="-25000" dirty="0" err="1"/>
              <a:t>e</a:t>
            </a:r>
            <a:r>
              <a:rPr lang="en-GB" sz="2000" baseline="-25000" dirty="0"/>
              <a:t> </a:t>
            </a: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smtClean="0"/>
              <a:t>(</a:t>
            </a:r>
            <a:r>
              <a:rPr lang="en-GB" sz="2000" dirty="0"/>
              <a:t>about two months output at 2GW</a:t>
            </a:r>
            <a:r>
              <a:rPr lang="en-GB" sz="2000" dirty="0" smtClean="0"/>
              <a:t>)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2526090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9512" y="6381328"/>
            <a:ext cx="72728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Sources: UK Energy in Brief (DECC, 2014), UK Renewable Energy Roadmap (DECC, 2009)</a:t>
            </a:r>
            <a:endParaRPr lang="en-US" sz="1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76083"/>
            <a:ext cx="8382000" cy="676653"/>
          </a:xfrm>
        </p:spPr>
        <p:txBody>
          <a:bodyPr/>
          <a:lstStyle/>
          <a:p>
            <a:r>
              <a:rPr lang="en-GB" sz="2800" b="1" dirty="0" smtClean="0">
                <a:latin typeface="+mn-lt"/>
              </a:rPr>
              <a:t>Decarbonising power</a:t>
            </a:r>
            <a:endParaRPr lang="en-GB" sz="2800" b="1" dirty="0">
              <a:latin typeface="+mn-lt"/>
            </a:endParaRPr>
          </a:p>
        </p:txBody>
      </p:sp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40216119"/>
              </p:ext>
            </p:extLst>
          </p:nvPr>
        </p:nvGraphicFramePr>
        <p:xfrm>
          <a:off x="179513" y="1268760"/>
          <a:ext cx="8784976" cy="48959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68657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0662"/>
            <a:ext cx="8229600" cy="706090"/>
          </a:xfrm>
        </p:spPr>
        <p:txBody>
          <a:bodyPr>
            <a:normAutofit/>
          </a:bodyPr>
          <a:lstStyle/>
          <a:p>
            <a:r>
              <a:rPr lang="en-GB" sz="2800" b="1" dirty="0" smtClean="0"/>
              <a:t>Electrifying space heat</a:t>
            </a:r>
            <a:endParaRPr lang="en-GB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700808"/>
            <a:ext cx="2265000" cy="45365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1800" dirty="0" smtClean="0"/>
              <a:t>Current gas storage</a:t>
            </a:r>
            <a:br>
              <a:rPr lang="en-GB" sz="1800" dirty="0" smtClean="0"/>
            </a:br>
            <a:r>
              <a:rPr lang="en-GB" sz="1800" dirty="0" smtClean="0"/>
              <a:t>  ̴50,000 </a:t>
            </a:r>
            <a:r>
              <a:rPr lang="en-GB" sz="1800" dirty="0" err="1" smtClean="0"/>
              <a:t>GWh</a:t>
            </a:r>
            <a:endParaRPr lang="en-GB" sz="1800" dirty="0" smtClean="0"/>
          </a:p>
          <a:p>
            <a:pPr marL="0" indent="0">
              <a:buNone/>
            </a:pPr>
            <a:endParaRPr lang="en-GB" sz="1800" dirty="0"/>
          </a:p>
          <a:p>
            <a:pPr marL="0" indent="0">
              <a:buNone/>
            </a:pPr>
            <a:r>
              <a:rPr lang="en-GB" sz="1800" dirty="0" smtClean="0"/>
              <a:t>Generation </a:t>
            </a:r>
            <a:r>
              <a:rPr lang="en-GB" sz="1800" dirty="0"/>
              <a:t>capacity to meet all electrical space heat demand in 2030 (if a smooth distribution) would </a:t>
            </a:r>
            <a:r>
              <a:rPr lang="en-GB" sz="1800" dirty="0" smtClean="0"/>
              <a:t>be   </a:t>
            </a:r>
            <a:r>
              <a:rPr lang="en-GB" sz="1800" dirty="0"/>
              <a:t>̴</a:t>
            </a:r>
            <a:r>
              <a:rPr lang="en-GB" sz="1800" dirty="0" smtClean="0"/>
              <a:t>10GW</a:t>
            </a:r>
            <a:r>
              <a:rPr lang="en-GB" sz="1800" dirty="0"/>
              <a:t>.</a:t>
            </a:r>
          </a:p>
          <a:p>
            <a:pPr marL="0" indent="0">
              <a:buNone/>
            </a:pPr>
            <a:endParaRPr lang="en-GB" sz="1800" dirty="0"/>
          </a:p>
          <a:p>
            <a:pPr marL="0" indent="0">
              <a:buNone/>
            </a:pPr>
            <a:r>
              <a:rPr lang="en-GB" sz="1800" dirty="0"/>
              <a:t>Meeting spikes from weather and evening peak demand could double this. </a:t>
            </a:r>
          </a:p>
          <a:p>
            <a:endParaRPr lang="en-GB" sz="18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9264" y="1540951"/>
            <a:ext cx="6624736" cy="52004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188344" y="4223980"/>
            <a:ext cx="97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LDZ </a:t>
            </a:r>
          </a:p>
          <a:p>
            <a:r>
              <a:rPr lang="en-GB" sz="1400" dirty="0" smtClean="0"/>
              <a:t>offtakes</a:t>
            </a:r>
            <a:endParaRPr lang="en-GB" sz="1400" dirty="0"/>
          </a:p>
        </p:txBody>
      </p:sp>
      <p:sp>
        <p:nvSpPr>
          <p:cNvPr id="5" name="TextBox 4"/>
          <p:cNvSpPr txBox="1"/>
          <p:nvPr/>
        </p:nvSpPr>
        <p:spPr>
          <a:xfrm>
            <a:off x="8080332" y="3625860"/>
            <a:ext cx="11876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NTS power stations</a:t>
            </a:r>
            <a:endParaRPr lang="en-GB" sz="1400" dirty="0"/>
          </a:p>
        </p:txBody>
      </p:sp>
      <p:sp>
        <p:nvSpPr>
          <p:cNvPr id="7" name="TextBox 6"/>
          <p:cNvSpPr txBox="1"/>
          <p:nvPr/>
        </p:nvSpPr>
        <p:spPr>
          <a:xfrm>
            <a:off x="8100392" y="5080208"/>
            <a:ext cx="10436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NTS industrials</a:t>
            </a:r>
            <a:endParaRPr lang="en-GB" sz="1400" dirty="0"/>
          </a:p>
        </p:txBody>
      </p:sp>
      <p:cxnSp>
        <p:nvCxnSpPr>
          <p:cNvPr id="10" name="Straight Arrow Connector 9"/>
          <p:cNvCxnSpPr>
            <a:stCxn id="4" idx="1"/>
          </p:cNvCxnSpPr>
          <p:nvPr/>
        </p:nvCxnSpPr>
        <p:spPr>
          <a:xfrm flipH="1">
            <a:off x="7884368" y="4485590"/>
            <a:ext cx="30397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>
            <a:off x="7884368" y="5341818"/>
            <a:ext cx="337588" cy="10340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H="1">
            <a:off x="7843524" y="3861048"/>
            <a:ext cx="30397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563888" y="1809690"/>
            <a:ext cx="30243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Gas demand, excl. interconnectors and storage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1998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b="1" dirty="0" smtClean="0">
                <a:cs typeface="Arial" pitchFamily="34" charset="0"/>
              </a:rPr>
              <a:t>UK Energy system need for flexibility</a:t>
            </a:r>
            <a:endParaRPr lang="en-GB" sz="2800" b="1" dirty="0">
              <a:cs typeface="Arial" pitchFamily="34" charset="0"/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87682022"/>
              </p:ext>
            </p:extLst>
          </p:nvPr>
        </p:nvGraphicFramePr>
        <p:xfrm>
          <a:off x="642392" y="1600200"/>
          <a:ext cx="7859216" cy="423672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810544"/>
                <a:gridCol w="6048672"/>
              </a:tblGrid>
              <a:tr h="370840"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GB" sz="2000" dirty="0">
                          <a:effectLst/>
                        </a:rPr>
                        <a:t>Timescale</a:t>
                      </a:r>
                      <a:endParaRPr lang="en-GB" sz="2000" dirty="0">
                        <a:solidFill>
                          <a:srgbClr val="76923C"/>
                        </a:solidFill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GB" sz="2000">
                          <a:effectLst/>
                        </a:rPr>
                        <a:t>Challenge</a:t>
                      </a:r>
                      <a:endParaRPr lang="en-GB" sz="2000">
                        <a:solidFill>
                          <a:srgbClr val="76923C"/>
                        </a:solidFill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GB" sz="2000" dirty="0" smtClean="0">
                          <a:effectLst/>
                        </a:rPr>
                        <a:t>Seconds</a:t>
                      </a:r>
                      <a:endParaRPr lang="en-GB" sz="2000" dirty="0">
                        <a:solidFill>
                          <a:srgbClr val="76923C"/>
                        </a:solidFill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GB" sz="2000" dirty="0">
                          <a:effectLst/>
                        </a:rPr>
                        <a:t>Renewable generation introduces harmonics and affects power supply quality</a:t>
                      </a:r>
                      <a:r>
                        <a:rPr lang="en-GB" sz="2000" dirty="0" smtClean="0">
                          <a:effectLst/>
                        </a:rPr>
                        <a:t>.</a:t>
                      </a:r>
                      <a:endParaRPr lang="en-GB" sz="20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GB" sz="20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Reduced</a:t>
                      </a:r>
                      <a:r>
                        <a:rPr lang="en-GB" sz="200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 inertia from less rotating machinery.</a:t>
                      </a:r>
                      <a:endParaRPr lang="en-GB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137160" marR="137160" marT="137160" marB="13716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GB" sz="2000">
                          <a:effectLst/>
                        </a:rPr>
                        <a:t>Minutes</a:t>
                      </a:r>
                      <a:endParaRPr lang="en-GB" sz="2000">
                        <a:solidFill>
                          <a:srgbClr val="76923C"/>
                        </a:solidFill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GB" sz="2000" dirty="0">
                          <a:effectLst/>
                        </a:rPr>
                        <a:t>Rapid ramping to respond to changing supply from </a:t>
                      </a:r>
                      <a:r>
                        <a:rPr lang="en-GB" sz="2000" dirty="0" smtClean="0">
                          <a:effectLst/>
                        </a:rPr>
                        <a:t>wind/PV generation</a:t>
                      </a:r>
                      <a:r>
                        <a:rPr lang="en-GB" sz="2000" dirty="0">
                          <a:effectLst/>
                        </a:rPr>
                        <a:t>.</a:t>
                      </a:r>
                      <a:endParaRPr lang="en-GB" sz="2000" dirty="0">
                        <a:solidFill>
                          <a:srgbClr val="76923C"/>
                        </a:solidFill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GB" sz="2000">
                          <a:effectLst/>
                        </a:rPr>
                        <a:t>Hours </a:t>
                      </a:r>
                      <a:endParaRPr lang="en-GB" sz="2000">
                        <a:solidFill>
                          <a:srgbClr val="76923C"/>
                        </a:solidFill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GB" sz="2000" dirty="0">
                          <a:effectLst/>
                        </a:rPr>
                        <a:t>Daily peak for electricity is greater to meet demand for </a:t>
                      </a:r>
                      <a:r>
                        <a:rPr lang="en-GB" sz="2000" dirty="0" smtClean="0">
                          <a:effectLst/>
                        </a:rPr>
                        <a:t>heat and EV. </a:t>
                      </a:r>
                      <a:endParaRPr lang="en-GB" sz="2000" dirty="0">
                        <a:solidFill>
                          <a:srgbClr val="76923C"/>
                        </a:solidFill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GB" sz="2000">
                          <a:effectLst/>
                        </a:rPr>
                        <a:t>Hours - days</a:t>
                      </a:r>
                      <a:endParaRPr lang="en-GB" sz="2000">
                        <a:solidFill>
                          <a:srgbClr val="76923C"/>
                        </a:solidFill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GB" sz="2000" dirty="0">
                          <a:effectLst/>
                        </a:rPr>
                        <a:t>Variability of wind </a:t>
                      </a:r>
                      <a:r>
                        <a:rPr lang="en-GB" sz="2000" dirty="0" smtClean="0">
                          <a:effectLst/>
                        </a:rPr>
                        <a:t>generation.</a:t>
                      </a:r>
                      <a:endParaRPr lang="en-GB" sz="2000" dirty="0">
                        <a:solidFill>
                          <a:srgbClr val="76923C"/>
                        </a:solidFill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GB" sz="2000" dirty="0">
                          <a:effectLst/>
                        </a:rPr>
                        <a:t>Months</a:t>
                      </a:r>
                      <a:endParaRPr lang="en-GB" sz="2000" dirty="0">
                        <a:solidFill>
                          <a:srgbClr val="76923C"/>
                        </a:solidFill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GB" sz="2000" dirty="0">
                          <a:effectLst/>
                        </a:rPr>
                        <a:t>Increased use of electricity for heat leads to strong seasonal demand profile. </a:t>
                      </a:r>
                      <a:endParaRPr lang="en-GB" sz="2000" dirty="0">
                        <a:solidFill>
                          <a:srgbClr val="76923C"/>
                        </a:solidFill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6453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8493065"/>
              </p:ext>
            </p:extLst>
          </p:nvPr>
        </p:nvGraphicFramePr>
        <p:xfrm>
          <a:off x="254002" y="634852"/>
          <a:ext cx="8566470" cy="6178524"/>
        </p:xfrm>
        <a:graphic>
          <a:graphicData uri="http://schemas.openxmlformats.org/drawingml/2006/table">
            <a:tbl>
              <a:tblPr firstRow="1" firstCol="1" bandRow="1">
                <a:tableStyleId>{F2DE63D5-997A-4646-A377-4702673A728D}</a:tableStyleId>
              </a:tblPr>
              <a:tblGrid>
                <a:gridCol w="315037"/>
                <a:gridCol w="316858"/>
                <a:gridCol w="1936167"/>
                <a:gridCol w="3583466"/>
                <a:gridCol w="2414942"/>
              </a:tblGrid>
              <a:tr h="408779">
                <a:tc>
                  <a:txBody>
                    <a:bodyPr/>
                    <a:lstStyle/>
                    <a:p>
                      <a:pPr algn="ctr"/>
                      <a:endParaRPr lang="en-US" sz="1600" b="1" i="1" dirty="0"/>
                    </a:p>
                  </a:txBody>
                  <a:tcPr vert="vert270" anchor="ctr">
                    <a:lnL w="9525" cap="flat" cmpd="sng" algn="ctr">
                      <a:noFill/>
                      <a:prstDash val="solid"/>
                    </a:lnL>
                    <a:lnR>
                      <a:noFill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1" dirty="0"/>
                    </a:p>
                  </a:txBody>
                  <a:tcPr vert="vert27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Reserve &amp; response services</a:t>
                      </a:r>
                      <a:endParaRPr lang="en-US" sz="1600" b="1" i="1" dirty="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Transmission &amp; distribution</a:t>
                      </a:r>
                      <a:br>
                        <a:rPr lang="en-US" sz="1600" dirty="0" smtClean="0"/>
                      </a:br>
                      <a:r>
                        <a:rPr lang="en-US" sz="1600" dirty="0" smtClean="0"/>
                        <a:t> grid support</a:t>
                      </a:r>
                      <a:endParaRPr lang="en-US" sz="1600" b="1" i="1" dirty="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Bulk power </a:t>
                      </a:r>
                      <a:br>
                        <a:rPr lang="en-US" sz="1600" dirty="0" smtClean="0"/>
                      </a:br>
                      <a:r>
                        <a:rPr lang="en-US" sz="1600" dirty="0" smtClean="0"/>
                        <a:t>management</a:t>
                      </a:r>
                      <a:endParaRPr lang="en-US" sz="1600" b="1" i="1" dirty="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746468">
                <a:tc rowSpan="3"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Discharge time at power rating</a:t>
                      </a:r>
                      <a:endParaRPr lang="en-US" sz="1600" i="1" dirty="0">
                        <a:solidFill>
                          <a:schemeClr val="bg1"/>
                        </a:solidFill>
                      </a:endParaRPr>
                    </a:p>
                  </a:txBody>
                  <a:tcPr vert="vert270" anchor="ctr">
                    <a:lnL w="9525" cap="flat" cmpd="sng" algn="ctr">
                      <a:noFill/>
                      <a:prstDash val="soli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Hours</a:t>
                      </a:r>
                      <a:endParaRPr lang="en-US" sz="1600" i="1" dirty="0">
                        <a:solidFill>
                          <a:schemeClr val="bg1"/>
                        </a:solidFill>
                      </a:endParaRPr>
                    </a:p>
                  </a:txBody>
                  <a:tcPr vert="vert27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3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6468">
                <a:tc vMerge="1">
                  <a:txBody>
                    <a:bodyPr/>
                    <a:lstStyle/>
                    <a:p>
                      <a:pPr algn="ctr"/>
                      <a:endParaRPr lang="en-US" sz="1600" i="1" dirty="0">
                        <a:solidFill>
                          <a:schemeClr val="bg1"/>
                        </a:solidFill>
                      </a:endParaRPr>
                    </a:p>
                  </a:txBody>
                  <a:tcPr vert="vert27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Minutes</a:t>
                      </a:r>
                      <a:endParaRPr lang="en-US" sz="1600" i="1" dirty="0">
                        <a:solidFill>
                          <a:schemeClr val="bg1"/>
                        </a:solidFill>
                      </a:endParaRPr>
                    </a:p>
                  </a:txBody>
                  <a:tcPr vert="vert27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46468">
                <a:tc vMerge="1">
                  <a:txBody>
                    <a:bodyPr/>
                    <a:lstStyle/>
                    <a:p>
                      <a:pPr algn="ctr"/>
                      <a:endParaRPr lang="en-US" sz="1600" i="1" dirty="0">
                        <a:solidFill>
                          <a:schemeClr val="bg1"/>
                        </a:solidFill>
                      </a:endParaRPr>
                    </a:p>
                  </a:txBody>
                  <a:tcPr vert="vert27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Seconds</a:t>
                      </a:r>
                      <a:endParaRPr lang="en-US" sz="1600" i="1" dirty="0">
                        <a:solidFill>
                          <a:schemeClr val="bg1"/>
                        </a:solidFill>
                      </a:endParaRPr>
                    </a:p>
                  </a:txBody>
                  <a:tcPr vert="vert27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60000">
                <a:tc>
                  <a:txBody>
                    <a:bodyPr/>
                    <a:lstStyle/>
                    <a:p>
                      <a:pPr algn="ctr"/>
                      <a:endParaRPr lang="en-US" sz="1400" i="1" dirty="0">
                        <a:solidFill>
                          <a:schemeClr val="bg1"/>
                        </a:solidFill>
                      </a:endParaRPr>
                    </a:p>
                  </a:txBody>
                  <a:tcPr vert="vert270" anchor="ctr">
                    <a:lnL w="9525" cap="flat" cmpd="sng" algn="ctr">
                      <a:noFill/>
                      <a:prstDash val="solid"/>
                    </a:lnL>
                    <a:lnR>
                      <a:noFill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i="1" dirty="0">
                        <a:solidFill>
                          <a:schemeClr val="bg1"/>
                        </a:solidFill>
                      </a:endParaRPr>
                    </a:p>
                  </a:txBody>
                  <a:tcPr vert="vert270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1kW                 10kW</a:t>
                      </a:r>
                      <a:endParaRPr lang="en-US" sz="1400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     100kW                   1MW                  10MW</a:t>
                      </a:r>
                      <a:endParaRPr lang="en-US" sz="1400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 smtClean="0"/>
                        <a:t>       100MW                   1GW</a:t>
                      </a:r>
                      <a:endParaRPr lang="en-US" sz="1400" dirty="0"/>
                    </a:p>
                  </a:txBody>
                  <a:tcPr>
                    <a:lnL>
                      <a:noFill/>
                    </a:lnL>
                    <a:lnR w="9525" cap="flat" cmpd="sng" algn="ctr">
                      <a:noFill/>
                      <a:prstDash val="soli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2" name="Rounded Rectangle 1"/>
          <p:cNvSpPr/>
          <p:nvPr/>
        </p:nvSpPr>
        <p:spPr>
          <a:xfrm>
            <a:off x="7092280" y="1282924"/>
            <a:ext cx="1728192" cy="468000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GB" sz="1600" b="1" dirty="0" smtClean="0"/>
              <a:t>Pumped hydro storage</a:t>
            </a:r>
            <a:endParaRPr lang="en-GB" sz="1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7092280" y="16069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dirty="0"/>
          </a:p>
        </p:txBody>
      </p:sp>
      <p:sp>
        <p:nvSpPr>
          <p:cNvPr id="8" name="Rounded Rectangle 7"/>
          <p:cNvSpPr/>
          <p:nvPr/>
        </p:nvSpPr>
        <p:spPr>
          <a:xfrm>
            <a:off x="1907704" y="5891435"/>
            <a:ext cx="2016224" cy="4680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GB" sz="1600" b="1" dirty="0" smtClean="0">
                <a:solidFill>
                  <a:schemeClr val="tx1"/>
                </a:solidFill>
              </a:rPr>
              <a:t>High Power </a:t>
            </a:r>
            <a:r>
              <a:rPr lang="en-GB" sz="1600" b="1" dirty="0" err="1" smtClean="0">
                <a:solidFill>
                  <a:schemeClr val="tx1"/>
                </a:solidFill>
              </a:rPr>
              <a:t>Supercapacitors</a:t>
            </a:r>
            <a:endParaRPr lang="en-GB" sz="1600" b="1" dirty="0">
              <a:solidFill>
                <a:schemeClr val="tx1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4067944" y="5891436"/>
            <a:ext cx="2304256" cy="4680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GB" sz="1600" b="1" dirty="0" smtClean="0">
                <a:solidFill>
                  <a:schemeClr val="tx1"/>
                </a:solidFill>
              </a:rPr>
              <a:t>Superconducting magnetic energy storage</a:t>
            </a:r>
            <a:endParaRPr lang="en-GB" sz="1600" b="1" dirty="0">
              <a:solidFill>
                <a:schemeClr val="tx1"/>
              </a:solidFill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1259632" y="4883324"/>
            <a:ext cx="3456384" cy="468000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GB" sz="1600" b="1" dirty="0" smtClean="0">
                <a:solidFill>
                  <a:schemeClr val="bg1"/>
                </a:solidFill>
              </a:rPr>
              <a:t>Flywheels</a:t>
            </a:r>
            <a:endParaRPr lang="en-GB" sz="1600" b="1" dirty="0">
              <a:solidFill>
                <a:schemeClr val="bg1"/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4747286" y="1498948"/>
            <a:ext cx="2871770" cy="468000"/>
          </a:xfrm>
          <a:prstGeom prst="round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GB" sz="1600" b="1" dirty="0" smtClean="0"/>
              <a:t>Hydrogen Fuel Cells</a:t>
            </a:r>
            <a:endParaRPr lang="en-GB" sz="1600" b="1" dirty="0"/>
          </a:p>
        </p:txBody>
      </p:sp>
      <p:sp>
        <p:nvSpPr>
          <p:cNvPr id="6" name="Rounded Rectangle 5"/>
          <p:cNvSpPr/>
          <p:nvPr/>
        </p:nvSpPr>
        <p:spPr>
          <a:xfrm>
            <a:off x="5656395" y="1853687"/>
            <a:ext cx="2871770" cy="468000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GB" sz="1600" b="1" dirty="0" smtClean="0"/>
              <a:t>Compressed Air Energy Storage</a:t>
            </a:r>
            <a:endParaRPr lang="en-GB" sz="1600" b="1" dirty="0"/>
          </a:p>
        </p:txBody>
      </p:sp>
      <p:sp>
        <p:nvSpPr>
          <p:cNvPr id="17" name="Rounded Rectangle 16"/>
          <p:cNvSpPr/>
          <p:nvPr/>
        </p:nvSpPr>
        <p:spPr>
          <a:xfrm>
            <a:off x="1043609" y="2025626"/>
            <a:ext cx="3915426" cy="1840256"/>
          </a:xfrm>
          <a:prstGeom prst="round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r"/>
            <a:endParaRPr lang="en-GB" sz="1600" b="1" dirty="0" smtClean="0"/>
          </a:p>
          <a:p>
            <a:pPr algn="r"/>
            <a:endParaRPr lang="en-GB" sz="1600" b="1" dirty="0"/>
          </a:p>
          <a:p>
            <a:pPr algn="r"/>
            <a:endParaRPr lang="en-GB" sz="1600" b="1" dirty="0" smtClean="0"/>
          </a:p>
          <a:p>
            <a:pPr algn="r"/>
            <a:endParaRPr lang="en-GB" sz="1600" b="1" dirty="0"/>
          </a:p>
          <a:p>
            <a:pPr algn="r"/>
            <a:endParaRPr lang="en-GB" sz="1600" b="1" dirty="0" smtClean="0"/>
          </a:p>
          <a:p>
            <a:pPr algn="r"/>
            <a:endParaRPr lang="en-GB" sz="1600" b="1" dirty="0"/>
          </a:p>
          <a:p>
            <a:pPr algn="r"/>
            <a:r>
              <a:rPr lang="en-GB" sz="1600" b="1" dirty="0" smtClean="0"/>
              <a:t>Li-ion batteries</a:t>
            </a:r>
            <a:endParaRPr lang="en-GB" sz="1600" b="1" dirty="0"/>
          </a:p>
        </p:txBody>
      </p:sp>
      <p:sp>
        <p:nvSpPr>
          <p:cNvPr id="16" name="Rounded Rectangle 15"/>
          <p:cNvSpPr/>
          <p:nvPr/>
        </p:nvSpPr>
        <p:spPr>
          <a:xfrm>
            <a:off x="2627784" y="3011482"/>
            <a:ext cx="2763299" cy="468000"/>
          </a:xfrm>
          <a:prstGeom prst="round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GB" sz="1600" b="1" dirty="0" smtClean="0"/>
              <a:t>Advanced lead-acid batteries</a:t>
            </a:r>
            <a:endParaRPr lang="en-GB" sz="1600" b="1" dirty="0"/>
          </a:p>
        </p:txBody>
      </p:sp>
      <p:sp>
        <p:nvSpPr>
          <p:cNvPr id="11" name="Rounded Rectangle 10"/>
          <p:cNvSpPr/>
          <p:nvPr/>
        </p:nvSpPr>
        <p:spPr>
          <a:xfrm>
            <a:off x="909119" y="3083124"/>
            <a:ext cx="1574649" cy="4680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GB" sz="1600" b="1" dirty="0" smtClean="0">
                <a:solidFill>
                  <a:schemeClr val="tx1"/>
                </a:solidFill>
              </a:rPr>
              <a:t>High Energy </a:t>
            </a:r>
            <a:r>
              <a:rPr lang="en-GB" sz="1600" b="1" dirty="0" err="1" smtClean="0">
                <a:solidFill>
                  <a:schemeClr val="tx1"/>
                </a:solidFill>
              </a:rPr>
              <a:t>Supercapacitors</a:t>
            </a:r>
            <a:endParaRPr lang="en-GB" sz="1600" b="1" dirty="0">
              <a:solidFill>
                <a:schemeClr val="tx1"/>
              </a:solidFill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3707904" y="2625082"/>
            <a:ext cx="2475267" cy="468000"/>
          </a:xfrm>
          <a:prstGeom prst="round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GB" sz="1600" b="1" dirty="0" smtClean="0"/>
              <a:t>Sodium sulphur batteries</a:t>
            </a:r>
            <a:endParaRPr lang="en-GB" sz="1600" b="1" dirty="0"/>
          </a:p>
        </p:txBody>
      </p:sp>
      <p:sp>
        <p:nvSpPr>
          <p:cNvPr id="14" name="Rounded Rectangle 13"/>
          <p:cNvSpPr/>
          <p:nvPr/>
        </p:nvSpPr>
        <p:spPr>
          <a:xfrm>
            <a:off x="2195735" y="2145188"/>
            <a:ext cx="3744417" cy="468000"/>
          </a:xfrm>
          <a:prstGeom prst="round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GB" sz="1600" b="1" dirty="0" smtClean="0"/>
              <a:t>Flow batteries</a:t>
            </a:r>
            <a:endParaRPr lang="en-GB" sz="1600" b="1" dirty="0"/>
          </a:p>
        </p:txBody>
      </p:sp>
      <p:sp>
        <p:nvSpPr>
          <p:cNvPr id="18" name="Rounded Rectangle 17"/>
          <p:cNvSpPr/>
          <p:nvPr/>
        </p:nvSpPr>
        <p:spPr>
          <a:xfrm>
            <a:off x="1043609" y="3865882"/>
            <a:ext cx="4536503" cy="468000"/>
          </a:xfrm>
          <a:prstGeom prst="round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GB" sz="1600" b="1" dirty="0" smtClean="0"/>
              <a:t>Advanced lead-acid batteries</a:t>
            </a:r>
            <a:endParaRPr lang="en-GB" sz="1600" b="1" dirty="0"/>
          </a:p>
        </p:txBody>
      </p:sp>
      <p:sp>
        <p:nvSpPr>
          <p:cNvPr id="19" name="Rounded Rectangle 18"/>
          <p:cNvSpPr/>
          <p:nvPr/>
        </p:nvSpPr>
        <p:spPr>
          <a:xfrm>
            <a:off x="903937" y="4289284"/>
            <a:ext cx="2763299" cy="234000"/>
          </a:xfrm>
          <a:prstGeom prst="round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GB" sz="1600" b="1" smtClean="0"/>
              <a:t>Nickel-Cadmium batteries</a:t>
            </a:r>
            <a:endParaRPr lang="en-GB" sz="1600" b="1" dirty="0"/>
          </a:p>
        </p:txBody>
      </p:sp>
      <p:sp>
        <p:nvSpPr>
          <p:cNvPr id="20" name="Rounded Rectangle 19"/>
          <p:cNvSpPr/>
          <p:nvPr/>
        </p:nvSpPr>
        <p:spPr>
          <a:xfrm>
            <a:off x="1441813" y="4505308"/>
            <a:ext cx="3490227" cy="234000"/>
          </a:xfrm>
          <a:prstGeom prst="round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GB" sz="1600" b="1" dirty="0" smtClean="0"/>
              <a:t>Nickel metal hydride batteries</a:t>
            </a:r>
            <a:endParaRPr lang="en-GB" sz="1600" b="1" dirty="0"/>
          </a:p>
        </p:txBody>
      </p:sp>
      <p:sp>
        <p:nvSpPr>
          <p:cNvPr id="12" name="Rounded Rectangle 11"/>
          <p:cNvSpPr/>
          <p:nvPr/>
        </p:nvSpPr>
        <p:spPr>
          <a:xfrm>
            <a:off x="5251342" y="2321687"/>
            <a:ext cx="2871770" cy="468000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GB" sz="1600" b="1" dirty="0" smtClean="0"/>
              <a:t>Liquid Air Energy Storage</a:t>
            </a:r>
            <a:endParaRPr lang="en-GB" sz="1600" b="1" dirty="0"/>
          </a:p>
        </p:txBody>
      </p:sp>
      <p:sp>
        <p:nvSpPr>
          <p:cNvPr id="22" name="Rounded Rectangle 21"/>
          <p:cNvSpPr/>
          <p:nvPr/>
        </p:nvSpPr>
        <p:spPr>
          <a:xfrm>
            <a:off x="7277011" y="4130469"/>
            <a:ext cx="1440000" cy="234000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GB" sz="1600" b="1" dirty="0" smtClean="0"/>
              <a:t>Thermal</a:t>
            </a:r>
            <a:endParaRPr lang="en-GB" sz="1600" b="1" dirty="0"/>
          </a:p>
        </p:txBody>
      </p:sp>
      <p:sp>
        <p:nvSpPr>
          <p:cNvPr id="23" name="Rounded Rectangle 22"/>
          <p:cNvSpPr/>
          <p:nvPr/>
        </p:nvSpPr>
        <p:spPr>
          <a:xfrm>
            <a:off x="7277011" y="4442383"/>
            <a:ext cx="1433288" cy="234000"/>
          </a:xfrm>
          <a:prstGeom prst="round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GB" sz="1600" b="1" dirty="0" smtClean="0"/>
              <a:t>Electrochemical</a:t>
            </a:r>
            <a:endParaRPr lang="en-GB" sz="1600" b="1" dirty="0"/>
          </a:p>
        </p:txBody>
      </p:sp>
      <p:sp>
        <p:nvSpPr>
          <p:cNvPr id="24" name="Rounded Rectangle 23"/>
          <p:cNvSpPr/>
          <p:nvPr/>
        </p:nvSpPr>
        <p:spPr>
          <a:xfrm>
            <a:off x="7277011" y="4770757"/>
            <a:ext cx="1440000" cy="234000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GB" sz="1600" b="1" dirty="0" smtClean="0">
                <a:solidFill>
                  <a:schemeClr val="bg1"/>
                </a:solidFill>
              </a:rPr>
              <a:t>Mechanical</a:t>
            </a:r>
            <a:endParaRPr lang="en-GB" sz="1600" b="1" dirty="0">
              <a:solidFill>
                <a:schemeClr val="bg1"/>
              </a:solidFill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7277011" y="5117324"/>
            <a:ext cx="1433288" cy="2340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GB" sz="1600" b="1" dirty="0" smtClean="0">
                <a:solidFill>
                  <a:schemeClr val="tx1"/>
                </a:solidFill>
              </a:rPr>
              <a:t>Electrical</a:t>
            </a:r>
            <a:endParaRPr lang="en-GB" sz="1600" b="1" dirty="0">
              <a:solidFill>
                <a:schemeClr val="tx1"/>
              </a:solidFill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7277011" y="5423436"/>
            <a:ext cx="1440000" cy="234000"/>
          </a:xfrm>
          <a:prstGeom prst="round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GB" sz="1600" b="1" dirty="0" smtClean="0"/>
              <a:t>Chemical</a:t>
            </a:r>
            <a:endParaRPr lang="en-GB" sz="1600" b="1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490066"/>
          </a:xfrm>
        </p:spPr>
        <p:txBody>
          <a:bodyPr>
            <a:noAutofit/>
          </a:bodyPr>
          <a:lstStyle/>
          <a:p>
            <a:r>
              <a:rPr lang="en-GB" sz="2800" b="1" i="1" dirty="0" smtClean="0"/>
              <a:t>Electricity</a:t>
            </a:r>
            <a:r>
              <a:rPr lang="en-GB" sz="2800" b="1" dirty="0" smtClean="0"/>
              <a:t> Storage Technology options</a:t>
            </a:r>
            <a:endParaRPr lang="en-GB" sz="2800" b="1" dirty="0"/>
          </a:p>
        </p:txBody>
      </p:sp>
    </p:spTree>
    <p:extLst>
      <p:ext uri="{BB962C8B-B14F-4D97-AF65-F5344CB8AC3E}">
        <p14:creationId xmlns:p14="http://schemas.microsoft.com/office/powerpoint/2010/main" val="175426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b="1" dirty="0" smtClean="0">
                <a:cs typeface="Arial" panose="020B0604020202020204" pitchFamily="34" charset="0"/>
              </a:rPr>
              <a:t>One of the Government’s ‘Eight Great Technologies’</a:t>
            </a:r>
          </a:p>
          <a:p>
            <a:pPr marL="285750" indent="-285750"/>
            <a:r>
              <a:rPr lang="en-GB" sz="2000" i="1" dirty="0" smtClean="0">
                <a:cs typeface="Arial" panose="020B0604020202020204" pitchFamily="34" charset="0"/>
              </a:rPr>
              <a:t>Energy storage has “the potential for delivering massive benefits – in terms of savings on UK energy spend, environmental benefits, economic growth and in enabling UK business to exploit these technologies internationally.”</a:t>
            </a:r>
          </a:p>
          <a:p>
            <a:pPr marL="0" indent="0">
              <a:buNone/>
            </a:pPr>
            <a:endParaRPr lang="en-GB" sz="2000" dirty="0" smtClean="0"/>
          </a:p>
          <a:p>
            <a:pPr marL="0" indent="0">
              <a:buNone/>
            </a:pPr>
            <a:r>
              <a:rPr lang="en-GB" sz="2000" dirty="0" smtClean="0"/>
              <a:t>Support from</a:t>
            </a:r>
          </a:p>
          <a:p>
            <a:r>
              <a:rPr lang="en-GB" sz="2000" dirty="0" smtClean="0"/>
              <a:t>Research Councils: Capital equipment + programme funding</a:t>
            </a:r>
          </a:p>
          <a:p>
            <a:r>
              <a:rPr lang="en-GB" sz="2000" dirty="0" smtClean="0"/>
              <a:t>Innovate UK (TSB): Energy Catalyst, Catapult etc. </a:t>
            </a:r>
          </a:p>
          <a:p>
            <a:r>
              <a:rPr lang="en-GB" sz="2000" dirty="0" smtClean="0"/>
              <a:t>Energy Technologies Institute: invested in Isentropic, pumped heat storage</a:t>
            </a:r>
          </a:p>
          <a:p>
            <a:r>
              <a:rPr lang="en-GB" sz="2000" dirty="0" smtClean="0"/>
              <a:t>DECC: demonstration programme</a:t>
            </a:r>
          </a:p>
          <a:p>
            <a:r>
              <a:rPr lang="en-GB" sz="2000" dirty="0" err="1" smtClean="0"/>
              <a:t>Ofgem</a:t>
            </a:r>
            <a:r>
              <a:rPr lang="en-GB" sz="2000" dirty="0" smtClean="0"/>
              <a:t>: Network </a:t>
            </a:r>
            <a:r>
              <a:rPr lang="en-GB" sz="2000" dirty="0"/>
              <a:t>I</a:t>
            </a:r>
            <a:r>
              <a:rPr lang="en-GB" sz="2000" dirty="0" smtClean="0"/>
              <a:t>nnovation </a:t>
            </a:r>
            <a:r>
              <a:rPr lang="en-GB" sz="2000" dirty="0"/>
              <a:t>C</a:t>
            </a:r>
            <a:r>
              <a:rPr lang="en-GB" sz="2000" dirty="0" smtClean="0"/>
              <a:t>ompetition</a:t>
            </a:r>
          </a:p>
          <a:p>
            <a:r>
              <a:rPr lang="en-GB" sz="2000" dirty="0" smtClean="0"/>
              <a:t>EU: Horizon 2020</a:t>
            </a:r>
            <a:endParaRPr lang="en-GB" sz="20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95536" y="455613"/>
            <a:ext cx="8062664" cy="1143000"/>
          </a:xfrm>
        </p:spPr>
        <p:txBody>
          <a:bodyPr/>
          <a:lstStyle/>
          <a:p>
            <a:r>
              <a:rPr lang="en-GB" sz="2800" b="1" dirty="0" smtClean="0">
                <a:latin typeface="+mn-lt"/>
              </a:rPr>
              <a:t>Technology innovation</a:t>
            </a:r>
            <a:endParaRPr lang="en-GB" sz="28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32107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"/>
          <p:cNvPicPr>
            <a:picLocks noChangeArrowheads="1"/>
          </p:cNvPicPr>
          <p:nvPr/>
        </p:nvPicPr>
        <p:blipFill rotWithShape="1">
          <a:blip r:embed="rId2"/>
          <a:srcRect l="7926" t="3314" r="10635"/>
          <a:stretch/>
        </p:blipFill>
        <p:spPr bwMode="auto">
          <a:xfrm>
            <a:off x="5280462" y="3893730"/>
            <a:ext cx="3828042" cy="291964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softEdge rad="2540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b="1" dirty="0" smtClean="0"/>
              <a:t>A technology: liquid air</a:t>
            </a:r>
            <a:endParaRPr lang="en-GB" sz="2800" b="1" dirty="0"/>
          </a:p>
        </p:txBody>
      </p:sp>
      <p:sp>
        <p:nvSpPr>
          <p:cNvPr id="5" name="Cloud 4"/>
          <p:cNvSpPr/>
          <p:nvPr/>
        </p:nvSpPr>
        <p:spPr bwMode="auto">
          <a:xfrm>
            <a:off x="170312" y="1958282"/>
            <a:ext cx="1684895" cy="1510625"/>
          </a:xfrm>
          <a:prstGeom prst="cloud">
            <a:avLst/>
          </a:prstGeom>
          <a:solidFill>
            <a:schemeClr val="bg1"/>
          </a:solidFill>
          <a:ln w="254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lIns="64291" tIns="32146" rIns="64291" bIns="32146"/>
          <a:lstStyle/>
          <a:p>
            <a:endParaRPr lang="en-US" sz="1600"/>
          </a:p>
        </p:txBody>
      </p:sp>
      <p:sp>
        <p:nvSpPr>
          <p:cNvPr id="6" name="Trapezoid 5"/>
          <p:cNvSpPr/>
          <p:nvPr/>
        </p:nvSpPr>
        <p:spPr bwMode="auto">
          <a:xfrm rot="5400000">
            <a:off x="2024036" y="2222022"/>
            <a:ext cx="946071" cy="802331"/>
          </a:xfrm>
          <a:prstGeom prst="trapezoid">
            <a:avLst/>
          </a:prstGeom>
          <a:solidFill>
            <a:srgbClr val="666666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4291" tIns="32146" rIns="64291" bIns="32146"/>
          <a:lstStyle/>
          <a:p>
            <a:endParaRPr lang="en-US" sz="1600"/>
          </a:p>
        </p:txBody>
      </p:sp>
      <p:sp>
        <p:nvSpPr>
          <p:cNvPr id="7" name="Trapezoid 6"/>
          <p:cNvSpPr/>
          <p:nvPr/>
        </p:nvSpPr>
        <p:spPr bwMode="auto">
          <a:xfrm rot="16200000">
            <a:off x="4413699" y="2199236"/>
            <a:ext cx="900501" cy="802331"/>
          </a:xfrm>
          <a:prstGeom prst="trapezoid">
            <a:avLst/>
          </a:prstGeom>
          <a:solidFill>
            <a:srgbClr val="666666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4291" tIns="32146" rIns="64291" bIns="32146"/>
          <a:lstStyle/>
          <a:p>
            <a:endParaRPr lang="en-US" sz="1600"/>
          </a:p>
        </p:txBody>
      </p:sp>
      <p:sp>
        <p:nvSpPr>
          <p:cNvPr id="8" name="Can 7"/>
          <p:cNvSpPr/>
          <p:nvPr/>
        </p:nvSpPr>
        <p:spPr bwMode="auto">
          <a:xfrm>
            <a:off x="3138937" y="1996656"/>
            <a:ext cx="1123264" cy="1266335"/>
          </a:xfrm>
          <a:prstGeom prst="can">
            <a:avLst/>
          </a:prstGeom>
          <a:solidFill>
            <a:srgbClr val="666666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4291" tIns="32146" rIns="64291" bIns="32146"/>
          <a:lstStyle/>
          <a:p>
            <a:endParaRPr lang="en-US" sz="1600"/>
          </a:p>
        </p:txBody>
      </p:sp>
      <p:sp>
        <p:nvSpPr>
          <p:cNvPr id="9" name="Cloud 8"/>
          <p:cNvSpPr/>
          <p:nvPr/>
        </p:nvSpPr>
        <p:spPr bwMode="auto">
          <a:xfrm>
            <a:off x="5425580" y="1919909"/>
            <a:ext cx="1644779" cy="1534951"/>
          </a:xfrm>
          <a:prstGeom prst="cloud">
            <a:avLst/>
          </a:prstGeom>
          <a:solidFill>
            <a:schemeClr val="bg1"/>
          </a:solidFill>
          <a:ln w="254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lIns="64291" tIns="32146" rIns="64291" bIns="32146"/>
          <a:lstStyle/>
          <a:p>
            <a:endParaRPr lang="en-US" sz="1600"/>
          </a:p>
        </p:txBody>
      </p:sp>
      <p:sp>
        <p:nvSpPr>
          <p:cNvPr id="10" name="TextBox 9"/>
          <p:cNvSpPr txBox="1"/>
          <p:nvPr/>
        </p:nvSpPr>
        <p:spPr>
          <a:xfrm>
            <a:off x="265747" y="1545384"/>
            <a:ext cx="1123264" cy="311141"/>
          </a:xfrm>
          <a:prstGeom prst="rect">
            <a:avLst/>
          </a:prstGeom>
          <a:noFill/>
        </p:spPr>
        <p:txBody>
          <a:bodyPr wrap="square" lIns="64291" tIns="32146" rIns="64291" bIns="32146" rtlCol="0">
            <a:spAutoFit/>
          </a:bodyPr>
          <a:lstStyle/>
          <a:p>
            <a:r>
              <a:rPr lang="en-US" sz="1600" dirty="0" smtClean="0"/>
              <a:t>710lts air</a:t>
            </a:r>
            <a:endParaRPr lang="en-US" sz="1600" dirty="0"/>
          </a:p>
        </p:txBody>
      </p:sp>
      <p:sp>
        <p:nvSpPr>
          <p:cNvPr id="11" name="TextBox 10"/>
          <p:cNvSpPr txBox="1"/>
          <p:nvPr/>
        </p:nvSpPr>
        <p:spPr>
          <a:xfrm>
            <a:off x="2497071" y="3468907"/>
            <a:ext cx="2184463" cy="803584"/>
          </a:xfrm>
          <a:prstGeom prst="rect">
            <a:avLst/>
          </a:prstGeom>
          <a:noFill/>
        </p:spPr>
        <p:txBody>
          <a:bodyPr wrap="square" lIns="64291" tIns="32146" rIns="64291" bIns="32146" rtlCol="0">
            <a:spAutoFit/>
          </a:bodyPr>
          <a:lstStyle/>
          <a:p>
            <a:pPr algn="ctr"/>
            <a:r>
              <a:rPr lang="en-US" sz="1600" dirty="0" smtClean="0"/>
              <a:t>1lt Lair</a:t>
            </a:r>
          </a:p>
          <a:p>
            <a:pPr algn="ctr"/>
            <a:r>
              <a:rPr lang="en-US" sz="1600" dirty="0" smtClean="0"/>
              <a:t>stored at </a:t>
            </a:r>
          </a:p>
          <a:p>
            <a:pPr algn="ctr"/>
            <a:r>
              <a:rPr lang="en-US" sz="1600" b="1" u="sng" dirty="0" smtClean="0"/>
              <a:t>atmospheric</a:t>
            </a:r>
            <a:r>
              <a:rPr lang="en-US" sz="1600" dirty="0" smtClean="0"/>
              <a:t> pressure </a:t>
            </a:r>
            <a:endParaRPr lang="en-US" sz="1600" dirty="0"/>
          </a:p>
        </p:txBody>
      </p:sp>
      <p:sp>
        <p:nvSpPr>
          <p:cNvPr id="12" name="TextBox 11"/>
          <p:cNvSpPr txBox="1"/>
          <p:nvPr/>
        </p:nvSpPr>
        <p:spPr>
          <a:xfrm>
            <a:off x="6912266" y="1449324"/>
            <a:ext cx="1123264" cy="557362"/>
          </a:xfrm>
          <a:prstGeom prst="rect">
            <a:avLst/>
          </a:prstGeom>
          <a:noFill/>
        </p:spPr>
        <p:txBody>
          <a:bodyPr wrap="square" lIns="64291" tIns="32146" rIns="64291" bIns="32146" rtlCol="0">
            <a:spAutoFit/>
          </a:bodyPr>
          <a:lstStyle/>
          <a:p>
            <a:r>
              <a:rPr lang="en-US" sz="1600" dirty="0" smtClean="0"/>
              <a:t>710lts air + </a:t>
            </a:r>
            <a:r>
              <a:rPr lang="en-US" sz="1600" b="1" dirty="0" smtClean="0"/>
              <a:t>lots of cold</a:t>
            </a:r>
            <a:endParaRPr lang="en-US" sz="16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1855207" y="1412776"/>
            <a:ext cx="1572890" cy="557362"/>
          </a:xfrm>
          <a:prstGeom prst="rect">
            <a:avLst/>
          </a:prstGeom>
          <a:noFill/>
        </p:spPr>
        <p:txBody>
          <a:bodyPr wrap="square" lIns="64291" tIns="32146" rIns="64291" bIns="32146" rtlCol="0">
            <a:spAutoFit/>
          </a:bodyPr>
          <a:lstStyle/>
          <a:p>
            <a:r>
              <a:rPr lang="en-US" sz="1600" b="1" dirty="0" smtClean="0"/>
              <a:t>Waste / off-peak electricity</a:t>
            </a:r>
            <a:endParaRPr lang="en-US" sz="16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4392054" y="1439294"/>
            <a:ext cx="1272080" cy="557362"/>
          </a:xfrm>
          <a:prstGeom prst="rect">
            <a:avLst/>
          </a:prstGeom>
          <a:noFill/>
        </p:spPr>
        <p:txBody>
          <a:bodyPr wrap="square" lIns="64291" tIns="32146" rIns="64291" bIns="32146" rtlCol="0">
            <a:spAutoFit/>
          </a:bodyPr>
          <a:lstStyle/>
          <a:p>
            <a:r>
              <a:rPr lang="en-US" sz="1600" b="1" dirty="0" smtClean="0"/>
              <a:t>Power</a:t>
            </a:r>
          </a:p>
          <a:p>
            <a:r>
              <a:rPr lang="en-US" sz="1600" b="1" dirty="0" smtClean="0"/>
              <a:t>on-demand</a:t>
            </a:r>
            <a:endParaRPr lang="en-US" sz="16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3179054" y="2574416"/>
            <a:ext cx="1123264" cy="311141"/>
          </a:xfrm>
          <a:prstGeom prst="rect">
            <a:avLst/>
          </a:prstGeom>
          <a:noFill/>
        </p:spPr>
        <p:txBody>
          <a:bodyPr wrap="square" lIns="64291" tIns="32146" rIns="64291" bIns="32146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</a:rPr>
              <a:t>-196 C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302318" y="3096223"/>
            <a:ext cx="1263727" cy="803584"/>
          </a:xfrm>
          <a:prstGeom prst="rect">
            <a:avLst/>
          </a:prstGeom>
          <a:noFill/>
        </p:spPr>
        <p:txBody>
          <a:bodyPr wrap="square" lIns="64291" tIns="32146" rIns="64291" bIns="32146" rtlCol="0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</a:rPr>
              <a:t>Harness</a:t>
            </a:r>
          </a:p>
          <a:p>
            <a:r>
              <a:rPr lang="en-US" sz="1600" b="1" dirty="0">
                <a:solidFill>
                  <a:srgbClr val="FF0000"/>
                </a:solidFill>
              </a:rPr>
              <a:t>l</a:t>
            </a:r>
            <a:r>
              <a:rPr lang="en-US" sz="1600" b="1" dirty="0" smtClean="0">
                <a:solidFill>
                  <a:srgbClr val="FF0000"/>
                </a:solidFill>
              </a:rPr>
              <a:t>ow grade</a:t>
            </a:r>
          </a:p>
          <a:p>
            <a:r>
              <a:rPr lang="en-US" sz="1600" b="1" dirty="0" smtClean="0">
                <a:solidFill>
                  <a:srgbClr val="FF0000"/>
                </a:solidFill>
              </a:rPr>
              <a:t>waste heat</a:t>
            </a:r>
            <a:endParaRPr lang="en-US" sz="1600" b="1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07504" y="4581128"/>
            <a:ext cx="511641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i="1" dirty="0" smtClean="0"/>
              <a:t>Highview Power Storage</a:t>
            </a:r>
          </a:p>
          <a:p>
            <a:r>
              <a:rPr lang="en-GB" dirty="0" smtClean="0"/>
              <a:t>DECC funding 5MW/3 hour demo on landfill gas power plant</a:t>
            </a:r>
          </a:p>
          <a:p>
            <a:endParaRPr lang="en-GB" dirty="0" smtClean="0"/>
          </a:p>
          <a:p>
            <a:r>
              <a:rPr lang="en-GB" b="1" i="1" dirty="0" smtClean="0"/>
              <a:t>Birmingham Centre for Cryogenic Energy Storage</a:t>
            </a:r>
            <a:endParaRPr lang="en-GB" dirty="0" smtClean="0"/>
          </a:p>
          <a:p>
            <a:r>
              <a:rPr lang="en-GB" dirty="0" smtClean="0"/>
              <a:t>£</a:t>
            </a:r>
            <a:r>
              <a:rPr lang="en-GB" dirty="0"/>
              <a:t>5.9m EPSRC </a:t>
            </a:r>
            <a:r>
              <a:rPr lang="en-GB" dirty="0" smtClean="0"/>
              <a:t>+ </a:t>
            </a:r>
            <a:r>
              <a:rPr lang="en-GB" dirty="0"/>
              <a:t>£1.2m </a:t>
            </a:r>
            <a:r>
              <a:rPr lang="en-GB" dirty="0" smtClean="0"/>
              <a:t>institution + </a:t>
            </a:r>
            <a:r>
              <a:rPr lang="en-GB" dirty="0"/>
              <a:t>£5.2m industry </a:t>
            </a:r>
            <a:endParaRPr lang="en-GB" dirty="0" smtClean="0"/>
          </a:p>
          <a:p>
            <a:r>
              <a:rPr lang="en-GB" dirty="0" smtClean="0"/>
              <a:t>300kW grid-connected pilot plant being sited at </a:t>
            </a:r>
            <a:r>
              <a:rPr lang="en-GB" dirty="0" err="1" smtClean="0"/>
              <a:t>UoB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2839317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7772400" cy="741139"/>
          </a:xfrm>
        </p:spPr>
        <p:txBody>
          <a:bodyPr>
            <a:normAutofit/>
          </a:bodyPr>
          <a:lstStyle/>
          <a:p>
            <a:r>
              <a:rPr lang="en-GB" sz="2800" b="1" dirty="0" smtClean="0">
                <a:latin typeface="+mn-lt"/>
              </a:rPr>
              <a:t>Overcoming barriers to deployment</a:t>
            </a:r>
            <a:endParaRPr lang="en-GB" sz="2800" b="1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1484784"/>
            <a:ext cx="7772400" cy="5112568"/>
          </a:xfrm>
        </p:spPr>
        <p:txBody>
          <a:bodyPr>
            <a:noAutofit/>
          </a:bodyPr>
          <a:lstStyle/>
          <a:p>
            <a:pPr>
              <a:spcAft>
                <a:spcPts val="600"/>
              </a:spcAft>
            </a:pPr>
            <a:r>
              <a:rPr lang="en-US" sz="2000" u="sng" dirty="0"/>
              <a:t>Technology cost and performance</a:t>
            </a:r>
            <a:r>
              <a:rPr lang="en-US" sz="2000" dirty="0"/>
              <a:t>: </a:t>
            </a:r>
            <a:r>
              <a:rPr lang="en-US" sz="2000" dirty="0" smtClean="0"/>
              <a:t>other technologies are currently cheaper</a:t>
            </a:r>
            <a:endParaRPr lang="en-US" sz="2000" dirty="0"/>
          </a:p>
          <a:p>
            <a:pPr>
              <a:spcAft>
                <a:spcPts val="600"/>
              </a:spcAft>
              <a:buFont typeface="Arial" pitchFamily="34" charset="0"/>
              <a:buChar char="•"/>
            </a:pPr>
            <a:r>
              <a:rPr lang="en-US" sz="2000" u="sng" dirty="0" smtClean="0"/>
              <a:t>Uncertainty of value</a:t>
            </a:r>
            <a:r>
              <a:rPr lang="en-US" sz="2000" dirty="0" smtClean="0"/>
              <a:t>: the future value is dependent on the energy system mix</a:t>
            </a:r>
          </a:p>
          <a:p>
            <a:pPr>
              <a:spcAft>
                <a:spcPts val="600"/>
              </a:spcAft>
              <a:buFont typeface="Arial" pitchFamily="34" charset="0"/>
              <a:buChar char="•"/>
            </a:pPr>
            <a:r>
              <a:rPr lang="en-US" sz="2000" u="sng" dirty="0" smtClean="0"/>
              <a:t>Business</a:t>
            </a:r>
            <a:r>
              <a:rPr lang="en-US" sz="2000" dirty="0" smtClean="0"/>
              <a:t>: capturing multiple revenue streams is difficult to establish, both for a potential business and the market in which it will operate</a:t>
            </a:r>
            <a:endParaRPr lang="en-GB" sz="2000" dirty="0" smtClean="0"/>
          </a:p>
          <a:p>
            <a:pPr>
              <a:spcAft>
                <a:spcPts val="600"/>
              </a:spcAft>
              <a:buFont typeface="Arial" pitchFamily="34" charset="0"/>
              <a:buChar char="•"/>
            </a:pPr>
            <a:r>
              <a:rPr lang="en-US" sz="2000" u="sng" dirty="0" smtClean="0"/>
              <a:t>Markets</a:t>
            </a:r>
            <a:r>
              <a:rPr lang="en-US" sz="2000" dirty="0" smtClean="0"/>
              <a:t>: the true value of energy is not reflected in the price; more fundamentally, the future long-term value of storage cannot be recognized in today’s market</a:t>
            </a:r>
            <a:endParaRPr lang="en-GB" sz="2000" dirty="0" smtClean="0"/>
          </a:p>
          <a:p>
            <a:pPr>
              <a:spcAft>
                <a:spcPts val="600"/>
              </a:spcAft>
              <a:buFont typeface="Arial" pitchFamily="34" charset="0"/>
              <a:buChar char="•"/>
            </a:pPr>
            <a:r>
              <a:rPr lang="en-US" sz="2000" u="sng" dirty="0" smtClean="0"/>
              <a:t>Regulatory/policy framework</a:t>
            </a:r>
            <a:r>
              <a:rPr lang="en-US" sz="2000" dirty="0" smtClean="0"/>
              <a:t>: restrictions on ownership; paying levies twice</a:t>
            </a:r>
            <a:endParaRPr lang="en-GB" sz="2000" dirty="0" smtClean="0"/>
          </a:p>
          <a:p>
            <a:pPr>
              <a:spcAft>
                <a:spcPts val="600"/>
              </a:spcAft>
              <a:buFont typeface="Arial" pitchFamily="34" charset="0"/>
              <a:buChar char="•"/>
            </a:pPr>
            <a:r>
              <a:rPr lang="en-US" sz="2000" u="sng" dirty="0" smtClean="0"/>
              <a:t>Societal</a:t>
            </a:r>
            <a:r>
              <a:rPr lang="en-US" sz="2000" dirty="0" smtClean="0"/>
              <a:t>: wider community acceptance</a:t>
            </a:r>
            <a:r>
              <a:rPr lang="en-US" sz="2000" dirty="0"/>
              <a:t> </a:t>
            </a:r>
            <a:r>
              <a:rPr lang="en-US" sz="2000" dirty="0" smtClean="0"/>
              <a:t>has not yet been considered</a:t>
            </a:r>
            <a:endParaRPr lang="en-GB" sz="2000" dirty="0" smtClean="0"/>
          </a:p>
        </p:txBody>
      </p:sp>
    </p:spTree>
    <p:extLst>
      <p:ext uri="{BB962C8B-B14F-4D97-AF65-F5344CB8AC3E}">
        <p14:creationId xmlns:p14="http://schemas.microsoft.com/office/powerpoint/2010/main" val="337312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2217</TotalTime>
  <Words>620</Words>
  <Application>Microsoft Office PowerPoint</Application>
  <PresentationFormat>On-screen Show (4:3)</PresentationFormat>
  <Paragraphs>125</Paragraphs>
  <Slides>10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Times New Roman</vt:lpstr>
      <vt:lpstr>Wingdings</vt:lpstr>
      <vt:lpstr>Office Theme</vt:lpstr>
      <vt:lpstr>Energy storage innovation: technology + policy</vt:lpstr>
      <vt:lpstr>Energy storage technologies</vt:lpstr>
      <vt:lpstr>Decarbonising power</vt:lpstr>
      <vt:lpstr>Electrifying space heat</vt:lpstr>
      <vt:lpstr>UK Energy system need for flexibility</vt:lpstr>
      <vt:lpstr>Electricity Storage Technology options</vt:lpstr>
      <vt:lpstr>Technology innovation</vt:lpstr>
      <vt:lpstr>A technology: liquid air</vt:lpstr>
      <vt:lpstr>Overcoming barriers to deployment</vt:lpstr>
      <vt:lpstr>Conclusions</vt:lpstr>
    </vt:vector>
  </TitlesOfParts>
  <Company>University of Birmingham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Jonathan Radcliffe</dc:creator>
  <cp:lastModifiedBy>LLOYD, Annabel C</cp:lastModifiedBy>
  <cp:revision>32</cp:revision>
  <dcterms:created xsi:type="dcterms:W3CDTF">2014-11-13T17:28:30Z</dcterms:created>
  <dcterms:modified xsi:type="dcterms:W3CDTF">2014-11-17T09:06:44Z</dcterms:modified>
</cp:coreProperties>
</file>