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75" r:id="rId8"/>
    <p:sldId id="270" r:id="rId9"/>
  </p:sldIdLst>
  <p:sldSz cx="9144000" cy="6858000" type="screen4x3"/>
  <p:notesSz cx="6794500" cy="9931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1D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124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84711-9656-4F09-9E8A-991FEB3CDC63}" type="datetimeFigureOut">
              <a:rPr lang="en-GB" smtClean="0"/>
              <a:t>25/06/2015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CCA88-F79D-4713-B811-2E0549F30D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05700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84711-9656-4F09-9E8A-991FEB3CDC63}" type="datetimeFigureOut">
              <a:rPr lang="en-GB" smtClean="0"/>
              <a:t>25/06/2015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CCA88-F79D-4713-B811-2E0549F30D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229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84711-9656-4F09-9E8A-991FEB3CDC63}" type="datetimeFigureOut">
              <a:rPr lang="en-GB" smtClean="0"/>
              <a:t>25/06/2015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CCA88-F79D-4713-B811-2E0549F30D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1880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028251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84711-9656-4F09-9E8A-991FEB3CDC63}" type="datetimeFigureOut">
              <a:rPr lang="en-GB" smtClean="0"/>
              <a:t>25/06/2015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CCA88-F79D-4713-B811-2E0549F30D45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624114" y="1262751"/>
            <a:ext cx="7953829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463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84711-9656-4F09-9E8A-991FEB3CDC63}" type="datetimeFigureOut">
              <a:rPr lang="en-GB" smtClean="0"/>
              <a:t>25/06/2015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CCA88-F79D-4713-B811-2E0549F30D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4961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84711-9656-4F09-9E8A-991FEB3CDC63}" type="datetimeFigureOut">
              <a:rPr lang="en-GB" smtClean="0"/>
              <a:t>25/06/2015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CCA88-F79D-4713-B811-2E0549F30D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7170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84711-9656-4F09-9E8A-991FEB3CDC63}" type="datetimeFigureOut">
              <a:rPr lang="en-GB" smtClean="0"/>
              <a:t>25/06/2015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CCA88-F79D-4713-B811-2E0549F30D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129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84711-9656-4F09-9E8A-991FEB3CDC63}" type="datetimeFigureOut">
              <a:rPr lang="en-GB" smtClean="0"/>
              <a:t>25/06/2015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CCA88-F79D-4713-B811-2E0549F30D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7419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84711-9656-4F09-9E8A-991FEB3CDC63}" type="datetimeFigureOut">
              <a:rPr lang="en-GB" smtClean="0"/>
              <a:t>25/06/2015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CCA88-F79D-4713-B811-2E0549F30D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5132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84711-9656-4F09-9E8A-991FEB3CDC63}" type="datetimeFigureOut">
              <a:rPr lang="en-GB" smtClean="0"/>
              <a:t>25/06/2015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CCA88-F79D-4713-B811-2E0549F30D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1841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84711-9656-4F09-9E8A-991FEB3CDC63}" type="datetimeFigureOut">
              <a:rPr lang="en-GB" smtClean="0"/>
              <a:t>25/06/2015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CCA88-F79D-4713-B811-2E0549F30D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4269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84711-9656-4F09-9E8A-991FEB3CDC63}" type="datetimeFigureOut">
              <a:rPr lang="en-GB" smtClean="0"/>
              <a:t>25/06/2015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9CCA88-F79D-4713-B811-2E0549F30D45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2" descr="https://encrypted-tbn3.gstatic.com/images?q=tbn:ANd9GcQ67dV-_6nktB44GYzoEZLbS2Vz6Uwec5KSRYIVinrFFbkZ2Zsr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9406" y="363421"/>
            <a:ext cx="620190" cy="718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0600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C00000"/>
          </a:solidFill>
          <a:latin typeface="Helvetica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microsoft.com/office/2007/relationships/hdphoto" Target="../media/hdphoto2.wdp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latin typeface="Helvetica" pitchFamily="34" charset="0"/>
              </a:rPr>
              <a:t>Introduction</a:t>
            </a:r>
            <a:endParaRPr lang="en-GB" b="1" dirty="0">
              <a:latin typeface="Helvetica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en-GB" sz="3200" b="1" dirty="0" smtClean="0">
                <a:latin typeface="Helvetica" pitchFamily="34" charset="0"/>
              </a:rPr>
              <a:t>Lord Jamie </a:t>
            </a:r>
            <a:r>
              <a:rPr lang="en-GB" sz="3200" b="1" dirty="0" err="1" smtClean="0">
                <a:latin typeface="Helvetica" pitchFamily="34" charset="0"/>
              </a:rPr>
              <a:t>Borwick</a:t>
            </a:r>
            <a:endParaRPr lang="en-GB" sz="3200" b="1" dirty="0">
              <a:latin typeface="Helvetica" pitchFamily="34" charset="0"/>
            </a:endParaRPr>
          </a:p>
          <a:p>
            <a:pPr marL="0" indent="0" fontAlgn="base">
              <a:buNone/>
            </a:pPr>
            <a:endParaRPr lang="en-GB" sz="2000" b="1" dirty="0" smtClean="0">
              <a:latin typeface="Helvetica" pitchFamily="34" charset="0"/>
            </a:endParaRPr>
          </a:p>
          <a:p>
            <a:pPr fontAlgn="base">
              <a:buClr>
                <a:srgbClr val="DB1D39"/>
              </a:buClr>
              <a:buFont typeface="Wingdings" panose="05000000000000000000" pitchFamily="2" charset="2"/>
              <a:buChar char="§"/>
            </a:pPr>
            <a:r>
              <a:rPr lang="en-GB" sz="2000" b="1" dirty="0" smtClean="0">
                <a:latin typeface="Helvetica" pitchFamily="34" charset="0"/>
              </a:rPr>
              <a:t>Party/group : </a:t>
            </a:r>
            <a:r>
              <a:rPr lang="en-GB" sz="2000" dirty="0" smtClean="0">
                <a:latin typeface="Helvetica" pitchFamily="34" charset="0"/>
              </a:rPr>
              <a:t>Conservative</a:t>
            </a:r>
            <a:endParaRPr lang="en-GB" sz="2000" dirty="0">
              <a:latin typeface="Helvetica" pitchFamily="34" charset="0"/>
            </a:endParaRPr>
          </a:p>
          <a:p>
            <a:pPr fontAlgn="base">
              <a:buClr>
                <a:srgbClr val="DB1D39"/>
              </a:buClr>
              <a:buFont typeface="Wingdings" panose="05000000000000000000" pitchFamily="2" charset="2"/>
              <a:buChar char="§"/>
            </a:pPr>
            <a:endParaRPr lang="en-GB" sz="2000" b="1" dirty="0">
              <a:latin typeface="Helvetica" pitchFamily="34" charset="0"/>
            </a:endParaRPr>
          </a:p>
          <a:p>
            <a:pPr fontAlgn="base">
              <a:buClr>
                <a:srgbClr val="DB1D39"/>
              </a:buClr>
              <a:buFont typeface="Wingdings" panose="05000000000000000000" pitchFamily="2" charset="2"/>
              <a:buChar char="§"/>
            </a:pPr>
            <a:r>
              <a:rPr lang="en-GB" sz="2000" b="1" dirty="0" smtClean="0">
                <a:latin typeface="Helvetica" pitchFamily="34" charset="0"/>
              </a:rPr>
              <a:t>Joined </a:t>
            </a:r>
            <a:r>
              <a:rPr lang="en-GB" sz="2000" b="1" dirty="0">
                <a:latin typeface="Helvetica" pitchFamily="34" charset="0"/>
              </a:rPr>
              <a:t>the Lords: </a:t>
            </a:r>
            <a:r>
              <a:rPr lang="en-GB" sz="2000" dirty="0" smtClean="0">
                <a:latin typeface="Helvetica" pitchFamily="34" charset="0"/>
              </a:rPr>
              <a:t>26 </a:t>
            </a:r>
            <a:r>
              <a:rPr lang="en-GB" sz="2000" dirty="0">
                <a:latin typeface="Helvetica" pitchFamily="34" charset="0"/>
              </a:rPr>
              <a:t>July 2013</a:t>
            </a:r>
          </a:p>
          <a:p>
            <a:endParaRPr lang="en-GB" sz="2000" dirty="0">
              <a:latin typeface="Helvetica" pitchFamily="34" charset="0"/>
            </a:endParaRPr>
          </a:p>
        </p:txBody>
      </p:sp>
      <p:pic>
        <p:nvPicPr>
          <p:cNvPr id="1026" name="Picture 2" descr="http://hereditarypeerage.com/wp-content/uploads/2014/03/Jamie-Borwic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5318" y="1864860"/>
            <a:ext cx="2752725" cy="3638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0999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>
                <a:latin typeface="Helvetica" pitchFamily="34" charset="0"/>
              </a:rPr>
              <a:t>FX4 London Taxi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2050" name="Picture 2" descr="http://1.bp.blogspot.com/-jCXrpOmW-fQ/TrhYfRXudVI/AAAAAAAAFmo/21jO7sJFiXQ/s1600/Rev+black+ca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228" y="2134223"/>
            <a:ext cx="5250000" cy="3386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http://www.baconsdozen.co.uk/taxi/taxiinsidebefor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4863" y="4034971"/>
            <a:ext cx="2458849" cy="1844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2" descr="http://www.aronline.co.uk/blogs/wp-content/uploads/2012/01/31ab5__Carbodies-FX4-Fairway-interior-626x38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06" r="305"/>
          <a:stretch/>
        </p:blipFill>
        <p:spPr bwMode="auto">
          <a:xfrm>
            <a:off x="6084167" y="1847620"/>
            <a:ext cx="2449546" cy="1858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9027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TX1 Wheelchair accessible taxi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9" name="Picture 2" descr="http://www.blacktaxicabtours.com/wp-content/uploads/2013/05/TX2-Taxi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2" t="-316" r="1536" b="316"/>
          <a:stretch/>
        </p:blipFill>
        <p:spPr bwMode="auto">
          <a:xfrm>
            <a:off x="611560" y="1831943"/>
            <a:ext cx="5208668" cy="4073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s://secure.toolkitfiles.co.uk/clients/9825/siteimages/hires/PB-wheelchair-loading_200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85" t="7018" r="785" b="3610"/>
          <a:stretch/>
        </p:blipFill>
        <p:spPr bwMode="auto">
          <a:xfrm>
            <a:off x="6064703" y="1847621"/>
            <a:ext cx="2478315" cy="1869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www.carandclassic.co.uk/uploads/new/474218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7" y="4034971"/>
            <a:ext cx="2458852" cy="1844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321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Modec</a:t>
            </a:r>
            <a:r>
              <a:rPr lang="en-GB" dirty="0" smtClean="0"/>
              <a:t> Electric Van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098" name="Picture 2" descr="http://tenerife-training.net/Tenerife-News-Cycling-Blog/wp-content/uploads/2008/06/modec-electric-transport-cargo-v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765" y="1690689"/>
            <a:ext cx="7886700" cy="4542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3490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UPS </a:t>
            </a:r>
            <a:r>
              <a:rPr lang="en-GB" dirty="0" err="1" smtClean="0"/>
              <a:t>Modec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124" name="Picture 4" descr="http://www.moteurnature.com/zvisu/2011/93/Modec-electric-truc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2002972"/>
            <a:ext cx="7871802" cy="3869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422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Urban pollution</a:t>
            </a:r>
            <a:endParaRPr lang="en-GB" dirty="0"/>
          </a:p>
        </p:txBody>
      </p:sp>
      <p:pic>
        <p:nvPicPr>
          <p:cNvPr id="7170" name="Picture 2" descr="http://www.grahamrowan.com/wp-content/uploads/2014/02/London-pollution-010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16" y="2141460"/>
            <a:ext cx="3936980" cy="236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i.telegraph.co.uk/multimedia/archive/01878/smog_1878910a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4138" y="2141460"/>
            <a:ext cx="3771212" cy="236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www.smmt.co.uk/wp-content/uploads/sites/2/Infographic-1-FINAl-final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1455" y="5184855"/>
            <a:ext cx="2872344" cy="1198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1"/>
          <p:cNvSpPr txBox="1">
            <a:spLocks/>
          </p:cNvSpPr>
          <p:nvPr/>
        </p:nvSpPr>
        <p:spPr>
          <a:xfrm>
            <a:off x="618887" y="4952196"/>
            <a:ext cx="5112568" cy="31993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800" b="1" dirty="0">
                <a:solidFill>
                  <a:srgbClr val="C00000"/>
                </a:solidFill>
                <a:latin typeface="Helvetica" panose="020B0500000000000000" pitchFamily="34" charset="0"/>
              </a:rPr>
              <a:t>EU CO</a:t>
            </a:r>
            <a:r>
              <a:rPr lang="en-GB" sz="1800" b="1" baseline="-14000" dirty="0">
                <a:solidFill>
                  <a:srgbClr val="C00000"/>
                </a:solidFill>
                <a:latin typeface="Helvetica" panose="020B0500000000000000" pitchFamily="34" charset="0"/>
              </a:rPr>
              <a:t>2</a:t>
            </a:r>
            <a:r>
              <a:rPr lang="en-GB" sz="1800" b="1" dirty="0">
                <a:solidFill>
                  <a:srgbClr val="C00000"/>
                </a:solidFill>
                <a:latin typeface="Helvetica" panose="020B0500000000000000" pitchFamily="34" charset="0"/>
              </a:rPr>
              <a:t> Legislation as ‘Technology </a:t>
            </a:r>
            <a:r>
              <a:rPr lang="en-GB" sz="1800" b="1" dirty="0" smtClean="0">
                <a:solidFill>
                  <a:srgbClr val="C00000"/>
                </a:solidFill>
                <a:latin typeface="Helvetica" panose="020B0500000000000000" pitchFamily="34" charset="0"/>
              </a:rPr>
              <a:t>Driver</a:t>
            </a:r>
          </a:p>
          <a:p>
            <a:pPr>
              <a:buClr>
                <a:srgbClr val="DB1D39"/>
              </a:buClr>
              <a:buFont typeface="Wingdings" panose="05000000000000000000" pitchFamily="2" charset="2"/>
              <a:buChar char="§"/>
            </a:pPr>
            <a:r>
              <a:rPr lang="en-GB" sz="1800" dirty="0" smtClean="0">
                <a:latin typeface="Helvetica" panose="020B0500000000000000" pitchFamily="34" charset="0"/>
              </a:rPr>
              <a:t> Average UK new car CO</a:t>
            </a:r>
            <a:r>
              <a:rPr lang="en-GB" sz="1800" baseline="-25000" dirty="0" smtClean="0">
                <a:latin typeface="Helvetica" panose="020B0500000000000000" pitchFamily="34" charset="0"/>
              </a:rPr>
              <a:t>2</a:t>
            </a:r>
            <a:r>
              <a:rPr lang="en-GB" sz="1800" dirty="0" smtClean="0">
                <a:latin typeface="Helvetica" panose="020B0500000000000000" pitchFamily="34" charset="0"/>
              </a:rPr>
              <a:t> emissions &amp; EU new car CO</a:t>
            </a:r>
            <a:r>
              <a:rPr lang="en-GB" sz="1800" baseline="-25000" dirty="0" smtClean="0">
                <a:latin typeface="Helvetica" panose="020B0500000000000000" pitchFamily="34" charset="0"/>
              </a:rPr>
              <a:t>2</a:t>
            </a:r>
            <a:r>
              <a:rPr lang="en-GB" sz="1800" dirty="0" smtClean="0">
                <a:latin typeface="Helvetica" panose="020B0500000000000000" pitchFamily="34" charset="0"/>
              </a:rPr>
              <a:t> regulation targets</a:t>
            </a:r>
          </a:p>
          <a:p>
            <a:pPr>
              <a:buClr>
                <a:srgbClr val="DB1D39"/>
              </a:buClr>
              <a:buFont typeface="Wingdings" panose="05000000000000000000" pitchFamily="2" charset="2"/>
              <a:buChar char="§"/>
            </a:pPr>
            <a:r>
              <a:rPr lang="en-GB" sz="1800" dirty="0" smtClean="0">
                <a:latin typeface="Helvetica" panose="020B0500000000000000" pitchFamily="34" charset="0"/>
              </a:rPr>
              <a:t>2020: 95g/km – 2025:75g/km</a:t>
            </a:r>
          </a:p>
          <a:p>
            <a:pPr>
              <a:buClr>
                <a:srgbClr val="DB1D39"/>
              </a:buClr>
              <a:buFont typeface="Wingdings" panose="05000000000000000000" pitchFamily="2" charset="2"/>
              <a:buChar char="§"/>
            </a:pPr>
            <a:endParaRPr lang="en-GB" sz="2400" dirty="0" smtClean="0">
              <a:latin typeface="Helvetica" panose="020B0500000000000000" pitchFamily="34" charset="0"/>
            </a:endParaRPr>
          </a:p>
          <a:p>
            <a:pPr marL="87312" indent="0">
              <a:buFont typeface="Arial" panose="020B0604020202020204" pitchFamily="34" charset="0"/>
              <a:buNone/>
            </a:pPr>
            <a:endParaRPr lang="en-GB" sz="2400" dirty="0" smtClean="0">
              <a:latin typeface="Helvetica" panose="020B0500000000000000" pitchFamily="34" charset="0"/>
            </a:endParaRPr>
          </a:p>
          <a:p>
            <a:pPr marL="87312" indent="0">
              <a:buFont typeface="Arial" panose="020B0604020202020204" pitchFamily="34" charset="0"/>
              <a:buNone/>
            </a:pPr>
            <a:endParaRPr lang="en-GB" sz="2400" dirty="0" smtClean="0">
              <a:latin typeface="Helvetica" panose="020B0500000000000000" pitchFamily="34" charset="0"/>
            </a:endParaRPr>
          </a:p>
          <a:p>
            <a:pPr marL="87312" indent="0">
              <a:buFont typeface="Arial" panose="020B0604020202020204" pitchFamily="34" charset="0"/>
              <a:buNone/>
            </a:pPr>
            <a:endParaRPr lang="en-GB" sz="2400" dirty="0" smtClean="0">
              <a:latin typeface="Helvetica" panose="020B0500000000000000" pitchFamily="34" charset="0"/>
            </a:endParaRPr>
          </a:p>
          <a:p>
            <a:endParaRPr lang="en-GB" sz="2400" dirty="0">
              <a:latin typeface="Helvetica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6175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Gasoline vs Electric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Picture 2" descr="http://cdn4.explainthatstuff.com/electric-motor-gas-engine-torqu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262" y="1343119"/>
            <a:ext cx="4254405" cy="425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7208322" y="2517562"/>
            <a:ext cx="795647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3645717" y="2895573"/>
            <a:ext cx="284127" cy="2590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3688387" y="5165773"/>
            <a:ext cx="4973973" cy="7718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4967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Lightweight Body Structure</a:t>
            </a:r>
            <a:endParaRPr lang="en-GB" dirty="0"/>
          </a:p>
        </p:txBody>
      </p:sp>
      <p:pic>
        <p:nvPicPr>
          <p:cNvPr id="9" name="Content Placeholder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027" y="4141203"/>
            <a:ext cx="3202186" cy="213479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1574" y="4141203"/>
            <a:ext cx="3206215" cy="213479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6594" y="1622455"/>
            <a:ext cx="3252095" cy="2165340"/>
          </a:xfrm>
          <a:prstGeom prst="rect">
            <a:avLst/>
          </a:prstGeom>
        </p:spPr>
      </p:pic>
      <p:sp>
        <p:nvSpPr>
          <p:cNvPr id="8" name="Content Placeholder 1"/>
          <p:cNvSpPr txBox="1">
            <a:spLocks/>
          </p:cNvSpPr>
          <p:nvPr/>
        </p:nvSpPr>
        <p:spPr>
          <a:xfrm>
            <a:off x="464027" y="1661399"/>
            <a:ext cx="5112568" cy="22812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7312" indent="0">
              <a:buFont typeface="Arial" panose="020B0604020202020204" pitchFamily="34" charset="0"/>
              <a:buNone/>
            </a:pPr>
            <a:r>
              <a:rPr lang="en-GB" sz="2300" b="1" dirty="0" err="1" smtClean="0">
                <a:solidFill>
                  <a:srgbClr val="C00000"/>
                </a:solidFill>
                <a:latin typeface="Helvetica" panose="020B0500000000000000" pitchFamily="34" charset="0"/>
              </a:rPr>
              <a:t>Penso’s</a:t>
            </a:r>
            <a:r>
              <a:rPr lang="en-GB" sz="2300" b="1" dirty="0" smtClean="0">
                <a:solidFill>
                  <a:srgbClr val="C00000"/>
                </a:solidFill>
                <a:latin typeface="Helvetica" panose="020B0500000000000000" pitchFamily="34" charset="0"/>
              </a:rPr>
              <a:t> Lightweight Technology</a:t>
            </a:r>
          </a:p>
          <a:p>
            <a:pPr>
              <a:buClr>
                <a:srgbClr val="DB1D39"/>
              </a:buClr>
              <a:buFont typeface="Wingdings" panose="05000000000000000000" pitchFamily="2" charset="2"/>
              <a:buChar char="§"/>
            </a:pPr>
            <a:r>
              <a:rPr lang="en-GB" sz="2300" dirty="0" smtClean="0">
                <a:latin typeface="Helvetica" panose="020B0500000000000000" pitchFamily="34" charset="0"/>
              </a:rPr>
              <a:t>State-of-the art hot compression moulding and RTM press forming process for volume manufacture</a:t>
            </a:r>
          </a:p>
          <a:p>
            <a:pPr>
              <a:buClr>
                <a:srgbClr val="DB1D39"/>
              </a:buClr>
              <a:buFont typeface="Wingdings" panose="05000000000000000000" pitchFamily="2" charset="2"/>
              <a:buChar char="§"/>
            </a:pPr>
            <a:r>
              <a:rPr lang="en-GB" sz="2300" dirty="0" smtClean="0">
                <a:latin typeface="Helvetica" panose="020B0500000000000000" pitchFamily="34" charset="0"/>
              </a:rPr>
              <a:t>Cycle times under 5 min</a:t>
            </a:r>
          </a:p>
          <a:p>
            <a:pPr>
              <a:buClr>
                <a:srgbClr val="DB1D39"/>
              </a:buClr>
              <a:buFont typeface="Wingdings" panose="05000000000000000000" pitchFamily="2" charset="2"/>
              <a:buChar char="§"/>
            </a:pPr>
            <a:r>
              <a:rPr lang="en-GB" sz="2300" dirty="0" smtClean="0">
                <a:latin typeface="Helvetica" panose="020B0500000000000000" pitchFamily="34" charset="0"/>
              </a:rPr>
              <a:t>10 registered patents suited to use in the automotive, rail and aerospace industries</a:t>
            </a:r>
          </a:p>
          <a:p>
            <a:endParaRPr lang="en-GB" dirty="0">
              <a:latin typeface="Helvetica" panose="020B0500000000000000" pitchFamily="34" charset="0"/>
            </a:endParaRPr>
          </a:p>
        </p:txBody>
      </p:sp>
      <p:pic>
        <p:nvPicPr>
          <p:cNvPr id="14" name="Content Placeholder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6759" y="4141203"/>
            <a:ext cx="1701931" cy="2134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07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446</TotalTime>
  <Words>95</Words>
  <Application>Microsoft Office PowerPoint</Application>
  <PresentationFormat>On-screen Show (4:3)</PresentationFormat>
  <Paragraphs>23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Helvetica</vt:lpstr>
      <vt:lpstr>Wingdings</vt:lpstr>
      <vt:lpstr>Office Theme</vt:lpstr>
      <vt:lpstr>Introduction</vt:lpstr>
      <vt:lpstr>FX4 London Taxi</vt:lpstr>
      <vt:lpstr>TX1 Wheelchair accessible taxi</vt:lpstr>
      <vt:lpstr>Modec Electric Van</vt:lpstr>
      <vt:lpstr>UPS Modec</vt:lpstr>
      <vt:lpstr>Urban pollution</vt:lpstr>
      <vt:lpstr>Gasoline vs Electric</vt:lpstr>
      <vt:lpstr>Lightweight Body Structure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Czapova</dc:creator>
  <cp:lastModifiedBy>Annabel</cp:lastModifiedBy>
  <cp:revision>21</cp:revision>
  <cp:lastPrinted>2015-06-15T13:36:02Z</cp:lastPrinted>
  <dcterms:created xsi:type="dcterms:W3CDTF">2015-06-15T07:52:29Z</dcterms:created>
  <dcterms:modified xsi:type="dcterms:W3CDTF">2015-06-25T11:21:04Z</dcterms:modified>
</cp:coreProperties>
</file>