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trictFirstAndLastChars="0" saveSubsetFonts="1" autoCompressPictures="0">
  <p:sldMasterIdLst>
    <p:sldMasterId id="2147483648" r:id="rId1"/>
    <p:sldMasterId id="2147483686" r:id="rId2"/>
  </p:sldMasterIdLst>
  <p:notesMasterIdLst>
    <p:notesMasterId r:id="rId27"/>
  </p:notesMasterIdLst>
  <p:handoutMasterIdLst>
    <p:handoutMasterId r:id="rId28"/>
  </p:handoutMasterIdLst>
  <p:sldIdLst>
    <p:sldId id="310" r:id="rId3"/>
    <p:sldId id="314" r:id="rId4"/>
    <p:sldId id="334" r:id="rId5"/>
    <p:sldId id="336" r:id="rId6"/>
    <p:sldId id="311" r:id="rId7"/>
    <p:sldId id="313" r:id="rId8"/>
    <p:sldId id="286" r:id="rId9"/>
    <p:sldId id="321" r:id="rId10"/>
    <p:sldId id="322" r:id="rId11"/>
    <p:sldId id="323" r:id="rId12"/>
    <p:sldId id="325" r:id="rId13"/>
    <p:sldId id="337" r:id="rId14"/>
    <p:sldId id="338" r:id="rId15"/>
    <p:sldId id="339" r:id="rId16"/>
    <p:sldId id="326" r:id="rId17"/>
    <p:sldId id="330" r:id="rId18"/>
    <p:sldId id="332" r:id="rId19"/>
    <p:sldId id="333" r:id="rId20"/>
    <p:sldId id="327" r:id="rId21"/>
    <p:sldId id="328" r:id="rId22"/>
    <p:sldId id="329" r:id="rId23"/>
    <p:sldId id="316" r:id="rId24"/>
    <p:sldId id="317" r:id="rId25"/>
    <p:sldId id="335" r:id="rId26"/>
  </p:sldIdLst>
  <p:sldSz cx="9144000" cy="6858000" type="screen4x3"/>
  <p:notesSz cx="6997700" cy="9194800"/>
  <p:defaultTextStyle>
    <a:defPPr>
      <a:defRPr lang="en-US"/>
    </a:defPPr>
    <a:lvl1pPr algn="l" rtl="0" fontAlgn="base">
      <a:spcBef>
        <a:spcPct val="0"/>
      </a:spcBef>
      <a:spcAft>
        <a:spcPct val="0"/>
      </a:spcAft>
      <a:defRPr sz="2400" kern="1200">
        <a:solidFill>
          <a:schemeClr val="tx1"/>
        </a:solidFill>
        <a:latin typeface="Times" panose="02020603050405020304" pitchFamily="18" charset="0"/>
        <a:ea typeface="ＭＳ Ｐゴシック" panose="020B0600070205080204" pitchFamily="34" charset="-128"/>
        <a:cs typeface="+mn-cs"/>
      </a:defRPr>
    </a:lvl1pPr>
    <a:lvl2pPr marL="457200" algn="l" rtl="0" fontAlgn="base">
      <a:spcBef>
        <a:spcPct val="0"/>
      </a:spcBef>
      <a:spcAft>
        <a:spcPct val="0"/>
      </a:spcAft>
      <a:defRPr sz="2400" kern="1200">
        <a:solidFill>
          <a:schemeClr val="tx1"/>
        </a:solidFill>
        <a:latin typeface="Times" panose="02020603050405020304" pitchFamily="18" charset="0"/>
        <a:ea typeface="ＭＳ Ｐゴシック" panose="020B0600070205080204" pitchFamily="34" charset="-128"/>
        <a:cs typeface="+mn-cs"/>
      </a:defRPr>
    </a:lvl2pPr>
    <a:lvl3pPr marL="914400" algn="l" rtl="0" fontAlgn="base">
      <a:spcBef>
        <a:spcPct val="0"/>
      </a:spcBef>
      <a:spcAft>
        <a:spcPct val="0"/>
      </a:spcAft>
      <a:defRPr sz="2400" kern="1200">
        <a:solidFill>
          <a:schemeClr val="tx1"/>
        </a:solidFill>
        <a:latin typeface="Times" panose="02020603050405020304" pitchFamily="18" charset="0"/>
        <a:ea typeface="ＭＳ Ｐゴシック" panose="020B0600070205080204" pitchFamily="34" charset="-128"/>
        <a:cs typeface="+mn-cs"/>
      </a:defRPr>
    </a:lvl3pPr>
    <a:lvl4pPr marL="1371600" algn="l" rtl="0" fontAlgn="base">
      <a:spcBef>
        <a:spcPct val="0"/>
      </a:spcBef>
      <a:spcAft>
        <a:spcPct val="0"/>
      </a:spcAft>
      <a:defRPr sz="2400" kern="1200">
        <a:solidFill>
          <a:schemeClr val="tx1"/>
        </a:solidFill>
        <a:latin typeface="Times" panose="02020603050405020304" pitchFamily="18" charset="0"/>
        <a:ea typeface="ＭＳ Ｐゴシック" panose="020B0600070205080204" pitchFamily="34" charset="-128"/>
        <a:cs typeface="+mn-cs"/>
      </a:defRPr>
    </a:lvl4pPr>
    <a:lvl5pPr marL="1828800" algn="l" rtl="0" fontAlgn="base">
      <a:spcBef>
        <a:spcPct val="0"/>
      </a:spcBef>
      <a:spcAft>
        <a:spcPct val="0"/>
      </a:spcAft>
      <a:defRPr sz="2400" kern="1200">
        <a:solidFill>
          <a:schemeClr val="tx1"/>
        </a:solidFill>
        <a:latin typeface="Times" panose="02020603050405020304" pitchFamily="18"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imes" panose="02020603050405020304" pitchFamily="18"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imes" panose="02020603050405020304" pitchFamily="18"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imes" panose="02020603050405020304" pitchFamily="18"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imes"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1253">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506" y="72"/>
      </p:cViewPr>
      <p:guideLst>
        <p:guide orient="horz" pos="1253"/>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0" y="0"/>
            <a:ext cx="3033713" cy="460375"/>
          </a:xfrm>
          <a:prstGeom prst="rect">
            <a:avLst/>
          </a:prstGeom>
          <a:noFill/>
          <a:ln w="9525">
            <a:noFill/>
            <a:miter lim="800000"/>
            <a:headEnd/>
            <a:tailEnd/>
          </a:ln>
          <a:effectLst/>
        </p:spPr>
        <p:txBody>
          <a:bodyPr vert="horz" wrap="square" lIns="92507" tIns="46253" rIns="92507" bIns="46253" numCol="1" anchor="t" anchorCtr="0" compatLnSpc="1">
            <a:prstTxWarp prst="textNoShape">
              <a:avLst/>
            </a:prstTxWarp>
          </a:bodyPr>
          <a:lstStyle>
            <a:lvl1pPr defTabSz="925513" eaLnBrk="0" hangingPunct="0">
              <a:defRPr sz="1200">
                <a:latin typeface="Times" charset="0"/>
                <a:ea typeface="+mn-ea"/>
                <a:cs typeface="+mn-cs"/>
              </a:defRPr>
            </a:lvl1pPr>
          </a:lstStyle>
          <a:p>
            <a:pPr>
              <a:defRPr/>
            </a:pPr>
            <a:endParaRPr lang="en-US"/>
          </a:p>
        </p:txBody>
      </p:sp>
      <p:sp>
        <p:nvSpPr>
          <p:cNvPr id="39939" name="Rectangle 3"/>
          <p:cNvSpPr>
            <a:spLocks noGrp="1" noChangeArrowheads="1"/>
          </p:cNvSpPr>
          <p:nvPr>
            <p:ph type="dt" sz="quarter" idx="1"/>
          </p:nvPr>
        </p:nvSpPr>
        <p:spPr bwMode="auto">
          <a:xfrm>
            <a:off x="3962400" y="0"/>
            <a:ext cx="3033713" cy="460375"/>
          </a:xfrm>
          <a:prstGeom prst="rect">
            <a:avLst/>
          </a:prstGeom>
          <a:noFill/>
          <a:ln w="9525">
            <a:noFill/>
            <a:miter lim="800000"/>
            <a:headEnd/>
            <a:tailEnd/>
          </a:ln>
          <a:effectLst/>
        </p:spPr>
        <p:txBody>
          <a:bodyPr vert="horz" wrap="square" lIns="92507" tIns="46253" rIns="92507" bIns="46253" numCol="1" anchor="t" anchorCtr="0" compatLnSpc="1">
            <a:prstTxWarp prst="textNoShape">
              <a:avLst/>
            </a:prstTxWarp>
          </a:bodyPr>
          <a:lstStyle>
            <a:lvl1pPr algn="r" defTabSz="925513" eaLnBrk="0" hangingPunct="0">
              <a:defRPr sz="1200">
                <a:latin typeface="Times" charset="0"/>
                <a:ea typeface="+mn-ea"/>
                <a:cs typeface="+mn-cs"/>
              </a:defRPr>
            </a:lvl1pPr>
          </a:lstStyle>
          <a:p>
            <a:pPr>
              <a:defRPr/>
            </a:pPr>
            <a:endParaRPr lang="en-US"/>
          </a:p>
        </p:txBody>
      </p:sp>
      <p:sp>
        <p:nvSpPr>
          <p:cNvPr id="39940" name="Rectangle 4"/>
          <p:cNvSpPr>
            <a:spLocks noGrp="1" noChangeArrowheads="1"/>
          </p:cNvSpPr>
          <p:nvPr>
            <p:ph type="ftr" sz="quarter" idx="2"/>
          </p:nvPr>
        </p:nvSpPr>
        <p:spPr bwMode="auto">
          <a:xfrm>
            <a:off x="0" y="8732838"/>
            <a:ext cx="3033713" cy="460375"/>
          </a:xfrm>
          <a:prstGeom prst="rect">
            <a:avLst/>
          </a:prstGeom>
          <a:noFill/>
          <a:ln w="9525">
            <a:noFill/>
            <a:miter lim="800000"/>
            <a:headEnd/>
            <a:tailEnd/>
          </a:ln>
          <a:effectLst/>
        </p:spPr>
        <p:txBody>
          <a:bodyPr vert="horz" wrap="square" lIns="92507" tIns="46253" rIns="92507" bIns="46253" numCol="1" anchor="b" anchorCtr="0" compatLnSpc="1">
            <a:prstTxWarp prst="textNoShape">
              <a:avLst/>
            </a:prstTxWarp>
          </a:bodyPr>
          <a:lstStyle>
            <a:lvl1pPr defTabSz="925513" eaLnBrk="0" hangingPunct="0">
              <a:defRPr sz="1200">
                <a:latin typeface="Times" charset="0"/>
                <a:ea typeface="+mn-ea"/>
                <a:cs typeface="+mn-cs"/>
              </a:defRPr>
            </a:lvl1pPr>
          </a:lstStyle>
          <a:p>
            <a:pPr>
              <a:defRPr/>
            </a:pPr>
            <a:endParaRPr lang="en-US"/>
          </a:p>
        </p:txBody>
      </p:sp>
      <p:sp>
        <p:nvSpPr>
          <p:cNvPr id="39941" name="Rectangle 5"/>
          <p:cNvSpPr>
            <a:spLocks noGrp="1" noChangeArrowheads="1"/>
          </p:cNvSpPr>
          <p:nvPr>
            <p:ph type="sldNum" sz="quarter" idx="3"/>
          </p:nvPr>
        </p:nvSpPr>
        <p:spPr bwMode="auto">
          <a:xfrm>
            <a:off x="3962400" y="8732838"/>
            <a:ext cx="3033713" cy="460375"/>
          </a:xfrm>
          <a:prstGeom prst="rect">
            <a:avLst/>
          </a:prstGeom>
          <a:noFill/>
          <a:ln w="9525">
            <a:noFill/>
            <a:miter lim="800000"/>
            <a:headEnd/>
            <a:tailEnd/>
          </a:ln>
          <a:effectLst/>
        </p:spPr>
        <p:txBody>
          <a:bodyPr vert="horz" wrap="square" lIns="92507" tIns="46253" rIns="92507" bIns="46253" numCol="1" anchor="b" anchorCtr="0" compatLnSpc="1">
            <a:prstTxWarp prst="textNoShape">
              <a:avLst/>
            </a:prstTxWarp>
          </a:bodyPr>
          <a:lstStyle>
            <a:lvl1pPr algn="r" defTabSz="925513" eaLnBrk="0" hangingPunct="0">
              <a:defRPr sz="1200"/>
            </a:lvl1pPr>
          </a:lstStyle>
          <a:p>
            <a:fld id="{95E1D06A-D90A-4AF0-8F5A-54DA0636E1DB}" type="slidenum">
              <a:rPr lang="en-US" altLang="en-US"/>
              <a:pPr/>
              <a:t>‹#›</a:t>
            </a:fld>
            <a:endParaRPr lang="en-US" altLang="en-US"/>
          </a:p>
        </p:txBody>
      </p:sp>
    </p:spTree>
    <p:extLst>
      <p:ext uri="{BB962C8B-B14F-4D97-AF65-F5344CB8AC3E}">
        <p14:creationId xmlns:p14="http://schemas.microsoft.com/office/powerpoint/2010/main" val="30773441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3713" cy="460375"/>
          </a:xfrm>
          <a:prstGeom prst="rect">
            <a:avLst/>
          </a:prstGeom>
          <a:noFill/>
          <a:ln w="9525">
            <a:noFill/>
            <a:miter lim="800000"/>
            <a:headEnd/>
            <a:tailEnd/>
          </a:ln>
          <a:effectLst/>
        </p:spPr>
        <p:txBody>
          <a:bodyPr vert="horz" wrap="square" lIns="92507" tIns="46253" rIns="92507" bIns="46253" numCol="1" anchor="t" anchorCtr="0" compatLnSpc="1">
            <a:prstTxWarp prst="textNoShape">
              <a:avLst/>
            </a:prstTxWarp>
          </a:bodyPr>
          <a:lstStyle>
            <a:lvl1pPr defTabSz="925513" eaLnBrk="0" hangingPunct="0">
              <a:defRPr sz="1200">
                <a:latin typeface="Times" charset="0"/>
                <a:ea typeface="+mn-ea"/>
                <a:cs typeface="+mn-cs"/>
              </a:defRPr>
            </a:lvl1pPr>
          </a:lstStyle>
          <a:p>
            <a:pPr>
              <a:defRPr/>
            </a:pPr>
            <a:endParaRPr lang="en-US"/>
          </a:p>
        </p:txBody>
      </p:sp>
      <p:sp>
        <p:nvSpPr>
          <p:cNvPr id="5123" name="Rectangle 3"/>
          <p:cNvSpPr>
            <a:spLocks noGrp="1" noChangeArrowheads="1"/>
          </p:cNvSpPr>
          <p:nvPr>
            <p:ph type="dt" idx="1"/>
          </p:nvPr>
        </p:nvSpPr>
        <p:spPr bwMode="auto">
          <a:xfrm>
            <a:off x="3962400" y="0"/>
            <a:ext cx="3033713" cy="460375"/>
          </a:xfrm>
          <a:prstGeom prst="rect">
            <a:avLst/>
          </a:prstGeom>
          <a:noFill/>
          <a:ln w="9525">
            <a:noFill/>
            <a:miter lim="800000"/>
            <a:headEnd/>
            <a:tailEnd/>
          </a:ln>
          <a:effectLst/>
        </p:spPr>
        <p:txBody>
          <a:bodyPr vert="horz" wrap="square" lIns="92507" tIns="46253" rIns="92507" bIns="46253" numCol="1" anchor="t" anchorCtr="0" compatLnSpc="1">
            <a:prstTxWarp prst="textNoShape">
              <a:avLst/>
            </a:prstTxWarp>
          </a:bodyPr>
          <a:lstStyle>
            <a:lvl1pPr algn="r" defTabSz="925513" eaLnBrk="0" hangingPunct="0">
              <a:defRPr sz="1200">
                <a:latin typeface="Times" charset="0"/>
                <a:ea typeface="+mn-ea"/>
                <a:cs typeface="+mn-cs"/>
              </a:defRPr>
            </a:lvl1pPr>
          </a:lstStyle>
          <a:p>
            <a:pPr>
              <a:defRPr/>
            </a:pPr>
            <a:endParaRPr lang="en-US"/>
          </a:p>
        </p:txBody>
      </p:sp>
      <p:sp>
        <p:nvSpPr>
          <p:cNvPr id="31748" name="Rectangle 4"/>
          <p:cNvSpPr>
            <a:spLocks noGrp="1" noRot="1" noChangeAspect="1" noChangeArrowheads="1" noTextEdit="1"/>
          </p:cNvSpPr>
          <p:nvPr>
            <p:ph type="sldImg" idx="2"/>
          </p:nvPr>
        </p:nvSpPr>
        <p:spPr bwMode="auto">
          <a:xfrm>
            <a:off x="1200150" y="688975"/>
            <a:ext cx="4597400" cy="34480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p:cNvSpPr>
            <a:spLocks noGrp="1" noChangeArrowheads="1"/>
          </p:cNvSpPr>
          <p:nvPr>
            <p:ph type="body" sz="quarter" idx="3"/>
          </p:nvPr>
        </p:nvSpPr>
        <p:spPr bwMode="auto">
          <a:xfrm>
            <a:off x="700088" y="4367213"/>
            <a:ext cx="5597525" cy="4138612"/>
          </a:xfrm>
          <a:prstGeom prst="rect">
            <a:avLst/>
          </a:prstGeom>
          <a:noFill/>
          <a:ln w="9525">
            <a:noFill/>
            <a:miter lim="800000"/>
            <a:headEnd/>
            <a:tailEnd/>
          </a:ln>
          <a:effectLst/>
        </p:spPr>
        <p:txBody>
          <a:bodyPr vert="horz" wrap="square" lIns="92507" tIns="46253" rIns="92507" bIns="46253"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p:cNvSpPr>
            <a:spLocks noGrp="1" noChangeArrowheads="1"/>
          </p:cNvSpPr>
          <p:nvPr>
            <p:ph type="ftr" sz="quarter" idx="4"/>
          </p:nvPr>
        </p:nvSpPr>
        <p:spPr bwMode="auto">
          <a:xfrm>
            <a:off x="0" y="8732838"/>
            <a:ext cx="3033713" cy="460375"/>
          </a:xfrm>
          <a:prstGeom prst="rect">
            <a:avLst/>
          </a:prstGeom>
          <a:noFill/>
          <a:ln w="9525">
            <a:noFill/>
            <a:miter lim="800000"/>
            <a:headEnd/>
            <a:tailEnd/>
          </a:ln>
          <a:effectLst/>
        </p:spPr>
        <p:txBody>
          <a:bodyPr vert="horz" wrap="square" lIns="92507" tIns="46253" rIns="92507" bIns="46253" numCol="1" anchor="b" anchorCtr="0" compatLnSpc="1">
            <a:prstTxWarp prst="textNoShape">
              <a:avLst/>
            </a:prstTxWarp>
          </a:bodyPr>
          <a:lstStyle>
            <a:lvl1pPr defTabSz="925513" eaLnBrk="0" hangingPunct="0">
              <a:defRPr sz="1200">
                <a:latin typeface="Times" charset="0"/>
                <a:ea typeface="+mn-ea"/>
                <a:cs typeface="+mn-cs"/>
              </a:defRPr>
            </a:lvl1pPr>
          </a:lstStyle>
          <a:p>
            <a:pPr>
              <a:defRPr/>
            </a:pPr>
            <a:endParaRPr lang="en-US"/>
          </a:p>
        </p:txBody>
      </p:sp>
      <p:sp>
        <p:nvSpPr>
          <p:cNvPr id="5127" name="Rectangle 7"/>
          <p:cNvSpPr>
            <a:spLocks noGrp="1" noChangeArrowheads="1"/>
          </p:cNvSpPr>
          <p:nvPr>
            <p:ph type="sldNum" sz="quarter" idx="5"/>
          </p:nvPr>
        </p:nvSpPr>
        <p:spPr bwMode="auto">
          <a:xfrm>
            <a:off x="3962400" y="8732838"/>
            <a:ext cx="3033713" cy="460375"/>
          </a:xfrm>
          <a:prstGeom prst="rect">
            <a:avLst/>
          </a:prstGeom>
          <a:noFill/>
          <a:ln w="9525">
            <a:noFill/>
            <a:miter lim="800000"/>
            <a:headEnd/>
            <a:tailEnd/>
          </a:ln>
          <a:effectLst/>
        </p:spPr>
        <p:txBody>
          <a:bodyPr vert="horz" wrap="square" lIns="92507" tIns="46253" rIns="92507" bIns="46253" numCol="1" anchor="b" anchorCtr="0" compatLnSpc="1">
            <a:prstTxWarp prst="textNoShape">
              <a:avLst/>
            </a:prstTxWarp>
          </a:bodyPr>
          <a:lstStyle>
            <a:lvl1pPr algn="r" defTabSz="925513" eaLnBrk="0" hangingPunct="0">
              <a:defRPr sz="1200"/>
            </a:lvl1pPr>
          </a:lstStyle>
          <a:p>
            <a:fld id="{DC849424-2A50-493D-BC84-FD49D9028200}" type="slidenum">
              <a:rPr lang="en-US" altLang="en-US"/>
              <a:pPr/>
              <a:t>‹#›</a:t>
            </a:fld>
            <a:endParaRPr lang="en-US" altLang="en-US"/>
          </a:p>
        </p:txBody>
      </p:sp>
    </p:spTree>
    <p:extLst>
      <p:ext uri="{BB962C8B-B14F-4D97-AF65-F5344CB8AC3E}">
        <p14:creationId xmlns:p14="http://schemas.microsoft.com/office/powerpoint/2010/main" val="34194894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defTabSz="925513"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defTabSz="925513"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defTabSz="925513"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defTabSz="925513"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fld id="{C224A713-C11D-454B-AF0D-16C6A6EFC337}" type="slidenum">
              <a:rPr lang="de-DE" altLang="en-US" sz="1200"/>
              <a:pPr/>
              <a:t>1</a:t>
            </a:fld>
            <a:endParaRPr lang="de-DE" altLang="en-US" sz="1200"/>
          </a:p>
        </p:txBody>
      </p:sp>
      <p:sp>
        <p:nvSpPr>
          <p:cNvPr id="34818" name="Rectangle 2"/>
          <p:cNvSpPr>
            <a:spLocks noGrp="1" noRot="1" noChangeAspect="1" noChangeArrowheads="1" noTextEdit="1"/>
          </p:cNvSpPr>
          <p:nvPr>
            <p:ph type="sldImg"/>
          </p:nvPr>
        </p:nvSpPr>
        <p:spPr>
          <a:solidFill>
            <a:srgbClr val="FFFFFF"/>
          </a:solidFill>
          <a:ln/>
        </p:spPr>
      </p:sp>
      <p:sp>
        <p:nvSpPr>
          <p:cNvPr id="34819" name="Rectangle 3"/>
          <p:cNvSpPr>
            <a:spLocks noGrp="1" noChangeArrowheads="1"/>
          </p:cNvSpPr>
          <p:nvPr>
            <p:ph type="body" idx="1"/>
          </p:nvPr>
        </p:nvSpPr>
        <p:spPr>
          <a:xfrm>
            <a:off x="700088" y="4367213"/>
            <a:ext cx="5597525" cy="4137025"/>
          </a:xfrm>
          <a:solidFill>
            <a:srgbClr val="FFFFFF"/>
          </a:solidFill>
          <a:ln>
            <a:solidFill>
              <a:srgbClr val="000000"/>
            </a:solidFill>
          </a:ln>
        </p:spPr>
        <p:txBody>
          <a:bodyPr/>
          <a:lstStyle/>
          <a:p>
            <a:pPr eaLnBrk="1" hangingPunct="1"/>
            <a:endParaRPr lang="de-DE" altLang="en-US" smtClean="0">
              <a:latin typeface="Times"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42862976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a:ln/>
        </p:spPr>
      </p:sp>
      <p:sp>
        <p:nvSpPr>
          <p:cNvPr id="5529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Times" panose="02020603050405020304" pitchFamily="18" charset="0"/>
                <a:ea typeface="ＭＳ Ｐゴシック" panose="020B0600070205080204" pitchFamily="34" charset="-128"/>
              </a:rPr>
              <a:t>Biobarcodes are paper tests for self-testing, similar to a pregnancy test but with an array of information e.g. on influenza subtype.</a:t>
            </a:r>
          </a:p>
          <a:p>
            <a:endParaRPr lang="en-US" altLang="en-US" smtClean="0">
              <a:latin typeface="Times" panose="02020603050405020304" pitchFamily="18" charset="0"/>
              <a:ea typeface="ＭＳ Ｐゴシック" panose="020B0600070205080204" pitchFamily="34" charset="-128"/>
            </a:endParaRPr>
          </a:p>
          <a:p>
            <a:r>
              <a:rPr lang="en-US" altLang="en-US" smtClean="0">
                <a:latin typeface="Times" panose="02020603050405020304" pitchFamily="18" charset="0"/>
                <a:ea typeface="ＭＳ Ｐゴシック" panose="020B0600070205080204" pitchFamily="34" charset="-128"/>
              </a:rPr>
              <a:t>Nanotechnology allows the paper test to be specific and sensitive, aiming to be as sensitive as a gold standard lab-based test. Designed to be cheap and easy to use with minimal reagent required. </a:t>
            </a:r>
          </a:p>
        </p:txBody>
      </p:sp>
      <p:sp>
        <p:nvSpPr>
          <p:cNvPr id="5529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defTabSz="925513"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defTabSz="925513"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defTabSz="925513"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defTabSz="925513"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fld id="{1C47C327-3AA6-4740-B4D6-E1E56E284A14}" type="slidenum">
              <a:rPr lang="en-US" altLang="en-US" sz="1200">
                <a:solidFill>
                  <a:srgbClr val="000000"/>
                </a:solidFill>
                <a:latin typeface="Calibri" panose="020F0502020204030204" pitchFamily="34" charset="0"/>
              </a:rPr>
              <a:pPr/>
              <a:t>12</a:t>
            </a:fld>
            <a:endParaRPr lang="en-US" altLang="en-US" sz="1200">
              <a:solidFill>
                <a:srgbClr val="000000"/>
              </a:solidFill>
              <a:latin typeface="Calibri" panose="020F0502020204030204" pitchFamily="34" charset="0"/>
            </a:endParaRPr>
          </a:p>
        </p:txBody>
      </p:sp>
    </p:spTree>
    <p:extLst>
      <p:ext uri="{BB962C8B-B14F-4D97-AF65-F5344CB8AC3E}">
        <p14:creationId xmlns:p14="http://schemas.microsoft.com/office/powerpoint/2010/main" val="19298597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a:ln/>
        </p:spPr>
      </p:sp>
      <p:sp>
        <p:nvSpPr>
          <p:cNvPr id="573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Times" panose="02020603050405020304" pitchFamily="18" charset="0"/>
                <a:ea typeface="ＭＳ Ｐゴシック" panose="020B0600070205080204" pitchFamily="34" charset="-128"/>
              </a:rPr>
              <a:t>2 types of test here: </a:t>
            </a:r>
          </a:p>
          <a:p>
            <a:endParaRPr lang="en-US" altLang="en-US" smtClean="0">
              <a:latin typeface="Times" panose="02020603050405020304" pitchFamily="18" charset="0"/>
              <a:ea typeface="ＭＳ Ｐゴシック" panose="020B0600070205080204" pitchFamily="34" charset="-128"/>
            </a:endParaRPr>
          </a:p>
          <a:p>
            <a:r>
              <a:rPr lang="en-US" altLang="en-US" smtClean="0">
                <a:latin typeface="Times" panose="02020603050405020304" pitchFamily="18" charset="0"/>
                <a:ea typeface="ＭＳ Ｐゴシック" panose="020B0600070205080204" pitchFamily="34" charset="-128"/>
              </a:rPr>
              <a:t>Paper based lateral flow test (similar to biobarcode) but that identifies whole bacteria. This would use aptamers or antibodies to bind to markers on the cell surface. CMOS chips for impedance readout. </a:t>
            </a:r>
          </a:p>
          <a:p>
            <a:endParaRPr lang="en-US" altLang="en-US" smtClean="0">
              <a:latin typeface="Times" panose="02020603050405020304" pitchFamily="18" charset="0"/>
              <a:ea typeface="ＭＳ Ｐゴシック" panose="020B0600070205080204" pitchFamily="34" charset="-128"/>
            </a:endParaRPr>
          </a:p>
          <a:p>
            <a:r>
              <a:rPr lang="en-US" altLang="en-US" smtClean="0">
                <a:latin typeface="Times" panose="02020603050405020304" pitchFamily="18" charset="0"/>
                <a:ea typeface="ＭＳ Ｐゴシック" panose="020B0600070205080204" pitchFamily="34" charset="-128"/>
              </a:rPr>
              <a:t>Cantilever tests to identify antibiotic resistant strains of bacterium.</a:t>
            </a:r>
          </a:p>
        </p:txBody>
      </p:sp>
      <p:sp>
        <p:nvSpPr>
          <p:cNvPr id="573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defTabSz="925513"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defTabSz="925513"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defTabSz="925513"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defTabSz="925513"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fld id="{6E4E69A7-F547-4B50-BF0E-72CF39CFE9BE}" type="slidenum">
              <a:rPr lang="en-US" altLang="en-US" sz="1200">
                <a:solidFill>
                  <a:srgbClr val="000000"/>
                </a:solidFill>
                <a:latin typeface="Calibri" panose="020F0502020204030204" pitchFamily="34" charset="0"/>
              </a:rPr>
              <a:pPr/>
              <a:t>13</a:t>
            </a:fld>
            <a:endParaRPr lang="en-US" altLang="en-US" sz="1200">
              <a:solidFill>
                <a:srgbClr val="000000"/>
              </a:solidFill>
              <a:latin typeface="Calibri" panose="020F0502020204030204" pitchFamily="34" charset="0"/>
            </a:endParaRPr>
          </a:p>
        </p:txBody>
      </p:sp>
    </p:spTree>
    <p:extLst>
      <p:ext uri="{BB962C8B-B14F-4D97-AF65-F5344CB8AC3E}">
        <p14:creationId xmlns:p14="http://schemas.microsoft.com/office/powerpoint/2010/main" val="1411021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p:cNvSpPr>
          <p:nvPr>
            <p:ph type="sldImg"/>
          </p:nvPr>
        </p:nvSpPr>
        <p:spPr>
          <a:ln/>
        </p:spPr>
      </p:sp>
      <p:sp>
        <p:nvSpPr>
          <p:cNvPr id="5939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Times" panose="02020603050405020304" pitchFamily="18" charset="0"/>
                <a:ea typeface="ＭＳ Ｐゴシック" panose="020B0600070205080204" pitchFamily="34" charset="-128"/>
              </a:rPr>
              <a:t>Two types of test again: </a:t>
            </a:r>
          </a:p>
          <a:p>
            <a:endParaRPr lang="en-US" altLang="en-US" smtClean="0">
              <a:latin typeface="Times" panose="02020603050405020304" pitchFamily="18" charset="0"/>
              <a:ea typeface="ＭＳ Ｐゴシック" panose="020B0600070205080204" pitchFamily="34" charset="-128"/>
            </a:endParaRPr>
          </a:p>
          <a:p>
            <a:r>
              <a:rPr lang="en-US" altLang="en-US" smtClean="0">
                <a:latin typeface="Times" panose="02020603050405020304" pitchFamily="18" charset="0"/>
                <a:ea typeface="ＭＳ Ｐゴシック" panose="020B0600070205080204" pitchFamily="34" charset="-128"/>
              </a:rPr>
              <a:t>SAW tests with nanoenabled coatings.</a:t>
            </a:r>
          </a:p>
          <a:p>
            <a:endParaRPr lang="en-US" altLang="en-US" smtClean="0">
              <a:latin typeface="Times" panose="02020603050405020304" pitchFamily="18" charset="0"/>
              <a:ea typeface="ＭＳ Ｐゴシック" panose="020B0600070205080204" pitchFamily="34" charset="-128"/>
            </a:endParaRPr>
          </a:p>
          <a:p>
            <a:r>
              <a:rPr lang="en-US" altLang="en-US" smtClean="0">
                <a:latin typeface="Times" panose="02020603050405020304" pitchFamily="18" charset="0"/>
                <a:ea typeface="ＭＳ Ｐゴシック" panose="020B0600070205080204" pitchFamily="34" charset="-128"/>
              </a:rPr>
              <a:t>Lateral flow tests using ultrasenstive nanoparticle assays (Molly Stevens)</a:t>
            </a:r>
          </a:p>
          <a:p>
            <a:endParaRPr lang="en-US" altLang="en-US" smtClean="0">
              <a:latin typeface="Times" panose="02020603050405020304" pitchFamily="18" charset="0"/>
              <a:ea typeface="ＭＳ Ｐゴシック" panose="020B0600070205080204" pitchFamily="34" charset="-128"/>
            </a:endParaRPr>
          </a:p>
          <a:p>
            <a:r>
              <a:rPr lang="en-US" altLang="en-US" smtClean="0">
                <a:latin typeface="Times" panose="02020603050405020304" pitchFamily="18" charset="0"/>
                <a:ea typeface="ＭＳ Ｐゴシック" panose="020B0600070205080204" pitchFamily="34" charset="-128"/>
              </a:rPr>
              <a:t>[Nanostar assay – H2O2 mediated silver deposition on gold nanostars (colour change)]</a:t>
            </a:r>
          </a:p>
          <a:p>
            <a:r>
              <a:rPr lang="en-US" altLang="en-US" smtClean="0">
                <a:latin typeface="Times" panose="02020603050405020304" pitchFamily="18" charset="0"/>
                <a:ea typeface="ＭＳ Ｐゴシック" panose="020B0600070205080204" pitchFamily="34" charset="-128"/>
              </a:rPr>
              <a:t>[Plasmonic ELISA – H2O2 directed nucleation of gold nanoparticles (colour change aggregated blue, not aggregated red)]</a:t>
            </a:r>
          </a:p>
        </p:txBody>
      </p:sp>
      <p:sp>
        <p:nvSpPr>
          <p:cNvPr id="5939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defTabSz="925513"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defTabSz="925513"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defTabSz="925513"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defTabSz="925513"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fld id="{ADA011B2-1A97-41ED-9596-E26F2992900D}" type="slidenum">
              <a:rPr lang="en-US" altLang="en-US" sz="1200">
                <a:solidFill>
                  <a:srgbClr val="000000"/>
                </a:solidFill>
                <a:latin typeface="Calibri" panose="020F0502020204030204" pitchFamily="34" charset="0"/>
              </a:rPr>
              <a:pPr/>
              <a:t>14</a:t>
            </a:fld>
            <a:endParaRPr lang="en-US" altLang="en-US" sz="1200">
              <a:solidFill>
                <a:srgbClr val="000000"/>
              </a:solidFill>
              <a:latin typeface="Calibri" panose="020F0502020204030204" pitchFamily="34" charset="0"/>
            </a:endParaRPr>
          </a:p>
        </p:txBody>
      </p:sp>
    </p:spTree>
    <p:extLst>
      <p:ext uri="{BB962C8B-B14F-4D97-AF65-F5344CB8AC3E}">
        <p14:creationId xmlns:p14="http://schemas.microsoft.com/office/powerpoint/2010/main" val="9990145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defTabSz="925513"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defTabSz="925513"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defTabSz="925513"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defTabSz="925513"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eaLnBrk="1" hangingPunct="1"/>
            <a:fld id="{F5D42DC5-EC7B-414B-9610-1878C8EF3095}" type="slidenum">
              <a:rPr lang="en-US" altLang="en-US" sz="1200">
                <a:latin typeface="Helvetica" panose="020B0604020202020204" pitchFamily="34" charset="0"/>
                <a:ea typeface="ヒラギノ角ゴ Pro W3"/>
                <a:cs typeface="ヒラギノ角ゴ Pro W3"/>
              </a:rPr>
              <a:pPr eaLnBrk="1" hangingPunct="1"/>
              <a:t>15</a:t>
            </a:fld>
            <a:endParaRPr lang="en-US" altLang="en-US" sz="1200">
              <a:latin typeface="Helvetica" panose="020B0604020202020204" pitchFamily="34" charset="0"/>
              <a:ea typeface="ヒラギノ角ゴ Pro W3"/>
              <a:cs typeface="ヒラギノ角ゴ Pro W3"/>
            </a:endParaRPr>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Times"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33339249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p:cNvSpPr>
          <p:nvPr>
            <p:ph type="sldImg"/>
          </p:nvPr>
        </p:nvSpPr>
        <p:spPr>
          <a:ln/>
        </p:spPr>
      </p:sp>
      <p:sp>
        <p:nvSpPr>
          <p:cNvPr id="6451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panose="02020603050405020304" pitchFamily="18" charset="0"/>
              <a:ea typeface="ＭＳ Ｐゴシック" panose="020B0600070205080204" pitchFamily="34" charset="-128"/>
            </a:endParaRPr>
          </a:p>
          <a:p>
            <a:r>
              <a:rPr lang="en-US" altLang="en-US" smtClean="0">
                <a:latin typeface="Times" panose="02020603050405020304" pitchFamily="18" charset="0"/>
                <a:ea typeface="ＭＳ Ｐゴシック" panose="020B0600070205080204" pitchFamily="34" charset="-128"/>
              </a:rPr>
              <a:t>Ice formation is the most common everyday physical process on earth but we still don’t understand how it happens at the nanoscale. This is a problem because it prevents us developing new technology to control ice formation; it’s desirable to stop it to prevent e.g. planes from crashing (ice formation in a fuel pipeline was the cause of a crash in heathrow in 2008). It’s also important to know how it happens to improve models of climate change and to make better short term weather predictions. It’s relevant to biology, when cells freeze we die. It’s also highly relevant to the food industry (frozen foods including ice cream!) and artificial insemination (big business in farming, cows are all artificially inseminated these days apparently! and cryopreservation.</a:t>
            </a:r>
          </a:p>
          <a:p>
            <a:endParaRPr lang="en-US" altLang="en-US" smtClean="0">
              <a:latin typeface="Times" panose="02020603050405020304" pitchFamily="18" charset="0"/>
              <a:ea typeface="ＭＳ Ｐゴシック" panose="020B0600070205080204" pitchFamily="34" charset="-128"/>
            </a:endParaRPr>
          </a:p>
          <a:p>
            <a:r>
              <a:rPr lang="en-US" altLang="en-US" smtClean="0">
                <a:latin typeface="Times" panose="02020603050405020304" pitchFamily="18" charset="0"/>
                <a:ea typeface="ＭＳ Ｐゴシック" panose="020B0600070205080204" pitchFamily="34" charset="-128"/>
              </a:rPr>
              <a:t>It’s difficult to understand however and requires very sophisticated experiments (e.g. shown is STM, Geoff’s machine I think). In this area there is a symbiotic relationship between experiment and theory. These experiments however need simulations to be interpreted and the nice image shown on the left needs calculations for the structure at the atomic level to be worked out. The structure we found is that it’s a chain of pentagons. This was a surprise because ice is always associated with hexagons. This insight could help with making more efficient searches for novel coatings to control the formation of ice.</a:t>
            </a:r>
          </a:p>
          <a:p>
            <a:r>
              <a:rPr lang="en-US" altLang="en-US" smtClean="0">
                <a:latin typeface="Times" panose="02020603050405020304" pitchFamily="18" charset="0"/>
                <a:ea typeface="ＭＳ Ｐゴシック" panose="020B0600070205080204" pitchFamily="34" charset="-128"/>
              </a:rPr>
              <a:t>Note the STM image was taken in Andrew Hodgson’s group in U. Liverpool, not the LCN.</a:t>
            </a:r>
          </a:p>
        </p:txBody>
      </p:sp>
      <p:sp>
        <p:nvSpPr>
          <p:cNvPr id="6451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defTabSz="925513"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defTabSz="925513"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defTabSz="925513"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defTabSz="925513"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fld id="{ADD0AB31-116D-4B80-8E73-AFC2B6615050}" type="slidenum">
              <a:rPr lang="en-US" altLang="en-US" sz="1200"/>
              <a:pPr/>
              <a:t>17</a:t>
            </a:fld>
            <a:endParaRPr lang="en-US" altLang="en-US" sz="1200"/>
          </a:p>
        </p:txBody>
      </p:sp>
    </p:spTree>
    <p:extLst>
      <p:ext uri="{BB962C8B-B14F-4D97-AF65-F5344CB8AC3E}">
        <p14:creationId xmlns:p14="http://schemas.microsoft.com/office/powerpoint/2010/main" val="35753863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p:cNvSpPr>
          <p:nvPr>
            <p:ph type="sldImg"/>
          </p:nvPr>
        </p:nvSpPr>
        <p:spPr>
          <a:ln/>
        </p:spPr>
      </p:sp>
      <p:sp>
        <p:nvSpPr>
          <p:cNvPr id="3" name="Notes Placeholder 2"/>
          <p:cNvSpPr>
            <a:spLocks noGrp="1"/>
          </p:cNvSpPr>
          <p:nvPr>
            <p:ph type="body" idx="1"/>
          </p:nvPr>
        </p:nvSpPr>
        <p:spPr/>
        <p:txBody>
          <a:bodyPr/>
          <a:lstStyle/>
          <a:p>
            <a:pPr>
              <a:defRPr/>
            </a:pPr>
            <a:r>
              <a:rPr lang="en-US" dirty="0" smtClean="0"/>
              <a:t>Some direct and immediate implications of this work are:</a:t>
            </a:r>
          </a:p>
          <a:p>
            <a:pPr>
              <a:defRPr/>
            </a:pPr>
            <a:endParaRPr lang="en-US" dirty="0" smtClean="0"/>
          </a:p>
          <a:p>
            <a:pPr>
              <a:defRPr/>
            </a:pPr>
            <a:r>
              <a:rPr lang="en-US" dirty="0" smtClean="0"/>
              <a:t>- A 2million euro ERC grant to understand how to control ice formation in the atmosphere (my ERC grant)</a:t>
            </a:r>
          </a:p>
          <a:p>
            <a:pPr marL="173490" indent="-173490">
              <a:buFontTx/>
              <a:buChar char="-"/>
              <a:defRPr/>
            </a:pPr>
            <a:r>
              <a:rPr lang="en-US" dirty="0" smtClean="0"/>
              <a:t>BP got interested and funded a PhD to do simulations in the LCN and a post-doc in Neal Skipper’s group to do neutron scattering work at ISIS to better understand how one particular type of ice forms at conditions relevant to their oil pipelines. Specifically methane </a:t>
            </a:r>
            <a:r>
              <a:rPr lang="en-US" dirty="0" err="1" smtClean="0"/>
              <a:t>clathrate</a:t>
            </a:r>
            <a:r>
              <a:rPr lang="en-US" dirty="0" smtClean="0"/>
              <a:t> nucleation.</a:t>
            </a:r>
          </a:p>
          <a:p>
            <a:pPr marL="173490" indent="-173490">
              <a:buFontTx/>
              <a:buChar char="-"/>
              <a:defRPr/>
            </a:pPr>
            <a:endParaRPr lang="en-US" dirty="0" smtClean="0"/>
          </a:p>
          <a:p>
            <a:pPr marL="173490" indent="-173490">
              <a:buFontTx/>
              <a:buChar char="-"/>
              <a:defRPr/>
            </a:pPr>
            <a:r>
              <a:rPr lang="en-US" dirty="0" smtClean="0"/>
              <a:t>--longer term is the design of materials for better control of ice formation enabling safer and cheaper extraction of oil from deep water </a:t>
            </a:r>
            <a:r>
              <a:rPr lang="en-US" dirty="0" err="1" smtClean="0"/>
              <a:t>reserviors</a:t>
            </a:r>
            <a:r>
              <a:rPr lang="en-US" dirty="0" smtClean="0"/>
              <a:t>, safer air travel, few potholes (stretching it?), and a much better understanding of </a:t>
            </a:r>
            <a:r>
              <a:rPr lang="en-US" smtClean="0"/>
              <a:t>cloud formation…</a:t>
            </a:r>
            <a:endParaRPr lang="en-US" dirty="0" smtClean="0"/>
          </a:p>
        </p:txBody>
      </p:sp>
      <p:sp>
        <p:nvSpPr>
          <p:cNvPr id="6656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defTabSz="925513"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defTabSz="925513"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defTabSz="925513"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defTabSz="925513"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fld id="{E34C7282-7F9A-4A33-84EB-8730FE2F3B54}" type="slidenum">
              <a:rPr lang="en-US" altLang="en-US" sz="1200"/>
              <a:pPr/>
              <a:t>18</a:t>
            </a:fld>
            <a:endParaRPr lang="en-US" altLang="en-US" sz="1200"/>
          </a:p>
        </p:txBody>
      </p:sp>
    </p:spTree>
    <p:extLst>
      <p:ext uri="{BB962C8B-B14F-4D97-AF65-F5344CB8AC3E}">
        <p14:creationId xmlns:p14="http://schemas.microsoft.com/office/powerpoint/2010/main" val="17995399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defTabSz="925513"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defTabSz="925513"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defTabSz="925513"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defTabSz="925513"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fld id="{156A5731-7622-4912-A46F-F558F6E3EE79}" type="slidenum">
              <a:rPr lang="en-US" altLang="en-US" sz="1200"/>
              <a:pPr/>
              <a:t>20</a:t>
            </a:fld>
            <a:endParaRPr lang="en-US" altLang="en-US" sz="1200"/>
          </a:p>
        </p:txBody>
      </p:sp>
      <p:sp>
        <p:nvSpPr>
          <p:cNvPr id="69634" name="Rectangle 2"/>
          <p:cNvSpPr>
            <a:spLocks noGrp="1" noRot="1" noChangeAspect="1" noChangeArrowheads="1"/>
          </p:cNvSpPr>
          <p:nvPr>
            <p:ph type="sldImg"/>
          </p:nvPr>
        </p:nvSpPr>
        <p:spPr>
          <a:solidFill>
            <a:srgbClr val="FFFFFF"/>
          </a:solidFill>
          <a:ln/>
        </p:spPr>
      </p:sp>
      <p:sp>
        <p:nvSpPr>
          <p:cNvPr id="69635" name="Rectangle 3"/>
          <p:cNvSpPr>
            <a:spLocks noGrp="1" noChangeArrowheads="1"/>
          </p:cNvSpPr>
          <p:nvPr>
            <p:ph type="body" idx="1"/>
          </p:nvPr>
        </p:nvSpPr>
        <p:spPr>
          <a:xfrm>
            <a:off x="933450" y="4367213"/>
            <a:ext cx="5130800" cy="4138612"/>
          </a:xfrm>
          <a:solidFill>
            <a:srgbClr val="FFFFFF"/>
          </a:solidFill>
          <a:ln>
            <a:solidFill>
              <a:srgbClr val="000000"/>
            </a:solidFill>
          </a:ln>
        </p:spPr>
        <p:txBody>
          <a:bodyPr/>
          <a:lstStyle/>
          <a:p>
            <a:endParaRPr lang="en-US" altLang="en-US" smtClean="0">
              <a:latin typeface="Times"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36258573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defTabSz="925513"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defTabSz="925513"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defTabSz="925513"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defTabSz="925513"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fld id="{7B2EDE9B-EA51-4C5C-870D-E5051A2277AD}" type="slidenum">
              <a:rPr lang="en-US" altLang="en-US" sz="1200"/>
              <a:pPr/>
              <a:t>21</a:t>
            </a:fld>
            <a:endParaRPr lang="en-US" altLang="en-US" sz="1200"/>
          </a:p>
        </p:txBody>
      </p:sp>
      <p:sp>
        <p:nvSpPr>
          <p:cNvPr id="71682" name="Rectangle 2"/>
          <p:cNvSpPr>
            <a:spLocks noGrp="1" noRot="1" noChangeAspect="1" noChangeArrowheads="1"/>
          </p:cNvSpPr>
          <p:nvPr>
            <p:ph type="sldImg"/>
          </p:nvPr>
        </p:nvSpPr>
        <p:spPr>
          <a:solidFill>
            <a:srgbClr val="FFFFFF"/>
          </a:solidFill>
          <a:ln/>
        </p:spPr>
      </p:sp>
      <p:sp>
        <p:nvSpPr>
          <p:cNvPr id="71683" name="Rectangle 3"/>
          <p:cNvSpPr>
            <a:spLocks noGrp="1" noChangeArrowheads="1"/>
          </p:cNvSpPr>
          <p:nvPr>
            <p:ph type="body" idx="1"/>
          </p:nvPr>
        </p:nvSpPr>
        <p:spPr>
          <a:xfrm>
            <a:off x="933450" y="4367213"/>
            <a:ext cx="5130800" cy="4138612"/>
          </a:xfrm>
          <a:solidFill>
            <a:srgbClr val="FFFFFF"/>
          </a:solidFill>
          <a:ln>
            <a:solidFill>
              <a:srgbClr val="000000"/>
            </a:solidFill>
          </a:ln>
        </p:spPr>
        <p:txBody>
          <a:bodyPr/>
          <a:lstStyle/>
          <a:p>
            <a:endParaRPr lang="en-US" altLang="en-US" smtClean="0">
              <a:latin typeface="Times"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693977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a:ln/>
        </p:spPr>
      </p:sp>
      <p:sp>
        <p:nvSpPr>
          <p:cNvPr id="3686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panose="02020603050405020304" pitchFamily="18" charset="0"/>
              <a:ea typeface="ＭＳ Ｐゴシック" panose="020B0600070205080204" pitchFamily="34" charset="-128"/>
            </a:endParaRPr>
          </a:p>
        </p:txBody>
      </p:sp>
      <p:sp>
        <p:nvSpPr>
          <p:cNvPr id="3686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defTabSz="925513"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defTabSz="925513"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defTabSz="925513"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defTabSz="925513"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fld id="{D6BD7EA8-7E46-4D08-9044-312FDB65FE39}" type="slidenum">
              <a:rPr lang="en-US" altLang="en-US" sz="1200"/>
              <a:pPr/>
              <a:t>2</a:t>
            </a:fld>
            <a:endParaRPr lang="en-US" altLang="en-US" sz="1200"/>
          </a:p>
        </p:txBody>
      </p:sp>
    </p:spTree>
    <p:extLst>
      <p:ext uri="{BB962C8B-B14F-4D97-AF65-F5344CB8AC3E}">
        <p14:creationId xmlns:p14="http://schemas.microsoft.com/office/powerpoint/2010/main" val="29020759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defTabSz="925513"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defTabSz="925513"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defTabSz="925513"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defTabSz="925513"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fld id="{4760F85D-9787-491C-A11A-1E3E22189142}" type="slidenum">
              <a:rPr lang="en-US" altLang="en-US" sz="1200"/>
              <a:pPr/>
              <a:t>3</a:t>
            </a:fld>
            <a:endParaRPr lang="en-US" altLang="en-US" sz="1200"/>
          </a:p>
        </p:txBody>
      </p:sp>
      <p:sp>
        <p:nvSpPr>
          <p:cNvPr id="38914" name="Rectangle 2"/>
          <p:cNvSpPr>
            <a:spLocks noGrp="1" noRot="1" noChangeAspect="1" noChangeArrowheads="1" noTextEdit="1"/>
          </p:cNvSpPr>
          <p:nvPr>
            <p:ph type="sldImg"/>
          </p:nvPr>
        </p:nvSpPr>
        <p:spPr>
          <a:ln/>
        </p:spPr>
      </p:sp>
      <p:sp>
        <p:nvSpPr>
          <p:cNvPr id="367619" name="Rectangle 3"/>
          <p:cNvSpPr>
            <a:spLocks noGrp="1" noChangeArrowheads="1"/>
          </p:cNvSpPr>
          <p:nvPr>
            <p:ph type="body" idx="1"/>
          </p:nvPr>
        </p:nvSpPr>
        <p:spPr/>
        <p:txBody>
          <a:bodyPr/>
          <a:lstStyle/>
          <a:p>
            <a:pPr eaLnBrk="1" hangingPunct="1">
              <a:defRPr/>
            </a:pPr>
            <a:endParaRPr lang="en-US" smtClean="0">
              <a:cs typeface="+mn-cs"/>
            </a:endParaRPr>
          </a:p>
        </p:txBody>
      </p:sp>
    </p:spTree>
    <p:extLst>
      <p:ext uri="{BB962C8B-B14F-4D97-AF65-F5344CB8AC3E}">
        <p14:creationId xmlns:p14="http://schemas.microsoft.com/office/powerpoint/2010/main" val="17165335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defTabSz="925513"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defTabSz="925513"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defTabSz="925513"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defTabSz="925513"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fld id="{6E1EE3BB-AE3B-42B6-B81D-918B5A58569C}" type="slidenum">
              <a:rPr lang="en-US" altLang="en-US" sz="1200"/>
              <a:pPr/>
              <a:t>4</a:t>
            </a:fld>
            <a:endParaRPr lang="en-US" altLang="en-US" sz="1200"/>
          </a:p>
        </p:txBody>
      </p:sp>
      <p:sp>
        <p:nvSpPr>
          <p:cNvPr id="40962" name="Rectangle 2"/>
          <p:cNvSpPr>
            <a:spLocks noGrp="1" noRot="1" noChangeAspect="1" noChangeArrowheads="1" noTextEdit="1"/>
          </p:cNvSpPr>
          <p:nvPr>
            <p:ph type="sldImg"/>
          </p:nvPr>
        </p:nvSpPr>
        <p:spPr>
          <a:ln/>
        </p:spPr>
      </p:sp>
      <p:sp>
        <p:nvSpPr>
          <p:cNvPr id="523267" name="Rectangle 3"/>
          <p:cNvSpPr>
            <a:spLocks noGrp="1" noChangeArrowheads="1"/>
          </p:cNvSpPr>
          <p:nvPr>
            <p:ph type="body" idx="1"/>
          </p:nvPr>
        </p:nvSpPr>
        <p:spPr/>
        <p:txBody>
          <a:bodyPr/>
          <a:lstStyle/>
          <a:p>
            <a:pPr eaLnBrk="1" hangingPunct="1">
              <a:defRPr/>
            </a:pPr>
            <a:endParaRPr lang="en-US" smtClean="0">
              <a:cs typeface="+mn-cs"/>
            </a:endParaRPr>
          </a:p>
        </p:txBody>
      </p:sp>
    </p:spTree>
    <p:extLst>
      <p:ext uri="{BB962C8B-B14F-4D97-AF65-F5344CB8AC3E}">
        <p14:creationId xmlns:p14="http://schemas.microsoft.com/office/powerpoint/2010/main" val="6593567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defTabSz="925513"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defTabSz="925513"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defTabSz="925513"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defTabSz="925513"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fld id="{9ACD2190-27C2-42CF-9616-ADF995F9B97A}" type="slidenum">
              <a:rPr lang="de-DE" altLang="en-US" sz="1200"/>
              <a:pPr/>
              <a:t>5</a:t>
            </a:fld>
            <a:endParaRPr lang="de-DE" altLang="en-US" sz="1200"/>
          </a:p>
        </p:txBody>
      </p:sp>
      <p:sp>
        <p:nvSpPr>
          <p:cNvPr id="43010" name="Rectangle 2"/>
          <p:cNvSpPr>
            <a:spLocks noGrp="1" noRot="1" noChangeAspect="1" noChangeArrowheads="1" noTextEdit="1"/>
          </p:cNvSpPr>
          <p:nvPr>
            <p:ph type="sldImg"/>
          </p:nvPr>
        </p:nvSpPr>
        <p:spPr>
          <a:ln/>
        </p:spPr>
      </p:sp>
      <p:sp>
        <p:nvSpPr>
          <p:cNvPr id="43011"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Helvetica" panose="020B0604020202020204" pitchFamily="34" charset="0"/>
                <a:ea typeface="ＭＳ Ｐゴシック" panose="020B0600070205080204" pitchFamily="34" charset="-128"/>
              </a:rPr>
              <a:t>The LCN is a joint collaboration</a:t>
            </a:r>
          </a:p>
          <a:p>
            <a:endParaRPr lang="en-US" altLang="en-US" smtClean="0">
              <a:latin typeface="Helvetica" panose="020B0604020202020204" pitchFamily="34" charset="0"/>
              <a:ea typeface="ＭＳ Ｐゴシック" panose="020B0600070205080204" pitchFamily="34" charset="-128"/>
            </a:endParaRPr>
          </a:p>
          <a:p>
            <a:r>
              <a:rPr lang="en-US" altLang="en-US" smtClean="0">
                <a:latin typeface="Helvetica" panose="020B0604020202020204" pitchFamily="34" charset="0"/>
                <a:ea typeface="ＭＳ Ｐゴシック" panose="020B0600070205080204" pitchFamily="34" charset="-128"/>
              </a:rPr>
              <a:t>Was founded in 2006</a:t>
            </a:r>
          </a:p>
        </p:txBody>
      </p:sp>
    </p:spTree>
    <p:extLst>
      <p:ext uri="{BB962C8B-B14F-4D97-AF65-F5344CB8AC3E}">
        <p14:creationId xmlns:p14="http://schemas.microsoft.com/office/powerpoint/2010/main" val="30860541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a:ln/>
        </p:spPr>
      </p:sp>
      <p:sp>
        <p:nvSpPr>
          <p:cNvPr id="4505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Times" panose="02020603050405020304" pitchFamily="18" charset="0"/>
                <a:ea typeface="ＭＳ Ｐゴシック" panose="020B0600070205080204" pitchFamily="34" charset="-128"/>
              </a:rPr>
              <a:t>Fundamental basic sci</a:t>
            </a:r>
          </a:p>
          <a:p>
            <a:endParaRPr lang="en-US" altLang="en-US" smtClean="0">
              <a:latin typeface="Times" panose="02020603050405020304" pitchFamily="18" charset="0"/>
              <a:ea typeface="ＭＳ Ｐゴシック" panose="020B0600070205080204" pitchFamily="34" charset="-128"/>
            </a:endParaRPr>
          </a:p>
          <a:p>
            <a:r>
              <a:rPr lang="en-US" altLang="en-US" smtClean="0">
                <a:latin typeface="Times" panose="02020603050405020304" pitchFamily="18" charset="0"/>
                <a:ea typeface="ＭＳ Ｐゴシック" panose="020B0600070205080204" pitchFamily="34" charset="-128"/>
              </a:rPr>
              <a:t>Translational research  (e.g. Healthcare with UCL Partners, HPA)</a:t>
            </a:r>
          </a:p>
          <a:p>
            <a:endParaRPr lang="en-US" altLang="en-US" smtClean="0">
              <a:latin typeface="Times" panose="02020603050405020304" pitchFamily="18" charset="0"/>
              <a:ea typeface="ＭＳ Ｐゴシック" panose="020B0600070205080204" pitchFamily="34" charset="-128"/>
            </a:endParaRPr>
          </a:p>
        </p:txBody>
      </p:sp>
      <p:sp>
        <p:nvSpPr>
          <p:cNvPr id="4505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defTabSz="925513"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defTabSz="925513"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defTabSz="925513"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defTabSz="925513"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fld id="{29C73896-B838-4D98-8126-37065FD1501A}" type="slidenum">
              <a:rPr lang="de-DE" altLang="en-US" sz="1200"/>
              <a:pPr/>
              <a:t>6</a:t>
            </a:fld>
            <a:endParaRPr lang="de-DE" altLang="en-US" sz="1200"/>
          </a:p>
        </p:txBody>
      </p:sp>
    </p:spTree>
    <p:extLst>
      <p:ext uri="{BB962C8B-B14F-4D97-AF65-F5344CB8AC3E}">
        <p14:creationId xmlns:p14="http://schemas.microsoft.com/office/powerpoint/2010/main" val="38599216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defTabSz="925513"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defTabSz="925513"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defTabSz="925513"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defTabSz="925513"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fld id="{347369D7-C435-4602-9A1F-34037D34C84B}" type="slidenum">
              <a:rPr lang="en-US" altLang="en-US" sz="1200"/>
              <a:pPr/>
              <a:t>7</a:t>
            </a:fld>
            <a:endParaRPr lang="en-US" altLang="en-US" sz="1200"/>
          </a:p>
        </p:txBody>
      </p:sp>
      <p:sp>
        <p:nvSpPr>
          <p:cNvPr id="47106" name="Rectangle 7"/>
          <p:cNvSpPr txBox="1">
            <a:spLocks noGrp="1"/>
          </p:cNvSpPr>
          <p:nvPr/>
        </p:nvSpPr>
        <p:spPr bwMode="auto">
          <a:xfrm>
            <a:off x="3965575" y="8734425"/>
            <a:ext cx="30321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528" tIns="46264" rIns="92528" bIns="46264" anchor="b"/>
          <a:lstStyle>
            <a:lvl1pPr defTabSz="925513"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defTabSz="925513"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defTabSz="925513"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defTabSz="925513"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defTabSz="925513"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lgn="r" eaLnBrk="1" hangingPunct="1"/>
            <a:fld id="{139761D7-023D-436A-9FFC-7779188B741D}" type="slidenum">
              <a:rPr lang="en-GB" altLang="en-US" sz="1200">
                <a:solidFill>
                  <a:srgbClr val="000000"/>
                </a:solidFill>
                <a:ea typeface="ヒラギノ明朝 Pro W3"/>
                <a:cs typeface="ヒラギノ明朝 Pro W3"/>
                <a:sym typeface="Times" panose="02020603050405020304" pitchFamily="18" charset="0"/>
              </a:rPr>
              <a:pPr algn="r" eaLnBrk="1" hangingPunct="1"/>
              <a:t>7</a:t>
            </a:fld>
            <a:endParaRPr lang="en-GB" altLang="en-US" sz="1200">
              <a:solidFill>
                <a:srgbClr val="000000"/>
              </a:solidFill>
              <a:ea typeface="ヒラギノ明朝 Pro W3"/>
              <a:cs typeface="ヒラギノ明朝 Pro W3"/>
              <a:sym typeface="Times" panose="02020603050405020304" pitchFamily="18"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p:cNvSpPr>
          <p:nvPr>
            <p:ph type="body" idx="1"/>
          </p:nvPr>
        </p:nvSpPr>
        <p:spPr>
          <a:xfrm>
            <a:off x="933450" y="4367213"/>
            <a:ext cx="5130800" cy="41386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528" tIns="46264" rIns="92528" bIns="46264"/>
          <a:lstStyle/>
          <a:p>
            <a:pPr eaLnBrk="1" hangingPunct="1"/>
            <a:endParaRPr lang="de-DE" altLang="en-US" smtClean="0">
              <a:latin typeface="Times"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30638654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a:ln/>
        </p:spPr>
      </p:sp>
      <p:sp>
        <p:nvSpPr>
          <p:cNvPr id="5017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latin typeface="Times" panose="02020603050405020304" pitchFamily="18" charset="0"/>
              <a:ea typeface="ＭＳ Ｐゴシック" panose="020B0600070205080204" pitchFamily="34" charset="-128"/>
            </a:endParaRPr>
          </a:p>
        </p:txBody>
      </p:sp>
      <p:sp>
        <p:nvSpPr>
          <p:cNvPr id="5017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defTabSz="925513"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defTabSz="925513"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defTabSz="925513"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defTabSz="925513"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fld id="{474C0CA4-1B87-4DAD-963D-16AC6AF5B310}" type="slidenum">
              <a:rPr lang="en-GB" altLang="en-US" sz="1200"/>
              <a:pPr/>
              <a:t>9</a:t>
            </a:fld>
            <a:endParaRPr lang="en-GB" altLang="en-US" sz="1200"/>
          </a:p>
        </p:txBody>
      </p:sp>
    </p:spTree>
    <p:extLst>
      <p:ext uri="{BB962C8B-B14F-4D97-AF65-F5344CB8AC3E}">
        <p14:creationId xmlns:p14="http://schemas.microsoft.com/office/powerpoint/2010/main" val="34906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defTabSz="925513"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defTabSz="925513"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defTabSz="925513"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defTabSz="925513"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defTabSz="925513"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fld id="{433308D2-23E9-4255-A18A-1E7EDC77325D}" type="slidenum">
              <a:rPr lang="en-US" altLang="en-US" sz="1200">
                <a:solidFill>
                  <a:srgbClr val="000000"/>
                </a:solidFill>
              </a:rPr>
              <a:pPr/>
              <a:t>10</a:t>
            </a:fld>
            <a:endParaRPr lang="en-US" altLang="en-US" sz="1200">
              <a:solidFill>
                <a:srgbClr val="000000"/>
              </a:solidFill>
            </a:endParaRPr>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3806165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smtClean="0"/>
              <a:t>Click to edit Master subtitle style</a:t>
            </a:r>
            <a:endParaRPr lang="en-US"/>
          </a:p>
        </p:txBody>
      </p:sp>
      <p:sp>
        <p:nvSpPr>
          <p:cNvPr id="4" name="Text Box 9"/>
          <p:cNvSpPr txBox="1">
            <a:spLocks noGrp="1" noChangeArrowheads="1"/>
          </p:cNvSpPr>
          <p:nvPr>
            <p:ph type="sldNum" sz="quarter" idx="10"/>
          </p:nvPr>
        </p:nvSpPr>
        <p:spPr>
          <a:ln/>
        </p:spPr>
        <p:txBody>
          <a:bodyPr/>
          <a:lstStyle>
            <a:lvl1pPr>
              <a:defRPr/>
            </a:lvl1pPr>
          </a:lstStyle>
          <a:p>
            <a:fld id="{5C7F6625-31F0-47A0-A95C-5FBBEB595DDD}" type="slidenum">
              <a:rPr lang="en-US" altLang="en-US"/>
              <a:pPr/>
              <a:t>‹#›</a:t>
            </a:fld>
            <a:endParaRPr lang="en-US" altLang="en-US"/>
          </a:p>
        </p:txBody>
      </p:sp>
    </p:spTree>
    <p:extLst>
      <p:ext uri="{BB962C8B-B14F-4D97-AF65-F5344CB8AC3E}">
        <p14:creationId xmlns:p14="http://schemas.microsoft.com/office/powerpoint/2010/main" val="2811107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Box 9"/>
          <p:cNvSpPr txBox="1">
            <a:spLocks noGrp="1" noChangeArrowheads="1"/>
          </p:cNvSpPr>
          <p:nvPr>
            <p:ph type="sldNum" sz="quarter" idx="10"/>
          </p:nvPr>
        </p:nvSpPr>
        <p:spPr>
          <a:ln/>
        </p:spPr>
        <p:txBody>
          <a:bodyPr/>
          <a:lstStyle>
            <a:lvl1pPr>
              <a:defRPr/>
            </a:lvl1pPr>
          </a:lstStyle>
          <a:p>
            <a:fld id="{795B6138-4648-4554-9856-298A64E3D6E0}" type="slidenum">
              <a:rPr lang="en-US" altLang="en-US"/>
              <a:pPr/>
              <a:t>‹#›</a:t>
            </a:fld>
            <a:endParaRPr lang="en-US" altLang="en-US"/>
          </a:p>
        </p:txBody>
      </p:sp>
    </p:spTree>
    <p:extLst>
      <p:ext uri="{BB962C8B-B14F-4D97-AF65-F5344CB8AC3E}">
        <p14:creationId xmlns:p14="http://schemas.microsoft.com/office/powerpoint/2010/main" val="8339327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19850" y="76200"/>
            <a:ext cx="2114550" cy="6781800"/>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76200" y="76200"/>
            <a:ext cx="6191250" cy="6781800"/>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Box 9"/>
          <p:cNvSpPr txBox="1">
            <a:spLocks noGrp="1" noChangeArrowheads="1"/>
          </p:cNvSpPr>
          <p:nvPr>
            <p:ph type="sldNum" sz="quarter" idx="10"/>
          </p:nvPr>
        </p:nvSpPr>
        <p:spPr>
          <a:ln/>
        </p:spPr>
        <p:txBody>
          <a:bodyPr/>
          <a:lstStyle>
            <a:lvl1pPr>
              <a:defRPr/>
            </a:lvl1pPr>
          </a:lstStyle>
          <a:p>
            <a:fld id="{9B3D5524-3312-43FD-B510-23C38D92B95E}" type="slidenum">
              <a:rPr lang="en-US" altLang="en-US"/>
              <a:pPr/>
              <a:t>‹#›</a:t>
            </a:fld>
            <a:endParaRPr lang="en-US" altLang="en-US"/>
          </a:p>
        </p:txBody>
      </p:sp>
    </p:spTree>
    <p:extLst>
      <p:ext uri="{BB962C8B-B14F-4D97-AF65-F5344CB8AC3E}">
        <p14:creationId xmlns:p14="http://schemas.microsoft.com/office/powerpoint/2010/main" val="14368404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solidFill>
                  <a:srgbClr val="7F7F7F"/>
                </a:solidFill>
                <a:latin typeface="Calibri" panose="020F0502020204030204" pitchFamily="34" charset="0"/>
              </a:defRPr>
            </a:lvl1pPr>
          </a:lstStyle>
          <a:p>
            <a:r>
              <a:rPr lang="en-GB" altLang="en-US"/>
              <a:t>25/06/2014</a:t>
            </a: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solidFill>
                  <a:srgbClr val="7F7F7F"/>
                </a:solidFill>
                <a:latin typeface="Calibri" panose="020F0502020204030204" pitchFamily="34" charset="0"/>
              </a:defRPr>
            </a:lvl1pPr>
          </a:lstStyle>
          <a:p>
            <a:endParaRPr lang="en-US" alt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solidFill>
                  <a:srgbClr val="7F7F7F"/>
                </a:solidFill>
                <a:latin typeface="Calibri" panose="020F0502020204030204" pitchFamily="34" charset="0"/>
              </a:defRPr>
            </a:lvl1pPr>
          </a:lstStyle>
          <a:p>
            <a:fld id="{FA0E373B-BA8F-430F-BBA2-76D5CFFBC117}" type="slidenum">
              <a:rPr lang="en-US" altLang="en-US"/>
              <a:pPr/>
              <a:t>‹#›</a:t>
            </a:fld>
            <a:endParaRPr lang="en-US" altLang="en-US"/>
          </a:p>
        </p:txBody>
      </p:sp>
    </p:spTree>
    <p:extLst>
      <p:ext uri="{BB962C8B-B14F-4D97-AF65-F5344CB8AC3E}">
        <p14:creationId xmlns:p14="http://schemas.microsoft.com/office/powerpoint/2010/main" val="30521690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solidFill>
                  <a:srgbClr val="898989"/>
                </a:solidFill>
                <a:latin typeface="Calibri" panose="020F0502020204030204" pitchFamily="34" charset="0"/>
              </a:defRPr>
            </a:lvl1pPr>
          </a:lstStyle>
          <a:p>
            <a:r>
              <a:rPr lang="en-GB" altLang="en-US"/>
              <a:t>25/06/2014</a:t>
            </a: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solidFill>
                  <a:srgbClr val="898989"/>
                </a:solidFill>
                <a:latin typeface="Calibri" panose="020F0502020204030204" pitchFamily="34" charset="0"/>
              </a:defRPr>
            </a:lvl1pPr>
          </a:lstStyle>
          <a:p>
            <a:endParaRPr lang="en-US" alt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solidFill>
                  <a:srgbClr val="7F7F7F"/>
                </a:solidFill>
                <a:latin typeface="Calibri" panose="020F0502020204030204" pitchFamily="34" charset="0"/>
              </a:defRPr>
            </a:lvl1pPr>
          </a:lstStyle>
          <a:p>
            <a:fld id="{C51CBE70-34ED-41AB-BB74-6FC387D5AA1B}" type="slidenum">
              <a:rPr lang="en-US" altLang="en-US"/>
              <a:pPr/>
              <a:t>‹#›</a:t>
            </a:fld>
            <a:endParaRPr lang="en-US" altLang="en-US"/>
          </a:p>
        </p:txBody>
      </p:sp>
    </p:spTree>
    <p:extLst>
      <p:ext uri="{BB962C8B-B14F-4D97-AF65-F5344CB8AC3E}">
        <p14:creationId xmlns:p14="http://schemas.microsoft.com/office/powerpoint/2010/main" val="417770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solidFill>
                  <a:srgbClr val="7F7F7F"/>
                </a:solidFill>
                <a:latin typeface="Calibri" panose="020F0502020204030204" pitchFamily="34" charset="0"/>
              </a:defRPr>
            </a:lvl1pPr>
          </a:lstStyle>
          <a:p>
            <a:r>
              <a:rPr lang="en-GB" altLang="en-US"/>
              <a:t>25/06/2014</a:t>
            </a: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solidFill>
                  <a:srgbClr val="7F7F7F"/>
                </a:solidFill>
                <a:latin typeface="Calibri" panose="020F0502020204030204" pitchFamily="34" charset="0"/>
              </a:defRPr>
            </a:lvl1pPr>
          </a:lstStyle>
          <a:p>
            <a:endParaRPr lang="en-US" alt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solidFill>
                  <a:srgbClr val="7F7F7F"/>
                </a:solidFill>
                <a:latin typeface="Calibri" panose="020F0502020204030204" pitchFamily="34" charset="0"/>
              </a:defRPr>
            </a:lvl1pPr>
          </a:lstStyle>
          <a:p>
            <a:fld id="{52C89514-70DC-4FB8-8ABF-AB8A9B74F0D7}" type="slidenum">
              <a:rPr lang="en-US" altLang="en-US"/>
              <a:pPr/>
              <a:t>‹#›</a:t>
            </a:fld>
            <a:endParaRPr lang="en-US" altLang="en-US"/>
          </a:p>
        </p:txBody>
      </p:sp>
    </p:spTree>
    <p:extLst>
      <p:ext uri="{BB962C8B-B14F-4D97-AF65-F5344CB8AC3E}">
        <p14:creationId xmlns:p14="http://schemas.microsoft.com/office/powerpoint/2010/main" val="33100830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solidFill>
                  <a:srgbClr val="7F7F7F"/>
                </a:solidFill>
                <a:latin typeface="Calibri" panose="020F0502020204030204" pitchFamily="34" charset="0"/>
              </a:defRPr>
            </a:lvl1pPr>
          </a:lstStyle>
          <a:p>
            <a:r>
              <a:rPr lang="en-GB" altLang="en-US"/>
              <a:t>25/06/2014</a:t>
            </a:r>
            <a:endParaRPr lang="en-US"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solidFill>
                  <a:srgbClr val="7F7F7F"/>
                </a:solidFill>
                <a:latin typeface="Calibri" panose="020F0502020204030204" pitchFamily="34" charset="0"/>
              </a:defRPr>
            </a:lvl1pPr>
          </a:lstStyle>
          <a:p>
            <a:endParaRPr lang="en-US" alt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solidFill>
                  <a:srgbClr val="7F7F7F"/>
                </a:solidFill>
                <a:latin typeface="Calibri" panose="020F0502020204030204" pitchFamily="34" charset="0"/>
              </a:defRPr>
            </a:lvl1pPr>
          </a:lstStyle>
          <a:p>
            <a:fld id="{84103CFE-0E47-4BE3-ABD0-E34C1968575C}" type="slidenum">
              <a:rPr lang="en-US" altLang="en-US"/>
              <a:pPr/>
              <a:t>‹#›</a:t>
            </a:fld>
            <a:endParaRPr lang="en-US" altLang="en-US"/>
          </a:p>
        </p:txBody>
      </p:sp>
    </p:spTree>
    <p:extLst>
      <p:ext uri="{BB962C8B-B14F-4D97-AF65-F5344CB8AC3E}">
        <p14:creationId xmlns:p14="http://schemas.microsoft.com/office/powerpoint/2010/main" val="32661267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solidFill>
                  <a:srgbClr val="7F7F7F"/>
                </a:solidFill>
                <a:latin typeface="Calibri" panose="020F0502020204030204" pitchFamily="34" charset="0"/>
              </a:defRPr>
            </a:lvl1pPr>
          </a:lstStyle>
          <a:p>
            <a:r>
              <a:rPr lang="en-GB" altLang="en-US"/>
              <a:t>25/06/2014</a:t>
            </a:r>
            <a:endParaRPr lang="en-US" altLang="en-US"/>
          </a:p>
        </p:txBody>
      </p:sp>
      <p:sp>
        <p:nvSpPr>
          <p:cNvPr id="8" name="Footer Placeholder 7"/>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solidFill>
                  <a:srgbClr val="7F7F7F"/>
                </a:solidFill>
                <a:latin typeface="Calibri" panose="020F0502020204030204" pitchFamily="34" charset="0"/>
              </a:defRPr>
            </a:lvl1pPr>
          </a:lstStyle>
          <a:p>
            <a:endParaRPr lang="en-US" alt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solidFill>
                  <a:srgbClr val="7F7F7F"/>
                </a:solidFill>
                <a:latin typeface="Calibri" panose="020F0502020204030204" pitchFamily="34" charset="0"/>
              </a:defRPr>
            </a:lvl1pPr>
          </a:lstStyle>
          <a:p>
            <a:fld id="{9A46ADF1-DDA5-44D6-A967-4BD1C0EADD9B}" type="slidenum">
              <a:rPr lang="en-US" altLang="en-US"/>
              <a:pPr/>
              <a:t>‹#›</a:t>
            </a:fld>
            <a:endParaRPr lang="en-US" altLang="en-US"/>
          </a:p>
        </p:txBody>
      </p:sp>
    </p:spTree>
    <p:extLst>
      <p:ext uri="{BB962C8B-B14F-4D97-AF65-F5344CB8AC3E}">
        <p14:creationId xmlns:p14="http://schemas.microsoft.com/office/powerpoint/2010/main" val="14548114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solidFill>
                  <a:srgbClr val="7F7F7F"/>
                </a:solidFill>
                <a:latin typeface="Calibri" panose="020F0502020204030204" pitchFamily="34" charset="0"/>
              </a:defRPr>
            </a:lvl1pPr>
          </a:lstStyle>
          <a:p>
            <a:r>
              <a:rPr lang="en-GB" altLang="en-US"/>
              <a:t>25/06/2014</a:t>
            </a:r>
            <a:endParaRPr lang="en-US" altLang="en-US"/>
          </a:p>
        </p:txBody>
      </p:sp>
      <p:sp>
        <p:nvSpPr>
          <p:cNvPr id="4" name="Footer Placeholder 3"/>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solidFill>
                  <a:srgbClr val="7F7F7F"/>
                </a:solidFill>
                <a:latin typeface="Calibri" panose="020F0502020204030204" pitchFamily="34" charset="0"/>
              </a:defRPr>
            </a:lvl1pPr>
          </a:lstStyle>
          <a:p>
            <a:endParaRPr lang="en-US" alt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solidFill>
                  <a:srgbClr val="7F7F7F"/>
                </a:solidFill>
                <a:latin typeface="Calibri" panose="020F0502020204030204" pitchFamily="34" charset="0"/>
              </a:defRPr>
            </a:lvl1pPr>
          </a:lstStyle>
          <a:p>
            <a:fld id="{C70F6436-2E7B-4EF9-9618-1ED3F946E27D}" type="slidenum">
              <a:rPr lang="en-US" altLang="en-US"/>
              <a:pPr/>
              <a:t>‹#›</a:t>
            </a:fld>
            <a:endParaRPr lang="en-US" altLang="en-US"/>
          </a:p>
        </p:txBody>
      </p:sp>
    </p:spTree>
    <p:extLst>
      <p:ext uri="{BB962C8B-B14F-4D97-AF65-F5344CB8AC3E}">
        <p14:creationId xmlns:p14="http://schemas.microsoft.com/office/powerpoint/2010/main" val="10655541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solidFill>
                  <a:srgbClr val="7F7F7F"/>
                </a:solidFill>
                <a:latin typeface="Calibri" panose="020F0502020204030204" pitchFamily="34" charset="0"/>
              </a:defRPr>
            </a:lvl1pPr>
          </a:lstStyle>
          <a:p>
            <a:r>
              <a:rPr lang="en-GB" altLang="en-US"/>
              <a:t>25/06/2014</a:t>
            </a:r>
            <a:endParaRPr lang="en-US" altLang="en-US"/>
          </a:p>
        </p:txBody>
      </p:sp>
      <p:sp>
        <p:nvSpPr>
          <p:cNvPr id="3" name="Footer Placeholder 2"/>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solidFill>
                  <a:srgbClr val="7F7F7F"/>
                </a:solidFill>
                <a:latin typeface="Calibri" panose="020F0502020204030204" pitchFamily="34" charset="0"/>
              </a:defRPr>
            </a:lvl1pPr>
          </a:lstStyle>
          <a:p>
            <a:endParaRPr lang="en-US" alt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solidFill>
                  <a:srgbClr val="7F7F7F"/>
                </a:solidFill>
                <a:latin typeface="Calibri" panose="020F0502020204030204" pitchFamily="34" charset="0"/>
              </a:defRPr>
            </a:lvl1pPr>
          </a:lstStyle>
          <a:p>
            <a:fld id="{94A335A2-569D-46EE-9A18-DDB511F140BF}" type="slidenum">
              <a:rPr lang="en-US" altLang="en-US"/>
              <a:pPr/>
              <a:t>‹#›</a:t>
            </a:fld>
            <a:endParaRPr lang="en-US" altLang="en-US"/>
          </a:p>
        </p:txBody>
      </p:sp>
    </p:spTree>
    <p:extLst>
      <p:ext uri="{BB962C8B-B14F-4D97-AF65-F5344CB8AC3E}">
        <p14:creationId xmlns:p14="http://schemas.microsoft.com/office/powerpoint/2010/main" val="19731810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solidFill>
                  <a:srgbClr val="7F7F7F"/>
                </a:solidFill>
                <a:latin typeface="Calibri" panose="020F0502020204030204" pitchFamily="34" charset="0"/>
              </a:defRPr>
            </a:lvl1pPr>
          </a:lstStyle>
          <a:p>
            <a:r>
              <a:rPr lang="en-GB" altLang="en-US"/>
              <a:t>25/06/2014</a:t>
            </a:r>
            <a:endParaRPr lang="en-US"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solidFill>
                  <a:srgbClr val="7F7F7F"/>
                </a:solidFill>
                <a:latin typeface="Calibri" panose="020F0502020204030204" pitchFamily="34" charset="0"/>
              </a:defRPr>
            </a:lvl1pPr>
          </a:lstStyle>
          <a:p>
            <a:endParaRPr lang="en-US" alt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solidFill>
                  <a:srgbClr val="7F7F7F"/>
                </a:solidFill>
                <a:latin typeface="Calibri" panose="020F0502020204030204" pitchFamily="34" charset="0"/>
              </a:defRPr>
            </a:lvl1pPr>
          </a:lstStyle>
          <a:p>
            <a:fld id="{9A762BD2-F082-4A4E-9C92-AEF3AF139E16}" type="slidenum">
              <a:rPr lang="en-US" altLang="en-US"/>
              <a:pPr/>
              <a:t>‹#›</a:t>
            </a:fld>
            <a:endParaRPr lang="en-US" altLang="en-US"/>
          </a:p>
        </p:txBody>
      </p:sp>
    </p:spTree>
    <p:extLst>
      <p:ext uri="{BB962C8B-B14F-4D97-AF65-F5344CB8AC3E}">
        <p14:creationId xmlns:p14="http://schemas.microsoft.com/office/powerpoint/2010/main" val="3129052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Box 9"/>
          <p:cNvSpPr txBox="1">
            <a:spLocks noGrp="1" noChangeArrowheads="1"/>
          </p:cNvSpPr>
          <p:nvPr>
            <p:ph type="sldNum" sz="quarter" idx="10"/>
          </p:nvPr>
        </p:nvSpPr>
        <p:spPr>
          <a:ln/>
        </p:spPr>
        <p:txBody>
          <a:bodyPr/>
          <a:lstStyle>
            <a:lvl1pPr>
              <a:defRPr/>
            </a:lvl1pPr>
          </a:lstStyle>
          <a:p>
            <a:fld id="{6771EAA1-87A6-492B-9E85-67FE5172B3D9}" type="slidenum">
              <a:rPr lang="en-US" altLang="en-US"/>
              <a:pPr/>
              <a:t>‹#›</a:t>
            </a:fld>
            <a:endParaRPr lang="en-US" altLang="en-US"/>
          </a:p>
        </p:txBody>
      </p:sp>
    </p:spTree>
    <p:extLst>
      <p:ext uri="{BB962C8B-B14F-4D97-AF65-F5344CB8AC3E}">
        <p14:creationId xmlns:p14="http://schemas.microsoft.com/office/powerpoint/2010/main" val="7782183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solidFill>
                  <a:srgbClr val="7F7F7F"/>
                </a:solidFill>
                <a:latin typeface="Calibri" panose="020F0502020204030204" pitchFamily="34" charset="0"/>
              </a:defRPr>
            </a:lvl1pPr>
          </a:lstStyle>
          <a:p>
            <a:r>
              <a:rPr lang="en-GB" altLang="en-US"/>
              <a:t>25/06/2014</a:t>
            </a:r>
            <a:endParaRPr lang="en-US"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solidFill>
                  <a:srgbClr val="7F7F7F"/>
                </a:solidFill>
                <a:latin typeface="Calibri" panose="020F0502020204030204" pitchFamily="34" charset="0"/>
              </a:defRPr>
            </a:lvl1pPr>
          </a:lstStyle>
          <a:p>
            <a:endParaRPr lang="en-US" alt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solidFill>
                  <a:srgbClr val="7F7F7F"/>
                </a:solidFill>
                <a:latin typeface="Calibri" panose="020F0502020204030204" pitchFamily="34" charset="0"/>
              </a:defRPr>
            </a:lvl1pPr>
          </a:lstStyle>
          <a:p>
            <a:fld id="{656AFE57-29D9-4218-8813-337E20CE6C6F}" type="slidenum">
              <a:rPr lang="en-US" altLang="en-US"/>
              <a:pPr/>
              <a:t>‹#›</a:t>
            </a:fld>
            <a:endParaRPr lang="en-US" altLang="en-US"/>
          </a:p>
        </p:txBody>
      </p:sp>
    </p:spTree>
    <p:extLst>
      <p:ext uri="{BB962C8B-B14F-4D97-AF65-F5344CB8AC3E}">
        <p14:creationId xmlns:p14="http://schemas.microsoft.com/office/powerpoint/2010/main" val="19896030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solidFill>
                  <a:srgbClr val="898989"/>
                </a:solidFill>
                <a:latin typeface="Calibri" panose="020F0502020204030204" pitchFamily="34" charset="0"/>
              </a:defRPr>
            </a:lvl1pPr>
          </a:lstStyle>
          <a:p>
            <a:r>
              <a:rPr lang="en-GB" altLang="en-US"/>
              <a:t>25/06/2014</a:t>
            </a: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solidFill>
                  <a:srgbClr val="898989"/>
                </a:solidFill>
                <a:latin typeface="Calibri" panose="020F0502020204030204" pitchFamily="34" charset="0"/>
              </a:defRPr>
            </a:lvl1pPr>
          </a:lstStyle>
          <a:p>
            <a:endParaRPr lang="en-US" alt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solidFill>
                  <a:srgbClr val="7F7F7F"/>
                </a:solidFill>
                <a:latin typeface="Calibri" panose="020F0502020204030204" pitchFamily="34" charset="0"/>
              </a:defRPr>
            </a:lvl1pPr>
          </a:lstStyle>
          <a:p>
            <a:fld id="{EB921280-811A-4AFC-91C3-B6B7FE5D20E7}" type="slidenum">
              <a:rPr lang="en-US" altLang="en-US"/>
              <a:pPr/>
              <a:t>‹#›</a:t>
            </a:fld>
            <a:endParaRPr lang="en-US" altLang="en-US"/>
          </a:p>
        </p:txBody>
      </p:sp>
    </p:spTree>
    <p:extLst>
      <p:ext uri="{BB962C8B-B14F-4D97-AF65-F5344CB8AC3E}">
        <p14:creationId xmlns:p14="http://schemas.microsoft.com/office/powerpoint/2010/main" val="26120228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solidFill>
                  <a:srgbClr val="7F7F7F"/>
                </a:solidFill>
                <a:latin typeface="Calibri" panose="020F0502020204030204" pitchFamily="34" charset="0"/>
              </a:defRPr>
            </a:lvl1pPr>
          </a:lstStyle>
          <a:p>
            <a:r>
              <a:rPr lang="en-GB" altLang="en-US"/>
              <a:t>25/06/2014</a:t>
            </a: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solidFill>
                  <a:srgbClr val="7F7F7F"/>
                </a:solidFill>
                <a:latin typeface="Calibri" panose="020F0502020204030204" pitchFamily="34" charset="0"/>
              </a:defRPr>
            </a:lvl1pPr>
          </a:lstStyle>
          <a:p>
            <a:endParaRPr lang="en-US" alt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solidFill>
                  <a:srgbClr val="7F7F7F"/>
                </a:solidFill>
                <a:latin typeface="Calibri" panose="020F0502020204030204" pitchFamily="34" charset="0"/>
              </a:defRPr>
            </a:lvl1pPr>
          </a:lstStyle>
          <a:p>
            <a:fld id="{B460512E-4BDB-441A-B40F-016925D738D7}" type="slidenum">
              <a:rPr lang="en-US" altLang="en-US"/>
              <a:pPr/>
              <a:t>‹#›</a:t>
            </a:fld>
            <a:endParaRPr lang="en-US" altLang="en-US"/>
          </a:p>
        </p:txBody>
      </p:sp>
    </p:spTree>
    <p:extLst>
      <p:ext uri="{BB962C8B-B14F-4D97-AF65-F5344CB8AC3E}">
        <p14:creationId xmlns:p14="http://schemas.microsoft.com/office/powerpoint/2010/main" val="16532545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1773238"/>
            <a:ext cx="9144000" cy="5084762"/>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prstClr val="white"/>
              </a:solidFill>
            </a:endParaRPr>
          </a:p>
        </p:txBody>
      </p:sp>
      <p:sp>
        <p:nvSpPr>
          <p:cNvPr id="5" name="Rectangle 4"/>
          <p:cNvSpPr>
            <a:spLocks noChangeArrowheads="1"/>
          </p:cNvSpPr>
          <p:nvPr userDrawn="1"/>
        </p:nvSpPr>
        <p:spPr bwMode="auto">
          <a:xfrm>
            <a:off x="0" y="1628775"/>
            <a:ext cx="9144000" cy="144463"/>
          </a:xfrm>
          <a:prstGeom prst="rect">
            <a:avLst/>
          </a:prstGeom>
          <a:solidFill>
            <a:srgbClr val="00AE9E"/>
          </a:solidFill>
          <a:ln>
            <a:noFill/>
          </a:ln>
          <a:extLst>
            <a:ext uri="{91240B29-F687-4f45-9708-019B960494DF}"/>
          </a:extLst>
        </p:spPr>
        <p:txBody>
          <a:bodyPr anchor="ctr"/>
          <a:lstStyle/>
          <a:p>
            <a:pPr algn="ctr" defTabSz="457200" fontAlgn="auto">
              <a:spcBef>
                <a:spcPts val="0"/>
              </a:spcBef>
              <a:spcAft>
                <a:spcPts val="0"/>
              </a:spcAft>
              <a:defRPr/>
            </a:pPr>
            <a:endParaRPr lang="en-US" sz="1800">
              <a:solidFill>
                <a:srgbClr val="FFFFFF"/>
              </a:solidFill>
              <a:latin typeface="Calibri"/>
              <a:ea typeface="+mn-ea"/>
            </a:endParaRPr>
          </a:p>
        </p:txBody>
      </p:sp>
      <p:pic>
        <p:nvPicPr>
          <p:cNvPr id="6" name="Picture 7" descr="PHE_3268_SML_AW.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9750" y="333375"/>
            <a:ext cx="1260475"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58000" y="2132856"/>
            <a:ext cx="7633648" cy="2084543"/>
          </a:xfrm>
          <a:ln>
            <a:noFill/>
          </a:ln>
        </p:spPr>
        <p:txBody>
          <a:bodyPr anchor="t">
            <a:noAutofit/>
          </a:bodyPr>
          <a:lstStyle>
            <a:lvl1pPr algn="l">
              <a:defRPr sz="4500" baseline="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558000" y="6021288"/>
            <a:ext cx="7633648" cy="338336"/>
          </a:xfrm>
        </p:spPr>
        <p:txBody>
          <a:bodyPr anchor="b">
            <a:normAutofit/>
          </a:bodyPr>
          <a:lstStyle>
            <a:lvl1pPr marL="0" indent="0" algn="l">
              <a:spcBef>
                <a:spcPts val="0"/>
              </a:spcBef>
              <a:buNone/>
              <a:defRPr sz="2000" b="0" i="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p>
        </p:txBody>
      </p:sp>
    </p:spTree>
    <p:extLst>
      <p:ext uri="{BB962C8B-B14F-4D97-AF65-F5344CB8AC3E}">
        <p14:creationId xmlns:p14="http://schemas.microsoft.com/office/powerpoint/2010/main" val="17959885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pic>
        <p:nvPicPr>
          <p:cNvPr id="4" name="Picture 7" descr="PHE_3268_SML_AW.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9750" y="333375"/>
            <a:ext cx="1260475"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558000" y="1367999"/>
            <a:ext cx="8028000" cy="4788000"/>
          </a:xfrm>
        </p:spPr>
        <p:txBody>
          <a:bodyPr/>
          <a:lstStyle>
            <a:lvl1pPr>
              <a:spcBef>
                <a:spcPts val="1200"/>
              </a:spcBef>
              <a:defRPr/>
            </a:lvl1pPr>
          </a:lstStyle>
          <a:p>
            <a:pPr lvl="0"/>
            <a:r>
              <a:rPr lang="en-US" dirty="0" smtClean="0"/>
              <a:t>Click to edit Master text styles</a:t>
            </a:r>
          </a:p>
          <a:p>
            <a:pPr lvl="1"/>
            <a:r>
              <a:rPr lang="en-US" dirty="0" smtClean="0"/>
              <a:t>Second level</a:t>
            </a:r>
          </a:p>
          <a:p>
            <a:pPr lvl="3"/>
            <a:r>
              <a:rPr lang="en-US" dirty="0" smtClean="0"/>
              <a:t>Third level</a:t>
            </a:r>
          </a:p>
          <a:p>
            <a:pPr lvl="4"/>
            <a:r>
              <a:rPr lang="en-US" dirty="0" smtClean="0"/>
              <a:t>Fourth level</a:t>
            </a:r>
          </a:p>
          <a:p>
            <a:pPr lvl="5"/>
            <a:r>
              <a:rPr lang="en-US" dirty="0" smtClean="0"/>
              <a:t>Fifth level</a:t>
            </a:r>
            <a:endParaRPr lang="en-US" dirty="0"/>
          </a:p>
        </p:txBody>
      </p:sp>
      <p:sp>
        <p:nvSpPr>
          <p:cNvPr id="5" name="Slide Number Placeholder 5"/>
          <p:cNvSpPr>
            <a:spLocks noGrp="1"/>
          </p:cNvSpPr>
          <p:nvPr>
            <p:ph type="sldNum" sz="quarter" idx="10"/>
          </p:nvPr>
        </p:nvSpPr>
        <p:spPr>
          <a:xfrm>
            <a:off x="0" y="6308725"/>
            <a:ext cx="9144000" cy="549275"/>
          </a:xfrm>
          <a:prstGeom prst="rect">
            <a:avLst/>
          </a:prstGeom>
        </p:spPr>
        <p:txBody>
          <a:bodyPr vert="horz" wrap="square" lIns="91440" tIns="45720" rIns="91440" bIns="45720" numCol="1" anchor="t" anchorCtr="0" compatLnSpc="1">
            <a:prstTxWarp prst="textNoShape">
              <a:avLst/>
            </a:prstTxWarp>
          </a:bodyPr>
          <a:lstStyle>
            <a:lvl1pPr>
              <a:defRPr sz="1800">
                <a:solidFill>
                  <a:srgbClr val="000000"/>
                </a:solidFill>
                <a:latin typeface="Calibri" panose="020F0502020204030204" pitchFamily="34" charset="0"/>
              </a:defRPr>
            </a:lvl1pPr>
          </a:lstStyle>
          <a:p>
            <a:r>
              <a:rPr lang="en-US" altLang="en-US"/>
              <a:t>  </a:t>
            </a:r>
            <a:fld id="{EFF31537-1ABB-493A-83DC-10ACE86899EF}" type="slidenum">
              <a:rPr lang="en-US" altLang="en-US"/>
              <a:pPr/>
              <a:t>‹#›</a:t>
            </a:fld>
            <a:endParaRPr lang="en-US" altLang="en-US"/>
          </a:p>
        </p:txBody>
      </p:sp>
      <p:sp>
        <p:nvSpPr>
          <p:cNvPr id="6" name="Footer Placeholder 5"/>
          <p:cNvSpPr>
            <a:spLocks noGrp="1"/>
          </p:cNvSpPr>
          <p:nvPr>
            <p:ph type="ftr" sz="quarter" idx="11"/>
          </p:nvPr>
        </p:nvSpPr>
        <p:spPr>
          <a:xfrm>
            <a:off x="900113" y="6308725"/>
            <a:ext cx="8064500" cy="549275"/>
          </a:xfrm>
          <a:prstGeom prst="rect">
            <a:avLst/>
          </a:prstGeom>
        </p:spPr>
        <p:txBody>
          <a:bodyPr vert="horz" wrap="square" lIns="91440" tIns="45720" rIns="91440" bIns="45720" numCol="1" anchor="t" anchorCtr="0" compatLnSpc="1">
            <a:prstTxWarp prst="textNoShape">
              <a:avLst/>
            </a:prstTxWarp>
          </a:bodyPr>
          <a:lstStyle>
            <a:lvl1pPr>
              <a:defRPr sz="1200">
                <a:solidFill>
                  <a:srgbClr val="FFFFFF"/>
                </a:solidFill>
                <a:latin typeface="Arial" panose="020B0604020202020204" pitchFamily="34" charset="0"/>
              </a:defRPr>
            </a:lvl1pPr>
          </a:lstStyle>
          <a:p>
            <a:endParaRPr lang="en-US" altLang="en-US"/>
          </a:p>
        </p:txBody>
      </p:sp>
    </p:spTree>
    <p:extLst>
      <p:ext uri="{BB962C8B-B14F-4D97-AF65-F5344CB8AC3E}">
        <p14:creationId xmlns:p14="http://schemas.microsoft.com/office/powerpoint/2010/main" val="35343990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4" name="Rectangle 3"/>
          <p:cNvSpPr/>
          <p:nvPr userDrawn="1"/>
        </p:nvSpPr>
        <p:spPr>
          <a:xfrm>
            <a:off x="0" y="1773238"/>
            <a:ext cx="9144000" cy="5084762"/>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prstClr val="white"/>
              </a:solidFill>
            </a:endParaRPr>
          </a:p>
        </p:txBody>
      </p:sp>
      <p:sp>
        <p:nvSpPr>
          <p:cNvPr id="5" name="Rectangle 4"/>
          <p:cNvSpPr/>
          <p:nvPr userDrawn="1"/>
        </p:nvSpPr>
        <p:spPr>
          <a:xfrm>
            <a:off x="0" y="1628775"/>
            <a:ext cx="9144000" cy="14446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prstClr val="white"/>
              </a:solidFill>
            </a:endParaRPr>
          </a:p>
        </p:txBody>
      </p:sp>
      <p:pic>
        <p:nvPicPr>
          <p:cNvPr id="6" name="Picture 9" descr="PHE_3268_SML_AW.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9750" y="333375"/>
            <a:ext cx="1260475"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558000" y="1800000"/>
            <a:ext cx="8028000" cy="4377600"/>
          </a:xfrm>
        </p:spPr>
        <p:txBody>
          <a:bodyPr/>
          <a:lstStyle>
            <a:lvl1pPr marL="0" indent="0">
              <a:buNone/>
              <a:defRPr sz="3600" b="0" i="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7" name="Slide Number Placeholder 5"/>
          <p:cNvSpPr>
            <a:spLocks noGrp="1"/>
          </p:cNvSpPr>
          <p:nvPr>
            <p:ph type="sldNum" sz="quarter" idx="10"/>
          </p:nvPr>
        </p:nvSpPr>
        <p:spPr>
          <a:xfrm>
            <a:off x="0" y="6308725"/>
            <a:ext cx="9144000" cy="549275"/>
          </a:xfrm>
          <a:prstGeom prst="rect">
            <a:avLst/>
          </a:prstGeom>
        </p:spPr>
        <p:txBody>
          <a:bodyPr vert="horz" wrap="square" lIns="91440" tIns="45720" rIns="91440" bIns="45720" numCol="1" anchor="t" anchorCtr="0" compatLnSpc="1">
            <a:prstTxWarp prst="textNoShape">
              <a:avLst/>
            </a:prstTxWarp>
          </a:bodyPr>
          <a:lstStyle>
            <a:lvl1pPr>
              <a:defRPr sz="1800">
                <a:solidFill>
                  <a:srgbClr val="000000"/>
                </a:solidFill>
                <a:latin typeface="Calibri" panose="020F0502020204030204" pitchFamily="34" charset="0"/>
              </a:defRPr>
            </a:lvl1pPr>
          </a:lstStyle>
          <a:p>
            <a:r>
              <a:rPr lang="en-US" altLang="en-US"/>
              <a:t>  </a:t>
            </a:r>
            <a:fld id="{C47C4B9F-51E0-4E43-8BF1-E6929A35C82B}" type="slidenum">
              <a:rPr lang="en-US" altLang="en-US">
                <a:solidFill>
                  <a:srgbClr val="7F7F7F"/>
                </a:solidFill>
              </a:rPr>
              <a:pPr/>
              <a:t>‹#›</a:t>
            </a:fld>
            <a:endParaRPr lang="en-US" altLang="en-US">
              <a:solidFill>
                <a:srgbClr val="7F7F7F"/>
              </a:solidFill>
            </a:endParaRPr>
          </a:p>
        </p:txBody>
      </p:sp>
      <p:sp>
        <p:nvSpPr>
          <p:cNvPr id="8" name="Footer Placeholder 5"/>
          <p:cNvSpPr>
            <a:spLocks noGrp="1"/>
          </p:cNvSpPr>
          <p:nvPr>
            <p:ph type="ftr" sz="quarter" idx="11"/>
          </p:nvPr>
        </p:nvSpPr>
        <p:spPr>
          <a:xfrm>
            <a:off x="900113" y="6308725"/>
            <a:ext cx="8064500" cy="549275"/>
          </a:xfrm>
          <a:prstGeom prst="rect">
            <a:avLst/>
          </a:prstGeom>
        </p:spPr>
        <p:txBody>
          <a:bodyPr vert="horz" wrap="square" lIns="91440" tIns="45720" rIns="91440" bIns="45720" numCol="1" anchor="t" anchorCtr="0" compatLnSpc="1">
            <a:prstTxWarp prst="textNoShape">
              <a:avLst/>
            </a:prstTxWarp>
          </a:bodyPr>
          <a:lstStyle>
            <a:lvl1pPr>
              <a:defRPr sz="1200">
                <a:solidFill>
                  <a:srgbClr val="FFFFFF"/>
                </a:solidFill>
                <a:latin typeface="Arial" panose="020B0604020202020204" pitchFamily="34" charset="0"/>
              </a:defRPr>
            </a:lvl1pPr>
          </a:lstStyle>
          <a:p>
            <a:endParaRPr lang="en-US" altLang="en-US"/>
          </a:p>
        </p:txBody>
      </p:sp>
    </p:spTree>
    <p:extLst>
      <p:ext uri="{BB962C8B-B14F-4D97-AF65-F5344CB8AC3E}">
        <p14:creationId xmlns:p14="http://schemas.microsoft.com/office/powerpoint/2010/main" val="39759686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icture Only">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9144000" cy="6308725"/>
          </a:xfrm>
        </p:spPr>
        <p:txBody>
          <a:bodyPr rtlCol="0">
            <a:normAutofit/>
          </a:bodyPr>
          <a:lstStyle/>
          <a:p>
            <a:pPr lvl="0"/>
            <a:endParaRPr lang="en-US" noProof="0" dirty="0"/>
          </a:p>
        </p:txBody>
      </p:sp>
      <p:sp>
        <p:nvSpPr>
          <p:cNvPr id="3" name="Slide Number Placeholder 5"/>
          <p:cNvSpPr>
            <a:spLocks noGrp="1"/>
          </p:cNvSpPr>
          <p:nvPr>
            <p:ph type="sldNum" sz="quarter" idx="14"/>
          </p:nvPr>
        </p:nvSpPr>
        <p:spPr>
          <a:xfrm>
            <a:off x="0" y="6308725"/>
            <a:ext cx="9144000" cy="549275"/>
          </a:xfrm>
          <a:prstGeom prst="rect">
            <a:avLst/>
          </a:prstGeom>
        </p:spPr>
        <p:txBody>
          <a:bodyPr vert="horz" wrap="square" lIns="91440" tIns="45720" rIns="91440" bIns="45720" numCol="1" anchor="t" anchorCtr="0" compatLnSpc="1">
            <a:prstTxWarp prst="textNoShape">
              <a:avLst/>
            </a:prstTxWarp>
          </a:bodyPr>
          <a:lstStyle>
            <a:lvl1pPr>
              <a:defRPr sz="1800">
                <a:solidFill>
                  <a:srgbClr val="000000"/>
                </a:solidFill>
                <a:latin typeface="Calibri" panose="020F0502020204030204" pitchFamily="34" charset="0"/>
              </a:defRPr>
            </a:lvl1pPr>
          </a:lstStyle>
          <a:p>
            <a:r>
              <a:rPr lang="en-US" altLang="en-US"/>
              <a:t>  </a:t>
            </a:r>
            <a:fld id="{E1482C09-C830-4611-B2D6-F886BB04D6D9}" type="slidenum">
              <a:rPr lang="en-US" altLang="en-US">
                <a:solidFill>
                  <a:srgbClr val="7F7F7F"/>
                </a:solidFill>
              </a:rPr>
              <a:pPr/>
              <a:t>‹#›</a:t>
            </a:fld>
            <a:endParaRPr lang="en-US" altLang="en-US">
              <a:solidFill>
                <a:srgbClr val="7F7F7F"/>
              </a:solidFill>
            </a:endParaRPr>
          </a:p>
        </p:txBody>
      </p:sp>
      <p:sp>
        <p:nvSpPr>
          <p:cNvPr id="4" name="Footer Placeholder 5"/>
          <p:cNvSpPr>
            <a:spLocks noGrp="1"/>
          </p:cNvSpPr>
          <p:nvPr>
            <p:ph type="ftr" sz="quarter" idx="15"/>
          </p:nvPr>
        </p:nvSpPr>
        <p:spPr>
          <a:xfrm>
            <a:off x="900113" y="6308725"/>
            <a:ext cx="8064500" cy="549275"/>
          </a:xfrm>
          <a:prstGeom prst="rect">
            <a:avLst/>
          </a:prstGeom>
        </p:spPr>
        <p:txBody>
          <a:bodyPr vert="horz" wrap="square" lIns="91440" tIns="45720" rIns="91440" bIns="45720" numCol="1" anchor="t" anchorCtr="0" compatLnSpc="1">
            <a:prstTxWarp prst="textNoShape">
              <a:avLst/>
            </a:prstTxWarp>
          </a:bodyPr>
          <a:lstStyle>
            <a:lvl1pPr>
              <a:defRPr sz="1200">
                <a:solidFill>
                  <a:srgbClr val="FFFFFF"/>
                </a:solidFill>
                <a:latin typeface="Arial" panose="020B0604020202020204" pitchFamily="34" charset="0"/>
              </a:defRPr>
            </a:lvl1pPr>
          </a:lstStyle>
          <a:p>
            <a:endParaRPr lang="en-US" altLang="en-US"/>
          </a:p>
        </p:txBody>
      </p:sp>
    </p:spTree>
    <p:extLst>
      <p:ext uri="{BB962C8B-B14F-4D97-AF65-F5344CB8AC3E}">
        <p14:creationId xmlns:p14="http://schemas.microsoft.com/office/powerpoint/2010/main" val="14104583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icture Only">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9144000" cy="6308725"/>
          </a:xfrm>
        </p:spPr>
        <p:txBody>
          <a:bodyPr rtlCol="0">
            <a:normAutofit/>
          </a:bodyPr>
          <a:lstStyle/>
          <a:p>
            <a:pPr lvl="0"/>
            <a:endParaRPr lang="en-US" noProof="0" dirty="0"/>
          </a:p>
        </p:txBody>
      </p:sp>
      <p:sp>
        <p:nvSpPr>
          <p:cNvPr id="3" name="Slide Number Placeholder 5"/>
          <p:cNvSpPr>
            <a:spLocks noGrp="1"/>
          </p:cNvSpPr>
          <p:nvPr>
            <p:ph type="sldNum" sz="quarter" idx="14"/>
          </p:nvPr>
        </p:nvSpPr>
        <p:spPr>
          <a:xfrm>
            <a:off x="0" y="6308725"/>
            <a:ext cx="9144000" cy="549275"/>
          </a:xfrm>
          <a:prstGeom prst="rect">
            <a:avLst/>
          </a:prstGeom>
        </p:spPr>
        <p:txBody>
          <a:bodyPr vert="horz" wrap="square" lIns="91440" tIns="45720" rIns="91440" bIns="45720" numCol="1" anchor="t" anchorCtr="0" compatLnSpc="1">
            <a:prstTxWarp prst="textNoShape">
              <a:avLst/>
            </a:prstTxWarp>
          </a:bodyPr>
          <a:lstStyle>
            <a:lvl1pPr>
              <a:defRPr sz="1800">
                <a:solidFill>
                  <a:srgbClr val="000000"/>
                </a:solidFill>
                <a:latin typeface="Calibri" panose="020F0502020204030204" pitchFamily="34" charset="0"/>
              </a:defRPr>
            </a:lvl1pPr>
          </a:lstStyle>
          <a:p>
            <a:r>
              <a:rPr lang="en-US" altLang="en-US"/>
              <a:t>  </a:t>
            </a:r>
            <a:fld id="{2B93E3DB-6DCD-4705-B18B-A464734A8A4A}" type="slidenum">
              <a:rPr lang="en-US" altLang="en-US">
                <a:solidFill>
                  <a:srgbClr val="7F7F7F"/>
                </a:solidFill>
              </a:rPr>
              <a:pPr/>
              <a:t>‹#›</a:t>
            </a:fld>
            <a:endParaRPr lang="en-US" altLang="en-US">
              <a:solidFill>
                <a:srgbClr val="7F7F7F"/>
              </a:solidFill>
            </a:endParaRPr>
          </a:p>
        </p:txBody>
      </p:sp>
      <p:sp>
        <p:nvSpPr>
          <p:cNvPr id="4" name="Footer Placeholder 5"/>
          <p:cNvSpPr>
            <a:spLocks noGrp="1"/>
          </p:cNvSpPr>
          <p:nvPr>
            <p:ph type="ftr" sz="quarter" idx="15"/>
          </p:nvPr>
        </p:nvSpPr>
        <p:spPr>
          <a:xfrm>
            <a:off x="900113" y="6308725"/>
            <a:ext cx="8064500" cy="549275"/>
          </a:xfrm>
          <a:prstGeom prst="rect">
            <a:avLst/>
          </a:prstGeom>
        </p:spPr>
        <p:txBody>
          <a:bodyPr vert="horz" wrap="square" lIns="91440" tIns="45720" rIns="91440" bIns="45720" numCol="1" anchor="t" anchorCtr="0" compatLnSpc="1">
            <a:prstTxWarp prst="textNoShape">
              <a:avLst/>
            </a:prstTxWarp>
          </a:bodyPr>
          <a:lstStyle>
            <a:lvl1pPr>
              <a:defRPr sz="1200">
                <a:solidFill>
                  <a:srgbClr val="FFFFFF"/>
                </a:solidFill>
                <a:latin typeface="Arial" panose="020B0604020202020204" pitchFamily="34" charset="0"/>
              </a:defRPr>
            </a:lvl1pPr>
          </a:lstStyle>
          <a:p>
            <a:endParaRPr lang="en-US" altLang="en-US"/>
          </a:p>
        </p:txBody>
      </p:sp>
    </p:spTree>
    <p:extLst>
      <p:ext uri="{BB962C8B-B14F-4D97-AF65-F5344CB8AC3E}">
        <p14:creationId xmlns:p14="http://schemas.microsoft.com/office/powerpoint/2010/main" val="23777236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Tree>
    <p:extLst>
      <p:ext uri="{BB962C8B-B14F-4D97-AF65-F5344CB8AC3E}">
        <p14:creationId xmlns:p14="http://schemas.microsoft.com/office/powerpoint/2010/main" val="2689803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Text Box 9"/>
          <p:cNvSpPr txBox="1">
            <a:spLocks noGrp="1" noChangeArrowheads="1"/>
          </p:cNvSpPr>
          <p:nvPr>
            <p:ph type="sldNum" sz="quarter" idx="10"/>
          </p:nvPr>
        </p:nvSpPr>
        <p:spPr>
          <a:ln/>
        </p:spPr>
        <p:txBody>
          <a:bodyPr/>
          <a:lstStyle>
            <a:lvl1pPr>
              <a:defRPr/>
            </a:lvl1pPr>
          </a:lstStyle>
          <a:p>
            <a:fld id="{79894642-6E82-4A8D-83C0-2B6949803FEB}" type="slidenum">
              <a:rPr lang="en-US" altLang="en-US"/>
              <a:pPr/>
              <a:t>‹#›</a:t>
            </a:fld>
            <a:endParaRPr lang="en-US" altLang="en-US"/>
          </a:p>
        </p:txBody>
      </p:sp>
    </p:spTree>
    <p:extLst>
      <p:ext uri="{BB962C8B-B14F-4D97-AF65-F5344CB8AC3E}">
        <p14:creationId xmlns:p14="http://schemas.microsoft.com/office/powerpoint/2010/main" val="2352793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762000" y="19812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724400" y="19812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Box 9"/>
          <p:cNvSpPr txBox="1">
            <a:spLocks noGrp="1" noChangeArrowheads="1"/>
          </p:cNvSpPr>
          <p:nvPr>
            <p:ph type="sldNum" sz="quarter" idx="10"/>
          </p:nvPr>
        </p:nvSpPr>
        <p:spPr>
          <a:ln/>
        </p:spPr>
        <p:txBody>
          <a:bodyPr/>
          <a:lstStyle>
            <a:lvl1pPr>
              <a:defRPr/>
            </a:lvl1pPr>
          </a:lstStyle>
          <a:p>
            <a:fld id="{EA1D51D7-40F1-419C-B2D8-D4A4F024B8ED}" type="slidenum">
              <a:rPr lang="en-US" altLang="en-US"/>
              <a:pPr/>
              <a:t>‹#›</a:t>
            </a:fld>
            <a:endParaRPr lang="en-US" altLang="en-US"/>
          </a:p>
        </p:txBody>
      </p:sp>
    </p:spTree>
    <p:extLst>
      <p:ext uri="{BB962C8B-B14F-4D97-AF65-F5344CB8AC3E}">
        <p14:creationId xmlns:p14="http://schemas.microsoft.com/office/powerpoint/2010/main" val="2970577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Text Box 9"/>
          <p:cNvSpPr txBox="1">
            <a:spLocks noGrp="1" noChangeArrowheads="1"/>
          </p:cNvSpPr>
          <p:nvPr>
            <p:ph type="sldNum" sz="quarter" idx="10"/>
          </p:nvPr>
        </p:nvSpPr>
        <p:spPr>
          <a:ln/>
        </p:spPr>
        <p:txBody>
          <a:bodyPr/>
          <a:lstStyle>
            <a:lvl1pPr>
              <a:defRPr/>
            </a:lvl1pPr>
          </a:lstStyle>
          <a:p>
            <a:fld id="{482CCCE2-7144-4EAF-8EFD-D380F7E9BC33}" type="slidenum">
              <a:rPr lang="en-US" altLang="en-US"/>
              <a:pPr/>
              <a:t>‹#›</a:t>
            </a:fld>
            <a:endParaRPr lang="en-US" altLang="en-US"/>
          </a:p>
        </p:txBody>
      </p:sp>
    </p:spTree>
    <p:extLst>
      <p:ext uri="{BB962C8B-B14F-4D97-AF65-F5344CB8AC3E}">
        <p14:creationId xmlns:p14="http://schemas.microsoft.com/office/powerpoint/2010/main" val="3014681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Text Box 9"/>
          <p:cNvSpPr txBox="1">
            <a:spLocks noGrp="1" noChangeArrowheads="1"/>
          </p:cNvSpPr>
          <p:nvPr>
            <p:ph type="sldNum" sz="quarter" idx="10"/>
          </p:nvPr>
        </p:nvSpPr>
        <p:spPr>
          <a:ln/>
        </p:spPr>
        <p:txBody>
          <a:bodyPr/>
          <a:lstStyle>
            <a:lvl1pPr>
              <a:defRPr/>
            </a:lvl1pPr>
          </a:lstStyle>
          <a:p>
            <a:fld id="{491F3B5E-1365-431C-8370-2F3988CB8E31}" type="slidenum">
              <a:rPr lang="en-US" altLang="en-US"/>
              <a:pPr/>
              <a:t>‹#›</a:t>
            </a:fld>
            <a:endParaRPr lang="en-US" altLang="en-US"/>
          </a:p>
        </p:txBody>
      </p:sp>
    </p:spTree>
    <p:extLst>
      <p:ext uri="{BB962C8B-B14F-4D97-AF65-F5344CB8AC3E}">
        <p14:creationId xmlns:p14="http://schemas.microsoft.com/office/powerpoint/2010/main" val="593102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9"/>
          <p:cNvSpPr txBox="1">
            <a:spLocks noGrp="1" noChangeArrowheads="1"/>
          </p:cNvSpPr>
          <p:nvPr>
            <p:ph type="sldNum" sz="quarter" idx="10"/>
          </p:nvPr>
        </p:nvSpPr>
        <p:spPr>
          <a:ln/>
        </p:spPr>
        <p:txBody>
          <a:bodyPr/>
          <a:lstStyle>
            <a:lvl1pPr>
              <a:defRPr/>
            </a:lvl1pPr>
          </a:lstStyle>
          <a:p>
            <a:fld id="{76CDCDE3-A8AE-4A20-8DC1-6F6E3FE08E48}" type="slidenum">
              <a:rPr lang="en-US" altLang="en-US"/>
              <a:pPr/>
              <a:t>‹#›</a:t>
            </a:fld>
            <a:endParaRPr lang="en-US" altLang="en-US"/>
          </a:p>
        </p:txBody>
      </p:sp>
    </p:spTree>
    <p:extLst>
      <p:ext uri="{BB962C8B-B14F-4D97-AF65-F5344CB8AC3E}">
        <p14:creationId xmlns:p14="http://schemas.microsoft.com/office/powerpoint/2010/main" val="35592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Text Box 9"/>
          <p:cNvSpPr txBox="1">
            <a:spLocks noGrp="1" noChangeArrowheads="1"/>
          </p:cNvSpPr>
          <p:nvPr>
            <p:ph type="sldNum" sz="quarter" idx="10"/>
          </p:nvPr>
        </p:nvSpPr>
        <p:spPr>
          <a:ln/>
        </p:spPr>
        <p:txBody>
          <a:bodyPr/>
          <a:lstStyle>
            <a:lvl1pPr>
              <a:defRPr/>
            </a:lvl1pPr>
          </a:lstStyle>
          <a:p>
            <a:fld id="{143D67B8-8374-48CD-8A64-677FFF0A362A}" type="slidenum">
              <a:rPr lang="en-US" altLang="en-US"/>
              <a:pPr/>
              <a:t>‹#›</a:t>
            </a:fld>
            <a:endParaRPr lang="en-US" altLang="en-US"/>
          </a:p>
        </p:txBody>
      </p:sp>
    </p:spTree>
    <p:extLst>
      <p:ext uri="{BB962C8B-B14F-4D97-AF65-F5344CB8AC3E}">
        <p14:creationId xmlns:p14="http://schemas.microsoft.com/office/powerpoint/2010/main" val="2821573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Text Box 9"/>
          <p:cNvSpPr txBox="1">
            <a:spLocks noGrp="1" noChangeArrowheads="1"/>
          </p:cNvSpPr>
          <p:nvPr>
            <p:ph type="sldNum" sz="quarter" idx="10"/>
          </p:nvPr>
        </p:nvSpPr>
        <p:spPr>
          <a:ln/>
        </p:spPr>
        <p:txBody>
          <a:bodyPr/>
          <a:lstStyle>
            <a:lvl1pPr>
              <a:defRPr/>
            </a:lvl1pPr>
          </a:lstStyle>
          <a:p>
            <a:fld id="{AE23B000-6940-45B6-8ACE-5795405F99B4}" type="slidenum">
              <a:rPr lang="en-US" altLang="en-US"/>
              <a:pPr/>
              <a:t>‹#›</a:t>
            </a:fld>
            <a:endParaRPr lang="en-US" altLang="en-US"/>
          </a:p>
        </p:txBody>
      </p:sp>
    </p:spTree>
    <p:extLst>
      <p:ext uri="{BB962C8B-B14F-4D97-AF65-F5344CB8AC3E}">
        <p14:creationId xmlns:p14="http://schemas.microsoft.com/office/powerpoint/2010/main" val="3362270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image" Target="../media/image4.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3.jpe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7"/>
          <p:cNvSpPr>
            <a:spLocks noGrp="1" noChangeArrowheads="1"/>
          </p:cNvSpPr>
          <p:nvPr>
            <p:ph type="body" idx="1"/>
          </p:nvPr>
        </p:nvSpPr>
        <p:spPr bwMode="auto">
          <a:xfrm>
            <a:off x="762000" y="1981200"/>
            <a:ext cx="77724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800" tIns="50800" rIns="91440" bIns="5080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33" name="Text Box 9"/>
          <p:cNvSpPr txBox="1">
            <a:spLocks noGrp="1" noChangeArrowheads="1"/>
          </p:cNvSpPr>
          <p:nvPr>
            <p:ph type="sldNum" sz="quarter" idx="4"/>
          </p:nvPr>
        </p:nvSpPr>
        <p:spPr bwMode="auto">
          <a:xfrm>
            <a:off x="7924800" y="6578600"/>
            <a:ext cx="255588" cy="241300"/>
          </a:xfrm>
          <a:prstGeom prst="rect">
            <a:avLst/>
          </a:prstGeom>
          <a:noFill/>
          <a:ln w="12700">
            <a:noFill/>
            <a:miter lim="800000"/>
            <a:headEnd/>
            <a:tailEnd/>
          </a:ln>
          <a:effectLst/>
        </p:spPr>
        <p:txBody>
          <a:bodyPr vert="horz" wrap="none" lIns="91440" tIns="45720" rIns="91440" bIns="45720" numCol="1" anchor="t" anchorCtr="0" compatLnSpc="1">
            <a:prstTxWarp prst="textNoShape">
              <a:avLst/>
            </a:prstTxWarp>
          </a:bodyPr>
          <a:lstStyle>
            <a:lvl1pPr algn="ctr">
              <a:defRPr sz="1000">
                <a:latin typeface="Arial" panose="020B0604020202020204" pitchFamily="34" charset="0"/>
                <a:cs typeface="Arial" panose="020B0604020202020204" pitchFamily="34" charset="0"/>
                <a:sym typeface="Arial" panose="020B0604020202020204" pitchFamily="34" charset="0"/>
              </a:defRPr>
            </a:lvl1pPr>
          </a:lstStyle>
          <a:p>
            <a:fld id="{C1375168-40E0-406F-9380-F6BAFF2EFE46}" type="slidenum">
              <a:rPr lang="en-US" altLang="en-US"/>
              <a:pPr/>
              <a:t>‹#›</a:t>
            </a:fld>
            <a:endParaRPr lang="en-US" altLang="en-US"/>
          </a:p>
        </p:txBody>
      </p:sp>
      <p:pic>
        <p:nvPicPr>
          <p:cNvPr id="1028" name="Picture 7" descr="LCN LOGO FINAL LARGE"/>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001000" y="0"/>
            <a:ext cx="11430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6"/>
          <p:cNvSpPr>
            <a:spLocks noChangeArrowheads="1"/>
          </p:cNvSpPr>
          <p:nvPr userDrawn="1"/>
        </p:nvSpPr>
        <p:spPr bwMode="auto">
          <a:xfrm>
            <a:off x="0" y="0"/>
            <a:ext cx="8108950" cy="801688"/>
          </a:xfrm>
          <a:prstGeom prst="rect">
            <a:avLst/>
          </a:prstGeom>
          <a:gradFill rotWithShape="1">
            <a:gsLst>
              <a:gs pos="0">
                <a:srgbClr val="5DB5FC"/>
              </a:gs>
              <a:gs pos="50000">
                <a:srgbClr val="BDE0FF"/>
              </a:gs>
              <a:gs pos="70000">
                <a:srgbClr val="DFEFFF"/>
              </a:gs>
              <a:gs pos="80000">
                <a:srgbClr val="DFEFFF"/>
              </a:gs>
              <a:gs pos="84000">
                <a:srgbClr val="DFEFFF"/>
              </a:gs>
              <a:gs pos="88000">
                <a:srgbClr val="DFEFFF"/>
              </a:gs>
              <a:gs pos="88000">
                <a:srgbClr val="DFEFFF"/>
              </a:gs>
              <a:gs pos="88000">
                <a:srgbClr val="DFEFFF"/>
              </a:gs>
              <a:gs pos="88000">
                <a:srgbClr val="DFEFFF"/>
              </a:gs>
              <a:gs pos="89999">
                <a:srgbClr val="DFEFFF"/>
              </a:gs>
              <a:gs pos="100000">
                <a:srgbClr val="DFEFFF"/>
              </a:gs>
            </a:gsLst>
            <a:lin ang="0"/>
          </a:gradFill>
          <a:ln>
            <a:noFill/>
          </a:ln>
          <a:extLst>
            <a:ext uri="{91240B29-F687-4f45-9708-019B960494DF}"/>
          </a:extLst>
        </p:spPr>
        <p:txBody>
          <a:bodyPr/>
          <a:lstStyle/>
          <a:p>
            <a:pPr eaLnBrk="0" hangingPunct="0">
              <a:defRPr/>
            </a:pPr>
            <a:endParaRPr lang="en-GB">
              <a:latin typeface="Times" charset="0"/>
              <a:ea typeface="ヒラギノ明朝 Pro W3" charset="0"/>
              <a:cs typeface="ヒラギノ明朝 Pro W3" charset="0"/>
            </a:endParaRPr>
          </a:p>
        </p:txBody>
      </p:sp>
      <p:sp>
        <p:nvSpPr>
          <p:cNvPr id="8" name="Rectangle 7"/>
          <p:cNvSpPr/>
          <p:nvPr userDrawn="1"/>
        </p:nvSpPr>
        <p:spPr bwMode="auto">
          <a:xfrm>
            <a:off x="4049713" y="0"/>
            <a:ext cx="4059237" cy="801688"/>
          </a:xfrm>
          <a:prstGeom prst="rect">
            <a:avLst/>
          </a:prstGeom>
          <a:gradFill flip="none" rotWithShape="1">
            <a:gsLst>
              <a:gs pos="100000">
                <a:schemeClr val="bg1"/>
              </a:gs>
              <a:gs pos="50000">
                <a:srgbClr val="5DB5FC">
                  <a:tint val="44500"/>
                  <a:satMod val="160000"/>
                </a:srgbClr>
              </a:gs>
              <a:gs pos="70000">
                <a:srgbClr val="5DB5FC">
                  <a:tint val="23500"/>
                  <a:satMod val="160000"/>
                </a:srgbClr>
              </a:gs>
              <a:gs pos="80000">
                <a:srgbClr val="5DB5FC">
                  <a:tint val="23500"/>
                  <a:satMod val="160000"/>
                </a:srgbClr>
              </a:gs>
              <a:gs pos="84000">
                <a:srgbClr val="5DB5FC">
                  <a:tint val="23500"/>
                  <a:satMod val="160000"/>
                </a:srgbClr>
              </a:gs>
              <a:gs pos="88000">
                <a:srgbClr val="5DB5FC">
                  <a:tint val="23500"/>
                  <a:satMod val="160000"/>
                </a:srgbClr>
              </a:gs>
              <a:gs pos="88000">
                <a:srgbClr val="5DB5FC">
                  <a:tint val="23500"/>
                  <a:satMod val="160000"/>
                </a:srgbClr>
              </a:gs>
              <a:gs pos="88000">
                <a:srgbClr val="5DB5FC">
                  <a:tint val="23500"/>
                  <a:satMod val="160000"/>
                </a:srgbClr>
              </a:gs>
              <a:gs pos="88000">
                <a:srgbClr val="5DB5FC">
                  <a:tint val="23500"/>
                  <a:satMod val="160000"/>
                </a:srgbClr>
              </a:gs>
              <a:gs pos="90000">
                <a:srgbClr val="5DB5FC">
                  <a:tint val="23500"/>
                  <a:satMod val="160000"/>
                </a:srgbClr>
              </a:gs>
            </a:gsLst>
            <a:lin ang="0" scaled="0"/>
            <a:tileRect/>
          </a:gradFill>
          <a:ln w="12700" cap="flat" cmpd="sng" algn="ctr">
            <a:noFill/>
            <a:prstDash val="solid"/>
            <a:round/>
            <a:headEnd type="none" w="med" len="med"/>
            <a:tailEnd type="none" w="med" len="med"/>
          </a:ln>
          <a:effectLst/>
        </p:spPr>
        <p:txBody>
          <a:bodyPr/>
          <a:lstStyle/>
          <a:p>
            <a:pPr eaLnBrk="0" hangingPunct="0">
              <a:defRPr/>
            </a:pPr>
            <a:endParaRPr lang="en-GB">
              <a:latin typeface="Times" charset="0"/>
              <a:ea typeface="ヒラギノ明朝 Pro W3" charset="-128"/>
              <a:cs typeface="ヒラギノ明朝 Pro W3" charset="-128"/>
            </a:endParaRPr>
          </a:p>
        </p:txBody>
      </p:sp>
      <p:sp>
        <p:nvSpPr>
          <p:cNvPr id="1031" name="Rectangle 11"/>
          <p:cNvSpPr>
            <a:spLocks noGrp="1" noChangeArrowheads="1"/>
          </p:cNvSpPr>
          <p:nvPr>
            <p:ph type="title"/>
          </p:nvPr>
        </p:nvSpPr>
        <p:spPr bwMode="auto">
          <a:xfrm>
            <a:off x="76200" y="44450"/>
            <a:ext cx="7696200" cy="990600"/>
          </a:xfrm>
          <a:prstGeom prst="rect">
            <a:avLst/>
          </a:prstGeom>
          <a:noFill/>
          <a:ln>
            <a:noFill/>
          </a:ln>
          <a:extLst>
            <a:ext uri="{909E8E84-426E-40dd-AFC4-6F175D3DCCD1}"/>
            <a:ext uri="{91240B29-F687-4f45-9708-019B960494DF}"/>
            <a:ext uri="{FAA26D3D-D897-4be2-8F04-BA451C77F1D7}"/>
          </a:extLst>
        </p:spPr>
        <p:txBody>
          <a:bodyPr vert="horz" wrap="square" lIns="50800" tIns="50800" rIns="91440" bIns="50800" numCol="1" anchor="ctr" anchorCtr="0" compatLnSpc="1">
            <a:prstTxWarp prst="textNoShape">
              <a:avLst/>
            </a:prstTxWarp>
          </a:bodyPr>
          <a:lstStyle/>
          <a:p>
            <a:pPr lvl="0"/>
            <a:r>
              <a:rPr lang="en-US" dirty="0"/>
              <a:t>Click to edit Master title style</a:t>
            </a:r>
          </a:p>
        </p:txBody>
      </p:sp>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rtl="0" eaLnBrk="0" fontAlgn="base" hangingPunct="0">
        <a:spcBef>
          <a:spcPct val="0"/>
        </a:spcBef>
        <a:spcAft>
          <a:spcPct val="0"/>
        </a:spcAft>
        <a:defRPr sz="2800" b="1">
          <a:ln w="900" cmpd="sng">
            <a:solidFill>
              <a:schemeClr val="accent1">
                <a:satMod val="190000"/>
                <a:alpha val="55000"/>
              </a:schemeClr>
            </a:solidFill>
            <a:prstDash val="solid"/>
          </a:ln>
          <a:solidFill>
            <a:srgbClr val="FFFFFF"/>
          </a:solidFill>
          <a:latin typeface="+mj-lt"/>
          <a:ea typeface="ＭＳ Ｐゴシック" charset="-128"/>
          <a:cs typeface="ＭＳ Ｐゴシック" charset="-128"/>
        </a:defRPr>
      </a:lvl1pPr>
      <a:lvl2pPr algn="l" rtl="0" eaLnBrk="0" fontAlgn="base" hangingPunct="0">
        <a:spcBef>
          <a:spcPct val="0"/>
        </a:spcBef>
        <a:spcAft>
          <a:spcPct val="0"/>
        </a:spcAft>
        <a:defRPr sz="2800" b="1">
          <a:solidFill>
            <a:srgbClr val="FFFFFF"/>
          </a:solidFill>
          <a:latin typeface="Arial" charset="0"/>
          <a:ea typeface="ＭＳ Ｐゴシック" charset="-128"/>
          <a:cs typeface="ＭＳ Ｐゴシック" charset="-128"/>
        </a:defRPr>
      </a:lvl2pPr>
      <a:lvl3pPr algn="l" rtl="0" eaLnBrk="0" fontAlgn="base" hangingPunct="0">
        <a:spcBef>
          <a:spcPct val="0"/>
        </a:spcBef>
        <a:spcAft>
          <a:spcPct val="0"/>
        </a:spcAft>
        <a:defRPr sz="2800" b="1">
          <a:solidFill>
            <a:srgbClr val="FFFFFF"/>
          </a:solidFill>
          <a:latin typeface="Arial" charset="0"/>
          <a:ea typeface="ＭＳ Ｐゴシック" charset="-128"/>
          <a:cs typeface="ＭＳ Ｐゴシック" charset="-128"/>
        </a:defRPr>
      </a:lvl3pPr>
      <a:lvl4pPr algn="l" rtl="0" eaLnBrk="0" fontAlgn="base" hangingPunct="0">
        <a:spcBef>
          <a:spcPct val="0"/>
        </a:spcBef>
        <a:spcAft>
          <a:spcPct val="0"/>
        </a:spcAft>
        <a:defRPr sz="2800" b="1">
          <a:solidFill>
            <a:srgbClr val="FFFFFF"/>
          </a:solidFill>
          <a:latin typeface="Arial" charset="0"/>
          <a:ea typeface="ＭＳ Ｐゴシック" charset="-128"/>
          <a:cs typeface="ＭＳ Ｐゴシック" charset="-128"/>
        </a:defRPr>
      </a:lvl4pPr>
      <a:lvl5pPr algn="l" rtl="0" eaLnBrk="0" fontAlgn="base" hangingPunct="0">
        <a:spcBef>
          <a:spcPct val="0"/>
        </a:spcBef>
        <a:spcAft>
          <a:spcPct val="0"/>
        </a:spcAft>
        <a:defRPr sz="2800" b="1">
          <a:solidFill>
            <a:srgbClr val="FFFFFF"/>
          </a:solidFill>
          <a:latin typeface="Arial" charset="0"/>
          <a:ea typeface="ＭＳ Ｐゴシック" charset="-128"/>
          <a:cs typeface="ＭＳ Ｐゴシック" charset="-128"/>
        </a:defRPr>
      </a:lvl5pPr>
      <a:lvl6pPr marL="457200" algn="l" rtl="0" fontAlgn="base">
        <a:spcBef>
          <a:spcPct val="0"/>
        </a:spcBef>
        <a:spcAft>
          <a:spcPct val="0"/>
        </a:spcAft>
        <a:defRPr sz="2800" b="1">
          <a:solidFill>
            <a:schemeClr val="bg1"/>
          </a:solidFill>
          <a:latin typeface="Arial" charset="0"/>
        </a:defRPr>
      </a:lvl6pPr>
      <a:lvl7pPr marL="914400" algn="l" rtl="0" fontAlgn="base">
        <a:spcBef>
          <a:spcPct val="0"/>
        </a:spcBef>
        <a:spcAft>
          <a:spcPct val="0"/>
        </a:spcAft>
        <a:defRPr sz="2800" b="1">
          <a:solidFill>
            <a:schemeClr val="bg1"/>
          </a:solidFill>
          <a:latin typeface="Arial" charset="0"/>
        </a:defRPr>
      </a:lvl7pPr>
      <a:lvl8pPr marL="1371600" algn="l" rtl="0" fontAlgn="base">
        <a:spcBef>
          <a:spcPct val="0"/>
        </a:spcBef>
        <a:spcAft>
          <a:spcPct val="0"/>
        </a:spcAft>
        <a:defRPr sz="2800" b="1">
          <a:solidFill>
            <a:schemeClr val="bg1"/>
          </a:solidFill>
          <a:latin typeface="Arial" charset="0"/>
        </a:defRPr>
      </a:lvl8pPr>
      <a:lvl9pPr marL="1828800" algn="l" rtl="0" fontAlgn="base">
        <a:spcBef>
          <a:spcPct val="0"/>
        </a:spcBef>
        <a:spcAft>
          <a:spcPct val="0"/>
        </a:spcAft>
        <a:defRPr sz="2800" b="1">
          <a:solidFill>
            <a:schemeClr val="bg1"/>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a:solidFill>
            <a:schemeClr val="tx1"/>
          </a:solidFill>
          <a:latin typeface="+mn-lt"/>
          <a:ea typeface="ＭＳ Ｐゴシック" charset="-128"/>
        </a:defRPr>
      </a:lvl5pPr>
      <a:lvl6pPr marL="2514600" indent="-228600" algn="l" rtl="0" fontAlgn="base">
        <a:spcBef>
          <a:spcPct val="20000"/>
        </a:spcBef>
        <a:spcAft>
          <a:spcPct val="0"/>
        </a:spcAft>
        <a:buChar char="»"/>
        <a:defRPr>
          <a:solidFill>
            <a:schemeClr val="tx1"/>
          </a:solidFill>
          <a:latin typeface="+mn-lt"/>
          <a:ea typeface="ＭＳ Ｐゴシック" charset="-128"/>
        </a:defRPr>
      </a:lvl6pPr>
      <a:lvl7pPr marL="2971800" indent="-228600" algn="l" rtl="0" fontAlgn="base">
        <a:spcBef>
          <a:spcPct val="20000"/>
        </a:spcBef>
        <a:spcAft>
          <a:spcPct val="0"/>
        </a:spcAft>
        <a:buChar char="»"/>
        <a:defRPr>
          <a:solidFill>
            <a:schemeClr val="tx1"/>
          </a:solidFill>
          <a:latin typeface="+mn-lt"/>
          <a:ea typeface="ＭＳ Ｐゴシック" charset="-128"/>
        </a:defRPr>
      </a:lvl7pPr>
      <a:lvl8pPr marL="3429000" indent="-228600" algn="l" rtl="0" fontAlgn="base">
        <a:spcBef>
          <a:spcPct val="20000"/>
        </a:spcBef>
        <a:spcAft>
          <a:spcPct val="0"/>
        </a:spcAft>
        <a:buChar char="»"/>
        <a:defRPr>
          <a:solidFill>
            <a:schemeClr val="tx1"/>
          </a:solidFill>
          <a:latin typeface="+mn-lt"/>
          <a:ea typeface="ＭＳ Ｐゴシック" charset="-128"/>
        </a:defRPr>
      </a:lvl8pPr>
      <a:lvl9pPr marL="3886200" indent="-228600" algn="l" rtl="0" fontAlgn="base">
        <a:spcBef>
          <a:spcPct val="20000"/>
        </a:spcBef>
        <a:spcAft>
          <a:spcPct val="0"/>
        </a:spcAft>
        <a:buChar char="»"/>
        <a:defRPr>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314" name="Text Placeholder 2"/>
          <p:cNvSpPr>
            <a:spLocks noGrp="1"/>
          </p:cNvSpPr>
          <p:nvPr>
            <p:ph type="body" idx="1"/>
          </p:nvPr>
        </p:nvSpPr>
        <p:spPr bwMode="auto">
          <a:xfrm>
            <a:off x="209550" y="1519238"/>
            <a:ext cx="8704263" cy="434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endParaRPr lang="en-US" altLang="en-US" smtClean="0"/>
          </a:p>
        </p:txBody>
      </p:sp>
      <p:sp>
        <p:nvSpPr>
          <p:cNvPr id="8" name="TextBox 7"/>
          <p:cNvSpPr txBox="1"/>
          <p:nvPr userDrawn="1"/>
        </p:nvSpPr>
        <p:spPr>
          <a:xfrm>
            <a:off x="0" y="0"/>
            <a:ext cx="9107488" cy="1196975"/>
          </a:xfrm>
          <a:prstGeom prst="rect">
            <a:avLst/>
          </a:prstGeom>
          <a:gradFill flip="none" rotWithShape="1">
            <a:gsLst>
              <a:gs pos="75000">
                <a:schemeClr val="bg1"/>
              </a:gs>
              <a:gs pos="0">
                <a:srgbClr val="15AEEE"/>
              </a:gs>
              <a:gs pos="4000">
                <a:srgbClr val="15AEEE"/>
              </a:gs>
            </a:gsLst>
            <a:lin ang="0" scaled="1"/>
            <a:tileRect/>
          </a:gradFill>
        </p:spPr>
        <p:txBody>
          <a:bodyPr>
            <a:spAutoFit/>
          </a:bodyPr>
          <a:lstStyle/>
          <a:p>
            <a:pPr defTabSz="457200" fontAlgn="auto">
              <a:spcBef>
                <a:spcPts val="0"/>
              </a:spcBef>
              <a:spcAft>
                <a:spcPts val="0"/>
              </a:spcAft>
              <a:defRPr/>
            </a:pPr>
            <a:endParaRPr lang="en-US" sz="1800" dirty="0">
              <a:solidFill>
                <a:prstClr val="black"/>
              </a:solidFill>
              <a:latin typeface="Calibri"/>
              <a:ea typeface="+mn-ea"/>
            </a:endParaRPr>
          </a:p>
        </p:txBody>
      </p:sp>
      <p:sp>
        <p:nvSpPr>
          <p:cNvPr id="13316" name="Title Placeholder 1"/>
          <p:cNvSpPr>
            <a:spLocks noGrp="1"/>
          </p:cNvSpPr>
          <p:nvPr>
            <p:ph type="title"/>
          </p:nvPr>
        </p:nvSpPr>
        <p:spPr bwMode="auto">
          <a:xfrm>
            <a:off x="34925" y="188913"/>
            <a:ext cx="780097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endParaRPr lang="en-US" altLang="en-US" smtClean="0"/>
          </a:p>
        </p:txBody>
      </p:sp>
      <p:pic>
        <p:nvPicPr>
          <p:cNvPr id="13317" name="Picture 8" descr="test.png"/>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7161213" y="303213"/>
            <a:ext cx="1803400" cy="60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5" descr="EPSRC.jpg"/>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8166100" y="6238875"/>
            <a:ext cx="811213"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1" descr="LCN_small.png"/>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7224713" y="6200775"/>
            <a:ext cx="847725" cy="6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userDrawn="1"/>
        </p:nvSpPr>
        <p:spPr>
          <a:xfrm>
            <a:off x="57150" y="6496050"/>
            <a:ext cx="1274763" cy="307975"/>
          </a:xfrm>
          <a:prstGeom prst="rect">
            <a:avLst/>
          </a:prstGeom>
          <a:noFill/>
        </p:spPr>
        <p:txBody>
          <a:bodyPr wrap="none">
            <a:spAutoFit/>
          </a:bodyPr>
          <a:lstStyle/>
          <a:p>
            <a:pPr defTabSz="457200" fontAlgn="auto">
              <a:spcBef>
                <a:spcPts val="0"/>
              </a:spcBef>
              <a:spcAft>
                <a:spcPts val="0"/>
              </a:spcAft>
              <a:defRPr/>
            </a:pPr>
            <a:r>
              <a:rPr lang="en-US" sz="1400" dirty="0">
                <a:solidFill>
                  <a:prstClr val="white">
                    <a:lumMod val="50000"/>
                  </a:prstClr>
                </a:solidFill>
                <a:latin typeface="Calibri"/>
                <a:ea typeface="+mn-ea"/>
              </a:rPr>
              <a:t>CONFIDENTIAL</a:t>
            </a:r>
          </a:p>
        </p:txBody>
      </p:sp>
    </p:spTree>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14" r:id="rId17"/>
  </p:sldLayoutIdLst>
  <p:hf hdr="0" ftr="0"/>
  <p:txStyles>
    <p:titleStyle>
      <a:lvl1pPr algn="l" defTabSz="457200" rtl="0" eaLnBrk="0" fontAlgn="base" hangingPunct="0">
        <a:spcBef>
          <a:spcPct val="0"/>
        </a:spcBef>
        <a:spcAft>
          <a:spcPct val="0"/>
        </a:spcAft>
        <a:defRPr sz="2800" kern="1200">
          <a:solidFill>
            <a:schemeClr val="tx1"/>
          </a:solidFill>
          <a:latin typeface="+mj-lt"/>
          <a:ea typeface="ＭＳ Ｐゴシック" charset="0"/>
          <a:cs typeface="ＭＳ Ｐゴシック" charset="0"/>
        </a:defRPr>
      </a:lvl1pPr>
      <a:lvl2pPr algn="l" defTabSz="457200" rtl="0" eaLnBrk="0" fontAlgn="base" hangingPunct="0">
        <a:spcBef>
          <a:spcPct val="0"/>
        </a:spcBef>
        <a:spcAft>
          <a:spcPct val="0"/>
        </a:spcAft>
        <a:defRPr sz="2800">
          <a:solidFill>
            <a:schemeClr val="tx1"/>
          </a:solidFill>
          <a:latin typeface="Calibri" charset="0"/>
          <a:ea typeface="ＭＳ Ｐゴシック" charset="0"/>
          <a:cs typeface="ＭＳ Ｐゴシック" charset="0"/>
        </a:defRPr>
      </a:lvl2pPr>
      <a:lvl3pPr algn="l" defTabSz="457200" rtl="0" eaLnBrk="0" fontAlgn="base" hangingPunct="0">
        <a:spcBef>
          <a:spcPct val="0"/>
        </a:spcBef>
        <a:spcAft>
          <a:spcPct val="0"/>
        </a:spcAft>
        <a:defRPr sz="2800">
          <a:solidFill>
            <a:schemeClr val="tx1"/>
          </a:solidFill>
          <a:latin typeface="Calibri" charset="0"/>
          <a:ea typeface="ＭＳ Ｐゴシック" charset="0"/>
          <a:cs typeface="ＭＳ Ｐゴシック" charset="0"/>
        </a:defRPr>
      </a:lvl3pPr>
      <a:lvl4pPr algn="l" defTabSz="457200" rtl="0" eaLnBrk="0" fontAlgn="base" hangingPunct="0">
        <a:spcBef>
          <a:spcPct val="0"/>
        </a:spcBef>
        <a:spcAft>
          <a:spcPct val="0"/>
        </a:spcAft>
        <a:defRPr sz="2800">
          <a:solidFill>
            <a:schemeClr val="tx1"/>
          </a:solidFill>
          <a:latin typeface="Calibri" charset="0"/>
          <a:ea typeface="ＭＳ Ｐゴシック" charset="0"/>
          <a:cs typeface="ＭＳ Ｐゴシック" charset="0"/>
        </a:defRPr>
      </a:lvl4pPr>
      <a:lvl5pPr algn="l" defTabSz="457200" rtl="0" eaLnBrk="0" fontAlgn="base" hangingPunct="0">
        <a:spcBef>
          <a:spcPct val="0"/>
        </a:spcBef>
        <a:spcAft>
          <a:spcPct val="0"/>
        </a:spcAft>
        <a:defRPr sz="2800">
          <a:solidFill>
            <a:schemeClr val="tx1"/>
          </a:solidFill>
          <a:latin typeface="Calibri" charset="0"/>
          <a:ea typeface="ＭＳ Ｐゴシック" charset="0"/>
          <a:cs typeface="ＭＳ Ｐゴシック" charset="0"/>
        </a:defRPr>
      </a:lvl5pPr>
      <a:lvl6pPr marL="457200" algn="l" defTabSz="457200" rtl="0" fontAlgn="base">
        <a:spcBef>
          <a:spcPct val="0"/>
        </a:spcBef>
        <a:spcAft>
          <a:spcPct val="0"/>
        </a:spcAft>
        <a:defRPr sz="3600">
          <a:solidFill>
            <a:schemeClr val="tx1"/>
          </a:solidFill>
          <a:latin typeface="Calibri" charset="0"/>
          <a:ea typeface="ＭＳ Ｐゴシック" charset="0"/>
          <a:cs typeface="ＭＳ Ｐゴシック" charset="0"/>
        </a:defRPr>
      </a:lvl6pPr>
      <a:lvl7pPr marL="914400" algn="l" defTabSz="457200" rtl="0" fontAlgn="base">
        <a:spcBef>
          <a:spcPct val="0"/>
        </a:spcBef>
        <a:spcAft>
          <a:spcPct val="0"/>
        </a:spcAft>
        <a:defRPr sz="3600">
          <a:solidFill>
            <a:schemeClr val="tx1"/>
          </a:solidFill>
          <a:latin typeface="Calibri" charset="0"/>
          <a:ea typeface="ＭＳ Ｐゴシック" charset="0"/>
          <a:cs typeface="ＭＳ Ｐゴシック" charset="0"/>
        </a:defRPr>
      </a:lvl7pPr>
      <a:lvl8pPr marL="1371600" algn="l" defTabSz="457200" rtl="0" fontAlgn="base">
        <a:spcBef>
          <a:spcPct val="0"/>
        </a:spcBef>
        <a:spcAft>
          <a:spcPct val="0"/>
        </a:spcAft>
        <a:defRPr sz="3600">
          <a:solidFill>
            <a:schemeClr val="tx1"/>
          </a:solidFill>
          <a:latin typeface="Calibri" charset="0"/>
          <a:ea typeface="ＭＳ Ｐゴシック" charset="0"/>
          <a:cs typeface="ＭＳ Ｐゴシック" charset="0"/>
        </a:defRPr>
      </a:lvl8pPr>
      <a:lvl9pPr marL="1828800" algn="l" defTabSz="457200" rtl="0" fontAlgn="base">
        <a:spcBef>
          <a:spcPct val="0"/>
        </a:spcBef>
        <a:spcAft>
          <a:spcPct val="0"/>
        </a:spcAft>
        <a:defRPr sz="36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1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6.xml"/><Relationship Id="rId1" Type="http://schemas.openxmlformats.org/officeDocument/2006/relationships/video" Target="file:///\\localhost\Users\andrewfisher\Documents\Presentations\Nano-centre\Parliament%20July%2015\FIBSEM_movie_H.264.mov" TargetMode="External"/><Relationship Id="rId4" Type="http://schemas.openxmlformats.org/officeDocument/2006/relationships/image" Target="../media/image46.jpeg"/></Relationships>
</file>

<file path=ppt/slides/_rels/slide1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openxmlformats.org/officeDocument/2006/relationships/image" Target="../media/image50.png"/><Relationship Id="rId5" Type="http://schemas.openxmlformats.org/officeDocument/2006/relationships/image" Target="../media/image49.jpeg"/><Relationship Id="rId4" Type="http://schemas.openxmlformats.org/officeDocument/2006/relationships/image" Target="../media/image48.png"/></Relationships>
</file>

<file path=ppt/slides/_rels/slide1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1.xml"/><Relationship Id="rId1" Type="http://schemas.openxmlformats.org/officeDocument/2006/relationships/slideLayout" Target="../slideLayouts/slideLayout17.xml"/><Relationship Id="rId5" Type="http://schemas.openxmlformats.org/officeDocument/2006/relationships/image" Target="../media/image53.png"/><Relationship Id="rId4" Type="http://schemas.openxmlformats.org/officeDocument/2006/relationships/image" Target="../media/image52.png"/></Relationships>
</file>

<file path=ppt/slides/_rels/slide14.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12.xml"/><Relationship Id="rId1" Type="http://schemas.openxmlformats.org/officeDocument/2006/relationships/slideLayout" Target="../slideLayouts/slideLayout17.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55.png"/></Relationships>
</file>

<file path=ppt/slides/_rels/slide15.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9.png"/><Relationship Id="rId3" Type="http://schemas.openxmlformats.org/officeDocument/2006/relationships/image" Target="../media/image59.jpeg"/><Relationship Id="rId7" Type="http://schemas.openxmlformats.org/officeDocument/2006/relationships/image" Target="../media/image63.png"/><Relationship Id="rId12" Type="http://schemas.openxmlformats.org/officeDocument/2006/relationships/image" Target="../media/image68.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5" Type="http://schemas.openxmlformats.org/officeDocument/2006/relationships/image" Target="../media/image71.jpeg"/><Relationship Id="rId10" Type="http://schemas.openxmlformats.org/officeDocument/2006/relationships/image" Target="../media/image66.png"/><Relationship Id="rId4" Type="http://schemas.openxmlformats.org/officeDocument/2006/relationships/image" Target="../media/image60.jpeg"/><Relationship Id="rId9" Type="http://schemas.openxmlformats.org/officeDocument/2006/relationships/image" Target="../media/image65.png"/><Relationship Id="rId14" Type="http://schemas.openxmlformats.org/officeDocument/2006/relationships/image" Target="../media/image70.png"/></Relationships>
</file>

<file path=ppt/slides/_rels/slide1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6.xml"/><Relationship Id="rId4" Type="http://schemas.openxmlformats.org/officeDocument/2006/relationships/image" Target="../media/image74.jpeg"/></Relationships>
</file>

<file path=ppt/slides/_rels/slide17.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jpeg"/></Relationships>
</file>

<file path=ppt/slides/_rels/slide1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82.png"/><Relationship Id="rId5" Type="http://schemas.openxmlformats.org/officeDocument/2006/relationships/image" Target="../media/image81.jpeg"/><Relationship Id="rId4" Type="http://schemas.openxmlformats.org/officeDocument/2006/relationships/image" Target="../media/image80.png"/></Relationships>
</file>

<file path=ppt/slides/_rels/slide19.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88.emf"/><Relationship Id="rId5" Type="http://schemas.openxmlformats.org/officeDocument/2006/relationships/image" Target="../media/image87.png"/><Relationship Id="rId4" Type="http://schemas.openxmlformats.org/officeDocument/2006/relationships/image" Target="../media/image86.jpeg"/></Relationships>
</file>

<file path=ppt/slides/_rels/slide21.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89.png"/><Relationship Id="rId7" Type="http://schemas.openxmlformats.org/officeDocument/2006/relationships/image" Target="../media/image93.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jpeg"/></Relationships>
</file>

<file path=ppt/slides/_rels/slide22.xml.rels><?xml version="1.0" encoding="UTF-8" standalone="yes"?>
<Relationships xmlns="http://schemas.openxmlformats.org/package/2006/relationships"><Relationship Id="rId8" Type="http://schemas.openxmlformats.org/officeDocument/2006/relationships/image" Target="../media/image101.emf"/><Relationship Id="rId3" Type="http://schemas.openxmlformats.org/officeDocument/2006/relationships/image" Target="../media/image96.png"/><Relationship Id="rId7" Type="http://schemas.openxmlformats.org/officeDocument/2006/relationships/image" Target="../media/image100.emf"/><Relationship Id="rId2" Type="http://schemas.openxmlformats.org/officeDocument/2006/relationships/image" Target="../media/image95.emf"/><Relationship Id="rId1" Type="http://schemas.openxmlformats.org/officeDocument/2006/relationships/slideLayout" Target="../slideLayouts/slideLayout1.xml"/><Relationship Id="rId6" Type="http://schemas.openxmlformats.org/officeDocument/2006/relationships/image" Target="../media/image99.emf"/><Relationship Id="rId11" Type="http://schemas.openxmlformats.org/officeDocument/2006/relationships/image" Target="../media/image104.emf"/><Relationship Id="rId5" Type="http://schemas.openxmlformats.org/officeDocument/2006/relationships/image" Target="../media/image98.emf"/><Relationship Id="rId10" Type="http://schemas.openxmlformats.org/officeDocument/2006/relationships/image" Target="../media/image103.emf"/><Relationship Id="rId4" Type="http://schemas.openxmlformats.org/officeDocument/2006/relationships/image" Target="../media/image97.png"/><Relationship Id="rId9" Type="http://schemas.openxmlformats.org/officeDocument/2006/relationships/image" Target="../media/image102.emf"/></Relationships>
</file>

<file path=ppt/slides/_rels/slide23.xml.rels><?xml version="1.0" encoding="UTF-8" standalone="yes"?>
<Relationships xmlns="http://schemas.openxmlformats.org/package/2006/relationships"><Relationship Id="rId8" Type="http://schemas.openxmlformats.org/officeDocument/2006/relationships/image" Target="../media/image109.emf"/><Relationship Id="rId3" Type="http://schemas.openxmlformats.org/officeDocument/2006/relationships/image" Target="../media/image106.emf"/><Relationship Id="rId7" Type="http://schemas.openxmlformats.org/officeDocument/2006/relationships/image" Target="../media/image108.emf"/><Relationship Id="rId2" Type="http://schemas.openxmlformats.org/officeDocument/2006/relationships/image" Target="../media/image105.emf"/><Relationship Id="rId1" Type="http://schemas.openxmlformats.org/officeDocument/2006/relationships/slideLayout" Target="../slideLayouts/slideLayout1.xml"/><Relationship Id="rId6" Type="http://schemas.openxmlformats.org/officeDocument/2006/relationships/image" Target="../media/image104.emf"/><Relationship Id="rId5" Type="http://schemas.openxmlformats.org/officeDocument/2006/relationships/image" Target="../media/image103.emf"/><Relationship Id="rId4" Type="http://schemas.openxmlformats.org/officeDocument/2006/relationships/image" Target="../media/image107.emf"/></Relationships>
</file>

<file path=ppt/slides/_rels/slide24.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81.jpeg"/><Relationship Id="rId1" Type="http://schemas.openxmlformats.org/officeDocument/2006/relationships/slideLayout" Target="../slideLayouts/slideLayout2.xml"/><Relationship Id="rId6" Type="http://schemas.openxmlformats.org/officeDocument/2006/relationships/image" Target="../media/image113.jpeg"/><Relationship Id="rId5" Type="http://schemas.openxmlformats.org/officeDocument/2006/relationships/image" Target="../media/image112.jpeg"/><Relationship Id="rId4" Type="http://schemas.openxmlformats.org/officeDocument/2006/relationships/image" Target="../media/image111.jpeg"/></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6.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4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Picture 3" descr="UCL_portico_new"/>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a:xfrm>
            <a:off x="0" y="1006475"/>
            <a:ext cx="2859088" cy="3727450"/>
          </a:xfrm>
        </p:spPr>
      </p:pic>
      <p:pic>
        <p:nvPicPr>
          <p:cNvPr id="33794" name="Picture 4" descr="Imp"/>
          <p:cNvPicPr>
            <a:picLocks noGrp="1" noChangeAspect="1" noChangeArrowheads="1"/>
          </p:cNvPicPr>
          <p:nvPr>
            <p:ph sz="quarter" idx="4294967295"/>
          </p:nvPr>
        </p:nvPicPr>
        <p:blipFill>
          <a:blip r:embed="rId4">
            <a:extLst>
              <a:ext uri="{28A0092B-C50C-407E-A947-70E740481C1C}">
                <a14:useLocalDpi xmlns:a14="http://schemas.microsoft.com/office/drawing/2010/main" val="0"/>
              </a:ext>
            </a:extLst>
          </a:blip>
          <a:srcRect/>
          <a:stretch>
            <a:fillRect/>
          </a:stretch>
        </p:blipFill>
        <p:spPr>
          <a:xfrm>
            <a:off x="5799138" y="1004888"/>
            <a:ext cx="3340100" cy="3730625"/>
          </a:xfrm>
        </p:spPr>
      </p:pic>
      <p:pic>
        <p:nvPicPr>
          <p:cNvPr id="33795" name="Picture 5" descr="Picture 12"/>
          <p:cNvPicPr>
            <a:picLocks noGrp="1" noChangeAspect="1" noChangeArrowheads="1"/>
          </p:cNvPicPr>
          <p:nvPr>
            <p:ph sz="quarter" idx="4294967295"/>
          </p:nvPr>
        </p:nvPicPr>
        <p:blipFill>
          <a:blip r:embed="rId5">
            <a:extLst>
              <a:ext uri="{28A0092B-C50C-407E-A947-70E740481C1C}">
                <a14:useLocalDpi xmlns:a14="http://schemas.microsoft.com/office/drawing/2010/main" val="0"/>
              </a:ext>
            </a:extLst>
          </a:blip>
          <a:srcRect/>
          <a:stretch>
            <a:fillRect/>
          </a:stretch>
        </p:blipFill>
        <p:spPr>
          <a:xfrm>
            <a:off x="449263" y="5588000"/>
            <a:ext cx="2466975" cy="754063"/>
          </a:xfrm>
        </p:spPr>
      </p:pic>
      <p:pic>
        <p:nvPicPr>
          <p:cNvPr id="33796"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70688" y="5676900"/>
            <a:ext cx="173037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7" descr="nano fcb 0086_RT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43213" y="995363"/>
            <a:ext cx="3200400" cy="372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8" name="Slide Number Placeholder 8"/>
          <p:cNvSpPr>
            <a:spLocks noGrp="1"/>
          </p:cNvSpPr>
          <p:nvPr>
            <p:ph type="sldNum" sz="quarter" idx="10"/>
          </p:nvPr>
        </p:nvSpPr>
        <p:spPr>
          <a:xfrm>
            <a:off x="8643938" y="6578600"/>
            <a:ext cx="255587" cy="2413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eaLnBrk="1" hangingPunct="1"/>
            <a:fld id="{A347C042-D9EC-4FBC-8805-A0AADF026C73}" type="slidenum">
              <a:rPr lang="en-US" altLang="en-US" sz="1000">
                <a:latin typeface="Arial" panose="020B0604020202020204" pitchFamily="34" charset="0"/>
              </a:rPr>
              <a:pPr eaLnBrk="1" hangingPunct="1"/>
              <a:t>1</a:t>
            </a:fld>
            <a:endParaRPr lang="en-US" altLang="en-US" sz="1000">
              <a:latin typeface="Arial" panose="020B0604020202020204" pitchFamily="34" charset="0"/>
            </a:endParaRPr>
          </a:p>
        </p:txBody>
      </p:sp>
      <p:pic>
        <p:nvPicPr>
          <p:cNvPr id="33799" name="Picture 10" descr="LCN LOGO FINAL LARG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16363" y="5840413"/>
            <a:ext cx="1376362" cy="97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0" name="TextBox 1"/>
          <p:cNvSpPr txBox="1">
            <a:spLocks noChangeArrowheads="1"/>
          </p:cNvSpPr>
          <p:nvPr/>
        </p:nvSpPr>
        <p:spPr bwMode="auto">
          <a:xfrm>
            <a:off x="3059113" y="5343525"/>
            <a:ext cx="30972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lgn="ctr"/>
            <a:r>
              <a:rPr lang="en-US" altLang="en-US" b="1">
                <a:latin typeface="Arial" panose="020B0604020202020204" pitchFamily="34" charset="0"/>
                <a:cs typeface="Arial" panose="020B0604020202020204" pitchFamily="34" charset="0"/>
              </a:rPr>
              <a:t>Andrew Fisher</a:t>
            </a:r>
          </a:p>
        </p:txBody>
      </p:sp>
      <p:sp>
        <p:nvSpPr>
          <p:cNvPr id="33801" name="TextBox 2"/>
          <p:cNvSpPr txBox="1">
            <a:spLocks noChangeArrowheads="1"/>
          </p:cNvSpPr>
          <p:nvPr/>
        </p:nvSpPr>
        <p:spPr bwMode="auto">
          <a:xfrm>
            <a:off x="1403350" y="4797425"/>
            <a:ext cx="63373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lgn="ctr"/>
            <a:r>
              <a:rPr lang="en-US" altLang="en-US" sz="2800" b="1">
                <a:latin typeface="Arial" panose="020B0604020202020204" pitchFamily="34" charset="0"/>
                <a:cs typeface="Arial" panose="020B0604020202020204" pitchFamily="34" charset="0"/>
              </a:rPr>
              <a:t>Introduction to Nanotechnology</a:t>
            </a:r>
          </a:p>
        </p:txBody>
      </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 descr="New sample geometry.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95738" y="3179763"/>
            <a:ext cx="4826000" cy="367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2" name="Rectangle 5"/>
          <p:cNvSpPr>
            <a:spLocks noChangeArrowheads="1"/>
          </p:cNvSpPr>
          <p:nvPr/>
        </p:nvSpPr>
        <p:spPr bwMode="auto">
          <a:xfrm>
            <a:off x="4038600" y="1371600"/>
            <a:ext cx="41910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eaLnBrk="1" hangingPunct="1">
              <a:spcBef>
                <a:spcPct val="20000"/>
              </a:spcBef>
            </a:pPr>
            <a:endParaRPr lang="en-US" altLang="en-US" sz="3200">
              <a:solidFill>
                <a:srgbClr val="000000"/>
              </a:solidFill>
              <a:latin typeface="Arial" panose="020B0604020202020204" pitchFamily="34" charset="0"/>
            </a:endParaRPr>
          </a:p>
          <a:p>
            <a:pPr eaLnBrk="1" hangingPunct="1">
              <a:spcBef>
                <a:spcPct val="20000"/>
              </a:spcBef>
              <a:buFontTx/>
              <a:buChar char="•"/>
            </a:pPr>
            <a:endParaRPr lang="en-US" altLang="en-US" sz="3200">
              <a:solidFill>
                <a:srgbClr val="000000"/>
              </a:solidFill>
              <a:latin typeface="Arial" panose="020B0604020202020204" pitchFamily="34" charset="0"/>
            </a:endParaRPr>
          </a:p>
          <a:p>
            <a:pPr lvl="2" eaLnBrk="1" hangingPunct="1">
              <a:spcBef>
                <a:spcPct val="20000"/>
              </a:spcBef>
              <a:buFontTx/>
              <a:buChar char="•"/>
            </a:pPr>
            <a:endParaRPr lang="en-US" altLang="en-US">
              <a:solidFill>
                <a:srgbClr val="000000"/>
              </a:solidFill>
              <a:latin typeface="Arial" panose="020B0604020202020204" pitchFamily="34" charset="0"/>
            </a:endParaRPr>
          </a:p>
        </p:txBody>
      </p:sp>
      <p:sp>
        <p:nvSpPr>
          <p:cNvPr id="51203" name="Rectangle 11"/>
          <p:cNvSpPr>
            <a:spLocks noChangeArrowheads="1"/>
          </p:cNvSpPr>
          <p:nvPr/>
        </p:nvSpPr>
        <p:spPr bwMode="auto">
          <a:xfrm>
            <a:off x="2771775" y="1125538"/>
            <a:ext cx="2470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US" altLang="en-US" sz="2000">
                <a:solidFill>
                  <a:srgbClr val="000000"/>
                </a:solidFill>
                <a:latin typeface="Arial" panose="020B0604020202020204" pitchFamily="34" charset="0"/>
              </a:rPr>
              <a:t>Electron microscopy</a:t>
            </a:r>
          </a:p>
        </p:txBody>
      </p:sp>
      <p:sp>
        <p:nvSpPr>
          <p:cNvPr id="51204" name="Rectangle 13"/>
          <p:cNvSpPr>
            <a:spLocks noChangeArrowheads="1"/>
          </p:cNvSpPr>
          <p:nvPr/>
        </p:nvSpPr>
        <p:spPr bwMode="auto">
          <a:xfrm>
            <a:off x="12700" y="2997200"/>
            <a:ext cx="32496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US" altLang="en-US" sz="2000">
                <a:solidFill>
                  <a:srgbClr val="000000"/>
                </a:solidFill>
                <a:latin typeface="Arial" panose="020B0604020202020204" pitchFamily="34" charset="0"/>
              </a:rPr>
              <a:t>Functional characterization</a:t>
            </a:r>
          </a:p>
        </p:txBody>
      </p:sp>
      <p:sp>
        <p:nvSpPr>
          <p:cNvPr id="51205" name="AutoShape 14"/>
          <p:cNvSpPr>
            <a:spLocks noChangeArrowheads="1"/>
          </p:cNvSpPr>
          <p:nvPr/>
        </p:nvSpPr>
        <p:spPr bwMode="auto">
          <a:xfrm>
            <a:off x="2268538" y="2066925"/>
            <a:ext cx="976312" cy="333375"/>
          </a:xfrm>
          <a:prstGeom prst="rightArrow">
            <a:avLst>
              <a:gd name="adj1" fmla="val 34287"/>
              <a:gd name="adj2" fmla="val 73336"/>
            </a:avLst>
          </a:prstGeom>
          <a:solidFill>
            <a:schemeClr val="tx1"/>
          </a:solidFill>
          <a:ln w="9525">
            <a:solidFill>
              <a:schemeClr val="tx1"/>
            </a:solidFill>
            <a:miter lim="800000"/>
            <a:headEnd/>
            <a:tailEnd/>
          </a:ln>
        </p:spPr>
        <p:txBody>
          <a:bodyPr wrap="none" anchor="ct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lgn="ctr"/>
            <a:endParaRPr lang="en-US" altLang="en-US" b="1">
              <a:solidFill>
                <a:srgbClr val="000000"/>
              </a:solidFill>
              <a:latin typeface="Arial" panose="020B0604020202020204" pitchFamily="34" charset="0"/>
            </a:endParaRPr>
          </a:p>
        </p:txBody>
      </p:sp>
      <p:pic>
        <p:nvPicPr>
          <p:cNvPr id="51206" name="Picture 2" descr="Sarah_Fig1.jpg"/>
          <p:cNvPicPr>
            <a:picLocks noChangeAspect="1"/>
          </p:cNvPicPr>
          <p:nvPr/>
        </p:nvPicPr>
        <p:blipFill>
          <a:blip r:embed="rId4">
            <a:extLst>
              <a:ext uri="{28A0092B-C50C-407E-A947-70E740481C1C}">
                <a14:useLocalDpi xmlns:a14="http://schemas.microsoft.com/office/drawing/2010/main" val="0"/>
              </a:ext>
            </a:extLst>
          </a:blip>
          <a:srcRect l="20833" r="34167"/>
          <a:stretch>
            <a:fillRect/>
          </a:stretch>
        </p:blipFill>
        <p:spPr bwMode="auto">
          <a:xfrm>
            <a:off x="-4763" y="981075"/>
            <a:ext cx="2560638" cy="215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7" name="AutoShape 14"/>
          <p:cNvSpPr>
            <a:spLocks noChangeArrowheads="1"/>
          </p:cNvSpPr>
          <p:nvPr/>
        </p:nvSpPr>
        <p:spPr bwMode="auto">
          <a:xfrm rot="7649824">
            <a:off x="2856706" y="3782219"/>
            <a:ext cx="976313" cy="333375"/>
          </a:xfrm>
          <a:prstGeom prst="rightArrow">
            <a:avLst>
              <a:gd name="adj1" fmla="val 34287"/>
              <a:gd name="adj2" fmla="val 73336"/>
            </a:avLst>
          </a:prstGeom>
          <a:solidFill>
            <a:schemeClr val="tx1"/>
          </a:solidFill>
          <a:ln w="9525">
            <a:solidFill>
              <a:schemeClr val="tx1"/>
            </a:solidFill>
            <a:miter lim="800000"/>
            <a:headEnd/>
            <a:tailEnd/>
          </a:ln>
        </p:spPr>
        <p:txBody>
          <a:bodyPr wrap="none" anchor="ct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lgn="ctr"/>
            <a:endParaRPr lang="en-US" altLang="en-US" b="1">
              <a:solidFill>
                <a:srgbClr val="000000"/>
              </a:solidFill>
              <a:latin typeface="Arial" panose="020B0604020202020204" pitchFamily="34" charset="0"/>
            </a:endParaRPr>
          </a:p>
        </p:txBody>
      </p:sp>
      <p:pic>
        <p:nvPicPr>
          <p:cNvPr id="51208" name="Picture 1" descr="4004_address_register.jpg"/>
          <p:cNvPicPr>
            <a:picLocks noChangeAspect="1"/>
          </p:cNvPicPr>
          <p:nvPr/>
        </p:nvPicPr>
        <p:blipFill>
          <a:blip r:embed="rId5">
            <a:extLst>
              <a:ext uri="{28A0092B-C50C-407E-A947-70E740481C1C}">
                <a14:useLocalDpi xmlns:a14="http://schemas.microsoft.com/office/drawing/2010/main" val="0"/>
              </a:ext>
            </a:extLst>
          </a:blip>
          <a:srcRect t="5556" r="58333" b="25000"/>
          <a:stretch>
            <a:fillRect/>
          </a:stretch>
        </p:blipFill>
        <p:spPr bwMode="auto">
          <a:xfrm>
            <a:off x="1835150" y="4365625"/>
            <a:ext cx="1828800" cy="228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9" name="Rectangle 11"/>
          <p:cNvSpPr>
            <a:spLocks noChangeArrowheads="1"/>
          </p:cNvSpPr>
          <p:nvPr/>
        </p:nvSpPr>
        <p:spPr bwMode="auto">
          <a:xfrm>
            <a:off x="0" y="4437063"/>
            <a:ext cx="208756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lgn="ctr"/>
            <a:r>
              <a:rPr lang="en-US" altLang="en-US" sz="2000">
                <a:solidFill>
                  <a:srgbClr val="000000"/>
                </a:solidFill>
                <a:latin typeface="Arial" panose="020B0604020202020204" pitchFamily="34" charset="0"/>
              </a:rPr>
              <a:t>Circuit reconstruction</a:t>
            </a:r>
          </a:p>
          <a:p>
            <a:pPr algn="ctr"/>
            <a:r>
              <a:rPr lang="en-US" altLang="en-US" sz="2000">
                <a:solidFill>
                  <a:srgbClr val="000000"/>
                </a:solidFill>
                <a:latin typeface="Arial" panose="020B0604020202020204" pitchFamily="34" charset="0"/>
              </a:rPr>
              <a:t>&amp; modelling</a:t>
            </a:r>
          </a:p>
        </p:txBody>
      </p:sp>
      <p:pic>
        <p:nvPicPr>
          <p:cNvPr id="51210" name="Picture 3" descr="Purkinje_neon_glow.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203575" y="1557338"/>
            <a:ext cx="1495425" cy="191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6200" y="44624"/>
            <a:ext cx="7696200" cy="990600"/>
          </a:xfrm>
        </p:spPr>
        <p:txBody>
          <a:bodyPr/>
          <a:lstStyle/>
          <a:p>
            <a:pPr>
              <a:defRPr/>
            </a:pPr>
            <a:r>
              <a:rPr lang="en-US" dirty="0" smtClean="0">
                <a:solidFill>
                  <a:schemeClr val="bg1"/>
                </a:solidFill>
                <a:latin typeface="Helvetica" charset="0"/>
              </a:rPr>
              <a:t>Neural function and structure</a:t>
            </a:r>
            <a:br>
              <a:rPr lang="en-US" dirty="0" smtClean="0">
                <a:solidFill>
                  <a:schemeClr val="bg1"/>
                </a:solidFill>
                <a:latin typeface="Helvetica" charset="0"/>
              </a:rPr>
            </a:br>
            <a:endParaRPr lang="en-US" dirty="0"/>
          </a:p>
        </p:txBody>
      </p:sp>
      <p:sp>
        <p:nvSpPr>
          <p:cNvPr id="3" name="TextBox 2"/>
          <p:cNvSpPr txBox="1">
            <a:spLocks noChangeArrowheads="1"/>
          </p:cNvSpPr>
          <p:nvPr/>
        </p:nvSpPr>
        <p:spPr bwMode="auto">
          <a:xfrm>
            <a:off x="5580063" y="2012950"/>
            <a:ext cx="34559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US" altLang="en-US">
                <a:latin typeface="Arial" panose="020B0604020202020204" pitchFamily="34" charset="0"/>
                <a:cs typeface="Arial" panose="020B0604020202020204" pitchFamily="34" charset="0"/>
              </a:rPr>
              <a:t>Experimental information obtained using nanoscience tools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9"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dissolve">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FIBSEM_movie_H.264.mov" descr="/Users/roth/Desktop/Berlin 2010/FIBSEM_movie_H.264.mov">
            <a:hlinkClick r:id="" action="ppaction://media"/>
          </p:cNvPr>
          <p:cNvPicPr>
            <a:picLocks noChangeAspect="1" noChangeArrowheads="1"/>
          </p:cNvPicPr>
          <p:nvPr>
            <a:videoFile r:link="rId1"/>
          </p:nvPr>
        </p:nvPicPr>
        <p:blipFill>
          <a:blip r:embed="rId3">
            <a:extLst>
              <a:ext uri="{28A0092B-C50C-407E-A947-70E740481C1C}">
                <a14:useLocalDpi xmlns:a14="http://schemas.microsoft.com/office/drawing/2010/main" val="0"/>
              </a:ext>
            </a:extLst>
          </a:blip>
          <a:srcRect/>
          <a:stretch>
            <a:fillRect/>
          </a:stretch>
        </p:blipFill>
        <p:spPr bwMode="auto">
          <a:xfrm>
            <a:off x="127000" y="898525"/>
            <a:ext cx="88900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descr="cube_white_background.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28600" y="836613"/>
            <a:ext cx="8520113" cy="593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6200" y="44624"/>
            <a:ext cx="7696200" cy="990600"/>
          </a:xfrm>
        </p:spPr>
        <p:txBody>
          <a:bodyPr/>
          <a:lstStyle/>
          <a:p>
            <a:pPr>
              <a:defRPr/>
            </a:pPr>
            <a:r>
              <a:rPr lang="en-US" dirty="0" smtClean="0"/>
              <a:t>3D reconstruction</a:t>
            </a:r>
            <a:endParaRPr lang="en-US" dirty="0"/>
          </a:p>
        </p:txBody>
      </p:sp>
      <p:sp>
        <p:nvSpPr>
          <p:cNvPr id="53252" name="TextBox 2"/>
          <p:cNvSpPr txBox="1">
            <a:spLocks noChangeArrowheads="1"/>
          </p:cNvSpPr>
          <p:nvPr/>
        </p:nvSpPr>
        <p:spPr bwMode="auto">
          <a:xfrm>
            <a:off x="539750" y="6381750"/>
            <a:ext cx="48958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US" altLang="en-US">
                <a:latin typeface="Arial" panose="020B0604020202020204" pitchFamily="34" charset="0"/>
                <a:cs typeface="Arial" panose="020B0604020202020204" pitchFamily="34" charset="0"/>
              </a:rPr>
              <a:t>Michael Hausser and Arnd Roth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23554"/>
                                        </p:tgtEl>
                                        <p:attrNameLst>
                                          <p:attrName>style.visibility</p:attrName>
                                        </p:attrNameLst>
                                      </p:cBhvr>
                                      <p:to>
                                        <p:strVal val="hidden"/>
                                      </p:to>
                                    </p:set>
                                    <p:cmd type="call" cmd="stop">
                                      <p:cBhvr>
                                        <p:cTn id="9" dur="1">
                                          <p:stCondLst>
                                            <p:cond delay="0"/>
                                          </p:stCondLst>
                                        </p:cTn>
                                        <p:tgtEl>
                                          <p:spTgt spid="2355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3554"/>
                    </p:tgtEl>
                  </p:cond>
                </p:stCondLst>
                <p:endSync evt="end" delay="0">
                  <p:rtn val="all"/>
                </p:endSync>
                <p:childTnLst>
                  <p:par>
                    <p:cTn id="11" fill="hold" nodeType="clickPar">
                      <p:stCondLst>
                        <p:cond delay="0"/>
                      </p:stCondLst>
                      <p:childTnLst>
                        <p:par>
                          <p:cTn id="12" fill="hold" nodeType="withGroup">
                            <p:stCondLst>
                              <p:cond delay="0"/>
                            </p:stCondLst>
                            <p:childTnLst>
                              <p:par>
                                <p:cTn id="13" presetID="2" presetClass="mediacall" presetSubtype="0" fill="hold" nodeType="clickEffect">
                                  <p:stCondLst>
                                    <p:cond delay="0"/>
                                  </p:stCondLst>
                                  <p:childTnLst>
                                    <p:cmd type="call" cmd="togglePause">
                                      <p:cBhvr>
                                        <p:cTn id="14" dur="1" fill="hold"/>
                                        <p:tgtEl>
                                          <p:spTgt spid="23554"/>
                                        </p:tgtEl>
                                      </p:cBhvr>
                                    </p:cmd>
                                  </p:childTnLst>
                                </p:cTn>
                              </p:par>
                            </p:childTnLst>
                          </p:cTn>
                        </p:par>
                      </p:childTnLst>
                    </p:cTn>
                  </p:par>
                </p:childTnLst>
              </p:cTn>
              <p:nextCondLst>
                <p:cond evt="onClick" delay="0">
                  <p:tgtEl>
                    <p:spTgt spid="23554"/>
                  </p:tgtEl>
                </p:cond>
              </p:nextCondLst>
            </p:seq>
            <p:video>
              <p:cMediaNode>
                <p:cTn id="15" fill="hold" display="0">
                  <p:stCondLst>
                    <p:cond delay="indefinite"/>
                  </p:stCondLst>
                  <p:endCondLst>
                    <p:cond evt="onNext" delay="0">
                      <p:tgtEl>
                        <p:sldTgt/>
                      </p:tgtEl>
                    </p:cond>
                    <p:cond evt="onPrev" delay="0">
                      <p:tgtEl>
                        <p:sldTgt/>
                      </p:tgtEl>
                    </p:cond>
                  </p:endCondLst>
                </p:cTn>
                <p:tgtEl>
                  <p:spTgt spid="23554"/>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273" name="Group 11"/>
          <p:cNvGrpSpPr>
            <a:grpSpLocks/>
          </p:cNvGrpSpPr>
          <p:nvPr/>
        </p:nvGrpSpPr>
        <p:grpSpPr bwMode="auto">
          <a:xfrm>
            <a:off x="85725" y="1233488"/>
            <a:ext cx="6824663" cy="5364162"/>
            <a:chOff x="288632" y="824332"/>
            <a:chExt cx="6605194" cy="5190789"/>
          </a:xfrm>
        </p:grpSpPr>
        <p:pic>
          <p:nvPicPr>
            <p:cNvPr id="54280" name="Picture 7" descr="i-sense spread no text.jpeg"/>
            <p:cNvPicPr>
              <a:picLocks noChangeAspect="1"/>
            </p:cNvPicPr>
            <p:nvPr/>
          </p:nvPicPr>
          <p:blipFill>
            <a:blip r:embed="rId3">
              <a:extLst>
                <a:ext uri="{28A0092B-C50C-407E-A947-70E740481C1C}">
                  <a14:useLocalDpi xmlns:a14="http://schemas.microsoft.com/office/drawing/2010/main" val="0"/>
                </a:ext>
              </a:extLst>
            </a:blip>
            <a:srcRect b="-1378"/>
            <a:stretch>
              <a:fillRect/>
            </a:stretch>
          </p:blipFill>
          <p:spPr bwMode="auto">
            <a:xfrm>
              <a:off x="288632" y="824332"/>
              <a:ext cx="6605194" cy="5190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1228939" y="828940"/>
              <a:ext cx="2831676" cy="70664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prstClr val="white"/>
                </a:solidFill>
              </a:endParaRPr>
            </a:p>
          </p:txBody>
        </p:sp>
      </p:grpSp>
      <p:sp>
        <p:nvSpPr>
          <p:cNvPr id="3" name="TextBox 2"/>
          <p:cNvSpPr txBox="1"/>
          <p:nvPr/>
        </p:nvSpPr>
        <p:spPr>
          <a:xfrm>
            <a:off x="6604000" y="1206500"/>
            <a:ext cx="2476500" cy="1754188"/>
          </a:xfrm>
          <a:prstGeom prst="rect">
            <a:avLst/>
          </a:prstGeom>
          <a:noFill/>
        </p:spPr>
        <p:txBody>
          <a:bodyPr>
            <a:spAutoFit/>
          </a:bodyPr>
          <a:lstStyle/>
          <a:p>
            <a:pPr defTabSz="457200" fontAlgn="auto">
              <a:spcBef>
                <a:spcPts val="0"/>
              </a:spcBef>
              <a:spcAft>
                <a:spcPts val="0"/>
              </a:spcAft>
              <a:defRPr/>
            </a:pPr>
            <a:r>
              <a:rPr lang="en-US" sz="1800" dirty="0">
                <a:solidFill>
                  <a:prstClr val="black"/>
                </a:solidFill>
                <a:latin typeface="Calibri"/>
                <a:ea typeface="+mn-ea"/>
              </a:rPr>
              <a:t>‘</a:t>
            </a:r>
            <a:r>
              <a:rPr lang="en-US" sz="1800" dirty="0" err="1">
                <a:solidFill>
                  <a:prstClr val="black"/>
                </a:solidFill>
                <a:latin typeface="Calibri"/>
                <a:ea typeface="+mn-ea"/>
              </a:rPr>
              <a:t>Biobarcodes</a:t>
            </a:r>
            <a:r>
              <a:rPr lang="en-US" sz="1800" dirty="0">
                <a:solidFill>
                  <a:prstClr val="black"/>
                </a:solidFill>
                <a:latin typeface="Calibri"/>
                <a:ea typeface="+mn-ea"/>
              </a:rPr>
              <a:t>’</a:t>
            </a:r>
          </a:p>
          <a:p>
            <a:pPr marL="285750" indent="-285750" defTabSz="457200" fontAlgn="auto">
              <a:spcBef>
                <a:spcPts val="0"/>
              </a:spcBef>
              <a:spcAft>
                <a:spcPts val="0"/>
              </a:spcAft>
              <a:buFont typeface="Arial"/>
              <a:buChar char="•"/>
              <a:defRPr/>
            </a:pPr>
            <a:r>
              <a:rPr lang="en-US" sz="1800" dirty="0">
                <a:solidFill>
                  <a:prstClr val="black"/>
                </a:solidFill>
                <a:latin typeface="Calibri"/>
                <a:ea typeface="+mn-ea"/>
              </a:rPr>
              <a:t>Quantum dot sensors</a:t>
            </a:r>
          </a:p>
          <a:p>
            <a:pPr marL="285750" indent="-285750" defTabSz="457200" fontAlgn="auto">
              <a:spcBef>
                <a:spcPts val="0"/>
              </a:spcBef>
              <a:spcAft>
                <a:spcPts val="0"/>
              </a:spcAft>
              <a:buFont typeface="Arial"/>
              <a:buChar char="•"/>
              <a:defRPr/>
            </a:pPr>
            <a:r>
              <a:rPr lang="en-US" sz="1800" dirty="0">
                <a:solidFill>
                  <a:prstClr val="black"/>
                </a:solidFill>
                <a:latin typeface="Calibri"/>
                <a:ea typeface="+mn-ea"/>
              </a:rPr>
              <a:t>Gold nanoparticle enhancement</a:t>
            </a:r>
          </a:p>
          <a:p>
            <a:pPr marL="285750" indent="-285750" defTabSz="457200" fontAlgn="auto">
              <a:spcBef>
                <a:spcPts val="0"/>
              </a:spcBef>
              <a:spcAft>
                <a:spcPts val="0"/>
              </a:spcAft>
              <a:buFont typeface="Arial"/>
              <a:buChar char="•"/>
              <a:defRPr/>
            </a:pPr>
            <a:r>
              <a:rPr lang="en-US" sz="1800" dirty="0">
                <a:solidFill>
                  <a:prstClr val="black"/>
                </a:solidFill>
                <a:latin typeface="Calibri"/>
                <a:ea typeface="+mn-ea"/>
              </a:rPr>
              <a:t>Graphene electrodes</a:t>
            </a:r>
          </a:p>
          <a:p>
            <a:pPr marL="285750" indent="-285750" defTabSz="457200" fontAlgn="auto">
              <a:spcBef>
                <a:spcPts val="0"/>
              </a:spcBef>
              <a:spcAft>
                <a:spcPts val="0"/>
              </a:spcAft>
              <a:buFont typeface="Arial"/>
              <a:buChar char="•"/>
              <a:defRPr/>
            </a:pPr>
            <a:r>
              <a:rPr lang="en-US" sz="1800" dirty="0">
                <a:solidFill>
                  <a:prstClr val="black"/>
                </a:solidFill>
                <a:latin typeface="Calibri"/>
                <a:ea typeface="+mn-ea"/>
              </a:rPr>
              <a:t>Llama </a:t>
            </a:r>
            <a:r>
              <a:rPr lang="en-US" sz="1800" dirty="0" err="1">
                <a:solidFill>
                  <a:prstClr val="black"/>
                </a:solidFill>
                <a:latin typeface="Calibri"/>
                <a:ea typeface="+mn-ea"/>
              </a:rPr>
              <a:t>nanobodies</a:t>
            </a:r>
            <a:endParaRPr lang="en-US" sz="1800" dirty="0">
              <a:solidFill>
                <a:prstClr val="black"/>
              </a:solidFill>
              <a:latin typeface="Calibri"/>
              <a:ea typeface="+mn-ea"/>
            </a:endParaRPr>
          </a:p>
        </p:txBody>
      </p:sp>
      <p:sp>
        <p:nvSpPr>
          <p:cNvPr id="54275" name="Title 17"/>
          <p:cNvSpPr>
            <a:spLocks noGrp="1"/>
          </p:cNvSpPr>
          <p:nvPr>
            <p:ph type="title"/>
          </p:nvPr>
        </p:nvSpPr>
        <p:spPr/>
        <p:txBody>
          <a:bodyPr/>
          <a:lstStyle/>
          <a:p>
            <a:r>
              <a:rPr lang="en-US" altLang="en-US" smtClean="0">
                <a:ea typeface="ＭＳ Ｐゴシック" panose="020B0600070205080204" pitchFamily="34" charset="-128"/>
              </a:rPr>
              <a:t>Early Warning Systems for Influenza</a:t>
            </a:r>
            <a:endParaRPr lang="en-US" altLang="en-US" sz="2400" i="1" smtClean="0">
              <a:ea typeface="ＭＳ Ｐゴシック" panose="020B0600070205080204" pitchFamily="34" charset="-128"/>
            </a:endParaRPr>
          </a:p>
        </p:txBody>
      </p:sp>
      <p:pic>
        <p:nvPicPr>
          <p:cNvPr id="24" name="Picture 2" descr="http://upload.wikimedia.org/wikipedia/commons/thumb/e/ef/1I3V_(Lama_VHH_domain_unligated).png/220px-1I3V_(Lama_VHH_domain_unligated).png"/>
          <p:cNvPicPr>
            <a:picLocks noChangeArrowheads="1"/>
          </p:cNvPicPr>
          <p:nvPr/>
        </p:nvPicPr>
        <p:blipFill>
          <a:blip r:embed="rId4" cstate="print">
            <a:extLst/>
          </a:blip>
          <a:srcRect/>
          <a:stretch>
            <a:fillRect/>
          </a:stretch>
        </p:blipFill>
        <p:spPr bwMode="auto">
          <a:xfrm>
            <a:off x="7659500" y="2993738"/>
            <a:ext cx="504000" cy="504000"/>
          </a:xfrm>
          <a:prstGeom prst="ellipse">
            <a:avLst/>
          </a:prstGeom>
          <a:noFill/>
          <a:ln w="25400">
            <a:noFill/>
          </a:ln>
          <a:effectLst>
            <a:outerShdw blurRad="50800" dist="38100" dir="2700000" algn="tl" rotWithShape="0">
              <a:srgbClr val="000000">
                <a:alpha val="43000"/>
              </a:srgbClr>
            </a:outerShdw>
          </a:effectLst>
        </p:spPr>
      </p:pic>
      <p:pic>
        <p:nvPicPr>
          <p:cNvPr id="25" name="Picture 24" descr="QDots.jpg"/>
          <p:cNvPicPr>
            <a:picLocks noChangeAspect="1"/>
          </p:cNvPicPr>
          <p:nvPr/>
        </p:nvPicPr>
        <p:blipFill>
          <a:blip r:embed="rId5" cstate="print">
            <a:extLst/>
          </a:blip>
          <a:stretch>
            <a:fillRect/>
          </a:stretch>
        </p:blipFill>
        <p:spPr>
          <a:xfrm>
            <a:off x="6992750" y="3002279"/>
            <a:ext cx="502833" cy="486919"/>
          </a:xfrm>
          <a:prstGeom prst="ellipse">
            <a:avLst/>
          </a:prstGeom>
          <a:ln w="25400">
            <a:noFill/>
          </a:ln>
          <a:effectLst>
            <a:outerShdw blurRad="50800" dist="38100" dir="2700000" algn="tl" rotWithShape="0">
              <a:srgbClr val="000000">
                <a:alpha val="43000"/>
              </a:srgbClr>
            </a:outerShdw>
          </a:effectLst>
        </p:spPr>
      </p:pic>
      <p:pic>
        <p:nvPicPr>
          <p:cNvPr id="26" name="Picture 25"/>
          <p:cNvPicPr>
            <a:picLocks/>
          </p:cNvPicPr>
          <p:nvPr/>
        </p:nvPicPr>
        <p:blipFill>
          <a:blip r:embed="rId6" cstate="print">
            <a:extLst/>
          </a:blip>
          <a:stretch>
            <a:fillRect/>
          </a:stretch>
        </p:blipFill>
        <p:spPr>
          <a:xfrm>
            <a:off x="8327418" y="2993738"/>
            <a:ext cx="504000" cy="504000"/>
          </a:xfrm>
          <a:prstGeom prst="ellipse">
            <a:avLst/>
          </a:prstGeom>
          <a:ln w="19050">
            <a:solidFill>
              <a:schemeClr val="bg1">
                <a:lumMod val="50000"/>
              </a:schemeClr>
            </a:solidFill>
          </a:ln>
          <a:effectLst>
            <a:outerShdw blurRad="50800" dist="38100" dir="2700000" algn="tl" rotWithShape="0">
              <a:srgbClr val="000000">
                <a:alpha val="43000"/>
              </a:srgbClr>
            </a:outerShdw>
          </a:effectLst>
        </p:spPr>
      </p:pic>
      <p:sp>
        <p:nvSpPr>
          <p:cNvPr id="54279" name="TextBox 1"/>
          <p:cNvSpPr txBox="1">
            <a:spLocks noChangeArrowheads="1"/>
          </p:cNvSpPr>
          <p:nvPr/>
        </p:nvSpPr>
        <p:spPr bwMode="auto">
          <a:xfrm>
            <a:off x="34925" y="1403350"/>
            <a:ext cx="43211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US" altLang="en-US" sz="1800">
                <a:latin typeface="Arial" panose="020B0604020202020204" pitchFamily="34" charset="0"/>
                <a:cs typeface="Arial" panose="020B0604020202020204" pitchFamily="34" charset="0"/>
              </a:rPr>
              <a:t>Rachel McKendry (LCN) and colleagues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4638" y="1347788"/>
            <a:ext cx="4546600" cy="308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2"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37250" y="1619250"/>
            <a:ext cx="186055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3"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937250" y="3486150"/>
            <a:ext cx="1860550" cy="118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350838" y="4391025"/>
            <a:ext cx="4546600" cy="923925"/>
          </a:xfrm>
          <a:prstGeom prst="rect">
            <a:avLst/>
          </a:prstGeom>
          <a:noFill/>
        </p:spPr>
        <p:txBody>
          <a:bodyPr>
            <a:spAutoFit/>
          </a:bodyPr>
          <a:lstStyle/>
          <a:p>
            <a:pPr defTabSz="457200" fontAlgn="auto">
              <a:spcBef>
                <a:spcPts val="0"/>
              </a:spcBef>
              <a:spcAft>
                <a:spcPts val="0"/>
              </a:spcAft>
              <a:defRPr/>
            </a:pPr>
            <a:r>
              <a:rPr lang="en-US" sz="1800" dirty="0">
                <a:solidFill>
                  <a:prstClr val="black"/>
                </a:solidFill>
                <a:latin typeface="Calibri"/>
                <a:ea typeface="+mn-ea"/>
              </a:rPr>
              <a:t>Lateral flow tests using DNA and RNA </a:t>
            </a:r>
            <a:r>
              <a:rPr lang="en-US" sz="1800" dirty="0" err="1">
                <a:solidFill>
                  <a:prstClr val="black"/>
                </a:solidFill>
                <a:latin typeface="Calibri"/>
                <a:ea typeface="+mn-ea"/>
              </a:rPr>
              <a:t>aptamers</a:t>
            </a:r>
            <a:r>
              <a:rPr lang="en-US" sz="1800" dirty="0">
                <a:solidFill>
                  <a:prstClr val="black"/>
                </a:solidFill>
                <a:latin typeface="Calibri"/>
                <a:ea typeface="+mn-ea"/>
              </a:rPr>
              <a:t> and antibodies, selected using novel cloud computing techniques</a:t>
            </a:r>
          </a:p>
        </p:txBody>
      </p:sp>
      <p:sp>
        <p:nvSpPr>
          <p:cNvPr id="10" name="TextBox 9"/>
          <p:cNvSpPr txBox="1"/>
          <p:nvPr/>
        </p:nvSpPr>
        <p:spPr>
          <a:xfrm>
            <a:off x="4821238" y="5564188"/>
            <a:ext cx="3956050" cy="277812"/>
          </a:xfrm>
          <a:prstGeom prst="rect">
            <a:avLst/>
          </a:prstGeom>
          <a:noFill/>
        </p:spPr>
        <p:txBody>
          <a:bodyPr wrap="none">
            <a:spAutoFit/>
          </a:bodyPr>
          <a:lstStyle/>
          <a:p>
            <a:pPr defTabSz="457200" fontAlgn="auto">
              <a:spcBef>
                <a:spcPts val="0"/>
              </a:spcBef>
              <a:spcAft>
                <a:spcPts val="0"/>
              </a:spcAft>
              <a:defRPr/>
            </a:pPr>
            <a:r>
              <a:rPr lang="en-US" sz="1200" dirty="0">
                <a:solidFill>
                  <a:prstClr val="black"/>
                </a:solidFill>
                <a:latin typeface="Calibri"/>
                <a:ea typeface="+mn-ea"/>
              </a:rPr>
              <a:t>McKendry R. A., </a:t>
            </a:r>
            <a:r>
              <a:rPr lang="en-US" sz="1200" dirty="0" err="1">
                <a:solidFill>
                  <a:prstClr val="black"/>
                </a:solidFill>
                <a:latin typeface="Calibri"/>
                <a:ea typeface="+mn-ea"/>
              </a:rPr>
              <a:t>Kappeler</a:t>
            </a:r>
            <a:r>
              <a:rPr lang="en-US" sz="1200" dirty="0">
                <a:solidFill>
                  <a:prstClr val="black"/>
                </a:solidFill>
                <a:latin typeface="Calibri"/>
                <a:ea typeface="+mn-ea"/>
              </a:rPr>
              <a:t>, N. </a:t>
            </a:r>
            <a:r>
              <a:rPr lang="en-US" sz="1200" i="1" dirty="0">
                <a:solidFill>
                  <a:prstClr val="black"/>
                </a:solidFill>
                <a:latin typeface="Calibri"/>
                <a:ea typeface="+mn-ea"/>
              </a:rPr>
              <a:t>Nature </a:t>
            </a:r>
            <a:r>
              <a:rPr lang="en-US" sz="1200" i="1" dirty="0" err="1">
                <a:solidFill>
                  <a:prstClr val="black"/>
                </a:solidFill>
                <a:latin typeface="Calibri"/>
                <a:ea typeface="+mn-ea"/>
              </a:rPr>
              <a:t>Nano</a:t>
            </a:r>
            <a:r>
              <a:rPr lang="en-US" sz="1200" i="1" dirty="0">
                <a:solidFill>
                  <a:prstClr val="black"/>
                </a:solidFill>
                <a:latin typeface="Calibri"/>
                <a:ea typeface="+mn-ea"/>
              </a:rPr>
              <a:t> </a:t>
            </a:r>
            <a:r>
              <a:rPr lang="en-US" sz="1200" dirty="0">
                <a:solidFill>
                  <a:prstClr val="black"/>
                </a:solidFill>
                <a:latin typeface="Calibri"/>
                <a:ea typeface="+mn-ea"/>
              </a:rPr>
              <a:t>(2013) 8, 483-484</a:t>
            </a:r>
          </a:p>
        </p:txBody>
      </p:sp>
      <p:sp>
        <p:nvSpPr>
          <p:cNvPr id="14" name="TextBox 13"/>
          <p:cNvSpPr txBox="1"/>
          <p:nvPr/>
        </p:nvSpPr>
        <p:spPr>
          <a:xfrm>
            <a:off x="4897438" y="2889250"/>
            <a:ext cx="4083050" cy="369888"/>
          </a:xfrm>
          <a:prstGeom prst="rect">
            <a:avLst/>
          </a:prstGeom>
          <a:noFill/>
        </p:spPr>
        <p:txBody>
          <a:bodyPr wrap="none">
            <a:spAutoFit/>
          </a:bodyPr>
          <a:lstStyle/>
          <a:p>
            <a:pPr defTabSz="457200" fontAlgn="auto">
              <a:spcBef>
                <a:spcPts val="0"/>
              </a:spcBef>
              <a:spcAft>
                <a:spcPts val="0"/>
              </a:spcAft>
              <a:defRPr/>
            </a:pPr>
            <a:r>
              <a:rPr lang="en-US" sz="1800" dirty="0">
                <a:solidFill>
                  <a:prstClr val="black"/>
                </a:solidFill>
                <a:latin typeface="Calibri"/>
                <a:ea typeface="+mn-ea"/>
              </a:rPr>
              <a:t>CMOS chips for impedance measurement</a:t>
            </a:r>
          </a:p>
        </p:txBody>
      </p:sp>
      <p:sp>
        <p:nvSpPr>
          <p:cNvPr id="15" name="TextBox 14"/>
          <p:cNvSpPr txBox="1"/>
          <p:nvPr/>
        </p:nvSpPr>
        <p:spPr>
          <a:xfrm>
            <a:off x="4897438" y="4852988"/>
            <a:ext cx="3494087" cy="368300"/>
          </a:xfrm>
          <a:prstGeom prst="rect">
            <a:avLst/>
          </a:prstGeom>
          <a:noFill/>
        </p:spPr>
        <p:txBody>
          <a:bodyPr wrap="none">
            <a:spAutoFit/>
          </a:bodyPr>
          <a:lstStyle/>
          <a:p>
            <a:pPr defTabSz="457200" fontAlgn="auto">
              <a:spcBef>
                <a:spcPts val="0"/>
              </a:spcBef>
              <a:spcAft>
                <a:spcPts val="0"/>
              </a:spcAft>
              <a:defRPr/>
            </a:pPr>
            <a:r>
              <a:rPr lang="en-US" sz="1800" dirty="0">
                <a:solidFill>
                  <a:prstClr val="black"/>
                </a:solidFill>
                <a:latin typeface="Calibri"/>
                <a:ea typeface="+mn-ea"/>
              </a:rPr>
              <a:t>Cantilever </a:t>
            </a:r>
            <a:r>
              <a:rPr lang="en-US" sz="1800" dirty="0" err="1">
                <a:solidFill>
                  <a:prstClr val="black"/>
                </a:solidFill>
                <a:latin typeface="Calibri"/>
                <a:ea typeface="+mn-ea"/>
              </a:rPr>
              <a:t>nanomechanical</a:t>
            </a:r>
            <a:r>
              <a:rPr lang="en-US" sz="1800" dirty="0">
                <a:solidFill>
                  <a:prstClr val="black"/>
                </a:solidFill>
                <a:latin typeface="Calibri"/>
                <a:ea typeface="+mn-ea"/>
              </a:rPr>
              <a:t> sensors</a:t>
            </a:r>
          </a:p>
        </p:txBody>
      </p:sp>
      <p:sp>
        <p:nvSpPr>
          <p:cNvPr id="16" name="Rounded Rectangle 15"/>
          <p:cNvSpPr/>
          <p:nvPr/>
        </p:nvSpPr>
        <p:spPr>
          <a:xfrm>
            <a:off x="152400" y="1392238"/>
            <a:ext cx="8839200" cy="4140200"/>
          </a:xfrm>
          <a:prstGeom prst="roundRect">
            <a:avLst/>
          </a:prstGeom>
          <a:noFill/>
          <a:ln w="44450">
            <a:solidFill>
              <a:srgbClr val="17B7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prstClr val="white"/>
              </a:solidFill>
            </a:endParaRPr>
          </a:p>
        </p:txBody>
      </p:sp>
      <p:sp>
        <p:nvSpPr>
          <p:cNvPr id="18" name="TextBox 17"/>
          <p:cNvSpPr txBox="1"/>
          <p:nvPr/>
        </p:nvSpPr>
        <p:spPr>
          <a:xfrm>
            <a:off x="704850" y="5564188"/>
            <a:ext cx="3314700" cy="646112"/>
          </a:xfrm>
          <a:prstGeom prst="rect">
            <a:avLst/>
          </a:prstGeom>
          <a:noFill/>
        </p:spPr>
        <p:txBody>
          <a:bodyPr>
            <a:spAutoFit/>
          </a:bodyPr>
          <a:lstStyle/>
          <a:p>
            <a:pPr defTabSz="457200" fontAlgn="auto">
              <a:spcBef>
                <a:spcPts val="0"/>
              </a:spcBef>
              <a:spcAft>
                <a:spcPts val="0"/>
              </a:spcAft>
              <a:defRPr/>
            </a:pPr>
            <a:r>
              <a:rPr lang="en-US" sz="1200" dirty="0">
                <a:solidFill>
                  <a:prstClr val="black"/>
                </a:solidFill>
                <a:latin typeface="Calibri"/>
                <a:ea typeface="+mn-ea"/>
              </a:rPr>
              <a:t>Flanagan, K, </a:t>
            </a:r>
            <a:r>
              <a:rPr lang="en-US" sz="1200" dirty="0" err="1">
                <a:solidFill>
                  <a:prstClr val="black"/>
                </a:solidFill>
                <a:latin typeface="Calibri"/>
                <a:ea typeface="+mn-ea"/>
              </a:rPr>
              <a:t>Cockell</a:t>
            </a:r>
            <a:r>
              <a:rPr lang="en-US" sz="1200" dirty="0">
                <a:solidFill>
                  <a:prstClr val="black"/>
                </a:solidFill>
                <a:latin typeface="Calibri"/>
                <a:ea typeface="+mn-ea"/>
              </a:rPr>
              <a:t> S, Harwood C, </a:t>
            </a:r>
            <a:r>
              <a:rPr lang="en-US" sz="1200" dirty="0" err="1">
                <a:solidFill>
                  <a:prstClr val="black"/>
                </a:solidFill>
                <a:latin typeface="Calibri"/>
                <a:ea typeface="+mn-ea"/>
              </a:rPr>
              <a:t>Hallinan</a:t>
            </a:r>
            <a:r>
              <a:rPr lang="en-US" sz="1200" dirty="0">
                <a:solidFill>
                  <a:prstClr val="black"/>
                </a:solidFill>
                <a:latin typeface="Calibri"/>
                <a:ea typeface="+mn-ea"/>
              </a:rPr>
              <a:t> J, </a:t>
            </a:r>
            <a:r>
              <a:rPr lang="en-US" sz="1200" dirty="0" err="1">
                <a:solidFill>
                  <a:prstClr val="black"/>
                </a:solidFill>
                <a:latin typeface="Calibri"/>
                <a:ea typeface="+mn-ea"/>
              </a:rPr>
              <a:t>Nakjang</a:t>
            </a:r>
            <a:r>
              <a:rPr lang="en-US" sz="1200" dirty="0">
                <a:solidFill>
                  <a:prstClr val="black"/>
                </a:solidFill>
                <a:latin typeface="Calibri"/>
                <a:ea typeface="+mn-ea"/>
              </a:rPr>
              <a:t> S, Lawry B, </a:t>
            </a:r>
            <a:r>
              <a:rPr lang="en-US" sz="1200" dirty="0" err="1">
                <a:solidFill>
                  <a:prstClr val="black"/>
                </a:solidFill>
                <a:latin typeface="Calibri"/>
                <a:ea typeface="+mn-ea"/>
              </a:rPr>
              <a:t>Wipat</a:t>
            </a:r>
            <a:r>
              <a:rPr lang="en-US" sz="1200" dirty="0">
                <a:solidFill>
                  <a:prstClr val="black"/>
                </a:solidFill>
                <a:latin typeface="Calibri"/>
                <a:ea typeface="+mn-ea"/>
              </a:rPr>
              <a:t> 1. </a:t>
            </a:r>
            <a:r>
              <a:rPr lang="en-US" sz="1200" i="1" dirty="0">
                <a:solidFill>
                  <a:prstClr val="black"/>
                </a:solidFill>
                <a:latin typeface="Calibri"/>
                <a:ea typeface="+mn-ea"/>
              </a:rPr>
              <a:t>J </a:t>
            </a:r>
            <a:r>
              <a:rPr lang="en-US" sz="1200" i="1" dirty="0" err="1">
                <a:solidFill>
                  <a:prstClr val="black"/>
                </a:solidFill>
                <a:latin typeface="Calibri"/>
                <a:ea typeface="+mn-ea"/>
              </a:rPr>
              <a:t>Integr</a:t>
            </a:r>
            <a:r>
              <a:rPr lang="en-US" sz="1200" i="1" dirty="0">
                <a:solidFill>
                  <a:prstClr val="black"/>
                </a:solidFill>
                <a:latin typeface="Calibri"/>
                <a:ea typeface="+mn-ea"/>
              </a:rPr>
              <a:t>. </a:t>
            </a:r>
            <a:r>
              <a:rPr lang="en-US" sz="1200" i="1" dirty="0" err="1">
                <a:solidFill>
                  <a:prstClr val="black"/>
                </a:solidFill>
                <a:latin typeface="Calibri"/>
                <a:ea typeface="+mn-ea"/>
              </a:rPr>
              <a:t>Bioinform</a:t>
            </a:r>
            <a:r>
              <a:rPr lang="en-US" sz="1200" i="1" dirty="0">
                <a:solidFill>
                  <a:prstClr val="black"/>
                </a:solidFill>
                <a:latin typeface="Calibri"/>
                <a:ea typeface="+mn-ea"/>
              </a:rPr>
              <a:t>. </a:t>
            </a:r>
            <a:r>
              <a:rPr lang="en-US" sz="1200" dirty="0">
                <a:solidFill>
                  <a:prstClr val="black"/>
                </a:solidFill>
                <a:latin typeface="Calibri"/>
                <a:ea typeface="+mn-ea"/>
              </a:rPr>
              <a:t>(2014) 11(2):242</a:t>
            </a:r>
          </a:p>
        </p:txBody>
      </p:sp>
      <p:sp>
        <p:nvSpPr>
          <p:cNvPr id="56330" name="Title 18"/>
          <p:cNvSpPr>
            <a:spLocks noGrp="1"/>
          </p:cNvSpPr>
          <p:nvPr>
            <p:ph type="title"/>
          </p:nvPr>
        </p:nvSpPr>
        <p:spPr/>
        <p:txBody>
          <a:bodyPr/>
          <a:lstStyle/>
          <a:p>
            <a:r>
              <a:rPr lang="en-US" altLang="en-US" smtClean="0">
                <a:solidFill>
                  <a:srgbClr val="000000"/>
                </a:solidFill>
                <a:ea typeface="ＭＳ Ｐゴシック" panose="020B0600070205080204" pitchFamily="34" charset="-128"/>
              </a:rPr>
              <a:t>Detection of Bacterial Infections </a:t>
            </a:r>
            <a:br>
              <a:rPr lang="en-US" altLang="en-US" smtClean="0">
                <a:solidFill>
                  <a:srgbClr val="000000"/>
                </a:solidFill>
                <a:ea typeface="ＭＳ Ｐゴシック" panose="020B0600070205080204" pitchFamily="34" charset="-128"/>
              </a:rPr>
            </a:br>
            <a:r>
              <a:rPr lang="en-US" altLang="en-US" sz="2400" i="1" smtClean="0">
                <a:solidFill>
                  <a:srgbClr val="000000"/>
                </a:solidFill>
                <a:ea typeface="ＭＳ Ｐゴシック" panose="020B0600070205080204" pitchFamily="34" charset="-128"/>
              </a:rPr>
              <a:t>(C.difficile, E.coli, MRSA)</a:t>
            </a:r>
            <a:endParaRPr lang="en-US" altLang="en-US" sz="2400" smtClean="0">
              <a:ea typeface="ＭＳ Ｐゴシック" panose="020B0600070205080204" pitchFamily="34" charset="-128"/>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69"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95963" y="1830388"/>
            <a:ext cx="3124200"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0"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26150" y="3355975"/>
            <a:ext cx="2830513"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5"/>
          <p:cNvSpPr>
            <a:spLocks noChangeArrowheads="1"/>
          </p:cNvSpPr>
          <p:nvPr/>
        </p:nvSpPr>
        <p:spPr bwMode="auto">
          <a:xfrm>
            <a:off x="2482850" y="5562600"/>
            <a:ext cx="4618038" cy="738188"/>
          </a:xfrm>
          <a:prstGeom prst="rect">
            <a:avLst/>
          </a:prstGeom>
          <a:noFill/>
          <a:ln w="9525">
            <a:noFill/>
            <a:miter lim="800000"/>
            <a:headEnd/>
            <a:tailEnd/>
          </a:ln>
        </p:spPr>
        <p:txBody>
          <a:bodyPr>
            <a:spAutoFit/>
          </a:bodyPr>
          <a:lstStyle/>
          <a:p>
            <a:pPr defTabSz="457200" fontAlgn="auto">
              <a:spcBef>
                <a:spcPts val="0"/>
              </a:spcBef>
              <a:spcAft>
                <a:spcPts val="0"/>
              </a:spcAft>
              <a:defRPr/>
            </a:pPr>
            <a:r>
              <a:rPr lang="en-US" sz="1400" i="1" dirty="0">
                <a:solidFill>
                  <a:prstClr val="black"/>
                </a:solidFill>
                <a:latin typeface="Calibri"/>
                <a:ea typeface="+mn-ea"/>
              </a:rPr>
              <a:t>Rodriguez-Lorenzo et al Nature Materials </a:t>
            </a:r>
            <a:r>
              <a:rPr lang="en-US" sz="1400" b="1" i="1" dirty="0">
                <a:solidFill>
                  <a:prstClr val="black"/>
                </a:solidFill>
                <a:latin typeface="Calibri"/>
                <a:ea typeface="+mn-ea"/>
              </a:rPr>
              <a:t>11</a:t>
            </a:r>
            <a:r>
              <a:rPr lang="en-US" sz="1400" i="1" dirty="0">
                <a:solidFill>
                  <a:prstClr val="black"/>
                </a:solidFill>
                <a:latin typeface="Calibri"/>
                <a:ea typeface="+mn-ea"/>
              </a:rPr>
              <a:t>, 604–607 (2012) </a:t>
            </a:r>
          </a:p>
          <a:p>
            <a:pPr defTabSz="457200" fontAlgn="auto">
              <a:spcBef>
                <a:spcPts val="0"/>
              </a:spcBef>
              <a:spcAft>
                <a:spcPts val="0"/>
              </a:spcAft>
              <a:defRPr/>
            </a:pPr>
            <a:r>
              <a:rPr lang="en-US" sz="1400" i="1" dirty="0" err="1">
                <a:solidFill>
                  <a:prstClr val="black"/>
                </a:solidFill>
                <a:latin typeface="Calibri"/>
                <a:ea typeface="+mn-ea"/>
              </a:rPr>
              <a:t>Howes</a:t>
            </a:r>
            <a:r>
              <a:rPr lang="en-US" sz="1400" i="1" dirty="0">
                <a:solidFill>
                  <a:prstClr val="black"/>
                </a:solidFill>
                <a:latin typeface="Calibri"/>
                <a:ea typeface="+mn-ea"/>
              </a:rPr>
              <a:t>, P.D. et al Science 346, 1247390–1247390 (2014) </a:t>
            </a:r>
          </a:p>
          <a:p>
            <a:pPr defTabSz="457200" fontAlgn="auto">
              <a:spcBef>
                <a:spcPts val="0"/>
              </a:spcBef>
              <a:spcAft>
                <a:spcPts val="0"/>
              </a:spcAft>
              <a:defRPr/>
            </a:pPr>
            <a:r>
              <a:rPr lang="en-US" sz="1400" i="1" dirty="0" err="1">
                <a:solidFill>
                  <a:prstClr val="black"/>
                </a:solidFill>
                <a:latin typeface="Calibri"/>
                <a:ea typeface="+mn-ea"/>
              </a:rPr>
              <a:t>Howes</a:t>
            </a:r>
            <a:r>
              <a:rPr lang="en-US" sz="1400" i="1" dirty="0">
                <a:solidFill>
                  <a:prstClr val="black"/>
                </a:solidFill>
                <a:latin typeface="Calibri"/>
                <a:ea typeface="+mn-ea"/>
              </a:rPr>
              <a:t>, P.D. et al ' Chem. Soc. Rev., 43, 3835–3853 (2014)</a:t>
            </a:r>
          </a:p>
        </p:txBody>
      </p:sp>
      <p:sp>
        <p:nvSpPr>
          <p:cNvPr id="9" name="TextBox 8"/>
          <p:cNvSpPr txBox="1"/>
          <p:nvPr/>
        </p:nvSpPr>
        <p:spPr>
          <a:xfrm>
            <a:off x="506413" y="4351338"/>
            <a:ext cx="2984500" cy="923925"/>
          </a:xfrm>
          <a:prstGeom prst="rect">
            <a:avLst/>
          </a:prstGeom>
          <a:noFill/>
        </p:spPr>
        <p:txBody>
          <a:bodyPr>
            <a:spAutoFit/>
          </a:bodyPr>
          <a:lstStyle/>
          <a:p>
            <a:pPr defTabSz="457200" fontAlgn="auto">
              <a:spcBef>
                <a:spcPts val="0"/>
              </a:spcBef>
              <a:spcAft>
                <a:spcPts val="0"/>
              </a:spcAft>
              <a:defRPr/>
            </a:pPr>
            <a:r>
              <a:rPr lang="en-US" sz="1800" dirty="0">
                <a:solidFill>
                  <a:prstClr val="black"/>
                </a:solidFill>
                <a:latin typeface="Calibri"/>
                <a:ea typeface="+mn-ea"/>
              </a:rPr>
              <a:t>Ultrasensitive detection using</a:t>
            </a:r>
          </a:p>
          <a:p>
            <a:pPr defTabSz="457200" fontAlgn="auto">
              <a:spcBef>
                <a:spcPts val="0"/>
              </a:spcBef>
              <a:spcAft>
                <a:spcPts val="0"/>
              </a:spcAft>
              <a:defRPr/>
            </a:pPr>
            <a:r>
              <a:rPr lang="en-US" sz="1800" dirty="0" err="1">
                <a:solidFill>
                  <a:prstClr val="black"/>
                </a:solidFill>
                <a:latin typeface="Calibri"/>
                <a:ea typeface="+mn-ea"/>
              </a:rPr>
              <a:t>nanostars</a:t>
            </a:r>
            <a:r>
              <a:rPr lang="en-US" sz="1800" dirty="0">
                <a:solidFill>
                  <a:prstClr val="black"/>
                </a:solidFill>
                <a:latin typeface="Calibri"/>
                <a:ea typeface="+mn-ea"/>
              </a:rPr>
              <a:t> &amp; </a:t>
            </a:r>
          </a:p>
          <a:p>
            <a:pPr defTabSz="457200" fontAlgn="auto">
              <a:spcBef>
                <a:spcPts val="0"/>
              </a:spcBef>
              <a:spcAft>
                <a:spcPts val="0"/>
              </a:spcAft>
              <a:defRPr/>
            </a:pPr>
            <a:r>
              <a:rPr lang="en-US" sz="1800" dirty="0" err="1">
                <a:solidFill>
                  <a:prstClr val="black"/>
                </a:solidFill>
                <a:latin typeface="Calibri"/>
                <a:ea typeface="+mn-ea"/>
              </a:rPr>
              <a:t>plasmonic</a:t>
            </a:r>
            <a:r>
              <a:rPr lang="en-US" sz="1800" dirty="0">
                <a:solidFill>
                  <a:prstClr val="black"/>
                </a:solidFill>
                <a:latin typeface="Calibri"/>
                <a:ea typeface="+mn-ea"/>
              </a:rPr>
              <a:t> nanoparticles</a:t>
            </a:r>
          </a:p>
        </p:txBody>
      </p:sp>
      <p:sp>
        <p:nvSpPr>
          <p:cNvPr id="20" name="TextBox 19"/>
          <p:cNvSpPr txBox="1"/>
          <p:nvPr/>
        </p:nvSpPr>
        <p:spPr>
          <a:xfrm>
            <a:off x="6189663" y="4351338"/>
            <a:ext cx="2259012" cy="923925"/>
          </a:xfrm>
          <a:prstGeom prst="rect">
            <a:avLst/>
          </a:prstGeom>
          <a:noFill/>
        </p:spPr>
        <p:txBody>
          <a:bodyPr>
            <a:spAutoFit/>
          </a:bodyPr>
          <a:lstStyle/>
          <a:p>
            <a:pPr defTabSz="457200" fontAlgn="auto">
              <a:spcBef>
                <a:spcPts val="0"/>
              </a:spcBef>
              <a:spcAft>
                <a:spcPts val="0"/>
              </a:spcAft>
              <a:defRPr/>
            </a:pPr>
            <a:r>
              <a:rPr lang="en-US" sz="1800" dirty="0">
                <a:solidFill>
                  <a:prstClr val="black"/>
                </a:solidFill>
                <a:latin typeface="Calibri"/>
                <a:ea typeface="+mn-ea"/>
              </a:rPr>
              <a:t>Modeling of SAW interactions for coating design</a:t>
            </a:r>
          </a:p>
        </p:txBody>
      </p:sp>
      <p:sp>
        <p:nvSpPr>
          <p:cNvPr id="24" name="Rounded Rectangle 23"/>
          <p:cNvSpPr/>
          <p:nvPr/>
        </p:nvSpPr>
        <p:spPr>
          <a:xfrm>
            <a:off x="152400" y="1392238"/>
            <a:ext cx="8839200" cy="4140200"/>
          </a:xfrm>
          <a:prstGeom prst="roundRect">
            <a:avLst/>
          </a:prstGeom>
          <a:noFill/>
          <a:ln w="44450">
            <a:solidFill>
              <a:srgbClr val="17B7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prstClr val="white"/>
              </a:solidFill>
            </a:endParaRPr>
          </a:p>
        </p:txBody>
      </p:sp>
      <p:pic>
        <p:nvPicPr>
          <p:cNvPr id="25" name="Picture 24" descr="nprot.2013.085-F1.jpg"/>
          <p:cNvPicPr>
            <a:picLocks noChangeAspect="1"/>
          </p:cNvPicPr>
          <p:nvPr/>
        </p:nvPicPr>
        <p:blipFill>
          <a:blip r:embed="rId5"/>
          <a:stretch>
            <a:fillRect/>
          </a:stretch>
        </p:blipFill>
        <p:spPr>
          <a:xfrm>
            <a:off x="379413" y="2303463"/>
            <a:ext cx="2535237" cy="1800225"/>
          </a:xfrm>
          <a:prstGeom prst="rect">
            <a:avLst/>
          </a:prstGeom>
          <a:ln w="22225">
            <a:solidFill>
              <a:schemeClr val="bg1">
                <a:lumMod val="50000"/>
              </a:schemeClr>
            </a:solidFill>
          </a:ln>
        </p:spPr>
      </p:pic>
      <p:pic>
        <p:nvPicPr>
          <p:cNvPr id="58376" name="Picture 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584325" y="1746250"/>
            <a:ext cx="1535113"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7" name="Title 26"/>
          <p:cNvSpPr>
            <a:spLocks noGrp="1"/>
          </p:cNvSpPr>
          <p:nvPr>
            <p:ph type="title"/>
          </p:nvPr>
        </p:nvSpPr>
        <p:spPr/>
        <p:txBody>
          <a:bodyPr/>
          <a:lstStyle/>
          <a:p>
            <a:r>
              <a:rPr lang="en-US" altLang="en-US" smtClean="0">
                <a:solidFill>
                  <a:srgbClr val="000000"/>
                </a:solidFill>
                <a:ea typeface="ＭＳ Ｐゴシック" panose="020B0600070205080204" pitchFamily="34" charset="-128"/>
                <a:cs typeface="Arial" panose="020B0604020202020204" pitchFamily="34" charset="0"/>
              </a:rPr>
              <a:t>Early Detection of Human Immunodeficiency </a:t>
            </a:r>
            <a:br>
              <a:rPr lang="en-US" altLang="en-US" smtClean="0">
                <a:solidFill>
                  <a:srgbClr val="000000"/>
                </a:solidFill>
                <a:ea typeface="ＭＳ Ｐゴシック" panose="020B0600070205080204" pitchFamily="34" charset="-128"/>
                <a:cs typeface="Arial" panose="020B0604020202020204" pitchFamily="34" charset="0"/>
              </a:rPr>
            </a:br>
            <a:r>
              <a:rPr lang="en-US" altLang="en-US" smtClean="0">
                <a:solidFill>
                  <a:srgbClr val="000000"/>
                </a:solidFill>
                <a:ea typeface="ＭＳ Ｐゴシック" panose="020B0600070205080204" pitchFamily="34" charset="-128"/>
                <a:cs typeface="Arial" panose="020B0604020202020204" pitchFamily="34" charset="0"/>
              </a:rPr>
              <a:t>Virus (HIV) </a:t>
            </a:r>
            <a:endParaRPr lang="en-US" altLang="en-US" smtClean="0">
              <a:ea typeface="ＭＳ Ｐゴシック" panose="020B0600070205080204" pitchFamily="34" charset="-128"/>
            </a:endParaRPr>
          </a:p>
        </p:txBody>
      </p:sp>
      <p:pic>
        <p:nvPicPr>
          <p:cNvPr id="58378" name="Picture 27" descr="SAW mobile device OJ-Bio.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2592360">
            <a:off x="3673475" y="1863725"/>
            <a:ext cx="1589088" cy="224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extBox 28"/>
          <p:cNvSpPr txBox="1"/>
          <p:nvPr/>
        </p:nvSpPr>
        <p:spPr>
          <a:xfrm>
            <a:off x="3556000" y="4351338"/>
            <a:ext cx="2260600" cy="923925"/>
          </a:xfrm>
          <a:prstGeom prst="rect">
            <a:avLst/>
          </a:prstGeom>
          <a:noFill/>
        </p:spPr>
        <p:txBody>
          <a:bodyPr>
            <a:spAutoFit/>
          </a:bodyPr>
          <a:lstStyle/>
          <a:p>
            <a:pPr defTabSz="457200" fontAlgn="auto">
              <a:spcBef>
                <a:spcPts val="0"/>
              </a:spcBef>
              <a:spcAft>
                <a:spcPts val="0"/>
              </a:spcAft>
              <a:defRPr/>
            </a:pPr>
            <a:r>
              <a:rPr lang="en-US" sz="1800" dirty="0">
                <a:solidFill>
                  <a:prstClr val="black"/>
                </a:solidFill>
                <a:latin typeface="Calibri"/>
                <a:ea typeface="+mn-ea"/>
              </a:rPr>
              <a:t>Surface acoustic wave (SAW) sensors with </a:t>
            </a:r>
            <a:r>
              <a:rPr lang="en-US" sz="1800" dirty="0" err="1">
                <a:solidFill>
                  <a:prstClr val="black"/>
                </a:solidFill>
                <a:latin typeface="Calibri"/>
                <a:ea typeface="+mn-ea"/>
              </a:rPr>
              <a:t>nano</a:t>
            </a:r>
            <a:r>
              <a:rPr lang="en-US" sz="1800" dirty="0">
                <a:solidFill>
                  <a:prstClr val="black"/>
                </a:solidFill>
                <a:latin typeface="Calibri"/>
                <a:ea typeface="+mn-ea"/>
              </a:rPr>
              <a:t> capture coatings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76200" y="44624"/>
            <a:ext cx="7696200" cy="990600"/>
          </a:xfrm>
        </p:spPr>
        <p:txBody>
          <a:bodyPr/>
          <a:lstStyle/>
          <a:p>
            <a:pPr eaLnBrk="1" hangingPunct="1">
              <a:defRPr/>
            </a:pPr>
            <a:r>
              <a:rPr lang="en-US" dirty="0" smtClean="0">
                <a:ea typeface="ＭＳ Ｐゴシック" charset="0"/>
                <a:cs typeface="ＭＳ Ｐゴシック" charset="0"/>
              </a:rPr>
              <a:t>Diamond Electronics</a:t>
            </a:r>
            <a:endParaRPr lang="en-US" dirty="0">
              <a:ea typeface="ＭＳ Ｐゴシック" charset="0"/>
              <a:cs typeface="ＭＳ Ｐゴシック" charset="0"/>
            </a:endParaRPr>
          </a:p>
        </p:txBody>
      </p:sp>
      <p:sp>
        <p:nvSpPr>
          <p:cNvPr id="60418" name="Text Box 9"/>
          <p:cNvSpPr txBox="1">
            <a:spLocks noChangeArrowheads="1"/>
          </p:cNvSpPr>
          <p:nvPr/>
        </p:nvSpPr>
        <p:spPr bwMode="auto">
          <a:xfrm>
            <a:off x="304800" y="1052513"/>
            <a:ext cx="71628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eaLnBrk="1" hangingPunct="1"/>
            <a:r>
              <a:rPr lang="en-US" altLang="en-US" sz="2000">
                <a:latin typeface="Arial" panose="020B0604020202020204" pitchFamily="34" charset="0"/>
                <a:ea typeface="ヒラギノ角ゴ Pro W3"/>
                <a:cs typeface="Arial" panose="020B0604020202020204" pitchFamily="34" charset="0"/>
              </a:rPr>
              <a:t>Diamond and Graphite, and nanoscale carbon – applications spanning healthcare, manufacturing and defence </a:t>
            </a:r>
            <a:endParaRPr lang="en-US" altLang="en-US" sz="2000" i="1">
              <a:latin typeface="Arial" panose="020B0604020202020204" pitchFamily="34" charset="0"/>
              <a:ea typeface="ヒラギノ角ゴ Pro W3"/>
              <a:cs typeface="Arial" panose="020B0604020202020204" pitchFamily="34" charset="0"/>
            </a:endParaRPr>
          </a:p>
        </p:txBody>
      </p:sp>
      <p:pic>
        <p:nvPicPr>
          <p:cNvPr id="60419" name="Picture 11" descr="scd-pic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9763" y="1916113"/>
            <a:ext cx="20574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0" name="Picture 8" descr="DEGlogo-2.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78700" y="793750"/>
            <a:ext cx="1730375"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1" name="Picture 1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001838" y="1916113"/>
            <a:ext cx="140652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2" name="Picture 13" descr="BNCD coated CNTs.ti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6988" y="1916113"/>
            <a:ext cx="200977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3" name="Picture 14" descr="CNOs from NDs.tiff"/>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4953000"/>
            <a:ext cx="263525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4" name="Picture 15" descr="NDs.tiff"/>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555875" y="4973638"/>
            <a:ext cx="2298700" cy="191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5" name="TextBox 16"/>
          <p:cNvSpPr txBox="1">
            <a:spLocks noChangeArrowheads="1"/>
          </p:cNvSpPr>
          <p:nvPr/>
        </p:nvSpPr>
        <p:spPr bwMode="auto">
          <a:xfrm>
            <a:off x="6248400" y="3200400"/>
            <a:ext cx="6302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eaLnBrk="1" hangingPunct="1"/>
            <a:r>
              <a:rPr lang="en-US" altLang="en-US" sz="1600">
                <a:solidFill>
                  <a:schemeClr val="bg1"/>
                </a:solidFill>
                <a:latin typeface="Arial" panose="020B0604020202020204" pitchFamily="34" charset="0"/>
                <a:ea typeface="ヒラギノ角ゴ Pro W3"/>
                <a:cs typeface="ヒラギノ角ゴ Pro W3"/>
              </a:rPr>
              <a:t>NCD</a:t>
            </a:r>
          </a:p>
        </p:txBody>
      </p:sp>
      <p:sp>
        <p:nvSpPr>
          <p:cNvPr id="60426" name="TextBox 17"/>
          <p:cNvSpPr txBox="1">
            <a:spLocks noChangeArrowheads="1"/>
          </p:cNvSpPr>
          <p:nvPr/>
        </p:nvSpPr>
        <p:spPr bwMode="auto">
          <a:xfrm>
            <a:off x="1670050" y="6365875"/>
            <a:ext cx="7429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eaLnBrk="1" hangingPunct="1"/>
            <a:r>
              <a:rPr lang="en-US" altLang="en-US" sz="1600">
                <a:solidFill>
                  <a:srgbClr val="FFFFFF"/>
                </a:solidFill>
                <a:latin typeface="Arial" panose="020B0604020202020204" pitchFamily="34" charset="0"/>
                <a:ea typeface="ヒラギノ角ゴ Pro W3"/>
                <a:cs typeface="ヒラギノ角ゴ Pro W3"/>
              </a:rPr>
              <a:t>CNOs</a:t>
            </a:r>
          </a:p>
        </p:txBody>
      </p:sp>
      <p:sp>
        <p:nvSpPr>
          <p:cNvPr id="60427" name="TextBox 18"/>
          <p:cNvSpPr txBox="1">
            <a:spLocks noChangeArrowheads="1"/>
          </p:cNvSpPr>
          <p:nvPr/>
        </p:nvSpPr>
        <p:spPr bwMode="auto">
          <a:xfrm>
            <a:off x="2644775" y="5016500"/>
            <a:ext cx="5842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eaLnBrk="1" hangingPunct="1"/>
            <a:r>
              <a:rPr lang="en-US" altLang="en-US" sz="1600">
                <a:solidFill>
                  <a:srgbClr val="FFFFFF"/>
                </a:solidFill>
                <a:latin typeface="Arial" panose="020B0604020202020204" pitchFamily="34" charset="0"/>
                <a:ea typeface="ヒラギノ角ゴ Pro W3"/>
                <a:cs typeface="ヒラギノ角ゴ Pro W3"/>
              </a:rPr>
              <a:t>NDs</a:t>
            </a:r>
          </a:p>
        </p:txBody>
      </p:sp>
      <p:pic>
        <p:nvPicPr>
          <p:cNvPr id="60428" name="Picture 1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84388" y="3527425"/>
            <a:ext cx="1624012" cy="134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9" name="Picture 65" descr="Nano17_e_40deg4.jp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2700" y="3578225"/>
            <a:ext cx="1939925"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30" name="Rectangle 17"/>
          <p:cNvSpPr>
            <a:spLocks noChangeArrowheads="1"/>
          </p:cNvSpPr>
          <p:nvPr/>
        </p:nvSpPr>
        <p:spPr bwMode="auto">
          <a:xfrm>
            <a:off x="4427538" y="2946400"/>
            <a:ext cx="5984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US" altLang="en-US">
                <a:latin typeface="Avenir Heavy"/>
                <a:ea typeface="Avenir Heavy"/>
                <a:cs typeface="Avenir Heavy"/>
              </a:rPr>
              <a:t>SCD</a:t>
            </a:r>
            <a:endParaRPr lang="en-US" altLang="en-US">
              <a:ea typeface="Avenir Heavy"/>
              <a:cs typeface="Avenir Heavy"/>
            </a:endParaRPr>
          </a:p>
        </p:txBody>
      </p:sp>
      <p:sp>
        <p:nvSpPr>
          <p:cNvPr id="60431" name="TextBox 16"/>
          <p:cNvSpPr txBox="1">
            <a:spLocks noChangeArrowheads="1"/>
          </p:cNvSpPr>
          <p:nvPr/>
        </p:nvSpPr>
        <p:spPr bwMode="auto">
          <a:xfrm>
            <a:off x="381000" y="5562600"/>
            <a:ext cx="685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eaLnBrk="1" hangingPunct="1"/>
            <a:r>
              <a:rPr lang="en-US" altLang="en-US" sz="1600">
                <a:solidFill>
                  <a:schemeClr val="bg1"/>
                </a:solidFill>
                <a:latin typeface="Arial" panose="020B0604020202020204" pitchFamily="34" charset="0"/>
                <a:ea typeface="ヒラギノ角ゴ Pro W3"/>
                <a:cs typeface="ヒラギノ角ゴ Pro W3"/>
              </a:rPr>
              <a:t>CNTs</a:t>
            </a:r>
          </a:p>
        </p:txBody>
      </p:sp>
      <p:pic>
        <p:nvPicPr>
          <p:cNvPr id="19" name="Picture 101"/>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6370638" y="3074988"/>
            <a:ext cx="928687"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05"/>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7332663" y="3074988"/>
            <a:ext cx="1295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27"/>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7408863" y="3379788"/>
            <a:ext cx="1219200"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1"/>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4408488" y="4279900"/>
            <a:ext cx="18923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12" descr="P1130535.JP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6372225" y="4149725"/>
            <a:ext cx="1871663"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13"/>
          <p:cNvSpPr txBox="1">
            <a:spLocks noChangeArrowheads="1"/>
          </p:cNvSpPr>
          <p:nvPr/>
        </p:nvSpPr>
        <p:spPr bwMode="auto">
          <a:xfrm>
            <a:off x="6084888" y="5534025"/>
            <a:ext cx="2801937"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eaLnBrk="1" hangingPunct="1"/>
            <a:r>
              <a:rPr lang="en-US" altLang="en-US" sz="2000">
                <a:latin typeface="Arial" panose="020B0604020202020204" pitchFamily="34" charset="0"/>
                <a:ea typeface="ヒラギノ角ゴ Pro W3"/>
                <a:cs typeface="Arial" panose="020B0604020202020204" pitchFamily="34" charset="0"/>
              </a:rPr>
              <a:t>Detection devices under trial on </a:t>
            </a:r>
            <a:r>
              <a:rPr lang="ja-JP" altLang="en-US" sz="2000">
                <a:latin typeface="Arial" panose="020B0604020202020204" pitchFamily="34" charset="0"/>
                <a:ea typeface="ヒラギノ角ゴ Pro W3"/>
                <a:cs typeface="Arial" panose="020B0604020202020204" pitchFamily="34" charset="0"/>
              </a:rPr>
              <a:t>‘</a:t>
            </a:r>
            <a:r>
              <a:rPr lang="en-US" altLang="en-US" sz="2000">
                <a:latin typeface="Arial" panose="020B0604020202020204" pitchFamily="34" charset="0"/>
                <a:ea typeface="ヒラギノ角ゴ Pro W3"/>
                <a:cs typeface="Arial" panose="020B0604020202020204" pitchFamily="34" charset="0"/>
              </a:rPr>
              <a:t>ASTUTE</a:t>
            </a:r>
            <a:r>
              <a:rPr lang="ja-JP" altLang="en-US" sz="2000">
                <a:latin typeface="Arial" panose="020B0604020202020204" pitchFamily="34" charset="0"/>
                <a:ea typeface="ヒラギノ角ゴ Pro W3"/>
                <a:cs typeface="Arial" panose="020B0604020202020204" pitchFamily="34" charset="0"/>
              </a:rPr>
              <a:t>’</a:t>
            </a:r>
            <a:r>
              <a:rPr lang="en-US" altLang="en-US" sz="2000">
                <a:latin typeface="Arial" panose="020B0604020202020204" pitchFamily="34" charset="0"/>
                <a:ea typeface="ヒラギノ角ゴ Pro W3"/>
                <a:cs typeface="Arial" panose="020B0604020202020204" pitchFamily="34" charset="0"/>
              </a:rPr>
              <a:t> class submarines and other BAES projects</a:t>
            </a:r>
          </a:p>
        </p:txBody>
      </p:sp>
      <p:sp>
        <p:nvSpPr>
          <p:cNvPr id="25" name="TextBox 14"/>
          <p:cNvSpPr txBox="1">
            <a:spLocks noChangeArrowheads="1"/>
          </p:cNvSpPr>
          <p:nvPr/>
        </p:nvSpPr>
        <p:spPr bwMode="auto">
          <a:xfrm>
            <a:off x="6156325" y="2276475"/>
            <a:ext cx="28797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eaLnBrk="1" hangingPunct="1"/>
            <a:r>
              <a:rPr lang="en-US" altLang="en-US" sz="2000">
                <a:latin typeface="Arial" panose="020B0604020202020204" pitchFamily="34" charset="0"/>
                <a:ea typeface="ヒラギノ角ゴ Pro W3"/>
                <a:cs typeface="Arial" panose="020B0604020202020204" pitchFamily="34" charset="0"/>
              </a:rPr>
              <a:t>Photonis SAS on next generation  Night Vision </a:t>
            </a:r>
          </a:p>
        </p:txBody>
      </p:sp>
      <p:sp>
        <p:nvSpPr>
          <p:cNvPr id="60439" name="TextBox 1"/>
          <p:cNvSpPr txBox="1">
            <a:spLocks noChangeArrowheads="1"/>
          </p:cNvSpPr>
          <p:nvPr/>
        </p:nvSpPr>
        <p:spPr bwMode="auto">
          <a:xfrm>
            <a:off x="5940425" y="1844675"/>
            <a:ext cx="30241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US" altLang="en-US" sz="1800">
                <a:latin typeface="Arial" panose="020B0604020202020204" pitchFamily="34" charset="0"/>
                <a:cs typeface="Arial" panose="020B0604020202020204" pitchFamily="34" charset="0"/>
              </a:rPr>
              <a:t>Richard Jackman, LCN</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dissolve">
                                      <p:cBhvr>
                                        <p:cTn id="7" dur="500"/>
                                        <p:tgtEl>
                                          <p:spTgt spid="25"/>
                                        </p:tgtEl>
                                      </p:cBhvr>
                                    </p:animEffect>
                                  </p:childTnLst>
                                </p:cTn>
                              </p:par>
                              <p:par>
                                <p:cTn id="8" presetID="9"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dissolve">
                                      <p:cBhvr>
                                        <p:cTn id="10" dur="500"/>
                                        <p:tgtEl>
                                          <p:spTgt spid="19"/>
                                        </p:tgtEl>
                                      </p:cBhvr>
                                    </p:animEffect>
                                  </p:childTnLst>
                                </p:cTn>
                              </p:par>
                              <p:par>
                                <p:cTn id="11" presetID="9"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dissolve">
                                      <p:cBhvr>
                                        <p:cTn id="13" dur="500"/>
                                        <p:tgtEl>
                                          <p:spTgt spid="21"/>
                                        </p:tgtEl>
                                      </p:cBhvr>
                                    </p:animEffect>
                                  </p:childTnLst>
                                </p:cTn>
                              </p:par>
                              <p:par>
                                <p:cTn id="14" presetID="9"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dissolve">
                                      <p:cBhvr>
                                        <p:cTn id="16" dur="500"/>
                                        <p:tgtEl>
                                          <p:spTgt spid="20"/>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dissolve">
                                      <p:cBhvr>
                                        <p:cTn id="21" dur="500"/>
                                        <p:tgtEl>
                                          <p:spTgt spid="22"/>
                                        </p:tgtEl>
                                      </p:cBhvr>
                                    </p:animEffect>
                                  </p:childTnLst>
                                </p:cTn>
                              </p:par>
                              <p:par>
                                <p:cTn id="22" presetID="9" presetClass="entr" presetSubtype="0" fill="hold"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dissolve">
                                      <p:cBhvr>
                                        <p:cTn id="24" dur="500"/>
                                        <p:tgtEl>
                                          <p:spTgt spid="23"/>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dissolve">
                                      <p:cBhvr>
                                        <p:cTn id="2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5" name="Picture 1" descr="Zeolite_domains.tif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4325" y="3429000"/>
            <a:ext cx="3490913"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6" name="Rectangle 3"/>
          <p:cNvSpPr txBox="1">
            <a:spLocks noChangeArrowheads="1"/>
          </p:cNvSpPr>
          <p:nvPr/>
        </p:nvSpPr>
        <p:spPr bwMode="auto">
          <a:xfrm>
            <a:off x="52388" y="2054225"/>
            <a:ext cx="4319587" cy="425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4406" tIns="42203" rIns="84406" bIns="42203"/>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166688" indent="-166688" eaLnBrk="0" hangingPunct="0">
              <a:defRPr sz="2400">
                <a:solidFill>
                  <a:schemeClr val="tx1"/>
                </a:solidFill>
                <a:latin typeface="Times" panose="02020603050405020304" pitchFamily="18" charset="0"/>
                <a:ea typeface="ＭＳ Ｐゴシック" panose="020B0600070205080204" pitchFamily="34" charset="-128"/>
              </a:defRPr>
            </a:lvl2pPr>
            <a:lvl3pPr marL="631825" indent="-263525"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spcBef>
                <a:spcPct val="20000"/>
              </a:spcBef>
              <a:buClr>
                <a:srgbClr val="414B56"/>
              </a:buClr>
            </a:pPr>
            <a:r>
              <a:rPr lang="en-GB" altLang="en-US" sz="1600" b="1">
                <a:solidFill>
                  <a:srgbClr val="FFFFFF"/>
                </a:solidFill>
                <a:latin typeface="Arial" panose="020B0604020202020204" pitchFamily="34" charset="0"/>
                <a:cs typeface="Arial" panose="020B0604020202020204" pitchFamily="34" charset="0"/>
              </a:rPr>
              <a:t>Diesel Cars</a:t>
            </a:r>
          </a:p>
          <a:p>
            <a:pPr lvl="1">
              <a:spcBef>
                <a:spcPct val="20000"/>
              </a:spcBef>
              <a:buClr>
                <a:srgbClr val="414B56"/>
              </a:buClr>
              <a:buFontTx/>
              <a:buChar char="•"/>
            </a:pPr>
            <a:r>
              <a:rPr lang="en-GB" altLang="en-US" sz="1400">
                <a:solidFill>
                  <a:srgbClr val="414B56"/>
                </a:solidFill>
                <a:latin typeface="Arial" panose="020B0604020202020204" pitchFamily="34" charset="0"/>
                <a:cs typeface="Arial" panose="020B0604020202020204" pitchFamily="34" charset="0"/>
              </a:rPr>
              <a:t>Diesel cars have better fuel efficiency – engines run under highly oxidising conditions</a:t>
            </a:r>
          </a:p>
          <a:p>
            <a:pPr lvl="2">
              <a:spcBef>
                <a:spcPct val="20000"/>
              </a:spcBef>
              <a:buClr>
                <a:srgbClr val="414B56"/>
              </a:buClr>
              <a:buFont typeface="Arial" panose="020B0604020202020204" pitchFamily="34" charset="0"/>
              <a:buChar char="–"/>
            </a:pPr>
            <a:r>
              <a:rPr lang="en-GB" altLang="en-US" sz="1400" b="1">
                <a:solidFill>
                  <a:srgbClr val="414B56"/>
                </a:solidFill>
                <a:latin typeface="Arial" panose="020B0604020202020204" pitchFamily="34" charset="0"/>
                <a:cs typeface="Arial" panose="020B0604020202020204" pitchFamily="34" charset="0"/>
              </a:rPr>
              <a:t>BUT</a:t>
            </a:r>
            <a:r>
              <a:rPr lang="en-GB" altLang="en-US" sz="1400">
                <a:solidFill>
                  <a:srgbClr val="414B56"/>
                </a:solidFill>
                <a:latin typeface="Arial" panose="020B0604020202020204" pitchFamily="34" charset="0"/>
                <a:cs typeface="Arial" panose="020B0604020202020204" pitchFamily="34" charset="0"/>
              </a:rPr>
              <a:t> NOx reduction is challenging – how to reduce NOx under highly oxidising conditions?</a:t>
            </a:r>
          </a:p>
        </p:txBody>
      </p:sp>
      <p:sp>
        <p:nvSpPr>
          <p:cNvPr id="16386" name="Title 1"/>
          <p:cNvSpPr>
            <a:spLocks noGrp="1"/>
          </p:cNvSpPr>
          <p:nvPr>
            <p:ph type="title"/>
          </p:nvPr>
        </p:nvSpPr>
        <p:spPr>
          <a:xfrm>
            <a:off x="76200" y="44624"/>
            <a:ext cx="7696200" cy="990600"/>
          </a:xfrm>
        </p:spPr>
        <p:txBody>
          <a:bodyPr>
            <a:normAutofit/>
          </a:bodyPr>
          <a:lstStyle/>
          <a:p>
            <a:pPr>
              <a:defRPr/>
            </a:pPr>
            <a:r>
              <a:rPr lang="en-GB" dirty="0" smtClean="0">
                <a:ea typeface="MS PGothic" charset="0"/>
                <a:cs typeface="Arial"/>
              </a:rPr>
              <a:t>Imaging of exhaust catalysts</a:t>
            </a:r>
            <a:endParaRPr lang="en-GB" dirty="0">
              <a:ea typeface="MS PGothic" charset="0"/>
              <a:cs typeface="Arial"/>
            </a:endParaRPr>
          </a:p>
        </p:txBody>
      </p:sp>
      <p:sp>
        <p:nvSpPr>
          <p:cNvPr id="62468" name="Slide Number Placeholder 2"/>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lgn="l" eaLnBrk="1" hangingPunct="1"/>
            <a:fld id="{9979B03A-457F-4C87-BC35-35448967209B}" type="slidenum">
              <a:rPr lang="en-GB" altLang="en-US" sz="1400">
                <a:latin typeface="Times New Roman" panose="02020603050405020304" pitchFamily="18" charset="0"/>
              </a:rPr>
              <a:pPr algn="l" eaLnBrk="1" hangingPunct="1"/>
              <a:t>16</a:t>
            </a:fld>
            <a:endParaRPr lang="en-GB" altLang="en-US" sz="1400">
              <a:latin typeface="Times New Roman" panose="02020603050405020304" pitchFamily="18" charset="0"/>
            </a:endParaRPr>
          </a:p>
        </p:txBody>
      </p:sp>
      <p:pic>
        <p:nvPicPr>
          <p:cNvPr id="62469" name="Picture 7" descr="Graph 2 white backgr.tif                                       00041CDFMacintosh HD                   B191BFF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1975" y="836613"/>
            <a:ext cx="4703763" cy="325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70" name="TextBox 2"/>
          <p:cNvSpPr txBox="1">
            <a:spLocks noChangeArrowheads="1"/>
          </p:cNvSpPr>
          <p:nvPr/>
        </p:nvSpPr>
        <p:spPr bwMode="auto">
          <a:xfrm>
            <a:off x="-323850" y="765175"/>
            <a:ext cx="4679950"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eaLnBrk="0" hangingPunct="0">
              <a:defRPr sz="2400">
                <a:solidFill>
                  <a:schemeClr val="tx1"/>
                </a:solidFill>
                <a:latin typeface="Times" panose="02020603050405020304" pitchFamily="18" charset="0"/>
                <a:ea typeface="ＭＳ Ｐゴシック" panose="020B0600070205080204" pitchFamily="34" charset="-128"/>
              </a:defRPr>
            </a:lvl2pPr>
            <a:lvl3pPr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lvl="1">
              <a:spcBef>
                <a:spcPct val="20000"/>
              </a:spcBef>
              <a:buClr>
                <a:srgbClr val="414B56"/>
              </a:buClr>
              <a:buFontTx/>
              <a:buChar char="•"/>
            </a:pPr>
            <a:r>
              <a:rPr lang="en-GB" altLang="en-US" sz="1400">
                <a:solidFill>
                  <a:srgbClr val="414B56"/>
                </a:solidFill>
                <a:latin typeface="Arial" panose="020B0604020202020204" pitchFamily="34" charset="0"/>
                <a:cs typeface="Arial" panose="020B0604020202020204" pitchFamily="34" charset="0"/>
              </a:rPr>
              <a:t>Many pollutants to be removed</a:t>
            </a:r>
          </a:p>
          <a:p>
            <a:pPr lvl="2">
              <a:spcBef>
                <a:spcPct val="20000"/>
              </a:spcBef>
              <a:buClr>
                <a:srgbClr val="414B56"/>
              </a:buClr>
              <a:buFont typeface="Arial" panose="020B0604020202020204" pitchFamily="34" charset="0"/>
              <a:buChar char="–"/>
            </a:pPr>
            <a:r>
              <a:rPr lang="en-GB" altLang="en-US" sz="1400">
                <a:solidFill>
                  <a:srgbClr val="414B56"/>
                </a:solidFill>
                <a:latin typeface="Arial" panose="020B0604020202020204" pitchFamily="34" charset="0"/>
                <a:cs typeface="Arial" panose="020B0604020202020204" pitchFamily="34" charset="0"/>
              </a:rPr>
              <a:t>CO</a:t>
            </a:r>
          </a:p>
          <a:p>
            <a:pPr lvl="2">
              <a:spcBef>
                <a:spcPct val="20000"/>
              </a:spcBef>
              <a:buClr>
                <a:srgbClr val="414B56"/>
              </a:buClr>
              <a:buFont typeface="Arial" panose="020B0604020202020204" pitchFamily="34" charset="0"/>
              <a:buChar char="–"/>
            </a:pPr>
            <a:r>
              <a:rPr lang="en-GB" altLang="en-US" sz="1400">
                <a:solidFill>
                  <a:srgbClr val="414B56"/>
                </a:solidFill>
                <a:latin typeface="Arial" panose="020B0604020202020204" pitchFamily="34" charset="0"/>
                <a:cs typeface="Arial" panose="020B0604020202020204" pitchFamily="34" charset="0"/>
              </a:rPr>
              <a:t>Residual hydrocarbons</a:t>
            </a:r>
          </a:p>
          <a:p>
            <a:pPr lvl="2">
              <a:spcBef>
                <a:spcPct val="20000"/>
              </a:spcBef>
              <a:buClr>
                <a:srgbClr val="414B56"/>
              </a:buClr>
              <a:buFont typeface="Arial" panose="020B0604020202020204" pitchFamily="34" charset="0"/>
              <a:buChar char="–"/>
            </a:pPr>
            <a:r>
              <a:rPr lang="en-GB" altLang="en-US" sz="1400">
                <a:solidFill>
                  <a:srgbClr val="414B56"/>
                </a:solidFill>
                <a:latin typeface="Arial" panose="020B0604020202020204" pitchFamily="34" charset="0"/>
                <a:cs typeface="Arial" panose="020B0604020202020204" pitchFamily="34" charset="0"/>
              </a:rPr>
              <a:t>NOx </a:t>
            </a:r>
          </a:p>
          <a:p>
            <a:pPr lvl="2">
              <a:spcBef>
                <a:spcPct val="20000"/>
              </a:spcBef>
              <a:buClr>
                <a:srgbClr val="414B56"/>
              </a:buClr>
              <a:buFont typeface="Arial" panose="020B0604020202020204" pitchFamily="34" charset="0"/>
              <a:buChar char="–"/>
            </a:pPr>
            <a:r>
              <a:rPr lang="en-GB" altLang="en-US" sz="1400">
                <a:solidFill>
                  <a:srgbClr val="414B56"/>
                </a:solidFill>
                <a:latin typeface="Arial" panose="020B0604020202020204" pitchFamily="34" charset="0"/>
                <a:cs typeface="Arial" panose="020B0604020202020204" pitchFamily="34" charset="0"/>
              </a:rPr>
              <a:t>Particulate Matter (Diesel) </a:t>
            </a:r>
            <a:br>
              <a:rPr lang="en-GB" altLang="en-US" sz="1400">
                <a:solidFill>
                  <a:srgbClr val="414B56"/>
                </a:solidFill>
                <a:latin typeface="Arial" panose="020B0604020202020204" pitchFamily="34" charset="0"/>
                <a:cs typeface="Arial" panose="020B0604020202020204" pitchFamily="34" charset="0"/>
              </a:rPr>
            </a:br>
            <a:endParaRPr lang="en-GB" altLang="en-US" sz="1600" b="1">
              <a:solidFill>
                <a:srgbClr val="FFFFFF"/>
              </a:solidFill>
              <a:latin typeface="Arial" panose="020B0604020202020204" pitchFamily="34" charset="0"/>
              <a:cs typeface="Arial" panose="020B0604020202020204" pitchFamily="34" charset="0"/>
            </a:endParaRPr>
          </a:p>
          <a:p>
            <a:endParaRPr lang="en-US" altLang="en-US"/>
          </a:p>
        </p:txBody>
      </p:sp>
      <p:pic>
        <p:nvPicPr>
          <p:cNvPr id="62471" name="Picture 6" descr="S231-n3-PhaseIso2.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24525" y="3971925"/>
            <a:ext cx="3203575" cy="269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2472" name="Straight Arrow Connector 3"/>
          <p:cNvCxnSpPr>
            <a:cxnSpLocks noChangeShapeType="1"/>
          </p:cNvCxnSpPr>
          <p:nvPr/>
        </p:nvCxnSpPr>
        <p:spPr bwMode="auto">
          <a:xfrm>
            <a:off x="1908175" y="3716338"/>
            <a:ext cx="0" cy="649287"/>
          </a:xfrm>
          <a:prstGeom prst="straightConnector1">
            <a:avLst/>
          </a:prstGeom>
          <a:noFill/>
          <a:ln w="9525">
            <a:solidFill>
              <a:schemeClr val="tx1"/>
            </a:solidFill>
            <a:round/>
            <a:headEnd type="arrow" w="med" len="med"/>
            <a:tailEnd type="arrow" w="med" len="med"/>
          </a:ln>
          <a:extLst>
            <a:ext uri="{909E8E84-426E-40DD-AFC4-6F175D3DCCD1}">
              <a14:hiddenFill xmlns:a14="http://schemas.microsoft.com/office/drawing/2010/main">
                <a:noFill/>
              </a14:hiddenFill>
            </a:ext>
          </a:extLst>
        </p:spPr>
      </p:cxnSp>
      <p:sp>
        <p:nvSpPr>
          <p:cNvPr id="62473" name="TextBox 4"/>
          <p:cNvSpPr txBox="1">
            <a:spLocks noChangeArrowheads="1"/>
          </p:cNvSpPr>
          <p:nvPr/>
        </p:nvSpPr>
        <p:spPr bwMode="auto">
          <a:xfrm>
            <a:off x="566738" y="3759200"/>
            <a:ext cx="11255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US" altLang="en-US">
                <a:solidFill>
                  <a:schemeClr val="tx2"/>
                </a:solidFill>
                <a:latin typeface="Arial" panose="020B0604020202020204" pitchFamily="34" charset="0"/>
                <a:cs typeface="Arial" panose="020B0604020202020204" pitchFamily="34" charset="0"/>
              </a:rPr>
              <a:t>200nm</a:t>
            </a:r>
          </a:p>
        </p:txBody>
      </p:sp>
      <p:sp>
        <p:nvSpPr>
          <p:cNvPr id="62474" name="Footer Placeholder 1"/>
          <p:cNvSpPr>
            <a:spLocks noGrp="1"/>
          </p:cNvSpPr>
          <p:nvPr>
            <p:ph type="ftr" sz="quarter" idx="4294967295"/>
          </p:nvPr>
        </p:nvSpPr>
        <p:spPr bwMode="auto">
          <a:xfrm>
            <a:off x="0" y="6427788"/>
            <a:ext cx="7235825"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US" altLang="en-US" sz="2000">
                <a:latin typeface="Arial" panose="020B0604020202020204" pitchFamily="34" charset="0"/>
                <a:cs typeface="Arial" panose="020B0604020202020204" pitchFamily="34" charset="0"/>
              </a:rPr>
              <a:t>Ian Robinson, LCN and </a:t>
            </a:r>
            <a:r>
              <a:rPr lang="en-GB" altLang="en-US" sz="2000">
                <a:solidFill>
                  <a:srgbClr val="000000"/>
                </a:solidFill>
                <a:latin typeface="Arial" panose="020B0604020202020204" pitchFamily="34" charset="0"/>
                <a:cs typeface="Arial" panose="020B0604020202020204" pitchFamily="34" charset="0"/>
              </a:rPr>
              <a:t>Rachel O’Malley, Johnson Matthey</a:t>
            </a:r>
            <a:endParaRPr lang="en-US" altLang="en-US" sz="2000">
              <a:latin typeface="Arial" panose="020B0604020202020204" pitchFamily="34" charset="0"/>
              <a:cs typeface="Arial" panose="020B0604020202020204" pitchFamily="34" charset="0"/>
            </a:endParaRPr>
          </a:p>
        </p:txBody>
      </p:sp>
    </p:spTree>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rcher.jpg"/>
          <p:cNvPicPr>
            <a:picLocks noChangeAspect="1"/>
          </p:cNvPicPr>
          <p:nvPr/>
        </p:nvPicPr>
        <p:blipFill>
          <a:blip r:embed="rId3">
            <a:extLst/>
          </a:blip>
          <a:stretch>
            <a:fillRect/>
          </a:stretch>
        </p:blipFill>
        <p:spPr>
          <a:xfrm>
            <a:off x="4807242" y="1988840"/>
            <a:ext cx="3205970" cy="19957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ltstm.jpg"/>
          <p:cNvPicPr>
            <a:picLocks noChangeAspect="1"/>
          </p:cNvPicPr>
          <p:nvPr/>
        </p:nvPicPr>
        <p:blipFill>
          <a:blip r:embed="rId4">
            <a:extLst/>
          </a:blip>
          <a:stretch>
            <a:fillRect/>
          </a:stretch>
        </p:blipFill>
        <p:spPr>
          <a:xfrm>
            <a:off x="499330" y="2008996"/>
            <a:ext cx="2134318" cy="284575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8" name="Rectangle 22"/>
          <p:cNvSpPr>
            <a:spLocks noChangeArrowheads="1"/>
          </p:cNvSpPr>
          <p:nvPr/>
        </p:nvSpPr>
        <p:spPr bwMode="auto">
          <a:xfrm>
            <a:off x="173038" y="5961063"/>
            <a:ext cx="8791575" cy="708025"/>
          </a:xfrm>
          <a:prstGeom prst="rect">
            <a:avLst/>
          </a:prstGeom>
          <a:noFill/>
          <a:ln w="12700">
            <a:noFill/>
            <a:miter lim="800000"/>
            <a:headEnd/>
            <a:tailEnd/>
          </a:ln>
        </p:spPr>
        <p:txBody>
          <a:bodyPr>
            <a:spAutoFit/>
          </a:bodyPr>
          <a:lstStyle/>
          <a:p>
            <a:pPr algn="ctr" eaLnBrk="0" hangingPunct="0">
              <a:defRPr/>
            </a:pPr>
            <a:endParaRPr lang="en-US" sz="2000" dirty="0">
              <a:latin typeface="+mj-lt"/>
              <a:ea typeface="ＭＳ Ｐゴシック" charset="0"/>
              <a:cs typeface="Abadi MT Condensed Extra Bold"/>
            </a:endParaRPr>
          </a:p>
          <a:p>
            <a:pPr algn="ctr" eaLnBrk="0" hangingPunct="0">
              <a:defRPr/>
            </a:pPr>
            <a:r>
              <a:rPr lang="en-GB" sz="2000" dirty="0">
                <a:latin typeface="+mj-lt"/>
                <a:ea typeface="ＭＳ Ｐゴシック" charset="0"/>
                <a:cs typeface="Abadi MT Condensed Extra Bold"/>
              </a:rPr>
              <a:t>In collaboration with U. Liverpool, Nature </a:t>
            </a:r>
            <a:r>
              <a:rPr lang="en-GB" sz="2000" dirty="0">
                <a:latin typeface="+mj-lt"/>
                <a:ea typeface="ＭＳ Ｐゴシック" charset="0"/>
                <a:cs typeface="Abadi MT Condensed Extra Bold"/>
              </a:rPr>
              <a:t>Mater. </a:t>
            </a:r>
            <a:r>
              <a:rPr lang="en-GB" sz="2000" b="1" dirty="0">
                <a:latin typeface="+mj-lt"/>
                <a:ea typeface="ＭＳ Ｐゴシック" charset="0"/>
                <a:cs typeface="Abadi MT Condensed Extra Bold"/>
              </a:rPr>
              <a:t>8</a:t>
            </a:r>
            <a:r>
              <a:rPr lang="en-GB" sz="2000" dirty="0">
                <a:latin typeface="+mj-lt"/>
                <a:ea typeface="ＭＳ Ｐゴシック" charset="0"/>
                <a:cs typeface="Abadi MT Condensed Extra Bold"/>
              </a:rPr>
              <a:t> </a:t>
            </a:r>
            <a:r>
              <a:rPr lang="en-GB" sz="2000" dirty="0">
                <a:latin typeface="+mj-lt"/>
                <a:ea typeface="ＭＳ Ｐゴシック" charset="0"/>
                <a:cs typeface="Abadi MT Condensed Extra Bold"/>
              </a:rPr>
              <a:t>427 (2009)</a:t>
            </a:r>
            <a:endParaRPr lang="en-US" sz="2000" dirty="0">
              <a:latin typeface="+mj-lt"/>
              <a:ea typeface="ＭＳ Ｐゴシック" charset="0"/>
              <a:cs typeface="Abadi MT Condensed Extra Bold"/>
            </a:endParaRPr>
          </a:p>
        </p:txBody>
      </p:sp>
      <p:pic>
        <p:nvPicPr>
          <p:cNvPr id="9" name="Picture 8" descr="Untitled.png"/>
          <p:cNvPicPr>
            <a:picLocks noChangeAspect="1"/>
          </p:cNvPicPr>
          <p:nvPr/>
        </p:nvPicPr>
        <p:blipFill rotWithShape="1">
          <a:blip r:embed="rId5">
            <a:extLst/>
          </a:blip>
          <a:srcRect l="15139" t="9496" r="32151" b="11048"/>
          <a:stretch/>
        </p:blipFill>
        <p:spPr>
          <a:xfrm>
            <a:off x="6271303" y="3851059"/>
            <a:ext cx="2742001" cy="19954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Rectangle 22"/>
          <p:cNvSpPr>
            <a:spLocks noChangeArrowheads="1"/>
          </p:cNvSpPr>
          <p:nvPr/>
        </p:nvSpPr>
        <p:spPr bwMode="auto">
          <a:xfrm>
            <a:off x="317500" y="923925"/>
            <a:ext cx="8826500" cy="954088"/>
          </a:xfrm>
          <a:prstGeom prst="rect">
            <a:avLst/>
          </a:prstGeom>
          <a:noFill/>
          <a:ln w="12700">
            <a:noFill/>
            <a:miter lim="800000"/>
            <a:headEnd/>
            <a:tailEnd/>
          </a:ln>
        </p:spPr>
        <p:txBody>
          <a:bodyPr>
            <a:spAutoFit/>
          </a:bodyPr>
          <a:lstStyle/>
          <a:p>
            <a:pPr eaLnBrk="0" hangingPunct="0">
              <a:defRPr/>
            </a:pPr>
            <a:r>
              <a:rPr lang="en-US" sz="2800" dirty="0">
                <a:latin typeface="+mj-lt"/>
                <a:ea typeface="ＭＳ Ｐゴシック" charset="0"/>
                <a:cs typeface="Abadi MT Condensed Extra Bold"/>
              </a:rPr>
              <a:t>Combining </a:t>
            </a:r>
            <a:r>
              <a:rPr lang="en-US" sz="2800" dirty="0" err="1">
                <a:latin typeface="+mj-lt"/>
                <a:ea typeface="ＭＳ Ｐゴシック" charset="0"/>
                <a:cs typeface="Abadi MT Condensed Extra Bold"/>
              </a:rPr>
              <a:t>nanoscience</a:t>
            </a:r>
            <a:r>
              <a:rPr lang="en-US" sz="2800" dirty="0">
                <a:latin typeface="+mj-lt"/>
                <a:ea typeface="ＭＳ Ｐゴシック" charset="0"/>
                <a:cs typeface="Abadi MT Condensed Extra Bold"/>
              </a:rPr>
              <a:t> and supercomputer-enabled computational chemistry</a:t>
            </a:r>
            <a:endParaRPr lang="en-US" sz="2800" dirty="0">
              <a:latin typeface="+mj-lt"/>
              <a:ea typeface="ＭＳ Ｐゴシック" charset="0"/>
              <a:cs typeface="Abadi MT Condensed Extra Bold"/>
            </a:endParaRPr>
          </a:p>
        </p:txBody>
      </p:sp>
      <p:pic>
        <p:nvPicPr>
          <p:cNvPr id="11" name="Picture 8" descr="3d chains three"/>
          <p:cNvPicPr>
            <a:picLocks noChangeAspect="1" noChangeArrowheads="1"/>
          </p:cNvPicPr>
          <p:nvPr/>
        </p:nvPicPr>
        <p:blipFill rotWithShape="1">
          <a:blip r:embed="rId6"/>
          <a:srcRect l="37732" t="34952" r="30761" b="20047"/>
          <a:stretch/>
        </p:blipFill>
        <p:spPr bwMode="auto">
          <a:xfrm rot="1704305">
            <a:off x="2019975" y="3819946"/>
            <a:ext cx="2268461" cy="17325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Left-Right Arrow 12"/>
          <p:cNvSpPr/>
          <p:nvPr/>
        </p:nvSpPr>
        <p:spPr>
          <a:xfrm>
            <a:off x="4572000" y="4854575"/>
            <a:ext cx="1474788" cy="266700"/>
          </a:xfrm>
          <a:prstGeom prst="leftRightArrow">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a:p>
        </p:txBody>
      </p:sp>
      <p:sp>
        <p:nvSpPr>
          <p:cNvPr id="2" name="Title 1"/>
          <p:cNvSpPr>
            <a:spLocks noGrp="1"/>
          </p:cNvSpPr>
          <p:nvPr>
            <p:ph type="title"/>
          </p:nvPr>
        </p:nvSpPr>
        <p:spPr>
          <a:xfrm>
            <a:off x="76200" y="44624"/>
            <a:ext cx="7696200" cy="990600"/>
          </a:xfrm>
        </p:spPr>
        <p:txBody>
          <a:bodyPr/>
          <a:lstStyle/>
          <a:p>
            <a:pPr>
              <a:defRPr/>
            </a:pPr>
            <a:r>
              <a:rPr lang="en-US" dirty="0" smtClean="0"/>
              <a:t>Ice formation</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eur_layered_day_med.tiff"/>
          <p:cNvPicPr>
            <a:picLocks noChangeAspect="1"/>
          </p:cNvPicPr>
          <p:nvPr/>
        </p:nvPicPr>
        <p:blipFill>
          <a:blip r:embed="rId3">
            <a:extLst/>
          </a:blip>
          <a:srcRect l="13713" t="17970" r="15863" b="13921"/>
          <a:stretch>
            <a:fillRect/>
          </a:stretch>
        </p:blipFill>
        <p:spPr bwMode="auto">
          <a:xfrm>
            <a:off x="474907" y="1944935"/>
            <a:ext cx="3961150" cy="2872294"/>
          </a:xfrm>
          <a:prstGeom prst="rect">
            <a:avLst/>
          </a:prstGeom>
          <a:noFill/>
          <a:ln>
            <a:noFill/>
          </a:ln>
          <a:effectLst>
            <a:softEdge rad="165100"/>
          </a:effectLst>
          <a:extLst>
            <a:ext uri="{909E8E84-426E-40dd-AFC4-6F175D3DCCD1}"/>
            <a:ext uri="{91240B29-F687-4f45-9708-019B960494DF}"/>
          </a:extLst>
        </p:spPr>
      </p:pic>
      <p:sp>
        <p:nvSpPr>
          <p:cNvPr id="65538" name="TextBox 3"/>
          <p:cNvSpPr txBox="1">
            <a:spLocks noChangeArrowheads="1"/>
          </p:cNvSpPr>
          <p:nvPr/>
        </p:nvSpPr>
        <p:spPr bwMode="auto">
          <a:xfrm>
            <a:off x="352425" y="1104900"/>
            <a:ext cx="86121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eaLnBrk="1" hangingPunct="1"/>
            <a:r>
              <a:rPr lang="en-GB" altLang="en-US" sz="2800">
                <a:latin typeface="Arial" panose="020B0604020202020204" pitchFamily="34" charset="0"/>
                <a:cs typeface="Arial" panose="020B0604020202020204" pitchFamily="34" charset="0"/>
              </a:rPr>
              <a:t>Climate science, energy, transport, food…</a:t>
            </a:r>
          </a:p>
        </p:txBody>
      </p:sp>
      <p:pic>
        <p:nvPicPr>
          <p:cNvPr id="6" name="Picture 5"/>
          <p:cNvPicPr>
            <a:picLocks noChangeAspect="1"/>
          </p:cNvPicPr>
          <p:nvPr/>
        </p:nvPicPr>
        <p:blipFill rotWithShape="1">
          <a:blip r:embed="rId4"/>
          <a:srcRect l="25268" t="35719" r="22739" b="9976"/>
          <a:stretch/>
        </p:blipFill>
        <p:spPr>
          <a:xfrm>
            <a:off x="4861802" y="1944935"/>
            <a:ext cx="3999986" cy="2785259"/>
          </a:xfrm>
          <a:prstGeom prst="rect">
            <a:avLst/>
          </a:prstGeom>
          <a:ln>
            <a:noFill/>
          </a:ln>
          <a:effectLst>
            <a:softEdge rad="112500"/>
          </a:effectLst>
        </p:spPr>
      </p:pic>
      <p:pic>
        <p:nvPicPr>
          <p:cNvPr id="65540" name="Picture 25" descr="erc-scientific-small-rvb.jpg"/>
          <p:cNvPicPr>
            <a:picLocks noChangeAspect="1"/>
          </p:cNvPicPr>
          <p:nvPr/>
        </p:nvPicPr>
        <p:blipFill>
          <a:blip r:embed="rId5">
            <a:extLst>
              <a:ext uri="{28A0092B-C50C-407E-A947-70E740481C1C}">
                <a14:useLocalDpi xmlns:a14="http://schemas.microsoft.com/office/drawing/2010/main" val="0"/>
              </a:ext>
            </a:extLst>
          </a:blip>
          <a:srcRect l="54848" t="12566" b="18324"/>
          <a:stretch>
            <a:fillRect/>
          </a:stretch>
        </p:blipFill>
        <p:spPr bwMode="auto">
          <a:xfrm>
            <a:off x="2636838" y="3435350"/>
            <a:ext cx="1798637"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1" name="TextBox 3"/>
          <p:cNvSpPr txBox="1">
            <a:spLocks noChangeArrowheads="1"/>
          </p:cNvSpPr>
          <p:nvPr/>
        </p:nvSpPr>
        <p:spPr bwMode="auto">
          <a:xfrm>
            <a:off x="138113" y="4941888"/>
            <a:ext cx="44592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lgn="ctr" eaLnBrk="1" hangingPunct="1"/>
            <a:r>
              <a:rPr lang="en-GB" altLang="en-US">
                <a:latin typeface="Arial" panose="020B0604020202020204" pitchFamily="34" charset="0"/>
                <a:cs typeface="Arial" panose="020B0604020202020204" pitchFamily="34" charset="0"/>
              </a:rPr>
              <a:t>“HeteroIce” ERC Project </a:t>
            </a:r>
          </a:p>
          <a:p>
            <a:pPr algn="ctr" eaLnBrk="1" hangingPunct="1"/>
            <a:r>
              <a:rPr lang="en-GB" altLang="en-US">
                <a:latin typeface="Arial" panose="020B0604020202020204" pitchFamily="34" charset="0"/>
                <a:cs typeface="Arial" panose="020B0604020202020204" pitchFamily="34" charset="0"/>
              </a:rPr>
              <a:t>Understanding &amp; control of ice at surfaces</a:t>
            </a:r>
          </a:p>
        </p:txBody>
      </p:sp>
      <p:pic>
        <p:nvPicPr>
          <p:cNvPr id="65542" name="Picture 26"/>
          <p:cNvPicPr>
            <a:picLocks noChangeAspect="1"/>
          </p:cNvPicPr>
          <p:nvPr/>
        </p:nvPicPr>
        <p:blipFill>
          <a:blip r:embed="rId6">
            <a:extLst>
              <a:ext uri="{28A0092B-C50C-407E-A947-70E740481C1C}">
                <a14:useLocalDpi xmlns:a14="http://schemas.microsoft.com/office/drawing/2010/main" val="0"/>
              </a:ext>
            </a:extLst>
          </a:blip>
          <a:srcRect l="26569" t="21175" r="27435" b="21828"/>
          <a:stretch>
            <a:fillRect/>
          </a:stretch>
        </p:blipFill>
        <p:spPr bwMode="auto">
          <a:xfrm>
            <a:off x="7572375" y="3354388"/>
            <a:ext cx="129222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3" name="TextBox 3"/>
          <p:cNvSpPr txBox="1">
            <a:spLocks noChangeArrowheads="1"/>
          </p:cNvSpPr>
          <p:nvPr/>
        </p:nvSpPr>
        <p:spPr bwMode="auto">
          <a:xfrm>
            <a:off x="4862513" y="4949825"/>
            <a:ext cx="41608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lgn="ctr" eaLnBrk="1" hangingPunct="1"/>
            <a:r>
              <a:rPr lang="en-GB" altLang="en-US">
                <a:latin typeface="Arial" panose="020B0604020202020204" pitchFamily="34" charset="0"/>
                <a:cs typeface="Arial" panose="020B0604020202020204" pitchFamily="34" charset="0"/>
              </a:rPr>
              <a:t>BP Project</a:t>
            </a:r>
          </a:p>
          <a:p>
            <a:pPr algn="ctr" eaLnBrk="1" hangingPunct="1"/>
            <a:r>
              <a:rPr lang="en-GB" altLang="en-US">
                <a:latin typeface="Arial" panose="020B0604020202020204" pitchFamily="34" charset="0"/>
                <a:cs typeface="Arial" panose="020B0604020202020204" pitchFamily="34" charset="0"/>
              </a:rPr>
              <a:t>Understanding &amp; control of ice (hydrate) formation </a:t>
            </a:r>
          </a:p>
        </p:txBody>
      </p:sp>
      <p:sp>
        <p:nvSpPr>
          <p:cNvPr id="2" name="Title 1"/>
          <p:cNvSpPr>
            <a:spLocks noGrp="1"/>
          </p:cNvSpPr>
          <p:nvPr>
            <p:ph type="title"/>
          </p:nvPr>
        </p:nvSpPr>
        <p:spPr>
          <a:xfrm>
            <a:off x="76200" y="44624"/>
            <a:ext cx="7696200" cy="990600"/>
          </a:xfrm>
        </p:spPr>
        <p:txBody>
          <a:bodyPr/>
          <a:lstStyle/>
          <a:p>
            <a:pPr>
              <a:defRPr/>
            </a:pPr>
            <a:r>
              <a:rPr lang="en-US" dirty="0" smtClean="0"/>
              <a:t>Implications</a:t>
            </a:r>
            <a:endParaRPr lang="en-US" dirty="0"/>
          </a:p>
        </p:txBody>
      </p:sp>
      <p:sp>
        <p:nvSpPr>
          <p:cNvPr id="65545" name="TextBox 2"/>
          <p:cNvSpPr txBox="1">
            <a:spLocks noChangeArrowheads="1"/>
          </p:cNvSpPr>
          <p:nvPr/>
        </p:nvSpPr>
        <p:spPr bwMode="auto">
          <a:xfrm>
            <a:off x="539750" y="6381750"/>
            <a:ext cx="39608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US" altLang="en-US" sz="1800">
                <a:latin typeface="Arial" panose="020B0604020202020204" pitchFamily="34" charset="0"/>
                <a:cs typeface="Arial" panose="020B0604020202020204" pitchFamily="34" charset="0"/>
              </a:rPr>
              <a:t>Angelos Michaelides, LCN</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44624"/>
            <a:ext cx="7696200" cy="990600"/>
          </a:xfrm>
        </p:spPr>
        <p:txBody>
          <a:bodyPr/>
          <a:lstStyle/>
          <a:p>
            <a:pPr>
              <a:defRPr/>
            </a:pPr>
            <a:r>
              <a:rPr lang="en-US" dirty="0" smtClean="0"/>
              <a:t>More than Moore</a:t>
            </a:r>
            <a:endParaRPr lang="en-US" dirty="0"/>
          </a:p>
        </p:txBody>
      </p:sp>
      <p:sp>
        <p:nvSpPr>
          <p:cNvPr id="3" name="Content Placeholder 2"/>
          <p:cNvSpPr>
            <a:spLocks noGrp="1"/>
          </p:cNvSpPr>
          <p:nvPr>
            <p:ph idx="1"/>
          </p:nvPr>
        </p:nvSpPr>
        <p:spPr>
          <a:xfrm>
            <a:off x="4140200" y="765175"/>
            <a:ext cx="5003800" cy="6092825"/>
          </a:xfrm>
        </p:spPr>
        <p:txBody>
          <a:bodyPr/>
          <a:lstStyle/>
          <a:p>
            <a:r>
              <a:rPr lang="en-US" altLang="en-US" smtClean="0">
                <a:ea typeface="ＭＳ Ｐゴシック" panose="020B0600070205080204" pitchFamily="34" charset="-128"/>
              </a:rPr>
              <a:t>Miniaturization has driven revolutionary progress in science and innovation over the last half century</a:t>
            </a:r>
          </a:p>
          <a:p>
            <a:r>
              <a:rPr lang="en-US" altLang="en-US" smtClean="0">
                <a:ea typeface="ＭＳ Ｐゴシック" panose="020B0600070205080204" pitchFamily="34" charset="-128"/>
              </a:rPr>
              <a:t>Dramatic challenges arise as feature sizes approach single atoms</a:t>
            </a:r>
          </a:p>
          <a:p>
            <a:r>
              <a:rPr lang="en-US" altLang="en-US" smtClean="0">
                <a:ea typeface="ＭＳ Ｐゴシック" panose="020B0600070205080204" pitchFamily="34" charset="-128"/>
              </a:rPr>
              <a:t>The ultimate nanotechnology challenge: engineer the properties of materials atom by atom</a:t>
            </a:r>
          </a:p>
        </p:txBody>
      </p:sp>
      <p:cxnSp>
        <p:nvCxnSpPr>
          <p:cNvPr id="10" name="Straight Arrow Connector 9"/>
          <p:cNvCxnSpPr/>
          <p:nvPr/>
        </p:nvCxnSpPr>
        <p:spPr>
          <a:xfrm>
            <a:off x="539750" y="3789363"/>
            <a:ext cx="1152525" cy="1439862"/>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grpSp>
        <p:nvGrpSpPr>
          <p:cNvPr id="13" name="Group 12"/>
          <p:cNvGrpSpPr>
            <a:grpSpLocks/>
          </p:cNvGrpSpPr>
          <p:nvPr/>
        </p:nvGrpSpPr>
        <p:grpSpPr bwMode="auto">
          <a:xfrm>
            <a:off x="34925" y="765175"/>
            <a:ext cx="2273300" cy="3341688"/>
            <a:chOff x="35496" y="764704"/>
            <a:chExt cx="2272532" cy="3341985"/>
          </a:xfrm>
        </p:grpSpPr>
        <p:pic>
          <p:nvPicPr>
            <p:cNvPr id="67592" name="Picture 13" descr="Rama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764704"/>
              <a:ext cx="2272532" cy="28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
          <p:nvSpPr>
            <p:cNvPr id="67593" name="TextBox 10"/>
            <p:cNvSpPr txBox="1">
              <a:spLocks noChangeArrowheads="1"/>
            </p:cNvSpPr>
            <p:nvPr/>
          </p:nvSpPr>
          <p:spPr bwMode="auto">
            <a:xfrm>
              <a:off x="822673" y="3645024"/>
              <a:ext cx="8693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US" altLang="en-US">
                  <a:solidFill>
                    <a:srgbClr val="000000"/>
                  </a:solidFill>
                  <a:latin typeface="Arial" panose="020B0604020202020204" pitchFamily="34" charset="0"/>
                  <a:cs typeface="Arial" panose="020B0604020202020204" pitchFamily="34" charset="0"/>
                </a:rPr>
                <a:t>1956</a:t>
              </a:r>
            </a:p>
          </p:txBody>
        </p:sp>
      </p:grpSp>
      <p:grpSp>
        <p:nvGrpSpPr>
          <p:cNvPr id="14" name="Group 13"/>
          <p:cNvGrpSpPr>
            <a:grpSpLocks/>
          </p:cNvGrpSpPr>
          <p:nvPr/>
        </p:nvGrpSpPr>
        <p:grpSpPr bwMode="auto">
          <a:xfrm>
            <a:off x="1763713" y="4005263"/>
            <a:ext cx="2117725" cy="2735262"/>
            <a:chOff x="1763688" y="4005064"/>
            <a:chExt cx="2117323" cy="2736040"/>
          </a:xfrm>
        </p:grpSpPr>
        <p:pic>
          <p:nvPicPr>
            <p:cNvPr id="67590" name="Picture 5" descr="10_large20070905"/>
            <p:cNvPicPr>
              <a:picLocks noChangeAspect="1" noChangeArrowheads="1"/>
            </p:cNvPicPr>
            <p:nvPr/>
          </p:nvPicPr>
          <p:blipFill>
            <a:blip r:embed="rId3">
              <a:extLst>
                <a:ext uri="{28A0092B-C50C-407E-A947-70E740481C1C}">
                  <a14:useLocalDpi xmlns:a14="http://schemas.microsoft.com/office/drawing/2010/main" val="0"/>
                </a:ext>
              </a:extLst>
            </a:blip>
            <a:srcRect l="26202" t="6438" r="15483" b="7996"/>
            <a:stretch>
              <a:fillRect/>
            </a:stretch>
          </p:blipFill>
          <p:spPr bwMode="auto">
            <a:xfrm>
              <a:off x="1763688" y="4365104"/>
              <a:ext cx="2117323" cy="237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
          <p:nvSpPr>
            <p:cNvPr id="67591" name="TextBox 11"/>
            <p:cNvSpPr txBox="1">
              <a:spLocks noChangeArrowheads="1"/>
            </p:cNvSpPr>
            <p:nvPr/>
          </p:nvSpPr>
          <p:spPr bwMode="auto">
            <a:xfrm>
              <a:off x="2447675" y="4005064"/>
              <a:ext cx="9375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US" altLang="en-US">
                  <a:solidFill>
                    <a:srgbClr val="000000"/>
                  </a:solidFill>
                  <a:latin typeface="Arial" panose="020B0604020202020204" pitchFamily="34" charset="0"/>
                  <a:cs typeface="Arial" panose="020B0604020202020204" pitchFamily="34" charset="0"/>
                </a:rPr>
                <a:t>today</a:t>
              </a:r>
            </a:p>
          </p:txBody>
        </p:sp>
      </p:gr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44624"/>
            <a:ext cx="7696200" cy="990600"/>
          </a:xfrm>
        </p:spPr>
        <p:txBody>
          <a:bodyPr/>
          <a:lstStyle/>
          <a:p>
            <a:pPr>
              <a:defRPr/>
            </a:pPr>
            <a:r>
              <a:rPr lang="en-US" dirty="0" smtClean="0"/>
              <a:t>Outline</a:t>
            </a:r>
            <a:endParaRPr lang="en-US" dirty="0"/>
          </a:p>
        </p:txBody>
      </p:sp>
      <p:sp>
        <p:nvSpPr>
          <p:cNvPr id="35842" name="Content Placeholder 2"/>
          <p:cNvSpPr>
            <a:spLocks noGrp="1"/>
          </p:cNvSpPr>
          <p:nvPr>
            <p:ph idx="1"/>
          </p:nvPr>
        </p:nvSpPr>
        <p:spPr/>
        <p:txBody>
          <a:bodyPr/>
          <a:lstStyle/>
          <a:p>
            <a:r>
              <a:rPr lang="en-US" altLang="en-US" smtClean="0">
                <a:ea typeface="ＭＳ Ｐゴシック" panose="020B0600070205080204" pitchFamily="34" charset="-128"/>
              </a:rPr>
              <a:t>Nanotechnology and its tools</a:t>
            </a:r>
          </a:p>
          <a:p>
            <a:pPr lvl="1"/>
            <a:r>
              <a:rPr lang="en-US" altLang="en-US" smtClean="0">
                <a:ea typeface="ＭＳ Ｐゴシック" panose="020B0600070205080204" pitchFamily="34" charset="-128"/>
              </a:rPr>
              <a:t>Controlling matter below 100nm</a:t>
            </a:r>
          </a:p>
          <a:p>
            <a:r>
              <a:rPr lang="en-US" altLang="en-US" smtClean="0">
                <a:ea typeface="ＭＳ Ｐゴシック" panose="020B0600070205080204" pitchFamily="34" charset="-128"/>
              </a:rPr>
              <a:t>What is the LCN?</a:t>
            </a:r>
          </a:p>
          <a:p>
            <a:r>
              <a:rPr lang="en-US" altLang="en-US" smtClean="0">
                <a:ea typeface="ＭＳ Ｐゴシック" panose="020B0600070205080204" pitchFamily="34" charset="-128"/>
              </a:rPr>
              <a:t>What these tools can do for</a:t>
            </a:r>
          </a:p>
          <a:p>
            <a:pPr lvl="1"/>
            <a:r>
              <a:rPr lang="en-US" altLang="en-US" smtClean="0">
                <a:ea typeface="ＭＳ Ｐゴシック" panose="020B0600070205080204" pitchFamily="34" charset="-128"/>
              </a:rPr>
              <a:t>Bio-nanotechnology and the future of healthcare</a:t>
            </a:r>
          </a:p>
          <a:p>
            <a:pPr lvl="1"/>
            <a:r>
              <a:rPr lang="en-US" altLang="en-US" smtClean="0">
                <a:ea typeface="ＭＳ Ｐゴシック" panose="020B0600070205080204" pitchFamily="34" charset="-128"/>
              </a:rPr>
              <a:t>Imaging, new materials and environmental care</a:t>
            </a:r>
          </a:p>
          <a:p>
            <a:pPr lvl="1"/>
            <a:r>
              <a:rPr lang="en-US" altLang="en-US" smtClean="0">
                <a:ea typeface="ＭＳ Ｐゴシック" panose="020B0600070205080204" pitchFamily="34" charset="-128"/>
              </a:rPr>
              <a:t>Ultimate atomic control, quantum technologies and the future of information technology</a:t>
            </a:r>
          </a:p>
          <a:p>
            <a:pPr lvl="1"/>
            <a:endParaRPr lang="en-US" altLang="en-US" smtClean="0">
              <a:ea typeface="ＭＳ Ｐゴシック" panose="020B0600070205080204" pitchFamily="34" charset="-128"/>
            </a:endParaRPr>
          </a:p>
          <a:p>
            <a:pPr lvl="1"/>
            <a:endParaRPr lang="en-US" altLang="en-US" smtClean="0">
              <a:ea typeface="ＭＳ Ｐゴシック" panose="020B0600070205080204" pitchFamily="34" charset="-128"/>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76200" y="44624"/>
            <a:ext cx="7696200" cy="990600"/>
          </a:xfrm>
        </p:spPr>
        <p:txBody>
          <a:bodyPr/>
          <a:lstStyle/>
          <a:p>
            <a:pPr>
              <a:defRPr/>
            </a:pPr>
            <a:r>
              <a:rPr lang="en-US" dirty="0" smtClean="0"/>
              <a:t>New kinds of sensors</a:t>
            </a:r>
            <a:endParaRPr lang="en-US" dirty="0"/>
          </a:p>
        </p:txBody>
      </p:sp>
      <p:sp>
        <p:nvSpPr>
          <p:cNvPr id="10" name="Content Placeholder 9"/>
          <p:cNvSpPr>
            <a:spLocks noGrp="1"/>
          </p:cNvSpPr>
          <p:nvPr>
            <p:ph idx="1"/>
          </p:nvPr>
        </p:nvSpPr>
        <p:spPr>
          <a:xfrm>
            <a:off x="0" y="4968875"/>
            <a:ext cx="9144000" cy="2276475"/>
          </a:xfrm>
        </p:spPr>
        <p:txBody>
          <a:bodyPr/>
          <a:lstStyle/>
          <a:p>
            <a:r>
              <a:rPr lang="en-US" altLang="en-US" sz="2000" smtClean="0">
                <a:ea typeface="ＭＳ Ｐゴシック" panose="020B0600070205080204" pitchFamily="34" charset="-128"/>
              </a:rPr>
              <a:t>We study how electrical current flows through a magnetic molecule.</a:t>
            </a:r>
          </a:p>
          <a:p>
            <a:r>
              <a:rPr lang="en-US" altLang="en-US" sz="2000" smtClean="0">
                <a:ea typeface="ＭＳ Ｐゴシック" panose="020B0600070205080204" pitchFamily="34" charset="-128"/>
              </a:rPr>
              <a:t>We can create a new class of magnetic sensors with 100x enhancements in sensitivity.</a:t>
            </a:r>
          </a:p>
          <a:p>
            <a:r>
              <a:rPr lang="en-US" altLang="en-US" sz="2000" smtClean="0">
                <a:ea typeface="ＭＳ Ｐゴシック" panose="020B0600070205080204" pitchFamily="34" charset="-128"/>
              </a:rPr>
              <a:t>This has applications ranging from medical imaging to data storage.</a:t>
            </a:r>
          </a:p>
        </p:txBody>
      </p:sp>
      <p:pic>
        <p:nvPicPr>
          <p:cNvPr id="68611" name="Picture 7" descr="5.08.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963" y="981075"/>
            <a:ext cx="254635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FePc_high_res (low-res).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87675" y="2349500"/>
            <a:ext cx="2160588"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276600" y="836613"/>
            <a:ext cx="1511300"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508625" y="2420938"/>
            <a:ext cx="2879725" cy="18097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68615" name="TextBox 10"/>
          <p:cNvSpPr txBox="1">
            <a:spLocks noChangeArrowheads="1"/>
          </p:cNvSpPr>
          <p:nvPr/>
        </p:nvSpPr>
        <p:spPr bwMode="auto">
          <a:xfrm>
            <a:off x="107950" y="4508500"/>
            <a:ext cx="399415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US" altLang="en-US" sz="1200">
                <a:solidFill>
                  <a:srgbClr val="000000"/>
                </a:solidFill>
                <a:latin typeface="Arial" panose="020B0604020202020204" pitchFamily="34" charset="0"/>
                <a:cs typeface="Arial" panose="020B0604020202020204" pitchFamily="34" charset="0"/>
              </a:rPr>
              <a:t>B. Warner </a:t>
            </a:r>
            <a:r>
              <a:rPr lang="en-US" altLang="en-US" sz="1200" i="1">
                <a:solidFill>
                  <a:srgbClr val="000000"/>
                </a:solidFill>
                <a:latin typeface="Arial" panose="020B0604020202020204" pitchFamily="34" charset="0"/>
                <a:cs typeface="Arial" panose="020B0604020202020204" pitchFamily="34" charset="0"/>
              </a:rPr>
              <a:t>et al.</a:t>
            </a:r>
            <a:r>
              <a:rPr lang="en-US" altLang="en-US" sz="1200">
                <a:solidFill>
                  <a:srgbClr val="000000"/>
                </a:solidFill>
                <a:latin typeface="Arial" panose="020B0604020202020204" pitchFamily="34" charset="0"/>
                <a:cs typeface="Arial" panose="020B0604020202020204" pitchFamily="34" charset="0"/>
              </a:rPr>
              <a:t>, </a:t>
            </a:r>
            <a:r>
              <a:rPr lang="en-US" altLang="en-US" sz="1200" i="1">
                <a:solidFill>
                  <a:srgbClr val="000000"/>
                </a:solidFill>
                <a:latin typeface="Arial" panose="020B0604020202020204" pitchFamily="34" charset="0"/>
                <a:cs typeface="Arial" panose="020B0604020202020204" pitchFamily="34" charset="0"/>
              </a:rPr>
              <a:t>Nature Nanotechnology</a:t>
            </a:r>
            <a:r>
              <a:rPr lang="en-US" altLang="en-US" sz="1200">
                <a:solidFill>
                  <a:srgbClr val="000000"/>
                </a:solidFill>
                <a:latin typeface="Arial" panose="020B0604020202020204" pitchFamily="34" charset="0"/>
                <a:cs typeface="Arial" panose="020B0604020202020204" pitchFamily="34" charset="0"/>
              </a:rPr>
              <a:t> 10, 259 (2015)</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76200" y="44624"/>
            <a:ext cx="7696200" cy="990600"/>
          </a:xfrm>
        </p:spPr>
        <p:txBody>
          <a:bodyPr/>
          <a:lstStyle/>
          <a:p>
            <a:pPr>
              <a:defRPr/>
            </a:pPr>
            <a:r>
              <a:rPr lang="en-US" dirty="0" smtClean="0"/>
              <a:t>Quantum engineering in silicon </a:t>
            </a:r>
            <a:endParaRPr lang="en-US" dirty="0"/>
          </a:p>
        </p:txBody>
      </p:sp>
      <p:grpSp>
        <p:nvGrpSpPr>
          <p:cNvPr id="4" name="Group 3"/>
          <p:cNvGrpSpPr>
            <a:grpSpLocks/>
          </p:cNvGrpSpPr>
          <p:nvPr/>
        </p:nvGrpSpPr>
        <p:grpSpPr bwMode="auto">
          <a:xfrm>
            <a:off x="3059113" y="1144588"/>
            <a:ext cx="2736850" cy="2397125"/>
            <a:chOff x="3203848" y="836713"/>
            <a:chExt cx="2736304" cy="2396305"/>
          </a:xfrm>
        </p:grpSpPr>
        <p:pic>
          <p:nvPicPr>
            <p:cNvPr id="70681" name="Picture 15" descr="COMPASSS-1.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07905" y="836713"/>
              <a:ext cx="1735822" cy="2016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p:cNvSpPr txBox="1">
              <a:spLocks noChangeArrowheads="1"/>
            </p:cNvSpPr>
            <p:nvPr/>
          </p:nvSpPr>
          <p:spPr bwMode="auto">
            <a:xfrm>
              <a:off x="3203848" y="2863257"/>
              <a:ext cx="2736304" cy="369761"/>
            </a:xfrm>
            <a:prstGeom prst="rect">
              <a:avLst/>
            </a:prstGeom>
            <a:noFill/>
            <a:ln>
              <a:noFill/>
            </a:ln>
            <a:extLst>
              <a:ext uri="{909E8E84-426E-40dd-AFC4-6F175D3DCCD1}"/>
              <a:ext uri="{91240B29-F687-4f45-9708-019B960494DF}"/>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fontAlgn="auto" hangingPunct="1">
                <a:spcBef>
                  <a:spcPts val="0"/>
                </a:spcBef>
                <a:spcAft>
                  <a:spcPts val="0"/>
                </a:spcAft>
                <a:defRPr/>
              </a:pPr>
              <a:r>
                <a:rPr lang="en-GB" sz="1800" kern="0" dirty="0" smtClean="0">
                  <a:solidFill>
                    <a:srgbClr val="000000"/>
                  </a:solidFill>
                  <a:cs typeface="ＭＳ Ｐゴシック" charset="0"/>
                </a:rPr>
                <a:t>Quantum engineering</a:t>
              </a:r>
            </a:p>
          </p:txBody>
        </p:sp>
      </p:grpSp>
      <p:sp>
        <p:nvSpPr>
          <p:cNvPr id="18" name="TextBox 17"/>
          <p:cNvSpPr txBox="1">
            <a:spLocks noChangeArrowheads="1"/>
          </p:cNvSpPr>
          <p:nvPr/>
        </p:nvSpPr>
        <p:spPr bwMode="auto">
          <a:xfrm>
            <a:off x="615950" y="3160713"/>
            <a:ext cx="2143125" cy="368300"/>
          </a:xfrm>
          <a:prstGeom prst="rect">
            <a:avLst/>
          </a:prstGeom>
          <a:noFill/>
          <a:ln>
            <a:noFill/>
          </a:ln>
          <a:extLst>
            <a:ext uri="{909E8E84-426E-40dd-AFC4-6F175D3DCCD1}"/>
            <a:ext uri="{91240B29-F687-4f45-9708-019B960494DF}"/>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fontAlgn="auto" hangingPunct="1">
              <a:spcBef>
                <a:spcPts val="0"/>
              </a:spcBef>
              <a:spcAft>
                <a:spcPts val="0"/>
              </a:spcAft>
              <a:defRPr/>
            </a:pPr>
            <a:r>
              <a:rPr lang="en-GB" sz="1800" kern="0" dirty="0" smtClean="0">
                <a:solidFill>
                  <a:srgbClr val="000000"/>
                </a:solidFill>
                <a:cs typeface="ＭＳ Ｐゴシック" charset="0"/>
              </a:rPr>
              <a:t>Integrated circuits</a:t>
            </a:r>
          </a:p>
        </p:txBody>
      </p:sp>
      <p:pic>
        <p:nvPicPr>
          <p:cNvPr id="70660" name="Picture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413" y="1216025"/>
            <a:ext cx="1657350"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p:cNvGrpSpPr>
            <a:grpSpLocks/>
          </p:cNvGrpSpPr>
          <p:nvPr/>
        </p:nvGrpSpPr>
        <p:grpSpPr bwMode="auto">
          <a:xfrm>
            <a:off x="0" y="3524250"/>
            <a:ext cx="9144000" cy="3073400"/>
            <a:chOff x="-108520" y="3698644"/>
            <a:chExt cx="9144000" cy="3072341"/>
          </a:xfrm>
        </p:grpSpPr>
        <p:grpSp>
          <p:nvGrpSpPr>
            <p:cNvPr id="70669" name="Group 8"/>
            <p:cNvGrpSpPr>
              <a:grpSpLocks/>
            </p:cNvGrpSpPr>
            <p:nvPr/>
          </p:nvGrpSpPr>
          <p:grpSpPr bwMode="auto">
            <a:xfrm>
              <a:off x="-108520" y="3698644"/>
              <a:ext cx="9144000" cy="3042724"/>
              <a:chOff x="-6882" y="836712"/>
              <a:chExt cx="9144000" cy="3042724"/>
            </a:xfrm>
          </p:grpSpPr>
          <p:sp>
            <p:nvSpPr>
              <p:cNvPr id="10" name="Rectangle 9"/>
              <p:cNvSpPr/>
              <p:nvPr/>
            </p:nvSpPr>
            <p:spPr>
              <a:xfrm>
                <a:off x="-6882" y="855755"/>
                <a:ext cx="9144000" cy="2996167"/>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GB"/>
              </a:p>
            </p:txBody>
          </p:sp>
          <p:sp>
            <p:nvSpPr>
              <p:cNvPr id="11" name="Content Placeholder 9"/>
              <p:cNvSpPr txBox="1">
                <a:spLocks/>
              </p:cNvSpPr>
              <p:nvPr/>
            </p:nvSpPr>
            <p:spPr>
              <a:xfrm>
                <a:off x="245531" y="836712"/>
                <a:ext cx="8856662" cy="522108"/>
              </a:xfrm>
              <a:prstGeom prst="rect">
                <a:avLst/>
              </a:prstGeom>
            </p:spPr>
            <p:txBody>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defRPr/>
                </a:pPr>
                <a:r>
                  <a:rPr lang="en-US" sz="2000" b="1" dirty="0">
                    <a:solidFill>
                      <a:schemeClr val="bg1"/>
                    </a:solidFill>
                  </a:rPr>
                  <a:t>Constructing </a:t>
                </a:r>
                <a:r>
                  <a:rPr lang="en-US" sz="2000" b="1" dirty="0" smtClean="0">
                    <a:solidFill>
                      <a:schemeClr val="bg1"/>
                    </a:solidFill>
                  </a:rPr>
                  <a:t>an artificial molecule one </a:t>
                </a:r>
                <a:r>
                  <a:rPr lang="en-US" sz="2000" b="1" dirty="0">
                    <a:solidFill>
                      <a:schemeClr val="bg1"/>
                    </a:solidFill>
                  </a:rPr>
                  <a:t>atomic orbital at a time </a:t>
                </a:r>
                <a:endParaRPr lang="en-US" sz="2000" b="1" dirty="0" smtClean="0">
                  <a:solidFill>
                    <a:schemeClr val="bg1"/>
                  </a:solidFill>
                </a:endParaRPr>
              </a:p>
              <a:p>
                <a:pPr fontAlgn="auto">
                  <a:spcAft>
                    <a:spcPts val="0"/>
                  </a:spcAft>
                  <a:defRPr/>
                </a:pPr>
                <a:endParaRPr lang="en-US" sz="2000" b="1" dirty="0" smtClean="0">
                  <a:solidFill>
                    <a:schemeClr val="bg1"/>
                  </a:solidFill>
                </a:endParaRPr>
              </a:p>
              <a:p>
                <a:pPr fontAlgn="auto">
                  <a:spcAft>
                    <a:spcPts val="0"/>
                  </a:spcAft>
                  <a:defRPr/>
                </a:pPr>
                <a:endParaRPr lang="en-US" sz="2000" b="1" dirty="0" smtClean="0">
                  <a:solidFill>
                    <a:schemeClr val="bg1"/>
                  </a:solidFill>
                </a:endParaRPr>
              </a:p>
              <a:p>
                <a:pPr fontAlgn="auto">
                  <a:spcAft>
                    <a:spcPts val="0"/>
                  </a:spcAft>
                  <a:defRPr/>
                </a:pPr>
                <a:endParaRPr lang="en-US" sz="2000" b="1" dirty="0" smtClean="0">
                  <a:solidFill>
                    <a:schemeClr val="bg1"/>
                  </a:solidFill>
                </a:endParaRPr>
              </a:p>
              <a:p>
                <a:pPr fontAlgn="auto">
                  <a:spcAft>
                    <a:spcPts val="0"/>
                  </a:spcAft>
                  <a:defRPr/>
                </a:pPr>
                <a:endParaRPr lang="en-US" sz="2000" b="1" dirty="0" smtClean="0">
                  <a:solidFill>
                    <a:schemeClr val="bg1"/>
                  </a:solidFill>
                </a:endParaRPr>
              </a:p>
              <a:p>
                <a:pPr fontAlgn="auto">
                  <a:spcAft>
                    <a:spcPts val="0"/>
                  </a:spcAft>
                  <a:defRPr/>
                </a:pPr>
                <a:endParaRPr lang="en-US" sz="2000" b="1" dirty="0" smtClean="0">
                  <a:solidFill>
                    <a:schemeClr val="bg1"/>
                  </a:solidFill>
                </a:endParaRPr>
              </a:p>
              <a:p>
                <a:pPr fontAlgn="auto">
                  <a:spcAft>
                    <a:spcPts val="0"/>
                  </a:spcAft>
                  <a:defRPr/>
                </a:pPr>
                <a:endParaRPr lang="en-US" sz="2000" b="1" dirty="0" smtClean="0">
                  <a:solidFill>
                    <a:schemeClr val="bg1"/>
                  </a:solidFill>
                </a:endParaRPr>
              </a:p>
              <a:p>
                <a:pPr fontAlgn="auto">
                  <a:spcAft>
                    <a:spcPts val="0"/>
                  </a:spcAft>
                  <a:defRPr/>
                </a:pPr>
                <a:endParaRPr lang="en-US" sz="2000" b="1" dirty="0" smtClean="0">
                  <a:solidFill>
                    <a:schemeClr val="bg1"/>
                  </a:solidFill>
                </a:endParaRPr>
              </a:p>
              <a:p>
                <a:pPr marL="0" indent="0" fontAlgn="auto">
                  <a:spcAft>
                    <a:spcPts val="0"/>
                  </a:spcAft>
                  <a:buFont typeface="Arial" pitchFamily="34" charset="0"/>
                  <a:buNone/>
                  <a:defRPr/>
                </a:pPr>
                <a:endParaRPr lang="en-US" sz="2000" b="1" dirty="0" smtClean="0">
                  <a:solidFill>
                    <a:schemeClr val="bg1"/>
                  </a:solidFill>
                </a:endParaRPr>
              </a:p>
              <a:p>
                <a:pPr marL="0" indent="0" fontAlgn="auto">
                  <a:spcAft>
                    <a:spcPts val="0"/>
                  </a:spcAft>
                  <a:buFont typeface="Arial" pitchFamily="34" charset="0"/>
                  <a:buNone/>
                  <a:defRPr/>
                </a:pPr>
                <a:endParaRPr lang="en-US" sz="2000" b="1" dirty="0">
                  <a:solidFill>
                    <a:schemeClr val="bg1"/>
                  </a:solidFill>
                </a:endParaRPr>
              </a:p>
            </p:txBody>
          </p:sp>
          <p:grpSp>
            <p:nvGrpSpPr>
              <p:cNvPr id="70673" name="Group 11"/>
              <p:cNvGrpSpPr>
                <a:grpSpLocks/>
              </p:cNvGrpSpPr>
              <p:nvPr/>
            </p:nvGrpSpPr>
            <p:grpSpPr bwMode="auto">
              <a:xfrm>
                <a:off x="107803" y="1281059"/>
                <a:ext cx="2894982" cy="2598377"/>
                <a:chOff x="0" y="1424934"/>
                <a:chExt cx="2894982" cy="2598377"/>
              </a:xfrm>
            </p:grpSpPr>
            <p:pic>
              <p:nvPicPr>
                <p:cNvPr id="70679" name="Picture 21"/>
                <p:cNvPicPr>
                  <a:picLocks noChangeAspect="1"/>
                </p:cNvPicPr>
                <p:nvPr/>
              </p:nvPicPr>
              <p:blipFill>
                <a:blip r:embed="rId5">
                  <a:extLst>
                    <a:ext uri="{28A0092B-C50C-407E-A947-70E740481C1C}">
                      <a14:useLocalDpi xmlns:a14="http://schemas.microsoft.com/office/drawing/2010/main" val="0"/>
                    </a:ext>
                  </a:extLst>
                </a:blip>
                <a:srcRect l="2019"/>
                <a:stretch>
                  <a:fillRect/>
                </a:stretch>
              </p:blipFill>
              <p:spPr bwMode="auto">
                <a:xfrm>
                  <a:off x="0" y="1681789"/>
                  <a:ext cx="2894982" cy="2341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2"/>
                <p:cNvSpPr txBox="1"/>
                <p:nvPr/>
              </p:nvSpPr>
              <p:spPr>
                <a:xfrm>
                  <a:off x="120265" y="1424934"/>
                  <a:ext cx="1787525" cy="277717"/>
                </a:xfrm>
                <a:prstGeom prst="rect">
                  <a:avLst/>
                </a:prstGeom>
                <a:noFill/>
              </p:spPr>
              <p:txBody>
                <a:bodyPr wrap="none">
                  <a:spAutoFit/>
                </a:bodyPr>
                <a:lstStyle/>
                <a:p>
                  <a:pPr fontAlgn="auto">
                    <a:spcBef>
                      <a:spcPts val="0"/>
                    </a:spcBef>
                    <a:spcAft>
                      <a:spcPts val="0"/>
                    </a:spcAft>
                    <a:defRPr/>
                  </a:pPr>
                  <a:r>
                    <a:rPr lang="en-US" sz="1200" i="1" kern="0" dirty="0">
                      <a:solidFill>
                        <a:schemeClr val="bg1"/>
                      </a:solidFill>
                      <a:latin typeface="Arial"/>
                      <a:ea typeface="ＭＳ Ｐゴシック" charset="0"/>
                      <a:cs typeface="Arial"/>
                    </a:rPr>
                    <a:t>Filled-state topography</a:t>
                  </a:r>
                  <a:endParaRPr lang="en-US" sz="1200" i="1" kern="0" dirty="0">
                    <a:solidFill>
                      <a:schemeClr val="bg1"/>
                    </a:solidFill>
                    <a:latin typeface="Arial"/>
                    <a:ea typeface="ＭＳ Ｐゴシック" charset="0"/>
                    <a:cs typeface="Arial"/>
                  </a:endParaRPr>
                </a:p>
              </p:txBody>
            </p:sp>
          </p:grpSp>
          <p:grpSp>
            <p:nvGrpSpPr>
              <p:cNvPr id="70674" name="Group 12"/>
              <p:cNvGrpSpPr>
                <a:grpSpLocks/>
              </p:cNvGrpSpPr>
              <p:nvPr/>
            </p:nvGrpSpPr>
            <p:grpSpPr bwMode="auto">
              <a:xfrm>
                <a:off x="3086528" y="1281059"/>
                <a:ext cx="5937590" cy="2598377"/>
                <a:chOff x="2978725" y="1424934"/>
                <a:chExt cx="5937590" cy="2598377"/>
              </a:xfrm>
            </p:grpSpPr>
            <p:pic>
              <p:nvPicPr>
                <p:cNvPr id="70675" name="Picture 1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017067" y="1681789"/>
                  <a:ext cx="2899248" cy="2341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76" name="Picture 14"/>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978725" y="1681789"/>
                  <a:ext cx="2954598" cy="2341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9"/>
                <p:cNvSpPr txBox="1"/>
                <p:nvPr/>
              </p:nvSpPr>
              <p:spPr>
                <a:xfrm>
                  <a:off x="3100003" y="1424934"/>
                  <a:ext cx="1744662" cy="277717"/>
                </a:xfrm>
                <a:prstGeom prst="rect">
                  <a:avLst/>
                </a:prstGeom>
                <a:noFill/>
              </p:spPr>
              <p:txBody>
                <a:bodyPr wrap="none">
                  <a:spAutoFit/>
                </a:bodyPr>
                <a:lstStyle/>
                <a:p>
                  <a:pPr fontAlgn="auto">
                    <a:spcBef>
                      <a:spcPts val="0"/>
                    </a:spcBef>
                    <a:spcAft>
                      <a:spcPts val="0"/>
                    </a:spcAft>
                    <a:defRPr/>
                  </a:pPr>
                  <a:r>
                    <a:rPr lang="en-US" sz="1200" i="1" kern="0" dirty="0">
                      <a:solidFill>
                        <a:schemeClr val="bg1"/>
                      </a:solidFill>
                      <a:latin typeface="Arial"/>
                      <a:ea typeface="ＭＳ Ｐゴシック" charset="0"/>
                      <a:cs typeface="Arial"/>
                    </a:rPr>
                    <a:t>Empty-state (low bias)</a:t>
                  </a:r>
                  <a:endParaRPr lang="en-US" sz="1200" i="1" kern="0" dirty="0">
                    <a:solidFill>
                      <a:schemeClr val="bg1"/>
                    </a:solidFill>
                    <a:latin typeface="Arial"/>
                    <a:ea typeface="ＭＳ Ｐゴシック" charset="0"/>
                    <a:cs typeface="Arial"/>
                  </a:endParaRPr>
                </a:p>
              </p:txBody>
            </p:sp>
            <p:sp>
              <p:nvSpPr>
                <p:cNvPr id="21" name="TextBox 20"/>
                <p:cNvSpPr txBox="1"/>
                <p:nvPr/>
              </p:nvSpPr>
              <p:spPr>
                <a:xfrm>
                  <a:off x="6262303" y="1440804"/>
                  <a:ext cx="1812925" cy="276130"/>
                </a:xfrm>
                <a:prstGeom prst="rect">
                  <a:avLst/>
                </a:prstGeom>
                <a:noFill/>
              </p:spPr>
              <p:txBody>
                <a:bodyPr wrap="none">
                  <a:spAutoFit/>
                </a:bodyPr>
                <a:lstStyle/>
                <a:p>
                  <a:pPr fontAlgn="auto">
                    <a:spcBef>
                      <a:spcPts val="0"/>
                    </a:spcBef>
                    <a:spcAft>
                      <a:spcPts val="0"/>
                    </a:spcAft>
                    <a:defRPr/>
                  </a:pPr>
                  <a:r>
                    <a:rPr lang="en-US" sz="1200" i="1" kern="0" dirty="0">
                      <a:solidFill>
                        <a:schemeClr val="bg1"/>
                      </a:solidFill>
                      <a:latin typeface="Arial"/>
                      <a:ea typeface="ＭＳ Ｐゴシック" charset="0"/>
                      <a:cs typeface="Arial"/>
                    </a:rPr>
                    <a:t>Empty-state (high-bias)</a:t>
                  </a:r>
                  <a:endParaRPr lang="en-US" sz="1200" i="1" kern="0" dirty="0">
                    <a:solidFill>
                      <a:schemeClr val="bg1"/>
                    </a:solidFill>
                    <a:latin typeface="Arial"/>
                    <a:ea typeface="ＭＳ Ｐゴシック" charset="0"/>
                    <a:cs typeface="Arial"/>
                  </a:endParaRPr>
                </a:p>
              </p:txBody>
            </p:sp>
          </p:grpSp>
        </p:grpSp>
        <p:sp>
          <p:nvSpPr>
            <p:cNvPr id="70670" name="TextBox 24"/>
            <p:cNvSpPr txBox="1">
              <a:spLocks noChangeArrowheads="1"/>
            </p:cNvSpPr>
            <p:nvPr/>
          </p:nvSpPr>
          <p:spPr bwMode="auto">
            <a:xfrm>
              <a:off x="0" y="6309320"/>
              <a:ext cx="28791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US" altLang="en-US" sz="1200">
                  <a:solidFill>
                    <a:schemeClr val="bg1"/>
                  </a:solidFill>
                  <a:latin typeface="Arial" panose="020B0604020202020204" pitchFamily="34" charset="0"/>
                  <a:cs typeface="Arial" panose="020B0604020202020204" pitchFamily="34" charset="0"/>
                </a:rPr>
                <a:t>S.R. Schofield et al.,</a:t>
              </a:r>
            </a:p>
            <a:p>
              <a:r>
                <a:rPr lang="en-US" altLang="en-US" sz="1200">
                  <a:solidFill>
                    <a:schemeClr val="bg1"/>
                  </a:solidFill>
                  <a:latin typeface="Arial" panose="020B0604020202020204" pitchFamily="34" charset="0"/>
                  <a:cs typeface="Arial" panose="020B0604020202020204" pitchFamily="34" charset="0"/>
                </a:rPr>
                <a:t>Nature Communications 4, 1649 (2013)</a:t>
              </a:r>
            </a:p>
          </p:txBody>
        </p:sp>
      </p:grpSp>
      <p:sp>
        <p:nvSpPr>
          <p:cNvPr id="70662" name="TextBox 27"/>
          <p:cNvSpPr txBox="1">
            <a:spLocks noChangeArrowheads="1"/>
          </p:cNvSpPr>
          <p:nvPr/>
        </p:nvSpPr>
        <p:spPr bwMode="auto">
          <a:xfrm>
            <a:off x="179388" y="692150"/>
            <a:ext cx="22225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US" altLang="en-US" sz="2000">
                <a:latin typeface="Arial" panose="020B0604020202020204" pitchFamily="34" charset="0"/>
                <a:cs typeface="Arial" panose="020B0604020202020204" pitchFamily="34" charset="0"/>
              </a:rPr>
              <a:t>The story so far…</a:t>
            </a:r>
          </a:p>
        </p:txBody>
      </p:sp>
      <p:grpSp>
        <p:nvGrpSpPr>
          <p:cNvPr id="5" name="Group 4"/>
          <p:cNvGrpSpPr>
            <a:grpSpLocks/>
          </p:cNvGrpSpPr>
          <p:nvPr/>
        </p:nvGrpSpPr>
        <p:grpSpPr bwMode="auto">
          <a:xfrm>
            <a:off x="6011863" y="1216025"/>
            <a:ext cx="2736850" cy="2314575"/>
            <a:chOff x="6156176" y="908721"/>
            <a:chExt cx="2736304" cy="2313547"/>
          </a:xfrm>
        </p:grpSpPr>
        <p:pic>
          <p:nvPicPr>
            <p:cNvPr id="70667" name="Picture 25" descr="Screen Shot 2015-03-23 at 21.06.53.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280728" y="908721"/>
              <a:ext cx="2395728" cy="1872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Box 26"/>
            <p:cNvSpPr txBox="1">
              <a:spLocks noChangeArrowheads="1"/>
            </p:cNvSpPr>
            <p:nvPr/>
          </p:nvSpPr>
          <p:spPr bwMode="auto">
            <a:xfrm>
              <a:off x="6156176" y="2852545"/>
              <a:ext cx="2736304" cy="369723"/>
            </a:xfrm>
            <a:prstGeom prst="rect">
              <a:avLst/>
            </a:prstGeom>
            <a:noFill/>
            <a:ln>
              <a:noFill/>
            </a:ln>
            <a:extLst>
              <a:ext uri="{909E8E84-426E-40dd-AFC4-6F175D3DCCD1}"/>
              <a:ext uri="{91240B29-F687-4f45-9708-019B960494DF}"/>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fontAlgn="auto" hangingPunct="1">
                <a:spcBef>
                  <a:spcPts val="0"/>
                </a:spcBef>
                <a:spcAft>
                  <a:spcPts val="0"/>
                </a:spcAft>
                <a:defRPr/>
              </a:pPr>
              <a:r>
                <a:rPr lang="en-GB" sz="1800" kern="0" dirty="0" smtClean="0">
                  <a:solidFill>
                    <a:srgbClr val="000000"/>
                  </a:solidFill>
                  <a:cs typeface="ＭＳ Ｐゴシック" charset="0"/>
                </a:rPr>
                <a:t>Atomic scale writing</a:t>
              </a:r>
            </a:p>
          </p:txBody>
        </p:sp>
      </p:grpSp>
      <p:sp>
        <p:nvSpPr>
          <p:cNvPr id="29" name="TextBox 28"/>
          <p:cNvSpPr txBox="1">
            <a:spLocks noChangeArrowheads="1"/>
          </p:cNvSpPr>
          <p:nvPr/>
        </p:nvSpPr>
        <p:spPr bwMode="auto">
          <a:xfrm>
            <a:off x="2879725" y="692150"/>
            <a:ext cx="15668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US" altLang="en-US" sz="2000">
                <a:latin typeface="Arial" panose="020B0604020202020204" pitchFamily="34" charset="0"/>
                <a:cs typeface="Arial" panose="020B0604020202020204" pitchFamily="34" charset="0"/>
              </a:rPr>
              <a:t>The future...</a:t>
            </a:r>
          </a:p>
        </p:txBody>
      </p:sp>
      <p:sp>
        <p:nvSpPr>
          <p:cNvPr id="30" name="TextBox 29"/>
          <p:cNvSpPr txBox="1">
            <a:spLocks noChangeArrowheads="1"/>
          </p:cNvSpPr>
          <p:nvPr/>
        </p:nvSpPr>
        <p:spPr bwMode="auto">
          <a:xfrm>
            <a:off x="5583238" y="692150"/>
            <a:ext cx="29940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US" altLang="en-US" sz="2000">
                <a:latin typeface="Arial" panose="020B0604020202020204" pitchFamily="34" charset="0"/>
                <a:cs typeface="Arial" panose="020B0604020202020204" pitchFamily="34" charset="0"/>
              </a:rPr>
              <a:t>The ultimate resolution...</a:t>
            </a:r>
          </a:p>
        </p:txBody>
      </p:sp>
      <p:sp>
        <p:nvSpPr>
          <p:cNvPr id="70666" name="TextBox 1"/>
          <p:cNvSpPr txBox="1">
            <a:spLocks noChangeArrowheads="1"/>
          </p:cNvSpPr>
          <p:nvPr/>
        </p:nvSpPr>
        <p:spPr bwMode="auto">
          <a:xfrm>
            <a:off x="684213" y="6516688"/>
            <a:ext cx="60483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US" altLang="en-US" sz="1800">
                <a:latin typeface="Arial" panose="020B0604020202020204" pitchFamily="34" charset="0"/>
                <a:cs typeface="Arial" panose="020B0604020202020204" pitchFamily="34" charset="0"/>
              </a:rPr>
              <a:t>Neil Curson, Cyrus Hirjibehedin, Stephen Schofield, LCN</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35900" y="1027113"/>
            <a:ext cx="1066800" cy="388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 descr="Screen Shot 2013-11-20 at 11.06.59.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13338" y="3716338"/>
            <a:ext cx="4813300" cy="331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68875" y="5240338"/>
            <a:ext cx="4175125" cy="178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17"/>
          <p:cNvSpPr txBox="1">
            <a:spLocks noChangeArrowheads="1"/>
          </p:cNvSpPr>
          <p:nvPr/>
        </p:nvSpPr>
        <p:spPr bwMode="auto">
          <a:xfrm>
            <a:off x="130175" y="3409950"/>
            <a:ext cx="79708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US" altLang="en-US" sz="1400">
                <a:latin typeface="Arial" panose="020B0604020202020204" pitchFamily="34" charset="0"/>
                <a:cs typeface="Arial" panose="020B0604020202020204" pitchFamily="34" charset="0"/>
              </a:rPr>
              <a:t>Silicon – the key material for today’s processors, is an excellent host for </a:t>
            </a:r>
            <a:r>
              <a:rPr lang="en-US" altLang="en-US" sz="1400" b="1">
                <a:latin typeface="Arial" panose="020B0604020202020204" pitchFamily="34" charset="0"/>
                <a:cs typeface="Arial" panose="020B0604020202020204" pitchFamily="34" charset="0"/>
              </a:rPr>
              <a:t>quantum information</a:t>
            </a:r>
          </a:p>
        </p:txBody>
      </p:sp>
      <p:pic>
        <p:nvPicPr>
          <p:cNvPr id="19" name="Picture 1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4167188"/>
            <a:ext cx="3005138" cy="247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401888" y="4052888"/>
            <a:ext cx="2830512" cy="233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20"/>
          <p:cNvSpPr>
            <a:spLocks noChangeArrowheads="1"/>
          </p:cNvSpPr>
          <p:nvPr/>
        </p:nvSpPr>
        <p:spPr bwMode="auto">
          <a:xfrm>
            <a:off x="0" y="6604000"/>
            <a:ext cx="2770188"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US" altLang="en-US" sz="1000">
                <a:solidFill>
                  <a:srgbClr val="3366FF"/>
                </a:solidFill>
                <a:latin typeface="Arial" panose="020B0604020202020204" pitchFamily="34" charset="0"/>
                <a:cs typeface="Arial" panose="020B0604020202020204" pitchFamily="34" charset="0"/>
              </a:rPr>
              <a:t>G Wolfowicz </a:t>
            </a:r>
            <a:r>
              <a:rPr lang="en-US" altLang="en-US" sz="1000" i="1">
                <a:solidFill>
                  <a:srgbClr val="3366FF"/>
                </a:solidFill>
                <a:latin typeface="Arial" panose="020B0604020202020204" pitchFamily="34" charset="0"/>
                <a:cs typeface="Arial" panose="020B0604020202020204" pitchFamily="34" charset="0"/>
              </a:rPr>
              <a:t>et al., </a:t>
            </a:r>
            <a:r>
              <a:rPr lang="en-US" altLang="en-US" sz="1000">
                <a:solidFill>
                  <a:srgbClr val="3366FF"/>
                </a:solidFill>
                <a:latin typeface="Arial" panose="020B0604020202020204" pitchFamily="34" charset="0"/>
                <a:cs typeface="Arial" panose="020B0604020202020204" pitchFamily="34" charset="0"/>
              </a:rPr>
              <a:t>Nature Nano </a:t>
            </a:r>
            <a:r>
              <a:rPr lang="en-US" altLang="en-US" sz="1000" b="1">
                <a:solidFill>
                  <a:srgbClr val="3366FF"/>
                </a:solidFill>
                <a:latin typeface="Arial" panose="020B0604020202020204" pitchFamily="34" charset="0"/>
                <a:cs typeface="Arial" panose="020B0604020202020204" pitchFamily="34" charset="0"/>
              </a:rPr>
              <a:t>8</a:t>
            </a:r>
            <a:r>
              <a:rPr lang="en-US" altLang="en-US" sz="1000">
                <a:solidFill>
                  <a:srgbClr val="3366FF"/>
                </a:solidFill>
                <a:latin typeface="Arial" panose="020B0604020202020204" pitchFamily="34" charset="0"/>
                <a:cs typeface="Arial" panose="020B0604020202020204" pitchFamily="34" charset="0"/>
              </a:rPr>
              <a:t> 561 (2013)</a:t>
            </a:r>
          </a:p>
        </p:txBody>
      </p:sp>
      <p:sp>
        <p:nvSpPr>
          <p:cNvPr id="22" name="Rectangle 21"/>
          <p:cNvSpPr>
            <a:spLocks noChangeArrowheads="1"/>
          </p:cNvSpPr>
          <p:nvPr/>
        </p:nvSpPr>
        <p:spPr bwMode="auto">
          <a:xfrm>
            <a:off x="2674938" y="6596063"/>
            <a:ext cx="248602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nb-NO" altLang="en-US" sz="1000">
                <a:solidFill>
                  <a:srgbClr val="3366FF"/>
                </a:solidFill>
                <a:latin typeface="Arial" panose="020B0604020202020204" pitchFamily="34" charset="0"/>
                <a:cs typeface="Arial" panose="020B0604020202020204" pitchFamily="34" charset="0"/>
              </a:rPr>
              <a:t>M Steger </a:t>
            </a:r>
            <a:r>
              <a:rPr lang="nb-NO" altLang="en-US" sz="1000" i="1">
                <a:solidFill>
                  <a:srgbClr val="3366FF"/>
                </a:solidFill>
                <a:latin typeface="Arial" panose="020B0604020202020204" pitchFamily="34" charset="0"/>
                <a:cs typeface="Arial" panose="020B0604020202020204" pitchFamily="34" charset="0"/>
              </a:rPr>
              <a:t>et al. </a:t>
            </a:r>
            <a:r>
              <a:rPr lang="nb-NO" altLang="en-US" sz="1000">
                <a:solidFill>
                  <a:srgbClr val="3366FF"/>
                </a:solidFill>
                <a:latin typeface="Arial" panose="020B0604020202020204" pitchFamily="34" charset="0"/>
                <a:cs typeface="Arial" panose="020B0604020202020204" pitchFamily="34" charset="0"/>
              </a:rPr>
              <a:t>Science </a:t>
            </a:r>
            <a:r>
              <a:rPr lang="nb-NO" altLang="en-US" sz="1000" b="1">
                <a:solidFill>
                  <a:srgbClr val="3366FF"/>
                </a:solidFill>
                <a:latin typeface="Arial" panose="020B0604020202020204" pitchFamily="34" charset="0"/>
                <a:cs typeface="Arial" panose="020B0604020202020204" pitchFamily="34" charset="0"/>
              </a:rPr>
              <a:t>336</a:t>
            </a:r>
            <a:r>
              <a:rPr lang="nb-NO" altLang="en-US" sz="1000">
                <a:solidFill>
                  <a:srgbClr val="3366FF"/>
                </a:solidFill>
                <a:latin typeface="Arial" panose="020B0604020202020204" pitchFamily="34" charset="0"/>
                <a:cs typeface="Arial" panose="020B0604020202020204" pitchFamily="34" charset="0"/>
              </a:rPr>
              <a:t> 1280 (2012)</a:t>
            </a:r>
            <a:endParaRPr lang="en-US" altLang="en-US" sz="1000">
              <a:solidFill>
                <a:srgbClr val="3366FF"/>
              </a:solidFill>
              <a:latin typeface="Arial" panose="020B0604020202020204" pitchFamily="34" charset="0"/>
              <a:cs typeface="Arial" panose="020B0604020202020204" pitchFamily="34" charset="0"/>
            </a:endParaRPr>
          </a:p>
        </p:txBody>
      </p:sp>
      <p:sp>
        <p:nvSpPr>
          <p:cNvPr id="23" name="TextBox 22"/>
          <p:cNvSpPr txBox="1">
            <a:spLocks noChangeArrowheads="1"/>
          </p:cNvSpPr>
          <p:nvPr/>
        </p:nvSpPr>
        <p:spPr bwMode="auto">
          <a:xfrm>
            <a:off x="539750" y="3841750"/>
            <a:ext cx="4762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US" altLang="en-US" sz="1400">
                <a:solidFill>
                  <a:srgbClr val="3366FF"/>
                </a:solidFill>
                <a:latin typeface="Arial" panose="020B0604020202020204" pitchFamily="34" charset="0"/>
                <a:cs typeface="Arial" panose="020B0604020202020204" pitchFamily="34" charset="0"/>
              </a:rPr>
              <a:t>Record-breaking quantum memory lifetimes</a:t>
            </a:r>
            <a:endParaRPr lang="en-US" altLang="en-US" sz="1400" b="1">
              <a:solidFill>
                <a:srgbClr val="3366FF"/>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130472" y="129677"/>
            <a:ext cx="8880879" cy="775009"/>
          </a:xfrm>
        </p:spPr>
        <p:txBody>
          <a:bodyPr>
            <a:normAutofit/>
          </a:bodyPr>
          <a:lstStyle/>
          <a:p>
            <a:pPr>
              <a:defRPr/>
            </a:pPr>
            <a:r>
              <a:rPr lang="en-US" dirty="0" smtClean="0"/>
              <a:t>Quantum technology at the nanoscale </a:t>
            </a:r>
            <a:endParaRPr lang="en-US" dirty="0"/>
          </a:p>
        </p:txBody>
      </p:sp>
      <p:pic>
        <p:nvPicPr>
          <p:cNvPr id="72715" name="Picture 5"/>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486150" y="950913"/>
            <a:ext cx="1882775"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6" name="Picture 6"/>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855788" y="985838"/>
            <a:ext cx="1855787"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7" name="Picture 7"/>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30175" y="950913"/>
            <a:ext cx="2027238"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18" name="TextBox 8"/>
          <p:cNvSpPr txBox="1">
            <a:spLocks noChangeArrowheads="1"/>
          </p:cNvSpPr>
          <p:nvPr/>
        </p:nvSpPr>
        <p:spPr bwMode="auto">
          <a:xfrm>
            <a:off x="130175" y="2557463"/>
            <a:ext cx="7480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US" altLang="en-US" sz="1400">
                <a:latin typeface="Arial" panose="020B0604020202020204" pitchFamily="34" charset="0"/>
                <a:cs typeface="Arial" panose="020B0604020202020204" pitchFamily="34" charset="0"/>
              </a:rPr>
              <a:t>Quantum effects already present in nanoscale transistors</a:t>
            </a:r>
          </a:p>
        </p:txBody>
      </p:sp>
      <p:sp>
        <p:nvSpPr>
          <p:cNvPr id="11" name="TextBox 10"/>
          <p:cNvSpPr txBox="1">
            <a:spLocks noChangeArrowheads="1"/>
          </p:cNvSpPr>
          <p:nvPr/>
        </p:nvSpPr>
        <p:spPr bwMode="auto">
          <a:xfrm>
            <a:off x="130175" y="2862263"/>
            <a:ext cx="74803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US" altLang="en-US" sz="1400">
                <a:latin typeface="Arial" panose="020B0604020202020204" pitchFamily="34" charset="0"/>
                <a:cs typeface="Arial" panose="020B0604020202020204" pitchFamily="34" charset="0"/>
              </a:rPr>
              <a:t>Next we </a:t>
            </a:r>
            <a:r>
              <a:rPr lang="en-US" altLang="en-US" sz="1400" i="1">
                <a:latin typeface="Arial" panose="020B0604020202020204" pitchFamily="34" charset="0"/>
                <a:cs typeface="Arial" panose="020B0604020202020204" pitchFamily="34" charset="0"/>
              </a:rPr>
              <a:t>actively exploit</a:t>
            </a:r>
            <a:r>
              <a:rPr lang="en-US" altLang="en-US" sz="1400">
                <a:latin typeface="Arial" panose="020B0604020202020204" pitchFamily="34" charset="0"/>
                <a:cs typeface="Arial" panose="020B0604020202020204" pitchFamily="34" charset="0"/>
              </a:rPr>
              <a:t> quantum mechanics to enable fundamentally more powerful </a:t>
            </a:r>
            <a:r>
              <a:rPr lang="en-US" altLang="en-US" sz="1400" b="1">
                <a:latin typeface="Arial" panose="020B0604020202020204" pitchFamily="34" charset="0"/>
                <a:cs typeface="Arial" panose="020B0604020202020204" pitchFamily="34" charset="0"/>
              </a:rPr>
              <a:t>quantum computers</a:t>
            </a:r>
            <a:endParaRPr lang="en-US" altLang="en-US" sz="1400">
              <a:latin typeface="Arial" panose="020B0604020202020204" pitchFamily="34" charset="0"/>
              <a:cs typeface="Arial" panose="020B0604020202020204" pitchFamily="34" charset="0"/>
            </a:endParaRPr>
          </a:p>
        </p:txBody>
      </p:sp>
      <p:pic>
        <p:nvPicPr>
          <p:cNvPr id="72720" name="Picture 11"/>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707063" y="904875"/>
            <a:ext cx="1903412" cy="174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21" name="Picture 12"/>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5921375" y="1812925"/>
            <a:ext cx="45402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22" name="Picture 13"/>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6665913" y="1812925"/>
            <a:ext cx="45402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dissolve">
                                      <p:cBhvr>
                                        <p:cTn id="12" dur="500"/>
                                        <p:tgtEl>
                                          <p:spTgt spid="1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dissolve">
                                      <p:cBhvr>
                                        <p:cTn id="17" dur="500"/>
                                        <p:tgtEl>
                                          <p:spTgt spid="19"/>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dissolve">
                                      <p:cBhvr>
                                        <p:cTn id="20" dur="500"/>
                                        <p:tgtEl>
                                          <p:spTgt spid="21"/>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dissolve">
                                      <p:cBhvr>
                                        <p:cTn id="23" dur="500"/>
                                        <p:tgtEl>
                                          <p:spTgt spid="22"/>
                                        </p:tgtEl>
                                      </p:cBhvr>
                                    </p:animEffect>
                                  </p:childTnLst>
                                </p:cTn>
                              </p:par>
                              <p:par>
                                <p:cTn id="24" presetID="9" presetClass="entr" presetSubtype="0" fill="hold"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dissolve">
                                      <p:cBhvr>
                                        <p:cTn id="26" dur="500"/>
                                        <p:tgtEl>
                                          <p:spTgt spid="20"/>
                                        </p:tgtEl>
                                      </p:cBhvr>
                                    </p:animEffect>
                                  </p:childTnLst>
                                </p:cTn>
                              </p:par>
                              <p:par>
                                <p:cTn id="27" presetID="9"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dissolve">
                                      <p:cBhvr>
                                        <p:cTn id="29" dur="500"/>
                                        <p:tgtEl>
                                          <p:spTgt spid="23"/>
                                        </p:tgtEl>
                                      </p:cBhvr>
                                    </p:animEffect>
                                  </p:childTnLst>
                                </p:cTn>
                              </p:par>
                              <p:par>
                                <p:cTn id="30" presetID="9" presetClass="entr" presetSubtype="0" fill="hold" grpId="1"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dissolve">
                                      <p:cBhvr>
                                        <p:cTn id="32" dur="500"/>
                                        <p:tgtEl>
                                          <p:spTgt spid="2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dissolve">
                                      <p:cBhvr>
                                        <p:cTn id="37" dur="500"/>
                                        <p:tgtEl>
                                          <p:spTgt spid="16"/>
                                        </p:tgtEl>
                                      </p:cBhvr>
                                    </p:animEffect>
                                  </p:childTnLst>
                                </p:cTn>
                              </p:par>
                              <p:par>
                                <p:cTn id="38" presetID="9" presetClass="entr" presetSubtype="0" fill="hold" nodeType="with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dissolve">
                                      <p:cBhvr>
                                        <p:cTn id="40" dur="500"/>
                                        <p:tgtEl>
                                          <p:spTgt spid="24"/>
                                        </p:tgtEl>
                                      </p:cBhvr>
                                    </p:animEffect>
                                  </p:childTnLst>
                                </p:cTn>
                              </p:par>
                              <p:par>
                                <p:cTn id="41" presetID="9" presetClass="exit" presetSubtype="0" fill="hold" nodeType="withEffect">
                                  <p:stCondLst>
                                    <p:cond delay="0"/>
                                  </p:stCondLst>
                                  <p:childTnLst>
                                    <p:animEffect transition="out" filter="dissolve">
                                      <p:cBhvr>
                                        <p:cTn id="42" dur="500"/>
                                        <p:tgtEl>
                                          <p:spTgt spid="10"/>
                                        </p:tgtEl>
                                      </p:cBhvr>
                                    </p:animEffect>
                                    <p:set>
                                      <p:cBhvr>
                                        <p:cTn id="43"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1" grpId="0"/>
      <p:bldP spid="22" grpId="0"/>
      <p:bldP spid="22" grpId="1"/>
      <p:bldP spid="23"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0472" y="129677"/>
            <a:ext cx="8880879" cy="775009"/>
          </a:xfrm>
        </p:spPr>
        <p:txBody>
          <a:bodyPr>
            <a:normAutofit/>
          </a:bodyPr>
          <a:lstStyle/>
          <a:p>
            <a:pPr>
              <a:defRPr/>
            </a:pPr>
            <a:r>
              <a:rPr lang="en-US" dirty="0" smtClean="0"/>
              <a:t>Quantum technology at the nanoscale </a:t>
            </a:r>
            <a:endParaRPr lang="en-US" dirty="0"/>
          </a:p>
        </p:txBody>
      </p:sp>
      <p:pic>
        <p:nvPicPr>
          <p:cNvPr id="73730"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86150" y="950913"/>
            <a:ext cx="1882775"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1"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55788" y="985838"/>
            <a:ext cx="1855787"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2"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0175" y="950913"/>
            <a:ext cx="2027238"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3" name="Picture 1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707063" y="904875"/>
            <a:ext cx="1903412" cy="174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4" name="Picture 1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921375" y="1812925"/>
            <a:ext cx="45402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5" name="Picture 1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665913" y="1812925"/>
            <a:ext cx="45402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4240213"/>
            <a:ext cx="4191000"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a:spLocks noChangeArrowheads="1"/>
          </p:cNvSpPr>
          <p:nvPr/>
        </p:nvSpPr>
        <p:spPr bwMode="auto">
          <a:xfrm>
            <a:off x="560388" y="6588125"/>
            <a:ext cx="24114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fr-FR" altLang="en-US" sz="1100">
                <a:solidFill>
                  <a:srgbClr val="3366FF"/>
                </a:solidFill>
                <a:latin typeface="Arial" panose="020B0604020202020204" pitchFamily="34" charset="0"/>
                <a:cs typeface="Arial" panose="020B0604020202020204" pitchFamily="34" charset="0"/>
              </a:rPr>
              <a:t>JJ Pla </a:t>
            </a:r>
            <a:r>
              <a:rPr lang="fr-FR" altLang="en-US" sz="1100" i="1">
                <a:solidFill>
                  <a:srgbClr val="3366FF"/>
                </a:solidFill>
                <a:latin typeface="Arial" panose="020B0604020202020204" pitchFamily="34" charset="0"/>
                <a:cs typeface="Arial" panose="020B0604020202020204" pitchFamily="34" charset="0"/>
              </a:rPr>
              <a:t>et al., </a:t>
            </a:r>
            <a:r>
              <a:rPr lang="fr-FR" altLang="en-US" sz="1100">
                <a:solidFill>
                  <a:srgbClr val="3366FF"/>
                </a:solidFill>
                <a:latin typeface="Arial" panose="020B0604020202020204" pitchFamily="34" charset="0"/>
                <a:cs typeface="Arial" panose="020B0604020202020204" pitchFamily="34" charset="0"/>
              </a:rPr>
              <a:t>Nature </a:t>
            </a:r>
            <a:r>
              <a:rPr lang="fr-FR" altLang="en-US" sz="1100" b="1">
                <a:solidFill>
                  <a:srgbClr val="3366FF"/>
                </a:solidFill>
                <a:latin typeface="Arial" panose="020B0604020202020204" pitchFamily="34" charset="0"/>
                <a:cs typeface="Arial" panose="020B0604020202020204" pitchFamily="34" charset="0"/>
              </a:rPr>
              <a:t>489 </a:t>
            </a:r>
            <a:r>
              <a:rPr lang="fr-FR" altLang="en-US" sz="1100">
                <a:solidFill>
                  <a:srgbClr val="3366FF"/>
                </a:solidFill>
                <a:latin typeface="Arial" panose="020B0604020202020204" pitchFamily="34" charset="0"/>
                <a:cs typeface="Arial" panose="020B0604020202020204" pitchFamily="34" charset="0"/>
              </a:rPr>
              <a:t>541 (2012) </a:t>
            </a:r>
            <a:endParaRPr lang="en-US" altLang="en-US" sz="1100">
              <a:solidFill>
                <a:srgbClr val="3366FF"/>
              </a:solidFill>
              <a:latin typeface="Arial" panose="020B0604020202020204" pitchFamily="34" charset="0"/>
              <a:cs typeface="Arial" panose="020B0604020202020204" pitchFamily="34" charset="0"/>
            </a:endParaRPr>
          </a:p>
        </p:txBody>
      </p:sp>
      <p:sp>
        <p:nvSpPr>
          <p:cNvPr id="5" name="Rectangle 4"/>
          <p:cNvSpPr>
            <a:spLocks noChangeArrowheads="1"/>
          </p:cNvSpPr>
          <p:nvPr/>
        </p:nvSpPr>
        <p:spPr bwMode="auto">
          <a:xfrm>
            <a:off x="4841875" y="6578600"/>
            <a:ext cx="241141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fr-FR" altLang="en-US" sz="1100">
                <a:solidFill>
                  <a:srgbClr val="3366FF"/>
                </a:solidFill>
                <a:latin typeface="Arial" panose="020B0604020202020204" pitchFamily="34" charset="0"/>
                <a:cs typeface="Arial" panose="020B0604020202020204" pitchFamily="34" charset="0"/>
              </a:rPr>
              <a:t>JJ Pla </a:t>
            </a:r>
            <a:r>
              <a:rPr lang="fr-FR" altLang="en-US" sz="1100" i="1">
                <a:solidFill>
                  <a:srgbClr val="3366FF"/>
                </a:solidFill>
                <a:latin typeface="Arial" panose="020B0604020202020204" pitchFamily="34" charset="0"/>
                <a:cs typeface="Arial" panose="020B0604020202020204" pitchFamily="34" charset="0"/>
              </a:rPr>
              <a:t>et al., </a:t>
            </a:r>
            <a:r>
              <a:rPr lang="fr-FR" altLang="en-US" sz="1100">
                <a:solidFill>
                  <a:srgbClr val="3366FF"/>
                </a:solidFill>
                <a:latin typeface="Arial" panose="020B0604020202020204" pitchFamily="34" charset="0"/>
                <a:cs typeface="Arial" panose="020B0604020202020204" pitchFamily="34" charset="0"/>
              </a:rPr>
              <a:t>Nature </a:t>
            </a:r>
            <a:r>
              <a:rPr lang="fr-FR" altLang="en-US" sz="1100" b="1">
                <a:solidFill>
                  <a:srgbClr val="3366FF"/>
                </a:solidFill>
                <a:latin typeface="Arial" panose="020B0604020202020204" pitchFamily="34" charset="0"/>
                <a:cs typeface="Arial" panose="020B0604020202020204" pitchFamily="34" charset="0"/>
              </a:rPr>
              <a:t>496</a:t>
            </a:r>
            <a:r>
              <a:rPr lang="fr-FR" altLang="en-US" sz="1100">
                <a:solidFill>
                  <a:srgbClr val="3366FF"/>
                </a:solidFill>
                <a:latin typeface="Arial" panose="020B0604020202020204" pitchFamily="34" charset="0"/>
                <a:cs typeface="Arial" panose="020B0604020202020204" pitchFamily="34" charset="0"/>
              </a:rPr>
              <a:t> 334 (2013)</a:t>
            </a:r>
            <a:endParaRPr lang="en-US" altLang="en-US" sz="1100">
              <a:solidFill>
                <a:srgbClr val="3366FF"/>
              </a:solidFill>
              <a:latin typeface="Arial" panose="020B0604020202020204" pitchFamily="34" charset="0"/>
              <a:cs typeface="Arial" panose="020B0604020202020204" pitchFamily="34" charset="0"/>
            </a:endParaRPr>
          </a:p>
        </p:txBody>
      </p:sp>
      <p:pic>
        <p:nvPicPr>
          <p:cNvPr id="15" name="Picture 14"/>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191000" y="4384675"/>
            <a:ext cx="3968750"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23"/>
          <p:cNvSpPr txBox="1">
            <a:spLocks noChangeArrowheads="1"/>
          </p:cNvSpPr>
          <p:nvPr/>
        </p:nvSpPr>
        <p:spPr bwMode="auto">
          <a:xfrm>
            <a:off x="3924300" y="4005263"/>
            <a:ext cx="5111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US" altLang="en-US" sz="1400">
                <a:solidFill>
                  <a:srgbClr val="3366FF"/>
                </a:solidFill>
                <a:latin typeface="Arial" panose="020B0604020202020204" pitchFamily="34" charset="0"/>
                <a:cs typeface="Arial" panose="020B0604020202020204" pitchFamily="34" charset="0"/>
              </a:rPr>
              <a:t>Measuring the state of a </a:t>
            </a:r>
            <a:r>
              <a:rPr lang="en-US" altLang="en-US" sz="1400" i="1">
                <a:solidFill>
                  <a:srgbClr val="3366FF"/>
                </a:solidFill>
                <a:latin typeface="Arial" panose="020B0604020202020204" pitchFamily="34" charset="0"/>
                <a:cs typeface="Arial" panose="020B0604020202020204" pitchFamily="34" charset="0"/>
              </a:rPr>
              <a:t>single</a:t>
            </a:r>
            <a:r>
              <a:rPr lang="en-US" altLang="en-US" sz="1400">
                <a:solidFill>
                  <a:srgbClr val="3366FF"/>
                </a:solidFill>
                <a:latin typeface="Arial" panose="020B0604020202020204" pitchFamily="34" charset="0"/>
                <a:cs typeface="Arial" panose="020B0604020202020204" pitchFamily="34" charset="0"/>
              </a:rPr>
              <a:t> phosphorus nucleus in silicon</a:t>
            </a:r>
            <a:endParaRPr lang="en-US" altLang="en-US" sz="1400" b="1">
              <a:solidFill>
                <a:srgbClr val="3366FF"/>
              </a:solidFill>
              <a:latin typeface="Arial" panose="020B0604020202020204" pitchFamily="34" charset="0"/>
              <a:cs typeface="Arial" panose="020B0604020202020204" pitchFamily="34" charset="0"/>
            </a:endParaRPr>
          </a:p>
        </p:txBody>
      </p:sp>
      <p:sp>
        <p:nvSpPr>
          <p:cNvPr id="73741" name="TextBox 24"/>
          <p:cNvSpPr txBox="1">
            <a:spLocks noChangeArrowheads="1"/>
          </p:cNvSpPr>
          <p:nvPr/>
        </p:nvSpPr>
        <p:spPr bwMode="auto">
          <a:xfrm>
            <a:off x="130175" y="3409950"/>
            <a:ext cx="79708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US" altLang="en-US" sz="1400">
                <a:latin typeface="Arial" panose="020B0604020202020204" pitchFamily="34" charset="0"/>
                <a:cs typeface="Arial" panose="020B0604020202020204" pitchFamily="34" charset="0"/>
              </a:rPr>
              <a:t>Silicon – the key material for today’s processors, is an excellent host for </a:t>
            </a:r>
            <a:r>
              <a:rPr lang="en-US" altLang="en-US" sz="1400" b="1">
                <a:latin typeface="Arial" panose="020B0604020202020204" pitchFamily="34" charset="0"/>
                <a:cs typeface="Arial" panose="020B0604020202020204" pitchFamily="34" charset="0"/>
              </a:rPr>
              <a:t>quantum information</a:t>
            </a:r>
          </a:p>
        </p:txBody>
      </p:sp>
      <p:sp>
        <p:nvSpPr>
          <p:cNvPr id="73742" name="TextBox 25"/>
          <p:cNvSpPr txBox="1">
            <a:spLocks noChangeArrowheads="1"/>
          </p:cNvSpPr>
          <p:nvPr/>
        </p:nvSpPr>
        <p:spPr bwMode="auto">
          <a:xfrm>
            <a:off x="130175" y="2557463"/>
            <a:ext cx="7480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US" altLang="en-US" sz="1400">
                <a:latin typeface="Arial" panose="020B0604020202020204" pitchFamily="34" charset="0"/>
                <a:cs typeface="Arial" panose="020B0604020202020204" pitchFamily="34" charset="0"/>
              </a:rPr>
              <a:t>Quantum effects already present in nanoscale transistors</a:t>
            </a:r>
          </a:p>
        </p:txBody>
      </p:sp>
      <p:sp>
        <p:nvSpPr>
          <p:cNvPr id="73743" name="TextBox 26"/>
          <p:cNvSpPr txBox="1">
            <a:spLocks noChangeArrowheads="1"/>
          </p:cNvSpPr>
          <p:nvPr/>
        </p:nvSpPr>
        <p:spPr bwMode="auto">
          <a:xfrm>
            <a:off x="130175" y="2862263"/>
            <a:ext cx="74803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US" altLang="en-US" sz="1400">
                <a:latin typeface="Arial" panose="020B0604020202020204" pitchFamily="34" charset="0"/>
                <a:cs typeface="Arial" panose="020B0604020202020204" pitchFamily="34" charset="0"/>
              </a:rPr>
              <a:t>Next we </a:t>
            </a:r>
            <a:r>
              <a:rPr lang="en-US" altLang="en-US" sz="1400" i="1">
                <a:latin typeface="Arial" panose="020B0604020202020204" pitchFamily="34" charset="0"/>
                <a:cs typeface="Arial" panose="020B0604020202020204" pitchFamily="34" charset="0"/>
              </a:rPr>
              <a:t>actively exploit</a:t>
            </a:r>
            <a:r>
              <a:rPr lang="en-US" altLang="en-US" sz="1400">
                <a:latin typeface="Arial" panose="020B0604020202020204" pitchFamily="34" charset="0"/>
                <a:cs typeface="Arial" panose="020B0604020202020204" pitchFamily="34" charset="0"/>
              </a:rPr>
              <a:t> quantum mechanics to enable fundamentally more powerful </a:t>
            </a:r>
            <a:r>
              <a:rPr lang="en-US" altLang="en-US" sz="1400" b="1">
                <a:latin typeface="Arial" panose="020B0604020202020204" pitchFamily="34" charset="0"/>
                <a:cs typeface="Arial" panose="020B0604020202020204" pitchFamily="34" charset="0"/>
              </a:rPr>
              <a:t>quantum computers</a:t>
            </a:r>
            <a:endParaRPr lang="en-US" altLang="en-US" sz="1400">
              <a:latin typeface="Arial" panose="020B0604020202020204" pitchFamily="34" charset="0"/>
              <a:cs typeface="Arial" panose="020B0604020202020204" pitchFamily="34" charset="0"/>
            </a:endParaRPr>
          </a:p>
        </p:txBody>
      </p:sp>
      <p:sp>
        <p:nvSpPr>
          <p:cNvPr id="10" name="TextBox 9"/>
          <p:cNvSpPr txBox="1">
            <a:spLocks noChangeArrowheads="1"/>
          </p:cNvSpPr>
          <p:nvPr/>
        </p:nvSpPr>
        <p:spPr bwMode="auto">
          <a:xfrm>
            <a:off x="6300788" y="6156325"/>
            <a:ext cx="28082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US" altLang="en-US" sz="1800">
                <a:latin typeface="Arial" panose="020B0604020202020204" pitchFamily="34" charset="0"/>
                <a:cs typeface="Arial" panose="020B0604020202020204" pitchFamily="34" charset="0"/>
              </a:rPr>
              <a:t>John Morton, LCN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9"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dissolve">
                                      <p:cBhvr>
                                        <p:cTn id="10" dur="500"/>
                                        <p:tgtEl>
                                          <p:spTgt spid="4"/>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dissolve">
                                      <p:cBhvr>
                                        <p:cTn id="13" dur="500"/>
                                        <p:tgtEl>
                                          <p:spTgt spid="5"/>
                                        </p:tgtEl>
                                      </p:cBhvr>
                                    </p:animEffect>
                                  </p:childTnLst>
                                </p:cTn>
                              </p:par>
                              <p:par>
                                <p:cTn id="14" presetID="9" presetClass="entr" presetSubtype="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dissolve">
                                      <p:cBhvr>
                                        <p:cTn id="16" dur="500"/>
                                        <p:tgtEl>
                                          <p:spTgt spid="15"/>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dissolve">
                                      <p:cBhvr>
                                        <p:cTn id="19" dur="500"/>
                                        <p:tgtEl>
                                          <p:spTgt spid="24"/>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dissolv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24"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44624"/>
            <a:ext cx="7696200" cy="990600"/>
          </a:xfrm>
        </p:spPr>
        <p:txBody>
          <a:bodyPr/>
          <a:lstStyle/>
          <a:p>
            <a:pPr>
              <a:defRPr/>
            </a:pPr>
            <a:r>
              <a:rPr lang="en-US" dirty="0" smtClean="0"/>
              <a:t>Conclusions</a:t>
            </a:r>
            <a:endParaRPr lang="en-US" dirty="0"/>
          </a:p>
        </p:txBody>
      </p:sp>
      <p:sp>
        <p:nvSpPr>
          <p:cNvPr id="3" name="Content Placeholder 2"/>
          <p:cNvSpPr>
            <a:spLocks noGrp="1"/>
          </p:cNvSpPr>
          <p:nvPr>
            <p:ph idx="1"/>
          </p:nvPr>
        </p:nvSpPr>
        <p:spPr>
          <a:xfrm>
            <a:off x="762000" y="1844675"/>
            <a:ext cx="7772400" cy="4876800"/>
          </a:xfrm>
        </p:spPr>
        <p:txBody>
          <a:bodyPr/>
          <a:lstStyle/>
          <a:p>
            <a:r>
              <a:rPr lang="en-US" altLang="en-US" smtClean="0">
                <a:ea typeface="ＭＳ Ｐゴシック" panose="020B0600070205080204" pitchFamily="34" charset="-128"/>
              </a:rPr>
              <a:t>Nanotechnology is a set of tools that</a:t>
            </a:r>
          </a:p>
          <a:p>
            <a:pPr lvl="1"/>
            <a:r>
              <a:rPr lang="en-US" altLang="en-US" smtClean="0">
                <a:ea typeface="ＭＳ Ｐゴシック" panose="020B0600070205080204" pitchFamily="34" charset="-128"/>
              </a:rPr>
              <a:t>Lie at the heart of key scientific questions today</a:t>
            </a:r>
          </a:p>
          <a:p>
            <a:pPr lvl="1"/>
            <a:r>
              <a:rPr lang="en-US" altLang="en-US" smtClean="0">
                <a:ea typeface="ＭＳ Ｐゴシック" panose="020B0600070205080204" pitchFamily="34" charset="-128"/>
              </a:rPr>
              <a:t>Will enable many of tomorrow’s technologies</a:t>
            </a:r>
          </a:p>
          <a:p>
            <a:r>
              <a:rPr lang="en-US" altLang="en-US" smtClean="0">
                <a:ea typeface="ＭＳ Ｐゴシック" panose="020B0600070205080204" pitchFamily="34" charset="-128"/>
              </a:rPr>
              <a:t>These functions are symbiotic</a:t>
            </a:r>
          </a:p>
          <a:p>
            <a:r>
              <a:rPr lang="en-US" altLang="en-US" smtClean="0">
                <a:ea typeface="ＭＳ Ｐゴシック" panose="020B0600070205080204" pitchFamily="34" charset="-128"/>
              </a:rPr>
              <a:t>The field is</a:t>
            </a:r>
          </a:p>
          <a:p>
            <a:pPr lvl="1"/>
            <a:r>
              <a:rPr lang="en-US" altLang="en-US" smtClean="0">
                <a:ea typeface="ＭＳ Ｐゴシック" panose="020B0600070205080204" pitchFamily="34" charset="-128"/>
              </a:rPr>
              <a:t>Pervasive</a:t>
            </a:r>
          </a:p>
          <a:p>
            <a:pPr lvl="1"/>
            <a:r>
              <a:rPr lang="en-US" altLang="en-US" smtClean="0">
                <a:ea typeface="ＭＳ Ｐゴシック" panose="020B0600070205080204" pitchFamily="34" charset="-128"/>
              </a:rPr>
              <a:t>Highly competitive</a:t>
            </a:r>
          </a:p>
          <a:p>
            <a:pPr lvl="1"/>
            <a:r>
              <a:rPr lang="en-US" altLang="en-US" smtClean="0">
                <a:ea typeface="ＭＳ Ｐゴシック" panose="020B0600070205080204" pitchFamily="34" charset="-128"/>
              </a:rPr>
              <a:t>International (15 nationalities represented in 130 staff and students in LCN@UCL)</a:t>
            </a:r>
          </a:p>
          <a:p>
            <a:endParaRPr lang="en-US" altLang="en-US" smtClean="0">
              <a:ea typeface="ＭＳ Ｐゴシック" panose="020B0600070205080204" pitchFamily="34" charset="-128"/>
            </a:endParaRPr>
          </a:p>
          <a:p>
            <a:pPr lvl="1"/>
            <a:endParaRPr lang="en-US" altLang="en-US" smtClean="0">
              <a:ea typeface="ＭＳ Ｐゴシック" panose="020B0600070205080204" pitchFamily="34" charset="-128"/>
            </a:endParaRPr>
          </a:p>
          <a:p>
            <a:pPr lvl="1"/>
            <a:endParaRPr lang="en-US" altLang="en-US" smtClean="0">
              <a:ea typeface="ＭＳ Ｐゴシック" panose="020B0600070205080204" pitchFamily="34" charset="-128"/>
            </a:endParaRPr>
          </a:p>
        </p:txBody>
      </p:sp>
      <p:pic>
        <p:nvPicPr>
          <p:cNvPr id="4" name="Picture 25" descr="erc-scientific-small-rvb.jpg"/>
          <p:cNvPicPr>
            <a:picLocks noChangeAspect="1"/>
          </p:cNvPicPr>
          <p:nvPr/>
        </p:nvPicPr>
        <p:blipFill>
          <a:blip r:embed="rId2">
            <a:extLst>
              <a:ext uri="{28A0092B-C50C-407E-A947-70E740481C1C}">
                <a14:useLocalDpi xmlns:a14="http://schemas.microsoft.com/office/drawing/2010/main" val="0"/>
              </a:ext>
            </a:extLst>
          </a:blip>
          <a:srcRect l="54848" t="12566" b="18324"/>
          <a:stretch>
            <a:fillRect/>
          </a:stretch>
        </p:blipFill>
        <p:spPr bwMode="auto">
          <a:xfrm>
            <a:off x="8031163" y="5997575"/>
            <a:ext cx="1095375" cy="88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602A834A-B296-4FF0-AC67AA8C99E7D0E4_source.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08400" y="6251575"/>
            <a:ext cx="1584325"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EPSRC-master-lowres.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6013" y="6232525"/>
            <a:ext cx="106680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6238.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39975" y="6264275"/>
            <a:ext cx="1352550"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WTP051585.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360988" y="6381750"/>
            <a:ext cx="25955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76200" y="44624"/>
            <a:ext cx="7696200" cy="990600"/>
          </a:xfrm>
        </p:spPr>
        <p:txBody>
          <a:bodyPr/>
          <a:lstStyle/>
          <a:p>
            <a:pPr eaLnBrk="1" hangingPunct="1">
              <a:defRPr/>
            </a:pPr>
            <a:r>
              <a:rPr lang="en-GB" smtClean="0">
                <a:cs typeface="+mj-cs"/>
              </a:rPr>
              <a:t>The nanoscale</a:t>
            </a:r>
          </a:p>
        </p:txBody>
      </p:sp>
      <p:sp>
        <p:nvSpPr>
          <p:cNvPr id="30724" name="Line 4"/>
          <p:cNvSpPr>
            <a:spLocks noChangeShapeType="1"/>
          </p:cNvSpPr>
          <p:nvPr/>
        </p:nvSpPr>
        <p:spPr bwMode="auto">
          <a:xfrm>
            <a:off x="738188" y="3716338"/>
            <a:ext cx="7129462" cy="0"/>
          </a:xfrm>
          <a:prstGeom prst="line">
            <a:avLst/>
          </a:prstGeom>
          <a:noFill/>
          <a:ln w="57150">
            <a:solidFill>
              <a:srgbClr val="3366FF"/>
            </a:solidFill>
            <a:round/>
            <a:headEnd/>
            <a:tailEnd/>
          </a:ln>
          <a:effectLst/>
          <a:extLst>
            <a:ext uri="{909E8E84-426E-40dd-AFC4-6F175D3DCCD1}"/>
            <a:ext uri="{AF507438-7753-43e0-B8FC-AC1667EBCBE1}"/>
          </a:extLst>
        </p:spPr>
        <p:txBody>
          <a:bodyPr wrap="none" anchor="ctr"/>
          <a:lstStyle/>
          <a:p>
            <a:pPr eaLnBrk="0" hangingPunct="0">
              <a:defRPr/>
            </a:pPr>
            <a:endParaRPr lang="en-US">
              <a:latin typeface="Times" charset="0"/>
              <a:ea typeface="ＭＳ Ｐゴシック" charset="0"/>
            </a:endParaRPr>
          </a:p>
        </p:txBody>
      </p:sp>
      <p:sp>
        <p:nvSpPr>
          <p:cNvPr id="30726" name="Line 6"/>
          <p:cNvSpPr>
            <a:spLocks noChangeShapeType="1"/>
          </p:cNvSpPr>
          <p:nvPr/>
        </p:nvSpPr>
        <p:spPr bwMode="auto">
          <a:xfrm>
            <a:off x="762000" y="3727450"/>
            <a:ext cx="0" cy="304800"/>
          </a:xfrm>
          <a:prstGeom prst="line">
            <a:avLst/>
          </a:prstGeom>
          <a:noFill/>
          <a:ln w="38100">
            <a:solidFill>
              <a:srgbClr val="3366FF"/>
            </a:solidFill>
            <a:round/>
            <a:headEnd/>
            <a:tailEnd/>
          </a:ln>
          <a:effectLst/>
          <a:extLst>
            <a:ext uri="{909E8E84-426E-40dd-AFC4-6F175D3DCCD1}"/>
            <a:ext uri="{AF507438-7753-43e0-B8FC-AC1667EBCBE1}"/>
          </a:extLst>
        </p:spPr>
        <p:txBody>
          <a:bodyPr wrap="none" anchor="ctr"/>
          <a:lstStyle/>
          <a:p>
            <a:pPr eaLnBrk="0" hangingPunct="0">
              <a:defRPr/>
            </a:pPr>
            <a:endParaRPr lang="en-US">
              <a:latin typeface="Times" charset="0"/>
              <a:ea typeface="ＭＳ Ｐゴシック" charset="0"/>
            </a:endParaRPr>
          </a:p>
        </p:txBody>
      </p:sp>
      <p:sp>
        <p:nvSpPr>
          <p:cNvPr id="30727" name="Line 7"/>
          <p:cNvSpPr>
            <a:spLocks noChangeShapeType="1"/>
          </p:cNvSpPr>
          <p:nvPr/>
        </p:nvSpPr>
        <p:spPr bwMode="auto">
          <a:xfrm>
            <a:off x="1752600" y="3727450"/>
            <a:ext cx="0" cy="304800"/>
          </a:xfrm>
          <a:prstGeom prst="line">
            <a:avLst/>
          </a:prstGeom>
          <a:noFill/>
          <a:ln w="38100">
            <a:solidFill>
              <a:srgbClr val="3366FF"/>
            </a:solidFill>
            <a:round/>
            <a:headEnd/>
            <a:tailEnd/>
          </a:ln>
          <a:effectLst/>
          <a:extLst>
            <a:ext uri="{909E8E84-426E-40dd-AFC4-6F175D3DCCD1}"/>
            <a:ext uri="{AF507438-7753-43e0-B8FC-AC1667EBCBE1}"/>
          </a:extLst>
        </p:spPr>
        <p:txBody>
          <a:bodyPr wrap="none" anchor="ctr"/>
          <a:lstStyle/>
          <a:p>
            <a:pPr eaLnBrk="0" hangingPunct="0">
              <a:defRPr/>
            </a:pPr>
            <a:endParaRPr lang="en-US">
              <a:latin typeface="Times" charset="0"/>
              <a:ea typeface="ＭＳ Ｐゴシック" charset="0"/>
            </a:endParaRPr>
          </a:p>
        </p:txBody>
      </p:sp>
      <p:sp>
        <p:nvSpPr>
          <p:cNvPr id="30728" name="Line 8"/>
          <p:cNvSpPr>
            <a:spLocks noChangeShapeType="1"/>
          </p:cNvSpPr>
          <p:nvPr/>
        </p:nvSpPr>
        <p:spPr bwMode="auto">
          <a:xfrm>
            <a:off x="2743200" y="3727450"/>
            <a:ext cx="0" cy="304800"/>
          </a:xfrm>
          <a:prstGeom prst="line">
            <a:avLst/>
          </a:prstGeom>
          <a:noFill/>
          <a:ln w="38100">
            <a:solidFill>
              <a:srgbClr val="3366FF"/>
            </a:solidFill>
            <a:round/>
            <a:headEnd/>
            <a:tailEnd/>
          </a:ln>
          <a:effectLst/>
          <a:extLst>
            <a:ext uri="{909E8E84-426E-40dd-AFC4-6F175D3DCCD1}"/>
            <a:ext uri="{AF507438-7753-43e0-B8FC-AC1667EBCBE1}"/>
          </a:extLst>
        </p:spPr>
        <p:txBody>
          <a:bodyPr wrap="none" anchor="ctr"/>
          <a:lstStyle/>
          <a:p>
            <a:pPr eaLnBrk="0" hangingPunct="0">
              <a:defRPr/>
            </a:pPr>
            <a:endParaRPr lang="en-US">
              <a:latin typeface="Times" charset="0"/>
              <a:ea typeface="ＭＳ Ｐゴシック" charset="0"/>
            </a:endParaRPr>
          </a:p>
        </p:txBody>
      </p:sp>
      <p:sp>
        <p:nvSpPr>
          <p:cNvPr id="30729" name="Line 9"/>
          <p:cNvSpPr>
            <a:spLocks noChangeShapeType="1"/>
          </p:cNvSpPr>
          <p:nvPr/>
        </p:nvSpPr>
        <p:spPr bwMode="auto">
          <a:xfrm>
            <a:off x="3733800" y="3727450"/>
            <a:ext cx="0" cy="304800"/>
          </a:xfrm>
          <a:prstGeom prst="line">
            <a:avLst/>
          </a:prstGeom>
          <a:noFill/>
          <a:ln w="38100">
            <a:solidFill>
              <a:srgbClr val="3366FF"/>
            </a:solidFill>
            <a:round/>
            <a:headEnd/>
            <a:tailEnd/>
          </a:ln>
          <a:effectLst/>
          <a:extLst>
            <a:ext uri="{909E8E84-426E-40dd-AFC4-6F175D3DCCD1}"/>
            <a:ext uri="{AF507438-7753-43e0-B8FC-AC1667EBCBE1}"/>
          </a:extLst>
        </p:spPr>
        <p:txBody>
          <a:bodyPr wrap="none" anchor="ctr"/>
          <a:lstStyle/>
          <a:p>
            <a:pPr eaLnBrk="0" hangingPunct="0">
              <a:defRPr/>
            </a:pPr>
            <a:endParaRPr lang="en-US">
              <a:latin typeface="Times" charset="0"/>
              <a:ea typeface="ＭＳ Ｐゴシック" charset="0"/>
            </a:endParaRPr>
          </a:p>
        </p:txBody>
      </p:sp>
      <p:sp>
        <p:nvSpPr>
          <p:cNvPr id="30730" name="Line 10"/>
          <p:cNvSpPr>
            <a:spLocks noChangeShapeType="1"/>
          </p:cNvSpPr>
          <p:nvPr/>
        </p:nvSpPr>
        <p:spPr bwMode="auto">
          <a:xfrm>
            <a:off x="4724400" y="3727450"/>
            <a:ext cx="0" cy="304800"/>
          </a:xfrm>
          <a:prstGeom prst="line">
            <a:avLst/>
          </a:prstGeom>
          <a:noFill/>
          <a:ln w="38100">
            <a:solidFill>
              <a:srgbClr val="3366FF"/>
            </a:solidFill>
            <a:round/>
            <a:headEnd/>
            <a:tailEnd/>
          </a:ln>
          <a:effectLst/>
          <a:extLst>
            <a:ext uri="{909E8E84-426E-40dd-AFC4-6F175D3DCCD1}"/>
            <a:ext uri="{AF507438-7753-43e0-B8FC-AC1667EBCBE1}"/>
          </a:extLst>
        </p:spPr>
        <p:txBody>
          <a:bodyPr wrap="none" anchor="ctr"/>
          <a:lstStyle/>
          <a:p>
            <a:pPr eaLnBrk="0" hangingPunct="0">
              <a:defRPr/>
            </a:pPr>
            <a:endParaRPr lang="en-US">
              <a:latin typeface="Times" charset="0"/>
              <a:ea typeface="ＭＳ Ｐゴシック" charset="0"/>
            </a:endParaRPr>
          </a:p>
        </p:txBody>
      </p:sp>
      <p:sp>
        <p:nvSpPr>
          <p:cNvPr id="30731" name="Line 11"/>
          <p:cNvSpPr>
            <a:spLocks noChangeShapeType="1"/>
          </p:cNvSpPr>
          <p:nvPr/>
        </p:nvSpPr>
        <p:spPr bwMode="auto">
          <a:xfrm>
            <a:off x="5791200" y="3727450"/>
            <a:ext cx="0" cy="304800"/>
          </a:xfrm>
          <a:prstGeom prst="line">
            <a:avLst/>
          </a:prstGeom>
          <a:noFill/>
          <a:ln w="38100">
            <a:solidFill>
              <a:srgbClr val="3366FF"/>
            </a:solidFill>
            <a:round/>
            <a:headEnd/>
            <a:tailEnd/>
          </a:ln>
          <a:effectLst/>
          <a:extLst>
            <a:ext uri="{909E8E84-426E-40dd-AFC4-6F175D3DCCD1}"/>
            <a:ext uri="{AF507438-7753-43e0-B8FC-AC1667EBCBE1}"/>
          </a:extLst>
        </p:spPr>
        <p:txBody>
          <a:bodyPr wrap="none" anchor="ctr"/>
          <a:lstStyle/>
          <a:p>
            <a:pPr eaLnBrk="0" hangingPunct="0">
              <a:defRPr/>
            </a:pPr>
            <a:endParaRPr lang="en-US">
              <a:latin typeface="Times" charset="0"/>
              <a:ea typeface="ＭＳ Ｐゴシック" charset="0"/>
            </a:endParaRPr>
          </a:p>
        </p:txBody>
      </p:sp>
      <p:sp>
        <p:nvSpPr>
          <p:cNvPr id="30732" name="Line 12"/>
          <p:cNvSpPr>
            <a:spLocks noChangeShapeType="1"/>
          </p:cNvSpPr>
          <p:nvPr/>
        </p:nvSpPr>
        <p:spPr bwMode="auto">
          <a:xfrm>
            <a:off x="6858000" y="3727450"/>
            <a:ext cx="0" cy="304800"/>
          </a:xfrm>
          <a:prstGeom prst="line">
            <a:avLst/>
          </a:prstGeom>
          <a:noFill/>
          <a:ln w="38100">
            <a:solidFill>
              <a:srgbClr val="3366FF"/>
            </a:solidFill>
            <a:round/>
            <a:headEnd/>
            <a:tailEnd/>
          </a:ln>
          <a:effectLst/>
          <a:extLst>
            <a:ext uri="{909E8E84-426E-40dd-AFC4-6F175D3DCCD1}"/>
            <a:ext uri="{AF507438-7753-43e0-B8FC-AC1667EBCBE1}"/>
          </a:extLst>
        </p:spPr>
        <p:txBody>
          <a:bodyPr wrap="none" anchor="ctr"/>
          <a:lstStyle/>
          <a:p>
            <a:pPr eaLnBrk="0" hangingPunct="0">
              <a:defRPr/>
            </a:pPr>
            <a:endParaRPr lang="en-US">
              <a:latin typeface="Times" charset="0"/>
              <a:ea typeface="ＭＳ Ｐゴシック" charset="0"/>
            </a:endParaRPr>
          </a:p>
        </p:txBody>
      </p:sp>
      <p:sp>
        <p:nvSpPr>
          <p:cNvPr id="30733" name="Line 13"/>
          <p:cNvSpPr>
            <a:spLocks noChangeShapeType="1"/>
          </p:cNvSpPr>
          <p:nvPr/>
        </p:nvSpPr>
        <p:spPr bwMode="auto">
          <a:xfrm>
            <a:off x="7848600" y="3727450"/>
            <a:ext cx="0" cy="304800"/>
          </a:xfrm>
          <a:prstGeom prst="line">
            <a:avLst/>
          </a:prstGeom>
          <a:noFill/>
          <a:ln w="38100">
            <a:solidFill>
              <a:srgbClr val="3366FF"/>
            </a:solidFill>
            <a:round/>
            <a:headEnd/>
            <a:tailEnd/>
          </a:ln>
          <a:effectLst/>
          <a:extLst>
            <a:ext uri="{909E8E84-426E-40dd-AFC4-6F175D3DCCD1}"/>
            <a:ext uri="{AF507438-7753-43e0-B8FC-AC1667EBCBE1}"/>
          </a:extLst>
        </p:spPr>
        <p:txBody>
          <a:bodyPr wrap="none" anchor="ctr"/>
          <a:lstStyle/>
          <a:p>
            <a:pPr eaLnBrk="0" hangingPunct="0">
              <a:defRPr/>
            </a:pPr>
            <a:endParaRPr lang="en-US">
              <a:latin typeface="Times" charset="0"/>
              <a:ea typeface="ＭＳ Ｐゴシック" charset="0"/>
            </a:endParaRPr>
          </a:p>
        </p:txBody>
      </p:sp>
      <p:sp>
        <p:nvSpPr>
          <p:cNvPr id="37899" name="Text Box 14"/>
          <p:cNvSpPr txBox="1">
            <a:spLocks noChangeArrowheads="1"/>
          </p:cNvSpPr>
          <p:nvPr/>
        </p:nvSpPr>
        <p:spPr bwMode="auto">
          <a:xfrm>
            <a:off x="179388" y="3500438"/>
            <a:ext cx="1281112" cy="338137"/>
          </a:xfrm>
          <a:prstGeom prst="rect">
            <a:avLst/>
          </a:prstGeom>
          <a:solidFill>
            <a:schemeClr val="bg1"/>
          </a:solidFill>
          <a:ln w="9525">
            <a:solidFill>
              <a:srgbClr val="3366FF"/>
            </a:solidFill>
            <a:miter lim="800000"/>
            <a:headEnd/>
            <a:tailEnd/>
          </a:ln>
        </p:spPr>
        <p:txBody>
          <a:bodyPr wrap="none" anchor="ct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spcBef>
                <a:spcPct val="50000"/>
              </a:spcBef>
            </a:pPr>
            <a:r>
              <a:rPr lang="en-GB" altLang="en-US" sz="1600">
                <a:solidFill>
                  <a:srgbClr val="3366FF"/>
                </a:solidFill>
                <a:latin typeface="Arial" panose="020B0604020202020204" pitchFamily="34" charset="0"/>
                <a:cs typeface="Arial" panose="020B0604020202020204" pitchFamily="34" charset="0"/>
              </a:rPr>
              <a:t>1mm=10</a:t>
            </a:r>
            <a:r>
              <a:rPr lang="en-GB" altLang="en-US" sz="1600" baseline="30000">
                <a:solidFill>
                  <a:srgbClr val="3366FF"/>
                </a:solidFill>
                <a:latin typeface="Arial" panose="020B0604020202020204" pitchFamily="34" charset="0"/>
                <a:cs typeface="Arial" panose="020B0604020202020204" pitchFamily="34" charset="0"/>
              </a:rPr>
              <a:t>-3</a:t>
            </a:r>
            <a:r>
              <a:rPr lang="en-GB" altLang="en-US" sz="1600">
                <a:solidFill>
                  <a:srgbClr val="3366FF"/>
                </a:solidFill>
                <a:latin typeface="Arial" panose="020B0604020202020204" pitchFamily="34" charset="0"/>
                <a:cs typeface="Arial" panose="020B0604020202020204" pitchFamily="34" charset="0"/>
              </a:rPr>
              <a:t>m</a:t>
            </a:r>
          </a:p>
        </p:txBody>
      </p:sp>
      <p:sp>
        <p:nvSpPr>
          <p:cNvPr id="37900" name="Text Box 15"/>
          <p:cNvSpPr txBox="1">
            <a:spLocks noChangeArrowheads="1"/>
          </p:cNvSpPr>
          <p:nvPr/>
        </p:nvSpPr>
        <p:spPr bwMode="auto">
          <a:xfrm>
            <a:off x="3198813" y="3500438"/>
            <a:ext cx="1228725" cy="338137"/>
          </a:xfrm>
          <a:prstGeom prst="rect">
            <a:avLst/>
          </a:prstGeom>
          <a:solidFill>
            <a:schemeClr val="bg1"/>
          </a:solidFill>
          <a:ln w="9525">
            <a:solidFill>
              <a:srgbClr val="3366FF"/>
            </a:solidFill>
            <a:miter lim="800000"/>
            <a:headEnd/>
            <a:tailEnd/>
          </a:ln>
        </p:spPr>
        <p:txBody>
          <a:bodyPr wrap="none" anchor="ct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spcBef>
                <a:spcPct val="50000"/>
              </a:spcBef>
            </a:pPr>
            <a:r>
              <a:rPr lang="en-GB" altLang="en-US" sz="1600">
                <a:solidFill>
                  <a:srgbClr val="3366FF"/>
                </a:solidFill>
                <a:latin typeface="Arial" panose="020B0604020202020204" pitchFamily="34" charset="0"/>
                <a:cs typeface="Arial" panose="020B0604020202020204" pitchFamily="34" charset="0"/>
              </a:rPr>
              <a:t>1</a:t>
            </a:r>
            <a:r>
              <a:rPr lang="en-GB" altLang="en-US" sz="1600">
                <a:solidFill>
                  <a:srgbClr val="3366FF"/>
                </a:solidFill>
                <a:latin typeface="Arial" panose="020B0604020202020204" pitchFamily="34" charset="0"/>
                <a:cs typeface="Arial" panose="020B0604020202020204" pitchFamily="34" charset="0"/>
                <a:sym typeface="Symbol" panose="05050102010706020507" pitchFamily="18" charset="2"/>
              </a:rPr>
              <a:t>m=</a:t>
            </a:r>
            <a:r>
              <a:rPr lang="en-GB" altLang="en-US" sz="1600">
                <a:solidFill>
                  <a:srgbClr val="3366FF"/>
                </a:solidFill>
                <a:latin typeface="Arial" panose="020B0604020202020204" pitchFamily="34" charset="0"/>
                <a:cs typeface="Arial" panose="020B0604020202020204" pitchFamily="34" charset="0"/>
              </a:rPr>
              <a:t>10</a:t>
            </a:r>
            <a:r>
              <a:rPr lang="en-GB" altLang="en-US" sz="1600" baseline="30000">
                <a:solidFill>
                  <a:srgbClr val="3366FF"/>
                </a:solidFill>
                <a:latin typeface="Arial" panose="020B0604020202020204" pitchFamily="34" charset="0"/>
                <a:cs typeface="Arial" panose="020B0604020202020204" pitchFamily="34" charset="0"/>
              </a:rPr>
              <a:t>-6</a:t>
            </a:r>
            <a:r>
              <a:rPr lang="en-GB" altLang="en-US" sz="1600">
                <a:solidFill>
                  <a:srgbClr val="3366FF"/>
                </a:solidFill>
                <a:latin typeface="Arial" panose="020B0604020202020204" pitchFamily="34" charset="0"/>
                <a:cs typeface="Arial" panose="020B0604020202020204" pitchFamily="34" charset="0"/>
              </a:rPr>
              <a:t>m</a:t>
            </a:r>
          </a:p>
        </p:txBody>
      </p:sp>
      <p:sp>
        <p:nvSpPr>
          <p:cNvPr id="37901" name="Text Box 16"/>
          <p:cNvSpPr txBox="1">
            <a:spLocks noChangeArrowheads="1"/>
          </p:cNvSpPr>
          <p:nvPr/>
        </p:nvSpPr>
        <p:spPr bwMode="auto">
          <a:xfrm>
            <a:off x="6276975" y="3500438"/>
            <a:ext cx="1223963" cy="338137"/>
          </a:xfrm>
          <a:prstGeom prst="rect">
            <a:avLst/>
          </a:prstGeom>
          <a:solidFill>
            <a:schemeClr val="bg1"/>
          </a:solidFill>
          <a:ln w="9525">
            <a:solidFill>
              <a:srgbClr val="3366FF"/>
            </a:solidFill>
            <a:miter lim="800000"/>
            <a:headEnd/>
            <a:tailEnd/>
          </a:ln>
        </p:spPr>
        <p:txBody>
          <a:bodyPr wrap="none" anchor="ct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spcBef>
                <a:spcPct val="50000"/>
              </a:spcBef>
            </a:pPr>
            <a:r>
              <a:rPr lang="en-GB" altLang="en-US" sz="1600">
                <a:solidFill>
                  <a:srgbClr val="3366FF"/>
                </a:solidFill>
                <a:latin typeface="Arial" panose="020B0604020202020204" pitchFamily="34" charset="0"/>
                <a:cs typeface="Arial" panose="020B0604020202020204" pitchFamily="34" charset="0"/>
              </a:rPr>
              <a:t>1nm=10</a:t>
            </a:r>
            <a:r>
              <a:rPr lang="en-GB" altLang="en-US" sz="1600" baseline="30000">
                <a:solidFill>
                  <a:srgbClr val="3366FF"/>
                </a:solidFill>
                <a:latin typeface="Arial" panose="020B0604020202020204" pitchFamily="34" charset="0"/>
                <a:cs typeface="Arial" panose="020B0604020202020204" pitchFamily="34" charset="0"/>
              </a:rPr>
              <a:t>-9</a:t>
            </a:r>
            <a:r>
              <a:rPr lang="en-GB" altLang="en-US" sz="1600">
                <a:solidFill>
                  <a:srgbClr val="3366FF"/>
                </a:solidFill>
                <a:latin typeface="Arial" panose="020B0604020202020204" pitchFamily="34" charset="0"/>
                <a:cs typeface="Arial" panose="020B0604020202020204" pitchFamily="34" charset="0"/>
              </a:rPr>
              <a:t>m</a:t>
            </a:r>
          </a:p>
        </p:txBody>
      </p:sp>
      <p:sp>
        <p:nvSpPr>
          <p:cNvPr id="30737" name="Text Box 17"/>
          <p:cNvSpPr txBox="1">
            <a:spLocks noChangeArrowheads="1"/>
          </p:cNvSpPr>
          <p:nvPr/>
        </p:nvSpPr>
        <p:spPr bwMode="auto">
          <a:xfrm>
            <a:off x="8077200" y="3716338"/>
            <a:ext cx="850900" cy="369887"/>
          </a:xfrm>
          <a:prstGeom prst="rect">
            <a:avLst/>
          </a:prstGeom>
          <a:solidFill>
            <a:srgbClr val="6699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spcBef>
                <a:spcPct val="50000"/>
              </a:spcBef>
            </a:pPr>
            <a:r>
              <a:rPr lang="en-GB" altLang="en-US" sz="1800">
                <a:latin typeface="Arial" panose="020B0604020202020204" pitchFamily="34" charset="0"/>
                <a:cs typeface="Arial" panose="020B0604020202020204" pitchFamily="34" charset="0"/>
              </a:rPr>
              <a:t>Atoms</a:t>
            </a:r>
          </a:p>
        </p:txBody>
      </p:sp>
      <p:grpSp>
        <p:nvGrpSpPr>
          <p:cNvPr id="11" name="Group 10"/>
          <p:cNvGrpSpPr>
            <a:grpSpLocks/>
          </p:cNvGrpSpPr>
          <p:nvPr/>
        </p:nvGrpSpPr>
        <p:grpSpPr bwMode="auto">
          <a:xfrm>
            <a:off x="6699250" y="3927475"/>
            <a:ext cx="1689100" cy="2811463"/>
            <a:chOff x="6699250" y="3927475"/>
            <a:chExt cx="1689100" cy="2812152"/>
          </a:xfrm>
        </p:grpSpPr>
        <p:sp>
          <p:nvSpPr>
            <p:cNvPr id="37926" name="Text Box 23"/>
            <p:cNvSpPr txBox="1">
              <a:spLocks noChangeArrowheads="1"/>
            </p:cNvSpPr>
            <p:nvPr/>
          </p:nvSpPr>
          <p:spPr bwMode="auto">
            <a:xfrm>
              <a:off x="6857950" y="6088752"/>
              <a:ext cx="1314450" cy="650875"/>
            </a:xfrm>
            <a:prstGeom prst="rect">
              <a:avLst/>
            </a:prstGeom>
            <a:solidFill>
              <a:srgbClr val="3366FF"/>
            </a:solidFill>
            <a:ln w="9525">
              <a:solidFill>
                <a:srgbClr val="000090"/>
              </a:solidFill>
              <a:miter lim="800000"/>
              <a:headEnd/>
              <a:tailEnd/>
            </a:ln>
          </p:spPr>
          <p:txBody>
            <a:bodyPr anchor="ct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lgn="ctr">
                <a:spcBef>
                  <a:spcPct val="50000"/>
                </a:spcBef>
              </a:pPr>
              <a:r>
                <a:rPr lang="en-GB" altLang="en-US" sz="1800">
                  <a:latin typeface="Arial" panose="020B0604020202020204" pitchFamily="34" charset="0"/>
                  <a:cs typeface="Arial" panose="020B0604020202020204" pitchFamily="34" charset="0"/>
                </a:rPr>
                <a:t>Small molecules</a:t>
              </a:r>
            </a:p>
          </p:txBody>
        </p:sp>
        <p:pic>
          <p:nvPicPr>
            <p:cNvPr id="37927" name="Picture 24" descr="ethan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9250" y="4464050"/>
              <a:ext cx="1689100" cy="1270000"/>
            </a:xfrm>
            <a:prstGeom prst="rect">
              <a:avLst/>
            </a:prstGeom>
            <a:solidFill>
              <a:srgbClr val="3366FF"/>
            </a:solidFill>
            <a:ln w="9525">
              <a:solidFill>
                <a:srgbClr val="000090"/>
              </a:solidFill>
              <a:miter lim="800000"/>
              <a:headEnd/>
              <a:tailEnd/>
            </a:ln>
          </p:spPr>
        </p:pic>
        <p:sp>
          <p:nvSpPr>
            <p:cNvPr id="37928" name="Line 25"/>
            <p:cNvSpPr>
              <a:spLocks noChangeShapeType="1"/>
            </p:cNvSpPr>
            <p:nvPr/>
          </p:nvSpPr>
          <p:spPr bwMode="auto">
            <a:xfrm flipV="1">
              <a:off x="7467600" y="3927475"/>
              <a:ext cx="0" cy="457200"/>
            </a:xfrm>
            <a:prstGeom prst="line">
              <a:avLst/>
            </a:prstGeom>
            <a:noFill/>
            <a:ln w="38100">
              <a:solidFill>
                <a:schemeClr val="tx1"/>
              </a:solidFill>
              <a:round/>
              <a:headEnd/>
              <a:tailEnd type="triangle" w="med" len="med"/>
            </a:ln>
          </p:spPr>
          <p:txBody>
            <a:bodyPr wrap="none" anchor="ctr"/>
            <a:lstStyle/>
            <a:p>
              <a:endParaRPr lang="en-GB"/>
            </a:p>
          </p:txBody>
        </p:sp>
      </p:grpSp>
      <p:grpSp>
        <p:nvGrpSpPr>
          <p:cNvPr id="9" name="Group 8"/>
          <p:cNvGrpSpPr>
            <a:grpSpLocks/>
          </p:cNvGrpSpPr>
          <p:nvPr/>
        </p:nvGrpSpPr>
        <p:grpSpPr bwMode="auto">
          <a:xfrm>
            <a:off x="1420813" y="3979863"/>
            <a:ext cx="2719387" cy="2759075"/>
            <a:chOff x="1420565" y="3979862"/>
            <a:chExt cx="2719387" cy="2759765"/>
          </a:xfrm>
        </p:grpSpPr>
        <p:sp>
          <p:nvSpPr>
            <p:cNvPr id="37923" name="Text Box 28"/>
            <p:cNvSpPr txBox="1">
              <a:spLocks noChangeArrowheads="1"/>
            </p:cNvSpPr>
            <p:nvPr/>
          </p:nvSpPr>
          <p:spPr bwMode="auto">
            <a:xfrm>
              <a:off x="1708845" y="6088752"/>
              <a:ext cx="2057400" cy="650875"/>
            </a:xfrm>
            <a:prstGeom prst="rect">
              <a:avLst/>
            </a:prstGeom>
            <a:solidFill>
              <a:srgbClr val="3366FF"/>
            </a:solidFill>
            <a:ln w="9525">
              <a:solidFill>
                <a:srgbClr val="000090"/>
              </a:solidFill>
              <a:miter lim="800000"/>
              <a:headEnd/>
              <a:tailEnd/>
            </a:ln>
          </p:spPr>
          <p:txBody>
            <a:bodyPr anchor="ct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lgn="ctr">
                <a:spcBef>
                  <a:spcPct val="50000"/>
                </a:spcBef>
              </a:pPr>
              <a:r>
                <a:rPr lang="en-GB" altLang="en-US" sz="1800">
                  <a:latin typeface="Arial" panose="020B0604020202020204" pitchFamily="34" charset="0"/>
                  <a:cs typeface="Arial" panose="020B0604020202020204" pitchFamily="34" charset="0"/>
                  <a:sym typeface="Symbol" panose="05050102010706020507" pitchFamily="18" charset="2"/>
                </a:rPr>
                <a:t>Wavelength  of </a:t>
              </a:r>
              <a:r>
                <a:rPr lang="en-GB" altLang="en-US" sz="1800">
                  <a:latin typeface="Arial" panose="020B0604020202020204" pitchFamily="34" charset="0"/>
                  <a:cs typeface="Arial" panose="020B0604020202020204" pitchFamily="34" charset="0"/>
                </a:rPr>
                <a:t>visible light</a:t>
              </a:r>
            </a:p>
          </p:txBody>
        </p:sp>
        <p:pic>
          <p:nvPicPr>
            <p:cNvPr id="37924" name="Picture 29" descr="pris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0565" y="4435475"/>
              <a:ext cx="2719387" cy="1454150"/>
            </a:xfrm>
            <a:prstGeom prst="rect">
              <a:avLst/>
            </a:prstGeom>
            <a:solidFill>
              <a:srgbClr val="3366FF"/>
            </a:solidFill>
            <a:ln w="9525">
              <a:solidFill>
                <a:srgbClr val="000090"/>
              </a:solidFill>
              <a:miter lim="800000"/>
              <a:headEnd/>
              <a:tailEnd/>
            </a:ln>
          </p:spPr>
        </p:pic>
        <p:sp>
          <p:nvSpPr>
            <p:cNvPr id="37925" name="Line 30"/>
            <p:cNvSpPr>
              <a:spLocks noChangeShapeType="1"/>
            </p:cNvSpPr>
            <p:nvPr/>
          </p:nvSpPr>
          <p:spPr bwMode="auto">
            <a:xfrm flipH="1">
              <a:off x="2627783" y="3979862"/>
              <a:ext cx="1487016" cy="457249"/>
            </a:xfrm>
            <a:prstGeom prst="line">
              <a:avLst/>
            </a:prstGeom>
            <a:noFill/>
            <a:ln w="38100">
              <a:solidFill>
                <a:schemeClr val="tx1"/>
              </a:solidFill>
              <a:round/>
              <a:headEnd type="triangle" w="med" len="med"/>
              <a:tailEnd/>
            </a:ln>
          </p:spPr>
          <p:txBody>
            <a:bodyPr wrap="none" anchor="ctr"/>
            <a:lstStyle/>
            <a:p>
              <a:endParaRPr lang="en-GB"/>
            </a:p>
          </p:txBody>
        </p:sp>
      </p:grpSp>
      <p:grpSp>
        <p:nvGrpSpPr>
          <p:cNvPr id="7" name="Group 6"/>
          <p:cNvGrpSpPr>
            <a:grpSpLocks/>
          </p:cNvGrpSpPr>
          <p:nvPr/>
        </p:nvGrpSpPr>
        <p:grpSpPr bwMode="auto">
          <a:xfrm>
            <a:off x="2057400" y="1484313"/>
            <a:ext cx="1966913" cy="2160587"/>
            <a:chOff x="2057400" y="1484784"/>
            <a:chExt cx="1966913" cy="2160240"/>
          </a:xfrm>
        </p:grpSpPr>
        <p:sp>
          <p:nvSpPr>
            <p:cNvPr id="37920" name="Text Box 33"/>
            <p:cNvSpPr txBox="1">
              <a:spLocks noChangeArrowheads="1"/>
            </p:cNvSpPr>
            <p:nvPr/>
          </p:nvSpPr>
          <p:spPr bwMode="auto">
            <a:xfrm>
              <a:off x="2385219" y="2980754"/>
              <a:ext cx="1311275" cy="376238"/>
            </a:xfrm>
            <a:prstGeom prst="rect">
              <a:avLst/>
            </a:prstGeom>
            <a:solidFill>
              <a:srgbClr val="3366FF"/>
            </a:solidFill>
            <a:ln w="9525">
              <a:solidFill>
                <a:srgbClr val="000090"/>
              </a:solidFill>
              <a:miter lim="800000"/>
              <a:headEnd/>
              <a:tailEnd/>
            </a:ln>
          </p:spPr>
          <p:txBody>
            <a:bodyPr wrap="none" anchor="ct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spcBef>
                  <a:spcPct val="50000"/>
                </a:spcBef>
              </a:pPr>
              <a:r>
                <a:rPr lang="en-GB" altLang="en-US" sz="1800">
                  <a:latin typeface="Arial" panose="020B0604020202020204" pitchFamily="34" charset="0"/>
                  <a:cs typeface="Arial" panose="020B0604020202020204" pitchFamily="34" charset="0"/>
                </a:rPr>
                <a:t>Living cells</a:t>
              </a:r>
            </a:p>
          </p:txBody>
        </p:sp>
        <p:pic>
          <p:nvPicPr>
            <p:cNvPr id="37921" name="Picture 34" descr="horton_cel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7400" y="1484784"/>
              <a:ext cx="1966913" cy="1397000"/>
            </a:xfrm>
            <a:prstGeom prst="rect">
              <a:avLst/>
            </a:prstGeom>
            <a:solidFill>
              <a:srgbClr val="3366FF"/>
            </a:solidFill>
            <a:ln w="9525">
              <a:solidFill>
                <a:srgbClr val="000090"/>
              </a:solidFill>
              <a:miter lim="800000"/>
              <a:headEnd/>
              <a:tailEnd/>
            </a:ln>
          </p:spPr>
        </p:pic>
        <p:sp>
          <p:nvSpPr>
            <p:cNvPr id="37922" name="Line 35"/>
            <p:cNvSpPr>
              <a:spLocks noChangeShapeType="1"/>
            </p:cNvSpPr>
            <p:nvPr/>
          </p:nvSpPr>
          <p:spPr bwMode="auto">
            <a:xfrm flipH="1">
              <a:off x="3048000" y="3371280"/>
              <a:ext cx="0" cy="273744"/>
            </a:xfrm>
            <a:prstGeom prst="line">
              <a:avLst/>
            </a:prstGeom>
            <a:noFill/>
            <a:ln w="38100">
              <a:solidFill>
                <a:schemeClr val="tx1"/>
              </a:solidFill>
              <a:round/>
              <a:headEnd/>
              <a:tailEnd type="triangle" w="med" len="med"/>
            </a:ln>
          </p:spPr>
          <p:txBody>
            <a:bodyPr wrap="none" anchor="ctr"/>
            <a:lstStyle/>
            <a:p>
              <a:endParaRPr lang="en-GB"/>
            </a:p>
          </p:txBody>
        </p:sp>
      </p:grpSp>
      <p:grpSp>
        <p:nvGrpSpPr>
          <p:cNvPr id="6" name="Group 5"/>
          <p:cNvGrpSpPr>
            <a:grpSpLocks/>
          </p:cNvGrpSpPr>
          <p:nvPr/>
        </p:nvGrpSpPr>
        <p:grpSpPr bwMode="auto">
          <a:xfrm>
            <a:off x="376238" y="1484313"/>
            <a:ext cx="1528762" cy="2160587"/>
            <a:chOff x="376238" y="1484784"/>
            <a:chExt cx="1528762" cy="2160240"/>
          </a:xfrm>
        </p:grpSpPr>
        <p:pic>
          <p:nvPicPr>
            <p:cNvPr id="37917" name="Picture 42" descr="hai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9419" y="1484784"/>
              <a:ext cx="1268412" cy="1371600"/>
            </a:xfrm>
            <a:prstGeom prst="rect">
              <a:avLst/>
            </a:prstGeom>
            <a:solidFill>
              <a:srgbClr val="3366FF"/>
            </a:solidFill>
            <a:ln w="9525">
              <a:solidFill>
                <a:srgbClr val="000090"/>
              </a:solidFill>
              <a:miter lim="800000"/>
              <a:headEnd/>
              <a:tailEnd/>
            </a:ln>
          </p:spPr>
        </p:pic>
        <p:sp>
          <p:nvSpPr>
            <p:cNvPr id="37918" name="Text Box 43"/>
            <p:cNvSpPr txBox="1">
              <a:spLocks noChangeArrowheads="1"/>
            </p:cNvSpPr>
            <p:nvPr/>
          </p:nvSpPr>
          <p:spPr bwMode="auto">
            <a:xfrm>
              <a:off x="376238" y="2980754"/>
              <a:ext cx="1374775" cy="376238"/>
            </a:xfrm>
            <a:prstGeom prst="rect">
              <a:avLst/>
            </a:prstGeom>
            <a:solidFill>
              <a:srgbClr val="3366FF"/>
            </a:solidFill>
            <a:ln w="9525">
              <a:solidFill>
                <a:srgbClr val="000090"/>
              </a:solidFill>
              <a:miter lim="800000"/>
              <a:headEnd/>
              <a:tailEnd/>
            </a:ln>
          </p:spPr>
          <p:txBody>
            <a:bodyPr wrap="none" anchor="ct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spcBef>
                  <a:spcPct val="50000"/>
                </a:spcBef>
              </a:pPr>
              <a:r>
                <a:rPr lang="en-GB" altLang="en-US" sz="1800">
                  <a:latin typeface="Arial" panose="020B0604020202020204" pitchFamily="34" charset="0"/>
                  <a:cs typeface="Arial" panose="020B0604020202020204" pitchFamily="34" charset="0"/>
                </a:rPr>
                <a:t>Human hair</a:t>
              </a:r>
              <a:endParaRPr lang="en-GB" altLang="en-US">
                <a:latin typeface="Arial" panose="020B0604020202020204" pitchFamily="34" charset="0"/>
                <a:cs typeface="Arial" panose="020B0604020202020204" pitchFamily="34" charset="0"/>
              </a:endParaRPr>
            </a:p>
          </p:txBody>
        </p:sp>
        <p:sp>
          <p:nvSpPr>
            <p:cNvPr id="37919" name="Line 44"/>
            <p:cNvSpPr>
              <a:spLocks noChangeShapeType="1"/>
            </p:cNvSpPr>
            <p:nvPr/>
          </p:nvSpPr>
          <p:spPr bwMode="auto">
            <a:xfrm>
              <a:off x="1066800" y="3416424"/>
              <a:ext cx="838200" cy="228600"/>
            </a:xfrm>
            <a:prstGeom prst="line">
              <a:avLst/>
            </a:prstGeom>
            <a:noFill/>
            <a:ln w="38100">
              <a:solidFill>
                <a:schemeClr val="tx1"/>
              </a:solidFill>
              <a:round/>
              <a:headEnd/>
              <a:tailEnd type="triangle" w="med" len="med"/>
            </a:ln>
          </p:spPr>
          <p:txBody>
            <a:bodyPr wrap="none" anchor="ctr"/>
            <a:lstStyle/>
            <a:p>
              <a:endParaRPr lang="en-GB"/>
            </a:p>
          </p:txBody>
        </p:sp>
      </p:grpSp>
      <p:grpSp>
        <p:nvGrpSpPr>
          <p:cNvPr id="10" name="Group 9"/>
          <p:cNvGrpSpPr>
            <a:grpSpLocks/>
          </p:cNvGrpSpPr>
          <p:nvPr/>
        </p:nvGrpSpPr>
        <p:grpSpPr bwMode="auto">
          <a:xfrm>
            <a:off x="4716463" y="3860800"/>
            <a:ext cx="1943100" cy="2878138"/>
            <a:chOff x="4427984" y="3861048"/>
            <a:chExt cx="1944216" cy="2878579"/>
          </a:xfrm>
        </p:grpSpPr>
        <p:pic>
          <p:nvPicPr>
            <p:cNvPr id="37914" name="Picture 1" descr="Screenshot 2015-07-14 05.22.47.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534741" y="4293096"/>
              <a:ext cx="1730702" cy="17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15" name="TextBox 2"/>
            <p:cNvSpPr txBox="1">
              <a:spLocks noChangeArrowheads="1"/>
            </p:cNvSpPr>
            <p:nvPr/>
          </p:nvSpPr>
          <p:spPr bwMode="auto">
            <a:xfrm>
              <a:off x="4427984" y="6093296"/>
              <a:ext cx="1944216" cy="646331"/>
            </a:xfrm>
            <a:prstGeom prst="rect">
              <a:avLst/>
            </a:prstGeom>
            <a:solidFill>
              <a:srgbClr val="3366FF"/>
            </a:solidFill>
            <a:ln w="9525">
              <a:solidFill>
                <a:srgbClr val="000000"/>
              </a:solidFill>
              <a:miter lim="800000"/>
              <a:headEnd/>
              <a:tailEnd/>
            </a:ln>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lgn="ctr"/>
              <a:r>
                <a:rPr lang="en-US" altLang="en-US" sz="1800">
                  <a:latin typeface="Arial" panose="020B0604020202020204" pitchFamily="34" charset="0"/>
                  <a:cs typeface="Arial" panose="020B0604020202020204" pitchFamily="34" charset="0"/>
                </a:rPr>
                <a:t>Current chips (14nm node)</a:t>
              </a:r>
            </a:p>
          </p:txBody>
        </p:sp>
        <p:cxnSp>
          <p:nvCxnSpPr>
            <p:cNvPr id="37916" name="Straight Arrow Connector 4"/>
            <p:cNvCxnSpPr>
              <a:cxnSpLocks noChangeShapeType="1"/>
            </p:cNvCxnSpPr>
            <p:nvPr/>
          </p:nvCxnSpPr>
          <p:spPr bwMode="auto">
            <a:xfrm flipV="1">
              <a:off x="5400092" y="3861048"/>
              <a:ext cx="0" cy="432048"/>
            </a:xfrm>
            <a:prstGeom prst="straightConnector1">
              <a:avLst/>
            </a:prstGeom>
            <a:noFill/>
            <a:ln w="38100" algn="ctr">
              <a:solidFill>
                <a:schemeClr val="tx1"/>
              </a:solidFill>
              <a:round/>
              <a:headEnd/>
              <a:tailEnd type="arrow" w="med" len="med"/>
            </a:ln>
          </p:spPr>
        </p:cxnSp>
      </p:grpSp>
      <p:grpSp>
        <p:nvGrpSpPr>
          <p:cNvPr id="8" name="Group 7"/>
          <p:cNvGrpSpPr>
            <a:grpSpLocks/>
          </p:cNvGrpSpPr>
          <p:nvPr/>
        </p:nvGrpSpPr>
        <p:grpSpPr bwMode="auto">
          <a:xfrm>
            <a:off x="4810125" y="1484313"/>
            <a:ext cx="1601788" cy="2160587"/>
            <a:chOff x="4810749" y="1484784"/>
            <a:chExt cx="1600541" cy="2160240"/>
          </a:xfrm>
        </p:grpSpPr>
        <p:sp>
          <p:nvSpPr>
            <p:cNvPr id="37911" name="Text Box 38"/>
            <p:cNvSpPr txBox="1">
              <a:spLocks noChangeArrowheads="1"/>
            </p:cNvSpPr>
            <p:nvPr/>
          </p:nvSpPr>
          <p:spPr bwMode="auto">
            <a:xfrm>
              <a:off x="4834670" y="2980754"/>
              <a:ext cx="1552699" cy="375984"/>
            </a:xfrm>
            <a:prstGeom prst="rect">
              <a:avLst/>
            </a:prstGeom>
            <a:solidFill>
              <a:srgbClr val="3366FF"/>
            </a:solidFill>
            <a:ln w="9525">
              <a:solidFill>
                <a:srgbClr val="000090"/>
              </a:solidFill>
              <a:miter lim="800000"/>
              <a:headEnd/>
              <a:tailEnd/>
            </a:ln>
          </p:spPr>
          <p:txBody>
            <a:bodyPr wrap="none" anchor="ct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spcBef>
                  <a:spcPct val="50000"/>
                </a:spcBef>
              </a:pPr>
              <a:r>
                <a:rPr lang="en-GB" altLang="en-US" sz="1800">
                  <a:latin typeface="Arial" panose="020B0604020202020204" pitchFamily="34" charset="0"/>
                  <a:cs typeface="Arial" panose="020B0604020202020204" pitchFamily="34" charset="0"/>
                </a:rPr>
                <a:t>Biomolecules</a:t>
              </a:r>
            </a:p>
          </p:txBody>
        </p:sp>
        <p:pic>
          <p:nvPicPr>
            <p:cNvPr id="37912" name="Picture 39" descr="f1_atpas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10749" y="1484784"/>
              <a:ext cx="1600541" cy="1388247"/>
            </a:xfrm>
            <a:prstGeom prst="rect">
              <a:avLst/>
            </a:prstGeom>
            <a:solidFill>
              <a:srgbClr val="3366FF"/>
            </a:solidFill>
            <a:ln w="9525">
              <a:solidFill>
                <a:srgbClr val="000090"/>
              </a:solidFill>
              <a:miter lim="800000"/>
              <a:headEnd/>
              <a:tailEnd/>
            </a:ln>
          </p:spPr>
        </p:pic>
        <p:sp>
          <p:nvSpPr>
            <p:cNvPr id="37913" name="Line 35"/>
            <p:cNvSpPr>
              <a:spLocks noChangeShapeType="1"/>
            </p:cNvSpPr>
            <p:nvPr/>
          </p:nvSpPr>
          <p:spPr bwMode="auto">
            <a:xfrm flipH="1">
              <a:off x="5580112" y="3371280"/>
              <a:ext cx="0" cy="273744"/>
            </a:xfrm>
            <a:prstGeom prst="line">
              <a:avLst/>
            </a:prstGeom>
            <a:noFill/>
            <a:ln w="38100">
              <a:solidFill>
                <a:schemeClr val="tx1"/>
              </a:solidFill>
              <a:round/>
              <a:headEnd/>
              <a:tailEnd type="triangle" w="med" len="med"/>
            </a:ln>
          </p:spPr>
          <p:txBody>
            <a:bodyPr wrap="none" anchor="ctr"/>
            <a:lstStyle/>
            <a:p>
              <a:endParaRPr lang="en-GB"/>
            </a:p>
          </p:txBody>
        </p:sp>
      </p:grpSp>
      <p:sp>
        <p:nvSpPr>
          <p:cNvPr id="12" name="Rectangle 11"/>
          <p:cNvSpPr>
            <a:spLocks noChangeArrowheads="1"/>
          </p:cNvSpPr>
          <p:nvPr/>
        </p:nvSpPr>
        <p:spPr bwMode="auto">
          <a:xfrm>
            <a:off x="4716463" y="908050"/>
            <a:ext cx="4319587" cy="5878513"/>
          </a:xfrm>
          <a:prstGeom prst="rect">
            <a:avLst/>
          </a:prstGeom>
          <a:solidFill>
            <a:srgbClr val="3366FF">
              <a:alpha val="52156"/>
            </a:srgbClr>
          </a:solidFill>
          <a:ln w="38100" algn="ctr">
            <a:solidFill>
              <a:srgbClr val="000000"/>
            </a:solidFill>
            <a:prstDash val="dash"/>
            <a:round/>
            <a:headEnd/>
            <a:tailEnd/>
          </a:ln>
        </p:spPr>
        <p:txBody>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endParaRPr lang="en-US" altLang="en-US"/>
          </a:p>
        </p:txBody>
      </p:sp>
      <p:sp>
        <p:nvSpPr>
          <p:cNvPr id="13" name="TextBox 12"/>
          <p:cNvSpPr txBox="1">
            <a:spLocks noChangeArrowheads="1"/>
          </p:cNvSpPr>
          <p:nvPr/>
        </p:nvSpPr>
        <p:spPr bwMode="auto">
          <a:xfrm>
            <a:off x="5616575" y="3011488"/>
            <a:ext cx="2519363" cy="15700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lgn="ctr"/>
            <a:r>
              <a:rPr lang="en-US" altLang="en-US">
                <a:latin typeface="Arial" panose="020B0604020202020204" pitchFamily="34" charset="0"/>
                <a:cs typeface="Arial" panose="020B0604020202020204" pitchFamily="34" charset="0"/>
              </a:rPr>
              <a:t>Nanotechnology: precise control of matter on scales below 100nm</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737"/>
                                        </p:tgtEl>
                                        <p:attrNameLst>
                                          <p:attrName>style.visibility</p:attrName>
                                        </p:attrNameLst>
                                      </p:cBhvr>
                                      <p:to>
                                        <p:strVal val="visible"/>
                                      </p:to>
                                    </p:set>
                                    <p:animEffect transition="in" filter="dissolve">
                                      <p:cBhvr>
                                        <p:cTn id="7" dur="500"/>
                                        <p:tgtEl>
                                          <p:spTgt spid="3073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ssolve">
                                      <p:cBhvr>
                                        <p:cTn id="17" dur="500"/>
                                        <p:tgtEl>
                                          <p:spTgt spid="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dissolve">
                                      <p:cBhvr>
                                        <p:cTn id="22" dur="500"/>
                                        <p:tgtEl>
                                          <p:spTgt spid="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dissolve">
                                      <p:cBhvr>
                                        <p:cTn id="27" dur="500"/>
                                        <p:tgtEl>
                                          <p:spTgt spid="1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dissolve">
                                      <p:cBhvr>
                                        <p:cTn id="32" dur="500"/>
                                        <p:tgtEl>
                                          <p:spTgt spid="8"/>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dissolve">
                                      <p:cBhvr>
                                        <p:cTn id="37" dur="500"/>
                                        <p:tgtEl>
                                          <p:spTgt spid="11"/>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dissolve">
                                      <p:cBhvr>
                                        <p:cTn id="42" dur="500"/>
                                        <p:tgtEl>
                                          <p:spTgt spid="13"/>
                                        </p:tgtEl>
                                      </p:cBhvr>
                                    </p:animEffect>
                                  </p:childTnLst>
                                </p:cTn>
                              </p:par>
                              <p:par>
                                <p:cTn id="43" presetID="9" presetClass="entr" presetSubtype="0" fill="hold" grpId="0" nodeType="with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dissolve">
                                      <p:cBhvr>
                                        <p:cTn id="4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37" grpId="0" animBg="1" autoUpdateAnimBg="0"/>
      <p:bldP spid="12"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5600" y="836613"/>
            <a:ext cx="795338"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42" name="Rectangle 2"/>
          <p:cNvSpPr>
            <a:spLocks noGrp="1" noChangeArrowheads="1"/>
          </p:cNvSpPr>
          <p:nvPr>
            <p:ph type="title"/>
          </p:nvPr>
        </p:nvSpPr>
        <p:spPr>
          <a:xfrm>
            <a:off x="76200" y="44624"/>
            <a:ext cx="7696200" cy="990600"/>
          </a:xfrm>
        </p:spPr>
        <p:txBody>
          <a:bodyPr/>
          <a:lstStyle/>
          <a:p>
            <a:pPr eaLnBrk="1" hangingPunct="1">
              <a:defRPr/>
            </a:pPr>
            <a:r>
              <a:rPr lang="en-GB" smtClean="0">
                <a:cs typeface="Arial"/>
              </a:rPr>
              <a:t>Big Problems</a:t>
            </a:r>
            <a:endParaRPr lang="en-US" smtClean="0">
              <a:cs typeface="Arial"/>
            </a:endParaRPr>
          </a:p>
        </p:txBody>
      </p:sp>
      <p:sp>
        <p:nvSpPr>
          <p:cNvPr id="39939" name="Text Box 3"/>
          <p:cNvSpPr txBox="1">
            <a:spLocks noChangeArrowheads="1"/>
          </p:cNvSpPr>
          <p:nvPr/>
        </p:nvSpPr>
        <p:spPr bwMode="auto">
          <a:xfrm>
            <a:off x="395288" y="911225"/>
            <a:ext cx="4897437" cy="1077913"/>
          </a:xfrm>
          <a:prstGeom prst="rect">
            <a:avLst/>
          </a:prstGeom>
          <a:noFill/>
          <a:ln w="76200">
            <a:solidFill>
              <a:srgbClr val="3366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eaLnBrk="1" hangingPunct="1">
              <a:spcBef>
                <a:spcPts val="600"/>
              </a:spcBef>
            </a:pPr>
            <a:r>
              <a:rPr lang="en-GB" altLang="en-US" sz="1800">
                <a:latin typeface="Arial" panose="020B0604020202020204" pitchFamily="34" charset="0"/>
                <a:cs typeface="Arial" panose="020B0604020202020204" pitchFamily="34" charset="0"/>
              </a:rPr>
              <a:t>We are interested in the big problems that</a:t>
            </a:r>
          </a:p>
          <a:p>
            <a:pPr eaLnBrk="1" hangingPunct="1">
              <a:spcBef>
                <a:spcPts val="600"/>
              </a:spcBef>
              <a:buFontTx/>
              <a:buChar char="•"/>
            </a:pPr>
            <a:r>
              <a:rPr lang="en-GB" altLang="en-US" sz="1800">
                <a:latin typeface="Arial" panose="020B0604020202020204" pitchFamily="34" charset="0"/>
                <a:cs typeface="Arial" panose="020B0604020202020204" pitchFamily="34" charset="0"/>
              </a:rPr>
              <a:t>Redefine scientific fields</a:t>
            </a:r>
          </a:p>
          <a:p>
            <a:pPr eaLnBrk="1" hangingPunct="1">
              <a:spcBef>
                <a:spcPts val="600"/>
              </a:spcBef>
              <a:buFontTx/>
              <a:buChar char="•"/>
            </a:pPr>
            <a:r>
              <a:rPr lang="en-GB" altLang="en-US" sz="1800">
                <a:latin typeface="Arial" panose="020B0604020202020204" pitchFamily="34" charset="0"/>
                <a:cs typeface="Arial" panose="020B0604020202020204" pitchFamily="34" charset="0"/>
              </a:rPr>
              <a:t>Reach out to have great impact in the world</a:t>
            </a:r>
            <a:endParaRPr lang="en-US" altLang="en-US" sz="1800">
              <a:latin typeface="Arial" panose="020B0604020202020204" pitchFamily="34" charset="0"/>
              <a:cs typeface="Arial" panose="020B0604020202020204" pitchFamily="34" charset="0"/>
            </a:endParaRPr>
          </a:p>
        </p:txBody>
      </p:sp>
      <p:sp>
        <p:nvSpPr>
          <p:cNvPr id="522244" name="Text Box 4"/>
          <p:cNvSpPr txBox="1">
            <a:spLocks noChangeArrowheads="1"/>
          </p:cNvSpPr>
          <p:nvPr/>
        </p:nvSpPr>
        <p:spPr bwMode="auto">
          <a:xfrm>
            <a:off x="3276600" y="3563938"/>
            <a:ext cx="2663825" cy="369887"/>
          </a:xfrm>
          <a:prstGeom prst="rect">
            <a:avLst/>
          </a:prstGeom>
          <a:noFill/>
          <a:ln w="571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lgn="ctr" eaLnBrk="1" hangingPunct="1">
              <a:spcBef>
                <a:spcPct val="50000"/>
              </a:spcBef>
            </a:pPr>
            <a:r>
              <a:rPr lang="en-GB" altLang="en-US" sz="1800">
                <a:latin typeface="Arial" panose="020B0604020202020204" pitchFamily="34" charset="0"/>
                <a:cs typeface="Arial" panose="020B0604020202020204" pitchFamily="34" charset="0"/>
              </a:rPr>
              <a:t>Nanoscale dimensions</a:t>
            </a:r>
            <a:endParaRPr lang="en-US" altLang="en-US" sz="1800">
              <a:latin typeface="Arial" panose="020B0604020202020204" pitchFamily="34" charset="0"/>
              <a:cs typeface="Arial" panose="020B0604020202020204" pitchFamily="34" charset="0"/>
            </a:endParaRPr>
          </a:p>
        </p:txBody>
      </p:sp>
      <p:sp>
        <p:nvSpPr>
          <p:cNvPr id="522245" name="Text Box 5"/>
          <p:cNvSpPr txBox="1">
            <a:spLocks noChangeArrowheads="1"/>
          </p:cNvSpPr>
          <p:nvPr/>
        </p:nvSpPr>
        <p:spPr bwMode="auto">
          <a:xfrm>
            <a:off x="3635375" y="5445125"/>
            <a:ext cx="4681538" cy="369888"/>
          </a:xfrm>
          <a:prstGeom prst="rect">
            <a:avLst/>
          </a:prstGeom>
          <a:noFill/>
          <a:ln w="38100">
            <a:solidFill>
              <a:srgbClr val="3366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eaLnBrk="1" hangingPunct="1">
              <a:spcBef>
                <a:spcPct val="50000"/>
              </a:spcBef>
            </a:pPr>
            <a:r>
              <a:rPr lang="en-GB" altLang="en-US" sz="1800" b="1">
                <a:latin typeface="Arial" panose="020B0604020202020204" pitchFamily="34" charset="0"/>
                <a:cs typeface="Arial" panose="020B0604020202020204" pitchFamily="34" charset="0"/>
              </a:rPr>
              <a:t>Facilities</a:t>
            </a:r>
            <a:r>
              <a:rPr lang="en-GB" altLang="en-US" sz="1800">
                <a:latin typeface="Arial" panose="020B0604020202020204" pitchFamily="34" charset="0"/>
                <a:cs typeface="Arial" panose="020B0604020202020204" pitchFamily="34" charset="0"/>
              </a:rPr>
              <a:t> to design, grow, and characterize</a:t>
            </a:r>
            <a:endParaRPr lang="en-US" altLang="en-US" sz="1800">
              <a:latin typeface="Arial" panose="020B0604020202020204" pitchFamily="34" charset="0"/>
              <a:cs typeface="Arial" panose="020B0604020202020204" pitchFamily="34" charset="0"/>
            </a:endParaRPr>
          </a:p>
        </p:txBody>
      </p:sp>
      <p:sp>
        <p:nvSpPr>
          <p:cNvPr id="522246" name="Text Box 6"/>
          <p:cNvSpPr txBox="1">
            <a:spLocks noChangeArrowheads="1"/>
          </p:cNvSpPr>
          <p:nvPr/>
        </p:nvSpPr>
        <p:spPr bwMode="auto">
          <a:xfrm>
            <a:off x="3635375" y="5913438"/>
            <a:ext cx="4679950" cy="369887"/>
          </a:xfrm>
          <a:prstGeom prst="rect">
            <a:avLst/>
          </a:prstGeom>
          <a:noFill/>
          <a:ln w="38100">
            <a:solidFill>
              <a:srgbClr val="3366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eaLnBrk="1" hangingPunct="1">
              <a:spcBef>
                <a:spcPct val="50000"/>
              </a:spcBef>
            </a:pPr>
            <a:r>
              <a:rPr lang="en-GB" altLang="en-US" sz="1800">
                <a:latin typeface="Arial" panose="020B0604020202020204" pitchFamily="34" charset="0"/>
                <a:cs typeface="Arial" panose="020B0604020202020204" pitchFamily="34" charset="0"/>
              </a:rPr>
              <a:t>A multidisciplinary </a:t>
            </a:r>
            <a:r>
              <a:rPr lang="en-GB" altLang="en-US" sz="1800" b="1">
                <a:latin typeface="Arial" panose="020B0604020202020204" pitchFamily="34" charset="0"/>
                <a:cs typeface="Arial" panose="020B0604020202020204" pitchFamily="34" charset="0"/>
              </a:rPr>
              <a:t>environment</a:t>
            </a:r>
            <a:endParaRPr lang="en-US" altLang="en-US" sz="1800" b="1">
              <a:latin typeface="Arial" panose="020B0604020202020204" pitchFamily="34" charset="0"/>
              <a:cs typeface="Arial" panose="020B0604020202020204" pitchFamily="34" charset="0"/>
            </a:endParaRPr>
          </a:p>
        </p:txBody>
      </p:sp>
      <p:sp>
        <p:nvSpPr>
          <p:cNvPr id="522247" name="Text Box 7"/>
          <p:cNvSpPr txBox="1">
            <a:spLocks noChangeArrowheads="1"/>
          </p:cNvSpPr>
          <p:nvPr/>
        </p:nvSpPr>
        <p:spPr bwMode="auto">
          <a:xfrm>
            <a:off x="3635375" y="6381750"/>
            <a:ext cx="4681538" cy="369888"/>
          </a:xfrm>
          <a:prstGeom prst="rect">
            <a:avLst/>
          </a:prstGeom>
          <a:noFill/>
          <a:ln w="38100">
            <a:solidFill>
              <a:srgbClr val="3366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eaLnBrk="1" hangingPunct="1">
              <a:spcBef>
                <a:spcPct val="50000"/>
              </a:spcBef>
            </a:pPr>
            <a:r>
              <a:rPr lang="en-GB" altLang="en-US" sz="1800" b="1">
                <a:latin typeface="Arial" panose="020B0604020202020204" pitchFamily="34" charset="0"/>
                <a:cs typeface="Arial" panose="020B0604020202020204" pitchFamily="34" charset="0"/>
              </a:rPr>
              <a:t>Symbiotic</a:t>
            </a:r>
            <a:r>
              <a:rPr lang="en-GB" altLang="en-US" sz="1800">
                <a:latin typeface="Arial" panose="020B0604020202020204" pitchFamily="34" charset="0"/>
                <a:cs typeface="Arial" panose="020B0604020202020204" pitchFamily="34" charset="0"/>
              </a:rPr>
              <a:t> science and technology</a:t>
            </a:r>
            <a:endParaRPr lang="en-US" altLang="en-US" sz="1800">
              <a:latin typeface="Arial" panose="020B0604020202020204" pitchFamily="34" charset="0"/>
              <a:cs typeface="Arial" panose="020B0604020202020204" pitchFamily="34" charset="0"/>
            </a:endParaRPr>
          </a:p>
        </p:txBody>
      </p:sp>
      <p:grpSp>
        <p:nvGrpSpPr>
          <p:cNvPr id="5" name="Group 4"/>
          <p:cNvGrpSpPr>
            <a:grpSpLocks/>
          </p:cNvGrpSpPr>
          <p:nvPr/>
        </p:nvGrpSpPr>
        <p:grpSpPr bwMode="auto">
          <a:xfrm>
            <a:off x="5940425" y="2492375"/>
            <a:ext cx="2808288" cy="1223963"/>
            <a:chOff x="5940152" y="2492896"/>
            <a:chExt cx="2808312" cy="1224136"/>
          </a:xfrm>
        </p:grpSpPr>
        <p:sp>
          <p:nvSpPr>
            <p:cNvPr id="39964" name="Oval 22"/>
            <p:cNvSpPr>
              <a:spLocks noChangeArrowheads="1"/>
            </p:cNvSpPr>
            <p:nvPr/>
          </p:nvSpPr>
          <p:spPr bwMode="auto">
            <a:xfrm>
              <a:off x="5940152" y="2492896"/>
              <a:ext cx="2808312" cy="1224136"/>
            </a:xfrm>
            <a:prstGeom prst="ellipse">
              <a:avLst/>
            </a:prstGeom>
            <a:solidFill>
              <a:srgbClr val="3366FF">
                <a:alpha val="47842"/>
              </a:srgbClr>
            </a:solidFill>
            <a:ln w="38100" algn="ctr">
              <a:solidFill>
                <a:schemeClr val="tx1"/>
              </a:solidFill>
              <a:round/>
              <a:headEnd/>
              <a:tailEnd/>
            </a:ln>
          </p:spPr>
          <p:txBody>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endParaRPr lang="en-US" altLang="en-US"/>
            </a:p>
          </p:txBody>
        </p:sp>
        <p:sp>
          <p:nvSpPr>
            <p:cNvPr id="39965" name="Text Box 8"/>
            <p:cNvSpPr txBox="1">
              <a:spLocks noChangeArrowheads="1"/>
            </p:cNvSpPr>
            <p:nvPr/>
          </p:nvSpPr>
          <p:spPr bwMode="auto">
            <a:xfrm>
              <a:off x="6120346" y="2646970"/>
              <a:ext cx="2447925"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lgn="ctr" eaLnBrk="1" hangingPunct="1">
                <a:spcBef>
                  <a:spcPct val="50000"/>
                </a:spcBef>
              </a:pPr>
              <a:r>
                <a:rPr lang="en-GB" altLang="en-US" sz="1800">
                  <a:latin typeface="Arial" panose="020B0604020202020204" pitchFamily="34" charset="0"/>
                  <a:cs typeface="Arial" panose="020B0604020202020204" pitchFamily="34" charset="0"/>
                </a:rPr>
                <a:t>New forms of order and new symmetries of matter</a:t>
              </a:r>
              <a:endParaRPr lang="en-US" altLang="en-US" sz="1800">
                <a:latin typeface="Arial" panose="020B0604020202020204" pitchFamily="34" charset="0"/>
                <a:cs typeface="Arial" panose="020B0604020202020204" pitchFamily="34" charset="0"/>
              </a:endParaRPr>
            </a:p>
          </p:txBody>
        </p:sp>
      </p:grpSp>
      <p:grpSp>
        <p:nvGrpSpPr>
          <p:cNvPr id="6" name="Group 5"/>
          <p:cNvGrpSpPr>
            <a:grpSpLocks/>
          </p:cNvGrpSpPr>
          <p:nvPr/>
        </p:nvGrpSpPr>
        <p:grpSpPr bwMode="auto">
          <a:xfrm>
            <a:off x="5867400" y="3789363"/>
            <a:ext cx="2808288" cy="1223962"/>
            <a:chOff x="5868144" y="3789040"/>
            <a:chExt cx="2808312" cy="1224136"/>
          </a:xfrm>
        </p:grpSpPr>
        <p:sp>
          <p:nvSpPr>
            <p:cNvPr id="39962" name="Oval 23"/>
            <p:cNvSpPr>
              <a:spLocks noChangeArrowheads="1"/>
            </p:cNvSpPr>
            <p:nvPr/>
          </p:nvSpPr>
          <p:spPr bwMode="auto">
            <a:xfrm>
              <a:off x="5868144" y="3789040"/>
              <a:ext cx="2808312" cy="1224136"/>
            </a:xfrm>
            <a:prstGeom prst="ellipse">
              <a:avLst/>
            </a:prstGeom>
            <a:solidFill>
              <a:srgbClr val="3366FF">
                <a:alpha val="47842"/>
              </a:srgbClr>
            </a:solidFill>
            <a:ln w="38100" algn="ctr">
              <a:solidFill>
                <a:schemeClr val="tx1"/>
              </a:solidFill>
              <a:round/>
              <a:headEnd/>
              <a:tailEnd/>
            </a:ln>
          </p:spPr>
          <p:txBody>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endParaRPr lang="en-US" altLang="en-US"/>
            </a:p>
          </p:txBody>
        </p:sp>
        <p:sp>
          <p:nvSpPr>
            <p:cNvPr id="39963" name="Text Box 9"/>
            <p:cNvSpPr txBox="1">
              <a:spLocks noChangeArrowheads="1"/>
            </p:cNvSpPr>
            <p:nvPr/>
          </p:nvSpPr>
          <p:spPr bwMode="auto">
            <a:xfrm>
              <a:off x="6048375" y="3939443"/>
              <a:ext cx="2592139"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lgn="ctr" eaLnBrk="1" hangingPunct="1">
                <a:spcBef>
                  <a:spcPct val="50000"/>
                </a:spcBef>
              </a:pPr>
              <a:r>
                <a:rPr lang="en-GB" altLang="en-US" sz="1800">
                  <a:latin typeface="Arial" panose="020B0604020202020204" pitchFamily="34" charset="0"/>
                  <a:cs typeface="Arial" panose="020B0604020202020204" pitchFamily="34" charset="0"/>
                </a:rPr>
                <a:t>New ways to represent and process information</a:t>
              </a:r>
              <a:endParaRPr lang="en-US" altLang="en-US" sz="1800">
                <a:latin typeface="Arial" panose="020B0604020202020204" pitchFamily="34" charset="0"/>
                <a:cs typeface="Arial" panose="020B0604020202020204" pitchFamily="34" charset="0"/>
              </a:endParaRPr>
            </a:p>
          </p:txBody>
        </p:sp>
      </p:grpSp>
      <p:grpSp>
        <p:nvGrpSpPr>
          <p:cNvPr id="8" name="Group 7"/>
          <p:cNvGrpSpPr>
            <a:grpSpLocks/>
          </p:cNvGrpSpPr>
          <p:nvPr/>
        </p:nvGrpSpPr>
        <p:grpSpPr bwMode="auto">
          <a:xfrm>
            <a:off x="468313" y="3789363"/>
            <a:ext cx="2808287" cy="1223962"/>
            <a:chOff x="467544" y="3789040"/>
            <a:chExt cx="2808312" cy="1224136"/>
          </a:xfrm>
        </p:grpSpPr>
        <p:sp>
          <p:nvSpPr>
            <p:cNvPr id="39960" name="Oval 1"/>
            <p:cNvSpPr>
              <a:spLocks noChangeArrowheads="1"/>
            </p:cNvSpPr>
            <p:nvPr/>
          </p:nvSpPr>
          <p:spPr bwMode="auto">
            <a:xfrm>
              <a:off x="467544" y="3789040"/>
              <a:ext cx="2808312" cy="1224136"/>
            </a:xfrm>
            <a:prstGeom prst="ellipse">
              <a:avLst/>
            </a:prstGeom>
            <a:solidFill>
              <a:srgbClr val="3366FF">
                <a:alpha val="47842"/>
              </a:srgbClr>
            </a:solidFill>
            <a:ln w="38100" algn="ctr">
              <a:solidFill>
                <a:schemeClr val="tx1"/>
              </a:solidFill>
              <a:round/>
              <a:headEnd/>
              <a:tailEnd/>
            </a:ln>
          </p:spPr>
          <p:txBody>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endParaRPr lang="en-US" altLang="en-US"/>
            </a:p>
          </p:txBody>
        </p:sp>
        <p:sp>
          <p:nvSpPr>
            <p:cNvPr id="39961" name="Text Box 10"/>
            <p:cNvSpPr txBox="1">
              <a:spLocks noChangeArrowheads="1"/>
            </p:cNvSpPr>
            <p:nvPr/>
          </p:nvSpPr>
          <p:spPr bwMode="auto">
            <a:xfrm>
              <a:off x="575271" y="3943114"/>
              <a:ext cx="2449512"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lgn="ctr" eaLnBrk="1" hangingPunct="1">
                <a:spcBef>
                  <a:spcPct val="50000"/>
                </a:spcBef>
              </a:pPr>
              <a:r>
                <a:rPr lang="en-GB" altLang="en-US" sz="1800">
                  <a:latin typeface="Arial" panose="020B0604020202020204" pitchFamily="34" charset="0"/>
                  <a:cs typeface="Arial" panose="020B0604020202020204" pitchFamily="34" charset="0"/>
                </a:rPr>
                <a:t>Understanding the molecular machinery of the living cell</a:t>
              </a:r>
              <a:endParaRPr lang="en-US" altLang="en-US" sz="1800">
                <a:latin typeface="Arial" panose="020B0604020202020204" pitchFamily="34" charset="0"/>
                <a:cs typeface="Arial" panose="020B0604020202020204" pitchFamily="34" charset="0"/>
              </a:endParaRPr>
            </a:p>
          </p:txBody>
        </p:sp>
      </p:grpSp>
      <p:grpSp>
        <p:nvGrpSpPr>
          <p:cNvPr id="3" name="Group 2"/>
          <p:cNvGrpSpPr>
            <a:grpSpLocks/>
          </p:cNvGrpSpPr>
          <p:nvPr/>
        </p:nvGrpSpPr>
        <p:grpSpPr bwMode="auto">
          <a:xfrm>
            <a:off x="468313" y="2492375"/>
            <a:ext cx="2808287" cy="1223963"/>
            <a:chOff x="467544" y="2492896"/>
            <a:chExt cx="2808312" cy="1224136"/>
          </a:xfrm>
        </p:grpSpPr>
        <p:sp>
          <p:nvSpPr>
            <p:cNvPr id="39958" name="Oval 19"/>
            <p:cNvSpPr>
              <a:spLocks noChangeArrowheads="1"/>
            </p:cNvSpPr>
            <p:nvPr/>
          </p:nvSpPr>
          <p:spPr bwMode="auto">
            <a:xfrm>
              <a:off x="467544" y="2492896"/>
              <a:ext cx="2808312" cy="1224136"/>
            </a:xfrm>
            <a:prstGeom prst="ellipse">
              <a:avLst/>
            </a:prstGeom>
            <a:solidFill>
              <a:srgbClr val="3366FF">
                <a:alpha val="47842"/>
              </a:srgbClr>
            </a:solidFill>
            <a:ln w="38100" algn="ctr">
              <a:solidFill>
                <a:schemeClr val="tx1"/>
              </a:solidFill>
              <a:round/>
              <a:headEnd/>
              <a:tailEnd/>
            </a:ln>
          </p:spPr>
          <p:txBody>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endParaRPr lang="en-US" altLang="en-US"/>
            </a:p>
          </p:txBody>
        </p:sp>
        <p:sp>
          <p:nvSpPr>
            <p:cNvPr id="39959" name="Text Box 11"/>
            <p:cNvSpPr txBox="1">
              <a:spLocks noChangeArrowheads="1"/>
            </p:cNvSpPr>
            <p:nvPr/>
          </p:nvSpPr>
          <p:spPr bwMode="auto">
            <a:xfrm>
              <a:off x="611560" y="2784289"/>
              <a:ext cx="25209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lgn="ctr" eaLnBrk="1" hangingPunct="1">
                <a:spcBef>
                  <a:spcPct val="50000"/>
                </a:spcBef>
              </a:pPr>
              <a:r>
                <a:rPr lang="en-GB" altLang="en-US" sz="1800">
                  <a:latin typeface="Arial" panose="020B0604020202020204" pitchFamily="34" charset="0"/>
                  <a:cs typeface="Arial" panose="020B0604020202020204" pitchFamily="34" charset="0"/>
                </a:rPr>
                <a:t>Probing local biological environments</a:t>
              </a:r>
              <a:endParaRPr lang="en-US" altLang="en-US" sz="1800">
                <a:latin typeface="Arial" panose="020B0604020202020204" pitchFamily="34" charset="0"/>
                <a:cs typeface="Arial" panose="020B0604020202020204" pitchFamily="34" charset="0"/>
              </a:endParaRPr>
            </a:p>
          </p:txBody>
        </p:sp>
      </p:grpSp>
      <p:grpSp>
        <p:nvGrpSpPr>
          <p:cNvPr id="7" name="Group 6"/>
          <p:cNvGrpSpPr>
            <a:grpSpLocks/>
          </p:cNvGrpSpPr>
          <p:nvPr/>
        </p:nvGrpSpPr>
        <p:grpSpPr bwMode="auto">
          <a:xfrm>
            <a:off x="3167063" y="4149725"/>
            <a:ext cx="2809875" cy="1223963"/>
            <a:chOff x="3167844" y="4149080"/>
            <a:chExt cx="2808312" cy="1224136"/>
          </a:xfrm>
        </p:grpSpPr>
        <p:sp>
          <p:nvSpPr>
            <p:cNvPr id="39956" name="Oval 21"/>
            <p:cNvSpPr>
              <a:spLocks noChangeArrowheads="1"/>
            </p:cNvSpPr>
            <p:nvPr/>
          </p:nvSpPr>
          <p:spPr bwMode="auto">
            <a:xfrm>
              <a:off x="3167844" y="4149080"/>
              <a:ext cx="2808312" cy="1224136"/>
            </a:xfrm>
            <a:prstGeom prst="ellipse">
              <a:avLst/>
            </a:prstGeom>
            <a:solidFill>
              <a:srgbClr val="3366FF">
                <a:alpha val="47842"/>
              </a:srgbClr>
            </a:solidFill>
            <a:ln w="38100" algn="ctr">
              <a:solidFill>
                <a:schemeClr val="tx1"/>
              </a:solidFill>
              <a:round/>
              <a:headEnd/>
              <a:tailEnd/>
            </a:ln>
          </p:spPr>
          <p:txBody>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endParaRPr lang="en-US" altLang="en-US"/>
            </a:p>
          </p:txBody>
        </p:sp>
        <p:sp>
          <p:nvSpPr>
            <p:cNvPr id="39957" name="Text Box 12"/>
            <p:cNvSpPr txBox="1">
              <a:spLocks noChangeArrowheads="1"/>
            </p:cNvSpPr>
            <p:nvPr/>
          </p:nvSpPr>
          <p:spPr bwMode="auto">
            <a:xfrm>
              <a:off x="3275806" y="4440473"/>
              <a:ext cx="259238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lgn="ctr" eaLnBrk="1" hangingPunct="1">
                <a:spcBef>
                  <a:spcPct val="50000"/>
                </a:spcBef>
              </a:pPr>
              <a:r>
                <a:rPr lang="en-GB" altLang="en-US" sz="1800">
                  <a:latin typeface="Arial" panose="020B0604020202020204" pitchFamily="34" charset="0"/>
                  <a:cs typeface="Arial" panose="020B0604020202020204" pitchFamily="34" charset="0"/>
                </a:rPr>
                <a:t>The limits of quantum behaviour in matter</a:t>
              </a:r>
              <a:endParaRPr lang="en-US" altLang="en-US" sz="1800">
                <a:latin typeface="Arial" panose="020B0604020202020204" pitchFamily="34" charset="0"/>
                <a:cs typeface="Arial" panose="020B0604020202020204" pitchFamily="34" charset="0"/>
              </a:endParaRPr>
            </a:p>
          </p:txBody>
        </p:sp>
      </p:grpSp>
      <p:grpSp>
        <p:nvGrpSpPr>
          <p:cNvPr id="4" name="Group 3"/>
          <p:cNvGrpSpPr>
            <a:grpSpLocks/>
          </p:cNvGrpSpPr>
          <p:nvPr/>
        </p:nvGrpSpPr>
        <p:grpSpPr bwMode="auto">
          <a:xfrm>
            <a:off x="3167063" y="2133600"/>
            <a:ext cx="2809875" cy="1223963"/>
            <a:chOff x="3167844" y="2132856"/>
            <a:chExt cx="2808312" cy="1224136"/>
          </a:xfrm>
        </p:grpSpPr>
        <p:sp>
          <p:nvSpPr>
            <p:cNvPr id="39954" name="Oval 20"/>
            <p:cNvSpPr>
              <a:spLocks noChangeArrowheads="1"/>
            </p:cNvSpPr>
            <p:nvPr/>
          </p:nvSpPr>
          <p:spPr bwMode="auto">
            <a:xfrm>
              <a:off x="3167844" y="2132856"/>
              <a:ext cx="2808312" cy="1224136"/>
            </a:xfrm>
            <a:prstGeom prst="ellipse">
              <a:avLst/>
            </a:prstGeom>
            <a:solidFill>
              <a:srgbClr val="3366FF">
                <a:alpha val="47842"/>
              </a:srgbClr>
            </a:solidFill>
            <a:ln w="38100" algn="ctr">
              <a:solidFill>
                <a:schemeClr val="tx1"/>
              </a:solidFill>
              <a:round/>
              <a:headEnd/>
              <a:tailEnd/>
            </a:ln>
          </p:spPr>
          <p:txBody>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endParaRPr lang="en-US" altLang="en-US"/>
            </a:p>
          </p:txBody>
        </p:sp>
        <p:sp>
          <p:nvSpPr>
            <p:cNvPr id="39955" name="Text Box 13"/>
            <p:cNvSpPr txBox="1">
              <a:spLocks noChangeArrowheads="1"/>
            </p:cNvSpPr>
            <p:nvPr/>
          </p:nvSpPr>
          <p:spPr bwMode="auto">
            <a:xfrm>
              <a:off x="3384550" y="2286930"/>
              <a:ext cx="23749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lgn="ctr" eaLnBrk="1" hangingPunct="1">
                <a:spcBef>
                  <a:spcPct val="50000"/>
                </a:spcBef>
              </a:pPr>
              <a:r>
                <a:rPr lang="en-GB" altLang="en-US" sz="1800">
                  <a:latin typeface="Arial" panose="020B0604020202020204" pitchFamily="34" charset="0"/>
                  <a:cs typeface="Arial" panose="020B0604020202020204" pitchFamily="34" charset="0"/>
                </a:rPr>
                <a:t>Clean, efficient energy production and storage</a:t>
              </a:r>
              <a:endParaRPr lang="en-US" altLang="en-US" sz="1800">
                <a:latin typeface="Arial" panose="020B0604020202020204" pitchFamily="34" charset="0"/>
                <a:cs typeface="Arial" panose="020B0604020202020204" pitchFamily="34" charset="0"/>
              </a:endParaRPr>
            </a:p>
          </p:txBody>
        </p:sp>
      </p:grpSp>
      <p:sp>
        <p:nvSpPr>
          <p:cNvPr id="522254" name="Text Box 14"/>
          <p:cNvSpPr txBox="1">
            <a:spLocks noChangeArrowheads="1"/>
          </p:cNvSpPr>
          <p:nvPr/>
        </p:nvSpPr>
        <p:spPr bwMode="auto">
          <a:xfrm>
            <a:off x="323850" y="5373688"/>
            <a:ext cx="29527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eaLnBrk="1" hangingPunct="1">
              <a:spcBef>
                <a:spcPct val="50000"/>
              </a:spcBef>
            </a:pPr>
            <a:r>
              <a:rPr lang="en-GB" altLang="en-US" sz="1800">
                <a:latin typeface="Arial" panose="020B0604020202020204" pitchFamily="34" charset="0"/>
                <a:cs typeface="Arial" panose="020B0604020202020204" pitchFamily="34" charset="0"/>
              </a:rPr>
              <a:t>What do we need to equip ourselves to tackle them?</a:t>
            </a:r>
            <a:endParaRPr lang="en-US" altLang="en-US" sz="1800">
              <a:latin typeface="Arial" panose="020B0604020202020204" pitchFamily="34" charset="0"/>
              <a:cs typeface="Arial" panose="020B0604020202020204" pitchFamily="34" charset="0"/>
            </a:endParaRPr>
          </a:p>
        </p:txBody>
      </p:sp>
      <p:pic>
        <p:nvPicPr>
          <p:cNvPr id="39951" name="Picture 15" descr="f1_atpas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08963" y="981075"/>
            <a:ext cx="684212"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52" name="Picture 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35825" y="981075"/>
            <a:ext cx="900113"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53" name="Picture 17" descr="cover_natur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0788" y="909638"/>
            <a:ext cx="917575"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2000"/>
                                  </p:stCondLst>
                                  <p:childTnLst>
                                    <p:set>
                                      <p:cBhvr>
                                        <p:cTn id="6" dur="1" fill="hold">
                                          <p:stCondLst>
                                            <p:cond delay="0"/>
                                          </p:stCondLst>
                                        </p:cTn>
                                        <p:tgtEl>
                                          <p:spTgt spid="52224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9"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dissolve">
                                      <p:cBhvr>
                                        <p:cTn id="11" dur="500"/>
                                        <p:tgtEl>
                                          <p:spTgt spid="4"/>
                                        </p:tgtEl>
                                      </p:cBhvr>
                                    </p:animEffect>
                                  </p:childTnLst>
                                </p:cTn>
                              </p:par>
                            </p:childTnLst>
                          </p:cTn>
                        </p:par>
                        <p:par>
                          <p:cTn id="12" fill="hold" nodeType="afterGroup">
                            <p:stCondLst>
                              <p:cond delay="500"/>
                            </p:stCondLst>
                            <p:childTnLst>
                              <p:par>
                                <p:cTn id="13" presetID="9"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dissolve">
                                      <p:cBhvr>
                                        <p:cTn id="15" dur="500"/>
                                        <p:tgtEl>
                                          <p:spTgt spid="5"/>
                                        </p:tgtEl>
                                      </p:cBhvr>
                                    </p:animEffect>
                                  </p:childTnLst>
                                </p:cTn>
                              </p:par>
                            </p:childTnLst>
                          </p:cTn>
                        </p:par>
                        <p:par>
                          <p:cTn id="16" fill="hold" nodeType="afterGroup">
                            <p:stCondLst>
                              <p:cond delay="1000"/>
                            </p:stCondLst>
                            <p:childTnLst>
                              <p:par>
                                <p:cTn id="17" presetID="9"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dissolve">
                                      <p:cBhvr>
                                        <p:cTn id="19" dur="500"/>
                                        <p:tgtEl>
                                          <p:spTgt spid="6"/>
                                        </p:tgtEl>
                                      </p:cBhvr>
                                    </p:animEffect>
                                  </p:childTnLst>
                                </p:cTn>
                              </p:par>
                            </p:childTnLst>
                          </p:cTn>
                        </p:par>
                        <p:par>
                          <p:cTn id="20" fill="hold" nodeType="afterGroup">
                            <p:stCondLst>
                              <p:cond delay="1500"/>
                            </p:stCondLst>
                            <p:childTnLst>
                              <p:par>
                                <p:cTn id="21" presetID="9"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dissolve">
                                      <p:cBhvr>
                                        <p:cTn id="23" dur="500"/>
                                        <p:tgtEl>
                                          <p:spTgt spid="7"/>
                                        </p:tgtEl>
                                      </p:cBhvr>
                                    </p:animEffect>
                                  </p:childTnLst>
                                </p:cTn>
                              </p:par>
                            </p:childTnLst>
                          </p:cTn>
                        </p:par>
                        <p:par>
                          <p:cTn id="24" fill="hold" nodeType="afterGroup">
                            <p:stCondLst>
                              <p:cond delay="2000"/>
                            </p:stCondLst>
                            <p:childTnLst>
                              <p:par>
                                <p:cTn id="25" presetID="9" presetClass="entr" presetSubtype="0"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dissolve">
                                      <p:cBhvr>
                                        <p:cTn id="27" dur="500"/>
                                        <p:tgtEl>
                                          <p:spTgt spid="8"/>
                                        </p:tgtEl>
                                      </p:cBhvr>
                                    </p:animEffect>
                                  </p:childTnLst>
                                </p:cTn>
                              </p:par>
                            </p:childTnLst>
                          </p:cTn>
                        </p:par>
                        <p:par>
                          <p:cTn id="28" fill="hold" nodeType="afterGroup">
                            <p:stCondLst>
                              <p:cond delay="2500"/>
                            </p:stCondLst>
                            <p:childTnLst>
                              <p:par>
                                <p:cTn id="29" presetID="9" presetClass="entr" presetSubtype="0" fill="hold" nodeType="after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dissolve">
                                      <p:cBhvr>
                                        <p:cTn id="31" dur="500"/>
                                        <p:tgtEl>
                                          <p:spTgt spid="3"/>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522254"/>
                                        </p:tgtEl>
                                        <p:attrNameLst>
                                          <p:attrName>style.visibility</p:attrName>
                                        </p:attrNameLst>
                                      </p:cBhvr>
                                      <p:to>
                                        <p:strVal val="visible"/>
                                      </p:to>
                                    </p:set>
                                    <p:animEffect transition="in" filter="dissolve">
                                      <p:cBhvr>
                                        <p:cTn id="36" dur="500"/>
                                        <p:tgtEl>
                                          <p:spTgt spid="522254"/>
                                        </p:tgtEl>
                                      </p:cBhvr>
                                    </p:animEffect>
                                  </p:childTnLst>
                                </p:cTn>
                              </p:par>
                            </p:childTnLst>
                          </p:cTn>
                        </p:par>
                        <p:par>
                          <p:cTn id="37" fill="hold" nodeType="afterGroup">
                            <p:stCondLst>
                              <p:cond delay="500"/>
                            </p:stCondLst>
                            <p:childTnLst>
                              <p:par>
                                <p:cTn id="38" presetID="9" presetClass="entr" presetSubtype="0" fill="hold" grpId="0" nodeType="afterEffect">
                                  <p:stCondLst>
                                    <p:cond delay="0"/>
                                  </p:stCondLst>
                                  <p:childTnLst>
                                    <p:set>
                                      <p:cBhvr>
                                        <p:cTn id="39" dur="1" fill="hold">
                                          <p:stCondLst>
                                            <p:cond delay="0"/>
                                          </p:stCondLst>
                                        </p:cTn>
                                        <p:tgtEl>
                                          <p:spTgt spid="522245"/>
                                        </p:tgtEl>
                                        <p:attrNameLst>
                                          <p:attrName>style.visibility</p:attrName>
                                        </p:attrNameLst>
                                      </p:cBhvr>
                                      <p:to>
                                        <p:strVal val="visible"/>
                                      </p:to>
                                    </p:set>
                                    <p:animEffect transition="in" filter="dissolve">
                                      <p:cBhvr>
                                        <p:cTn id="40" dur="2000"/>
                                        <p:tgtEl>
                                          <p:spTgt spid="522245"/>
                                        </p:tgtEl>
                                      </p:cBhvr>
                                    </p:animEffect>
                                  </p:childTnLst>
                                </p:cTn>
                              </p:par>
                            </p:childTnLst>
                          </p:cTn>
                        </p:par>
                        <p:par>
                          <p:cTn id="41" fill="hold" nodeType="afterGroup">
                            <p:stCondLst>
                              <p:cond delay="2500"/>
                            </p:stCondLst>
                            <p:childTnLst>
                              <p:par>
                                <p:cTn id="42" presetID="9" presetClass="entr" presetSubtype="0" fill="hold" grpId="0" nodeType="afterEffect">
                                  <p:stCondLst>
                                    <p:cond delay="0"/>
                                  </p:stCondLst>
                                  <p:childTnLst>
                                    <p:set>
                                      <p:cBhvr>
                                        <p:cTn id="43" dur="1" fill="hold">
                                          <p:stCondLst>
                                            <p:cond delay="0"/>
                                          </p:stCondLst>
                                        </p:cTn>
                                        <p:tgtEl>
                                          <p:spTgt spid="522246"/>
                                        </p:tgtEl>
                                        <p:attrNameLst>
                                          <p:attrName>style.visibility</p:attrName>
                                        </p:attrNameLst>
                                      </p:cBhvr>
                                      <p:to>
                                        <p:strVal val="visible"/>
                                      </p:to>
                                    </p:set>
                                    <p:animEffect transition="in" filter="dissolve">
                                      <p:cBhvr>
                                        <p:cTn id="44" dur="500"/>
                                        <p:tgtEl>
                                          <p:spTgt spid="522246"/>
                                        </p:tgtEl>
                                      </p:cBhvr>
                                    </p:animEffect>
                                  </p:childTnLst>
                                </p:cTn>
                              </p:par>
                            </p:childTnLst>
                          </p:cTn>
                        </p:par>
                        <p:par>
                          <p:cTn id="45" fill="hold" nodeType="afterGroup">
                            <p:stCondLst>
                              <p:cond delay="3000"/>
                            </p:stCondLst>
                            <p:childTnLst>
                              <p:par>
                                <p:cTn id="46" presetID="9" presetClass="entr" presetSubtype="0" fill="hold" grpId="0" nodeType="afterEffect">
                                  <p:stCondLst>
                                    <p:cond delay="0"/>
                                  </p:stCondLst>
                                  <p:childTnLst>
                                    <p:set>
                                      <p:cBhvr>
                                        <p:cTn id="47" dur="1" fill="hold">
                                          <p:stCondLst>
                                            <p:cond delay="0"/>
                                          </p:stCondLst>
                                        </p:cTn>
                                        <p:tgtEl>
                                          <p:spTgt spid="522247"/>
                                        </p:tgtEl>
                                        <p:attrNameLst>
                                          <p:attrName>style.visibility</p:attrName>
                                        </p:attrNameLst>
                                      </p:cBhvr>
                                      <p:to>
                                        <p:strVal val="visible"/>
                                      </p:to>
                                    </p:set>
                                    <p:animEffect transition="in" filter="dissolve">
                                      <p:cBhvr>
                                        <p:cTn id="48" dur="500"/>
                                        <p:tgtEl>
                                          <p:spTgt spid="5222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44" grpId="0" animBg="1"/>
      <p:bldP spid="522245" grpId="0" animBg="1"/>
      <p:bldP spid="522246" grpId="0" animBg="1"/>
      <p:bldP spid="522247" grpId="0" animBg="1"/>
      <p:bldP spid="52225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Line 17"/>
          <p:cNvSpPr>
            <a:spLocks noChangeShapeType="1"/>
          </p:cNvSpPr>
          <p:nvPr/>
        </p:nvSpPr>
        <p:spPr bwMode="auto">
          <a:xfrm rot="10800000" flipH="1" flipV="1">
            <a:off x="4525963" y="3060700"/>
            <a:ext cx="12700" cy="10668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1986" name="Line 17"/>
          <p:cNvSpPr>
            <a:spLocks noChangeShapeType="1"/>
          </p:cNvSpPr>
          <p:nvPr/>
        </p:nvSpPr>
        <p:spPr bwMode="auto">
          <a:xfrm rot="10800000" flipH="1">
            <a:off x="5513388" y="3429000"/>
            <a:ext cx="1382712" cy="79216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1987" name="Line 17"/>
          <p:cNvSpPr>
            <a:spLocks noChangeShapeType="1"/>
          </p:cNvSpPr>
          <p:nvPr/>
        </p:nvSpPr>
        <p:spPr bwMode="auto">
          <a:xfrm rot="10800000" flipH="1" flipV="1">
            <a:off x="2071688" y="3395663"/>
            <a:ext cx="1357312" cy="70643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1988" name="Rectangle 6"/>
          <p:cNvSpPr>
            <a:spLocks/>
          </p:cNvSpPr>
          <p:nvPr/>
        </p:nvSpPr>
        <p:spPr bwMode="auto">
          <a:xfrm>
            <a:off x="287338" y="971550"/>
            <a:ext cx="85788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lnSpc>
                <a:spcPct val="110000"/>
              </a:lnSpc>
            </a:pPr>
            <a:r>
              <a:rPr lang="en-US" altLang="en-US" sz="2000">
                <a:latin typeface="Arial" panose="020B0604020202020204" pitchFamily="34" charset="0"/>
                <a:cs typeface="Arial" panose="020B0604020202020204" pitchFamily="34" charset="0"/>
                <a:sym typeface="Arial Narrow" panose="020B0606020202030204" pitchFamily="34" charset="0"/>
              </a:rPr>
              <a:t>A multi-disciplinary research centre combining London</a:t>
            </a:r>
            <a:r>
              <a:rPr lang="ja-JP" altLang="en-US" sz="2000">
                <a:latin typeface="Arial" panose="020B0604020202020204" pitchFamily="34" charset="0"/>
                <a:cs typeface="Arial" panose="020B0604020202020204" pitchFamily="34" charset="0"/>
                <a:sym typeface="Arial Narrow" panose="020B0606020202030204" pitchFamily="34" charset="0"/>
              </a:rPr>
              <a:t>’</a:t>
            </a:r>
            <a:r>
              <a:rPr lang="en-US" altLang="ja-JP" sz="2000">
                <a:latin typeface="Arial" panose="020B0604020202020204" pitchFamily="34" charset="0"/>
                <a:cs typeface="Arial" panose="020B0604020202020204" pitchFamily="34" charset="0"/>
                <a:sym typeface="Arial Narrow" panose="020B0606020202030204" pitchFamily="34" charset="0"/>
              </a:rPr>
              <a:t>s leading </a:t>
            </a:r>
          </a:p>
          <a:p>
            <a:pPr>
              <a:lnSpc>
                <a:spcPct val="110000"/>
              </a:lnSpc>
            </a:pPr>
            <a:r>
              <a:rPr lang="en-US" altLang="ja-JP" sz="2000">
                <a:latin typeface="Arial" panose="020B0604020202020204" pitchFamily="34" charset="0"/>
                <a:cs typeface="Arial" panose="020B0604020202020204" pitchFamily="34" charset="0"/>
                <a:sym typeface="Arial Narrow" panose="020B0606020202030204" pitchFamily="34" charset="0"/>
              </a:rPr>
              <a:t>technology and </a:t>
            </a:r>
            <a:r>
              <a:rPr lang="en-US" altLang="en-US" sz="2000">
                <a:latin typeface="Arial" panose="020B0604020202020204" pitchFamily="34" charset="0"/>
                <a:cs typeface="Arial" panose="020B0604020202020204" pitchFamily="34" charset="0"/>
                <a:sym typeface="Arial Narrow" panose="020B0606020202030204" pitchFamily="34" charset="0"/>
              </a:rPr>
              <a:t>medical research institutions</a:t>
            </a:r>
          </a:p>
        </p:txBody>
      </p:sp>
      <p:sp>
        <p:nvSpPr>
          <p:cNvPr id="24" name="Rectangle 2"/>
          <p:cNvSpPr txBox="1">
            <a:spLocks noChangeArrowheads="1"/>
          </p:cNvSpPr>
          <p:nvPr/>
        </p:nvSpPr>
        <p:spPr>
          <a:xfrm>
            <a:off x="60325" y="241300"/>
            <a:ext cx="7696200" cy="830263"/>
          </a:xfrm>
          <a:prstGeom prst="rect">
            <a:avLst/>
          </a:prstGeom>
        </p:spPr>
        <p:txBody>
          <a:bodyPr/>
          <a:lstStyle/>
          <a:p>
            <a:pPr marL="39688">
              <a:defRPr/>
            </a:pPr>
            <a:r>
              <a:rPr lang="en-US" sz="2500" b="1" kern="0" dirty="0">
                <a:solidFill>
                  <a:srgbClr val="FFFFFF"/>
                </a:solidFill>
                <a:latin typeface="+mj-lt"/>
                <a:ea typeface="+mj-ea"/>
                <a:cs typeface="ヒラギノ角ゴ Pro W6" charset="0"/>
              </a:rPr>
              <a:t>London Centre for Nanotechnology</a:t>
            </a:r>
          </a:p>
        </p:txBody>
      </p:sp>
      <p:grpSp>
        <p:nvGrpSpPr>
          <p:cNvPr id="41990" name="Group 1"/>
          <p:cNvGrpSpPr>
            <a:grpSpLocks/>
          </p:cNvGrpSpPr>
          <p:nvPr/>
        </p:nvGrpSpPr>
        <p:grpSpPr bwMode="auto">
          <a:xfrm>
            <a:off x="6046788" y="2063750"/>
            <a:ext cx="2678112" cy="1360488"/>
            <a:chOff x="789578" y="2075046"/>
            <a:chExt cx="2678113" cy="1360487"/>
          </a:xfrm>
        </p:grpSpPr>
        <p:grpSp>
          <p:nvGrpSpPr>
            <p:cNvPr id="42034" name="Group 8"/>
            <p:cNvGrpSpPr>
              <a:grpSpLocks/>
            </p:cNvGrpSpPr>
            <p:nvPr/>
          </p:nvGrpSpPr>
          <p:grpSpPr bwMode="auto">
            <a:xfrm>
              <a:off x="789578" y="2075046"/>
              <a:ext cx="2678113" cy="1360487"/>
              <a:chOff x="336" y="-280"/>
              <a:chExt cx="1687" cy="857"/>
            </a:xfrm>
          </p:grpSpPr>
          <p:sp>
            <p:nvSpPr>
              <p:cNvPr id="3081" name="AutoShape 9"/>
              <p:cNvSpPr>
                <a:spLocks/>
              </p:cNvSpPr>
              <p:nvPr/>
            </p:nvSpPr>
            <p:spPr bwMode="auto">
              <a:xfrm>
                <a:off x="336" y="-280"/>
                <a:ext cx="1687" cy="857"/>
              </a:xfrm>
              <a:prstGeom prst="roundRect">
                <a:avLst>
                  <a:gd name="adj" fmla="val 16667"/>
                </a:avLst>
              </a:prstGeom>
              <a:solidFill>
                <a:srgbClr val="FFFFFF"/>
              </a:solidFill>
              <a:ln w="38100">
                <a:solidFill>
                  <a:schemeClr val="tx1"/>
                </a:solidFill>
                <a:round/>
                <a:headEnd/>
                <a:tailEnd/>
              </a:ln>
              <a:effectLst>
                <a:outerShdw blurRad="63500" dist="38099" dir="2700000" algn="ctr" rotWithShape="0">
                  <a:schemeClr val="bg2">
                    <a:alpha val="75000"/>
                  </a:schemeClr>
                </a:outerShdw>
              </a:effectLst>
            </p:spPr>
            <p:txBody>
              <a:bodyPr/>
              <a:lstStyle/>
              <a:p>
                <a:pPr eaLnBrk="0" hangingPunct="0">
                  <a:defRPr/>
                </a:pPr>
                <a:endParaRPr lang="en-US">
                  <a:latin typeface="Times" charset="0"/>
                  <a:ea typeface="ヒラギノ明朝 Pro W3" charset="-128"/>
                  <a:cs typeface="ヒラギノ明朝 Pro W3" charset="-128"/>
                  <a:sym typeface="Times" charset="0"/>
                </a:endParaRPr>
              </a:p>
            </p:txBody>
          </p:sp>
          <p:sp>
            <p:nvSpPr>
              <p:cNvPr id="42037" name="Rectangle 10"/>
              <p:cNvSpPr>
                <a:spLocks/>
              </p:cNvSpPr>
              <p:nvPr/>
            </p:nvSpPr>
            <p:spPr bwMode="auto">
              <a:xfrm>
                <a:off x="1163" y="-205"/>
                <a:ext cx="793" cy="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lnSpc>
                    <a:spcPct val="110000"/>
                  </a:lnSpc>
                </a:pPr>
                <a:r>
                  <a:rPr lang="en-US" altLang="en-US" sz="2000">
                    <a:latin typeface="Arial" panose="020B0604020202020204" pitchFamily="34" charset="0"/>
                    <a:cs typeface="Arial" panose="020B0604020202020204" pitchFamily="34" charset="0"/>
                    <a:sym typeface="Arial Narrow" panose="020B0606020202030204" pitchFamily="34" charset="0"/>
                  </a:rPr>
                  <a:t>University College London</a:t>
                </a:r>
              </a:p>
            </p:txBody>
          </p:sp>
        </p:grpSp>
        <p:pic>
          <p:nvPicPr>
            <p:cNvPr id="23" name="Picture 22" descr="ucl_quad1.jpg"/>
            <p:cNvPicPr>
              <a:picLocks noChangeAspect="1"/>
            </p:cNvPicPr>
            <p:nvPr/>
          </p:nvPicPr>
          <p:blipFill rotWithShape="1">
            <a:blip r:embed="rId3" cstate="screen">
              <a:extLst/>
            </a:blip>
            <a:srcRect r="-22"/>
            <a:stretch/>
          </p:blipFill>
          <p:spPr>
            <a:xfrm>
              <a:off x="870540" y="2179820"/>
              <a:ext cx="1141200" cy="1151042"/>
            </a:xfrm>
            <a:prstGeom prst="roundRect">
              <a:avLst/>
            </a:prstGeom>
            <a:ln w="22225">
              <a:noFill/>
            </a:ln>
          </p:spPr>
        </p:pic>
      </p:grpSp>
      <p:grpSp>
        <p:nvGrpSpPr>
          <p:cNvPr id="41991" name="Group 4"/>
          <p:cNvGrpSpPr>
            <a:grpSpLocks/>
          </p:cNvGrpSpPr>
          <p:nvPr/>
        </p:nvGrpSpPr>
        <p:grpSpPr bwMode="auto">
          <a:xfrm>
            <a:off x="547688" y="2098675"/>
            <a:ext cx="2462212" cy="1338263"/>
            <a:chOff x="548279" y="2098065"/>
            <a:chExt cx="2461622" cy="1338262"/>
          </a:xfrm>
        </p:grpSpPr>
        <p:grpSp>
          <p:nvGrpSpPr>
            <p:cNvPr id="42030" name="Group 11"/>
            <p:cNvGrpSpPr>
              <a:grpSpLocks/>
            </p:cNvGrpSpPr>
            <p:nvPr/>
          </p:nvGrpSpPr>
          <p:grpSpPr bwMode="auto">
            <a:xfrm>
              <a:off x="548279" y="2098065"/>
              <a:ext cx="2461622" cy="1338262"/>
              <a:chOff x="328" y="0"/>
              <a:chExt cx="1915" cy="843"/>
            </a:xfrm>
          </p:grpSpPr>
          <p:sp>
            <p:nvSpPr>
              <p:cNvPr id="3084" name="AutoShape 12"/>
              <p:cNvSpPr>
                <a:spLocks/>
              </p:cNvSpPr>
              <p:nvPr/>
            </p:nvSpPr>
            <p:spPr bwMode="auto">
              <a:xfrm>
                <a:off x="328" y="0"/>
                <a:ext cx="1915" cy="843"/>
              </a:xfrm>
              <a:prstGeom prst="roundRect">
                <a:avLst>
                  <a:gd name="adj" fmla="val 16667"/>
                </a:avLst>
              </a:prstGeom>
              <a:solidFill>
                <a:srgbClr val="FFFFFF"/>
              </a:solidFill>
              <a:ln w="38100">
                <a:solidFill>
                  <a:schemeClr val="tx1"/>
                </a:solidFill>
                <a:round/>
                <a:headEnd/>
                <a:tailEnd/>
              </a:ln>
              <a:effectLst>
                <a:outerShdw blurRad="63500" dist="38099" dir="2700000" algn="ctr" rotWithShape="0">
                  <a:schemeClr val="bg2">
                    <a:alpha val="75000"/>
                  </a:schemeClr>
                </a:outerShdw>
              </a:effectLst>
            </p:spPr>
            <p:txBody>
              <a:bodyPr/>
              <a:lstStyle/>
              <a:p>
                <a:pPr eaLnBrk="0" hangingPunct="0">
                  <a:defRPr/>
                </a:pPr>
                <a:endParaRPr lang="en-US">
                  <a:latin typeface="Times" charset="0"/>
                  <a:ea typeface="ヒラギノ明朝 Pro W3" charset="-128"/>
                  <a:cs typeface="ヒラギノ明朝 Pro W3" charset="-128"/>
                  <a:sym typeface="Times" charset="0"/>
                </a:endParaRPr>
              </a:p>
            </p:txBody>
          </p:sp>
          <p:sp>
            <p:nvSpPr>
              <p:cNvPr id="42033" name="Rectangle 13"/>
              <p:cNvSpPr>
                <a:spLocks/>
              </p:cNvSpPr>
              <p:nvPr/>
            </p:nvSpPr>
            <p:spPr bwMode="auto">
              <a:xfrm>
                <a:off x="432" y="83"/>
                <a:ext cx="912" cy="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40639" bIns="0"/>
              <a:lstStyle>
                <a:lvl1pPr marL="39688"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lgn="ctr">
                  <a:lnSpc>
                    <a:spcPct val="110000"/>
                  </a:lnSpc>
                </a:pPr>
                <a:r>
                  <a:rPr lang="en-US" altLang="en-US" sz="2000">
                    <a:latin typeface="Arial" panose="020B0604020202020204" pitchFamily="34" charset="0"/>
                    <a:cs typeface="Arial" panose="020B0604020202020204" pitchFamily="34" charset="0"/>
                    <a:sym typeface="Arial Narrow" panose="020B0606020202030204" pitchFamily="34" charset="0"/>
                  </a:rPr>
                  <a:t>Imperial College London</a:t>
                </a:r>
              </a:p>
            </p:txBody>
          </p:sp>
        </p:grpSp>
        <p:pic>
          <p:nvPicPr>
            <p:cNvPr id="26" name="Picture 25" descr="imperial_building.jpg"/>
            <p:cNvPicPr>
              <a:picLocks noChangeAspect="1"/>
            </p:cNvPicPr>
            <p:nvPr/>
          </p:nvPicPr>
          <p:blipFill>
            <a:blip r:embed="rId4" cstate="email">
              <a:extLst/>
            </a:blip>
            <a:stretch>
              <a:fillRect/>
            </a:stretch>
          </p:blipFill>
          <p:spPr>
            <a:xfrm>
              <a:off x="2061799" y="2191727"/>
              <a:ext cx="760615" cy="1143000"/>
            </a:xfrm>
            <a:prstGeom prst="roundRect">
              <a:avLst/>
            </a:prstGeom>
            <a:ln w="22225">
              <a:noFill/>
            </a:ln>
          </p:spPr>
        </p:pic>
      </p:grpSp>
      <p:grpSp>
        <p:nvGrpSpPr>
          <p:cNvPr id="41992" name="Group 8"/>
          <p:cNvGrpSpPr>
            <a:grpSpLocks/>
          </p:cNvGrpSpPr>
          <p:nvPr/>
        </p:nvGrpSpPr>
        <p:grpSpPr bwMode="auto">
          <a:xfrm>
            <a:off x="2108200" y="3829050"/>
            <a:ext cx="4846638" cy="2154238"/>
            <a:chOff x="1714500" y="3650696"/>
            <a:chExt cx="4847217" cy="2154383"/>
          </a:xfrm>
        </p:grpSpPr>
        <p:grpSp>
          <p:nvGrpSpPr>
            <p:cNvPr id="41996" name="Group 5"/>
            <p:cNvGrpSpPr>
              <a:grpSpLocks/>
            </p:cNvGrpSpPr>
            <p:nvPr/>
          </p:nvGrpSpPr>
          <p:grpSpPr bwMode="auto">
            <a:xfrm>
              <a:off x="1714500" y="3650696"/>
              <a:ext cx="4847217" cy="2154383"/>
              <a:chOff x="1206500" y="3168096"/>
              <a:chExt cx="4847217" cy="2154383"/>
            </a:xfrm>
          </p:grpSpPr>
          <p:sp>
            <p:nvSpPr>
              <p:cNvPr id="3077" name="AutoShape 5"/>
              <p:cNvSpPr>
                <a:spLocks/>
              </p:cNvSpPr>
              <p:nvPr/>
            </p:nvSpPr>
            <p:spPr bwMode="auto">
              <a:xfrm>
                <a:off x="1206500" y="3168096"/>
                <a:ext cx="4847217" cy="2154383"/>
              </a:xfrm>
              <a:prstGeom prst="roundRect">
                <a:avLst>
                  <a:gd name="adj" fmla="val 16667"/>
                </a:avLst>
              </a:prstGeom>
              <a:solidFill>
                <a:srgbClr val="FFFFFF"/>
              </a:solidFill>
              <a:ln w="38100">
                <a:solidFill>
                  <a:schemeClr val="tx1"/>
                </a:solidFill>
                <a:round/>
                <a:headEnd/>
                <a:tailEnd/>
              </a:ln>
              <a:effectLst>
                <a:outerShdw blurRad="63500" dist="38099" dir="2700000" algn="ctr" rotWithShape="0">
                  <a:schemeClr val="bg2">
                    <a:alpha val="75000"/>
                  </a:schemeClr>
                </a:outerShdw>
              </a:effectLst>
            </p:spPr>
            <p:txBody>
              <a:bodyPr/>
              <a:lstStyle/>
              <a:p>
                <a:pPr eaLnBrk="0" hangingPunct="0">
                  <a:defRPr/>
                </a:pPr>
                <a:endParaRPr lang="en-US">
                  <a:latin typeface="Times" charset="0"/>
                  <a:ea typeface="ヒラギノ明朝 Pro W3" charset="-128"/>
                  <a:cs typeface="ヒラギノ明朝 Pro W3" charset="-128"/>
                  <a:sym typeface="Times" charset="0"/>
                </a:endParaRPr>
              </a:p>
            </p:txBody>
          </p:sp>
          <p:grpSp>
            <p:nvGrpSpPr>
              <p:cNvPr id="41999" name="Group 29"/>
              <p:cNvGrpSpPr>
                <a:grpSpLocks/>
              </p:cNvGrpSpPr>
              <p:nvPr/>
            </p:nvGrpSpPr>
            <p:grpSpPr bwMode="auto">
              <a:xfrm>
                <a:off x="2591237" y="3827500"/>
                <a:ext cx="1009651" cy="533400"/>
                <a:chOff x="0" y="0"/>
                <a:chExt cx="636" cy="336"/>
              </a:xfrm>
            </p:grpSpPr>
            <p:sp>
              <p:nvSpPr>
                <p:cNvPr id="43" name="AutoShape 30"/>
                <p:cNvSpPr>
                  <a:spLocks/>
                </p:cNvSpPr>
                <p:nvPr/>
              </p:nvSpPr>
              <p:spPr bwMode="auto">
                <a:xfrm>
                  <a:off x="0" y="0"/>
                  <a:ext cx="636" cy="336"/>
                </a:xfrm>
                <a:prstGeom prst="roundRect">
                  <a:avLst>
                    <a:gd name="adj" fmla="val 16667"/>
                  </a:avLst>
                </a:prstGeom>
                <a:gradFill flip="none" rotWithShape="1">
                  <a:gsLst>
                    <a:gs pos="0">
                      <a:srgbClr val="5DB5FC"/>
                    </a:gs>
                    <a:gs pos="100000">
                      <a:srgbClr val="FFFFFF"/>
                    </a:gs>
                  </a:gsLst>
                  <a:path path="circle">
                    <a:fillToRect l="100000" t="100000"/>
                  </a:path>
                  <a:tileRect r="-100000" b="-100000"/>
                </a:gradFill>
                <a:ln w="25400">
                  <a:noFill/>
                  <a:round/>
                  <a:headEnd/>
                  <a:tailEnd/>
                </a:ln>
              </p:spPr>
              <p:txBody>
                <a:bodyPr/>
                <a:lstStyle/>
                <a:p>
                  <a:pPr eaLnBrk="0" hangingPunct="0">
                    <a:defRPr/>
                  </a:pPr>
                  <a:endParaRPr lang="en-US">
                    <a:latin typeface="Times" charset="0"/>
                    <a:ea typeface="ＭＳ Ｐゴシック" charset="0"/>
                    <a:cs typeface="ＭＳ Ｐゴシック" charset="0"/>
                  </a:endParaRPr>
                </a:p>
              </p:txBody>
            </p:sp>
            <p:sp>
              <p:nvSpPr>
                <p:cNvPr id="42029" name="Rectangle 31"/>
                <p:cNvSpPr>
                  <a:spLocks/>
                </p:cNvSpPr>
                <p:nvPr/>
              </p:nvSpPr>
              <p:spPr bwMode="auto">
                <a:xfrm>
                  <a:off x="59" y="39"/>
                  <a:ext cx="535"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40639" bIns="0">
                  <a:spAutoFit/>
                </a:bodyPr>
                <a:lstStyle>
                  <a:lvl1pPr marL="39688"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lgn="ctr"/>
                  <a:r>
                    <a:rPr lang="en-US" altLang="en-US" sz="1400">
                      <a:latin typeface="Arial" panose="020B0604020202020204" pitchFamily="34" charset="0"/>
                      <a:sym typeface="Arial" panose="020B0604020202020204" pitchFamily="34" charset="0"/>
                    </a:rPr>
                    <a:t>Electronic</a:t>
                  </a:r>
                </a:p>
                <a:p>
                  <a:pPr algn="ctr"/>
                  <a:r>
                    <a:rPr lang="en-US" altLang="en-US" sz="1400">
                      <a:latin typeface="Arial" panose="020B0604020202020204" pitchFamily="34" charset="0"/>
                      <a:sym typeface="Arial" panose="020B0604020202020204" pitchFamily="34" charset="0"/>
                    </a:rPr>
                    <a:t>Engineers</a:t>
                  </a:r>
                </a:p>
              </p:txBody>
            </p:sp>
          </p:grpSp>
          <p:grpSp>
            <p:nvGrpSpPr>
              <p:cNvPr id="42000" name="Group 29"/>
              <p:cNvGrpSpPr>
                <a:grpSpLocks/>
              </p:cNvGrpSpPr>
              <p:nvPr/>
            </p:nvGrpSpPr>
            <p:grpSpPr bwMode="auto">
              <a:xfrm>
                <a:off x="3683436" y="4632060"/>
                <a:ext cx="1009650" cy="533400"/>
                <a:chOff x="-8" y="64"/>
                <a:chExt cx="636" cy="336"/>
              </a:xfrm>
            </p:grpSpPr>
            <p:sp>
              <p:nvSpPr>
                <p:cNvPr id="46" name="AutoShape 30"/>
                <p:cNvSpPr>
                  <a:spLocks/>
                </p:cNvSpPr>
                <p:nvPr/>
              </p:nvSpPr>
              <p:spPr bwMode="auto">
                <a:xfrm>
                  <a:off x="-8" y="64"/>
                  <a:ext cx="636" cy="336"/>
                </a:xfrm>
                <a:prstGeom prst="roundRect">
                  <a:avLst>
                    <a:gd name="adj" fmla="val 16667"/>
                  </a:avLst>
                </a:prstGeom>
                <a:gradFill flip="none" rotWithShape="1">
                  <a:gsLst>
                    <a:gs pos="0">
                      <a:srgbClr val="5DB5FC"/>
                    </a:gs>
                    <a:gs pos="100000">
                      <a:srgbClr val="FFFFFF"/>
                    </a:gs>
                  </a:gsLst>
                  <a:path path="circle">
                    <a:fillToRect l="100000" t="100000"/>
                  </a:path>
                  <a:tileRect r="-100000" b="-100000"/>
                </a:gradFill>
                <a:ln w="25400">
                  <a:noFill/>
                  <a:round/>
                  <a:headEnd/>
                  <a:tailEnd/>
                </a:ln>
              </p:spPr>
              <p:txBody>
                <a:bodyPr/>
                <a:lstStyle/>
                <a:p>
                  <a:pPr eaLnBrk="0" hangingPunct="0">
                    <a:defRPr/>
                  </a:pPr>
                  <a:endParaRPr lang="en-US">
                    <a:latin typeface="Times" charset="0"/>
                    <a:ea typeface="ＭＳ Ｐゴシック" charset="0"/>
                    <a:cs typeface="ＭＳ Ｐゴシック" charset="0"/>
                  </a:endParaRPr>
                </a:p>
              </p:txBody>
            </p:sp>
            <p:sp>
              <p:nvSpPr>
                <p:cNvPr id="42025" name="Rectangle 31"/>
                <p:cNvSpPr>
                  <a:spLocks/>
                </p:cNvSpPr>
                <p:nvPr/>
              </p:nvSpPr>
              <p:spPr bwMode="auto">
                <a:xfrm>
                  <a:off x="79" y="94"/>
                  <a:ext cx="510"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40639" bIns="0">
                  <a:spAutoFit/>
                </a:bodyPr>
                <a:lstStyle>
                  <a:lvl1pPr marL="39688"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lgn="ctr"/>
                  <a:r>
                    <a:rPr lang="en-US" altLang="en-US" sz="1400">
                      <a:latin typeface="Arial" panose="020B0604020202020204" pitchFamily="34" charset="0"/>
                      <a:sym typeface="Arial" panose="020B0604020202020204" pitchFamily="34" charset="0"/>
                    </a:rPr>
                    <a:t>Medical </a:t>
                  </a:r>
                </a:p>
                <a:p>
                  <a:pPr algn="ctr"/>
                  <a:r>
                    <a:rPr lang="en-US" altLang="en-US" sz="1400">
                      <a:latin typeface="Arial" panose="020B0604020202020204" pitchFamily="34" charset="0"/>
                      <a:sym typeface="Arial" panose="020B0604020202020204" pitchFamily="34" charset="0"/>
                    </a:rPr>
                    <a:t>Scientists</a:t>
                  </a:r>
                </a:p>
              </p:txBody>
            </p:sp>
          </p:grpSp>
          <p:grpSp>
            <p:nvGrpSpPr>
              <p:cNvPr id="42001" name="Group 29"/>
              <p:cNvGrpSpPr>
                <a:grpSpLocks/>
              </p:cNvGrpSpPr>
              <p:nvPr/>
            </p:nvGrpSpPr>
            <p:grpSpPr bwMode="auto">
              <a:xfrm>
                <a:off x="4818354" y="3816388"/>
                <a:ext cx="1009650" cy="533400"/>
                <a:chOff x="0" y="0"/>
                <a:chExt cx="636" cy="336"/>
              </a:xfrm>
            </p:grpSpPr>
            <p:sp>
              <p:nvSpPr>
                <p:cNvPr id="49" name="AutoShape 30"/>
                <p:cNvSpPr>
                  <a:spLocks/>
                </p:cNvSpPr>
                <p:nvPr/>
              </p:nvSpPr>
              <p:spPr bwMode="auto">
                <a:xfrm>
                  <a:off x="0" y="0"/>
                  <a:ext cx="636" cy="336"/>
                </a:xfrm>
                <a:prstGeom prst="roundRect">
                  <a:avLst>
                    <a:gd name="adj" fmla="val 16667"/>
                  </a:avLst>
                </a:prstGeom>
                <a:gradFill flip="none" rotWithShape="1">
                  <a:gsLst>
                    <a:gs pos="0">
                      <a:srgbClr val="5DB5FC"/>
                    </a:gs>
                    <a:gs pos="100000">
                      <a:srgbClr val="FFFFFF"/>
                    </a:gs>
                  </a:gsLst>
                  <a:path path="circle">
                    <a:fillToRect l="100000" t="100000"/>
                  </a:path>
                  <a:tileRect r="-100000" b="-100000"/>
                </a:gradFill>
                <a:ln w="25400">
                  <a:noFill/>
                  <a:round/>
                  <a:headEnd/>
                  <a:tailEnd/>
                </a:ln>
              </p:spPr>
              <p:txBody>
                <a:bodyPr/>
                <a:lstStyle/>
                <a:p>
                  <a:pPr eaLnBrk="0" hangingPunct="0">
                    <a:defRPr/>
                  </a:pPr>
                  <a:endParaRPr lang="en-US">
                    <a:latin typeface="Times" charset="0"/>
                    <a:ea typeface="ＭＳ Ｐゴシック" charset="0"/>
                    <a:cs typeface="ＭＳ Ｐゴシック" charset="0"/>
                  </a:endParaRPr>
                </a:p>
              </p:txBody>
            </p:sp>
            <p:sp>
              <p:nvSpPr>
                <p:cNvPr id="42021" name="Rectangle 31"/>
                <p:cNvSpPr>
                  <a:spLocks/>
                </p:cNvSpPr>
                <p:nvPr/>
              </p:nvSpPr>
              <p:spPr bwMode="auto">
                <a:xfrm>
                  <a:off x="79" y="37"/>
                  <a:ext cx="510"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40639" bIns="0">
                  <a:spAutoFit/>
                </a:bodyPr>
                <a:lstStyle>
                  <a:lvl1pPr marL="39688"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lgn="ctr"/>
                  <a:r>
                    <a:rPr lang="en-US" altLang="en-US" sz="1400">
                      <a:latin typeface="Arial" panose="020B0604020202020204" pitchFamily="34" charset="0"/>
                      <a:sym typeface="Arial" panose="020B0604020202020204" pitchFamily="34" charset="0"/>
                    </a:rPr>
                    <a:t>Materials </a:t>
                  </a:r>
                </a:p>
                <a:p>
                  <a:pPr algn="ctr"/>
                  <a:r>
                    <a:rPr lang="en-US" altLang="en-US" sz="1400">
                      <a:latin typeface="Arial" panose="020B0604020202020204" pitchFamily="34" charset="0"/>
                      <a:sym typeface="Arial" panose="020B0604020202020204" pitchFamily="34" charset="0"/>
                    </a:rPr>
                    <a:t>Scientists</a:t>
                  </a:r>
                </a:p>
              </p:txBody>
            </p:sp>
          </p:grpSp>
          <p:grpSp>
            <p:nvGrpSpPr>
              <p:cNvPr id="42002" name="Group 29"/>
              <p:cNvGrpSpPr>
                <a:grpSpLocks/>
              </p:cNvGrpSpPr>
              <p:nvPr/>
            </p:nvGrpSpPr>
            <p:grpSpPr bwMode="auto">
              <a:xfrm>
                <a:off x="4818354" y="4519348"/>
                <a:ext cx="1009650" cy="533400"/>
                <a:chOff x="0" y="0"/>
                <a:chExt cx="636" cy="336"/>
              </a:xfrm>
            </p:grpSpPr>
            <p:sp>
              <p:nvSpPr>
                <p:cNvPr id="53" name="AutoShape 30"/>
                <p:cNvSpPr>
                  <a:spLocks/>
                </p:cNvSpPr>
                <p:nvPr/>
              </p:nvSpPr>
              <p:spPr bwMode="auto">
                <a:xfrm>
                  <a:off x="0" y="0"/>
                  <a:ext cx="636" cy="336"/>
                </a:xfrm>
                <a:prstGeom prst="roundRect">
                  <a:avLst>
                    <a:gd name="adj" fmla="val 16667"/>
                  </a:avLst>
                </a:prstGeom>
                <a:gradFill flip="none" rotWithShape="1">
                  <a:gsLst>
                    <a:gs pos="0">
                      <a:srgbClr val="5DB5FC"/>
                    </a:gs>
                    <a:gs pos="100000">
                      <a:srgbClr val="FFFFFF"/>
                    </a:gs>
                  </a:gsLst>
                  <a:path path="circle">
                    <a:fillToRect l="100000" t="100000"/>
                  </a:path>
                  <a:tileRect r="-100000" b="-100000"/>
                </a:gradFill>
                <a:ln w="25400">
                  <a:noFill/>
                  <a:round/>
                  <a:headEnd/>
                  <a:tailEnd/>
                </a:ln>
              </p:spPr>
              <p:txBody>
                <a:bodyPr/>
                <a:lstStyle/>
                <a:p>
                  <a:pPr eaLnBrk="0" hangingPunct="0">
                    <a:defRPr/>
                  </a:pPr>
                  <a:endParaRPr lang="en-US">
                    <a:latin typeface="Times" charset="0"/>
                    <a:ea typeface="ＭＳ Ｐゴシック" charset="0"/>
                    <a:cs typeface="ＭＳ Ｐゴシック" charset="0"/>
                  </a:endParaRPr>
                </a:p>
              </p:txBody>
            </p:sp>
            <p:sp>
              <p:nvSpPr>
                <p:cNvPr id="42017" name="Rectangle 31"/>
                <p:cNvSpPr>
                  <a:spLocks/>
                </p:cNvSpPr>
                <p:nvPr/>
              </p:nvSpPr>
              <p:spPr bwMode="auto">
                <a:xfrm>
                  <a:off x="72" y="23"/>
                  <a:ext cx="510"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40639" bIns="0">
                  <a:spAutoFit/>
                </a:bodyPr>
                <a:lstStyle>
                  <a:lvl1pPr marL="39688"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lgn="ctr"/>
                  <a:r>
                    <a:rPr lang="en-US" altLang="en-US" sz="1400">
                      <a:latin typeface="Arial" panose="020B0604020202020204" pitchFamily="34" charset="0"/>
                      <a:sym typeface="Arial" panose="020B0604020202020204" pitchFamily="34" charset="0"/>
                    </a:rPr>
                    <a:t>Earth  </a:t>
                  </a:r>
                </a:p>
                <a:p>
                  <a:pPr algn="ctr"/>
                  <a:r>
                    <a:rPr lang="en-US" altLang="en-US" sz="1400">
                      <a:latin typeface="Arial" panose="020B0604020202020204" pitchFamily="34" charset="0"/>
                      <a:sym typeface="Arial" panose="020B0604020202020204" pitchFamily="34" charset="0"/>
                    </a:rPr>
                    <a:t>Scientists</a:t>
                  </a:r>
                </a:p>
              </p:txBody>
            </p:sp>
          </p:grpSp>
          <p:grpSp>
            <p:nvGrpSpPr>
              <p:cNvPr id="42003" name="Group 29"/>
              <p:cNvGrpSpPr>
                <a:grpSpLocks/>
              </p:cNvGrpSpPr>
              <p:nvPr/>
            </p:nvGrpSpPr>
            <p:grpSpPr bwMode="auto">
              <a:xfrm>
                <a:off x="2591238" y="4530460"/>
                <a:ext cx="1009650" cy="533400"/>
                <a:chOff x="0" y="0"/>
                <a:chExt cx="636" cy="336"/>
              </a:xfrm>
            </p:grpSpPr>
            <p:sp>
              <p:nvSpPr>
                <p:cNvPr id="56" name="AutoShape 30"/>
                <p:cNvSpPr>
                  <a:spLocks/>
                </p:cNvSpPr>
                <p:nvPr/>
              </p:nvSpPr>
              <p:spPr bwMode="auto">
                <a:xfrm>
                  <a:off x="0" y="0"/>
                  <a:ext cx="636" cy="336"/>
                </a:xfrm>
                <a:prstGeom prst="roundRect">
                  <a:avLst>
                    <a:gd name="adj" fmla="val 16667"/>
                  </a:avLst>
                </a:prstGeom>
                <a:gradFill flip="none" rotWithShape="1">
                  <a:gsLst>
                    <a:gs pos="0">
                      <a:srgbClr val="5DB5FC"/>
                    </a:gs>
                    <a:gs pos="100000">
                      <a:srgbClr val="FFFFFF"/>
                    </a:gs>
                  </a:gsLst>
                  <a:path path="circle">
                    <a:fillToRect l="100000" t="100000"/>
                  </a:path>
                  <a:tileRect r="-100000" b="-100000"/>
                </a:gradFill>
                <a:ln w="25400">
                  <a:noFill/>
                  <a:round/>
                  <a:headEnd/>
                  <a:tailEnd/>
                </a:ln>
              </p:spPr>
              <p:txBody>
                <a:bodyPr/>
                <a:lstStyle/>
                <a:p>
                  <a:pPr eaLnBrk="0" hangingPunct="0">
                    <a:defRPr/>
                  </a:pPr>
                  <a:endParaRPr lang="en-US">
                    <a:latin typeface="Times" charset="0"/>
                    <a:ea typeface="ＭＳ Ｐゴシック" charset="0"/>
                    <a:cs typeface="ＭＳ Ｐゴシック" charset="0"/>
                  </a:endParaRPr>
                </a:p>
              </p:txBody>
            </p:sp>
            <p:sp>
              <p:nvSpPr>
                <p:cNvPr id="42013" name="Rectangle 31"/>
                <p:cNvSpPr>
                  <a:spLocks/>
                </p:cNvSpPr>
                <p:nvPr/>
              </p:nvSpPr>
              <p:spPr bwMode="auto">
                <a:xfrm>
                  <a:off x="71" y="79"/>
                  <a:ext cx="497"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40639" bIns="0">
                  <a:spAutoFit/>
                </a:bodyPr>
                <a:lstStyle>
                  <a:lvl1pPr marL="39688"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lgn="ctr"/>
                  <a:r>
                    <a:rPr lang="en-US" altLang="en-US" sz="1400">
                      <a:latin typeface="Arial" panose="020B0604020202020204" pitchFamily="34" charset="0"/>
                      <a:sym typeface="Arial" panose="020B0604020202020204" pitchFamily="34" charset="0"/>
                    </a:rPr>
                    <a:t>Chemists</a:t>
                  </a:r>
                </a:p>
              </p:txBody>
            </p:sp>
          </p:grpSp>
          <p:grpSp>
            <p:nvGrpSpPr>
              <p:cNvPr id="42004" name="Group 29"/>
              <p:cNvGrpSpPr>
                <a:grpSpLocks/>
              </p:cNvGrpSpPr>
              <p:nvPr/>
            </p:nvGrpSpPr>
            <p:grpSpPr bwMode="auto">
              <a:xfrm>
                <a:off x="3721536" y="4018000"/>
                <a:ext cx="1009650" cy="533400"/>
                <a:chOff x="0" y="0"/>
                <a:chExt cx="636" cy="336"/>
              </a:xfrm>
            </p:grpSpPr>
            <p:sp>
              <p:nvSpPr>
                <p:cNvPr id="59" name="AutoShape 30"/>
                <p:cNvSpPr>
                  <a:spLocks/>
                </p:cNvSpPr>
                <p:nvPr/>
              </p:nvSpPr>
              <p:spPr bwMode="auto">
                <a:xfrm>
                  <a:off x="0" y="0"/>
                  <a:ext cx="636" cy="336"/>
                </a:xfrm>
                <a:prstGeom prst="roundRect">
                  <a:avLst>
                    <a:gd name="adj" fmla="val 16667"/>
                  </a:avLst>
                </a:prstGeom>
                <a:gradFill flip="none" rotWithShape="1">
                  <a:gsLst>
                    <a:gs pos="0">
                      <a:srgbClr val="5DB5FC"/>
                    </a:gs>
                    <a:gs pos="100000">
                      <a:srgbClr val="FFFFFF"/>
                    </a:gs>
                  </a:gsLst>
                  <a:path path="circle">
                    <a:fillToRect l="100000" t="100000"/>
                  </a:path>
                  <a:tileRect r="-100000" b="-100000"/>
                </a:gradFill>
                <a:ln w="25400">
                  <a:noFill/>
                  <a:round/>
                  <a:headEnd/>
                  <a:tailEnd/>
                </a:ln>
              </p:spPr>
              <p:txBody>
                <a:bodyPr/>
                <a:lstStyle/>
                <a:p>
                  <a:pPr eaLnBrk="0" hangingPunct="0">
                    <a:defRPr/>
                  </a:pPr>
                  <a:endParaRPr lang="en-US">
                    <a:latin typeface="Times" charset="0"/>
                    <a:ea typeface="ＭＳ Ｐゴシック" charset="0"/>
                    <a:cs typeface="ＭＳ Ｐゴシック" charset="0"/>
                  </a:endParaRPr>
                </a:p>
              </p:txBody>
            </p:sp>
            <p:sp>
              <p:nvSpPr>
                <p:cNvPr id="42009" name="Rectangle 31"/>
                <p:cNvSpPr>
                  <a:spLocks/>
                </p:cNvSpPr>
                <p:nvPr/>
              </p:nvSpPr>
              <p:spPr bwMode="auto">
                <a:xfrm>
                  <a:off x="53" y="79"/>
                  <a:ext cx="529"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40639" bIns="0">
                  <a:spAutoFit/>
                </a:bodyPr>
                <a:lstStyle>
                  <a:lvl1pPr marL="39688"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algn="ctr"/>
                  <a:r>
                    <a:rPr lang="en-US" altLang="en-US" sz="1400">
                      <a:latin typeface="Arial" panose="020B0604020202020204" pitchFamily="34" charset="0"/>
                      <a:sym typeface="Arial" panose="020B0604020202020204" pitchFamily="34" charset="0"/>
                    </a:rPr>
                    <a:t>Physicists</a:t>
                  </a:r>
                </a:p>
              </p:txBody>
            </p:sp>
          </p:grpSp>
          <p:pic>
            <p:nvPicPr>
              <p:cNvPr id="42005" name="Picture 7" descr="LCN LOGO FINAL LAR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2200" y="3225800"/>
                <a:ext cx="11430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1" name="Picture 1"/>
            <p:cNvPicPr>
              <a:picLocks noChangeArrowheads="1"/>
            </p:cNvPicPr>
            <p:nvPr/>
          </p:nvPicPr>
          <p:blipFill>
            <a:blip r:embed="rId6" cstate="screen">
              <a:extLst/>
            </a:blip>
            <a:srcRect/>
            <a:stretch>
              <a:fillRect/>
            </a:stretch>
          </p:blipFill>
          <p:spPr bwMode="auto">
            <a:xfrm>
              <a:off x="1800225" y="3822700"/>
              <a:ext cx="1171575" cy="1806574"/>
            </a:xfrm>
            <a:prstGeom prst="roundRect">
              <a:avLst/>
            </a:prstGeom>
            <a:noFill/>
            <a:ln w="12700">
              <a:noFill/>
              <a:miter lim="800000"/>
              <a:headEnd/>
              <a:tailEnd/>
            </a:ln>
          </p:spPr>
        </p:pic>
      </p:grpSp>
      <p:grpSp>
        <p:nvGrpSpPr>
          <p:cNvPr id="41993" name="Group 6"/>
          <p:cNvGrpSpPr>
            <a:grpSpLocks/>
          </p:cNvGrpSpPr>
          <p:nvPr/>
        </p:nvGrpSpPr>
        <p:grpSpPr bwMode="auto">
          <a:xfrm>
            <a:off x="3506788" y="1857375"/>
            <a:ext cx="2044700" cy="1582738"/>
            <a:chOff x="3365501" y="1856765"/>
            <a:chExt cx="2044699" cy="1583685"/>
          </a:xfrm>
        </p:grpSpPr>
        <p:sp>
          <p:nvSpPr>
            <p:cNvPr id="61" name="AutoShape 12"/>
            <p:cNvSpPr>
              <a:spLocks/>
            </p:cNvSpPr>
            <p:nvPr/>
          </p:nvSpPr>
          <p:spPr bwMode="auto">
            <a:xfrm>
              <a:off x="3365501" y="1856765"/>
              <a:ext cx="2031999" cy="1337475"/>
            </a:xfrm>
            <a:prstGeom prst="roundRect">
              <a:avLst>
                <a:gd name="adj" fmla="val 16667"/>
              </a:avLst>
            </a:prstGeom>
            <a:solidFill>
              <a:srgbClr val="FFFFFF"/>
            </a:solidFill>
            <a:ln w="38100">
              <a:solidFill>
                <a:schemeClr val="tx1"/>
              </a:solidFill>
              <a:round/>
              <a:headEnd/>
              <a:tailEnd/>
            </a:ln>
            <a:effectLst>
              <a:outerShdw blurRad="63500" dist="38099" dir="2700000" algn="ctr" rotWithShape="0">
                <a:schemeClr val="bg2">
                  <a:alpha val="75000"/>
                </a:schemeClr>
              </a:outerShdw>
            </a:effectLst>
          </p:spPr>
          <p:txBody>
            <a:bodyPr/>
            <a:lstStyle/>
            <a:p>
              <a:pPr eaLnBrk="0" hangingPunct="0">
                <a:defRPr/>
              </a:pPr>
              <a:endParaRPr lang="en-US">
                <a:latin typeface="Times" charset="0"/>
                <a:ea typeface="ヒラギノ明朝 Pro W3" charset="-128"/>
                <a:cs typeface="ヒラギノ明朝 Pro W3" charset="-128"/>
                <a:sym typeface="Times" charset="0"/>
              </a:endParaRPr>
            </a:p>
          </p:txBody>
        </p:sp>
        <p:sp>
          <p:nvSpPr>
            <p:cNvPr id="41995" name="TextBox 3"/>
            <p:cNvSpPr txBox="1">
              <a:spLocks noChangeArrowheads="1"/>
            </p:cNvSpPr>
            <p:nvPr/>
          </p:nvSpPr>
          <p:spPr bwMode="auto">
            <a:xfrm>
              <a:off x="3403600" y="1993900"/>
              <a:ext cx="200660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US" altLang="en-US" sz="1600">
                  <a:latin typeface="Arial" panose="020B0604020202020204" pitchFamily="34" charset="0"/>
                  <a:sym typeface="Arial" panose="020B0604020202020204" pitchFamily="34" charset="0"/>
                </a:rPr>
                <a:t>£30M investment in world class facilities and over 200 multi-disciplinary staff</a:t>
              </a:r>
            </a:p>
            <a:p>
              <a:endParaRPr lang="en-US" altLang="en-US"/>
            </a:p>
          </p:txBody>
        </p:sp>
      </p:grpSp>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idx="4294967295"/>
          </p:nvPr>
        </p:nvSpPr>
        <p:spPr>
          <a:xfrm>
            <a:off x="60325" y="214313"/>
            <a:ext cx="7696200" cy="830262"/>
          </a:xfrm>
        </p:spPr>
        <p:txBody>
          <a:bodyPr lIns="91440" tIns="45720" bIns="45720" anchor="t"/>
          <a:lstStyle/>
          <a:p>
            <a:pPr>
              <a:defRPr/>
            </a:pPr>
            <a:r>
              <a:rPr lang="en-GB">
                <a:ea typeface="ＭＳ Ｐゴシック" charset="0"/>
                <a:cs typeface="ＭＳ Ｐゴシック" charset="0"/>
              </a:rPr>
              <a:t>Mission Statement</a:t>
            </a:r>
            <a:br>
              <a:rPr lang="en-GB">
                <a:ea typeface="ＭＳ Ｐゴシック" charset="0"/>
                <a:cs typeface="ＭＳ Ｐゴシック" charset="0"/>
              </a:rPr>
            </a:br>
            <a:endParaRPr lang="en-GB">
              <a:ea typeface="ＭＳ Ｐゴシック" charset="0"/>
              <a:cs typeface="ＭＳ Ｐゴシック" charset="0"/>
            </a:endParaRPr>
          </a:p>
        </p:txBody>
      </p:sp>
      <p:sp>
        <p:nvSpPr>
          <p:cNvPr id="174082" name="Content Placeholder 2"/>
          <p:cNvSpPr>
            <a:spLocks noGrp="1"/>
          </p:cNvSpPr>
          <p:nvPr>
            <p:ph idx="4294967295"/>
          </p:nvPr>
        </p:nvSpPr>
        <p:spPr>
          <a:xfrm>
            <a:off x="450850" y="912813"/>
            <a:ext cx="8208963" cy="1376362"/>
          </a:xfrm>
        </p:spPr>
        <p:txBody>
          <a:bodyPr/>
          <a:lstStyle/>
          <a:p>
            <a:pPr marL="446088" lvl="1" indent="0">
              <a:buFontTx/>
              <a:buNone/>
              <a:defRPr/>
            </a:pPr>
            <a:r>
              <a:rPr lang="en-GB" sz="2000" dirty="0">
                <a:latin typeface="+mj-lt"/>
                <a:cs typeface="Arial"/>
              </a:rPr>
              <a:t>T</a:t>
            </a:r>
            <a:r>
              <a:rPr lang="en-GB" sz="2000" dirty="0" smtClean="0">
                <a:latin typeface="+mj-lt"/>
                <a:cs typeface="Arial"/>
              </a:rPr>
              <a:t>o deliver excellent science and solutions to real world problems</a:t>
            </a:r>
          </a:p>
          <a:p>
            <a:pPr algn="ctr">
              <a:buFont typeface="Lucida Grande" pitchFamily="2" charset="0"/>
              <a:buNone/>
              <a:defRPr/>
            </a:pPr>
            <a:r>
              <a:rPr lang="en-GB" sz="2000" dirty="0">
                <a:latin typeface="+mj-lt"/>
              </a:rPr>
              <a:t>w</a:t>
            </a:r>
            <a:r>
              <a:rPr lang="en-GB" sz="2000" dirty="0" smtClean="0">
                <a:latin typeface="+mj-lt"/>
              </a:rPr>
              <a:t>ithin three themes:</a:t>
            </a:r>
            <a:endParaRPr lang="en-US" sz="2000" dirty="0">
              <a:latin typeface="Helvetica"/>
              <a:cs typeface="Helvetica"/>
              <a:sym typeface="Arial" pitchFamily="34" charset="0"/>
            </a:endParaRPr>
          </a:p>
        </p:txBody>
      </p:sp>
      <p:sp>
        <p:nvSpPr>
          <p:cNvPr id="44035" name="Slide Number Placehold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eaLnBrk="1" hangingPunct="1"/>
            <a:fld id="{647F43A2-49B3-4A17-930A-164E1DA64C72}" type="slidenum">
              <a:rPr lang="en-US" altLang="en-US" sz="1000">
                <a:latin typeface="Arial" panose="020B0604020202020204" pitchFamily="34" charset="0"/>
              </a:rPr>
              <a:pPr eaLnBrk="1" hangingPunct="1"/>
              <a:t>6</a:t>
            </a:fld>
            <a:endParaRPr lang="en-US" altLang="en-US" sz="1000">
              <a:latin typeface="Arial" panose="020B0604020202020204" pitchFamily="34" charset="0"/>
            </a:endParaRPr>
          </a:p>
        </p:txBody>
      </p:sp>
      <p:sp>
        <p:nvSpPr>
          <p:cNvPr id="14" name="AutoShape 30"/>
          <p:cNvSpPr>
            <a:spLocks/>
          </p:cNvSpPr>
          <p:nvPr/>
        </p:nvSpPr>
        <p:spPr bwMode="auto">
          <a:xfrm>
            <a:off x="3569469" y="2693736"/>
            <a:ext cx="2159000" cy="533400"/>
          </a:xfrm>
          <a:prstGeom prst="roundRect">
            <a:avLst>
              <a:gd name="adj" fmla="val 16667"/>
            </a:avLst>
          </a:prstGeom>
          <a:gradFill flip="none" rotWithShape="1">
            <a:gsLst>
              <a:gs pos="0">
                <a:srgbClr val="5DB5FC"/>
              </a:gs>
              <a:gs pos="100000">
                <a:srgbClr val="FFFFFF"/>
              </a:gs>
            </a:gsLst>
            <a:path path="circle">
              <a:fillToRect l="100000" t="100000"/>
            </a:path>
            <a:tileRect r="-100000" b="-100000"/>
          </a:gradFill>
          <a:ln w="25400">
            <a:noFill/>
            <a:round/>
            <a:headEnd/>
            <a:tailEnd/>
          </a:ln>
        </p:spPr>
        <p:txBody>
          <a:bodyPr/>
          <a:lstStyle/>
          <a:p>
            <a:pPr eaLnBrk="0" hangingPunct="0">
              <a:defRPr/>
            </a:pPr>
            <a:endParaRPr lang="en-US">
              <a:latin typeface="Times" charset="0"/>
              <a:ea typeface="ＭＳ Ｐゴシック" charset="0"/>
              <a:cs typeface="ＭＳ Ｐゴシック" charset="0"/>
            </a:endParaRPr>
          </a:p>
        </p:txBody>
      </p:sp>
      <p:sp>
        <p:nvSpPr>
          <p:cNvPr id="15" name="Rectangle 21"/>
          <p:cNvSpPr>
            <a:spLocks/>
          </p:cNvSpPr>
          <p:nvPr/>
        </p:nvSpPr>
        <p:spPr bwMode="auto">
          <a:xfrm>
            <a:off x="3028950" y="2738438"/>
            <a:ext cx="3309938" cy="446087"/>
          </a:xfrm>
          <a:prstGeom prst="rect">
            <a:avLst/>
          </a:prstGeom>
          <a:noFill/>
          <a:ln w="9525">
            <a:noFill/>
            <a:miter lim="800000"/>
            <a:headEnd/>
            <a:tailEnd/>
          </a:ln>
        </p:spPr>
        <p:txBody>
          <a:bodyPr wrap="none" lIns="38100" tIns="38100" rIns="87738" bIns="38100" anchor="ctr">
            <a:spAutoFit/>
          </a:bodyPr>
          <a:lstStyle/>
          <a:p>
            <a:pPr marL="49213" algn="ctr" eaLnBrk="0" hangingPunct="0">
              <a:defRPr/>
            </a:pPr>
            <a:r>
              <a:rPr lang="en-US" dirty="0">
                <a:latin typeface="+mj-lt"/>
                <a:ea typeface="ＭＳ Ｐゴシック" charset="0"/>
                <a:cs typeface="Arial" pitchFamily="34" charset="0"/>
                <a:sym typeface="Arial" pitchFamily="34" charset="0"/>
              </a:rPr>
              <a:t>Healthcare</a:t>
            </a:r>
          </a:p>
        </p:txBody>
      </p:sp>
      <p:sp>
        <p:nvSpPr>
          <p:cNvPr id="16" name="AutoShape 30"/>
          <p:cNvSpPr>
            <a:spLocks/>
          </p:cNvSpPr>
          <p:nvPr/>
        </p:nvSpPr>
        <p:spPr bwMode="auto">
          <a:xfrm>
            <a:off x="2814202" y="2066332"/>
            <a:ext cx="3612516" cy="533400"/>
          </a:xfrm>
          <a:prstGeom prst="roundRect">
            <a:avLst>
              <a:gd name="adj" fmla="val 16667"/>
            </a:avLst>
          </a:prstGeom>
          <a:gradFill flip="none" rotWithShape="1">
            <a:gsLst>
              <a:gs pos="0">
                <a:schemeClr val="accent6">
                  <a:lumMod val="60000"/>
                  <a:lumOff val="40000"/>
                </a:schemeClr>
              </a:gs>
              <a:gs pos="100000">
                <a:srgbClr val="FFFFFF"/>
              </a:gs>
            </a:gsLst>
            <a:path path="circle">
              <a:fillToRect l="100000" t="100000"/>
            </a:path>
            <a:tileRect r="-100000" b="-100000"/>
          </a:gradFill>
          <a:ln w="25400">
            <a:noFill/>
            <a:round/>
            <a:headEnd/>
            <a:tailEnd/>
          </a:ln>
        </p:spPr>
        <p:txBody>
          <a:bodyPr/>
          <a:lstStyle/>
          <a:p>
            <a:pPr eaLnBrk="0" hangingPunct="0">
              <a:defRPr/>
            </a:pPr>
            <a:endParaRPr lang="en-US">
              <a:latin typeface="Times" charset="0"/>
              <a:ea typeface="ＭＳ Ｐゴシック" charset="0"/>
              <a:cs typeface="ＭＳ Ｐゴシック" charset="0"/>
            </a:endParaRPr>
          </a:p>
        </p:txBody>
      </p:sp>
      <p:sp>
        <p:nvSpPr>
          <p:cNvPr id="17" name="Rectangle 21"/>
          <p:cNvSpPr>
            <a:spLocks/>
          </p:cNvSpPr>
          <p:nvPr/>
        </p:nvSpPr>
        <p:spPr bwMode="auto">
          <a:xfrm>
            <a:off x="2960688" y="2112963"/>
            <a:ext cx="3319462" cy="446087"/>
          </a:xfrm>
          <a:prstGeom prst="rect">
            <a:avLst/>
          </a:prstGeom>
          <a:noFill/>
          <a:ln w="9525">
            <a:noFill/>
            <a:miter lim="800000"/>
            <a:headEnd/>
            <a:tailEnd/>
          </a:ln>
        </p:spPr>
        <p:txBody>
          <a:bodyPr wrap="none" lIns="38100" tIns="38100" rIns="87738" bIns="38100" anchor="ctr">
            <a:spAutoFit/>
          </a:bodyPr>
          <a:lstStyle/>
          <a:p>
            <a:pPr marL="49213" algn="ctr" eaLnBrk="0" hangingPunct="0">
              <a:defRPr/>
            </a:pPr>
            <a:r>
              <a:rPr lang="en-US" dirty="0">
                <a:latin typeface="+mj-lt"/>
                <a:ea typeface="ＭＳ Ｐゴシック" charset="0"/>
                <a:cs typeface="Arial" pitchFamily="34" charset="0"/>
                <a:sym typeface="Arial" pitchFamily="34" charset="0"/>
              </a:rPr>
              <a:t>Information Technology</a:t>
            </a:r>
          </a:p>
        </p:txBody>
      </p:sp>
      <p:sp>
        <p:nvSpPr>
          <p:cNvPr id="18" name="AutoShape 30"/>
          <p:cNvSpPr>
            <a:spLocks/>
          </p:cNvSpPr>
          <p:nvPr/>
        </p:nvSpPr>
        <p:spPr bwMode="auto">
          <a:xfrm>
            <a:off x="2413001" y="3332258"/>
            <a:ext cx="4279900" cy="533400"/>
          </a:xfrm>
          <a:prstGeom prst="roundRect">
            <a:avLst>
              <a:gd name="adj" fmla="val 16667"/>
            </a:avLst>
          </a:prstGeom>
          <a:gradFill flip="none" rotWithShape="1">
            <a:gsLst>
              <a:gs pos="0">
                <a:srgbClr val="008000"/>
              </a:gs>
              <a:gs pos="100000">
                <a:srgbClr val="FFFFFF"/>
              </a:gs>
            </a:gsLst>
            <a:path path="circle">
              <a:fillToRect l="100000" t="100000"/>
            </a:path>
            <a:tileRect r="-100000" b="-100000"/>
          </a:gradFill>
          <a:ln w="25400">
            <a:noFill/>
            <a:round/>
            <a:headEnd/>
            <a:tailEnd/>
          </a:ln>
        </p:spPr>
        <p:txBody>
          <a:bodyPr/>
          <a:lstStyle/>
          <a:p>
            <a:pPr eaLnBrk="0" hangingPunct="0">
              <a:defRPr/>
            </a:pPr>
            <a:endParaRPr lang="en-US">
              <a:latin typeface="Times" charset="0"/>
              <a:ea typeface="ＭＳ Ｐゴシック" charset="0"/>
              <a:cs typeface="ＭＳ Ｐゴシック" charset="0"/>
            </a:endParaRPr>
          </a:p>
        </p:txBody>
      </p:sp>
      <p:sp>
        <p:nvSpPr>
          <p:cNvPr id="19" name="Rectangle 21"/>
          <p:cNvSpPr>
            <a:spLocks/>
          </p:cNvSpPr>
          <p:nvPr/>
        </p:nvSpPr>
        <p:spPr bwMode="auto">
          <a:xfrm>
            <a:off x="2603500" y="3343275"/>
            <a:ext cx="4027488" cy="446088"/>
          </a:xfrm>
          <a:prstGeom prst="rect">
            <a:avLst/>
          </a:prstGeom>
          <a:noFill/>
          <a:ln w="9525">
            <a:noFill/>
            <a:miter lim="800000"/>
            <a:headEnd/>
            <a:tailEnd/>
          </a:ln>
        </p:spPr>
        <p:txBody>
          <a:bodyPr wrap="none" lIns="38100" tIns="38100" rIns="87738" bIns="38100" anchor="ctr">
            <a:spAutoFit/>
          </a:bodyPr>
          <a:lstStyle/>
          <a:p>
            <a:pPr marL="49213" algn="ctr" eaLnBrk="0" hangingPunct="0">
              <a:defRPr/>
            </a:pPr>
            <a:r>
              <a:rPr lang="en-US" dirty="0">
                <a:latin typeface="+mj-lt"/>
                <a:ea typeface="ＭＳ Ｐゴシック" charset="0"/>
                <a:cs typeface="Arial" pitchFamily="34" charset="0"/>
                <a:sym typeface="Arial" pitchFamily="34" charset="0"/>
              </a:rPr>
              <a:t>Energy and the Environment</a:t>
            </a:r>
          </a:p>
        </p:txBody>
      </p:sp>
      <p:pic>
        <p:nvPicPr>
          <p:cNvPr id="44048"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7438" y="4435475"/>
            <a:ext cx="1270000" cy="169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9" name="Picture 4" descr="Imperial LCN 1 Sep 10.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7350" y="4451350"/>
            <a:ext cx="1357313" cy="171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50" name="Picture 2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226175" y="4446588"/>
            <a:ext cx="2543175" cy="169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51" name="Picture 30" descr="Diamond Lab.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536950" y="4440238"/>
            <a:ext cx="1270000" cy="170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52"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65313" y="4448175"/>
            <a:ext cx="1573212" cy="169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25" y="857250"/>
            <a:ext cx="2776538"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2" name="Picture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625" y="5214938"/>
            <a:ext cx="2778125" cy="150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AutoShape 4"/>
          <p:cNvSpPr>
            <a:spLocks/>
          </p:cNvSpPr>
          <p:nvPr/>
        </p:nvSpPr>
        <p:spPr bwMode="auto">
          <a:xfrm>
            <a:off x="3429000" y="1204913"/>
            <a:ext cx="5410200" cy="2152650"/>
          </a:xfrm>
          <a:prstGeom prst="roundRect">
            <a:avLst>
              <a:gd name="adj" fmla="val 16667"/>
            </a:avLst>
          </a:prstGeom>
          <a:solidFill>
            <a:schemeClr val="bg1">
              <a:lumMod val="85000"/>
            </a:schemeClr>
          </a:solidFill>
          <a:ln w="25400">
            <a:solidFill>
              <a:schemeClr val="bg1">
                <a:lumMod val="50000"/>
              </a:schemeClr>
            </a:solidFill>
            <a:round/>
            <a:headEnd/>
            <a:tailEnd/>
          </a:ln>
        </p:spPr>
        <p:txBody>
          <a:bodyPr/>
          <a:lstStyle/>
          <a:p>
            <a:pPr>
              <a:defRPr/>
            </a:pPr>
            <a:endParaRPr lang="en-GB">
              <a:solidFill>
                <a:srgbClr val="000000"/>
              </a:solidFill>
              <a:latin typeface="Times" charset="0"/>
              <a:ea typeface="ヒラギノ明朝 Pro W3" charset="-128"/>
              <a:sym typeface="Times" charset="0"/>
            </a:endParaRPr>
          </a:p>
        </p:txBody>
      </p:sp>
      <p:sp>
        <p:nvSpPr>
          <p:cNvPr id="46084" name="Rectangle 5"/>
          <p:cNvSpPr>
            <a:spLocks/>
          </p:cNvSpPr>
          <p:nvPr/>
        </p:nvSpPr>
        <p:spPr bwMode="auto">
          <a:xfrm>
            <a:off x="3546475" y="1357313"/>
            <a:ext cx="5287963" cy="192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8100" tIns="38100" rIns="89428" bIns="38100" anchor="ct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eaLnBrk="1" hangingPunct="1">
              <a:buClr>
                <a:srgbClr val="FFFFFF"/>
              </a:buClr>
              <a:buSzPct val="100000"/>
              <a:buFont typeface="Wingdings" panose="05000000000000000000" pitchFamily="2" charset="2"/>
              <a:buChar char="ü"/>
            </a:pPr>
            <a:r>
              <a:rPr lang="en-US" altLang="en-US" sz="2000">
                <a:latin typeface="Arial" panose="020B0604020202020204" pitchFamily="34" charset="0"/>
                <a:ea typeface="ヒラギノ明朝 Pro W3"/>
                <a:cs typeface="ヒラギノ明朝 Pro W3"/>
                <a:sym typeface="Arial" panose="020B0604020202020204" pitchFamily="34" charset="0"/>
              </a:rPr>
              <a:t> Eight-storey building in the heart of London</a:t>
            </a:r>
          </a:p>
          <a:p>
            <a:pPr eaLnBrk="1" hangingPunct="1">
              <a:buClr>
                <a:srgbClr val="FFFFFF"/>
              </a:buClr>
              <a:buSzPct val="100000"/>
              <a:buFont typeface="Wingdings" panose="05000000000000000000" pitchFamily="2" charset="2"/>
              <a:buChar char="ü"/>
            </a:pPr>
            <a:r>
              <a:rPr lang="en-US" altLang="en-US" sz="2000">
                <a:latin typeface="Arial" panose="020B0604020202020204" pitchFamily="34" charset="0"/>
                <a:ea typeface="ヒラギノ明朝 Pro W3"/>
                <a:cs typeface="ヒラギノ明朝 Pro W3"/>
                <a:sym typeface="Arial" panose="020B0604020202020204" pitchFamily="34" charset="0"/>
              </a:rPr>
              <a:t> Clean rooms</a:t>
            </a:r>
          </a:p>
          <a:p>
            <a:pPr eaLnBrk="1" hangingPunct="1">
              <a:buClr>
                <a:srgbClr val="FFFFFF"/>
              </a:buClr>
              <a:buSzPct val="100000"/>
              <a:buFont typeface="Wingdings" panose="05000000000000000000" pitchFamily="2" charset="2"/>
              <a:buChar char="ü"/>
            </a:pPr>
            <a:r>
              <a:rPr lang="en-US" altLang="en-US" sz="2000">
                <a:latin typeface="Arial" panose="020B0604020202020204" pitchFamily="34" charset="0"/>
                <a:ea typeface="ヒラギノ明朝 Pro W3"/>
                <a:cs typeface="ヒラギノ明朝 Pro W3"/>
                <a:sym typeface="Arial" panose="020B0604020202020204" pitchFamily="34" charset="0"/>
              </a:rPr>
              <a:t> High end computing for modelling</a:t>
            </a:r>
          </a:p>
          <a:p>
            <a:pPr eaLnBrk="1" hangingPunct="1">
              <a:buClr>
                <a:srgbClr val="FFFFFF"/>
              </a:buClr>
              <a:buSzPct val="100000"/>
              <a:buFont typeface="Wingdings" panose="05000000000000000000" pitchFamily="2" charset="2"/>
              <a:buChar char="ü"/>
            </a:pPr>
            <a:r>
              <a:rPr lang="en-US" altLang="en-US" sz="2000">
                <a:latin typeface="Arial" panose="020B0604020202020204" pitchFamily="34" charset="0"/>
                <a:ea typeface="ヒラギノ明朝 Pro W3"/>
                <a:cs typeface="ヒラギノ明朝 Pro W3"/>
                <a:sym typeface="Arial" panose="020B0604020202020204" pitchFamily="34" charset="0"/>
              </a:rPr>
              <a:t> Ultra-low vibration</a:t>
            </a:r>
          </a:p>
          <a:p>
            <a:pPr eaLnBrk="1" hangingPunct="1">
              <a:buClr>
                <a:srgbClr val="FFFFFF"/>
              </a:buClr>
              <a:buSzPct val="100000"/>
              <a:buFont typeface="Wingdings" panose="05000000000000000000" pitchFamily="2" charset="2"/>
              <a:buChar char="ü"/>
            </a:pPr>
            <a:r>
              <a:rPr lang="en-US" altLang="en-US" sz="2000">
                <a:latin typeface="Arial" panose="020B0604020202020204" pitchFamily="34" charset="0"/>
                <a:ea typeface="ヒラギノ明朝 Pro W3"/>
                <a:cs typeface="ヒラギノ明朝 Pro W3"/>
                <a:sym typeface="Arial" panose="020B0604020202020204" pitchFamily="34" charset="0"/>
              </a:rPr>
              <a:t> Characterisation, fabrication, modelling</a:t>
            </a:r>
          </a:p>
          <a:p>
            <a:pPr eaLnBrk="1" hangingPunct="1">
              <a:buClr>
                <a:srgbClr val="FFFFFF"/>
              </a:buClr>
              <a:buSzPct val="100000"/>
              <a:buFont typeface="Wingdings" panose="05000000000000000000" pitchFamily="2" charset="2"/>
              <a:buChar char="ü"/>
            </a:pPr>
            <a:r>
              <a:rPr lang="en-US" altLang="en-US" sz="2000">
                <a:latin typeface="Arial" panose="020B0604020202020204" pitchFamily="34" charset="0"/>
                <a:ea typeface="ヒラギノ明朝 Pro W3"/>
                <a:cs typeface="ヒラギノ明朝 Pro W3"/>
                <a:sym typeface="Arial" panose="020B0604020202020204" pitchFamily="34" charset="0"/>
              </a:rPr>
              <a:t> Nanomedicine research laboratories</a:t>
            </a:r>
          </a:p>
        </p:txBody>
      </p:sp>
      <p:sp>
        <p:nvSpPr>
          <p:cNvPr id="46085" name="Rectangle 7"/>
          <p:cNvSpPr>
            <a:spLocks noChangeArrowheads="1"/>
          </p:cNvSpPr>
          <p:nvPr/>
        </p:nvSpPr>
        <p:spPr bwMode="auto">
          <a:xfrm>
            <a:off x="0" y="0"/>
            <a:ext cx="7696200"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0800" tIns="50800" rIns="132080" bIns="50800" anchor="ctr"/>
          <a:lstStyle>
            <a:lvl1pPr marL="39688"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eaLnBrk="1" hangingPunct="1"/>
            <a:r>
              <a:rPr lang="en-US" altLang="en-US" sz="2800" b="1">
                <a:solidFill>
                  <a:srgbClr val="FFFFFF"/>
                </a:solidFill>
                <a:latin typeface="Helvetica" panose="020B0604020202020204" pitchFamily="34" charset="0"/>
                <a:ea typeface="ヒラギノ角ゴ Pro W6"/>
                <a:cs typeface="ヒラギノ角ゴ Pro W6"/>
                <a:sym typeface="Helvetica" panose="020B0604020202020204" pitchFamily="34" charset="0"/>
              </a:rPr>
              <a:t>New Facilities in Central London</a:t>
            </a:r>
          </a:p>
        </p:txBody>
      </p:sp>
      <p:sp>
        <p:nvSpPr>
          <p:cNvPr id="9224" name="AutoShape 4"/>
          <p:cNvSpPr>
            <a:spLocks/>
          </p:cNvSpPr>
          <p:nvPr/>
        </p:nvSpPr>
        <p:spPr bwMode="auto">
          <a:xfrm>
            <a:off x="3448050" y="3643313"/>
            <a:ext cx="5410200" cy="2714625"/>
          </a:xfrm>
          <a:prstGeom prst="roundRect">
            <a:avLst>
              <a:gd name="adj" fmla="val 16667"/>
            </a:avLst>
          </a:prstGeom>
          <a:solidFill>
            <a:schemeClr val="bg1">
              <a:lumMod val="85000"/>
            </a:schemeClr>
          </a:solidFill>
          <a:ln w="25400">
            <a:solidFill>
              <a:schemeClr val="bg1">
                <a:lumMod val="50000"/>
              </a:schemeClr>
            </a:solidFill>
            <a:round/>
            <a:headEnd/>
            <a:tailEnd/>
          </a:ln>
        </p:spPr>
        <p:txBody>
          <a:bodyPr/>
          <a:lstStyle/>
          <a:p>
            <a:pPr>
              <a:defRPr/>
            </a:pPr>
            <a:endParaRPr lang="en-GB">
              <a:solidFill>
                <a:srgbClr val="000000"/>
              </a:solidFill>
              <a:latin typeface="Times" charset="0"/>
              <a:ea typeface="ヒラギノ明朝 Pro W3" charset="-128"/>
              <a:sym typeface="Times" charset="0"/>
            </a:endParaRPr>
          </a:p>
        </p:txBody>
      </p:sp>
      <p:sp>
        <p:nvSpPr>
          <p:cNvPr id="46087" name="Rectangle 5"/>
          <p:cNvSpPr>
            <a:spLocks/>
          </p:cNvSpPr>
          <p:nvPr/>
        </p:nvSpPr>
        <p:spPr bwMode="auto">
          <a:xfrm>
            <a:off x="3565525" y="4022725"/>
            <a:ext cx="5275263" cy="223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89428" bIns="38100" anchor="ct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pPr eaLnBrk="1" hangingPunct="1">
              <a:buClr>
                <a:srgbClr val="FFFFFF"/>
              </a:buClr>
              <a:buSzPct val="100000"/>
            </a:pPr>
            <a:r>
              <a:rPr lang="en-US" altLang="en-US" sz="2000" b="1">
                <a:latin typeface="Arial" panose="020B0604020202020204" pitchFamily="34" charset="0"/>
                <a:ea typeface="ヒラギノ明朝 Pro W3"/>
                <a:cs typeface="ヒラギノ明朝 Pro W3"/>
                <a:sym typeface="Arial" panose="020B0604020202020204" pitchFamily="34" charset="0"/>
              </a:rPr>
              <a:t>Joint laboratory facilities &amp; access</a:t>
            </a:r>
          </a:p>
          <a:p>
            <a:pPr eaLnBrk="1" hangingPunct="1">
              <a:buClr>
                <a:srgbClr val="FFFFFF"/>
              </a:buClr>
              <a:buSzPct val="100000"/>
              <a:buFont typeface="Wingdings" panose="05000000000000000000" pitchFamily="2" charset="2"/>
              <a:buChar char="ü"/>
            </a:pPr>
            <a:r>
              <a:rPr lang="en-US" altLang="en-US" sz="2000">
                <a:latin typeface="Arial" panose="020B0604020202020204" pitchFamily="34" charset="0"/>
                <a:ea typeface="ヒラギノ明朝 Pro W3"/>
                <a:cs typeface="ヒラギノ明朝 Pro W3"/>
                <a:sym typeface="Arial" panose="020B0604020202020204" pitchFamily="34" charset="0"/>
              </a:rPr>
              <a:t> LCN clean rooms</a:t>
            </a:r>
          </a:p>
          <a:p>
            <a:pPr eaLnBrk="1" hangingPunct="1">
              <a:buClr>
                <a:srgbClr val="FFFFFF"/>
              </a:buClr>
              <a:buSzPct val="100000"/>
              <a:buFont typeface="Wingdings" panose="05000000000000000000" pitchFamily="2" charset="2"/>
              <a:buChar char="ü"/>
            </a:pPr>
            <a:r>
              <a:rPr lang="en-US" altLang="en-US" sz="2000">
                <a:latin typeface="Arial" panose="020B0604020202020204" pitchFamily="34" charset="0"/>
                <a:ea typeface="ヒラギノ明朝 Pro W3"/>
                <a:cs typeface="ヒラギノ明朝 Pro W3"/>
                <a:sym typeface="Arial" panose="020B0604020202020204" pitchFamily="34" charset="0"/>
              </a:rPr>
              <a:t> SEM/FIB at UCL</a:t>
            </a:r>
          </a:p>
          <a:p>
            <a:pPr eaLnBrk="1" hangingPunct="1">
              <a:buClr>
                <a:srgbClr val="FFFFFF"/>
              </a:buClr>
              <a:buSzPct val="100000"/>
              <a:buFont typeface="Wingdings" panose="05000000000000000000" pitchFamily="2" charset="2"/>
              <a:buChar char="ü"/>
            </a:pPr>
            <a:r>
              <a:rPr lang="en-US" altLang="en-US" sz="2000">
                <a:latin typeface="Arial" panose="020B0604020202020204" pitchFamily="34" charset="0"/>
                <a:ea typeface="ヒラギノ明朝 Pro W3"/>
                <a:cs typeface="ヒラギノ明朝 Pro W3"/>
                <a:sym typeface="Arial" panose="020B0604020202020204" pitchFamily="34" charset="0"/>
              </a:rPr>
              <a:t> Titan TEM at Imperial Materials</a:t>
            </a:r>
          </a:p>
          <a:p>
            <a:pPr eaLnBrk="1" hangingPunct="1">
              <a:buClr>
                <a:srgbClr val="FFFFFF"/>
              </a:buClr>
              <a:buSzPct val="100000"/>
              <a:buFont typeface="Wingdings" panose="05000000000000000000" pitchFamily="2" charset="2"/>
              <a:buChar char="ü"/>
            </a:pPr>
            <a:r>
              <a:rPr lang="en-US" altLang="en-US" sz="2000">
                <a:latin typeface="Arial" panose="020B0604020202020204" pitchFamily="34" charset="0"/>
                <a:ea typeface="ヒラギノ明朝 Pro W3"/>
                <a:cs typeface="ヒラギノ明朝 Pro W3"/>
                <a:sym typeface="Arial" panose="020B0604020202020204" pitchFamily="34" charset="0"/>
              </a:rPr>
              <a:t>  AFM training scheme at UCL</a:t>
            </a:r>
          </a:p>
          <a:p>
            <a:pPr eaLnBrk="1" hangingPunct="1">
              <a:buClr>
                <a:srgbClr val="FFFFFF"/>
              </a:buClr>
              <a:buSzPct val="100000"/>
              <a:buFont typeface="Wingdings" panose="05000000000000000000" pitchFamily="2" charset="2"/>
              <a:buChar char="ü"/>
            </a:pPr>
            <a:r>
              <a:rPr lang="en-US" altLang="en-US" sz="2000">
                <a:latin typeface="Arial" panose="020B0604020202020204" pitchFamily="34" charset="0"/>
                <a:ea typeface="ヒラギノ明朝 Pro W3"/>
                <a:cs typeface="ヒラギノ明朝 Pro W3"/>
                <a:sym typeface="Arial" panose="020B0604020202020204" pitchFamily="34" charset="0"/>
              </a:rPr>
              <a:t> TEM training at IC Materials</a:t>
            </a:r>
          </a:p>
          <a:p>
            <a:pPr lvl="1" eaLnBrk="1" hangingPunct="1">
              <a:buClr>
                <a:srgbClr val="FFFFFF"/>
              </a:buClr>
              <a:buSzPct val="100000"/>
              <a:buFont typeface="Arial" panose="020B0604020202020204" pitchFamily="34" charset="0"/>
              <a:buChar char="•"/>
            </a:pPr>
            <a:endParaRPr lang="en-US" altLang="en-US" sz="2000">
              <a:solidFill>
                <a:srgbClr val="FFFFFF"/>
              </a:solidFill>
              <a:latin typeface="Arial" panose="020B0604020202020204" pitchFamily="34" charset="0"/>
              <a:ea typeface="ヒラギノ明朝 Pro W3"/>
              <a:cs typeface="ヒラギノ明朝 Pro W3"/>
              <a:sym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324" y="50800"/>
            <a:ext cx="8145151" cy="830263"/>
          </a:xfrm>
        </p:spPr>
        <p:txBody>
          <a:bodyPr/>
          <a:lstStyle/>
          <a:p>
            <a:pPr>
              <a:defRPr/>
            </a:pPr>
            <a:r>
              <a:rPr lang="fr-CH" dirty="0" smtClean="0"/>
              <a:t>Cell surface attacked by bacterial nanodrills</a:t>
            </a:r>
            <a:endParaRPr lang="en-GB" dirty="0"/>
          </a:p>
        </p:txBody>
      </p:sp>
      <p:pic>
        <p:nvPicPr>
          <p:cNvPr id="48130" name="Picture 3" descr="r3_8-low-res.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5663" y="825500"/>
            <a:ext cx="7424737" cy="603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1"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08788" y="5229225"/>
            <a:ext cx="2443162"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Picture 2" descr="C:\Users\Carl ADMIN\Desktop\PFP data\PFP AFM Data\MM8\2013\2013_05_31\processed\DOPC_SM_Chol2_LSLYx2.018_1.png"/>
          <p:cNvPicPr>
            <a:picLocks noChangeAspect="1" noChangeArrowheads="1"/>
          </p:cNvPicPr>
          <p:nvPr/>
        </p:nvPicPr>
        <p:blipFill>
          <a:blip r:embed="rId3">
            <a:extLst>
              <a:ext uri="{28A0092B-C50C-407E-A947-70E740481C1C}">
                <a14:useLocalDpi xmlns:a14="http://schemas.microsoft.com/office/drawing/2010/main" val="0"/>
              </a:ext>
            </a:extLst>
          </a:blip>
          <a:srcRect t="5298" r="17143" b="12675"/>
          <a:stretch>
            <a:fillRect/>
          </a:stretch>
        </p:blipFill>
        <p:spPr bwMode="auto">
          <a:xfrm>
            <a:off x="336550" y="1258888"/>
            <a:ext cx="7575550" cy="498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4" name="TextBox 2"/>
          <p:cNvSpPr txBox="1">
            <a:spLocks noChangeArrowheads="1"/>
          </p:cNvSpPr>
          <p:nvPr/>
        </p:nvSpPr>
        <p:spPr bwMode="auto">
          <a:xfrm>
            <a:off x="7427913" y="1358900"/>
            <a:ext cx="393700" cy="585788"/>
          </a:xfrm>
          <a:prstGeom prst="rect">
            <a:avLst/>
          </a:prstGeom>
          <a:solidFill>
            <a:schemeClr val="bg1">
              <a:alpha val="65097"/>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GB" altLang="en-US" sz="3200" b="1">
                <a:solidFill>
                  <a:srgbClr val="FF0000"/>
                </a:solidFill>
              </a:rPr>
              <a:t>1</a:t>
            </a:r>
          </a:p>
        </p:txBody>
      </p:sp>
      <p:sp>
        <p:nvSpPr>
          <p:cNvPr id="4" name="Title 3"/>
          <p:cNvSpPr>
            <a:spLocks noGrp="1"/>
          </p:cNvSpPr>
          <p:nvPr>
            <p:ph type="title"/>
          </p:nvPr>
        </p:nvSpPr>
        <p:spPr>
          <a:xfrm>
            <a:off x="60325" y="50800"/>
            <a:ext cx="8029004" cy="830263"/>
          </a:xfrm>
        </p:spPr>
        <p:txBody>
          <a:bodyPr/>
          <a:lstStyle/>
          <a:p>
            <a:pPr>
              <a:defRPr/>
            </a:pPr>
            <a:r>
              <a:rPr lang="en-GB" sz="3600" dirty="0" smtClean="0"/>
              <a:t>Membrane perforation in real time</a:t>
            </a:r>
            <a:endParaRPr lang="en-GB" sz="3600" dirty="0"/>
          </a:p>
        </p:txBody>
      </p:sp>
      <p:grpSp>
        <p:nvGrpSpPr>
          <p:cNvPr id="6" name="Group 5"/>
          <p:cNvGrpSpPr>
            <a:grpSpLocks/>
          </p:cNvGrpSpPr>
          <p:nvPr/>
        </p:nvGrpSpPr>
        <p:grpSpPr bwMode="auto">
          <a:xfrm>
            <a:off x="336550" y="1258888"/>
            <a:ext cx="7567613" cy="4987925"/>
            <a:chOff x="0" y="1086922"/>
            <a:chExt cx="7567749" cy="4988758"/>
          </a:xfrm>
        </p:grpSpPr>
        <p:pic>
          <p:nvPicPr>
            <p:cNvPr id="49174" name="Picture 2" descr="C:\Users\Carl ADMIN\Desktop\PFP data\PFP AFM Data\MM8\2013\2013_05_31\processed\DOPC_SM_Chol2_LSLYx2_DTTx1.019_1.png"/>
            <p:cNvPicPr>
              <a:picLocks noChangeAspect="1" noChangeArrowheads="1"/>
            </p:cNvPicPr>
            <p:nvPr/>
          </p:nvPicPr>
          <p:blipFill>
            <a:blip r:embed="rId4">
              <a:extLst>
                <a:ext uri="{28A0092B-C50C-407E-A947-70E740481C1C}">
                  <a14:useLocalDpi xmlns:a14="http://schemas.microsoft.com/office/drawing/2010/main" val="0"/>
                </a:ext>
              </a:extLst>
            </a:blip>
            <a:srcRect t="5298" r="17238" b="12675"/>
            <a:stretch>
              <a:fillRect/>
            </a:stretch>
          </p:blipFill>
          <p:spPr bwMode="auto">
            <a:xfrm>
              <a:off x="0" y="1086922"/>
              <a:ext cx="7567749" cy="4988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75" name="TextBox 7"/>
            <p:cNvSpPr txBox="1">
              <a:spLocks noChangeArrowheads="1"/>
            </p:cNvSpPr>
            <p:nvPr/>
          </p:nvSpPr>
          <p:spPr bwMode="auto">
            <a:xfrm>
              <a:off x="5227198" y="1162681"/>
              <a:ext cx="113787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GB" altLang="en-US" sz="3200">
                  <a:solidFill>
                    <a:schemeClr val="bg1"/>
                  </a:solidFill>
                </a:rPr>
                <a:t>+ DTT</a:t>
              </a:r>
              <a:endParaRPr lang="en-GB" altLang="en-US">
                <a:solidFill>
                  <a:schemeClr val="bg1"/>
                </a:solidFill>
              </a:endParaRPr>
            </a:p>
          </p:txBody>
        </p:sp>
        <p:sp>
          <p:nvSpPr>
            <p:cNvPr id="9" name="Down Arrow 8"/>
            <p:cNvSpPr/>
            <p:nvPr/>
          </p:nvSpPr>
          <p:spPr>
            <a:xfrm>
              <a:off x="5573813" y="1747432"/>
              <a:ext cx="442920" cy="508085"/>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GB"/>
            </a:p>
          </p:txBody>
        </p:sp>
        <p:sp>
          <p:nvSpPr>
            <p:cNvPr id="49177" name="TextBox 9"/>
            <p:cNvSpPr txBox="1">
              <a:spLocks noChangeArrowheads="1"/>
            </p:cNvSpPr>
            <p:nvPr/>
          </p:nvSpPr>
          <p:spPr bwMode="auto">
            <a:xfrm>
              <a:off x="7092280" y="1188041"/>
              <a:ext cx="393056" cy="584775"/>
            </a:xfrm>
            <a:prstGeom prst="rect">
              <a:avLst/>
            </a:prstGeom>
            <a:solidFill>
              <a:schemeClr val="bg1">
                <a:alpha val="65097"/>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GB" altLang="en-US" sz="3200" b="1">
                  <a:solidFill>
                    <a:srgbClr val="FF0000"/>
                  </a:solidFill>
                </a:rPr>
                <a:t>2</a:t>
              </a:r>
            </a:p>
          </p:txBody>
        </p:sp>
      </p:grpSp>
      <p:grpSp>
        <p:nvGrpSpPr>
          <p:cNvPr id="11" name="Group 10"/>
          <p:cNvGrpSpPr>
            <a:grpSpLocks/>
          </p:cNvGrpSpPr>
          <p:nvPr/>
        </p:nvGrpSpPr>
        <p:grpSpPr bwMode="auto">
          <a:xfrm>
            <a:off x="336550" y="1258888"/>
            <a:ext cx="7567613" cy="4987925"/>
            <a:chOff x="0" y="1086921"/>
            <a:chExt cx="7567749" cy="4988759"/>
          </a:xfrm>
        </p:grpSpPr>
        <p:pic>
          <p:nvPicPr>
            <p:cNvPr id="49172" name="Picture 3" descr="C:\Users\Carl ADMIN\Desktop\PFP data\PFP AFM Data\MM8\2013\2013_05_31\processed\DOPC_SM_Chol2_LSLYx2_DTTx1.020_1.png"/>
            <p:cNvPicPr>
              <a:picLocks noChangeAspect="1" noChangeArrowheads="1"/>
            </p:cNvPicPr>
            <p:nvPr/>
          </p:nvPicPr>
          <p:blipFill>
            <a:blip r:embed="rId5">
              <a:extLst>
                <a:ext uri="{28A0092B-C50C-407E-A947-70E740481C1C}">
                  <a14:useLocalDpi xmlns:a14="http://schemas.microsoft.com/office/drawing/2010/main" val="0"/>
                </a:ext>
              </a:extLst>
            </a:blip>
            <a:srcRect t="5298" r="17238" b="12675"/>
            <a:stretch>
              <a:fillRect/>
            </a:stretch>
          </p:blipFill>
          <p:spPr bwMode="auto">
            <a:xfrm>
              <a:off x="0" y="1086921"/>
              <a:ext cx="7567749" cy="4988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73" name="TextBox 12"/>
            <p:cNvSpPr txBox="1">
              <a:spLocks noChangeArrowheads="1"/>
            </p:cNvSpPr>
            <p:nvPr/>
          </p:nvSpPr>
          <p:spPr bwMode="auto">
            <a:xfrm>
              <a:off x="7092280" y="1188041"/>
              <a:ext cx="393056" cy="584775"/>
            </a:xfrm>
            <a:prstGeom prst="rect">
              <a:avLst/>
            </a:prstGeom>
            <a:solidFill>
              <a:schemeClr val="bg1">
                <a:alpha val="65097"/>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GB" altLang="en-US" sz="3200" b="1">
                  <a:solidFill>
                    <a:srgbClr val="FF0000"/>
                  </a:solidFill>
                </a:rPr>
                <a:t>3</a:t>
              </a:r>
            </a:p>
          </p:txBody>
        </p:sp>
      </p:grpSp>
      <p:grpSp>
        <p:nvGrpSpPr>
          <p:cNvPr id="14" name="Group 13"/>
          <p:cNvGrpSpPr>
            <a:grpSpLocks/>
          </p:cNvGrpSpPr>
          <p:nvPr/>
        </p:nvGrpSpPr>
        <p:grpSpPr bwMode="auto">
          <a:xfrm>
            <a:off x="336550" y="1258888"/>
            <a:ext cx="7567613" cy="4997450"/>
            <a:chOff x="0" y="1086922"/>
            <a:chExt cx="7567750" cy="4998918"/>
          </a:xfrm>
        </p:grpSpPr>
        <p:pic>
          <p:nvPicPr>
            <p:cNvPr id="49170" name="Picture 2" descr="C:\Users\Carl ADMIN\Desktop\PFP data\PFP AFM Data\MM8\2013\2013_05_31\processed\DOPC_SM_Chol2_LSLYx2_DTTx1.021_1.png"/>
            <p:cNvPicPr>
              <a:picLocks noChangeAspect="1" noChangeArrowheads="1"/>
            </p:cNvPicPr>
            <p:nvPr/>
          </p:nvPicPr>
          <p:blipFill>
            <a:blip r:embed="rId6">
              <a:extLst>
                <a:ext uri="{28A0092B-C50C-407E-A947-70E740481C1C}">
                  <a14:useLocalDpi xmlns:a14="http://schemas.microsoft.com/office/drawing/2010/main" val="0"/>
                </a:ext>
              </a:extLst>
            </a:blip>
            <a:srcRect t="5296" r="17238" b="12509"/>
            <a:stretch>
              <a:fillRect/>
            </a:stretch>
          </p:blipFill>
          <p:spPr bwMode="auto">
            <a:xfrm>
              <a:off x="0" y="1086922"/>
              <a:ext cx="7567750" cy="4998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71" name="TextBox 15"/>
            <p:cNvSpPr txBox="1">
              <a:spLocks noChangeArrowheads="1"/>
            </p:cNvSpPr>
            <p:nvPr/>
          </p:nvSpPr>
          <p:spPr bwMode="auto">
            <a:xfrm>
              <a:off x="7092280" y="1188041"/>
              <a:ext cx="393056" cy="584775"/>
            </a:xfrm>
            <a:prstGeom prst="rect">
              <a:avLst/>
            </a:prstGeom>
            <a:solidFill>
              <a:schemeClr val="bg1">
                <a:alpha val="65097"/>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GB" altLang="en-US" sz="3200" b="1">
                  <a:solidFill>
                    <a:srgbClr val="FF0000"/>
                  </a:solidFill>
                </a:rPr>
                <a:t>4</a:t>
              </a:r>
            </a:p>
          </p:txBody>
        </p:sp>
      </p:grpSp>
      <p:grpSp>
        <p:nvGrpSpPr>
          <p:cNvPr id="17" name="Group 16"/>
          <p:cNvGrpSpPr>
            <a:grpSpLocks/>
          </p:cNvGrpSpPr>
          <p:nvPr/>
        </p:nvGrpSpPr>
        <p:grpSpPr bwMode="auto">
          <a:xfrm>
            <a:off x="336550" y="1258888"/>
            <a:ext cx="7559675" cy="4987925"/>
            <a:chOff x="0" y="1086922"/>
            <a:chExt cx="7559040" cy="4987870"/>
          </a:xfrm>
        </p:grpSpPr>
        <p:pic>
          <p:nvPicPr>
            <p:cNvPr id="49168" name="Picture 2" descr="C:\Users\Carl ADMIN\Desktop\PFP data\PFP AFM Data\MM8\2013\2013_05_31\processed\DOPC_SM_Chol2_LSLYx2_DTTx1.022_1.png"/>
            <p:cNvPicPr>
              <a:picLocks noChangeAspect="1" noChangeArrowheads="1"/>
            </p:cNvPicPr>
            <p:nvPr/>
          </p:nvPicPr>
          <p:blipFill>
            <a:blip r:embed="rId7">
              <a:extLst>
                <a:ext uri="{28A0092B-C50C-407E-A947-70E740481C1C}">
                  <a14:useLocalDpi xmlns:a14="http://schemas.microsoft.com/office/drawing/2010/main" val="0"/>
                </a:ext>
              </a:extLst>
            </a:blip>
            <a:srcRect t="5298" r="17334" b="12689"/>
            <a:stretch>
              <a:fillRect/>
            </a:stretch>
          </p:blipFill>
          <p:spPr bwMode="auto">
            <a:xfrm>
              <a:off x="0" y="1086922"/>
              <a:ext cx="7559040" cy="4987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9" name="TextBox 18"/>
            <p:cNvSpPr txBox="1">
              <a:spLocks noChangeArrowheads="1"/>
            </p:cNvSpPr>
            <p:nvPr/>
          </p:nvSpPr>
          <p:spPr bwMode="auto">
            <a:xfrm>
              <a:off x="7092280" y="1188041"/>
              <a:ext cx="393056" cy="584775"/>
            </a:xfrm>
            <a:prstGeom prst="rect">
              <a:avLst/>
            </a:prstGeom>
            <a:solidFill>
              <a:schemeClr val="bg1">
                <a:alpha val="65097"/>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GB" altLang="en-US" sz="3200" b="1">
                  <a:solidFill>
                    <a:srgbClr val="FF0000"/>
                  </a:solidFill>
                </a:rPr>
                <a:t>5</a:t>
              </a:r>
            </a:p>
          </p:txBody>
        </p:sp>
      </p:grpSp>
      <p:grpSp>
        <p:nvGrpSpPr>
          <p:cNvPr id="20" name="Group 19"/>
          <p:cNvGrpSpPr>
            <a:grpSpLocks/>
          </p:cNvGrpSpPr>
          <p:nvPr/>
        </p:nvGrpSpPr>
        <p:grpSpPr bwMode="auto">
          <a:xfrm>
            <a:off x="336550" y="1258888"/>
            <a:ext cx="7575550" cy="4997450"/>
            <a:chOff x="0" y="1086921"/>
            <a:chExt cx="7576457" cy="4998919"/>
          </a:xfrm>
        </p:grpSpPr>
        <p:pic>
          <p:nvPicPr>
            <p:cNvPr id="49166" name="Picture 2" descr="C:\Users\Carl ADMIN\Desktop\PFP data\PFP AFM Data\MM8\2013\2013_05_31\processed\DOPC_SM_Chol2_LSLYx2_DTTx1.024_1.png"/>
            <p:cNvPicPr>
              <a:picLocks noChangeAspect="1" noChangeArrowheads="1"/>
            </p:cNvPicPr>
            <p:nvPr/>
          </p:nvPicPr>
          <p:blipFill>
            <a:blip r:embed="rId8">
              <a:extLst>
                <a:ext uri="{28A0092B-C50C-407E-A947-70E740481C1C}">
                  <a14:useLocalDpi xmlns:a14="http://schemas.microsoft.com/office/drawing/2010/main" val="0"/>
                </a:ext>
              </a:extLst>
            </a:blip>
            <a:srcRect t="5296" r="17143" b="12509"/>
            <a:stretch>
              <a:fillRect/>
            </a:stretch>
          </p:blipFill>
          <p:spPr bwMode="auto">
            <a:xfrm>
              <a:off x="0" y="1086921"/>
              <a:ext cx="7576457" cy="4998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7" name="TextBox 21"/>
            <p:cNvSpPr txBox="1">
              <a:spLocks noChangeArrowheads="1"/>
            </p:cNvSpPr>
            <p:nvPr/>
          </p:nvSpPr>
          <p:spPr bwMode="auto">
            <a:xfrm>
              <a:off x="7092280" y="1188041"/>
              <a:ext cx="393056" cy="584775"/>
            </a:xfrm>
            <a:prstGeom prst="rect">
              <a:avLst/>
            </a:prstGeom>
            <a:solidFill>
              <a:schemeClr val="bg1">
                <a:alpha val="65097"/>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GB" altLang="en-US" sz="3200" b="1">
                  <a:solidFill>
                    <a:srgbClr val="FF0000"/>
                  </a:solidFill>
                </a:rPr>
                <a:t>6</a:t>
              </a:r>
            </a:p>
          </p:txBody>
        </p:sp>
      </p:grpSp>
      <p:pic>
        <p:nvPicPr>
          <p:cNvPr id="49161" name="Picture 2"/>
          <p:cNvPicPr>
            <a:picLocks noChangeAspect="1" noChangeArrowheads="1"/>
          </p:cNvPicPr>
          <p:nvPr/>
        </p:nvPicPr>
        <p:blipFill>
          <a:blip r:embed="rId9">
            <a:extLst>
              <a:ext uri="{28A0092B-C50C-407E-A947-70E740481C1C}">
                <a14:useLocalDpi xmlns:a14="http://schemas.microsoft.com/office/drawing/2010/main" val="0"/>
              </a:ext>
            </a:extLst>
          </a:blip>
          <a:srcRect b="4228"/>
          <a:stretch>
            <a:fillRect/>
          </a:stretch>
        </p:blipFill>
        <p:spPr bwMode="auto">
          <a:xfrm>
            <a:off x="8089900" y="3208338"/>
            <a:ext cx="769938" cy="170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9162" name="Group 26"/>
          <p:cNvGrpSpPr>
            <a:grpSpLocks/>
          </p:cNvGrpSpPr>
          <p:nvPr/>
        </p:nvGrpSpPr>
        <p:grpSpPr bwMode="auto">
          <a:xfrm>
            <a:off x="6694488" y="5411788"/>
            <a:ext cx="893762" cy="515937"/>
            <a:chOff x="6619128" y="4883973"/>
            <a:chExt cx="894797" cy="516164"/>
          </a:xfrm>
        </p:grpSpPr>
        <p:cxnSp>
          <p:nvCxnSpPr>
            <p:cNvPr id="25" name="Straight Connector 24"/>
            <p:cNvCxnSpPr/>
            <p:nvPr/>
          </p:nvCxnSpPr>
          <p:spPr>
            <a:xfrm>
              <a:off x="6819385" y="5400137"/>
              <a:ext cx="494284" cy="0"/>
            </a:xfrm>
            <a:prstGeom prst="line">
              <a:avLst/>
            </a:prstGeom>
            <a:ln w="101600">
              <a:solidFill>
                <a:schemeClr val="bg1"/>
              </a:solidFill>
            </a:ln>
          </p:spPr>
          <p:style>
            <a:lnRef idx="1">
              <a:schemeClr val="accent1"/>
            </a:lnRef>
            <a:fillRef idx="0">
              <a:schemeClr val="accent1"/>
            </a:fillRef>
            <a:effectRef idx="0">
              <a:schemeClr val="accent1"/>
            </a:effectRef>
            <a:fontRef idx="minor">
              <a:schemeClr val="tx1"/>
            </a:fontRef>
          </p:style>
        </p:cxnSp>
        <p:sp>
          <p:nvSpPr>
            <p:cNvPr id="49165" name="TextBox 25"/>
            <p:cNvSpPr txBox="1">
              <a:spLocks noChangeArrowheads="1"/>
            </p:cNvSpPr>
            <p:nvPr/>
          </p:nvSpPr>
          <p:spPr bwMode="auto">
            <a:xfrm>
              <a:off x="6619128" y="4883973"/>
              <a:ext cx="8947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GB" altLang="en-US" b="1">
                  <a:solidFill>
                    <a:schemeClr val="bg1"/>
                  </a:solidFill>
                </a:rPr>
                <a:t>200 nm</a:t>
              </a:r>
            </a:p>
          </p:txBody>
        </p:sp>
      </p:grpSp>
      <p:sp>
        <p:nvSpPr>
          <p:cNvPr id="49163" name="TextBox 1"/>
          <p:cNvSpPr txBox="1">
            <a:spLocks noChangeArrowheads="1"/>
          </p:cNvSpPr>
          <p:nvPr/>
        </p:nvSpPr>
        <p:spPr bwMode="auto">
          <a:xfrm>
            <a:off x="1476375" y="6308725"/>
            <a:ext cx="36718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ＭＳ Ｐゴシック" panose="020B0600070205080204" pitchFamily="34" charset="-128"/>
              </a:defRPr>
            </a:lvl9pPr>
          </a:lstStyle>
          <a:p>
            <a:r>
              <a:rPr lang="en-US" altLang="en-US">
                <a:latin typeface="Arial" panose="020B0604020202020204" pitchFamily="34" charset="0"/>
                <a:cs typeface="Arial" panose="020B0604020202020204" pitchFamily="34" charset="0"/>
              </a:rPr>
              <a:t>Bart Hoogenboom, LCN</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0"/>
                                        <p:tgtEl>
                                          <p:spTgt spid="6"/>
                                        </p:tgtEl>
                                      </p:cBhvr>
                                    </p:animEffect>
                                  </p:childTnLst>
                                </p:cTn>
                              </p:par>
                            </p:childTnLst>
                          </p:cTn>
                        </p:par>
                        <p:par>
                          <p:cTn id="8" fill="hold" nodeType="afterGroup">
                            <p:stCondLst>
                              <p:cond delay="5000"/>
                            </p:stCondLst>
                            <p:childTnLst>
                              <p:par>
                                <p:cTn id="9" presetID="22" presetClass="entr" presetSubtype="4"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down)">
                                      <p:cBhvr>
                                        <p:cTn id="11" dur="5000"/>
                                        <p:tgtEl>
                                          <p:spTgt spid="11"/>
                                        </p:tgtEl>
                                      </p:cBhvr>
                                    </p:animEffect>
                                  </p:childTnLst>
                                </p:cTn>
                              </p:par>
                            </p:childTnLst>
                          </p:cTn>
                        </p:par>
                        <p:par>
                          <p:cTn id="12" fill="hold" nodeType="afterGroup">
                            <p:stCondLst>
                              <p:cond delay="10000"/>
                            </p:stCondLst>
                            <p:childTnLst>
                              <p:par>
                                <p:cTn id="13" presetID="22" presetClass="entr" presetSubtype="1"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up)">
                                      <p:cBhvr>
                                        <p:cTn id="15" dur="5000"/>
                                        <p:tgtEl>
                                          <p:spTgt spid="14"/>
                                        </p:tgtEl>
                                      </p:cBhvr>
                                    </p:animEffect>
                                  </p:childTnLst>
                                </p:cTn>
                              </p:par>
                            </p:childTnLst>
                          </p:cTn>
                        </p:par>
                        <p:par>
                          <p:cTn id="16" fill="hold" nodeType="afterGroup">
                            <p:stCondLst>
                              <p:cond delay="15000"/>
                            </p:stCondLst>
                            <p:childTnLst>
                              <p:par>
                                <p:cTn id="17" presetID="22" presetClass="entr" presetSubtype="4"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down)">
                                      <p:cBhvr>
                                        <p:cTn id="19" dur="5000"/>
                                        <p:tgtEl>
                                          <p:spTgt spid="17"/>
                                        </p:tgtEl>
                                      </p:cBhvr>
                                    </p:animEffect>
                                  </p:childTnLst>
                                </p:cTn>
                              </p:par>
                            </p:childTnLst>
                          </p:cTn>
                        </p:par>
                        <p:par>
                          <p:cTn id="20" fill="hold" nodeType="afterGroup">
                            <p:stCondLst>
                              <p:cond delay="20000"/>
                            </p:stCondLst>
                            <p:childTnLst>
                              <p:par>
                                <p:cTn id="21" presetID="22" presetClass="entr" presetSubtype="1" fill="hold"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up)">
                                      <p:cBhvr>
                                        <p:cTn id="23" dur="5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LCN_simple_template">
  <a:themeElements>
    <a:clrScheme name="LCN_simple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CN_simple_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lnDef>
  </a:objectDefaults>
  <a:extraClrSchemeLst>
    <a:extraClrScheme>
      <a:clrScheme name="LCN_simple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CN_simple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CN_simple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CN_simple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CN_simple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CN_simple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CN_simple_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CN_simple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CN_simple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CN_simple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CN_simple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CN_simple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LCN_simple_template</Template>
  <TotalTime>0</TotalTime>
  <Words>1637</Words>
  <Application>Microsoft Office PowerPoint</Application>
  <PresentationFormat>On-screen Show (4:3)</PresentationFormat>
  <Paragraphs>257</Paragraphs>
  <Slides>24</Slides>
  <Notes>17</Notes>
  <HiddenSlides>0</HiddenSlides>
  <MMClips>1</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24</vt:i4>
      </vt:variant>
    </vt:vector>
  </HeadingPairs>
  <TitlesOfParts>
    <vt:vector size="41" baseType="lpstr">
      <vt:lpstr>Times</vt:lpstr>
      <vt:lpstr>ＭＳ Ｐゴシック</vt:lpstr>
      <vt:lpstr>Arial</vt:lpstr>
      <vt:lpstr>Calibri</vt:lpstr>
      <vt:lpstr>ヒラギノ明朝 Pro W3</vt:lpstr>
      <vt:lpstr>Symbol</vt:lpstr>
      <vt:lpstr>Arial Narrow</vt:lpstr>
      <vt:lpstr>ヒラギノ角ゴ Pro W6</vt:lpstr>
      <vt:lpstr>Helvetica</vt:lpstr>
      <vt:lpstr>Lucida Grande</vt:lpstr>
      <vt:lpstr>Wingdings</vt:lpstr>
      <vt:lpstr>ヒラギノ角ゴ Pro W3</vt:lpstr>
      <vt:lpstr>Avenir Heavy</vt:lpstr>
      <vt:lpstr>Times New Roman</vt:lpstr>
      <vt:lpstr>Abadi MT Condensed Extra Bold</vt:lpstr>
      <vt:lpstr>LCN_simple_template</vt:lpstr>
      <vt:lpstr>1_Office Theme</vt:lpstr>
      <vt:lpstr>PowerPoint Presentation</vt:lpstr>
      <vt:lpstr>Outline</vt:lpstr>
      <vt:lpstr>The nanoscale</vt:lpstr>
      <vt:lpstr>Big Problems</vt:lpstr>
      <vt:lpstr>PowerPoint Presentation</vt:lpstr>
      <vt:lpstr>Mission Statement </vt:lpstr>
      <vt:lpstr>PowerPoint Presentation</vt:lpstr>
      <vt:lpstr>Cell surface attacked by bacterial nanodrills</vt:lpstr>
      <vt:lpstr>Membrane perforation in real time</vt:lpstr>
      <vt:lpstr>Neural function and structure </vt:lpstr>
      <vt:lpstr>3D reconstruction</vt:lpstr>
      <vt:lpstr>Early Warning Systems for Influenza</vt:lpstr>
      <vt:lpstr>Detection of Bacterial Infections  (C.difficile, E.coli, MRSA)</vt:lpstr>
      <vt:lpstr>Early Detection of Human Immunodeficiency  Virus (HIV) </vt:lpstr>
      <vt:lpstr>Diamond Electronics</vt:lpstr>
      <vt:lpstr>Imaging of exhaust catalysts</vt:lpstr>
      <vt:lpstr>Ice formation</vt:lpstr>
      <vt:lpstr>Implications</vt:lpstr>
      <vt:lpstr>More than Moore</vt:lpstr>
      <vt:lpstr>New kinds of sensors</vt:lpstr>
      <vt:lpstr>Quantum engineering in silicon </vt:lpstr>
      <vt:lpstr>Quantum technology at the nanoscale </vt:lpstr>
      <vt:lpstr>Quantum technology at the nanoscale </vt:lpstr>
      <vt:lpstr>Conclusions</vt:lpstr>
    </vt:vector>
  </TitlesOfParts>
  <Manager/>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cp:lastModifiedBy/>
  <cp:revision>3</cp:revision>
  <cp:lastPrinted>2011-03-21T14:51:49Z</cp:lastPrinted>
  <dcterms:created xsi:type="dcterms:W3CDTF">2011-03-21T13:19:50Z</dcterms:created>
  <dcterms:modified xsi:type="dcterms:W3CDTF">2015-09-16T08:59:11Z</dcterms:modified>
</cp:coreProperties>
</file>