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5" r:id="rId2"/>
    <p:sldId id="312" r:id="rId3"/>
    <p:sldId id="382" r:id="rId4"/>
    <p:sldId id="383" r:id="rId5"/>
    <p:sldId id="313" r:id="rId6"/>
    <p:sldId id="354" r:id="rId7"/>
    <p:sldId id="380" r:id="rId8"/>
    <p:sldId id="318" r:id="rId9"/>
    <p:sldId id="284" r:id="rId10"/>
    <p:sldId id="387" r:id="rId11"/>
    <p:sldId id="388" r:id="rId12"/>
    <p:sldId id="385" r:id="rId13"/>
    <p:sldId id="375" r:id="rId14"/>
    <p:sldId id="381" r:id="rId15"/>
    <p:sldId id="384" r:id="rId16"/>
    <p:sldId id="262"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1" autoAdjust="0"/>
    <p:restoredTop sz="88172" autoAdjust="0"/>
  </p:normalViewPr>
  <p:slideViewPr>
    <p:cSldViewPr>
      <p:cViewPr varScale="1">
        <p:scale>
          <a:sx n="61" d="100"/>
          <a:sy n="61" d="100"/>
        </p:scale>
        <p:origin x="850" y="53"/>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B48A9461-56B5-40E7-A134-EB4B62E486FF}" type="datetimeFigureOut">
              <a:rPr lang="en-GB"/>
              <a:pPr>
                <a:defRPr/>
              </a:pPr>
              <a:t>15/10/2015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E5B44481-4D92-45E7-B335-F7D6F74F94D6}" type="slidenum">
              <a:rPr lang="en-GB" altLang="en-US"/>
              <a:pPr/>
              <a:t>‹#›</a:t>
            </a:fld>
            <a:endParaRPr lang="en-GB" altLang="en-US"/>
          </a:p>
        </p:txBody>
      </p:sp>
    </p:spTree>
    <p:extLst>
      <p:ext uri="{BB962C8B-B14F-4D97-AF65-F5344CB8AC3E}">
        <p14:creationId xmlns:p14="http://schemas.microsoft.com/office/powerpoint/2010/main" val="399880869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
        <p:nvSpPr>
          <p:cNvPr id="15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B67CBBF-00AA-4EC1-B079-996BC39031DE}" type="slidenum">
              <a:rPr lang="en-GB" altLang="en-US"/>
              <a:pPr/>
              <a:t>1</a:t>
            </a:fld>
            <a:endParaRPr lang="en-GB" altLang="en-US"/>
          </a:p>
        </p:txBody>
      </p:sp>
    </p:spTree>
    <p:extLst>
      <p:ext uri="{BB962C8B-B14F-4D97-AF65-F5344CB8AC3E}">
        <p14:creationId xmlns:p14="http://schemas.microsoft.com/office/powerpoint/2010/main" val="3459610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69C7BEE-E51E-48DA-AF8E-4AE647EBF6F7}" type="slidenum">
              <a:rPr lang="en-GB" altLang="en-US">
                <a:latin typeface="Arial" panose="020B0604020202020204" pitchFamily="34" charset="0"/>
              </a:rPr>
              <a:pPr/>
              <a:t>5</a:t>
            </a:fld>
            <a:endParaRPr lang="en-GB" altLang="en-US">
              <a:latin typeface="Arial" panose="020B0604020202020204" pitchFamily="34" charset="0"/>
            </a:endParaRPr>
          </a:p>
        </p:txBody>
      </p:sp>
      <p:sp>
        <p:nvSpPr>
          <p:cNvPr id="204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extLst>
      <p:ext uri="{BB962C8B-B14F-4D97-AF65-F5344CB8AC3E}">
        <p14:creationId xmlns:p14="http://schemas.microsoft.com/office/powerpoint/2010/main" val="3705194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B62A84F8-6BCA-4079-A275-6E72572034AD}"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BEC2CB20-8313-4852-9B54-54C1A72B1E3E}" type="slidenum">
              <a:rPr lang="en-GB" altLang="en-US"/>
              <a:pPr/>
              <a:t>‹#›</a:t>
            </a:fld>
            <a:endParaRPr lang="en-GB" altLang="en-US"/>
          </a:p>
        </p:txBody>
      </p:sp>
    </p:spTree>
    <p:extLst>
      <p:ext uri="{BB962C8B-B14F-4D97-AF65-F5344CB8AC3E}">
        <p14:creationId xmlns:p14="http://schemas.microsoft.com/office/powerpoint/2010/main" val="3439027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63DAD7E8-F1F3-4CBC-BF74-A9CEA726A6F5}"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C8B96C0A-793B-4FEC-8BC2-1FBDCA4AEED6}" type="slidenum">
              <a:rPr lang="en-GB" altLang="en-US"/>
              <a:pPr/>
              <a:t>‹#›</a:t>
            </a:fld>
            <a:endParaRPr lang="en-GB" altLang="en-US"/>
          </a:p>
        </p:txBody>
      </p:sp>
    </p:spTree>
    <p:extLst>
      <p:ext uri="{BB962C8B-B14F-4D97-AF65-F5344CB8AC3E}">
        <p14:creationId xmlns:p14="http://schemas.microsoft.com/office/powerpoint/2010/main" val="660668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7F8D8D7A-5844-4B05-B48A-DB649E8BE200}"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E1C5F11-61B4-4E8C-96EA-BFD059A2BF31}" type="slidenum">
              <a:rPr lang="en-GB" altLang="en-US"/>
              <a:pPr/>
              <a:t>‹#›</a:t>
            </a:fld>
            <a:endParaRPr lang="en-GB" altLang="en-US"/>
          </a:p>
        </p:txBody>
      </p:sp>
    </p:spTree>
    <p:extLst>
      <p:ext uri="{BB962C8B-B14F-4D97-AF65-F5344CB8AC3E}">
        <p14:creationId xmlns:p14="http://schemas.microsoft.com/office/powerpoint/2010/main" val="2279524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812088" y="5808663"/>
            <a:ext cx="1331912"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p:cNvSpPr txBox="1"/>
          <p:nvPr userDrawn="1"/>
        </p:nvSpPr>
        <p:spPr>
          <a:xfrm>
            <a:off x="107950" y="908050"/>
            <a:ext cx="1871663" cy="461963"/>
          </a:xfrm>
          <a:prstGeom prst="rect">
            <a:avLst/>
          </a:prstGeom>
          <a:noFill/>
        </p:spPr>
        <p:txBody>
          <a:bodyPr>
            <a:spAutoFit/>
          </a:bodyPr>
          <a:lstStyle/>
          <a:p>
            <a:pPr algn="ctr" fontAlgn="auto">
              <a:spcBef>
                <a:spcPts val="0"/>
              </a:spcBef>
              <a:spcAft>
                <a:spcPts val="0"/>
              </a:spcAft>
              <a:defRPr/>
            </a:pPr>
            <a:r>
              <a:rPr lang="en-GB" sz="1200" dirty="0">
                <a:latin typeface="+mn-lt"/>
                <a:cs typeface="+mn-cs"/>
              </a:rPr>
              <a:t>Centre for Applied </a:t>
            </a:r>
          </a:p>
          <a:p>
            <a:pPr algn="ctr" fontAlgn="auto">
              <a:spcBef>
                <a:spcPts val="0"/>
              </a:spcBef>
              <a:spcAft>
                <a:spcPts val="0"/>
              </a:spcAft>
              <a:defRPr/>
            </a:pPr>
            <a:r>
              <a:rPr lang="en-GB" sz="1200" dirty="0">
                <a:latin typeface="+mn-lt"/>
                <a:cs typeface="+mn-cs"/>
              </a:rPr>
              <a:t>Resilience in Healthcare</a:t>
            </a:r>
            <a:endParaRPr lang="en-GB" sz="1200" dirty="0">
              <a:latin typeface="+mn-lt"/>
              <a:cs typeface="+mn-cs"/>
            </a:endParaRPr>
          </a:p>
        </p:txBody>
      </p:sp>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Date Placeholder 3"/>
          <p:cNvSpPr>
            <a:spLocks noGrp="1"/>
          </p:cNvSpPr>
          <p:nvPr>
            <p:ph type="dt" sz="half" idx="10"/>
          </p:nvPr>
        </p:nvSpPr>
        <p:spPr/>
        <p:txBody>
          <a:bodyPr/>
          <a:lstStyle>
            <a:lvl1pPr>
              <a:defRPr/>
            </a:lvl1pPr>
          </a:lstStyle>
          <a:p>
            <a:pPr>
              <a:defRPr/>
            </a:pPr>
            <a:fld id="{3C76750A-4297-4604-8D09-78733E7C1CF8}" type="datetimeFigureOut">
              <a:rPr lang="en-GB"/>
              <a:pPr>
                <a:defRPr/>
              </a:pPr>
              <a:t>15/10/2015</a:t>
            </a:fld>
            <a:endParaRPr lang="en-GB"/>
          </a:p>
        </p:txBody>
      </p:sp>
      <p:sp>
        <p:nvSpPr>
          <p:cNvPr id="7" name="Footer Placeholder 4"/>
          <p:cNvSpPr>
            <a:spLocks noGrp="1"/>
          </p:cNvSpPr>
          <p:nvPr>
            <p:ph type="ftr" sz="quarter" idx="11"/>
          </p:nvPr>
        </p:nvSpPr>
        <p:spPr/>
        <p:txBody>
          <a:bodyPr/>
          <a:lstStyle>
            <a:lvl1pPr>
              <a:defRPr/>
            </a:lvl1pPr>
          </a:lstStyle>
          <a:p>
            <a:pPr>
              <a:defRPr/>
            </a:pPr>
            <a:endParaRPr lang="en-GB"/>
          </a:p>
        </p:txBody>
      </p:sp>
      <p:sp>
        <p:nvSpPr>
          <p:cNvPr id="8" name="Slide Number Placeholder 5"/>
          <p:cNvSpPr>
            <a:spLocks noGrp="1"/>
          </p:cNvSpPr>
          <p:nvPr>
            <p:ph type="sldNum" sz="quarter" idx="12"/>
          </p:nvPr>
        </p:nvSpPr>
        <p:spPr/>
        <p:txBody>
          <a:bodyPr/>
          <a:lstStyle>
            <a:lvl1pPr>
              <a:defRPr/>
            </a:lvl1pPr>
          </a:lstStyle>
          <a:p>
            <a:fld id="{B480EDD6-EDF4-467F-921A-E63254E8F9A7}" type="slidenum">
              <a:rPr lang="en-GB" altLang="en-US"/>
              <a:pPr/>
              <a:t>‹#›</a:t>
            </a:fld>
            <a:endParaRPr lang="en-GB" altLang="en-US"/>
          </a:p>
        </p:txBody>
      </p:sp>
    </p:spTree>
    <p:extLst>
      <p:ext uri="{BB962C8B-B14F-4D97-AF65-F5344CB8AC3E}">
        <p14:creationId xmlns:p14="http://schemas.microsoft.com/office/powerpoint/2010/main" val="3078351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8397B61-868D-4A9E-8E03-4AF99345B2CD}" type="datetimeFigureOut">
              <a:rPr lang="en-GB"/>
              <a:pPr>
                <a:defRPr/>
              </a:pPr>
              <a:t>15/10/2015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38F3426F-02F7-4FC2-8F3C-4E9C29327F67}" type="slidenum">
              <a:rPr lang="en-GB" altLang="en-US"/>
              <a:pPr/>
              <a:t>‹#›</a:t>
            </a:fld>
            <a:endParaRPr lang="en-GB" altLang="en-US"/>
          </a:p>
        </p:txBody>
      </p:sp>
    </p:spTree>
    <p:extLst>
      <p:ext uri="{BB962C8B-B14F-4D97-AF65-F5344CB8AC3E}">
        <p14:creationId xmlns:p14="http://schemas.microsoft.com/office/powerpoint/2010/main" val="2116430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844824"/>
            <a:ext cx="4038600" cy="42813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844824"/>
            <a:ext cx="4038600" cy="42813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3"/>
          <p:cNvSpPr>
            <a:spLocks noGrp="1"/>
          </p:cNvSpPr>
          <p:nvPr>
            <p:ph type="dt" sz="half" idx="10"/>
          </p:nvPr>
        </p:nvSpPr>
        <p:spPr/>
        <p:txBody>
          <a:bodyPr/>
          <a:lstStyle>
            <a:lvl1pPr>
              <a:defRPr/>
            </a:lvl1pPr>
          </a:lstStyle>
          <a:p>
            <a:pPr>
              <a:defRPr/>
            </a:pPr>
            <a:fld id="{8FC99002-5E2D-4C52-AF1D-0DE363336F81}" type="datetimeFigureOut">
              <a:rPr lang="en-GB"/>
              <a:pPr>
                <a:defRPr/>
              </a:pPr>
              <a:t>15/10/2015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9BA829F1-816B-4D44-974C-E747FB08C23C}" type="slidenum">
              <a:rPr lang="en-GB" altLang="en-US"/>
              <a:pPr/>
              <a:t>‹#›</a:t>
            </a:fld>
            <a:endParaRPr lang="en-GB" altLang="en-US"/>
          </a:p>
        </p:txBody>
      </p:sp>
    </p:spTree>
    <p:extLst>
      <p:ext uri="{BB962C8B-B14F-4D97-AF65-F5344CB8AC3E}">
        <p14:creationId xmlns:p14="http://schemas.microsoft.com/office/powerpoint/2010/main" val="1297047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2"/>
            <a:ext cx="4040188" cy="102979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636911"/>
            <a:ext cx="4040188" cy="348925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535112"/>
            <a:ext cx="4041775" cy="102979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636911"/>
            <a:ext cx="4041775" cy="348925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Date Placeholder 3"/>
          <p:cNvSpPr>
            <a:spLocks noGrp="1"/>
          </p:cNvSpPr>
          <p:nvPr>
            <p:ph type="dt" sz="half" idx="10"/>
          </p:nvPr>
        </p:nvSpPr>
        <p:spPr/>
        <p:txBody>
          <a:bodyPr/>
          <a:lstStyle>
            <a:lvl1pPr>
              <a:defRPr/>
            </a:lvl1pPr>
          </a:lstStyle>
          <a:p>
            <a:pPr>
              <a:defRPr/>
            </a:pPr>
            <a:fld id="{F7CC5FB8-6A08-4AD6-8267-C993E3B93CB4}" type="datetimeFigureOut">
              <a:rPr lang="en-GB"/>
              <a:pPr>
                <a:defRPr/>
              </a:pPr>
              <a:t>15/10/2015</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1C23D054-DF29-4045-ADFE-FB184177DAB6}" type="slidenum">
              <a:rPr lang="en-GB" altLang="en-US"/>
              <a:pPr/>
              <a:t>‹#›</a:t>
            </a:fld>
            <a:endParaRPr lang="en-GB" altLang="en-US"/>
          </a:p>
        </p:txBody>
      </p:sp>
    </p:spTree>
    <p:extLst>
      <p:ext uri="{BB962C8B-B14F-4D97-AF65-F5344CB8AC3E}">
        <p14:creationId xmlns:p14="http://schemas.microsoft.com/office/powerpoint/2010/main" val="3198763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DF71BC11-282A-410D-9C70-D458BFC449C0}" type="datetimeFigureOut">
              <a:rPr lang="en-GB"/>
              <a:pPr>
                <a:defRPr/>
              </a:pPr>
              <a:t>15/10/2015</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518B1166-B0A9-4C94-B976-F641401DB449}" type="slidenum">
              <a:rPr lang="en-GB" altLang="en-US"/>
              <a:pPr/>
              <a:t>‹#›</a:t>
            </a:fld>
            <a:endParaRPr lang="en-GB" altLang="en-US"/>
          </a:p>
        </p:txBody>
      </p:sp>
    </p:spTree>
    <p:extLst>
      <p:ext uri="{BB962C8B-B14F-4D97-AF65-F5344CB8AC3E}">
        <p14:creationId xmlns:p14="http://schemas.microsoft.com/office/powerpoint/2010/main" val="709158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9520B27-6D25-4416-B3F4-B2275B5A820F}" type="datetimeFigureOut">
              <a:rPr lang="en-GB"/>
              <a:pPr>
                <a:defRPr/>
              </a:pPr>
              <a:t>15/10/2015</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D5FC77BE-E933-4860-B8BB-2767A0A96746}" type="slidenum">
              <a:rPr lang="en-GB" altLang="en-US"/>
              <a:pPr/>
              <a:t>‹#›</a:t>
            </a:fld>
            <a:endParaRPr lang="en-GB" altLang="en-US"/>
          </a:p>
        </p:txBody>
      </p:sp>
    </p:spTree>
    <p:extLst>
      <p:ext uri="{BB962C8B-B14F-4D97-AF65-F5344CB8AC3E}">
        <p14:creationId xmlns:p14="http://schemas.microsoft.com/office/powerpoint/2010/main" val="1456809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Text Placeholder 3"/>
          <p:cNvSpPr>
            <a:spLocks noGrp="1"/>
          </p:cNvSpPr>
          <p:nvPr>
            <p:ph type="body" sz="half" idx="2"/>
          </p:nvPr>
        </p:nvSpPr>
        <p:spPr>
          <a:xfrm>
            <a:off x="457200" y="1988840"/>
            <a:ext cx="3008313" cy="413732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9F36C0B-8725-4BEC-ABDD-EFB1F5F0E495}" type="datetimeFigureOut">
              <a:rPr lang="en-GB"/>
              <a:pPr>
                <a:defRPr/>
              </a:pPr>
              <a:t>15/10/2015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EF2A6D0E-078C-4F7F-B886-9464AAA40B29}" type="slidenum">
              <a:rPr lang="en-GB" altLang="en-US"/>
              <a:pPr/>
              <a:t>‹#›</a:t>
            </a:fld>
            <a:endParaRPr lang="en-GB" altLang="en-US"/>
          </a:p>
        </p:txBody>
      </p:sp>
    </p:spTree>
    <p:extLst>
      <p:ext uri="{BB962C8B-B14F-4D97-AF65-F5344CB8AC3E}">
        <p14:creationId xmlns:p14="http://schemas.microsoft.com/office/powerpoint/2010/main" val="1210068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2D6496D-6CA7-4079-A987-DE952CD0B506}" type="datetimeFigureOut">
              <a:rPr lang="en-GB"/>
              <a:pPr>
                <a:defRPr/>
              </a:pPr>
              <a:t>15/10/2015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657AEAF3-78B6-4B91-A02B-AD870D2FF0A1}" type="slidenum">
              <a:rPr lang="en-GB" altLang="en-US"/>
              <a:pPr/>
              <a:t>‹#›</a:t>
            </a:fld>
            <a:endParaRPr lang="en-GB" altLang="en-US"/>
          </a:p>
        </p:txBody>
      </p:sp>
    </p:spTree>
    <p:extLst>
      <p:ext uri="{BB962C8B-B14F-4D97-AF65-F5344CB8AC3E}">
        <p14:creationId xmlns:p14="http://schemas.microsoft.com/office/powerpoint/2010/main" val="25519414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140200" y="476250"/>
            <a:ext cx="45354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Master</a:t>
            </a:r>
            <a:endParaRPr lang="en-GB" altLang="en-US" smtClean="0"/>
          </a:p>
        </p:txBody>
      </p:sp>
      <p:sp>
        <p:nvSpPr>
          <p:cNvPr id="1027" name="Text Placeholder 2"/>
          <p:cNvSpPr>
            <a:spLocks noGrp="1"/>
          </p:cNvSpPr>
          <p:nvPr>
            <p:ph type="body" idx="1"/>
          </p:nvPr>
        </p:nvSpPr>
        <p:spPr bwMode="auto">
          <a:xfrm>
            <a:off x="457200" y="1905000"/>
            <a:ext cx="8229600" cy="422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7918815-500E-477B-A427-C9931A3BB597}" type="datetimeFigureOut">
              <a:rPr lang="en-GB"/>
              <a:pPr>
                <a:defRPr/>
              </a:pPr>
              <a:t>15/10/2015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44BF6B66-EF89-4FD5-914F-1FC1A562F5AE}" type="slidenum">
              <a:rPr lang="en-GB" altLang="en-US"/>
              <a:pPr/>
              <a:t>‹#›</a:t>
            </a:fld>
            <a:endParaRPr lang="en-GB" altLang="en-US"/>
          </a:p>
        </p:txBody>
      </p:sp>
      <p:pic>
        <p:nvPicPr>
          <p:cNvPr id="1031" name="Picture 3" descr="C:\Users\K1347557\OneDrive @ King's College London\ResilienceCentreSite\CARElogoFINAL.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3813" y="0"/>
            <a:ext cx="1595437"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erikhollnagel.com/A_tale_of_two_safeties.pdf" TargetMode="External"/><Relationship Id="rId2" Type="http://schemas.openxmlformats.org/officeDocument/2006/relationships/hyperlink" Target="http://www.resilience-engineering-association.org/download/resources/symposium/symposium-2013/Anderson%20et%20al.%20(REA%202013).%20Resilience%20engineering%20in%20healthcare.%20Moving%20from%20epistemology%20to%20theory%20and%20practice.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resiliencecentre.org.uk/"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endParaRPr lang="en-GB" altLang="en-US" smtClean="0"/>
          </a:p>
        </p:txBody>
      </p:sp>
      <p:sp>
        <p:nvSpPr>
          <p:cNvPr id="14338" name="Content Placeholder 2"/>
          <p:cNvSpPr>
            <a:spLocks noGrp="1"/>
          </p:cNvSpPr>
          <p:nvPr>
            <p:ph idx="1"/>
          </p:nvPr>
        </p:nvSpPr>
        <p:spPr/>
        <p:txBody>
          <a:bodyPr/>
          <a:lstStyle/>
          <a:p>
            <a:endParaRPr lang="en-GB" altLang="en-US" smtClean="0"/>
          </a:p>
        </p:txBody>
      </p:sp>
      <p:pic>
        <p:nvPicPr>
          <p:cNvPr id="14339" name="Picture 3" descr="Panoramic view of the River Thames taken from Waterloo Bridge, looking eastwards towards Blackfriars Bridge and the City of London, showing St Bride's Church, St Paul's Cathedral, the Gherkin and the Oxo Tower."/>
          <p:cNvPicPr>
            <a:picLocks noChangeAspect="1"/>
          </p:cNvPicPr>
          <p:nvPr/>
        </p:nvPicPr>
        <p:blipFill>
          <a:blip r:embed="rId3">
            <a:extLst>
              <a:ext uri="{28A0092B-C50C-407E-A947-70E740481C1C}">
                <a14:useLocalDpi xmlns:a14="http://schemas.microsoft.com/office/drawing/2010/main" val="0"/>
              </a:ext>
            </a:extLst>
          </a:blip>
          <a:srcRect b="5836"/>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6" descr="KCL_box_red pin rgb.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92963" y="5376863"/>
            <a:ext cx="1951037"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p:cNvSpPr>
          <p:nvPr/>
        </p:nvSpPr>
        <p:spPr>
          <a:xfrm>
            <a:off x="0" y="-9525"/>
            <a:ext cx="9150350" cy="3032125"/>
          </a:xfrm>
          <a:prstGeom prst="rect">
            <a:avLst/>
          </a:prstGeom>
          <a:gradFill flip="none" rotWithShape="1">
            <a:gsLst>
              <a:gs pos="0">
                <a:srgbClr val="343C3E"/>
              </a:gs>
              <a:gs pos="100000">
                <a:srgbClr val="FFFFFF">
                  <a:alpha val="0"/>
                </a:srgb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GB" sz="4000" b="1" dirty="0"/>
              <a:t>Organisational resilience and </a:t>
            </a:r>
          </a:p>
          <a:p>
            <a:pPr algn="ctr" fontAlgn="auto">
              <a:spcBef>
                <a:spcPts val="0"/>
              </a:spcBef>
              <a:spcAft>
                <a:spcPts val="0"/>
              </a:spcAft>
              <a:defRPr/>
            </a:pPr>
            <a:r>
              <a:rPr lang="en-GB" sz="4000" b="1" dirty="0"/>
              <a:t>patient safety</a:t>
            </a:r>
            <a:endParaRPr lang="en-US" sz="4000" b="1" dirty="0">
              <a:solidFill>
                <a:schemeClr val="tx2"/>
              </a:solidFill>
            </a:endParaRPr>
          </a:p>
        </p:txBody>
      </p:sp>
      <p:sp>
        <p:nvSpPr>
          <p:cNvPr id="10" name="Title 1"/>
          <p:cNvSpPr txBox="1">
            <a:spLocks/>
          </p:cNvSpPr>
          <p:nvPr/>
        </p:nvSpPr>
        <p:spPr>
          <a:xfrm>
            <a:off x="457200" y="276225"/>
            <a:ext cx="8229600" cy="1470025"/>
          </a:xfrm>
          <a:prstGeom prst="rect">
            <a:avLst/>
          </a:prstGeom>
        </p:spPr>
        <p:txBody>
          <a:bodyPr anchor="ctr">
            <a:normAutofit/>
          </a:bodyPr>
          <a:lstStyle>
            <a:lvl1pPr algn="ctr" defTabSz="914400" rtl="0" eaLnBrk="1" latinLnBrk="0" hangingPunct="1">
              <a:lnSpc>
                <a:spcPts val="4500"/>
              </a:lnSpc>
              <a:spcBef>
                <a:spcPct val="0"/>
              </a:spcBef>
              <a:buNone/>
              <a:defRPr sz="4500" kern="1200" cap="all">
                <a:solidFill>
                  <a:srgbClr val="FFFFFF"/>
                </a:solidFill>
                <a:latin typeface="+mj-lt"/>
                <a:ea typeface="+mj-ea"/>
                <a:cs typeface="+mj-cs"/>
              </a:defRPr>
            </a:lvl1pPr>
          </a:lstStyle>
          <a:p>
            <a:pPr fontAlgn="auto">
              <a:spcAft>
                <a:spcPts val="0"/>
              </a:spcAft>
              <a:defRPr/>
            </a:pPr>
            <a:endParaRPr lang="en-US" dirty="0"/>
          </a:p>
        </p:txBody>
      </p:sp>
      <p:sp>
        <p:nvSpPr>
          <p:cNvPr id="11" name="Subtitle 2"/>
          <p:cNvSpPr txBox="1">
            <a:spLocks/>
          </p:cNvSpPr>
          <p:nvPr/>
        </p:nvSpPr>
        <p:spPr>
          <a:xfrm>
            <a:off x="417513" y="2349500"/>
            <a:ext cx="8229600" cy="825500"/>
          </a:xfrm>
          <a:prstGeom prst="rect">
            <a:avLst/>
          </a:prstGeom>
        </p:spPr>
        <p:txBody>
          <a:bodyPr>
            <a:normAutofit/>
          </a:bodyPr>
          <a:lstStyle>
            <a:lvl1pPr marL="0" indent="0" algn="l" defTabSz="914400" rtl="0" eaLnBrk="1" latinLnBrk="0" hangingPunct="1">
              <a:lnSpc>
                <a:spcPts val="2800"/>
              </a:lnSpc>
              <a:spcBef>
                <a:spcPts val="0"/>
              </a:spcBef>
              <a:buFont typeface="Arial" panose="020B0604020202020204" pitchFamily="34" charset="0"/>
              <a:buNone/>
              <a:defRPr sz="2800" kern="1200" cap="all">
                <a:solidFill>
                  <a:srgbClr val="FFFFFF"/>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fontAlgn="auto">
              <a:spcAft>
                <a:spcPts val="0"/>
              </a:spcAft>
              <a:defRPr/>
            </a:pPr>
            <a:endParaRPr lang="en-US" dirty="0"/>
          </a:p>
        </p:txBody>
      </p:sp>
      <p:pic>
        <p:nvPicPr>
          <p:cNvPr id="14344" name="Picture 3" descr="C:\Users\K1347557\OneDrive @ King's College London\ResilienceCentreSite\CARElogoFINA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373688"/>
            <a:ext cx="2771775"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2771775" y="5373688"/>
            <a:ext cx="4421188" cy="14843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4346" name="TextBox 17"/>
          <p:cNvSpPr txBox="1">
            <a:spLocks noChangeArrowheads="1"/>
          </p:cNvSpPr>
          <p:nvPr/>
        </p:nvSpPr>
        <p:spPr bwMode="auto">
          <a:xfrm>
            <a:off x="2771775" y="5589588"/>
            <a:ext cx="44211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solidFill>
                  <a:schemeClr val="bg1"/>
                </a:solidFill>
              </a:rPr>
              <a:t>Dr. Janet Anderson</a:t>
            </a:r>
          </a:p>
          <a:p>
            <a:pPr algn="ctr"/>
            <a:r>
              <a:rPr lang="en-GB" altLang="en-US" b="1">
                <a:solidFill>
                  <a:schemeClr val="bg1"/>
                </a:solidFill>
              </a:rPr>
              <a:t>Centre for Applied Resilience in Healthcare</a:t>
            </a:r>
          </a:p>
          <a:p>
            <a:pPr algn="ctr"/>
            <a:r>
              <a:rPr lang="en-GB" altLang="en-US" b="1">
                <a:solidFill>
                  <a:schemeClr val="bg1"/>
                </a:solidFill>
              </a:rPr>
              <a:t>http://resiliencecentre.org.uk</a:t>
            </a:r>
            <a:endParaRPr lang="en-GB"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GB" dirty="0" smtClean="0"/>
              <a:t>Resilience engineering</a:t>
            </a:r>
            <a:endParaRPr lang="en-GB" dirty="0"/>
          </a:p>
        </p:txBody>
      </p:sp>
      <p:sp>
        <p:nvSpPr>
          <p:cNvPr id="25602" name="Content Placeholder 2"/>
          <p:cNvSpPr>
            <a:spLocks noGrp="1"/>
          </p:cNvSpPr>
          <p:nvPr>
            <p:ph sz="half" idx="1"/>
          </p:nvPr>
        </p:nvSpPr>
        <p:spPr>
          <a:xfrm>
            <a:off x="0" y="1844675"/>
            <a:ext cx="4495800" cy="4752975"/>
          </a:xfrm>
        </p:spPr>
        <p:txBody>
          <a:bodyPr/>
          <a:lstStyle/>
          <a:p>
            <a:r>
              <a:rPr lang="en-GB" altLang="en-US" smtClean="0"/>
              <a:t>Key concepts </a:t>
            </a:r>
          </a:p>
          <a:p>
            <a:pPr lvl="1"/>
            <a:r>
              <a:rPr lang="en-GB" altLang="en-US" smtClean="0"/>
              <a:t>Work as imagined is different to work as done</a:t>
            </a:r>
          </a:p>
          <a:p>
            <a:pPr lvl="1"/>
            <a:r>
              <a:rPr lang="en-GB" altLang="en-US" smtClean="0"/>
              <a:t>Human ability to adapt and work flexibly is what creates safety</a:t>
            </a:r>
          </a:p>
          <a:p>
            <a:pPr lvl="1"/>
            <a:r>
              <a:rPr lang="en-GB" altLang="en-US" smtClean="0"/>
              <a:t>Safety and harm emerge from the complexity</a:t>
            </a:r>
          </a:p>
          <a:p>
            <a:pPr lvl="1"/>
            <a:r>
              <a:rPr lang="en-GB" altLang="en-US" smtClean="0"/>
              <a:t>We need to learn from what goes right as well as wrong</a:t>
            </a:r>
          </a:p>
          <a:p>
            <a:pPr lvl="1"/>
            <a:endParaRPr lang="en-GB" altLang="en-US" smtClean="0"/>
          </a:p>
          <a:p>
            <a:pPr lvl="1"/>
            <a:endParaRPr lang="en-GB" altLang="en-US" smtClean="0"/>
          </a:p>
        </p:txBody>
      </p:sp>
      <p:pic>
        <p:nvPicPr>
          <p:cNvPr id="25603" name="Picture 2" descr="http://www.uky.edu/IS/SysProg/spaghetti.gif"/>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80088" y="4322763"/>
            <a:ext cx="3040062" cy="2419350"/>
          </a:xfrm>
        </p:spPr>
      </p:pic>
      <p:pic>
        <p:nvPicPr>
          <p:cNvPr id="256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0138" y="1700213"/>
            <a:ext cx="424815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57"/>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en-US" altLang="en-US">
              <a:latin typeface="Arial" panose="020B0604020202020204" pitchFamily="34" charset="0"/>
            </a:endParaRPr>
          </a:p>
        </p:txBody>
      </p:sp>
      <p:sp>
        <p:nvSpPr>
          <p:cNvPr id="26626" name="Rectangle 65"/>
          <p:cNvSpPr>
            <a:spLocks noChangeArrowheads="1"/>
          </p:cNvSpPr>
          <p:nvPr/>
        </p:nvSpPr>
        <p:spPr bwMode="auto">
          <a:xfrm>
            <a:off x="0" y="4572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en-US" altLang="en-US">
              <a:latin typeface="Arial" panose="020B0604020202020204" pitchFamily="34" charset="0"/>
            </a:endParaRPr>
          </a:p>
        </p:txBody>
      </p:sp>
      <p:sp>
        <p:nvSpPr>
          <p:cNvPr id="28" name="Oval 27"/>
          <p:cNvSpPr/>
          <p:nvPr/>
        </p:nvSpPr>
        <p:spPr>
          <a:xfrm>
            <a:off x="6716713" y="2200275"/>
            <a:ext cx="2316162" cy="15827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9" name="Oval 28"/>
          <p:cNvSpPr/>
          <p:nvPr/>
        </p:nvSpPr>
        <p:spPr>
          <a:xfrm>
            <a:off x="6716713" y="4425950"/>
            <a:ext cx="2316162" cy="15827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6629" name="TextBox 13"/>
          <p:cNvSpPr txBox="1">
            <a:spLocks noChangeArrowheads="1"/>
          </p:cNvSpPr>
          <p:nvPr/>
        </p:nvSpPr>
        <p:spPr bwMode="auto">
          <a:xfrm>
            <a:off x="6854825" y="2808288"/>
            <a:ext cx="19669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solidFill>
                  <a:srgbClr val="000000"/>
                </a:solidFill>
                <a:cs typeface="Times New Roman" panose="02020603050405020304" pitchFamily="18" charset="0"/>
              </a:rPr>
              <a:t>Success</a:t>
            </a:r>
            <a:endParaRPr lang="en-GB" altLang="en-US" sz="1200">
              <a:latin typeface="Times New Roman" panose="02020603050405020304" pitchFamily="18" charset="0"/>
              <a:cs typeface="Times New Roman" panose="02020603050405020304" pitchFamily="18" charset="0"/>
            </a:endParaRPr>
          </a:p>
        </p:txBody>
      </p:sp>
      <p:sp>
        <p:nvSpPr>
          <p:cNvPr id="26630" name="TextBox 15"/>
          <p:cNvSpPr txBox="1">
            <a:spLocks noChangeArrowheads="1"/>
          </p:cNvSpPr>
          <p:nvPr/>
        </p:nvSpPr>
        <p:spPr bwMode="auto">
          <a:xfrm>
            <a:off x="6854825" y="4645025"/>
            <a:ext cx="1966913"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solidFill>
                  <a:srgbClr val="000000"/>
                </a:solidFill>
                <a:cs typeface="Times New Roman" panose="02020603050405020304" pitchFamily="18" charset="0"/>
              </a:rPr>
              <a:t>Failure</a:t>
            </a:r>
            <a:r>
              <a:rPr lang="en-GB" altLang="en-US" sz="1400" b="1">
                <a:solidFill>
                  <a:srgbClr val="000000"/>
                </a:solidFill>
                <a:cs typeface="Times New Roman" panose="02020603050405020304" pitchFamily="18" charset="0"/>
              </a:rPr>
              <a:t> </a:t>
            </a:r>
            <a:endParaRPr lang="en-GB" altLang="en-US" sz="1200">
              <a:latin typeface="Times New Roman" panose="02020603050405020304" pitchFamily="18" charset="0"/>
              <a:cs typeface="Times New Roman" panose="02020603050405020304" pitchFamily="18" charset="0"/>
            </a:endParaRPr>
          </a:p>
          <a:p>
            <a:pPr algn="ctr"/>
            <a:r>
              <a:rPr lang="en-GB" altLang="en-US" sz="1400" b="1">
                <a:solidFill>
                  <a:srgbClr val="000000"/>
                </a:solidFill>
                <a:cs typeface="Times New Roman" panose="02020603050405020304" pitchFamily="18" charset="0"/>
              </a:rPr>
              <a:t>Eg harm, breaches of targets, standards, staff burnout, complaints, poor experience</a:t>
            </a:r>
            <a:endParaRPr lang="en-GB" altLang="en-US" sz="1200">
              <a:latin typeface="Times New Roman" panose="02020603050405020304" pitchFamily="18" charset="0"/>
              <a:cs typeface="Times New Roman" panose="02020603050405020304" pitchFamily="18" charset="0"/>
            </a:endParaRPr>
          </a:p>
        </p:txBody>
      </p:sp>
      <p:cxnSp>
        <p:nvCxnSpPr>
          <p:cNvPr id="32" name="Straight Arrow Connector 31"/>
          <p:cNvCxnSpPr/>
          <p:nvPr/>
        </p:nvCxnSpPr>
        <p:spPr>
          <a:xfrm>
            <a:off x="2146300" y="1552575"/>
            <a:ext cx="0" cy="50323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136775" y="1552575"/>
            <a:ext cx="575945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896225" y="1552575"/>
            <a:ext cx="0" cy="6477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022350" y="2133600"/>
            <a:ext cx="2317750" cy="15827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6635" name="TextBox 6"/>
          <p:cNvSpPr txBox="1">
            <a:spLocks noChangeArrowheads="1"/>
          </p:cNvSpPr>
          <p:nvPr/>
        </p:nvSpPr>
        <p:spPr bwMode="auto">
          <a:xfrm>
            <a:off x="1169988" y="2560638"/>
            <a:ext cx="1966912"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solidFill>
                  <a:srgbClr val="000000"/>
                </a:solidFill>
                <a:cs typeface="Times New Roman" panose="02020603050405020304" pitchFamily="18" charset="0"/>
              </a:rPr>
              <a:t>Demand</a:t>
            </a:r>
            <a:endParaRPr lang="en-GB" altLang="en-US" sz="1200">
              <a:latin typeface="Times New Roman" panose="02020603050405020304" pitchFamily="18" charset="0"/>
              <a:cs typeface="Times New Roman" panose="02020603050405020304" pitchFamily="18" charset="0"/>
            </a:endParaRPr>
          </a:p>
          <a:p>
            <a:pPr algn="ctr"/>
            <a:r>
              <a:rPr lang="en-GB" altLang="en-US" sz="1400" b="1">
                <a:solidFill>
                  <a:srgbClr val="000000"/>
                </a:solidFill>
                <a:cs typeface="Times New Roman" panose="02020603050405020304" pitchFamily="18" charset="0"/>
              </a:rPr>
              <a:t>Eg attendance, acuity, standards, targets</a:t>
            </a:r>
            <a:endParaRPr lang="en-GB" altLang="en-US" sz="1200">
              <a:latin typeface="Times New Roman" panose="02020603050405020304" pitchFamily="18" charset="0"/>
              <a:cs typeface="Times New Roman" panose="02020603050405020304" pitchFamily="18" charset="0"/>
            </a:endParaRPr>
          </a:p>
        </p:txBody>
      </p:sp>
      <p:sp>
        <p:nvSpPr>
          <p:cNvPr id="37" name="Oval 36"/>
          <p:cNvSpPr/>
          <p:nvPr/>
        </p:nvSpPr>
        <p:spPr>
          <a:xfrm>
            <a:off x="1096963" y="4425950"/>
            <a:ext cx="2316162" cy="15827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6637" name="TextBox 12"/>
          <p:cNvSpPr txBox="1">
            <a:spLocks noChangeArrowheads="1"/>
          </p:cNvSpPr>
          <p:nvPr/>
        </p:nvSpPr>
        <p:spPr bwMode="auto">
          <a:xfrm>
            <a:off x="1235075" y="4697413"/>
            <a:ext cx="1966913"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solidFill>
                  <a:srgbClr val="000000"/>
                </a:solidFill>
                <a:cs typeface="Times New Roman" panose="02020603050405020304" pitchFamily="18" charset="0"/>
              </a:rPr>
              <a:t>Capacity</a:t>
            </a:r>
            <a:endParaRPr lang="en-GB" altLang="en-US" sz="1200">
              <a:latin typeface="Times New Roman" panose="02020603050405020304" pitchFamily="18" charset="0"/>
              <a:cs typeface="Times New Roman" panose="02020603050405020304" pitchFamily="18" charset="0"/>
            </a:endParaRPr>
          </a:p>
          <a:p>
            <a:pPr algn="ctr"/>
            <a:r>
              <a:rPr lang="en-GB" altLang="en-US" sz="1400" b="1">
                <a:solidFill>
                  <a:srgbClr val="000000"/>
                </a:solidFill>
                <a:cs typeface="Times New Roman" panose="02020603050405020304" pitchFamily="18" charset="0"/>
              </a:rPr>
              <a:t>Eg staff level, skills, equipment, procedures, escalation policy</a:t>
            </a:r>
            <a:endParaRPr lang="en-GB" altLang="en-US" sz="1200">
              <a:latin typeface="Times New Roman" panose="02020603050405020304" pitchFamily="18" charset="0"/>
              <a:cs typeface="Times New Roman" panose="02020603050405020304" pitchFamily="18" charset="0"/>
            </a:endParaRPr>
          </a:p>
        </p:txBody>
      </p:sp>
      <p:sp>
        <p:nvSpPr>
          <p:cNvPr id="26638" name="TextBox 14"/>
          <p:cNvSpPr txBox="1">
            <a:spLocks noChangeArrowheads="1"/>
          </p:cNvSpPr>
          <p:nvPr/>
        </p:nvSpPr>
        <p:spPr bwMode="auto">
          <a:xfrm>
            <a:off x="3836988" y="3792538"/>
            <a:ext cx="25352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solidFill>
                  <a:srgbClr val="000000"/>
                </a:solidFill>
                <a:cs typeface="Times New Roman" panose="02020603050405020304" pitchFamily="18" charset="0"/>
              </a:rPr>
              <a:t>Adaptations</a:t>
            </a:r>
            <a:endParaRPr lang="en-GB" altLang="en-US" sz="1200">
              <a:latin typeface="Times New Roman" panose="02020603050405020304" pitchFamily="18" charset="0"/>
              <a:cs typeface="Times New Roman" panose="02020603050405020304" pitchFamily="18" charset="0"/>
            </a:endParaRPr>
          </a:p>
          <a:p>
            <a:pPr algn="ctr"/>
            <a:r>
              <a:rPr lang="en-GB" altLang="en-US" b="1">
                <a:solidFill>
                  <a:srgbClr val="000000"/>
                </a:solidFill>
                <a:cs typeface="Times New Roman" panose="02020603050405020304" pitchFamily="18" charset="0"/>
              </a:rPr>
              <a:t>Adjustments</a:t>
            </a:r>
            <a:endParaRPr lang="en-GB" altLang="en-US" sz="1200">
              <a:latin typeface="Times New Roman" panose="02020603050405020304" pitchFamily="18" charset="0"/>
              <a:cs typeface="Times New Roman" panose="02020603050405020304" pitchFamily="18" charset="0"/>
            </a:endParaRPr>
          </a:p>
        </p:txBody>
      </p:sp>
      <p:sp>
        <p:nvSpPr>
          <p:cNvPr id="40" name="Left-Right Arrow 39"/>
          <p:cNvSpPr/>
          <p:nvPr/>
        </p:nvSpPr>
        <p:spPr>
          <a:xfrm rot="16200000" flipV="1">
            <a:off x="1803400" y="3914776"/>
            <a:ext cx="719137" cy="309562"/>
          </a:xfrm>
          <a:prstGeom prst="leftRightArrow">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6640" name="TextBox 16"/>
          <p:cNvSpPr txBox="1">
            <a:spLocks noChangeArrowheads="1"/>
          </p:cNvSpPr>
          <p:nvPr/>
        </p:nvSpPr>
        <p:spPr bwMode="auto">
          <a:xfrm>
            <a:off x="1374775" y="3930650"/>
            <a:ext cx="1514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b="1">
                <a:solidFill>
                  <a:srgbClr val="000000"/>
                </a:solidFill>
                <a:cs typeface="Times New Roman" panose="02020603050405020304" pitchFamily="18" charset="0"/>
              </a:rPr>
              <a:t>Alignment</a:t>
            </a:r>
            <a:endParaRPr lang="en-GB" altLang="en-US" sz="1200">
              <a:latin typeface="Times New Roman" panose="02020603050405020304" pitchFamily="18" charset="0"/>
              <a:cs typeface="Times New Roman" panose="02020603050405020304" pitchFamily="18" charset="0"/>
            </a:endParaRPr>
          </a:p>
        </p:txBody>
      </p:sp>
      <p:sp>
        <p:nvSpPr>
          <p:cNvPr id="43" name="Rectangle 42"/>
          <p:cNvSpPr/>
          <p:nvPr/>
        </p:nvSpPr>
        <p:spPr>
          <a:xfrm>
            <a:off x="4152900" y="3113088"/>
            <a:ext cx="1860550" cy="2001837"/>
          </a:xfrm>
          <a:prstGeom prst="rect">
            <a:avLst/>
          </a:prstGeom>
          <a:noFill/>
          <a:ln w="5715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44" name="Rectangle 43"/>
          <p:cNvSpPr/>
          <p:nvPr/>
        </p:nvSpPr>
        <p:spPr>
          <a:xfrm>
            <a:off x="465138" y="2057400"/>
            <a:ext cx="3019425" cy="4243388"/>
          </a:xfrm>
          <a:prstGeom prst="rect">
            <a:avLst/>
          </a:prstGeom>
          <a:noFill/>
          <a:ln w="5715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cxnSp>
        <p:nvCxnSpPr>
          <p:cNvPr id="45" name="Straight Arrow Connector 44"/>
          <p:cNvCxnSpPr/>
          <p:nvPr/>
        </p:nvCxnSpPr>
        <p:spPr>
          <a:xfrm>
            <a:off x="6051550" y="5102225"/>
            <a:ext cx="703263" cy="455613"/>
          </a:xfrm>
          <a:prstGeom prst="straightConnector1">
            <a:avLst/>
          </a:prstGeom>
          <a:ln w="57150">
            <a:solidFill>
              <a:schemeClr val="accent2">
                <a:lumMod val="75000"/>
              </a:schemeClr>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V="1">
            <a:off x="6051550" y="2894013"/>
            <a:ext cx="633413" cy="450850"/>
          </a:xfrm>
          <a:prstGeom prst="straightConnector1">
            <a:avLst/>
          </a:prstGeom>
          <a:ln w="57150">
            <a:solidFill>
              <a:schemeClr val="accent2">
                <a:lumMod val="75000"/>
              </a:schemeClr>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2771775" y="4002088"/>
            <a:ext cx="1374775" cy="0"/>
          </a:xfrm>
          <a:prstGeom prst="straightConnector1">
            <a:avLst/>
          </a:prstGeom>
          <a:ln w="57150">
            <a:solidFill>
              <a:schemeClr val="accent2">
                <a:lumMod val="75000"/>
              </a:schemeClr>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TextBox 90"/>
          <p:cNvSpPr txBox="1"/>
          <p:nvPr/>
        </p:nvSpPr>
        <p:spPr>
          <a:xfrm>
            <a:off x="538468" y="2342307"/>
            <a:ext cx="550521" cy="3862738"/>
          </a:xfrm>
          <a:prstGeom prst="rect">
            <a:avLst/>
          </a:prstGeom>
          <a:noFill/>
        </p:spPr>
        <p:txBody>
          <a:bodyPr vert="vert270">
            <a:spAutoFit/>
          </a:bodyPr>
          <a:lstStyle/>
          <a:p>
            <a:pPr algn="ctr" fontAlgn="auto">
              <a:spcBef>
                <a:spcPts val="0"/>
              </a:spcBef>
              <a:spcAft>
                <a:spcPts val="0"/>
              </a:spcAft>
              <a:defRPr/>
            </a:pPr>
            <a:r>
              <a:rPr lang="en-GB" sz="2400" b="1" dirty="0">
                <a:solidFill>
                  <a:srgbClr val="000000"/>
                </a:solidFill>
                <a:latin typeface="Calibri"/>
                <a:ea typeface="Times New Roman"/>
                <a:cs typeface="Times New Roman"/>
              </a:rPr>
              <a:t>Work as Imagined</a:t>
            </a:r>
            <a:endParaRPr lang="en-GB" sz="1200" dirty="0">
              <a:latin typeface="Times New Roman"/>
              <a:ea typeface="Times New Roman"/>
              <a:cs typeface="+mn-cs"/>
            </a:endParaRPr>
          </a:p>
        </p:txBody>
      </p:sp>
      <p:cxnSp>
        <p:nvCxnSpPr>
          <p:cNvPr id="49" name="Straight Arrow Connector 48"/>
          <p:cNvCxnSpPr/>
          <p:nvPr/>
        </p:nvCxnSpPr>
        <p:spPr>
          <a:xfrm flipV="1">
            <a:off x="2220913" y="6300788"/>
            <a:ext cx="0" cy="44291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241550" y="6669088"/>
            <a:ext cx="559752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7802563" y="6015038"/>
            <a:ext cx="0" cy="72866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7877175" y="3779838"/>
            <a:ext cx="0" cy="646112"/>
          </a:xfrm>
          <a:prstGeom prst="straightConnector1">
            <a:avLst/>
          </a:prstGeom>
          <a:ln w="57150">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TextBox 54"/>
          <p:cNvSpPr txBox="1">
            <a:spLocks noChangeArrowheads="1"/>
          </p:cNvSpPr>
          <p:nvPr/>
        </p:nvSpPr>
        <p:spPr bwMode="auto">
          <a:xfrm>
            <a:off x="4070350" y="3187700"/>
            <a:ext cx="2024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2400" b="1">
                <a:solidFill>
                  <a:srgbClr val="000000"/>
                </a:solidFill>
                <a:cs typeface="Times New Roman" panose="02020603050405020304" pitchFamily="18" charset="0"/>
              </a:rPr>
              <a:t>Work as Done</a:t>
            </a:r>
            <a:endParaRPr lang="en-GB" altLang="en-US" sz="2400">
              <a:latin typeface="Times New Roman" panose="02020603050405020304" pitchFamily="18" charset="0"/>
              <a:cs typeface="Times New Roman" panose="02020603050405020304" pitchFamily="18" charset="0"/>
            </a:endParaRPr>
          </a:p>
        </p:txBody>
      </p:sp>
      <p:sp>
        <p:nvSpPr>
          <p:cNvPr id="26652" name="Title 2"/>
          <p:cNvSpPr>
            <a:spLocks noGrp="1"/>
          </p:cNvSpPr>
          <p:nvPr>
            <p:ph type="title"/>
          </p:nvPr>
        </p:nvSpPr>
        <p:spPr>
          <a:xfrm>
            <a:off x="4070350" y="228600"/>
            <a:ext cx="4537075" cy="1143000"/>
          </a:xfrm>
        </p:spPr>
        <p:txBody>
          <a:bodyPr/>
          <a:lstStyle/>
          <a:p>
            <a:r>
              <a:rPr lang="en-GB" altLang="en-US" b="1" smtClean="0"/>
              <a:t>Resilience Model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GB" dirty="0" smtClean="0"/>
              <a:t>Escalation in the ED</a:t>
            </a:r>
            <a:endParaRPr lang="en-GB" dirty="0"/>
          </a:p>
        </p:txBody>
      </p:sp>
      <p:sp>
        <p:nvSpPr>
          <p:cNvPr id="3" name="Content Placeholder 2"/>
          <p:cNvSpPr>
            <a:spLocks noGrp="1"/>
          </p:cNvSpPr>
          <p:nvPr>
            <p:ph idx="1"/>
          </p:nvPr>
        </p:nvSpPr>
        <p:spPr>
          <a:xfrm>
            <a:off x="107950" y="1601788"/>
            <a:ext cx="9036050" cy="5013325"/>
          </a:xfrm>
        </p:spPr>
        <p:txBody>
          <a:bodyPr rtlCol="0">
            <a:normAutofit lnSpcReduction="10000"/>
          </a:bodyPr>
          <a:lstStyle/>
          <a:p>
            <a:pPr fontAlgn="auto">
              <a:spcAft>
                <a:spcPts val="0"/>
              </a:spcAft>
              <a:defRPr/>
            </a:pPr>
            <a:r>
              <a:rPr lang="en-GB" dirty="0" smtClean="0"/>
              <a:t>Four hour target for admission to discharge for 95%</a:t>
            </a:r>
          </a:p>
          <a:p>
            <a:pPr fontAlgn="auto">
              <a:spcAft>
                <a:spcPts val="0"/>
              </a:spcAft>
              <a:defRPr/>
            </a:pPr>
            <a:r>
              <a:rPr lang="en-GB" dirty="0" smtClean="0"/>
              <a:t>Target breaches have financial consequences</a:t>
            </a:r>
            <a:endParaRPr lang="en-GB" dirty="0"/>
          </a:p>
          <a:p>
            <a:pPr fontAlgn="auto">
              <a:spcAft>
                <a:spcPts val="0"/>
              </a:spcAft>
              <a:defRPr/>
            </a:pPr>
            <a:r>
              <a:rPr lang="en-GB" dirty="0" smtClean="0"/>
              <a:t>Escalation policy </a:t>
            </a:r>
          </a:p>
          <a:p>
            <a:pPr lvl="1" fontAlgn="auto">
              <a:spcAft>
                <a:spcPts val="0"/>
              </a:spcAft>
              <a:defRPr/>
            </a:pPr>
            <a:r>
              <a:rPr lang="en-GB" dirty="0" smtClean="0"/>
              <a:t>Mix of actions designed to improve flow </a:t>
            </a:r>
          </a:p>
          <a:p>
            <a:pPr lvl="1" fontAlgn="auto">
              <a:spcAft>
                <a:spcPts val="0"/>
              </a:spcAft>
              <a:defRPr/>
            </a:pPr>
            <a:r>
              <a:rPr lang="en-GB" dirty="0" smtClean="0"/>
              <a:t>Internal and external escalation actions</a:t>
            </a:r>
          </a:p>
          <a:p>
            <a:pPr lvl="1" fontAlgn="auto">
              <a:spcAft>
                <a:spcPts val="0"/>
              </a:spcAft>
              <a:defRPr/>
            </a:pPr>
            <a:r>
              <a:rPr lang="en-GB" dirty="0" smtClean="0"/>
              <a:t>Pre determined triggers for action – patient numbers at various points in the patient journey</a:t>
            </a:r>
          </a:p>
          <a:p>
            <a:pPr fontAlgn="auto">
              <a:spcAft>
                <a:spcPts val="0"/>
              </a:spcAft>
              <a:defRPr/>
            </a:pPr>
            <a:r>
              <a:rPr lang="en-GB" dirty="0" smtClean="0"/>
              <a:t>Metrics</a:t>
            </a:r>
          </a:p>
          <a:p>
            <a:pPr lvl="1" fontAlgn="auto">
              <a:spcAft>
                <a:spcPts val="0"/>
              </a:spcAft>
              <a:defRPr/>
            </a:pPr>
            <a:r>
              <a:rPr lang="en-GB" dirty="0" smtClean="0"/>
              <a:t>Occupancy, ambulance arrivals, acuity, average waiting times, wait for specialist, hospital bed status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fontScale="90000"/>
          </a:bodyPr>
          <a:lstStyle/>
          <a:p>
            <a:pPr fontAlgn="auto">
              <a:spcAft>
                <a:spcPts val="0"/>
              </a:spcAft>
              <a:defRPr/>
            </a:pPr>
            <a:r>
              <a:rPr lang="en-GB" dirty="0" smtClean="0"/>
              <a:t>Escalation in action</a:t>
            </a:r>
            <a:endParaRPr lang="en-GB" dirty="0"/>
          </a:p>
        </p:txBody>
      </p:sp>
      <p:sp>
        <p:nvSpPr>
          <p:cNvPr id="3" name="Content Placeholder 2"/>
          <p:cNvSpPr>
            <a:spLocks noGrp="1"/>
          </p:cNvSpPr>
          <p:nvPr>
            <p:ph sz="half" idx="1"/>
          </p:nvPr>
        </p:nvSpPr>
        <p:spPr>
          <a:xfrm>
            <a:off x="44450" y="1587500"/>
            <a:ext cx="4657725" cy="5040313"/>
          </a:xfrm>
        </p:spPr>
        <p:txBody>
          <a:bodyPr rtlCol="0">
            <a:normAutofit fontScale="85000" lnSpcReduction="10000"/>
          </a:bodyPr>
          <a:lstStyle/>
          <a:p>
            <a:pPr fontAlgn="auto">
              <a:spcAft>
                <a:spcPts val="0"/>
              </a:spcAft>
              <a:defRPr/>
            </a:pPr>
            <a:r>
              <a:rPr lang="en-GB" dirty="0"/>
              <a:t>Implementation </a:t>
            </a:r>
            <a:r>
              <a:rPr lang="en-GB" dirty="0" smtClean="0"/>
              <a:t>of escalation</a:t>
            </a:r>
          </a:p>
          <a:p>
            <a:pPr lvl="1" fontAlgn="auto">
              <a:spcAft>
                <a:spcPts val="0"/>
              </a:spcAft>
              <a:defRPr/>
            </a:pPr>
            <a:r>
              <a:rPr lang="en-GB" dirty="0" smtClean="0"/>
              <a:t>Variable practices that </a:t>
            </a:r>
            <a:r>
              <a:rPr lang="en-GB" dirty="0"/>
              <a:t>are poorly understood but which are crucial to success and failure</a:t>
            </a:r>
          </a:p>
          <a:p>
            <a:pPr fontAlgn="auto">
              <a:spcAft>
                <a:spcPts val="0"/>
              </a:spcAft>
              <a:defRPr/>
            </a:pPr>
            <a:r>
              <a:rPr lang="en-GB" dirty="0"/>
              <a:t>Opportunities for improvement</a:t>
            </a:r>
          </a:p>
          <a:p>
            <a:pPr lvl="1" fontAlgn="auto">
              <a:spcAft>
                <a:spcPts val="0"/>
              </a:spcAft>
              <a:defRPr/>
            </a:pPr>
            <a:r>
              <a:rPr lang="en-GB" dirty="0"/>
              <a:t>Making the escalation process more transparent – understanding repertoire of </a:t>
            </a:r>
            <a:r>
              <a:rPr lang="en-GB" dirty="0" smtClean="0"/>
              <a:t>actions </a:t>
            </a:r>
            <a:r>
              <a:rPr lang="en-GB" dirty="0"/>
              <a:t>and under what circumstances they are successful</a:t>
            </a:r>
          </a:p>
          <a:p>
            <a:pPr lvl="1" fontAlgn="auto">
              <a:spcAft>
                <a:spcPts val="0"/>
              </a:spcAft>
              <a:defRPr/>
            </a:pPr>
            <a:r>
              <a:rPr lang="en-GB" dirty="0"/>
              <a:t>Improved monitoring of escalation actions – better targeting of actions </a:t>
            </a:r>
          </a:p>
          <a:p>
            <a:pPr lvl="1" fontAlgn="auto">
              <a:spcAft>
                <a:spcPts val="0"/>
              </a:spcAft>
              <a:defRPr/>
            </a:pPr>
            <a:r>
              <a:rPr lang="en-GB" dirty="0"/>
              <a:t>Improved learning from what goes </a:t>
            </a:r>
            <a:r>
              <a:rPr lang="en-GB" dirty="0" smtClean="0"/>
              <a:t>right</a:t>
            </a:r>
            <a:endParaRPr lang="en-GB" dirty="0"/>
          </a:p>
          <a:p>
            <a:pPr fontAlgn="auto">
              <a:spcAft>
                <a:spcPts val="0"/>
              </a:spcAft>
              <a:defRPr/>
            </a:pPr>
            <a:endParaRPr lang="en-GB" dirty="0"/>
          </a:p>
          <a:p>
            <a:pPr fontAlgn="auto">
              <a:spcAft>
                <a:spcPts val="0"/>
              </a:spcAft>
              <a:defRPr/>
            </a:pPr>
            <a:endParaRPr lang="en-GB" dirty="0"/>
          </a:p>
        </p:txBody>
      </p:sp>
      <p:grpSp>
        <p:nvGrpSpPr>
          <p:cNvPr id="28675" name="Group 58"/>
          <p:cNvGrpSpPr>
            <a:grpSpLocks/>
          </p:cNvGrpSpPr>
          <p:nvPr/>
        </p:nvGrpSpPr>
        <p:grpSpPr bwMode="auto">
          <a:xfrm>
            <a:off x="4870450" y="2536825"/>
            <a:ext cx="4260850" cy="3141663"/>
            <a:chOff x="2092765" y="2087241"/>
            <a:chExt cx="4711483" cy="3141959"/>
          </a:xfrm>
        </p:grpSpPr>
        <p:sp>
          <p:nvSpPr>
            <p:cNvPr id="60" name="Oval 59"/>
            <p:cNvSpPr/>
            <p:nvPr/>
          </p:nvSpPr>
          <p:spPr>
            <a:xfrm>
              <a:off x="5529830" y="3859058"/>
              <a:ext cx="1274418" cy="9779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61" name="Oval 60"/>
            <p:cNvSpPr/>
            <p:nvPr/>
          </p:nvSpPr>
          <p:spPr>
            <a:xfrm>
              <a:off x="2392938" y="2415885"/>
              <a:ext cx="1274418" cy="10605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62" name="Oval 61"/>
            <p:cNvSpPr/>
            <p:nvPr/>
          </p:nvSpPr>
          <p:spPr>
            <a:xfrm>
              <a:off x="5529830" y="2469865"/>
              <a:ext cx="1274418" cy="96846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8679" name="TextBox 13"/>
            <p:cNvSpPr txBox="1">
              <a:spLocks noChangeArrowheads="1"/>
            </p:cNvSpPr>
            <p:nvPr/>
          </p:nvSpPr>
          <p:spPr bwMode="auto">
            <a:xfrm>
              <a:off x="5606713" y="2829344"/>
              <a:ext cx="1081084" cy="17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solidFill>
                    <a:srgbClr val="000000"/>
                  </a:solidFill>
                  <a:cs typeface="Times New Roman" panose="02020603050405020304" pitchFamily="18" charset="0"/>
                </a:rPr>
                <a:t>Success</a:t>
              </a:r>
              <a:endParaRPr lang="en-GB" altLang="en-US" sz="1200">
                <a:latin typeface="Times New Roman" panose="02020603050405020304" pitchFamily="18" charset="0"/>
                <a:cs typeface="Times New Roman" panose="02020603050405020304" pitchFamily="18" charset="0"/>
              </a:endParaRPr>
            </a:p>
          </p:txBody>
        </p:sp>
        <p:sp>
          <p:nvSpPr>
            <p:cNvPr id="28680" name="TextBox 15"/>
            <p:cNvSpPr txBox="1">
              <a:spLocks noChangeArrowheads="1"/>
            </p:cNvSpPr>
            <p:nvPr/>
          </p:nvSpPr>
          <p:spPr bwMode="auto">
            <a:xfrm>
              <a:off x="5606373" y="3908925"/>
              <a:ext cx="108108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solidFill>
                    <a:srgbClr val="000000"/>
                  </a:solidFill>
                  <a:cs typeface="Times New Roman" panose="02020603050405020304" pitchFamily="18" charset="0"/>
                </a:rPr>
                <a:t>Failure </a:t>
              </a:r>
              <a:endParaRPr lang="en-GB" altLang="en-US" sz="1200">
                <a:latin typeface="Times New Roman" panose="02020603050405020304" pitchFamily="18" charset="0"/>
                <a:cs typeface="Times New Roman" panose="02020603050405020304" pitchFamily="18" charset="0"/>
              </a:endParaRPr>
            </a:p>
            <a:p>
              <a:pPr algn="ctr"/>
              <a:r>
                <a:rPr lang="en-GB" altLang="en-US" sz="1100" b="1">
                  <a:solidFill>
                    <a:srgbClr val="000000"/>
                  </a:solidFill>
                  <a:cs typeface="Times New Roman" panose="02020603050405020304" pitchFamily="18" charset="0"/>
                </a:rPr>
                <a:t>e.g. harm, breaches of targets, complaints</a:t>
              </a:r>
              <a:endParaRPr lang="en-GB" altLang="en-US" sz="1100">
                <a:latin typeface="Times New Roman" panose="02020603050405020304" pitchFamily="18" charset="0"/>
                <a:cs typeface="Times New Roman" panose="02020603050405020304" pitchFamily="18" charset="0"/>
              </a:endParaRPr>
            </a:p>
          </p:txBody>
        </p:sp>
        <p:cxnSp>
          <p:nvCxnSpPr>
            <p:cNvPr id="65" name="Straight Arrow Connector 64"/>
            <p:cNvCxnSpPr/>
            <p:nvPr/>
          </p:nvCxnSpPr>
          <p:spPr>
            <a:xfrm>
              <a:off x="3017859" y="2087241"/>
              <a:ext cx="0" cy="29689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3012593" y="2087241"/>
              <a:ext cx="316673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6179327" y="2087241"/>
              <a:ext cx="0" cy="382624"/>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28684" name="TextBox 6"/>
            <p:cNvSpPr txBox="1">
              <a:spLocks noChangeArrowheads="1"/>
            </p:cNvSpPr>
            <p:nvPr/>
          </p:nvSpPr>
          <p:spPr bwMode="auto">
            <a:xfrm>
              <a:off x="2480934" y="2648497"/>
              <a:ext cx="1081084"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solidFill>
                    <a:srgbClr val="000000"/>
                  </a:solidFill>
                  <a:cs typeface="Times New Roman" panose="02020603050405020304" pitchFamily="18" charset="0"/>
                </a:rPr>
                <a:t>Demand</a:t>
              </a:r>
              <a:endParaRPr lang="en-GB" altLang="en-US" sz="1200">
                <a:latin typeface="Times New Roman" panose="02020603050405020304" pitchFamily="18" charset="0"/>
                <a:cs typeface="Times New Roman" panose="02020603050405020304" pitchFamily="18" charset="0"/>
              </a:endParaRPr>
            </a:p>
            <a:p>
              <a:pPr algn="ctr"/>
              <a:r>
                <a:rPr lang="en-GB" altLang="en-US" sz="1100" b="1">
                  <a:solidFill>
                    <a:srgbClr val="000000"/>
                  </a:solidFill>
                  <a:cs typeface="Times New Roman" panose="02020603050405020304" pitchFamily="18" charset="0"/>
                </a:rPr>
                <a:t>e.g. patient numbers,  targets</a:t>
              </a:r>
              <a:endParaRPr lang="en-GB" altLang="en-US" sz="1100">
                <a:latin typeface="Times New Roman" panose="02020603050405020304" pitchFamily="18" charset="0"/>
                <a:cs typeface="Times New Roman" panose="02020603050405020304" pitchFamily="18" charset="0"/>
              </a:endParaRPr>
            </a:p>
          </p:txBody>
        </p:sp>
        <p:sp>
          <p:nvSpPr>
            <p:cNvPr id="69" name="Oval 68"/>
            <p:cNvSpPr/>
            <p:nvPr/>
          </p:nvSpPr>
          <p:spPr>
            <a:xfrm>
              <a:off x="2440333" y="3906687"/>
              <a:ext cx="1274418" cy="9779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8686" name="TextBox 12"/>
            <p:cNvSpPr txBox="1">
              <a:spLocks noChangeArrowheads="1"/>
            </p:cNvSpPr>
            <p:nvPr/>
          </p:nvSpPr>
          <p:spPr bwMode="auto">
            <a:xfrm>
              <a:off x="2536604" y="3969015"/>
              <a:ext cx="1081084"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solidFill>
                    <a:srgbClr val="000000"/>
                  </a:solidFill>
                  <a:cs typeface="Times New Roman" panose="02020603050405020304" pitchFamily="18" charset="0"/>
                </a:rPr>
                <a:t>Capacity</a:t>
              </a:r>
              <a:endParaRPr lang="en-GB" altLang="en-US" sz="1200">
                <a:latin typeface="Times New Roman" panose="02020603050405020304" pitchFamily="18" charset="0"/>
                <a:cs typeface="Times New Roman" panose="02020603050405020304" pitchFamily="18" charset="0"/>
              </a:endParaRPr>
            </a:p>
            <a:p>
              <a:pPr algn="ctr"/>
              <a:r>
                <a:rPr lang="en-GB" altLang="en-US" sz="1100" b="1">
                  <a:solidFill>
                    <a:srgbClr val="000000"/>
                  </a:solidFill>
                  <a:cs typeface="Times New Roman" panose="02020603050405020304" pitchFamily="18" charset="0"/>
                </a:rPr>
                <a:t>e.g. staff level, staff skills, processes</a:t>
              </a:r>
              <a:endParaRPr lang="en-GB" altLang="en-US" sz="1100">
                <a:latin typeface="Times New Roman" panose="02020603050405020304" pitchFamily="18" charset="0"/>
                <a:cs typeface="Times New Roman" panose="02020603050405020304" pitchFamily="18" charset="0"/>
              </a:endParaRPr>
            </a:p>
          </p:txBody>
        </p:sp>
        <p:sp>
          <p:nvSpPr>
            <p:cNvPr id="28687" name="TextBox 14"/>
            <p:cNvSpPr txBox="1">
              <a:spLocks noChangeArrowheads="1"/>
            </p:cNvSpPr>
            <p:nvPr/>
          </p:nvSpPr>
          <p:spPr bwMode="auto">
            <a:xfrm>
              <a:off x="3969329" y="3695380"/>
              <a:ext cx="1393662" cy="278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100" b="1">
                  <a:solidFill>
                    <a:srgbClr val="000000"/>
                  </a:solidFill>
                  <a:cs typeface="Times New Roman" panose="02020603050405020304" pitchFamily="18" charset="0"/>
                </a:rPr>
                <a:t>Adaptations</a:t>
              </a:r>
              <a:endParaRPr lang="en-GB" altLang="en-US" sz="1100">
                <a:latin typeface="Times New Roman" panose="02020603050405020304" pitchFamily="18" charset="0"/>
                <a:cs typeface="Times New Roman" panose="02020603050405020304" pitchFamily="18" charset="0"/>
              </a:endParaRPr>
            </a:p>
            <a:p>
              <a:pPr algn="ctr"/>
              <a:r>
                <a:rPr lang="en-GB" altLang="en-US" sz="1100" b="1">
                  <a:solidFill>
                    <a:srgbClr val="000000"/>
                  </a:solidFill>
                  <a:cs typeface="Times New Roman" panose="02020603050405020304" pitchFamily="18" charset="0"/>
                </a:rPr>
                <a:t>Adjustments</a:t>
              </a:r>
              <a:endParaRPr lang="en-GB" altLang="en-US" sz="1100">
                <a:latin typeface="Times New Roman" panose="02020603050405020304" pitchFamily="18" charset="0"/>
                <a:cs typeface="Times New Roman" panose="02020603050405020304" pitchFamily="18" charset="0"/>
              </a:endParaRPr>
            </a:p>
          </p:txBody>
        </p:sp>
        <p:sp>
          <p:nvSpPr>
            <p:cNvPr id="72" name="Left-Right Arrow 71"/>
            <p:cNvSpPr/>
            <p:nvPr/>
          </p:nvSpPr>
          <p:spPr>
            <a:xfrm rot="16200000" flipV="1">
              <a:off x="2810633" y="3606424"/>
              <a:ext cx="430253" cy="170273"/>
            </a:xfrm>
            <a:prstGeom prst="leftRightArrow">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28689" name="TextBox 16"/>
            <p:cNvSpPr txBox="1">
              <a:spLocks noChangeArrowheads="1"/>
            </p:cNvSpPr>
            <p:nvPr/>
          </p:nvSpPr>
          <p:spPr bwMode="auto">
            <a:xfrm>
              <a:off x="2523161" y="3547663"/>
              <a:ext cx="9687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200" b="1">
                  <a:solidFill>
                    <a:srgbClr val="000000"/>
                  </a:solidFill>
                  <a:cs typeface="Times New Roman" panose="02020603050405020304" pitchFamily="18" charset="0"/>
                </a:rPr>
                <a:t>Alignment</a:t>
              </a:r>
              <a:endParaRPr lang="en-GB" altLang="en-US" sz="1200">
                <a:latin typeface="Times New Roman" panose="02020603050405020304" pitchFamily="18" charset="0"/>
                <a:cs typeface="Times New Roman" panose="02020603050405020304" pitchFamily="18" charset="0"/>
              </a:endParaRPr>
            </a:p>
          </p:txBody>
        </p:sp>
        <p:sp>
          <p:nvSpPr>
            <p:cNvPr id="74" name="Rectangle 73"/>
            <p:cNvSpPr/>
            <p:nvPr/>
          </p:nvSpPr>
          <p:spPr>
            <a:xfrm>
              <a:off x="4120248" y="3009666"/>
              <a:ext cx="1023395" cy="1182798"/>
            </a:xfrm>
            <a:prstGeom prst="rect">
              <a:avLst/>
            </a:prstGeom>
            <a:noFill/>
            <a:ln w="57150">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sp>
          <p:nvSpPr>
            <p:cNvPr id="75" name="Rectangle 74"/>
            <p:cNvSpPr/>
            <p:nvPr/>
          </p:nvSpPr>
          <p:spPr>
            <a:xfrm>
              <a:off x="2092765" y="2385719"/>
              <a:ext cx="1660605" cy="2508486"/>
            </a:xfrm>
            <a:prstGeom prst="rect">
              <a:avLst/>
            </a:prstGeom>
            <a:noFill/>
            <a:ln w="5715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GB"/>
            </a:p>
          </p:txBody>
        </p:sp>
        <p:cxnSp>
          <p:nvCxnSpPr>
            <p:cNvPr id="76" name="Straight Arrow Connector 75"/>
            <p:cNvCxnSpPr/>
            <p:nvPr/>
          </p:nvCxnSpPr>
          <p:spPr>
            <a:xfrm>
              <a:off x="5164708" y="4184527"/>
              <a:ext cx="386187" cy="269900"/>
            </a:xfrm>
            <a:prstGeom prst="straightConnector1">
              <a:avLst/>
            </a:prstGeom>
            <a:ln w="57150">
              <a:solidFill>
                <a:schemeClr val="accent2">
                  <a:lumMod val="75000"/>
                </a:schemeClr>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V="1">
              <a:off x="5164708" y="2879479"/>
              <a:ext cx="347568" cy="266725"/>
            </a:xfrm>
            <a:prstGeom prst="straightConnector1">
              <a:avLst/>
            </a:prstGeom>
            <a:ln w="57150">
              <a:solidFill>
                <a:schemeClr val="accent2">
                  <a:lumMod val="75000"/>
                </a:schemeClr>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3361917" y="3535177"/>
              <a:ext cx="754820" cy="0"/>
            </a:xfrm>
            <a:prstGeom prst="straightConnector1">
              <a:avLst/>
            </a:prstGeom>
            <a:ln w="57150">
              <a:solidFill>
                <a:schemeClr val="accent2">
                  <a:lumMod val="75000"/>
                </a:schemeClr>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90"/>
            <p:cNvSpPr txBox="1"/>
            <p:nvPr/>
          </p:nvSpPr>
          <p:spPr>
            <a:xfrm>
              <a:off x="2133284" y="2553727"/>
              <a:ext cx="220000" cy="2283307"/>
            </a:xfrm>
            <a:prstGeom prst="rect">
              <a:avLst/>
            </a:prstGeom>
            <a:noFill/>
          </p:spPr>
          <p:txBody>
            <a:bodyPr vert="vert270">
              <a:spAutoFit/>
            </a:bodyPr>
            <a:lstStyle/>
            <a:p>
              <a:pPr algn="ctr" fontAlgn="auto">
                <a:spcBef>
                  <a:spcPts val="0"/>
                </a:spcBef>
                <a:spcAft>
                  <a:spcPts val="0"/>
                </a:spcAft>
                <a:defRPr/>
              </a:pPr>
              <a:r>
                <a:rPr lang="en-GB" sz="1400" b="1" dirty="0">
                  <a:solidFill>
                    <a:srgbClr val="000000"/>
                  </a:solidFill>
                  <a:latin typeface="Calibri"/>
                  <a:ea typeface="Times New Roman"/>
                  <a:cs typeface="Times New Roman"/>
                </a:rPr>
                <a:t>Work as Imagined</a:t>
              </a:r>
              <a:endParaRPr lang="en-GB" sz="1400" dirty="0">
                <a:latin typeface="Times New Roman"/>
                <a:ea typeface="Times New Roman"/>
                <a:cs typeface="+mn-cs"/>
              </a:endParaRPr>
            </a:p>
          </p:txBody>
        </p:sp>
        <p:cxnSp>
          <p:nvCxnSpPr>
            <p:cNvPr id="80" name="Straight Arrow Connector 79"/>
            <p:cNvCxnSpPr/>
            <p:nvPr/>
          </p:nvCxnSpPr>
          <p:spPr>
            <a:xfrm flipV="1">
              <a:off x="3058233" y="4894205"/>
              <a:ext cx="0" cy="33499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V="1">
              <a:off x="3058233" y="5229200"/>
              <a:ext cx="307721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flipV="1">
              <a:off x="6128421" y="4837050"/>
              <a:ext cx="7022" cy="39215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6168795" y="3476435"/>
              <a:ext cx="0" cy="382623"/>
            </a:xfrm>
            <a:prstGeom prst="straightConnector1">
              <a:avLst/>
            </a:prstGeom>
            <a:ln w="57150">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700" name="TextBox 83"/>
            <p:cNvSpPr txBox="1">
              <a:spLocks noChangeArrowheads="1"/>
            </p:cNvSpPr>
            <p:nvPr/>
          </p:nvSpPr>
          <p:spPr bwMode="auto">
            <a:xfrm>
              <a:off x="4075533" y="3120791"/>
              <a:ext cx="1113004" cy="19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GB" altLang="en-US" sz="1400" b="1">
                  <a:solidFill>
                    <a:srgbClr val="000000"/>
                  </a:solidFill>
                  <a:cs typeface="Times New Roman" panose="02020603050405020304" pitchFamily="18" charset="0"/>
                </a:rPr>
                <a:t>Work as Done</a:t>
              </a:r>
              <a:endParaRPr lang="en-GB" altLang="en-US" sz="1400">
                <a:latin typeface="Times New Roman" panose="02020603050405020304" pitchFamily="18" charset="0"/>
                <a:cs typeface="Times New Roman" panose="02020603050405020304" pitchFamily="18" charset="0"/>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GB" altLang="en-US" smtClean="0"/>
              <a:t>Conclusions</a:t>
            </a:r>
          </a:p>
        </p:txBody>
      </p:sp>
      <p:sp>
        <p:nvSpPr>
          <p:cNvPr id="3" name="Content Placeholder 2"/>
          <p:cNvSpPr>
            <a:spLocks noGrp="1"/>
          </p:cNvSpPr>
          <p:nvPr>
            <p:ph idx="1"/>
          </p:nvPr>
        </p:nvSpPr>
        <p:spPr>
          <a:xfrm>
            <a:off x="457200" y="1905000"/>
            <a:ext cx="8229600" cy="4476750"/>
          </a:xfrm>
        </p:spPr>
        <p:txBody>
          <a:bodyPr rtlCol="0">
            <a:normAutofit fontScale="92500" lnSpcReduction="10000"/>
          </a:bodyPr>
          <a:lstStyle/>
          <a:p>
            <a:pPr fontAlgn="auto">
              <a:spcAft>
                <a:spcPts val="0"/>
              </a:spcAft>
              <a:defRPr/>
            </a:pPr>
            <a:r>
              <a:rPr lang="en-GB" dirty="0" smtClean="0"/>
              <a:t>Organisational resilience (Safety II) is a new safety paradigm that has the potential to</a:t>
            </a:r>
          </a:p>
          <a:p>
            <a:pPr lvl="1" fontAlgn="auto">
              <a:spcAft>
                <a:spcPts val="0"/>
              </a:spcAft>
              <a:defRPr/>
            </a:pPr>
            <a:r>
              <a:rPr lang="en-GB" dirty="0" smtClean="0"/>
              <a:t>Deepen understanding of every day clinical work</a:t>
            </a:r>
          </a:p>
          <a:p>
            <a:pPr lvl="1" fontAlgn="auto">
              <a:spcAft>
                <a:spcPts val="0"/>
              </a:spcAft>
              <a:defRPr/>
            </a:pPr>
            <a:r>
              <a:rPr lang="en-GB" dirty="0" smtClean="0"/>
              <a:t>Strengthen safety through increasing adaptive capacity</a:t>
            </a:r>
          </a:p>
          <a:p>
            <a:pPr lvl="1" fontAlgn="auto">
              <a:spcAft>
                <a:spcPts val="0"/>
              </a:spcAft>
              <a:defRPr/>
            </a:pPr>
            <a:r>
              <a:rPr lang="en-GB" dirty="0" smtClean="0"/>
              <a:t>Improve intervention design based on a deep understanding of how outcomes arise from the interplay of pressures and adaptations</a:t>
            </a:r>
          </a:p>
          <a:p>
            <a:pPr fontAlgn="auto">
              <a:spcAft>
                <a:spcPts val="0"/>
              </a:spcAft>
              <a:defRPr/>
            </a:pPr>
            <a:r>
              <a:rPr lang="en-GB" dirty="0" smtClean="0"/>
              <a:t>Focuses on flexibility within safe limits rather than controlling processes</a:t>
            </a:r>
            <a:endParaRPr lang="en-GB"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GB" altLang="en-US" smtClean="0"/>
              <a:t>Further reading</a:t>
            </a:r>
          </a:p>
        </p:txBody>
      </p:sp>
      <p:sp>
        <p:nvSpPr>
          <p:cNvPr id="3" name="Content Placeholder 2"/>
          <p:cNvSpPr>
            <a:spLocks noGrp="1"/>
          </p:cNvSpPr>
          <p:nvPr>
            <p:ph idx="1"/>
          </p:nvPr>
        </p:nvSpPr>
        <p:spPr>
          <a:xfrm>
            <a:off x="354013" y="1412875"/>
            <a:ext cx="8682037" cy="5329238"/>
          </a:xfrm>
        </p:spPr>
        <p:txBody>
          <a:bodyPr rtlCol="0">
            <a:normAutofit fontScale="92500"/>
          </a:bodyPr>
          <a:lstStyle/>
          <a:p>
            <a:pPr fontAlgn="auto">
              <a:spcAft>
                <a:spcPts val="0"/>
              </a:spcAft>
              <a:defRPr/>
            </a:pPr>
            <a:r>
              <a:rPr lang="en-GB" sz="1400" dirty="0"/>
              <a:t>Anderson JE, Ross A, Jaye P. Resilience engineering in healthcare: Moving from epistemology to theory and practice. In Proceedings of the fifth resilience engineering symposium. </a:t>
            </a:r>
            <a:r>
              <a:rPr lang="en-GB" sz="1400" dirty="0" err="1"/>
              <a:t>Soesterberg</a:t>
            </a:r>
            <a:r>
              <a:rPr lang="en-GB" sz="1400" dirty="0"/>
              <a:t>, Netherlands: Resilience Engineering Association. 2013 </a:t>
            </a:r>
            <a:r>
              <a:rPr lang="en-GB" sz="1400" dirty="0">
                <a:hlinkClick r:id="rId2"/>
              </a:rPr>
              <a:t>http://www.resilience-engineering-association.org/download/resources/symposium/symposium-2013/Anderson%20et%20al.%20(REA%202013).%20Resilience%20engineering%20in%20healthcare.%20Moving%20from%20epistemology%20to%20theory%20and%20practice.pdf</a:t>
            </a:r>
            <a:endParaRPr lang="en-GB" sz="1400" dirty="0"/>
          </a:p>
          <a:p>
            <a:pPr fontAlgn="auto">
              <a:spcAft>
                <a:spcPts val="0"/>
              </a:spcAft>
              <a:defRPr/>
            </a:pPr>
            <a:r>
              <a:rPr lang="en-AU" sz="1400" dirty="0"/>
              <a:t>Anderson, JE. &amp; </a:t>
            </a:r>
            <a:r>
              <a:rPr lang="en-AU" sz="1400" dirty="0" err="1"/>
              <a:t>Kodate</a:t>
            </a:r>
            <a:r>
              <a:rPr lang="en-AU" sz="1400" dirty="0"/>
              <a:t>, N. (2015). Learning from patient safety incidents in incident review meetings: Organisational factors and indicators of analytic process effectiveness. </a:t>
            </a:r>
            <a:r>
              <a:rPr lang="en-AU" sz="1400" i="1" dirty="0"/>
              <a:t>Safety Science,</a:t>
            </a:r>
            <a:r>
              <a:rPr lang="en-AU" sz="1400" dirty="0"/>
              <a:t> 80, 105-114. doi:10.1016/j.ssci.2015.07.012</a:t>
            </a:r>
            <a:endParaRPr lang="en-GB" sz="1400" dirty="0"/>
          </a:p>
          <a:p>
            <a:pPr fontAlgn="auto">
              <a:spcAft>
                <a:spcPts val="0"/>
              </a:spcAft>
              <a:defRPr/>
            </a:pPr>
            <a:r>
              <a:rPr lang="en-GB" sz="1400" dirty="0"/>
              <a:t>Braithwaite J, Wears R, Hollnagel E. Resilient health care: Turning patient safety on its head. </a:t>
            </a:r>
            <a:r>
              <a:rPr lang="en-GB" sz="1400" dirty="0" err="1"/>
              <a:t>Int</a:t>
            </a:r>
            <a:r>
              <a:rPr lang="en-GB" sz="1400" dirty="0"/>
              <a:t> J </a:t>
            </a:r>
            <a:r>
              <a:rPr lang="en-GB" sz="1400" dirty="0" err="1"/>
              <a:t>Qual</a:t>
            </a:r>
            <a:r>
              <a:rPr lang="en-GB" sz="1400" dirty="0"/>
              <a:t> Health C. 2015; </a:t>
            </a:r>
            <a:r>
              <a:rPr lang="en-GB" sz="1400" dirty="0" err="1"/>
              <a:t>doi</a:t>
            </a:r>
            <a:r>
              <a:rPr lang="en-GB" sz="1400" dirty="0"/>
              <a:t>: 10.1093/</a:t>
            </a:r>
            <a:r>
              <a:rPr lang="en-GB" sz="1400" dirty="0" err="1"/>
              <a:t>intqhc</a:t>
            </a:r>
            <a:r>
              <a:rPr lang="en-GB" sz="1400" dirty="0"/>
              <a:t>/mzv063</a:t>
            </a:r>
            <a:r>
              <a:rPr lang="en-GB" sz="1400" dirty="0" smtClean="0"/>
              <a:t>. </a:t>
            </a:r>
          </a:p>
          <a:p>
            <a:pPr fontAlgn="auto">
              <a:spcAft>
                <a:spcPts val="0"/>
              </a:spcAft>
              <a:defRPr/>
            </a:pPr>
            <a:r>
              <a:rPr lang="en-GB" sz="1400" dirty="0" smtClean="0"/>
              <a:t>Hollnagel, E. A tale of two safeties. </a:t>
            </a:r>
            <a:r>
              <a:rPr lang="en-GB" sz="1400" dirty="0" smtClean="0">
                <a:hlinkClick r:id="rId3"/>
              </a:rPr>
              <a:t>http</a:t>
            </a:r>
            <a:r>
              <a:rPr lang="en-GB" sz="1400" dirty="0">
                <a:hlinkClick r:id="rId3"/>
              </a:rPr>
              <a:t>://</a:t>
            </a:r>
            <a:r>
              <a:rPr lang="en-GB" sz="1400" dirty="0" smtClean="0">
                <a:hlinkClick r:id="rId3"/>
              </a:rPr>
              <a:t>www.erikhollnagel.com/A_tale_of_two_safeties.pdf</a:t>
            </a:r>
            <a:endParaRPr lang="en-GB" sz="1400" dirty="0" smtClean="0"/>
          </a:p>
          <a:p>
            <a:pPr fontAlgn="auto">
              <a:spcAft>
                <a:spcPts val="0"/>
              </a:spcAft>
              <a:defRPr/>
            </a:pPr>
            <a:r>
              <a:rPr lang="en-GB" sz="1400" dirty="0"/>
              <a:t>Hollnagel, E. (2013). Preface: On the need for resilience in health care. In Hollnagel, E., Braithwaite, J. and Wears, R. L. (Eds.). </a:t>
            </a:r>
            <a:r>
              <a:rPr lang="en-GB" sz="1400" i="1" dirty="0"/>
              <a:t>Resilient health care.</a:t>
            </a:r>
            <a:r>
              <a:rPr lang="en-GB" sz="1400" dirty="0"/>
              <a:t> (pp xix-xxvi). Farnham UK: </a:t>
            </a:r>
            <a:r>
              <a:rPr lang="en-GB" sz="1400" dirty="0" err="1"/>
              <a:t>Ashgate</a:t>
            </a:r>
            <a:r>
              <a:rPr lang="en-GB" sz="1400" dirty="0"/>
              <a:t>.</a:t>
            </a:r>
          </a:p>
          <a:p>
            <a:pPr fontAlgn="auto">
              <a:spcAft>
                <a:spcPts val="0"/>
              </a:spcAft>
              <a:defRPr/>
            </a:pPr>
            <a:r>
              <a:rPr lang="en-GB" sz="1400" dirty="0"/>
              <a:t>Hollnagel E. Safety-I and Safety-II: The past and future of safety management. Farnham, UK: </a:t>
            </a:r>
            <a:r>
              <a:rPr lang="en-GB" sz="1400" dirty="0" err="1"/>
              <a:t>Ashgate</a:t>
            </a:r>
            <a:r>
              <a:rPr lang="en-GB" sz="1400" dirty="0"/>
              <a:t>; 2014.</a:t>
            </a:r>
          </a:p>
          <a:p>
            <a:pPr fontAlgn="auto">
              <a:spcAft>
                <a:spcPts val="0"/>
              </a:spcAft>
              <a:defRPr/>
            </a:pPr>
            <a:r>
              <a:rPr lang="en-AU" sz="1400" dirty="0" smtClean="0"/>
              <a:t>Ross</a:t>
            </a:r>
            <a:r>
              <a:rPr lang="en-AU" sz="1400" dirty="0"/>
              <a:t>, A., Anderson, J.E., </a:t>
            </a:r>
            <a:r>
              <a:rPr lang="en-AU" sz="1400" dirty="0" err="1"/>
              <a:t>Kodate</a:t>
            </a:r>
            <a:r>
              <a:rPr lang="en-AU" sz="1400" dirty="0"/>
              <a:t>, N., Thompson, K., Cox, A. and Malik, R. (2014). Inpatient diabetes care: Complexity, resilience and quality of care. </a:t>
            </a:r>
            <a:r>
              <a:rPr lang="en-AU" sz="1400" i="1" dirty="0"/>
              <a:t>Cognition, Technology and Work, 16, </a:t>
            </a:r>
            <a:r>
              <a:rPr lang="en-AU" sz="1400" dirty="0"/>
              <a:t>91-102</a:t>
            </a:r>
            <a:r>
              <a:rPr lang="en-AU" sz="1400" i="1" dirty="0"/>
              <a:t>.</a:t>
            </a:r>
            <a:r>
              <a:rPr lang="en-AU" sz="1400" dirty="0"/>
              <a:t> doi:10.1007/s10111-012-0247-2 </a:t>
            </a:r>
          </a:p>
          <a:p>
            <a:pPr fontAlgn="auto">
              <a:spcAft>
                <a:spcPts val="0"/>
              </a:spcAft>
              <a:defRPr/>
            </a:pPr>
            <a:r>
              <a:rPr lang="en-GB" sz="1400" dirty="0" smtClean="0"/>
              <a:t>Ross</a:t>
            </a:r>
            <a:r>
              <a:rPr lang="en-GB" sz="1400" dirty="0"/>
              <a:t>, A.J., &amp; </a:t>
            </a:r>
            <a:r>
              <a:rPr lang="en-AU" sz="1400" dirty="0" smtClean="0"/>
              <a:t>Anderson</a:t>
            </a:r>
            <a:r>
              <a:rPr lang="en-GB" sz="1400" dirty="0" smtClean="0"/>
              <a:t>, </a:t>
            </a:r>
            <a:r>
              <a:rPr lang="en-GB" sz="1400" dirty="0"/>
              <a:t>J.E. (2015) Mobilizing resilience by monitoring the right things for the right people at the right time. In Wears, R.L., Hollnagel, E. &amp; Braithwaite, J. (Eds.) </a:t>
            </a:r>
            <a:r>
              <a:rPr lang="en-GB" sz="1400" i="1" dirty="0"/>
              <a:t>The Resilience of Everyday Clinical Work. </a:t>
            </a:r>
            <a:r>
              <a:rPr lang="en-GB" sz="1400" dirty="0"/>
              <a:t>Farnham, UK:</a:t>
            </a:r>
            <a:r>
              <a:rPr lang="en-GB" sz="1400" i="1" dirty="0"/>
              <a:t> </a:t>
            </a:r>
            <a:r>
              <a:rPr lang="en-GB" sz="1400" dirty="0" err="1"/>
              <a:t>Ashgate</a:t>
            </a:r>
            <a:r>
              <a:rPr lang="en-GB" sz="1400" dirty="0" smtClean="0"/>
              <a:t>.</a:t>
            </a:r>
          </a:p>
          <a:p>
            <a:pPr fontAlgn="auto">
              <a:spcAft>
                <a:spcPts val="0"/>
              </a:spcAft>
              <a:defRPr/>
            </a:pPr>
            <a:r>
              <a:rPr lang="en-GB" sz="1400" dirty="0"/>
              <a:t>Hollnagel E, Braithwaite J, Wears RL. editors. Resilient health care. Farnham, UK: </a:t>
            </a:r>
            <a:r>
              <a:rPr lang="en-GB" sz="1400" dirty="0" err="1"/>
              <a:t>Ashgate</a:t>
            </a:r>
            <a:r>
              <a:rPr lang="en-GB" sz="1400" dirty="0"/>
              <a:t>; 2013.</a:t>
            </a:r>
          </a:p>
          <a:p>
            <a:pPr fontAlgn="auto">
              <a:spcAft>
                <a:spcPts val="0"/>
              </a:spcAft>
              <a:defRPr/>
            </a:pPr>
            <a:r>
              <a:rPr lang="en-GB" sz="1400" dirty="0"/>
              <a:t>Hollnagel E, Woods DD. Epilogue: Resilience engineering precepts. Resilience Engineering-Concepts and Precepts, </a:t>
            </a:r>
            <a:r>
              <a:rPr lang="en-GB" sz="1400" dirty="0" err="1"/>
              <a:t>Ashgate</a:t>
            </a:r>
            <a:r>
              <a:rPr lang="en-GB" sz="1400" dirty="0"/>
              <a:t>, Aldershot 2006;:347–58.</a:t>
            </a:r>
          </a:p>
          <a:p>
            <a:pPr fontAlgn="auto">
              <a:spcAft>
                <a:spcPts val="0"/>
              </a:spcAft>
              <a:defRPr/>
            </a:pPr>
            <a:r>
              <a:rPr lang="en-GB" sz="1400" dirty="0" smtClean="0"/>
              <a:t>Wears </a:t>
            </a:r>
            <a:r>
              <a:rPr lang="en-GB" sz="1400" dirty="0"/>
              <a:t>RL, Hollnagel E, Braithwaite J. editors. Resilient Health Care Volume 2: The Resilience of Everyday Clinical Work. Farnham, UK: </a:t>
            </a:r>
            <a:r>
              <a:rPr lang="en-GB" sz="1400" dirty="0" err="1"/>
              <a:t>Ashgate</a:t>
            </a:r>
            <a:r>
              <a:rPr lang="en-GB" sz="1400" dirty="0"/>
              <a:t> Publishing; 2015.</a:t>
            </a:r>
          </a:p>
          <a:p>
            <a:pPr fontAlgn="auto">
              <a:spcAft>
                <a:spcPts val="0"/>
              </a:spcAft>
              <a:defRPr/>
            </a:pPr>
            <a:r>
              <a:rPr lang="en-GB" sz="1400" u="sng" dirty="0" smtClean="0"/>
              <a:t> </a:t>
            </a:r>
            <a:endParaRPr lang="en-GB" sz="1400" dirty="0"/>
          </a:p>
          <a:p>
            <a:pPr marL="0" indent="0" fontAlgn="auto">
              <a:spcAft>
                <a:spcPts val="0"/>
              </a:spcAft>
              <a:buFont typeface="Arial" panose="020B0604020202020204" pitchFamily="34" charset="0"/>
              <a:buNone/>
              <a:defRPr/>
            </a:pPr>
            <a:endParaRPr lang="en-GB" sz="1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850" y="2205038"/>
            <a:ext cx="8351838" cy="2592387"/>
          </a:xfrm>
        </p:spPr>
        <p:txBody>
          <a:bodyPr rtlCol="0">
            <a:normAutofit fontScale="85000" lnSpcReduction="20000"/>
          </a:bodyPr>
          <a:lstStyle/>
          <a:p>
            <a:pPr fontAlgn="auto">
              <a:spcAft>
                <a:spcPts val="0"/>
              </a:spcAft>
              <a:defRPr/>
            </a:pPr>
            <a:endParaRPr lang="en-GB" dirty="0" smtClean="0"/>
          </a:p>
          <a:p>
            <a:pPr fontAlgn="auto">
              <a:spcAft>
                <a:spcPts val="0"/>
              </a:spcAft>
              <a:defRPr/>
            </a:pPr>
            <a:r>
              <a:rPr lang="en-GB" b="1" dirty="0" smtClean="0"/>
              <a:t>Dr Janet Anderson</a:t>
            </a:r>
          </a:p>
          <a:p>
            <a:pPr fontAlgn="auto">
              <a:spcAft>
                <a:spcPts val="0"/>
              </a:spcAft>
              <a:defRPr/>
            </a:pPr>
            <a:r>
              <a:rPr lang="en-GB" b="1" dirty="0" smtClean="0"/>
              <a:t>Janet.anderson@kcl.ac.uk</a:t>
            </a:r>
          </a:p>
          <a:p>
            <a:pPr fontAlgn="auto">
              <a:spcAft>
                <a:spcPts val="0"/>
              </a:spcAft>
              <a:defRPr/>
            </a:pPr>
            <a:r>
              <a:rPr lang="en-GB" b="1" dirty="0" smtClean="0"/>
              <a:t>Centre for Applied Resilience in Healthcare (CARe)</a:t>
            </a:r>
          </a:p>
          <a:p>
            <a:pPr fontAlgn="auto">
              <a:spcAft>
                <a:spcPts val="0"/>
              </a:spcAft>
              <a:defRPr/>
            </a:pPr>
            <a:r>
              <a:rPr lang="en-GB" b="1" dirty="0">
                <a:hlinkClick r:id="rId2"/>
              </a:rPr>
              <a:t>http://resiliencecentre.org.uk</a:t>
            </a:r>
            <a:r>
              <a:rPr lang="en-GB" b="1" dirty="0" smtClean="0">
                <a:hlinkClick r:id="rId2"/>
              </a:rPr>
              <a:t>/</a:t>
            </a:r>
            <a:endParaRPr lang="en-GB" b="1" dirty="0" smtClean="0"/>
          </a:p>
          <a:p>
            <a:pPr fontAlgn="auto">
              <a:spcAft>
                <a:spcPts val="0"/>
              </a:spcAft>
              <a:defRPr/>
            </a:pPr>
            <a:r>
              <a:rPr lang="en-GB" b="1" dirty="0" smtClean="0"/>
              <a:t>Twitter: @</a:t>
            </a:r>
            <a:r>
              <a:rPr lang="en-GB" b="1" dirty="0" err="1" smtClean="0"/>
              <a:t>CARe_KCL</a:t>
            </a:r>
            <a:endParaRPr lang="en-GB" b="1" dirty="0"/>
          </a:p>
        </p:txBody>
      </p:sp>
      <p:pic>
        <p:nvPicPr>
          <p:cNvPr id="3174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51113" y="4292600"/>
            <a:ext cx="433387"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3276600" y="404813"/>
            <a:ext cx="5008563" cy="936625"/>
          </a:xfrm>
        </p:spPr>
        <p:txBody>
          <a:bodyPr/>
          <a:lstStyle/>
          <a:p>
            <a:r>
              <a:rPr lang="en-GB" altLang="en-US" smtClean="0"/>
              <a:t>                         Aims</a:t>
            </a:r>
          </a:p>
        </p:txBody>
      </p:sp>
      <p:sp>
        <p:nvSpPr>
          <p:cNvPr id="16386" name="Content Placeholder 2"/>
          <p:cNvSpPr>
            <a:spLocks noGrp="1"/>
          </p:cNvSpPr>
          <p:nvPr>
            <p:ph idx="1"/>
          </p:nvPr>
        </p:nvSpPr>
        <p:spPr>
          <a:xfrm>
            <a:off x="90488" y="1989138"/>
            <a:ext cx="8963025" cy="4437062"/>
          </a:xfrm>
        </p:spPr>
        <p:txBody>
          <a:bodyPr/>
          <a:lstStyle/>
          <a:p>
            <a:pPr lvl="1"/>
            <a:r>
              <a:rPr lang="en-GB" altLang="en-US" sz="3200" smtClean="0"/>
              <a:t>Challenge prevailing ideas about how to improve safety </a:t>
            </a:r>
          </a:p>
          <a:p>
            <a:pPr lvl="1"/>
            <a:r>
              <a:rPr lang="en-GB" altLang="en-US" sz="3200" smtClean="0"/>
              <a:t>Introduce the principles of resilience engineering and safety II </a:t>
            </a:r>
          </a:p>
          <a:p>
            <a:pPr lvl="1"/>
            <a:r>
              <a:rPr lang="en-GB" altLang="en-US" sz="3200" smtClean="0"/>
              <a:t>Show how organisational resilience can contribute to improving the quality and safety of care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GB" dirty="0" smtClean="0"/>
              <a:t>A Tale from the trenches – a junior nurse on the nightshift</a:t>
            </a:r>
            <a:endParaRPr lang="en-GB" dirty="0"/>
          </a:p>
        </p:txBody>
      </p:sp>
      <p:sp>
        <p:nvSpPr>
          <p:cNvPr id="3" name="Text Placeholder 2"/>
          <p:cNvSpPr>
            <a:spLocks noGrp="1"/>
          </p:cNvSpPr>
          <p:nvPr>
            <p:ph type="body" idx="1"/>
          </p:nvPr>
        </p:nvSpPr>
        <p:spPr>
          <a:xfrm>
            <a:off x="722313" y="4941888"/>
            <a:ext cx="7772400" cy="1500187"/>
          </a:xfrm>
        </p:spPr>
        <p:txBody>
          <a:bodyPr rtlCol="0">
            <a:normAutofit/>
          </a:bodyPr>
          <a:lstStyle/>
          <a:p>
            <a:pPr fontAlgn="auto">
              <a:spcAft>
                <a:spcPts val="0"/>
              </a:spcAft>
              <a:defRPr/>
            </a:pPr>
            <a:r>
              <a:rPr lang="en-GB" dirty="0" smtClean="0"/>
              <a:t>With thanks to Matt Alders</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0338" y="115888"/>
            <a:ext cx="5975350" cy="1143000"/>
          </a:xfrm>
        </p:spPr>
        <p:txBody>
          <a:bodyPr rtlCol="0">
            <a:normAutofit fontScale="90000"/>
          </a:bodyPr>
          <a:lstStyle/>
          <a:p>
            <a:pPr fontAlgn="auto">
              <a:spcAft>
                <a:spcPts val="0"/>
              </a:spcAft>
              <a:defRPr/>
            </a:pPr>
            <a:r>
              <a:rPr lang="en-GB" dirty="0" smtClean="0"/>
              <a:t>Lessons from the trenches</a:t>
            </a:r>
            <a:endParaRPr lang="en-GB" dirty="0"/>
          </a:p>
        </p:txBody>
      </p:sp>
      <p:sp>
        <p:nvSpPr>
          <p:cNvPr id="3" name="Content Placeholder 2"/>
          <p:cNvSpPr>
            <a:spLocks noGrp="1"/>
          </p:cNvSpPr>
          <p:nvPr>
            <p:ph idx="1"/>
          </p:nvPr>
        </p:nvSpPr>
        <p:spPr>
          <a:xfrm>
            <a:off x="107950" y="1484313"/>
            <a:ext cx="8856663" cy="5040312"/>
          </a:xfrm>
        </p:spPr>
        <p:txBody>
          <a:bodyPr rtlCol="0">
            <a:normAutofit/>
          </a:bodyPr>
          <a:lstStyle/>
          <a:p>
            <a:pPr fontAlgn="auto">
              <a:spcAft>
                <a:spcPts val="0"/>
              </a:spcAft>
              <a:defRPr/>
            </a:pPr>
            <a:r>
              <a:rPr lang="en-GB" dirty="0" smtClean="0"/>
              <a:t>Constant adaptation is at the heart of clinical work</a:t>
            </a:r>
          </a:p>
          <a:p>
            <a:pPr fontAlgn="auto">
              <a:spcAft>
                <a:spcPts val="0"/>
              </a:spcAft>
              <a:defRPr/>
            </a:pPr>
            <a:r>
              <a:rPr lang="en-GB" dirty="0" smtClean="0"/>
              <a:t>Adaptation involves making decisions about </a:t>
            </a:r>
          </a:p>
          <a:p>
            <a:pPr lvl="1" fontAlgn="auto">
              <a:spcAft>
                <a:spcPts val="0"/>
              </a:spcAft>
              <a:defRPr/>
            </a:pPr>
            <a:r>
              <a:rPr lang="en-GB" dirty="0" smtClean="0"/>
              <a:t>Priorities – balancing this patient’s needs with other patients’ needs, the needs of the NHS</a:t>
            </a:r>
          </a:p>
          <a:p>
            <a:pPr lvl="1" fontAlgn="auto">
              <a:spcAft>
                <a:spcPts val="0"/>
              </a:spcAft>
              <a:defRPr/>
            </a:pPr>
            <a:r>
              <a:rPr lang="en-GB" dirty="0" smtClean="0"/>
              <a:t>Where the greatest risks lie and therefore where resources should be focused</a:t>
            </a:r>
          </a:p>
          <a:p>
            <a:pPr lvl="1" fontAlgn="auto">
              <a:spcAft>
                <a:spcPts val="0"/>
              </a:spcAft>
              <a:defRPr/>
            </a:pPr>
            <a:r>
              <a:rPr lang="en-GB" dirty="0" smtClean="0"/>
              <a:t>How to avoid harm </a:t>
            </a:r>
          </a:p>
          <a:p>
            <a:pPr marL="0" indent="0" algn="ctr" fontAlgn="auto">
              <a:spcAft>
                <a:spcPts val="0"/>
              </a:spcAft>
              <a:buFont typeface="Arial" panose="020B0604020202020204" pitchFamily="34" charset="0"/>
              <a:buNone/>
              <a:defRPr/>
            </a:pPr>
            <a:r>
              <a:rPr lang="en-GB" b="1" i="1" dirty="0" smtClean="0">
                <a:solidFill>
                  <a:schemeClr val="tx2">
                    <a:lumMod val="60000"/>
                    <a:lumOff val="40000"/>
                  </a:schemeClr>
                </a:solidFill>
              </a:rPr>
              <a:t>There is no procedure for making these decisions</a:t>
            </a:r>
          </a:p>
          <a:p>
            <a:pPr marL="457200" lvl="1" indent="0" fontAlgn="auto">
              <a:spcAft>
                <a:spcPts val="0"/>
              </a:spcAft>
              <a:buFont typeface="Arial" panose="020B0604020202020204" pitchFamily="34" charset="0"/>
              <a:buNone/>
              <a:defRPr/>
            </a:pPr>
            <a:endParaRPr lang="en-GB" dirty="0" smtClean="0"/>
          </a:p>
          <a:p>
            <a:pPr fontAlgn="auto">
              <a:spcAft>
                <a:spcPts val="0"/>
              </a:spcAft>
              <a:defRPr/>
            </a:pPr>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605213" y="188913"/>
            <a:ext cx="5400675" cy="1066800"/>
          </a:xfrm>
        </p:spPr>
        <p:txBody>
          <a:bodyPr rtlCol="0">
            <a:normAutofit fontScale="90000"/>
          </a:bodyPr>
          <a:lstStyle/>
          <a:p>
            <a:pPr fontAlgn="auto">
              <a:spcAft>
                <a:spcPts val="0"/>
              </a:spcAft>
              <a:defRPr/>
            </a:pPr>
            <a:r>
              <a:rPr lang="en-GB" dirty="0" smtClean="0"/>
              <a:t>Traditional view </a:t>
            </a:r>
            <a:r>
              <a:rPr lang="en-GB" dirty="0"/>
              <a:t>-</a:t>
            </a:r>
            <a:r>
              <a:rPr lang="en-GB" dirty="0" smtClean="0"/>
              <a:t> Safety I</a:t>
            </a:r>
          </a:p>
        </p:txBody>
      </p:sp>
      <p:sp>
        <p:nvSpPr>
          <p:cNvPr id="19458" name="Rectangle 3"/>
          <p:cNvSpPr>
            <a:spLocks noGrp="1" noChangeArrowheads="1"/>
          </p:cNvSpPr>
          <p:nvPr>
            <p:ph type="body" idx="1"/>
          </p:nvPr>
        </p:nvSpPr>
        <p:spPr>
          <a:xfrm>
            <a:off x="288925" y="1412875"/>
            <a:ext cx="8713788" cy="4530725"/>
          </a:xfrm>
        </p:spPr>
        <p:txBody>
          <a:bodyPr/>
          <a:lstStyle/>
          <a:p>
            <a:r>
              <a:rPr lang="en-GB" altLang="en-US" sz="2400" smtClean="0"/>
              <a:t>Safety is defined as a low rate of adverse events – we study safety by focusing on times when safety isn’t present</a:t>
            </a:r>
          </a:p>
          <a:p>
            <a:r>
              <a:rPr lang="en-GB" altLang="en-US" sz="2400" smtClean="0"/>
              <a:t>Reactive – aims to prevent future incidents</a:t>
            </a:r>
          </a:p>
          <a:p>
            <a:r>
              <a:rPr lang="en-GB" altLang="en-US" sz="2400" smtClean="0"/>
              <a:t>Focus on counting and categorising errors – error taxonomies, estimation of error rates, search for data, studies on human limits</a:t>
            </a:r>
          </a:p>
          <a:p>
            <a:r>
              <a:rPr lang="en-GB" altLang="en-US" sz="2400" smtClean="0"/>
              <a:t>Humans as unreliable – focus on human error – control activities with procedures and protocols</a:t>
            </a:r>
          </a:p>
          <a:p>
            <a:endParaRPr lang="en-GB" altLang="en-US" sz="2400" smtClean="0"/>
          </a:p>
        </p:txBody>
      </p:sp>
      <p:pic>
        <p:nvPicPr>
          <p:cNvPr id="1945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2250" y="4259263"/>
            <a:ext cx="3248025" cy="252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54488" y="4259263"/>
            <a:ext cx="4989512" cy="259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2555875" y="476250"/>
            <a:ext cx="6119813" cy="1143000"/>
          </a:xfrm>
        </p:spPr>
        <p:txBody>
          <a:bodyPr/>
          <a:lstStyle/>
          <a:p>
            <a:r>
              <a:rPr lang="en-GB" altLang="en-US" smtClean="0"/>
              <a:t>Traditional View - Safety I</a:t>
            </a:r>
          </a:p>
        </p:txBody>
      </p:sp>
      <p:sp>
        <p:nvSpPr>
          <p:cNvPr id="21506" name="Content Placeholder 2"/>
          <p:cNvSpPr>
            <a:spLocks noGrp="1"/>
          </p:cNvSpPr>
          <p:nvPr>
            <p:ph idx="1"/>
          </p:nvPr>
        </p:nvSpPr>
        <p:spPr>
          <a:xfrm>
            <a:off x="457200" y="1905000"/>
            <a:ext cx="8229600" cy="4764088"/>
          </a:xfrm>
        </p:spPr>
        <p:txBody>
          <a:bodyPr/>
          <a:lstStyle/>
          <a:p>
            <a:pPr lvl="1"/>
            <a:r>
              <a:rPr lang="en-GB" altLang="en-US" smtClean="0"/>
              <a:t>Traditional view of safety</a:t>
            </a:r>
          </a:p>
          <a:p>
            <a:pPr lvl="1"/>
            <a:r>
              <a:rPr lang="en-GB" altLang="en-US" smtClean="0"/>
              <a:t>Processes are linear</a:t>
            </a:r>
          </a:p>
          <a:p>
            <a:pPr lvl="1"/>
            <a:r>
              <a:rPr lang="en-GB" altLang="en-US" smtClean="0"/>
              <a:t>Failure of a component or a human leads to harm</a:t>
            </a:r>
          </a:p>
          <a:p>
            <a:pPr marL="0" indent="0">
              <a:buFont typeface="Arial" panose="020B0604020202020204" pitchFamily="34" charset="0"/>
              <a:buNone/>
            </a:pPr>
            <a:endParaRPr lang="en-GB" altLang="en-US" smtClean="0"/>
          </a:p>
          <a:p>
            <a:pPr lvl="1"/>
            <a:endParaRPr lang="en-GB" altLang="en-US" smtClean="0"/>
          </a:p>
        </p:txBody>
      </p:sp>
      <p:pic>
        <p:nvPicPr>
          <p:cNvPr id="215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3573463"/>
            <a:ext cx="5976937"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375" y="476250"/>
            <a:ext cx="5040313" cy="1143000"/>
          </a:xfrm>
        </p:spPr>
        <p:txBody>
          <a:bodyPr rtlCol="0">
            <a:normAutofit fontScale="90000"/>
          </a:bodyPr>
          <a:lstStyle/>
          <a:p>
            <a:pPr fontAlgn="auto">
              <a:spcAft>
                <a:spcPts val="0"/>
              </a:spcAft>
              <a:defRPr/>
            </a:pPr>
            <a:r>
              <a:rPr lang="en-GB" dirty="0" smtClean="0"/>
              <a:t>Problems with Safety I</a:t>
            </a:r>
            <a:endParaRPr lang="en-GB" dirty="0"/>
          </a:p>
        </p:txBody>
      </p:sp>
      <p:sp>
        <p:nvSpPr>
          <p:cNvPr id="3" name="Content Placeholder 2"/>
          <p:cNvSpPr>
            <a:spLocks noGrp="1"/>
          </p:cNvSpPr>
          <p:nvPr>
            <p:ph idx="1"/>
          </p:nvPr>
        </p:nvSpPr>
        <p:spPr>
          <a:xfrm>
            <a:off x="457200" y="1916113"/>
            <a:ext cx="8229600" cy="4221162"/>
          </a:xfrm>
        </p:spPr>
        <p:txBody>
          <a:bodyPr rtlCol="0">
            <a:normAutofit/>
          </a:bodyPr>
          <a:lstStyle/>
          <a:p>
            <a:pPr fontAlgn="auto">
              <a:spcAft>
                <a:spcPts val="0"/>
              </a:spcAft>
              <a:defRPr/>
            </a:pPr>
            <a:r>
              <a:rPr lang="en-GB" dirty="0" smtClean="0"/>
              <a:t>Doesn’t reflect how work is done - adaptations and workarounds are ubiquitous </a:t>
            </a:r>
          </a:p>
          <a:p>
            <a:pPr fontAlgn="auto">
              <a:spcAft>
                <a:spcPts val="0"/>
              </a:spcAft>
              <a:defRPr/>
            </a:pPr>
            <a:r>
              <a:rPr lang="en-GB" dirty="0" smtClean="0"/>
              <a:t>Healthcare work cannot be fully specified</a:t>
            </a:r>
          </a:p>
          <a:p>
            <a:pPr fontAlgn="auto">
              <a:spcAft>
                <a:spcPts val="0"/>
              </a:spcAft>
              <a:defRPr/>
            </a:pPr>
            <a:r>
              <a:rPr lang="en-GB" dirty="0"/>
              <a:t>If we rely on error rates to indicate safety we can only know how safe we were in the </a:t>
            </a:r>
            <a:r>
              <a:rPr lang="en-GB" dirty="0" smtClean="0"/>
              <a:t>past</a:t>
            </a:r>
          </a:p>
          <a:p>
            <a:pPr lvl="1" fontAlgn="auto">
              <a:spcAft>
                <a:spcPts val="0"/>
              </a:spcAft>
              <a:defRPr/>
            </a:pPr>
            <a:r>
              <a:rPr lang="en-GB" dirty="0" smtClean="0"/>
              <a:t>We </a:t>
            </a:r>
            <a:r>
              <a:rPr lang="en-GB" dirty="0"/>
              <a:t>need to strengthen safety in the present and </a:t>
            </a:r>
            <a:r>
              <a:rPr lang="en-GB" dirty="0" smtClean="0"/>
              <a:t>future</a:t>
            </a:r>
          </a:p>
          <a:p>
            <a:pPr fontAlgn="auto">
              <a:spcAft>
                <a:spcPts val="0"/>
              </a:spcAft>
              <a:defRPr/>
            </a:pPr>
            <a:endParaRPr lang="en-GB" dirty="0"/>
          </a:p>
          <a:p>
            <a:pPr fontAlgn="auto">
              <a:spcAft>
                <a:spcPts val="0"/>
              </a:spcAft>
              <a:defRPr/>
            </a:pPr>
            <a:endParaRPr lang="en-GB" dirty="0" smtClean="0"/>
          </a:p>
          <a:p>
            <a:pPr marL="0" indent="0" fontAlgn="auto">
              <a:spcAft>
                <a:spcPts val="0"/>
              </a:spcAft>
              <a:buFont typeface="Arial" panose="020B0604020202020204" pitchFamily="34" charset="0"/>
              <a:buNone/>
              <a:defRPr/>
            </a:pPr>
            <a:endParaRPr lang="en-GB"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1275" y="188913"/>
            <a:ext cx="4824413" cy="1143000"/>
          </a:xfrm>
        </p:spPr>
        <p:txBody>
          <a:bodyPr rtlCol="0">
            <a:normAutofit fontScale="90000"/>
          </a:bodyPr>
          <a:lstStyle/>
          <a:p>
            <a:pPr fontAlgn="auto">
              <a:spcAft>
                <a:spcPts val="0"/>
              </a:spcAft>
              <a:defRPr/>
            </a:pPr>
            <a:r>
              <a:rPr lang="en-GB" dirty="0" smtClean="0"/>
              <a:t>Problems with Safety I</a:t>
            </a:r>
            <a:endParaRPr lang="en-GB" dirty="0"/>
          </a:p>
        </p:txBody>
      </p:sp>
      <p:sp>
        <p:nvSpPr>
          <p:cNvPr id="23554" name="Content Placeholder 2"/>
          <p:cNvSpPr>
            <a:spLocks noGrp="1"/>
          </p:cNvSpPr>
          <p:nvPr>
            <p:ph sz="half" idx="1"/>
          </p:nvPr>
        </p:nvSpPr>
        <p:spPr>
          <a:xfrm>
            <a:off x="107950" y="1557338"/>
            <a:ext cx="4464050" cy="5184775"/>
          </a:xfrm>
        </p:spPr>
        <p:txBody>
          <a:bodyPr/>
          <a:lstStyle/>
          <a:p>
            <a:r>
              <a:rPr lang="en-GB" altLang="en-US" smtClean="0"/>
              <a:t>Dissatisfaction with existing models and methods for improving safety – reactive, slow progress</a:t>
            </a:r>
          </a:p>
          <a:p>
            <a:r>
              <a:rPr lang="en-GB" altLang="en-US" smtClean="0"/>
              <a:t>Limitations of root cause analysis, incident reporting</a:t>
            </a:r>
          </a:p>
          <a:p>
            <a:r>
              <a:rPr lang="en-GB" altLang="en-US" smtClean="0"/>
              <a:t>To make progress should we do more of the same or change our approach? </a:t>
            </a:r>
          </a:p>
        </p:txBody>
      </p:sp>
      <p:pic>
        <p:nvPicPr>
          <p:cNvPr id="23555" name="Picture 3"/>
          <p:cNvPicPr>
            <a:picLocks noChangeAspect="1" noChangeArrowheads="1"/>
          </p:cNvPicPr>
          <p:nvPr/>
        </p:nvPicPr>
        <p:blipFill>
          <a:blip r:embed="rId2">
            <a:extLst>
              <a:ext uri="{28A0092B-C50C-407E-A947-70E740481C1C}">
                <a14:useLocalDpi xmlns:a14="http://schemas.microsoft.com/office/drawing/2010/main" val="0"/>
              </a:ext>
            </a:extLst>
          </a:blip>
          <a:srcRect l="21161" t="20308" r="28937" b="6862"/>
          <a:stretch>
            <a:fillRect/>
          </a:stretch>
        </p:blipFill>
        <p:spPr bwMode="auto">
          <a:xfrm>
            <a:off x="4572000" y="1412875"/>
            <a:ext cx="4572000" cy="448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2"/>
          <p:cNvSpPr>
            <a:spLocks noGrp="1"/>
          </p:cNvSpPr>
          <p:nvPr>
            <p:ph type="title"/>
          </p:nvPr>
        </p:nvSpPr>
        <p:spPr>
          <a:xfrm>
            <a:off x="2508250" y="404813"/>
            <a:ext cx="6635750" cy="1143000"/>
          </a:xfrm>
        </p:spPr>
        <p:txBody>
          <a:bodyPr/>
          <a:lstStyle/>
          <a:p>
            <a:r>
              <a:rPr lang="en-GB" altLang="en-US" sz="4000" smtClean="0"/>
              <a:t>Safety II – Resilient Systems</a:t>
            </a:r>
          </a:p>
        </p:txBody>
      </p:sp>
      <p:sp>
        <p:nvSpPr>
          <p:cNvPr id="4" name="Content Placeholder 3"/>
          <p:cNvSpPr>
            <a:spLocks noGrp="1"/>
          </p:cNvSpPr>
          <p:nvPr>
            <p:ph idx="1"/>
          </p:nvPr>
        </p:nvSpPr>
        <p:spPr/>
        <p:txBody>
          <a:bodyPr rtlCol="0">
            <a:normAutofit fontScale="92500" lnSpcReduction="10000"/>
          </a:bodyPr>
          <a:lstStyle/>
          <a:p>
            <a:pPr fontAlgn="auto">
              <a:spcAft>
                <a:spcPts val="0"/>
              </a:spcAft>
              <a:defRPr/>
            </a:pPr>
            <a:r>
              <a:rPr lang="en-GB" dirty="0" smtClean="0"/>
              <a:t>Resilience </a:t>
            </a:r>
            <a:r>
              <a:rPr lang="en-GB" dirty="0"/>
              <a:t>is </a:t>
            </a:r>
            <a:r>
              <a:rPr lang="en-GB" dirty="0" smtClean="0"/>
              <a:t>the ability to adapt safely to pressures</a:t>
            </a:r>
          </a:p>
          <a:p>
            <a:pPr lvl="1" fontAlgn="auto">
              <a:spcAft>
                <a:spcPts val="0"/>
              </a:spcAft>
              <a:defRPr/>
            </a:pPr>
            <a:r>
              <a:rPr lang="en-GB" dirty="0" smtClean="0"/>
              <a:t>“</a:t>
            </a:r>
            <a:r>
              <a:rPr lang="en-GB" dirty="0"/>
              <a:t>the intrinsic </a:t>
            </a:r>
            <a:r>
              <a:rPr lang="en-GB" b="1" dirty="0"/>
              <a:t>ability of </a:t>
            </a:r>
            <a:r>
              <a:rPr lang="en-GB" b="1" dirty="0" smtClean="0"/>
              <a:t>an … organisation</a:t>
            </a:r>
            <a:r>
              <a:rPr lang="en-GB" dirty="0" smtClean="0"/>
              <a:t> </a:t>
            </a:r>
            <a:r>
              <a:rPr lang="en-GB" dirty="0"/>
              <a:t>to </a:t>
            </a:r>
            <a:r>
              <a:rPr lang="en-GB" b="1" dirty="0"/>
              <a:t>adjust its functioning </a:t>
            </a:r>
            <a:r>
              <a:rPr lang="en-GB" dirty="0"/>
              <a:t>prior to, during, or following </a:t>
            </a:r>
            <a:r>
              <a:rPr lang="en-GB" b="1" dirty="0"/>
              <a:t>changes and disturbances</a:t>
            </a:r>
            <a:r>
              <a:rPr lang="en-GB" dirty="0"/>
              <a:t>, so that it can </a:t>
            </a:r>
            <a:r>
              <a:rPr lang="en-GB" b="1" dirty="0"/>
              <a:t>sustain required operations under both expected and unexpected conditions</a:t>
            </a:r>
            <a:r>
              <a:rPr lang="en-GB" dirty="0"/>
              <a:t>” </a:t>
            </a:r>
            <a:r>
              <a:rPr lang="en-GB" sz="2000" dirty="0"/>
              <a:t>(Hollnagel, 2011, p. xxxvi</a:t>
            </a:r>
            <a:r>
              <a:rPr lang="en-GB" sz="2000" dirty="0" smtClean="0"/>
              <a:t>)</a:t>
            </a:r>
          </a:p>
          <a:p>
            <a:pPr lvl="1" fontAlgn="auto">
              <a:spcAft>
                <a:spcPts val="0"/>
              </a:spcAft>
              <a:defRPr/>
            </a:pPr>
            <a:endParaRPr lang="en-GB" sz="2000" dirty="0"/>
          </a:p>
          <a:p>
            <a:pPr fontAlgn="auto">
              <a:spcAft>
                <a:spcPts val="0"/>
              </a:spcAft>
              <a:defRPr/>
            </a:pPr>
            <a:r>
              <a:rPr lang="en-GB" dirty="0" smtClean="0"/>
              <a:t>Proactive </a:t>
            </a:r>
            <a:r>
              <a:rPr lang="en-GB" dirty="0"/>
              <a:t>systems approach aimed at anticipating and preventing problems</a:t>
            </a:r>
          </a:p>
          <a:p>
            <a:pPr fontAlgn="auto">
              <a:spcAft>
                <a:spcPts val="0"/>
              </a:spcAft>
              <a:defRPr/>
            </a:pPr>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5207</TotalTime>
  <Words>1118</Words>
  <Application>Microsoft Office PowerPoint</Application>
  <PresentationFormat>On-screen Show (4:3)</PresentationFormat>
  <Paragraphs>116</Paragraphs>
  <Slides>16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Calibri</vt:lpstr>
      <vt:lpstr>Arial</vt:lpstr>
      <vt:lpstr>Times New Roman</vt:lpstr>
      <vt:lpstr>Office Theme</vt:lpstr>
      <vt:lpstr>PowerPoint Presentation</vt:lpstr>
      <vt:lpstr>                         Aims</vt:lpstr>
      <vt:lpstr>A Tale from the trenches – a junior nurse on the nightshift</vt:lpstr>
      <vt:lpstr>Lessons from the trenches</vt:lpstr>
      <vt:lpstr>Traditional view - Safety I</vt:lpstr>
      <vt:lpstr>Traditional View - Safety I</vt:lpstr>
      <vt:lpstr>Problems with Safety I</vt:lpstr>
      <vt:lpstr>Problems with Safety I</vt:lpstr>
      <vt:lpstr>Safety II – Resilient Systems</vt:lpstr>
      <vt:lpstr>Resilience engineering</vt:lpstr>
      <vt:lpstr>Resilience Model</vt:lpstr>
      <vt:lpstr>Escalation in the ED</vt:lpstr>
      <vt:lpstr>Escalation in action</vt:lpstr>
      <vt:lpstr>Conclusions</vt:lpstr>
      <vt:lpstr>Further reading</vt:lpstr>
      <vt:lpstr>PowerPoint Presentation</vt:lpstr>
    </vt:vector>
  </TitlesOfParts>
  <Company>IoP King's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Jonathan Back</dc:creator>
  <cp:lastModifiedBy>Annabel</cp:lastModifiedBy>
  <cp:revision>198</cp:revision>
  <dcterms:created xsi:type="dcterms:W3CDTF">2014-07-31T12:21:14Z</dcterms:created>
  <dcterms:modified xsi:type="dcterms:W3CDTF">2015-10-15T14:32:57Z</dcterms:modified>
</cp:coreProperties>
</file>