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9" r:id="rId4"/>
    <p:sldId id="260" r:id="rId5"/>
    <p:sldId id="261" r:id="rId6"/>
    <p:sldId id="262" r:id="rId7"/>
    <p:sldId id="278" r:id="rId8"/>
    <p:sldId id="263" r:id="rId9"/>
    <p:sldId id="279" r:id="rId10"/>
    <p:sldId id="286" r:id="rId11"/>
    <p:sldId id="280" r:id="rId12"/>
    <p:sldId id="268" r:id="rId13"/>
    <p:sldId id="266" r:id="rId14"/>
    <p:sldId id="282" r:id="rId15"/>
    <p:sldId id="287" r:id="rId16"/>
    <p:sldId id="269" r:id="rId17"/>
    <p:sldId id="267"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37581B1B-09BA-495B-B092-737E938D46DB}" type="datetimeFigureOut">
              <a:rPr lang="en-GB"/>
              <a:pPr>
                <a:defRPr/>
              </a:pPr>
              <a:t>15/10/2015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7960071C-FF85-44C2-8949-42B2927E52A8}" type="slidenum">
              <a:rPr lang="en-GB" altLang="en-US"/>
              <a:pPr/>
              <a:t>‹#›</a:t>
            </a:fld>
            <a:endParaRPr lang="en-GB" altLang="en-US"/>
          </a:p>
        </p:txBody>
      </p:sp>
    </p:spTree>
    <p:extLst>
      <p:ext uri="{BB962C8B-B14F-4D97-AF65-F5344CB8AC3E}">
        <p14:creationId xmlns:p14="http://schemas.microsoft.com/office/powerpoint/2010/main" val="374980364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tLang="en-US" smtClean="0"/>
              <a:t>Logos</a:t>
            </a:r>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A6EB934-918B-4C21-A5FE-D0D548F76AB2}" type="slidenum">
              <a:rPr lang="en-GB" altLang="en-US"/>
              <a:pPr/>
              <a:t>1</a:t>
            </a:fld>
            <a:endParaRPr lang="en-GB" altLang="en-US"/>
          </a:p>
        </p:txBody>
      </p:sp>
    </p:spTree>
    <p:extLst>
      <p:ext uri="{BB962C8B-B14F-4D97-AF65-F5344CB8AC3E}">
        <p14:creationId xmlns:p14="http://schemas.microsoft.com/office/powerpoint/2010/main" val="2063382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9880E63-6837-42AA-BF30-1D8B1F2C2AF2}" type="slidenum">
              <a:rPr lang="en-US" altLang="en-US"/>
              <a:pPr/>
              <a:t>4</a:t>
            </a:fld>
            <a:endParaRPr lang="en-US" altLang="en-US"/>
          </a:p>
        </p:txBody>
      </p:sp>
    </p:spTree>
    <p:extLst>
      <p:ext uri="{BB962C8B-B14F-4D97-AF65-F5344CB8AC3E}">
        <p14:creationId xmlns:p14="http://schemas.microsoft.com/office/powerpoint/2010/main" val="664003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tLang="en-US" smtClean="0"/>
              <a:t>CHFG formed, focus on teamwork, communication, checklist Atul Gawande</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664175F-D740-4574-8CB8-1F82468080E5}" type="slidenum">
              <a:rPr lang="en-GB" altLang="en-US"/>
              <a:pPr/>
              <a:t>5</a:t>
            </a:fld>
            <a:endParaRPr lang="en-GB" altLang="en-US"/>
          </a:p>
        </p:txBody>
      </p:sp>
    </p:spTree>
    <p:extLst>
      <p:ext uri="{BB962C8B-B14F-4D97-AF65-F5344CB8AC3E}">
        <p14:creationId xmlns:p14="http://schemas.microsoft.com/office/powerpoint/2010/main" val="3671588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tLang="en-US" smtClean="0"/>
              <a:t>http://www.smd.qmul.ac.uk/risk/yearfive/casestudies/wayne-jowett.html</a:t>
            </a: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B7D08D7-5798-4A32-8138-FAE5E8B5DE0D}" type="slidenum">
              <a:rPr lang="en-GB" altLang="en-US"/>
              <a:pPr/>
              <a:t>6</a:t>
            </a:fld>
            <a:endParaRPr lang="en-GB" altLang="en-US"/>
          </a:p>
        </p:txBody>
      </p:sp>
    </p:spTree>
    <p:extLst>
      <p:ext uri="{BB962C8B-B14F-4D97-AF65-F5344CB8AC3E}">
        <p14:creationId xmlns:p14="http://schemas.microsoft.com/office/powerpoint/2010/main" val="4175624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tLang="en-US" smtClean="0"/>
              <a:t>EU regulation</a:t>
            </a: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2A3306E-1ED0-4597-9905-F0C8D86C0972}" type="slidenum">
              <a:rPr lang="en-GB" altLang="en-US"/>
              <a:pPr/>
              <a:t>8</a:t>
            </a:fld>
            <a:endParaRPr lang="en-GB" altLang="en-US"/>
          </a:p>
        </p:txBody>
      </p:sp>
    </p:spTree>
    <p:extLst>
      <p:ext uri="{BB962C8B-B14F-4D97-AF65-F5344CB8AC3E}">
        <p14:creationId xmlns:p14="http://schemas.microsoft.com/office/powerpoint/2010/main" val="2933833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GB" altLang="en-US" smtClean="0"/>
              <a:t>New system is faster, more informative, and more robust</a:t>
            </a: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CFE7D27-B566-4E4F-9AA6-4DB6DF0747AC}" type="slidenum">
              <a:rPr lang="en-GB" altLang="en-US"/>
              <a:pPr/>
              <a:t>14</a:t>
            </a:fld>
            <a:endParaRPr lang="en-GB" altLang="en-US"/>
          </a:p>
        </p:txBody>
      </p:sp>
    </p:spTree>
    <p:extLst>
      <p:ext uri="{BB962C8B-B14F-4D97-AF65-F5344CB8AC3E}">
        <p14:creationId xmlns:p14="http://schemas.microsoft.com/office/powerpoint/2010/main" val="3028189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1AE7CBA3-6921-4D66-893A-D3E6ED1F8B92}" type="datetimeFigureOut">
              <a:rPr lang="en-GB"/>
              <a:pPr>
                <a:defRPr/>
              </a:pPr>
              <a:t>15/10/2015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D97B7677-B2F0-4637-8F1A-F3F948728CBE}" type="slidenum">
              <a:rPr lang="en-GB" altLang="en-US"/>
              <a:pPr/>
              <a:t>‹#›</a:t>
            </a:fld>
            <a:endParaRPr lang="en-GB" altLang="en-US"/>
          </a:p>
        </p:txBody>
      </p:sp>
    </p:spTree>
    <p:extLst>
      <p:ext uri="{BB962C8B-B14F-4D97-AF65-F5344CB8AC3E}">
        <p14:creationId xmlns:p14="http://schemas.microsoft.com/office/powerpoint/2010/main" val="1372965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47817C16-B7BC-4ABF-8AF5-4E8B3D701F17}" type="datetimeFigureOut">
              <a:rPr lang="en-GB"/>
              <a:pPr>
                <a:defRPr/>
              </a:pPr>
              <a:t>15/10/2015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AE5A67D7-5471-44AE-A4FB-B1BEC73E5533}" type="slidenum">
              <a:rPr lang="en-GB" altLang="en-US"/>
              <a:pPr/>
              <a:t>‹#›</a:t>
            </a:fld>
            <a:endParaRPr lang="en-GB" altLang="en-US"/>
          </a:p>
        </p:txBody>
      </p:sp>
    </p:spTree>
    <p:extLst>
      <p:ext uri="{BB962C8B-B14F-4D97-AF65-F5344CB8AC3E}">
        <p14:creationId xmlns:p14="http://schemas.microsoft.com/office/powerpoint/2010/main" val="2933781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BD8A5BFE-0E8A-42E9-B9F8-ABFD38F71F15}" type="datetimeFigureOut">
              <a:rPr lang="en-GB"/>
              <a:pPr>
                <a:defRPr/>
              </a:pPr>
              <a:t>15/10/2015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BFCDBDEF-DF38-4575-8BC6-504E7D58F913}" type="slidenum">
              <a:rPr lang="en-GB" altLang="en-US"/>
              <a:pPr/>
              <a:t>‹#›</a:t>
            </a:fld>
            <a:endParaRPr lang="en-GB" altLang="en-US"/>
          </a:p>
        </p:txBody>
      </p:sp>
    </p:spTree>
    <p:extLst>
      <p:ext uri="{BB962C8B-B14F-4D97-AF65-F5344CB8AC3E}">
        <p14:creationId xmlns:p14="http://schemas.microsoft.com/office/powerpoint/2010/main" val="3699648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398D5298-281F-45EA-B84B-84EA3BC09224}" type="datetimeFigureOut">
              <a:rPr lang="en-GB"/>
              <a:pPr>
                <a:defRPr/>
              </a:pPr>
              <a:t>15/10/2015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E944E01F-A2CD-48FA-A51E-93ACE1927343}" type="slidenum">
              <a:rPr lang="en-GB" altLang="en-US"/>
              <a:pPr/>
              <a:t>‹#›</a:t>
            </a:fld>
            <a:endParaRPr lang="en-GB" altLang="en-US"/>
          </a:p>
        </p:txBody>
      </p:sp>
    </p:spTree>
    <p:extLst>
      <p:ext uri="{BB962C8B-B14F-4D97-AF65-F5344CB8AC3E}">
        <p14:creationId xmlns:p14="http://schemas.microsoft.com/office/powerpoint/2010/main" val="3799262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4E30674-72CD-445D-992A-74F0DB7821A5}" type="datetimeFigureOut">
              <a:rPr lang="en-GB"/>
              <a:pPr>
                <a:defRPr/>
              </a:pPr>
              <a:t>15/10/2015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D566C054-649E-406F-8C4A-9D9525426117}" type="slidenum">
              <a:rPr lang="en-GB" altLang="en-US"/>
              <a:pPr/>
              <a:t>‹#›</a:t>
            </a:fld>
            <a:endParaRPr lang="en-GB" altLang="en-US"/>
          </a:p>
        </p:txBody>
      </p:sp>
    </p:spTree>
    <p:extLst>
      <p:ext uri="{BB962C8B-B14F-4D97-AF65-F5344CB8AC3E}">
        <p14:creationId xmlns:p14="http://schemas.microsoft.com/office/powerpoint/2010/main" val="29944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089A855D-B332-44AD-A79F-01995C074BE4}" type="datetimeFigureOut">
              <a:rPr lang="en-GB"/>
              <a:pPr>
                <a:defRPr/>
              </a:pPr>
              <a:t>15/10/2015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5E0C3B36-6529-4EE1-A256-716508D5C8BF}" type="slidenum">
              <a:rPr lang="en-GB" altLang="en-US"/>
              <a:pPr/>
              <a:t>‹#›</a:t>
            </a:fld>
            <a:endParaRPr lang="en-GB" altLang="en-US"/>
          </a:p>
        </p:txBody>
      </p:sp>
    </p:spTree>
    <p:extLst>
      <p:ext uri="{BB962C8B-B14F-4D97-AF65-F5344CB8AC3E}">
        <p14:creationId xmlns:p14="http://schemas.microsoft.com/office/powerpoint/2010/main" val="1732868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0069AC03-CF7D-4890-9759-22CB8D77F0F8}" type="datetimeFigureOut">
              <a:rPr lang="en-GB"/>
              <a:pPr>
                <a:defRPr/>
              </a:pPr>
              <a:t>15/10/2015</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fld id="{BED57F2D-BC2F-4C89-A8CC-FEA900AF9E9B}" type="slidenum">
              <a:rPr lang="en-GB" altLang="en-US"/>
              <a:pPr/>
              <a:t>‹#›</a:t>
            </a:fld>
            <a:endParaRPr lang="en-GB" altLang="en-US"/>
          </a:p>
        </p:txBody>
      </p:sp>
    </p:spTree>
    <p:extLst>
      <p:ext uri="{BB962C8B-B14F-4D97-AF65-F5344CB8AC3E}">
        <p14:creationId xmlns:p14="http://schemas.microsoft.com/office/powerpoint/2010/main" val="1347763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19EE9604-DD77-450B-A754-D476866775AC}" type="datetimeFigureOut">
              <a:rPr lang="en-GB"/>
              <a:pPr>
                <a:defRPr/>
              </a:pPr>
              <a:t>15/10/2015</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fld id="{A63C2712-5E40-441A-8A3C-18F1F8478CE6}" type="slidenum">
              <a:rPr lang="en-GB" altLang="en-US"/>
              <a:pPr/>
              <a:t>‹#›</a:t>
            </a:fld>
            <a:endParaRPr lang="en-GB" altLang="en-US"/>
          </a:p>
        </p:txBody>
      </p:sp>
    </p:spTree>
    <p:extLst>
      <p:ext uri="{BB962C8B-B14F-4D97-AF65-F5344CB8AC3E}">
        <p14:creationId xmlns:p14="http://schemas.microsoft.com/office/powerpoint/2010/main" val="1534285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30F245F-52D2-470F-8C8B-D9201A814F09}" type="datetimeFigureOut">
              <a:rPr lang="en-GB"/>
              <a:pPr>
                <a:defRPr/>
              </a:pPr>
              <a:t>15/10/2015</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fld id="{97EC9AEE-BA01-4C4D-8EE2-FFD2A6DA35AA}" type="slidenum">
              <a:rPr lang="en-GB" altLang="en-US"/>
              <a:pPr/>
              <a:t>‹#›</a:t>
            </a:fld>
            <a:endParaRPr lang="en-GB" altLang="en-US"/>
          </a:p>
        </p:txBody>
      </p:sp>
    </p:spTree>
    <p:extLst>
      <p:ext uri="{BB962C8B-B14F-4D97-AF65-F5344CB8AC3E}">
        <p14:creationId xmlns:p14="http://schemas.microsoft.com/office/powerpoint/2010/main" val="871990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9E37E11-AE90-496D-A91C-CEF843CD3235}" type="datetimeFigureOut">
              <a:rPr lang="en-GB"/>
              <a:pPr>
                <a:defRPr/>
              </a:pPr>
              <a:t>15/10/2015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03CAB9F9-18F4-48C5-8768-12C4FF0C989C}" type="slidenum">
              <a:rPr lang="en-GB" altLang="en-US"/>
              <a:pPr/>
              <a:t>‹#›</a:t>
            </a:fld>
            <a:endParaRPr lang="en-GB" altLang="en-US"/>
          </a:p>
        </p:txBody>
      </p:sp>
    </p:spTree>
    <p:extLst>
      <p:ext uri="{BB962C8B-B14F-4D97-AF65-F5344CB8AC3E}">
        <p14:creationId xmlns:p14="http://schemas.microsoft.com/office/powerpoint/2010/main" val="4250951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74CDBD1-AB40-46E6-B176-3758AB8BD3B9}" type="datetimeFigureOut">
              <a:rPr lang="en-GB"/>
              <a:pPr>
                <a:defRPr/>
              </a:pPr>
              <a:t>15/10/2015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D06F283F-6DD4-4510-BC1D-232CA29BC9F7}" type="slidenum">
              <a:rPr lang="en-GB" altLang="en-US"/>
              <a:pPr/>
              <a:t>‹#›</a:t>
            </a:fld>
            <a:endParaRPr lang="en-GB" altLang="en-US"/>
          </a:p>
        </p:txBody>
      </p:sp>
    </p:spTree>
    <p:extLst>
      <p:ext uri="{BB962C8B-B14F-4D97-AF65-F5344CB8AC3E}">
        <p14:creationId xmlns:p14="http://schemas.microsoft.com/office/powerpoint/2010/main" val="2073544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D855CCBA-CF78-40D0-9052-39CBFC2FC072}" type="datetimeFigureOut">
              <a:rPr lang="en-GB"/>
              <a:pPr>
                <a:defRPr/>
              </a:pPr>
              <a:t>15/10/2015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35BC1CBB-A115-43CB-B49E-6F77792B9C7A}" type="slidenum">
              <a:rPr lang="en-GB" altLang="en-US"/>
              <a:pPr/>
              <a:t>‹#›</a:t>
            </a:fld>
            <a:endParaRPr lang="en-GB" altLang="en-US"/>
          </a:p>
        </p:txBody>
      </p:sp>
      <p:pic>
        <p:nvPicPr>
          <p:cNvPr id="1031" name="Picture 6"/>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28600" y="6159500"/>
            <a:ext cx="203993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33.png"/><Relationship Id="rId7" Type="http://schemas.openxmlformats.org/officeDocument/2006/relationships/image" Target="../media/image27.emf"/><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51.jpeg"/><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emf"/><Relationship Id="rId4" Type="http://schemas.openxmlformats.org/officeDocument/2006/relationships/image" Target="../media/image2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p:txBody>
          <a:bodyPr/>
          <a:lstStyle/>
          <a:p>
            <a:r>
              <a:rPr lang="en-GB" altLang="en-US" smtClean="0"/>
              <a:t>Human Factors and Patient Safety</a:t>
            </a:r>
          </a:p>
        </p:txBody>
      </p:sp>
      <p:sp>
        <p:nvSpPr>
          <p:cNvPr id="3" name="Subtitle 2"/>
          <p:cNvSpPr>
            <a:spLocks noGrp="1"/>
          </p:cNvSpPr>
          <p:nvPr>
            <p:ph type="subTitle" idx="1"/>
          </p:nvPr>
        </p:nvSpPr>
        <p:spPr/>
        <p:txBody>
          <a:bodyPr rtlCol="0">
            <a:normAutofit fontScale="85000" lnSpcReduction="20000"/>
          </a:bodyPr>
          <a:lstStyle/>
          <a:p>
            <a:pPr fontAlgn="auto">
              <a:spcAft>
                <a:spcPts val="0"/>
              </a:spcAft>
              <a:defRPr/>
            </a:pPr>
            <a:r>
              <a:rPr lang="en-GB" dirty="0" smtClean="0"/>
              <a:t>Professor Sarah Sharples</a:t>
            </a:r>
          </a:p>
          <a:p>
            <a:pPr fontAlgn="auto">
              <a:spcAft>
                <a:spcPts val="0"/>
              </a:spcAft>
              <a:defRPr/>
            </a:pPr>
            <a:r>
              <a:rPr lang="en-GB" dirty="0" smtClean="0"/>
              <a:t>President: Chartered Institute of Ergonomics and Human Factors</a:t>
            </a:r>
          </a:p>
          <a:p>
            <a:pPr fontAlgn="auto">
              <a:spcAft>
                <a:spcPts val="0"/>
              </a:spcAft>
              <a:defRPr/>
            </a:pPr>
            <a:r>
              <a:rPr lang="en-GB" sz="2400" dirty="0" smtClean="0"/>
              <a:t>Associate Dean for Research, Professor of Human Factors, Faculty of Engineering, University of Nottingham</a:t>
            </a:r>
            <a:endParaRPr lang="en-GB" sz="2400" dirty="0"/>
          </a:p>
        </p:txBody>
      </p:sp>
      <p:pic>
        <p:nvPicPr>
          <p:cNvPr id="14339"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5363" y="6092825"/>
            <a:ext cx="1462087"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a:xfrm>
            <a:off x="0" y="77788"/>
            <a:ext cx="9144000" cy="531812"/>
          </a:xfrm>
        </p:spPr>
        <p:txBody>
          <a:bodyPr rtlCol="0">
            <a:normAutofit fontScale="90000"/>
          </a:bodyPr>
          <a:lstStyle/>
          <a:p>
            <a:pPr algn="l" fontAlgn="auto">
              <a:spcAft>
                <a:spcPts val="0"/>
              </a:spcAft>
              <a:defRPr/>
            </a:pPr>
            <a:r>
              <a:rPr lang="en-GB" altLang="en-US" sz="3600" dirty="0">
                <a:cs typeface="Calibri" panose="020F0502020204030204" pitchFamily="34" charset="0"/>
              </a:rPr>
              <a:t>Product Design</a:t>
            </a:r>
          </a:p>
        </p:txBody>
      </p:sp>
      <p:grpSp>
        <p:nvGrpSpPr>
          <p:cNvPr id="28674" name="Group 3"/>
          <p:cNvGrpSpPr>
            <a:grpSpLocks/>
          </p:cNvGrpSpPr>
          <p:nvPr/>
        </p:nvGrpSpPr>
        <p:grpSpPr bwMode="auto">
          <a:xfrm>
            <a:off x="322263" y="2593975"/>
            <a:ext cx="3249612" cy="2384425"/>
            <a:chOff x="3973410" y="3429000"/>
            <a:chExt cx="4365531" cy="2770326"/>
          </a:xfrm>
        </p:grpSpPr>
        <p:pic>
          <p:nvPicPr>
            <p:cNvPr id="2869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3410" y="3429000"/>
              <a:ext cx="4365531" cy="2770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a:xfrm>
              <a:off x="6210558" y="3794196"/>
              <a:ext cx="400938" cy="400241"/>
            </a:xfrm>
            <a:prstGeom prst="ellipse">
              <a:avLst/>
            </a:prstGeom>
            <a:solidFill>
              <a:schemeClr val="accent6">
                <a:lumMod val="20000"/>
                <a:lumOff val="80000"/>
              </a:schemeClr>
            </a:solidFill>
            <a:ln>
              <a:solidFill>
                <a:srgbClr val="FFF7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2" name="Rectangle 1"/>
          <p:cNvSpPr/>
          <p:nvPr/>
        </p:nvSpPr>
        <p:spPr>
          <a:xfrm>
            <a:off x="322263" y="857250"/>
            <a:ext cx="8070850" cy="1477963"/>
          </a:xfrm>
          <a:prstGeom prst="rect">
            <a:avLst/>
          </a:prstGeom>
        </p:spPr>
        <p:txBody>
          <a:bodyPr>
            <a:spAutoFit/>
          </a:bodyPr>
          <a:lstStyle/>
          <a:p>
            <a:pPr fontAlgn="auto">
              <a:spcBef>
                <a:spcPts val="0"/>
              </a:spcBef>
              <a:spcAft>
                <a:spcPts val="0"/>
              </a:spcAft>
              <a:defRPr/>
            </a:pPr>
            <a:r>
              <a:rPr lang="en-GB" sz="2000" dirty="0">
                <a:latin typeface="Calibri" panose="020F0502020204030204" pitchFamily="34" charset="0"/>
                <a:cs typeface="Calibri" panose="020F0502020204030204" pitchFamily="34" charset="0"/>
              </a:rPr>
              <a:t>The </a:t>
            </a:r>
            <a:r>
              <a:rPr lang="en-GB" sz="2000" dirty="0">
                <a:latin typeface="Calibri" panose="020F0502020204030204" pitchFamily="34" charset="0"/>
                <a:cs typeface="Calibri" panose="020F0502020204030204" pitchFamily="34" charset="0"/>
              </a:rPr>
              <a:t>birthing pool was redesigned to </a:t>
            </a:r>
            <a:r>
              <a:rPr lang="en-GB" sz="2000" dirty="0">
                <a:latin typeface="Calibri" panose="020F0502020204030204" pitchFamily="34" charset="0"/>
                <a:cs typeface="Calibri" panose="020F0502020204030204" pitchFamily="34" charset="0"/>
              </a:rPr>
              <a:t>incorporate:</a:t>
            </a:r>
          </a:p>
          <a:p>
            <a:pPr fontAlgn="auto">
              <a:spcBef>
                <a:spcPts val="0"/>
              </a:spcBef>
              <a:spcAft>
                <a:spcPts val="0"/>
              </a:spcAft>
              <a:defRPr/>
            </a:pPr>
            <a:endParaRPr lang="en-GB" sz="1000" dirty="0">
              <a:latin typeface="Calibri" panose="020F0502020204030204" pitchFamily="34" charset="0"/>
              <a:cs typeface="Calibri" panose="020F0502020204030204" pitchFamily="34" charset="0"/>
            </a:endParaRPr>
          </a:p>
          <a:p>
            <a:pPr marL="285750" indent="-285750" fontAlgn="auto">
              <a:spcBef>
                <a:spcPts val="0"/>
              </a:spcBef>
              <a:spcAft>
                <a:spcPts val="0"/>
              </a:spcAft>
              <a:buFont typeface="Arial" panose="020B0604020202020204" pitchFamily="34" charset="0"/>
              <a:buChar char="•"/>
              <a:defRPr/>
            </a:pPr>
            <a:r>
              <a:rPr lang="en-GB" sz="2000" dirty="0">
                <a:latin typeface="Calibri" panose="020F0502020204030204" pitchFamily="34" charset="0"/>
                <a:cs typeface="Calibri" panose="020F0502020204030204" pitchFamily="34" charset="0"/>
              </a:rPr>
              <a:t>shaped edges to give an armchair style support for the mother </a:t>
            </a:r>
            <a:endParaRPr lang="en-GB" sz="2000" dirty="0">
              <a:latin typeface="Calibri" panose="020F0502020204030204" pitchFamily="34" charset="0"/>
              <a:cs typeface="Calibri" panose="020F0502020204030204" pitchFamily="34" charset="0"/>
            </a:endParaRPr>
          </a:p>
          <a:p>
            <a:pPr marL="285750" indent="-285750" fontAlgn="auto">
              <a:spcBef>
                <a:spcPts val="0"/>
              </a:spcBef>
              <a:spcAft>
                <a:spcPts val="0"/>
              </a:spcAft>
              <a:buFont typeface="Arial" panose="020B0604020202020204" pitchFamily="34" charset="0"/>
              <a:buChar char="•"/>
              <a:defRPr/>
            </a:pPr>
            <a:r>
              <a:rPr lang="en-GB" sz="2000" dirty="0">
                <a:latin typeface="Calibri" panose="020F0502020204030204" pitchFamily="34" charset="0"/>
                <a:cs typeface="Calibri" panose="020F0502020204030204" pitchFamily="34" charset="0"/>
              </a:rPr>
              <a:t>integral </a:t>
            </a:r>
            <a:r>
              <a:rPr lang="en-GB" sz="2000" dirty="0">
                <a:latin typeface="Calibri" panose="020F0502020204030204" pitchFamily="34" charset="0"/>
                <a:cs typeface="Calibri" panose="020F0502020204030204" pitchFamily="34" charset="0"/>
              </a:rPr>
              <a:t>seat for delivery and perineal </a:t>
            </a:r>
            <a:r>
              <a:rPr lang="en-GB" sz="2000" dirty="0">
                <a:latin typeface="Calibri" panose="020F0502020204030204" pitchFamily="34" charset="0"/>
                <a:cs typeface="Calibri" panose="020F0502020204030204" pitchFamily="34" charset="0"/>
              </a:rPr>
              <a:t>examination</a:t>
            </a:r>
          </a:p>
          <a:p>
            <a:pPr marL="285750" indent="-285750" fontAlgn="auto">
              <a:spcBef>
                <a:spcPts val="0"/>
              </a:spcBef>
              <a:spcAft>
                <a:spcPts val="0"/>
              </a:spcAft>
              <a:buFont typeface="Arial" panose="020B0604020202020204" pitchFamily="34" charset="0"/>
              <a:buChar char="•"/>
              <a:defRPr/>
            </a:pPr>
            <a:r>
              <a:rPr lang="en-GB" sz="2000" dirty="0">
                <a:latin typeface="Calibri" panose="020F0502020204030204" pitchFamily="34" charset="0"/>
                <a:cs typeface="Calibri" panose="020F0502020204030204" pitchFamily="34" charset="0"/>
              </a:rPr>
              <a:t>concave </a:t>
            </a:r>
            <a:r>
              <a:rPr lang="en-GB" sz="2000" dirty="0">
                <a:latin typeface="Calibri" panose="020F0502020204030204" pitchFamily="34" charset="0"/>
                <a:cs typeface="Calibri" panose="020F0502020204030204" pitchFamily="34" charset="0"/>
              </a:rPr>
              <a:t>side to provide knee room for the sitting </a:t>
            </a:r>
            <a:r>
              <a:rPr lang="en-GB" sz="2000" dirty="0">
                <a:latin typeface="Calibri" panose="020F0502020204030204" pitchFamily="34" charset="0"/>
                <a:cs typeface="Calibri" panose="020F0502020204030204" pitchFamily="34" charset="0"/>
              </a:rPr>
              <a:t>midwife</a:t>
            </a:r>
          </a:p>
        </p:txBody>
      </p:sp>
      <p:grpSp>
        <p:nvGrpSpPr>
          <p:cNvPr id="28676" name="Group 10"/>
          <p:cNvGrpSpPr>
            <a:grpSpLocks/>
          </p:cNvGrpSpPr>
          <p:nvPr/>
        </p:nvGrpSpPr>
        <p:grpSpPr bwMode="auto">
          <a:xfrm>
            <a:off x="3694113" y="2763838"/>
            <a:ext cx="2714625" cy="2981325"/>
            <a:chOff x="789918" y="2173345"/>
            <a:chExt cx="3181350" cy="3505200"/>
          </a:xfrm>
        </p:grpSpPr>
        <p:pic>
          <p:nvPicPr>
            <p:cNvPr id="2868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918" y="2173345"/>
              <a:ext cx="31813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12"/>
            <p:cNvSpPr/>
            <p:nvPr/>
          </p:nvSpPr>
          <p:spPr>
            <a:xfrm>
              <a:off x="2523798" y="2636912"/>
              <a:ext cx="464026" cy="576064"/>
            </a:xfrm>
            <a:prstGeom prst="ellipse">
              <a:avLst/>
            </a:prstGeom>
            <a:solidFill>
              <a:srgbClr val="FBE5E1"/>
            </a:solidFill>
            <a:ln>
              <a:solidFill>
                <a:srgbClr val="FFF7DD"/>
              </a:solid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grpSp>
        <p:nvGrpSpPr>
          <p:cNvPr id="28677" name="Group 13"/>
          <p:cNvGrpSpPr>
            <a:grpSpLocks/>
          </p:cNvGrpSpPr>
          <p:nvPr/>
        </p:nvGrpSpPr>
        <p:grpSpPr bwMode="auto">
          <a:xfrm>
            <a:off x="6705600" y="2908300"/>
            <a:ext cx="2336800" cy="2981325"/>
            <a:chOff x="4619962" y="2831511"/>
            <a:chExt cx="2456268" cy="3222443"/>
          </a:xfrm>
        </p:grpSpPr>
        <p:pic>
          <p:nvPicPr>
            <p:cNvPr id="2868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9962" y="2831511"/>
              <a:ext cx="2456268" cy="322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15"/>
            <p:cNvSpPr/>
            <p:nvPr/>
          </p:nvSpPr>
          <p:spPr>
            <a:xfrm>
              <a:off x="5220072" y="3349881"/>
              <a:ext cx="464026" cy="576064"/>
            </a:xfrm>
            <a:prstGeom prst="ellipse">
              <a:avLst/>
            </a:prstGeom>
            <a:solidFill>
              <a:srgbClr val="FBE5E1"/>
            </a:solidFill>
            <a:ln>
              <a:solidFill>
                <a:srgbClr val="FFF7DD"/>
              </a:solid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7" name="Oval 16"/>
            <p:cNvSpPr/>
            <p:nvPr/>
          </p:nvSpPr>
          <p:spPr>
            <a:xfrm>
              <a:off x="5684098" y="3061849"/>
              <a:ext cx="472078" cy="439159"/>
            </a:xfrm>
            <a:prstGeom prst="ellipse">
              <a:avLst/>
            </a:prstGeom>
            <a:solidFill>
              <a:srgbClr val="FBE5E1"/>
            </a:solidFill>
            <a:ln>
              <a:solidFill>
                <a:srgbClr val="FFF7DD"/>
              </a:solid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28678" name="Footer Placeholder 3"/>
          <p:cNvSpPr txBox="1">
            <a:spLocks/>
          </p:cNvSpPr>
          <p:nvPr/>
        </p:nvSpPr>
        <p:spPr bwMode="auto">
          <a:xfrm>
            <a:off x="3178175" y="6227763"/>
            <a:ext cx="3030538"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a:r>
              <a:rPr lang="en-US" altLang="en-US" sz="1400">
                <a:solidFill>
                  <a:srgbClr val="A6A6A6"/>
                </a:solidFill>
              </a:rPr>
              <a:t>Professor Sue Hignett   S.M.Hignett@lboro.ac.uk</a:t>
            </a:r>
          </a:p>
        </p:txBody>
      </p:sp>
      <p:pic>
        <p:nvPicPr>
          <p:cNvPr id="28679" name="Picture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16688" y="6321425"/>
            <a:ext cx="26273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1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16688" y="6162675"/>
            <a:ext cx="2735262"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2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73888" y="6288088"/>
            <a:ext cx="171291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xfrm>
            <a:off x="0" y="77788"/>
            <a:ext cx="9144000" cy="531812"/>
          </a:xfrm>
        </p:spPr>
        <p:txBody>
          <a:bodyPr/>
          <a:lstStyle/>
          <a:p>
            <a:pPr algn="l"/>
            <a:r>
              <a:rPr lang="en-GB" altLang="en-US" sz="4000" smtClean="0">
                <a:ea typeface="Calibri" panose="020F0502020204030204" pitchFamily="34" charset="0"/>
                <a:cs typeface="Calibri" panose="020F0502020204030204" pitchFamily="34" charset="0"/>
              </a:rPr>
              <a:t>Birthing pool</a:t>
            </a:r>
          </a:p>
        </p:txBody>
      </p:sp>
      <p:sp>
        <p:nvSpPr>
          <p:cNvPr id="29698" name="Footer Placeholder 3"/>
          <p:cNvSpPr txBox="1">
            <a:spLocks/>
          </p:cNvSpPr>
          <p:nvPr/>
        </p:nvSpPr>
        <p:spPr bwMode="auto">
          <a:xfrm>
            <a:off x="3178175" y="6227763"/>
            <a:ext cx="3030538"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a:r>
              <a:rPr lang="en-US" altLang="en-US" sz="1400">
                <a:solidFill>
                  <a:srgbClr val="A6A6A6"/>
                </a:solidFill>
              </a:rPr>
              <a:t>Professor Sue Hignett   S.M.Hignett@lboro.ac.uk</a:t>
            </a:r>
          </a:p>
        </p:txBody>
      </p:sp>
      <p:pic>
        <p:nvPicPr>
          <p:cNvPr id="296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7613" y="3990975"/>
            <a:ext cx="2744787"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2519363"/>
            <a:ext cx="2924175" cy="191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3663" y="222250"/>
            <a:ext cx="5235575" cy="209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888" y="3376613"/>
            <a:ext cx="4491037" cy="226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888" y="1179513"/>
            <a:ext cx="3424237" cy="190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516688" y="6321425"/>
            <a:ext cx="26273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516688" y="6162675"/>
            <a:ext cx="2735262"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6" name="Picture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973888" y="6288088"/>
            <a:ext cx="171291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GB" altLang="en-US" smtClean="0"/>
              <a:t>The proliferation of information</a:t>
            </a:r>
          </a:p>
        </p:txBody>
      </p:sp>
      <p:pic>
        <p:nvPicPr>
          <p:cNvPr id="3072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51500" y="3695700"/>
            <a:ext cx="3281363" cy="31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Box 4"/>
          <p:cNvSpPr txBox="1">
            <a:spLocks noChangeArrowheads="1"/>
          </p:cNvSpPr>
          <p:nvPr/>
        </p:nvSpPr>
        <p:spPr bwMode="auto">
          <a:xfrm>
            <a:off x="250825" y="1417638"/>
            <a:ext cx="8682038"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GB" altLang="en-US" sz="1600" i="1"/>
              <a:t>“It is estimated that the doubling time of medical knowledge in 1950 was 50 years; in 1980, 7 years; and in 2010, 3.5 years. In 2020 it is projected to be 0.2 years—just 73 days. Students who began medical school in the autumn of 2010 will experience approximately three doublings in knowledge by the time they complete the minimum length of training (7 years) needed to practice medicine. Students who graduate in 2020 will experience four doublings in knowledge. What was learned in the first 3 years of medical school will be just 6% of what is known at the end of the decade from 2010 to 2020.”</a:t>
            </a:r>
          </a:p>
          <a:p>
            <a:r>
              <a:rPr lang="en-GB" altLang="en-US" sz="1600"/>
              <a:t>Densen, P. (2011) Challenges and Opportunities Facing Medical Education. </a:t>
            </a:r>
            <a:r>
              <a:rPr lang="en-GB" altLang="en-US" sz="1600" i="1"/>
              <a:t>Trans. Am. Clinical and Climatological Association</a:t>
            </a:r>
            <a:r>
              <a:rPr lang="en-GB" altLang="en-US" sz="1600"/>
              <a:t>, </a:t>
            </a:r>
            <a:r>
              <a:rPr lang="en-GB" altLang="en-US" sz="1600" b="1"/>
              <a:t>122</a:t>
            </a:r>
            <a:r>
              <a:rPr lang="en-GB" altLang="en-US" sz="1600"/>
              <a:t>. </a:t>
            </a:r>
          </a:p>
        </p:txBody>
      </p:sp>
      <p:pic>
        <p:nvPicPr>
          <p:cNvPr id="30724" name="Shape 99"/>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l="2808" t="2190" r="1895" b="4440"/>
          <a:stretch>
            <a:fillRect/>
          </a:stretch>
        </p:blipFill>
        <p:spPr bwMode="auto">
          <a:xfrm>
            <a:off x="3614738" y="3678238"/>
            <a:ext cx="1914525"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7"/>
          <p:cNvPicPr>
            <a:picLocks noChangeAspect="1"/>
          </p:cNvPicPr>
          <p:nvPr/>
        </p:nvPicPr>
        <p:blipFill>
          <a:blip r:embed="rId4">
            <a:extLst>
              <a:ext uri="{28A0092B-C50C-407E-A947-70E740481C1C}">
                <a14:useLocalDpi xmlns:a14="http://schemas.microsoft.com/office/drawing/2010/main" val="0"/>
              </a:ext>
            </a:extLst>
          </a:blip>
          <a:srcRect l="5379" r="7018"/>
          <a:stretch>
            <a:fillRect/>
          </a:stretch>
        </p:blipFill>
        <p:spPr bwMode="auto">
          <a:xfrm>
            <a:off x="250825" y="3492500"/>
            <a:ext cx="3465513" cy="165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3600" y="4797425"/>
            <a:ext cx="163036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9"/>
          <p:cNvPicPr>
            <a:picLocks noChangeAspect="1"/>
          </p:cNvPicPr>
          <p:nvPr/>
        </p:nvPicPr>
        <p:blipFill>
          <a:blip r:embed="rId6">
            <a:extLst>
              <a:ext uri="{28A0092B-C50C-407E-A947-70E740481C1C}">
                <a14:useLocalDpi xmlns:a14="http://schemas.microsoft.com/office/drawing/2010/main" val="0"/>
              </a:ext>
            </a:extLst>
          </a:blip>
          <a:srcRect l="36613" t="47200" r="34644" b="40199"/>
          <a:stretch>
            <a:fillRect/>
          </a:stretch>
        </p:blipFill>
        <p:spPr bwMode="auto">
          <a:xfrm>
            <a:off x="2246313" y="5318125"/>
            <a:ext cx="3405187"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GB" altLang="en-US" smtClean="0"/>
              <a:t>Considering the whole system</a:t>
            </a:r>
          </a:p>
        </p:txBody>
      </p:sp>
      <p:grpSp>
        <p:nvGrpSpPr>
          <p:cNvPr id="31746" name="Group 4"/>
          <p:cNvGrpSpPr>
            <a:grpSpLocks/>
          </p:cNvGrpSpPr>
          <p:nvPr/>
        </p:nvGrpSpPr>
        <p:grpSpPr bwMode="auto">
          <a:xfrm>
            <a:off x="-396875" y="1277938"/>
            <a:ext cx="9836150" cy="5507037"/>
            <a:chOff x="-612576" y="226287"/>
            <a:chExt cx="9835509" cy="5506969"/>
          </a:xfrm>
        </p:grpSpPr>
        <p:pic>
          <p:nvPicPr>
            <p:cNvPr id="3175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226287"/>
              <a:ext cx="9403461" cy="514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612576" y="2709106"/>
              <a:ext cx="1871541" cy="3024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8" name="Rectangle 7"/>
            <p:cNvSpPr/>
            <p:nvPr/>
          </p:nvSpPr>
          <p:spPr>
            <a:xfrm>
              <a:off x="1187532" y="3861617"/>
              <a:ext cx="792111" cy="15112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31747" name="TextBox 8"/>
          <p:cNvSpPr txBox="1">
            <a:spLocks noChangeArrowheads="1"/>
          </p:cNvSpPr>
          <p:nvPr/>
        </p:nvSpPr>
        <p:spPr bwMode="auto">
          <a:xfrm>
            <a:off x="468313" y="4524375"/>
            <a:ext cx="2663825" cy="2308225"/>
          </a:xfrm>
          <a:prstGeom prst="rect">
            <a:avLst/>
          </a:prstGeom>
          <a:solidFill>
            <a:schemeClr val="bg1">
              <a:alpha val="54901"/>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GB" altLang="en-US" b="1">
                <a:solidFill>
                  <a:srgbClr val="002060"/>
                </a:solidFill>
              </a:rPr>
              <a:t>Nottingham City Hospital</a:t>
            </a:r>
          </a:p>
          <a:p>
            <a:r>
              <a:rPr lang="en-GB" altLang="en-US">
                <a:solidFill>
                  <a:srgbClr val="002060"/>
                </a:solidFill>
              </a:rPr>
              <a:t>5 Floors</a:t>
            </a:r>
          </a:p>
          <a:p>
            <a:r>
              <a:rPr lang="en-GB" altLang="en-US">
                <a:solidFill>
                  <a:srgbClr val="002060"/>
                </a:solidFill>
              </a:rPr>
              <a:t>~36 Wards </a:t>
            </a:r>
            <a:endParaRPr lang="en-GB" altLang="en-US" b="1">
              <a:solidFill>
                <a:srgbClr val="002060"/>
              </a:solidFill>
            </a:endParaRPr>
          </a:p>
          <a:p>
            <a:r>
              <a:rPr lang="en-GB" altLang="en-US">
                <a:solidFill>
                  <a:srgbClr val="002060"/>
                </a:solidFill>
              </a:rPr>
              <a:t>~1100 Beds</a:t>
            </a:r>
          </a:p>
          <a:p>
            <a:r>
              <a:rPr lang="en-GB" altLang="en-US">
                <a:solidFill>
                  <a:srgbClr val="002060"/>
                </a:solidFill>
              </a:rPr>
              <a:t>~360,000sqm</a:t>
            </a:r>
          </a:p>
          <a:p>
            <a:r>
              <a:rPr lang="en-GB" altLang="en-US">
                <a:solidFill>
                  <a:srgbClr val="002060"/>
                </a:solidFill>
              </a:rPr>
              <a:t>~1.5km x 1km</a:t>
            </a:r>
          </a:p>
          <a:p>
            <a:r>
              <a:rPr lang="en-GB" altLang="en-US">
                <a:solidFill>
                  <a:srgbClr val="002060"/>
                </a:solidFill>
              </a:rPr>
              <a:t>10,000 doors</a:t>
            </a:r>
          </a:p>
          <a:p>
            <a:r>
              <a:rPr lang="en-GB" altLang="en-US">
                <a:solidFill>
                  <a:srgbClr val="002060"/>
                </a:solidFill>
              </a:rPr>
              <a:t>5 doctors OoH</a:t>
            </a:r>
          </a:p>
        </p:txBody>
      </p:sp>
      <p:sp>
        <p:nvSpPr>
          <p:cNvPr id="10" name="Rectangle 4"/>
          <p:cNvSpPr>
            <a:spLocks noChangeArrowheads="1"/>
          </p:cNvSpPr>
          <p:nvPr/>
        </p:nvSpPr>
        <p:spPr bwMode="auto">
          <a:xfrm>
            <a:off x="6659563" y="1196975"/>
            <a:ext cx="2620962" cy="4032250"/>
          </a:xfrm>
          <a:prstGeom prst="rect">
            <a:avLst/>
          </a:prstGeom>
          <a:solidFill>
            <a:schemeClr val="accent5">
              <a:lumMod val="20000"/>
              <a:lumOff val="80000"/>
            </a:schemeClr>
          </a:solidFill>
          <a:ln>
            <a:noFill/>
          </a:ln>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fontAlgn="auto" hangingPunct="1">
              <a:spcBef>
                <a:spcPts val="0"/>
              </a:spcBef>
              <a:spcAft>
                <a:spcPts val="0"/>
              </a:spcAft>
              <a:defRPr/>
            </a:pPr>
            <a:r>
              <a:rPr lang="en-GB" altLang="en-US" sz="1600" dirty="0">
                <a:cs typeface="+mn-cs"/>
              </a:rPr>
              <a:t>Only 25% of the hospital year falls between 9am and 5pm Monday to Friday. During the remaining 75%, known as ‘Out of Hours’ (OOH), a skeleton staff of junior doctors, support workers, and nurses must provide safe and timely care in hospital. </a:t>
            </a:r>
          </a:p>
          <a:p>
            <a:pPr eaLnBrk="1" fontAlgn="auto" hangingPunct="1">
              <a:spcBef>
                <a:spcPts val="0"/>
              </a:spcBef>
              <a:spcAft>
                <a:spcPts val="0"/>
              </a:spcAft>
              <a:defRPr/>
            </a:pPr>
            <a:endParaRPr lang="en-GB" altLang="en-US" sz="1600" dirty="0">
              <a:cs typeface="+mn-cs"/>
            </a:endParaRPr>
          </a:p>
          <a:p>
            <a:pPr eaLnBrk="1" fontAlgn="auto" hangingPunct="1">
              <a:spcBef>
                <a:spcPts val="0"/>
              </a:spcBef>
              <a:spcAft>
                <a:spcPts val="0"/>
              </a:spcAft>
              <a:defRPr/>
            </a:pPr>
            <a:r>
              <a:rPr lang="en-GB" altLang="en-US" sz="1600" dirty="0">
                <a:cs typeface="+mn-cs"/>
              </a:rPr>
              <a:t>Staff receive minimal training to deal with the non-technical challenges of OOH working.</a:t>
            </a:r>
          </a:p>
        </p:txBody>
      </p:sp>
      <p:pic>
        <p:nvPicPr>
          <p:cNvPr id="31749" name="Picture 2" descr="http://www.nuh.nhs.uk/corporateid/Documents/LOGOs/nuh_colour/NUH%20col%20A4%20RG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75350" y="6172200"/>
            <a:ext cx="3168650"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Content Placeholder 5" descr="jdb information flow figure 1.tif"/>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79388" y="0"/>
            <a:ext cx="6672262" cy="5949950"/>
          </a:xfr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2708275"/>
            <a:ext cx="3832225" cy="297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Content Placeholder 5" descr="jdb information flow figure 1.tif"/>
          <p:cNvPicPr>
            <a:picLocks noChangeAspect="1"/>
          </p:cNvPicPr>
          <p:nvPr/>
        </p:nvPicPr>
        <p:blipFill>
          <a:blip r:embed="rId3">
            <a:extLst>
              <a:ext uri="{28A0092B-C50C-407E-A947-70E740481C1C}">
                <a14:useLocalDpi xmlns:a14="http://schemas.microsoft.com/office/drawing/2010/main" val="0"/>
              </a:ext>
            </a:extLst>
          </a:blip>
          <a:srcRect l="64885" b="67876"/>
          <a:stretch>
            <a:fillRect/>
          </a:stretch>
        </p:blipFill>
        <p:spPr bwMode="auto">
          <a:xfrm>
            <a:off x="6659563" y="4763"/>
            <a:ext cx="2352675"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643438" y="69850"/>
            <a:ext cx="2160587" cy="1919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32773" name="TextBox 2"/>
          <p:cNvSpPr txBox="1">
            <a:spLocks noChangeArrowheads="1"/>
          </p:cNvSpPr>
          <p:nvPr/>
        </p:nvSpPr>
        <p:spPr bwMode="auto">
          <a:xfrm>
            <a:off x="2555875" y="1412875"/>
            <a:ext cx="20875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b="1"/>
              <a:t>Traditional ‘pager’ System</a:t>
            </a:r>
          </a:p>
        </p:txBody>
      </p:sp>
      <p:sp>
        <p:nvSpPr>
          <p:cNvPr id="32774" name="TextBox 6"/>
          <p:cNvSpPr txBox="1">
            <a:spLocks noChangeArrowheads="1"/>
          </p:cNvSpPr>
          <p:nvPr/>
        </p:nvSpPr>
        <p:spPr bwMode="auto">
          <a:xfrm>
            <a:off x="6804025" y="1916113"/>
            <a:ext cx="233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b="1"/>
              <a:t>New approach</a:t>
            </a:r>
          </a:p>
        </p:txBody>
      </p:sp>
      <p:pic>
        <p:nvPicPr>
          <p:cNvPr id="32775" name="Picture 7" descr="_CB25241.jpg"/>
          <p:cNvPicPr>
            <a:picLocks noChangeAspect="1"/>
          </p:cNvPicPr>
          <p:nvPr/>
        </p:nvPicPr>
        <p:blipFill>
          <a:blip r:embed="rId5" cstate="print">
            <a:extLst>
              <a:ext uri="{28A0092B-C50C-407E-A947-70E740481C1C}">
                <a14:useLocalDpi xmlns:a14="http://schemas.microsoft.com/office/drawing/2010/main" val="0"/>
              </a:ext>
            </a:extLst>
          </a:blip>
          <a:srcRect l="22772" t="27271" r="11189" b="16675"/>
          <a:stretch>
            <a:fillRect/>
          </a:stretch>
        </p:blipFill>
        <p:spPr bwMode="auto">
          <a:xfrm>
            <a:off x="3078163" y="4797425"/>
            <a:ext cx="1044575"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2" descr="C:\Users\epzmab\Dropbox\Insight 2014 (1)\Resources\2014-10-07 09.40.0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1513" y="5246688"/>
            <a:ext cx="1573212"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GB" dirty="0" smtClean="0"/>
              <a:t>Data to support for </a:t>
            </a:r>
            <a:r>
              <a:rPr lang="en-GB" dirty="0"/>
              <a:t>I</a:t>
            </a:r>
            <a:r>
              <a:rPr lang="en-GB" dirty="0" smtClean="0"/>
              <a:t>ntelligent </a:t>
            </a:r>
            <a:r>
              <a:rPr lang="en-GB" dirty="0"/>
              <a:t>H</a:t>
            </a:r>
            <a:r>
              <a:rPr lang="en-GB" dirty="0" smtClean="0"/>
              <a:t>ealthcare </a:t>
            </a:r>
            <a:r>
              <a:rPr lang="en-GB" dirty="0"/>
              <a:t>D</a:t>
            </a:r>
            <a:r>
              <a:rPr lang="en-GB" dirty="0" smtClean="0"/>
              <a:t>elivery</a:t>
            </a:r>
            <a:endParaRPr lang="en-GB" dirty="0"/>
          </a:p>
        </p:txBody>
      </p:sp>
      <p:sp>
        <p:nvSpPr>
          <p:cNvPr id="3" name="Content Placeholder 2"/>
          <p:cNvSpPr>
            <a:spLocks noGrp="1"/>
          </p:cNvSpPr>
          <p:nvPr>
            <p:ph idx="1"/>
          </p:nvPr>
        </p:nvSpPr>
        <p:spPr>
          <a:xfrm>
            <a:off x="457200" y="1600200"/>
            <a:ext cx="3538538" cy="4525963"/>
          </a:xfrm>
        </p:spPr>
        <p:txBody>
          <a:bodyPr rtlCol="0">
            <a:normAutofit fontScale="92500" lnSpcReduction="10000"/>
          </a:bodyPr>
          <a:lstStyle/>
          <a:p>
            <a:pPr fontAlgn="auto">
              <a:spcAft>
                <a:spcPts val="0"/>
              </a:spcAft>
              <a:defRPr/>
            </a:pPr>
            <a:r>
              <a:rPr lang="en-GB" dirty="0" smtClean="0"/>
              <a:t>Understanding out of hours work</a:t>
            </a:r>
          </a:p>
          <a:p>
            <a:pPr marL="0" indent="0" fontAlgn="auto">
              <a:spcAft>
                <a:spcPts val="0"/>
              </a:spcAft>
              <a:buFont typeface="Arial" panose="020B0604020202020204" pitchFamily="34" charset="0"/>
              <a:buNone/>
              <a:defRPr/>
            </a:pPr>
            <a:endParaRPr lang="en-GB" dirty="0" smtClean="0"/>
          </a:p>
          <a:p>
            <a:pPr fontAlgn="auto">
              <a:spcAft>
                <a:spcPts val="0"/>
              </a:spcAft>
              <a:defRPr/>
            </a:pPr>
            <a:r>
              <a:rPr lang="en-GB" dirty="0" smtClean="0"/>
              <a:t>Designing layouts of clinical environments</a:t>
            </a:r>
          </a:p>
          <a:p>
            <a:pPr fontAlgn="auto">
              <a:spcAft>
                <a:spcPts val="0"/>
              </a:spcAft>
              <a:defRPr/>
            </a:pPr>
            <a:endParaRPr lang="en-GB" dirty="0" smtClean="0"/>
          </a:p>
          <a:p>
            <a:pPr fontAlgn="auto">
              <a:spcAft>
                <a:spcPts val="0"/>
              </a:spcAft>
              <a:defRPr/>
            </a:pPr>
            <a:r>
              <a:rPr lang="en-GB" dirty="0" smtClean="0"/>
              <a:t>Planning staffing to meet demand</a:t>
            </a:r>
            <a:endParaRPr lang="en-GB" dirty="0"/>
          </a:p>
        </p:txBody>
      </p:sp>
      <p:pic>
        <p:nvPicPr>
          <p:cNvPr id="3481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11638" y="1612900"/>
            <a:ext cx="4351337"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0" name="Group 4"/>
          <p:cNvGrpSpPr>
            <a:grpSpLocks/>
          </p:cNvGrpSpPr>
          <p:nvPr/>
        </p:nvGrpSpPr>
        <p:grpSpPr bwMode="auto">
          <a:xfrm>
            <a:off x="6388100" y="3581400"/>
            <a:ext cx="2516188" cy="1746250"/>
            <a:chOff x="-396552" y="831273"/>
            <a:chExt cx="7842363" cy="5202187"/>
          </a:xfrm>
        </p:grpSpPr>
        <p:pic>
          <p:nvPicPr>
            <p:cNvPr id="34826" name="Picture 2" descr="C:\Users\pszjp\Desktop\ward.tiff"/>
            <p:cNvPicPr>
              <a:picLocks noChangeAspect="1" noChangeArrowheads="1"/>
            </p:cNvPicPr>
            <p:nvPr/>
          </p:nvPicPr>
          <p:blipFill>
            <a:blip r:embed="rId3" cstate="print">
              <a:extLst>
                <a:ext uri="{28A0092B-C50C-407E-A947-70E740481C1C}">
                  <a14:useLocalDpi xmlns:a14="http://schemas.microsoft.com/office/drawing/2010/main" val="0"/>
                </a:ext>
              </a:extLst>
            </a:blip>
            <a:srcRect r="25655"/>
            <a:stretch>
              <a:fillRect/>
            </a:stretch>
          </p:blipFill>
          <p:spPr bwMode="auto">
            <a:xfrm>
              <a:off x="-396552" y="908719"/>
              <a:ext cx="7842363" cy="512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reeform 6"/>
            <p:cNvSpPr/>
            <p:nvPr/>
          </p:nvSpPr>
          <p:spPr>
            <a:xfrm>
              <a:off x="2507845" y="831273"/>
              <a:ext cx="2632263" cy="4034061"/>
            </a:xfrm>
            <a:custGeom>
              <a:avLst/>
              <a:gdLst>
                <a:gd name="connsiteX0" fmla="*/ 1594008 w 2633099"/>
                <a:gd name="connsiteY0" fmla="*/ 193963 h 4034280"/>
                <a:gd name="connsiteX1" fmla="*/ 1621718 w 2633099"/>
                <a:gd name="connsiteY1" fmla="*/ 346363 h 4034280"/>
                <a:gd name="connsiteX2" fmla="*/ 1649427 w 2633099"/>
                <a:gd name="connsiteY2" fmla="*/ 471054 h 4034280"/>
                <a:gd name="connsiteX3" fmla="*/ 1677136 w 2633099"/>
                <a:gd name="connsiteY3" fmla="*/ 512618 h 4034280"/>
                <a:gd name="connsiteX4" fmla="*/ 1690990 w 2633099"/>
                <a:gd name="connsiteY4" fmla="*/ 554182 h 4034280"/>
                <a:gd name="connsiteX5" fmla="*/ 1746408 w 2633099"/>
                <a:gd name="connsiteY5" fmla="*/ 637309 h 4034280"/>
                <a:gd name="connsiteX6" fmla="*/ 1787972 w 2633099"/>
                <a:gd name="connsiteY6" fmla="*/ 872836 h 4034280"/>
                <a:gd name="connsiteX7" fmla="*/ 1801827 w 2633099"/>
                <a:gd name="connsiteY7" fmla="*/ 914400 h 4034280"/>
                <a:gd name="connsiteX8" fmla="*/ 1843390 w 2633099"/>
                <a:gd name="connsiteY8" fmla="*/ 1122218 h 4034280"/>
                <a:gd name="connsiteX9" fmla="*/ 1857245 w 2633099"/>
                <a:gd name="connsiteY9" fmla="*/ 1274618 h 4034280"/>
                <a:gd name="connsiteX10" fmla="*/ 1884954 w 2633099"/>
                <a:gd name="connsiteY10" fmla="*/ 1413163 h 4034280"/>
                <a:gd name="connsiteX11" fmla="*/ 1912663 w 2633099"/>
                <a:gd name="connsiteY11" fmla="*/ 1454727 h 4034280"/>
                <a:gd name="connsiteX12" fmla="*/ 1954227 w 2633099"/>
                <a:gd name="connsiteY12" fmla="*/ 1482436 h 4034280"/>
                <a:gd name="connsiteX13" fmla="*/ 1968081 w 2633099"/>
                <a:gd name="connsiteY13" fmla="*/ 1524000 h 4034280"/>
                <a:gd name="connsiteX14" fmla="*/ 1995790 w 2633099"/>
                <a:gd name="connsiteY14" fmla="*/ 1634836 h 4034280"/>
                <a:gd name="connsiteX15" fmla="*/ 1995790 w 2633099"/>
                <a:gd name="connsiteY15" fmla="*/ 2078182 h 4034280"/>
                <a:gd name="connsiteX16" fmla="*/ 1968081 w 2633099"/>
                <a:gd name="connsiteY16" fmla="*/ 2133600 h 4034280"/>
                <a:gd name="connsiteX17" fmla="*/ 1940372 w 2633099"/>
                <a:gd name="connsiteY17" fmla="*/ 2230582 h 4034280"/>
                <a:gd name="connsiteX18" fmla="*/ 1926518 w 2633099"/>
                <a:gd name="connsiteY18" fmla="*/ 2341418 h 4034280"/>
                <a:gd name="connsiteX19" fmla="*/ 1898808 w 2633099"/>
                <a:gd name="connsiteY19" fmla="*/ 2507672 h 4034280"/>
                <a:gd name="connsiteX20" fmla="*/ 1884954 w 2633099"/>
                <a:gd name="connsiteY20" fmla="*/ 2673927 h 4034280"/>
                <a:gd name="connsiteX21" fmla="*/ 1829536 w 2633099"/>
                <a:gd name="connsiteY21" fmla="*/ 2757054 h 4034280"/>
                <a:gd name="connsiteX22" fmla="*/ 1801827 w 2633099"/>
                <a:gd name="connsiteY22" fmla="*/ 2840182 h 4034280"/>
                <a:gd name="connsiteX23" fmla="*/ 1787972 w 2633099"/>
                <a:gd name="connsiteY23" fmla="*/ 2881745 h 4034280"/>
                <a:gd name="connsiteX24" fmla="*/ 1746408 w 2633099"/>
                <a:gd name="connsiteY24" fmla="*/ 2909454 h 4034280"/>
                <a:gd name="connsiteX25" fmla="*/ 1746408 w 2633099"/>
                <a:gd name="connsiteY25" fmla="*/ 3006436 h 4034280"/>
                <a:gd name="connsiteX26" fmla="*/ 1760263 w 2633099"/>
                <a:gd name="connsiteY26" fmla="*/ 2964872 h 4034280"/>
                <a:gd name="connsiteX27" fmla="*/ 1746408 w 2633099"/>
                <a:gd name="connsiteY27" fmla="*/ 2909454 h 4034280"/>
                <a:gd name="connsiteX28" fmla="*/ 1704845 w 2633099"/>
                <a:gd name="connsiteY28" fmla="*/ 2923309 h 4034280"/>
                <a:gd name="connsiteX29" fmla="*/ 1746408 w 2633099"/>
                <a:gd name="connsiteY29" fmla="*/ 2937163 h 4034280"/>
                <a:gd name="connsiteX30" fmla="*/ 2092772 w 2633099"/>
                <a:gd name="connsiteY30" fmla="*/ 2951018 h 4034280"/>
                <a:gd name="connsiteX31" fmla="*/ 2189754 w 2633099"/>
                <a:gd name="connsiteY31" fmla="*/ 2978727 h 4034280"/>
                <a:gd name="connsiteX32" fmla="*/ 2272881 w 2633099"/>
                <a:gd name="connsiteY32" fmla="*/ 3034145 h 4034280"/>
                <a:gd name="connsiteX33" fmla="*/ 2383718 w 2633099"/>
                <a:gd name="connsiteY33" fmla="*/ 3131127 h 4034280"/>
                <a:gd name="connsiteX34" fmla="*/ 2411427 w 2633099"/>
                <a:gd name="connsiteY34" fmla="*/ 3172691 h 4034280"/>
                <a:gd name="connsiteX35" fmla="*/ 2439136 w 2633099"/>
                <a:gd name="connsiteY35" fmla="*/ 3255818 h 4034280"/>
                <a:gd name="connsiteX36" fmla="*/ 2480699 w 2633099"/>
                <a:gd name="connsiteY36" fmla="*/ 3283527 h 4034280"/>
                <a:gd name="connsiteX37" fmla="*/ 2577681 w 2633099"/>
                <a:gd name="connsiteY37" fmla="*/ 3408218 h 4034280"/>
                <a:gd name="connsiteX38" fmla="*/ 2591536 w 2633099"/>
                <a:gd name="connsiteY38" fmla="*/ 3449782 h 4034280"/>
                <a:gd name="connsiteX39" fmla="*/ 2577681 w 2633099"/>
                <a:gd name="connsiteY39" fmla="*/ 3782291 h 4034280"/>
                <a:gd name="connsiteX40" fmla="*/ 2549972 w 2633099"/>
                <a:gd name="connsiteY40" fmla="*/ 3865418 h 4034280"/>
                <a:gd name="connsiteX41" fmla="*/ 2536118 w 2633099"/>
                <a:gd name="connsiteY41" fmla="*/ 3906982 h 4034280"/>
                <a:gd name="connsiteX42" fmla="*/ 2342154 w 2633099"/>
                <a:gd name="connsiteY42" fmla="*/ 3948545 h 4034280"/>
                <a:gd name="connsiteX43" fmla="*/ 2286736 w 2633099"/>
                <a:gd name="connsiteY43" fmla="*/ 3879272 h 4034280"/>
                <a:gd name="connsiteX44" fmla="*/ 2189754 w 2633099"/>
                <a:gd name="connsiteY44" fmla="*/ 3893127 h 4034280"/>
                <a:gd name="connsiteX45" fmla="*/ 2162045 w 2633099"/>
                <a:gd name="connsiteY45" fmla="*/ 3976254 h 4034280"/>
                <a:gd name="connsiteX46" fmla="*/ 2148190 w 2633099"/>
                <a:gd name="connsiteY46" fmla="*/ 4017818 h 4034280"/>
                <a:gd name="connsiteX47" fmla="*/ 2245172 w 2633099"/>
                <a:gd name="connsiteY47" fmla="*/ 4017818 h 4034280"/>
                <a:gd name="connsiteX48" fmla="*/ 2231318 w 2633099"/>
                <a:gd name="connsiteY48" fmla="*/ 3976254 h 4034280"/>
                <a:gd name="connsiteX49" fmla="*/ 2134336 w 2633099"/>
                <a:gd name="connsiteY49" fmla="*/ 3990109 h 4034280"/>
                <a:gd name="connsiteX50" fmla="*/ 2189754 w 2633099"/>
                <a:gd name="connsiteY50" fmla="*/ 3879272 h 4034280"/>
                <a:gd name="connsiteX51" fmla="*/ 2231318 w 2633099"/>
                <a:gd name="connsiteY51" fmla="*/ 3851563 h 4034280"/>
                <a:gd name="connsiteX52" fmla="*/ 2480699 w 2633099"/>
                <a:gd name="connsiteY52" fmla="*/ 3837709 h 4034280"/>
                <a:gd name="connsiteX53" fmla="*/ 2563827 w 2633099"/>
                <a:gd name="connsiteY53" fmla="*/ 3796145 h 4034280"/>
                <a:gd name="connsiteX54" fmla="*/ 2605390 w 2633099"/>
                <a:gd name="connsiteY54" fmla="*/ 3671454 h 4034280"/>
                <a:gd name="connsiteX55" fmla="*/ 2619245 w 2633099"/>
                <a:gd name="connsiteY55" fmla="*/ 3629891 h 4034280"/>
                <a:gd name="connsiteX56" fmla="*/ 2633099 w 2633099"/>
                <a:gd name="connsiteY56" fmla="*/ 3588327 h 4034280"/>
                <a:gd name="connsiteX57" fmla="*/ 2605390 w 2633099"/>
                <a:gd name="connsiteY57" fmla="*/ 3380509 h 4034280"/>
                <a:gd name="connsiteX58" fmla="*/ 2536118 w 2633099"/>
                <a:gd name="connsiteY58" fmla="*/ 3283527 h 4034280"/>
                <a:gd name="connsiteX59" fmla="*/ 2480699 w 2633099"/>
                <a:gd name="connsiteY59" fmla="*/ 3186545 h 4034280"/>
                <a:gd name="connsiteX60" fmla="*/ 2452990 w 2633099"/>
                <a:gd name="connsiteY60" fmla="*/ 3144982 h 4034280"/>
                <a:gd name="connsiteX61" fmla="*/ 2397572 w 2633099"/>
                <a:gd name="connsiteY61" fmla="*/ 3075709 h 4034280"/>
                <a:gd name="connsiteX62" fmla="*/ 2328299 w 2633099"/>
                <a:gd name="connsiteY62" fmla="*/ 2951018 h 4034280"/>
                <a:gd name="connsiteX63" fmla="*/ 2300590 w 2633099"/>
                <a:gd name="connsiteY63" fmla="*/ 2909454 h 4034280"/>
                <a:gd name="connsiteX64" fmla="*/ 2286736 w 2633099"/>
                <a:gd name="connsiteY64" fmla="*/ 2867891 h 4034280"/>
                <a:gd name="connsiteX65" fmla="*/ 2272881 w 2633099"/>
                <a:gd name="connsiteY65" fmla="*/ 2812472 h 4034280"/>
                <a:gd name="connsiteX66" fmla="*/ 2245172 w 2633099"/>
                <a:gd name="connsiteY66" fmla="*/ 2757054 h 4034280"/>
                <a:gd name="connsiteX67" fmla="*/ 2231318 w 2633099"/>
                <a:gd name="connsiteY67" fmla="*/ 2715491 h 4034280"/>
                <a:gd name="connsiteX68" fmla="*/ 2175899 w 2633099"/>
                <a:gd name="connsiteY68" fmla="*/ 2660072 h 4034280"/>
                <a:gd name="connsiteX69" fmla="*/ 2092772 w 2633099"/>
                <a:gd name="connsiteY69" fmla="*/ 2632363 h 4034280"/>
                <a:gd name="connsiteX70" fmla="*/ 2009645 w 2633099"/>
                <a:gd name="connsiteY70" fmla="*/ 2549236 h 4034280"/>
                <a:gd name="connsiteX71" fmla="*/ 1926518 w 2633099"/>
                <a:gd name="connsiteY71" fmla="*/ 2479963 h 4034280"/>
                <a:gd name="connsiteX72" fmla="*/ 1829536 w 2633099"/>
                <a:gd name="connsiteY72" fmla="*/ 2452254 h 4034280"/>
                <a:gd name="connsiteX73" fmla="*/ 1815681 w 2633099"/>
                <a:gd name="connsiteY73" fmla="*/ 2382982 h 4034280"/>
                <a:gd name="connsiteX74" fmla="*/ 1857245 w 2633099"/>
                <a:gd name="connsiteY74" fmla="*/ 2258291 h 4034280"/>
                <a:gd name="connsiteX75" fmla="*/ 1898808 w 2633099"/>
                <a:gd name="connsiteY75" fmla="*/ 2216727 h 4034280"/>
                <a:gd name="connsiteX76" fmla="*/ 1954227 w 2633099"/>
                <a:gd name="connsiteY76" fmla="*/ 2133600 h 4034280"/>
                <a:gd name="connsiteX77" fmla="*/ 1981936 w 2633099"/>
                <a:gd name="connsiteY77" fmla="*/ 2092036 h 4034280"/>
                <a:gd name="connsiteX78" fmla="*/ 1995790 w 2633099"/>
                <a:gd name="connsiteY78" fmla="*/ 2050472 h 4034280"/>
                <a:gd name="connsiteX79" fmla="*/ 2037354 w 2633099"/>
                <a:gd name="connsiteY79" fmla="*/ 1967345 h 4034280"/>
                <a:gd name="connsiteX80" fmla="*/ 2009645 w 2633099"/>
                <a:gd name="connsiteY80" fmla="*/ 1842654 h 4034280"/>
                <a:gd name="connsiteX81" fmla="*/ 1981936 w 2633099"/>
                <a:gd name="connsiteY81" fmla="*/ 1717963 h 4034280"/>
                <a:gd name="connsiteX82" fmla="*/ 1954227 w 2633099"/>
                <a:gd name="connsiteY82" fmla="*/ 1524000 h 4034280"/>
                <a:gd name="connsiteX83" fmla="*/ 1940372 w 2633099"/>
                <a:gd name="connsiteY83" fmla="*/ 1440872 h 4034280"/>
                <a:gd name="connsiteX84" fmla="*/ 1912663 w 2633099"/>
                <a:gd name="connsiteY84" fmla="*/ 1357745 h 4034280"/>
                <a:gd name="connsiteX85" fmla="*/ 1884954 w 2633099"/>
                <a:gd name="connsiteY85" fmla="*/ 1274618 h 4034280"/>
                <a:gd name="connsiteX86" fmla="*/ 1871099 w 2633099"/>
                <a:gd name="connsiteY86" fmla="*/ 1233054 h 4034280"/>
                <a:gd name="connsiteX87" fmla="*/ 1760263 w 2633099"/>
                <a:gd name="connsiteY87" fmla="*/ 1136072 h 4034280"/>
                <a:gd name="connsiteX88" fmla="*/ 1718699 w 2633099"/>
                <a:gd name="connsiteY88" fmla="*/ 1108363 h 4034280"/>
                <a:gd name="connsiteX89" fmla="*/ 1677136 w 2633099"/>
                <a:gd name="connsiteY89" fmla="*/ 1080654 h 4034280"/>
                <a:gd name="connsiteX90" fmla="*/ 1635572 w 2633099"/>
                <a:gd name="connsiteY90" fmla="*/ 1094509 h 4034280"/>
                <a:gd name="connsiteX91" fmla="*/ 1552445 w 2633099"/>
                <a:gd name="connsiteY91" fmla="*/ 1149927 h 4034280"/>
                <a:gd name="connsiteX92" fmla="*/ 1469318 w 2633099"/>
                <a:gd name="connsiteY92" fmla="*/ 1205345 h 4034280"/>
                <a:gd name="connsiteX93" fmla="*/ 1400045 w 2633099"/>
                <a:gd name="connsiteY93" fmla="*/ 1246909 h 4034280"/>
                <a:gd name="connsiteX94" fmla="*/ 1219936 w 2633099"/>
                <a:gd name="connsiteY94" fmla="*/ 1233054 h 4034280"/>
                <a:gd name="connsiteX95" fmla="*/ 1178372 w 2633099"/>
                <a:gd name="connsiteY95" fmla="*/ 1219200 h 4034280"/>
                <a:gd name="connsiteX96" fmla="*/ 1081390 w 2633099"/>
                <a:gd name="connsiteY96" fmla="*/ 1233054 h 4034280"/>
                <a:gd name="connsiteX97" fmla="*/ 1039827 w 2633099"/>
                <a:gd name="connsiteY97" fmla="*/ 1246909 h 4034280"/>
                <a:gd name="connsiteX98" fmla="*/ 915136 w 2633099"/>
                <a:gd name="connsiteY98" fmla="*/ 1357745 h 4034280"/>
                <a:gd name="connsiteX99" fmla="*/ 832008 w 2633099"/>
                <a:gd name="connsiteY99" fmla="*/ 1468582 h 4034280"/>
                <a:gd name="connsiteX100" fmla="*/ 790445 w 2633099"/>
                <a:gd name="connsiteY100" fmla="*/ 1496291 h 4034280"/>
                <a:gd name="connsiteX101" fmla="*/ 762736 w 2633099"/>
                <a:gd name="connsiteY101" fmla="*/ 1537854 h 4034280"/>
                <a:gd name="connsiteX102" fmla="*/ 721172 w 2633099"/>
                <a:gd name="connsiteY102" fmla="*/ 1551709 h 4034280"/>
                <a:gd name="connsiteX103" fmla="*/ 430227 w 2633099"/>
                <a:gd name="connsiteY103" fmla="*/ 1565563 h 4034280"/>
                <a:gd name="connsiteX104" fmla="*/ 333245 w 2633099"/>
                <a:gd name="connsiteY104" fmla="*/ 1579418 h 4034280"/>
                <a:gd name="connsiteX105" fmla="*/ 250118 w 2633099"/>
                <a:gd name="connsiteY105" fmla="*/ 1648691 h 4034280"/>
                <a:gd name="connsiteX106" fmla="*/ 208554 w 2633099"/>
                <a:gd name="connsiteY106" fmla="*/ 1662545 h 4034280"/>
                <a:gd name="connsiteX107" fmla="*/ 139281 w 2633099"/>
                <a:gd name="connsiteY107" fmla="*/ 1731818 h 4034280"/>
                <a:gd name="connsiteX108" fmla="*/ 97718 w 2633099"/>
                <a:gd name="connsiteY108" fmla="*/ 1759527 h 4034280"/>
                <a:gd name="connsiteX109" fmla="*/ 70008 w 2633099"/>
                <a:gd name="connsiteY109" fmla="*/ 1787236 h 4034280"/>
                <a:gd name="connsiteX110" fmla="*/ 56154 w 2633099"/>
                <a:gd name="connsiteY110" fmla="*/ 1828800 h 4034280"/>
                <a:gd name="connsiteX111" fmla="*/ 97718 w 2633099"/>
                <a:gd name="connsiteY111" fmla="*/ 1814945 h 4034280"/>
                <a:gd name="connsiteX112" fmla="*/ 83863 w 2633099"/>
                <a:gd name="connsiteY112" fmla="*/ 1759527 h 4034280"/>
                <a:gd name="connsiteX113" fmla="*/ 42299 w 2633099"/>
                <a:gd name="connsiteY113" fmla="*/ 1773382 h 4034280"/>
                <a:gd name="connsiteX114" fmla="*/ 83863 w 2633099"/>
                <a:gd name="connsiteY114" fmla="*/ 1801091 h 4034280"/>
                <a:gd name="connsiteX115" fmla="*/ 97718 w 2633099"/>
                <a:gd name="connsiteY115" fmla="*/ 1759527 h 4034280"/>
                <a:gd name="connsiteX116" fmla="*/ 83863 w 2633099"/>
                <a:gd name="connsiteY116" fmla="*/ 1717963 h 4034280"/>
                <a:gd name="connsiteX117" fmla="*/ 14590 w 2633099"/>
                <a:gd name="connsiteY117" fmla="*/ 1773382 h 4034280"/>
                <a:gd name="connsiteX118" fmla="*/ 97718 w 2633099"/>
                <a:gd name="connsiteY118" fmla="*/ 1731818 h 4034280"/>
                <a:gd name="connsiteX119" fmla="*/ 70008 w 2633099"/>
                <a:gd name="connsiteY119" fmla="*/ 1704109 h 4034280"/>
                <a:gd name="connsiteX120" fmla="*/ 42299 w 2633099"/>
                <a:gd name="connsiteY120" fmla="*/ 1662545 h 4034280"/>
                <a:gd name="connsiteX121" fmla="*/ 111572 w 2633099"/>
                <a:gd name="connsiteY121" fmla="*/ 1593272 h 4034280"/>
                <a:gd name="connsiteX122" fmla="*/ 194699 w 2633099"/>
                <a:gd name="connsiteY122" fmla="*/ 1524000 h 4034280"/>
                <a:gd name="connsiteX123" fmla="*/ 277827 w 2633099"/>
                <a:gd name="connsiteY123" fmla="*/ 1496291 h 4034280"/>
                <a:gd name="connsiteX124" fmla="*/ 319390 w 2633099"/>
                <a:gd name="connsiteY124" fmla="*/ 1482436 h 4034280"/>
                <a:gd name="connsiteX125" fmla="*/ 360954 w 2633099"/>
                <a:gd name="connsiteY125" fmla="*/ 1468582 h 4034280"/>
                <a:gd name="connsiteX126" fmla="*/ 402518 w 2633099"/>
                <a:gd name="connsiteY126" fmla="*/ 1440872 h 4034280"/>
                <a:gd name="connsiteX127" fmla="*/ 499499 w 2633099"/>
                <a:gd name="connsiteY127" fmla="*/ 1413163 h 4034280"/>
                <a:gd name="connsiteX128" fmla="*/ 541063 w 2633099"/>
                <a:gd name="connsiteY128" fmla="*/ 1385454 h 4034280"/>
                <a:gd name="connsiteX129" fmla="*/ 651899 w 2633099"/>
                <a:gd name="connsiteY129" fmla="*/ 1357745 h 4034280"/>
                <a:gd name="connsiteX130" fmla="*/ 693463 w 2633099"/>
                <a:gd name="connsiteY130" fmla="*/ 1343891 h 4034280"/>
                <a:gd name="connsiteX131" fmla="*/ 887427 w 2633099"/>
                <a:gd name="connsiteY131" fmla="*/ 1316182 h 4034280"/>
                <a:gd name="connsiteX132" fmla="*/ 942845 w 2633099"/>
                <a:gd name="connsiteY132" fmla="*/ 1302327 h 4034280"/>
                <a:gd name="connsiteX133" fmla="*/ 1012118 w 2633099"/>
                <a:gd name="connsiteY133" fmla="*/ 1288472 h 4034280"/>
                <a:gd name="connsiteX134" fmla="*/ 1136808 w 2633099"/>
                <a:gd name="connsiteY134" fmla="*/ 1233054 h 4034280"/>
                <a:gd name="connsiteX135" fmla="*/ 1247645 w 2633099"/>
                <a:gd name="connsiteY135" fmla="*/ 1177636 h 4034280"/>
                <a:gd name="connsiteX136" fmla="*/ 1289208 w 2633099"/>
                <a:gd name="connsiteY136" fmla="*/ 1149927 h 4034280"/>
                <a:gd name="connsiteX137" fmla="*/ 1386190 w 2633099"/>
                <a:gd name="connsiteY137" fmla="*/ 1122218 h 4034280"/>
                <a:gd name="connsiteX138" fmla="*/ 1552445 w 2633099"/>
                <a:gd name="connsiteY138" fmla="*/ 1094509 h 4034280"/>
                <a:gd name="connsiteX139" fmla="*/ 1677136 w 2633099"/>
                <a:gd name="connsiteY139" fmla="*/ 1052945 h 4034280"/>
                <a:gd name="connsiteX140" fmla="*/ 1718699 w 2633099"/>
                <a:gd name="connsiteY140" fmla="*/ 1039091 h 4034280"/>
                <a:gd name="connsiteX141" fmla="*/ 1843390 w 2633099"/>
                <a:gd name="connsiteY141" fmla="*/ 1052945 h 4034280"/>
                <a:gd name="connsiteX142" fmla="*/ 1857245 w 2633099"/>
                <a:gd name="connsiteY142" fmla="*/ 1094509 h 4034280"/>
                <a:gd name="connsiteX143" fmla="*/ 1898808 w 2633099"/>
                <a:gd name="connsiteY143" fmla="*/ 1122218 h 4034280"/>
                <a:gd name="connsiteX144" fmla="*/ 1912663 w 2633099"/>
                <a:gd name="connsiteY144" fmla="*/ 1385454 h 4034280"/>
                <a:gd name="connsiteX145" fmla="*/ 1884954 w 2633099"/>
                <a:gd name="connsiteY145" fmla="*/ 2008909 h 4034280"/>
                <a:gd name="connsiteX146" fmla="*/ 1871099 w 2633099"/>
                <a:gd name="connsiteY146" fmla="*/ 2189018 h 4034280"/>
                <a:gd name="connsiteX147" fmla="*/ 1857245 w 2633099"/>
                <a:gd name="connsiteY147" fmla="*/ 2244436 h 4034280"/>
                <a:gd name="connsiteX148" fmla="*/ 1843390 w 2633099"/>
                <a:gd name="connsiteY148" fmla="*/ 2313709 h 4034280"/>
                <a:gd name="connsiteX149" fmla="*/ 1801827 w 2633099"/>
                <a:gd name="connsiteY149" fmla="*/ 2479963 h 4034280"/>
                <a:gd name="connsiteX150" fmla="*/ 1787972 w 2633099"/>
                <a:gd name="connsiteY150" fmla="*/ 2521527 h 4034280"/>
                <a:gd name="connsiteX151" fmla="*/ 1774118 w 2633099"/>
                <a:gd name="connsiteY151" fmla="*/ 2687782 h 4034280"/>
                <a:gd name="connsiteX152" fmla="*/ 1760263 w 2633099"/>
                <a:gd name="connsiteY152" fmla="*/ 2743200 h 4034280"/>
                <a:gd name="connsiteX153" fmla="*/ 1774118 w 2633099"/>
                <a:gd name="connsiteY153" fmla="*/ 2964872 h 4034280"/>
                <a:gd name="connsiteX154" fmla="*/ 1829536 w 2633099"/>
                <a:gd name="connsiteY154" fmla="*/ 2867891 h 4034280"/>
                <a:gd name="connsiteX155" fmla="*/ 1787972 w 2633099"/>
                <a:gd name="connsiteY155" fmla="*/ 2840182 h 4034280"/>
                <a:gd name="connsiteX156" fmla="*/ 1774118 w 2633099"/>
                <a:gd name="connsiteY156" fmla="*/ 2881745 h 4034280"/>
                <a:gd name="connsiteX157" fmla="*/ 1815681 w 2633099"/>
                <a:gd name="connsiteY157" fmla="*/ 2757054 h 4034280"/>
                <a:gd name="connsiteX158" fmla="*/ 1857245 w 2633099"/>
                <a:gd name="connsiteY158" fmla="*/ 2701636 h 4034280"/>
                <a:gd name="connsiteX159" fmla="*/ 1912663 w 2633099"/>
                <a:gd name="connsiteY159" fmla="*/ 2590800 h 4034280"/>
                <a:gd name="connsiteX160" fmla="*/ 1940372 w 2633099"/>
                <a:gd name="connsiteY160" fmla="*/ 2493818 h 4034280"/>
                <a:gd name="connsiteX161" fmla="*/ 1968081 w 2633099"/>
                <a:gd name="connsiteY161" fmla="*/ 2452254 h 4034280"/>
                <a:gd name="connsiteX162" fmla="*/ 1940372 w 2633099"/>
                <a:gd name="connsiteY162" fmla="*/ 1842654 h 4034280"/>
                <a:gd name="connsiteX163" fmla="*/ 1926518 w 2633099"/>
                <a:gd name="connsiteY163" fmla="*/ 1773382 h 4034280"/>
                <a:gd name="connsiteX164" fmla="*/ 1912663 w 2633099"/>
                <a:gd name="connsiteY164" fmla="*/ 1593272 h 4034280"/>
                <a:gd name="connsiteX165" fmla="*/ 1898808 w 2633099"/>
                <a:gd name="connsiteY165" fmla="*/ 1537854 h 4034280"/>
                <a:gd name="connsiteX166" fmla="*/ 1884954 w 2633099"/>
                <a:gd name="connsiteY166" fmla="*/ 1233054 h 4034280"/>
                <a:gd name="connsiteX167" fmla="*/ 1871099 w 2633099"/>
                <a:gd name="connsiteY167" fmla="*/ 1177636 h 4034280"/>
                <a:gd name="connsiteX168" fmla="*/ 1829536 w 2633099"/>
                <a:gd name="connsiteY168" fmla="*/ 1066800 h 4034280"/>
                <a:gd name="connsiteX169" fmla="*/ 1815681 w 2633099"/>
                <a:gd name="connsiteY169" fmla="*/ 983672 h 4034280"/>
                <a:gd name="connsiteX170" fmla="*/ 1774118 w 2633099"/>
                <a:gd name="connsiteY170" fmla="*/ 831272 h 4034280"/>
                <a:gd name="connsiteX171" fmla="*/ 1746408 w 2633099"/>
                <a:gd name="connsiteY171" fmla="*/ 665018 h 4034280"/>
                <a:gd name="connsiteX172" fmla="*/ 1718699 w 2633099"/>
                <a:gd name="connsiteY172" fmla="*/ 623454 h 4034280"/>
                <a:gd name="connsiteX173" fmla="*/ 1663281 w 2633099"/>
                <a:gd name="connsiteY173" fmla="*/ 498763 h 4034280"/>
                <a:gd name="connsiteX174" fmla="*/ 1649427 w 2633099"/>
                <a:gd name="connsiteY174" fmla="*/ 443345 h 4034280"/>
                <a:gd name="connsiteX175" fmla="*/ 1635572 w 2633099"/>
                <a:gd name="connsiteY175" fmla="*/ 401782 h 4034280"/>
                <a:gd name="connsiteX176" fmla="*/ 1621718 w 2633099"/>
                <a:gd name="connsiteY176" fmla="*/ 166254 h 4034280"/>
                <a:gd name="connsiteX177" fmla="*/ 1594008 w 2633099"/>
                <a:gd name="connsiteY177" fmla="*/ 83127 h 4034280"/>
                <a:gd name="connsiteX178" fmla="*/ 1580154 w 2633099"/>
                <a:gd name="connsiteY178" fmla="*/ 41563 h 4034280"/>
                <a:gd name="connsiteX179" fmla="*/ 1580154 w 2633099"/>
                <a:gd name="connsiteY179" fmla="*/ 0 h 403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2633099" h="4034280">
                  <a:moveTo>
                    <a:pt x="1594008" y="193963"/>
                  </a:moveTo>
                  <a:cubicBezTo>
                    <a:pt x="1634854" y="439030"/>
                    <a:pt x="1582974" y="133269"/>
                    <a:pt x="1621718" y="346363"/>
                  </a:cubicBezTo>
                  <a:cubicBezTo>
                    <a:pt x="1627801" y="379818"/>
                    <a:pt x="1631976" y="436153"/>
                    <a:pt x="1649427" y="471054"/>
                  </a:cubicBezTo>
                  <a:cubicBezTo>
                    <a:pt x="1656874" y="485947"/>
                    <a:pt x="1667900" y="498763"/>
                    <a:pt x="1677136" y="512618"/>
                  </a:cubicBezTo>
                  <a:cubicBezTo>
                    <a:pt x="1681754" y="526473"/>
                    <a:pt x="1683898" y="541416"/>
                    <a:pt x="1690990" y="554182"/>
                  </a:cubicBezTo>
                  <a:cubicBezTo>
                    <a:pt x="1707163" y="583293"/>
                    <a:pt x="1746408" y="637309"/>
                    <a:pt x="1746408" y="637309"/>
                  </a:cubicBezTo>
                  <a:cubicBezTo>
                    <a:pt x="1808930" y="887387"/>
                    <a:pt x="1742823" y="601941"/>
                    <a:pt x="1787972" y="872836"/>
                  </a:cubicBezTo>
                  <a:cubicBezTo>
                    <a:pt x="1790373" y="887241"/>
                    <a:pt x="1797984" y="900310"/>
                    <a:pt x="1801827" y="914400"/>
                  </a:cubicBezTo>
                  <a:cubicBezTo>
                    <a:pt x="1826817" y="1006027"/>
                    <a:pt x="1833274" y="1031174"/>
                    <a:pt x="1843390" y="1122218"/>
                  </a:cubicBezTo>
                  <a:cubicBezTo>
                    <a:pt x="1849023" y="1172916"/>
                    <a:pt x="1851612" y="1223920"/>
                    <a:pt x="1857245" y="1274618"/>
                  </a:cubicBezTo>
                  <a:cubicBezTo>
                    <a:pt x="1860893" y="1307448"/>
                    <a:pt x="1866260" y="1375775"/>
                    <a:pt x="1884954" y="1413163"/>
                  </a:cubicBezTo>
                  <a:cubicBezTo>
                    <a:pt x="1892401" y="1428056"/>
                    <a:pt x="1900889" y="1442953"/>
                    <a:pt x="1912663" y="1454727"/>
                  </a:cubicBezTo>
                  <a:cubicBezTo>
                    <a:pt x="1924437" y="1466501"/>
                    <a:pt x="1940372" y="1473200"/>
                    <a:pt x="1954227" y="1482436"/>
                  </a:cubicBezTo>
                  <a:cubicBezTo>
                    <a:pt x="1958845" y="1496291"/>
                    <a:pt x="1964238" y="1509911"/>
                    <a:pt x="1968081" y="1524000"/>
                  </a:cubicBezTo>
                  <a:cubicBezTo>
                    <a:pt x="1978101" y="1560741"/>
                    <a:pt x="1995790" y="1634836"/>
                    <a:pt x="1995790" y="1634836"/>
                  </a:cubicBezTo>
                  <a:cubicBezTo>
                    <a:pt x="2003876" y="1788458"/>
                    <a:pt x="2022507" y="1926788"/>
                    <a:pt x="1995790" y="2078182"/>
                  </a:cubicBezTo>
                  <a:cubicBezTo>
                    <a:pt x="1992201" y="2098521"/>
                    <a:pt x="1976217" y="2114617"/>
                    <a:pt x="1968081" y="2133600"/>
                  </a:cubicBezTo>
                  <a:cubicBezTo>
                    <a:pt x="1956157" y="2161423"/>
                    <a:pt x="1947402" y="2202464"/>
                    <a:pt x="1940372" y="2230582"/>
                  </a:cubicBezTo>
                  <a:cubicBezTo>
                    <a:pt x="1935754" y="2267527"/>
                    <a:pt x="1932180" y="2304618"/>
                    <a:pt x="1926518" y="2341418"/>
                  </a:cubicBezTo>
                  <a:cubicBezTo>
                    <a:pt x="1906456" y="2471819"/>
                    <a:pt x="1915719" y="2347016"/>
                    <a:pt x="1898808" y="2507672"/>
                  </a:cubicBezTo>
                  <a:cubicBezTo>
                    <a:pt x="1892986" y="2562977"/>
                    <a:pt x="1899838" y="2620345"/>
                    <a:pt x="1884954" y="2673927"/>
                  </a:cubicBezTo>
                  <a:cubicBezTo>
                    <a:pt x="1876041" y="2706014"/>
                    <a:pt x="1840067" y="2725461"/>
                    <a:pt x="1829536" y="2757054"/>
                  </a:cubicBezTo>
                  <a:lnTo>
                    <a:pt x="1801827" y="2840182"/>
                  </a:lnTo>
                  <a:cubicBezTo>
                    <a:pt x="1797209" y="2854036"/>
                    <a:pt x="1800123" y="2873644"/>
                    <a:pt x="1787972" y="2881745"/>
                  </a:cubicBezTo>
                  <a:lnTo>
                    <a:pt x="1746408" y="2909454"/>
                  </a:lnTo>
                  <a:cubicBezTo>
                    <a:pt x="1739875" y="2929053"/>
                    <a:pt x="1711616" y="2989041"/>
                    <a:pt x="1746408" y="3006436"/>
                  </a:cubicBezTo>
                  <a:cubicBezTo>
                    <a:pt x="1759470" y="3012967"/>
                    <a:pt x="1755645" y="2978727"/>
                    <a:pt x="1760263" y="2964872"/>
                  </a:cubicBezTo>
                  <a:cubicBezTo>
                    <a:pt x="1755645" y="2946399"/>
                    <a:pt x="1761641" y="2920879"/>
                    <a:pt x="1746408" y="2909454"/>
                  </a:cubicBezTo>
                  <a:cubicBezTo>
                    <a:pt x="1734725" y="2900692"/>
                    <a:pt x="1704845" y="2908705"/>
                    <a:pt x="1704845" y="2923309"/>
                  </a:cubicBezTo>
                  <a:cubicBezTo>
                    <a:pt x="1704845" y="2937913"/>
                    <a:pt x="1731841" y="2936123"/>
                    <a:pt x="1746408" y="2937163"/>
                  </a:cubicBezTo>
                  <a:cubicBezTo>
                    <a:pt x="1861661" y="2945395"/>
                    <a:pt x="1977317" y="2946400"/>
                    <a:pt x="2092772" y="2951018"/>
                  </a:cubicBezTo>
                  <a:cubicBezTo>
                    <a:pt x="2105821" y="2954280"/>
                    <a:pt x="2173489" y="2969691"/>
                    <a:pt x="2189754" y="2978727"/>
                  </a:cubicBezTo>
                  <a:cubicBezTo>
                    <a:pt x="2218865" y="2994900"/>
                    <a:pt x="2245172" y="3015672"/>
                    <a:pt x="2272881" y="3034145"/>
                  </a:cubicBezTo>
                  <a:cubicBezTo>
                    <a:pt x="2316821" y="3063438"/>
                    <a:pt x="2351299" y="3082498"/>
                    <a:pt x="2383718" y="3131127"/>
                  </a:cubicBezTo>
                  <a:lnTo>
                    <a:pt x="2411427" y="3172691"/>
                  </a:lnTo>
                  <a:cubicBezTo>
                    <a:pt x="2420663" y="3200400"/>
                    <a:pt x="2414834" y="3239616"/>
                    <a:pt x="2439136" y="3255818"/>
                  </a:cubicBezTo>
                  <a:cubicBezTo>
                    <a:pt x="2452990" y="3265054"/>
                    <a:pt x="2467907" y="3272867"/>
                    <a:pt x="2480699" y="3283527"/>
                  </a:cubicBezTo>
                  <a:cubicBezTo>
                    <a:pt x="2513803" y="3311114"/>
                    <a:pt x="2565798" y="3372568"/>
                    <a:pt x="2577681" y="3408218"/>
                  </a:cubicBezTo>
                  <a:lnTo>
                    <a:pt x="2591536" y="3449782"/>
                  </a:lnTo>
                  <a:cubicBezTo>
                    <a:pt x="2586918" y="3560618"/>
                    <a:pt x="2588719" y="3671909"/>
                    <a:pt x="2577681" y="3782291"/>
                  </a:cubicBezTo>
                  <a:cubicBezTo>
                    <a:pt x="2574775" y="3811354"/>
                    <a:pt x="2559208" y="3837709"/>
                    <a:pt x="2549972" y="3865418"/>
                  </a:cubicBezTo>
                  <a:cubicBezTo>
                    <a:pt x="2545354" y="3879273"/>
                    <a:pt x="2549973" y="3902364"/>
                    <a:pt x="2536118" y="3906982"/>
                  </a:cubicBezTo>
                  <a:cubicBezTo>
                    <a:pt x="2417668" y="3946465"/>
                    <a:pt x="2481973" y="3931068"/>
                    <a:pt x="2342154" y="3948545"/>
                  </a:cubicBezTo>
                  <a:cubicBezTo>
                    <a:pt x="2339412" y="3944432"/>
                    <a:pt x="2300948" y="3880851"/>
                    <a:pt x="2286736" y="3879272"/>
                  </a:cubicBezTo>
                  <a:cubicBezTo>
                    <a:pt x="2254280" y="3875666"/>
                    <a:pt x="2222081" y="3888509"/>
                    <a:pt x="2189754" y="3893127"/>
                  </a:cubicBezTo>
                  <a:lnTo>
                    <a:pt x="2162045" y="3976254"/>
                  </a:lnTo>
                  <a:lnTo>
                    <a:pt x="2148190" y="4017818"/>
                  </a:lnTo>
                  <a:cubicBezTo>
                    <a:pt x="2173127" y="4026130"/>
                    <a:pt x="2220817" y="4050290"/>
                    <a:pt x="2245172" y="4017818"/>
                  </a:cubicBezTo>
                  <a:cubicBezTo>
                    <a:pt x="2253934" y="4006135"/>
                    <a:pt x="2235936" y="3990109"/>
                    <a:pt x="2231318" y="3976254"/>
                  </a:cubicBezTo>
                  <a:cubicBezTo>
                    <a:pt x="2198991" y="3980872"/>
                    <a:pt x="2157427" y="4013200"/>
                    <a:pt x="2134336" y="3990109"/>
                  </a:cubicBezTo>
                  <a:cubicBezTo>
                    <a:pt x="2107438" y="3963211"/>
                    <a:pt x="2167661" y="3896946"/>
                    <a:pt x="2189754" y="3879272"/>
                  </a:cubicBezTo>
                  <a:cubicBezTo>
                    <a:pt x="2202756" y="3868870"/>
                    <a:pt x="2214834" y="3853918"/>
                    <a:pt x="2231318" y="3851563"/>
                  </a:cubicBezTo>
                  <a:cubicBezTo>
                    <a:pt x="2313736" y="3839789"/>
                    <a:pt x="2397572" y="3842327"/>
                    <a:pt x="2480699" y="3837709"/>
                  </a:cubicBezTo>
                  <a:cubicBezTo>
                    <a:pt x="2503345" y="3830160"/>
                    <a:pt x="2549692" y="3818761"/>
                    <a:pt x="2563827" y="3796145"/>
                  </a:cubicBezTo>
                  <a:cubicBezTo>
                    <a:pt x="2563832" y="3796137"/>
                    <a:pt x="2598461" y="3692240"/>
                    <a:pt x="2605390" y="3671454"/>
                  </a:cubicBezTo>
                  <a:lnTo>
                    <a:pt x="2619245" y="3629891"/>
                  </a:lnTo>
                  <a:lnTo>
                    <a:pt x="2633099" y="3588327"/>
                  </a:lnTo>
                  <a:cubicBezTo>
                    <a:pt x="2628761" y="3540608"/>
                    <a:pt x="2627421" y="3439258"/>
                    <a:pt x="2605390" y="3380509"/>
                  </a:cubicBezTo>
                  <a:cubicBezTo>
                    <a:pt x="2577423" y="3305932"/>
                    <a:pt x="2584217" y="3341246"/>
                    <a:pt x="2536118" y="3283527"/>
                  </a:cubicBezTo>
                  <a:cubicBezTo>
                    <a:pt x="2505428" y="3246699"/>
                    <a:pt x="2505341" y="3229668"/>
                    <a:pt x="2480699" y="3186545"/>
                  </a:cubicBezTo>
                  <a:cubicBezTo>
                    <a:pt x="2472438" y="3172088"/>
                    <a:pt x="2462226" y="3158836"/>
                    <a:pt x="2452990" y="3144982"/>
                  </a:cubicBezTo>
                  <a:cubicBezTo>
                    <a:pt x="2421792" y="3051383"/>
                    <a:pt x="2465059" y="3152837"/>
                    <a:pt x="2397572" y="3075709"/>
                  </a:cubicBezTo>
                  <a:cubicBezTo>
                    <a:pt x="2295648" y="2959225"/>
                    <a:pt x="2369527" y="3033474"/>
                    <a:pt x="2328299" y="2951018"/>
                  </a:cubicBezTo>
                  <a:cubicBezTo>
                    <a:pt x="2320852" y="2936125"/>
                    <a:pt x="2309826" y="2923309"/>
                    <a:pt x="2300590" y="2909454"/>
                  </a:cubicBezTo>
                  <a:cubicBezTo>
                    <a:pt x="2295972" y="2895600"/>
                    <a:pt x="2290748" y="2881933"/>
                    <a:pt x="2286736" y="2867891"/>
                  </a:cubicBezTo>
                  <a:cubicBezTo>
                    <a:pt x="2281505" y="2849582"/>
                    <a:pt x="2279567" y="2830301"/>
                    <a:pt x="2272881" y="2812472"/>
                  </a:cubicBezTo>
                  <a:cubicBezTo>
                    <a:pt x="2265629" y="2793134"/>
                    <a:pt x="2253308" y="2776037"/>
                    <a:pt x="2245172" y="2757054"/>
                  </a:cubicBezTo>
                  <a:cubicBezTo>
                    <a:pt x="2239419" y="2743631"/>
                    <a:pt x="2239806" y="2727375"/>
                    <a:pt x="2231318" y="2715491"/>
                  </a:cubicBezTo>
                  <a:cubicBezTo>
                    <a:pt x="2216133" y="2694232"/>
                    <a:pt x="2200683" y="2668333"/>
                    <a:pt x="2175899" y="2660072"/>
                  </a:cubicBezTo>
                  <a:lnTo>
                    <a:pt x="2092772" y="2632363"/>
                  </a:lnTo>
                  <a:lnTo>
                    <a:pt x="2009645" y="2549236"/>
                  </a:lnTo>
                  <a:cubicBezTo>
                    <a:pt x="1979006" y="2518597"/>
                    <a:pt x="1965094" y="2499251"/>
                    <a:pt x="1926518" y="2479963"/>
                  </a:cubicBezTo>
                  <a:cubicBezTo>
                    <a:pt x="1906647" y="2470027"/>
                    <a:pt x="1847286" y="2456692"/>
                    <a:pt x="1829536" y="2452254"/>
                  </a:cubicBezTo>
                  <a:cubicBezTo>
                    <a:pt x="1824918" y="2429163"/>
                    <a:pt x="1815681" y="2406530"/>
                    <a:pt x="1815681" y="2382982"/>
                  </a:cubicBezTo>
                  <a:cubicBezTo>
                    <a:pt x="1815681" y="2325250"/>
                    <a:pt x="1823788" y="2298439"/>
                    <a:pt x="1857245" y="2258291"/>
                  </a:cubicBezTo>
                  <a:cubicBezTo>
                    <a:pt x="1869788" y="2243239"/>
                    <a:pt x="1886779" y="2232193"/>
                    <a:pt x="1898808" y="2216727"/>
                  </a:cubicBezTo>
                  <a:cubicBezTo>
                    <a:pt x="1919254" y="2190440"/>
                    <a:pt x="1935754" y="2161309"/>
                    <a:pt x="1954227" y="2133600"/>
                  </a:cubicBezTo>
                  <a:lnTo>
                    <a:pt x="1981936" y="2092036"/>
                  </a:lnTo>
                  <a:cubicBezTo>
                    <a:pt x="1986554" y="2078181"/>
                    <a:pt x="1989259" y="2063534"/>
                    <a:pt x="1995790" y="2050472"/>
                  </a:cubicBezTo>
                  <a:cubicBezTo>
                    <a:pt x="2049508" y="1943034"/>
                    <a:pt x="2002527" y="2071825"/>
                    <a:pt x="2037354" y="1967345"/>
                  </a:cubicBezTo>
                  <a:cubicBezTo>
                    <a:pt x="1995570" y="1758431"/>
                    <a:pt x="2048774" y="2018733"/>
                    <a:pt x="2009645" y="1842654"/>
                  </a:cubicBezTo>
                  <a:cubicBezTo>
                    <a:pt x="1974465" y="1684343"/>
                    <a:pt x="2015725" y="1853127"/>
                    <a:pt x="1981936" y="1717963"/>
                  </a:cubicBezTo>
                  <a:cubicBezTo>
                    <a:pt x="1959886" y="1519518"/>
                    <a:pt x="1979432" y="1662631"/>
                    <a:pt x="1954227" y="1524000"/>
                  </a:cubicBezTo>
                  <a:cubicBezTo>
                    <a:pt x="1949202" y="1496362"/>
                    <a:pt x="1947185" y="1468125"/>
                    <a:pt x="1940372" y="1440872"/>
                  </a:cubicBezTo>
                  <a:cubicBezTo>
                    <a:pt x="1933288" y="1412536"/>
                    <a:pt x="1921899" y="1385454"/>
                    <a:pt x="1912663" y="1357745"/>
                  </a:cubicBezTo>
                  <a:lnTo>
                    <a:pt x="1884954" y="1274618"/>
                  </a:lnTo>
                  <a:cubicBezTo>
                    <a:pt x="1880336" y="1260763"/>
                    <a:pt x="1879200" y="1245205"/>
                    <a:pt x="1871099" y="1233054"/>
                  </a:cubicBezTo>
                  <a:cubicBezTo>
                    <a:pt x="1824917" y="1163783"/>
                    <a:pt x="1857244" y="1200726"/>
                    <a:pt x="1760263" y="1136072"/>
                  </a:cubicBezTo>
                  <a:lnTo>
                    <a:pt x="1718699" y="1108363"/>
                  </a:lnTo>
                  <a:lnTo>
                    <a:pt x="1677136" y="1080654"/>
                  </a:lnTo>
                  <a:cubicBezTo>
                    <a:pt x="1663281" y="1085272"/>
                    <a:pt x="1647723" y="1086408"/>
                    <a:pt x="1635572" y="1094509"/>
                  </a:cubicBezTo>
                  <a:cubicBezTo>
                    <a:pt x="1531790" y="1163696"/>
                    <a:pt x="1651273" y="1116983"/>
                    <a:pt x="1552445" y="1149927"/>
                  </a:cubicBezTo>
                  <a:cubicBezTo>
                    <a:pt x="1446755" y="1255617"/>
                    <a:pt x="1569568" y="1145196"/>
                    <a:pt x="1469318" y="1205345"/>
                  </a:cubicBezTo>
                  <a:cubicBezTo>
                    <a:pt x="1374224" y="1262400"/>
                    <a:pt x="1517790" y="1207659"/>
                    <a:pt x="1400045" y="1246909"/>
                  </a:cubicBezTo>
                  <a:cubicBezTo>
                    <a:pt x="1340009" y="1242291"/>
                    <a:pt x="1279685" y="1240523"/>
                    <a:pt x="1219936" y="1233054"/>
                  </a:cubicBezTo>
                  <a:cubicBezTo>
                    <a:pt x="1205445" y="1231243"/>
                    <a:pt x="1192976" y="1219200"/>
                    <a:pt x="1178372" y="1219200"/>
                  </a:cubicBezTo>
                  <a:cubicBezTo>
                    <a:pt x="1145716" y="1219200"/>
                    <a:pt x="1113717" y="1228436"/>
                    <a:pt x="1081390" y="1233054"/>
                  </a:cubicBezTo>
                  <a:cubicBezTo>
                    <a:pt x="1067536" y="1237672"/>
                    <a:pt x="1052889" y="1240378"/>
                    <a:pt x="1039827" y="1246909"/>
                  </a:cubicBezTo>
                  <a:cubicBezTo>
                    <a:pt x="998181" y="1267732"/>
                    <a:pt x="933497" y="1330203"/>
                    <a:pt x="915136" y="1357745"/>
                  </a:cubicBezTo>
                  <a:cubicBezTo>
                    <a:pt x="889808" y="1395737"/>
                    <a:pt x="868621" y="1439291"/>
                    <a:pt x="832008" y="1468582"/>
                  </a:cubicBezTo>
                  <a:cubicBezTo>
                    <a:pt x="819006" y="1478984"/>
                    <a:pt x="804299" y="1487055"/>
                    <a:pt x="790445" y="1496291"/>
                  </a:cubicBezTo>
                  <a:cubicBezTo>
                    <a:pt x="781209" y="1510145"/>
                    <a:pt x="775738" y="1527452"/>
                    <a:pt x="762736" y="1537854"/>
                  </a:cubicBezTo>
                  <a:cubicBezTo>
                    <a:pt x="751332" y="1546977"/>
                    <a:pt x="735726" y="1550496"/>
                    <a:pt x="721172" y="1551709"/>
                  </a:cubicBezTo>
                  <a:cubicBezTo>
                    <a:pt x="624416" y="1559772"/>
                    <a:pt x="527209" y="1560945"/>
                    <a:pt x="430227" y="1565563"/>
                  </a:cubicBezTo>
                  <a:cubicBezTo>
                    <a:pt x="397900" y="1570181"/>
                    <a:pt x="364523" y="1570034"/>
                    <a:pt x="333245" y="1579418"/>
                  </a:cubicBezTo>
                  <a:cubicBezTo>
                    <a:pt x="292033" y="1591782"/>
                    <a:pt x="283858" y="1626198"/>
                    <a:pt x="250118" y="1648691"/>
                  </a:cubicBezTo>
                  <a:cubicBezTo>
                    <a:pt x="237967" y="1656792"/>
                    <a:pt x="222409" y="1657927"/>
                    <a:pt x="208554" y="1662545"/>
                  </a:cubicBezTo>
                  <a:cubicBezTo>
                    <a:pt x="97721" y="1736433"/>
                    <a:pt x="231641" y="1639457"/>
                    <a:pt x="139281" y="1731818"/>
                  </a:cubicBezTo>
                  <a:cubicBezTo>
                    <a:pt x="127507" y="1743592"/>
                    <a:pt x="110720" y="1749125"/>
                    <a:pt x="97718" y="1759527"/>
                  </a:cubicBezTo>
                  <a:cubicBezTo>
                    <a:pt x="87518" y="1767687"/>
                    <a:pt x="79245" y="1778000"/>
                    <a:pt x="70008" y="1787236"/>
                  </a:cubicBezTo>
                  <a:cubicBezTo>
                    <a:pt x="65390" y="1801091"/>
                    <a:pt x="45827" y="1818474"/>
                    <a:pt x="56154" y="1828800"/>
                  </a:cubicBezTo>
                  <a:cubicBezTo>
                    <a:pt x="66481" y="1839126"/>
                    <a:pt x="92294" y="1828505"/>
                    <a:pt x="97718" y="1814945"/>
                  </a:cubicBezTo>
                  <a:cubicBezTo>
                    <a:pt x="104790" y="1797266"/>
                    <a:pt x="88481" y="1778000"/>
                    <a:pt x="83863" y="1759527"/>
                  </a:cubicBezTo>
                  <a:cubicBezTo>
                    <a:pt x="70008" y="1764145"/>
                    <a:pt x="42299" y="1758778"/>
                    <a:pt x="42299" y="1773382"/>
                  </a:cubicBezTo>
                  <a:cubicBezTo>
                    <a:pt x="42299" y="1790033"/>
                    <a:pt x="67709" y="1805130"/>
                    <a:pt x="83863" y="1801091"/>
                  </a:cubicBezTo>
                  <a:cubicBezTo>
                    <a:pt x="98031" y="1797549"/>
                    <a:pt x="93100" y="1773382"/>
                    <a:pt x="97718" y="1759527"/>
                  </a:cubicBezTo>
                  <a:cubicBezTo>
                    <a:pt x="93100" y="1745672"/>
                    <a:pt x="97905" y="1721975"/>
                    <a:pt x="83863" y="1717963"/>
                  </a:cubicBezTo>
                  <a:cubicBezTo>
                    <a:pt x="-29924" y="1685453"/>
                    <a:pt x="304" y="1730521"/>
                    <a:pt x="14590" y="1773382"/>
                  </a:cubicBezTo>
                  <a:cubicBezTo>
                    <a:pt x="22660" y="1771364"/>
                    <a:pt x="97718" y="1762697"/>
                    <a:pt x="97718" y="1731818"/>
                  </a:cubicBezTo>
                  <a:cubicBezTo>
                    <a:pt x="97718" y="1718756"/>
                    <a:pt x="78168" y="1714309"/>
                    <a:pt x="70008" y="1704109"/>
                  </a:cubicBezTo>
                  <a:cubicBezTo>
                    <a:pt x="59606" y="1691107"/>
                    <a:pt x="51535" y="1676400"/>
                    <a:pt x="42299" y="1662545"/>
                  </a:cubicBezTo>
                  <a:lnTo>
                    <a:pt x="111572" y="1593272"/>
                  </a:lnTo>
                  <a:cubicBezTo>
                    <a:pt x="137671" y="1567173"/>
                    <a:pt x="159982" y="1539430"/>
                    <a:pt x="194699" y="1524000"/>
                  </a:cubicBezTo>
                  <a:cubicBezTo>
                    <a:pt x="221390" y="1512137"/>
                    <a:pt x="250118" y="1505528"/>
                    <a:pt x="277827" y="1496291"/>
                  </a:cubicBezTo>
                  <a:lnTo>
                    <a:pt x="319390" y="1482436"/>
                  </a:lnTo>
                  <a:lnTo>
                    <a:pt x="360954" y="1468582"/>
                  </a:lnTo>
                  <a:cubicBezTo>
                    <a:pt x="374809" y="1459345"/>
                    <a:pt x="387213" y="1447431"/>
                    <a:pt x="402518" y="1440872"/>
                  </a:cubicBezTo>
                  <a:cubicBezTo>
                    <a:pt x="464688" y="1414228"/>
                    <a:pt x="445560" y="1440133"/>
                    <a:pt x="499499" y="1413163"/>
                  </a:cubicBezTo>
                  <a:cubicBezTo>
                    <a:pt x="514392" y="1405716"/>
                    <a:pt x="525414" y="1391144"/>
                    <a:pt x="541063" y="1385454"/>
                  </a:cubicBezTo>
                  <a:cubicBezTo>
                    <a:pt x="576853" y="1372440"/>
                    <a:pt x="615771" y="1369787"/>
                    <a:pt x="651899" y="1357745"/>
                  </a:cubicBezTo>
                  <a:cubicBezTo>
                    <a:pt x="665754" y="1353127"/>
                    <a:pt x="679081" y="1346429"/>
                    <a:pt x="693463" y="1343891"/>
                  </a:cubicBezTo>
                  <a:cubicBezTo>
                    <a:pt x="757780" y="1332541"/>
                    <a:pt x="824066" y="1332023"/>
                    <a:pt x="887427" y="1316182"/>
                  </a:cubicBezTo>
                  <a:cubicBezTo>
                    <a:pt x="905900" y="1311564"/>
                    <a:pt x="924257" y="1306458"/>
                    <a:pt x="942845" y="1302327"/>
                  </a:cubicBezTo>
                  <a:cubicBezTo>
                    <a:pt x="965833" y="1297218"/>
                    <a:pt x="989399" y="1294668"/>
                    <a:pt x="1012118" y="1288472"/>
                  </a:cubicBezTo>
                  <a:cubicBezTo>
                    <a:pt x="1140413" y="1253482"/>
                    <a:pt x="1054198" y="1278114"/>
                    <a:pt x="1136808" y="1233054"/>
                  </a:cubicBezTo>
                  <a:cubicBezTo>
                    <a:pt x="1173071" y="1213274"/>
                    <a:pt x="1213276" y="1200549"/>
                    <a:pt x="1247645" y="1177636"/>
                  </a:cubicBezTo>
                  <a:cubicBezTo>
                    <a:pt x="1261499" y="1168400"/>
                    <a:pt x="1274315" y="1157374"/>
                    <a:pt x="1289208" y="1149927"/>
                  </a:cubicBezTo>
                  <a:cubicBezTo>
                    <a:pt x="1311358" y="1138852"/>
                    <a:pt x="1365469" y="1128138"/>
                    <a:pt x="1386190" y="1122218"/>
                  </a:cubicBezTo>
                  <a:cubicBezTo>
                    <a:pt x="1489587" y="1092676"/>
                    <a:pt x="1349784" y="1117026"/>
                    <a:pt x="1552445" y="1094509"/>
                  </a:cubicBezTo>
                  <a:lnTo>
                    <a:pt x="1677136" y="1052945"/>
                  </a:lnTo>
                  <a:lnTo>
                    <a:pt x="1718699" y="1039091"/>
                  </a:lnTo>
                  <a:cubicBezTo>
                    <a:pt x="1760263" y="1043709"/>
                    <a:pt x="1804562" y="1037414"/>
                    <a:pt x="1843390" y="1052945"/>
                  </a:cubicBezTo>
                  <a:cubicBezTo>
                    <a:pt x="1856950" y="1058369"/>
                    <a:pt x="1848122" y="1083105"/>
                    <a:pt x="1857245" y="1094509"/>
                  </a:cubicBezTo>
                  <a:cubicBezTo>
                    <a:pt x="1867647" y="1107511"/>
                    <a:pt x="1884954" y="1112982"/>
                    <a:pt x="1898808" y="1122218"/>
                  </a:cubicBezTo>
                  <a:cubicBezTo>
                    <a:pt x="1968723" y="1227089"/>
                    <a:pt x="1922498" y="1139576"/>
                    <a:pt x="1912663" y="1385454"/>
                  </a:cubicBezTo>
                  <a:cubicBezTo>
                    <a:pt x="1880029" y="2201271"/>
                    <a:pt x="1918640" y="1604672"/>
                    <a:pt x="1884954" y="2008909"/>
                  </a:cubicBezTo>
                  <a:cubicBezTo>
                    <a:pt x="1879954" y="2068915"/>
                    <a:pt x="1878134" y="2129217"/>
                    <a:pt x="1871099" y="2189018"/>
                  </a:cubicBezTo>
                  <a:cubicBezTo>
                    <a:pt x="1868874" y="2207929"/>
                    <a:pt x="1861376" y="2225848"/>
                    <a:pt x="1857245" y="2244436"/>
                  </a:cubicBezTo>
                  <a:cubicBezTo>
                    <a:pt x="1852137" y="2267424"/>
                    <a:pt x="1847602" y="2290541"/>
                    <a:pt x="1843390" y="2313709"/>
                  </a:cubicBezTo>
                  <a:cubicBezTo>
                    <a:pt x="1821002" y="2436842"/>
                    <a:pt x="1842300" y="2358546"/>
                    <a:pt x="1801827" y="2479963"/>
                  </a:cubicBezTo>
                  <a:lnTo>
                    <a:pt x="1787972" y="2521527"/>
                  </a:lnTo>
                  <a:cubicBezTo>
                    <a:pt x="1783354" y="2576945"/>
                    <a:pt x="1781016" y="2632601"/>
                    <a:pt x="1774118" y="2687782"/>
                  </a:cubicBezTo>
                  <a:cubicBezTo>
                    <a:pt x="1771756" y="2706676"/>
                    <a:pt x="1760263" y="2724159"/>
                    <a:pt x="1760263" y="2743200"/>
                  </a:cubicBezTo>
                  <a:cubicBezTo>
                    <a:pt x="1760263" y="2817235"/>
                    <a:pt x="1769500" y="2890981"/>
                    <a:pt x="1774118" y="2964872"/>
                  </a:cubicBezTo>
                  <a:cubicBezTo>
                    <a:pt x="1783051" y="2951473"/>
                    <a:pt x="1831880" y="2881954"/>
                    <a:pt x="1829536" y="2867891"/>
                  </a:cubicBezTo>
                  <a:cubicBezTo>
                    <a:pt x="1826798" y="2851466"/>
                    <a:pt x="1801827" y="2849418"/>
                    <a:pt x="1787972" y="2840182"/>
                  </a:cubicBezTo>
                  <a:cubicBezTo>
                    <a:pt x="1783354" y="2854036"/>
                    <a:pt x="1774118" y="2896349"/>
                    <a:pt x="1774118" y="2881745"/>
                  </a:cubicBezTo>
                  <a:cubicBezTo>
                    <a:pt x="1774118" y="2838307"/>
                    <a:pt x="1793144" y="2793113"/>
                    <a:pt x="1815681" y="2757054"/>
                  </a:cubicBezTo>
                  <a:cubicBezTo>
                    <a:pt x="1827919" y="2737473"/>
                    <a:pt x="1846031" y="2721821"/>
                    <a:pt x="1857245" y="2701636"/>
                  </a:cubicBezTo>
                  <a:cubicBezTo>
                    <a:pt x="1970221" y="2498280"/>
                    <a:pt x="1818211" y="2732477"/>
                    <a:pt x="1912663" y="2590800"/>
                  </a:cubicBezTo>
                  <a:cubicBezTo>
                    <a:pt x="1917101" y="2573050"/>
                    <a:pt x="1930436" y="2513690"/>
                    <a:pt x="1940372" y="2493818"/>
                  </a:cubicBezTo>
                  <a:cubicBezTo>
                    <a:pt x="1947818" y="2478925"/>
                    <a:pt x="1958845" y="2466109"/>
                    <a:pt x="1968081" y="2452254"/>
                  </a:cubicBezTo>
                  <a:cubicBezTo>
                    <a:pt x="1962837" y="2284441"/>
                    <a:pt x="1962614" y="2031714"/>
                    <a:pt x="1940372" y="1842654"/>
                  </a:cubicBezTo>
                  <a:cubicBezTo>
                    <a:pt x="1937621" y="1819267"/>
                    <a:pt x="1931136" y="1796473"/>
                    <a:pt x="1926518" y="1773382"/>
                  </a:cubicBezTo>
                  <a:cubicBezTo>
                    <a:pt x="1921900" y="1713345"/>
                    <a:pt x="1919699" y="1653074"/>
                    <a:pt x="1912663" y="1593272"/>
                  </a:cubicBezTo>
                  <a:cubicBezTo>
                    <a:pt x="1910438" y="1574361"/>
                    <a:pt x="1900268" y="1556839"/>
                    <a:pt x="1898808" y="1537854"/>
                  </a:cubicBezTo>
                  <a:cubicBezTo>
                    <a:pt x="1891008" y="1436449"/>
                    <a:pt x="1892754" y="1334459"/>
                    <a:pt x="1884954" y="1233054"/>
                  </a:cubicBezTo>
                  <a:cubicBezTo>
                    <a:pt x="1883494" y="1214069"/>
                    <a:pt x="1876330" y="1195945"/>
                    <a:pt x="1871099" y="1177636"/>
                  </a:cubicBezTo>
                  <a:cubicBezTo>
                    <a:pt x="1860237" y="1139618"/>
                    <a:pt x="1844182" y="1103415"/>
                    <a:pt x="1829536" y="1066800"/>
                  </a:cubicBezTo>
                  <a:cubicBezTo>
                    <a:pt x="1824918" y="1039091"/>
                    <a:pt x="1822494" y="1010925"/>
                    <a:pt x="1815681" y="983672"/>
                  </a:cubicBezTo>
                  <a:cubicBezTo>
                    <a:pt x="1784997" y="860939"/>
                    <a:pt x="1790094" y="943106"/>
                    <a:pt x="1774118" y="831272"/>
                  </a:cubicBezTo>
                  <a:cubicBezTo>
                    <a:pt x="1767972" y="788247"/>
                    <a:pt x="1770232" y="712667"/>
                    <a:pt x="1746408" y="665018"/>
                  </a:cubicBezTo>
                  <a:cubicBezTo>
                    <a:pt x="1738961" y="650125"/>
                    <a:pt x="1727935" y="637309"/>
                    <a:pt x="1718699" y="623454"/>
                  </a:cubicBezTo>
                  <a:cubicBezTo>
                    <a:pt x="1685724" y="524530"/>
                    <a:pt x="1707191" y="564629"/>
                    <a:pt x="1663281" y="498763"/>
                  </a:cubicBezTo>
                  <a:cubicBezTo>
                    <a:pt x="1658663" y="480290"/>
                    <a:pt x="1654658" y="461654"/>
                    <a:pt x="1649427" y="443345"/>
                  </a:cubicBezTo>
                  <a:cubicBezTo>
                    <a:pt x="1645415" y="429303"/>
                    <a:pt x="1637025" y="416313"/>
                    <a:pt x="1635572" y="401782"/>
                  </a:cubicBezTo>
                  <a:cubicBezTo>
                    <a:pt x="1627747" y="323527"/>
                    <a:pt x="1631890" y="244238"/>
                    <a:pt x="1621718" y="166254"/>
                  </a:cubicBezTo>
                  <a:cubicBezTo>
                    <a:pt x="1617940" y="137291"/>
                    <a:pt x="1603244" y="110836"/>
                    <a:pt x="1594008" y="83127"/>
                  </a:cubicBezTo>
                  <a:cubicBezTo>
                    <a:pt x="1589390" y="69272"/>
                    <a:pt x="1580154" y="56167"/>
                    <a:pt x="1580154" y="41563"/>
                  </a:cubicBezTo>
                  <a:lnTo>
                    <a:pt x="1580154"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nvGrpSpPr>
            <p:cNvPr id="34828" name="Group 55"/>
            <p:cNvGrpSpPr>
              <a:grpSpLocks/>
            </p:cNvGrpSpPr>
            <p:nvPr/>
          </p:nvGrpSpPr>
          <p:grpSpPr bwMode="auto">
            <a:xfrm>
              <a:off x="2339752" y="2348880"/>
              <a:ext cx="3096344" cy="2880320"/>
              <a:chOff x="2339752" y="2348880"/>
              <a:chExt cx="3096344" cy="2880320"/>
            </a:xfrm>
          </p:grpSpPr>
          <p:cxnSp>
            <p:nvCxnSpPr>
              <p:cNvPr id="9" name="Straight Arrow Connector 8"/>
              <p:cNvCxnSpPr>
                <a:stCxn id="12" idx="5"/>
                <a:endCxn id="13" idx="1"/>
              </p:cNvCxnSpPr>
              <p:nvPr/>
            </p:nvCxnSpPr>
            <p:spPr>
              <a:xfrm>
                <a:off x="4477095" y="3980962"/>
                <a:ext cx="405725" cy="695203"/>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grpSp>
            <p:nvGrpSpPr>
              <p:cNvPr id="34830" name="Group 54"/>
              <p:cNvGrpSpPr>
                <a:grpSpLocks/>
              </p:cNvGrpSpPr>
              <p:nvPr/>
            </p:nvGrpSpPr>
            <p:grpSpPr bwMode="auto">
              <a:xfrm>
                <a:off x="2339752" y="2348880"/>
                <a:ext cx="3096344" cy="2880320"/>
                <a:chOff x="2339752" y="2348880"/>
                <a:chExt cx="3096344" cy="2880320"/>
              </a:xfrm>
            </p:grpSpPr>
            <p:sp>
              <p:nvSpPr>
                <p:cNvPr id="11" name="Oval 10"/>
                <p:cNvSpPr/>
                <p:nvPr/>
              </p:nvSpPr>
              <p:spPr>
                <a:xfrm>
                  <a:off x="2339618" y="2349369"/>
                  <a:ext cx="648169" cy="6479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A3</a:t>
                  </a:r>
                  <a:endParaRPr lang="en-GB" dirty="0"/>
                </a:p>
              </p:txBody>
            </p:sp>
            <p:sp>
              <p:nvSpPr>
                <p:cNvPr id="12" name="Oval 11"/>
                <p:cNvSpPr/>
                <p:nvPr/>
              </p:nvSpPr>
              <p:spPr>
                <a:xfrm>
                  <a:off x="3922935" y="3427640"/>
                  <a:ext cx="648169" cy="6479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A1</a:t>
                  </a:r>
                  <a:endParaRPr lang="en-GB" dirty="0"/>
                </a:p>
              </p:txBody>
            </p:sp>
            <p:sp>
              <p:nvSpPr>
                <p:cNvPr id="13" name="Oval 12"/>
                <p:cNvSpPr/>
                <p:nvPr/>
              </p:nvSpPr>
              <p:spPr>
                <a:xfrm>
                  <a:off x="4788809" y="4581579"/>
                  <a:ext cx="648172" cy="6479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A2</a:t>
                  </a:r>
                  <a:endParaRPr lang="en-GB" dirty="0"/>
                </a:p>
              </p:txBody>
            </p:sp>
            <p:cxnSp>
              <p:nvCxnSpPr>
                <p:cNvPr id="14" name="Straight Arrow Connector 13"/>
                <p:cNvCxnSpPr>
                  <a:stCxn id="13" idx="2"/>
                  <a:endCxn id="11" idx="5"/>
                </p:cNvCxnSpPr>
                <p:nvPr/>
              </p:nvCxnSpPr>
              <p:spPr>
                <a:xfrm flipH="1" flipV="1">
                  <a:off x="2893779" y="2902690"/>
                  <a:ext cx="1895031" cy="2000478"/>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grpSp>
        </p:grpSp>
      </p:grpSp>
      <p:pic>
        <p:nvPicPr>
          <p:cNvPr id="34821" name="Picture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40163" y="4127500"/>
            <a:ext cx="36290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920038" y="6224588"/>
            <a:ext cx="9239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Picture 1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27313" y="6227763"/>
            <a:ext cx="111125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Picture 2" descr="http://www.nuh.nhs.uk/corporateid/Documents/LOGOs/nuh_colour/NUH%20col%20A4%20RG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95738" y="6213475"/>
            <a:ext cx="2243137"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5" name="Picture 1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448425" y="5830888"/>
            <a:ext cx="1182688"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r>
              <a:rPr lang="en-GB" altLang="en-US" smtClean="0"/>
              <a:t>Ongoing actions</a:t>
            </a:r>
          </a:p>
        </p:txBody>
      </p:sp>
      <p:sp>
        <p:nvSpPr>
          <p:cNvPr id="35842" name="Content Placeholder 2"/>
          <p:cNvSpPr>
            <a:spLocks noGrp="1"/>
          </p:cNvSpPr>
          <p:nvPr>
            <p:ph idx="1"/>
          </p:nvPr>
        </p:nvSpPr>
        <p:spPr>
          <a:xfrm>
            <a:off x="457200" y="1600200"/>
            <a:ext cx="3322638" cy="4525963"/>
          </a:xfrm>
        </p:spPr>
        <p:txBody>
          <a:bodyPr/>
          <a:lstStyle/>
          <a:p>
            <a:r>
              <a:rPr lang="en-GB" altLang="en-US" sz="2400" smtClean="0"/>
              <a:t>Chartered Ergonomists and Human Factors Specialists</a:t>
            </a:r>
          </a:p>
          <a:p>
            <a:r>
              <a:rPr lang="en-GB" altLang="en-US" sz="2400" smtClean="0"/>
              <a:t>Pharmaceutical Human Factors Group</a:t>
            </a:r>
          </a:p>
          <a:p>
            <a:r>
              <a:rPr lang="en-GB" altLang="en-US" sz="2400" smtClean="0"/>
              <a:t>Clinical Human Factors Group</a:t>
            </a:r>
          </a:p>
        </p:txBody>
      </p:sp>
      <p:pic>
        <p:nvPicPr>
          <p:cNvPr id="35843" name="Picture 3"/>
          <p:cNvPicPr>
            <a:picLocks noChangeAspect="1"/>
          </p:cNvPicPr>
          <p:nvPr/>
        </p:nvPicPr>
        <p:blipFill>
          <a:blip r:embed="rId2">
            <a:extLst>
              <a:ext uri="{28A0092B-C50C-407E-A947-70E740481C1C}">
                <a14:useLocalDpi xmlns:a14="http://schemas.microsoft.com/office/drawing/2010/main" val="0"/>
              </a:ext>
            </a:extLst>
          </a:blip>
          <a:srcRect l="25200" t="7436" r="27551" b="50566"/>
          <a:stretch>
            <a:fillRect/>
          </a:stretch>
        </p:blipFill>
        <p:spPr bwMode="auto">
          <a:xfrm>
            <a:off x="3935413" y="2543175"/>
            <a:ext cx="504031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4"/>
          <p:cNvPicPr>
            <a:picLocks noChangeAspect="1"/>
          </p:cNvPicPr>
          <p:nvPr/>
        </p:nvPicPr>
        <p:blipFill>
          <a:blip r:embed="rId3">
            <a:extLst>
              <a:ext uri="{28A0092B-C50C-407E-A947-70E740481C1C}">
                <a14:useLocalDpi xmlns:a14="http://schemas.microsoft.com/office/drawing/2010/main" val="0"/>
              </a:ext>
            </a:extLst>
          </a:blip>
          <a:srcRect l="29131" t="39500" r="30313" b="42300"/>
          <a:stretch>
            <a:fillRect/>
          </a:stretch>
        </p:blipFill>
        <p:spPr bwMode="auto">
          <a:xfrm>
            <a:off x="3729038" y="1196975"/>
            <a:ext cx="5400675"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5507038"/>
            <a:ext cx="47625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GB" dirty="0" smtClean="0"/>
              <a:t>Key enablers of a human factors approach to patient safety</a:t>
            </a:r>
            <a:endParaRPr lang="en-GB" dirty="0"/>
          </a:p>
        </p:txBody>
      </p:sp>
      <p:sp>
        <p:nvSpPr>
          <p:cNvPr id="36866" name="Content Placeholder 2"/>
          <p:cNvSpPr>
            <a:spLocks noGrp="1"/>
          </p:cNvSpPr>
          <p:nvPr>
            <p:ph idx="1"/>
          </p:nvPr>
        </p:nvSpPr>
        <p:spPr/>
        <p:txBody>
          <a:bodyPr/>
          <a:lstStyle/>
          <a:p>
            <a:r>
              <a:rPr lang="en-GB" altLang="en-US" smtClean="0"/>
              <a:t>Beyond human error, to resilience (Safety I to Safety II)</a:t>
            </a:r>
          </a:p>
          <a:p>
            <a:r>
              <a:rPr lang="en-GB" altLang="en-US" smtClean="0"/>
              <a:t>Following up incidents with action</a:t>
            </a:r>
          </a:p>
          <a:p>
            <a:r>
              <a:rPr lang="en-GB" altLang="en-US" smtClean="0"/>
              <a:t>Data driven decision making</a:t>
            </a:r>
          </a:p>
          <a:p>
            <a:r>
              <a:rPr lang="en-GB" altLang="en-US" smtClean="0"/>
              <a:t>Considering the whole system and its stakeholders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en-GB" altLang="en-US" smtClean="0"/>
              <a:t>Patient Safety: a pressing issue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rcRect l="24406" t="19901" r="25194" b="22701"/>
          <a:stretch>
            <a:fillRect/>
          </a:stretch>
        </p:blipFill>
        <p:spPr bwMode="auto">
          <a:xfrm>
            <a:off x="250825" y="1417638"/>
            <a:ext cx="4465638"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rcRect l="30313" t="8000" r="31100" b="10100"/>
          <a:stretch>
            <a:fillRect/>
          </a:stretch>
        </p:blipFill>
        <p:spPr bwMode="auto">
          <a:xfrm>
            <a:off x="4941888" y="1268413"/>
            <a:ext cx="3744912"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rcRect l="23225" t="13602" r="45274" b="5200"/>
          <a:stretch>
            <a:fillRect/>
          </a:stretch>
        </p:blipFill>
        <p:spPr bwMode="auto">
          <a:xfrm>
            <a:off x="2198688" y="3503613"/>
            <a:ext cx="2533650"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rcRect l="26375" t="14999" r="42912" b="5901"/>
          <a:stretch>
            <a:fillRect/>
          </a:stretch>
        </p:blipFill>
        <p:spPr bwMode="auto">
          <a:xfrm>
            <a:off x="6777038" y="4092575"/>
            <a:ext cx="3060700" cy="443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rcRect l="23225" t="5901" r="41731" b="4501"/>
          <a:stretch>
            <a:fillRect/>
          </a:stretch>
        </p:blipFill>
        <p:spPr bwMode="auto">
          <a:xfrm>
            <a:off x="4041775" y="3860800"/>
            <a:ext cx="280828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rcRect l="32675" t="17801" r="33463" b="7300"/>
          <a:stretch>
            <a:fillRect/>
          </a:stretch>
        </p:blipFill>
        <p:spPr bwMode="auto">
          <a:xfrm>
            <a:off x="457200" y="4005263"/>
            <a:ext cx="1687513"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GB" altLang="en-US" smtClean="0"/>
              <a:t>The origins of ergonomics</a:t>
            </a:r>
          </a:p>
        </p:txBody>
      </p:sp>
      <p:sp>
        <p:nvSpPr>
          <p:cNvPr id="6" name="Slide Number Placeholder 5"/>
          <p:cNvSpPr>
            <a:spLocks noGrp="1"/>
          </p:cNvSpPr>
          <p:nvPr>
            <p:ph type="sldNum" sz="quarter" idx="12"/>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0246C55-BCF9-4D88-943D-78958BAE34BC}" type="slidenum">
              <a:rPr lang="en-GB" altLang="en-US">
                <a:solidFill>
                  <a:srgbClr val="898989"/>
                </a:solidFill>
              </a:rPr>
              <a:pPr/>
              <a:t>3</a:t>
            </a:fld>
            <a:endParaRPr lang="en-GB" altLang="en-US">
              <a:solidFill>
                <a:srgbClr val="898989"/>
              </a:solidFill>
            </a:endParaRPr>
          </a:p>
        </p:txBody>
      </p:sp>
      <p:pic>
        <p:nvPicPr>
          <p:cNvPr id="17411" name="Content Placeholder 6" descr="ergonomics origin.JPG"/>
          <p:cNvPicPr>
            <a:picLocks noGrp="1" noChangeAspect="1"/>
          </p:cNvPicPr>
          <p:nvPr>
            <p:ph idx="4294967295"/>
          </p:nvPr>
        </p:nvPicPr>
        <p:blipFill>
          <a:blip r:embed="rId2">
            <a:extLst>
              <a:ext uri="{28A0092B-C50C-407E-A947-70E740481C1C}">
                <a14:useLocalDpi xmlns:a14="http://schemas.microsoft.com/office/drawing/2010/main" val="0"/>
              </a:ext>
            </a:extLst>
          </a:blip>
          <a:srcRect t="1128" b="-255"/>
          <a:stretch>
            <a:fillRect/>
          </a:stretch>
        </p:blipFill>
        <p:spPr>
          <a:xfrm>
            <a:off x="381000" y="1936750"/>
            <a:ext cx="2895600" cy="3843338"/>
          </a:xfrm>
        </p:spPr>
      </p:pic>
      <p:pic>
        <p:nvPicPr>
          <p:cNvPr id="8" name="Content Placeholder 6" descr="ergonomics origin.JPG"/>
          <p:cNvPicPr>
            <a:picLocks noGrp="1" noChangeAspect="1"/>
          </p:cNvPicPr>
          <p:nvPr>
            <p:ph idx="4294967295"/>
          </p:nvPr>
        </p:nvPicPr>
        <p:blipFill>
          <a:blip r:embed="rId3">
            <a:extLst>
              <a:ext uri="{28A0092B-C50C-407E-A947-70E740481C1C}">
                <a14:useLocalDpi xmlns:a14="http://schemas.microsoft.com/office/drawing/2010/main" val="0"/>
              </a:ext>
            </a:extLst>
          </a:blip>
          <a:srcRect t="13725" r="56909" b="72589"/>
          <a:stretch>
            <a:fillRect/>
          </a:stretch>
        </p:blipFill>
        <p:spPr>
          <a:xfrm>
            <a:off x="3543300" y="1801813"/>
            <a:ext cx="4838700" cy="2057400"/>
          </a:xfrm>
        </p:spPr>
      </p:pic>
      <p:pic>
        <p:nvPicPr>
          <p:cNvPr id="9" name="Content Placeholder 6" descr="ergonomics origin.JPG"/>
          <p:cNvPicPr>
            <a:picLocks noGrp="1" noChangeAspect="1"/>
          </p:cNvPicPr>
          <p:nvPr>
            <p:ph idx="4294967295"/>
          </p:nvPr>
        </p:nvPicPr>
        <p:blipFill>
          <a:blip r:embed="rId3">
            <a:extLst>
              <a:ext uri="{28A0092B-C50C-407E-A947-70E740481C1C}">
                <a14:useLocalDpi xmlns:a14="http://schemas.microsoft.com/office/drawing/2010/main" val="0"/>
              </a:ext>
            </a:extLst>
          </a:blip>
          <a:srcRect l="7059" t="52170" r="9995" b="32159"/>
          <a:stretch>
            <a:fillRect/>
          </a:stretch>
        </p:blipFill>
        <p:spPr>
          <a:xfrm>
            <a:off x="1620838" y="3238500"/>
            <a:ext cx="6761162" cy="1709738"/>
          </a:xfrm>
        </p:spPr>
      </p:pic>
      <p:pic>
        <p:nvPicPr>
          <p:cNvPr id="10" name="Content Placeholder 6" descr="ergonomics origin.JPG"/>
          <p:cNvPicPr>
            <a:picLocks noGrp="1" noChangeAspect="1"/>
          </p:cNvPicPr>
          <p:nvPr>
            <p:ph idx="4294967295"/>
          </p:nvPr>
        </p:nvPicPr>
        <p:blipFill>
          <a:blip r:embed="rId3">
            <a:extLst>
              <a:ext uri="{28A0092B-C50C-407E-A947-70E740481C1C}">
                <a14:useLocalDpi xmlns:a14="http://schemas.microsoft.com/office/drawing/2010/main" val="0"/>
              </a:ext>
            </a:extLst>
          </a:blip>
          <a:srcRect l="53900" t="21994" r="16096" b="71873"/>
          <a:stretch>
            <a:fillRect/>
          </a:stretch>
        </p:blipFill>
        <p:spPr>
          <a:xfrm>
            <a:off x="1036638" y="2432050"/>
            <a:ext cx="5721350" cy="1565275"/>
          </a:xfrm>
          <a:ln w="19050">
            <a:solidFill>
              <a:schemeClr val="tx1"/>
            </a:solidFill>
            <a:miter lim="800000"/>
            <a:headEnd/>
            <a:tailEnd/>
          </a:ln>
        </p:spPr>
      </p:pic>
      <p:sp>
        <p:nvSpPr>
          <p:cNvPr id="17415" name="Content Placeholder 2"/>
          <p:cNvSpPr>
            <a:spLocks noGrp="1"/>
          </p:cNvSpPr>
          <p:nvPr>
            <p:ph idx="1"/>
          </p:nvPr>
        </p:nvSpPr>
        <p:spPr>
          <a:xfrm>
            <a:off x="2162175" y="6188075"/>
            <a:ext cx="7772400" cy="2057400"/>
          </a:xfrm>
        </p:spPr>
        <p:txBody>
          <a:bodyPr/>
          <a:lstStyle/>
          <a:p>
            <a:pPr marL="0" indent="0">
              <a:buFont typeface="Arial" panose="020B0604020202020204" pitchFamily="34" charset="0"/>
              <a:buNone/>
            </a:pPr>
            <a:r>
              <a:rPr lang="en-GB" altLang="en-US" smtClean="0"/>
              <a:t>“Fitting the task to the person”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rcRect t="17451" r="12201"/>
          <a:stretch>
            <a:fillRect/>
          </a:stretch>
        </p:blipFill>
        <p:spPr bwMode="auto">
          <a:xfrm>
            <a:off x="5688013" y="3459163"/>
            <a:ext cx="213995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792538" y="1639888"/>
            <a:ext cx="1211262" cy="11779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lstStyle/>
          <a:p>
            <a:pPr algn="ctr" fontAlgn="auto">
              <a:spcBef>
                <a:spcPts val="0"/>
              </a:spcBef>
              <a:spcAft>
                <a:spcPts val="0"/>
              </a:spcAft>
              <a:defRPr/>
            </a:pPr>
            <a:r>
              <a:rPr lang="en-GB" sz="1200" dirty="0">
                <a:solidFill>
                  <a:schemeClr val="tx1"/>
                </a:solidFill>
              </a:rPr>
              <a:t>People</a:t>
            </a:r>
          </a:p>
        </p:txBody>
      </p:sp>
      <p:sp>
        <p:nvSpPr>
          <p:cNvPr id="3" name="Oval 2"/>
          <p:cNvSpPr/>
          <p:nvPr/>
        </p:nvSpPr>
        <p:spPr>
          <a:xfrm>
            <a:off x="4292600" y="2389188"/>
            <a:ext cx="1209675" cy="11779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b"/>
          <a:lstStyle/>
          <a:p>
            <a:pPr algn="ctr" fontAlgn="auto">
              <a:spcBef>
                <a:spcPts val="0"/>
              </a:spcBef>
              <a:spcAft>
                <a:spcPts val="0"/>
              </a:spcAft>
              <a:defRPr/>
            </a:pPr>
            <a:r>
              <a:rPr lang="en-GB" sz="1200" dirty="0">
                <a:solidFill>
                  <a:schemeClr val="tx1"/>
                </a:solidFill>
              </a:rPr>
              <a:t>Artefacts</a:t>
            </a:r>
          </a:p>
        </p:txBody>
      </p:sp>
      <p:sp>
        <p:nvSpPr>
          <p:cNvPr id="4" name="Oval 3"/>
          <p:cNvSpPr/>
          <p:nvPr/>
        </p:nvSpPr>
        <p:spPr>
          <a:xfrm>
            <a:off x="3314700" y="2389188"/>
            <a:ext cx="1211263" cy="11779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ctr" fontAlgn="auto">
              <a:spcBef>
                <a:spcPts val="0"/>
              </a:spcBef>
              <a:spcAft>
                <a:spcPts val="0"/>
              </a:spcAft>
              <a:defRPr/>
            </a:pPr>
            <a:r>
              <a:rPr lang="en-GB" sz="1200" dirty="0">
                <a:solidFill>
                  <a:schemeClr val="tx1"/>
                </a:solidFill>
              </a:rPr>
              <a:t>Technologies</a:t>
            </a:r>
          </a:p>
        </p:txBody>
      </p:sp>
      <p:sp>
        <p:nvSpPr>
          <p:cNvPr id="5" name="Oval 4"/>
          <p:cNvSpPr/>
          <p:nvPr/>
        </p:nvSpPr>
        <p:spPr>
          <a:xfrm>
            <a:off x="2849563" y="1141413"/>
            <a:ext cx="3213100" cy="310038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fontAlgn="auto">
              <a:spcBef>
                <a:spcPts val="0"/>
              </a:spcBef>
              <a:spcAft>
                <a:spcPts val="0"/>
              </a:spcAft>
              <a:defRPr/>
            </a:pPr>
            <a:endParaRPr lang="en-GB" dirty="0">
              <a:solidFill>
                <a:schemeClr val="tx1"/>
              </a:solidFill>
            </a:endParaRPr>
          </a:p>
        </p:txBody>
      </p:sp>
      <p:sp>
        <p:nvSpPr>
          <p:cNvPr id="2054" name="Rectangle 5"/>
          <p:cNvSpPr>
            <a:spLocks noChangeArrowheads="1"/>
          </p:cNvSpPr>
          <p:nvPr/>
        </p:nvSpPr>
        <p:spPr bwMode="auto">
          <a:xfrm>
            <a:off x="4187825" y="3781425"/>
            <a:ext cx="5699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2000"/>
              <a:t>Goals</a:t>
            </a:r>
          </a:p>
        </p:txBody>
      </p:sp>
      <p:sp>
        <p:nvSpPr>
          <p:cNvPr id="2055" name="Rectangle 6"/>
          <p:cNvSpPr>
            <a:spLocks noChangeArrowheads="1"/>
          </p:cNvSpPr>
          <p:nvPr/>
        </p:nvSpPr>
        <p:spPr bwMode="auto">
          <a:xfrm>
            <a:off x="4198938" y="1216025"/>
            <a:ext cx="547687"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2000"/>
              <a:t>Tasks</a:t>
            </a:r>
          </a:p>
        </p:txBody>
      </p:sp>
      <p:sp>
        <p:nvSpPr>
          <p:cNvPr id="8" name="Oval 7"/>
          <p:cNvSpPr/>
          <p:nvPr/>
        </p:nvSpPr>
        <p:spPr>
          <a:xfrm>
            <a:off x="2409825" y="725488"/>
            <a:ext cx="4114800" cy="394176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9" name="Rectangle 8"/>
          <p:cNvSpPr/>
          <p:nvPr/>
        </p:nvSpPr>
        <p:spPr>
          <a:xfrm>
            <a:off x="2314833" y="955598"/>
            <a:ext cx="4324865" cy="5090978"/>
          </a:xfrm>
          <a:prstGeom prst="rect">
            <a:avLst/>
          </a:prstGeom>
          <a:noFill/>
        </p:spPr>
        <p:txBody>
          <a:bodyPr spcFirstLastPara="1" wrap="none">
            <a:prstTxWarp prst="textArchUp">
              <a:avLst>
                <a:gd name="adj" fmla="val 10157132"/>
              </a:avLst>
            </a:prstTxWarp>
            <a:spAutoFit/>
          </a:bodyPr>
          <a:lstStyle/>
          <a:p>
            <a:pPr algn="ctr" fontAlgn="auto">
              <a:spcBef>
                <a:spcPts val="0"/>
              </a:spcBef>
              <a:spcAft>
                <a:spcPts val="0"/>
              </a:spcAft>
              <a:defRPr/>
            </a:pPr>
            <a:r>
              <a:rPr lang="en-US" sz="1600" dirty="0">
                <a:ln w="0"/>
                <a:latin typeface="+mn-lt"/>
                <a:cs typeface="+mn-cs"/>
              </a:rPr>
              <a:t>    Personal </a:t>
            </a:r>
            <a:r>
              <a:rPr lang="en-US" sz="1600" dirty="0">
                <a:ln w="0"/>
                <a:latin typeface="+mn-lt"/>
                <a:cs typeface="+mn-cs"/>
              </a:rPr>
              <a:t>physical and virtual workspace</a:t>
            </a:r>
          </a:p>
        </p:txBody>
      </p:sp>
      <p:sp>
        <p:nvSpPr>
          <p:cNvPr id="10" name="Oval 9"/>
          <p:cNvSpPr/>
          <p:nvPr/>
        </p:nvSpPr>
        <p:spPr>
          <a:xfrm>
            <a:off x="1968500" y="255588"/>
            <a:ext cx="5049838" cy="48926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1" name="Rectangle 10"/>
          <p:cNvSpPr/>
          <p:nvPr/>
        </p:nvSpPr>
        <p:spPr>
          <a:xfrm>
            <a:off x="1824681" y="502509"/>
            <a:ext cx="5309287" cy="6273113"/>
          </a:xfrm>
          <a:prstGeom prst="rect">
            <a:avLst/>
          </a:prstGeom>
          <a:noFill/>
        </p:spPr>
        <p:txBody>
          <a:bodyPr spcFirstLastPara="1" wrap="none">
            <a:prstTxWarp prst="textArchUp">
              <a:avLst>
                <a:gd name="adj" fmla="val 10157132"/>
              </a:avLst>
            </a:prstTxWarp>
            <a:spAutoFit/>
          </a:bodyPr>
          <a:lstStyle/>
          <a:p>
            <a:pPr algn="ctr" fontAlgn="auto">
              <a:spcBef>
                <a:spcPts val="0"/>
              </a:spcBef>
              <a:spcAft>
                <a:spcPts val="0"/>
              </a:spcAft>
              <a:defRPr/>
            </a:pPr>
            <a:r>
              <a:rPr lang="en-US" sz="1600" dirty="0">
                <a:ln w="0"/>
                <a:latin typeface="+mn-lt"/>
                <a:cs typeface="+mn-cs"/>
              </a:rPr>
              <a:t>Wider physical and virtual work environment</a:t>
            </a:r>
          </a:p>
        </p:txBody>
      </p:sp>
      <p:sp>
        <p:nvSpPr>
          <p:cNvPr id="12" name="Rectangle 11"/>
          <p:cNvSpPr/>
          <p:nvPr/>
        </p:nvSpPr>
        <p:spPr>
          <a:xfrm>
            <a:off x="304800" y="165100"/>
            <a:ext cx="8501063" cy="525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2061" name="TextBox 12"/>
          <p:cNvSpPr txBox="1">
            <a:spLocks noChangeArrowheads="1"/>
          </p:cNvSpPr>
          <p:nvPr/>
        </p:nvSpPr>
        <p:spPr bwMode="auto">
          <a:xfrm>
            <a:off x="1831975" y="5046663"/>
            <a:ext cx="53879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600"/>
              <a:t>Work and Organisational Context</a:t>
            </a:r>
          </a:p>
        </p:txBody>
      </p:sp>
      <p:sp>
        <p:nvSpPr>
          <p:cNvPr id="2062" name="TextBox 13"/>
          <p:cNvSpPr txBox="1">
            <a:spLocks noChangeArrowheads="1"/>
          </p:cNvSpPr>
          <p:nvPr/>
        </p:nvSpPr>
        <p:spPr bwMode="auto">
          <a:xfrm>
            <a:off x="2735263" y="5859463"/>
            <a:ext cx="3517900" cy="936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tIns="0" bIns="0"/>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400"/>
              <a:t>Financial constraints and priorities</a:t>
            </a:r>
          </a:p>
          <a:p>
            <a:pPr algn="ctr"/>
            <a:r>
              <a:rPr lang="en-GB" altLang="en-US" sz="1400"/>
              <a:t>Technical developments and capabilities</a:t>
            </a:r>
          </a:p>
          <a:p>
            <a:pPr algn="ctr"/>
            <a:r>
              <a:rPr lang="en-GB" altLang="en-US" sz="1400"/>
              <a:t>Legal and regulatory framework</a:t>
            </a:r>
          </a:p>
          <a:p>
            <a:pPr algn="ctr"/>
            <a:r>
              <a:rPr lang="en-GB" altLang="en-US" sz="1400"/>
              <a:t>Social influences, expectations and norms</a:t>
            </a:r>
          </a:p>
        </p:txBody>
      </p:sp>
      <p:sp>
        <p:nvSpPr>
          <p:cNvPr id="15" name="Right Arrow 14"/>
          <p:cNvSpPr/>
          <p:nvPr/>
        </p:nvSpPr>
        <p:spPr>
          <a:xfrm rot="16200000">
            <a:off x="3575843" y="5390357"/>
            <a:ext cx="436563" cy="50165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6" name="Right Arrow 15"/>
          <p:cNvSpPr/>
          <p:nvPr/>
        </p:nvSpPr>
        <p:spPr>
          <a:xfrm rot="5400000" flipV="1">
            <a:off x="4850607" y="5391944"/>
            <a:ext cx="431800" cy="50323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7" name="TextBox 14"/>
          <p:cNvSpPr txBox="1">
            <a:spLocks noChangeArrowheads="1"/>
          </p:cNvSpPr>
          <p:nvPr/>
        </p:nvSpPr>
        <p:spPr bwMode="auto">
          <a:xfrm>
            <a:off x="7086600" y="714375"/>
            <a:ext cx="16922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200" b="1"/>
              <a:t>Better Work Design</a:t>
            </a:r>
          </a:p>
          <a:p>
            <a:pPr algn="ctr"/>
            <a:r>
              <a:rPr lang="en-GB" altLang="en-US" sz="1200"/>
              <a:t>Human-system interaction</a:t>
            </a:r>
          </a:p>
          <a:p>
            <a:pPr algn="ctr"/>
            <a:r>
              <a:rPr lang="en-GB" altLang="en-US" sz="1200"/>
              <a:t>Workplace layout</a:t>
            </a:r>
          </a:p>
          <a:p>
            <a:pPr algn="ctr"/>
            <a:r>
              <a:rPr lang="en-GB" altLang="en-US" sz="1200"/>
              <a:t>Workload</a:t>
            </a:r>
          </a:p>
          <a:p>
            <a:pPr algn="ctr"/>
            <a:r>
              <a:rPr lang="en-GB" altLang="en-US" sz="1200"/>
              <a:t>Job design</a:t>
            </a:r>
          </a:p>
        </p:txBody>
      </p:sp>
      <p:sp>
        <p:nvSpPr>
          <p:cNvPr id="18" name="TextBox 15"/>
          <p:cNvSpPr txBox="1">
            <a:spLocks noChangeArrowheads="1"/>
          </p:cNvSpPr>
          <p:nvPr/>
        </p:nvSpPr>
        <p:spPr bwMode="auto">
          <a:xfrm>
            <a:off x="7086600" y="2068513"/>
            <a:ext cx="16922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200" b="1"/>
              <a:t>Better Work Performance</a:t>
            </a:r>
          </a:p>
          <a:p>
            <a:pPr algn="ctr"/>
            <a:r>
              <a:rPr lang="en-GB" altLang="en-US" sz="1200"/>
              <a:t>Human reliability</a:t>
            </a:r>
          </a:p>
          <a:p>
            <a:pPr algn="ctr"/>
            <a:r>
              <a:rPr lang="en-GB" altLang="en-US" sz="1200"/>
              <a:t>Skill utilisation</a:t>
            </a:r>
          </a:p>
          <a:p>
            <a:pPr algn="ctr"/>
            <a:r>
              <a:rPr lang="en-GB" altLang="en-US" sz="1200"/>
              <a:t>Team working</a:t>
            </a:r>
          </a:p>
          <a:p>
            <a:pPr algn="ctr"/>
            <a:r>
              <a:rPr lang="en-GB" altLang="en-US" sz="1200"/>
              <a:t>Decision making</a:t>
            </a:r>
          </a:p>
        </p:txBody>
      </p:sp>
      <p:sp>
        <p:nvSpPr>
          <p:cNvPr id="19" name="TextBox 16"/>
          <p:cNvSpPr txBox="1">
            <a:spLocks noChangeArrowheads="1"/>
          </p:cNvSpPr>
          <p:nvPr/>
        </p:nvSpPr>
        <p:spPr bwMode="auto">
          <a:xfrm>
            <a:off x="7086600" y="3495675"/>
            <a:ext cx="16922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200" b="1"/>
              <a:t>Better Work Culture</a:t>
            </a:r>
          </a:p>
          <a:p>
            <a:pPr algn="ctr"/>
            <a:r>
              <a:rPr lang="en-GB" altLang="en-US" sz="1200"/>
              <a:t>Sickness</a:t>
            </a:r>
          </a:p>
          <a:p>
            <a:pPr algn="ctr"/>
            <a:r>
              <a:rPr lang="en-GB" altLang="en-US" sz="1200"/>
              <a:t>Absenteeism</a:t>
            </a:r>
          </a:p>
          <a:p>
            <a:pPr algn="ctr"/>
            <a:r>
              <a:rPr lang="en-GB" altLang="en-US" sz="1200"/>
              <a:t>Labour turnover/retention</a:t>
            </a:r>
          </a:p>
          <a:p>
            <a:pPr algn="ctr"/>
            <a:r>
              <a:rPr lang="en-GB" altLang="en-US" sz="1200"/>
              <a:t>Behaviour/compliance</a:t>
            </a:r>
          </a:p>
        </p:txBody>
      </p:sp>
      <p:sp>
        <p:nvSpPr>
          <p:cNvPr id="20" name="TextBox 19"/>
          <p:cNvSpPr txBox="1"/>
          <p:nvPr/>
        </p:nvSpPr>
        <p:spPr>
          <a:xfrm>
            <a:off x="6403975" y="5432425"/>
            <a:ext cx="2679700" cy="1385888"/>
          </a:xfrm>
          <a:prstGeom prst="rect">
            <a:avLst/>
          </a:prstGeom>
          <a:noFill/>
        </p:spPr>
        <p:txBody>
          <a:bodyPr>
            <a:spAutoFit/>
          </a:bodyPr>
          <a:lstStyle/>
          <a:p>
            <a:pPr fontAlgn="auto">
              <a:spcBef>
                <a:spcPts val="0"/>
              </a:spcBef>
              <a:spcAft>
                <a:spcPts val="0"/>
              </a:spcAft>
              <a:defRPr/>
            </a:pPr>
            <a:r>
              <a:rPr lang="en-GB" sz="1400" dirty="0">
                <a:solidFill>
                  <a:schemeClr val="accent3">
                    <a:lumMod val="50000"/>
                  </a:schemeClr>
                </a:solidFill>
                <a:latin typeface="Calibri" panose="020F0502020204030204" pitchFamily="34" charset="0"/>
                <a:cs typeface="+mn-cs"/>
              </a:rPr>
              <a:t>Wilson, J.R. &amp; Sharples, S. (2015) Method in the Understanding of Human Factors. In J.R. Wilson &amp; S. Sharples (Eds.) </a:t>
            </a:r>
            <a:r>
              <a:rPr lang="en-GB" sz="1400" i="1" dirty="0">
                <a:solidFill>
                  <a:schemeClr val="accent3">
                    <a:lumMod val="50000"/>
                  </a:schemeClr>
                </a:solidFill>
                <a:latin typeface="Calibri" panose="020F0502020204030204" pitchFamily="34" charset="0"/>
                <a:cs typeface="+mn-cs"/>
              </a:rPr>
              <a:t>Evaluation of Human Work: 4</a:t>
            </a:r>
            <a:r>
              <a:rPr lang="en-GB" sz="1400" i="1" baseline="30000" dirty="0">
                <a:solidFill>
                  <a:schemeClr val="accent3">
                    <a:lumMod val="50000"/>
                  </a:schemeClr>
                </a:solidFill>
                <a:latin typeface="Calibri" panose="020F0502020204030204" pitchFamily="34" charset="0"/>
                <a:cs typeface="+mn-cs"/>
              </a:rPr>
              <a:t>th</a:t>
            </a:r>
            <a:r>
              <a:rPr lang="en-GB" sz="1400" i="1" dirty="0">
                <a:solidFill>
                  <a:schemeClr val="accent3">
                    <a:lumMod val="50000"/>
                  </a:schemeClr>
                </a:solidFill>
                <a:latin typeface="Calibri" panose="020F0502020204030204" pitchFamily="34" charset="0"/>
                <a:cs typeface="+mn-cs"/>
              </a:rPr>
              <a:t> Edition.</a:t>
            </a:r>
            <a:r>
              <a:rPr lang="en-GB" sz="1400" dirty="0">
                <a:solidFill>
                  <a:schemeClr val="accent3">
                    <a:lumMod val="50000"/>
                  </a:schemeClr>
                </a:solidFill>
                <a:latin typeface="Calibri" panose="020F0502020204030204" pitchFamily="34" charset="0"/>
                <a:cs typeface="+mn-cs"/>
              </a:rPr>
              <a:t> Boca Raton: Taylor &amp; Francis. </a:t>
            </a:r>
            <a:endParaRPr lang="en-GB" sz="1400" dirty="0">
              <a:solidFill>
                <a:schemeClr val="accent3">
                  <a:lumMod val="50000"/>
                </a:schemeClr>
              </a:solidFill>
              <a:latin typeface="Calibri" panose="020F0502020204030204" pitchFamily="34" charset="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5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5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6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6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054" grpId="0"/>
      <p:bldP spid="2055" grpId="0"/>
      <p:bldP spid="8" grpId="0" animBg="1"/>
      <p:bldP spid="10" grpId="0" animBg="1"/>
      <p:bldP spid="12" grpId="0" animBg="1"/>
      <p:bldP spid="2061" grpId="0"/>
      <p:bldP spid="2062" grpId="0" animBg="1"/>
      <p:bldP spid="15" grpId="0" animBg="1"/>
      <p:bldP spid="16" grpId="0" animBg="1"/>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GB" dirty="0" smtClean="0"/>
              <a:t>Patient safety in the Operating Theatre</a:t>
            </a:r>
            <a:endParaRPr lang="en-GB" dirty="0"/>
          </a:p>
        </p:txBody>
      </p:sp>
      <p:sp>
        <p:nvSpPr>
          <p:cNvPr id="20482" name="Content Placeholder 2"/>
          <p:cNvSpPr>
            <a:spLocks noGrp="1"/>
          </p:cNvSpPr>
          <p:nvPr>
            <p:ph idx="1"/>
          </p:nvPr>
        </p:nvSpPr>
        <p:spPr>
          <a:xfrm>
            <a:off x="6084888" y="4187825"/>
            <a:ext cx="2879725" cy="493713"/>
          </a:xfrm>
        </p:spPr>
        <p:txBody>
          <a:bodyPr/>
          <a:lstStyle/>
          <a:p>
            <a:pPr marL="0" indent="0">
              <a:buFont typeface="Arial" panose="020B0604020202020204" pitchFamily="34" charset="0"/>
              <a:buNone/>
            </a:pPr>
            <a:r>
              <a:rPr lang="en-GB" altLang="en-US" sz="1200" smtClean="0"/>
              <a:t>Taken from: http://www.anes.ucla.edu/</a:t>
            </a:r>
            <a:br>
              <a:rPr lang="en-GB" altLang="en-US" sz="1200" smtClean="0"/>
            </a:br>
            <a:r>
              <a:rPr lang="en-GB" altLang="en-US" sz="1200" smtClean="0"/>
              <a:t>newsletter/pdf/SurgicalSafetyChecklist.pdf</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l="21352" t="18495" r="41563" b="3825"/>
          <a:stretch>
            <a:fillRect/>
          </a:stretch>
        </p:blipFill>
        <p:spPr bwMode="auto">
          <a:xfrm>
            <a:off x="360363" y="1268413"/>
            <a:ext cx="3600450" cy="458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rcRect l="20863" t="6300" r="20862" b="20901"/>
          <a:stretch>
            <a:fillRect/>
          </a:stretch>
        </p:blipFill>
        <p:spPr bwMode="auto">
          <a:xfrm>
            <a:off x="4787900" y="1268413"/>
            <a:ext cx="4152900" cy="29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p:cNvGrpSpPr>
          <p:nvPr/>
        </p:nvGrpSpPr>
        <p:grpSpPr bwMode="auto">
          <a:xfrm>
            <a:off x="5219700" y="5027613"/>
            <a:ext cx="2728913" cy="1646237"/>
            <a:chOff x="5084440" y="4518265"/>
            <a:chExt cx="3240360" cy="2270635"/>
          </a:xfrm>
        </p:grpSpPr>
        <p:pic>
          <p:nvPicPr>
            <p:cNvPr id="20486" name="Picture 6"/>
            <p:cNvPicPr>
              <a:picLocks noChangeAspect="1"/>
            </p:cNvPicPr>
            <p:nvPr/>
          </p:nvPicPr>
          <p:blipFill>
            <a:blip r:embed="rId5" cstate="print">
              <a:extLst>
                <a:ext uri="{28A0092B-C50C-407E-A947-70E740481C1C}">
                  <a14:useLocalDpi xmlns:a14="http://schemas.microsoft.com/office/drawing/2010/main" val="0"/>
                </a:ext>
              </a:extLst>
            </a:blip>
            <a:srcRect l="23619" t="5901" r="33858" b="77513"/>
            <a:stretch>
              <a:fillRect/>
            </a:stretch>
          </p:blipFill>
          <p:spPr bwMode="auto">
            <a:xfrm>
              <a:off x="5084440" y="4518265"/>
              <a:ext cx="3240360" cy="71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7"/>
            <p:cNvPicPr>
              <a:picLocks noChangeAspect="1"/>
            </p:cNvPicPr>
            <p:nvPr/>
          </p:nvPicPr>
          <p:blipFill>
            <a:blip r:embed="rId5" cstate="print">
              <a:extLst>
                <a:ext uri="{28A0092B-C50C-407E-A947-70E740481C1C}">
                  <a14:useLocalDpi xmlns:a14="http://schemas.microsoft.com/office/drawing/2010/main" val="0"/>
                </a:ext>
              </a:extLst>
            </a:blip>
            <a:srcRect l="23619" t="37411" r="33858" b="26201"/>
            <a:stretch>
              <a:fillRect/>
            </a:stretch>
          </p:blipFill>
          <p:spPr bwMode="auto">
            <a:xfrm>
              <a:off x="5084440" y="5229200"/>
              <a:ext cx="3240360" cy="155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GB" altLang="en-US" smtClean="0"/>
              <a:t>The role of design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rcRect l="-2" r="77951" b="43391"/>
          <a:stretch>
            <a:fillRect/>
          </a:stretch>
        </p:blipFill>
        <p:spPr bwMode="auto">
          <a:xfrm>
            <a:off x="250825" y="1196975"/>
            <a:ext cx="3135313"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rcRect l="5118" t="7608" r="77951" b="36394"/>
          <a:stretch>
            <a:fillRect/>
          </a:stretch>
        </p:blipFill>
        <p:spPr bwMode="auto">
          <a:xfrm>
            <a:off x="3592513" y="1258888"/>
            <a:ext cx="2398712"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rcRect l="31892" t="25899" r="33064" b="30000"/>
          <a:stretch>
            <a:fillRect/>
          </a:stretch>
        </p:blipFill>
        <p:spPr bwMode="auto">
          <a:xfrm>
            <a:off x="4787900" y="2997200"/>
            <a:ext cx="4105275"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p:cNvSpPr>
            <a:spLocks noGrp="1"/>
          </p:cNvSpPr>
          <p:nvPr>
            <p:ph idx="1"/>
          </p:nvPr>
        </p:nvSpPr>
        <p:spPr>
          <a:xfrm>
            <a:off x="5076825" y="6021388"/>
            <a:ext cx="2879725" cy="493712"/>
          </a:xfrm>
        </p:spPr>
        <p:txBody>
          <a:bodyPr rtlCol="0">
            <a:normAutofit fontScale="85000" lnSpcReduction="20000"/>
          </a:bodyPr>
          <a:lstStyle/>
          <a:p>
            <a:pPr marL="0" indent="0" fontAlgn="auto">
              <a:spcAft>
                <a:spcPts val="0"/>
              </a:spcAft>
              <a:buFont typeface="Arial" panose="020B0604020202020204" pitchFamily="34" charset="0"/>
              <a:buNone/>
              <a:defRPr/>
            </a:pPr>
            <a:r>
              <a:rPr lang="en-GB" sz="1200" dirty="0" smtClean="0"/>
              <a:t>Taken from Toft Report</a:t>
            </a:r>
            <a:r>
              <a:rPr lang="en-GB" sz="1200" dirty="0"/>
              <a:t>: http://www.who.int/patientsafety/news/Queens%20Medical%20Centre%20report%20(Toft).pdf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GB" dirty="0" smtClean="0"/>
              <a:t>Considering design within a systems perspective</a:t>
            </a:r>
            <a:endParaRPr lang="en-GB" dirty="0"/>
          </a:p>
        </p:txBody>
      </p:sp>
      <p:sp>
        <p:nvSpPr>
          <p:cNvPr id="24578" name="Content Placeholder 2"/>
          <p:cNvSpPr>
            <a:spLocks noGrp="1"/>
          </p:cNvSpPr>
          <p:nvPr>
            <p:ph idx="1"/>
          </p:nvPr>
        </p:nvSpPr>
        <p:spPr/>
        <p:txBody>
          <a:bodyPr/>
          <a:lstStyle/>
          <a:p>
            <a:pPr marL="0" indent="0">
              <a:buFont typeface="Arial" panose="020B0604020202020204" pitchFamily="34" charset="0"/>
              <a:buNone/>
            </a:pPr>
            <a:r>
              <a:rPr lang="en-GB" altLang="en-US" sz="1600" b="1" smtClean="0"/>
              <a:t>Intelligent redesign resulting from a recurring severe adverse event</a:t>
            </a:r>
          </a:p>
          <a:p>
            <a:pPr marL="0" indent="0">
              <a:buFont typeface="Arial" panose="020B0604020202020204" pitchFamily="34" charset="0"/>
              <a:buNone/>
            </a:pPr>
            <a:r>
              <a:rPr lang="en-GB" altLang="en-US" sz="1600" b="1" smtClean="0"/>
              <a:t>Vincristine: Wayne Jowett</a:t>
            </a:r>
          </a:p>
          <a:p>
            <a:pPr marL="0" indent="0">
              <a:buFont typeface="Arial" panose="020B0604020202020204" pitchFamily="34" charset="0"/>
              <a:buNone/>
            </a:pPr>
            <a:r>
              <a:rPr lang="en-GB" altLang="en-US" sz="1600" smtClean="0"/>
              <a:t>Wayne Jowett was in remission from acute leukaemia, undergoing the final stages of his treatment….. A variety of solutions have been proposed, including restrictions around seniority and training, separation of the intrathecally and intravenous drugs in time and space and technical solutions. Separate ‘lock and key’ systems for intravenous and intrathecal systems to prevent cross-use have long been viewed as the solution but have proved hard to achieve. More recently, the supply of vincristine in a ‘mini-bag’ of saline has been used. The volume of saline is such that no doctor or nurse would consider nor could inject the drug into the spinal space. However, owing to the volume of fluid, the mini-bags are not safe in the paediatric setting and so only represent a partial solution. These solutions represent key examples of redesigning technology to make care safer.</a:t>
            </a:r>
          </a:p>
          <a:p>
            <a:pPr marL="0" indent="0">
              <a:buFont typeface="Arial" panose="020B0604020202020204" pitchFamily="34" charset="0"/>
              <a:buNone/>
            </a:pPr>
            <a:r>
              <a:rPr lang="en-GB" altLang="en-US" sz="1600" smtClean="0"/>
              <a:t>From: Newton et al (2010) Making existing technology safer in healthcare. </a:t>
            </a:r>
            <a:r>
              <a:rPr lang="en-US" altLang="en-US" sz="1600" i="1" smtClean="0">
                <a:solidFill>
                  <a:srgbClr val="333300"/>
                </a:solidFill>
                <a:latin typeface="Arial" panose="020B0604020202020204" pitchFamily="34" charset="0"/>
                <a:cs typeface="Arial" panose="020B0604020202020204" pitchFamily="34" charset="0"/>
              </a:rPr>
              <a:t>Qual Saf Health Care </a:t>
            </a:r>
            <a:r>
              <a:rPr lang="en-US" altLang="en-US" sz="1600" b="1" smtClean="0">
                <a:solidFill>
                  <a:srgbClr val="333300"/>
                </a:solidFill>
                <a:latin typeface="Arial" panose="020B0604020202020204" pitchFamily="34" charset="0"/>
                <a:cs typeface="Arial" panose="020B0604020202020204" pitchFamily="34" charset="0"/>
              </a:rPr>
              <a:t>19</a:t>
            </a:r>
            <a:r>
              <a:rPr lang="en-US" altLang="en-US" sz="1600" smtClean="0">
                <a:solidFill>
                  <a:srgbClr val="333300"/>
                </a:solidFill>
                <a:latin typeface="inherit"/>
                <a:cs typeface="Arial" panose="020B0604020202020204" pitchFamily="34" charset="0"/>
              </a:rPr>
              <a:t>:</a:t>
            </a:r>
            <a:r>
              <a:rPr lang="en-US" altLang="en-US" sz="1600" smtClean="0">
                <a:solidFill>
                  <a:srgbClr val="333300"/>
                </a:solidFill>
                <a:latin typeface="Arial" panose="020B0604020202020204" pitchFamily="34" charset="0"/>
                <a:cs typeface="Arial" panose="020B0604020202020204" pitchFamily="34" charset="0"/>
              </a:rPr>
              <a:t>i15-i24 </a:t>
            </a:r>
            <a:endParaRPr lang="en-GB" altLang="en-US" sz="1600" smtClean="0"/>
          </a:p>
          <a:p>
            <a:pPr marL="0" indent="0">
              <a:buFont typeface="Arial" panose="020B0604020202020204" pitchFamily="34" charset="0"/>
              <a:buNone/>
            </a:pPr>
            <a:endParaRPr lang="en-GB" altLang="en-US" sz="1600" smtClean="0"/>
          </a:p>
        </p:txBody>
      </p:sp>
      <p:sp>
        <p:nvSpPr>
          <p:cNvPr id="24579" name="Rectangle 3"/>
          <p:cNvSpPr>
            <a:spLocks noChangeArrowheads="1"/>
          </p:cNvSpPr>
          <p:nvPr/>
        </p:nvSpPr>
        <p:spPr bwMode="auto">
          <a:xfrm>
            <a:off x="2124075" y="5942013"/>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0" hangingPunct="0"/>
            <a:endParaRPr lang="en-US" altLang="en-US">
              <a:latin typeface="Arial" panose="020B0604020202020204" pitchFamily="34" charset="0"/>
            </a:endParaRPr>
          </a:p>
        </p:txBody>
      </p:sp>
      <p:sp>
        <p:nvSpPr>
          <p:cNvPr id="7" name="Content Placeholder 2"/>
          <p:cNvSpPr txBox="1">
            <a:spLocks/>
          </p:cNvSpPr>
          <p:nvPr/>
        </p:nvSpPr>
        <p:spPr bwMode="auto">
          <a:xfrm>
            <a:off x="457200" y="1600200"/>
            <a:ext cx="8229600" cy="4525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spcBef>
                <a:spcPct val="20000"/>
              </a:spcBef>
              <a:buFont typeface="Arial" panose="020B0604020202020204" pitchFamily="34" charset="0"/>
              <a:buNone/>
            </a:pPr>
            <a:r>
              <a:rPr lang="en-GB" altLang="en-US" sz="1600" b="1"/>
              <a:t>Intelligent redesign resulting from a recurring severe adverse event</a:t>
            </a:r>
          </a:p>
          <a:p>
            <a:pPr>
              <a:spcBef>
                <a:spcPct val="20000"/>
              </a:spcBef>
              <a:buFont typeface="Arial" panose="020B0604020202020204" pitchFamily="34" charset="0"/>
              <a:buNone/>
            </a:pPr>
            <a:r>
              <a:rPr lang="en-GB" altLang="en-US" sz="1600" b="1"/>
              <a:t>Vincristine: Wayne Jowett</a:t>
            </a:r>
          </a:p>
          <a:p>
            <a:pPr>
              <a:spcBef>
                <a:spcPct val="20000"/>
              </a:spcBef>
              <a:buFont typeface="Arial" panose="020B0604020202020204" pitchFamily="34" charset="0"/>
              <a:buNone/>
            </a:pPr>
            <a:r>
              <a:rPr lang="en-GB" altLang="en-US" sz="1600"/>
              <a:t>Wayne Jowett was in remission from acute leukaemia, undergoing the final stages of his treatment….. A variety of solutions have been proposed, including restrictions around seniority and training, separation of the intrathecally and intravenous drugs in time and space and technical solutions. Separate ‘lock and key’ systems for intravenous and intrathecal systems to prevent cross-use have long been viewed as the solution but </a:t>
            </a:r>
            <a:r>
              <a:rPr lang="en-GB" altLang="en-US" sz="1600" b="1" i="1"/>
              <a:t>have proved hard to achieve</a:t>
            </a:r>
            <a:r>
              <a:rPr lang="en-GB" altLang="en-US" sz="1600"/>
              <a:t>. More recently, the supply of vincristine in a ‘mini-bag’ of saline has been used. The volume of saline is such that no doctor or nurse would consider nor could inject the drug into the spinal space. However, owing to the volume of fluid, the mini-bags are not safe in the paediatric setting and so </a:t>
            </a:r>
            <a:r>
              <a:rPr lang="en-GB" altLang="en-US" sz="1600" b="1" i="1"/>
              <a:t>only represent a partial solution</a:t>
            </a:r>
            <a:r>
              <a:rPr lang="en-GB" altLang="en-US" sz="1600"/>
              <a:t>. These solutions represent key examples of redesigning technology to make care safer.</a:t>
            </a:r>
          </a:p>
          <a:p>
            <a:pPr>
              <a:spcBef>
                <a:spcPct val="20000"/>
              </a:spcBef>
              <a:buFont typeface="Arial" panose="020B0604020202020204" pitchFamily="34" charset="0"/>
              <a:buNone/>
            </a:pPr>
            <a:r>
              <a:rPr lang="en-GB" altLang="en-US" sz="1600"/>
              <a:t>From: Newton et al (2010) Making existing technology safer in healthcare. </a:t>
            </a:r>
            <a:r>
              <a:rPr lang="en-US" altLang="en-US" sz="1600" i="1">
                <a:solidFill>
                  <a:srgbClr val="333300"/>
                </a:solidFill>
                <a:latin typeface="Arial" panose="020B0604020202020204" pitchFamily="34" charset="0"/>
              </a:rPr>
              <a:t>Qual Saf Health Care </a:t>
            </a:r>
            <a:r>
              <a:rPr lang="en-US" altLang="en-US" sz="1600" b="1">
                <a:solidFill>
                  <a:srgbClr val="333300"/>
                </a:solidFill>
                <a:latin typeface="Arial" panose="020B0604020202020204" pitchFamily="34" charset="0"/>
              </a:rPr>
              <a:t>19</a:t>
            </a:r>
            <a:r>
              <a:rPr lang="en-US" altLang="en-US" sz="1600">
                <a:solidFill>
                  <a:srgbClr val="333300"/>
                </a:solidFill>
                <a:latin typeface="inherit"/>
              </a:rPr>
              <a:t>:</a:t>
            </a:r>
            <a:r>
              <a:rPr lang="en-US" altLang="en-US" sz="1600">
                <a:solidFill>
                  <a:srgbClr val="333300"/>
                </a:solidFill>
                <a:latin typeface="Arial" panose="020B0604020202020204" pitchFamily="34" charset="0"/>
              </a:rPr>
              <a:t>i15-i24 </a:t>
            </a:r>
            <a:endParaRPr lang="en-GB" altLang="en-US" sz="1600"/>
          </a:p>
          <a:p>
            <a:pPr>
              <a:spcBef>
                <a:spcPct val="20000"/>
              </a:spcBef>
              <a:buFont typeface="Arial" panose="020B0604020202020204" pitchFamily="34" charset="0"/>
              <a:buNone/>
            </a:pPr>
            <a:endParaRPr lang="en-GB" altLang="en-US" sz="16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396875" y="-31750"/>
            <a:ext cx="8229600" cy="1143000"/>
          </a:xfrm>
        </p:spPr>
        <p:txBody>
          <a:bodyPr/>
          <a:lstStyle/>
          <a:p>
            <a:r>
              <a:rPr lang="en-GB" altLang="en-US" smtClean="0"/>
              <a:t>Designing for user interaction</a:t>
            </a:r>
          </a:p>
        </p:txBody>
      </p:sp>
      <p:pic>
        <p:nvPicPr>
          <p:cNvPr id="25602"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5683250"/>
            <a:ext cx="3408362"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1962150" y="3278188"/>
            <a:ext cx="2901950" cy="1927225"/>
          </a:xfr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511300"/>
            <a:ext cx="235585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23850" y="3340100"/>
            <a:ext cx="2132013"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68538" y="1557338"/>
            <a:ext cx="2613025" cy="173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82625" y="2590800"/>
            <a:ext cx="4630738"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
          <p:cNvPicPr>
            <a:picLocks noChangeAspect="1"/>
          </p:cNvPicPr>
          <p:nvPr/>
        </p:nvPicPr>
        <p:blipFill>
          <a:blip r:embed="rId9">
            <a:extLst>
              <a:ext uri="{28A0092B-C50C-407E-A947-70E740481C1C}">
                <a14:useLocalDpi xmlns:a14="http://schemas.microsoft.com/office/drawing/2010/main" val="0"/>
              </a:ext>
            </a:extLst>
          </a:blip>
          <a:srcRect r="28493" b="25183"/>
          <a:stretch>
            <a:fillRect/>
          </a:stretch>
        </p:blipFill>
        <p:spPr bwMode="auto">
          <a:xfrm>
            <a:off x="5972175" y="846138"/>
            <a:ext cx="2544763"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p:nvPr/>
        </p:nvSpPr>
        <p:spPr>
          <a:xfrm>
            <a:off x="5466221" y="2774707"/>
            <a:ext cx="3555989" cy="3262432"/>
          </a:xfrm>
          <a:prstGeom prst="rect">
            <a:avLst/>
          </a:prstGeom>
        </p:spPr>
        <p:txBody>
          <a:bodyPr>
            <a:spAutoFit/>
          </a:bodyPr>
          <a:lstStyle/>
          <a:p>
            <a:pPr fontAlgn="auto">
              <a:spcBef>
                <a:spcPts val="1200"/>
              </a:spcBef>
              <a:spcAft>
                <a:spcPts val="0"/>
              </a:spcAft>
              <a:defRPr/>
            </a:pPr>
            <a:r>
              <a:rPr lang="en-US" sz="1400" dirty="0">
                <a:latin typeface="Arial" charset="0"/>
                <a:cs typeface="+mn-cs"/>
              </a:rPr>
              <a:t>“</a:t>
            </a:r>
            <a:r>
              <a:rPr lang="en-US" sz="1400" b="1" dirty="0">
                <a:ln w="1905"/>
                <a:solidFill>
                  <a:schemeClr val="accent2"/>
                </a:solidFill>
                <a:effectLst>
                  <a:innerShdw blurRad="69850" dist="43180" dir="5400000">
                    <a:srgbClr val="000000">
                      <a:alpha val="65000"/>
                    </a:srgbClr>
                  </a:innerShdw>
                </a:effectLst>
                <a:latin typeface="Arial" charset="0"/>
                <a:cs typeface="+mn-cs"/>
              </a:rPr>
              <a:t>reducing, as far as possible, the risk of use error </a:t>
            </a:r>
            <a:r>
              <a:rPr lang="en-US" sz="1400" dirty="0">
                <a:latin typeface="Arial" charset="0"/>
                <a:cs typeface="+mn-cs"/>
              </a:rPr>
              <a:t>due to the ergonomic features of the device and the environment in which the device is intended to be used (</a:t>
            </a:r>
            <a:r>
              <a:rPr lang="en-US" sz="1400" b="1" dirty="0">
                <a:ln w="1905"/>
                <a:solidFill>
                  <a:schemeClr val="accent2"/>
                </a:solidFill>
                <a:effectLst>
                  <a:innerShdw blurRad="69850" dist="43180" dir="5400000">
                    <a:srgbClr val="000000">
                      <a:alpha val="65000"/>
                    </a:srgbClr>
                  </a:innerShdw>
                </a:effectLst>
                <a:latin typeface="Arial" charset="0"/>
                <a:cs typeface="+mn-cs"/>
              </a:rPr>
              <a:t>design for patient safety</a:t>
            </a:r>
            <a:r>
              <a:rPr lang="en-US" sz="1400" dirty="0">
                <a:latin typeface="Arial" charset="0"/>
                <a:cs typeface="+mn-cs"/>
              </a:rPr>
              <a:t>) and</a:t>
            </a:r>
          </a:p>
          <a:p>
            <a:pPr fontAlgn="auto">
              <a:spcBef>
                <a:spcPts val="1200"/>
              </a:spcBef>
              <a:spcAft>
                <a:spcPts val="0"/>
              </a:spcAft>
              <a:defRPr/>
            </a:pPr>
            <a:r>
              <a:rPr lang="en-US" sz="1400" dirty="0">
                <a:latin typeface="Arial" charset="0"/>
                <a:cs typeface="+mn-cs"/>
              </a:rPr>
              <a:t>consideration of the technical knowledge, experience, education and training and where applicable the medical and physical conditions of intended users (</a:t>
            </a:r>
            <a:r>
              <a:rPr lang="en-US" sz="1400" b="1" dirty="0">
                <a:ln w="1905"/>
                <a:solidFill>
                  <a:schemeClr val="accent2"/>
                </a:solidFill>
                <a:effectLst>
                  <a:innerShdw blurRad="69850" dist="43180" dir="5400000">
                    <a:srgbClr val="000000">
                      <a:alpha val="65000"/>
                    </a:srgbClr>
                  </a:innerShdw>
                </a:effectLst>
                <a:latin typeface="Arial" charset="0"/>
                <a:cs typeface="+mn-cs"/>
              </a:rPr>
              <a:t>design for lay, professional, disabled or other users</a:t>
            </a:r>
            <a:r>
              <a:rPr lang="en-US" sz="1400" dirty="0">
                <a:latin typeface="Arial" charset="0"/>
                <a:cs typeface="+mn-cs"/>
              </a:rPr>
              <a:t>).” 93/42/EEC Amended by 2007/47/EC</a:t>
            </a:r>
          </a:p>
          <a:p>
            <a:pPr fontAlgn="auto">
              <a:spcBef>
                <a:spcPts val="1200"/>
              </a:spcBef>
              <a:spcAft>
                <a:spcPts val="0"/>
              </a:spcAft>
              <a:defRPr/>
            </a:pPr>
            <a:r>
              <a:rPr lang="en-US" sz="1600" dirty="0">
                <a:latin typeface="Arial" charset="0"/>
                <a:cs typeface="+mn-cs"/>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a:xfrm>
            <a:off x="0" y="77788"/>
            <a:ext cx="9144000" cy="531812"/>
          </a:xfrm>
        </p:spPr>
        <p:txBody>
          <a:bodyPr rtlCol="0">
            <a:normAutofit fontScale="90000"/>
          </a:bodyPr>
          <a:lstStyle/>
          <a:p>
            <a:pPr algn="l" fontAlgn="auto">
              <a:spcAft>
                <a:spcPts val="0"/>
              </a:spcAft>
              <a:defRPr/>
            </a:pPr>
            <a:r>
              <a:rPr lang="en-GB" altLang="en-US" sz="3600" dirty="0" smtClean="0">
                <a:cs typeface="Calibri" panose="020F0502020204030204" pitchFamily="34" charset="0"/>
              </a:rPr>
              <a:t>Taking a holistic view of patient safety….</a:t>
            </a:r>
            <a:endParaRPr lang="en-GB" altLang="en-US" sz="3600" dirty="0">
              <a:cs typeface="Calibri" panose="020F0502020204030204" pitchFamily="34" charset="0"/>
            </a:endParaRPr>
          </a:p>
        </p:txBody>
      </p:sp>
      <p:pic>
        <p:nvPicPr>
          <p:cNvPr id="27650"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58750" y="1003300"/>
            <a:ext cx="4006850" cy="3375025"/>
          </a:xfrm>
        </p:spPr>
      </p:pic>
      <p:sp>
        <p:nvSpPr>
          <p:cNvPr id="27651" name="Rectangle 2"/>
          <p:cNvSpPr>
            <a:spLocks noChangeArrowheads="1"/>
          </p:cNvSpPr>
          <p:nvPr/>
        </p:nvSpPr>
        <p:spPr bwMode="auto">
          <a:xfrm>
            <a:off x="4349750" y="1225550"/>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GB" altLang="en-US" i="1"/>
              <a:t>‘…water births, ….. we have to do it regardless of what it might, of how we might feel about it and what the position might do to us’ </a:t>
            </a:r>
          </a:p>
        </p:txBody>
      </p:sp>
      <p:pic>
        <p:nvPicPr>
          <p:cNvPr id="2765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1300" y="2247900"/>
            <a:ext cx="2627313"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6321425"/>
            <a:ext cx="26273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6162675"/>
            <a:ext cx="2735262"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73888" y="6288088"/>
            <a:ext cx="171291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6" name="Footer Placeholder 3"/>
          <p:cNvSpPr txBox="1">
            <a:spLocks/>
          </p:cNvSpPr>
          <p:nvPr/>
        </p:nvSpPr>
        <p:spPr bwMode="auto">
          <a:xfrm>
            <a:off x="3057525" y="6288088"/>
            <a:ext cx="3028950"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a:r>
              <a:rPr lang="en-US" altLang="en-US" sz="1400">
                <a:solidFill>
                  <a:srgbClr val="A6A6A6"/>
                </a:solidFill>
              </a:rPr>
              <a:t>Professor Sue Hignett   S.M.Hignett@lboro.ac.uk</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11104</TotalTime>
  <Words>815</Words>
  <Application>Microsoft Office PowerPoint</Application>
  <PresentationFormat>On-screen Show (4:3)</PresentationFormat>
  <Paragraphs>111</Paragraphs>
  <Slides>17</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Calibri</vt:lpstr>
      <vt:lpstr>Arial</vt:lpstr>
      <vt:lpstr>inherit</vt:lpstr>
      <vt:lpstr>MS PGothic</vt:lpstr>
      <vt:lpstr>Office Theme</vt:lpstr>
      <vt:lpstr>Human Factors and Patient Safety</vt:lpstr>
      <vt:lpstr>Patient Safety: a pressing issue</vt:lpstr>
      <vt:lpstr>The origins of ergonomics</vt:lpstr>
      <vt:lpstr>PowerPoint Presentation</vt:lpstr>
      <vt:lpstr>Patient safety in the Operating Theatre</vt:lpstr>
      <vt:lpstr>The role of design</vt:lpstr>
      <vt:lpstr>Considering design within a systems perspective</vt:lpstr>
      <vt:lpstr>Designing for user interaction</vt:lpstr>
      <vt:lpstr>Taking a holistic view of patient safety….</vt:lpstr>
      <vt:lpstr>Product Design</vt:lpstr>
      <vt:lpstr>Birthing pool</vt:lpstr>
      <vt:lpstr>The proliferation of information</vt:lpstr>
      <vt:lpstr>Considering the whole system</vt:lpstr>
      <vt:lpstr>PowerPoint Presentation</vt:lpstr>
      <vt:lpstr>Data to support for Intelligent Healthcare Delivery</vt:lpstr>
      <vt:lpstr>Ongoing actions</vt:lpstr>
      <vt:lpstr>Key enablers of a human factors approach to patient safety</vt:lpstr>
    </vt:vector>
  </TitlesOfParts>
  <Company>University of Nottingham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Sharples</dc:creator>
  <cp:lastModifiedBy>Annabel</cp:lastModifiedBy>
  <cp:revision>18</cp:revision>
  <dcterms:created xsi:type="dcterms:W3CDTF">2015-09-30T16:30:21Z</dcterms:created>
  <dcterms:modified xsi:type="dcterms:W3CDTF">2015-10-15T14:39:43Z</dcterms:modified>
</cp:coreProperties>
</file>