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387" r:id="rId3"/>
    <p:sldId id="390" r:id="rId4"/>
    <p:sldId id="388" r:id="rId5"/>
    <p:sldId id="391" r:id="rId6"/>
    <p:sldId id="392" r:id="rId7"/>
    <p:sldId id="360" r:id="rId8"/>
    <p:sldId id="319" r:id="rId9"/>
    <p:sldId id="361" r:id="rId10"/>
    <p:sldId id="273" r:id="rId11"/>
    <p:sldId id="281" r:id="rId12"/>
    <p:sldId id="385" r:id="rId13"/>
    <p:sldId id="335" r:id="rId14"/>
    <p:sldId id="370" r:id="rId15"/>
    <p:sldId id="399" r:id="rId16"/>
    <p:sldId id="401" r:id="rId17"/>
    <p:sldId id="339" r:id="rId18"/>
    <p:sldId id="341" r:id="rId19"/>
    <p:sldId id="343" r:id="rId20"/>
    <p:sldId id="344" r:id="rId21"/>
    <p:sldId id="397" r:id="rId22"/>
    <p:sldId id="398" r:id="rId23"/>
    <p:sldId id="394" r:id="rId24"/>
    <p:sldId id="396" r:id="rId25"/>
    <p:sldId id="350" r:id="rId26"/>
    <p:sldId id="400"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7B30DEA7-96C9-4F81-BD2A-E802190BB2DA}" type="datetimeFigureOut">
              <a:rPr lang="en-US"/>
              <a:pPr>
                <a:defRPr/>
              </a:pPr>
              <a:t>9/15/2015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5FFD98AC-9C13-4793-AAD7-504D617622F6}" type="slidenum">
              <a:rPr lang="en-US" altLang="en-US"/>
              <a:pPr/>
              <a:t>‹#›</a:t>
            </a:fld>
            <a:endParaRPr lang="en-US" altLang="en-US"/>
          </a:p>
        </p:txBody>
      </p:sp>
    </p:spTree>
    <p:extLst>
      <p:ext uri="{BB962C8B-B14F-4D97-AF65-F5344CB8AC3E}">
        <p14:creationId xmlns:p14="http://schemas.microsoft.com/office/powerpoint/2010/main" val="7757217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36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7C9661C-AB7D-4104-B8DA-B8F4DB7D6B62}" type="slidenum">
              <a:rPr lang="en-US" altLang="en-US"/>
              <a:pPr/>
              <a:t>21</a:t>
            </a:fld>
            <a:endParaRPr lang="en-US" altLang="en-US"/>
          </a:p>
        </p:txBody>
      </p:sp>
    </p:spTree>
    <p:extLst>
      <p:ext uri="{BB962C8B-B14F-4D97-AF65-F5344CB8AC3E}">
        <p14:creationId xmlns:p14="http://schemas.microsoft.com/office/powerpoint/2010/main" val="6846931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A5CF4557-EC8B-46D8-97E4-FBB3290FE939}" type="datetimeFigureOut">
              <a:rPr lang="en-US"/>
              <a:pPr>
                <a:defRPr/>
              </a:pPr>
              <a:t>9/15/2015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F563AC3-EF9A-43A4-96DA-7FABF0A257E5}" type="slidenum">
              <a:rPr lang="en-US" altLang="en-US"/>
              <a:pPr/>
              <a:t>‹#›</a:t>
            </a:fld>
            <a:endParaRPr lang="en-US" altLang="en-US"/>
          </a:p>
        </p:txBody>
      </p:sp>
    </p:spTree>
    <p:extLst>
      <p:ext uri="{BB962C8B-B14F-4D97-AF65-F5344CB8AC3E}">
        <p14:creationId xmlns:p14="http://schemas.microsoft.com/office/powerpoint/2010/main" val="21727342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22249CA-746C-464D-837A-30C8AD62F0A3}" type="datetimeFigureOut">
              <a:rPr lang="en-US"/>
              <a:pPr>
                <a:defRPr/>
              </a:pPr>
              <a:t>9/15/2015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559A0ED-689E-4AE0-AED1-637323ED2EF9}" type="slidenum">
              <a:rPr lang="en-US" altLang="en-US"/>
              <a:pPr/>
              <a:t>‹#›</a:t>
            </a:fld>
            <a:endParaRPr lang="en-US" altLang="en-US"/>
          </a:p>
        </p:txBody>
      </p:sp>
    </p:spTree>
    <p:extLst>
      <p:ext uri="{BB962C8B-B14F-4D97-AF65-F5344CB8AC3E}">
        <p14:creationId xmlns:p14="http://schemas.microsoft.com/office/powerpoint/2010/main" val="26914890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ED697FE-5D0C-47FB-8DCF-F4A6A0DE601F}" type="datetimeFigureOut">
              <a:rPr lang="en-US"/>
              <a:pPr>
                <a:defRPr/>
              </a:pPr>
              <a:t>9/15/2015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6A4EF98E-CD6D-4107-BB9A-C37177EF45B2}" type="slidenum">
              <a:rPr lang="en-US" altLang="en-US"/>
              <a:pPr/>
              <a:t>‹#›</a:t>
            </a:fld>
            <a:endParaRPr lang="en-US" altLang="en-US"/>
          </a:p>
        </p:txBody>
      </p:sp>
    </p:spTree>
    <p:extLst>
      <p:ext uri="{BB962C8B-B14F-4D97-AF65-F5344CB8AC3E}">
        <p14:creationId xmlns:p14="http://schemas.microsoft.com/office/powerpoint/2010/main" val="414893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C9F0D6D-9767-4F99-8C65-C3BA1C6E9F33}" type="datetimeFigureOut">
              <a:rPr lang="en-US"/>
              <a:pPr>
                <a:defRPr/>
              </a:pPr>
              <a:t>9/15/2015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8F430604-5BAA-48DD-A4E5-F77B4337A6C7}" type="slidenum">
              <a:rPr lang="en-US" altLang="en-US"/>
              <a:pPr/>
              <a:t>‹#›</a:t>
            </a:fld>
            <a:endParaRPr lang="en-US" altLang="en-US"/>
          </a:p>
        </p:txBody>
      </p:sp>
    </p:spTree>
    <p:extLst>
      <p:ext uri="{BB962C8B-B14F-4D97-AF65-F5344CB8AC3E}">
        <p14:creationId xmlns:p14="http://schemas.microsoft.com/office/powerpoint/2010/main" val="121548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CE85625-3386-4DC9-8440-A701B05534E7}" type="datetimeFigureOut">
              <a:rPr lang="en-US"/>
              <a:pPr>
                <a:defRPr/>
              </a:pPr>
              <a:t>9/15/2015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27934C8C-823E-468A-9CDD-1AE6F709CDD9}" type="slidenum">
              <a:rPr lang="en-US" altLang="en-US"/>
              <a:pPr/>
              <a:t>‹#›</a:t>
            </a:fld>
            <a:endParaRPr lang="en-US" altLang="en-US"/>
          </a:p>
        </p:txBody>
      </p:sp>
    </p:spTree>
    <p:extLst>
      <p:ext uri="{BB962C8B-B14F-4D97-AF65-F5344CB8AC3E}">
        <p14:creationId xmlns:p14="http://schemas.microsoft.com/office/powerpoint/2010/main" val="12788124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C8BE1D2-7CC7-4B4B-8A12-3FD6A1C7C537}" type="datetimeFigureOut">
              <a:rPr lang="en-US"/>
              <a:pPr>
                <a:defRPr/>
              </a:pPr>
              <a:t>9/15/2015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DDBE9F6-E76C-4F8F-87F7-348D31092D2E}" type="slidenum">
              <a:rPr lang="en-US" altLang="en-US"/>
              <a:pPr/>
              <a:t>‹#›</a:t>
            </a:fld>
            <a:endParaRPr lang="en-US" altLang="en-US"/>
          </a:p>
        </p:txBody>
      </p:sp>
    </p:spTree>
    <p:extLst>
      <p:ext uri="{BB962C8B-B14F-4D97-AF65-F5344CB8AC3E}">
        <p14:creationId xmlns:p14="http://schemas.microsoft.com/office/powerpoint/2010/main" val="21842014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C2C8FCE-70AB-4EB3-A2DA-6777786CDC35}" type="datetimeFigureOut">
              <a:rPr lang="en-US"/>
              <a:pPr>
                <a:defRPr/>
              </a:pPr>
              <a:t>9/15/2015</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DF977721-5AF7-47D5-8A3D-40CA4603E686}" type="slidenum">
              <a:rPr lang="en-US" altLang="en-US"/>
              <a:pPr/>
              <a:t>‹#›</a:t>
            </a:fld>
            <a:endParaRPr lang="en-US" altLang="en-US"/>
          </a:p>
        </p:txBody>
      </p:sp>
    </p:spTree>
    <p:extLst>
      <p:ext uri="{BB962C8B-B14F-4D97-AF65-F5344CB8AC3E}">
        <p14:creationId xmlns:p14="http://schemas.microsoft.com/office/powerpoint/2010/main" val="33500189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EBAE4AB-199B-4548-98F6-CBE1BBE42AAD}" type="datetimeFigureOut">
              <a:rPr lang="en-US"/>
              <a:pPr>
                <a:defRPr/>
              </a:pPr>
              <a:t>9/15/2015</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32A3DC19-FDA7-46F2-8F04-51C2731CD187}" type="slidenum">
              <a:rPr lang="en-US" altLang="en-US"/>
              <a:pPr/>
              <a:t>‹#›</a:t>
            </a:fld>
            <a:endParaRPr lang="en-US" altLang="en-US"/>
          </a:p>
        </p:txBody>
      </p:sp>
    </p:spTree>
    <p:extLst>
      <p:ext uri="{BB962C8B-B14F-4D97-AF65-F5344CB8AC3E}">
        <p14:creationId xmlns:p14="http://schemas.microsoft.com/office/powerpoint/2010/main" val="40665375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EE343B-760F-47FE-AE0C-C5A3A38E2DE0}" type="datetimeFigureOut">
              <a:rPr lang="en-US"/>
              <a:pPr>
                <a:defRPr/>
              </a:pPr>
              <a:t>9/15/2015</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2DB7410C-42C3-4434-B91C-9E891B63726D}" type="slidenum">
              <a:rPr lang="en-US" altLang="en-US"/>
              <a:pPr/>
              <a:t>‹#›</a:t>
            </a:fld>
            <a:endParaRPr lang="en-US" altLang="en-US"/>
          </a:p>
        </p:txBody>
      </p:sp>
    </p:spTree>
    <p:extLst>
      <p:ext uri="{BB962C8B-B14F-4D97-AF65-F5344CB8AC3E}">
        <p14:creationId xmlns:p14="http://schemas.microsoft.com/office/powerpoint/2010/main" val="9205795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C073CE8-FD40-496A-A906-EFE37C3A1A80}" type="datetimeFigureOut">
              <a:rPr lang="en-US"/>
              <a:pPr>
                <a:defRPr/>
              </a:pPr>
              <a:t>9/15/2015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39D1305C-D1B0-4A5D-B8C6-56A765DAFD9B}" type="slidenum">
              <a:rPr lang="en-US" altLang="en-US"/>
              <a:pPr/>
              <a:t>‹#›</a:t>
            </a:fld>
            <a:endParaRPr lang="en-US" altLang="en-US"/>
          </a:p>
        </p:txBody>
      </p:sp>
    </p:spTree>
    <p:extLst>
      <p:ext uri="{BB962C8B-B14F-4D97-AF65-F5344CB8AC3E}">
        <p14:creationId xmlns:p14="http://schemas.microsoft.com/office/powerpoint/2010/main" val="2200112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6966BA1-CFAA-4C13-B733-39ADAD68305E}" type="datetimeFigureOut">
              <a:rPr lang="en-US"/>
              <a:pPr>
                <a:defRPr/>
              </a:pPr>
              <a:t>9/15/2015</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185976F-F285-4756-9153-CB23523ACA17}" type="slidenum">
              <a:rPr lang="en-US" altLang="en-US"/>
              <a:pPr/>
              <a:t>‹#›</a:t>
            </a:fld>
            <a:endParaRPr lang="en-US" altLang="en-US"/>
          </a:p>
        </p:txBody>
      </p:sp>
    </p:spTree>
    <p:extLst>
      <p:ext uri="{BB962C8B-B14F-4D97-AF65-F5344CB8AC3E}">
        <p14:creationId xmlns:p14="http://schemas.microsoft.com/office/powerpoint/2010/main" val="15897053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00"/>
            </a:gs>
            <a:gs pos="39999">
              <a:srgbClr val="0A128C"/>
            </a:gs>
            <a:gs pos="70000">
              <a:srgbClr val="181CC7"/>
            </a:gs>
            <a:gs pos="88000">
              <a:srgbClr val="7005D4"/>
            </a:gs>
            <a:gs pos="100000">
              <a:srgbClr val="8C3D91"/>
            </a:gs>
          </a:gsLst>
          <a:lin ang="5400000"/>
        </a:gradFill>
        <a:effectLst/>
      </p:bgPr>
    </p:bg>
    <p:spTree>
      <p:nvGrpSpPr>
        <p:cNvPr id="1" name=""/>
        <p:cNvGrpSpPr/>
        <p:nvPr/>
      </p:nvGrpSpPr>
      <p:grpSpPr>
        <a:xfrm>
          <a:off x="0" y="0"/>
          <a:ext cx="0" cy="0"/>
          <a:chOff x="0" y="0"/>
          <a:chExt cx="0" cy="0"/>
        </a:xfrm>
      </p:grpSpPr>
      <p:sp>
        <p:nvSpPr>
          <p:cNvPr id="35842"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584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D0E07F63-78E8-4D48-B1D4-33F105F23B6E}" type="datetimeFigureOut">
              <a:rPr lang="en-US"/>
              <a:pPr>
                <a:defRPr/>
              </a:pPr>
              <a:t>9/15/2015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latin typeface="Calibri" panose="020F0502020204030204" pitchFamily="34" charset="0"/>
              </a:defRPr>
            </a:lvl1pPr>
          </a:lstStyle>
          <a:p>
            <a:fld id="{630734A7-4131-4D40-807C-D2B510584E44}" type="slidenum">
              <a:rPr lang="en-US" altLang="en-US"/>
              <a:pPr/>
              <a:t>‹#›</a:t>
            </a:fld>
            <a:endParaRPr lang="en-US" alt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mysbfiles.stonybrook.edu/~aorlov/"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image" Target="../media/image19.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slideLayout" Target="../slideLayouts/slideLayout7.xml"/><Relationship Id="rId4" Type="http://schemas.openxmlformats.org/officeDocument/2006/relationships/image" Target="../media/image25.tiff"/></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0.tif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6.xml"/><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6.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21.xml.rels><?xml version="1.0" encoding="UTF-8" standalone="yes"?>
<Relationships xmlns="http://schemas.openxmlformats.org/package/2006/relationships"><Relationship Id="rId8" Type="http://schemas.openxmlformats.org/officeDocument/2006/relationships/image" Target="../media/image45.emf"/><Relationship Id="rId3" Type="http://schemas.openxmlformats.org/officeDocument/2006/relationships/notesSlide" Target="../notesSlides/notesSlide1.xml"/><Relationship Id="rId7" Type="http://schemas.openxmlformats.org/officeDocument/2006/relationships/image" Target="../media/image42.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46.png"/></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9.png"/></Relationships>
</file>

<file path=ppt/slides/_rels/slide23.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11.jpeg"/><Relationship Id="rId4" Type="http://schemas.openxmlformats.org/officeDocument/2006/relationships/image" Target="../media/image10.jpe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00"/>
            </a:gs>
            <a:gs pos="39999">
              <a:srgbClr val="0A128C"/>
            </a:gs>
            <a:gs pos="57010">
              <a:srgbClr val="1218AD"/>
            </a:gs>
            <a:gs pos="70000">
              <a:srgbClr val="181CC7"/>
            </a:gs>
            <a:gs pos="88000">
              <a:srgbClr val="7005D4"/>
            </a:gs>
            <a:gs pos="100000">
              <a:srgbClr val="8C3D91"/>
            </a:gs>
          </a:gsLst>
          <a:lin ang="5400000"/>
        </a:gradFill>
        <a:effectLst/>
      </p:bgPr>
    </p:bg>
    <p:spTree>
      <p:nvGrpSpPr>
        <p:cNvPr id="1" name=""/>
        <p:cNvGrpSpPr/>
        <p:nvPr/>
      </p:nvGrpSpPr>
      <p:grpSpPr>
        <a:xfrm>
          <a:off x="0" y="0"/>
          <a:ext cx="0" cy="0"/>
          <a:chOff x="0" y="0"/>
          <a:chExt cx="0" cy="0"/>
        </a:xfrm>
      </p:grpSpPr>
      <p:sp>
        <p:nvSpPr>
          <p:cNvPr id="6" name="Title 1"/>
          <p:cNvSpPr txBox="1">
            <a:spLocks/>
          </p:cNvSpPr>
          <p:nvPr/>
        </p:nvSpPr>
        <p:spPr>
          <a:xfrm>
            <a:off x="533400" y="1447800"/>
            <a:ext cx="8610600" cy="1470025"/>
          </a:xfrm>
          <a:prstGeom prst="rect">
            <a:avLst/>
          </a:prstGeom>
        </p:spPr>
        <p:txBody>
          <a:bodyPr>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Aft>
                <a:spcPts val="0"/>
              </a:spcAft>
              <a:defRPr/>
            </a:pPr>
            <a:r>
              <a:rPr lang="en-US"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rPr>
              <a:t>Nano and Sub-Nano Materials for Energy and Environmental Applications</a:t>
            </a:r>
            <a:endParaRPr lang="en-US"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endParaRPr>
          </a:p>
        </p:txBody>
      </p:sp>
      <p:sp>
        <p:nvSpPr>
          <p:cNvPr id="7" name="Subtitle 2"/>
          <p:cNvSpPr txBox="1">
            <a:spLocks/>
          </p:cNvSpPr>
          <p:nvPr/>
        </p:nvSpPr>
        <p:spPr>
          <a:xfrm>
            <a:off x="381000" y="3429000"/>
            <a:ext cx="8763000" cy="2590800"/>
          </a:xfrm>
          <a:prstGeom prst="rect">
            <a:avLst/>
          </a:prstGeom>
        </p:spPr>
        <p:txBody>
          <a:bodyPr>
            <a:normAutofit fontScale="92500" lnSpcReduction="10000"/>
            <a:scene3d>
              <a:camera prst="orthographicFront"/>
              <a:lightRig rig="flat" dir="tl">
                <a:rot lat="0" lon="0" rev="6600000"/>
              </a:lightRig>
            </a:scene3d>
            <a:sp3d extrusionH="25400" contourW="8890">
              <a:bevelT w="38100" h="31750"/>
              <a:contourClr>
                <a:schemeClr val="accent2">
                  <a:shade val="75000"/>
                </a:schemeClr>
              </a:contourClr>
            </a:sp3d>
          </a:bodyPr>
          <a:lstStyle/>
          <a:p>
            <a:pPr marL="342900" indent="-342900" algn="ctr" fontAlgn="auto">
              <a:spcBef>
                <a:spcPct val="20000"/>
              </a:spcBef>
              <a:spcAft>
                <a:spcPts val="0"/>
              </a:spcAft>
              <a:defRPr/>
            </a:pPr>
            <a:r>
              <a:rPr lang="en-US" sz="3200" b="1" u="sng" dirty="0">
                <a:ln w="11430"/>
                <a:solidFill>
                  <a:srgbClr val="92D050"/>
                </a:solidFill>
                <a:effectLst>
                  <a:outerShdw blurRad="50800" dist="39000" dir="5460000" algn="tl">
                    <a:srgbClr val="000000">
                      <a:alpha val="38000"/>
                    </a:srgbClr>
                  </a:outerShdw>
                </a:effectLst>
                <a:latin typeface="+mn-lt"/>
                <a:cs typeface="+mn-cs"/>
              </a:rPr>
              <a:t>Prof.  Alexander Orlov</a:t>
            </a:r>
          </a:p>
          <a:p>
            <a:pPr marL="342900" indent="-342900" algn="ctr" fontAlgn="auto">
              <a:spcBef>
                <a:spcPct val="20000"/>
              </a:spcBef>
              <a:spcAft>
                <a:spcPts val="0"/>
              </a:spcAft>
              <a:defRPr/>
            </a:pPr>
            <a:r>
              <a:rPr 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cs typeface="+mn-cs"/>
              </a:rPr>
              <a:t>Materials Science and Engineering, Chemistry,</a:t>
            </a:r>
          </a:p>
          <a:p>
            <a:pPr marL="342900" indent="-342900" algn="ctr" fontAlgn="auto">
              <a:spcBef>
                <a:spcPct val="20000"/>
              </a:spcBef>
              <a:spcAft>
                <a:spcPts val="0"/>
              </a:spcAft>
              <a:defRPr/>
            </a:pPr>
            <a:r>
              <a:rPr 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cs typeface="+mn-cs"/>
              </a:rPr>
              <a:t>Institute for Advanced Computational Science,</a:t>
            </a:r>
          </a:p>
          <a:p>
            <a:pPr marL="342900" indent="-342900" algn="ctr" fontAlgn="auto">
              <a:spcBef>
                <a:spcPct val="20000"/>
              </a:spcBef>
              <a:spcAft>
                <a:spcPts val="0"/>
              </a:spcAft>
              <a:defRPr/>
            </a:pPr>
            <a:r>
              <a:rPr 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cs typeface="+mn-cs"/>
              </a:rPr>
              <a:t>Consortium for Interdisciplinary Environmental Research</a:t>
            </a:r>
          </a:p>
        </p:txBody>
      </p:sp>
      <p:pic>
        <p:nvPicPr>
          <p:cNvPr id="4" name="Picture 3" descr="http://mini.physics.sunysb.edu/~marivi/img/sbu-vert.jpg"/>
          <p:cNvPicPr/>
          <p:nvPr/>
        </p:nvPicPr>
        <p:blipFill>
          <a:blip r:embed="rId2" cstate="print"/>
          <a:srcRect/>
          <a:stretch>
            <a:fillRect/>
          </a:stretch>
        </p:blipFill>
        <p:spPr bwMode="auto">
          <a:xfrm>
            <a:off x="3733800" y="76200"/>
            <a:ext cx="1332230" cy="10953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Rectangle 1"/>
          <p:cNvSpPr/>
          <p:nvPr/>
        </p:nvSpPr>
        <p:spPr>
          <a:xfrm>
            <a:off x="2362200" y="5943600"/>
            <a:ext cx="5108575" cy="369888"/>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none">
            <a:spAutoFit/>
          </a:bodyPr>
          <a:lstStyle/>
          <a:p>
            <a:pPr fontAlgn="auto">
              <a:spcBef>
                <a:spcPts val="0"/>
              </a:spcBef>
              <a:spcAft>
                <a:spcPts val="0"/>
              </a:spcAft>
              <a:defRPr/>
            </a:pPr>
            <a:r>
              <a:rPr lang="en-US" dirty="0">
                <a:solidFill>
                  <a:schemeClr val="accent6"/>
                </a:solidFill>
                <a:latin typeface="+mn-lt"/>
                <a:cs typeface="+mn-cs"/>
              </a:rPr>
              <a:t>Web-site: </a:t>
            </a:r>
            <a:r>
              <a:rPr lang="en-US" dirty="0">
                <a:latin typeface="+mn-lt"/>
                <a:cs typeface="+mn-cs"/>
                <a:hlinkClick r:id="rId3"/>
              </a:rPr>
              <a:t>http</a:t>
            </a:r>
            <a:r>
              <a:rPr lang="en-US" dirty="0">
                <a:latin typeface="+mn-lt"/>
                <a:cs typeface="+mn-cs"/>
                <a:hlinkClick r:id="rId3"/>
              </a:rPr>
              <a:t>://mysbfiles.stonybrook.edu/~aorlov</a:t>
            </a:r>
            <a:r>
              <a:rPr lang="en-US" dirty="0">
                <a:latin typeface="+mn-lt"/>
                <a:cs typeface="+mn-cs"/>
                <a:hlinkClick r:id="rId3"/>
              </a:rPr>
              <a:t>/</a:t>
            </a:r>
            <a:r>
              <a:rPr lang="en-US" dirty="0">
                <a:latin typeface="+mn-lt"/>
                <a:cs typeface="+mn-cs"/>
              </a:rPr>
              <a:t> </a:t>
            </a:r>
            <a:endParaRPr lang="en-US" dirty="0">
              <a:latin typeface="+mn-lt"/>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ure 1 modified tiff.tif"/>
          <p:cNvPicPr/>
          <p:nvPr/>
        </p:nvPicPr>
        <p:blipFill>
          <a:blip r:embed="rId2" cstate="screen">
            <a:extLst/>
          </a:blip>
          <a:stretch>
            <a:fillRect/>
          </a:stretch>
        </p:blipFill>
        <p:spPr>
          <a:xfrm>
            <a:off x="762000" y="1752600"/>
            <a:ext cx="4581144" cy="45780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Picture 2" descr="unsupported Au.tif"/>
          <p:cNvPicPr/>
          <p:nvPr/>
        </p:nvPicPr>
        <p:blipFill>
          <a:blip r:embed="rId3" cstate="screen">
            <a:extLst/>
          </a:blip>
          <a:stretch>
            <a:fillRect/>
          </a:stretch>
        </p:blipFill>
        <p:spPr>
          <a:xfrm>
            <a:off x="5867400" y="2209800"/>
            <a:ext cx="2971800" cy="23225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itle 1"/>
          <p:cNvSpPr txBox="1">
            <a:spLocks/>
          </p:cNvSpPr>
          <p:nvPr/>
        </p:nvSpPr>
        <p:spPr>
          <a:xfrm>
            <a:off x="457200" y="274638"/>
            <a:ext cx="8229600" cy="1143000"/>
          </a:xfrm>
          <a:prstGeom prst="rect">
            <a:avLst/>
          </a:prstGeom>
        </p:spPr>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Aft>
                <a:spcPts val="0"/>
              </a:spcAft>
              <a:defRPr/>
            </a:pPr>
            <a:r>
              <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rPr>
              <a:t>Synthesis of sub-nm Au </a:t>
            </a:r>
            <a:r>
              <a:rPr lang="en-US" sz="44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rPr>
              <a:t>nanoparticles</a:t>
            </a:r>
            <a:endPar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endParaRPr>
          </a:p>
        </p:txBody>
      </p:sp>
      <p:sp>
        <p:nvSpPr>
          <p:cNvPr id="6" name="Rectangle 5"/>
          <p:cNvSpPr/>
          <p:nvPr/>
        </p:nvSpPr>
        <p:spPr>
          <a:xfrm>
            <a:off x="5410200" y="4953000"/>
            <a:ext cx="3733800" cy="646331"/>
          </a:xfrm>
          <a:prstGeom prst="rect">
            <a:avLst/>
          </a:prstGeom>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fontAlgn="auto">
              <a:spcBef>
                <a:spcPts val="0"/>
              </a:spcBef>
              <a:spcAft>
                <a:spcPts val="0"/>
              </a:spcAft>
              <a:defRPr/>
            </a:pPr>
            <a:r>
              <a:rPr lang="en-US" b="1" dirty="0" err="1">
                <a:ln/>
                <a:solidFill>
                  <a:schemeClr val="accent3"/>
                </a:solidFill>
                <a:latin typeface="+mn-lt"/>
                <a:cs typeface="+mn-cs"/>
              </a:rPr>
              <a:t>Orlov</a:t>
            </a:r>
            <a:r>
              <a:rPr lang="en-US" b="1" dirty="0">
                <a:ln/>
                <a:solidFill>
                  <a:schemeClr val="accent3"/>
                </a:solidFill>
                <a:latin typeface="+mn-lt"/>
                <a:cs typeface="+mn-cs"/>
              </a:rPr>
              <a:t>, A. et al.  </a:t>
            </a:r>
            <a:r>
              <a:rPr lang="en-US" b="1" i="1" dirty="0">
                <a:ln/>
                <a:solidFill>
                  <a:schemeClr val="accent3"/>
                </a:solidFill>
                <a:latin typeface="+mn-lt"/>
                <a:cs typeface="+mn-cs"/>
              </a:rPr>
              <a:t>Applied Catalysis B: Environmental</a:t>
            </a:r>
            <a:r>
              <a:rPr lang="en-US" b="1" dirty="0">
                <a:ln/>
                <a:solidFill>
                  <a:schemeClr val="accent3"/>
                </a:solidFill>
                <a:latin typeface="+mn-lt"/>
                <a:cs typeface="+mn-cs"/>
              </a:rPr>
              <a:t>, 104, 239-244, 2011.</a:t>
            </a:r>
            <a:endParaRPr lang="en-US" b="1" dirty="0">
              <a:ln/>
              <a:solidFill>
                <a:schemeClr val="accent3"/>
              </a:solidFill>
              <a:latin typeface="+mn-lt"/>
              <a:cs typeface="+mn-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304800" y="152400"/>
            <a:ext cx="8686800" cy="1143000"/>
          </a:xfrm>
          <a:prstGeom prst="rect">
            <a:avLst/>
          </a:prstGeom>
        </p:spPr>
        <p:txBody>
          <a:bodyPr>
            <a:normAutofit fontScale="82500" lnSpcReduction="10000"/>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Aft>
                <a:spcPts val="0"/>
              </a:spcAft>
              <a:defRPr/>
            </a:pPr>
            <a:r>
              <a:rPr lang="en-US" sz="44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rPr>
              <a:t>Ou</a:t>
            </a:r>
            <a:r>
              <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rPr>
              <a:t> research on sub-nm Pt nanoparticles for environmental and energy applications  </a:t>
            </a:r>
            <a:endPar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endParaRPr>
          </a:p>
        </p:txBody>
      </p:sp>
      <p:sp>
        <p:nvSpPr>
          <p:cNvPr id="5" name="Rectangle 4"/>
          <p:cNvSpPr/>
          <p:nvPr/>
        </p:nvSpPr>
        <p:spPr>
          <a:xfrm>
            <a:off x="228600" y="5934670"/>
            <a:ext cx="8915400" cy="923330"/>
          </a:xfrm>
          <a:prstGeom prst="rect">
            <a:avLst/>
          </a:prstGeom>
        </p:spPr>
        <p:txBody>
          <a:bodyPr>
            <a:spAutoFit/>
            <a:scene3d>
              <a:camera prst="orthographicFront"/>
              <a:lightRig rig="glow" dir="tl">
                <a:rot lat="0" lon="0" rev="5400000"/>
              </a:lightRig>
            </a:scene3d>
            <a:sp3d contourW="12700">
              <a:bevelT w="25400" h="25400"/>
              <a:contourClr>
                <a:schemeClr val="accent6">
                  <a:shade val="73000"/>
                </a:schemeClr>
              </a:contourClr>
            </a:sp3d>
          </a:bodyPr>
          <a:lstStyle/>
          <a:p>
            <a:pPr fontAlgn="auto">
              <a:spcBef>
                <a:spcPts val="0"/>
              </a:spcBef>
              <a:spcAft>
                <a:spcPts val="0"/>
              </a:spcAft>
              <a:defRPr/>
            </a:pPr>
            <a:r>
              <a:rPr lang="en-US"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Shen</a:t>
            </a:r>
            <a:r>
              <a:rPr lang="en-US"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 P., Zhao, S., Wu, Q., Su, D., </a:t>
            </a:r>
            <a:r>
              <a:rPr lang="en-US"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Xiong</a:t>
            </a:r>
            <a:r>
              <a:rPr lang="en-US"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 S., Li, Y., </a:t>
            </a:r>
            <a:r>
              <a:rPr lang="en-US"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Orlov</a:t>
            </a:r>
            <a:r>
              <a:rPr lang="en-US"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 A. “Outstanding activity of sub-nm Pt clusters for </a:t>
            </a:r>
            <a:r>
              <a:rPr lang="en-US"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photocatalytic</a:t>
            </a:r>
            <a:r>
              <a:rPr lang="en-US"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 hydrogen production”, Catalysis Science and Technology, </a:t>
            </a:r>
            <a:r>
              <a:rPr lang="en-US"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Catal</a:t>
            </a:r>
            <a:r>
              <a:rPr lang="en-US"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 Sci. Technol., 2015, 5, 2504.</a:t>
            </a:r>
            <a:endParaRPr lang="en-US"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endParaRPr>
          </a:p>
        </p:txBody>
      </p:sp>
      <p:pic>
        <p:nvPicPr>
          <p:cNvPr id="8" name="Picture 7"/>
          <p:cNvPicPr/>
          <p:nvPr/>
        </p:nvPicPr>
        <p:blipFill>
          <a:blip r:embed="rId2" cstate="screen">
            <a:extLst/>
          </a:blip>
          <a:stretch>
            <a:fillRect/>
          </a:stretch>
        </p:blipFill>
        <p:spPr bwMode="auto">
          <a:xfrm>
            <a:off x="304800" y="1447800"/>
            <a:ext cx="4343400" cy="4114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0" name="Picture 2"/>
          <p:cNvPicPr>
            <a:picLocks noChangeAspect="1" noChangeArrowheads="1"/>
          </p:cNvPicPr>
          <p:nvPr/>
        </p:nvPicPr>
        <p:blipFill>
          <a:blip r:embed="rId3" cstate="screen">
            <a:extLst/>
          </a:blip>
          <a:srcRect t="2659"/>
          <a:stretch>
            <a:fillRect/>
          </a:stretch>
        </p:blipFill>
        <p:spPr bwMode="auto">
          <a:xfrm>
            <a:off x="4721234" y="1447800"/>
            <a:ext cx="4285746" cy="4114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l="8763" t="10976" r="8763"/>
          <a:stretch>
            <a:fillRect/>
          </a:stretch>
        </p:blipFill>
        <p:spPr bwMode="auto">
          <a:xfrm>
            <a:off x="5181600" y="4267200"/>
            <a:ext cx="3200400" cy="2244725"/>
          </a:xfrm>
          <a:prstGeom prst="rect">
            <a:avLst/>
          </a:prstGeom>
          <a:ln>
            <a:noFill/>
          </a:ln>
          <a:effectLst>
            <a:outerShdw blurRad="292100" dist="139700" dir="2700000" algn="tl" rotWithShape="0">
              <a:srgbClr val="333333">
                <a:alpha val="65000"/>
              </a:srgbClr>
            </a:outerShdw>
          </a:effectLst>
        </p:spPr>
      </p:pic>
      <p:sp>
        <p:nvSpPr>
          <p:cNvPr id="6" name="Title 1"/>
          <p:cNvSpPr txBox="1">
            <a:spLocks/>
          </p:cNvSpPr>
          <p:nvPr/>
        </p:nvSpPr>
        <p:spPr>
          <a:xfrm>
            <a:off x="0" y="0"/>
            <a:ext cx="9144000" cy="1143000"/>
          </a:xfrm>
          <a:prstGeom prst="rect">
            <a:avLst/>
          </a:prstGeom>
        </p:spPr>
        <p:txBody>
          <a:bodyPr>
            <a:normAutofit fontScale="90000" lnSpcReduction="20000"/>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Aft>
                <a:spcPts val="0"/>
              </a:spcAft>
              <a:defRPr/>
            </a:pPr>
            <a:r>
              <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rPr>
              <a:t>Our research on </a:t>
            </a:r>
            <a:r>
              <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rPr>
              <a:t>c</a:t>
            </a:r>
            <a:r>
              <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rPr>
              <a:t>onverting H</a:t>
            </a:r>
            <a:r>
              <a:rPr lang="en-US" sz="4400" b="1" baseline="-2500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rPr>
              <a:t>2</a:t>
            </a:r>
            <a:r>
              <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rPr>
              <a:t>O and CO</a:t>
            </a:r>
            <a:r>
              <a:rPr lang="en-US" sz="4400" b="1" baseline="-2500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rPr>
              <a:t>2</a:t>
            </a:r>
            <a:r>
              <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rPr>
              <a:t> into fuels</a:t>
            </a:r>
            <a:endPar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endParaRPr>
          </a:p>
        </p:txBody>
      </p:sp>
      <p:pic>
        <p:nvPicPr>
          <p:cNvPr id="25603" name="Picture 6" descr="SrTiO3_perovskite_structure 5.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143000"/>
            <a:ext cx="3748088" cy="4953000"/>
          </a:xfrm>
          <a:prstGeom prst="rect">
            <a:avLst/>
          </a:prstGeom>
          <a:noFill/>
          <a:ln w="38100">
            <a:solidFill>
              <a:schemeClr val="tx2"/>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7" descr="C:\Users\Alex\AppData\Local\Temp\notesE1EF34\5.tif"/>
          <p:cNvPicPr/>
          <p:nvPr/>
        </p:nvPicPr>
        <p:blipFill>
          <a:blip r:embed="rId4" cstate="print"/>
          <a:srcRect/>
          <a:stretch>
            <a:fillRect/>
          </a:stretch>
        </p:blipFill>
        <p:spPr bwMode="auto">
          <a:xfrm>
            <a:off x="4419600" y="1219200"/>
            <a:ext cx="4267200" cy="2971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5605" name="Rectangle 8"/>
          <p:cNvSpPr>
            <a:spLocks noChangeArrowheads="1"/>
          </p:cNvSpPr>
          <p:nvPr/>
        </p:nvSpPr>
        <p:spPr bwMode="auto">
          <a:xfrm>
            <a:off x="0" y="6119813"/>
            <a:ext cx="4953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1600"/>
              <a:t>Shen, P., Lofaro, J.C., Worner, W., White, M.G., </a:t>
            </a:r>
            <a:r>
              <a:rPr lang="en-US" altLang="en-US" sz="1600" b="1"/>
              <a:t>Orlov, A.</a:t>
            </a:r>
            <a:r>
              <a:rPr lang="en-US" altLang="en-US" sz="1600"/>
              <a:t> </a:t>
            </a:r>
            <a:r>
              <a:rPr lang="en-US" altLang="en-US" sz="1600" i="1"/>
              <a:t>Chemical Engineering Journal</a:t>
            </a:r>
            <a:r>
              <a:rPr lang="en-US" altLang="en-US" sz="1600"/>
              <a:t>, 223, 200–208, 2013.</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4" descr="Materials Genome Initiativ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28600"/>
            <a:ext cx="8991600"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450" y="4572000"/>
            <a:ext cx="897255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447800"/>
            <a:ext cx="3741738"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3971083" y="1769621"/>
            <a:ext cx="5105400" cy="1569660"/>
          </a:xfrm>
          <a:prstGeom prst="rect">
            <a:avLst/>
          </a:prstGeom>
          <a:noFill/>
        </p:spPr>
        <p:txBody>
          <a:bodyPr>
            <a:spAutoFit/>
            <a:scene3d>
              <a:camera prst="orthographicFront"/>
              <a:lightRig rig="glow" dir="tl">
                <a:rot lat="0" lon="0" rev="5400000"/>
              </a:lightRig>
            </a:scene3d>
            <a:sp3d contourW="12700">
              <a:bevelT w="25400" h="25400"/>
              <a:contourClr>
                <a:schemeClr val="accent6">
                  <a:shade val="73000"/>
                </a:schemeClr>
              </a:contourClr>
            </a:sp3d>
          </a:bodyPr>
          <a:lstStyle/>
          <a:p>
            <a:pPr fontAlgn="auto">
              <a:spcBef>
                <a:spcPts val="0"/>
              </a:spcBef>
              <a:spcAft>
                <a:spcPts val="0"/>
              </a:spcAft>
              <a:defRPr/>
            </a:pPr>
            <a:r>
              <a:rPr lang="en-US" sz="3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Our research combining Materials Genome Initiative and Nanotechnology</a:t>
            </a:r>
            <a:endParaRPr lang="en-US" sz="3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endParaRPr>
          </a:p>
        </p:txBody>
      </p:sp>
      <p:sp>
        <p:nvSpPr>
          <p:cNvPr id="26629" name="Rectangle 6"/>
          <p:cNvSpPr>
            <a:spLocks noChangeArrowheads="1"/>
          </p:cNvSpPr>
          <p:nvPr/>
        </p:nvSpPr>
        <p:spPr bwMode="auto">
          <a:xfrm>
            <a:off x="4038600" y="4038600"/>
            <a:ext cx="5105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1200"/>
              <a:t>Predicting novel phases for TaON and TiO</a:t>
            </a:r>
            <a:r>
              <a:rPr lang="en-US" altLang="en-US" sz="1200" baseline="-25000"/>
              <a:t>2</a:t>
            </a:r>
            <a:r>
              <a:rPr lang="en-US" altLang="en-US" sz="1200"/>
              <a:t>/GaN using software  based on ab initio evolutionary algorithm USPEX. Scattering techniques at NSLS and SNS.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991600" cy="1143000"/>
          </a:xfrm>
        </p:spPr>
        <p:txBody>
          <a:bodyPr rtlCol="0">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fontAlgn="auto">
              <a:spcAft>
                <a:spcPts val="0"/>
              </a:spcAft>
              <a:defRPr/>
            </a:pPr>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Environmental nanotechnology:  nanoparticles for removing air pollutants</a:t>
            </a:r>
            <a:endParaRPr lang="en-US"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7" name="Picture 487" descr="C:\Users\ceasuser\Desktop\Cover Images\Version 5.tif"/>
          <p:cNvPicPr>
            <a:picLocks noChangeAspect="1" noChangeArrowheads="1"/>
          </p:cNvPicPr>
          <p:nvPr/>
        </p:nvPicPr>
        <p:blipFill>
          <a:blip r:embed="rId2" cstate="screen">
            <a:extLst/>
          </a:blip>
          <a:srcRect/>
          <a:stretch>
            <a:fillRect/>
          </a:stretch>
        </p:blipFill>
        <p:spPr bwMode="auto">
          <a:xfrm>
            <a:off x="1219200" y="1420167"/>
            <a:ext cx="6715717" cy="4495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7651" name="Rectangle 2"/>
          <p:cNvSpPr>
            <a:spLocks noChangeArrowheads="1"/>
          </p:cNvSpPr>
          <p:nvPr/>
        </p:nvSpPr>
        <p:spPr bwMode="auto">
          <a:xfrm>
            <a:off x="0" y="5916613"/>
            <a:ext cx="91440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a:latin typeface="Open Sans"/>
              </a:rPr>
              <a:t>Zhao, S., Ramakrishnan, G., Shen, P., Su, D., </a:t>
            </a:r>
            <a:r>
              <a:rPr lang="en-US" altLang="en-US" b="1">
                <a:latin typeface="Open Sans"/>
              </a:rPr>
              <a:t>Orlov, A.</a:t>
            </a:r>
            <a:r>
              <a:rPr lang="en-US" altLang="en-US">
                <a:latin typeface="Open Sans"/>
              </a:rPr>
              <a:t> "The first experimental demonstration of the beneficial effects of sub-nanometer platinum particles for photocatalysis", Chemical Engineering Journal, 217, 266–272, 2013.</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solidFill>
                  <a:srgbClr val="FFC000"/>
                </a:solidFill>
              </a:rPr>
              <a:t>Our research: new membranes for filtering out water pollutants</a:t>
            </a:r>
            <a:endParaRPr lang="en-US" b="1" dirty="0">
              <a:solidFill>
                <a:srgbClr val="FFC000"/>
              </a:solidFill>
            </a:endParaRPr>
          </a:p>
        </p:txBody>
      </p:sp>
      <p:pic>
        <p:nvPicPr>
          <p:cNvPr id="3" name="Picture 2"/>
          <p:cNvPicPr>
            <a:picLocks noChangeAspect="1"/>
          </p:cNvPicPr>
          <p:nvPr/>
        </p:nvPicPr>
        <p:blipFill>
          <a:blip r:embed="rId2" cstate="print">
            <a:extLst/>
          </a:blip>
          <a:stretch>
            <a:fillRect/>
          </a:stretch>
        </p:blipFill>
        <p:spPr>
          <a:xfrm>
            <a:off x="540930" y="2286000"/>
            <a:ext cx="8062140" cy="2362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8675" name="Rectangle 3"/>
          <p:cNvSpPr>
            <a:spLocks noChangeArrowheads="1"/>
          </p:cNvSpPr>
          <p:nvPr/>
        </p:nvSpPr>
        <p:spPr bwMode="auto">
          <a:xfrm>
            <a:off x="304800" y="5334000"/>
            <a:ext cx="8610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a:latin typeface="Open Sans"/>
              </a:rPr>
              <a:t>Ramakrishnan, G., Dwivedi, G., Sampath, S., </a:t>
            </a:r>
            <a:r>
              <a:rPr lang="en-US" altLang="en-US" b="1">
                <a:latin typeface="Open Sans"/>
              </a:rPr>
              <a:t>Orlov, A.</a:t>
            </a:r>
            <a:r>
              <a:rPr lang="en-US" altLang="en-US">
                <a:latin typeface="Open Sans"/>
              </a:rPr>
              <a:t> "Development and optimization of novel plasma sprayed ceramic microfiltration membranes", Journal of Membrane Science, 2015, 489, 106.</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28" descr="C:\Users\Shen\Desktop\Chem comm Paper\floating_au.jpg"/>
          <p:cNvPicPr>
            <a:picLocks noChangeAspect="1" noChangeArrowheads="1"/>
          </p:cNvPicPr>
          <p:nvPr/>
        </p:nvPicPr>
        <p:blipFill>
          <a:blip r:embed="rId2" cstate="print"/>
          <a:srcRect/>
          <a:stretch>
            <a:fillRect/>
          </a:stretch>
        </p:blipFill>
        <p:spPr bwMode="auto">
          <a:xfrm>
            <a:off x="4876800" y="4114800"/>
            <a:ext cx="4159134" cy="25276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Picture 3" descr="http://www.city-data.com/articles/images/img2396598.jpg"/>
          <p:cNvPicPr>
            <a:picLocks noChangeAspect="1" noChangeArrowheads="1"/>
          </p:cNvPicPr>
          <p:nvPr/>
        </p:nvPicPr>
        <p:blipFill>
          <a:blip r:embed="rId3" cstate="print"/>
          <a:srcRect/>
          <a:stretch>
            <a:fillRect/>
          </a:stretch>
        </p:blipFill>
        <p:spPr bwMode="auto">
          <a:xfrm>
            <a:off x="533400" y="533400"/>
            <a:ext cx="2667000" cy="40045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Curved Right Arrow 4"/>
          <p:cNvSpPr/>
          <p:nvPr/>
        </p:nvSpPr>
        <p:spPr>
          <a:xfrm>
            <a:off x="3048000" y="2209800"/>
            <a:ext cx="2438400" cy="2514600"/>
          </a:xfrm>
          <a:prstGeom prst="curvedRightArrow">
            <a:avLst/>
          </a:prstGeom>
          <a:blipFill>
            <a:blip r:embed="rId4" cstate="print"/>
            <a:tile tx="0" ty="0" sx="100000" sy="100000" flip="none" algn="tl"/>
          </a:blipFill>
          <a:effectLst/>
          <a:scene3d>
            <a:camera prst="perspectiveContrastingRightFacing"/>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6" name="Title 1"/>
          <p:cNvSpPr txBox="1">
            <a:spLocks/>
          </p:cNvSpPr>
          <p:nvPr/>
        </p:nvSpPr>
        <p:spPr>
          <a:xfrm>
            <a:off x="3505200" y="76200"/>
            <a:ext cx="5638800" cy="2590800"/>
          </a:xfrm>
          <a:prstGeom prst="rect">
            <a:avLst/>
          </a:prstGeom>
        </p:spPr>
        <p:txBody>
          <a:bodyPr>
            <a:normAutofit fontScale="97500" lnSpcReduction="10000"/>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Aft>
                <a:spcPts val="0"/>
              </a:spcAft>
              <a:defRPr/>
            </a:pPr>
            <a:r>
              <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rPr>
              <a:t>Scaling nanotechnology: from few atoms to the scale of cities</a:t>
            </a:r>
            <a:endPar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6200" y="76200"/>
            <a:ext cx="9067800" cy="1143000"/>
          </a:xfrm>
          <a:prstGeom prst="rect">
            <a:avLst/>
          </a:prstGeom>
        </p:spPr>
        <p:txBody>
          <a:bodyPr>
            <a:normAutofit fontScale="92500" lnSpcReduction="10000"/>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Aft>
                <a:spcPts val="0"/>
              </a:spcAft>
              <a:defRPr/>
            </a:pPr>
            <a:r>
              <a:rPr lang="en-US" sz="4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rPr>
              <a:t>Scaling it up: </a:t>
            </a:r>
            <a:r>
              <a:rPr lang="en-US" sz="40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rPr>
              <a:t>collabroation</a:t>
            </a:r>
            <a:r>
              <a:rPr lang="en-US" sz="4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rPr>
              <a:t> with </a:t>
            </a:r>
            <a:r>
              <a:rPr lang="en-US" sz="40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rPr>
              <a:t>PURETi</a:t>
            </a:r>
            <a:endParaRPr lang="en-US" sz="4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endParaRPr>
          </a:p>
        </p:txBody>
      </p:sp>
      <p:pic>
        <p:nvPicPr>
          <p:cNvPr id="4" name="Picture 3"/>
          <p:cNvPicPr>
            <a:picLocks noChangeAspect="1" noChangeArrowheads="1"/>
          </p:cNvPicPr>
          <p:nvPr/>
        </p:nvPicPr>
        <p:blipFill>
          <a:blip r:embed="rId2" cstate="screen">
            <a:extLst/>
          </a:blip>
          <a:srcRect/>
          <a:stretch>
            <a:fillRect/>
          </a:stretch>
        </p:blipFill>
        <p:spPr bwMode="auto">
          <a:xfrm>
            <a:off x="609600" y="1371600"/>
            <a:ext cx="3352800" cy="2605641"/>
          </a:xfrm>
          <a:prstGeom prst="rect">
            <a:avLst/>
          </a:prstGeom>
          <a:noFill/>
          <a:ln w="9525">
            <a:noFill/>
            <a:miter lim="800000"/>
            <a:headEnd/>
            <a:tailEnd/>
          </a:ln>
          <a:scene3d>
            <a:camera prst="orthographicFront"/>
            <a:lightRig rig="threePt" dir="t"/>
          </a:scene3d>
          <a:sp3d>
            <a:bevelT/>
          </a:sp3d>
        </p:spPr>
      </p:pic>
      <p:pic>
        <p:nvPicPr>
          <p:cNvPr id="5" name="Picture 5"/>
          <p:cNvPicPr>
            <a:picLocks noChangeAspect="1" noChangeArrowheads="1"/>
          </p:cNvPicPr>
          <p:nvPr/>
        </p:nvPicPr>
        <p:blipFill>
          <a:blip r:embed="rId3" cstate="screen">
            <a:extLst/>
          </a:blip>
          <a:srcRect/>
          <a:stretch>
            <a:fillRect/>
          </a:stretch>
        </p:blipFill>
        <p:spPr bwMode="auto">
          <a:xfrm>
            <a:off x="685800" y="4267200"/>
            <a:ext cx="3252787" cy="2261131"/>
          </a:xfrm>
          <a:prstGeom prst="rect">
            <a:avLst/>
          </a:prstGeom>
          <a:noFill/>
          <a:ln w="9525">
            <a:noFill/>
            <a:miter lim="800000"/>
            <a:headEnd/>
            <a:tailEnd/>
          </a:ln>
          <a:scene3d>
            <a:camera prst="orthographicFront"/>
            <a:lightRig rig="threePt" dir="t"/>
          </a:scene3d>
          <a:sp3d>
            <a:bevelT/>
          </a:sp3d>
        </p:spPr>
      </p:pic>
      <p:sp>
        <p:nvSpPr>
          <p:cNvPr id="6" name="TextBox 5"/>
          <p:cNvSpPr txBox="1"/>
          <p:nvPr/>
        </p:nvSpPr>
        <p:spPr>
          <a:xfrm>
            <a:off x="4343400" y="5715000"/>
            <a:ext cx="4343400" cy="830997"/>
          </a:xfrm>
          <a:prstGeom prst="rect">
            <a:avLst/>
          </a:prstGeom>
          <a:gradFill>
            <a:gsLst>
              <a:gs pos="0">
                <a:srgbClr val="000000"/>
              </a:gs>
              <a:gs pos="39999">
                <a:srgbClr val="0A128C"/>
              </a:gs>
              <a:gs pos="70000">
                <a:srgbClr val="181CC7"/>
              </a:gs>
              <a:gs pos="88000">
                <a:srgbClr val="7005D4"/>
              </a:gs>
              <a:gs pos="100000">
                <a:srgbClr val="8C3D91"/>
              </a:gs>
            </a:gsLst>
            <a:lin ang="18900000" scaled="0"/>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fontAlgn="auto">
              <a:spcBef>
                <a:spcPts val="0"/>
              </a:spcBef>
              <a:spcAft>
                <a:spcPts val="0"/>
              </a:spcAft>
              <a:defRPr/>
            </a:pPr>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 million sq. ft. of building exteriors in Los Angeles</a:t>
            </a:r>
            <a:endPar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7" name="Picture 2" descr="http://www.city-data.com/articles/images/img2396598.jpg"/>
          <p:cNvPicPr>
            <a:picLocks noChangeAspect="1" noChangeArrowheads="1"/>
          </p:cNvPicPr>
          <p:nvPr/>
        </p:nvPicPr>
        <p:blipFill>
          <a:blip r:embed="rId4" cstate="print"/>
          <a:srcRect/>
          <a:stretch>
            <a:fillRect/>
          </a:stretch>
        </p:blipFill>
        <p:spPr bwMode="auto">
          <a:xfrm>
            <a:off x="5105400" y="1219200"/>
            <a:ext cx="2819400" cy="42333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0" y="152400"/>
            <a:ext cx="9144000" cy="914400"/>
          </a:xfrm>
          <a:prstGeom prst="rect">
            <a:avLst/>
          </a:prstGeom>
        </p:spPr>
        <p:txBody>
          <a:bodyPr>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Aft>
                <a:spcPts val="0"/>
              </a:spcAft>
              <a:defRPr/>
            </a:pPr>
            <a:r>
              <a:rPr lang="en-US" sz="3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rPr>
              <a:t>Environmental Nanotechnology: T</a:t>
            </a:r>
            <a:r>
              <a:rPr lang="en-US" sz="32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rPr>
              <a:t>ransforming</a:t>
            </a:r>
            <a:r>
              <a:rPr lang="en-US" sz="3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rPr>
              <a:t> US Cities</a:t>
            </a:r>
            <a:endParaRPr lang="en-US" sz="3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endParaRPr>
          </a:p>
        </p:txBody>
      </p:sp>
      <p:pic>
        <p:nvPicPr>
          <p:cNvPr id="4" name="Picture 3" descr="Wendy"/>
          <p:cNvPicPr>
            <a:picLocks noChangeAspect="1" noChangeArrowheads="1"/>
          </p:cNvPicPr>
          <p:nvPr/>
        </p:nvPicPr>
        <p:blipFill>
          <a:blip r:embed="rId2" cstate="screen">
            <a:extLst/>
          </a:blip>
          <a:srcRect/>
          <a:stretch>
            <a:fillRect/>
          </a:stretch>
        </p:blipFill>
        <p:spPr bwMode="auto">
          <a:xfrm>
            <a:off x="381000" y="1676400"/>
            <a:ext cx="5071425" cy="381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4"/>
          <p:cNvSpPr/>
          <p:nvPr/>
        </p:nvSpPr>
        <p:spPr>
          <a:xfrm>
            <a:off x="5715000" y="1126253"/>
            <a:ext cx="3124200" cy="5632311"/>
          </a:xfrm>
          <a:prstGeom prst="rect">
            <a:avLst/>
          </a:prstGeom>
          <a:blipFill>
            <a:blip r:embed="rId3" cstate="print"/>
            <a:tile tx="0" ty="0" sx="100000" sy="100000" flip="none" algn="tl"/>
          </a:blipFill>
        </p:spPr>
        <p:style>
          <a:lnRef idx="2">
            <a:schemeClr val="accent1"/>
          </a:lnRef>
          <a:fillRef idx="1">
            <a:schemeClr val="lt1"/>
          </a:fillRef>
          <a:effectRef idx="0">
            <a:schemeClr val="accent1"/>
          </a:effectRef>
          <a:fontRef idx="minor">
            <a:schemeClr val="dk1"/>
          </a:fontRef>
        </p:style>
        <p:txBody>
          <a:bodyPr>
            <a:spAutoFit/>
            <a:scene3d>
              <a:camera prst="orthographicFront"/>
              <a:lightRig rig="glow" dir="tl">
                <a:rot lat="0" lon="0" rev="5400000"/>
              </a:lightRig>
            </a:scene3d>
            <a:sp3d contourW="12700">
              <a:bevelT w="25400" h="25400"/>
              <a:contourClr>
                <a:schemeClr val="accent6">
                  <a:shade val="73000"/>
                </a:schemeClr>
              </a:contourClr>
            </a:sp3d>
          </a:bodyPr>
          <a:lstStyle/>
          <a:p>
            <a:pPr algn="just" fontAlgn="auto">
              <a:spcBef>
                <a:spcPts val="0"/>
              </a:spcBef>
              <a:spcAft>
                <a:spcPts val="0"/>
              </a:spcAft>
              <a:defRPr/>
            </a:pPr>
            <a:r>
              <a:rPr lang="en-US" sz="2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pitchFamily="34" charset="0"/>
                <a:cs typeface="Arial" pitchFamily="34" charset="0"/>
              </a:rPr>
              <a:t>“The TiO2 mixture was sprayed on 26,000 feet of blue fabric, and HWKN principal Matthias </a:t>
            </a:r>
            <a:r>
              <a:rPr lang="en-US" sz="20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pitchFamily="34" charset="0"/>
                <a:cs typeface="Arial" pitchFamily="34" charset="0"/>
              </a:rPr>
              <a:t>Hollwich</a:t>
            </a:r>
            <a:r>
              <a:rPr lang="en-US" sz="2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pitchFamily="34" charset="0"/>
                <a:cs typeface="Arial" pitchFamily="34" charset="0"/>
              </a:rPr>
              <a:t> figures that by Sept. 8, when it's disassembled, "Wendy" will have digested the smog coughed up by the equivalent of 260 cars. "Wendy" looks spectacular from the elevated subways leaving Queens. “</a:t>
            </a:r>
          </a:p>
          <a:p>
            <a:pPr algn="just" fontAlgn="auto">
              <a:spcBef>
                <a:spcPts val="0"/>
              </a:spcBef>
              <a:spcAft>
                <a:spcPts val="0"/>
              </a:spcAft>
              <a:defRPr/>
            </a:pPr>
            <a:endParaRPr lang="en-US" sz="2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pitchFamily="34" charset="0"/>
              <a:cs typeface="Arial" pitchFamily="34" charset="0"/>
            </a:endParaRPr>
          </a:p>
          <a:p>
            <a:pPr algn="just" fontAlgn="auto">
              <a:spcBef>
                <a:spcPts val="0"/>
              </a:spcBef>
              <a:spcAft>
                <a:spcPts val="0"/>
              </a:spcAft>
              <a:defRPr/>
            </a:pPr>
            <a:r>
              <a:rPr lang="en-US" sz="2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pitchFamily="34" charset="0"/>
                <a:cs typeface="Arial" pitchFamily="34" charset="0"/>
              </a:rPr>
              <a:t>WALL STREET JOURNAL</a:t>
            </a:r>
            <a:endParaRPr lang="en-US" sz="2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1" descr="P107034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143000"/>
            <a:ext cx="7620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p:cNvSpPr txBox="1">
            <a:spLocks/>
          </p:cNvSpPr>
          <p:nvPr/>
        </p:nvSpPr>
        <p:spPr>
          <a:xfrm>
            <a:off x="0" y="0"/>
            <a:ext cx="9144000" cy="914400"/>
          </a:xfrm>
          <a:prstGeom prst="rect">
            <a:avLst/>
          </a:prstGeom>
        </p:spPr>
        <p:txBody>
          <a:bodyPr>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Aft>
                <a:spcPts val="0"/>
              </a:spcAft>
              <a:defRPr/>
            </a:pPr>
            <a:r>
              <a:rPr lang="en-US" sz="3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rPr>
              <a:t>Environmental Nanotechnology: T</a:t>
            </a:r>
            <a:r>
              <a:rPr lang="en-US" sz="32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rPr>
              <a:t>ransforming</a:t>
            </a:r>
            <a:r>
              <a:rPr lang="en-US" sz="3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rPr>
              <a:t> European Cities</a:t>
            </a:r>
            <a:endParaRPr lang="en-US" sz="32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0"/>
            <a:ext cx="4495800" cy="680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4673600" y="4038600"/>
            <a:ext cx="4419600" cy="2032000"/>
          </a:xfrm>
          <a:prstGeom prst="rect">
            <a:avLst/>
          </a:prstGeom>
          <a:ln w="31750">
            <a:solidFill>
              <a:schemeClr val="accent6"/>
            </a:solidFill>
          </a:ln>
        </p:spPr>
        <p:txBody>
          <a:bodyPr>
            <a:spAutoFit/>
          </a:bodyPr>
          <a:lstStyle/>
          <a:p>
            <a:pPr algn="just" fontAlgn="auto">
              <a:spcBef>
                <a:spcPts val="0"/>
              </a:spcBef>
              <a:spcAft>
                <a:spcPts val="0"/>
              </a:spcAft>
              <a:defRPr/>
            </a:pPr>
            <a:r>
              <a:rPr lang="en-US" b="1" dirty="0">
                <a:solidFill>
                  <a:srgbClr val="FFC000"/>
                </a:solidFill>
                <a:latin typeface="+mn-lt"/>
                <a:cs typeface="+mn-cs"/>
              </a:rPr>
              <a:t>Launched in 2001 with eight agencies participating, the NNI </a:t>
            </a:r>
            <a:r>
              <a:rPr lang="en-US" b="1" dirty="0">
                <a:solidFill>
                  <a:srgbClr val="FFC000"/>
                </a:solidFill>
                <a:latin typeface="+mn-lt"/>
                <a:cs typeface="+mn-cs"/>
              </a:rPr>
              <a:t>today consists </a:t>
            </a:r>
            <a:r>
              <a:rPr lang="en-US" b="1" dirty="0">
                <a:solidFill>
                  <a:srgbClr val="FFC000"/>
                </a:solidFill>
                <a:latin typeface="+mn-lt"/>
                <a:cs typeface="+mn-cs"/>
              </a:rPr>
              <a:t>of the individual and cooperative nanotechnology-related activities of 20 </a:t>
            </a:r>
            <a:r>
              <a:rPr lang="en-US" b="1" dirty="0">
                <a:solidFill>
                  <a:srgbClr val="FFC000"/>
                </a:solidFill>
                <a:latin typeface="+mn-lt"/>
                <a:cs typeface="+mn-cs"/>
              </a:rPr>
              <a:t>Federal departments </a:t>
            </a:r>
            <a:r>
              <a:rPr lang="en-US" b="1" dirty="0">
                <a:solidFill>
                  <a:srgbClr val="FFC000"/>
                </a:solidFill>
                <a:latin typeface="+mn-lt"/>
                <a:cs typeface="+mn-cs"/>
              </a:rPr>
              <a:t>and independent agencies with a range of research and regulatory roles </a:t>
            </a:r>
            <a:r>
              <a:rPr lang="en-US" b="1" dirty="0">
                <a:solidFill>
                  <a:srgbClr val="FFC000"/>
                </a:solidFill>
                <a:latin typeface="+mn-lt"/>
                <a:cs typeface="+mn-cs"/>
              </a:rPr>
              <a:t>and responsibilities</a:t>
            </a:r>
            <a:endParaRPr lang="en-US" b="1" dirty="0">
              <a:solidFill>
                <a:srgbClr val="FFC000"/>
              </a:solidFill>
              <a:latin typeface="+mn-lt"/>
              <a:cs typeface="+mn-cs"/>
            </a:endParaRPr>
          </a:p>
        </p:txBody>
      </p:sp>
      <p:pic>
        <p:nvPicPr>
          <p:cNvPr id="2052" name="Picture 4" descr="http://csreports.aspeninstitute.org/images/News_White_House_Blog_Header.jpg"/>
          <p:cNvPicPr>
            <a:picLocks noChangeAspect="1" noChangeArrowheads="1"/>
          </p:cNvPicPr>
          <p:nvPr/>
        </p:nvPicPr>
        <p:blipFill>
          <a:blip r:embed="rId3" cstate="screen">
            <a:extLst/>
          </a:blip>
          <a:srcRect/>
          <a:stretch>
            <a:fillRect/>
          </a:stretch>
        </p:blipFill>
        <p:spPr bwMode="auto">
          <a:xfrm>
            <a:off x="4800600" y="838200"/>
            <a:ext cx="4148263" cy="16771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5"/>
          <p:cNvSpPr>
            <a:spLocks noChangeShapeType="1"/>
          </p:cNvSpPr>
          <p:nvPr/>
        </p:nvSpPr>
        <p:spPr bwMode="auto">
          <a:xfrm>
            <a:off x="4343400" y="1447800"/>
            <a:ext cx="0" cy="4419600"/>
          </a:xfrm>
          <a:prstGeom prst="line">
            <a:avLst/>
          </a:prstGeom>
          <a:noFill/>
          <a:ln w="38100">
            <a:solidFill>
              <a:schemeClr val="bg1"/>
            </a:solidFill>
            <a:round/>
            <a:headEnd/>
            <a:tailEnd/>
          </a:ln>
          <a:effectLst>
            <a:outerShdw blurRad="63500" dist="23000" dir="5400000" rotWithShape="0">
              <a:srgbClr val="000000">
                <a:alpha val="34999"/>
              </a:srgbClr>
            </a:outerShdw>
          </a:effectLst>
        </p:spPr>
        <p:txBody>
          <a:bodyPr/>
          <a:lstStyle/>
          <a:p>
            <a:pPr fontAlgn="auto">
              <a:spcBef>
                <a:spcPts val="0"/>
              </a:spcBef>
              <a:spcAft>
                <a:spcPts val="0"/>
              </a:spcAft>
              <a:defRPr/>
            </a:pPr>
            <a:endParaRPr lang="en-US">
              <a:latin typeface="+mn-lt"/>
              <a:ea typeface="ＭＳ Ｐゴシック" charset="-128"/>
              <a:cs typeface="ＭＳ Ｐゴシック" charset="-128"/>
            </a:endParaRPr>
          </a:p>
        </p:txBody>
      </p:sp>
      <p:sp>
        <p:nvSpPr>
          <p:cNvPr id="33794" name="Line 6"/>
          <p:cNvSpPr>
            <a:spLocks noChangeShapeType="1"/>
          </p:cNvSpPr>
          <p:nvPr/>
        </p:nvSpPr>
        <p:spPr bwMode="auto">
          <a:xfrm flipV="1">
            <a:off x="1752600" y="3352800"/>
            <a:ext cx="381000" cy="0"/>
          </a:xfrm>
          <a:prstGeom prst="line">
            <a:avLst/>
          </a:prstGeom>
          <a:noFill/>
          <a:ln w="38100">
            <a:solidFill>
              <a:srgbClr val="00AA00"/>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4" name="Text Box 7"/>
          <p:cNvSpPr txBox="1">
            <a:spLocks noChangeArrowheads="1"/>
          </p:cNvSpPr>
          <p:nvPr/>
        </p:nvSpPr>
        <p:spPr bwMode="auto">
          <a:xfrm>
            <a:off x="457200" y="3124200"/>
            <a:ext cx="1371600" cy="400050"/>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spAutoFit/>
          </a:bodyPr>
          <a:lstStyle>
            <a:lvl1pPr eaLnBrk="0" hangingPunct="0">
              <a:defRPr sz="2900" b="1">
                <a:solidFill>
                  <a:srgbClr val="7F7F7F"/>
                </a:solidFill>
                <a:latin typeface="Arial" charset="0"/>
                <a:ea typeface="ＭＳ Ｐゴシック" pitchFamily="28" charset="-128"/>
              </a:defRPr>
            </a:lvl1pPr>
            <a:lvl2pPr marL="742950" indent="-285750" eaLnBrk="0" hangingPunct="0">
              <a:defRPr sz="2900" b="1">
                <a:solidFill>
                  <a:srgbClr val="7F7F7F"/>
                </a:solidFill>
                <a:latin typeface="Arial" charset="0"/>
                <a:ea typeface="ＭＳ Ｐゴシック" pitchFamily="28" charset="-128"/>
              </a:defRPr>
            </a:lvl2pPr>
            <a:lvl3pPr marL="1143000" indent="-228600" eaLnBrk="0" hangingPunct="0">
              <a:defRPr sz="2900" b="1">
                <a:solidFill>
                  <a:srgbClr val="7F7F7F"/>
                </a:solidFill>
                <a:latin typeface="Arial" charset="0"/>
                <a:ea typeface="ＭＳ Ｐゴシック" pitchFamily="28" charset="-128"/>
              </a:defRPr>
            </a:lvl3pPr>
            <a:lvl4pPr marL="1600200" indent="-228600" eaLnBrk="0" hangingPunct="0">
              <a:defRPr sz="2900" b="1">
                <a:solidFill>
                  <a:srgbClr val="7F7F7F"/>
                </a:solidFill>
                <a:latin typeface="Arial" charset="0"/>
                <a:ea typeface="ＭＳ Ｐゴシック" pitchFamily="28" charset="-128"/>
              </a:defRPr>
            </a:lvl4pPr>
            <a:lvl5pPr marL="2057400" indent="-228600" eaLnBrk="0" hangingPunct="0">
              <a:defRPr sz="2900" b="1">
                <a:solidFill>
                  <a:srgbClr val="7F7F7F"/>
                </a:solidFill>
                <a:latin typeface="Arial" charset="0"/>
                <a:ea typeface="ＭＳ Ｐゴシック" pitchFamily="28" charset="-128"/>
              </a:defRPr>
            </a:lvl5pPr>
            <a:lvl6pPr marL="2514600" indent="-228600" eaLnBrk="0" fontAlgn="base" hangingPunct="0">
              <a:spcBef>
                <a:spcPct val="0"/>
              </a:spcBef>
              <a:spcAft>
                <a:spcPct val="0"/>
              </a:spcAft>
              <a:defRPr sz="2900" b="1">
                <a:solidFill>
                  <a:srgbClr val="7F7F7F"/>
                </a:solidFill>
                <a:latin typeface="Arial" charset="0"/>
                <a:ea typeface="ＭＳ Ｐゴシック" pitchFamily="28" charset="-128"/>
              </a:defRPr>
            </a:lvl6pPr>
            <a:lvl7pPr marL="2971800" indent="-228600" eaLnBrk="0" fontAlgn="base" hangingPunct="0">
              <a:spcBef>
                <a:spcPct val="0"/>
              </a:spcBef>
              <a:spcAft>
                <a:spcPct val="0"/>
              </a:spcAft>
              <a:defRPr sz="2900" b="1">
                <a:solidFill>
                  <a:srgbClr val="7F7F7F"/>
                </a:solidFill>
                <a:latin typeface="Arial" charset="0"/>
                <a:ea typeface="ＭＳ Ｐゴシック" pitchFamily="28" charset="-128"/>
              </a:defRPr>
            </a:lvl7pPr>
            <a:lvl8pPr marL="3429000" indent="-228600" eaLnBrk="0" fontAlgn="base" hangingPunct="0">
              <a:spcBef>
                <a:spcPct val="0"/>
              </a:spcBef>
              <a:spcAft>
                <a:spcPct val="0"/>
              </a:spcAft>
              <a:defRPr sz="2900" b="1">
                <a:solidFill>
                  <a:srgbClr val="7F7F7F"/>
                </a:solidFill>
                <a:latin typeface="Arial" charset="0"/>
                <a:ea typeface="ＭＳ Ｐゴシック" pitchFamily="28" charset="-128"/>
              </a:defRPr>
            </a:lvl8pPr>
            <a:lvl9pPr marL="3886200" indent="-228600" eaLnBrk="0" fontAlgn="base" hangingPunct="0">
              <a:spcBef>
                <a:spcPct val="0"/>
              </a:spcBef>
              <a:spcAft>
                <a:spcPct val="0"/>
              </a:spcAft>
              <a:defRPr sz="2900" b="1">
                <a:solidFill>
                  <a:srgbClr val="7F7F7F"/>
                </a:solidFill>
                <a:latin typeface="Arial" charset="0"/>
                <a:ea typeface="ＭＳ Ｐゴシック" pitchFamily="28" charset="-128"/>
              </a:defRPr>
            </a:lvl9pPr>
          </a:lstStyle>
          <a:p>
            <a:pPr algn="ctr" eaLnBrk="1" fontAlgn="auto" hangingPunct="1">
              <a:spcBef>
                <a:spcPct val="50000"/>
              </a:spcBef>
              <a:spcAft>
                <a:spcPts val="0"/>
              </a:spcAft>
              <a:defRPr/>
            </a:pPr>
            <a:r>
              <a:rPr lang="en-US" sz="2000">
                <a:solidFill>
                  <a:srgbClr val="0000FF"/>
                </a:solidFill>
                <a:latin typeface="+mn-lt"/>
              </a:rPr>
              <a:t>Treated</a:t>
            </a:r>
          </a:p>
        </p:txBody>
      </p:sp>
      <p:sp>
        <p:nvSpPr>
          <p:cNvPr id="5" name="Text Box 8"/>
          <p:cNvSpPr txBox="1">
            <a:spLocks noChangeArrowheads="1"/>
          </p:cNvSpPr>
          <p:nvPr/>
        </p:nvSpPr>
        <p:spPr bwMode="auto">
          <a:xfrm>
            <a:off x="7183438" y="3089275"/>
            <a:ext cx="1371600" cy="400050"/>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spAutoFit/>
          </a:bodyPr>
          <a:lstStyle>
            <a:lvl1pPr eaLnBrk="0" hangingPunct="0">
              <a:defRPr sz="2900" b="1">
                <a:solidFill>
                  <a:srgbClr val="7F7F7F"/>
                </a:solidFill>
                <a:latin typeface="Arial" charset="0"/>
                <a:ea typeface="ＭＳ Ｐゴシック" pitchFamily="28" charset="-128"/>
              </a:defRPr>
            </a:lvl1pPr>
            <a:lvl2pPr marL="742950" indent="-285750" eaLnBrk="0" hangingPunct="0">
              <a:defRPr sz="2900" b="1">
                <a:solidFill>
                  <a:srgbClr val="7F7F7F"/>
                </a:solidFill>
                <a:latin typeface="Arial" charset="0"/>
                <a:ea typeface="ＭＳ Ｐゴシック" pitchFamily="28" charset="-128"/>
              </a:defRPr>
            </a:lvl2pPr>
            <a:lvl3pPr marL="1143000" indent="-228600" eaLnBrk="0" hangingPunct="0">
              <a:defRPr sz="2900" b="1">
                <a:solidFill>
                  <a:srgbClr val="7F7F7F"/>
                </a:solidFill>
                <a:latin typeface="Arial" charset="0"/>
                <a:ea typeface="ＭＳ Ｐゴシック" pitchFamily="28" charset="-128"/>
              </a:defRPr>
            </a:lvl3pPr>
            <a:lvl4pPr marL="1600200" indent="-228600" eaLnBrk="0" hangingPunct="0">
              <a:defRPr sz="2900" b="1">
                <a:solidFill>
                  <a:srgbClr val="7F7F7F"/>
                </a:solidFill>
                <a:latin typeface="Arial" charset="0"/>
                <a:ea typeface="ＭＳ Ｐゴシック" pitchFamily="28" charset="-128"/>
              </a:defRPr>
            </a:lvl4pPr>
            <a:lvl5pPr marL="2057400" indent="-228600" eaLnBrk="0" hangingPunct="0">
              <a:defRPr sz="2900" b="1">
                <a:solidFill>
                  <a:srgbClr val="7F7F7F"/>
                </a:solidFill>
                <a:latin typeface="Arial" charset="0"/>
                <a:ea typeface="ＭＳ Ｐゴシック" pitchFamily="28" charset="-128"/>
              </a:defRPr>
            </a:lvl5pPr>
            <a:lvl6pPr marL="2514600" indent="-228600" eaLnBrk="0" fontAlgn="base" hangingPunct="0">
              <a:spcBef>
                <a:spcPct val="0"/>
              </a:spcBef>
              <a:spcAft>
                <a:spcPct val="0"/>
              </a:spcAft>
              <a:defRPr sz="2900" b="1">
                <a:solidFill>
                  <a:srgbClr val="7F7F7F"/>
                </a:solidFill>
                <a:latin typeface="Arial" charset="0"/>
                <a:ea typeface="ＭＳ Ｐゴシック" pitchFamily="28" charset="-128"/>
              </a:defRPr>
            </a:lvl6pPr>
            <a:lvl7pPr marL="2971800" indent="-228600" eaLnBrk="0" fontAlgn="base" hangingPunct="0">
              <a:spcBef>
                <a:spcPct val="0"/>
              </a:spcBef>
              <a:spcAft>
                <a:spcPct val="0"/>
              </a:spcAft>
              <a:defRPr sz="2900" b="1">
                <a:solidFill>
                  <a:srgbClr val="7F7F7F"/>
                </a:solidFill>
                <a:latin typeface="Arial" charset="0"/>
                <a:ea typeface="ＭＳ Ｐゴシック" pitchFamily="28" charset="-128"/>
              </a:defRPr>
            </a:lvl7pPr>
            <a:lvl8pPr marL="3429000" indent="-228600" eaLnBrk="0" fontAlgn="base" hangingPunct="0">
              <a:spcBef>
                <a:spcPct val="0"/>
              </a:spcBef>
              <a:spcAft>
                <a:spcPct val="0"/>
              </a:spcAft>
              <a:defRPr sz="2900" b="1">
                <a:solidFill>
                  <a:srgbClr val="7F7F7F"/>
                </a:solidFill>
                <a:latin typeface="Arial" charset="0"/>
                <a:ea typeface="ＭＳ Ｐゴシック" pitchFamily="28" charset="-128"/>
              </a:defRPr>
            </a:lvl8pPr>
            <a:lvl9pPr marL="3886200" indent="-228600" eaLnBrk="0" fontAlgn="base" hangingPunct="0">
              <a:spcBef>
                <a:spcPct val="0"/>
              </a:spcBef>
              <a:spcAft>
                <a:spcPct val="0"/>
              </a:spcAft>
              <a:defRPr sz="2900" b="1">
                <a:solidFill>
                  <a:srgbClr val="7F7F7F"/>
                </a:solidFill>
                <a:latin typeface="Arial" charset="0"/>
                <a:ea typeface="ＭＳ Ｐゴシック" pitchFamily="28" charset="-128"/>
              </a:defRPr>
            </a:lvl9pPr>
          </a:lstStyle>
          <a:p>
            <a:pPr algn="ctr" eaLnBrk="1" fontAlgn="auto" hangingPunct="1">
              <a:spcBef>
                <a:spcPct val="50000"/>
              </a:spcBef>
              <a:spcAft>
                <a:spcPts val="0"/>
              </a:spcAft>
              <a:defRPr/>
            </a:pPr>
            <a:r>
              <a:rPr lang="en-US" sz="2000" dirty="0">
                <a:solidFill>
                  <a:srgbClr val="0000FF"/>
                </a:solidFill>
                <a:latin typeface="+mn-lt"/>
              </a:rPr>
              <a:t>Untreated</a:t>
            </a:r>
          </a:p>
        </p:txBody>
      </p:sp>
      <p:sp>
        <p:nvSpPr>
          <p:cNvPr id="33797" name="Line 9"/>
          <p:cNvSpPr>
            <a:spLocks noChangeShapeType="1"/>
          </p:cNvSpPr>
          <p:nvPr/>
        </p:nvSpPr>
        <p:spPr bwMode="auto">
          <a:xfrm flipH="1">
            <a:off x="6931025" y="3335338"/>
            <a:ext cx="304800" cy="0"/>
          </a:xfrm>
          <a:prstGeom prst="line">
            <a:avLst/>
          </a:prstGeom>
          <a:noFill/>
          <a:ln w="38100">
            <a:solidFill>
              <a:srgbClr val="00AA00"/>
            </a:solidFill>
            <a:round/>
            <a:headEnd/>
            <a:tailEnd type="stealth" w="lg" len="lg"/>
          </a:ln>
          <a:extLst>
            <a:ext uri="{909E8E84-426E-40DD-AFC4-6F175D3DCCD1}">
              <a14:hiddenFill xmlns:a14="http://schemas.microsoft.com/office/drawing/2010/main">
                <a:noFill/>
              </a14:hiddenFill>
            </a:ext>
          </a:extLst>
        </p:spPr>
        <p:txBody>
          <a:bodyPr/>
          <a:lstStyle/>
          <a:p>
            <a:endParaRPr lang="en-GB"/>
          </a:p>
        </p:txBody>
      </p:sp>
      <p:sp>
        <p:nvSpPr>
          <p:cNvPr id="33798" name="Text Box 10"/>
          <p:cNvSpPr txBox="1">
            <a:spLocks noChangeArrowheads="1"/>
          </p:cNvSpPr>
          <p:nvPr/>
        </p:nvSpPr>
        <p:spPr bwMode="auto">
          <a:xfrm>
            <a:off x="1143000" y="5867400"/>
            <a:ext cx="6300788" cy="8302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spcBef>
                <a:spcPct val="50000"/>
              </a:spcBef>
            </a:pPr>
            <a:r>
              <a:rPr lang="en-US" altLang="en-US" sz="1600"/>
              <a:t>PURETI Clean was sprayed on the concrete flooring of SunLife Stadium in Miami, FL in a 2 step process. The bio-grime accumulated on the right over the course of just 6 weeks while the treated row stayed clean.</a:t>
            </a:r>
          </a:p>
        </p:txBody>
      </p:sp>
      <p:sp>
        <p:nvSpPr>
          <p:cNvPr id="8" name="TextBox 16"/>
          <p:cNvSpPr txBox="1">
            <a:spLocks noChangeArrowheads="1"/>
          </p:cNvSpPr>
          <p:nvPr/>
        </p:nvSpPr>
        <p:spPr bwMode="auto">
          <a:xfrm>
            <a:off x="280988" y="284163"/>
            <a:ext cx="7237879" cy="646331"/>
          </a:xfrm>
          <a:prstGeom prst="rect">
            <a:avLst/>
          </a:prstGeom>
          <a:noFill/>
          <a:ln w="9525">
            <a:noFill/>
            <a:miter lim="800000"/>
            <a:headEnd/>
            <a:tailEnd/>
          </a:ln>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fontAlgn="auto">
              <a:spcBef>
                <a:spcPts val="0"/>
              </a:spcBef>
              <a:spcAft>
                <a:spcPts val="0"/>
              </a:spcAft>
              <a:defRPr/>
            </a:pPr>
            <a:r>
              <a:rPr lang="en-US"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PURETI Keeps Stadiums Clean </a:t>
            </a:r>
          </a:p>
        </p:txBody>
      </p:sp>
      <p:pic>
        <p:nvPicPr>
          <p:cNvPr id="33800" name="Picture 9" descr="ROW 8 untreated Week 4.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18013" y="1936750"/>
            <a:ext cx="2395537" cy="326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1" name="Picture 11" descr="ROW 6 Treated week 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62163" y="1912938"/>
            <a:ext cx="2193925"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2" name="Picture 2" descr="http://blogs.trb.com/sports/custom/business/blog/SunLifeStadium_Logo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4863" y="4213225"/>
            <a:ext cx="1117600" cy="102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4"/>
          <p:cNvSpPr txBox="1">
            <a:spLocks/>
          </p:cNvSpPr>
          <p:nvPr/>
        </p:nvSpPr>
        <p:spPr>
          <a:xfrm>
            <a:off x="474663" y="454025"/>
            <a:ext cx="7704137" cy="587375"/>
          </a:xfrm>
          <a:prstGeom prst="rect">
            <a:avLst/>
          </a:prstGeom>
        </p:spPr>
        <p:txBody>
          <a:bodyPr lIns="0" tIns="0" rIns="0" bIns="0"/>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059591" fontAlgn="auto">
              <a:spcAft>
                <a:spcPts val="0"/>
              </a:spcAft>
              <a:defRPr/>
            </a:pPr>
            <a:r>
              <a:rPr lang="en-GB" sz="3991" b="1" cap="small" dirty="0" smtClean="0">
                <a:solidFill>
                  <a:srgbClr val="FFC000"/>
                </a:solidFill>
              </a:rPr>
              <a:t>Camden NOx Reduction Trial </a:t>
            </a:r>
            <a:endParaRPr lang="en-GB" sz="3991" b="1" cap="small" dirty="0">
              <a:solidFill>
                <a:srgbClr val="FFC000"/>
              </a:solidFill>
            </a:endParaRPr>
          </a:p>
        </p:txBody>
      </p:sp>
      <p:pic>
        <p:nvPicPr>
          <p:cNvPr id="1040"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905000"/>
            <a:ext cx="3308350"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79875" y="2419350"/>
            <a:ext cx="4800600"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38" name="Object 14"/>
          <p:cNvGraphicFramePr>
            <a:graphicFrameLocks noChangeAspect="1"/>
          </p:cNvGraphicFramePr>
          <p:nvPr/>
        </p:nvGraphicFramePr>
        <p:xfrm>
          <a:off x="800100" y="4341813"/>
          <a:ext cx="3179763" cy="2112962"/>
        </p:xfrm>
        <a:graphic>
          <a:graphicData uri="http://schemas.openxmlformats.org/presentationml/2006/ole">
            <mc:AlternateContent xmlns:mc="http://schemas.openxmlformats.org/markup-compatibility/2006">
              <mc:Choice xmlns:v="urn:schemas-microsoft-com:vml" Requires="v">
                <p:oleObj spid="_x0000_s1044" name="Graph" r:id="rId6" imgW="5486400" imgH="3657600" progId="">
                  <p:embed/>
                </p:oleObj>
              </mc:Choice>
              <mc:Fallback>
                <p:oleObj name="Graph" r:id="rId6" imgW="5486400" imgH="3657600" progId="">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0100" y="4341813"/>
                        <a:ext cx="3179763" cy="211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47625">
                            <a:solidFill>
                              <a:srgbClr val="000000"/>
                            </a:solidFill>
                            <a:miter lim="800000"/>
                            <a:headEnd/>
                            <a:tailEnd/>
                          </a14:hiddenLine>
                        </a:ext>
                      </a:extLst>
                    </p:spPr>
                  </p:pic>
                </p:oleObj>
              </mc:Fallback>
            </mc:AlternateContent>
          </a:graphicData>
        </a:graphic>
      </p:graphicFrame>
      <p:pic>
        <p:nvPicPr>
          <p:cNvPr id="1042" name="Picture 6"/>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92675" y="4341813"/>
            <a:ext cx="3176588" cy="211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7"/>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029200" y="1447800"/>
            <a:ext cx="1808163"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 y="1143000"/>
            <a:ext cx="3811588" cy="508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4"/>
          <p:cNvSpPr txBox="1">
            <a:spLocks/>
          </p:cNvSpPr>
          <p:nvPr/>
        </p:nvSpPr>
        <p:spPr>
          <a:xfrm>
            <a:off x="112713" y="201613"/>
            <a:ext cx="8494712" cy="587375"/>
          </a:xfrm>
          <a:prstGeom prst="rect">
            <a:avLst/>
          </a:prstGeom>
        </p:spPr>
        <p:txBody>
          <a:bodyPr lIns="0" tIns="0" rIns="0" bIns="0"/>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059591" fontAlgn="auto">
              <a:spcAft>
                <a:spcPts val="0"/>
              </a:spcAft>
              <a:defRPr/>
            </a:pPr>
            <a:r>
              <a:rPr lang="en-GB" sz="3265" b="1" cap="small" dirty="0" smtClean="0">
                <a:solidFill>
                  <a:srgbClr val="FFC000"/>
                </a:solidFill>
              </a:rPr>
              <a:t>University of Sheffield / London College of Fashion</a:t>
            </a:r>
            <a:endParaRPr lang="en-GB" sz="3265" b="1" cap="small" dirty="0">
              <a:solidFill>
                <a:srgbClr val="FFC000"/>
              </a:solidFill>
            </a:endParaRPr>
          </a:p>
        </p:txBody>
      </p:sp>
      <p:pic>
        <p:nvPicPr>
          <p:cNvPr id="3789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989638"/>
            <a:ext cx="1939925"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2"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40200" y="1169988"/>
            <a:ext cx="4822825" cy="271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40200" y="6035675"/>
            <a:ext cx="17637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TextBox 7"/>
          <p:cNvSpPr txBox="1">
            <a:spLocks noChangeArrowheads="1"/>
          </p:cNvSpPr>
          <p:nvPr/>
        </p:nvSpPr>
        <p:spPr bwMode="auto">
          <a:xfrm>
            <a:off x="4035425" y="4267200"/>
            <a:ext cx="4962525"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1058863">
              <a:defRPr>
                <a:solidFill>
                  <a:schemeClr val="tx1"/>
                </a:solidFill>
                <a:latin typeface="Calibri" panose="020F0502020204030204" pitchFamily="34" charset="0"/>
                <a:cs typeface="Arial" panose="020B0604020202020204" pitchFamily="34" charset="0"/>
              </a:defRPr>
            </a:lvl1pPr>
            <a:lvl2pPr marL="742950" indent="-285750" defTabSz="1058863">
              <a:defRPr>
                <a:solidFill>
                  <a:schemeClr val="tx1"/>
                </a:solidFill>
                <a:latin typeface="Calibri" panose="020F0502020204030204" pitchFamily="34" charset="0"/>
                <a:cs typeface="Arial" panose="020B0604020202020204" pitchFamily="34" charset="0"/>
              </a:defRPr>
            </a:lvl2pPr>
            <a:lvl3pPr marL="1143000" indent="-228600" defTabSz="1058863">
              <a:defRPr>
                <a:solidFill>
                  <a:schemeClr val="tx1"/>
                </a:solidFill>
                <a:latin typeface="Calibri" panose="020F0502020204030204" pitchFamily="34" charset="0"/>
                <a:cs typeface="Arial" panose="020B0604020202020204" pitchFamily="34" charset="0"/>
              </a:defRPr>
            </a:lvl3pPr>
            <a:lvl4pPr marL="1600200" indent="-228600" defTabSz="1058863">
              <a:defRPr>
                <a:solidFill>
                  <a:schemeClr val="tx1"/>
                </a:solidFill>
                <a:latin typeface="Calibri" panose="020F0502020204030204" pitchFamily="34" charset="0"/>
                <a:cs typeface="Arial" panose="020B0604020202020204" pitchFamily="34" charset="0"/>
              </a:defRPr>
            </a:lvl4pPr>
            <a:lvl5pPr marL="2057400" indent="-228600" defTabSz="1058863">
              <a:defRPr>
                <a:solidFill>
                  <a:schemeClr val="tx1"/>
                </a:solidFill>
                <a:latin typeface="Calibri" panose="020F0502020204030204" pitchFamily="34" charset="0"/>
                <a:cs typeface="Arial" panose="020B0604020202020204" pitchFamily="34" charset="0"/>
              </a:defRPr>
            </a:lvl5pPr>
            <a:lvl6pPr marL="2514600" indent="-228600" defTabSz="1058863"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1058863"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1058863"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1058863"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a:r>
              <a:rPr lang="en-GB" altLang="en-US" sz="2400" b="1">
                <a:solidFill>
                  <a:srgbClr val="FFC000"/>
                </a:solidFill>
              </a:rPr>
              <a:t>Field of Jeans: Catalytic Clothing</a:t>
            </a:r>
          </a:p>
          <a:p>
            <a:endParaRPr lang="en-GB" altLang="en-US" sz="2400" b="1">
              <a:solidFill>
                <a:srgbClr val="FFC000"/>
              </a:solidFill>
            </a:endParaRPr>
          </a:p>
          <a:p>
            <a:r>
              <a:rPr lang="en-GB" altLang="en-US" sz="2400" b="1">
                <a:solidFill>
                  <a:srgbClr val="FFC000"/>
                </a:solidFill>
              </a:rPr>
              <a:t>In Praise of Air: Catalytic Poetry…. 20 cars!  A day!</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72627" y="1371600"/>
            <a:ext cx="8610600" cy="5364044"/>
          </a:xfrm>
          <a:prstGeom prst="rect">
            <a:avLst/>
          </a:prstGeom>
          <a:ln>
            <a:noFill/>
          </a:ln>
          <a:effectLst>
            <a:softEdge rad="112500"/>
          </a:effectLst>
        </p:spPr>
      </p:pic>
      <p:sp>
        <p:nvSpPr>
          <p:cNvPr id="5" name="Title 4"/>
          <p:cNvSpPr>
            <a:spLocks noGrp="1"/>
          </p:cNvSpPr>
          <p:nvPr>
            <p:ph type="title"/>
          </p:nvPr>
        </p:nvSpPr>
        <p:spPr>
          <a:xfrm>
            <a:off x="393700" y="88900"/>
            <a:ext cx="8229600" cy="1143000"/>
          </a:xfrm>
        </p:spPr>
        <p:txBody>
          <a:bodyPr rtlCol="0">
            <a:normAutofit fontScale="90000"/>
          </a:bodyPr>
          <a:lstStyle/>
          <a:p>
            <a:pPr fontAlgn="auto">
              <a:spcAft>
                <a:spcPts val="0"/>
              </a:spcAft>
              <a:defRPr/>
            </a:pPr>
            <a:r>
              <a:rPr lang="en-US" b="1" dirty="0" smtClean="0">
                <a:solidFill>
                  <a:srgbClr val="FFC000"/>
                </a:solidFill>
              </a:rPr>
              <a:t>It is important to consider health and safety</a:t>
            </a:r>
            <a:endParaRPr lang="en-US" b="1" dirty="0">
              <a:solidFill>
                <a:srgbClr val="FFC00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a:xfrm>
            <a:off x="-33338" y="315913"/>
            <a:ext cx="9144001" cy="1143000"/>
          </a:xfrm>
        </p:spPr>
        <p:txBody>
          <a:bodyPr/>
          <a:lstStyle/>
          <a:p>
            <a:r>
              <a:rPr lang="en-US" altLang="en-US" sz="3600" b="1" smtClean="0">
                <a:solidFill>
                  <a:srgbClr val="FFC000"/>
                </a:solidFill>
              </a:rPr>
              <a:t>Our research (highlighted by the EU Commission) on safety of nanomaterials. </a:t>
            </a:r>
          </a:p>
        </p:txBody>
      </p:sp>
      <p:sp>
        <p:nvSpPr>
          <p:cNvPr id="39938" name="Content Placeholder 2"/>
          <p:cNvSpPr txBox="1">
            <a:spLocks/>
          </p:cNvSpPr>
          <p:nvPr/>
        </p:nvSpPr>
        <p:spPr bwMode="auto">
          <a:xfrm>
            <a:off x="227013" y="1660525"/>
            <a:ext cx="8764587"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spcBef>
                <a:spcPct val="20000"/>
              </a:spcBef>
              <a:buFont typeface="Arial" panose="020B0604020202020204" pitchFamily="34" charset="0"/>
              <a:buNone/>
            </a:pPr>
            <a:r>
              <a:rPr lang="en-US" altLang="en-US" sz="1600">
                <a:solidFill>
                  <a:srgbClr val="FFFF00"/>
                </a:solidFill>
                <a:latin typeface="Arial" panose="020B0604020202020204" pitchFamily="34" charset="0"/>
              </a:rPr>
              <a:t>Degradation of CNTs containing composites. (Left) surface of CNT-Epoxy surface before exposure to UV; (Right) magnified agglomerate of nanotubes on the surface, showing also cracking of the matrix and partially unprotected nanomaterials.</a:t>
            </a:r>
          </a:p>
          <a:p>
            <a:pPr>
              <a:spcBef>
                <a:spcPct val="20000"/>
              </a:spcBef>
              <a:buFont typeface="Arial" panose="020B0604020202020204" pitchFamily="34" charset="0"/>
              <a:buChar char="•"/>
            </a:pPr>
            <a:endParaRPr lang="en-US" altLang="en-US" sz="1600"/>
          </a:p>
        </p:txBody>
      </p:sp>
      <p:grpSp>
        <p:nvGrpSpPr>
          <p:cNvPr id="39939" name="Group 5"/>
          <p:cNvGrpSpPr>
            <a:grpSpLocks/>
          </p:cNvGrpSpPr>
          <p:nvPr/>
        </p:nvGrpSpPr>
        <p:grpSpPr bwMode="auto">
          <a:xfrm>
            <a:off x="1371600" y="2689225"/>
            <a:ext cx="6081713" cy="3244850"/>
            <a:chOff x="3028950" y="2289810"/>
            <a:chExt cx="3086100" cy="1555111"/>
          </a:xfrm>
        </p:grpSpPr>
        <p:pic>
          <p:nvPicPr>
            <p:cNvPr id="7" name="Picture 6" descr="Macintosh HD:Users:RaulTejerina:Desktop:060712-069.jpg"/>
            <p:cNvPicPr>
              <a:picLocks noChangeAspect="1"/>
            </p:cNvPicPr>
            <p:nvPr/>
          </p:nvPicPr>
          <p:blipFill>
            <a:blip r:embed="rId2" cstate="screen">
              <a:extLst/>
            </a:blip>
            <a:srcRect/>
            <a:stretch>
              <a:fillRect/>
            </a:stretch>
          </p:blipFill>
          <p:spPr bwMode="auto">
            <a:xfrm>
              <a:off x="4536358" y="2290441"/>
              <a:ext cx="1578692" cy="15544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8" name="Picture 7"/>
            <p:cNvPicPr>
              <a:picLocks noChangeAspect="1"/>
            </p:cNvPicPr>
            <p:nvPr/>
          </p:nvPicPr>
          <p:blipFill>
            <a:blip r:embed="rId3" cstate="screen">
              <a:extLst/>
            </a:blip>
            <a:stretch>
              <a:fillRect/>
            </a:stretch>
          </p:blipFill>
          <p:spPr>
            <a:xfrm>
              <a:off x="3028950" y="2289810"/>
              <a:ext cx="1576726" cy="15544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grpSp>
      <p:sp>
        <p:nvSpPr>
          <p:cNvPr id="39940" name="Rectangle 2"/>
          <p:cNvSpPr>
            <a:spLocks noChangeArrowheads="1"/>
          </p:cNvSpPr>
          <p:nvPr/>
        </p:nvSpPr>
        <p:spPr bwMode="auto">
          <a:xfrm>
            <a:off x="152400" y="5934075"/>
            <a:ext cx="8991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b="1">
                <a:latin typeface="Open Sans"/>
              </a:rPr>
              <a:t>Orlov, A. et al. </a:t>
            </a:r>
            <a:r>
              <a:rPr lang="en-US" altLang="en-US">
                <a:latin typeface="Open Sans"/>
              </a:rPr>
              <a:t>"Development of a conceptual framework for evaluation of nanomaterials release from nanocomposites: environmental and toxicological implications",Science of the Total Environment, 473-474, 9-19, 2014.</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scene3d>
              <a:camera prst="orthographicFront"/>
              <a:lightRig rig="glow" dir="tl">
                <a:rot lat="0" lon="0" rev="5400000"/>
              </a:lightRig>
            </a:scene3d>
            <a:sp3d contourW="12700">
              <a:bevelT w="25400" h="25400"/>
              <a:contourClr>
                <a:schemeClr val="accent6">
                  <a:shade val="73000"/>
                </a:schemeClr>
              </a:contourClr>
            </a:sp3d>
          </a:bodyPr>
          <a:lstStyle/>
          <a:p>
            <a:pPr fontAlgn="auto">
              <a:spcAft>
                <a:spcPts val="0"/>
              </a:spcAft>
              <a:defRPr/>
            </a:pPr>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Acknowledgements</a:t>
            </a:r>
            <a:endParaRPr lang="en-US"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Content Placeholder 2"/>
          <p:cNvSpPr>
            <a:spLocks noGrp="1"/>
          </p:cNvSpPr>
          <p:nvPr>
            <p:ph idx="1"/>
          </p:nvPr>
        </p:nvSpPr>
        <p:spPr/>
        <p:txBody>
          <a:bodyPr rtlCol="0">
            <a:normAutofit/>
            <a:scene3d>
              <a:camera prst="orthographicFront"/>
              <a:lightRig rig="glow" dir="tl">
                <a:rot lat="0" lon="0" rev="5400000"/>
              </a:lightRig>
            </a:scene3d>
            <a:sp3d contourW="12700">
              <a:bevelT w="25400" h="25400"/>
              <a:contourClr>
                <a:schemeClr val="accent6">
                  <a:shade val="73000"/>
                </a:schemeClr>
              </a:contourClr>
            </a:sp3d>
          </a:bodyPr>
          <a:lstStyle/>
          <a:p>
            <a:pPr fontAlgn="auto">
              <a:spcAft>
                <a:spcPts val="0"/>
              </a:spcAft>
              <a:defRPr/>
            </a:pPr>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Funding from 6 NSF grants: OCE-0923038, CBET -1152732, DMR-1206562, DMR-1254600, CBET-1342028, DMR-1231586;</a:t>
            </a:r>
          </a:p>
          <a:p>
            <a:pPr fontAlgn="auto">
              <a:spcAft>
                <a:spcPts val="0"/>
              </a:spcAft>
              <a:defRPr/>
            </a:pPr>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Funding from NIST, NY State, DOE, BNL and DOT.</a:t>
            </a:r>
          </a:p>
          <a:p>
            <a:pPr fontAlgn="auto">
              <a:spcAft>
                <a:spcPts val="0"/>
              </a:spcAft>
              <a:defRPr/>
            </a:pPr>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My Ph.D. students: Dr. Peichuan Shen, Dr. Shen Zhao, Girish Ramakrishnan, </a:t>
            </a:r>
            <a:r>
              <a:rPr lang="en-US"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Qiyuan</a:t>
            </a:r>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Wu. </a:t>
            </a:r>
            <a:endParaRPr lang="en-US"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a:xfrm>
            <a:off x="457200" y="152400"/>
            <a:ext cx="8229600" cy="1143000"/>
          </a:xfrm>
        </p:spPr>
        <p:txBody>
          <a:bodyPr/>
          <a:lstStyle/>
          <a:p>
            <a:r>
              <a:rPr lang="en-US" altLang="en-US" b="1" smtClean="0">
                <a:solidFill>
                  <a:srgbClr val="FFC000"/>
                </a:solidFill>
              </a:rPr>
              <a:t>Questions?</a:t>
            </a:r>
          </a:p>
        </p:txBody>
      </p:sp>
      <p:pic>
        <p:nvPicPr>
          <p:cNvPr id="3078" name="Picture 6" descr="Cover image"/>
          <p:cNvPicPr>
            <a:picLocks noChangeAspect="1" noChangeArrowheads="1"/>
          </p:cNvPicPr>
          <p:nvPr/>
        </p:nvPicPr>
        <p:blipFill>
          <a:blip r:embed="rId2">
            <a:extLst/>
          </a:blip>
          <a:srcRect/>
          <a:stretch>
            <a:fillRect/>
          </a:stretch>
        </p:blipFill>
        <p:spPr bwMode="auto">
          <a:xfrm>
            <a:off x="762000" y="1665520"/>
            <a:ext cx="3048000" cy="40470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4" name="Picture 3"/>
          <p:cNvPicPr>
            <a:picLocks noChangeAspect="1"/>
          </p:cNvPicPr>
          <p:nvPr/>
        </p:nvPicPr>
        <p:blipFill>
          <a:blip r:embed="rId3" cstate="screen">
            <a:extLst/>
          </a:blip>
          <a:stretch>
            <a:fillRect/>
          </a:stretch>
        </p:blipFill>
        <p:spPr>
          <a:xfrm>
            <a:off x="4800600" y="1676406"/>
            <a:ext cx="3200400" cy="40719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152400"/>
            <a:ext cx="8229600" cy="1143000"/>
          </a:xfrm>
        </p:spPr>
        <p:txBody>
          <a:bodyPr/>
          <a:lstStyle/>
          <a:p>
            <a:r>
              <a:rPr lang="en-US" altLang="en-US" b="1" smtClean="0">
                <a:solidFill>
                  <a:srgbClr val="FFC000"/>
                </a:solidFill>
              </a:rPr>
              <a:t>Key Components of NNI</a:t>
            </a:r>
          </a:p>
        </p:txBody>
      </p:sp>
      <p:pic>
        <p:nvPicPr>
          <p:cNvPr id="3" name="Picture 2"/>
          <p:cNvPicPr>
            <a:picLocks noChangeAspect="1"/>
          </p:cNvPicPr>
          <p:nvPr/>
        </p:nvPicPr>
        <p:blipFill>
          <a:blip r:embed="rId2"/>
          <a:stretch>
            <a:fillRect/>
          </a:stretch>
        </p:blipFill>
        <p:spPr>
          <a:xfrm>
            <a:off x="685800" y="1600200"/>
            <a:ext cx="7467600" cy="42034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r>
              <a:rPr lang="en-US" altLang="en-US" b="1" smtClean="0">
                <a:solidFill>
                  <a:srgbClr val="FFC000"/>
                </a:solidFill>
              </a:rPr>
              <a:t>Funding of NNI</a:t>
            </a:r>
          </a:p>
        </p:txBody>
      </p:sp>
      <p:sp>
        <p:nvSpPr>
          <p:cNvPr id="17410" name="Rectangle 2"/>
          <p:cNvSpPr>
            <a:spLocks noChangeArrowheads="1"/>
          </p:cNvSpPr>
          <p:nvPr/>
        </p:nvSpPr>
        <p:spPr bwMode="auto">
          <a:xfrm>
            <a:off x="12700" y="2057400"/>
            <a:ext cx="4308475"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en-US" altLang="en-US" sz="2400" b="1">
                <a:solidFill>
                  <a:srgbClr val="FFC000"/>
                </a:solidFill>
                <a:latin typeface="Arial" panose="020B0604020202020204" pitchFamily="34" charset="0"/>
              </a:rPr>
              <a:t>The President’s 2015 Budget provides over $1.5 billion for the National Nanotechnology Initiative (NNI), a continued investment in support of the President’s priorities and innovation strategy. Cumulatively totaling nearly $21 billion since the inception of the NNI in 2001</a:t>
            </a:r>
            <a:endParaRPr lang="en-US" altLang="en-US" sz="2400" b="1">
              <a:solidFill>
                <a:srgbClr val="FFC000"/>
              </a:solidFill>
            </a:endParaRPr>
          </a:p>
        </p:txBody>
      </p:sp>
      <p:pic>
        <p:nvPicPr>
          <p:cNvPr id="1026" name="Picture 2" descr="http://nano.gov/sites/default/files/2015_nni_pca_pie_chart2_small.jpg"/>
          <p:cNvPicPr>
            <a:picLocks noChangeAspect="1" noChangeArrowheads="1"/>
          </p:cNvPicPr>
          <p:nvPr/>
        </p:nvPicPr>
        <p:blipFill>
          <a:blip r:embed="rId2">
            <a:extLst/>
          </a:blip>
          <a:srcRect/>
          <a:stretch>
            <a:fillRect/>
          </a:stretch>
        </p:blipFill>
        <p:spPr bwMode="auto">
          <a:xfrm>
            <a:off x="4800600" y="2057400"/>
            <a:ext cx="3810000" cy="41542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Group 9"/>
          <p:cNvGrpSpPr>
            <a:grpSpLocks noChangeAspect="1"/>
          </p:cNvGrpSpPr>
          <p:nvPr/>
        </p:nvGrpSpPr>
        <p:grpSpPr bwMode="auto">
          <a:xfrm>
            <a:off x="4651375" y="2006600"/>
            <a:ext cx="4511675" cy="3217863"/>
            <a:chOff x="889000" y="3278188"/>
            <a:chExt cx="3320865" cy="2368550"/>
          </a:xfrm>
        </p:grpSpPr>
        <p:pic>
          <p:nvPicPr>
            <p:cNvPr id="18437" name="Picture 10" descr="NSRC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9000" y="3278188"/>
              <a:ext cx="3128963"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7" descr="cfn bld 2 dayti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0089" y="3890112"/>
              <a:ext cx="969776" cy="64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434" name="Title 1"/>
          <p:cNvSpPr txBox="1">
            <a:spLocks/>
          </p:cNvSpPr>
          <p:nvPr/>
        </p:nvSpPr>
        <p:spPr bwMode="auto">
          <a:xfrm>
            <a:off x="0" y="0"/>
            <a:ext cx="9144000"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US" altLang="en-US" sz="4400">
                <a:solidFill>
                  <a:srgbClr val="FFC000"/>
                </a:solidFill>
                <a:ea typeface="ＭＳ Ｐゴシック" panose="020B0600070205080204" pitchFamily="34" charset="-128"/>
              </a:rPr>
              <a:t>Nanoscale Science Research Centers: A New Research Paradigm</a:t>
            </a:r>
            <a:endParaRPr lang="en-US" altLang="en-US" sz="4400">
              <a:solidFill>
                <a:srgbClr val="FFC000"/>
              </a:solidFill>
            </a:endParaRPr>
          </a:p>
        </p:txBody>
      </p:sp>
      <p:sp>
        <p:nvSpPr>
          <p:cNvPr id="15" name="TextBox 14"/>
          <p:cNvSpPr txBox="1"/>
          <p:nvPr/>
        </p:nvSpPr>
        <p:spPr>
          <a:xfrm>
            <a:off x="92075" y="1276350"/>
            <a:ext cx="4559300" cy="4710113"/>
          </a:xfrm>
          <a:prstGeom prst="rect">
            <a:avLst/>
          </a:prstGeom>
          <a:noFill/>
        </p:spPr>
        <p:txBody>
          <a:bodyPr>
            <a:spAutoFit/>
          </a:bodyPr>
          <a:lstStyle/>
          <a:p>
            <a:pPr marL="228600" indent="-228600" fontAlgn="auto">
              <a:spcBef>
                <a:spcPts val="0"/>
              </a:spcBef>
              <a:spcAft>
                <a:spcPts val="0"/>
              </a:spcAft>
              <a:buFont typeface="Arial" panose="020B0604020202020204" pitchFamily="34" charset="0"/>
              <a:buChar char="•"/>
              <a:defRPr/>
            </a:pPr>
            <a:r>
              <a:rPr lang="en-US" dirty="0">
                <a:latin typeface="+mn-lt"/>
                <a:cs typeface="+mn-cs"/>
              </a:rPr>
              <a:t>Interdisciplinary nanoscience research requires:</a:t>
            </a:r>
          </a:p>
          <a:p>
            <a:pPr lvl="1" indent="-182880" fontAlgn="auto">
              <a:spcBef>
                <a:spcPts val="300"/>
              </a:spcBef>
              <a:spcAft>
                <a:spcPts val="0"/>
              </a:spcAft>
              <a:buFont typeface="Arial" panose="020B0604020202020204" pitchFamily="34" charset="0"/>
              <a:buChar char="•"/>
              <a:defRPr/>
            </a:pPr>
            <a:r>
              <a:rPr lang="en-US" altLang="en-US" sz="1600" dirty="0">
                <a:latin typeface="+mn-lt"/>
                <a:cs typeface="+mn-cs"/>
              </a:rPr>
              <a:t>Multiple </a:t>
            </a:r>
            <a:r>
              <a:rPr lang="en-US" altLang="en-US" sz="1600" dirty="0">
                <a:latin typeface="+mn-lt"/>
                <a:cs typeface="+mn-cs"/>
              </a:rPr>
              <a:t>tools</a:t>
            </a:r>
          </a:p>
          <a:p>
            <a:pPr lvl="2" fontAlgn="auto">
              <a:spcBef>
                <a:spcPts val="0"/>
              </a:spcBef>
              <a:spcAft>
                <a:spcPts val="0"/>
              </a:spcAft>
              <a:defRPr/>
            </a:pPr>
            <a:r>
              <a:rPr lang="en-US" altLang="en-US" sz="1600" dirty="0">
                <a:latin typeface="+mn-lt"/>
                <a:cs typeface="+mn-cs"/>
              </a:rPr>
              <a:t>very complex</a:t>
            </a:r>
          </a:p>
          <a:p>
            <a:pPr lvl="2" fontAlgn="auto">
              <a:spcBef>
                <a:spcPts val="0"/>
              </a:spcBef>
              <a:spcAft>
                <a:spcPts val="0"/>
              </a:spcAft>
              <a:defRPr/>
            </a:pPr>
            <a:r>
              <a:rPr lang="en-US" altLang="en-US" sz="1600" dirty="0">
                <a:latin typeface="+mn-lt"/>
                <a:cs typeface="+mn-cs"/>
              </a:rPr>
              <a:t>prohibitively </a:t>
            </a:r>
            <a:r>
              <a:rPr lang="en-US" altLang="en-US" sz="1600" dirty="0">
                <a:latin typeface="+mn-lt"/>
                <a:cs typeface="+mn-cs"/>
              </a:rPr>
              <a:t>expensive </a:t>
            </a:r>
            <a:endParaRPr lang="en-US" altLang="en-US" sz="1600" dirty="0">
              <a:latin typeface="+mn-lt"/>
              <a:cs typeface="+mn-cs"/>
            </a:endParaRPr>
          </a:p>
          <a:p>
            <a:pPr lvl="1" indent="-182880" fontAlgn="auto">
              <a:spcBef>
                <a:spcPts val="300"/>
              </a:spcBef>
              <a:spcAft>
                <a:spcPts val="0"/>
              </a:spcAft>
              <a:buFont typeface="Arial" panose="020B0604020202020204" pitchFamily="34" charset="0"/>
              <a:buChar char="•"/>
              <a:defRPr/>
            </a:pPr>
            <a:r>
              <a:rPr lang="en-US" altLang="en-US" sz="1600" dirty="0">
                <a:latin typeface="+mn-lt"/>
                <a:cs typeface="+mn-cs"/>
              </a:rPr>
              <a:t>Collaboration </a:t>
            </a:r>
            <a:r>
              <a:rPr lang="en-US" altLang="en-US" sz="1600" dirty="0">
                <a:latin typeface="+mn-lt"/>
                <a:cs typeface="+mn-cs"/>
              </a:rPr>
              <a:t>among </a:t>
            </a:r>
            <a:r>
              <a:rPr lang="en-US" altLang="en-US" sz="1600" dirty="0">
                <a:latin typeface="+mn-lt"/>
                <a:cs typeface="+mn-cs"/>
              </a:rPr>
              <a:t>experts in different areas</a:t>
            </a:r>
          </a:p>
          <a:p>
            <a:pPr indent="-274320" fontAlgn="auto">
              <a:spcBef>
                <a:spcPts val="600"/>
              </a:spcBef>
              <a:spcAft>
                <a:spcPts val="0"/>
              </a:spcAft>
              <a:buFont typeface="Arial" panose="020B0604020202020204" pitchFamily="34" charset="0"/>
              <a:buChar char="•"/>
              <a:defRPr/>
            </a:pPr>
            <a:r>
              <a:rPr lang="en-US" altLang="en-US" dirty="0">
                <a:latin typeface="+mn-lt"/>
                <a:cs typeface="+mn-cs"/>
              </a:rPr>
              <a:t>A new research paradigm is needed, with</a:t>
            </a:r>
          </a:p>
          <a:p>
            <a:pPr lvl="1" indent="-182880" fontAlgn="auto">
              <a:spcBef>
                <a:spcPts val="300"/>
              </a:spcBef>
              <a:spcAft>
                <a:spcPts val="0"/>
              </a:spcAft>
              <a:buFont typeface="Arial" panose="020B0604020202020204" pitchFamily="34" charset="0"/>
              <a:buChar char="•"/>
              <a:defRPr/>
            </a:pPr>
            <a:r>
              <a:rPr lang="en-US" altLang="en-US" sz="1600" dirty="0">
                <a:latin typeface="+mn-lt"/>
                <a:cs typeface="+mn-cs"/>
              </a:rPr>
              <a:t>Shared facilities </a:t>
            </a:r>
          </a:p>
          <a:p>
            <a:pPr lvl="1" indent="-182880" fontAlgn="auto">
              <a:spcBef>
                <a:spcPts val="300"/>
              </a:spcBef>
              <a:spcAft>
                <a:spcPts val="0"/>
              </a:spcAft>
              <a:buFont typeface="Arial" panose="020B0604020202020204" pitchFamily="34" charset="0"/>
              <a:buChar char="•"/>
              <a:defRPr/>
            </a:pPr>
            <a:r>
              <a:rPr lang="en-US" altLang="en-US" sz="1600" dirty="0">
                <a:latin typeface="+mn-lt"/>
                <a:cs typeface="+mn-cs"/>
              </a:rPr>
              <a:t>Expert staff (in-house research program)</a:t>
            </a:r>
          </a:p>
          <a:p>
            <a:pPr fontAlgn="auto">
              <a:spcBef>
                <a:spcPts val="1200"/>
              </a:spcBef>
              <a:spcAft>
                <a:spcPts val="0"/>
              </a:spcAft>
              <a:defRPr/>
            </a:pPr>
            <a:r>
              <a:rPr lang="en-US" sz="2000" b="1" dirty="0">
                <a:solidFill>
                  <a:srgbClr val="FF0000"/>
                </a:solidFill>
                <a:latin typeface="+mn-lt"/>
                <a:cs typeface="+mn-cs"/>
              </a:rPr>
              <a:t>US DOE’s Nanoscale Research Centers:</a:t>
            </a:r>
          </a:p>
          <a:p>
            <a:pPr marL="228600" indent="-228600" fontAlgn="auto">
              <a:spcBef>
                <a:spcPts val="600"/>
              </a:spcBef>
              <a:spcAft>
                <a:spcPts val="0"/>
              </a:spcAft>
              <a:buFont typeface="Arial" panose="020B0604020202020204" pitchFamily="34" charset="0"/>
              <a:buChar char="•"/>
              <a:defRPr/>
            </a:pPr>
            <a:r>
              <a:rPr lang="en-US" dirty="0">
                <a:latin typeface="+mn-lt"/>
                <a:cs typeface="+mn-cs"/>
              </a:rPr>
              <a:t>State-of-the-art </a:t>
            </a:r>
            <a:r>
              <a:rPr lang="en-US" dirty="0">
                <a:latin typeface="+mn-lt"/>
                <a:cs typeface="+mn-cs"/>
              </a:rPr>
              <a:t>tools and scientific </a:t>
            </a:r>
            <a:r>
              <a:rPr lang="en-US" dirty="0">
                <a:latin typeface="+mn-lt"/>
                <a:cs typeface="+mn-cs"/>
              </a:rPr>
              <a:t>expertise</a:t>
            </a:r>
          </a:p>
          <a:p>
            <a:pPr marL="228600" indent="-228600" fontAlgn="auto">
              <a:spcBef>
                <a:spcPts val="600"/>
              </a:spcBef>
              <a:spcAft>
                <a:spcPts val="0"/>
              </a:spcAft>
              <a:buFont typeface="Arial" panose="020B0604020202020204" pitchFamily="34" charset="0"/>
              <a:buChar char="•"/>
              <a:defRPr/>
            </a:pPr>
            <a:r>
              <a:rPr lang="en-US" dirty="0">
                <a:latin typeface="+mn-lt"/>
                <a:cs typeface="+mn-cs"/>
              </a:rPr>
              <a:t>Open, free User access based </a:t>
            </a:r>
            <a:r>
              <a:rPr lang="en-US" dirty="0">
                <a:latin typeface="+mn-lt"/>
                <a:cs typeface="+mn-cs"/>
              </a:rPr>
              <a:t>on </a:t>
            </a:r>
            <a:endParaRPr lang="en-US" dirty="0">
              <a:latin typeface="+mn-lt"/>
              <a:cs typeface="+mn-cs"/>
            </a:endParaRPr>
          </a:p>
          <a:p>
            <a:pPr fontAlgn="auto">
              <a:spcBef>
                <a:spcPts val="0"/>
              </a:spcBef>
              <a:spcAft>
                <a:spcPts val="0"/>
              </a:spcAft>
              <a:defRPr/>
            </a:pPr>
            <a:r>
              <a:rPr lang="en-US" dirty="0">
                <a:latin typeface="+mn-lt"/>
                <a:cs typeface="+mn-cs"/>
              </a:rPr>
              <a:t>	</a:t>
            </a:r>
            <a:r>
              <a:rPr lang="en-US" dirty="0">
                <a:latin typeface="+mn-lt"/>
                <a:cs typeface="+mn-cs"/>
              </a:rPr>
              <a:t>peer-reviewed proposals</a:t>
            </a:r>
          </a:p>
          <a:p>
            <a:pPr marL="228600" indent="-228600" fontAlgn="auto">
              <a:spcBef>
                <a:spcPts val="600"/>
              </a:spcBef>
              <a:spcAft>
                <a:spcPts val="0"/>
              </a:spcAft>
              <a:buFont typeface="Arial" panose="020B0604020202020204" pitchFamily="34" charset="0"/>
              <a:buChar char="•"/>
              <a:defRPr/>
            </a:pPr>
            <a:r>
              <a:rPr lang="en-US" dirty="0">
                <a:latin typeface="+mn-lt"/>
                <a:cs typeface="+mn-cs"/>
              </a:rPr>
              <a:t>Externally evaluated triennially </a:t>
            </a:r>
            <a:r>
              <a:rPr lang="en-US" dirty="0">
                <a:latin typeface="+mn-lt"/>
                <a:cs typeface="+mn-cs"/>
              </a:rPr>
              <a:t>on scientific </a:t>
            </a:r>
            <a:r>
              <a:rPr lang="en-US" dirty="0">
                <a:latin typeface="+mn-lt"/>
                <a:cs typeface="+mn-cs"/>
              </a:rPr>
              <a:t>productivity </a:t>
            </a:r>
            <a:r>
              <a:rPr lang="en-US" dirty="0">
                <a:latin typeface="+mn-lt"/>
                <a:cs typeface="+mn-cs"/>
              </a:rPr>
              <a:t>and </a:t>
            </a:r>
            <a:r>
              <a:rPr lang="en-US" dirty="0">
                <a:latin typeface="+mn-lt"/>
                <a:cs typeface="+mn-cs"/>
              </a:rPr>
              <a:t>User satisfaction </a:t>
            </a:r>
          </a:p>
        </p:txBody>
      </p:sp>
      <p:sp>
        <p:nvSpPr>
          <p:cNvPr id="18436" name="Rectangle 15"/>
          <p:cNvSpPr>
            <a:spLocks noChangeArrowheads="1"/>
          </p:cNvSpPr>
          <p:nvPr/>
        </p:nvSpPr>
        <p:spPr bwMode="auto">
          <a:xfrm>
            <a:off x="34925" y="5988050"/>
            <a:ext cx="8867775" cy="8302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1600"/>
              <a:t>“</a:t>
            </a:r>
            <a:r>
              <a:rPr lang="en-US" altLang="en-US" sz="1600" i="1"/>
              <a:t>We can do things that are nearly impossible in a normal university setting. (For instance,) developing a radically new process has been so successful at the CFN because of the consistency in the fabrication tools, the wide range of characterization tools, and expert knowledge</a:t>
            </a:r>
            <a:r>
              <a:rPr lang="en-US" altLang="en-US" sz="1600"/>
              <a:t>.” CFN User Prof. Dirk Englund (MIT)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txBox="1">
            <a:spLocks/>
          </p:cNvSpPr>
          <p:nvPr/>
        </p:nvSpPr>
        <p:spPr bwMode="auto">
          <a:xfrm>
            <a:off x="0" y="-20638"/>
            <a:ext cx="9144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US" altLang="en-US" sz="4000">
                <a:solidFill>
                  <a:srgbClr val="FFC000"/>
                </a:solidFill>
              </a:rPr>
              <a:t>Center for Functional Nanomaterials at BNL</a:t>
            </a:r>
          </a:p>
        </p:txBody>
      </p:sp>
      <p:sp>
        <p:nvSpPr>
          <p:cNvPr id="19458" name="Content Placeholder 2"/>
          <p:cNvSpPr txBox="1">
            <a:spLocks/>
          </p:cNvSpPr>
          <p:nvPr/>
        </p:nvSpPr>
        <p:spPr bwMode="auto">
          <a:xfrm>
            <a:off x="174625" y="1135063"/>
            <a:ext cx="50673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Calibri" panose="020F0502020204030204" pitchFamily="34" charset="0"/>
                <a:cs typeface="Arial" panose="020B0604020202020204" pitchFamily="34" charset="0"/>
              </a:defRPr>
            </a:lvl1pPr>
            <a:lvl2pPr marL="742950" indent="-285750" defTabSz="457200">
              <a:defRPr>
                <a:solidFill>
                  <a:schemeClr val="tx1"/>
                </a:solidFill>
                <a:latin typeface="Calibri" panose="020F0502020204030204" pitchFamily="34" charset="0"/>
                <a:cs typeface="Arial" panose="020B0604020202020204" pitchFamily="34" charset="0"/>
              </a:defRPr>
            </a:lvl2pPr>
            <a:lvl3pPr marL="1143000" indent="-228600" defTabSz="457200">
              <a:defRPr>
                <a:solidFill>
                  <a:schemeClr val="tx1"/>
                </a:solidFill>
                <a:latin typeface="Calibri" panose="020F0502020204030204" pitchFamily="34" charset="0"/>
                <a:cs typeface="Arial" panose="020B0604020202020204" pitchFamily="34" charset="0"/>
              </a:defRPr>
            </a:lvl3pPr>
            <a:lvl4pPr marL="1600200" indent="-228600" defTabSz="457200">
              <a:defRPr>
                <a:solidFill>
                  <a:schemeClr val="tx1"/>
                </a:solidFill>
                <a:latin typeface="Calibri" panose="020F0502020204030204" pitchFamily="34" charset="0"/>
                <a:cs typeface="Arial" panose="020B0604020202020204" pitchFamily="34" charset="0"/>
              </a:defRPr>
            </a:lvl4pPr>
            <a:lvl5pPr marL="2057400" indent="-228600" defTabSz="457200">
              <a:defRPr>
                <a:solidFill>
                  <a:schemeClr val="tx1"/>
                </a:solidFill>
                <a:latin typeface="Calibri" panose="020F0502020204030204" pitchFamily="34" charset="0"/>
                <a:cs typeface="Arial" panose="020B060402020202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0" hangingPunct="0">
              <a:spcBef>
                <a:spcPts val="300"/>
              </a:spcBef>
              <a:buFont typeface="Arial" panose="020B0604020202020204" pitchFamily="34" charset="0"/>
              <a:buNone/>
            </a:pPr>
            <a:r>
              <a:rPr lang="en-US" altLang="en-US" b="1">
                <a:ea typeface="ＭＳ Ｐゴシック" panose="020B0600070205080204" pitchFamily="34" charset="-128"/>
              </a:rPr>
              <a:t>Nanomaterials </a:t>
            </a:r>
            <a:r>
              <a:rPr lang="en-US" altLang="en-US" b="1" i="1">
                <a:ea typeface="ＭＳ Ｐゴシック" panose="020B0600070205080204" pitchFamily="34" charset="-128"/>
              </a:rPr>
              <a:t>in operando</a:t>
            </a:r>
            <a:r>
              <a:rPr lang="en-US" altLang="en-US">
                <a:ea typeface="ＭＳ Ｐゴシック" panose="020B0600070205080204" pitchFamily="34" charset="-128"/>
              </a:rPr>
              <a:t>: Identify, understand and control energy transformations  in catalysts  </a:t>
            </a:r>
          </a:p>
          <a:p>
            <a:pPr eaLnBrk="0" hangingPunct="0">
              <a:buFont typeface="Arial" panose="020B0604020202020204" pitchFamily="34" charset="0"/>
              <a:buNone/>
            </a:pPr>
            <a:r>
              <a:rPr lang="en-US" altLang="en-US">
                <a:ea typeface="ＭＳ Ｐゴシック" panose="020B0600070205080204" pitchFamily="34" charset="-128"/>
              </a:rPr>
              <a:t>and batteries under working conditions</a:t>
            </a:r>
            <a:endParaRPr lang="en-US" altLang="en-US" sz="2000" b="1">
              <a:ea typeface="ＭＳ Ｐゴシック" panose="020B0600070205080204" pitchFamily="34" charset="-128"/>
            </a:endParaRPr>
          </a:p>
        </p:txBody>
      </p:sp>
      <p:sp>
        <p:nvSpPr>
          <p:cNvPr id="19459" name="Rectangle 3"/>
          <p:cNvSpPr>
            <a:spLocks noChangeArrowheads="1"/>
          </p:cNvSpPr>
          <p:nvPr/>
        </p:nvSpPr>
        <p:spPr bwMode="auto">
          <a:xfrm>
            <a:off x="174625" y="2265363"/>
            <a:ext cx="84375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b="1"/>
              <a:t>Nano-architectures for energy solutions</a:t>
            </a:r>
            <a:r>
              <a:rPr lang="en-US" altLang="en-US"/>
              <a:t>: Use</a:t>
            </a:r>
            <a:r>
              <a:rPr lang="en-US" altLang="en-US" b="1"/>
              <a:t> </a:t>
            </a:r>
            <a:r>
              <a:rPr lang="en-US" altLang="en-US"/>
              <a:t>block </a:t>
            </a:r>
          </a:p>
          <a:p>
            <a:r>
              <a:rPr lang="en-US" altLang="en-US"/>
              <a:t>copolymer self assembly</a:t>
            </a:r>
            <a:r>
              <a:rPr lang="en-US" altLang="en-US" b="1"/>
              <a:t> </a:t>
            </a:r>
            <a:r>
              <a:rPr lang="en-US" altLang="en-US"/>
              <a:t>to design macroscopic physical properties</a:t>
            </a:r>
          </a:p>
        </p:txBody>
      </p:sp>
      <p:sp>
        <p:nvSpPr>
          <p:cNvPr id="19460" name="Rectangle 4"/>
          <p:cNvSpPr>
            <a:spLocks noChangeArrowheads="1"/>
          </p:cNvSpPr>
          <p:nvPr/>
        </p:nvSpPr>
        <p:spPr bwMode="auto">
          <a:xfrm>
            <a:off x="150813" y="5099050"/>
            <a:ext cx="46418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b="1"/>
              <a:t>Self-assembled nanomaterials by design</a:t>
            </a:r>
            <a:r>
              <a:rPr lang="en-US" altLang="en-US"/>
              <a:t>: </a:t>
            </a:r>
          </a:p>
          <a:p>
            <a:r>
              <a:rPr lang="en-US" altLang="en-US"/>
              <a:t>Use DNA to direct self-assembly of nanoscale objects  into systems with unique functions</a:t>
            </a:r>
          </a:p>
        </p:txBody>
      </p:sp>
      <p:pic>
        <p:nvPicPr>
          <p:cNvPr id="19461" name="Picture 6" descr="NanoCatalyst.t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857250"/>
            <a:ext cx="1598613"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7" descr="ModelCatalyst.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53025" y="1112838"/>
            <a:ext cx="1830388"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ight Arrow 7"/>
          <p:cNvSpPr/>
          <p:nvPr/>
        </p:nvSpPr>
        <p:spPr bwMode="auto">
          <a:xfrm>
            <a:off x="6773863" y="1281113"/>
            <a:ext cx="703262" cy="327025"/>
          </a:xfrm>
          <a:prstGeom prst="rightArrow">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464" name="TextBox 9"/>
          <p:cNvSpPr txBox="1">
            <a:spLocks noChangeArrowheads="1"/>
          </p:cNvSpPr>
          <p:nvPr/>
        </p:nvSpPr>
        <p:spPr bwMode="auto">
          <a:xfrm>
            <a:off x="5602288" y="2181225"/>
            <a:ext cx="12874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1400" b="1"/>
              <a:t>Model catalyst</a:t>
            </a:r>
          </a:p>
        </p:txBody>
      </p:sp>
      <p:sp>
        <p:nvSpPr>
          <p:cNvPr id="19465" name="TextBox 10"/>
          <p:cNvSpPr txBox="1">
            <a:spLocks noChangeArrowheads="1"/>
          </p:cNvSpPr>
          <p:nvPr/>
        </p:nvSpPr>
        <p:spPr bwMode="auto">
          <a:xfrm>
            <a:off x="7716838" y="2211388"/>
            <a:ext cx="1133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1400" b="1"/>
              <a:t>Real catalyst</a:t>
            </a:r>
          </a:p>
        </p:txBody>
      </p:sp>
      <p:grpSp>
        <p:nvGrpSpPr>
          <p:cNvPr id="19466" name="Group 10"/>
          <p:cNvGrpSpPr>
            <a:grpSpLocks/>
          </p:cNvGrpSpPr>
          <p:nvPr/>
        </p:nvGrpSpPr>
        <p:grpSpPr bwMode="auto">
          <a:xfrm>
            <a:off x="523875" y="2843213"/>
            <a:ext cx="8145463" cy="1776412"/>
            <a:chOff x="609140" y="3212636"/>
            <a:chExt cx="8145463" cy="1776316"/>
          </a:xfrm>
        </p:grpSpPr>
        <p:pic>
          <p:nvPicPr>
            <p:cNvPr id="19470" name="Picture 59" descr="2014-04-15 AntiReflection-photo.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63878" y="3212636"/>
              <a:ext cx="1990725"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1" name="Picture 1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23565" y="3441236"/>
              <a:ext cx="4775200" cy="12080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nvGrpSpPr>
            <p:cNvPr id="19472" name="Group 13"/>
            <p:cNvGrpSpPr>
              <a:grpSpLocks/>
            </p:cNvGrpSpPr>
            <p:nvPr/>
          </p:nvGrpSpPr>
          <p:grpSpPr bwMode="auto">
            <a:xfrm>
              <a:off x="609140" y="3447586"/>
              <a:ext cx="873125" cy="1209675"/>
              <a:chOff x="-487680" y="2194111"/>
              <a:chExt cx="872846" cy="1210458"/>
            </a:xfrm>
          </p:grpSpPr>
          <p:pic>
            <p:nvPicPr>
              <p:cNvPr id="19479" name="Picture 50"/>
              <p:cNvPicPr>
                <a:picLocks noChangeAspect="1"/>
              </p:cNvPicPr>
              <p:nvPr/>
            </p:nvPicPr>
            <p:blipFill>
              <a:blip r:embed="rId6" cstate="print">
                <a:extLst>
                  <a:ext uri="{28A0092B-C50C-407E-A947-70E740481C1C}">
                    <a14:useLocalDpi xmlns:a14="http://schemas.microsoft.com/office/drawing/2010/main" val="0"/>
                  </a:ext>
                </a:extLst>
              </a:blip>
              <a:srcRect l="23123" t="11568" r="15285" b="3027"/>
              <a:stretch>
                <a:fillRect/>
              </a:stretch>
            </p:blipFill>
            <p:spPr bwMode="auto">
              <a:xfrm>
                <a:off x="-487680" y="2194111"/>
                <a:ext cx="872846" cy="1210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21"/>
              <p:cNvSpPr>
                <a:spLocks noChangeAspect="1"/>
              </p:cNvSpPr>
              <p:nvPr/>
            </p:nvSpPr>
            <p:spPr>
              <a:xfrm>
                <a:off x="-2060" y="3213878"/>
                <a:ext cx="63480" cy="6036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3" name="Oval 22"/>
              <p:cNvSpPr>
                <a:spLocks noChangeAspect="1"/>
              </p:cNvSpPr>
              <p:nvPr/>
            </p:nvSpPr>
            <p:spPr>
              <a:xfrm>
                <a:off x="67767" y="2993084"/>
                <a:ext cx="69828" cy="69891"/>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4" name="Oval 23"/>
              <p:cNvSpPr>
                <a:spLocks noChangeAspect="1"/>
              </p:cNvSpPr>
              <p:nvPr/>
            </p:nvSpPr>
            <p:spPr>
              <a:xfrm>
                <a:off x="124899" y="2802471"/>
                <a:ext cx="66654" cy="6671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5" name="Oval 24"/>
              <p:cNvSpPr>
                <a:spLocks noChangeAspect="1"/>
              </p:cNvSpPr>
              <p:nvPr/>
            </p:nvSpPr>
            <p:spPr>
              <a:xfrm>
                <a:off x="177270" y="2594385"/>
                <a:ext cx="66654" cy="6512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6" name="Oval 25"/>
              <p:cNvSpPr/>
              <p:nvPr/>
            </p:nvSpPr>
            <p:spPr>
              <a:xfrm flipH="1">
                <a:off x="161401" y="2670631"/>
                <a:ext cx="65066" cy="65126"/>
              </a:xfrm>
              <a:prstGeom prst="ellipse">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7" name="Oval 26"/>
              <p:cNvSpPr>
                <a:spLocks noChangeAspect="1"/>
              </p:cNvSpPr>
              <p:nvPr/>
            </p:nvSpPr>
            <p:spPr>
              <a:xfrm>
                <a:off x="270903" y="2634096"/>
                <a:ext cx="69828" cy="7148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8" name="Oval 27"/>
              <p:cNvSpPr>
                <a:spLocks noChangeAspect="1"/>
              </p:cNvSpPr>
              <p:nvPr/>
            </p:nvSpPr>
            <p:spPr>
              <a:xfrm>
                <a:off x="228054" y="2894601"/>
                <a:ext cx="61892" cy="61950"/>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sp>
          <p:nvSpPr>
            <p:cNvPr id="19473" name="TextBox 67"/>
            <p:cNvSpPr txBox="1">
              <a:spLocks noChangeArrowheads="1"/>
            </p:cNvSpPr>
            <p:nvPr/>
          </p:nvSpPr>
          <p:spPr bwMode="auto">
            <a:xfrm>
              <a:off x="3944301" y="4681175"/>
              <a:ext cx="9572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1400">
                  <a:ea typeface="ＭＳ Ｐゴシック" panose="020B0600070205080204" pitchFamily="34" charset="-128"/>
                  <a:cs typeface="Calibri" panose="020F0502020204030204" pitchFamily="34" charset="0"/>
                </a:rPr>
                <a:t>1 um</a:t>
              </a:r>
            </a:p>
          </p:txBody>
        </p:sp>
        <p:cxnSp>
          <p:nvCxnSpPr>
            <p:cNvPr id="19474" name="Straight Connector 68"/>
            <p:cNvCxnSpPr>
              <a:cxnSpLocks noChangeShapeType="1"/>
            </p:cNvCxnSpPr>
            <p:nvPr/>
          </p:nvCxnSpPr>
          <p:spPr bwMode="auto">
            <a:xfrm>
              <a:off x="2088513" y="4709750"/>
              <a:ext cx="411321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19475" name="TextBox 71"/>
            <p:cNvSpPr txBox="1">
              <a:spLocks noChangeArrowheads="1"/>
            </p:cNvSpPr>
            <p:nvPr/>
          </p:nvSpPr>
          <p:spPr bwMode="auto">
            <a:xfrm>
              <a:off x="7389042" y="4681175"/>
              <a:ext cx="9572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1400">
                  <a:ea typeface="ＭＳ Ｐゴシック" panose="020B0600070205080204" pitchFamily="34" charset="-128"/>
                  <a:cs typeface="Calibri" panose="020F0502020204030204" pitchFamily="34" charset="0"/>
                </a:rPr>
                <a:t>1 cm</a:t>
              </a:r>
            </a:p>
          </p:txBody>
        </p:sp>
        <p:cxnSp>
          <p:nvCxnSpPr>
            <p:cNvPr id="19476" name="Straight Connector 72"/>
            <p:cNvCxnSpPr>
              <a:cxnSpLocks noChangeShapeType="1"/>
            </p:cNvCxnSpPr>
            <p:nvPr/>
          </p:nvCxnSpPr>
          <p:spPr bwMode="auto">
            <a:xfrm>
              <a:off x="7403463" y="4709750"/>
              <a:ext cx="50006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sp>
          <p:nvSpPr>
            <p:cNvPr id="19477" name="TextBox 19"/>
            <p:cNvSpPr txBox="1">
              <a:spLocks noChangeArrowheads="1"/>
            </p:cNvSpPr>
            <p:nvPr/>
          </p:nvSpPr>
          <p:spPr bwMode="auto">
            <a:xfrm>
              <a:off x="673502" y="4681175"/>
              <a:ext cx="9572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1400">
                  <a:ea typeface="ＭＳ Ｐゴシック" panose="020B0600070205080204" pitchFamily="34" charset="-128"/>
                  <a:cs typeface="Calibri" panose="020F0502020204030204" pitchFamily="34" charset="0"/>
                </a:rPr>
                <a:t>100 nm</a:t>
              </a:r>
            </a:p>
          </p:txBody>
        </p:sp>
        <p:cxnSp>
          <p:nvCxnSpPr>
            <p:cNvPr id="19478" name="Straight Connector 21"/>
            <p:cNvCxnSpPr>
              <a:cxnSpLocks noChangeShapeType="1"/>
            </p:cNvCxnSpPr>
            <p:nvPr/>
          </p:nvCxnSpPr>
          <p:spPr bwMode="auto">
            <a:xfrm>
              <a:off x="835427" y="4712925"/>
              <a:ext cx="5016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grpSp>
      <p:pic>
        <p:nvPicPr>
          <p:cNvPr id="19467" name="Picture 67" descr="dna.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19800" y="5176838"/>
            <a:ext cx="1208088" cy="1114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9468" name="Picture 13" descr="NatureCoverJan310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37113" y="5097463"/>
            <a:ext cx="976312"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9"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64425" y="5170488"/>
            <a:ext cx="1196975"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screen">
            <a:extLst/>
          </a:blip>
          <a:srcRect/>
          <a:stretch>
            <a:fillRect/>
          </a:stretch>
        </p:blipFill>
        <p:spPr bwMode="auto">
          <a:xfrm>
            <a:off x="838200" y="1371600"/>
            <a:ext cx="7649311" cy="5486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itle 1"/>
          <p:cNvSpPr txBox="1">
            <a:spLocks/>
          </p:cNvSpPr>
          <p:nvPr/>
        </p:nvSpPr>
        <p:spPr>
          <a:xfrm>
            <a:off x="533400" y="228600"/>
            <a:ext cx="8610600" cy="1143000"/>
          </a:xfrm>
          <a:prstGeom prst="rect">
            <a:avLst/>
          </a:prstGeom>
        </p:spPr>
        <p:txBody>
          <a:bodyPr>
            <a:normAutofit fontScale="82500" lnSpcReduction="10000"/>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Aft>
                <a:spcPts val="0"/>
              </a:spcAft>
              <a:defRPr/>
            </a:pPr>
            <a:r>
              <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rPr>
              <a:t>Combining </a:t>
            </a:r>
            <a:r>
              <a:rPr lang="en-US" sz="44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rPr>
              <a:t>nanocatalysts</a:t>
            </a:r>
            <a:r>
              <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rPr>
              <a:t>, water  and light: solving energy problems</a:t>
            </a:r>
            <a:endPar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j-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533400"/>
            <a:ext cx="6562725" cy="493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p:cNvSpPr txBox="1">
            <a:spLocks/>
          </p:cNvSpPr>
          <p:nvPr/>
        </p:nvSpPr>
        <p:spPr>
          <a:xfrm>
            <a:off x="609600" y="5715000"/>
            <a:ext cx="8229600" cy="838200"/>
          </a:xfrm>
          <a:prstGeom prst="rect">
            <a:avLst/>
          </a:prstGeom>
        </p:spPr>
        <p:txBody>
          <a:bodyPr>
            <a:normAutofit fontScale="67500" lnSpcReduction="20000"/>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Aft>
                <a:spcPts val="0"/>
              </a:spcAft>
              <a:defRPr/>
            </a:pPr>
            <a:r>
              <a:rPr lang="en-US" sz="4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ea typeface="+mj-ea"/>
                <a:cs typeface="+mj-cs"/>
              </a:rPr>
              <a:t>Adopted after:</a:t>
            </a:r>
            <a:r>
              <a:rPr lang="fr-FR" sz="4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rPr>
              <a:t> A. Cho, Science 299 (2003) 1684.</a:t>
            </a:r>
            <a:r>
              <a:rPr lang="en-US" sz="4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ea typeface="+mj-ea"/>
                <a:cs typeface="+mj-cs"/>
              </a:rPr>
              <a:t>  </a:t>
            </a:r>
            <a:endParaRPr lang="en-US" sz="4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ea typeface="+mj-ea"/>
              <a:cs typeface="+mj-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274638"/>
            <a:ext cx="8229600" cy="1143000"/>
          </a:xfrm>
          <a:prstGeom prst="rect">
            <a:avLst/>
          </a:prstGeom>
        </p:spPr>
        <p:txBody>
          <a:bodyPr>
            <a:normAutofit fontScale="90000" lnSpcReduction="20000"/>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Aft>
                <a:spcPts val="0"/>
              </a:spcAft>
              <a:defRPr/>
            </a:pPr>
            <a:r>
              <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rPr>
              <a:t>Creating energy from water and light using sub-nm clusters</a:t>
            </a:r>
            <a:endPar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endParaRPr>
          </a:p>
        </p:txBody>
      </p:sp>
      <p:pic>
        <p:nvPicPr>
          <p:cNvPr id="3" name="Picture 2" descr="C:\Published_papers\Applied catalysis B environmental\Final submission\Graphical abstract 2.tif"/>
          <p:cNvPicPr>
            <a:picLocks noChangeAspect="1" noChangeArrowheads="1"/>
          </p:cNvPicPr>
          <p:nvPr/>
        </p:nvPicPr>
        <p:blipFill>
          <a:blip r:embed="rId2" cstate="print"/>
          <a:srcRect/>
          <a:stretch>
            <a:fillRect/>
          </a:stretch>
        </p:blipFill>
        <p:spPr bwMode="auto">
          <a:xfrm>
            <a:off x="228600" y="2209800"/>
            <a:ext cx="8537845" cy="34138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ectangle 3"/>
          <p:cNvSpPr/>
          <p:nvPr/>
        </p:nvSpPr>
        <p:spPr>
          <a:xfrm>
            <a:off x="838200" y="5715000"/>
            <a:ext cx="8001000" cy="381000"/>
          </a:xfrm>
          <a:prstGeom prst="rect">
            <a:avLst/>
          </a:prstGeom>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fontAlgn="auto">
              <a:spcBef>
                <a:spcPts val="0"/>
              </a:spcBef>
              <a:spcAft>
                <a:spcPts val="0"/>
              </a:spcAft>
              <a:defRPr/>
            </a:pPr>
            <a:r>
              <a:rPr lang="en-US" b="1" dirty="0" err="1">
                <a:ln/>
                <a:solidFill>
                  <a:schemeClr val="accent3"/>
                </a:solidFill>
                <a:latin typeface="arial"/>
                <a:cs typeface="+mn-cs"/>
              </a:rPr>
              <a:t>Orlov</a:t>
            </a:r>
            <a:r>
              <a:rPr lang="en-US" b="1" dirty="0">
                <a:ln/>
                <a:solidFill>
                  <a:schemeClr val="accent3"/>
                </a:solidFill>
                <a:latin typeface="arial"/>
                <a:cs typeface="+mn-cs"/>
              </a:rPr>
              <a:t>, A. et al. </a:t>
            </a:r>
            <a:r>
              <a:rPr lang="en-US" b="1" i="1" dirty="0">
                <a:ln/>
                <a:solidFill>
                  <a:schemeClr val="accent3"/>
                </a:solidFill>
                <a:latin typeface="arial"/>
                <a:cs typeface="+mn-cs"/>
              </a:rPr>
              <a:t>Applied Catalysis B: Environmental</a:t>
            </a:r>
            <a:r>
              <a:rPr lang="en-US" b="1" dirty="0">
                <a:ln/>
                <a:solidFill>
                  <a:schemeClr val="accent3"/>
                </a:solidFill>
                <a:latin typeface="arial"/>
                <a:cs typeface="+mn-cs"/>
              </a:rPr>
              <a:t>, 25, 153-160, 2012.</a:t>
            </a:r>
            <a:endParaRPr lang="en-US" b="1" dirty="0">
              <a:ln/>
              <a:solidFill>
                <a:schemeClr val="accent3"/>
              </a:solidFill>
              <a:latin typeface="+mn-lt"/>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TotalTime>
  <Words>827</Words>
  <Application>Microsoft Office PowerPoint</Application>
  <PresentationFormat>On-screen Show (4:3)</PresentationFormat>
  <Paragraphs>80</Paragraphs>
  <Slides>26</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32" baseType="lpstr">
      <vt:lpstr>Calibri</vt:lpstr>
      <vt:lpstr>Arial</vt:lpstr>
      <vt:lpstr>ＭＳ Ｐゴシック</vt:lpstr>
      <vt:lpstr>Open Sans</vt:lpstr>
      <vt:lpstr>Office Theme</vt:lpstr>
      <vt:lpstr>Graph</vt:lpstr>
      <vt:lpstr>PowerPoint Presentation</vt:lpstr>
      <vt:lpstr>PowerPoint Presentation</vt:lpstr>
      <vt:lpstr>Key Components of NNI</vt:lpstr>
      <vt:lpstr>Funding of NNI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Environmental nanotechnology:  nanoparticles for removing air pollutants</vt:lpstr>
      <vt:lpstr>Our research: new membranes for filtering out water pollutants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It is important to consider health and safety</vt:lpstr>
      <vt:lpstr>Our research (highlighted by the EU Commission) on safety of nanomaterials. </vt:lpstr>
      <vt:lpstr>Acknowledgements</vt:lpstr>
      <vt:lpstr>Questions?</vt:lpstr>
    </vt:vector>
  </TitlesOfParts>
  <Company>Stony Brook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Alex</dc:creator>
  <cp:lastModifiedBy>Annabel</cp:lastModifiedBy>
  <cp:revision>182</cp:revision>
  <dcterms:created xsi:type="dcterms:W3CDTF">2012-10-24T04:05:26Z</dcterms:created>
  <dcterms:modified xsi:type="dcterms:W3CDTF">2015-09-15T16:25:26Z</dcterms:modified>
</cp:coreProperties>
</file>