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737" r:id="rId3"/>
    <p:sldMasterId id="2147483751" r:id="rId4"/>
    <p:sldMasterId id="2147483790" r:id="rId5"/>
  </p:sldMasterIdLst>
  <p:notesMasterIdLst>
    <p:notesMasterId r:id="rId26"/>
  </p:notesMasterIdLst>
  <p:sldIdLst>
    <p:sldId id="261" r:id="rId6"/>
    <p:sldId id="431" r:id="rId7"/>
    <p:sldId id="461" r:id="rId8"/>
    <p:sldId id="432" r:id="rId9"/>
    <p:sldId id="503" r:id="rId10"/>
    <p:sldId id="459" r:id="rId11"/>
    <p:sldId id="514" r:id="rId12"/>
    <p:sldId id="480" r:id="rId13"/>
    <p:sldId id="490" r:id="rId14"/>
    <p:sldId id="437" r:id="rId15"/>
    <p:sldId id="526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8" r:id="rId24"/>
    <p:sldId id="5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15" autoAdjust="0"/>
  </p:normalViewPr>
  <p:slideViewPr>
    <p:cSldViewPr snapToGrid="0" snapToObjects="1">
      <p:cViewPr>
        <p:scale>
          <a:sx n="75" d="100"/>
          <a:sy n="75" d="100"/>
        </p:scale>
        <p:origin x="-40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842E1-8EBB-D14F-B75A-84E61226E908}" type="datetimeFigureOut">
              <a:rPr lang="en-US" smtClean="0"/>
              <a:t>17/07/17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504-6F4A-9848-B615-3E0A06B9D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Current EML listing is:</a:t>
            </a:r>
          </a:p>
          <a:p>
            <a:r>
              <a:rPr lang="en-US">
                <a:latin typeface="Arial" charset="0"/>
              </a:rPr>
              <a:t>amphotericin B (deoxycholate or liposomal), clotrimazole (vaginal cream or vagina tablet), fluconazole (capsule, injection, oral liquid), flucytosine (capsule, Infusion), griseofulvin (oral liquid), nystatin (lozenge, oral liquid, pessary, tablet)</a:t>
            </a:r>
          </a:p>
          <a:p>
            <a:r>
              <a:rPr lang="en-US">
                <a:latin typeface="Arial" charset="0"/>
              </a:rPr>
              <a:t>In the complimentary list potassium iodide saturated solution.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PCP:</a:t>
            </a:r>
          </a:p>
          <a:p>
            <a:r>
              <a:rPr lang="en-US">
                <a:latin typeface="Arial" charset="0"/>
              </a:rPr>
              <a:t>sulfamethoxazole +trimethropin (injection, oral liquid, tablet) and in the complimentary list pentamidine (tablet)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DD40-C992-334A-92B8-6A68E67EAE59}" type="slidenum">
              <a:rPr lang="en-GB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CB36429-99F5-4343-8924-C8B11CB795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3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053BD84-1D13-8943-B5E9-8E6FDAADC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0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0F211BB1-5E4B-A04F-A6B3-B442A1D75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92EE6AA-24D5-794F-BF40-013005271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7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79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79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04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52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06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67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6CFA485-647E-5E44-9A1E-0CBB56F25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41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781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03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137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65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6E9B048-8EE9-1B49-BACA-66849BC0C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6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2359B7A-AD18-9A41-8A9A-9ED092AAAE5D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8942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3E2B9CD-B0F1-F944-8A1B-B0AB574A8EEB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1252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F25FC09-0C55-E34E-BD96-421D7E875E2D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7158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05EF8994-4EA7-3044-BCA8-E78E08709E80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1056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60A67FB3-B108-C04D-A436-790F48E592FD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4860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0D1E48BA-3143-454F-B5BE-D444DCE55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35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9DBE500-327A-4F4C-BFA5-1E55E7225EF9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4737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B5479338-2A52-E441-8683-34EBFF9A1426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1827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6BB15FD-7713-1844-8F77-919823142049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10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B5AA3AF-7781-2248-9010-56B58B5E5040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4162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07BEBEE-80E3-324D-B725-E6166C7DB523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99089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5C7A32D-1567-9C45-B2F2-A64EB9E6F578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19834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6E9B048-8EE9-1B49-BACA-66849BC0CCD5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1653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C00A8D0-EFD1-5342-964B-D8C81F835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31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2AE9892-34C6-0541-99E5-BE8BDB605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855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B186208-027C-AB4F-BF2A-9E1D57358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D039C95-B7BF-5845-9A61-9A737A0706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56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27B3C68-6746-8849-A679-EB1DE1D33C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9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BA13D2C4-85ED-BC47-A317-213E22CB5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226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09978BD-6CCD-A941-9C4D-9D468B8B7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87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8A712376-0AE1-9F4D-B02B-A4D7F55F2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4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7802BB3-11CA-074B-869C-3976897F9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2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F872068-1EC6-DC45-8AA3-82DEF2168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1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CC4DFD8-F06D-BA45-9784-63C9B8420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04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0205499-4BC7-BA48-8A17-34782C661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44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CB8AC0CE-8684-ED4E-80A9-5B9F917CA4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72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C00A8D0-EFD1-5342-964B-D8C81F835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2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20486FB5-BA6C-4F4B-A330-BA31FE6798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91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2AE9892-34C6-0541-99E5-BE8BDB605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27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B186208-027C-AB4F-BF2A-9E1D57358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03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27B3C68-6746-8849-A679-EB1DE1D33C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34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BA13D2C4-85ED-BC47-A317-213E22CB5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48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09978BD-6CCD-A941-9C4D-9D468B8B7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42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8A712376-0AE1-9F4D-B02B-A4D7F55F2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83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7802BB3-11CA-074B-869C-3976897F9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51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F872068-1EC6-DC45-8AA3-82DEF2168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CC4DFD8-F06D-BA45-9784-63C9B8420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69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0205499-4BC7-BA48-8A17-34782C661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8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0E8C21A2-FE58-F448-8B51-1CF13E5CB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34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CB8AC0CE-8684-ED4E-80A9-5B9F917CA4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2D41F77-AFFA-3C46-A0FE-6725FC555F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4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25BE1BD-9742-1849-B6C2-7A1DC8437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1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835D45FE-FDF7-F043-97A6-A77D9CAED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0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9F4213-D6C3-B149-B671-EAC2665949C8}" type="slidenum">
              <a:rPr lang="en-GB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0C83-C9AF-7B42-8F06-082F80428D7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49BE-A8AB-0D4F-B368-07363D447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5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766720-C3AE-7749-AB67-5F68D1A44E22}" type="slidenum">
              <a:rPr lang="en-GB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F3AA98-DB7A-6143-BE1D-BADA94DF83A7}" type="slidenum">
              <a:rPr lang="en-GB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F3AA98-DB7A-6143-BE1D-BADA94DF83A7}" type="slidenum">
              <a:rPr lang="en-GB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1" y="5399398"/>
            <a:ext cx="1320799" cy="132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70865" y="1278004"/>
            <a:ext cx="7836535" cy="954107"/>
          </a:xfrm>
          <a:prstGeom prst="rect">
            <a:avLst/>
          </a:prstGeom>
          <a:solidFill>
            <a:srgbClr val="29718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latin typeface="Calibri"/>
              </a:rPr>
              <a:t>OUR VISION IS TO REDUCE ILLNESS AND DEATH ASSOCIATED WITH FUNGAL DISEASES WORLDWIDE.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362" y="114014"/>
            <a:ext cx="7132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/>
                <a:cs typeface="Arial"/>
              </a:rPr>
              <a:t>GAFFI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Global Action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und for Fungal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nfections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2477436"/>
            <a:ext cx="4114800" cy="151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65" y="4194566"/>
            <a:ext cx="2829929" cy="220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530601" y="4245366"/>
            <a:ext cx="5283200" cy="1015663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LEAVE NO ONE BEHIND: Too many people </a:t>
            </a:r>
          </a:p>
          <a:p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have no access to life-saving fungal diagnostics </a:t>
            </a:r>
          </a:p>
          <a:p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and antifungal medicine. This has to change!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6" descr="95-95 logo cmyk 7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19" y="2695526"/>
            <a:ext cx="1579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3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482" name="Rectangle 1"/>
          <p:cNvSpPr>
            <a:spLocks noChangeArrowheads="1"/>
          </p:cNvSpPr>
          <p:nvPr/>
        </p:nvSpPr>
        <p:spPr bwMode="auto">
          <a:xfrm>
            <a:off x="4090990" y="6308725"/>
            <a:ext cx="4590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</a:rPr>
              <a:t>www.gaffi.org/why/burden-of-disease-maps/</a:t>
            </a:r>
          </a:p>
        </p:txBody>
      </p:sp>
      <p:pic>
        <p:nvPicPr>
          <p:cNvPr id="148484" name="Picture 1" descr="5fc regist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4625"/>
            <a:ext cx="757078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TextBox 8"/>
          <p:cNvSpPr txBox="1">
            <a:spLocks noChangeArrowheads="1"/>
          </p:cNvSpPr>
          <p:nvPr/>
        </p:nvSpPr>
        <p:spPr bwMode="auto">
          <a:xfrm>
            <a:off x="4505325" y="122239"/>
            <a:ext cx="1242836" cy="323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 b="1"/>
              <a:t>registration</a:t>
            </a:r>
          </a:p>
        </p:txBody>
      </p:sp>
      <p:pic>
        <p:nvPicPr>
          <p:cNvPr id="2" name="Picture 1" descr="flucytosine avail map revised 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879" y="3122447"/>
            <a:ext cx="6575545" cy="30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3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14339"/>
            <a:ext cx="628226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UK issues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Burden of asthma and fungal asthma – partially avoidable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GB" sz="2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6" y="542927"/>
            <a:ext cx="628226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Poor housing and asthma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413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Multiple factors contribute to home dampness, including cavity wall insulation, double glazing, drying clothes indoors, poorly-repaired gutters and plumbing and external drain problems. 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Focus of the ‘green’ agenda, rather than healthy homes – ventilation important.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Poor council and housing association responses to dampness and internal </a:t>
            </a:r>
            <a:r>
              <a:rPr lang="en-US" sz="2400" dirty="0" err="1" smtClean="0">
                <a:latin typeface="Arial"/>
                <a:ea typeface="ＭＳ Ｐゴシック" charset="0"/>
                <a:cs typeface="ＭＳ Ｐゴシック" charset="0"/>
              </a:rPr>
              <a:t>mould</a:t>
            </a: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, in many cases.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Tight regulations for new build, not so for older housing stock.</a:t>
            </a:r>
            <a:endParaRPr lang="en-US" sz="2600" dirty="0" smtClean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2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42927"/>
            <a:ext cx="619283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Poor housing and asthma - actions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413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dirty="0" smtClean="0">
                <a:ea typeface="MS Mincho"/>
                <a:cs typeface="Times New Roman"/>
              </a:rPr>
              <a:t>Better epidemiological data – needs research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dirty="0" smtClean="0">
                <a:ea typeface="MS Mincho"/>
                <a:cs typeface="Times New Roman"/>
              </a:rPr>
              <a:t>More </a:t>
            </a:r>
            <a:r>
              <a:rPr lang="en-GB" sz="2400" dirty="0">
                <a:ea typeface="MS Mincho"/>
                <a:cs typeface="Times New Roman"/>
              </a:rPr>
              <a:t>careful allocation of housing </a:t>
            </a:r>
            <a:r>
              <a:rPr lang="en-US" sz="2400" dirty="0">
                <a:ea typeface="MS Mincho"/>
                <a:cs typeface="Times New Roman"/>
              </a:rPr>
              <a:t>to ensure </a:t>
            </a:r>
            <a:r>
              <a:rPr lang="en-US" sz="2400" dirty="0" err="1">
                <a:ea typeface="MS Mincho"/>
                <a:cs typeface="Times New Roman"/>
              </a:rPr>
              <a:t>mould</a:t>
            </a:r>
            <a:r>
              <a:rPr lang="en-US" sz="2400" dirty="0">
                <a:ea typeface="MS Mincho"/>
                <a:cs typeface="Times New Roman"/>
              </a:rPr>
              <a:t>-free environments for asthma-risk families. </a:t>
            </a:r>
            <a:endParaRPr lang="en-GB" sz="24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MS Mincho"/>
                <a:cs typeface="Times New Roman"/>
              </a:rPr>
              <a:t>Environmental </a:t>
            </a:r>
            <a:r>
              <a:rPr lang="en-GB" sz="2400" dirty="0" smtClean="0">
                <a:ea typeface="MS Mincho"/>
                <a:cs typeface="Times New Roman"/>
              </a:rPr>
              <a:t>mould measurements need to be standardised and more available</a:t>
            </a:r>
            <a:endParaRPr lang="en-GB" sz="24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a typeface="MS Mincho"/>
                <a:cs typeface="Times New Roman"/>
              </a:rPr>
              <a:t>Educating households on how to maintain safe relative humidity levels within their </a:t>
            </a:r>
            <a:r>
              <a:rPr lang="en-US" sz="2400" dirty="0" smtClean="0">
                <a:ea typeface="MS Mincho"/>
                <a:cs typeface="Times New Roman"/>
              </a:rPr>
              <a:t>homes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MS Mincho"/>
                <a:cs typeface="Times New Roman"/>
              </a:rPr>
              <a:t>Increased </a:t>
            </a:r>
            <a:r>
              <a:rPr lang="en-US" sz="2400" dirty="0">
                <a:ea typeface="MS Mincho"/>
                <a:cs typeface="Times New Roman"/>
              </a:rPr>
              <a:t>education/improved guidelines for GPs and </a:t>
            </a:r>
            <a:r>
              <a:rPr lang="en-US" sz="2400" dirty="0" smtClean="0">
                <a:ea typeface="MS Mincho"/>
                <a:cs typeface="Times New Roman"/>
              </a:rPr>
              <a:t>chest </a:t>
            </a:r>
            <a:r>
              <a:rPr lang="en-US" sz="2400" dirty="0">
                <a:ea typeface="MS Mincho"/>
                <a:cs typeface="Times New Roman"/>
              </a:rPr>
              <a:t>physicians </a:t>
            </a:r>
            <a:r>
              <a:rPr lang="en-US" sz="2400" dirty="0" smtClean="0">
                <a:ea typeface="MS Mincho"/>
                <a:cs typeface="Times New Roman"/>
              </a:rPr>
              <a:t>on clues to the </a:t>
            </a:r>
            <a:r>
              <a:rPr lang="en-US" sz="2400" dirty="0">
                <a:ea typeface="MS Mincho"/>
                <a:cs typeface="Times New Roman"/>
              </a:rPr>
              <a:t>identification of fungal </a:t>
            </a:r>
            <a:r>
              <a:rPr lang="en-US" sz="2400" dirty="0" smtClean="0">
                <a:ea typeface="MS Mincho"/>
                <a:cs typeface="Times New Roman"/>
              </a:rPr>
              <a:t>asthma.</a:t>
            </a:r>
            <a:endParaRPr lang="en-GB" sz="2400" dirty="0">
              <a:effectLst/>
              <a:ea typeface="MS Mincho"/>
              <a:cs typeface="Times New Roman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14339"/>
            <a:ext cx="628226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UK issues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Burden of asthma and fungal asthma – partially avoidable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Patient complexity is increasing – requiring more time and expertise, both in short supply</a:t>
            </a:r>
            <a:endParaRPr lang="en-US" sz="24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GB" sz="2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3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4506"/>
            <a:ext cx="9087947" cy="691486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Increasing patient complexity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 descr="Science Figure 1.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4" y="745991"/>
            <a:ext cx="6266408" cy="6112009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65863" y="6419851"/>
            <a:ext cx="4222083" cy="3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Brown et al,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Sci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Transl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Med 2012;4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:165rv13 </a:t>
            </a:r>
            <a:endParaRPr lang="fr-FR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4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14339"/>
            <a:ext cx="628226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UK issues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Burden of asthma and fungal asthma – partially avoidable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Patient complexity is increasing – requiring more time and expertise, both in short supply</a:t>
            </a:r>
            <a:endParaRPr lang="en-US" sz="24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Diagnostic turnaround times too slow for acutely ill patients in most hospitals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GB" sz="2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7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11239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166813"/>
            <a:ext cx="7989888" cy="569118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7220" name="Text Box 4"/>
          <p:cNvSpPr txBox="1">
            <a:spLocks noChangeArrowheads="1"/>
          </p:cNvSpPr>
          <p:nvPr/>
        </p:nvSpPr>
        <p:spPr bwMode="auto">
          <a:xfrm rot="-5400000">
            <a:off x="6931819" y="4147344"/>
            <a:ext cx="3332162" cy="495300"/>
          </a:xfrm>
          <a:prstGeom prst="rect">
            <a:avLst/>
          </a:prstGeom>
          <a:solidFill>
            <a:srgbClr val="FFEA18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CC3300"/>
              </a:buClr>
              <a:buSzPct val="80000"/>
              <a:buFont typeface="Wingdings" charset="0"/>
              <a:buNone/>
              <a:defRPr/>
            </a:pPr>
            <a:r>
              <a:rPr lang="en-US" sz="2400" b="1">
                <a:solidFill>
                  <a:srgbClr val="000066"/>
                </a:solidFill>
                <a:cs typeface="+mn-cs"/>
              </a:rPr>
              <a:t>ICAAC 2007 K-2173</a:t>
            </a:r>
          </a:p>
        </p:txBody>
      </p:sp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3060700"/>
            <a:ext cx="7758112" cy="2586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388938" y="5270500"/>
            <a:ext cx="7138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7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GB" sz="2000" b="1" smtClean="0">
                <a:solidFill>
                  <a:srgbClr val="FF0000"/>
                </a:solidFill>
                <a:latin typeface="Times New Roman" charset="0"/>
                <a:cs typeface="+mn-cs"/>
              </a:rPr>
              <a:t>This equates to an 2.4% increase in mortality per incubation hour</a:t>
            </a:r>
          </a:p>
        </p:txBody>
      </p:sp>
    </p:spTree>
    <p:extLst>
      <p:ext uri="{BB962C8B-B14F-4D97-AF65-F5344CB8AC3E}">
        <p14:creationId xmlns:p14="http://schemas.microsoft.com/office/powerpoint/2010/main" val="367398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14339"/>
            <a:ext cx="628226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UK issues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Burden of asthma and fungal asthma – partially avoidable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Patient complexity is increasing – requiring more time and expertise, both in short supply</a:t>
            </a:r>
            <a:endParaRPr lang="en-US" sz="24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Diagnostic turnaround times too slow for acutely ill patients in most hospitals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Antifungal resistance</a:t>
            </a:r>
            <a:endParaRPr lang="en-US" sz="26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GB" sz="2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2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14339"/>
            <a:ext cx="6282268" cy="842961"/>
          </a:xfrm>
        </p:spPr>
        <p:txBody>
          <a:bodyPr/>
          <a:lstStyle/>
          <a:p>
            <a:pPr>
              <a:defRPr/>
            </a:pPr>
            <a:r>
              <a:rPr lang="en-US" sz="4000" i="1" dirty="0" smtClean="0">
                <a:solidFill>
                  <a:schemeClr val="tx1"/>
                </a:solidFill>
              </a:rPr>
              <a:t>Candida </a:t>
            </a:r>
            <a:r>
              <a:rPr lang="en-US" sz="4000" i="1" dirty="0" err="1" smtClean="0">
                <a:solidFill>
                  <a:schemeClr val="tx1"/>
                </a:solidFill>
              </a:rPr>
              <a:t>auris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8026" y="1620839"/>
            <a:ext cx="7824788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Resistance patterns: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Fluconazole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 - 93%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Voriconazole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 - 54%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Amphotericin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 - 34%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Echinocandin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 - 6%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4% multi-drug resistance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ie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untreatable)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GB" sz="2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1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268413"/>
            <a:ext cx="72009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>
                <a:cs typeface="+mj-cs"/>
              </a:rPr>
              <a:t>Deaths from fungal infections need to fall</a:t>
            </a:r>
          </a:p>
        </p:txBody>
      </p:sp>
      <p:graphicFrame>
        <p:nvGraphicFramePr>
          <p:cNvPr id="716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20179"/>
              </p:ext>
            </p:extLst>
          </p:nvPr>
        </p:nvGraphicFramePr>
        <p:xfrm>
          <a:off x="419101" y="2745252"/>
          <a:ext cx="8112768" cy="2091680"/>
        </p:xfrm>
        <a:graphic>
          <a:graphicData uri="http://schemas.openxmlformats.org/drawingml/2006/table">
            <a:tbl>
              <a:tblPr/>
              <a:tblGrid>
                <a:gridCol w="3160019"/>
                <a:gridCol w="2373204"/>
                <a:gridCol w="2579545"/>
              </a:tblGrid>
              <a:tr h="720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Fungal Infection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7" marR="91437" marT="45755" marB="457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TB (2015)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7" marR="91437" marT="45755" marB="457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Malaria (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2015)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7" marR="91437" marT="45755" marB="457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&gt;1,660,000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7" marR="91437" marT="45755" marB="457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1,800,000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(400,000 with HIV)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7" marR="91437" marT="45755" marB="457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429,000 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7" marR="91437" marT="45755" marB="457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081" name="Picture 4" descr="GAFFI Logo TEXT Master 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15888"/>
            <a:ext cx="12684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2" name="TextBox 5"/>
          <p:cNvSpPr txBox="1">
            <a:spLocks noChangeArrowheads="1"/>
          </p:cNvSpPr>
          <p:nvPr/>
        </p:nvSpPr>
        <p:spPr bwMode="auto">
          <a:xfrm>
            <a:off x="6624639" y="6308725"/>
            <a:ext cx="190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00000"/>
                </a:solidFill>
                <a:latin typeface="Arial" charset="0"/>
              </a:rPr>
              <a:t>www.GAFFI.org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812788" y="3950046"/>
            <a:ext cx="0" cy="37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90903" y="3950046"/>
            <a:ext cx="0" cy="400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43303" y="3950046"/>
            <a:ext cx="0" cy="400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23850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93700"/>
            <a:ext cx="7145868" cy="842961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Addressing antifungal resistance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23851" y="1385888"/>
            <a:ext cx="8424862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Enhance resistance surveillance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Improve diagnostic access and turnaround times for testing to </a:t>
            </a:r>
            <a:r>
              <a:rPr lang="en-US" sz="2400" dirty="0" err="1" smtClean="0">
                <a:latin typeface="Arial"/>
                <a:ea typeface="ＭＳ Ｐゴシック" charset="0"/>
                <a:cs typeface="ＭＳ Ｐゴシック" charset="0"/>
              </a:rPr>
              <a:t>minimise</a:t>
            </a: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 unnecessary prescribing of both antifungals and antibacterial agents, and </a:t>
            </a:r>
            <a:r>
              <a:rPr lang="en-US" sz="2400" dirty="0" err="1" smtClean="0">
                <a:latin typeface="Arial"/>
                <a:ea typeface="ＭＳ Ｐゴシック" charset="0"/>
                <a:cs typeface="ＭＳ Ｐゴシック" charset="0"/>
              </a:rPr>
              <a:t>optimise</a:t>
            </a: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 dose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Encourage early adoption of better diagnostics in the NHS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Consider revising </a:t>
            </a:r>
            <a:r>
              <a:rPr lang="en-US" sz="2400" dirty="0">
                <a:latin typeface="Arial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BR exclusion for antifungals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Promote the removal of specific (5) azole antifungals as fungicides from use in Europe </a:t>
            </a:r>
            <a:endParaRPr lang="en-US" sz="24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Encourage </a:t>
            </a:r>
            <a:r>
              <a:rPr lang="en-US" sz="2400" smtClean="0">
                <a:latin typeface="Arial"/>
                <a:ea typeface="ＭＳ Ｐゴシック" charset="0"/>
                <a:cs typeface="ＭＳ Ｐゴシック" charset="0"/>
              </a:rPr>
              <a:t>new antifungal </a:t>
            </a: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drug development</a:t>
            </a:r>
            <a:endParaRPr lang="en-US" sz="24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ＭＳ Ｐゴシック" charset="0"/>
              </a:rPr>
              <a:t>Prevent any new class of medical antifungal being used as a fungicide</a:t>
            </a:r>
            <a:endParaRPr lang="en-US" sz="2600" dirty="0" smtClean="0">
              <a:latin typeface="Arial"/>
              <a:ea typeface="ＭＳ Ｐゴシック" charset="0"/>
              <a:cs typeface="ＭＳ Ｐゴシック" charset="0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GB" sz="2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25" name="Picture 1" descr="Macintosh HD:Users:daviddenning:Documents:CPA NSCAG:NAC logo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64" y="393700"/>
            <a:ext cx="1305511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8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3313112"/>
          </a:xfrm>
        </p:spPr>
        <p:txBody>
          <a:bodyPr/>
          <a:lstStyle/>
          <a:p>
            <a:pPr marL="628650" indent="-628650" algn="ctr" eaLnBrk="1" hangingPunct="1">
              <a:buFontTx/>
              <a:buNone/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buClr>
                <a:schemeClr val="tx1"/>
              </a:buClr>
              <a:buFontTx/>
              <a:buNone/>
              <a:defRPr/>
            </a:pPr>
            <a:r>
              <a:rPr lang="en-GB" altLang="ja-JP" sz="4400" dirty="0" smtClean="0">
                <a:solidFill>
                  <a:srgbClr val="000000"/>
                </a:solidFill>
              </a:rPr>
              <a:t>GAFFI</a:t>
            </a:r>
            <a:r>
              <a:rPr lang="en-GB" altLang="ja-JP" sz="4400" dirty="0">
                <a:solidFill>
                  <a:srgbClr val="000000"/>
                </a:solidFill>
              </a:rPr>
              <a:t> </a:t>
            </a:r>
            <a:r>
              <a:rPr lang="en-GB" altLang="ja-JP" sz="4400" dirty="0" smtClean="0">
                <a:solidFill>
                  <a:srgbClr val="000000"/>
                </a:solidFill>
              </a:rPr>
              <a:t>is calling for:</a:t>
            </a:r>
          </a:p>
          <a:p>
            <a:pPr marL="0" indent="0">
              <a:buFontTx/>
              <a:buNone/>
              <a:defRPr/>
            </a:pPr>
            <a:endParaRPr lang="en-US" sz="4400" dirty="0"/>
          </a:p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2025, ensure that 95% of people with serious fungal disease are diagnosed and 95%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treated</a:t>
            </a:r>
            <a:endParaRPr lang="en-GB" altLang="ja-JP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043" name="Picture 4" descr="GAFFI Logo TEXT Master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68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"/>
          <p:cNvSpPr>
            <a:spLocks noChangeArrowheads="1"/>
          </p:cNvSpPr>
          <p:nvPr/>
        </p:nvSpPr>
        <p:spPr bwMode="auto">
          <a:xfrm>
            <a:off x="6875463" y="6308725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www.GAFFI.org</a:t>
            </a:r>
          </a:p>
        </p:txBody>
      </p:sp>
      <p:pic>
        <p:nvPicPr>
          <p:cNvPr id="87045" name="Picture 5" descr="95-95 logo cmyk 7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79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5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1" y="1341438"/>
            <a:ext cx="8064500" cy="40322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cs typeface="+mj-cs"/>
              </a:rPr>
              <a:t>1.1 million deaths from AIDS in 2015</a:t>
            </a:r>
            <a:br>
              <a:rPr lang="en-GB" sz="4000" dirty="0" smtClean="0">
                <a:cs typeface="+mj-cs"/>
              </a:rPr>
            </a:br>
            <a:r>
              <a:rPr lang="en-GB" sz="4000" dirty="0" smtClean="0">
                <a:cs typeface="+mj-cs"/>
              </a:rPr>
              <a:t/>
            </a:r>
            <a:br>
              <a:rPr lang="en-GB" sz="4000" dirty="0" smtClean="0">
                <a:cs typeface="+mj-cs"/>
              </a:rPr>
            </a:br>
            <a:r>
              <a:rPr lang="en-GB" sz="3600" dirty="0" smtClean="0">
                <a:cs typeface="+mj-cs"/>
              </a:rPr>
              <a:t>~400,000 due to TB</a:t>
            </a:r>
            <a:br>
              <a:rPr lang="en-GB" sz="3600" dirty="0" smtClean="0">
                <a:cs typeface="+mj-cs"/>
              </a:rPr>
            </a:br>
            <a:r>
              <a:rPr lang="en-GB" sz="3600" dirty="0" smtClean="0">
                <a:cs typeface="+mj-cs"/>
              </a:rPr>
              <a:t>~50% due to funga</a:t>
            </a:r>
            <a:r>
              <a:rPr lang="en-GB" sz="3600" dirty="0">
                <a:cs typeface="+mj-cs"/>
              </a:rPr>
              <a:t>l</a:t>
            </a:r>
            <a:r>
              <a:rPr lang="en-GB" sz="3600" dirty="0" smtClean="0">
                <a:cs typeface="+mj-cs"/>
              </a:rPr>
              <a:t> disease?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091" name="Picture 4" descr="GAFFI Logo TEXT Master 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15888"/>
            <a:ext cx="12684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5"/>
          <p:cNvSpPr txBox="1">
            <a:spLocks noChangeArrowheads="1"/>
          </p:cNvSpPr>
          <p:nvPr/>
        </p:nvSpPr>
        <p:spPr bwMode="auto">
          <a:xfrm>
            <a:off x="6624639" y="6308725"/>
            <a:ext cx="190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00000"/>
                </a:solidFill>
                <a:latin typeface="Arial" charset="0"/>
              </a:rPr>
              <a:t>www.GAFFI.org</a:t>
            </a:r>
          </a:p>
        </p:txBody>
      </p:sp>
    </p:spTree>
    <p:extLst>
      <p:ext uri="{BB962C8B-B14F-4D97-AF65-F5344CB8AC3E}">
        <p14:creationId xmlns:p14="http://schemas.microsoft.com/office/powerpoint/2010/main" val="407789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1" y="115890"/>
            <a:ext cx="7294563" cy="134143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cs typeface="+mj-cs"/>
              </a:rPr>
              <a:t>Missed diagnoses in </a:t>
            </a:r>
            <a:r>
              <a:rPr lang="en-GB" sz="3600" dirty="0" smtClean="0">
                <a:cs typeface="+mj-cs"/>
              </a:rPr>
              <a:t>AIDS – including PCP</a:t>
            </a:r>
            <a:endParaRPr lang="en-GB" sz="3600" dirty="0"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2099" name="Picture 11" descr="GAFFI Logo TEXT Master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268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101" name="TextBox 8"/>
          <p:cNvSpPr txBox="1">
            <a:spLocks noChangeArrowheads="1"/>
          </p:cNvSpPr>
          <p:nvPr/>
        </p:nvSpPr>
        <p:spPr bwMode="auto">
          <a:xfrm>
            <a:off x="6625134" y="6308725"/>
            <a:ext cx="1907184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800" b="1" smtClean="0">
                <a:solidFill>
                  <a:srgbClr val="000000"/>
                </a:solidFill>
                <a:latin typeface="Arial" charset="0"/>
              </a:rPr>
              <a:t>www.GAFFI.org</a:t>
            </a:r>
          </a:p>
        </p:txBody>
      </p:sp>
      <p:sp>
        <p:nvSpPr>
          <p:cNvPr id="132102" name="TextBox 8"/>
          <p:cNvSpPr txBox="1">
            <a:spLocks noChangeArrowheads="1"/>
          </p:cNvSpPr>
          <p:nvPr/>
        </p:nvSpPr>
        <p:spPr bwMode="auto">
          <a:xfrm>
            <a:off x="4580429" y="5876925"/>
            <a:ext cx="4507518" cy="3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600" dirty="0" err="1" smtClean="0">
                <a:solidFill>
                  <a:srgbClr val="000000"/>
                </a:solidFill>
                <a:latin typeface="Arial" charset="0"/>
              </a:rPr>
              <a:t>Antinori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 S et al,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Am J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Clin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Pathol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2009;132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 :221</a:t>
            </a:r>
          </a:p>
        </p:txBody>
      </p:sp>
      <p:pic>
        <p:nvPicPr>
          <p:cNvPr id="132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412877"/>
            <a:ext cx="42100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7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1" y="549275"/>
            <a:ext cx="7489825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cs typeface="+mj-cs"/>
              </a:rPr>
              <a:t>Cryptococcal meningitis in AIDS</a:t>
            </a:r>
            <a:br>
              <a:rPr lang="en-GB" sz="4000" dirty="0" smtClean="0">
                <a:cs typeface="+mj-cs"/>
              </a:rPr>
            </a:br>
            <a:r>
              <a:rPr lang="en-GB" sz="4000" dirty="0" smtClean="0">
                <a:cs typeface="+mj-cs"/>
              </a:rPr>
              <a:t>Impact of therapy</a:t>
            </a:r>
          </a:p>
        </p:txBody>
      </p:sp>
      <p:pic>
        <p:nvPicPr>
          <p:cNvPr id="164866" name="Picture 14" descr="GAFFI Logo TEXT Master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268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867" name="Group 1"/>
          <p:cNvGrpSpPr>
            <a:grpSpLocks/>
          </p:cNvGrpSpPr>
          <p:nvPr/>
        </p:nvGrpSpPr>
        <p:grpSpPr bwMode="auto">
          <a:xfrm>
            <a:off x="472076" y="1894700"/>
            <a:ext cx="8203613" cy="4271150"/>
            <a:chOff x="473235" y="1895268"/>
            <a:chExt cx="8202453" cy="4270582"/>
          </a:xfrm>
        </p:grpSpPr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6443978" y="3015082"/>
              <a:ext cx="2231710" cy="132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2000" b="1" dirty="0">
                  <a:solidFill>
                    <a:srgbClr val="000000"/>
                  </a:solidFill>
                  <a:latin typeface="Arial" charset="0"/>
                </a:rPr>
                <a:t>Best treatment</a:t>
              </a:r>
            </a:p>
            <a:p>
              <a:pPr algn="l">
                <a:defRPr/>
              </a:pPr>
              <a:r>
                <a:rPr lang="en-GB" sz="2000" b="1" dirty="0">
                  <a:solidFill>
                    <a:srgbClr val="000000"/>
                  </a:solidFill>
                  <a:latin typeface="Arial" charset="0"/>
                </a:rPr>
                <a:t>with </a:t>
              </a:r>
              <a:r>
                <a:rPr lang="en-GB" sz="2000" b="1" dirty="0" err="1">
                  <a:solidFill>
                    <a:srgbClr val="000000"/>
                  </a:solidFill>
                  <a:latin typeface="Arial" charset="0"/>
                </a:rPr>
                <a:t>amphotercin</a:t>
              </a:r>
              <a:r>
                <a:rPr lang="en-GB" sz="2000" b="1" dirty="0">
                  <a:solidFill>
                    <a:srgbClr val="000000"/>
                  </a:solidFill>
                  <a:latin typeface="Arial" charset="0"/>
                </a:rPr>
                <a:t> B and 5FC</a:t>
              </a: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3564660" y="4005550"/>
              <a:ext cx="576181" cy="21587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5796370" y="2781750"/>
              <a:ext cx="576181" cy="3384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3234286" y="3636267"/>
              <a:ext cx="1300886" cy="369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800" b="1" dirty="0">
                  <a:solidFill>
                    <a:srgbClr val="000000"/>
                  </a:solidFill>
                  <a:latin typeface="Arial" charset="0"/>
                </a:rPr>
                <a:t>50</a:t>
              </a: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</a:rPr>
                <a:t>% / 30%</a:t>
              </a:r>
              <a:endParaRPr lang="en-GB" sz="1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5483224" y="2411912"/>
              <a:ext cx="1300886" cy="369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800" b="1" dirty="0">
                  <a:solidFill>
                    <a:srgbClr val="000000"/>
                  </a:solidFill>
                  <a:latin typeface="Arial" charset="0"/>
                </a:rPr>
                <a:t>75</a:t>
              </a: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</a:rPr>
                <a:t>% / 60%</a:t>
              </a:r>
              <a:endParaRPr lang="en-GB" sz="1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1548820" y="6165850"/>
              <a:ext cx="4823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1764690" y="6092835"/>
              <a:ext cx="576181" cy="714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1836117" y="5661092"/>
              <a:ext cx="518218" cy="369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800" b="1">
                  <a:solidFill>
                    <a:srgbClr val="000000"/>
                  </a:solidFill>
                  <a:latin typeface="Arial" charset="0"/>
                </a:rPr>
                <a:t>0%</a:t>
              </a:r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 flipV="1">
              <a:off x="2196429" y="5373793"/>
              <a:ext cx="1655528" cy="719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 flipV="1">
              <a:off x="2196429" y="3284921"/>
              <a:ext cx="3887238" cy="2807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4140841" y="4653164"/>
              <a:ext cx="1799971" cy="396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2000" b="1" dirty="0">
                  <a:solidFill>
                    <a:srgbClr val="000000"/>
                  </a:solidFill>
                  <a:latin typeface="Arial" charset="0"/>
                </a:rPr>
                <a:t>Fluconazole</a:t>
              </a: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473235" y="1895268"/>
              <a:ext cx="5262177" cy="52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800" b="1" dirty="0">
                  <a:solidFill>
                    <a:srgbClr val="000000"/>
                  </a:solidFill>
                  <a:latin typeface="Arial" charset="0"/>
                </a:rPr>
                <a:t>Survival at 10 </a:t>
              </a:r>
              <a:r>
                <a:rPr lang="en-GB" sz="2800" b="1" dirty="0" smtClean="0">
                  <a:solidFill>
                    <a:srgbClr val="000000"/>
                  </a:solidFill>
                  <a:latin typeface="Arial" charset="0"/>
                </a:rPr>
                <a:t>weeks / 1 year</a:t>
              </a:r>
              <a:endParaRPr lang="en-GB" sz="2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404378" y="4653164"/>
              <a:ext cx="2015840" cy="707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2000" b="1" dirty="0">
                  <a:solidFill>
                    <a:srgbClr val="000000"/>
                  </a:solidFill>
                  <a:latin typeface="Arial" charset="0"/>
                </a:rPr>
                <a:t>No treatment,</a:t>
              </a:r>
            </a:p>
            <a:p>
              <a:pPr algn="l">
                <a:defRPr/>
              </a:pPr>
              <a:r>
                <a:rPr lang="en-GB" sz="2000" b="1" dirty="0">
                  <a:solidFill>
                    <a:srgbClr val="000000"/>
                  </a:solidFill>
                  <a:latin typeface="Arial" charset="0"/>
                </a:rPr>
                <a:t>always fatal</a:t>
              </a:r>
            </a:p>
          </p:txBody>
        </p:sp>
      </p:grpSp>
      <p:sp>
        <p:nvSpPr>
          <p:cNvPr id="164868" name="TextBox 17"/>
          <p:cNvSpPr txBox="1">
            <a:spLocks noChangeArrowheads="1"/>
          </p:cNvSpPr>
          <p:nvPr/>
        </p:nvSpPr>
        <p:spPr bwMode="auto">
          <a:xfrm>
            <a:off x="6624639" y="6308725"/>
            <a:ext cx="190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00000"/>
                </a:solidFill>
                <a:latin typeface="Arial" charset="0"/>
              </a:rPr>
              <a:t>www.GAFFI.org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3851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8925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err="1" smtClean="0">
                <a:cs typeface="+mj-cs"/>
              </a:rPr>
              <a:t>Histoplasmosis</a:t>
            </a:r>
            <a:r>
              <a:rPr lang="en-GB" sz="4000" dirty="0" smtClean="0">
                <a:cs typeface="+mj-cs"/>
              </a:rPr>
              <a:t/>
            </a:r>
            <a:br>
              <a:rPr lang="en-GB" sz="4000" dirty="0" smtClean="0">
                <a:cs typeface="+mj-cs"/>
              </a:rPr>
            </a:br>
            <a:r>
              <a:rPr lang="en-GB" sz="4000" dirty="0" smtClean="0">
                <a:cs typeface="+mj-cs"/>
              </a:rPr>
              <a:t>Impact of therapy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156325" y="2399776"/>
            <a:ext cx="22320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Itraconazole</a:t>
            </a:r>
          </a:p>
          <a:p>
            <a:pPr eaLnBrk="1" hangingPunct="1">
              <a:defRPr/>
            </a:pPr>
            <a:endParaRPr lang="en-GB" sz="20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BUT 30% of patients with disseminated histoplasmosis also have TB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779838" y="2760138"/>
            <a:ext cx="576262" cy="3167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508625" y="2255313"/>
            <a:ext cx="576263" cy="3671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779838" y="2328338"/>
            <a:ext cx="6524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87%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508625" y="1823513"/>
            <a:ext cx="774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1547813" y="5928788"/>
            <a:ext cx="4824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124075" y="5855763"/>
            <a:ext cx="576263" cy="71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2185988" y="5423963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b="1">
                <a:solidFill>
                  <a:srgbClr val="000000"/>
                </a:solidFill>
              </a:rPr>
              <a:t>0%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V="1">
            <a:off x="2484438" y="3047476"/>
            <a:ext cx="15113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2627313" y="2328338"/>
            <a:ext cx="3097212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3348038" y="1463151"/>
            <a:ext cx="2808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Survival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3563938" y="591926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solidFill>
                  <a:srgbClr val="000000"/>
                </a:solidFill>
              </a:rPr>
              <a:t>Severe      Less severe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47813" y="2976038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solidFill>
                  <a:srgbClr val="000000"/>
                </a:solidFill>
              </a:rPr>
              <a:t>Amphotericin B</a:t>
            </a:r>
          </a:p>
        </p:txBody>
      </p:sp>
      <p:pic>
        <p:nvPicPr>
          <p:cNvPr id="17" name="Picture 14" descr="GAFFI Logo TEXT Master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268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24639" y="6308725"/>
            <a:ext cx="190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00000"/>
                </a:solidFill>
                <a:latin typeface="Arial" charset="0"/>
              </a:rPr>
              <a:t>www.GAFFI.org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3851" y="6308725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 descr="Reducing AIDS death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76" y="1676404"/>
            <a:ext cx="5984823" cy="422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292102"/>
            <a:ext cx="7215188" cy="2214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>
                <a:cs typeface="+mj-cs"/>
              </a:rPr>
              <a:t>Reducing deaths from AIDS with improved access to diagnostics and antifungals</a:t>
            </a:r>
            <a:br>
              <a:rPr lang="en-GB" sz="4000" dirty="0" smtClean="0">
                <a:cs typeface="+mj-cs"/>
              </a:rPr>
            </a:br>
            <a:endParaRPr lang="en-GB" sz="3600" dirty="0" smtClean="0"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556" name="Picture 4" descr="GAFFI Logo TEXT Master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15888"/>
            <a:ext cx="12684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TextBox 5"/>
          <p:cNvSpPr txBox="1">
            <a:spLocks noChangeArrowheads="1"/>
          </p:cNvSpPr>
          <p:nvPr/>
        </p:nvSpPr>
        <p:spPr bwMode="auto">
          <a:xfrm>
            <a:off x="6624639" y="6308725"/>
            <a:ext cx="190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00000"/>
                </a:solidFill>
              </a:rPr>
              <a:t>www.GAFFI.org</a:t>
            </a:r>
          </a:p>
        </p:txBody>
      </p:sp>
      <p:sp>
        <p:nvSpPr>
          <p:cNvPr id="151558" name="TextBox 2"/>
          <p:cNvSpPr txBox="1">
            <a:spLocks noChangeArrowheads="1"/>
          </p:cNvSpPr>
          <p:nvPr/>
        </p:nvSpPr>
        <p:spPr bwMode="auto">
          <a:xfrm>
            <a:off x="6646863" y="3048000"/>
            <a:ext cx="196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Current trajectory</a:t>
            </a:r>
          </a:p>
        </p:txBody>
      </p:sp>
      <p:sp>
        <p:nvSpPr>
          <p:cNvPr id="151559" name="TextBox 4"/>
          <p:cNvSpPr txBox="1">
            <a:spLocks noChangeArrowheads="1"/>
          </p:cNvSpPr>
          <p:nvPr/>
        </p:nvSpPr>
        <p:spPr bwMode="auto">
          <a:xfrm>
            <a:off x="6710364" y="3487739"/>
            <a:ext cx="11086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90-90-90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Crypto</a:t>
            </a:r>
          </a:p>
          <a:p>
            <a:endParaRPr lang="en-US" sz="1800" dirty="0"/>
          </a:p>
        </p:txBody>
      </p:sp>
      <p:sp>
        <p:nvSpPr>
          <p:cNvPr id="151560" name="TextBox 5"/>
          <p:cNvSpPr txBox="1">
            <a:spLocks noChangeArrowheads="1"/>
          </p:cNvSpPr>
          <p:nvPr/>
        </p:nvSpPr>
        <p:spPr bwMode="auto">
          <a:xfrm>
            <a:off x="6745288" y="4047940"/>
            <a:ext cx="710576" cy="10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PCP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Histo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CPA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5898625"/>
            <a:ext cx="5732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Denning DW. Phil Trans R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/>
              <a:t>2016; </a:t>
            </a:r>
            <a:r>
              <a:rPr lang="en-US" dirty="0" smtClean="0"/>
              <a:t>371: 20150468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3181" y="312747"/>
            <a:ext cx="407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Access to antifungal drugs 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851" y="6237288"/>
            <a:ext cx="8424863" cy="0"/>
          </a:xfrm>
          <a:prstGeom prst="line">
            <a:avLst/>
          </a:prstGeom>
          <a:ln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4090990" y="6308725"/>
            <a:ext cx="4590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</a:rPr>
              <a:t>www.gaffi.org/why/burden-of-disease-maps/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191558"/>
            <a:ext cx="7342347" cy="3184330"/>
            <a:chOff x="121775" y="173950"/>
            <a:chExt cx="7342724" cy="3184502"/>
          </a:xfrm>
        </p:grpSpPr>
        <p:pic>
          <p:nvPicPr>
            <p:cNvPr id="147461" name="Picture 1" descr="amb registr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75" y="216789"/>
              <a:ext cx="7342724" cy="314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62" name="TextBox 2"/>
            <p:cNvSpPr txBox="1">
              <a:spLocks noChangeArrowheads="1"/>
            </p:cNvSpPr>
            <p:nvPr/>
          </p:nvSpPr>
          <p:spPr bwMode="auto">
            <a:xfrm>
              <a:off x="4731827" y="173950"/>
              <a:ext cx="1242900" cy="323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500" b="1"/>
                <a:t>registration</a:t>
              </a:r>
            </a:p>
          </p:txBody>
        </p:sp>
      </p:grpSp>
      <p:pic>
        <p:nvPicPr>
          <p:cNvPr id="2" name="Picture 1" descr="amphotericin B hres revised avail map colour with key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181" y="3078926"/>
            <a:ext cx="644224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1432</Words>
  <Application>Microsoft Macintosh PowerPoint</Application>
  <PresentationFormat>On-screen Show (4:3)</PresentationFormat>
  <Paragraphs>169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4_Default Design</vt:lpstr>
      <vt:lpstr>1_Office Theme</vt:lpstr>
      <vt:lpstr>11_Default Design</vt:lpstr>
      <vt:lpstr>12_Default Design</vt:lpstr>
      <vt:lpstr>15_Default Design</vt:lpstr>
      <vt:lpstr>PowerPoint Presentation</vt:lpstr>
      <vt:lpstr>Deaths from fungal infections need to fall</vt:lpstr>
      <vt:lpstr>PowerPoint Presentation</vt:lpstr>
      <vt:lpstr>1.1 million deaths from AIDS in 2015  ~400,000 due to TB ~50% due to fungal disease?</vt:lpstr>
      <vt:lpstr>Missed diagnoses in AIDS – including PCP</vt:lpstr>
      <vt:lpstr>Cryptococcal meningitis in AIDS Impact of therapy</vt:lpstr>
      <vt:lpstr>Histoplasmosis Impact of therapy</vt:lpstr>
      <vt:lpstr>Reducing deaths from AIDS with improved access to diagnostics and antifungals </vt:lpstr>
      <vt:lpstr>PowerPoint Presentation</vt:lpstr>
      <vt:lpstr>PowerPoint Presentation</vt:lpstr>
      <vt:lpstr>UK issues</vt:lpstr>
      <vt:lpstr>Poor housing and asthma</vt:lpstr>
      <vt:lpstr>Poor housing and asthma - actions</vt:lpstr>
      <vt:lpstr>UK issues</vt:lpstr>
      <vt:lpstr>Increasing patient complexity</vt:lpstr>
      <vt:lpstr>UK issues</vt:lpstr>
      <vt:lpstr>PowerPoint Presentation</vt:lpstr>
      <vt:lpstr>UK issues</vt:lpstr>
      <vt:lpstr>Candida auris</vt:lpstr>
      <vt:lpstr>Addressing antifungal resistance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KenFung program 2015-2018</dc:title>
  <dc:creator>David Denning</dc:creator>
  <cp:lastModifiedBy>David Denning</cp:lastModifiedBy>
  <cp:revision>461</cp:revision>
  <dcterms:created xsi:type="dcterms:W3CDTF">2015-06-14T16:29:59Z</dcterms:created>
  <dcterms:modified xsi:type="dcterms:W3CDTF">2017-07-17T09:08:45Z</dcterms:modified>
</cp:coreProperties>
</file>