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4"/>
  </p:sldMasterIdLst>
  <p:notesMasterIdLst>
    <p:notesMasterId r:id="rId14"/>
  </p:notesMasterIdLst>
  <p:sldIdLst>
    <p:sldId id="325" r:id="rId5"/>
    <p:sldId id="546" r:id="rId6"/>
    <p:sldId id="547" r:id="rId7"/>
    <p:sldId id="548" r:id="rId8"/>
    <p:sldId id="350" r:id="rId9"/>
    <p:sldId id="343" r:id="rId10"/>
    <p:sldId id="338" r:id="rId11"/>
    <p:sldId id="344" r:id="rId12"/>
    <p:sldId id="352" r:id="rId13"/>
  </p:sldIdLst>
  <p:sldSz cx="9144000" cy="6858000" type="screen4x3"/>
  <p:notesSz cx="6858000" cy="9144000"/>
  <p:custShowLst>
    <p:custShow name="Confident" id="0">
      <p:sldLst/>
    </p:custShow>
    <p:custShow name="Ambitious" id="1">
      <p:sldLst/>
    </p:custShow>
    <p:custShow name="Imaginative" id="2">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52" userDrawn="1">
          <p15:clr>
            <a:srgbClr val="A4A3A4"/>
          </p15:clr>
        </p15:guide>
        <p15:guide id="2" pos="2880" userDrawn="1">
          <p15:clr>
            <a:srgbClr val="A4A3A4"/>
          </p15:clr>
        </p15:guide>
        <p15:guide id="3" orient="horz" pos="754" userDrawn="1">
          <p15:clr>
            <a:srgbClr val="A4A3A4"/>
          </p15:clr>
        </p15:guide>
        <p15:guide id="4" orient="horz" pos="3634" userDrawn="1">
          <p15:clr>
            <a:srgbClr val="A4A3A4"/>
          </p15:clr>
        </p15:guide>
        <p15:guide id="5" pos="27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ke Riordan" initials="LR" lastIdx="24" clrIdx="0">
    <p:extLst/>
  </p:cmAuthor>
  <p:cmAuthor id="2" name="Harriet Kaol" initials="HK" lastIdx="44" clrIdx="1">
    <p:extLst/>
  </p:cmAuthor>
  <p:cmAuthor id="3" name="luke riordan" initials="lr" lastIdx="68" clrIdx="2">
    <p:extLst/>
  </p:cmAuthor>
  <p:cmAuthor id="4" name="Bourhill, Grant H." initials="BGH" lastIdx="1" clrIdx="3">
    <p:extLst>
      <p:ext uri="{19B8F6BF-5375-455C-9EA6-DF929625EA0E}">
        <p15:presenceInfo xmlns:p15="http://schemas.microsoft.com/office/powerpoint/2012/main" userId="S-1-5-21-1039984320-261210814-957142514-2059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A7CA"/>
    <a:srgbClr val="25CDC2"/>
    <a:srgbClr val="98CB25"/>
    <a:srgbClr val="D1C511"/>
    <a:srgbClr val="D12451"/>
    <a:srgbClr val="793186"/>
    <a:srgbClr val="9B65A4"/>
    <a:srgbClr val="FFFFFF"/>
    <a:srgbClr val="25A87F"/>
    <a:srgbClr val="FF7A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745" autoAdjust="0"/>
    <p:restoredTop sz="86461" autoAdjust="0"/>
  </p:normalViewPr>
  <p:slideViewPr>
    <p:cSldViewPr snapToGrid="0">
      <p:cViewPr>
        <p:scale>
          <a:sx n="130" d="100"/>
          <a:sy n="130" d="100"/>
        </p:scale>
        <p:origin x="224" y="280"/>
      </p:cViewPr>
      <p:guideLst>
        <p:guide orient="horz" pos="3952"/>
        <p:guide pos="2880"/>
        <p:guide orient="horz" pos="754"/>
        <p:guide orient="horz" pos="3634"/>
        <p:guide pos="278"/>
      </p:guideLst>
    </p:cSldViewPr>
  </p:slideViewPr>
  <p:outlineViewPr>
    <p:cViewPr>
      <p:scale>
        <a:sx n="33" d="100"/>
        <a:sy n="33" d="100"/>
      </p:scale>
      <p:origin x="0" y="0"/>
    </p:cViewPr>
  </p:outlineViewPr>
  <p:notesTextViewPr>
    <p:cViewPr>
      <p:scale>
        <a:sx n="3" d="2"/>
        <a:sy n="3" d="2"/>
      </p:scale>
      <p:origin x="0" y="0"/>
    </p:cViewPr>
  </p:notesTextViewPr>
  <p:sorterViewPr>
    <p:cViewPr>
      <p:scale>
        <a:sx n="180" d="100"/>
        <a:sy n="1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0B0340-0B27-47DB-A39E-E7122B810EB1}" type="datetimeFigureOut">
              <a:rPr lang="en-GB" smtClean="0"/>
              <a:t>07/09/2018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F7152F-8110-4697-8C81-78323D1EB9A8}" type="slidenum">
              <a:rPr lang="en-GB" smtClean="0"/>
              <a:t>‹#›</a:t>
            </a:fld>
            <a:endParaRPr lang="en-GB"/>
          </a:p>
        </p:txBody>
      </p:sp>
    </p:spTree>
    <p:extLst>
      <p:ext uri="{BB962C8B-B14F-4D97-AF65-F5344CB8AC3E}">
        <p14:creationId xmlns:p14="http://schemas.microsoft.com/office/powerpoint/2010/main" val="1384914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EF798C7-9620-5C41-BFA8-CF802F11746E}" type="slidenum">
              <a:rPr lang="en-US" smtClean="0"/>
              <a:t>1</a:t>
            </a:fld>
            <a:endParaRPr lang="en-US"/>
          </a:p>
        </p:txBody>
      </p:sp>
    </p:spTree>
    <p:extLst>
      <p:ext uri="{BB962C8B-B14F-4D97-AF65-F5344CB8AC3E}">
        <p14:creationId xmlns:p14="http://schemas.microsoft.com/office/powerpoint/2010/main" val="1667271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 - We are ranked in the top 1% of universities in the world and in the top 20% in the UK by National and World University Rankings.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25% of our students are international from more than 110 countries. Our strong global connections ensure your educational experience will be greatly enriched by our cultural diversity.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are always here to help our students travel internationally as part of their course or Erasmus programme which gives you the opportunity to study and/or work abroad in any of the 27 EU member countries. You could spend between 3 and 12 months studying at a partner university, gaining experience on a work placement, or even a combination of both! There are also opportunities to study further afield in countries such as USA, Australia, Japan, South Africa and Singapore</a:t>
            </a:r>
          </a:p>
        </p:txBody>
      </p:sp>
      <p:sp>
        <p:nvSpPr>
          <p:cNvPr id="4" name="Slide Number Placeholder 3"/>
          <p:cNvSpPr>
            <a:spLocks noGrp="1"/>
          </p:cNvSpPr>
          <p:nvPr>
            <p:ph type="sldNum" sz="quarter" idx="10"/>
          </p:nvPr>
        </p:nvSpPr>
        <p:spPr/>
        <p:txBody>
          <a:bodyPr/>
          <a:lstStyle/>
          <a:p>
            <a:fld id="{C9F7152F-8110-4697-8C81-78323D1EB9A8}" type="slidenum">
              <a:rPr lang="en-GB" smtClean="0"/>
              <a:t>5</a:t>
            </a:fld>
            <a:endParaRPr lang="en-GB"/>
          </a:p>
        </p:txBody>
      </p:sp>
    </p:spTree>
    <p:extLst>
      <p:ext uri="{BB962C8B-B14F-4D97-AF65-F5344CB8AC3E}">
        <p14:creationId xmlns:p14="http://schemas.microsoft.com/office/powerpoint/2010/main" val="2951739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Leicester is not just a university; it's also a community, embracing students from around the world. When you graduate you'll join more than 180,000 alumni from across the globe – a network that can prove an enormous asset to your career.</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9F7152F-8110-4697-8C81-78323D1EB9A8}" type="slidenum">
              <a:rPr lang="en-GB" smtClean="0"/>
              <a:t>6</a:t>
            </a:fld>
            <a:endParaRPr lang="en-GB"/>
          </a:p>
        </p:txBody>
      </p:sp>
    </p:spTree>
    <p:extLst>
      <p:ext uri="{BB962C8B-B14F-4D97-AF65-F5344CB8AC3E}">
        <p14:creationId xmlns:p14="http://schemas.microsoft.com/office/powerpoint/2010/main" val="3188604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record our teaching sessions and make the recording available for students to view online. As different students prefer to learn in different ways and at different paces, giving them the flexibility and control to view a lecture in their own time</a:t>
            </a:r>
            <a:endParaRPr lang="en-GB" dirty="0"/>
          </a:p>
          <a:p>
            <a:endParaRPr lang="en-GB" dirty="0"/>
          </a:p>
        </p:txBody>
      </p:sp>
      <p:sp>
        <p:nvSpPr>
          <p:cNvPr id="4" name="Slide Number Placeholder 3"/>
          <p:cNvSpPr>
            <a:spLocks noGrp="1"/>
          </p:cNvSpPr>
          <p:nvPr>
            <p:ph type="sldNum" sz="quarter" idx="10"/>
          </p:nvPr>
        </p:nvSpPr>
        <p:spPr/>
        <p:txBody>
          <a:bodyPr/>
          <a:lstStyle/>
          <a:p>
            <a:fld id="{C9F7152F-8110-4697-8C81-78323D1EB9A8}" type="slidenum">
              <a:rPr lang="en-GB" smtClean="0"/>
              <a:t>7</a:t>
            </a:fld>
            <a:endParaRPr lang="en-GB"/>
          </a:p>
        </p:txBody>
      </p:sp>
    </p:spTree>
    <p:extLst>
      <p:ext uri="{BB962C8B-B14F-4D97-AF65-F5344CB8AC3E}">
        <p14:creationId xmlns:p14="http://schemas.microsoft.com/office/powerpoint/2010/main" val="3666506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Filled with caring and approachable staff interested in helping you achieve your career aspirations, we ensure our students not only acquire up-to-date knowledge and develop appropriate understanding, but also are able to apply that knowledge and understanding in a real-world setting.</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engage our own students as partners in developing the curriculum. This is a unique approach in the Higher Education sector as we are working with students to design and develop curriculum to help make your transition to higher education easier</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We offer a broad range of degrees that can lead to a successful career. We prepare you for employment in a changing world with up-to-date courses. We also have a number of flexible options – major/minors - to tailor your degree to your interests.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9F7152F-8110-4697-8C81-78323D1EB9A8}" type="slidenum">
              <a:rPr lang="en-GB" smtClean="0"/>
              <a:t>8</a:t>
            </a:fld>
            <a:endParaRPr lang="en-GB"/>
          </a:p>
        </p:txBody>
      </p:sp>
    </p:spTree>
    <p:extLst>
      <p:ext uri="{BB962C8B-B14F-4D97-AF65-F5344CB8AC3E}">
        <p14:creationId xmlns:p14="http://schemas.microsoft.com/office/powerpoint/2010/main" val="1921639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F7152F-8110-4697-8C81-78323D1EB9A8}" type="slidenum">
              <a:rPr lang="en-GB" smtClean="0"/>
              <a:t>9</a:t>
            </a:fld>
            <a:endParaRPr lang="en-GB"/>
          </a:p>
        </p:txBody>
      </p:sp>
    </p:spTree>
    <p:extLst>
      <p:ext uri="{BB962C8B-B14F-4D97-AF65-F5344CB8AC3E}">
        <p14:creationId xmlns:p14="http://schemas.microsoft.com/office/powerpoint/2010/main" val="2962264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9172F-AEA9-2C40-995D-7F33221D8789}"/>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27B88400-E199-D44D-BAD3-58C75E413CE8}"/>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8F1458D5-87B4-AE4D-A85A-918DAC978C2E}"/>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5" name="Footer Placeholder 4">
            <a:extLst>
              <a:ext uri="{FF2B5EF4-FFF2-40B4-BE49-F238E27FC236}">
                <a16:creationId xmlns:a16="http://schemas.microsoft.com/office/drawing/2014/main" id="{F4C6F2D5-2645-A043-B36E-FF004CC518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43F227-69C0-414D-BB5F-45BB34B3CF0D}"/>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15204179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BC310-B8A0-5B4B-AC63-A4CBE991DA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2A90AA-5DFE-C044-94FE-A8F10E06226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C20DD8-EFF8-5B47-BC81-FA5433F640B8}"/>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5" name="Footer Placeholder 4">
            <a:extLst>
              <a:ext uri="{FF2B5EF4-FFF2-40B4-BE49-F238E27FC236}">
                <a16:creationId xmlns:a16="http://schemas.microsoft.com/office/drawing/2014/main" id="{BC47EC0A-B601-AA4D-8F62-7C22002704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C82E77F-AA78-C845-A21B-DD2F396B33DB}"/>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15688275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B8B3-AC33-7346-8723-4D8EBBBE6E9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47CAB9-AFE1-FE4A-896C-9C9A9812BB5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8C70C6-4032-4B4B-A3D2-A85DBCD5975F}"/>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5" name="Footer Placeholder 4">
            <a:extLst>
              <a:ext uri="{FF2B5EF4-FFF2-40B4-BE49-F238E27FC236}">
                <a16:creationId xmlns:a16="http://schemas.microsoft.com/office/drawing/2014/main" id="{76951040-3A67-944F-93F7-0FD296BAF6E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FC5A0F-33F4-C847-AD2A-36161FF92DC8}"/>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37175253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with large pictur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23529" y="260648"/>
            <a:ext cx="2151913" cy="575524"/>
          </a:xfrm>
          <a:prstGeom prst="rect">
            <a:avLst/>
          </a:prstGeom>
        </p:spPr>
      </p:pic>
      <p:sp>
        <p:nvSpPr>
          <p:cNvPr id="33" name="Text Placeholder 32"/>
          <p:cNvSpPr>
            <a:spLocks noGrp="1"/>
          </p:cNvSpPr>
          <p:nvPr>
            <p:ph type="body" sz="quarter" idx="12" hasCustomPrompt="1"/>
          </p:nvPr>
        </p:nvSpPr>
        <p:spPr>
          <a:xfrm>
            <a:off x="6386533" y="296683"/>
            <a:ext cx="1761926" cy="502214"/>
          </a:xfrm>
        </p:spPr>
        <p:txBody>
          <a:bodyPr anchor="ctr" anchorCtr="0"/>
          <a:lstStyle>
            <a:lvl1pPr marL="0" indent="0">
              <a:spcBef>
                <a:spcPts val="0"/>
              </a:spcBef>
              <a:buFontTx/>
              <a:buNone/>
              <a:defRPr sz="800" b="1" i="0" spc="300" baseline="0">
                <a:latin typeface="Arial" panose="020B0604020202020204" pitchFamily="34" charset="0"/>
                <a:ea typeface="Adobe Caslon Pro" charset="0"/>
                <a:cs typeface="Adobe Caslon Pro" charset="0"/>
              </a:defRPr>
            </a:lvl1pPr>
          </a:lstStyle>
          <a:p>
            <a:pPr lvl="0"/>
            <a:r>
              <a:rPr lang="en-US" dirty="0"/>
              <a:t>INSERT NAME </a:t>
            </a:r>
            <a:br>
              <a:rPr lang="en-US" dirty="0"/>
            </a:br>
            <a:r>
              <a:rPr lang="en-US" dirty="0"/>
              <a:t>FOR AREA OF UNIVERSITY</a:t>
            </a:r>
          </a:p>
        </p:txBody>
      </p:sp>
      <p:sp>
        <p:nvSpPr>
          <p:cNvPr id="12" name="Title 1"/>
          <p:cNvSpPr>
            <a:spLocks noGrp="1"/>
          </p:cNvSpPr>
          <p:nvPr>
            <p:ph type="title" hasCustomPrompt="1"/>
          </p:nvPr>
        </p:nvSpPr>
        <p:spPr>
          <a:xfrm>
            <a:off x="467544" y="1124744"/>
            <a:ext cx="8229600" cy="648072"/>
          </a:xfrm>
        </p:spPr>
        <p:txBody>
          <a:bodyPr anchor="t"/>
          <a:lstStyle>
            <a:lvl1pPr>
              <a:defRPr sz="3600" baseline="0">
                <a:solidFill>
                  <a:schemeClr val="tx1"/>
                </a:solidFill>
                <a:latin typeface="+mj-lt"/>
              </a:defRPr>
            </a:lvl1pPr>
          </a:lstStyle>
          <a:p>
            <a:pPr>
              <a:lnSpc>
                <a:spcPct val="130000"/>
              </a:lnSpc>
            </a:pPr>
            <a:r>
              <a:rPr lang="en-GB" noProof="0" dirty="0"/>
              <a:t>Click to add presentation title </a:t>
            </a:r>
            <a:endParaRPr lang="en-GB" sz="1800" dirty="0">
              <a:solidFill>
                <a:schemeClr val="tx1"/>
              </a:solidFill>
            </a:endParaRPr>
          </a:p>
        </p:txBody>
      </p:sp>
      <p:sp>
        <p:nvSpPr>
          <p:cNvPr id="15" name="Subtitle 2"/>
          <p:cNvSpPr>
            <a:spLocks noGrp="1"/>
          </p:cNvSpPr>
          <p:nvPr>
            <p:ph type="subTitle" idx="10" hasCustomPrompt="1"/>
          </p:nvPr>
        </p:nvSpPr>
        <p:spPr>
          <a:xfrm>
            <a:off x="467544" y="1772816"/>
            <a:ext cx="8240122" cy="432048"/>
          </a:xfrm>
        </p:spPr>
        <p:txBody>
          <a:bodyPr anchor="t"/>
          <a:lstStyle>
            <a:lvl1pPr marL="0" indent="0" algn="l">
              <a:lnSpc>
                <a:spcPct val="120000"/>
              </a:lnSpc>
              <a:spcBef>
                <a:spcPts val="0"/>
              </a:spcBef>
              <a:buNone/>
              <a:defRPr sz="2400">
                <a:solidFill>
                  <a:schemeClr val="tx1"/>
                </a:solidFill>
                <a:latin typeface="+mn-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noProof="0" dirty="0"/>
              <a:t>Click to add subtitle </a:t>
            </a:r>
          </a:p>
        </p:txBody>
      </p:sp>
      <p:sp>
        <p:nvSpPr>
          <p:cNvPr id="5" name="Picture Placeholder 4"/>
          <p:cNvSpPr>
            <a:spLocks noGrp="1"/>
          </p:cNvSpPr>
          <p:nvPr>
            <p:ph type="pic" sz="quarter" idx="13" hasCustomPrompt="1"/>
          </p:nvPr>
        </p:nvSpPr>
        <p:spPr>
          <a:xfrm>
            <a:off x="465834" y="2432367"/>
            <a:ext cx="8244000" cy="3960391"/>
          </a:xfrm>
        </p:spPr>
        <p:txBody>
          <a:bodyPr/>
          <a:lstStyle>
            <a:lvl1pPr marL="0" marR="0" indent="0" algn="l" defTabSz="914400" rtl="0" eaLnBrk="1" fontAlgn="base" latinLnBrk="0" hangingPunct="1">
              <a:lnSpc>
                <a:spcPct val="100000"/>
              </a:lnSpc>
              <a:spcBef>
                <a:spcPct val="20000"/>
              </a:spcBef>
              <a:spcAft>
                <a:spcPct val="0"/>
              </a:spcAft>
              <a:buClr>
                <a:schemeClr val="tx1"/>
              </a:buClr>
              <a:buSzTx/>
              <a:buFont typeface="Trebuchet MS" pitchFamily="34" charset="0"/>
              <a:buNone/>
              <a:tabLst/>
              <a:defRPr/>
            </a:lvl1pPr>
          </a:lstStyle>
          <a:p>
            <a:pPr marL="0" marR="0" lvl="0" indent="0" algn="l" defTabSz="914400" rtl="0" eaLnBrk="1" fontAlgn="base" latinLnBrk="0" hangingPunct="1">
              <a:lnSpc>
                <a:spcPct val="100000"/>
              </a:lnSpc>
              <a:spcBef>
                <a:spcPct val="20000"/>
              </a:spcBef>
              <a:spcAft>
                <a:spcPct val="0"/>
              </a:spcAft>
              <a:buClr>
                <a:schemeClr val="tx1"/>
              </a:buClr>
              <a:buSzTx/>
              <a:buFont typeface="Trebuchet MS" pitchFamily="34" charset="0"/>
              <a:buNone/>
              <a:tabLst/>
              <a:defRPr/>
            </a:pPr>
            <a:r>
              <a:rPr lang="en-GB" noProof="0" dirty="0"/>
              <a:t>Picture size 22.9W x 11.0H cm   </a:t>
            </a:r>
          </a:p>
          <a:p>
            <a:endParaRPr lang="en-GB" dirty="0"/>
          </a:p>
        </p:txBody>
      </p:sp>
    </p:spTree>
    <p:extLst>
      <p:ext uri="{BB962C8B-B14F-4D97-AF65-F5344CB8AC3E}">
        <p14:creationId xmlns:p14="http://schemas.microsoft.com/office/powerpoint/2010/main" val="605648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mod="1">
    <p:ext uri="{DCECCB84-F9BA-43D5-87BE-67443E8EF086}">
      <p15:sldGuideLst xmlns:p15="http://schemas.microsoft.com/office/powerpoint/2012/main">
        <p15:guide id="1" orient="horz" pos="1525">
          <p15:clr>
            <a:srgbClr val="FBAE40"/>
          </p15:clr>
        </p15:guide>
        <p15:guide id="2" pos="2160">
          <p15:clr>
            <a:srgbClr val="FBAE40"/>
          </p15:clr>
        </p15:guide>
        <p15:guide id="3" pos="4099">
          <p15:clr>
            <a:srgbClr val="FBAE40"/>
          </p15:clr>
        </p15:guide>
        <p15:guide id="4" orient="horz" pos="2840">
          <p15:clr>
            <a:srgbClr val="FBAE40"/>
          </p15:clr>
        </p15:guide>
        <p15:guide id="5" pos="22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44EB-B85B-C54B-9190-BE55D144DF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4D3B36-210B-0648-96B7-4388593FE66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1BE356-AF25-E04C-BAD1-73A86824CEEE}"/>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5" name="Footer Placeholder 4">
            <a:extLst>
              <a:ext uri="{FF2B5EF4-FFF2-40B4-BE49-F238E27FC236}">
                <a16:creationId xmlns:a16="http://schemas.microsoft.com/office/drawing/2014/main" id="{0FA2C705-A319-DD4D-B5ED-9D1B6B36F7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69D340-3CF7-CB44-A57A-D2088862A58B}"/>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12810091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E3916-8162-7E41-A5D1-6E94CAD858F5}"/>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913CE86-1D9E-814E-9905-84A841C4F1F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543F1F0-3F8F-4E4A-913F-C3FD6F9CC5E5}"/>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5" name="Footer Placeholder 4">
            <a:extLst>
              <a:ext uri="{FF2B5EF4-FFF2-40B4-BE49-F238E27FC236}">
                <a16:creationId xmlns:a16="http://schemas.microsoft.com/office/drawing/2014/main" id="{9EB9B209-5B4F-B244-AEB6-401FBB13839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0E74CF0-D615-AA49-A36C-0ECAE6916EF2}"/>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6569294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0E300-902A-BF4F-8995-D42123E8767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6D29577-CC86-354D-8A42-DB427BE0A25E}"/>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F95C38-564C-5845-9B3C-DE40EDBC2A79}"/>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429DCB0-7AA8-7541-A20E-D927F2496EAA}"/>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6" name="Footer Placeholder 5">
            <a:extLst>
              <a:ext uri="{FF2B5EF4-FFF2-40B4-BE49-F238E27FC236}">
                <a16:creationId xmlns:a16="http://schemas.microsoft.com/office/drawing/2014/main" id="{8FE4A485-6F36-7947-910C-F3B74228C1E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755E2B7-213C-044B-907E-4C935535C2DA}"/>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32866933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BA16B-D4BE-4045-8356-59741F38AEE1}"/>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0663934-1012-6948-9941-6EC2A0D2C67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A3FF7740-1317-7645-8DB9-865C93F937B3}"/>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D45479C-EF5E-1447-BC5E-47E6934BCCBF}"/>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D74625D-1F1E-5847-9468-44C1875ED664}"/>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E47E17-B07F-3A4D-B6FE-A111A32CBD4F}"/>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8" name="Footer Placeholder 7">
            <a:extLst>
              <a:ext uri="{FF2B5EF4-FFF2-40B4-BE49-F238E27FC236}">
                <a16:creationId xmlns:a16="http://schemas.microsoft.com/office/drawing/2014/main" id="{E6291939-59C1-6349-ADB6-9541AB16532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B86E687-55E8-2A40-9707-DC7F02CE322A}"/>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527518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CD03D-4EC1-0443-AE3A-065164C68D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DE4EBB7-A135-1C44-AFDF-F37146C3A961}"/>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4" name="Footer Placeholder 3">
            <a:extLst>
              <a:ext uri="{FF2B5EF4-FFF2-40B4-BE49-F238E27FC236}">
                <a16:creationId xmlns:a16="http://schemas.microsoft.com/office/drawing/2014/main" id="{E1DFD98F-F845-6848-AC28-4F3760F8BEE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1AB0283-28C9-494D-9607-E97B8DD93447}"/>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28055952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DE7AD6-C32E-0149-A543-12AAA07EB747}"/>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3" name="Footer Placeholder 2">
            <a:extLst>
              <a:ext uri="{FF2B5EF4-FFF2-40B4-BE49-F238E27FC236}">
                <a16:creationId xmlns:a16="http://schemas.microsoft.com/office/drawing/2014/main" id="{B85D9FF4-FDE2-414E-BE1E-99956187E1A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1122B9-E9C2-214B-81CE-E3676787BCE8}"/>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3745228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91604-92FB-1D4B-85A2-423055892C3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9FDB714B-0304-4B4E-993C-FEDBD28EC812}"/>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0A7B99-A995-784C-9B0A-C67641FC1BB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8A31B5AE-1893-E645-ABC6-F4643EF0D878}"/>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6" name="Footer Placeholder 5">
            <a:extLst>
              <a:ext uri="{FF2B5EF4-FFF2-40B4-BE49-F238E27FC236}">
                <a16:creationId xmlns:a16="http://schemas.microsoft.com/office/drawing/2014/main" id="{4E5EE57A-E7F3-314C-A051-60DEB6F5CBF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1515C21-4DFB-7D45-818F-0F6C162B7D15}"/>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4105586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60B2E-A65B-3F4A-AA14-1955DD8603E8}"/>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CEB1F1ED-C7D0-0945-AB4B-BFA8ADA4DA4A}"/>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4884AAC-6253-0B4F-B0DA-9A8C7B6EDE9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3437D408-849A-A544-A18B-18907B8141F2}"/>
              </a:ext>
            </a:extLst>
          </p:cNvPr>
          <p:cNvSpPr>
            <a:spLocks noGrp="1"/>
          </p:cNvSpPr>
          <p:nvPr>
            <p:ph type="dt" sz="half" idx="10"/>
          </p:nvPr>
        </p:nvSpPr>
        <p:spPr/>
        <p:txBody>
          <a:bodyPr/>
          <a:lstStyle/>
          <a:p>
            <a:fld id="{44AADD17-FED3-4FFD-8F3B-C70EAF2296B9}" type="datetimeFigureOut">
              <a:rPr lang="en-GB" smtClean="0"/>
              <a:t>07/09/2018</a:t>
            </a:fld>
            <a:endParaRPr lang="en-GB"/>
          </a:p>
        </p:txBody>
      </p:sp>
      <p:sp>
        <p:nvSpPr>
          <p:cNvPr id="6" name="Footer Placeholder 5">
            <a:extLst>
              <a:ext uri="{FF2B5EF4-FFF2-40B4-BE49-F238E27FC236}">
                <a16:creationId xmlns:a16="http://schemas.microsoft.com/office/drawing/2014/main" id="{D01BB76A-80BE-0E4C-8F58-AE77ACBC41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1DEDF1-2553-F344-80AB-D6DE20C93A9C}"/>
              </a:ext>
            </a:extLst>
          </p:cNvPr>
          <p:cNvSpPr>
            <a:spLocks noGrp="1"/>
          </p:cNvSpPr>
          <p:nvPr>
            <p:ph type="sldNum" sz="quarter" idx="12"/>
          </p:nvPr>
        </p:nvSpPr>
        <p:spPr/>
        <p:txBody>
          <a:bodyPr/>
          <a:lstStyle/>
          <a:p>
            <a:fld id="{BCA91120-837A-4620-B129-F3F38766EBA4}" type="slidenum">
              <a:rPr lang="en-GB" smtClean="0"/>
              <a:t>‹#›</a:t>
            </a:fld>
            <a:endParaRPr lang="en-GB"/>
          </a:p>
        </p:txBody>
      </p:sp>
    </p:spTree>
    <p:extLst>
      <p:ext uri="{BB962C8B-B14F-4D97-AF65-F5344CB8AC3E}">
        <p14:creationId xmlns:p14="http://schemas.microsoft.com/office/powerpoint/2010/main" val="26270452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7E04EF-56F8-AE47-AB7B-65A2E15C11A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63B7B26-7FD6-2D42-9876-10D944E7E61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5B0781-D5A2-104B-8EE1-F8D8674D744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4AADD17-FED3-4FFD-8F3B-C70EAF2296B9}" type="datetimeFigureOut">
              <a:rPr lang="en-GB" smtClean="0"/>
              <a:t>07/09/2018</a:t>
            </a:fld>
            <a:endParaRPr lang="en-GB"/>
          </a:p>
        </p:txBody>
      </p:sp>
      <p:sp>
        <p:nvSpPr>
          <p:cNvPr id="5" name="Footer Placeholder 4">
            <a:extLst>
              <a:ext uri="{FF2B5EF4-FFF2-40B4-BE49-F238E27FC236}">
                <a16:creationId xmlns:a16="http://schemas.microsoft.com/office/drawing/2014/main" id="{2EC64422-F1AA-8E4C-9C49-4946D41E268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53EE623-896E-5640-8B5A-9983B6B20E6E}"/>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CA91120-837A-4620-B129-F3F38766EBA4}" type="slidenum">
              <a:rPr lang="en-GB" smtClean="0"/>
              <a:t>‹#›</a:t>
            </a:fld>
            <a:endParaRPr lang="en-GB"/>
          </a:p>
        </p:txBody>
      </p:sp>
      <p:pic>
        <p:nvPicPr>
          <p:cNvPr id="7" name="Picture 6">
            <a:extLst>
              <a:ext uri="{FF2B5EF4-FFF2-40B4-BE49-F238E27FC236}">
                <a16:creationId xmlns:a16="http://schemas.microsoft.com/office/drawing/2014/main" id="{14406183-1A1B-EA45-A57E-4514CE72E488}"/>
              </a:ext>
            </a:extLst>
          </p:cNvPr>
          <p:cNvPicPr>
            <a:picLocks noChangeAspect="1"/>
          </p:cNvPicPr>
          <p:nvPr userDrawn="1"/>
        </p:nvPicPr>
        <p:blipFill>
          <a:blip r:embed="rId14"/>
          <a:stretch>
            <a:fillRect/>
          </a:stretch>
        </p:blipFill>
        <p:spPr>
          <a:xfrm>
            <a:off x="80013" y="76073"/>
            <a:ext cx="1565908" cy="417576"/>
          </a:xfrm>
          <a:prstGeom prst="rect">
            <a:avLst/>
          </a:prstGeom>
        </p:spPr>
      </p:pic>
    </p:spTree>
    <p:extLst>
      <p:ext uri="{BB962C8B-B14F-4D97-AF65-F5344CB8AC3E}">
        <p14:creationId xmlns:p14="http://schemas.microsoft.com/office/powerpoint/2010/main" val="3881537202"/>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google.com/url?sa=i&amp;rct=j&amp;q=&amp;esrc=s&amp;source=images&amp;cd=&amp;cad=rja&amp;uact=8&amp;ved=2ahUKEwjXrZOa7pbdAhWtxYUKHUYLANAQjRx6BAgBEAU&amp;url=http://www.the-mtc.org/&amp;psig=AOvVaw10O7wLcR6ruovCTQjz7H6J&amp;ust=1535790125815277" TargetMode="External"/><Relationship Id="rId13" Type="http://schemas.openxmlformats.org/officeDocument/2006/relationships/image" Target="../media/image12.png"/><Relationship Id="rId3" Type="http://schemas.openxmlformats.org/officeDocument/2006/relationships/image" Target="../media/image3.jpeg"/><Relationship Id="rId7" Type="http://schemas.openxmlformats.org/officeDocument/2006/relationships/image" Target="../media/image7.jpe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jpeg"/><Relationship Id="rId11" Type="http://schemas.openxmlformats.org/officeDocument/2006/relationships/image" Target="../media/image10.jpeg"/><Relationship Id="rId5" Type="http://schemas.openxmlformats.org/officeDocument/2006/relationships/image" Target="../media/image5.jpeg"/><Relationship Id="rId10" Type="http://schemas.openxmlformats.org/officeDocument/2006/relationships/image" Target="../media/image9.jpeg"/><Relationship Id="rId4" Type="http://schemas.openxmlformats.org/officeDocument/2006/relationships/image" Target="../media/image4.png"/><Relationship Id="rId9" Type="http://schemas.openxmlformats.org/officeDocument/2006/relationships/image" Target="../media/image8.jpeg"/><Relationship Id="rId1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tiff"/><Relationship Id="rId1" Type="http://schemas.openxmlformats.org/officeDocument/2006/relationships/slideLayout" Target="../slideLayouts/slideLayout2.xml"/><Relationship Id="rId5" Type="http://schemas.openxmlformats.org/officeDocument/2006/relationships/hyperlink" Target="https://www.electronicsweekly.com/news/business/industry-4-0-not-reaching-factory-floor-2017-06/" TargetMode="External"/><Relationship Id="rId4" Type="http://schemas.openxmlformats.org/officeDocument/2006/relationships/image" Target="../media/image25.tif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png"/><Relationship Id="rId3" Type="http://schemas.openxmlformats.org/officeDocument/2006/relationships/image" Target="../media/image5.jpeg"/><Relationship Id="rId7" Type="http://schemas.openxmlformats.org/officeDocument/2006/relationships/image" Target="../media/image31.jpeg"/><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www.google.com/url?sa=i&amp;rct=j&amp;q=&amp;esrc=s&amp;source=images&amp;cd=&amp;cad=rja&amp;uact=8&amp;ved=2ahUKEwjXrZOa7pbdAhWtxYUKHUYLANAQjRx6BAgBEAU&amp;url=http://www.the-mtc.org/&amp;psig=AOvVaw10O7wLcR6ruovCTQjz7H6J&amp;ust=1535790125815277" TargetMode="External"/><Relationship Id="rId11" Type="http://schemas.openxmlformats.org/officeDocument/2006/relationships/image" Target="../media/image11.png"/><Relationship Id="rId5" Type="http://schemas.openxmlformats.org/officeDocument/2006/relationships/image" Target="../media/image30.jpeg"/><Relationship Id="rId10" Type="http://schemas.openxmlformats.org/officeDocument/2006/relationships/image" Target="../media/image33.jpeg"/><Relationship Id="rId4" Type="http://schemas.openxmlformats.org/officeDocument/2006/relationships/image" Target="../media/image6.jpe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Boosting the UK Space Economy</a:t>
            </a:r>
          </a:p>
        </p:txBody>
      </p:sp>
      <p:sp>
        <p:nvSpPr>
          <p:cNvPr id="7" name="Subtitle 6"/>
          <p:cNvSpPr>
            <a:spLocks noGrp="1"/>
          </p:cNvSpPr>
          <p:nvPr>
            <p:ph type="subTitle" idx="10"/>
          </p:nvPr>
        </p:nvSpPr>
        <p:spPr/>
        <p:txBody>
          <a:bodyPr>
            <a:normAutofit fontScale="92500" lnSpcReduction="20000"/>
          </a:bodyPr>
          <a:lstStyle/>
          <a:p>
            <a:endParaRPr lang="en-GB" dirty="0"/>
          </a:p>
        </p:txBody>
      </p:sp>
      <p:sp>
        <p:nvSpPr>
          <p:cNvPr id="3" name="Picture Placeholder 2">
            <a:extLst>
              <a:ext uri="{FF2B5EF4-FFF2-40B4-BE49-F238E27FC236}">
                <a16:creationId xmlns:a16="http://schemas.microsoft.com/office/drawing/2014/main" id="{7671344E-C161-D448-B0FC-6F3E0122858C}"/>
              </a:ext>
            </a:extLst>
          </p:cNvPr>
          <p:cNvSpPr>
            <a:spLocks noGrp="1"/>
          </p:cNvSpPr>
          <p:nvPr>
            <p:ph type="pic" sz="quarter" idx="13"/>
          </p:nvPr>
        </p:nvSpPr>
        <p:spPr/>
      </p:sp>
      <p:pic>
        <p:nvPicPr>
          <p:cNvPr id="10" name="Picture 9">
            <a:extLst>
              <a:ext uri="{FF2B5EF4-FFF2-40B4-BE49-F238E27FC236}">
                <a16:creationId xmlns:a16="http://schemas.microsoft.com/office/drawing/2014/main" id="{B5075BEE-DA43-9345-BC40-02D90F724F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1" t="11002" b="3951"/>
          <a:stretch/>
        </p:blipFill>
        <p:spPr>
          <a:xfrm>
            <a:off x="-2959345" y="-47920"/>
            <a:ext cx="12277191" cy="6905920"/>
          </a:xfrm>
          <a:prstGeom prst="rect">
            <a:avLst/>
          </a:prstGeom>
        </p:spPr>
      </p:pic>
      <p:pic>
        <p:nvPicPr>
          <p:cNvPr id="11" name="Picture 10">
            <a:extLst>
              <a:ext uri="{FF2B5EF4-FFF2-40B4-BE49-F238E27FC236}">
                <a16:creationId xmlns:a16="http://schemas.microsoft.com/office/drawing/2014/main" id="{694EA5E2-DC43-B44B-B274-36EDE69894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820" y="1122935"/>
            <a:ext cx="5688231" cy="987853"/>
          </a:xfrm>
          <a:prstGeom prst="rect">
            <a:avLst/>
          </a:prstGeom>
        </p:spPr>
      </p:pic>
      <p:sp>
        <p:nvSpPr>
          <p:cNvPr id="12" name="TextBox 11">
            <a:extLst>
              <a:ext uri="{FF2B5EF4-FFF2-40B4-BE49-F238E27FC236}">
                <a16:creationId xmlns:a16="http://schemas.microsoft.com/office/drawing/2014/main" id="{08C073C1-869E-BE48-84ED-BD92090FF3C0}"/>
              </a:ext>
            </a:extLst>
          </p:cNvPr>
          <p:cNvSpPr txBox="1"/>
          <p:nvPr/>
        </p:nvSpPr>
        <p:spPr>
          <a:xfrm>
            <a:off x="107504" y="2335164"/>
            <a:ext cx="7943342" cy="646331"/>
          </a:xfrm>
          <a:prstGeom prst="rect">
            <a:avLst/>
          </a:prstGeom>
          <a:noFill/>
        </p:spPr>
        <p:txBody>
          <a:bodyPr wrap="square" rtlCol="0">
            <a:spAutoFit/>
          </a:bodyPr>
          <a:lstStyle/>
          <a:p>
            <a:r>
              <a:rPr lang="en-GB" sz="3600" b="1" dirty="0">
                <a:solidFill>
                  <a:schemeClr val="bg1"/>
                </a:solidFill>
              </a:rPr>
              <a:t>Boosting the UK’s Space Economy</a:t>
            </a:r>
          </a:p>
        </p:txBody>
      </p:sp>
      <p:grpSp>
        <p:nvGrpSpPr>
          <p:cNvPr id="2" name="Group 1">
            <a:extLst>
              <a:ext uri="{FF2B5EF4-FFF2-40B4-BE49-F238E27FC236}">
                <a16:creationId xmlns:a16="http://schemas.microsoft.com/office/drawing/2014/main" id="{B05F75C9-1F21-284E-B4D3-BEAE3803740C}"/>
              </a:ext>
            </a:extLst>
          </p:cNvPr>
          <p:cNvGrpSpPr/>
          <p:nvPr/>
        </p:nvGrpSpPr>
        <p:grpSpPr>
          <a:xfrm>
            <a:off x="81472" y="5768974"/>
            <a:ext cx="5920028" cy="972396"/>
            <a:chOff x="-36512" y="5768974"/>
            <a:chExt cx="5920028" cy="972396"/>
          </a:xfrm>
        </p:grpSpPr>
        <p:pic>
          <p:nvPicPr>
            <p:cNvPr id="13" name="Picture 12" descr="Image result for llep">
              <a:extLst>
                <a:ext uri="{FF2B5EF4-FFF2-40B4-BE49-F238E27FC236}">
                  <a16:creationId xmlns:a16="http://schemas.microsoft.com/office/drawing/2014/main" id="{F246C92A-1087-814B-A35D-B26296BC8356}"/>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3720" y="5772382"/>
              <a:ext cx="625694" cy="499167"/>
            </a:xfrm>
            <a:prstGeom prst="rect">
              <a:avLst/>
            </a:prstGeom>
            <a:noFill/>
            <a:ln>
              <a:noFill/>
            </a:ln>
          </p:spPr>
        </p:pic>
        <p:pic>
          <p:nvPicPr>
            <p:cNvPr id="14" name="Picture 13" descr="Image result for leicester city council">
              <a:extLst>
                <a:ext uri="{FF2B5EF4-FFF2-40B4-BE49-F238E27FC236}">
                  <a16:creationId xmlns:a16="http://schemas.microsoft.com/office/drawing/2014/main" id="{25F65212-A950-A647-BF7A-8F6C7FA4E2E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39856" y="5772378"/>
              <a:ext cx="542084" cy="499168"/>
            </a:xfrm>
            <a:prstGeom prst="rect">
              <a:avLst/>
            </a:prstGeom>
            <a:noFill/>
            <a:ln>
              <a:noFill/>
            </a:ln>
          </p:spPr>
        </p:pic>
        <p:pic>
          <p:nvPicPr>
            <p:cNvPr id="15" name="Picture 2" descr="ME_logo_blue_NO_HMG_CMYK">
              <a:extLst>
                <a:ext uri="{FF2B5EF4-FFF2-40B4-BE49-F238E27FC236}">
                  <a16:creationId xmlns:a16="http://schemas.microsoft.com/office/drawing/2014/main" id="{4AD332C9-D11C-2C4A-B630-D3ACB1ACF11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0708" y="6352035"/>
              <a:ext cx="1037035" cy="38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rc_mi" descr="Image result for manufacturing technology centre">
              <a:hlinkClick r:id="rId8"/>
              <a:extLst>
                <a:ext uri="{FF2B5EF4-FFF2-40B4-BE49-F238E27FC236}">
                  <a16:creationId xmlns:a16="http://schemas.microsoft.com/office/drawing/2014/main" id="{26DCCFF9-1691-E341-A6B5-07CEF608E61F}"/>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08148" y="6338749"/>
              <a:ext cx="675368" cy="375587"/>
            </a:xfrm>
            <a:prstGeom prst="rect">
              <a:avLst/>
            </a:prstGeom>
            <a:noFill/>
            <a:ln>
              <a:noFill/>
            </a:ln>
          </p:spPr>
        </p:pic>
        <p:pic>
          <p:nvPicPr>
            <p:cNvPr id="17" name="Picture 16" descr="http://www.met.reading.ac.uk/%7Evn901215/Logos/NCEO_logo.jpg">
              <a:extLst>
                <a:ext uri="{FF2B5EF4-FFF2-40B4-BE49-F238E27FC236}">
                  <a16:creationId xmlns:a16="http://schemas.microsoft.com/office/drawing/2014/main" id="{F6D613B3-5A00-D140-BBA7-E2DE105C0FF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84710" y="6352035"/>
              <a:ext cx="1522367" cy="389335"/>
            </a:xfrm>
            <a:prstGeom prst="rect">
              <a:avLst/>
            </a:prstGeom>
            <a:solidFill>
              <a:schemeClr val="accent1">
                <a:lumMod val="20000"/>
                <a:lumOff val="80000"/>
              </a:schemeClr>
            </a:solidFill>
            <a:extLst/>
          </p:spPr>
        </p:pic>
        <p:pic>
          <p:nvPicPr>
            <p:cNvPr id="18" name="Picture 17">
              <a:extLst>
                <a:ext uri="{FF2B5EF4-FFF2-40B4-BE49-F238E27FC236}">
                  <a16:creationId xmlns:a16="http://schemas.microsoft.com/office/drawing/2014/main" id="{530BD999-5832-154D-B0A5-04C65E718AA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94042" y="6352032"/>
              <a:ext cx="1712402" cy="372262"/>
            </a:xfrm>
            <a:prstGeom prst="rect">
              <a:avLst/>
            </a:prstGeom>
          </p:spPr>
        </p:pic>
        <p:pic>
          <p:nvPicPr>
            <p:cNvPr id="19" name="Picture 18">
              <a:extLst>
                <a:ext uri="{FF2B5EF4-FFF2-40B4-BE49-F238E27FC236}">
                  <a16:creationId xmlns:a16="http://schemas.microsoft.com/office/drawing/2014/main" id="{4429BF0E-86C7-4F4B-9C3B-CA34102DF0FB}"/>
                </a:ext>
              </a:extLst>
            </p:cNvPr>
            <p:cNvPicPr>
              <a:picLocks noChangeAspect="1"/>
            </p:cNvPicPr>
            <p:nvPr/>
          </p:nvPicPr>
          <p:blipFill>
            <a:blip r:embed="rId12"/>
            <a:stretch>
              <a:fillRect/>
            </a:stretch>
          </p:blipFill>
          <p:spPr>
            <a:xfrm>
              <a:off x="2362381" y="5768974"/>
              <a:ext cx="668138" cy="500171"/>
            </a:xfrm>
            <a:prstGeom prst="rect">
              <a:avLst/>
            </a:prstGeom>
          </p:spPr>
        </p:pic>
        <p:pic>
          <p:nvPicPr>
            <p:cNvPr id="20" name="Picture 19">
              <a:extLst>
                <a:ext uri="{FF2B5EF4-FFF2-40B4-BE49-F238E27FC236}">
                  <a16:creationId xmlns:a16="http://schemas.microsoft.com/office/drawing/2014/main" id="{91071D35-4B06-754B-82FE-F06BD486C9FA}"/>
                </a:ext>
              </a:extLst>
            </p:cNvPr>
            <p:cNvPicPr>
              <a:picLocks noChangeAspect="1"/>
            </p:cNvPicPr>
            <p:nvPr/>
          </p:nvPicPr>
          <p:blipFill>
            <a:blip r:embed="rId13"/>
            <a:stretch>
              <a:fillRect/>
            </a:stretch>
          </p:blipFill>
          <p:spPr>
            <a:xfrm>
              <a:off x="-36512" y="6352035"/>
              <a:ext cx="598976" cy="389335"/>
            </a:xfrm>
            <a:prstGeom prst="rect">
              <a:avLst/>
            </a:prstGeom>
          </p:spPr>
        </p:pic>
        <p:pic>
          <p:nvPicPr>
            <p:cNvPr id="21" name="Picture 2" descr="Image result for university of leicester">
              <a:extLst>
                <a:ext uri="{FF2B5EF4-FFF2-40B4-BE49-F238E27FC236}">
                  <a16:creationId xmlns:a16="http://schemas.microsoft.com/office/drawing/2014/main" id="{D8BEC9D5-35E9-4043-8C3C-34B20F184DAC}"/>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511" y="5772382"/>
              <a:ext cx="998333" cy="49916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488901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B74B8-62F3-C843-9152-049E36A5F719}"/>
              </a:ext>
            </a:extLst>
          </p:cNvPr>
          <p:cNvSpPr>
            <a:spLocks noGrp="1"/>
          </p:cNvSpPr>
          <p:nvPr>
            <p:ph type="title"/>
          </p:nvPr>
        </p:nvSpPr>
        <p:spPr/>
        <p:txBody>
          <a:bodyPr/>
          <a:lstStyle/>
          <a:p>
            <a:r>
              <a:rPr lang="en-ZW"/>
              <a:t>Space is a huge economic opportunity</a:t>
            </a:r>
            <a:endParaRPr lang="en-US" dirty="0"/>
          </a:p>
        </p:txBody>
      </p:sp>
      <p:sp>
        <p:nvSpPr>
          <p:cNvPr id="3" name="Content Placeholder 2">
            <a:extLst>
              <a:ext uri="{FF2B5EF4-FFF2-40B4-BE49-F238E27FC236}">
                <a16:creationId xmlns:a16="http://schemas.microsoft.com/office/drawing/2014/main" id="{92EA0D2D-26A9-3F48-A3EE-29C6A3017533}"/>
              </a:ext>
            </a:extLst>
          </p:cNvPr>
          <p:cNvSpPr>
            <a:spLocks noGrp="1"/>
          </p:cNvSpPr>
          <p:nvPr>
            <p:ph idx="1"/>
          </p:nvPr>
        </p:nvSpPr>
        <p:spPr>
          <a:xfrm>
            <a:off x="457200" y="1844677"/>
            <a:ext cx="5122912" cy="4318000"/>
          </a:xfrm>
        </p:spPr>
        <p:txBody>
          <a:bodyPr/>
          <a:lstStyle/>
          <a:p>
            <a:r>
              <a:rPr lang="en-GB" dirty="0"/>
              <a:t>Global space market will grow 80% to £400bn by 2030</a:t>
            </a:r>
          </a:p>
          <a:p>
            <a:r>
              <a:rPr lang="en-GB" dirty="0"/>
              <a:t>UK ambition - capture 10%  </a:t>
            </a:r>
          </a:p>
          <a:p>
            <a:r>
              <a:rPr lang="en-GB" dirty="0"/>
              <a:t>Productivity 3x national average</a:t>
            </a:r>
          </a:p>
          <a:p>
            <a:r>
              <a:rPr lang="en-GB" dirty="0"/>
              <a:t>Growth 5x national average </a:t>
            </a:r>
          </a:p>
          <a:p>
            <a:r>
              <a:rPr lang="en-GB" dirty="0"/>
              <a:t>Exports 1/3rd UK sales</a:t>
            </a:r>
          </a:p>
          <a:p>
            <a:r>
              <a:rPr lang="en-GB" dirty="0"/>
              <a:t>Opportunity in build, launch, data and services</a:t>
            </a:r>
          </a:p>
          <a:p>
            <a:endParaRPr lang="en-US" dirty="0"/>
          </a:p>
        </p:txBody>
      </p:sp>
      <p:grpSp>
        <p:nvGrpSpPr>
          <p:cNvPr id="4" name="Group 3">
            <a:extLst>
              <a:ext uri="{FF2B5EF4-FFF2-40B4-BE49-F238E27FC236}">
                <a16:creationId xmlns:a16="http://schemas.microsoft.com/office/drawing/2014/main" id="{88C86E4F-9FD3-F246-B641-DDE4472D25A5}"/>
              </a:ext>
            </a:extLst>
          </p:cNvPr>
          <p:cNvGrpSpPr/>
          <p:nvPr/>
        </p:nvGrpSpPr>
        <p:grpSpPr>
          <a:xfrm>
            <a:off x="5364123" y="2577742"/>
            <a:ext cx="3514481" cy="3803586"/>
            <a:chOff x="5364121" y="1996056"/>
            <a:chExt cx="3514481" cy="3803586"/>
          </a:xfrm>
        </p:grpSpPr>
        <p:pic>
          <p:nvPicPr>
            <p:cNvPr id="5" name="Picture 1" descr="page1image336">
              <a:extLst>
                <a:ext uri="{FF2B5EF4-FFF2-40B4-BE49-F238E27FC236}">
                  <a16:creationId xmlns:a16="http://schemas.microsoft.com/office/drawing/2014/main" id="{70FD9763-7041-D945-AF8C-9B5AE288059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1765" b="11765"/>
            <a:stretch/>
          </p:blipFill>
          <p:spPr bwMode="auto">
            <a:xfrm>
              <a:off x="5508826" y="1996056"/>
              <a:ext cx="3369776" cy="3646620"/>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5">
              <a:extLst>
                <a:ext uri="{FF2B5EF4-FFF2-40B4-BE49-F238E27FC236}">
                  <a16:creationId xmlns:a16="http://schemas.microsoft.com/office/drawing/2014/main" id="{FBEB2E8E-DD49-8F4C-8F49-5149A2C71E28}"/>
                </a:ext>
              </a:extLst>
            </p:cNvPr>
            <p:cNvSpPr>
              <a:spLocks/>
            </p:cNvSpPr>
            <p:nvPr/>
          </p:nvSpPr>
          <p:spPr bwMode="auto">
            <a:xfrm rot="5400000" flipH="1" flipV="1">
              <a:off x="8244556" y="2154410"/>
              <a:ext cx="792398" cy="475693"/>
            </a:xfrm>
            <a:custGeom>
              <a:avLst/>
              <a:gdLst>
                <a:gd name="T0" fmla="*/ 1936 w 2425"/>
                <a:gd name="T1" fmla="*/ 0 h 1457"/>
                <a:gd name="T2" fmla="*/ 1936 w 2425"/>
                <a:gd name="T3" fmla="*/ 0 h 1457"/>
                <a:gd name="T4" fmla="*/ 1936 w 2425"/>
                <a:gd name="T5" fmla="*/ 975 h 1457"/>
                <a:gd name="T6" fmla="*/ 0 w 2425"/>
                <a:gd name="T7" fmla="*/ 975 h 1457"/>
                <a:gd name="T8" fmla="*/ 0 w 2425"/>
                <a:gd name="T9" fmla="*/ 1457 h 1457"/>
                <a:gd name="T10" fmla="*/ 1936 w 2425"/>
                <a:gd name="T11" fmla="*/ 1457 h 1457"/>
                <a:gd name="T12" fmla="*/ 2401 w 2425"/>
                <a:gd name="T13" fmla="*/ 1457 h 1457"/>
                <a:gd name="T14" fmla="*/ 2425 w 2425"/>
                <a:gd name="T15" fmla="*/ 1457 h 1457"/>
                <a:gd name="T16" fmla="*/ 2425 w 2425"/>
                <a:gd name="T17" fmla="*/ 0 h 1457"/>
                <a:gd name="T18" fmla="*/ 1936 w 2425"/>
                <a:gd name="T19" fmla="*/ 0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5" h="1457">
                  <a:moveTo>
                    <a:pt x="1936" y="0"/>
                  </a:moveTo>
                  <a:lnTo>
                    <a:pt x="1936" y="0"/>
                  </a:lnTo>
                  <a:lnTo>
                    <a:pt x="1936" y="975"/>
                  </a:lnTo>
                  <a:lnTo>
                    <a:pt x="0" y="975"/>
                  </a:lnTo>
                  <a:lnTo>
                    <a:pt x="0" y="1457"/>
                  </a:lnTo>
                  <a:lnTo>
                    <a:pt x="1936" y="1457"/>
                  </a:lnTo>
                  <a:lnTo>
                    <a:pt x="2401" y="1457"/>
                  </a:lnTo>
                  <a:lnTo>
                    <a:pt x="2425" y="1457"/>
                  </a:lnTo>
                  <a:lnTo>
                    <a:pt x="2425" y="0"/>
                  </a:lnTo>
                  <a:lnTo>
                    <a:pt x="1936" y="0"/>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7" name="Freeform 12">
              <a:extLst>
                <a:ext uri="{FF2B5EF4-FFF2-40B4-BE49-F238E27FC236}">
                  <a16:creationId xmlns:a16="http://schemas.microsoft.com/office/drawing/2014/main" id="{7D549DF4-F940-524B-9F2C-5076E9CF6E57}"/>
                </a:ext>
              </a:extLst>
            </p:cNvPr>
            <p:cNvSpPr>
              <a:spLocks/>
            </p:cNvSpPr>
            <p:nvPr/>
          </p:nvSpPr>
          <p:spPr bwMode="auto">
            <a:xfrm rot="5400000" flipH="1" flipV="1">
              <a:off x="5205769" y="5165596"/>
              <a:ext cx="792398" cy="475693"/>
            </a:xfrm>
            <a:custGeom>
              <a:avLst/>
              <a:gdLst>
                <a:gd name="T0" fmla="*/ 489 w 2424"/>
                <a:gd name="T1" fmla="*/ 1457 h 1457"/>
                <a:gd name="T2" fmla="*/ 489 w 2424"/>
                <a:gd name="T3" fmla="*/ 1457 h 1457"/>
                <a:gd name="T4" fmla="*/ 489 w 2424"/>
                <a:gd name="T5" fmla="*/ 482 h 1457"/>
                <a:gd name="T6" fmla="*/ 2424 w 2424"/>
                <a:gd name="T7" fmla="*/ 482 h 1457"/>
                <a:gd name="T8" fmla="*/ 2424 w 2424"/>
                <a:gd name="T9" fmla="*/ 0 h 1457"/>
                <a:gd name="T10" fmla="*/ 489 w 2424"/>
                <a:gd name="T11" fmla="*/ 0 h 1457"/>
                <a:gd name="T12" fmla="*/ 24 w 2424"/>
                <a:gd name="T13" fmla="*/ 0 h 1457"/>
                <a:gd name="T14" fmla="*/ 0 w 2424"/>
                <a:gd name="T15" fmla="*/ 0 h 1457"/>
                <a:gd name="T16" fmla="*/ 0 w 2424"/>
                <a:gd name="T17" fmla="*/ 1457 h 1457"/>
                <a:gd name="T18" fmla="*/ 489 w 2424"/>
                <a:gd name="T19" fmla="*/ 1457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4" h="1457">
                  <a:moveTo>
                    <a:pt x="489" y="1457"/>
                  </a:moveTo>
                  <a:lnTo>
                    <a:pt x="489" y="1457"/>
                  </a:lnTo>
                  <a:lnTo>
                    <a:pt x="489" y="482"/>
                  </a:lnTo>
                  <a:lnTo>
                    <a:pt x="2424" y="482"/>
                  </a:lnTo>
                  <a:lnTo>
                    <a:pt x="2424" y="0"/>
                  </a:lnTo>
                  <a:lnTo>
                    <a:pt x="489" y="0"/>
                  </a:lnTo>
                  <a:lnTo>
                    <a:pt x="24" y="0"/>
                  </a:lnTo>
                  <a:lnTo>
                    <a:pt x="0" y="0"/>
                  </a:lnTo>
                  <a:lnTo>
                    <a:pt x="0" y="1457"/>
                  </a:lnTo>
                  <a:lnTo>
                    <a:pt x="489" y="1457"/>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grpSp>
    </p:spTree>
    <p:extLst>
      <p:ext uri="{BB962C8B-B14F-4D97-AF65-F5344CB8AC3E}">
        <p14:creationId xmlns:p14="http://schemas.microsoft.com/office/powerpoint/2010/main" val="28555025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2D9D3-BFB0-874A-ADA9-CB5BEAB4B63F}"/>
              </a:ext>
            </a:extLst>
          </p:cNvPr>
          <p:cNvSpPr>
            <a:spLocks noGrp="1"/>
          </p:cNvSpPr>
          <p:nvPr>
            <p:ph type="title"/>
          </p:nvPr>
        </p:nvSpPr>
        <p:spPr/>
        <p:txBody>
          <a:bodyPr/>
          <a:lstStyle/>
          <a:p>
            <a:r>
              <a:rPr lang="en-GB"/>
              <a:t>UK benefits from cohesive clusters</a:t>
            </a:r>
            <a:endParaRPr lang="en-US" dirty="0"/>
          </a:p>
        </p:txBody>
      </p:sp>
      <p:sp>
        <p:nvSpPr>
          <p:cNvPr id="3" name="Content Placeholder 2">
            <a:extLst>
              <a:ext uri="{FF2B5EF4-FFF2-40B4-BE49-F238E27FC236}">
                <a16:creationId xmlns:a16="http://schemas.microsoft.com/office/drawing/2014/main" id="{27E69D59-C506-B443-BBB5-989C39B25AE5}"/>
              </a:ext>
            </a:extLst>
          </p:cNvPr>
          <p:cNvSpPr>
            <a:spLocks noGrp="1"/>
          </p:cNvSpPr>
          <p:nvPr>
            <p:ph idx="1"/>
          </p:nvPr>
        </p:nvSpPr>
        <p:spPr>
          <a:xfrm>
            <a:off x="457200" y="1844677"/>
            <a:ext cx="5130054" cy="4318000"/>
          </a:xfrm>
        </p:spPr>
        <p:txBody>
          <a:bodyPr>
            <a:normAutofit/>
          </a:bodyPr>
          <a:lstStyle/>
          <a:p>
            <a:r>
              <a:rPr lang="en-GB" dirty="0"/>
              <a:t>Harwell: National Space Test Facility, Catapult, business incubators</a:t>
            </a:r>
          </a:p>
          <a:p>
            <a:r>
              <a:rPr lang="en-GB" dirty="0"/>
              <a:t>Leicester: low-cost robotic manufacturing, space engineering, data, skills </a:t>
            </a:r>
          </a:p>
          <a:p>
            <a:r>
              <a:rPr lang="en-GB" dirty="0"/>
              <a:t>Glasgow: electronics, microsatellites</a:t>
            </a:r>
          </a:p>
          <a:p>
            <a:r>
              <a:rPr lang="en-GB" dirty="0"/>
              <a:t>Surrey:  small satellites, in-space robotics</a:t>
            </a:r>
          </a:p>
          <a:p>
            <a:r>
              <a:rPr lang="en-GB" dirty="0" err="1"/>
              <a:t>Goonhilly</a:t>
            </a:r>
            <a:r>
              <a:rPr lang="en-GB" dirty="0"/>
              <a:t>: satellite communications </a:t>
            </a:r>
          </a:p>
          <a:p>
            <a:r>
              <a:rPr lang="en-GB" dirty="0"/>
              <a:t>Newquay: horizontal launch</a:t>
            </a:r>
          </a:p>
          <a:p>
            <a:r>
              <a:rPr lang="en-GB" dirty="0"/>
              <a:t>Sutherland: vertical launch</a:t>
            </a:r>
          </a:p>
          <a:p>
            <a:endParaRPr lang="en-US" dirty="0"/>
          </a:p>
        </p:txBody>
      </p:sp>
      <p:grpSp>
        <p:nvGrpSpPr>
          <p:cNvPr id="12" name="Group 11">
            <a:extLst>
              <a:ext uri="{FF2B5EF4-FFF2-40B4-BE49-F238E27FC236}">
                <a16:creationId xmlns:a16="http://schemas.microsoft.com/office/drawing/2014/main" id="{8F57F626-98CD-9A4F-9E37-6B129299EF6A}"/>
              </a:ext>
            </a:extLst>
          </p:cNvPr>
          <p:cNvGrpSpPr/>
          <p:nvPr/>
        </p:nvGrpSpPr>
        <p:grpSpPr>
          <a:xfrm>
            <a:off x="5587255" y="1079504"/>
            <a:ext cx="3380241" cy="5502967"/>
            <a:chOff x="7565556" y="974331"/>
            <a:chExt cx="3595702" cy="5817765"/>
          </a:xfrm>
        </p:grpSpPr>
        <p:pic>
          <p:nvPicPr>
            <p:cNvPr id="13" name="Picture 12">
              <a:extLst>
                <a:ext uri="{FF2B5EF4-FFF2-40B4-BE49-F238E27FC236}">
                  <a16:creationId xmlns:a16="http://schemas.microsoft.com/office/drawing/2014/main" id="{58D18167-5BC1-4B4F-98F9-1F6A1A3BEC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5556" y="974331"/>
              <a:ext cx="3595702" cy="5817765"/>
            </a:xfrm>
            <a:prstGeom prst="rect">
              <a:avLst/>
            </a:prstGeom>
          </p:spPr>
        </p:pic>
        <p:pic>
          <p:nvPicPr>
            <p:cNvPr id="14" name="Picture 13">
              <a:extLst>
                <a:ext uri="{FF2B5EF4-FFF2-40B4-BE49-F238E27FC236}">
                  <a16:creationId xmlns:a16="http://schemas.microsoft.com/office/drawing/2014/main" id="{C85F2AF1-3DC3-934A-AC3E-3D78C7855AC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9653" t="14128" r="44552" b="40008"/>
            <a:stretch/>
          </p:blipFill>
          <p:spPr>
            <a:xfrm>
              <a:off x="8954527" y="1267936"/>
              <a:ext cx="214184" cy="409288"/>
            </a:xfrm>
            <a:prstGeom prst="rect">
              <a:avLst/>
            </a:prstGeom>
          </p:spPr>
        </p:pic>
        <p:pic>
          <p:nvPicPr>
            <p:cNvPr id="15" name="Picture 14">
              <a:extLst>
                <a:ext uri="{FF2B5EF4-FFF2-40B4-BE49-F238E27FC236}">
                  <a16:creationId xmlns:a16="http://schemas.microsoft.com/office/drawing/2014/main" id="{C65ACD16-B336-0C4B-80EA-1F562E9BA8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653" t="14128" r="44552" b="40008"/>
            <a:stretch/>
          </p:blipFill>
          <p:spPr>
            <a:xfrm>
              <a:off x="8798008" y="2751437"/>
              <a:ext cx="214184" cy="362020"/>
            </a:xfrm>
            <a:prstGeom prst="rect">
              <a:avLst/>
            </a:prstGeom>
          </p:spPr>
        </p:pic>
        <p:pic>
          <p:nvPicPr>
            <p:cNvPr id="16" name="Picture 15">
              <a:extLst>
                <a:ext uri="{FF2B5EF4-FFF2-40B4-BE49-F238E27FC236}">
                  <a16:creationId xmlns:a16="http://schemas.microsoft.com/office/drawing/2014/main" id="{436B5480-C68D-324C-ABF9-AFC772BA3345}"/>
                </a:ext>
              </a:extLst>
            </p:cNvPr>
            <p:cNvPicPr>
              <a:picLocks noChangeAspect="1"/>
            </p:cNvPicPr>
            <p:nvPr/>
          </p:nvPicPr>
          <p:blipFill>
            <a:blip r:embed="rId5"/>
            <a:stretch>
              <a:fillRect/>
            </a:stretch>
          </p:blipFill>
          <p:spPr>
            <a:xfrm>
              <a:off x="9861092" y="4558440"/>
              <a:ext cx="213378" cy="376296"/>
            </a:xfrm>
            <a:prstGeom prst="rect">
              <a:avLst/>
            </a:prstGeom>
          </p:spPr>
        </p:pic>
        <p:pic>
          <p:nvPicPr>
            <p:cNvPr id="17" name="Picture 16">
              <a:extLst>
                <a:ext uri="{FF2B5EF4-FFF2-40B4-BE49-F238E27FC236}">
                  <a16:creationId xmlns:a16="http://schemas.microsoft.com/office/drawing/2014/main" id="{5B15726C-6C29-E541-B62D-6715071D25BD}"/>
                </a:ext>
              </a:extLst>
            </p:cNvPr>
            <p:cNvPicPr>
              <a:picLocks noChangeAspect="1"/>
            </p:cNvPicPr>
            <p:nvPr/>
          </p:nvPicPr>
          <p:blipFill>
            <a:blip r:embed="rId6"/>
            <a:stretch>
              <a:fillRect/>
            </a:stretch>
          </p:blipFill>
          <p:spPr>
            <a:xfrm>
              <a:off x="10074470" y="5246768"/>
              <a:ext cx="213378" cy="338810"/>
            </a:xfrm>
            <a:prstGeom prst="rect">
              <a:avLst/>
            </a:prstGeom>
          </p:spPr>
        </p:pic>
        <p:pic>
          <p:nvPicPr>
            <p:cNvPr id="18" name="Picture 17">
              <a:extLst>
                <a:ext uri="{FF2B5EF4-FFF2-40B4-BE49-F238E27FC236}">
                  <a16:creationId xmlns:a16="http://schemas.microsoft.com/office/drawing/2014/main" id="{42D10A5A-55B2-2C47-A6AD-E84CDBE44D2B}"/>
                </a:ext>
              </a:extLst>
            </p:cNvPr>
            <p:cNvPicPr>
              <a:picLocks noChangeAspect="1"/>
            </p:cNvPicPr>
            <p:nvPr/>
          </p:nvPicPr>
          <p:blipFill>
            <a:blip r:embed="rId7"/>
            <a:stretch>
              <a:fillRect/>
            </a:stretch>
          </p:blipFill>
          <p:spPr>
            <a:xfrm>
              <a:off x="10274203" y="5366922"/>
              <a:ext cx="213378" cy="335309"/>
            </a:xfrm>
            <a:prstGeom prst="rect">
              <a:avLst/>
            </a:prstGeom>
          </p:spPr>
        </p:pic>
        <p:pic>
          <p:nvPicPr>
            <p:cNvPr id="19" name="Picture 18">
              <a:extLst>
                <a:ext uri="{FF2B5EF4-FFF2-40B4-BE49-F238E27FC236}">
                  <a16:creationId xmlns:a16="http://schemas.microsoft.com/office/drawing/2014/main" id="{25F4E896-9747-B349-85FE-40CB39837F9E}"/>
                </a:ext>
              </a:extLst>
            </p:cNvPr>
            <p:cNvPicPr>
              <a:picLocks noChangeAspect="1"/>
            </p:cNvPicPr>
            <p:nvPr/>
          </p:nvPicPr>
          <p:blipFill>
            <a:blip r:embed="rId8"/>
            <a:stretch>
              <a:fillRect/>
            </a:stretch>
          </p:blipFill>
          <p:spPr>
            <a:xfrm>
              <a:off x="8575585" y="6105046"/>
              <a:ext cx="213378" cy="335309"/>
            </a:xfrm>
            <a:prstGeom prst="rect">
              <a:avLst/>
            </a:prstGeom>
          </p:spPr>
        </p:pic>
        <p:pic>
          <p:nvPicPr>
            <p:cNvPr id="20" name="Picture 19">
              <a:extLst>
                <a:ext uri="{FF2B5EF4-FFF2-40B4-BE49-F238E27FC236}">
                  <a16:creationId xmlns:a16="http://schemas.microsoft.com/office/drawing/2014/main" id="{21155F75-B234-2E49-8EE8-9A73212F2F60}"/>
                </a:ext>
              </a:extLst>
            </p:cNvPr>
            <p:cNvPicPr>
              <a:picLocks noChangeAspect="1"/>
            </p:cNvPicPr>
            <p:nvPr/>
          </p:nvPicPr>
          <p:blipFill>
            <a:blip r:embed="rId9"/>
            <a:stretch>
              <a:fillRect/>
            </a:stretch>
          </p:blipFill>
          <p:spPr>
            <a:xfrm>
              <a:off x="8468896" y="6440355"/>
              <a:ext cx="213378" cy="335309"/>
            </a:xfrm>
            <a:prstGeom prst="rect">
              <a:avLst/>
            </a:prstGeom>
          </p:spPr>
        </p:pic>
      </p:grpSp>
    </p:spTree>
    <p:extLst>
      <p:ext uri="{BB962C8B-B14F-4D97-AF65-F5344CB8AC3E}">
        <p14:creationId xmlns:p14="http://schemas.microsoft.com/office/powerpoint/2010/main" val="5120933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16ADB-210C-684A-A7BF-0D290770A818}"/>
              </a:ext>
            </a:extLst>
          </p:cNvPr>
          <p:cNvSpPr>
            <a:spLocks noGrp="1"/>
          </p:cNvSpPr>
          <p:nvPr>
            <p:ph type="title"/>
          </p:nvPr>
        </p:nvSpPr>
        <p:spPr/>
        <p:txBody>
          <a:bodyPr/>
          <a:lstStyle/>
          <a:p>
            <a:r>
              <a:rPr lang="en-GB" dirty="0"/>
              <a:t>The market is changing to “New Space”</a:t>
            </a:r>
            <a:endParaRPr lang="en-US" dirty="0"/>
          </a:p>
        </p:txBody>
      </p:sp>
      <p:grpSp>
        <p:nvGrpSpPr>
          <p:cNvPr id="21" name="Group 20">
            <a:extLst>
              <a:ext uri="{FF2B5EF4-FFF2-40B4-BE49-F238E27FC236}">
                <a16:creationId xmlns:a16="http://schemas.microsoft.com/office/drawing/2014/main" id="{3E6E9070-B1EE-0145-A6CF-76BF9F7E4130}"/>
              </a:ext>
            </a:extLst>
          </p:cNvPr>
          <p:cNvGrpSpPr/>
          <p:nvPr/>
        </p:nvGrpSpPr>
        <p:grpSpPr>
          <a:xfrm>
            <a:off x="-36511" y="2276874"/>
            <a:ext cx="9202521" cy="2448271"/>
            <a:chOff x="522145" y="1598335"/>
            <a:chExt cx="10987293" cy="2527577"/>
          </a:xfrm>
        </p:grpSpPr>
        <p:sp>
          <p:nvSpPr>
            <p:cNvPr id="26" name="Freeform 5">
              <a:extLst>
                <a:ext uri="{FF2B5EF4-FFF2-40B4-BE49-F238E27FC236}">
                  <a16:creationId xmlns:a16="http://schemas.microsoft.com/office/drawing/2014/main" id="{0946B369-7522-C44D-AF1A-9A48F8123155}"/>
                </a:ext>
              </a:extLst>
            </p:cNvPr>
            <p:cNvSpPr>
              <a:spLocks/>
            </p:cNvSpPr>
            <p:nvPr/>
          </p:nvSpPr>
          <p:spPr bwMode="auto">
            <a:xfrm rot="5400000" flipH="1" flipV="1">
              <a:off x="10634528" y="1825273"/>
              <a:ext cx="1101848" cy="647972"/>
            </a:xfrm>
            <a:custGeom>
              <a:avLst/>
              <a:gdLst>
                <a:gd name="T0" fmla="*/ 1936 w 2425"/>
                <a:gd name="T1" fmla="*/ 0 h 1457"/>
                <a:gd name="T2" fmla="*/ 1936 w 2425"/>
                <a:gd name="T3" fmla="*/ 0 h 1457"/>
                <a:gd name="T4" fmla="*/ 1936 w 2425"/>
                <a:gd name="T5" fmla="*/ 975 h 1457"/>
                <a:gd name="T6" fmla="*/ 0 w 2425"/>
                <a:gd name="T7" fmla="*/ 975 h 1457"/>
                <a:gd name="T8" fmla="*/ 0 w 2425"/>
                <a:gd name="T9" fmla="*/ 1457 h 1457"/>
                <a:gd name="T10" fmla="*/ 1936 w 2425"/>
                <a:gd name="T11" fmla="*/ 1457 h 1457"/>
                <a:gd name="T12" fmla="*/ 2401 w 2425"/>
                <a:gd name="T13" fmla="*/ 1457 h 1457"/>
                <a:gd name="T14" fmla="*/ 2425 w 2425"/>
                <a:gd name="T15" fmla="*/ 1457 h 1457"/>
                <a:gd name="T16" fmla="*/ 2425 w 2425"/>
                <a:gd name="T17" fmla="*/ 0 h 1457"/>
                <a:gd name="T18" fmla="*/ 1936 w 2425"/>
                <a:gd name="T19" fmla="*/ 0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5" h="1457">
                  <a:moveTo>
                    <a:pt x="1936" y="0"/>
                  </a:moveTo>
                  <a:lnTo>
                    <a:pt x="1936" y="0"/>
                  </a:lnTo>
                  <a:lnTo>
                    <a:pt x="1936" y="975"/>
                  </a:lnTo>
                  <a:lnTo>
                    <a:pt x="0" y="975"/>
                  </a:lnTo>
                  <a:lnTo>
                    <a:pt x="0" y="1457"/>
                  </a:lnTo>
                  <a:lnTo>
                    <a:pt x="1936" y="1457"/>
                  </a:lnTo>
                  <a:lnTo>
                    <a:pt x="2401" y="1457"/>
                  </a:lnTo>
                  <a:lnTo>
                    <a:pt x="2425" y="1457"/>
                  </a:lnTo>
                  <a:lnTo>
                    <a:pt x="2425" y="0"/>
                  </a:lnTo>
                  <a:lnTo>
                    <a:pt x="1936" y="0"/>
                  </a:lnTo>
                  <a:close/>
                </a:path>
              </a:pathLst>
            </a:custGeom>
            <a:solidFill>
              <a:srgbClr val="D124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pic>
          <p:nvPicPr>
            <p:cNvPr id="22" name="Picture 21">
              <a:extLst>
                <a:ext uri="{FF2B5EF4-FFF2-40B4-BE49-F238E27FC236}">
                  <a16:creationId xmlns:a16="http://schemas.microsoft.com/office/drawing/2014/main" id="{A1ACDBFE-2803-9D48-807A-FE437241478D}"/>
                </a:ext>
              </a:extLst>
            </p:cNvPr>
            <p:cNvPicPr>
              <a:picLocks noChangeAspect="1"/>
            </p:cNvPicPr>
            <p:nvPr/>
          </p:nvPicPr>
          <p:blipFill>
            <a:blip r:embed="rId2"/>
            <a:stretch>
              <a:fillRect/>
            </a:stretch>
          </p:blipFill>
          <p:spPr>
            <a:xfrm>
              <a:off x="710016" y="1779716"/>
              <a:ext cx="3006307" cy="2129057"/>
            </a:xfrm>
            <a:prstGeom prst="rect">
              <a:avLst/>
            </a:prstGeom>
          </p:spPr>
        </p:pic>
        <p:pic>
          <p:nvPicPr>
            <p:cNvPr id="23" name="Picture 2" descr="C:\Users\rhopper.ATM0\AppData\Local\Microsoft\Windows\Temporary Internet Files\Content.Outlook\4I4XO8Z8\IP Assembly Line 1.jpg">
              <a:extLst>
                <a:ext uri="{FF2B5EF4-FFF2-40B4-BE49-F238E27FC236}">
                  <a16:creationId xmlns:a16="http://schemas.microsoft.com/office/drawing/2014/main" id="{2C752296-758E-5541-9EE1-07DBC68512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8943" y="1779715"/>
              <a:ext cx="3784990" cy="212905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a:extLst>
                <a:ext uri="{FF2B5EF4-FFF2-40B4-BE49-F238E27FC236}">
                  <a16:creationId xmlns:a16="http://schemas.microsoft.com/office/drawing/2014/main" id="{BFD4E98D-AEE8-6C4F-8D5D-AF99EEB283C4}"/>
                </a:ext>
              </a:extLst>
            </p:cNvPr>
            <p:cNvPicPr>
              <a:picLocks noChangeAspect="1"/>
            </p:cNvPicPr>
            <p:nvPr/>
          </p:nvPicPr>
          <p:blipFill>
            <a:blip r:embed="rId4"/>
            <a:stretch>
              <a:fillRect/>
            </a:stretch>
          </p:blipFill>
          <p:spPr>
            <a:xfrm>
              <a:off x="7798491" y="1779715"/>
              <a:ext cx="3526389" cy="2129057"/>
            </a:xfrm>
            <a:prstGeom prst="rect">
              <a:avLst/>
            </a:prstGeom>
          </p:spPr>
        </p:pic>
        <p:sp>
          <p:nvSpPr>
            <p:cNvPr id="25" name="Freeform 12">
              <a:extLst>
                <a:ext uri="{FF2B5EF4-FFF2-40B4-BE49-F238E27FC236}">
                  <a16:creationId xmlns:a16="http://schemas.microsoft.com/office/drawing/2014/main" id="{C89226AA-C4CA-4B45-A6A9-4D240240CCC7}"/>
                </a:ext>
              </a:extLst>
            </p:cNvPr>
            <p:cNvSpPr>
              <a:spLocks/>
            </p:cNvSpPr>
            <p:nvPr/>
          </p:nvSpPr>
          <p:spPr bwMode="auto">
            <a:xfrm rot="5400000" flipH="1" flipV="1">
              <a:off x="295207" y="3251002"/>
              <a:ext cx="1101848" cy="647972"/>
            </a:xfrm>
            <a:custGeom>
              <a:avLst/>
              <a:gdLst>
                <a:gd name="T0" fmla="*/ 489 w 2424"/>
                <a:gd name="T1" fmla="*/ 1457 h 1457"/>
                <a:gd name="T2" fmla="*/ 489 w 2424"/>
                <a:gd name="T3" fmla="*/ 1457 h 1457"/>
                <a:gd name="T4" fmla="*/ 489 w 2424"/>
                <a:gd name="T5" fmla="*/ 482 h 1457"/>
                <a:gd name="T6" fmla="*/ 2424 w 2424"/>
                <a:gd name="T7" fmla="*/ 482 h 1457"/>
                <a:gd name="T8" fmla="*/ 2424 w 2424"/>
                <a:gd name="T9" fmla="*/ 0 h 1457"/>
                <a:gd name="T10" fmla="*/ 489 w 2424"/>
                <a:gd name="T11" fmla="*/ 0 h 1457"/>
                <a:gd name="T12" fmla="*/ 24 w 2424"/>
                <a:gd name="T13" fmla="*/ 0 h 1457"/>
                <a:gd name="T14" fmla="*/ 0 w 2424"/>
                <a:gd name="T15" fmla="*/ 0 h 1457"/>
                <a:gd name="T16" fmla="*/ 0 w 2424"/>
                <a:gd name="T17" fmla="*/ 1457 h 1457"/>
                <a:gd name="T18" fmla="*/ 489 w 2424"/>
                <a:gd name="T19" fmla="*/ 1457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4" h="1457">
                  <a:moveTo>
                    <a:pt x="489" y="1457"/>
                  </a:moveTo>
                  <a:lnTo>
                    <a:pt x="489" y="1457"/>
                  </a:lnTo>
                  <a:lnTo>
                    <a:pt x="489" y="482"/>
                  </a:lnTo>
                  <a:lnTo>
                    <a:pt x="2424" y="482"/>
                  </a:lnTo>
                  <a:lnTo>
                    <a:pt x="2424" y="0"/>
                  </a:lnTo>
                  <a:lnTo>
                    <a:pt x="489" y="0"/>
                  </a:lnTo>
                  <a:lnTo>
                    <a:pt x="24" y="0"/>
                  </a:lnTo>
                  <a:lnTo>
                    <a:pt x="0" y="0"/>
                  </a:lnTo>
                  <a:lnTo>
                    <a:pt x="0" y="1457"/>
                  </a:lnTo>
                  <a:lnTo>
                    <a:pt x="489" y="1457"/>
                  </a:lnTo>
                  <a:close/>
                </a:path>
              </a:pathLst>
            </a:custGeom>
            <a:solidFill>
              <a:srgbClr val="D1245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a:p>
          </p:txBody>
        </p:sp>
      </p:grpSp>
      <p:grpSp>
        <p:nvGrpSpPr>
          <p:cNvPr id="34" name="Group 33">
            <a:extLst>
              <a:ext uri="{FF2B5EF4-FFF2-40B4-BE49-F238E27FC236}">
                <a16:creationId xmlns:a16="http://schemas.microsoft.com/office/drawing/2014/main" id="{F40A6AA3-E126-3D49-A43A-CEB33EE56795}"/>
              </a:ext>
            </a:extLst>
          </p:cNvPr>
          <p:cNvGrpSpPr/>
          <p:nvPr/>
        </p:nvGrpSpPr>
        <p:grpSpPr>
          <a:xfrm>
            <a:off x="0" y="5149237"/>
            <a:ext cx="9055158" cy="656029"/>
            <a:chOff x="394070" y="4412020"/>
            <a:chExt cx="9064635" cy="676220"/>
          </a:xfrm>
        </p:grpSpPr>
        <p:sp>
          <p:nvSpPr>
            <p:cNvPr id="35" name="TextBox 34">
              <a:extLst>
                <a:ext uri="{FF2B5EF4-FFF2-40B4-BE49-F238E27FC236}">
                  <a16:creationId xmlns:a16="http://schemas.microsoft.com/office/drawing/2014/main" id="{469731FD-E0D6-4044-AEC3-8621FF0B3B9D}"/>
                </a:ext>
              </a:extLst>
            </p:cNvPr>
            <p:cNvSpPr txBox="1"/>
            <p:nvPr/>
          </p:nvSpPr>
          <p:spPr>
            <a:xfrm>
              <a:off x="394070" y="4418075"/>
              <a:ext cx="1829352" cy="380699"/>
            </a:xfrm>
            <a:prstGeom prst="rect">
              <a:avLst/>
            </a:prstGeom>
            <a:noFill/>
          </p:spPr>
          <p:txBody>
            <a:bodyPr wrap="square" rtlCol="0">
              <a:spAutoFit/>
            </a:bodyPr>
            <a:lstStyle/>
            <a:p>
              <a:pPr marL="285750" indent="-285750">
                <a:buFont typeface="Arial" panose="020B0604020202020204" pitchFamily="34" charset="0"/>
                <a:buChar char="•"/>
              </a:pPr>
              <a:r>
                <a:rPr lang="en-GB" dirty="0"/>
                <a:t>Commercial </a:t>
              </a:r>
            </a:p>
          </p:txBody>
        </p:sp>
        <p:sp>
          <p:nvSpPr>
            <p:cNvPr id="36" name="TextBox 35">
              <a:extLst>
                <a:ext uri="{FF2B5EF4-FFF2-40B4-BE49-F238E27FC236}">
                  <a16:creationId xmlns:a16="http://schemas.microsoft.com/office/drawing/2014/main" id="{634156BC-222B-144C-A3BD-D544C8BB3558}"/>
                </a:ext>
              </a:extLst>
            </p:cNvPr>
            <p:cNvSpPr txBox="1"/>
            <p:nvPr/>
          </p:nvSpPr>
          <p:spPr>
            <a:xfrm>
              <a:off x="2015437" y="4422016"/>
              <a:ext cx="2516701" cy="666224"/>
            </a:xfrm>
            <a:prstGeom prst="rect">
              <a:avLst/>
            </a:prstGeom>
            <a:noFill/>
          </p:spPr>
          <p:txBody>
            <a:bodyPr wrap="square" rtlCol="0">
              <a:spAutoFit/>
            </a:bodyPr>
            <a:lstStyle/>
            <a:p>
              <a:pPr marL="285750" indent="-285750">
                <a:buFont typeface="Arial" panose="020B0604020202020204" pitchFamily="34" charset="0"/>
                <a:buChar char="•"/>
              </a:pPr>
              <a:r>
                <a:rPr lang="en-GB" dirty="0"/>
                <a:t>Market-driven</a:t>
              </a:r>
            </a:p>
            <a:p>
              <a:r>
                <a:rPr lang="en-GB" dirty="0"/>
                <a:t>     (i.e. data services)</a:t>
              </a:r>
            </a:p>
          </p:txBody>
        </p:sp>
        <p:sp>
          <p:nvSpPr>
            <p:cNvPr id="37" name="TextBox 36">
              <a:extLst>
                <a:ext uri="{FF2B5EF4-FFF2-40B4-BE49-F238E27FC236}">
                  <a16:creationId xmlns:a16="http://schemas.microsoft.com/office/drawing/2014/main" id="{81226C26-032C-B547-911F-9A57E4C63C37}"/>
                </a:ext>
              </a:extLst>
            </p:cNvPr>
            <p:cNvSpPr txBox="1"/>
            <p:nvPr/>
          </p:nvSpPr>
          <p:spPr>
            <a:xfrm>
              <a:off x="3889604" y="4412020"/>
              <a:ext cx="1742883" cy="380699"/>
            </a:xfrm>
            <a:prstGeom prst="rect">
              <a:avLst/>
            </a:prstGeom>
            <a:noFill/>
          </p:spPr>
          <p:txBody>
            <a:bodyPr wrap="square" rtlCol="0">
              <a:spAutoFit/>
            </a:bodyPr>
            <a:lstStyle/>
            <a:p>
              <a:pPr marL="285750" indent="-285750">
                <a:buFont typeface="Arial" panose="020B0604020202020204" pitchFamily="34" charset="0"/>
                <a:buChar char="•"/>
              </a:pPr>
              <a:r>
                <a:rPr lang="en-GB" dirty="0"/>
                <a:t>Speed</a:t>
              </a:r>
            </a:p>
          </p:txBody>
        </p:sp>
        <p:sp>
          <p:nvSpPr>
            <p:cNvPr id="38" name="Rectangle 37">
              <a:extLst>
                <a:ext uri="{FF2B5EF4-FFF2-40B4-BE49-F238E27FC236}">
                  <a16:creationId xmlns:a16="http://schemas.microsoft.com/office/drawing/2014/main" id="{B7E36C35-D665-494E-BC58-0EDE576B7E2C}"/>
                </a:ext>
              </a:extLst>
            </p:cNvPr>
            <p:cNvSpPr/>
            <p:nvPr/>
          </p:nvSpPr>
          <p:spPr>
            <a:xfrm>
              <a:off x="4970854" y="4412020"/>
              <a:ext cx="1796793" cy="380699"/>
            </a:xfrm>
            <a:prstGeom prst="rect">
              <a:avLst/>
            </a:prstGeom>
          </p:spPr>
          <p:txBody>
            <a:bodyPr wrap="none">
              <a:spAutoFit/>
            </a:bodyPr>
            <a:lstStyle/>
            <a:p>
              <a:pPr marL="285750" indent="-285750">
                <a:buFont typeface="Arial" panose="020B0604020202020204" pitchFamily="34" charset="0"/>
                <a:buChar char="•"/>
              </a:pPr>
              <a:r>
                <a:rPr lang="en-GB" dirty="0"/>
                <a:t>Constellations</a:t>
              </a:r>
              <a:endParaRPr lang="en-GB" sz="1600" dirty="0"/>
            </a:p>
          </p:txBody>
        </p:sp>
        <p:sp>
          <p:nvSpPr>
            <p:cNvPr id="39" name="Rectangle 38">
              <a:extLst>
                <a:ext uri="{FF2B5EF4-FFF2-40B4-BE49-F238E27FC236}">
                  <a16:creationId xmlns:a16="http://schemas.microsoft.com/office/drawing/2014/main" id="{464A05CD-371B-A347-BBB1-AF6EEAFA302D}"/>
                </a:ext>
              </a:extLst>
            </p:cNvPr>
            <p:cNvSpPr/>
            <p:nvPr/>
          </p:nvSpPr>
          <p:spPr>
            <a:xfrm>
              <a:off x="6772939" y="4416981"/>
              <a:ext cx="883538" cy="380699"/>
            </a:xfrm>
            <a:prstGeom prst="rect">
              <a:avLst/>
            </a:prstGeom>
          </p:spPr>
          <p:txBody>
            <a:bodyPr wrap="none">
              <a:spAutoFit/>
            </a:bodyPr>
            <a:lstStyle/>
            <a:p>
              <a:pPr marL="285750" indent="-285750">
                <a:buFont typeface="Arial" panose="020B0604020202020204" pitchFamily="34" charset="0"/>
                <a:buChar char="•"/>
              </a:pPr>
              <a:r>
                <a:rPr lang="en-GB" dirty="0"/>
                <a:t>Cost</a:t>
              </a:r>
            </a:p>
          </p:txBody>
        </p:sp>
        <p:sp>
          <p:nvSpPr>
            <p:cNvPr id="40" name="Rectangle 39">
              <a:extLst>
                <a:ext uri="{FF2B5EF4-FFF2-40B4-BE49-F238E27FC236}">
                  <a16:creationId xmlns:a16="http://schemas.microsoft.com/office/drawing/2014/main" id="{657DF0DD-3384-5A4F-A5FA-0170C36AED9A}"/>
                </a:ext>
              </a:extLst>
            </p:cNvPr>
            <p:cNvSpPr/>
            <p:nvPr/>
          </p:nvSpPr>
          <p:spPr>
            <a:xfrm>
              <a:off x="7685532" y="4414798"/>
              <a:ext cx="1773173" cy="380699"/>
            </a:xfrm>
            <a:prstGeom prst="rect">
              <a:avLst/>
            </a:prstGeom>
          </p:spPr>
          <p:txBody>
            <a:bodyPr wrap="none">
              <a:spAutoFit/>
            </a:bodyPr>
            <a:lstStyle/>
            <a:p>
              <a:pPr marL="285750" indent="-285750">
                <a:buFont typeface="Arial" panose="020B0604020202020204" pitchFamily="34" charset="0"/>
                <a:buChar char="•"/>
              </a:pPr>
              <a:r>
                <a:rPr lang="en-GB" dirty="0"/>
                <a:t>Build capacity</a:t>
              </a:r>
            </a:p>
          </p:txBody>
        </p:sp>
      </p:grpSp>
      <p:sp>
        <p:nvSpPr>
          <p:cNvPr id="41" name="TextBox 40">
            <a:extLst>
              <a:ext uri="{FF2B5EF4-FFF2-40B4-BE49-F238E27FC236}">
                <a16:creationId xmlns:a16="http://schemas.microsoft.com/office/drawing/2014/main" id="{3E60CE77-4691-654B-93DB-31884DD3E07B}"/>
              </a:ext>
            </a:extLst>
          </p:cNvPr>
          <p:cNvSpPr txBox="1"/>
          <p:nvPr/>
        </p:nvSpPr>
        <p:spPr>
          <a:xfrm>
            <a:off x="0" y="6305547"/>
            <a:ext cx="7983276" cy="507831"/>
          </a:xfrm>
          <a:prstGeom prst="rect">
            <a:avLst/>
          </a:prstGeom>
          <a:noFill/>
        </p:spPr>
        <p:txBody>
          <a:bodyPr wrap="none" rtlCol="0">
            <a:spAutoFit/>
          </a:bodyPr>
          <a:lstStyle/>
          <a:p>
            <a:r>
              <a:rPr lang="en-US" sz="900" dirty="0"/>
              <a:t>Image of large spacecraft assembly courtesy of ESA</a:t>
            </a:r>
          </a:p>
          <a:p>
            <a:r>
              <a:rPr lang="en-US" sz="900" dirty="0"/>
              <a:t>Image of large robotic build assist automated approach courtesy of ATM Automation and Robotics</a:t>
            </a:r>
          </a:p>
          <a:p>
            <a:r>
              <a:rPr lang="en-US" sz="900" dirty="0"/>
              <a:t>Image of the connected factory courtesy of Electronics Weekly, </a:t>
            </a:r>
            <a:r>
              <a:rPr lang="en-US" sz="900" dirty="0">
                <a:hlinkClick r:id="rId5"/>
              </a:rPr>
              <a:t>https://www.electronicsweekly.com/news/business/industry-4-0-not-reaching-factory-floor-2017-06/</a:t>
            </a:r>
            <a:r>
              <a:rPr lang="en-US" sz="900" dirty="0"/>
              <a:t> </a:t>
            </a:r>
          </a:p>
        </p:txBody>
      </p:sp>
    </p:spTree>
    <p:extLst>
      <p:ext uri="{BB962C8B-B14F-4D97-AF65-F5344CB8AC3E}">
        <p14:creationId xmlns:p14="http://schemas.microsoft.com/office/powerpoint/2010/main" val="6006421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622EA93-845C-744F-8E02-24D385F0D256}"/>
              </a:ext>
            </a:extLst>
          </p:cNvPr>
          <p:cNvGrpSpPr/>
          <p:nvPr/>
        </p:nvGrpSpPr>
        <p:grpSpPr>
          <a:xfrm>
            <a:off x="127853" y="2270403"/>
            <a:ext cx="9016147" cy="2392240"/>
            <a:chOff x="395385" y="1858900"/>
            <a:chExt cx="11316059" cy="2375062"/>
          </a:xfrm>
        </p:grpSpPr>
        <p:sp>
          <p:nvSpPr>
            <p:cNvPr id="17" name="Rectangle 16">
              <a:extLst>
                <a:ext uri="{FF2B5EF4-FFF2-40B4-BE49-F238E27FC236}">
                  <a16:creationId xmlns:a16="http://schemas.microsoft.com/office/drawing/2014/main" id="{78C680A2-A81B-4BDB-801D-FE3DEAF474F1}"/>
                </a:ext>
              </a:extLst>
            </p:cNvPr>
            <p:cNvSpPr/>
            <p:nvPr/>
          </p:nvSpPr>
          <p:spPr>
            <a:xfrm>
              <a:off x="411971" y="1881602"/>
              <a:ext cx="2563381" cy="2330669"/>
            </a:xfrm>
            <a:prstGeom prst="rect">
              <a:avLst/>
            </a:prstGeom>
            <a:solidFill>
              <a:srgbClr val="25CDC2">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3" name="Rectangle 12"/>
            <p:cNvSpPr/>
            <p:nvPr/>
          </p:nvSpPr>
          <p:spPr>
            <a:xfrm>
              <a:off x="3336754" y="1886815"/>
              <a:ext cx="2566728" cy="2325456"/>
            </a:xfrm>
            <a:prstGeom prst="rect">
              <a:avLst/>
            </a:prstGeom>
            <a:solidFill>
              <a:srgbClr val="14A7C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6" name="Rectangle 15"/>
            <p:cNvSpPr/>
            <p:nvPr/>
          </p:nvSpPr>
          <p:spPr>
            <a:xfrm>
              <a:off x="539761" y="2106994"/>
              <a:ext cx="2274838" cy="911862"/>
            </a:xfrm>
            <a:prstGeom prst="rect">
              <a:avLst/>
            </a:prstGeom>
          </p:spPr>
          <p:txBody>
            <a:bodyPr wrap="square">
              <a:spAutoFit/>
            </a:bodyPr>
            <a:lstStyle/>
            <a:p>
              <a:pPr>
                <a:lnSpc>
                  <a:spcPct val="85000"/>
                </a:lnSpc>
              </a:pPr>
              <a:r>
                <a:rPr lang="en-GB" sz="2700" b="1" spc="-38" dirty="0">
                  <a:solidFill>
                    <a:schemeClr val="accent1">
                      <a:lumMod val="50000"/>
                    </a:schemeClr>
                  </a:solidFill>
                  <a:cs typeface="Arial" panose="020B0604020202020204" pitchFamily="34" charset="0"/>
                </a:rPr>
                <a:t>1960 </a:t>
              </a:r>
            </a:p>
            <a:p>
              <a:pPr>
                <a:lnSpc>
                  <a:spcPct val="85000"/>
                </a:lnSpc>
              </a:pPr>
              <a:r>
                <a:rPr lang="en-GB" spc="-38" dirty="0">
                  <a:solidFill>
                    <a:schemeClr val="bg1"/>
                  </a:solidFill>
                  <a:cs typeface="Arial" panose="020B0604020202020204" pitchFamily="34" charset="0"/>
                </a:rPr>
                <a:t>Established </a:t>
              </a:r>
              <a:r>
                <a:rPr lang="en-GB" spc="-38" dirty="0" err="1">
                  <a:solidFill>
                    <a:schemeClr val="bg1"/>
                  </a:solidFill>
                  <a:cs typeface="Arial" panose="020B0604020202020204" pitchFamily="34" charset="0"/>
                </a:rPr>
                <a:t>Space@Leicester</a:t>
              </a:r>
              <a:endParaRPr lang="en-ZW" spc="-38" dirty="0">
                <a:solidFill>
                  <a:schemeClr val="bg1"/>
                </a:solidFill>
                <a:cs typeface="Arial" panose="020B0604020202020204" pitchFamily="34" charset="0"/>
              </a:endParaRPr>
            </a:p>
          </p:txBody>
        </p:sp>
        <p:sp>
          <p:nvSpPr>
            <p:cNvPr id="20" name="Rectangle 19">
              <a:extLst>
                <a:ext uri="{FF2B5EF4-FFF2-40B4-BE49-F238E27FC236}">
                  <a16:creationId xmlns:a16="http://schemas.microsoft.com/office/drawing/2014/main" id="{991B7C22-E1EC-4269-93F1-5F47B286DF41}"/>
                </a:ext>
              </a:extLst>
            </p:cNvPr>
            <p:cNvSpPr/>
            <p:nvPr/>
          </p:nvSpPr>
          <p:spPr>
            <a:xfrm>
              <a:off x="3603403" y="2098758"/>
              <a:ext cx="2215244" cy="1275295"/>
            </a:xfrm>
            <a:prstGeom prst="rect">
              <a:avLst/>
            </a:prstGeom>
          </p:spPr>
          <p:txBody>
            <a:bodyPr wrap="square">
              <a:spAutoFit/>
            </a:bodyPr>
            <a:lstStyle/>
            <a:p>
              <a:pPr>
                <a:lnSpc>
                  <a:spcPct val="85000"/>
                </a:lnSpc>
              </a:pPr>
              <a:r>
                <a:rPr lang="en-GB" sz="2700" b="1" spc="-38" dirty="0">
                  <a:solidFill>
                    <a:schemeClr val="accent1">
                      <a:lumMod val="50000"/>
                    </a:schemeClr>
                  </a:solidFill>
                  <a:cs typeface="Arial" panose="020B0604020202020204" pitchFamily="34" charset="0"/>
                </a:rPr>
                <a:t>Impact </a:t>
              </a:r>
            </a:p>
            <a:p>
              <a:pPr>
                <a:lnSpc>
                  <a:spcPct val="85000"/>
                </a:lnSpc>
              </a:pPr>
              <a:r>
                <a:rPr lang="en-GB" sz="1600" spc="-38" dirty="0">
                  <a:solidFill>
                    <a:schemeClr val="bg1"/>
                  </a:solidFill>
                  <a:cs typeface="Arial" panose="020B0604020202020204" pitchFamily="34" charset="0"/>
                </a:rPr>
                <a:t>Leicester-built instrument in orbit every year since 1967</a:t>
              </a:r>
              <a:endParaRPr lang="en-ZW" sz="2400" spc="-38" dirty="0">
                <a:solidFill>
                  <a:schemeClr val="bg1"/>
                </a:solidFill>
                <a:cs typeface="Arial" panose="020B0604020202020204" pitchFamily="34" charset="0"/>
              </a:endParaRPr>
            </a:p>
          </p:txBody>
        </p:sp>
        <p:sp>
          <p:nvSpPr>
            <p:cNvPr id="25" name="Freeform 12">
              <a:extLst>
                <a:ext uri="{FF2B5EF4-FFF2-40B4-BE49-F238E27FC236}">
                  <a16:creationId xmlns:a16="http://schemas.microsoft.com/office/drawing/2014/main" id="{F6B6AF8B-43BB-4B26-B352-11640A159CC6}"/>
                </a:ext>
              </a:extLst>
            </p:cNvPr>
            <p:cNvSpPr>
              <a:spLocks/>
            </p:cNvSpPr>
            <p:nvPr/>
          </p:nvSpPr>
          <p:spPr bwMode="auto">
            <a:xfrm rot="5400000" flipH="1" flipV="1">
              <a:off x="296414" y="3473023"/>
              <a:ext cx="832199" cy="634258"/>
            </a:xfrm>
            <a:custGeom>
              <a:avLst/>
              <a:gdLst>
                <a:gd name="T0" fmla="*/ 489 w 2424"/>
                <a:gd name="T1" fmla="*/ 1457 h 1457"/>
                <a:gd name="T2" fmla="*/ 489 w 2424"/>
                <a:gd name="T3" fmla="*/ 1457 h 1457"/>
                <a:gd name="T4" fmla="*/ 489 w 2424"/>
                <a:gd name="T5" fmla="*/ 482 h 1457"/>
                <a:gd name="T6" fmla="*/ 2424 w 2424"/>
                <a:gd name="T7" fmla="*/ 482 h 1457"/>
                <a:gd name="T8" fmla="*/ 2424 w 2424"/>
                <a:gd name="T9" fmla="*/ 0 h 1457"/>
                <a:gd name="T10" fmla="*/ 489 w 2424"/>
                <a:gd name="T11" fmla="*/ 0 h 1457"/>
                <a:gd name="T12" fmla="*/ 24 w 2424"/>
                <a:gd name="T13" fmla="*/ 0 h 1457"/>
                <a:gd name="T14" fmla="*/ 0 w 2424"/>
                <a:gd name="T15" fmla="*/ 0 h 1457"/>
                <a:gd name="T16" fmla="*/ 0 w 2424"/>
                <a:gd name="T17" fmla="*/ 1457 h 1457"/>
                <a:gd name="T18" fmla="*/ 489 w 2424"/>
                <a:gd name="T19" fmla="*/ 1457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4" h="1457">
                  <a:moveTo>
                    <a:pt x="489" y="1457"/>
                  </a:moveTo>
                  <a:lnTo>
                    <a:pt x="489" y="1457"/>
                  </a:lnTo>
                  <a:lnTo>
                    <a:pt x="489" y="482"/>
                  </a:lnTo>
                  <a:lnTo>
                    <a:pt x="2424" y="482"/>
                  </a:lnTo>
                  <a:lnTo>
                    <a:pt x="2424" y="0"/>
                  </a:lnTo>
                  <a:lnTo>
                    <a:pt x="489" y="0"/>
                  </a:lnTo>
                  <a:lnTo>
                    <a:pt x="24" y="0"/>
                  </a:lnTo>
                  <a:lnTo>
                    <a:pt x="0" y="0"/>
                  </a:lnTo>
                  <a:lnTo>
                    <a:pt x="0" y="1457"/>
                  </a:lnTo>
                  <a:lnTo>
                    <a:pt x="489" y="1457"/>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38" name="Rectangle 37">
              <a:extLst>
                <a:ext uri="{FF2B5EF4-FFF2-40B4-BE49-F238E27FC236}">
                  <a16:creationId xmlns:a16="http://schemas.microsoft.com/office/drawing/2014/main" id="{A42036E7-C3F1-4171-9561-D4D9DF4DA81B}"/>
                </a:ext>
              </a:extLst>
            </p:cNvPr>
            <p:cNvSpPr/>
            <p:nvPr/>
          </p:nvSpPr>
          <p:spPr>
            <a:xfrm>
              <a:off x="8990574" y="1869589"/>
              <a:ext cx="2654590" cy="2354694"/>
            </a:xfrm>
            <a:prstGeom prst="rect">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39" name="Rectangle 38">
              <a:extLst>
                <a:ext uri="{FF2B5EF4-FFF2-40B4-BE49-F238E27FC236}">
                  <a16:creationId xmlns:a16="http://schemas.microsoft.com/office/drawing/2014/main" id="{FE51BD35-FDE6-49A4-A7E7-EE6F70FC618E}"/>
                </a:ext>
              </a:extLst>
            </p:cNvPr>
            <p:cNvSpPr/>
            <p:nvPr/>
          </p:nvSpPr>
          <p:spPr>
            <a:xfrm>
              <a:off x="9085569" y="2098758"/>
              <a:ext cx="2625875" cy="1210362"/>
            </a:xfrm>
            <a:prstGeom prst="rect">
              <a:avLst/>
            </a:prstGeom>
          </p:spPr>
          <p:txBody>
            <a:bodyPr wrap="square">
              <a:spAutoFit/>
            </a:bodyPr>
            <a:lstStyle/>
            <a:p>
              <a:pPr>
                <a:lnSpc>
                  <a:spcPct val="85000"/>
                </a:lnSpc>
              </a:pPr>
              <a:r>
                <a:rPr lang="en-GB" sz="2700" b="1" spc="-38" dirty="0">
                  <a:solidFill>
                    <a:schemeClr val="accent1">
                      <a:lumMod val="50000"/>
                    </a:schemeClr>
                  </a:solidFill>
                  <a:cs typeface="Arial" panose="020B0604020202020204" pitchFamily="34" charset="0"/>
                </a:rPr>
                <a:t>End-to-End capability</a:t>
              </a:r>
            </a:p>
            <a:p>
              <a:pPr>
                <a:lnSpc>
                  <a:spcPct val="85000"/>
                </a:lnSpc>
              </a:pPr>
              <a:r>
                <a:rPr lang="en-GB" sz="1600" spc="-38" dirty="0">
                  <a:solidFill>
                    <a:schemeClr val="bg1"/>
                  </a:solidFill>
                  <a:cs typeface="Arial" panose="020B0604020202020204" pitchFamily="34" charset="0"/>
                </a:rPr>
                <a:t>From science concept to operational mission</a:t>
              </a:r>
            </a:p>
          </p:txBody>
        </p:sp>
        <p:sp>
          <p:nvSpPr>
            <p:cNvPr id="41" name="Freeform 5">
              <a:extLst>
                <a:ext uri="{FF2B5EF4-FFF2-40B4-BE49-F238E27FC236}">
                  <a16:creationId xmlns:a16="http://schemas.microsoft.com/office/drawing/2014/main" id="{16298CC0-1383-48E4-969B-93188CA9019B}"/>
                </a:ext>
              </a:extLst>
            </p:cNvPr>
            <p:cNvSpPr>
              <a:spLocks/>
            </p:cNvSpPr>
            <p:nvPr/>
          </p:nvSpPr>
          <p:spPr bwMode="auto">
            <a:xfrm rot="5400000" flipH="1" flipV="1">
              <a:off x="10893221" y="1976586"/>
              <a:ext cx="869629" cy="634258"/>
            </a:xfrm>
            <a:custGeom>
              <a:avLst/>
              <a:gdLst>
                <a:gd name="T0" fmla="*/ 1936 w 2425"/>
                <a:gd name="T1" fmla="*/ 0 h 1457"/>
                <a:gd name="T2" fmla="*/ 1936 w 2425"/>
                <a:gd name="T3" fmla="*/ 0 h 1457"/>
                <a:gd name="T4" fmla="*/ 1936 w 2425"/>
                <a:gd name="T5" fmla="*/ 975 h 1457"/>
                <a:gd name="T6" fmla="*/ 0 w 2425"/>
                <a:gd name="T7" fmla="*/ 975 h 1457"/>
                <a:gd name="T8" fmla="*/ 0 w 2425"/>
                <a:gd name="T9" fmla="*/ 1457 h 1457"/>
                <a:gd name="T10" fmla="*/ 1936 w 2425"/>
                <a:gd name="T11" fmla="*/ 1457 h 1457"/>
                <a:gd name="T12" fmla="*/ 2401 w 2425"/>
                <a:gd name="T13" fmla="*/ 1457 h 1457"/>
                <a:gd name="T14" fmla="*/ 2425 w 2425"/>
                <a:gd name="T15" fmla="*/ 1457 h 1457"/>
                <a:gd name="T16" fmla="*/ 2425 w 2425"/>
                <a:gd name="T17" fmla="*/ 0 h 1457"/>
                <a:gd name="T18" fmla="*/ 1936 w 2425"/>
                <a:gd name="T19" fmla="*/ 0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5" h="1457">
                  <a:moveTo>
                    <a:pt x="1936" y="0"/>
                  </a:moveTo>
                  <a:lnTo>
                    <a:pt x="1936" y="0"/>
                  </a:lnTo>
                  <a:lnTo>
                    <a:pt x="1936" y="975"/>
                  </a:lnTo>
                  <a:lnTo>
                    <a:pt x="0" y="975"/>
                  </a:lnTo>
                  <a:lnTo>
                    <a:pt x="0" y="1457"/>
                  </a:lnTo>
                  <a:lnTo>
                    <a:pt x="1936" y="1457"/>
                  </a:lnTo>
                  <a:lnTo>
                    <a:pt x="2401" y="1457"/>
                  </a:lnTo>
                  <a:lnTo>
                    <a:pt x="2425" y="1457"/>
                  </a:lnTo>
                  <a:lnTo>
                    <a:pt x="2425" y="0"/>
                  </a:lnTo>
                  <a:lnTo>
                    <a:pt x="1936" y="0"/>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42" name="Rectangle 41">
              <a:extLst>
                <a:ext uri="{FF2B5EF4-FFF2-40B4-BE49-F238E27FC236}">
                  <a16:creationId xmlns:a16="http://schemas.microsoft.com/office/drawing/2014/main" id="{A42036E7-C3F1-4171-9561-D4D9DF4DA81B}"/>
                </a:ext>
              </a:extLst>
            </p:cNvPr>
            <p:cNvSpPr/>
            <p:nvPr/>
          </p:nvSpPr>
          <p:spPr>
            <a:xfrm>
              <a:off x="6204185" y="1881601"/>
              <a:ext cx="2654590" cy="2352361"/>
            </a:xfrm>
            <a:prstGeom prst="rect">
              <a:avLst/>
            </a:prstGeom>
            <a:solidFill>
              <a:schemeClr val="accent6">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43" name="Rectangle 42">
              <a:extLst>
                <a:ext uri="{FF2B5EF4-FFF2-40B4-BE49-F238E27FC236}">
                  <a16:creationId xmlns:a16="http://schemas.microsoft.com/office/drawing/2014/main" id="{FE51BD35-FDE6-49A4-A7E7-EE6F70FC618E}"/>
                </a:ext>
              </a:extLst>
            </p:cNvPr>
            <p:cNvSpPr/>
            <p:nvPr/>
          </p:nvSpPr>
          <p:spPr>
            <a:xfrm>
              <a:off x="6306864" y="2105772"/>
              <a:ext cx="2617431" cy="1690866"/>
            </a:xfrm>
            <a:prstGeom prst="rect">
              <a:avLst/>
            </a:prstGeom>
          </p:spPr>
          <p:txBody>
            <a:bodyPr wrap="square">
              <a:spAutoFit/>
            </a:bodyPr>
            <a:lstStyle/>
            <a:p>
              <a:pPr>
                <a:lnSpc>
                  <a:spcPct val="85000"/>
                </a:lnSpc>
              </a:pPr>
              <a:r>
                <a:rPr lang="en-GB" sz="2700" b="1" spc="-38" dirty="0">
                  <a:solidFill>
                    <a:schemeClr val="accent1">
                      <a:lumMod val="50000"/>
                    </a:schemeClr>
                  </a:solidFill>
                  <a:cs typeface="Arial" panose="020B0604020202020204" pitchFamily="34" charset="0"/>
                </a:rPr>
                <a:t>Skills</a:t>
              </a:r>
            </a:p>
            <a:p>
              <a:pPr>
                <a:lnSpc>
                  <a:spcPct val="85000"/>
                </a:lnSpc>
              </a:pPr>
              <a:r>
                <a:rPr lang="en-GB" sz="1600" spc="-38" dirty="0">
                  <a:solidFill>
                    <a:schemeClr val="bg1"/>
                  </a:solidFill>
                  <a:cs typeface="Arial" panose="020B0604020202020204" pitchFamily="34" charset="0"/>
                </a:rPr>
                <a:t>Largest concentration of space-focused expertise in UK academia</a:t>
              </a:r>
            </a:p>
            <a:p>
              <a:pPr>
                <a:lnSpc>
                  <a:spcPct val="85000"/>
                </a:lnSpc>
              </a:pPr>
              <a:endParaRPr lang="en-GB" sz="1600" spc="-38" dirty="0">
                <a:solidFill>
                  <a:schemeClr val="bg1"/>
                </a:solidFill>
                <a:cs typeface="Arial" panose="020B0604020202020204" pitchFamily="34" charset="0"/>
              </a:endParaRPr>
            </a:p>
            <a:p>
              <a:pPr>
                <a:lnSpc>
                  <a:spcPct val="85000"/>
                </a:lnSpc>
              </a:pPr>
              <a:r>
                <a:rPr lang="en-GB" sz="1600" spc="-38" dirty="0">
                  <a:solidFill>
                    <a:schemeClr val="bg1"/>
                  </a:solidFill>
                  <a:cs typeface="Arial" panose="020B0604020202020204" pitchFamily="34" charset="0"/>
                </a:rPr>
                <a:t>Space education from school pupils to PhDs</a:t>
              </a:r>
            </a:p>
          </p:txBody>
        </p:sp>
      </p:grpSp>
      <p:sp>
        <p:nvSpPr>
          <p:cNvPr id="5" name="Title 4">
            <a:extLst>
              <a:ext uri="{FF2B5EF4-FFF2-40B4-BE49-F238E27FC236}">
                <a16:creationId xmlns:a16="http://schemas.microsoft.com/office/drawing/2014/main" id="{69EA6FBB-0D88-F143-A4FD-3FB26F1C54CB}"/>
              </a:ext>
            </a:extLst>
          </p:cNvPr>
          <p:cNvSpPr>
            <a:spLocks noGrp="1"/>
          </p:cNvSpPr>
          <p:nvPr>
            <p:ph type="title"/>
          </p:nvPr>
        </p:nvSpPr>
        <p:spPr/>
        <p:txBody>
          <a:bodyPr/>
          <a:lstStyle/>
          <a:p>
            <a:r>
              <a:rPr lang="en-ZW" dirty="0"/>
              <a:t>50+ years of Space Innovation at Leicester</a:t>
            </a:r>
            <a:endParaRPr lang="en-US" dirty="0"/>
          </a:p>
        </p:txBody>
      </p:sp>
    </p:spTree>
    <p:extLst>
      <p:ext uri="{BB962C8B-B14F-4D97-AF65-F5344CB8AC3E}">
        <p14:creationId xmlns:p14="http://schemas.microsoft.com/office/powerpoint/2010/main" val="19516314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Content Placeholder 6">
            <a:extLst>
              <a:ext uri="{FF2B5EF4-FFF2-40B4-BE49-F238E27FC236}">
                <a16:creationId xmlns:a16="http://schemas.microsoft.com/office/drawing/2014/main" id="{1FC23C9E-C234-3E4A-AE69-CF765FE556B6}"/>
              </a:ext>
            </a:extLst>
          </p:cNvPr>
          <p:cNvPicPr>
            <a:picLocks noChangeAspect="1"/>
          </p:cNvPicPr>
          <p:nvPr/>
        </p:nvPicPr>
        <p:blipFill rotWithShape="1">
          <a:blip r:embed="rId3">
            <a:extLst>
              <a:ext uri="{28A0092B-C50C-407E-A947-70E740481C1C}">
                <a14:useLocalDpi xmlns:a14="http://schemas.microsoft.com/office/drawing/2010/main" val="0"/>
              </a:ext>
            </a:extLst>
          </a:blip>
          <a:srcRect l="1891" t="18810" b="8277"/>
          <a:stretch/>
        </p:blipFill>
        <p:spPr bwMode="auto">
          <a:xfrm>
            <a:off x="2129864" y="1445339"/>
            <a:ext cx="4733052" cy="2485648"/>
          </a:xfrm>
          <a:prstGeom prst="rect">
            <a:avLst/>
          </a:prstGeom>
          <a:noFill/>
          <a:ln w="9525">
            <a:noFill/>
            <a:miter lim="800000"/>
            <a:headEnd/>
            <a:tailEnd/>
          </a:ln>
          <a:effectLst/>
        </p:spPr>
      </p:pic>
      <p:sp>
        <p:nvSpPr>
          <p:cNvPr id="35" name="Rectangle 34"/>
          <p:cNvSpPr/>
          <p:nvPr/>
        </p:nvSpPr>
        <p:spPr>
          <a:xfrm>
            <a:off x="1152085" y="6416263"/>
            <a:ext cx="6462701" cy="369332"/>
          </a:xfrm>
          <a:prstGeom prst="rect">
            <a:avLst/>
          </a:prstGeom>
        </p:spPr>
        <p:txBody>
          <a:bodyPr wrap="square">
            <a:spAutoFit/>
          </a:bodyPr>
          <a:lstStyle/>
          <a:p>
            <a:pPr lvl="1"/>
            <a:r>
              <a:rPr lang="en-GB" dirty="0"/>
              <a:t>Space Park Leicester supports delivery of Space Sector Deal</a:t>
            </a:r>
          </a:p>
        </p:txBody>
      </p:sp>
      <p:grpSp>
        <p:nvGrpSpPr>
          <p:cNvPr id="8" name="Group 7">
            <a:extLst>
              <a:ext uri="{FF2B5EF4-FFF2-40B4-BE49-F238E27FC236}">
                <a16:creationId xmlns:a16="http://schemas.microsoft.com/office/drawing/2014/main" id="{A3FF2FBD-1E72-374B-8F00-9D75C55957AA}"/>
              </a:ext>
            </a:extLst>
          </p:cNvPr>
          <p:cNvGrpSpPr/>
          <p:nvPr/>
        </p:nvGrpSpPr>
        <p:grpSpPr>
          <a:xfrm>
            <a:off x="275303" y="3628210"/>
            <a:ext cx="8406581" cy="2998721"/>
            <a:chOff x="914238" y="3234931"/>
            <a:chExt cx="6825774" cy="2259193"/>
          </a:xfrm>
        </p:grpSpPr>
        <p:sp>
          <p:nvSpPr>
            <p:cNvPr id="19" name="Rectangle 18"/>
            <p:cNvSpPr/>
            <p:nvPr/>
          </p:nvSpPr>
          <p:spPr>
            <a:xfrm>
              <a:off x="3541785" y="3234931"/>
              <a:ext cx="1696560" cy="2103711"/>
            </a:xfrm>
            <a:prstGeom prst="rect">
              <a:avLst/>
            </a:prstGeom>
            <a:solidFill>
              <a:srgbClr val="00B0F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6" name="Rectangle 15"/>
            <p:cNvSpPr/>
            <p:nvPr/>
          </p:nvSpPr>
          <p:spPr>
            <a:xfrm>
              <a:off x="1066867" y="3234931"/>
              <a:ext cx="1669812" cy="2103711"/>
            </a:xfrm>
            <a:prstGeom prst="rect">
              <a:avLst/>
            </a:prstGeom>
            <a:solidFill>
              <a:schemeClr val="accent1">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7" name="Freeform 12"/>
            <p:cNvSpPr>
              <a:spLocks/>
            </p:cNvSpPr>
            <p:nvPr/>
          </p:nvSpPr>
          <p:spPr bwMode="auto">
            <a:xfrm rot="5400000" flipH="1" flipV="1">
              <a:off x="755886" y="4860078"/>
              <a:ext cx="792398" cy="475693"/>
            </a:xfrm>
            <a:custGeom>
              <a:avLst/>
              <a:gdLst>
                <a:gd name="T0" fmla="*/ 489 w 2424"/>
                <a:gd name="T1" fmla="*/ 1457 h 1457"/>
                <a:gd name="T2" fmla="*/ 489 w 2424"/>
                <a:gd name="T3" fmla="*/ 1457 h 1457"/>
                <a:gd name="T4" fmla="*/ 489 w 2424"/>
                <a:gd name="T5" fmla="*/ 482 h 1457"/>
                <a:gd name="T6" fmla="*/ 2424 w 2424"/>
                <a:gd name="T7" fmla="*/ 482 h 1457"/>
                <a:gd name="T8" fmla="*/ 2424 w 2424"/>
                <a:gd name="T9" fmla="*/ 0 h 1457"/>
                <a:gd name="T10" fmla="*/ 489 w 2424"/>
                <a:gd name="T11" fmla="*/ 0 h 1457"/>
                <a:gd name="T12" fmla="*/ 24 w 2424"/>
                <a:gd name="T13" fmla="*/ 0 h 1457"/>
                <a:gd name="T14" fmla="*/ 0 w 2424"/>
                <a:gd name="T15" fmla="*/ 0 h 1457"/>
                <a:gd name="T16" fmla="*/ 0 w 2424"/>
                <a:gd name="T17" fmla="*/ 1457 h 1457"/>
                <a:gd name="T18" fmla="*/ 489 w 2424"/>
                <a:gd name="T19" fmla="*/ 1457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4" h="1457">
                  <a:moveTo>
                    <a:pt x="489" y="1457"/>
                  </a:moveTo>
                  <a:lnTo>
                    <a:pt x="489" y="1457"/>
                  </a:lnTo>
                  <a:lnTo>
                    <a:pt x="489" y="482"/>
                  </a:lnTo>
                  <a:lnTo>
                    <a:pt x="2424" y="482"/>
                  </a:lnTo>
                  <a:lnTo>
                    <a:pt x="2424" y="0"/>
                  </a:lnTo>
                  <a:lnTo>
                    <a:pt x="489" y="0"/>
                  </a:lnTo>
                  <a:lnTo>
                    <a:pt x="24" y="0"/>
                  </a:lnTo>
                  <a:lnTo>
                    <a:pt x="0" y="0"/>
                  </a:lnTo>
                  <a:lnTo>
                    <a:pt x="0" y="1457"/>
                  </a:lnTo>
                  <a:lnTo>
                    <a:pt x="489" y="1457"/>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18" name="Rectangle 17"/>
            <p:cNvSpPr/>
            <p:nvPr/>
          </p:nvSpPr>
          <p:spPr>
            <a:xfrm>
              <a:off x="1122855" y="3538694"/>
              <a:ext cx="1518598" cy="1159420"/>
            </a:xfrm>
            <a:prstGeom prst="rect">
              <a:avLst/>
            </a:prstGeom>
          </p:spPr>
          <p:txBody>
            <a:bodyPr wrap="square">
              <a:spAutoFit/>
            </a:bodyPr>
            <a:lstStyle/>
            <a:p>
              <a:pPr algn="ctr">
                <a:lnSpc>
                  <a:spcPct val="85000"/>
                </a:lnSpc>
              </a:pPr>
              <a:r>
                <a:rPr lang="en-GB" b="1" spc="-38" dirty="0">
                  <a:solidFill>
                    <a:schemeClr val="accent1">
                      <a:lumMod val="50000"/>
                    </a:schemeClr>
                  </a:solidFill>
                  <a:latin typeface="Arial" panose="020B0604020202020204" pitchFamily="34" charset="0"/>
                  <a:cs typeface="Arial" panose="020B0604020202020204" pitchFamily="34" charset="0"/>
                </a:rPr>
                <a:t>Building 1</a:t>
              </a:r>
            </a:p>
            <a:p>
              <a:pPr>
                <a:lnSpc>
                  <a:spcPct val="85000"/>
                </a:lnSpc>
              </a:pPr>
              <a:endParaRPr lang="en-GB" b="1" spc="-38" dirty="0">
                <a:solidFill>
                  <a:schemeClr val="tx2">
                    <a:lumMod val="50000"/>
                  </a:schemeClr>
                </a:solidFill>
                <a:latin typeface="Arial" panose="020B0604020202020204" pitchFamily="34" charset="0"/>
                <a:cs typeface="Arial" panose="020B0604020202020204" pitchFamily="34" charset="0"/>
              </a:endParaRPr>
            </a:p>
            <a:p>
              <a:pPr algn="ctr">
                <a:lnSpc>
                  <a:spcPct val="85000"/>
                </a:lnSpc>
              </a:pPr>
              <a:r>
                <a:rPr lang="en-GB" sz="1600" spc="-38" dirty="0">
                  <a:solidFill>
                    <a:schemeClr val="bg1"/>
                  </a:solidFill>
                  <a:cs typeface="Arial" panose="020B0604020202020204" pitchFamily="34" charset="0"/>
                </a:rPr>
                <a:t>Earth observation data </a:t>
              </a:r>
            </a:p>
            <a:p>
              <a:pPr algn="ctr">
                <a:lnSpc>
                  <a:spcPct val="85000"/>
                </a:lnSpc>
              </a:pPr>
              <a:endParaRPr lang="en-GB" sz="1600" spc="-38" dirty="0">
                <a:solidFill>
                  <a:schemeClr val="bg1"/>
                </a:solidFill>
                <a:cs typeface="Arial" panose="020B0604020202020204" pitchFamily="34" charset="0"/>
              </a:endParaRPr>
            </a:p>
            <a:p>
              <a:pPr algn="ctr">
                <a:lnSpc>
                  <a:spcPct val="85000"/>
                </a:lnSpc>
              </a:pPr>
              <a:r>
                <a:rPr lang="en-GB" sz="1600" spc="-38" dirty="0">
                  <a:solidFill>
                    <a:schemeClr val="bg1"/>
                  </a:solidFill>
                  <a:cs typeface="Arial" panose="020B0604020202020204" pitchFamily="34" charset="0"/>
                </a:rPr>
                <a:t>Opens summer 2020</a:t>
              </a:r>
            </a:p>
            <a:p>
              <a:pPr>
                <a:lnSpc>
                  <a:spcPct val="85000"/>
                </a:lnSpc>
              </a:pPr>
              <a:endParaRPr lang="en-GB" sz="1050" spc="-38" dirty="0">
                <a:solidFill>
                  <a:schemeClr val="bg1"/>
                </a:solidFill>
                <a:cs typeface="Arial" panose="020B0604020202020204" pitchFamily="34" charset="0"/>
              </a:endParaRPr>
            </a:p>
          </p:txBody>
        </p:sp>
        <p:sp>
          <p:nvSpPr>
            <p:cNvPr id="20" name="Rectangle 19"/>
            <p:cNvSpPr/>
            <p:nvPr/>
          </p:nvSpPr>
          <p:spPr>
            <a:xfrm>
              <a:off x="3566718" y="3538694"/>
              <a:ext cx="1605196" cy="1529211"/>
            </a:xfrm>
            <a:prstGeom prst="rect">
              <a:avLst/>
            </a:prstGeom>
          </p:spPr>
          <p:txBody>
            <a:bodyPr wrap="square">
              <a:spAutoFit/>
            </a:bodyPr>
            <a:lstStyle/>
            <a:p>
              <a:pPr algn="ctr">
                <a:lnSpc>
                  <a:spcPct val="85000"/>
                </a:lnSpc>
              </a:pPr>
              <a:r>
                <a:rPr lang="en-GB" b="1" spc="-38" dirty="0">
                  <a:solidFill>
                    <a:schemeClr val="accent1">
                      <a:lumMod val="50000"/>
                    </a:schemeClr>
                  </a:solidFill>
                  <a:latin typeface="Arial" panose="020B0604020202020204" pitchFamily="34" charset="0"/>
                  <a:cs typeface="Arial" panose="020B0604020202020204" pitchFamily="34" charset="0"/>
                </a:rPr>
                <a:t>Building 2</a:t>
              </a:r>
            </a:p>
            <a:p>
              <a:pPr>
                <a:lnSpc>
                  <a:spcPct val="85000"/>
                </a:lnSpc>
              </a:pPr>
              <a:endParaRPr lang="en-GB" b="1" spc="-38" dirty="0">
                <a:solidFill>
                  <a:schemeClr val="tx2">
                    <a:lumMod val="50000"/>
                  </a:schemeClr>
                </a:solidFill>
                <a:latin typeface="Arial" panose="020B0604020202020204" pitchFamily="34" charset="0"/>
                <a:cs typeface="Arial" panose="020B0604020202020204" pitchFamily="34" charset="0"/>
              </a:endParaRPr>
            </a:p>
            <a:p>
              <a:pPr algn="ctr">
                <a:lnSpc>
                  <a:spcPct val="85000"/>
                </a:lnSpc>
              </a:pPr>
              <a:r>
                <a:rPr lang="en-GB" sz="1400" spc="-38" dirty="0">
                  <a:solidFill>
                    <a:schemeClr val="bg1"/>
                  </a:solidFill>
                  <a:cs typeface="Arial" panose="020B0604020202020204" pitchFamily="34" charset="0"/>
                </a:rPr>
                <a:t>Research into AI and </a:t>
              </a:r>
            </a:p>
            <a:p>
              <a:pPr algn="ctr">
                <a:lnSpc>
                  <a:spcPct val="85000"/>
                </a:lnSpc>
              </a:pPr>
              <a:r>
                <a:rPr lang="en-GB" sz="1400" spc="-38" dirty="0">
                  <a:solidFill>
                    <a:schemeClr val="bg1"/>
                  </a:solidFill>
                  <a:cs typeface="Arial" panose="020B0604020202020204" pitchFamily="34" charset="0"/>
                </a:rPr>
                <a:t>robot-assisted low cost satellite production</a:t>
              </a:r>
            </a:p>
            <a:p>
              <a:pPr algn="ctr">
                <a:lnSpc>
                  <a:spcPct val="85000"/>
                </a:lnSpc>
              </a:pPr>
              <a:endParaRPr lang="en-GB" sz="1400" spc="-38" dirty="0">
                <a:solidFill>
                  <a:schemeClr val="bg1"/>
                </a:solidFill>
                <a:cs typeface="Arial" panose="020B0604020202020204" pitchFamily="34" charset="0"/>
              </a:endParaRPr>
            </a:p>
            <a:p>
              <a:pPr algn="ctr">
                <a:lnSpc>
                  <a:spcPct val="85000"/>
                </a:lnSpc>
              </a:pPr>
              <a:r>
                <a:rPr lang="en-GB" sz="1400" spc="-38" dirty="0">
                  <a:solidFill>
                    <a:schemeClr val="bg1"/>
                  </a:solidFill>
                  <a:cs typeface="Arial" panose="020B0604020202020204" pitchFamily="34" charset="0"/>
                </a:rPr>
                <a:t>Upstream solutions to downstream challenges</a:t>
              </a:r>
            </a:p>
            <a:p>
              <a:pPr algn="ctr">
                <a:lnSpc>
                  <a:spcPct val="85000"/>
                </a:lnSpc>
              </a:pPr>
              <a:endParaRPr lang="en-GB" sz="1400" spc="-38" dirty="0">
                <a:solidFill>
                  <a:schemeClr val="bg1"/>
                </a:solidFill>
                <a:cs typeface="Arial" panose="020B0604020202020204" pitchFamily="34" charset="0"/>
              </a:endParaRPr>
            </a:p>
            <a:p>
              <a:pPr algn="ctr">
                <a:lnSpc>
                  <a:spcPct val="85000"/>
                </a:lnSpc>
              </a:pPr>
              <a:r>
                <a:rPr lang="en-GB" sz="1400" spc="-38" dirty="0">
                  <a:solidFill>
                    <a:schemeClr val="bg1"/>
                  </a:solidFill>
                  <a:cs typeface="Arial" panose="020B0604020202020204" pitchFamily="34" charset="0"/>
                </a:rPr>
                <a:t>Subject to funding bid</a:t>
              </a:r>
            </a:p>
          </p:txBody>
        </p:sp>
        <p:sp>
          <p:nvSpPr>
            <p:cNvPr id="21" name="Rectangle 20"/>
            <p:cNvSpPr/>
            <p:nvPr/>
          </p:nvSpPr>
          <p:spPr>
            <a:xfrm>
              <a:off x="6043452" y="3242339"/>
              <a:ext cx="1696560" cy="2124311"/>
            </a:xfrm>
            <a:prstGeom prst="rect">
              <a:avLst/>
            </a:prstGeom>
            <a:solidFill>
              <a:schemeClr val="accent6">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2" name="Freeform 5"/>
            <p:cNvSpPr>
              <a:spLocks/>
            </p:cNvSpPr>
            <p:nvPr/>
          </p:nvSpPr>
          <p:spPr bwMode="auto">
            <a:xfrm rot="5400000" flipH="1" flipV="1">
              <a:off x="7105967" y="3393284"/>
              <a:ext cx="792398" cy="475693"/>
            </a:xfrm>
            <a:custGeom>
              <a:avLst/>
              <a:gdLst>
                <a:gd name="T0" fmla="*/ 1936 w 2425"/>
                <a:gd name="T1" fmla="*/ 0 h 1457"/>
                <a:gd name="T2" fmla="*/ 1936 w 2425"/>
                <a:gd name="T3" fmla="*/ 0 h 1457"/>
                <a:gd name="T4" fmla="*/ 1936 w 2425"/>
                <a:gd name="T5" fmla="*/ 975 h 1457"/>
                <a:gd name="T6" fmla="*/ 0 w 2425"/>
                <a:gd name="T7" fmla="*/ 975 h 1457"/>
                <a:gd name="T8" fmla="*/ 0 w 2425"/>
                <a:gd name="T9" fmla="*/ 1457 h 1457"/>
                <a:gd name="T10" fmla="*/ 1936 w 2425"/>
                <a:gd name="T11" fmla="*/ 1457 h 1457"/>
                <a:gd name="T12" fmla="*/ 2401 w 2425"/>
                <a:gd name="T13" fmla="*/ 1457 h 1457"/>
                <a:gd name="T14" fmla="*/ 2425 w 2425"/>
                <a:gd name="T15" fmla="*/ 1457 h 1457"/>
                <a:gd name="T16" fmla="*/ 2425 w 2425"/>
                <a:gd name="T17" fmla="*/ 0 h 1457"/>
                <a:gd name="T18" fmla="*/ 1936 w 2425"/>
                <a:gd name="T19" fmla="*/ 0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5" h="1457">
                  <a:moveTo>
                    <a:pt x="1936" y="0"/>
                  </a:moveTo>
                  <a:lnTo>
                    <a:pt x="1936" y="0"/>
                  </a:lnTo>
                  <a:lnTo>
                    <a:pt x="1936" y="975"/>
                  </a:lnTo>
                  <a:lnTo>
                    <a:pt x="0" y="975"/>
                  </a:lnTo>
                  <a:lnTo>
                    <a:pt x="0" y="1457"/>
                  </a:lnTo>
                  <a:lnTo>
                    <a:pt x="1936" y="1457"/>
                  </a:lnTo>
                  <a:lnTo>
                    <a:pt x="2401" y="1457"/>
                  </a:lnTo>
                  <a:lnTo>
                    <a:pt x="2425" y="1457"/>
                  </a:lnTo>
                  <a:lnTo>
                    <a:pt x="2425" y="0"/>
                  </a:lnTo>
                  <a:lnTo>
                    <a:pt x="1936" y="0"/>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23" name="Rectangle 22"/>
            <p:cNvSpPr/>
            <p:nvPr/>
          </p:nvSpPr>
          <p:spPr>
            <a:xfrm>
              <a:off x="6065760" y="3560200"/>
              <a:ext cx="1575541" cy="1839633"/>
            </a:xfrm>
            <a:prstGeom prst="rect">
              <a:avLst/>
            </a:prstGeom>
          </p:spPr>
          <p:txBody>
            <a:bodyPr wrap="square">
              <a:spAutoFit/>
            </a:bodyPr>
            <a:lstStyle/>
            <a:p>
              <a:pPr algn="ctr">
                <a:lnSpc>
                  <a:spcPct val="85000"/>
                </a:lnSpc>
              </a:pPr>
              <a:r>
                <a:rPr lang="en-GB" b="1" spc="-38" dirty="0">
                  <a:solidFill>
                    <a:schemeClr val="accent1">
                      <a:lumMod val="50000"/>
                    </a:schemeClr>
                  </a:solidFill>
                  <a:latin typeface="Arial" panose="020B0604020202020204" pitchFamily="34" charset="0"/>
                  <a:cs typeface="Arial" panose="020B0604020202020204" pitchFamily="34" charset="0"/>
                </a:rPr>
                <a:t>Building 3</a:t>
              </a:r>
            </a:p>
            <a:p>
              <a:pPr>
                <a:lnSpc>
                  <a:spcPct val="85000"/>
                </a:lnSpc>
              </a:pPr>
              <a:endParaRPr lang="en-GB" sz="750" b="1" spc="-38" dirty="0">
                <a:solidFill>
                  <a:schemeClr val="tx2">
                    <a:lumMod val="50000"/>
                  </a:schemeClr>
                </a:solidFill>
                <a:latin typeface="Arial" panose="020B0604020202020204" pitchFamily="34" charset="0"/>
                <a:cs typeface="Arial" panose="020B0604020202020204" pitchFamily="34" charset="0"/>
              </a:endParaRPr>
            </a:p>
            <a:p>
              <a:pPr algn="ctr">
                <a:lnSpc>
                  <a:spcPct val="85000"/>
                </a:lnSpc>
              </a:pPr>
              <a:r>
                <a:rPr lang="en-GB" sz="1400" spc="-38" dirty="0">
                  <a:solidFill>
                    <a:schemeClr val="bg1"/>
                  </a:solidFill>
                  <a:cs typeface="Arial" panose="020B0604020202020204" pitchFamily="34" charset="0"/>
                </a:rPr>
                <a:t>Low Cost Access to Space (LOCAS) high throughput production space factory 4.0</a:t>
              </a:r>
            </a:p>
            <a:p>
              <a:pPr algn="ctr">
                <a:lnSpc>
                  <a:spcPct val="85000"/>
                </a:lnSpc>
              </a:pPr>
              <a:endParaRPr lang="en-GB" sz="1400" spc="-38" dirty="0">
                <a:solidFill>
                  <a:schemeClr val="bg1"/>
                </a:solidFill>
                <a:cs typeface="Arial" panose="020B0604020202020204" pitchFamily="34" charset="0"/>
              </a:endParaRPr>
            </a:p>
            <a:p>
              <a:pPr algn="ctr">
                <a:lnSpc>
                  <a:spcPct val="85000"/>
                </a:lnSpc>
              </a:pPr>
              <a:r>
                <a:rPr lang="en-GB" sz="1400" spc="-38" dirty="0">
                  <a:solidFill>
                    <a:schemeClr val="bg1"/>
                  </a:solidFill>
                  <a:cs typeface="Arial" panose="020B0604020202020204" pitchFamily="34" charset="0"/>
                </a:rPr>
                <a:t>Addressing capacity needs for growing sector</a:t>
              </a:r>
            </a:p>
            <a:p>
              <a:pPr algn="ctr">
                <a:lnSpc>
                  <a:spcPct val="85000"/>
                </a:lnSpc>
              </a:pPr>
              <a:endParaRPr lang="en-GB" sz="1400" spc="-38" dirty="0">
                <a:solidFill>
                  <a:schemeClr val="bg1"/>
                </a:solidFill>
                <a:cs typeface="Arial" panose="020B0604020202020204" pitchFamily="34" charset="0"/>
              </a:endParaRPr>
            </a:p>
            <a:p>
              <a:pPr algn="ctr">
                <a:lnSpc>
                  <a:spcPct val="85000"/>
                </a:lnSpc>
              </a:pPr>
              <a:r>
                <a:rPr lang="en-GB" sz="1400" spc="-38" dirty="0">
                  <a:solidFill>
                    <a:schemeClr val="bg1"/>
                  </a:solidFill>
                  <a:cs typeface="Arial" panose="020B0604020202020204" pitchFamily="34" charset="0"/>
                </a:rPr>
                <a:t>Funding being sought: Midlands Engine Priority Project</a:t>
              </a:r>
            </a:p>
          </p:txBody>
        </p:sp>
      </p:grpSp>
      <p:sp>
        <p:nvSpPr>
          <p:cNvPr id="4" name="Title 3">
            <a:extLst>
              <a:ext uri="{FF2B5EF4-FFF2-40B4-BE49-F238E27FC236}">
                <a16:creationId xmlns:a16="http://schemas.microsoft.com/office/drawing/2014/main" id="{1EEB633B-44E5-FD42-93D0-CC82327B0DBB}"/>
              </a:ext>
            </a:extLst>
          </p:cNvPr>
          <p:cNvSpPr>
            <a:spLocks noGrp="1"/>
          </p:cNvSpPr>
          <p:nvPr>
            <p:ph type="title"/>
          </p:nvPr>
        </p:nvSpPr>
        <p:spPr/>
        <p:txBody>
          <a:bodyPr>
            <a:normAutofit fontScale="90000"/>
          </a:bodyPr>
          <a:lstStyle/>
          <a:p>
            <a:r>
              <a:rPr lang="en-ZW" dirty="0"/>
              <a:t>Space Park Leicester: </a:t>
            </a:r>
            <a:br>
              <a:rPr lang="en-ZW" dirty="0"/>
            </a:br>
            <a:r>
              <a:rPr lang="en-ZW" dirty="0"/>
              <a:t>A high-tech industry-academic regional cluster </a:t>
            </a:r>
            <a:endParaRPr lang="en-US" dirty="0"/>
          </a:p>
        </p:txBody>
      </p:sp>
    </p:spTree>
    <p:extLst>
      <p:ext uri="{BB962C8B-B14F-4D97-AF65-F5344CB8AC3E}">
        <p14:creationId xmlns:p14="http://schemas.microsoft.com/office/powerpoint/2010/main" val="34175608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4565196" y="5352705"/>
            <a:ext cx="3951914" cy="923330"/>
          </a:xfrm>
          <a:prstGeom prst="rect">
            <a:avLst/>
          </a:prstGeom>
        </p:spPr>
        <p:txBody>
          <a:bodyPr wrap="square">
            <a:spAutoFit/>
          </a:bodyPr>
          <a:lstStyle/>
          <a:p>
            <a:pPr lvl="1"/>
            <a:r>
              <a:rPr lang="en-GB" dirty="0"/>
              <a:t>Regional companies benefiting from LOCAS</a:t>
            </a:r>
          </a:p>
          <a:p>
            <a:pPr lvl="1"/>
            <a:endParaRPr lang="en-GB" dirty="0"/>
          </a:p>
        </p:txBody>
      </p:sp>
      <p:pic>
        <p:nvPicPr>
          <p:cNvPr id="4" name="Picture 3"/>
          <p:cNvPicPr>
            <a:picLocks noChangeAspect="1"/>
          </p:cNvPicPr>
          <p:nvPr/>
        </p:nvPicPr>
        <p:blipFill>
          <a:blip r:embed="rId3"/>
          <a:stretch>
            <a:fillRect/>
          </a:stretch>
        </p:blipFill>
        <p:spPr>
          <a:xfrm>
            <a:off x="3938538" y="1994374"/>
            <a:ext cx="4578572" cy="3235715"/>
          </a:xfrm>
          <a:prstGeom prst="rect">
            <a:avLst/>
          </a:prstGeom>
        </p:spPr>
      </p:pic>
      <p:sp>
        <p:nvSpPr>
          <p:cNvPr id="20" name="Freeform 5">
            <a:extLst>
              <a:ext uri="{FF2B5EF4-FFF2-40B4-BE49-F238E27FC236}">
                <a16:creationId xmlns:a16="http://schemas.microsoft.com/office/drawing/2014/main" id="{53480B6D-B7F9-4CBD-8C90-69E33602FD1D}"/>
              </a:ext>
            </a:extLst>
          </p:cNvPr>
          <p:cNvSpPr>
            <a:spLocks/>
          </p:cNvSpPr>
          <p:nvPr/>
        </p:nvSpPr>
        <p:spPr bwMode="auto">
          <a:xfrm rot="5400000">
            <a:off x="3780186" y="4609324"/>
            <a:ext cx="792398" cy="475693"/>
          </a:xfrm>
          <a:custGeom>
            <a:avLst/>
            <a:gdLst>
              <a:gd name="T0" fmla="*/ 1936 w 2425"/>
              <a:gd name="T1" fmla="*/ 0 h 1457"/>
              <a:gd name="T2" fmla="*/ 1936 w 2425"/>
              <a:gd name="T3" fmla="*/ 0 h 1457"/>
              <a:gd name="T4" fmla="*/ 1936 w 2425"/>
              <a:gd name="T5" fmla="*/ 975 h 1457"/>
              <a:gd name="T6" fmla="*/ 0 w 2425"/>
              <a:gd name="T7" fmla="*/ 975 h 1457"/>
              <a:gd name="T8" fmla="*/ 0 w 2425"/>
              <a:gd name="T9" fmla="*/ 1457 h 1457"/>
              <a:gd name="T10" fmla="*/ 1936 w 2425"/>
              <a:gd name="T11" fmla="*/ 1457 h 1457"/>
              <a:gd name="T12" fmla="*/ 2401 w 2425"/>
              <a:gd name="T13" fmla="*/ 1457 h 1457"/>
              <a:gd name="T14" fmla="*/ 2425 w 2425"/>
              <a:gd name="T15" fmla="*/ 1457 h 1457"/>
              <a:gd name="T16" fmla="*/ 2425 w 2425"/>
              <a:gd name="T17" fmla="*/ 0 h 1457"/>
              <a:gd name="T18" fmla="*/ 1936 w 2425"/>
              <a:gd name="T19" fmla="*/ 0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5" h="1457">
                <a:moveTo>
                  <a:pt x="1936" y="0"/>
                </a:moveTo>
                <a:lnTo>
                  <a:pt x="1936" y="0"/>
                </a:lnTo>
                <a:lnTo>
                  <a:pt x="1936" y="975"/>
                </a:lnTo>
                <a:lnTo>
                  <a:pt x="0" y="975"/>
                </a:lnTo>
                <a:lnTo>
                  <a:pt x="0" y="1457"/>
                </a:lnTo>
                <a:lnTo>
                  <a:pt x="1936" y="1457"/>
                </a:lnTo>
                <a:lnTo>
                  <a:pt x="2401" y="1457"/>
                </a:lnTo>
                <a:lnTo>
                  <a:pt x="2425" y="1457"/>
                </a:lnTo>
                <a:lnTo>
                  <a:pt x="2425" y="0"/>
                </a:lnTo>
                <a:lnTo>
                  <a:pt x="1936" y="0"/>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pic>
        <p:nvPicPr>
          <p:cNvPr id="3" name="Picture 2"/>
          <p:cNvPicPr>
            <a:picLocks noChangeAspect="1"/>
          </p:cNvPicPr>
          <p:nvPr/>
        </p:nvPicPr>
        <p:blipFill>
          <a:blip r:embed="rId4"/>
          <a:stretch>
            <a:fillRect/>
          </a:stretch>
        </p:blipFill>
        <p:spPr>
          <a:xfrm>
            <a:off x="7913963" y="2109856"/>
            <a:ext cx="475529" cy="795597"/>
          </a:xfrm>
          <a:prstGeom prst="rect">
            <a:avLst/>
          </a:prstGeom>
        </p:spPr>
      </p:pic>
      <p:sp>
        <p:nvSpPr>
          <p:cNvPr id="2" name="TextBox 1"/>
          <p:cNvSpPr txBox="1"/>
          <p:nvPr/>
        </p:nvSpPr>
        <p:spPr>
          <a:xfrm>
            <a:off x="6423766" y="3250951"/>
            <a:ext cx="2091584" cy="369332"/>
          </a:xfrm>
          <a:prstGeom prst="rect">
            <a:avLst/>
          </a:prstGeom>
          <a:noFill/>
        </p:spPr>
        <p:txBody>
          <a:bodyPr wrap="square" rtlCol="0">
            <a:spAutoFit/>
          </a:bodyPr>
          <a:lstStyle/>
          <a:p>
            <a:r>
              <a:rPr lang="en-GB" dirty="0"/>
              <a:t>Space Park Leicester</a:t>
            </a:r>
          </a:p>
        </p:txBody>
      </p:sp>
      <p:sp>
        <p:nvSpPr>
          <p:cNvPr id="5" name="Title 4">
            <a:extLst>
              <a:ext uri="{FF2B5EF4-FFF2-40B4-BE49-F238E27FC236}">
                <a16:creationId xmlns:a16="http://schemas.microsoft.com/office/drawing/2014/main" id="{94538BFF-DEA5-1A47-A068-CD0B0B58BCFA}"/>
              </a:ext>
            </a:extLst>
          </p:cNvPr>
          <p:cNvSpPr>
            <a:spLocks noGrp="1"/>
          </p:cNvSpPr>
          <p:nvPr>
            <p:ph type="title"/>
          </p:nvPr>
        </p:nvSpPr>
        <p:spPr/>
        <p:txBody>
          <a:bodyPr/>
          <a:lstStyle/>
          <a:p>
            <a:r>
              <a:rPr lang="en-GB" dirty="0"/>
              <a:t>The LOCAS Facility </a:t>
            </a:r>
            <a:br>
              <a:rPr lang="en-GB" dirty="0"/>
            </a:br>
            <a:r>
              <a:rPr lang="en-GB" dirty="0"/>
              <a:t>Creating UK capacity in “new space”</a:t>
            </a:r>
            <a:endParaRPr lang="en-US" dirty="0"/>
          </a:p>
        </p:txBody>
      </p:sp>
      <p:sp>
        <p:nvSpPr>
          <p:cNvPr id="9" name="Content Placeholder 8">
            <a:extLst>
              <a:ext uri="{FF2B5EF4-FFF2-40B4-BE49-F238E27FC236}">
                <a16:creationId xmlns:a16="http://schemas.microsoft.com/office/drawing/2014/main" id="{4E812856-0FEA-C347-85EC-07024D466BBB}"/>
              </a:ext>
            </a:extLst>
          </p:cNvPr>
          <p:cNvSpPr>
            <a:spLocks noGrp="1"/>
          </p:cNvSpPr>
          <p:nvPr>
            <p:ph sz="half" idx="1"/>
          </p:nvPr>
        </p:nvSpPr>
        <p:spPr>
          <a:xfrm>
            <a:off x="314018" y="1825625"/>
            <a:ext cx="3886200" cy="4351338"/>
          </a:xfrm>
        </p:spPr>
        <p:txBody>
          <a:bodyPr>
            <a:normAutofit lnSpcReduction="10000"/>
          </a:bodyPr>
          <a:lstStyle/>
          <a:p>
            <a:r>
              <a:rPr lang="en-GB" dirty="0"/>
              <a:t>Co-designed with industry</a:t>
            </a:r>
          </a:p>
          <a:p>
            <a:r>
              <a:rPr lang="en-GB" dirty="0"/>
              <a:t>Industry demand </a:t>
            </a:r>
          </a:p>
          <a:p>
            <a:r>
              <a:rPr lang="en-GB" dirty="0"/>
              <a:t>Unlocks data market</a:t>
            </a:r>
          </a:p>
          <a:p>
            <a:r>
              <a:rPr lang="en-GB" dirty="0"/>
              <a:t>High throughput, Low Cost Satellites </a:t>
            </a:r>
          </a:p>
          <a:p>
            <a:r>
              <a:rPr lang="en-GB" dirty="0"/>
              <a:t>Enhances UK satellite capacity</a:t>
            </a:r>
          </a:p>
          <a:p>
            <a:r>
              <a:rPr lang="en-GB" dirty="0"/>
              <a:t>Open access</a:t>
            </a:r>
          </a:p>
          <a:p>
            <a:r>
              <a:rPr lang="en-GB" dirty="0"/>
              <a:t>Provides Brexit Resilience</a:t>
            </a:r>
          </a:p>
          <a:p>
            <a:r>
              <a:rPr lang="en-GB" dirty="0"/>
              <a:t>Enhances regional productivity</a:t>
            </a:r>
          </a:p>
          <a:p>
            <a:endParaRPr lang="en-GB" dirty="0"/>
          </a:p>
          <a:p>
            <a:r>
              <a:rPr lang="en-GB" dirty="0"/>
              <a:t>Enhances economy (&gt;1300 jobs and £440m GVA)</a:t>
            </a:r>
          </a:p>
          <a:p>
            <a:endParaRPr lang="en-US" dirty="0"/>
          </a:p>
        </p:txBody>
      </p:sp>
    </p:spTree>
    <p:extLst>
      <p:ext uri="{BB962C8B-B14F-4D97-AF65-F5344CB8AC3E}">
        <p14:creationId xmlns:p14="http://schemas.microsoft.com/office/powerpoint/2010/main" val="3528527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11999" b="23241"/>
          <a:stretch/>
        </p:blipFill>
        <p:spPr>
          <a:xfrm>
            <a:off x="613144" y="1913753"/>
            <a:ext cx="7892229" cy="3751144"/>
          </a:xfrm>
          <a:prstGeom prst="rect">
            <a:avLst/>
          </a:prstGeom>
        </p:spPr>
      </p:pic>
      <p:sp>
        <p:nvSpPr>
          <p:cNvPr id="13" name="Rectangle 12"/>
          <p:cNvSpPr/>
          <p:nvPr/>
        </p:nvSpPr>
        <p:spPr>
          <a:xfrm>
            <a:off x="388271" y="2552168"/>
            <a:ext cx="2291005" cy="2557448"/>
          </a:xfrm>
          <a:prstGeom prst="rect">
            <a:avLst/>
          </a:prstGeom>
          <a:solidFill>
            <a:schemeClr val="accent5">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15" name="Freeform 5"/>
          <p:cNvSpPr>
            <a:spLocks/>
          </p:cNvSpPr>
          <p:nvPr/>
        </p:nvSpPr>
        <p:spPr bwMode="auto">
          <a:xfrm rot="5400000">
            <a:off x="76675" y="4632565"/>
            <a:ext cx="792398" cy="475693"/>
          </a:xfrm>
          <a:custGeom>
            <a:avLst/>
            <a:gdLst>
              <a:gd name="T0" fmla="*/ 1936 w 2425"/>
              <a:gd name="T1" fmla="*/ 0 h 1457"/>
              <a:gd name="T2" fmla="*/ 1936 w 2425"/>
              <a:gd name="T3" fmla="*/ 0 h 1457"/>
              <a:gd name="T4" fmla="*/ 1936 w 2425"/>
              <a:gd name="T5" fmla="*/ 975 h 1457"/>
              <a:gd name="T6" fmla="*/ 0 w 2425"/>
              <a:gd name="T7" fmla="*/ 975 h 1457"/>
              <a:gd name="T8" fmla="*/ 0 w 2425"/>
              <a:gd name="T9" fmla="*/ 1457 h 1457"/>
              <a:gd name="T10" fmla="*/ 1936 w 2425"/>
              <a:gd name="T11" fmla="*/ 1457 h 1457"/>
              <a:gd name="T12" fmla="*/ 2401 w 2425"/>
              <a:gd name="T13" fmla="*/ 1457 h 1457"/>
              <a:gd name="T14" fmla="*/ 2425 w 2425"/>
              <a:gd name="T15" fmla="*/ 1457 h 1457"/>
              <a:gd name="T16" fmla="*/ 2425 w 2425"/>
              <a:gd name="T17" fmla="*/ 0 h 1457"/>
              <a:gd name="T18" fmla="*/ 1936 w 2425"/>
              <a:gd name="T19" fmla="*/ 0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5" h="1457">
                <a:moveTo>
                  <a:pt x="1936" y="0"/>
                </a:moveTo>
                <a:lnTo>
                  <a:pt x="1936" y="0"/>
                </a:lnTo>
                <a:lnTo>
                  <a:pt x="1936" y="975"/>
                </a:lnTo>
                <a:lnTo>
                  <a:pt x="0" y="975"/>
                </a:lnTo>
                <a:lnTo>
                  <a:pt x="0" y="1457"/>
                </a:lnTo>
                <a:lnTo>
                  <a:pt x="1936" y="1457"/>
                </a:lnTo>
                <a:lnTo>
                  <a:pt x="2401" y="1457"/>
                </a:lnTo>
                <a:lnTo>
                  <a:pt x="2425" y="1457"/>
                </a:lnTo>
                <a:lnTo>
                  <a:pt x="2425" y="0"/>
                </a:lnTo>
                <a:lnTo>
                  <a:pt x="1936" y="0"/>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16" name="Rectangle 15"/>
          <p:cNvSpPr/>
          <p:nvPr/>
        </p:nvSpPr>
        <p:spPr>
          <a:xfrm>
            <a:off x="476950" y="2710524"/>
            <a:ext cx="2035473" cy="1034129"/>
          </a:xfrm>
          <a:prstGeom prst="rect">
            <a:avLst/>
          </a:prstGeom>
        </p:spPr>
        <p:txBody>
          <a:bodyPr wrap="square">
            <a:spAutoFit/>
          </a:bodyPr>
          <a:lstStyle/>
          <a:p>
            <a:pPr>
              <a:lnSpc>
                <a:spcPct val="85000"/>
              </a:lnSpc>
            </a:pPr>
            <a:r>
              <a:rPr lang="en-GB" sz="2400" b="1" spc="-38" dirty="0">
                <a:solidFill>
                  <a:schemeClr val="tx2">
                    <a:lumMod val="50000"/>
                  </a:schemeClr>
                </a:solidFill>
                <a:latin typeface="Arial" panose="020B0604020202020204" pitchFamily="34" charset="0"/>
                <a:cs typeface="Arial" panose="020B0604020202020204" pitchFamily="34" charset="0"/>
              </a:rPr>
              <a:t>The </a:t>
            </a:r>
            <a:r>
              <a:rPr lang="en-GB" sz="2400" b="1" spc="-38" dirty="0">
                <a:solidFill>
                  <a:schemeClr val="bg1"/>
                </a:solidFill>
                <a:latin typeface="Arial" panose="020B0604020202020204" pitchFamily="34" charset="0"/>
                <a:cs typeface="Arial" panose="020B0604020202020204" pitchFamily="34" charset="0"/>
              </a:rPr>
              <a:t>Space Economy </a:t>
            </a:r>
            <a:r>
              <a:rPr lang="en-GB" sz="2400" b="1" spc="-38" dirty="0">
                <a:solidFill>
                  <a:schemeClr val="tx2">
                    <a:lumMod val="50000"/>
                  </a:schemeClr>
                </a:solidFill>
                <a:latin typeface="Arial" panose="020B0604020202020204" pitchFamily="34" charset="0"/>
                <a:cs typeface="Arial" panose="020B0604020202020204" pitchFamily="34" charset="0"/>
              </a:rPr>
              <a:t>is changing</a:t>
            </a:r>
            <a:endParaRPr lang="en-ZW" sz="900" spc="-38" dirty="0">
              <a:solidFill>
                <a:schemeClr val="bg1"/>
              </a:solidFill>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78C680A2-A81B-4BDB-801D-FE3DEAF474F1}"/>
              </a:ext>
            </a:extLst>
          </p:cNvPr>
          <p:cNvSpPr/>
          <p:nvPr/>
        </p:nvSpPr>
        <p:spPr>
          <a:xfrm>
            <a:off x="3499044" y="2552168"/>
            <a:ext cx="2291005" cy="2557448"/>
          </a:xfrm>
          <a:prstGeom prst="rect">
            <a:avLst/>
          </a:prstGeom>
          <a:solidFill>
            <a:schemeClr val="accent6">
              <a:lumMod val="60000"/>
              <a:lumOff val="4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0" name="Rectangle 19">
            <a:extLst>
              <a:ext uri="{FF2B5EF4-FFF2-40B4-BE49-F238E27FC236}">
                <a16:creationId xmlns:a16="http://schemas.microsoft.com/office/drawing/2014/main" id="{991B7C22-E1EC-4269-93F1-5F47B286DF41}"/>
              </a:ext>
            </a:extLst>
          </p:cNvPr>
          <p:cNvSpPr/>
          <p:nvPr/>
        </p:nvSpPr>
        <p:spPr>
          <a:xfrm>
            <a:off x="3590828" y="2647736"/>
            <a:ext cx="2121714" cy="1622752"/>
          </a:xfrm>
          <a:prstGeom prst="rect">
            <a:avLst/>
          </a:prstGeom>
        </p:spPr>
        <p:txBody>
          <a:bodyPr wrap="square">
            <a:spAutoFit/>
          </a:bodyPr>
          <a:lstStyle/>
          <a:p>
            <a:pPr lvl="0">
              <a:lnSpc>
                <a:spcPct val="85000"/>
              </a:lnSpc>
            </a:pPr>
            <a:r>
              <a:rPr lang="en-GB" sz="2400" b="1" spc="-38" dirty="0">
                <a:solidFill>
                  <a:srgbClr val="008CA8">
                    <a:lumMod val="50000"/>
                  </a:srgbClr>
                </a:solidFill>
                <a:latin typeface="Arial" panose="020B0604020202020204" pitchFamily="34" charset="0"/>
                <a:cs typeface="Arial" panose="020B0604020202020204" pitchFamily="34" charset="0"/>
              </a:rPr>
              <a:t>There are </a:t>
            </a:r>
            <a:r>
              <a:rPr lang="en-GB" sz="2400" b="1" spc="-38" dirty="0">
                <a:solidFill>
                  <a:schemeClr val="bg1"/>
                </a:solidFill>
                <a:latin typeface="Arial" panose="020B0604020202020204" pitchFamily="34" charset="0"/>
                <a:cs typeface="Arial" panose="020B0604020202020204" pitchFamily="34" charset="0"/>
              </a:rPr>
              <a:t>major growth </a:t>
            </a:r>
            <a:r>
              <a:rPr lang="en-GB" sz="2400" b="1" spc="-38" dirty="0">
                <a:solidFill>
                  <a:srgbClr val="008CA8">
                    <a:lumMod val="50000"/>
                  </a:srgbClr>
                </a:solidFill>
                <a:latin typeface="Arial" panose="020B0604020202020204" pitchFamily="34" charset="0"/>
                <a:cs typeface="Arial" panose="020B0604020202020204" pitchFamily="34" charset="0"/>
              </a:rPr>
              <a:t>opportunities for the UK</a:t>
            </a:r>
            <a:endParaRPr lang="en-ZW" sz="900" spc="-38" dirty="0">
              <a:solidFill>
                <a:srgbClr val="FFFFFF"/>
              </a:solidFill>
              <a:latin typeface="Arial" panose="020B0604020202020204" pitchFamily="34" charset="0"/>
              <a:cs typeface="Arial" panose="020B0604020202020204" pitchFamily="34" charset="0"/>
            </a:endParaRPr>
          </a:p>
          <a:p>
            <a:pPr algn="r">
              <a:lnSpc>
                <a:spcPct val="85000"/>
              </a:lnSpc>
            </a:pPr>
            <a:endParaRPr lang="en-ZW" sz="2100" spc="-38" dirty="0">
              <a:solidFill>
                <a:schemeClr val="bg1"/>
              </a:solid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A42036E7-C3F1-4171-9561-D4D9DF4DA81B}"/>
              </a:ext>
            </a:extLst>
          </p:cNvPr>
          <p:cNvSpPr/>
          <p:nvPr/>
        </p:nvSpPr>
        <p:spPr>
          <a:xfrm>
            <a:off x="6602765" y="2552168"/>
            <a:ext cx="2291005" cy="2557448"/>
          </a:xfrm>
          <a:prstGeom prst="rect">
            <a:avLst/>
          </a:prstGeom>
          <a:solidFill>
            <a:schemeClr val="accent5">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p>
        </p:txBody>
      </p:sp>
      <p:sp>
        <p:nvSpPr>
          <p:cNvPr id="22" name="Freeform 12">
            <a:extLst>
              <a:ext uri="{FF2B5EF4-FFF2-40B4-BE49-F238E27FC236}">
                <a16:creationId xmlns:a16="http://schemas.microsoft.com/office/drawing/2014/main" id="{2B5D22EC-A58C-4571-890E-0514055893C7}"/>
              </a:ext>
            </a:extLst>
          </p:cNvPr>
          <p:cNvSpPr>
            <a:spLocks/>
          </p:cNvSpPr>
          <p:nvPr/>
        </p:nvSpPr>
        <p:spPr bwMode="auto">
          <a:xfrm rot="5400000">
            <a:off x="8259722" y="2710523"/>
            <a:ext cx="792398" cy="475693"/>
          </a:xfrm>
          <a:custGeom>
            <a:avLst/>
            <a:gdLst>
              <a:gd name="T0" fmla="*/ 489 w 2424"/>
              <a:gd name="T1" fmla="*/ 1457 h 1457"/>
              <a:gd name="T2" fmla="*/ 489 w 2424"/>
              <a:gd name="T3" fmla="*/ 1457 h 1457"/>
              <a:gd name="T4" fmla="*/ 489 w 2424"/>
              <a:gd name="T5" fmla="*/ 482 h 1457"/>
              <a:gd name="T6" fmla="*/ 2424 w 2424"/>
              <a:gd name="T7" fmla="*/ 482 h 1457"/>
              <a:gd name="T8" fmla="*/ 2424 w 2424"/>
              <a:gd name="T9" fmla="*/ 0 h 1457"/>
              <a:gd name="T10" fmla="*/ 489 w 2424"/>
              <a:gd name="T11" fmla="*/ 0 h 1457"/>
              <a:gd name="T12" fmla="*/ 24 w 2424"/>
              <a:gd name="T13" fmla="*/ 0 h 1457"/>
              <a:gd name="T14" fmla="*/ 0 w 2424"/>
              <a:gd name="T15" fmla="*/ 0 h 1457"/>
              <a:gd name="T16" fmla="*/ 0 w 2424"/>
              <a:gd name="T17" fmla="*/ 1457 h 1457"/>
              <a:gd name="T18" fmla="*/ 489 w 2424"/>
              <a:gd name="T19" fmla="*/ 1457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4" h="1457">
                <a:moveTo>
                  <a:pt x="489" y="1457"/>
                </a:moveTo>
                <a:lnTo>
                  <a:pt x="489" y="1457"/>
                </a:lnTo>
                <a:lnTo>
                  <a:pt x="489" y="482"/>
                </a:lnTo>
                <a:lnTo>
                  <a:pt x="2424" y="482"/>
                </a:lnTo>
                <a:lnTo>
                  <a:pt x="2424" y="0"/>
                </a:lnTo>
                <a:lnTo>
                  <a:pt x="489" y="0"/>
                </a:lnTo>
                <a:lnTo>
                  <a:pt x="24" y="0"/>
                </a:lnTo>
                <a:lnTo>
                  <a:pt x="0" y="0"/>
                </a:lnTo>
                <a:lnTo>
                  <a:pt x="0" y="1457"/>
                </a:lnTo>
                <a:lnTo>
                  <a:pt x="489" y="1457"/>
                </a:lnTo>
                <a:close/>
              </a:path>
            </a:pathLst>
          </a:custGeom>
          <a:solidFill>
            <a:srgbClr val="D12451"/>
          </a:solidFill>
          <a:ln w="0">
            <a:noFill/>
            <a:prstDash val="solid"/>
            <a:round/>
            <a:headEnd/>
            <a:tailEnd/>
          </a:ln>
        </p:spPr>
        <p:txBody>
          <a:bodyPr vert="horz" wrap="square" lIns="68580" tIns="34290" rIns="68580" bIns="34290" numCol="1" anchor="t" anchorCtr="0" compatLnSpc="1">
            <a:prstTxWarp prst="textNoShape">
              <a:avLst/>
            </a:prstTxWarp>
          </a:bodyPr>
          <a:lstStyle/>
          <a:p>
            <a:endParaRPr lang="en-US" sz="1500"/>
          </a:p>
        </p:txBody>
      </p:sp>
      <p:sp>
        <p:nvSpPr>
          <p:cNvPr id="24" name="Rectangle 23">
            <a:extLst>
              <a:ext uri="{FF2B5EF4-FFF2-40B4-BE49-F238E27FC236}">
                <a16:creationId xmlns:a16="http://schemas.microsoft.com/office/drawing/2014/main" id="{FE51BD35-FDE6-49A4-A7E7-EE6F70FC618E}"/>
              </a:ext>
            </a:extLst>
          </p:cNvPr>
          <p:cNvSpPr/>
          <p:nvPr/>
        </p:nvSpPr>
        <p:spPr>
          <a:xfrm>
            <a:off x="6698384" y="2710524"/>
            <a:ext cx="2099765" cy="720197"/>
          </a:xfrm>
          <a:prstGeom prst="rect">
            <a:avLst/>
          </a:prstGeom>
        </p:spPr>
        <p:txBody>
          <a:bodyPr wrap="square">
            <a:spAutoFit/>
          </a:bodyPr>
          <a:lstStyle/>
          <a:p>
            <a:pPr lvl="0">
              <a:lnSpc>
                <a:spcPct val="85000"/>
              </a:lnSpc>
            </a:pPr>
            <a:r>
              <a:rPr lang="en-GB" sz="2400" b="1" spc="-38" dirty="0">
                <a:solidFill>
                  <a:schemeClr val="bg1"/>
                </a:solidFill>
                <a:latin typeface="Arial" panose="020B0604020202020204" pitchFamily="34" charset="0"/>
                <a:cs typeface="Arial" panose="020B0604020202020204" pitchFamily="34" charset="0"/>
              </a:rPr>
              <a:t>Delivered</a:t>
            </a:r>
            <a:r>
              <a:rPr lang="en-GB" sz="2400" b="1" spc="-38" dirty="0">
                <a:solidFill>
                  <a:srgbClr val="008CA8">
                    <a:lumMod val="50000"/>
                  </a:srgbClr>
                </a:solidFill>
                <a:latin typeface="Arial" panose="020B0604020202020204" pitchFamily="34" charset="0"/>
                <a:cs typeface="Arial" panose="020B0604020202020204" pitchFamily="34" charset="0"/>
              </a:rPr>
              <a:t> in the regions</a:t>
            </a:r>
            <a:endParaRPr lang="en-ZW" sz="2100" spc="-38" dirty="0">
              <a:solidFill>
                <a:schemeClr val="bg1"/>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DA155A9-B289-2E43-B6F5-FC7BDEB5F9A0}"/>
              </a:ext>
            </a:extLst>
          </p:cNvPr>
          <p:cNvSpPr>
            <a:spLocks noGrp="1"/>
          </p:cNvSpPr>
          <p:nvPr>
            <p:ph type="title"/>
          </p:nvPr>
        </p:nvSpPr>
        <p:spPr/>
        <p:txBody>
          <a:bodyPr/>
          <a:lstStyle/>
          <a:p>
            <a:r>
              <a:rPr lang="en-GB" dirty="0"/>
              <a:t>Summary</a:t>
            </a:r>
            <a:endParaRPr lang="en-US" dirty="0"/>
          </a:p>
        </p:txBody>
      </p:sp>
    </p:spTree>
    <p:extLst>
      <p:ext uri="{BB962C8B-B14F-4D97-AF65-F5344CB8AC3E}">
        <p14:creationId xmlns:p14="http://schemas.microsoft.com/office/powerpoint/2010/main" val="1762739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611A2A3-AA47-A34F-9BB2-BBF158012423}"/>
              </a:ext>
            </a:extLst>
          </p:cNvPr>
          <p:cNvGrpSpPr>
            <a:grpSpLocks noChangeAspect="1"/>
          </p:cNvGrpSpPr>
          <p:nvPr/>
        </p:nvGrpSpPr>
        <p:grpSpPr>
          <a:xfrm>
            <a:off x="158551" y="2360123"/>
            <a:ext cx="8850697" cy="2113553"/>
            <a:chOff x="1139332" y="2871402"/>
            <a:chExt cx="6787098" cy="1620764"/>
          </a:xfrm>
        </p:grpSpPr>
        <p:pic>
          <p:nvPicPr>
            <p:cNvPr id="3" name="Picture 2" descr="Image result for llep"/>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8754" y="2925990"/>
              <a:ext cx="698024" cy="549814"/>
            </a:xfrm>
            <a:prstGeom prst="rect">
              <a:avLst/>
            </a:prstGeom>
            <a:noFill/>
            <a:ln>
              <a:noFill/>
            </a:ln>
          </p:spPr>
        </p:pic>
        <p:pic>
          <p:nvPicPr>
            <p:cNvPr id="4" name="Picture 3" descr="Image result for leicester city council"/>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85954" y="2871402"/>
              <a:ext cx="648729" cy="655050"/>
            </a:xfrm>
            <a:prstGeom prst="rect">
              <a:avLst/>
            </a:prstGeom>
            <a:noFill/>
            <a:ln>
              <a:noFill/>
            </a:ln>
          </p:spPr>
        </p:pic>
        <p:pic>
          <p:nvPicPr>
            <p:cNvPr id="5" name="Picture 2" descr="ME_logo_blue_NO_HMG_CMY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80661" y="4109905"/>
              <a:ext cx="903455" cy="339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rc_mi" descr="Image result for manufacturing technology centre">
              <a:hlinkClick r:id="rId6"/>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85122" y="4099353"/>
              <a:ext cx="741308" cy="339185"/>
            </a:xfrm>
            <a:prstGeom prst="rect">
              <a:avLst/>
            </a:prstGeom>
            <a:noFill/>
            <a:ln>
              <a:noFill/>
            </a:ln>
          </p:spPr>
        </p:pic>
        <p:pic>
          <p:nvPicPr>
            <p:cNvPr id="7" name="Picture 6" descr="http://www.met.reading.ac.uk/%7Evn901215/Logos/NCEO_logo.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27784" y="4134959"/>
              <a:ext cx="1359947" cy="347797"/>
            </a:xfrm>
            <a:prstGeom prst="rect">
              <a:avLst/>
            </a:prstGeom>
            <a:solidFill>
              <a:schemeClr val="accent1">
                <a:lumMod val="20000"/>
                <a:lumOff val="80000"/>
              </a:schemeClr>
            </a:solidFill>
            <a:extLst/>
          </p:spPr>
        </p:pic>
        <p:pic>
          <p:nvPicPr>
            <p:cNvPr id="8" name="Picture 7"/>
            <p:cNvPicPr>
              <a:picLocks noChangeAspect="1"/>
            </p:cNvPicPr>
            <p:nvPr/>
          </p:nvPicPr>
          <p:blipFill>
            <a:blip r:embed="rId9"/>
            <a:stretch>
              <a:fillRect/>
            </a:stretch>
          </p:blipFill>
          <p:spPr>
            <a:xfrm>
              <a:off x="1954023" y="4093272"/>
              <a:ext cx="572753" cy="398894"/>
            </a:xfrm>
            <a:prstGeom prst="rect">
              <a:avLst/>
            </a:prstGeom>
          </p:spPr>
        </p:pic>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88737" y="4119795"/>
              <a:ext cx="1590914" cy="345851"/>
            </a:xfrm>
            <a:prstGeom prst="rect">
              <a:avLst/>
            </a:prstGeom>
          </p:spPr>
        </p:pic>
        <p:pic>
          <p:nvPicPr>
            <p:cNvPr id="10" name="Picture 9"/>
            <p:cNvPicPr>
              <a:picLocks noChangeAspect="1"/>
            </p:cNvPicPr>
            <p:nvPr/>
          </p:nvPicPr>
          <p:blipFill>
            <a:blip r:embed="rId11"/>
            <a:stretch>
              <a:fillRect/>
            </a:stretch>
          </p:blipFill>
          <p:spPr>
            <a:xfrm>
              <a:off x="5867653" y="2925993"/>
              <a:ext cx="802109" cy="600461"/>
            </a:xfrm>
            <a:prstGeom prst="rect">
              <a:avLst/>
            </a:prstGeom>
          </p:spPr>
        </p:pic>
        <p:pic>
          <p:nvPicPr>
            <p:cNvPr id="11" name="Picture 10"/>
            <p:cNvPicPr>
              <a:picLocks noChangeAspect="1"/>
            </p:cNvPicPr>
            <p:nvPr/>
          </p:nvPicPr>
          <p:blipFill>
            <a:blip r:embed="rId12"/>
            <a:stretch>
              <a:fillRect/>
            </a:stretch>
          </p:blipFill>
          <p:spPr>
            <a:xfrm>
              <a:off x="1139332" y="4083859"/>
              <a:ext cx="613682" cy="398894"/>
            </a:xfrm>
            <a:prstGeom prst="rect">
              <a:avLst/>
            </a:prstGeom>
          </p:spPr>
        </p:pic>
        <p:pic>
          <p:nvPicPr>
            <p:cNvPr id="12" name="Picture 11"/>
            <p:cNvPicPr>
              <a:picLocks noChangeAspect="1"/>
            </p:cNvPicPr>
            <p:nvPr/>
          </p:nvPicPr>
          <p:blipFill>
            <a:blip r:embed="rId13"/>
            <a:stretch>
              <a:fillRect/>
            </a:stretch>
          </p:blipFill>
          <p:spPr>
            <a:xfrm>
              <a:off x="1963676" y="2987078"/>
              <a:ext cx="1893577" cy="504954"/>
            </a:xfrm>
            <a:prstGeom prst="rect">
              <a:avLst/>
            </a:prstGeom>
          </p:spPr>
        </p:pic>
      </p:grpSp>
    </p:spTree>
    <p:extLst>
      <p:ext uri="{BB962C8B-B14F-4D97-AF65-F5344CB8AC3E}">
        <p14:creationId xmlns:p14="http://schemas.microsoft.com/office/powerpoint/2010/main" val="6133421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984bd5ac-58d2-4db0-83bb-033d5117f3de">
      <UserInfo>
        <DisplayName>Boyle, Paul J. (Prof.)</DisplayName>
        <AccountId>33</AccountId>
        <AccountType/>
      </UserInfo>
      <UserInfo>
        <DisplayName>Peel, Mark A. (Prof.)</DisplayName>
        <AccountId>34</AccountId>
        <AccountType/>
      </UserInfo>
      <UserInfo>
        <DisplayName>Burke, Margot</DisplayName>
        <AccountId>27</AccountId>
        <AccountType/>
      </UserInfo>
      <UserInfo>
        <DisplayName>Harding, Robert T.N.M.</DisplayName>
        <AccountId>23</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493964F548EC3458B3E32B852E9D66F" ma:contentTypeVersion="2" ma:contentTypeDescription="Create a new document." ma:contentTypeScope="" ma:versionID="458579084fd84e1926c756042ac4b634">
  <xsd:schema xmlns:xsd="http://www.w3.org/2001/XMLSchema" xmlns:xs="http://www.w3.org/2001/XMLSchema" xmlns:p="http://schemas.microsoft.com/office/2006/metadata/properties" xmlns:ns2="984bd5ac-58d2-4db0-83bb-033d5117f3de" targetNamespace="http://schemas.microsoft.com/office/2006/metadata/properties" ma:root="true" ma:fieldsID="904024c201309a5e480df7d57daf4df3" ns2:_="">
    <xsd:import namespace="984bd5ac-58d2-4db0-83bb-033d5117f3de"/>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4bd5ac-58d2-4db0-83bb-033d5117f3d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513BDF-E18C-4034-A26E-7ECACB610DEE}">
  <ds:schemaRefs>
    <ds:schemaRef ds:uri="http://schemas.microsoft.com/sharepoint/v3/contenttype/forms"/>
  </ds:schemaRefs>
</ds:datastoreItem>
</file>

<file path=customXml/itemProps2.xml><?xml version="1.0" encoding="utf-8"?>
<ds:datastoreItem xmlns:ds="http://schemas.openxmlformats.org/officeDocument/2006/customXml" ds:itemID="{09069D47-3CF2-4434-96E0-3E0FAD5EE73E}">
  <ds:schemaRefs>
    <ds:schemaRef ds:uri="http://www.w3.org/XML/1998/namespace"/>
    <ds:schemaRef ds:uri="984bd5ac-58d2-4db0-83bb-033d5117f3de"/>
    <ds:schemaRef ds:uri="http://purl.org/dc/elements/1.1/"/>
    <ds:schemaRef ds:uri="http://purl.org/dc/dcmityp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24595884-16BB-4C4D-808C-54FBF39FB0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4bd5ac-58d2-4db0-83bb-033d5117f3d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3307</TotalTime>
  <Words>541</Words>
  <Application>Microsoft Macintosh PowerPoint</Application>
  <PresentationFormat>On-screen Show (4:3)</PresentationFormat>
  <Paragraphs>96</Paragraphs>
  <Slides>9</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Slide Titles</vt:lpstr>
      </vt:variant>
      <vt:variant>
        <vt:i4>9</vt:i4>
      </vt:variant>
      <vt:variant>
        <vt:lpstr>Custom Shows</vt:lpstr>
      </vt:variant>
      <vt:variant>
        <vt:i4>3</vt:i4>
      </vt:variant>
    </vt:vector>
  </HeadingPairs>
  <TitlesOfParts>
    <vt:vector size="18" baseType="lpstr">
      <vt:lpstr>Adobe Caslon Pro</vt:lpstr>
      <vt:lpstr>Arial</vt:lpstr>
      <vt:lpstr>Calibri</vt:lpstr>
      <vt:lpstr>Calibri Light</vt:lpstr>
      <vt:lpstr>Trebuchet MS</vt:lpstr>
      <vt:lpstr>Office Theme</vt:lpstr>
      <vt:lpstr>Boosting the UK Space Economy</vt:lpstr>
      <vt:lpstr>Space is a huge economic opportunity</vt:lpstr>
      <vt:lpstr>UK benefits from cohesive clusters</vt:lpstr>
      <vt:lpstr>The market is changing to “New Space”</vt:lpstr>
      <vt:lpstr>50+ years of Space Innovation at Leicester</vt:lpstr>
      <vt:lpstr>Space Park Leicester:  A high-tech industry-academic regional cluster </vt:lpstr>
      <vt:lpstr>The LOCAS Facility  Creating UK capacity in “new space”</vt:lpstr>
      <vt:lpstr>Summary</vt:lpstr>
      <vt:lpstr>PowerPoint Presentation</vt:lpstr>
      <vt:lpstr>Confident</vt:lpstr>
      <vt:lpstr>Ambitious</vt:lpstr>
      <vt:lpstr>Imaginative</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Helen Bevins</dc:creator>
  <cp:lastModifiedBy>Barstow, Martin A. (Prof.)</cp:lastModifiedBy>
  <cp:revision>462</cp:revision>
  <dcterms:created xsi:type="dcterms:W3CDTF">2017-05-31T10:23:34Z</dcterms:created>
  <dcterms:modified xsi:type="dcterms:W3CDTF">2018-09-07T16:14:56Z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0x010100A493964F548EC3458B3E32B852E9D66F</vt:lpwstr>
  </property>
</Properties>
</file>