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22"/>
  </p:notesMasterIdLst>
  <p:sldIdLst>
    <p:sldId id="256" r:id="rId2"/>
    <p:sldId id="292" r:id="rId3"/>
    <p:sldId id="314" r:id="rId4"/>
    <p:sldId id="310" r:id="rId5"/>
    <p:sldId id="296" r:id="rId6"/>
    <p:sldId id="320" r:id="rId7"/>
    <p:sldId id="321" r:id="rId8"/>
    <p:sldId id="324" r:id="rId9"/>
    <p:sldId id="322" r:id="rId10"/>
    <p:sldId id="323" r:id="rId11"/>
    <p:sldId id="311" r:id="rId12"/>
    <p:sldId id="302" r:id="rId13"/>
    <p:sldId id="319" r:id="rId14"/>
    <p:sldId id="306" r:id="rId15"/>
    <p:sldId id="317" r:id="rId16"/>
    <p:sldId id="318" r:id="rId17"/>
    <p:sldId id="304" r:id="rId18"/>
    <p:sldId id="316" r:id="rId19"/>
    <p:sldId id="309" r:id="rId20"/>
    <p:sldId id="31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 autoAdjust="0"/>
    <p:restoredTop sz="84708" autoAdjust="0"/>
  </p:normalViewPr>
  <p:slideViewPr>
    <p:cSldViewPr snapToGrid="0" snapToObjects="1">
      <p:cViewPr varScale="1">
        <p:scale>
          <a:sx n="61" d="100"/>
          <a:sy n="61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55463-D967-F943-9974-51F049B5A04B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18832-BD8D-A643-92A2-E884BB9D6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7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8832-BD8D-A643-92A2-E884BB9D6E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4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8832-BD8D-A643-92A2-E884BB9D6E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6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74F7-526F-7E43-A024-077A421D93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74F7-526F-7E43-A024-077A421D93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3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5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4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3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6927"/>
            <a:ext cx="8229600" cy="1143000"/>
          </a:xfrm>
        </p:spPr>
        <p:txBody>
          <a:bodyPr/>
          <a:lstStyle>
            <a:lvl1pPr>
              <a:defRPr b="1" i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3400"/>
            <a:ext cx="8229600" cy="4525963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7" name="Picture 6" descr="Unknow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726" y="81570"/>
            <a:ext cx="1896444" cy="66550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0" y="7869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63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4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0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2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7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9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E44C8-A948-A94C-B1CC-978048DD968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37301-33BD-FB4F-AEB6-B478F218479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0" y="7869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known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726" y="81570"/>
            <a:ext cx="1896444" cy="66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0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imgres?imgurl=https://authordylanhearn.files.wordpress.com/2014/08/twitter-logo.png?w=800&amp;imgrefurl=https://authordylanhearn.wordpress.com/2014/08/14/&amp;docid=_CefVeQKPtK4qM&amp;tbnid=BH_5bh7DqMtKGM&amp;w=500&amp;h=500&amp;ei=0cdRVbf_AYLwUvOggdAB&amp;ved=0CAMQxiAwAQ&amp;iact=c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hyperlink" Target="http://www.google.co.uk/url?sa=i&amp;rct=j&amp;q=&amp;esrc=s&amp;frm=1&amp;source=images&amp;cd=&amp;cad=rja&amp;uact=8&amp;ved=0CAcQjRw&amp;url=http://globe-views.com/dreams/mail.html&amp;ei=RshRVa2XI4nZU76OgcgD&amp;bvm=bv.92885102,d.d24&amp;psig=AFQjCNHQifWbvbuJrG0tstI_6x7rCIkKow&amp;ust=1431509424623395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82"/>
            <a:ext cx="9185522" cy="691999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318" y="1075864"/>
            <a:ext cx="7983882" cy="172992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rgbClr val="1F497D"/>
                </a:solidFill>
              </a:rPr>
              <a:t>The role of nutrition and activity in healthy musculoskeletal ageing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459" y="3544577"/>
            <a:ext cx="6400800" cy="208111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Professor Emma Stevenson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Human Nutrition Research Centre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 Newcastle University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43" y="5781271"/>
            <a:ext cx="871347" cy="971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433" y="5781271"/>
            <a:ext cx="1527973" cy="9497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71406" y="6382147"/>
            <a:ext cx="6348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Parliamentary and Scientific Committee meeting March 2019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9416"/>
            <a:ext cx="4517756" cy="44723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‘We do not stop exercising because we get old </a:t>
            </a:r>
            <a:r>
              <a:rPr lang="mr-IN" i="1" dirty="0" smtClean="0"/>
              <a:t>–</a:t>
            </a:r>
            <a:r>
              <a:rPr lang="en-US" i="1" dirty="0" smtClean="0"/>
              <a:t> we grow old because we stop exercising’  </a:t>
            </a:r>
            <a:r>
              <a:rPr lang="en-US" dirty="0" smtClean="0"/>
              <a:t>Dr. Kenneth Cooper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653" y="1959416"/>
            <a:ext cx="3186408" cy="31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Older adults can gain/maintain muscle mass with exercise and good nutrition</a:t>
            </a:r>
          </a:p>
          <a:p>
            <a:pPr>
              <a:buNone/>
            </a:pPr>
            <a:r>
              <a:rPr lang="en-GB" sz="2400" dirty="0" smtClean="0"/>
              <a:t> </a:t>
            </a:r>
          </a:p>
          <a:p>
            <a:r>
              <a:rPr lang="en-GB" sz="2400" dirty="0" smtClean="0"/>
              <a:t>Protein requirements of older adults may be elevated </a:t>
            </a:r>
          </a:p>
          <a:p>
            <a:endParaRPr lang="en-GB" sz="2400" dirty="0"/>
          </a:p>
          <a:p>
            <a:r>
              <a:rPr lang="en-GB" sz="2400" dirty="0" smtClean="0"/>
              <a:t>Protein source, timing of ingestion and quantity are all important to consider </a:t>
            </a:r>
          </a:p>
          <a:p>
            <a:pPr marL="0" indent="0">
              <a:buNone/>
            </a:pP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Protein and exercise in older adults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6924" y="5098057"/>
            <a:ext cx="7458076" cy="1435894"/>
            <a:chOff x="822324" y="3473450"/>
            <a:chExt cx="7229475" cy="990600"/>
          </a:xfrm>
        </p:grpSpPr>
        <p:sp>
          <p:nvSpPr>
            <p:cNvPr id="5" name="Rounded Rectangle 4"/>
            <p:cNvSpPr/>
            <p:nvPr/>
          </p:nvSpPr>
          <p:spPr>
            <a:xfrm>
              <a:off x="822324" y="3473450"/>
              <a:ext cx="7229475" cy="990600"/>
            </a:xfrm>
            <a:prstGeom prst="roundRect">
              <a:avLst/>
            </a:prstGeom>
            <a:noFill/>
            <a:ln w="34925">
              <a:solidFill>
                <a:srgbClr val="4BACC6">
                  <a:alpha val="74000"/>
                </a:srgb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05867" y="3557370"/>
              <a:ext cx="6410325" cy="82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Increase in research investigating the effects of protein supplementation on body composition, strength and functionality in older adults   </a:t>
              </a:r>
              <a:endPara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3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Protein and fat free mass: meta-analysis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771651"/>
            <a:ext cx="6864350" cy="35115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62024" y="5421957"/>
            <a:ext cx="7229475" cy="990600"/>
            <a:chOff x="847724" y="4781550"/>
            <a:chExt cx="7229475" cy="990600"/>
          </a:xfrm>
        </p:grpSpPr>
        <p:sp>
          <p:nvSpPr>
            <p:cNvPr id="6" name="Rounded Rectangle 5"/>
            <p:cNvSpPr/>
            <p:nvPr/>
          </p:nvSpPr>
          <p:spPr>
            <a:xfrm>
              <a:off x="847724" y="4781550"/>
              <a:ext cx="7229475" cy="990600"/>
            </a:xfrm>
            <a:prstGeom prst="roundRect">
              <a:avLst/>
            </a:prstGeom>
            <a:noFill/>
            <a:ln w="34925">
              <a:solidFill>
                <a:srgbClr val="4BACC6">
                  <a:alpha val="74000"/>
                </a:srgb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57274" y="4876800"/>
              <a:ext cx="6410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558ED5"/>
                  </a:solidFill>
                </a:rPr>
                <a:t>Protein increases muscle mass with resistance training in younger and older participants</a:t>
              </a:r>
              <a:endParaRPr lang="en-GB" sz="2400" b="1" dirty="0">
                <a:solidFill>
                  <a:srgbClr val="558ED5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816725" y="6519446"/>
            <a:ext cx="2073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Cermack</a:t>
            </a:r>
            <a:r>
              <a:rPr lang="en-GB" sz="1600" dirty="0" smtClean="0"/>
              <a:t> et al. (2012)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5517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Intake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06379" y="1929928"/>
            <a:ext cx="8280421" cy="4725230"/>
            <a:chOff x="2260949" y="1302707"/>
            <a:chExt cx="8116866" cy="4371583"/>
          </a:xfrm>
        </p:grpSpPr>
        <p:sp>
          <p:nvSpPr>
            <p:cNvPr id="5" name="Rounded Rectangle 4"/>
            <p:cNvSpPr/>
            <p:nvPr/>
          </p:nvSpPr>
          <p:spPr>
            <a:xfrm>
              <a:off x="2260949" y="1302707"/>
              <a:ext cx="8116866" cy="4371583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319381" y="5042402"/>
              <a:ext cx="3870021" cy="55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Percentage of Adults 40+ not achieving daily protein levels </a:t>
              </a:r>
              <a:r>
                <a:rPr lang="en-GB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(Source: NDNS 2014-16)</a:t>
              </a:r>
              <a:endPara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17314" y="1658255"/>
              <a:ext cx="8004133" cy="9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25747" y="1845459"/>
              <a:ext cx="6720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we consuming enough protein? </a:t>
              </a:r>
              <a:endParaRPr lang="en-GB" sz="3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358276" y="3142760"/>
              <a:ext cx="609602" cy="7647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331137" y="3971213"/>
              <a:ext cx="663880" cy="1256980"/>
            </a:xfrm>
            <a:prstGeom prst="roundRect">
              <a:avLst>
                <a:gd name="adj" fmla="val 374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Callout 10"/>
            <p:cNvSpPr/>
            <p:nvPr/>
          </p:nvSpPr>
          <p:spPr>
            <a:xfrm>
              <a:off x="4265111" y="2736494"/>
              <a:ext cx="3170925" cy="2161183"/>
            </a:xfrm>
            <a:prstGeom prst="wedgeEllipseCallout">
              <a:avLst>
                <a:gd name="adj1" fmla="val -57204"/>
                <a:gd name="adj2" fmla="val -160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92D050"/>
                  </a:solidFill>
                </a:rPr>
                <a:t>UK Reference Nutrient </a:t>
              </a:r>
              <a:r>
                <a:rPr lang="en-GB" dirty="0">
                  <a:solidFill>
                    <a:srgbClr val="92D050"/>
                  </a:solidFill>
                </a:rPr>
                <a:t>I</a:t>
              </a:r>
              <a:r>
                <a:rPr lang="en-GB" dirty="0" smtClean="0">
                  <a:solidFill>
                    <a:srgbClr val="92D050"/>
                  </a:solidFill>
                </a:rPr>
                <a:t>ntake is 0.75g/kg BM, however older adults should consume at least 1.2g/kg BM</a:t>
              </a:r>
              <a:endParaRPr lang="en-GB" dirty="0">
                <a:solidFill>
                  <a:srgbClr val="92D05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34820" y="4489230"/>
              <a:ext cx="569934" cy="56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425839" y="3733230"/>
              <a:ext cx="569934" cy="131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111107" y="3258030"/>
              <a:ext cx="569934" cy="179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26467" y="4183041"/>
              <a:ext cx="607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26%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07049" y="3414533"/>
              <a:ext cx="607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61%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20508" y="2919476"/>
              <a:ext cx="607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83%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26466" y="4807317"/>
              <a:ext cx="6075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0.75g/kg</a:t>
              </a:r>
              <a:endParaRPr lang="en-GB" sz="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25836" y="4807317"/>
              <a:ext cx="6075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1.00g/kg</a:t>
              </a:r>
              <a:endParaRPr lang="en-GB" sz="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15792" y="4807317"/>
              <a:ext cx="6075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1.20g/kg</a:t>
              </a:r>
              <a:endParaRPr lang="en-GB" sz="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9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463C1-4AC8-8D42-BFF5-B2D57586952D}" type="slidenum">
              <a:rPr lang="en-US" smtClean="0"/>
              <a:t>14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17197" y="4515517"/>
            <a:ext cx="8110671" cy="1237110"/>
            <a:chOff x="457200" y="1952287"/>
            <a:chExt cx="8110671" cy="123711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952287"/>
              <a:ext cx="8110671" cy="1218048"/>
            </a:xfrm>
            <a:prstGeom prst="roundRect">
              <a:avLst/>
            </a:prstGeom>
            <a:noFill/>
            <a:ln w="3492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3577" y="2081401"/>
              <a:ext cx="66830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cap="all" dirty="0"/>
                <a:t>Our research question</a:t>
              </a:r>
              <a:r>
                <a:rPr lang="en-GB" sz="2400" b="1" dirty="0"/>
                <a:t> IS</a:t>
              </a:r>
              <a:r>
                <a:rPr lang="en-GB" sz="2400" dirty="0"/>
                <a:t>: How do we maintain a healthy protein intake in an ageing population?</a:t>
              </a:r>
            </a:p>
            <a:p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57200" y="78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477F"/>
                </a:solidFill>
              </a:rPr>
              <a:t>Protein for Life</a:t>
            </a:r>
            <a:endParaRPr lang="en-US" b="1" dirty="0">
              <a:solidFill>
                <a:srgbClr val="00477F"/>
              </a:solidFill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7" y="876367"/>
            <a:ext cx="10191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55575" y="6091238"/>
            <a:ext cx="8662988" cy="719137"/>
            <a:chOff x="155575" y="6091238"/>
            <a:chExt cx="8662988" cy="719137"/>
          </a:xfrm>
        </p:grpSpPr>
        <p:pic>
          <p:nvPicPr>
            <p:cNvPr id="15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6108700"/>
              <a:ext cx="15779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1925" y="6127750"/>
              <a:ext cx="1411288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13" y="6108700"/>
              <a:ext cx="890587" cy="65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5" t="15857" r="11105" b="14737"/>
            <a:stretch>
              <a:fillRect/>
            </a:stretch>
          </p:blipFill>
          <p:spPr bwMode="auto">
            <a:xfrm>
              <a:off x="7362825" y="6091238"/>
              <a:ext cx="1455738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2083401"/>
            <a:ext cx="7849892" cy="2186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Funded through the Priming Food Partnership initiative </a:t>
            </a:r>
          </a:p>
          <a:p>
            <a:pPr marL="342900" indent="-342900" algn="l">
              <a:buFont typeface="Arial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Multidisciplinary approach to a public health issue with industry stakeholder support </a:t>
            </a:r>
          </a:p>
        </p:txBody>
      </p:sp>
    </p:spTree>
    <p:extLst>
      <p:ext uri="{BB962C8B-B14F-4D97-AF65-F5344CB8AC3E}">
        <p14:creationId xmlns:p14="http://schemas.microsoft.com/office/powerpoint/2010/main" val="30972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7355" y="7012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tx2"/>
                </a:solidFill>
              </a:rPr>
              <a:t>Project Team</a:t>
            </a:r>
            <a:endParaRPr lang="en-US" sz="4000" b="1" dirty="0">
              <a:solidFill>
                <a:schemeClr val="tx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9219" y="1822234"/>
            <a:ext cx="8005388" cy="4558632"/>
            <a:chOff x="327113" y="1248797"/>
            <a:chExt cx="8005388" cy="4558632"/>
          </a:xfrm>
        </p:grpSpPr>
        <p:pic>
          <p:nvPicPr>
            <p:cNvPr id="7" name="Picture 6" descr="MG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3248" y="3596929"/>
              <a:ext cx="1192204" cy="1602259"/>
            </a:xfrm>
            <a:prstGeom prst="rect">
              <a:avLst/>
            </a:prstGeom>
          </p:spPr>
        </p:pic>
        <p:pic>
          <p:nvPicPr>
            <p:cNvPr id="8" name="Picture 7" descr="AJ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253" y="3563154"/>
              <a:ext cx="1192205" cy="1581442"/>
            </a:xfrm>
            <a:prstGeom prst="rect">
              <a:avLst/>
            </a:prstGeom>
          </p:spPr>
        </p:pic>
        <p:pic>
          <p:nvPicPr>
            <p:cNvPr id="9" name="Picture 8" descr="BC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0490" y="1330316"/>
              <a:ext cx="1192204" cy="1597462"/>
            </a:xfrm>
            <a:prstGeom prst="rect">
              <a:avLst/>
            </a:prstGeom>
          </p:spPr>
        </p:pic>
        <p:pic>
          <p:nvPicPr>
            <p:cNvPr id="10" name="Picture 9" descr="JB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6207" y="1348339"/>
              <a:ext cx="1192204" cy="1581442"/>
            </a:xfrm>
            <a:prstGeom prst="rect">
              <a:avLst/>
            </a:prstGeom>
          </p:spPr>
        </p:pic>
        <p:pic>
          <p:nvPicPr>
            <p:cNvPr id="11" name="Picture 10" descr="ES profile picture 2.jpe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252" y="1248797"/>
              <a:ext cx="1292731" cy="16970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7113" y="2929781"/>
              <a:ext cx="2410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Prof Emma Stevenson</a:t>
              </a:r>
            </a:p>
            <a:p>
              <a:pPr algn="ctr"/>
              <a:r>
                <a:rPr lang="en-US" dirty="0" smtClean="0"/>
                <a:t>Newcastle University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7113" y="5100671"/>
              <a:ext cx="2410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Dr</a:t>
              </a:r>
              <a:r>
                <a:rPr lang="en-US" dirty="0" smtClean="0"/>
                <a:t> Alexandra </a:t>
              </a:r>
              <a:r>
                <a:rPr lang="en-US" dirty="0" err="1" smtClean="0"/>
                <a:t>Johnstone</a:t>
              </a:r>
              <a:endParaRPr lang="en-US" dirty="0" smtClean="0"/>
            </a:p>
            <a:p>
              <a:pPr algn="ctr"/>
              <a:r>
                <a:rPr lang="en-US" dirty="0" smtClean="0"/>
                <a:t>University of Aberdeen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4888" y="2927778"/>
              <a:ext cx="2410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Prof Jeff </a:t>
              </a:r>
              <a:r>
                <a:rPr lang="en-US" dirty="0" err="1" smtClean="0"/>
                <a:t>Brunstrom</a:t>
              </a:r>
              <a:endParaRPr lang="en-US" dirty="0" smtClean="0"/>
            </a:p>
            <a:p>
              <a:pPr algn="ctr"/>
              <a:r>
                <a:rPr lang="en-US" dirty="0" smtClean="0"/>
                <a:t>University of Bristol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22178" y="2950598"/>
              <a:ext cx="2410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Dr</a:t>
              </a:r>
              <a:r>
                <a:rPr lang="en-US" dirty="0" smtClean="0"/>
                <a:t> Bernard </a:t>
              </a:r>
              <a:r>
                <a:rPr lang="en-US" dirty="0" err="1" smtClean="0"/>
                <a:t>Corfe</a:t>
              </a:r>
              <a:endParaRPr lang="en-US" dirty="0" smtClean="0"/>
            </a:p>
            <a:p>
              <a:pPr algn="ctr"/>
              <a:r>
                <a:rPr lang="en-US" dirty="0" smtClean="0"/>
                <a:t>University of Sheffield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74888" y="5144596"/>
              <a:ext cx="2410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Dr</a:t>
              </a:r>
              <a:r>
                <a:rPr lang="en-US" dirty="0" smtClean="0"/>
                <a:t> Mark Green</a:t>
              </a:r>
            </a:p>
            <a:p>
              <a:pPr algn="ctr"/>
              <a:r>
                <a:rPr lang="en-US" dirty="0" smtClean="0"/>
                <a:t>University of Liverpool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22178" y="5161098"/>
              <a:ext cx="2410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Dr</a:t>
              </a:r>
              <a:r>
                <a:rPr lang="en-US" dirty="0" smtClean="0"/>
                <a:t> Liz Williams</a:t>
              </a:r>
            </a:p>
            <a:p>
              <a:pPr algn="ctr"/>
              <a:r>
                <a:rPr lang="en-US" dirty="0" smtClean="0"/>
                <a:t>University of Sheffield</a:t>
              </a:r>
              <a:endParaRPr lang="en-US" dirty="0"/>
            </a:p>
          </p:txBody>
        </p:sp>
        <p:pic>
          <p:nvPicPr>
            <p:cNvPr id="18" name="Picture 17" descr="LW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0490" y="3563154"/>
              <a:ext cx="1308819" cy="1579439"/>
            </a:xfrm>
            <a:prstGeom prst="rect">
              <a:avLst/>
            </a:prstGeom>
          </p:spPr>
        </p:pic>
      </p:grpSp>
      <p:pic>
        <p:nvPicPr>
          <p:cNvPr id="1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7" y="894255"/>
            <a:ext cx="10191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4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6622" y="2222495"/>
            <a:ext cx="7210582" cy="4170474"/>
            <a:chOff x="745550" y="1463078"/>
            <a:chExt cx="7210582" cy="4170474"/>
          </a:xfrm>
        </p:grpSpPr>
        <p:pic>
          <p:nvPicPr>
            <p:cNvPr id="5" name="Picture 4" descr="Unknown-1.jpe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468" y="1464882"/>
              <a:ext cx="2419637" cy="752375"/>
            </a:xfrm>
            <a:prstGeom prst="rect">
              <a:avLst/>
            </a:prstGeom>
          </p:spPr>
        </p:pic>
        <p:pic>
          <p:nvPicPr>
            <p:cNvPr id="6" name="Picture 5" descr="Unknown-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550" y="2594079"/>
              <a:ext cx="2372515" cy="562783"/>
            </a:xfrm>
            <a:prstGeom prst="rect">
              <a:avLst/>
            </a:prstGeom>
          </p:spPr>
        </p:pic>
        <p:pic>
          <p:nvPicPr>
            <p:cNvPr id="7" name="Picture 6" descr="Unknown-3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72" y="3567014"/>
              <a:ext cx="1714454" cy="964823"/>
            </a:xfrm>
            <a:prstGeom prst="rect">
              <a:avLst/>
            </a:prstGeom>
          </p:spPr>
        </p:pic>
        <p:pic>
          <p:nvPicPr>
            <p:cNvPr id="8" name="Picture 7" descr="Unknown-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1937" y="1463078"/>
              <a:ext cx="1309226" cy="11698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5772" y="4990121"/>
              <a:ext cx="1855168" cy="5300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190" y="2828496"/>
              <a:ext cx="2362942" cy="142537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874" y="4480005"/>
              <a:ext cx="1857406" cy="1153547"/>
            </a:xfrm>
            <a:prstGeom prst="rect">
              <a:avLst/>
            </a:prstGeom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27113" y="6723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tx2"/>
                </a:solidFill>
              </a:rPr>
              <a:t>Industry Stakeholders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5" y="878757"/>
            <a:ext cx="10191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0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for Life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1922"/>
            <a:ext cx="8229600" cy="4525963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r>
              <a:rPr lang="en-US" sz="2400" dirty="0" smtClean="0"/>
              <a:t>Working with  the food industry to understand food preferences and purchasing habits of our target population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Understand patterns of protein intake throughout a day and barriers and opportunities to increase protein intake </a:t>
            </a:r>
          </a:p>
          <a:p>
            <a:endParaRPr lang="en-US" sz="2400" dirty="0"/>
          </a:p>
          <a:p>
            <a:r>
              <a:rPr lang="en-US" sz="2400" dirty="0" smtClean="0"/>
              <a:t>What should industry focus on in designing higher protein products suitable for different populations?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Cost, sustainability, palatability issues to be considered </a:t>
            </a:r>
            <a:endParaRPr lang="en-US" sz="2400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7" y="894255"/>
            <a:ext cx="10191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23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28" y="1152902"/>
            <a:ext cx="4199665" cy="5525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09" y="1983784"/>
            <a:ext cx="4474192" cy="334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Exercise and good nutrition can help to maintain muscle mass with ageing. </a:t>
            </a:r>
          </a:p>
          <a:p>
            <a:endParaRPr lang="en-US" sz="2400" dirty="0"/>
          </a:p>
          <a:p>
            <a:r>
              <a:rPr lang="en-US" sz="2400" dirty="0" smtClean="0"/>
              <a:t>Older adults need to consume more dietary protein to increase muscle protein synthesis rates</a:t>
            </a:r>
          </a:p>
          <a:p>
            <a:endParaRPr lang="en-US" sz="2400" dirty="0"/>
          </a:p>
          <a:p>
            <a:r>
              <a:rPr lang="en-US" sz="2400" dirty="0" smtClean="0"/>
              <a:t>We are failing to meet the needs of our ageing population in terms of overall protein intake </a:t>
            </a:r>
          </a:p>
          <a:p>
            <a:endParaRPr lang="en-US" sz="2400" dirty="0"/>
          </a:p>
          <a:p>
            <a:r>
              <a:rPr lang="en-US" sz="2400" dirty="0" smtClean="0"/>
              <a:t>Further public </a:t>
            </a:r>
            <a:r>
              <a:rPr lang="en-US" sz="2400" dirty="0" err="1" smtClean="0"/>
              <a:t>focussed</a:t>
            </a:r>
            <a:r>
              <a:rPr lang="en-US" sz="2400" dirty="0" smtClean="0"/>
              <a:t> education and industry engagement is important </a:t>
            </a:r>
          </a:p>
        </p:txBody>
      </p:sp>
    </p:spTree>
    <p:extLst>
      <p:ext uri="{BB962C8B-B14F-4D97-AF65-F5344CB8AC3E}">
        <p14:creationId xmlns:p14="http://schemas.microsoft.com/office/powerpoint/2010/main" val="19633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1F497D"/>
                </a:solidFill>
              </a:rPr>
              <a:t>Age</a:t>
            </a:r>
            <a:r>
              <a:rPr lang="en-GB" dirty="0">
                <a:solidFill>
                  <a:srgbClr val="1F497D"/>
                </a:solidFill>
              </a:rPr>
              <a:t>-related loss of muscle mass</a:t>
            </a:r>
            <a:br>
              <a:rPr lang="en-GB" dirty="0">
                <a:solidFill>
                  <a:srgbClr val="1F497D"/>
                </a:solidFill>
              </a:rPr>
            </a:b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Picture 2" descr="http://www.personaltrainerantonio.com/img/Blogg/sarcopeni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75167" y="172977"/>
            <a:ext cx="4068833" cy="916749"/>
            <a:chOff x="1384443" y="3741204"/>
            <a:chExt cx="4068833" cy="916749"/>
          </a:xfrm>
        </p:grpSpPr>
        <p:grpSp>
          <p:nvGrpSpPr>
            <p:cNvPr id="13" name="Group 12"/>
            <p:cNvGrpSpPr/>
            <p:nvPr/>
          </p:nvGrpSpPr>
          <p:grpSpPr>
            <a:xfrm>
              <a:off x="1462291" y="3741204"/>
              <a:ext cx="2475797" cy="459549"/>
              <a:chOff x="1462291" y="3741204"/>
              <a:chExt cx="2475797" cy="45954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61366" y="3781021"/>
                <a:ext cx="20767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None/>
                </a:pPr>
                <a:r>
                  <a:rPr lang="en-GB" b="1" dirty="0" smtClean="0"/>
                  <a:t>@</a:t>
                </a:r>
                <a:r>
                  <a:rPr lang="en-GB" b="1" dirty="0" err="1" smtClean="0"/>
                  <a:t>EmmaJStevenson</a:t>
                </a:r>
                <a:r>
                  <a:rPr lang="en-GB" b="1" dirty="0" smtClean="0"/>
                  <a:t> </a:t>
                </a:r>
                <a:endParaRPr lang="en-GB" b="1" dirty="0"/>
              </a:p>
            </p:txBody>
          </p:sp>
          <p:pic>
            <p:nvPicPr>
              <p:cNvPr id="18" name="Picture 2" descr="https://encrypted-tbn0.gstatic.com/images?q=tbn:ANd9GcTfSxmMA_KBs7KhqBsuXbcETe0ndVry42nafyPO8aZPz8IRJPrxkvCA0g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2291" y="3741204"/>
                <a:ext cx="459549" cy="459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384443" y="4200753"/>
              <a:ext cx="4068833" cy="457200"/>
              <a:chOff x="1384443" y="4200753"/>
              <a:chExt cx="4068833" cy="457200"/>
            </a:xfrm>
          </p:grpSpPr>
          <p:pic>
            <p:nvPicPr>
              <p:cNvPr id="15" name="Picture 10" descr="http://globe-views.com/dcim/dreams/mail/mail-04.jpg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4443" y="4200753"/>
                <a:ext cx="537397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883669" y="4214223"/>
                <a:ext cx="35696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None/>
                </a:pPr>
                <a:r>
                  <a:rPr lang="en-GB" b="1" dirty="0" err="1" smtClean="0"/>
                  <a:t>Emma.stevenson@newcastle.ac.uk</a:t>
                </a:r>
                <a:endParaRPr lang="en-GB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86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56179" y="2588070"/>
            <a:ext cx="5753364" cy="2729479"/>
          </a:xfrm>
          <a:custGeom>
            <a:avLst/>
            <a:gdLst>
              <a:gd name="connsiteX0" fmla="*/ 0 w 6412829"/>
              <a:gd name="connsiteY0" fmla="*/ 0 h 3423577"/>
              <a:gd name="connsiteX1" fmla="*/ 1735329 w 6412829"/>
              <a:gd name="connsiteY1" fmla="*/ 599521 h 3423577"/>
              <a:gd name="connsiteX2" fmla="*/ 2003516 w 6412829"/>
              <a:gd name="connsiteY2" fmla="*/ 922946 h 3423577"/>
              <a:gd name="connsiteX3" fmla="*/ 2942172 w 6412829"/>
              <a:gd name="connsiteY3" fmla="*/ 1270037 h 3423577"/>
              <a:gd name="connsiteX4" fmla="*/ 3139368 w 6412829"/>
              <a:gd name="connsiteY4" fmla="*/ 1554020 h 3423577"/>
              <a:gd name="connsiteX5" fmla="*/ 3636303 w 6412829"/>
              <a:gd name="connsiteY5" fmla="*/ 1774896 h 3423577"/>
              <a:gd name="connsiteX6" fmla="*/ 3801948 w 6412829"/>
              <a:gd name="connsiteY6" fmla="*/ 2216648 h 3423577"/>
              <a:gd name="connsiteX7" fmla="*/ 4985127 w 6412829"/>
              <a:gd name="connsiteY7" fmla="*/ 2697842 h 3423577"/>
              <a:gd name="connsiteX8" fmla="*/ 5269090 w 6412829"/>
              <a:gd name="connsiteY8" fmla="*/ 3163259 h 3423577"/>
              <a:gd name="connsiteX9" fmla="*/ 6412829 w 6412829"/>
              <a:gd name="connsiteY9" fmla="*/ 3423577 h 3423577"/>
              <a:gd name="connsiteX10" fmla="*/ 6412829 w 6412829"/>
              <a:gd name="connsiteY10" fmla="*/ 3423577 h 342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2829" h="3423577">
                <a:moveTo>
                  <a:pt x="0" y="0"/>
                </a:moveTo>
                <a:cubicBezTo>
                  <a:pt x="700705" y="222848"/>
                  <a:pt x="1401410" y="445697"/>
                  <a:pt x="1735329" y="599521"/>
                </a:cubicBezTo>
                <a:cubicBezTo>
                  <a:pt x="2069248" y="753345"/>
                  <a:pt x="1802376" y="811193"/>
                  <a:pt x="2003516" y="922946"/>
                </a:cubicBezTo>
                <a:cubicBezTo>
                  <a:pt x="2204656" y="1034699"/>
                  <a:pt x="2752863" y="1164858"/>
                  <a:pt x="2942172" y="1270037"/>
                </a:cubicBezTo>
                <a:cubicBezTo>
                  <a:pt x="3131481" y="1375216"/>
                  <a:pt x="3023680" y="1469877"/>
                  <a:pt x="3139368" y="1554020"/>
                </a:cubicBezTo>
                <a:cubicBezTo>
                  <a:pt x="3255057" y="1638163"/>
                  <a:pt x="3525873" y="1664458"/>
                  <a:pt x="3636303" y="1774896"/>
                </a:cubicBezTo>
                <a:cubicBezTo>
                  <a:pt x="3746733" y="1885334"/>
                  <a:pt x="3577144" y="2062824"/>
                  <a:pt x="3801948" y="2216648"/>
                </a:cubicBezTo>
                <a:cubicBezTo>
                  <a:pt x="4026752" y="2370472"/>
                  <a:pt x="4740603" y="2540074"/>
                  <a:pt x="4985127" y="2697842"/>
                </a:cubicBezTo>
                <a:cubicBezTo>
                  <a:pt x="5229651" y="2855610"/>
                  <a:pt x="5031140" y="3042303"/>
                  <a:pt x="5269090" y="3163259"/>
                </a:cubicBezTo>
                <a:cubicBezTo>
                  <a:pt x="5507040" y="3284215"/>
                  <a:pt x="6412829" y="3423577"/>
                  <a:pt x="6412829" y="3423577"/>
                </a:cubicBezTo>
                <a:lnTo>
                  <a:pt x="6412829" y="3423577"/>
                </a:lnTo>
              </a:path>
            </a:pathLst>
          </a:cu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83357" y="4579768"/>
            <a:ext cx="1255852" cy="107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127505" y="3967279"/>
            <a:ext cx="1255852" cy="1025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502693" y="3559257"/>
            <a:ext cx="624813" cy="816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050228" y="2573801"/>
            <a:ext cx="2" cy="373741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60398" y="6315704"/>
            <a:ext cx="6824513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145365" y="5936051"/>
            <a:ext cx="110439" cy="386564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255803" y="5936051"/>
            <a:ext cx="110438" cy="759318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66241" y="6322615"/>
            <a:ext cx="110439" cy="386564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42088" y="6307569"/>
            <a:ext cx="107518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1092085" y="4144470"/>
            <a:ext cx="311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  <a:cs typeface="Calibri"/>
              </a:rPr>
              <a:t>Muscle mass (AU)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0584" y="2007333"/>
            <a:ext cx="154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3444C"/>
                </a:solidFill>
                <a:latin typeface="Century Gothic" panose="020B0502020202020204" pitchFamily="34" charset="0"/>
                <a:cs typeface="Calibri"/>
              </a:rPr>
              <a:t>Healthy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00584" y="3333076"/>
            <a:ext cx="238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entury Gothic" panose="020B0502020202020204" pitchFamily="34" charset="0"/>
                <a:cs typeface="Calibri"/>
              </a:rPr>
              <a:t>Disuse-accompanied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50230" y="4420810"/>
            <a:ext cx="7234680" cy="1875764"/>
            <a:chOff x="1185073" y="3848101"/>
            <a:chExt cx="7234680" cy="1875764"/>
          </a:xfrm>
        </p:grpSpPr>
        <p:sp>
          <p:nvSpPr>
            <p:cNvPr id="18" name="Rectangle 17"/>
            <p:cNvSpPr/>
            <p:nvPr/>
          </p:nvSpPr>
          <p:spPr>
            <a:xfrm>
              <a:off x="1185073" y="3848101"/>
              <a:ext cx="7234680" cy="1875764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50000"/>
                    <a:satMod val="300000"/>
                    <a:alpha val="58000"/>
                  </a:schemeClr>
                </a:gs>
                <a:gs pos="7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38100" cmpd="sng">
              <a:noFill/>
              <a:prstDash val="sys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70041" y="4245706"/>
              <a:ext cx="619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Calibri"/>
                  <a:cs typeface="Calibri"/>
                </a:rPr>
                <a:t>“Threshold of disability”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185073" y="3848101"/>
              <a:ext cx="723468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8" descr="https://c2.staticflickr.com/4/3066/3049940229_b64885dfe7_z.jpg?zz=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9" t="20486" r="32552" b="20635"/>
          <a:stretch/>
        </p:blipFill>
        <p:spPr bwMode="auto">
          <a:xfrm>
            <a:off x="3975046" y="1697453"/>
            <a:ext cx="997053" cy="13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://image.shutterstock.com/display_pic_with_logo/259384/130383341/stock-vector-vector-human-knee-joint-symbols-1303833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5" r="1745" b="55806"/>
          <a:stretch/>
        </p:blipFill>
        <p:spPr bwMode="auto">
          <a:xfrm>
            <a:off x="6105852" y="2005454"/>
            <a:ext cx="742736" cy="14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image.shutterstock.com/display_pic_with_logo/259384/130383341/stock-vector-vector-human-knee-joint-symbols-1303833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5618" r="71823" b="55806"/>
          <a:stretch/>
        </p:blipFill>
        <p:spPr bwMode="auto">
          <a:xfrm>
            <a:off x="5341571" y="2190708"/>
            <a:ext cx="772395" cy="12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pixabay.com/static/uploads/photo/2013/04/01/21/30/sleeping-99119_640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22529" r="8450" b="26995"/>
          <a:stretch/>
        </p:blipFill>
        <p:spPr bwMode="auto">
          <a:xfrm>
            <a:off x="6974204" y="3039412"/>
            <a:ext cx="1712596" cy="10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2-Point Star 24"/>
          <p:cNvSpPr/>
          <p:nvPr/>
        </p:nvSpPr>
        <p:spPr>
          <a:xfrm>
            <a:off x="4913440" y="3816067"/>
            <a:ext cx="428130" cy="428130"/>
          </a:xfrm>
          <a:prstGeom prst="star12">
            <a:avLst>
              <a:gd name="adj" fmla="val 1068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12-Point Star 25"/>
          <p:cNvSpPr/>
          <p:nvPr/>
        </p:nvSpPr>
        <p:spPr>
          <a:xfrm>
            <a:off x="6169292" y="4564627"/>
            <a:ext cx="428130" cy="428130"/>
          </a:xfrm>
          <a:prstGeom prst="star12">
            <a:avLst>
              <a:gd name="adj" fmla="val 1068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1856180" y="2468998"/>
            <a:ext cx="1723805" cy="935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579985" y="3182499"/>
            <a:ext cx="938812" cy="935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60126" y="2559532"/>
            <a:ext cx="6187066" cy="2020236"/>
          </a:xfrm>
          <a:prstGeom prst="line">
            <a:avLst/>
          </a:prstGeom>
          <a:ln w="38100" cmpd="sng">
            <a:solidFill>
              <a:srgbClr val="008E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12-Point Star 29"/>
          <p:cNvSpPr/>
          <p:nvPr/>
        </p:nvSpPr>
        <p:spPr>
          <a:xfrm>
            <a:off x="3365919" y="2976630"/>
            <a:ext cx="428130" cy="428130"/>
          </a:xfrm>
          <a:prstGeom prst="star12">
            <a:avLst>
              <a:gd name="adj" fmla="val 1068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12-Point Star 30"/>
          <p:cNvSpPr/>
          <p:nvPr/>
        </p:nvSpPr>
        <p:spPr>
          <a:xfrm>
            <a:off x="4304731" y="3449602"/>
            <a:ext cx="428130" cy="428130"/>
          </a:xfrm>
          <a:prstGeom prst="star12">
            <a:avLst>
              <a:gd name="adj" fmla="val 1068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7397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1F497D"/>
                </a:solidFill>
              </a:rPr>
              <a:t>Age</a:t>
            </a:r>
            <a:r>
              <a:rPr lang="en-GB" dirty="0">
                <a:solidFill>
                  <a:srgbClr val="1F497D"/>
                </a:solidFill>
              </a:rPr>
              <a:t>-related loss of muscle mass</a:t>
            </a:r>
            <a:br>
              <a:rPr lang="en-GB" dirty="0">
                <a:solidFill>
                  <a:srgbClr val="1F497D"/>
                </a:solidFill>
              </a:rPr>
            </a:br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35" name="Straight Connector 34"/>
          <p:cNvCxnSpPr>
            <a:endCxn id="26" idx="2"/>
          </p:cNvCxnSpPr>
          <p:nvPr/>
        </p:nvCxnSpPr>
        <p:spPr>
          <a:xfrm>
            <a:off x="3595607" y="3223647"/>
            <a:ext cx="2973136" cy="16620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Ageing and muscle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6" y="1717602"/>
            <a:ext cx="8496944" cy="499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89856" y="6470863"/>
            <a:ext cx="6912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200" dirty="0" err="1" smtClean="0"/>
              <a:t>Degens</a:t>
            </a:r>
            <a:r>
              <a:rPr lang="en-GB" sz="1200" dirty="0" smtClean="0"/>
              <a:t> and McPhee 2013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40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Age related decline </a:t>
            </a:r>
            <a:r>
              <a:rPr lang="en-US" dirty="0" smtClean="0">
                <a:solidFill>
                  <a:srgbClr val="1F497D"/>
                </a:solidFill>
              </a:rPr>
              <a:t>in power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Picture 4" descr="pearson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0" b="55785"/>
          <a:stretch/>
        </p:blipFill>
        <p:spPr>
          <a:xfrm>
            <a:off x="532296" y="1920158"/>
            <a:ext cx="6938837" cy="49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45349" y="6566181"/>
            <a:ext cx="19112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000000"/>
                </a:solidFill>
              </a:rPr>
              <a:t>(Pearson et al</a:t>
            </a:r>
            <a:r>
              <a:rPr lang="en-GB" altLang="en-US" sz="1400" dirty="0" smtClean="0">
                <a:solidFill>
                  <a:srgbClr val="000000"/>
                </a:solidFill>
              </a:rPr>
              <a:t>., </a:t>
            </a:r>
            <a:r>
              <a:rPr lang="en-GB" altLang="en-US" sz="1400" dirty="0">
                <a:solidFill>
                  <a:srgbClr val="000000"/>
                </a:solidFill>
              </a:rPr>
              <a:t>2002)</a:t>
            </a:r>
          </a:p>
        </p:txBody>
      </p:sp>
      <p:pic>
        <p:nvPicPr>
          <p:cNvPr id="6" name="Content Placeholder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304" y="1931670"/>
            <a:ext cx="1849893" cy="569417"/>
          </a:xfrm>
          <a:noFill/>
        </p:spPr>
      </p:pic>
    </p:spTree>
    <p:extLst>
      <p:ext uri="{BB962C8B-B14F-4D97-AF65-F5344CB8AC3E}">
        <p14:creationId xmlns:p14="http://schemas.microsoft.com/office/powerpoint/2010/main" val="993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Care Costs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13" y="1704814"/>
            <a:ext cx="9010473" cy="43085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230" y="6211669"/>
            <a:ext cx="8841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Annual costs per person for different uses of health and social care according to muscle </a:t>
            </a:r>
            <a:r>
              <a:rPr lang="en-US" dirty="0" smtClean="0"/>
              <a:t>strength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Pinedo</a:t>
            </a:r>
            <a:r>
              <a:rPr lang="en-US" dirty="0" smtClean="0"/>
              <a:t>-Villanueva et al. 2019)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activity and nutrition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3188" y="2751791"/>
            <a:ext cx="6397624" cy="4117188"/>
            <a:chOff x="3049589" y="1093470"/>
            <a:chExt cx="6397624" cy="4117188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600450" y="1360170"/>
              <a:ext cx="0" cy="2362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562350" y="2579370"/>
              <a:ext cx="50101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 rot="-5400000">
              <a:off x="1717676" y="2425383"/>
              <a:ext cx="30638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Muscle Protein Balance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8670925" y="2361884"/>
              <a:ext cx="7762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Time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181892" y="3705709"/>
              <a:ext cx="754063" cy="1504949"/>
              <a:chOff x="1356" y="2256"/>
              <a:chExt cx="475" cy="948"/>
            </a:xfrm>
          </p:grpSpPr>
          <p:sp>
            <p:nvSpPr>
              <p:cNvPr id="32" name="AutoShape 10"/>
              <p:cNvSpPr>
                <a:spLocks noChangeArrowheads="1"/>
              </p:cNvSpPr>
              <p:nvPr/>
            </p:nvSpPr>
            <p:spPr bwMode="auto">
              <a:xfrm>
                <a:off x="1534" y="2256"/>
                <a:ext cx="120" cy="444"/>
              </a:xfrm>
              <a:prstGeom prst="upArrow">
                <a:avLst>
                  <a:gd name="adj1" fmla="val 50000"/>
                  <a:gd name="adj2" fmla="val 925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3" name="Text Box 11"/>
              <p:cNvSpPr txBox="1">
                <a:spLocks noChangeArrowheads="1"/>
              </p:cNvSpPr>
              <p:nvPr/>
            </p:nvSpPr>
            <p:spPr bwMode="auto">
              <a:xfrm>
                <a:off x="1356" y="2739"/>
                <a:ext cx="475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000000"/>
                    </a:solidFill>
                  </a:rPr>
                  <a:t>Meal</a:t>
                </a:r>
              </a:p>
              <a:p>
                <a:pPr eaLnBrk="1" hangingPunct="1"/>
                <a:r>
                  <a:rPr lang="en-US" altLang="en-US" sz="1100" b="1" dirty="0">
                    <a:solidFill>
                      <a:srgbClr val="000000"/>
                    </a:solidFill>
                  </a:rPr>
                  <a:t>(and/or </a:t>
                </a:r>
              </a:p>
              <a:p>
                <a:pPr eaLnBrk="1" hangingPunct="1"/>
                <a:r>
                  <a:rPr lang="en-US" altLang="en-US" sz="1100" b="1" dirty="0">
                    <a:solidFill>
                      <a:srgbClr val="000000"/>
                    </a:solidFill>
                  </a:rPr>
                  <a:t>exercise</a:t>
                </a: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5794445" y="3699289"/>
              <a:ext cx="795338" cy="1511300"/>
              <a:chOff x="2329" y="2280"/>
              <a:chExt cx="501" cy="952"/>
            </a:xfrm>
          </p:grpSpPr>
          <p:sp>
            <p:nvSpPr>
              <p:cNvPr id="30" name="AutoShape 13"/>
              <p:cNvSpPr>
                <a:spLocks noChangeArrowheads="1"/>
              </p:cNvSpPr>
              <p:nvPr/>
            </p:nvSpPr>
            <p:spPr bwMode="auto">
              <a:xfrm>
                <a:off x="2493" y="2280"/>
                <a:ext cx="120" cy="444"/>
              </a:xfrm>
              <a:prstGeom prst="upArrow">
                <a:avLst>
                  <a:gd name="adj1" fmla="val 50000"/>
                  <a:gd name="adj2" fmla="val 925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" name="Text Box 14"/>
              <p:cNvSpPr txBox="1">
                <a:spLocks noChangeArrowheads="1"/>
              </p:cNvSpPr>
              <p:nvPr/>
            </p:nvSpPr>
            <p:spPr bwMode="auto">
              <a:xfrm>
                <a:off x="2329" y="2767"/>
                <a:ext cx="501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000000"/>
                    </a:solidFill>
                  </a:rPr>
                  <a:t>Meal</a:t>
                </a:r>
              </a:p>
              <a:p>
                <a:pPr eaLnBrk="1" hangingPunct="1"/>
                <a:r>
                  <a:rPr lang="en-US" altLang="en-US" sz="1100" b="1" dirty="0">
                    <a:solidFill>
                      <a:srgbClr val="000000"/>
                    </a:solidFill>
                  </a:rPr>
                  <a:t>(and/or </a:t>
                </a:r>
              </a:p>
              <a:p>
                <a:pPr eaLnBrk="1" hangingPunct="1"/>
                <a:r>
                  <a:rPr lang="en-US" altLang="en-US" sz="1100" b="1" dirty="0">
                    <a:solidFill>
                      <a:srgbClr val="000000"/>
                    </a:solidFill>
                  </a:rPr>
                  <a:t>e</a:t>
                </a:r>
                <a:r>
                  <a:rPr lang="en-US" altLang="en-US" sz="1100" b="1" dirty="0" smtClean="0">
                    <a:solidFill>
                      <a:srgbClr val="000000"/>
                    </a:solidFill>
                  </a:rPr>
                  <a:t>xercise</a:t>
                </a:r>
                <a:r>
                  <a:rPr lang="en-US" altLang="en-US" sz="1100" b="1" dirty="0">
                    <a:solidFill>
                      <a:srgbClr val="000000"/>
                    </a:solidFill>
                  </a:rPr>
                  <a:t>)</a:t>
                </a:r>
                <a:endParaRPr lang="en-US" altLang="en-US" sz="20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7226856" y="3699289"/>
              <a:ext cx="795338" cy="1511300"/>
              <a:chOff x="3212" y="2280"/>
              <a:chExt cx="501" cy="952"/>
            </a:xfrm>
          </p:grpSpPr>
          <p:sp>
            <p:nvSpPr>
              <p:cNvPr id="28" name="AutoShape 16"/>
              <p:cNvSpPr>
                <a:spLocks noChangeArrowheads="1"/>
              </p:cNvSpPr>
              <p:nvPr/>
            </p:nvSpPr>
            <p:spPr bwMode="auto">
              <a:xfrm>
                <a:off x="3382" y="2280"/>
                <a:ext cx="120" cy="444"/>
              </a:xfrm>
              <a:prstGeom prst="upArrow">
                <a:avLst>
                  <a:gd name="adj1" fmla="val 50000"/>
                  <a:gd name="adj2" fmla="val 925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auto">
              <a:xfrm>
                <a:off x="3212" y="2767"/>
                <a:ext cx="501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000000"/>
                    </a:solidFill>
                  </a:rPr>
                  <a:t>Meal</a:t>
                </a:r>
              </a:p>
              <a:p>
                <a:pPr eaLnBrk="1" hangingPunct="1"/>
                <a:r>
                  <a:rPr lang="en-US" altLang="en-US" sz="1100" b="1" dirty="0">
                    <a:solidFill>
                      <a:srgbClr val="000000"/>
                    </a:solidFill>
                  </a:rPr>
                  <a:t>(and/or </a:t>
                </a:r>
              </a:p>
              <a:p>
                <a:pPr eaLnBrk="1" hangingPunct="1"/>
                <a:r>
                  <a:rPr lang="en-US" altLang="en-US" sz="1100" b="1" dirty="0">
                    <a:solidFill>
                      <a:srgbClr val="000000"/>
                    </a:solidFill>
                  </a:rPr>
                  <a:t>exercise)</a:t>
                </a:r>
              </a:p>
            </p:txBody>
          </p:sp>
        </p:grpSp>
        <p:sp>
          <p:nvSpPr>
            <p:cNvPr id="12" name="Freeform 18"/>
            <p:cNvSpPr>
              <a:spLocks/>
            </p:cNvSpPr>
            <p:nvPr/>
          </p:nvSpPr>
          <p:spPr bwMode="auto">
            <a:xfrm flipV="1">
              <a:off x="5391150" y="2576196"/>
              <a:ext cx="742950" cy="1031875"/>
            </a:xfrm>
            <a:custGeom>
              <a:avLst/>
              <a:gdLst>
                <a:gd name="T0" fmla="*/ 0 w 468"/>
                <a:gd name="T1" fmla="*/ 2147483647 h 638"/>
                <a:gd name="T2" fmla="*/ 2147483647 w 468"/>
                <a:gd name="T3" fmla="*/ 2147483647 h 638"/>
                <a:gd name="T4" fmla="*/ 2147483647 w 468"/>
                <a:gd name="T5" fmla="*/ 2147483647 h 638"/>
                <a:gd name="T6" fmla="*/ 0 60000 65536"/>
                <a:gd name="T7" fmla="*/ 0 60000 65536"/>
                <a:gd name="T8" fmla="*/ 0 60000 65536"/>
                <a:gd name="T9" fmla="*/ 0 w 468"/>
                <a:gd name="T10" fmla="*/ 0 h 638"/>
                <a:gd name="T11" fmla="*/ 468 w 468"/>
                <a:gd name="T12" fmla="*/ 638 h 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638">
                  <a:moveTo>
                    <a:pt x="0" y="626"/>
                  </a:moveTo>
                  <a:cubicBezTo>
                    <a:pt x="87" y="313"/>
                    <a:pt x="174" y="0"/>
                    <a:pt x="252" y="2"/>
                  </a:cubicBezTo>
                  <a:cubicBezTo>
                    <a:pt x="330" y="4"/>
                    <a:pt x="436" y="526"/>
                    <a:pt x="468" y="63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 flipV="1">
              <a:off x="5400675" y="2573021"/>
              <a:ext cx="742950" cy="1012825"/>
            </a:xfrm>
            <a:custGeom>
              <a:avLst/>
              <a:gdLst>
                <a:gd name="T0" fmla="*/ 0 w 468"/>
                <a:gd name="T1" fmla="*/ 2147483647 h 638"/>
                <a:gd name="T2" fmla="*/ 2147483647 w 468"/>
                <a:gd name="T3" fmla="*/ 2147483647 h 638"/>
                <a:gd name="T4" fmla="*/ 2147483647 w 468"/>
                <a:gd name="T5" fmla="*/ 2147483647 h 638"/>
                <a:gd name="T6" fmla="*/ 0 60000 65536"/>
                <a:gd name="T7" fmla="*/ 0 60000 65536"/>
                <a:gd name="T8" fmla="*/ 0 60000 65536"/>
                <a:gd name="T9" fmla="*/ 0 w 468"/>
                <a:gd name="T10" fmla="*/ 0 h 638"/>
                <a:gd name="T11" fmla="*/ 468 w 468"/>
                <a:gd name="T12" fmla="*/ 638 h 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638">
                  <a:moveTo>
                    <a:pt x="0" y="626"/>
                  </a:moveTo>
                  <a:cubicBezTo>
                    <a:pt x="87" y="313"/>
                    <a:pt x="174" y="0"/>
                    <a:pt x="252" y="2"/>
                  </a:cubicBezTo>
                  <a:cubicBezTo>
                    <a:pt x="330" y="4"/>
                    <a:pt x="436" y="526"/>
                    <a:pt x="468" y="63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2"/>
            <p:cNvSpPr>
              <a:spLocks/>
            </p:cNvSpPr>
            <p:nvPr/>
          </p:nvSpPr>
          <p:spPr bwMode="auto">
            <a:xfrm rot="10800000">
              <a:off x="5422900" y="2583499"/>
              <a:ext cx="742950" cy="1012825"/>
            </a:xfrm>
            <a:custGeom>
              <a:avLst/>
              <a:gdLst>
                <a:gd name="T0" fmla="*/ 0 w 468"/>
                <a:gd name="T1" fmla="*/ 2147483647 h 638"/>
                <a:gd name="T2" fmla="*/ 2147483647 w 468"/>
                <a:gd name="T3" fmla="*/ 2147483647 h 638"/>
                <a:gd name="T4" fmla="*/ 2147483647 w 468"/>
                <a:gd name="T5" fmla="*/ 2147483647 h 638"/>
                <a:gd name="T6" fmla="*/ 0 60000 65536"/>
                <a:gd name="T7" fmla="*/ 0 60000 65536"/>
                <a:gd name="T8" fmla="*/ 0 60000 65536"/>
                <a:gd name="T9" fmla="*/ 0 w 468"/>
                <a:gd name="T10" fmla="*/ 0 h 638"/>
                <a:gd name="T11" fmla="*/ 468 w 468"/>
                <a:gd name="T12" fmla="*/ 638 h 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638">
                  <a:moveTo>
                    <a:pt x="0" y="626"/>
                  </a:moveTo>
                  <a:cubicBezTo>
                    <a:pt x="87" y="313"/>
                    <a:pt x="174" y="0"/>
                    <a:pt x="252" y="2"/>
                  </a:cubicBezTo>
                  <a:cubicBezTo>
                    <a:pt x="330" y="4"/>
                    <a:pt x="436" y="526"/>
                    <a:pt x="468" y="638"/>
                  </a:cubicBezTo>
                </a:path>
              </a:pathLst>
            </a:custGeom>
            <a:solidFill>
              <a:srgbClr val="00504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2"/>
            <p:cNvSpPr>
              <a:spLocks/>
            </p:cNvSpPr>
            <p:nvPr/>
          </p:nvSpPr>
          <p:spPr bwMode="auto">
            <a:xfrm>
              <a:off x="4656138" y="2044701"/>
              <a:ext cx="742950" cy="531813"/>
            </a:xfrm>
            <a:custGeom>
              <a:avLst/>
              <a:gdLst>
                <a:gd name="T0" fmla="*/ 0 w 468"/>
                <a:gd name="T1" fmla="*/ 2147483647 h 638"/>
                <a:gd name="T2" fmla="*/ 2147483647 w 468"/>
                <a:gd name="T3" fmla="*/ 2147483647 h 638"/>
                <a:gd name="T4" fmla="*/ 2147483647 w 468"/>
                <a:gd name="T5" fmla="*/ 2147483647 h 638"/>
                <a:gd name="T6" fmla="*/ 0 60000 65536"/>
                <a:gd name="T7" fmla="*/ 0 60000 65536"/>
                <a:gd name="T8" fmla="*/ 0 60000 65536"/>
                <a:gd name="T9" fmla="*/ 0 w 468"/>
                <a:gd name="T10" fmla="*/ 0 h 638"/>
                <a:gd name="T11" fmla="*/ 468 w 468"/>
                <a:gd name="T12" fmla="*/ 638 h 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638">
                  <a:moveTo>
                    <a:pt x="0" y="626"/>
                  </a:moveTo>
                  <a:cubicBezTo>
                    <a:pt x="87" y="313"/>
                    <a:pt x="174" y="0"/>
                    <a:pt x="252" y="2"/>
                  </a:cubicBezTo>
                  <a:cubicBezTo>
                    <a:pt x="330" y="4"/>
                    <a:pt x="436" y="526"/>
                    <a:pt x="468" y="638"/>
                  </a:cubicBezTo>
                </a:path>
              </a:pathLst>
            </a:custGeom>
            <a:solidFill>
              <a:srgbClr val="00504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2"/>
            <p:cNvSpPr>
              <a:spLocks/>
            </p:cNvSpPr>
            <p:nvPr/>
          </p:nvSpPr>
          <p:spPr bwMode="auto">
            <a:xfrm>
              <a:off x="6141262" y="2093597"/>
              <a:ext cx="742950" cy="482809"/>
            </a:xfrm>
            <a:custGeom>
              <a:avLst/>
              <a:gdLst>
                <a:gd name="T0" fmla="*/ 0 w 468"/>
                <a:gd name="T1" fmla="*/ 2147483647 h 638"/>
                <a:gd name="T2" fmla="*/ 2147483647 w 468"/>
                <a:gd name="T3" fmla="*/ 2147483647 h 638"/>
                <a:gd name="T4" fmla="*/ 2147483647 w 468"/>
                <a:gd name="T5" fmla="*/ 2147483647 h 638"/>
                <a:gd name="T6" fmla="*/ 0 60000 65536"/>
                <a:gd name="T7" fmla="*/ 0 60000 65536"/>
                <a:gd name="T8" fmla="*/ 0 60000 65536"/>
                <a:gd name="T9" fmla="*/ 0 w 468"/>
                <a:gd name="T10" fmla="*/ 0 h 638"/>
                <a:gd name="T11" fmla="*/ 468 w 468"/>
                <a:gd name="T12" fmla="*/ 638 h 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638">
                  <a:moveTo>
                    <a:pt x="0" y="626"/>
                  </a:moveTo>
                  <a:cubicBezTo>
                    <a:pt x="87" y="313"/>
                    <a:pt x="174" y="0"/>
                    <a:pt x="252" y="2"/>
                  </a:cubicBezTo>
                  <a:cubicBezTo>
                    <a:pt x="330" y="4"/>
                    <a:pt x="436" y="526"/>
                    <a:pt x="468" y="638"/>
                  </a:cubicBezTo>
                </a:path>
              </a:pathLst>
            </a:custGeom>
            <a:solidFill>
              <a:srgbClr val="00504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2"/>
            <p:cNvSpPr>
              <a:spLocks/>
            </p:cNvSpPr>
            <p:nvPr/>
          </p:nvSpPr>
          <p:spPr bwMode="auto">
            <a:xfrm rot="10610815">
              <a:off x="6910592" y="2575874"/>
              <a:ext cx="742950" cy="1012825"/>
            </a:xfrm>
            <a:custGeom>
              <a:avLst/>
              <a:gdLst>
                <a:gd name="T0" fmla="*/ 0 w 468"/>
                <a:gd name="T1" fmla="*/ 2147483647 h 638"/>
                <a:gd name="T2" fmla="*/ 2147483647 w 468"/>
                <a:gd name="T3" fmla="*/ 2147483647 h 638"/>
                <a:gd name="T4" fmla="*/ 2147483647 w 468"/>
                <a:gd name="T5" fmla="*/ 2147483647 h 638"/>
                <a:gd name="T6" fmla="*/ 0 60000 65536"/>
                <a:gd name="T7" fmla="*/ 0 60000 65536"/>
                <a:gd name="T8" fmla="*/ 0 60000 65536"/>
                <a:gd name="T9" fmla="*/ 0 w 468"/>
                <a:gd name="T10" fmla="*/ 0 h 638"/>
                <a:gd name="T11" fmla="*/ 468 w 468"/>
                <a:gd name="T12" fmla="*/ 638 h 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638">
                  <a:moveTo>
                    <a:pt x="0" y="626"/>
                  </a:moveTo>
                  <a:cubicBezTo>
                    <a:pt x="87" y="313"/>
                    <a:pt x="174" y="0"/>
                    <a:pt x="252" y="2"/>
                  </a:cubicBezTo>
                  <a:cubicBezTo>
                    <a:pt x="330" y="4"/>
                    <a:pt x="436" y="526"/>
                    <a:pt x="468" y="638"/>
                  </a:cubicBezTo>
                </a:path>
              </a:pathLst>
            </a:custGeom>
            <a:solidFill>
              <a:srgbClr val="00504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2"/>
            <p:cNvSpPr>
              <a:spLocks/>
            </p:cNvSpPr>
            <p:nvPr/>
          </p:nvSpPr>
          <p:spPr bwMode="auto">
            <a:xfrm>
              <a:off x="7625054" y="2065020"/>
              <a:ext cx="742950" cy="505312"/>
            </a:xfrm>
            <a:custGeom>
              <a:avLst/>
              <a:gdLst>
                <a:gd name="T0" fmla="*/ 0 w 468"/>
                <a:gd name="T1" fmla="*/ 2147483647 h 638"/>
                <a:gd name="T2" fmla="*/ 2147483647 w 468"/>
                <a:gd name="T3" fmla="*/ 2147483647 h 638"/>
                <a:gd name="T4" fmla="*/ 2147483647 w 468"/>
                <a:gd name="T5" fmla="*/ 2147483647 h 638"/>
                <a:gd name="T6" fmla="*/ 0 60000 65536"/>
                <a:gd name="T7" fmla="*/ 0 60000 65536"/>
                <a:gd name="T8" fmla="*/ 0 60000 65536"/>
                <a:gd name="T9" fmla="*/ 0 w 468"/>
                <a:gd name="T10" fmla="*/ 0 h 638"/>
                <a:gd name="T11" fmla="*/ 468 w 468"/>
                <a:gd name="T12" fmla="*/ 638 h 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638">
                  <a:moveTo>
                    <a:pt x="0" y="626"/>
                  </a:moveTo>
                  <a:cubicBezTo>
                    <a:pt x="87" y="313"/>
                    <a:pt x="174" y="0"/>
                    <a:pt x="252" y="2"/>
                  </a:cubicBezTo>
                  <a:cubicBezTo>
                    <a:pt x="330" y="4"/>
                    <a:pt x="436" y="526"/>
                    <a:pt x="468" y="638"/>
                  </a:cubicBezTo>
                </a:path>
              </a:pathLst>
            </a:custGeom>
            <a:solidFill>
              <a:srgbClr val="00504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4879658" y="2132786"/>
              <a:ext cx="3561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chemeClr val="bg1"/>
                  </a:solidFill>
                  <a:cs typeface="Arial" charset="0"/>
                </a:rPr>
                <a:t>A</a:t>
              </a:r>
            </a:p>
          </p:txBody>
        </p: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6361596" y="2208986"/>
              <a:ext cx="3561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chemeClr val="bg1"/>
                  </a:solidFill>
                  <a:cs typeface="Arial" charset="0"/>
                </a:rPr>
                <a:t>A</a:t>
              </a:r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7854332" y="2208986"/>
              <a:ext cx="3561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chemeClr val="bg1"/>
                  </a:solidFill>
                  <a:cs typeface="Arial" charset="0"/>
                </a:rPr>
                <a:t>A</a:t>
              </a:r>
            </a:p>
          </p:txBody>
        </p:sp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5591944" y="2879154"/>
              <a:ext cx="3561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chemeClr val="bg1"/>
                  </a:solidFill>
                  <a:cs typeface="Arial" charset="0"/>
                </a:rPr>
                <a:t>B</a:t>
              </a:r>
              <a:endParaRPr lang="en-US" sz="2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7096916" y="2909634"/>
              <a:ext cx="3561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chemeClr val="bg1"/>
                  </a:solidFill>
                  <a:cs typeface="Arial" charset="0"/>
                </a:rPr>
                <a:t>B</a:t>
              </a:r>
              <a:endParaRPr lang="en-US" sz="2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46276" y="1213103"/>
              <a:ext cx="363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GB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47728" y="3536086"/>
              <a:ext cx="363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</a:t>
              </a:r>
            </a:p>
          </p:txBody>
        </p:sp>
        <p:sp>
          <p:nvSpPr>
            <p:cNvPr id="26" name="Freeform 2"/>
            <p:cNvSpPr>
              <a:spLocks/>
            </p:cNvSpPr>
            <p:nvPr/>
          </p:nvSpPr>
          <p:spPr bwMode="auto">
            <a:xfrm rot="10648224">
              <a:off x="3911125" y="2586071"/>
              <a:ext cx="742950" cy="911697"/>
            </a:xfrm>
            <a:custGeom>
              <a:avLst/>
              <a:gdLst>
                <a:gd name="T0" fmla="*/ 0 w 468"/>
                <a:gd name="T1" fmla="*/ 2147483647 h 638"/>
                <a:gd name="T2" fmla="*/ 2147483647 w 468"/>
                <a:gd name="T3" fmla="*/ 2147483647 h 638"/>
                <a:gd name="T4" fmla="*/ 2147483647 w 468"/>
                <a:gd name="T5" fmla="*/ 2147483647 h 638"/>
                <a:gd name="T6" fmla="*/ 0 60000 65536"/>
                <a:gd name="T7" fmla="*/ 0 60000 65536"/>
                <a:gd name="T8" fmla="*/ 0 60000 65536"/>
                <a:gd name="T9" fmla="*/ 0 w 468"/>
                <a:gd name="T10" fmla="*/ 0 h 638"/>
                <a:gd name="T11" fmla="*/ 468 w 468"/>
                <a:gd name="T12" fmla="*/ 638 h 6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638">
                  <a:moveTo>
                    <a:pt x="0" y="626"/>
                  </a:moveTo>
                  <a:cubicBezTo>
                    <a:pt x="87" y="313"/>
                    <a:pt x="174" y="0"/>
                    <a:pt x="252" y="2"/>
                  </a:cubicBezTo>
                  <a:cubicBezTo>
                    <a:pt x="330" y="4"/>
                    <a:pt x="436" y="526"/>
                    <a:pt x="468" y="638"/>
                  </a:cubicBezTo>
                </a:path>
              </a:pathLst>
            </a:custGeom>
            <a:solidFill>
              <a:srgbClr val="00504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4155636" y="2780928"/>
              <a:ext cx="3561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chemeClr val="bg1"/>
                  </a:solidFill>
                  <a:cs typeface="Arial" charset="0"/>
                </a:rPr>
                <a:t>B</a:t>
              </a:r>
              <a:endParaRPr lang="en-US" sz="20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931027" y="1900060"/>
            <a:ext cx="7632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+mj-lt"/>
                <a:ea typeface="ＭＳ Ｐゴシック" panose="020B0600070205080204" pitchFamily="34" charset="-128"/>
              </a:rPr>
              <a:t>Muscle loss with ageing is underpinned by a negative net muscle protein balance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565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986" y="1146877"/>
            <a:ext cx="9020014" cy="5346447"/>
            <a:chOff x="112097" y="1160356"/>
            <a:chExt cx="12011090" cy="5102548"/>
          </a:xfrm>
        </p:grpSpPr>
        <p:grpSp>
          <p:nvGrpSpPr>
            <p:cNvPr id="7" name="Group 6"/>
            <p:cNvGrpSpPr/>
            <p:nvPr/>
          </p:nvGrpSpPr>
          <p:grpSpPr>
            <a:xfrm>
              <a:off x="2855640" y="1160356"/>
              <a:ext cx="6523132" cy="746953"/>
              <a:chOff x="2855640" y="1160356"/>
              <a:chExt cx="6523132" cy="746953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234777" y="1160356"/>
                <a:ext cx="3744416" cy="64633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Optimising</a:t>
                </a:r>
                <a:r>
                  <a:rPr lang="en-US" b="1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muscle protein synthesis </a:t>
                </a:r>
                <a:endParaRPr lang="en-US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 flipH="1">
                <a:off x="2855640" y="1340768"/>
                <a:ext cx="13748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859912" y="1331245"/>
                <a:ext cx="0" cy="5760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9378772" y="1298433"/>
                <a:ext cx="0" cy="5760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7997881" y="1311808"/>
                <a:ext cx="13748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12097" y="4427004"/>
              <a:ext cx="1233897" cy="293737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Leucine</a:t>
              </a:r>
              <a:endParaRPr lang="en-US" sz="1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2066" y="1729927"/>
              <a:ext cx="11941121" cy="4532977"/>
              <a:chOff x="182066" y="1729927"/>
              <a:chExt cx="11941121" cy="453297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863974" y="2303659"/>
                <a:ext cx="0" cy="3756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9372700" y="2257759"/>
                <a:ext cx="1" cy="4215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/>
              <p:cNvGrpSpPr/>
              <p:nvPr/>
            </p:nvGrpSpPr>
            <p:grpSpPr>
              <a:xfrm>
                <a:off x="479376" y="1892150"/>
                <a:ext cx="10933238" cy="582781"/>
                <a:chOff x="479376" y="1892150"/>
                <a:chExt cx="10933238" cy="582781"/>
              </a:xfrm>
            </p:grpSpPr>
            <p:sp>
              <p:nvSpPr>
                <p:cNvPr id="59" name="TextBox 58"/>
                <p:cNvSpPr txBox="1"/>
                <p:nvPr/>
              </p:nvSpPr>
              <p:spPr>
                <a:xfrm>
                  <a:off x="479376" y="1916832"/>
                  <a:ext cx="3555630" cy="558099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 err="1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Maximise</a:t>
                  </a:r>
                  <a:r>
                    <a:rPr lang="en-US" sz="1600" b="1" dirty="0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 anabolic potency</a:t>
                  </a:r>
                  <a:endParaRPr lang="en-US" sz="1600" b="1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574985" y="1892150"/>
                  <a:ext cx="3837629" cy="558098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Enhance anabolic sensitivity</a:t>
                  </a:r>
                  <a:endParaRPr lang="en-US" sz="1600" b="1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82066" y="2706122"/>
                <a:ext cx="5041448" cy="1112310"/>
                <a:chOff x="182066" y="3249054"/>
                <a:chExt cx="5041448" cy="1112310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1595118" y="3249054"/>
                  <a:ext cx="2439888" cy="838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01831" y="3251116"/>
                  <a:ext cx="0" cy="5760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4024702" y="3251116"/>
                  <a:ext cx="0" cy="5760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/>
                <p:cNvSpPr txBox="1"/>
                <p:nvPr/>
              </p:nvSpPr>
              <p:spPr>
                <a:xfrm>
                  <a:off x="182066" y="3862013"/>
                  <a:ext cx="2383695" cy="499351"/>
                </a:xfrm>
                <a:prstGeom prst="rect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Daily protein intake</a:t>
                  </a:r>
                  <a:endParaRPr lang="en-US" sz="1400" b="1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2839819" y="3851401"/>
                  <a:ext cx="2383695" cy="499351"/>
                </a:xfrm>
                <a:prstGeom prst="rect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FF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Meal-by-meal protein intake</a:t>
                  </a:r>
                  <a:endParaRPr lang="en-US" sz="1400" b="1" dirty="0">
                    <a:solidFill>
                      <a:srgbClr val="FFFF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6206185" y="1729927"/>
                <a:ext cx="5917002" cy="1855959"/>
                <a:chOff x="6224196" y="2277697"/>
                <a:chExt cx="5917002" cy="1855959"/>
              </a:xfrm>
            </p:grpSpPr>
            <p:cxnSp>
              <p:nvCxnSpPr>
                <p:cNvPr id="48" name="Straight Connector 47"/>
                <p:cNvCxnSpPr>
                  <a:stCxn id="9" idx="2"/>
                </p:cNvCxnSpPr>
                <p:nvPr/>
              </p:nvCxnSpPr>
              <p:spPr>
                <a:xfrm flipH="1">
                  <a:off x="9912424" y="2277697"/>
                  <a:ext cx="12255" cy="166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8135468" y="3242566"/>
                  <a:ext cx="228987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0446192" y="3248258"/>
                  <a:ext cx="0" cy="5760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8147846" y="3254675"/>
                  <a:ext cx="0" cy="5760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/>
                <p:cNvSpPr txBox="1"/>
                <p:nvPr/>
              </p:nvSpPr>
              <p:spPr>
                <a:xfrm>
                  <a:off x="6224196" y="3839919"/>
                  <a:ext cx="2383695" cy="293737"/>
                </a:xfrm>
                <a:prstGeom prst="rect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FF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Prior exercise</a:t>
                  </a:r>
                  <a:endParaRPr lang="en-US" sz="1400" b="1" dirty="0">
                    <a:solidFill>
                      <a:srgbClr val="FFFF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8709493" y="3831452"/>
                  <a:ext cx="3431705" cy="293737"/>
                </a:xfrm>
                <a:prstGeom prst="rect">
                  <a:avLst/>
                </a:prstGeom>
                <a:solidFill>
                  <a:srgbClr val="00B050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FFFFFF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Coingesting other nutrients </a:t>
                  </a:r>
                  <a:endParaRPr lang="en-US" sz="1400" b="1" dirty="0">
                    <a:solidFill>
                      <a:srgbClr val="FFFFFF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659766" y="3595218"/>
                <a:ext cx="11154204" cy="1528101"/>
                <a:chOff x="3746898" y="4122696"/>
                <a:chExt cx="11154204" cy="1528101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2302955" y="4122696"/>
                  <a:ext cx="0" cy="5367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 flipV="1">
                  <a:off x="3746898" y="4660099"/>
                  <a:ext cx="11154204" cy="1676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8022497" y="4684071"/>
                  <a:ext cx="0" cy="2880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6534767" y="4687971"/>
                  <a:ext cx="0" cy="2880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754777" y="4660623"/>
                  <a:ext cx="0" cy="2923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/>
                <p:cNvSpPr txBox="1"/>
                <p:nvPr/>
              </p:nvSpPr>
              <p:spPr>
                <a:xfrm>
                  <a:off x="5827094" y="4945830"/>
                  <a:ext cx="1648493" cy="70496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Anti-</a:t>
                  </a:r>
                  <a:r>
                    <a:rPr lang="en-US" sz="1400" dirty="0" err="1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inflamm</a:t>
                  </a:r>
                  <a:r>
                    <a:rPr lang="en-US" sz="1400" dirty="0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.</a:t>
                  </a:r>
                </a:p>
                <a:p>
                  <a:pPr algn="ctr"/>
                  <a:r>
                    <a:rPr lang="en-US" sz="1400" dirty="0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nutrients</a:t>
                  </a:r>
                  <a:endParaRPr lang="en-US" sz="1400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7550392" y="4952703"/>
                  <a:ext cx="1152128" cy="369998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err="1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Vit</a:t>
                  </a:r>
                  <a:r>
                    <a:rPr lang="en-US" dirty="0" smtClean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rPr>
                    <a:t> D</a:t>
                  </a:r>
                  <a:endParaRPr lang="en-US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8988731" y="4141081"/>
                <a:ext cx="0" cy="2880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1805048" y="4160493"/>
                <a:ext cx="0" cy="2880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8377895" y="4437416"/>
                <a:ext cx="1156542" cy="308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Nitrates</a:t>
                </a:r>
                <a:endParaRPr lang="en-US" sz="14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976933" y="4458923"/>
                <a:ext cx="1137259" cy="293737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Alcohol</a:t>
                </a:r>
                <a:endParaRPr lang="en-US" sz="14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2597" y="5081646"/>
                <a:ext cx="823453" cy="49935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β</a:t>
                </a:r>
                <a:r>
                  <a:rPr lang="en-US" sz="1400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-HMB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10358" y="4418569"/>
                <a:ext cx="1265240" cy="293737"/>
              </a:xfrm>
              <a:prstGeom prst="rect">
                <a:avLst/>
              </a:prstGeom>
              <a:solidFill>
                <a:srgbClr val="00B050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Creatine</a:t>
                </a:r>
                <a:endParaRPr lang="en-US" sz="14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730626" y="4425720"/>
                <a:ext cx="1766279" cy="308332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Antioxidants</a:t>
                </a:r>
              </a:p>
            </p:txBody>
          </p:sp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1385" y="1943821"/>
                <a:ext cx="1336988" cy="115746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Straight Connector 25"/>
              <p:cNvCxnSpPr/>
              <p:nvPr/>
            </p:nvCxnSpPr>
            <p:spPr>
              <a:xfrm>
                <a:off x="681681" y="4773316"/>
                <a:ext cx="0" cy="2923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063552" y="4136732"/>
                <a:ext cx="0" cy="2923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6209536" y="4156593"/>
                <a:ext cx="0" cy="2880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7508511" y="5164359"/>
                <a:ext cx="1231012" cy="29373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Arginine</a:t>
                </a:r>
                <a:endParaRPr lang="en-US" sz="14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9029678" y="4790109"/>
                <a:ext cx="0" cy="8849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8230975" y="5713573"/>
                <a:ext cx="1659561" cy="29373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Citrulline</a:t>
                </a:r>
                <a:endParaRPr lang="en-US" sz="1400" baseline="300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8548960" y="4772860"/>
                <a:ext cx="0" cy="3679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4569306" y="5182297"/>
                <a:ext cx="1766279" cy="293737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Curcumin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6650406" y="4775318"/>
                <a:ext cx="0" cy="8849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5127707" y="5691786"/>
                <a:ext cx="1806798" cy="293737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err="1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Vit</a:t>
                </a:r>
                <a:r>
                  <a:rPr lang="en-GB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C and E</a:t>
                </a:r>
                <a:endParaRPr lang="en-US" sz="14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6029712" y="4805105"/>
                <a:ext cx="0" cy="3679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82609" y="5106664"/>
                <a:ext cx="0" cy="2880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2063552" y="5434366"/>
                <a:ext cx="1296467" cy="29373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N-3 PUFA</a:t>
                </a:r>
                <a:endParaRPr lang="en-US" sz="1400" baseline="300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4024702" y="5135952"/>
                <a:ext cx="0" cy="8036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3138390" y="5969167"/>
                <a:ext cx="1535148" cy="29373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Resveratrol</a:t>
                </a:r>
                <a:endParaRPr lang="en-US" sz="1400" baseline="300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6726895" y="6566181"/>
            <a:ext cx="25138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solidFill>
                  <a:srgbClr val="000000"/>
                </a:solidFill>
              </a:rPr>
              <a:t>Courtesy of Dr Oliver </a:t>
            </a:r>
            <a:r>
              <a:rPr lang="en-GB" altLang="en-US" sz="1400" dirty="0" err="1" smtClean="0">
                <a:solidFill>
                  <a:srgbClr val="000000"/>
                </a:solidFill>
              </a:rPr>
              <a:t>Witard</a:t>
            </a:r>
            <a:endParaRPr lang="en-GB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957648"/>
            <a:ext cx="8291593" cy="5682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6725" y="6519446"/>
            <a:ext cx="2073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Cartee</a:t>
            </a:r>
            <a:r>
              <a:rPr lang="en-GB" sz="1600" dirty="0" smtClean="0"/>
              <a:t> et al. (2016)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636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21166</TotalTime>
  <Words>531</Words>
  <Application>Microsoft Office PowerPoint</Application>
  <PresentationFormat>On-screen Show (4:3)</PresentationFormat>
  <Paragraphs>128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Century Gothic</vt:lpstr>
      <vt:lpstr>Mangal</vt:lpstr>
      <vt:lpstr>Office Theme</vt:lpstr>
      <vt:lpstr>  The role of nutrition and activity in healthy musculoskeletal ageing</vt:lpstr>
      <vt:lpstr> Age-related loss of muscle mass </vt:lpstr>
      <vt:lpstr> Age-related loss of muscle mass </vt:lpstr>
      <vt:lpstr>Ageing and muscle function</vt:lpstr>
      <vt:lpstr>Age related decline in power</vt:lpstr>
      <vt:lpstr>Health Care Costs </vt:lpstr>
      <vt:lpstr>The role of activity and nutrition</vt:lpstr>
      <vt:lpstr>PowerPoint Presentation</vt:lpstr>
      <vt:lpstr>PowerPoint Presentation</vt:lpstr>
      <vt:lpstr>PowerPoint Presentation</vt:lpstr>
      <vt:lpstr>Protein and exercise in older adults </vt:lpstr>
      <vt:lpstr>Protein and fat free mass: meta-analysis </vt:lpstr>
      <vt:lpstr>Protein Intake </vt:lpstr>
      <vt:lpstr>PowerPoint Presentation</vt:lpstr>
      <vt:lpstr>PowerPoint Presentation</vt:lpstr>
      <vt:lpstr>PowerPoint Presentation</vt:lpstr>
      <vt:lpstr>Protein for Life </vt:lpstr>
      <vt:lpstr>PowerPoint Presentation</vt:lpstr>
      <vt:lpstr>Summary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Stevenson</dc:creator>
  <cp:lastModifiedBy>LLOYD, Annabel C</cp:lastModifiedBy>
  <cp:revision>205</cp:revision>
  <dcterms:created xsi:type="dcterms:W3CDTF">2015-11-27T10:52:43Z</dcterms:created>
  <dcterms:modified xsi:type="dcterms:W3CDTF">2019-03-25T15:01:29Z</dcterms:modified>
</cp:coreProperties>
</file>