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6" r:id="rId1"/>
    <p:sldMasterId id="2147483826" r:id="rId2"/>
    <p:sldMasterId id="2147483840" r:id="rId3"/>
  </p:sldMasterIdLst>
  <p:notesMasterIdLst>
    <p:notesMasterId r:id="rId20"/>
  </p:notesMasterIdLst>
  <p:sldIdLst>
    <p:sldId id="262" r:id="rId4"/>
    <p:sldId id="349" r:id="rId5"/>
    <p:sldId id="339" r:id="rId6"/>
    <p:sldId id="351" r:id="rId7"/>
    <p:sldId id="354" r:id="rId8"/>
    <p:sldId id="350" r:id="rId9"/>
    <p:sldId id="357" r:id="rId10"/>
    <p:sldId id="356" r:id="rId11"/>
    <p:sldId id="355" r:id="rId12"/>
    <p:sldId id="341" r:id="rId13"/>
    <p:sldId id="338" r:id="rId14"/>
    <p:sldId id="359" r:id="rId15"/>
    <p:sldId id="358" r:id="rId16"/>
    <p:sldId id="342" r:id="rId17"/>
    <p:sldId id="360" r:id="rId18"/>
    <p:sldId id="36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UOS Blake" panose="020B0604020202020204" charset="0"/>
      <p:regular r:id="rId25"/>
      <p:bold r:id="rId26"/>
      <p:italic r:id="rId27"/>
    </p:embeddedFont>
    <p:embeddedFont>
      <p:font typeface="TUOS Stephenson" panose="020B0604020202020204" charset="0"/>
      <p:regular r:id="rId28"/>
      <p:bold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CC0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9051" autoAdjust="0"/>
  </p:normalViewPr>
  <p:slideViewPr>
    <p:cSldViewPr>
      <p:cViewPr varScale="1">
        <p:scale>
          <a:sx n="72" d="100"/>
          <a:sy n="72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committees&amp;admin\DDRI\HELSI\data%20&amp;presentations\LE%20HLE%20UK%20from%20euro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Sheet2!$K$25</c:f>
              <c:strCache>
                <c:ptCount val="1"/>
                <c:pt idx="0">
                  <c:v>None 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Sheet2!$L$24:$N$24</c:f>
              <c:strCache>
                <c:ptCount val="3"/>
                <c:pt idx="0">
                  <c:v>65-74 years</c:v>
                </c:pt>
                <c:pt idx="1">
                  <c:v>75–84 years </c:v>
                </c:pt>
                <c:pt idx="2">
                  <c:v>85+ years </c:v>
                </c:pt>
              </c:strCache>
            </c:strRef>
          </c:cat>
          <c:val>
            <c:numRef>
              <c:f>Sheet2!$L$25:$N$25</c:f>
              <c:numCache>
                <c:formatCode>General</c:formatCode>
                <c:ptCount val="3"/>
                <c:pt idx="0">
                  <c:v>20.7</c:v>
                </c:pt>
                <c:pt idx="1">
                  <c:v>11.4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0-4FAC-B5CC-DC02C76D5C97}"/>
            </c:ext>
          </c:extLst>
        </c:ser>
        <c:ser>
          <c:idx val="1"/>
          <c:order val="1"/>
          <c:tx>
            <c:strRef>
              <c:f>Sheet2!$K$26</c:f>
              <c:strCache>
                <c:ptCount val="1"/>
                <c:pt idx="0">
                  <c:v>One 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Sheet2!$L$24:$N$24</c:f>
              <c:strCache>
                <c:ptCount val="3"/>
                <c:pt idx="0">
                  <c:v>65-74 years</c:v>
                </c:pt>
                <c:pt idx="1">
                  <c:v>75–84 years </c:v>
                </c:pt>
                <c:pt idx="2">
                  <c:v>85+ years </c:v>
                </c:pt>
              </c:strCache>
            </c:strRef>
          </c:cat>
          <c:val>
            <c:numRef>
              <c:f>Sheet2!$L$26:$N$26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26.7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0-4FAC-B5CC-DC02C76D5C97}"/>
            </c:ext>
          </c:extLst>
        </c:ser>
        <c:ser>
          <c:idx val="2"/>
          <c:order val="2"/>
          <c:tx>
            <c:strRef>
              <c:f>Sheet2!$K$27</c:f>
              <c:strCache>
                <c:ptCount val="1"/>
                <c:pt idx="0">
                  <c:v>Two 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Sheet2!$L$24:$N$24</c:f>
              <c:strCache>
                <c:ptCount val="3"/>
                <c:pt idx="0">
                  <c:v>65-74 years</c:v>
                </c:pt>
                <c:pt idx="1">
                  <c:v>75–84 years </c:v>
                </c:pt>
                <c:pt idx="2">
                  <c:v>85+ years </c:v>
                </c:pt>
              </c:strCache>
            </c:strRef>
          </c:cat>
          <c:val>
            <c:numRef>
              <c:f>Sheet2!$L$27:$N$27</c:f>
              <c:numCache>
                <c:formatCode>General</c:formatCode>
                <c:ptCount val="3"/>
                <c:pt idx="0">
                  <c:v>25.2</c:v>
                </c:pt>
                <c:pt idx="1">
                  <c:v>29.8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0-4FAC-B5CC-DC02C76D5C97}"/>
            </c:ext>
          </c:extLst>
        </c:ser>
        <c:ser>
          <c:idx val="3"/>
          <c:order val="3"/>
          <c:tx>
            <c:strRef>
              <c:f>Sheet2!$K$28</c:f>
              <c:strCache>
                <c:ptCount val="1"/>
                <c:pt idx="0">
                  <c:v>Three 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Sheet2!$L$24:$N$24</c:f>
              <c:strCache>
                <c:ptCount val="3"/>
                <c:pt idx="0">
                  <c:v>65-74 years</c:v>
                </c:pt>
                <c:pt idx="1">
                  <c:v>75–84 years </c:v>
                </c:pt>
                <c:pt idx="2">
                  <c:v>85+ years </c:v>
                </c:pt>
              </c:strCache>
            </c:strRef>
          </c:cat>
          <c:val>
            <c:numRef>
              <c:f>Sheet2!$L$28:$N$28</c:f>
              <c:numCache>
                <c:formatCode>General</c:formatCode>
                <c:ptCount val="3"/>
                <c:pt idx="0">
                  <c:v>13.4</c:v>
                </c:pt>
                <c:pt idx="1">
                  <c:v>19.8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0-4FAC-B5CC-DC02C76D5C97}"/>
            </c:ext>
          </c:extLst>
        </c:ser>
        <c:ser>
          <c:idx val="4"/>
          <c:order val="4"/>
          <c:tx>
            <c:strRef>
              <c:f>Sheet2!$K$29</c:f>
              <c:strCache>
                <c:ptCount val="1"/>
                <c:pt idx="0">
                  <c:v>Four or more 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Sheet2!$L$24:$N$24</c:f>
              <c:strCache>
                <c:ptCount val="3"/>
                <c:pt idx="0">
                  <c:v>65-74 years</c:v>
                </c:pt>
                <c:pt idx="1">
                  <c:v>75–84 years </c:v>
                </c:pt>
                <c:pt idx="2">
                  <c:v>85+ years </c:v>
                </c:pt>
              </c:strCache>
            </c:strRef>
          </c:cat>
          <c:val>
            <c:numRef>
              <c:f>Sheet2!$L$29:$N$29</c:f>
              <c:numCache>
                <c:formatCode>General</c:formatCode>
                <c:ptCount val="3"/>
                <c:pt idx="0">
                  <c:v>7</c:v>
                </c:pt>
                <c:pt idx="1">
                  <c:v>12.3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0-4FAC-B5CC-DC02C76D5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413832"/>
        <c:axId val="458415144"/>
      </c:barChart>
      <c:catAx>
        <c:axId val="4584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15144"/>
        <c:crosses val="autoZero"/>
        <c:auto val="1"/>
        <c:lblAlgn val="ctr"/>
        <c:lblOffset val="100"/>
        <c:noMultiLvlLbl val="0"/>
      </c:catAx>
      <c:valAx>
        <c:axId val="45841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1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B467-54EA-4617-9B31-349A5F01ED4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3279E9A-DE50-46D6-B495-24CDD784682A}">
      <dgm:prSet phldrT="[Text]" custT="1"/>
      <dgm:spPr/>
      <dgm:t>
        <a:bodyPr/>
        <a:lstStyle/>
        <a:p>
          <a:r>
            <a:rPr lang="en-GB" sz="1600" dirty="0"/>
            <a:t>Cellular ageing</a:t>
          </a:r>
        </a:p>
      </dgm:t>
    </dgm:pt>
    <dgm:pt modelId="{B4E2C228-4371-4162-BA5C-312585E29A76}" type="parTrans" cxnId="{331CF911-9A4C-4F20-9DF9-06F870AB2CA8}">
      <dgm:prSet/>
      <dgm:spPr/>
      <dgm:t>
        <a:bodyPr/>
        <a:lstStyle/>
        <a:p>
          <a:endParaRPr lang="en-GB" sz="1600"/>
        </a:p>
      </dgm:t>
    </dgm:pt>
    <dgm:pt modelId="{E6E042B9-B1EF-4A3C-A1FD-50C99BD0C7FF}" type="sibTrans" cxnId="{331CF911-9A4C-4F20-9DF9-06F870AB2CA8}">
      <dgm:prSet/>
      <dgm:spPr/>
      <dgm:t>
        <a:bodyPr/>
        <a:lstStyle/>
        <a:p>
          <a:endParaRPr lang="en-GB" sz="1600"/>
        </a:p>
      </dgm:t>
    </dgm:pt>
    <dgm:pt modelId="{E7F571E2-0019-4BFB-A0D8-AC2559CA0277}">
      <dgm:prSet phldrT="[Text]" custT="1"/>
      <dgm:spPr/>
      <dgm:t>
        <a:bodyPr/>
        <a:lstStyle/>
        <a:p>
          <a:endParaRPr lang="en-GB" sz="1600" dirty="0"/>
        </a:p>
        <a:p>
          <a:r>
            <a:rPr lang="en-GB" sz="1600" dirty="0"/>
            <a:t>Senescence</a:t>
          </a:r>
        </a:p>
      </dgm:t>
    </dgm:pt>
    <dgm:pt modelId="{A5A6666C-E4F5-425B-963D-0BA8AE3DF3E9}" type="parTrans" cxnId="{704FAB7C-BF6A-4B2D-A3F5-F0DBAF9A697B}">
      <dgm:prSet/>
      <dgm:spPr/>
      <dgm:t>
        <a:bodyPr/>
        <a:lstStyle/>
        <a:p>
          <a:endParaRPr lang="en-GB" sz="1600"/>
        </a:p>
      </dgm:t>
    </dgm:pt>
    <dgm:pt modelId="{8C678225-6BD3-4BAD-9194-17CF8C8101E5}" type="sibTrans" cxnId="{704FAB7C-BF6A-4B2D-A3F5-F0DBAF9A697B}">
      <dgm:prSet/>
      <dgm:spPr/>
      <dgm:t>
        <a:bodyPr/>
        <a:lstStyle/>
        <a:p>
          <a:endParaRPr lang="en-GB" sz="1600"/>
        </a:p>
      </dgm:t>
    </dgm:pt>
    <dgm:pt modelId="{F213DC40-3F4C-4D6F-BF60-6645C989B2C1}">
      <dgm:prSet phldrT="[Text]" custT="1"/>
      <dgm:spPr/>
      <dgm:t>
        <a:bodyPr/>
        <a:lstStyle/>
        <a:p>
          <a:r>
            <a:rPr lang="en-GB" sz="1600" dirty="0"/>
            <a:t>Tissue dysfunction </a:t>
          </a:r>
        </a:p>
      </dgm:t>
    </dgm:pt>
    <dgm:pt modelId="{C0446DC7-503D-4E7F-B70D-172E67BF07EA}" type="parTrans" cxnId="{1BFB61AD-99D1-48E4-AB1B-083703EC8723}">
      <dgm:prSet/>
      <dgm:spPr/>
      <dgm:t>
        <a:bodyPr/>
        <a:lstStyle/>
        <a:p>
          <a:endParaRPr lang="en-GB" sz="1600"/>
        </a:p>
      </dgm:t>
    </dgm:pt>
    <dgm:pt modelId="{33D31386-5728-4DD4-B346-78774A9B9CE8}" type="sibTrans" cxnId="{1BFB61AD-99D1-48E4-AB1B-083703EC8723}">
      <dgm:prSet/>
      <dgm:spPr/>
      <dgm:t>
        <a:bodyPr/>
        <a:lstStyle/>
        <a:p>
          <a:endParaRPr lang="en-GB" sz="1600"/>
        </a:p>
      </dgm:t>
    </dgm:pt>
    <dgm:pt modelId="{326BD872-6A55-4715-AF25-8652C4E8DD02}">
      <dgm:prSet phldrT="[Text]" custT="1"/>
      <dgm:spPr/>
      <dgm:t>
        <a:bodyPr/>
        <a:lstStyle/>
        <a:p>
          <a:r>
            <a:rPr lang="en-GB" sz="1600" dirty="0"/>
            <a:t>Musculoskeletal</a:t>
          </a:r>
        </a:p>
        <a:p>
          <a:r>
            <a:rPr lang="en-GB" sz="1600" dirty="0"/>
            <a:t>Cognitive</a:t>
          </a:r>
        </a:p>
        <a:p>
          <a:r>
            <a:rPr lang="en-GB" sz="1600" dirty="0"/>
            <a:t>Metabolic</a:t>
          </a:r>
        </a:p>
        <a:p>
          <a:r>
            <a:rPr lang="en-GB" sz="1600" dirty="0"/>
            <a:t>Cardiovascular</a:t>
          </a:r>
        </a:p>
        <a:p>
          <a:r>
            <a:rPr lang="en-GB" sz="1600" dirty="0"/>
            <a:t>Immune</a:t>
          </a:r>
        </a:p>
        <a:p>
          <a:r>
            <a:rPr lang="en-GB" sz="1600" dirty="0"/>
            <a:t>Respiratory</a:t>
          </a:r>
        </a:p>
        <a:p>
          <a:endParaRPr lang="en-GB" sz="1600" dirty="0"/>
        </a:p>
        <a:p>
          <a:endParaRPr lang="en-GB" sz="1600" dirty="0"/>
        </a:p>
        <a:p>
          <a:endParaRPr lang="en-GB" sz="1600" dirty="0"/>
        </a:p>
      </dgm:t>
    </dgm:pt>
    <dgm:pt modelId="{B0F6BE18-826B-4C49-94BB-0F0218EB6ED1}" type="parTrans" cxnId="{35384F40-5D10-4097-96B5-02008AD98739}">
      <dgm:prSet/>
      <dgm:spPr/>
      <dgm:t>
        <a:bodyPr/>
        <a:lstStyle/>
        <a:p>
          <a:endParaRPr lang="en-GB" sz="1600"/>
        </a:p>
      </dgm:t>
    </dgm:pt>
    <dgm:pt modelId="{60868DD2-CF84-45C4-A641-43C7C796A660}" type="sibTrans" cxnId="{35384F40-5D10-4097-96B5-02008AD98739}">
      <dgm:prSet/>
      <dgm:spPr/>
      <dgm:t>
        <a:bodyPr/>
        <a:lstStyle/>
        <a:p>
          <a:endParaRPr lang="en-GB" sz="1600"/>
        </a:p>
      </dgm:t>
    </dgm:pt>
    <dgm:pt modelId="{00D9FAB2-F8F5-4CD6-A01B-0235C8F57882}">
      <dgm:prSet phldrT="[Text]" custT="1"/>
      <dgm:spPr/>
      <dgm:t>
        <a:bodyPr/>
        <a:lstStyle/>
        <a:p>
          <a:r>
            <a:rPr lang="en-GB" sz="1600" dirty="0"/>
            <a:t>Single disease</a:t>
          </a:r>
        </a:p>
      </dgm:t>
    </dgm:pt>
    <dgm:pt modelId="{E1B980AC-9A0A-4179-AC70-66676CB6C273}" type="parTrans" cxnId="{299F6084-F6B6-49D0-AC2A-054F2F19C04C}">
      <dgm:prSet/>
      <dgm:spPr/>
      <dgm:t>
        <a:bodyPr/>
        <a:lstStyle/>
        <a:p>
          <a:endParaRPr lang="en-GB" sz="1600"/>
        </a:p>
      </dgm:t>
    </dgm:pt>
    <dgm:pt modelId="{3747FFB7-79B0-4A87-A820-B1B9F160C877}" type="sibTrans" cxnId="{299F6084-F6B6-49D0-AC2A-054F2F19C04C}">
      <dgm:prSet/>
      <dgm:spPr/>
      <dgm:t>
        <a:bodyPr/>
        <a:lstStyle/>
        <a:p>
          <a:endParaRPr lang="en-GB" sz="1600"/>
        </a:p>
      </dgm:t>
    </dgm:pt>
    <dgm:pt modelId="{8A040C62-7B09-4273-B7B3-1402CF683838}">
      <dgm:prSet phldrT="[Text]" custT="1"/>
      <dgm:spPr/>
      <dgm:t>
        <a:bodyPr/>
        <a:lstStyle/>
        <a:p>
          <a:r>
            <a:rPr lang="en-GB" sz="1600" dirty="0"/>
            <a:t>Atherosclerosis</a:t>
          </a:r>
        </a:p>
        <a:p>
          <a:r>
            <a:rPr lang="en-GB" sz="1600" dirty="0"/>
            <a:t>Osteoarthritis</a:t>
          </a:r>
        </a:p>
        <a:p>
          <a:r>
            <a:rPr lang="en-GB" sz="1600" dirty="0"/>
            <a:t>Osteoporosis</a:t>
          </a:r>
        </a:p>
        <a:p>
          <a:r>
            <a:rPr lang="en-GB" sz="1600" dirty="0"/>
            <a:t>Parkinson</a:t>
          </a:r>
        </a:p>
        <a:p>
          <a:r>
            <a:rPr lang="en-GB" sz="1600" dirty="0"/>
            <a:t>Alzheimer’s </a:t>
          </a:r>
        </a:p>
        <a:p>
          <a:r>
            <a:rPr lang="en-GB" sz="1600" dirty="0"/>
            <a:t>Diabetes type 2</a:t>
          </a:r>
        </a:p>
        <a:p>
          <a:r>
            <a:rPr lang="en-GB" sz="1600" dirty="0"/>
            <a:t>COPD</a:t>
          </a:r>
        </a:p>
        <a:p>
          <a:endParaRPr lang="en-GB" sz="1600" dirty="0"/>
        </a:p>
        <a:p>
          <a:endParaRPr lang="en-GB" sz="1600" dirty="0"/>
        </a:p>
      </dgm:t>
    </dgm:pt>
    <dgm:pt modelId="{037C5516-9BD0-40CC-A75D-59821CB93198}" type="parTrans" cxnId="{AD99D7ED-5D75-4F96-9DEF-CD03D3B5B9E0}">
      <dgm:prSet/>
      <dgm:spPr/>
      <dgm:t>
        <a:bodyPr/>
        <a:lstStyle/>
        <a:p>
          <a:endParaRPr lang="en-GB" sz="1600"/>
        </a:p>
      </dgm:t>
    </dgm:pt>
    <dgm:pt modelId="{B476D0F4-4B37-427C-B471-0AE450CD185C}" type="sibTrans" cxnId="{AD99D7ED-5D75-4F96-9DEF-CD03D3B5B9E0}">
      <dgm:prSet/>
      <dgm:spPr/>
      <dgm:t>
        <a:bodyPr/>
        <a:lstStyle/>
        <a:p>
          <a:endParaRPr lang="en-GB" sz="1600"/>
        </a:p>
      </dgm:t>
    </dgm:pt>
    <dgm:pt modelId="{C97C188E-D552-456D-84E9-41BE768506A6}">
      <dgm:prSet phldrT="[Text]" custT="1"/>
      <dgm:spPr/>
      <dgm:t>
        <a:bodyPr/>
        <a:lstStyle/>
        <a:p>
          <a:r>
            <a:rPr lang="en-GB" sz="1600" dirty="0" err="1"/>
            <a:t>Multimorbidity</a:t>
          </a:r>
          <a:r>
            <a:rPr lang="en-GB" sz="1600" dirty="0"/>
            <a:t> and Frailty</a:t>
          </a:r>
        </a:p>
      </dgm:t>
    </dgm:pt>
    <dgm:pt modelId="{33E7DFC1-33BF-4D24-9132-9FEDD1B6A1F7}" type="parTrans" cxnId="{2F7B5652-BB06-4428-8078-5C862B5BA27D}">
      <dgm:prSet/>
      <dgm:spPr/>
      <dgm:t>
        <a:bodyPr/>
        <a:lstStyle/>
        <a:p>
          <a:endParaRPr lang="en-GB" sz="1600"/>
        </a:p>
      </dgm:t>
    </dgm:pt>
    <dgm:pt modelId="{B28659D6-5DFE-4FD5-84A7-0F161567389A}" type="sibTrans" cxnId="{2F7B5652-BB06-4428-8078-5C862B5BA27D}">
      <dgm:prSet/>
      <dgm:spPr/>
      <dgm:t>
        <a:bodyPr/>
        <a:lstStyle/>
        <a:p>
          <a:endParaRPr lang="en-GB" sz="1600"/>
        </a:p>
      </dgm:t>
    </dgm:pt>
    <dgm:pt modelId="{C65DBFCF-511C-44A9-884E-20ACF2A66D14}" type="pres">
      <dgm:prSet presAssocID="{C84DB467-54EA-4617-9B31-349A5F01ED4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C82B43C-0CC3-49C3-A009-CB374C4C4749}" type="pres">
      <dgm:prSet presAssocID="{83279E9A-DE50-46D6-B495-24CDD784682A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83DB1329-34E2-4B37-8EF9-A38B3AE36549}" type="pres">
      <dgm:prSet presAssocID="{83279E9A-DE50-46D6-B495-24CDD784682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2F15AE6-EBD0-44C1-AC05-E2E6A423AE29}" type="pres">
      <dgm:prSet presAssocID="{F213DC40-3F4C-4D6F-BF60-6645C989B2C1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86D7DD09-CCA1-417E-9006-32C774F18213}" type="pres">
      <dgm:prSet presAssocID="{F213DC40-3F4C-4D6F-BF60-6645C989B2C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24B50AF-EA38-4FD9-8314-5E242A077D0E}" type="pres">
      <dgm:prSet presAssocID="{00D9FAB2-F8F5-4CD6-A01B-0235C8F57882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67E90A3E-709E-42D7-A775-99E4BD3C34A8}" type="pres">
      <dgm:prSet presAssocID="{00D9FAB2-F8F5-4CD6-A01B-0235C8F5788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82E0D75B-415C-4826-BEA9-C17EC9305988}" type="pres">
      <dgm:prSet presAssocID="{C97C188E-D552-456D-84E9-41BE768506A6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331CF911-9A4C-4F20-9DF9-06F870AB2CA8}" srcId="{C84DB467-54EA-4617-9B31-349A5F01ED41}" destId="{83279E9A-DE50-46D6-B495-24CDD784682A}" srcOrd="0" destOrd="0" parTransId="{B4E2C228-4371-4162-BA5C-312585E29A76}" sibTransId="{E6E042B9-B1EF-4A3C-A1FD-50C99BD0C7FF}"/>
    <dgm:cxn modelId="{35384F40-5D10-4097-96B5-02008AD98739}" srcId="{F213DC40-3F4C-4D6F-BF60-6645C989B2C1}" destId="{326BD872-6A55-4715-AF25-8652C4E8DD02}" srcOrd="0" destOrd="0" parTransId="{B0F6BE18-826B-4C49-94BB-0F0218EB6ED1}" sibTransId="{60868DD2-CF84-45C4-A641-43C7C796A660}"/>
    <dgm:cxn modelId="{BC2A1665-AF10-4C4F-A0F7-7B93AC6F35E4}" type="presOf" srcId="{83279E9A-DE50-46D6-B495-24CDD784682A}" destId="{5C82B43C-0CC3-49C3-A009-CB374C4C4749}" srcOrd="0" destOrd="0" presId="urn:microsoft.com/office/officeart/2009/3/layout/IncreasingArrowsProcess"/>
    <dgm:cxn modelId="{5D06156C-40A2-4534-A7E9-67D55FBA1D05}" type="presOf" srcId="{F213DC40-3F4C-4D6F-BF60-6645C989B2C1}" destId="{72F15AE6-EBD0-44C1-AC05-E2E6A423AE29}" srcOrd="0" destOrd="0" presId="urn:microsoft.com/office/officeart/2009/3/layout/IncreasingArrowsProcess"/>
    <dgm:cxn modelId="{B2E40D4D-FA9E-46B0-89EE-140E525BFD9A}" type="presOf" srcId="{8A040C62-7B09-4273-B7B3-1402CF683838}" destId="{67E90A3E-709E-42D7-A775-99E4BD3C34A8}" srcOrd="0" destOrd="0" presId="urn:microsoft.com/office/officeart/2009/3/layout/IncreasingArrowsProcess"/>
    <dgm:cxn modelId="{2F7B5652-BB06-4428-8078-5C862B5BA27D}" srcId="{C84DB467-54EA-4617-9B31-349A5F01ED41}" destId="{C97C188E-D552-456D-84E9-41BE768506A6}" srcOrd="3" destOrd="0" parTransId="{33E7DFC1-33BF-4D24-9132-9FEDD1B6A1F7}" sibTransId="{B28659D6-5DFE-4FD5-84A7-0F161567389A}"/>
    <dgm:cxn modelId="{704FAB7C-BF6A-4B2D-A3F5-F0DBAF9A697B}" srcId="{83279E9A-DE50-46D6-B495-24CDD784682A}" destId="{E7F571E2-0019-4BFB-A0D8-AC2559CA0277}" srcOrd="0" destOrd="0" parTransId="{A5A6666C-E4F5-425B-963D-0BA8AE3DF3E9}" sibTransId="{8C678225-6BD3-4BAD-9194-17CF8C8101E5}"/>
    <dgm:cxn modelId="{F729D97C-1637-4465-8593-E112CF655A42}" type="presOf" srcId="{326BD872-6A55-4715-AF25-8652C4E8DD02}" destId="{86D7DD09-CCA1-417E-9006-32C774F18213}" srcOrd="0" destOrd="0" presId="urn:microsoft.com/office/officeart/2009/3/layout/IncreasingArrowsProcess"/>
    <dgm:cxn modelId="{299F6084-F6B6-49D0-AC2A-054F2F19C04C}" srcId="{C84DB467-54EA-4617-9B31-349A5F01ED41}" destId="{00D9FAB2-F8F5-4CD6-A01B-0235C8F57882}" srcOrd="2" destOrd="0" parTransId="{E1B980AC-9A0A-4179-AC70-66676CB6C273}" sibTransId="{3747FFB7-79B0-4A87-A820-B1B9F160C877}"/>
    <dgm:cxn modelId="{1BFB61AD-99D1-48E4-AB1B-083703EC8723}" srcId="{C84DB467-54EA-4617-9B31-349A5F01ED41}" destId="{F213DC40-3F4C-4D6F-BF60-6645C989B2C1}" srcOrd="1" destOrd="0" parTransId="{C0446DC7-503D-4E7F-B70D-172E67BF07EA}" sibTransId="{33D31386-5728-4DD4-B346-78774A9B9CE8}"/>
    <dgm:cxn modelId="{2162A2C2-1E55-4D6F-8EED-94A9FB681232}" type="presOf" srcId="{C84DB467-54EA-4617-9B31-349A5F01ED41}" destId="{C65DBFCF-511C-44A9-884E-20ACF2A66D14}" srcOrd="0" destOrd="0" presId="urn:microsoft.com/office/officeart/2009/3/layout/IncreasingArrowsProcess"/>
    <dgm:cxn modelId="{8F29ABD4-0DC4-442D-8A01-FA444E9B609F}" type="presOf" srcId="{C97C188E-D552-456D-84E9-41BE768506A6}" destId="{82E0D75B-415C-4826-BEA9-C17EC9305988}" srcOrd="0" destOrd="0" presId="urn:microsoft.com/office/officeart/2009/3/layout/IncreasingArrowsProcess"/>
    <dgm:cxn modelId="{AD4D37D9-7637-408B-BC99-AE99B94B2D4E}" type="presOf" srcId="{00D9FAB2-F8F5-4CD6-A01B-0235C8F57882}" destId="{D24B50AF-EA38-4FD9-8314-5E242A077D0E}" srcOrd="0" destOrd="0" presId="urn:microsoft.com/office/officeart/2009/3/layout/IncreasingArrowsProcess"/>
    <dgm:cxn modelId="{8EBEB8E9-DFDB-46ED-8B47-452829872309}" type="presOf" srcId="{E7F571E2-0019-4BFB-A0D8-AC2559CA0277}" destId="{83DB1329-34E2-4B37-8EF9-A38B3AE36549}" srcOrd="0" destOrd="0" presId="urn:microsoft.com/office/officeart/2009/3/layout/IncreasingArrowsProcess"/>
    <dgm:cxn modelId="{AD99D7ED-5D75-4F96-9DEF-CD03D3B5B9E0}" srcId="{00D9FAB2-F8F5-4CD6-A01B-0235C8F57882}" destId="{8A040C62-7B09-4273-B7B3-1402CF683838}" srcOrd="0" destOrd="0" parTransId="{037C5516-9BD0-40CC-A75D-59821CB93198}" sibTransId="{B476D0F4-4B37-427C-B471-0AE450CD185C}"/>
    <dgm:cxn modelId="{AEB28815-5D83-4554-94E2-F3E8C2D002D7}" type="presParOf" srcId="{C65DBFCF-511C-44A9-884E-20ACF2A66D14}" destId="{5C82B43C-0CC3-49C3-A009-CB374C4C4749}" srcOrd="0" destOrd="0" presId="urn:microsoft.com/office/officeart/2009/3/layout/IncreasingArrowsProcess"/>
    <dgm:cxn modelId="{193FF569-29C3-4AC5-A5A1-84B88A36F2A6}" type="presParOf" srcId="{C65DBFCF-511C-44A9-884E-20ACF2A66D14}" destId="{83DB1329-34E2-4B37-8EF9-A38B3AE36549}" srcOrd="1" destOrd="0" presId="urn:microsoft.com/office/officeart/2009/3/layout/IncreasingArrowsProcess"/>
    <dgm:cxn modelId="{31273F06-B1C1-4DC7-8264-4EA266C98C2A}" type="presParOf" srcId="{C65DBFCF-511C-44A9-884E-20ACF2A66D14}" destId="{72F15AE6-EBD0-44C1-AC05-E2E6A423AE29}" srcOrd="2" destOrd="0" presId="urn:microsoft.com/office/officeart/2009/3/layout/IncreasingArrowsProcess"/>
    <dgm:cxn modelId="{DBD8BCB8-A7CD-4442-B41E-D84B5CC33415}" type="presParOf" srcId="{C65DBFCF-511C-44A9-884E-20ACF2A66D14}" destId="{86D7DD09-CCA1-417E-9006-32C774F18213}" srcOrd="3" destOrd="0" presId="urn:microsoft.com/office/officeart/2009/3/layout/IncreasingArrowsProcess"/>
    <dgm:cxn modelId="{20E5A33B-C747-49EF-9786-FE79D15E7342}" type="presParOf" srcId="{C65DBFCF-511C-44A9-884E-20ACF2A66D14}" destId="{D24B50AF-EA38-4FD9-8314-5E242A077D0E}" srcOrd="4" destOrd="0" presId="urn:microsoft.com/office/officeart/2009/3/layout/IncreasingArrowsProcess"/>
    <dgm:cxn modelId="{9A2D9675-D87F-4478-B1D4-9B183C4BCD31}" type="presParOf" srcId="{C65DBFCF-511C-44A9-884E-20ACF2A66D14}" destId="{67E90A3E-709E-42D7-A775-99E4BD3C34A8}" srcOrd="5" destOrd="0" presId="urn:microsoft.com/office/officeart/2009/3/layout/IncreasingArrowsProcess"/>
    <dgm:cxn modelId="{ECFC05AA-8BE1-4A79-B8A1-CBE76D909C38}" type="presParOf" srcId="{C65DBFCF-511C-44A9-884E-20ACF2A66D14}" destId="{82E0D75B-415C-4826-BEA9-C17EC9305988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B43C-0CC3-49C3-A009-CB374C4C4749}">
      <dsp:nvSpPr>
        <dsp:cNvPr id="0" name=""/>
        <dsp:cNvSpPr/>
      </dsp:nvSpPr>
      <dsp:spPr>
        <a:xfrm>
          <a:off x="0" y="784192"/>
          <a:ext cx="8127999" cy="118331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8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Cellular ageing</a:t>
          </a:r>
        </a:p>
      </dsp:txBody>
      <dsp:txXfrm>
        <a:off x="0" y="1080021"/>
        <a:ext cx="7832171" cy="591657"/>
      </dsp:txXfrm>
    </dsp:sp>
    <dsp:sp modelId="{83DB1329-34E2-4B37-8EF9-A38B3AE36549}">
      <dsp:nvSpPr>
        <dsp:cNvPr id="0" name=""/>
        <dsp:cNvSpPr/>
      </dsp:nvSpPr>
      <dsp:spPr>
        <a:xfrm>
          <a:off x="0" y="1698629"/>
          <a:ext cx="1873504" cy="218877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Senescence</a:t>
          </a:r>
        </a:p>
      </dsp:txBody>
      <dsp:txXfrm>
        <a:off x="0" y="1698629"/>
        <a:ext cx="1873504" cy="2188775"/>
      </dsp:txXfrm>
    </dsp:sp>
    <dsp:sp modelId="{72F15AE6-EBD0-44C1-AC05-E2E6A423AE29}">
      <dsp:nvSpPr>
        <dsp:cNvPr id="0" name=""/>
        <dsp:cNvSpPr/>
      </dsp:nvSpPr>
      <dsp:spPr>
        <a:xfrm>
          <a:off x="1873504" y="1178490"/>
          <a:ext cx="6254496" cy="118331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8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Tissue dysfunction </a:t>
          </a:r>
        </a:p>
      </dsp:txBody>
      <dsp:txXfrm>
        <a:off x="1873504" y="1474319"/>
        <a:ext cx="5958668" cy="591657"/>
      </dsp:txXfrm>
    </dsp:sp>
    <dsp:sp modelId="{86D7DD09-CCA1-417E-9006-32C774F18213}">
      <dsp:nvSpPr>
        <dsp:cNvPr id="0" name=""/>
        <dsp:cNvSpPr/>
      </dsp:nvSpPr>
      <dsp:spPr>
        <a:xfrm>
          <a:off x="1873504" y="2092927"/>
          <a:ext cx="1873504" cy="2132986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Musculoskeletal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Cognitive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Metabolic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Cardiovascular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Immune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Respiratory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873504" y="2092927"/>
        <a:ext cx="1873504" cy="2132986"/>
      </dsp:txXfrm>
    </dsp:sp>
    <dsp:sp modelId="{D24B50AF-EA38-4FD9-8314-5E242A077D0E}">
      <dsp:nvSpPr>
        <dsp:cNvPr id="0" name=""/>
        <dsp:cNvSpPr/>
      </dsp:nvSpPr>
      <dsp:spPr>
        <a:xfrm>
          <a:off x="3747008" y="1572789"/>
          <a:ext cx="4380991" cy="118331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8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Single disease</a:t>
          </a:r>
        </a:p>
      </dsp:txBody>
      <dsp:txXfrm>
        <a:off x="3747008" y="1868618"/>
        <a:ext cx="4085163" cy="591657"/>
      </dsp:txXfrm>
    </dsp:sp>
    <dsp:sp modelId="{67E90A3E-709E-42D7-A775-99E4BD3C34A8}">
      <dsp:nvSpPr>
        <dsp:cNvPr id="0" name=""/>
        <dsp:cNvSpPr/>
      </dsp:nvSpPr>
      <dsp:spPr>
        <a:xfrm>
          <a:off x="3747008" y="2487226"/>
          <a:ext cx="1873504" cy="214724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Atherosclerosis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Osteoarthritis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Osteoporosis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Parkinson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Alzheimer’s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Diabetes type 2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COPD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3747008" y="2487226"/>
        <a:ext cx="1873504" cy="2147248"/>
      </dsp:txXfrm>
    </dsp:sp>
    <dsp:sp modelId="{82E0D75B-415C-4826-BEA9-C17EC9305988}">
      <dsp:nvSpPr>
        <dsp:cNvPr id="0" name=""/>
        <dsp:cNvSpPr/>
      </dsp:nvSpPr>
      <dsp:spPr>
        <a:xfrm>
          <a:off x="5620511" y="1967087"/>
          <a:ext cx="2507488" cy="118331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8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Multimorbidity</a:t>
          </a:r>
          <a:r>
            <a:rPr lang="en-GB" sz="1600" kern="1200" dirty="0"/>
            <a:t> and Frailty</a:t>
          </a:r>
        </a:p>
      </dsp:txBody>
      <dsp:txXfrm>
        <a:off x="5620511" y="2262916"/>
        <a:ext cx="2211660" cy="59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1453-F9C7-4933-A1A7-19AA47427515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5FB0-4816-4B53-B155-00A6FDE0E4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7EDEF-FC19-45C3-9C57-243A0277EB3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is Translational path for these drugs ? </a:t>
            </a:r>
          </a:p>
          <a:p>
            <a:pPr eaLnBrk="1" hangingPunct="1"/>
            <a:r>
              <a:rPr lang="en-US" dirty="0"/>
              <a:t>This will raise interesting questions on the way we treat older</a:t>
            </a:r>
            <a:r>
              <a:rPr lang="en-US" baseline="0" dirty="0"/>
              <a:t> people and whether this will be the same in the </a:t>
            </a:r>
            <a:r>
              <a:rPr lang="en-US" baseline="0" dirty="0" err="1"/>
              <a:t>enxr</a:t>
            </a:r>
            <a:r>
              <a:rPr lang="en-US" baseline="0" dirty="0"/>
              <a:t> 10-20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05FB0-4816-4B53-B155-00A6FDE0E43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6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i="1">
                <a:latin typeface="Arial" panose="020B0604020202020204" pitchFamily="34" charset="0"/>
                <a:ea typeface="msgothic"/>
                <a:cs typeface="msgothic"/>
              </a:rPr>
              <a:t>Prevalence of multimorbidity by age and socioeconomic status. </a:t>
            </a:r>
            <a:r>
              <a:rPr lang="en-GB" altLang="en-US" i="1" baseline="33000">
                <a:latin typeface="Arial" panose="020B0604020202020204" pitchFamily="34" charset="0"/>
                <a:ea typeface="msgothic"/>
                <a:cs typeface="msgothic"/>
              </a:rPr>
              <a:t>a</a:t>
            </a:r>
            <a:r>
              <a:rPr lang="en-GB" altLang="en-US" i="1">
                <a:latin typeface="Arial" panose="020B0604020202020204" pitchFamily="34" charset="0"/>
                <a:ea typeface="msgothic"/>
                <a:cs typeface="msgothic"/>
              </a:rPr>
              <a:t>1 is the quintile with the least socioeconomic deprivation, 5 is that with the greatest.</a:t>
            </a:r>
          </a:p>
        </p:txBody>
      </p:sp>
    </p:spTree>
    <p:extLst>
      <p:ext uri="{BB962C8B-B14F-4D97-AF65-F5344CB8AC3E}">
        <p14:creationId xmlns:p14="http://schemas.microsoft.com/office/powerpoint/2010/main" val="42952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Change in outcomes from baseline to after the intervention period with control or polypharmacy diet in old and young male C57BL/6 mice. ( A ) Locomotor activity old; ( B ) locomotor activity young; ( C )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rotarod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latency old; ( D )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rotarod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latency young; ( E ) front paw wire holding impulse old; ( F ) front paw wire holding impulse young; ( G ) systolic blood pressure old; ( H ) systolic blood pressure young; and ( I ) Mouse Clinical Frailty Index old. The difference between baseline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postintervention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measures was calculated for each mouse and presented as the mean (±SEM) change (result at baseline minus result after intervention) for each age and treatment group. For locomotor activity,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rotarod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latency, and front paw wire holding impulse, higher values indicate better function and therefore a positive value for change indicates a decline in function over the intervention period. For Mouse Clinical Frailty Index, higher values indicate more severe frailty and therefore a negative value for change indicates a decline over the intervention period. Numbers in each group: old control, n = 8; old polypharmacy, n = 13; young control, n = 5; and young polypharmacy, n = 5. C, control diet; P, polypharmacy diet; * p &lt; .05 for comparison of the change between baseline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postintervention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measures of an outcome, within an age group. 
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medicines for the polypharmacy regimen were selected based on drug classes most commonly used by older Australians</a:t>
            </a:r>
          </a:p>
          <a:p>
            <a:endParaRPr lang="en-GB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lipid-lowering agent for prevention and treatment of cardiovascular disease (simvastatin 20mg/kg/day) ( 30 ), a beta blocker for prevention and treatment of cardiovascular disease (metoprolol 350mg/kg/day) ( 42 ), a proton pump inhibitor for treatment of gastroesophageal reflux disease (omeprazole 10mg/kg/day) ( 33 ), a simple analgesic (acetaminophen 100mg/kg/day) ( 43 ), and a selective serotonin reuptake inhibitor antidepressant (citalopram 10mg/kg/day)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4FAFF7E-DA3F-4BDD-AF92-EA74F6E2678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05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6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0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7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4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1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21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09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2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89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39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D9E3D-D2FA-41C4-A594-028EFD7A73F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34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10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2"/>
            <a:ext cx="2419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152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50">
                <a:solidFill>
                  <a:srgbClr val="FFFFFF"/>
                </a:solidFill>
              </a:defRPr>
            </a:lvl1pPr>
          </a:lstStyle>
          <a:p>
            <a:fld id="{D15B2F58-52C2-4B02-B559-B4A46BF0F8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685800" y="6553200"/>
            <a:ext cx="9144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  <a:latin typeface="+mn-lt"/>
              </a:defRPr>
            </a:lvl1pPr>
          </a:lstStyle>
          <a:p>
            <a:fld id="{129AAC6E-AB2E-480E-BBDB-60085FA630EF}" type="datetimeFigureOut">
              <a:rPr lang="en-US" smtClean="0"/>
              <a:pPr/>
              <a:t>3/24/2019</a:t>
            </a:fld>
            <a:endParaRPr lang="en-GB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371600" y="6553200"/>
            <a:ext cx="5181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dirty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21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06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38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2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0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202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62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96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8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2362200"/>
            <a:ext cx="8229600" cy="3733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40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AC6E-AB2E-480E-BBDB-60085FA630EF}" type="datetimeFigureOut">
              <a:rPr lang="en-US" smtClean="0"/>
              <a:pPr/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2F58-52C2-4B02-B559-B4A46BF0F8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2"/>
            <a:ext cx="2419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411413" y="188914"/>
            <a:ext cx="4572000" cy="549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TUOS Blake" pitchFamily="34" charset="0"/>
              </a:rPr>
              <a:t>School of </a:t>
            </a:r>
          </a:p>
          <a:p>
            <a:pPr marL="257175" indent="-2571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TUOS Blake" pitchFamily="34" charset="0"/>
              </a:rPr>
              <a:t>Medicine</a:t>
            </a:r>
          </a:p>
          <a:p>
            <a:pPr marL="257175" indent="-2571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TUOS Blake" pitchFamily="34" charset="0"/>
              </a:rPr>
              <a:t>and Biomedical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9524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5pPr>
      <a:lvl6pPr marL="3429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6pPr>
      <a:lvl7pPr marL="685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7pPr>
      <a:lvl8pPr marL="10287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8pPr>
      <a:lvl9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UOS Stephenson" pitchFamily="18" charset="0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30000"/>
        </a:spcBef>
        <a:spcAft>
          <a:spcPct val="0"/>
        </a:spcAft>
        <a:buFont typeface="TUOS Stephenson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UOS Stephenson" pitchFamily="18" charset="0"/>
        <a:defRPr sz="10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18" charset="0"/>
        <a:buChar char="•"/>
        <a:defRPr sz="675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18" charset="0"/>
        <a:buChar char="•"/>
        <a:defRPr sz="675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18" charset="0"/>
        <a:buChar char="•"/>
        <a:defRPr sz="675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18" charset="0"/>
        <a:buChar char="•"/>
        <a:defRPr sz="675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18" charset="0"/>
        <a:buChar char="•"/>
        <a:defRPr sz="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8527" y="2710281"/>
            <a:ext cx="3107531" cy="1071563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Aft>
                <a:spcPts val="450"/>
              </a:spcAft>
            </a:pP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</a:b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7707" y="4190913"/>
            <a:ext cx="5376732" cy="190654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Ilaria Bellantuono</a:t>
            </a:r>
          </a:p>
          <a:p>
            <a:pPr algn="ctr" eaLnBrk="1" hangingPunct="1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Co-Director of the Healthy Lifespan Institute</a:t>
            </a:r>
          </a:p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Department of Oncology and Metabolism</a:t>
            </a:r>
          </a:p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Faculty of Medicine, Dentistry and Health, University of Sheffield, UK</a:t>
            </a:r>
          </a:p>
          <a:p>
            <a:pPr eaLnBrk="1" hangingPunct="1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0D38EC-9E8E-43C6-BD28-45E2C52E663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C718A78-4A07-4532-8462-BED520AD308C}" type="datetime1">
              <a:rPr lang="en-US" smtClean="0"/>
              <a:pPr/>
              <a:t>3/24/2019</a:t>
            </a:fld>
            <a:endParaRPr lang="en-GB" dirty="0"/>
          </a:p>
        </p:txBody>
      </p:sp>
      <p:pic>
        <p:nvPicPr>
          <p:cNvPr id="11" name="Picture 10" descr="CIMA logo_rgb_with str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9" y="257924"/>
            <a:ext cx="1412657" cy="1007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925451"/>
            <a:ext cx="7166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General physical and functional decline with ageing-  the health &amp; social costs</a:t>
            </a:r>
            <a:endParaRPr lang="en-GB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From: Adverse Geriatric Outcomes Secondary to Polypharmacy in a Mouse Model: The Influence of Aging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J </a:t>
            </a:r>
            <a:r>
              <a:rPr lang="en-US" altLang="en-US" sz="1200" dirty="0" err="1"/>
              <a:t>Gerontol</a:t>
            </a:r>
            <a:r>
              <a:rPr lang="en-US" altLang="en-US" sz="1200" dirty="0"/>
              <a:t> A </a:t>
            </a:r>
            <a:r>
              <a:rPr lang="en-US" altLang="en-US" sz="1200" dirty="0" err="1"/>
              <a:t>Biol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Sci</a:t>
            </a:r>
            <a:r>
              <a:rPr lang="en-US" altLang="en-US" sz="1200" dirty="0"/>
              <a:t> Med Sci. 2015;71(5):571-577. doi:10.1093/</a:t>
            </a:r>
            <a:r>
              <a:rPr lang="en-US" altLang="en-US" sz="1200" dirty="0" err="1"/>
              <a:t>gerona</a:t>
            </a:r>
            <a:r>
              <a:rPr lang="en-US" altLang="en-US" sz="1200" dirty="0"/>
              <a:t>/glv046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J </a:t>
            </a:r>
            <a:r>
              <a:rPr lang="en-US" altLang="en-US" sz="1200" dirty="0" err="1"/>
              <a:t>Gerontol</a:t>
            </a:r>
            <a:r>
              <a:rPr lang="en-US" altLang="en-US" sz="1200" dirty="0"/>
              <a:t> A </a:t>
            </a:r>
            <a:r>
              <a:rPr lang="en-US" altLang="en-US" sz="1200" dirty="0" err="1"/>
              <a:t>Biol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Sci</a:t>
            </a:r>
            <a:r>
              <a:rPr lang="en-US" altLang="en-US" sz="1200" dirty="0"/>
              <a:t> Med </a:t>
            </a:r>
            <a:r>
              <a:rPr lang="en-US" altLang="en-US" sz="1200" dirty="0" err="1"/>
              <a:t>Sci</a:t>
            </a:r>
            <a:r>
              <a:rPr lang="en-US" altLang="en-US" sz="1200" dirty="0"/>
              <a:t> | © The Author 2015. Published by Oxford University Press on behalf of The </a:t>
            </a:r>
            <a:r>
              <a:rPr lang="en-US" altLang="en-US" sz="1200" dirty="0" err="1"/>
              <a:t>Gerontological</a:t>
            </a:r>
            <a:r>
              <a:rPr lang="en-US" altLang="en-US" sz="1200" dirty="0"/>
              <a:t> Society of America. All rights reserved. For permissions, please e-mail: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41" y="227894"/>
            <a:ext cx="8229600" cy="762000"/>
          </a:xfrm>
        </p:spPr>
        <p:txBody>
          <a:bodyPr/>
          <a:lstStyle/>
          <a:p>
            <a:pPr algn="r"/>
            <a:r>
              <a:rPr lang="en-GB" sz="2400" dirty="0"/>
              <a:t>The impact of polypharmacy is</a:t>
            </a:r>
            <a:br>
              <a:rPr lang="en-GB" sz="2400" dirty="0"/>
            </a:br>
            <a:r>
              <a:rPr lang="en-GB" sz="2400" dirty="0"/>
              <a:t> under investigated and can harm</a:t>
            </a:r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5" b="68305"/>
          <a:stretch/>
        </p:blipFill>
        <p:spPr bwMode="auto">
          <a:xfrm>
            <a:off x="755576" y="2111073"/>
            <a:ext cx="3643719" cy="28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-73" r="49666" b="68378"/>
          <a:stretch/>
        </p:blipFill>
        <p:spPr bwMode="auto">
          <a:xfrm>
            <a:off x="4734694" y="1987195"/>
            <a:ext cx="3863459" cy="29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225" y="1360063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5 commonly used drugs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042457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 </a:t>
            </a:r>
            <a:r>
              <a:rPr lang="en-GB" sz="1600" dirty="0" err="1"/>
              <a:t>wks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85069" y="133336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Locomotor function is significantly reduced</a:t>
            </a:r>
          </a:p>
          <a:p>
            <a:endParaRPr lang="en-GB" sz="16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667526" y="1386762"/>
            <a:ext cx="805205" cy="2851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UOS Stephenso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" y="1100593"/>
            <a:ext cx="838372" cy="8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763688" y="332656"/>
            <a:ext cx="6741968" cy="677699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30000"/>
              </a:spcBef>
              <a:spcAft>
                <a:spcPct val="0"/>
              </a:spcAft>
              <a:buFont typeface="TUOS Stephenson" pitchFamily="1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defRPr sz="105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2800" b="1" dirty="0"/>
              <a:t>Over 70s is the fastest growing segment of the population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6"/>
          <a:stretch/>
        </p:blipFill>
        <p:spPr>
          <a:xfrm>
            <a:off x="1907704" y="1916832"/>
            <a:ext cx="5634265" cy="3871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200800"/>
            <a:ext cx="38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Office for National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283226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8092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Change emphasis from cure to prevention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Think about ageing differently</a:t>
            </a:r>
          </a:p>
          <a:p>
            <a:pPr algn="ctr"/>
            <a:endParaRPr lang="en-GB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0586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9" y="332656"/>
            <a:ext cx="8229600" cy="762000"/>
          </a:xfrm>
        </p:spPr>
        <p:txBody>
          <a:bodyPr/>
          <a:lstStyle/>
          <a:p>
            <a:pPr algn="r"/>
            <a:r>
              <a:rPr lang="en-GB" dirty="0"/>
              <a:t>Ageing is the major risk factor </a:t>
            </a:r>
            <a:br>
              <a:rPr lang="en-GB" dirty="0"/>
            </a:br>
            <a:r>
              <a:rPr lang="en-GB" dirty="0"/>
              <a:t>for age-related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57" y="2254959"/>
            <a:ext cx="3890392" cy="2926060"/>
          </a:xfrm>
        </p:spPr>
        <p:txBody>
          <a:bodyPr/>
          <a:lstStyle/>
          <a:p>
            <a:r>
              <a:rPr lang="en-GB" sz="2000" dirty="0"/>
              <a:t>We understand what accelerate and decelerate ageing</a:t>
            </a:r>
          </a:p>
          <a:p>
            <a:endParaRPr lang="en-GB" sz="2000" dirty="0"/>
          </a:p>
          <a:p>
            <a:r>
              <a:rPr lang="en-GB" sz="2000" dirty="0"/>
              <a:t>Senescent cells accumulate with age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Senescent cells are an important driver of </a:t>
            </a:r>
            <a:r>
              <a:rPr lang="en-GB" sz="2000" dirty="0" err="1"/>
              <a:t>multimorbidity</a:t>
            </a:r>
            <a:r>
              <a:rPr lang="en-GB" sz="2000" dirty="0"/>
              <a:t> and frailty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4515" y="623731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Bellantuono et al. 2018 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5620" y="1340768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Young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8928" y="31409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Old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4104" y="499635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Senescent cell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1740474"/>
            <a:ext cx="1908749" cy="1251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62" y="3478136"/>
            <a:ext cx="1886400" cy="1197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27" y="5295035"/>
            <a:ext cx="1864430" cy="1197489"/>
          </a:xfrm>
          <a:prstGeom prst="rect">
            <a:avLst/>
          </a:prstGeom>
        </p:spPr>
      </p:pic>
      <p:pic>
        <p:nvPicPr>
          <p:cNvPr id="14" name="Picture 13" descr="Smoke Effect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71695"/>
            <a:ext cx="1680190" cy="15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0577154"/>
              </p:ext>
            </p:extLst>
          </p:nvPr>
        </p:nvGraphicFramePr>
        <p:xfrm>
          <a:off x="611560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402146"/>
            <a:ext cx="6327800" cy="762000"/>
          </a:xfrm>
        </p:spPr>
        <p:txBody>
          <a:bodyPr/>
          <a:lstStyle/>
          <a:p>
            <a:pPr algn="r"/>
            <a:r>
              <a:rPr lang="en-GB" sz="2400" dirty="0"/>
              <a:t>Diet, exercise, medicinal drugs reduces </a:t>
            </a:r>
            <a:br>
              <a:rPr lang="en-GB" sz="2400" dirty="0"/>
            </a:br>
            <a:r>
              <a:rPr lang="en-GB" sz="2400" dirty="0"/>
              <a:t>levels of senescence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3347864" y="1537674"/>
            <a:ext cx="1680882" cy="484094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Additional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hits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602986" y="5863962"/>
            <a:ext cx="4410041" cy="378107"/>
          </a:xfrm>
          <a:prstGeom prst="rightArrow">
            <a:avLst>
              <a:gd name="adj1" fmla="val 50000"/>
              <a:gd name="adj2" fmla="val 1163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UOS Stephenso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6440898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 Figueira et al. 2016 </a:t>
            </a:r>
            <a:r>
              <a:rPr lang="en-GB" dirty="0" err="1"/>
              <a:t>Mech</a:t>
            </a:r>
            <a:r>
              <a:rPr lang="en-GB" dirty="0"/>
              <a:t> Ageing &amp; Dev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5595738"/>
            <a:ext cx="2279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for intervention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/>
          <a:stretch/>
        </p:blipFill>
        <p:spPr>
          <a:xfrm>
            <a:off x="709813" y="3649812"/>
            <a:ext cx="1675701" cy="10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39" y="266183"/>
            <a:ext cx="5277272" cy="762000"/>
          </a:xfrm>
        </p:spPr>
        <p:txBody>
          <a:bodyPr/>
          <a:lstStyle/>
          <a:p>
            <a:pPr algn="r"/>
            <a:r>
              <a:rPr lang="en-GB" dirty="0"/>
              <a:t>Prevention through integrated measures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550" y="1776105"/>
            <a:ext cx="4267687" cy="208804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4"/>
          <p:cNvSpPr txBox="1"/>
          <p:nvPr/>
        </p:nvSpPr>
        <p:spPr>
          <a:xfrm>
            <a:off x="482587" y="2382766"/>
            <a:ext cx="4567395" cy="867117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latin typeface="+mj-lt"/>
                <a:cs typeface="Arial" panose="020B0604020202020204" pitchFamily="34" charset="0"/>
              </a:rPr>
              <a:t>Common Factors modulating ageing</a:t>
            </a:r>
          </a:p>
          <a:p>
            <a:pPr lvl="0" algn="ctr" defTabSz="444500">
              <a:spcBef>
                <a:spcPct val="0"/>
              </a:spcBef>
            </a:pPr>
            <a:r>
              <a:rPr lang="en-US" kern="1200" dirty="0">
                <a:latin typeface="+mj-lt"/>
                <a:cs typeface="Arial" panose="020B0604020202020204" pitchFamily="34" charset="0"/>
              </a:rPr>
              <a:t>Social deprivation</a:t>
            </a:r>
          </a:p>
          <a:p>
            <a:pPr lvl="0" algn="ctr" defTabSz="444500">
              <a:spcBef>
                <a:spcPct val="0"/>
              </a:spcBef>
            </a:pPr>
            <a:r>
              <a:rPr lang="en-US" u="sng" kern="1200" dirty="0">
                <a:latin typeface="+mj-lt"/>
                <a:cs typeface="Arial" panose="020B0604020202020204" pitchFamily="34" charset="0"/>
              </a:rPr>
              <a:t>Poor lifestyle</a:t>
            </a:r>
          </a:p>
          <a:p>
            <a:pPr lvl="0" algn="ctr" defTabSz="444500">
              <a:spcBef>
                <a:spcPct val="0"/>
              </a:spcBef>
            </a:pPr>
            <a:r>
              <a:rPr lang="en-US" kern="1200" dirty="0">
                <a:latin typeface="+mj-lt"/>
                <a:cs typeface="Arial" panose="020B0604020202020204" pitchFamily="34" charset="0"/>
              </a:rPr>
              <a:t>Environmental factors</a:t>
            </a:r>
          </a:p>
          <a:p>
            <a:pPr lvl="0" algn="ctr" defTabSz="444500">
              <a:spcBef>
                <a:spcPct val="0"/>
              </a:spcBef>
            </a:pPr>
            <a:r>
              <a:rPr lang="en-US" kern="1200" dirty="0">
                <a:latin typeface="+mj-lt"/>
                <a:cs typeface="Arial" panose="020B0604020202020204" pitchFamily="34" charset="0"/>
              </a:rPr>
              <a:t>Genetic factors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555766" y="3963561"/>
            <a:ext cx="421039" cy="3614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574932" y="5322200"/>
            <a:ext cx="421039" cy="3614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142215" y="3249883"/>
            <a:ext cx="937469" cy="2681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16700" y="5826911"/>
            <a:ext cx="2240059" cy="65852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1805601" y="5540325"/>
            <a:ext cx="2021358" cy="1201043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</a:pPr>
            <a:r>
              <a:rPr lang="en-US" b="1" kern="1200" dirty="0" err="1">
                <a:latin typeface="+mj-lt"/>
                <a:cs typeface="Arial" panose="020B0604020202020204" pitchFamily="34" charset="0"/>
              </a:rPr>
              <a:t>Multimorbidity</a:t>
            </a:r>
            <a:endParaRPr lang="en-US" b="1" kern="1200" dirty="0">
              <a:latin typeface="+mj-lt"/>
              <a:cs typeface="Arial" panose="020B0604020202020204" pitchFamily="34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+mj-lt"/>
                <a:cs typeface="Arial" panose="020B0604020202020204" pitchFamily="34" charset="0"/>
              </a:rPr>
              <a:t>Frailty</a:t>
            </a:r>
            <a:endParaRPr lang="en-US" b="1" kern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568" y="4424389"/>
            <a:ext cx="4366414" cy="800273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4"/>
          <p:cNvSpPr txBox="1"/>
          <p:nvPr/>
        </p:nvSpPr>
        <p:spPr>
          <a:xfrm>
            <a:off x="859130" y="4533053"/>
            <a:ext cx="3978091" cy="952542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latin typeface="+mj-lt"/>
                <a:cs typeface="Arial" panose="020B0604020202020204" pitchFamily="34" charset="0"/>
              </a:rPr>
              <a:t>Common mechanisms of ageing causal to multiple diseases </a:t>
            </a:r>
          </a:p>
          <a:p>
            <a:pPr lvl="0" algn="ctr" defTabSz="533400">
              <a:spcBef>
                <a:spcPct val="0"/>
              </a:spcBef>
            </a:pPr>
            <a:r>
              <a:rPr lang="en-US" kern="12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96887" y="1550934"/>
            <a:ext cx="2098024" cy="31489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8295" y="1290651"/>
            <a:ext cx="2151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+mj-lt"/>
              <a:cs typeface="Arial" panose="020B0604020202020204" pitchFamily="34" charset="0"/>
            </a:endParaRPr>
          </a:p>
          <a:p>
            <a:r>
              <a:rPr lang="en-GB" b="1" dirty="0">
                <a:latin typeface="+mj-lt"/>
                <a:cs typeface="Arial" panose="020B0604020202020204" pitchFamily="34" charset="0"/>
              </a:rPr>
              <a:t>Interventions</a:t>
            </a:r>
          </a:p>
          <a:p>
            <a:endParaRPr lang="en-GB" u="sng" dirty="0">
              <a:latin typeface="+mj-lt"/>
              <a:cs typeface="Arial" panose="020B0604020202020204" pitchFamily="34" charset="0"/>
            </a:endParaRPr>
          </a:p>
          <a:p>
            <a:r>
              <a:rPr lang="en-GB" u="sng" dirty="0">
                <a:latin typeface="+mj-lt"/>
                <a:cs typeface="Arial" panose="020B0604020202020204" pitchFamily="34" charset="0"/>
              </a:rPr>
              <a:t>Community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Economic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Public health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Policy</a:t>
            </a:r>
          </a:p>
          <a:p>
            <a:endParaRPr lang="en-GB" u="sng" dirty="0">
              <a:latin typeface="+mj-lt"/>
              <a:cs typeface="Arial" panose="020B0604020202020204" pitchFamily="34" charset="0"/>
            </a:endParaRPr>
          </a:p>
          <a:p>
            <a:r>
              <a:rPr lang="en-GB" u="sng" dirty="0">
                <a:latin typeface="+mj-lt"/>
                <a:cs typeface="Arial" panose="020B0604020202020204" pitchFamily="34" charset="0"/>
              </a:rPr>
              <a:t>Individual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Social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Behavioural</a:t>
            </a: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Pharmacological</a:t>
            </a:r>
          </a:p>
        </p:txBody>
      </p:sp>
      <p:sp>
        <p:nvSpPr>
          <p:cNvPr id="22" name="Right Arrow 21"/>
          <p:cNvSpPr/>
          <p:nvPr/>
        </p:nvSpPr>
        <p:spPr>
          <a:xfrm rot="10800000">
            <a:off x="5116826" y="2567801"/>
            <a:ext cx="974415" cy="2485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47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762000"/>
          </a:xfrm>
        </p:spPr>
        <p:txBody>
          <a:bodyPr/>
          <a:lstStyle/>
          <a:p>
            <a:pPr algn="r"/>
            <a:r>
              <a:rPr lang="en-GB" sz="28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237856"/>
          </a:xfrm>
        </p:spPr>
        <p:txBody>
          <a:bodyPr/>
          <a:lstStyle/>
          <a:p>
            <a:r>
              <a:rPr lang="en-GB" sz="2000" dirty="0"/>
              <a:t>The single disease model approach does not serve older people well and is costly</a:t>
            </a:r>
          </a:p>
          <a:p>
            <a:r>
              <a:rPr lang="en-GB" sz="2000" dirty="0"/>
              <a:t>A more holistic approach which is applied from research to training of doctors and health professional to delivering of services is required. </a:t>
            </a:r>
          </a:p>
          <a:p>
            <a:r>
              <a:rPr lang="en-GB" sz="2000" dirty="0"/>
              <a:t>The geriatrician should be involved much earlier in the care of older people</a:t>
            </a:r>
          </a:p>
          <a:p>
            <a:r>
              <a:rPr lang="en-GB" sz="2000" dirty="0"/>
              <a:t>More emphasis on prevention using integrated approaches. </a:t>
            </a:r>
          </a:p>
          <a:p>
            <a:r>
              <a:rPr lang="en-GB" sz="2000" dirty="0"/>
              <a:t>When a drug approach is required wider participation in clinical trials when testing new interventions </a:t>
            </a:r>
          </a:p>
          <a:p>
            <a:r>
              <a:rPr lang="en-GB" sz="2000" dirty="0"/>
              <a:t>More research on effects of polypharmacy</a:t>
            </a:r>
          </a:p>
        </p:txBody>
      </p:sp>
    </p:spTree>
    <p:extLst>
      <p:ext uri="{BB962C8B-B14F-4D97-AF65-F5344CB8AC3E}">
        <p14:creationId xmlns:p14="http://schemas.microsoft.com/office/powerpoint/2010/main" val="12959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65610" y="6309320"/>
            <a:ext cx="590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Source: Eurostat &amp; European Commission Ageing Report 2015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53546" y="399558"/>
            <a:ext cx="6375970" cy="849586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30000"/>
              </a:spcBef>
              <a:spcAft>
                <a:spcPct val="0"/>
              </a:spcAft>
              <a:buFont typeface="TUOS Stephenson" pitchFamily="1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defRPr sz="105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18" charset="0"/>
              <a:buChar char="•"/>
              <a:defRPr sz="6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2800" b="1" kern="0" dirty="0"/>
              <a:t>We live longer but not healthier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57991" y="846652"/>
            <a:ext cx="3280667" cy="5318652"/>
            <a:chOff x="5003357" y="846652"/>
            <a:chExt cx="3280667" cy="5832000"/>
          </a:xfrm>
        </p:grpSpPr>
        <p:grpSp>
          <p:nvGrpSpPr>
            <p:cNvPr id="43" name="Group 42"/>
            <p:cNvGrpSpPr/>
            <p:nvPr/>
          </p:nvGrpSpPr>
          <p:grpSpPr>
            <a:xfrm>
              <a:off x="5003357" y="846652"/>
              <a:ext cx="3123784" cy="5832000"/>
              <a:chOff x="4068291" y="875160"/>
              <a:chExt cx="3123784" cy="58320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752331" y="875160"/>
                <a:ext cx="2439744" cy="5832000"/>
                <a:chOff x="3493814" y="2035739"/>
                <a:chExt cx="6213364" cy="3868886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3814" y="2035739"/>
                  <a:ext cx="5851390" cy="3868886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 bwMode="auto">
                <a:xfrm>
                  <a:off x="5508104" y="2060848"/>
                  <a:ext cx="911405" cy="46805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8172400" y="2267290"/>
                  <a:ext cx="1534778" cy="142448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493814" y="2528900"/>
                  <a:ext cx="646138" cy="255934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707673" y="5219148"/>
                  <a:ext cx="4631300" cy="55457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663764" y="1513292"/>
                <a:ext cx="1955283" cy="4463093"/>
                <a:chOff x="4663764" y="1513292"/>
                <a:chExt cx="1955283" cy="4463093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97697" y="1513292"/>
                  <a:ext cx="5838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Men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63764" y="5127797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10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671394" y="4623741"/>
                  <a:ext cx="3970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11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663764" y="4047188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12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663764" y="3068960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16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663764" y="2564904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17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663764" y="2154342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18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63764" y="1794302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19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63376" y="5637831"/>
                  <a:ext cx="6399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2005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979128" y="5637831"/>
                  <a:ext cx="6399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2015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 rot="16200000">
                <a:off x="2984659" y="3247838"/>
                <a:ext cx="27520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Expectancy at 65 in UK (years)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776826" y="2135700"/>
              <a:ext cx="1090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Life </a:t>
              </a:r>
            </a:p>
            <a:p>
              <a:pPr algn="ctr"/>
              <a:r>
                <a:rPr lang="en-GB" sz="1400" dirty="0"/>
                <a:t>expectancy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23129" y="4435531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Healthy Life</a:t>
              </a:r>
            </a:p>
            <a:p>
              <a:r>
                <a:rPr lang="en-GB" sz="1400" dirty="0"/>
                <a:t>Expectancy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050369" y="354029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57484" y="1311017"/>
            <a:ext cx="3252735" cy="4854287"/>
            <a:chOff x="839294" y="1263326"/>
            <a:chExt cx="3252735" cy="5415326"/>
          </a:xfrm>
        </p:grpSpPr>
        <p:grpSp>
          <p:nvGrpSpPr>
            <p:cNvPr id="48" name="Group 47"/>
            <p:cNvGrpSpPr/>
            <p:nvPr/>
          </p:nvGrpSpPr>
          <p:grpSpPr>
            <a:xfrm>
              <a:off x="1622938" y="1263326"/>
              <a:ext cx="2296800" cy="5415326"/>
              <a:chOff x="251520" y="1052737"/>
              <a:chExt cx="4392488" cy="572206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51520" y="1052737"/>
                <a:ext cx="4392488" cy="5722063"/>
                <a:chOff x="2241804" y="1052737"/>
                <a:chExt cx="2402204" cy="5722063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1804" y="1052737"/>
                  <a:ext cx="2296800" cy="5722063"/>
                </a:xfrm>
                <a:prstGeom prst="rect">
                  <a:avLst/>
                </a:prstGeom>
              </p:spPr>
            </p:pic>
            <p:sp>
              <p:nvSpPr>
                <p:cNvPr id="52" name="Rectangle 51"/>
                <p:cNvSpPr/>
                <p:nvPr/>
              </p:nvSpPr>
              <p:spPr bwMode="auto">
                <a:xfrm>
                  <a:off x="3995936" y="1484784"/>
                  <a:ext cx="648072" cy="1224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241804" y="5661248"/>
                  <a:ext cx="1898148" cy="43204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UOS Stephenson" pitchFamily="18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 bwMode="auto">
              <a:xfrm>
                <a:off x="251520" y="1556792"/>
                <a:ext cx="432048" cy="41044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18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39294" y="1484784"/>
              <a:ext cx="3252735" cy="4464496"/>
              <a:chOff x="839294" y="1484784"/>
              <a:chExt cx="3252735" cy="44644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490454" y="5301208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98084" y="4801085"/>
                <a:ext cx="3970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63305" y="561072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2005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9057" y="561072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2015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35201" y="1484784"/>
                <a:ext cx="887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Women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90454" y="4290320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90454" y="3450486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16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90454" y="2431028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90454" y="1916832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95387" y="2227095"/>
                <a:ext cx="10903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Life </a:t>
                </a:r>
              </a:p>
              <a:p>
                <a:pPr algn="ctr"/>
                <a:r>
                  <a:rPr lang="en-GB" sz="1400" dirty="0"/>
                  <a:t>expectancy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31134" y="4333623"/>
                <a:ext cx="1160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Healthy Life</a:t>
                </a:r>
              </a:p>
              <a:p>
                <a:r>
                  <a:rPr lang="en-GB" sz="1400" dirty="0"/>
                  <a:t>Expectancy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265967" y="3162004"/>
                <a:ext cx="2795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Expectancy at 65 in UK (years)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90454" y="3842496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490454" y="3146038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18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60828" y="5712890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Every year spent in good health is worth 0.3% GDP</a:t>
            </a:r>
          </a:p>
        </p:txBody>
      </p:sp>
    </p:spTree>
    <p:extLst>
      <p:ext uri="{BB962C8B-B14F-4D97-AF65-F5344CB8AC3E}">
        <p14:creationId xmlns:p14="http://schemas.microsoft.com/office/powerpoint/2010/main" val="19753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55432" cy="762000"/>
          </a:xfrm>
        </p:spPr>
        <p:txBody>
          <a:bodyPr/>
          <a:lstStyle/>
          <a:p>
            <a:pPr algn="r"/>
            <a:r>
              <a:rPr lang="en-GB" sz="2800" b="1" dirty="0"/>
              <a:t>Older people have increasingly </a:t>
            </a:r>
            <a:br>
              <a:rPr lang="en-GB" sz="2800" b="1" dirty="0"/>
            </a:br>
            <a:r>
              <a:rPr lang="en-GB" sz="2800" b="1" dirty="0"/>
              <a:t>complex medical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6768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/>
              <a:t>Long term conditions that cannot be cured but can be controlled by medication and other therapies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 err="1"/>
              <a:t>Multimorbidity</a:t>
            </a:r>
            <a:r>
              <a:rPr lang="en-GB" sz="2000" kern="0" dirty="0"/>
              <a:t> simultaneous presence of multiple health conditions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/>
              <a:t>Frailty, accumulation of deficits, often associated with </a:t>
            </a:r>
            <a:r>
              <a:rPr lang="en-GB" sz="2000" kern="0" dirty="0" err="1"/>
              <a:t>multimorbidity</a:t>
            </a:r>
            <a:r>
              <a:rPr lang="en-GB" sz="2000" kern="0" dirty="0"/>
              <a:t>, loss of resilience to adverse events and loss of independence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kern="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213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126501"/>
              </p:ext>
            </p:extLst>
          </p:nvPr>
        </p:nvGraphicFramePr>
        <p:xfrm>
          <a:off x="1043608" y="1700808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62000"/>
          </a:xfrm>
        </p:spPr>
        <p:txBody>
          <a:bodyPr/>
          <a:lstStyle/>
          <a:p>
            <a:pPr algn="r"/>
            <a:r>
              <a:rPr lang="en-GB" sz="2800" b="1" dirty="0"/>
              <a:t>50% of over 65s has </a:t>
            </a:r>
            <a:r>
              <a:rPr lang="en-GB" sz="2800" b="1" dirty="0" err="1"/>
              <a:t>multimorbidity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7067" y="6021288"/>
            <a:ext cx="3605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Kingston et al. Age and Ageing 2018</a:t>
            </a:r>
          </a:p>
        </p:txBody>
      </p:sp>
    </p:spTree>
    <p:extLst>
      <p:ext uri="{BB962C8B-B14F-4D97-AF65-F5344CB8AC3E}">
        <p14:creationId xmlns:p14="http://schemas.microsoft.com/office/powerpoint/2010/main" val="390559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6000" y="332656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9pPr>
          </a:lstStyle>
          <a:p>
            <a:pPr algn="r"/>
            <a:r>
              <a:rPr lang="en-GB" altLang="en-US" sz="2800" b="1" dirty="0">
                <a:latin typeface="+mj-lt"/>
              </a:rPr>
              <a:t>Prevalence of </a:t>
            </a:r>
            <a:r>
              <a:rPr lang="en-GB" altLang="en-US" sz="2800" b="1" dirty="0" err="1">
                <a:latin typeface="+mj-lt"/>
              </a:rPr>
              <a:t>multimorbidity</a:t>
            </a:r>
            <a:r>
              <a:rPr lang="en-GB" altLang="en-US" sz="2800" b="1" dirty="0">
                <a:latin typeface="+mj-lt"/>
              </a:rPr>
              <a:t> is the </a:t>
            </a:r>
          </a:p>
          <a:p>
            <a:pPr algn="r"/>
            <a:r>
              <a:rPr lang="en-GB" altLang="en-US" sz="2800" b="1" dirty="0">
                <a:latin typeface="+mj-lt"/>
              </a:rPr>
              <a:t>greatest socio economic deprivation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40" y="6442920"/>
            <a:ext cx="1658880" cy="19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1" y="1511590"/>
            <a:ext cx="7804800" cy="44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1044" y="6071015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9pPr>
          </a:lstStyle>
          <a:p>
            <a:r>
              <a:rPr lang="en-GB" altLang="en-US" sz="1600" dirty="0">
                <a:latin typeface="Arial" panose="020B0604020202020204" pitchFamily="34" charset="0"/>
              </a:rPr>
              <a:t>Anna </a:t>
            </a:r>
            <a:r>
              <a:rPr lang="en-GB" altLang="en-US" sz="1600" dirty="0" err="1">
                <a:latin typeface="Arial" panose="020B0604020202020204" pitchFamily="34" charset="0"/>
              </a:rPr>
              <a:t>Cassell</a:t>
            </a:r>
            <a:r>
              <a:rPr lang="en-GB" altLang="en-US" sz="1600" dirty="0">
                <a:latin typeface="Arial" panose="020B0604020202020204" pitchFamily="34" charset="0"/>
              </a:rPr>
              <a:t> et al. Br J Gen </a:t>
            </a:r>
            <a:r>
              <a:rPr lang="en-GB" altLang="en-US" sz="1600" dirty="0" err="1">
                <a:latin typeface="Arial" panose="020B0604020202020204" pitchFamily="34" charset="0"/>
              </a:rPr>
              <a:t>Pract</a:t>
            </a:r>
            <a:r>
              <a:rPr lang="en-GB" altLang="en-US" sz="1600" dirty="0">
                <a:latin typeface="Arial" panose="020B0604020202020204" pitchFamily="34" charset="0"/>
              </a:rPr>
              <a:t> 2018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/>
                <a:cs typeface="msgothic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©2018 by British Journal of General Practice</a:t>
            </a:r>
          </a:p>
        </p:txBody>
      </p:sp>
    </p:spTree>
    <p:extLst>
      <p:ext uri="{BB962C8B-B14F-4D97-AF65-F5344CB8AC3E}">
        <p14:creationId xmlns:p14="http://schemas.microsoft.com/office/powerpoint/2010/main" val="1653324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564" y="404664"/>
            <a:ext cx="8229600" cy="762000"/>
          </a:xfrm>
        </p:spPr>
        <p:txBody>
          <a:bodyPr/>
          <a:lstStyle/>
          <a:p>
            <a:pPr algn="r"/>
            <a:r>
              <a:rPr lang="en-GB" sz="2800" b="1" dirty="0" err="1"/>
              <a:t>Multimorbidity</a:t>
            </a:r>
            <a:r>
              <a:rPr lang="en-GB" sz="2800" b="1" dirty="0"/>
              <a:t> is the leading cause </a:t>
            </a:r>
            <a:br>
              <a:rPr lang="en-GB" sz="2800" b="1" dirty="0"/>
            </a:br>
            <a:r>
              <a:rPr lang="en-GB" sz="2800" b="1" dirty="0"/>
              <a:t>of service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3004" y="2492896"/>
            <a:ext cx="6480720" cy="2002904"/>
          </a:xfrm>
        </p:spPr>
        <p:txBody>
          <a:bodyPr/>
          <a:lstStyle/>
          <a:p>
            <a:r>
              <a:rPr lang="en-GB" sz="2000" dirty="0"/>
              <a:t>50% of GP appointments</a:t>
            </a:r>
          </a:p>
          <a:p>
            <a:r>
              <a:rPr lang="en-GB" sz="2000" dirty="0"/>
              <a:t>64% of outpatient appointments </a:t>
            </a:r>
          </a:p>
          <a:p>
            <a:r>
              <a:rPr lang="en-GB" sz="2000" dirty="0"/>
              <a:t>70% of inpatient bed days </a:t>
            </a:r>
          </a:p>
          <a:p>
            <a:r>
              <a:rPr lang="en-GB" sz="2000" dirty="0"/>
              <a:t>70% of the total health and care spend in England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5445224"/>
            <a:ext cx="4794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Source: Department of Health, </a:t>
            </a:r>
          </a:p>
          <a:p>
            <a:r>
              <a:rPr lang="en-GB" sz="1600" dirty="0"/>
              <a:t>Long term conditions compendium of information: </a:t>
            </a:r>
          </a:p>
          <a:p>
            <a:r>
              <a:rPr lang="en-GB" sz="1600" dirty="0"/>
              <a:t>third edition, 2012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809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0983"/>
            <a:ext cx="6840760" cy="762000"/>
          </a:xfrm>
        </p:spPr>
        <p:txBody>
          <a:bodyPr/>
          <a:lstStyle/>
          <a:p>
            <a:pPr algn="r"/>
            <a:r>
              <a:rPr lang="en-GB" sz="2800" b="1" dirty="0"/>
              <a:t>Average health and social care costs</a:t>
            </a:r>
            <a:br>
              <a:rPr lang="en-GB" sz="2800" b="1" dirty="0"/>
            </a:br>
            <a:r>
              <a:rPr lang="en-GB" sz="2800" b="1" dirty="0"/>
              <a:t>increase with the number of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309308"/>
            <a:ext cx="5216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Source: Centre for health economics, University of York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741" y="163631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in South Somerset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20982"/>
            <a:ext cx="6552728" cy="44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892" y="332656"/>
            <a:ext cx="8229600" cy="762000"/>
          </a:xfrm>
        </p:spPr>
        <p:txBody>
          <a:bodyPr/>
          <a:lstStyle/>
          <a:p>
            <a:pPr algn="r"/>
            <a:r>
              <a:rPr lang="en-GB" dirty="0"/>
              <a:t>Frailty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916832"/>
            <a:ext cx="6880126" cy="3733800"/>
          </a:xfrm>
        </p:spPr>
        <p:txBody>
          <a:bodyPr/>
          <a:lstStyle/>
          <a:p>
            <a:r>
              <a:rPr lang="en-GB" sz="2000" dirty="0"/>
              <a:t>25-50% of aged over 80 has frailty</a:t>
            </a:r>
          </a:p>
          <a:p>
            <a:r>
              <a:rPr lang="en-GB" sz="2000" dirty="0"/>
              <a:t>Fatigue, weight loss, slow walking, accumulation of deficits</a:t>
            </a:r>
          </a:p>
          <a:p>
            <a:r>
              <a:rPr lang="en-GB" sz="2000" dirty="0"/>
              <a:t>50% present </a:t>
            </a:r>
            <a:r>
              <a:rPr lang="en-GB" sz="2000" dirty="0" err="1"/>
              <a:t>multimorbidity</a:t>
            </a:r>
            <a:endParaRPr lang="en-GB" sz="2000" dirty="0"/>
          </a:p>
          <a:p>
            <a:r>
              <a:rPr lang="en-GB" sz="2000" dirty="0"/>
              <a:t>Loss of resilience, i.e. response to minor adverse events such as infections and reduced recovery</a:t>
            </a:r>
          </a:p>
          <a:p>
            <a:r>
              <a:rPr lang="en-GB" sz="2000" dirty="0"/>
              <a:t>Loss of independence </a:t>
            </a:r>
          </a:p>
          <a:p>
            <a:r>
              <a:rPr lang="en-GB" sz="2000" dirty="0"/>
              <a:t>Cost double more that individuals of the same age without frailty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667" y="6085794"/>
            <a:ext cx="777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Source: Clegg et al 2013 Lancet &amp; Bock et al. 2016 BMC Health Services Research</a:t>
            </a:r>
          </a:p>
        </p:txBody>
      </p:sp>
    </p:spTree>
    <p:extLst>
      <p:ext uri="{BB962C8B-B14F-4D97-AF65-F5344CB8AC3E}">
        <p14:creationId xmlns:p14="http://schemas.microsoft.com/office/powerpoint/2010/main" val="265150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229600" cy="762000"/>
          </a:xfrm>
        </p:spPr>
        <p:txBody>
          <a:bodyPr/>
          <a:lstStyle/>
          <a:p>
            <a:pPr algn="r"/>
            <a:r>
              <a:rPr lang="en-GB" sz="2800" b="1" dirty="0"/>
              <a:t>The single disease paradigm </a:t>
            </a:r>
            <a:br>
              <a:rPr lang="en-GB" sz="2800" b="1" dirty="0"/>
            </a:br>
            <a:r>
              <a:rPr lang="en-GB" sz="2800" b="1" dirty="0"/>
              <a:t>is not serving older people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8229600" cy="3733800"/>
          </a:xfrm>
        </p:spPr>
        <p:txBody>
          <a:bodyPr/>
          <a:lstStyle/>
          <a:p>
            <a:r>
              <a:rPr lang="en-GB" sz="1800" dirty="0"/>
              <a:t>Application of guidelines from NICE for an older person with five conditions could mean (Hughes LD et al. 2013)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administration of 11-21 different medicines per day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routinely engage in nine self-care/lifestyle alterations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attend 8–10 routine primary care appointments for their physical conditions,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4–6 GP appointments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8–30 psychosocial intervention appointments for their depression,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/>
              <a:t>multiple appointments for smoking cessation support and pulmonary rehabilitation if they chose to accept a referral.</a:t>
            </a:r>
          </a:p>
          <a:p>
            <a:pPr marL="342900" lvl="1" indent="0">
              <a:buNone/>
            </a:pPr>
            <a:endParaRPr lang="en-GB" sz="1800" dirty="0"/>
          </a:p>
          <a:p>
            <a:r>
              <a:rPr lang="en-GB" sz="1800" dirty="0"/>
              <a:t>Trials exclude older people and people with significant comorbidity (over 80% of randomised controlled trials) (Van Spall HGC et al 2007)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191674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739A9C8A-19C8-4C27-8387-F1F1023567E3}" vid="{3905E651-0009-401C-82B6-0A0676992BBB}"/>
    </a:ext>
  </a:extLst>
</a:theme>
</file>

<file path=ppt/theme/theme3.xml><?xml version="1.0" encoding="utf-8"?>
<a:theme xmlns:a="http://schemas.openxmlformats.org/drawingml/2006/main" name="UoSmodified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1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A196F"/>
        </a:dk1>
        <a:lt1>
          <a:srgbClr val="F8FE0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EAA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27564</TotalTime>
  <Words>1110</Words>
  <Application>Microsoft Office PowerPoint</Application>
  <PresentationFormat>On-screen Show (4:3)</PresentationFormat>
  <Paragraphs>168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TUOS Stephenson</vt:lpstr>
      <vt:lpstr>Arial</vt:lpstr>
      <vt:lpstr>TUOS Blake</vt:lpstr>
      <vt:lpstr>Wingdings</vt:lpstr>
      <vt:lpstr>Calibri</vt:lpstr>
      <vt:lpstr>Custom Design</vt:lpstr>
      <vt:lpstr>Theme2</vt:lpstr>
      <vt:lpstr>UoSmodified2</vt:lpstr>
      <vt:lpstr> </vt:lpstr>
      <vt:lpstr>PowerPoint Presentation</vt:lpstr>
      <vt:lpstr>Older people have increasingly  complex medical needs</vt:lpstr>
      <vt:lpstr>50% of over 65s has multimorbidity</vt:lpstr>
      <vt:lpstr>PowerPoint Presentation</vt:lpstr>
      <vt:lpstr>Multimorbidity is the leading cause  of service use</vt:lpstr>
      <vt:lpstr>Average health and social care costs increase with the number of conditions</vt:lpstr>
      <vt:lpstr>Frailty</vt:lpstr>
      <vt:lpstr>The single disease paradigm  is not serving older people well</vt:lpstr>
      <vt:lpstr>The impact of polypharmacy is  under investigated and can harm</vt:lpstr>
      <vt:lpstr>PowerPoint Presentation</vt:lpstr>
      <vt:lpstr>   </vt:lpstr>
      <vt:lpstr>Ageing is the major risk factor  for age-related diseases</vt:lpstr>
      <vt:lpstr>Diet, exercise, medicinal drugs reduces  levels of senescence</vt:lpstr>
      <vt:lpstr>Prevention through integrated measures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Karen Smith</cp:lastModifiedBy>
  <cp:revision>866</cp:revision>
  <dcterms:created xsi:type="dcterms:W3CDTF">2010-02-13T16:57:13Z</dcterms:created>
  <dcterms:modified xsi:type="dcterms:W3CDTF">2019-03-24T13:54:22Z</dcterms:modified>
</cp:coreProperties>
</file>