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277" r:id="rId3"/>
    <p:sldId id="283" r:id="rId4"/>
    <p:sldId id="257" r:id="rId5"/>
    <p:sldId id="279" r:id="rId6"/>
    <p:sldId id="270" r:id="rId7"/>
    <p:sldId id="264" r:id="rId8"/>
    <p:sldId id="288" r:id="rId9"/>
    <p:sldId id="286" r:id="rId10"/>
    <p:sldId id="284" r:id="rId11"/>
    <p:sldId id="266" r:id="rId12"/>
    <p:sldId id="262" r:id="rId13"/>
    <p:sldId id="269" r:id="rId14"/>
    <p:sldId id="273" r:id="rId15"/>
    <p:sldId id="259" r:id="rId16"/>
    <p:sldId id="281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72062" autoAdjust="0"/>
  </p:normalViewPr>
  <p:slideViewPr>
    <p:cSldViewPr snapToGrid="0">
      <p:cViewPr varScale="1">
        <p:scale>
          <a:sx n="77" d="100"/>
          <a:sy n="77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D277-E6CE-4742-AA91-E78C532E586D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3C88E-2BDE-4B0F-A208-F4D4CE3DEA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7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i.e. post-modern (identity) recognition of gender, sexual and racial equality, human rights and environmental protection, secularism vs. traditional values rooted in the material reality of industrialism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championed traditional values alongside “nationalistic and xenophobia appeals, rejecting outsiders and upholding old-fashioned gender roles” (I&amp;N, p. 30)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E95DF-623E-4E6B-B546-0D08B612DA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5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Botnet was considerably more effective at joining cascades. Mean cascade participation of x̄ =18 (compared with x̄ =6 for active users)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C8610-5755-47E8-AD3F-C9C831FD43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62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54% of accounts never authored any tweet related to the referendum (vs. 1RT to 3 tweets for active users)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31% of tweets posted by bots included the term “leave” as opposed to 16% for the group of active users </a:t>
            </a:r>
          </a:p>
          <a:p>
            <a:endParaRPr lang="en-GB" dirty="0"/>
          </a:p>
          <a:p>
            <a:r>
              <a:rPr lang="en-GB" dirty="0"/>
              <a:t>17% of tweets posted by the botnet also included the term “remain” compared with only 11% for the group of active users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For echo-chamber test: 15,299 unique users who posted 33,889 tweets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66% of 40,031 accounts (or 26,538) changed their username following the referendum but remained active on Twitter (</a:t>
            </a:r>
            <a:r>
              <a:rPr lang="en-GB" b="1" dirty="0"/>
              <a:t>repurposed or recycled accounts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C8610-5755-47E8-AD3F-C9C831FD43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13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62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29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E95DF-623E-4E6B-B546-0D08B612D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8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000" dirty="0"/>
              <a:t>Explanatory variables significantly correlated with the results of the referendum (</a:t>
            </a:r>
            <a:r>
              <a:rPr lang="en-US" sz="3000" i="1" dirty="0"/>
              <a:t>r</a:t>
            </a:r>
            <a:r>
              <a:rPr lang="en-US" sz="3000" dirty="0"/>
              <a:t>=0.31 and 0.46, for </a:t>
            </a:r>
            <a:r>
              <a:rPr lang="en-US" sz="3000" dirty="0" err="1"/>
              <a:t>GlobNat</a:t>
            </a:r>
            <a:r>
              <a:rPr lang="en-US" sz="3000" dirty="0"/>
              <a:t> and </a:t>
            </a:r>
            <a:r>
              <a:rPr lang="en-US" sz="3000" dirty="0" err="1"/>
              <a:t>EconPop</a:t>
            </a:r>
            <a:r>
              <a:rPr lang="en-US" sz="3000" dirty="0"/>
              <a:t>, respectively, </a:t>
            </a:r>
            <a:r>
              <a:rPr lang="en-US" sz="3000" i="1" dirty="0"/>
              <a:t>p</a:t>
            </a:r>
            <a:r>
              <a:rPr lang="en-US" sz="3000" dirty="0"/>
              <a:t>&lt;.0001)</a:t>
            </a:r>
          </a:p>
          <a:p>
            <a:pPr lvl="1"/>
            <a:r>
              <a:rPr lang="en-US" sz="3000" dirty="0"/>
              <a:t>Polarity Globalism-Nationalism has a modest albeit significant explanatory power (</a:t>
            </a:r>
            <a:r>
              <a:rPr lang="en-US" sz="3000" i="1" dirty="0"/>
              <a:t>R</a:t>
            </a:r>
            <a:r>
              <a:rPr lang="en-US" sz="3000" i="1" baseline="30000" dirty="0"/>
              <a:t>2</a:t>
            </a:r>
            <a:r>
              <a:rPr lang="en-US" sz="3000" i="1" baseline="-25000" dirty="0"/>
              <a:t>adj</a:t>
            </a:r>
            <a:r>
              <a:rPr lang="en-US" sz="3000" dirty="0"/>
              <a:t>=.10, </a:t>
            </a:r>
            <a:r>
              <a:rPr lang="en-US" sz="3000" i="1" dirty="0"/>
              <a:t>p=</a:t>
            </a:r>
            <a:r>
              <a:rPr lang="en-US" sz="3000" dirty="0"/>
              <a:t>9.226e-16) </a:t>
            </a:r>
          </a:p>
          <a:p>
            <a:pPr lvl="1"/>
            <a:r>
              <a:rPr lang="en-US" sz="3000" dirty="0"/>
              <a:t>But polarity </a:t>
            </a:r>
            <a:r>
              <a:rPr lang="en-US" sz="3000" dirty="0" err="1"/>
              <a:t>Economism</a:t>
            </a:r>
            <a:r>
              <a:rPr lang="en-US" sz="3000" dirty="0"/>
              <a:t>-Populism explains over one fifth of the variance found in the results of the referendum (</a:t>
            </a:r>
            <a:r>
              <a:rPr lang="en-US" sz="3000" i="1" dirty="0"/>
              <a:t>R</a:t>
            </a:r>
            <a:r>
              <a:rPr lang="en-US" sz="3000" i="1" baseline="30000" dirty="0"/>
              <a:t>2</a:t>
            </a:r>
            <a:r>
              <a:rPr lang="en-US" sz="3000" i="1" baseline="-25000" dirty="0"/>
              <a:t>adj</a:t>
            </a:r>
            <a:r>
              <a:rPr lang="en-US" sz="3000" dirty="0"/>
              <a:t>=.21, </a:t>
            </a:r>
            <a:r>
              <a:rPr lang="en-US" sz="3000" i="1" dirty="0"/>
              <a:t>p</a:t>
            </a:r>
            <a:r>
              <a:rPr lang="en-US" sz="3000" dirty="0"/>
              <a:t>&lt;2.2e-16)</a:t>
            </a:r>
          </a:p>
          <a:p>
            <a:pPr lvl="1"/>
            <a:r>
              <a:rPr lang="en-US" sz="3000" dirty="0"/>
              <a:t>Explanatory model incorporating Twitter ideological value space and demographic data accounts for nearly half of the variance found in the referendum results (</a:t>
            </a:r>
            <a:r>
              <a:rPr lang="en-US" sz="3000" i="1" dirty="0"/>
              <a:t>R</a:t>
            </a:r>
            <a:r>
              <a:rPr lang="en-US" sz="3000" i="1" baseline="30000" dirty="0"/>
              <a:t>2</a:t>
            </a:r>
            <a:r>
              <a:rPr lang="en-US" sz="3000" i="1" baseline="-25000" dirty="0"/>
              <a:t>adj </a:t>
            </a:r>
            <a:r>
              <a:rPr lang="en-US" sz="3000" dirty="0"/>
              <a:t>=.41, p&lt;2.2e-16)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2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retained the set of locations in each subgraph, but randomly reorder the locations to test whether geographic dependencies found in echo-chamber communication are replicated in the randomized geographic network</a:t>
            </a:r>
          </a:p>
          <a:p>
            <a:endParaRPr lang="en-GB" dirty="0"/>
          </a:p>
          <a:p>
            <a:r>
              <a:rPr lang="en-GB" dirty="0"/>
              <a:t>the high volume of interactions within geographically proximate echo chambers―i.e., within the 50 </a:t>
            </a:r>
            <a:r>
              <a:rPr lang="en-GB" dirty="0" err="1"/>
              <a:t>kilometers</a:t>
            </a:r>
            <a:r>
              <a:rPr lang="en-GB" dirty="0"/>
              <a:t> radius―is a considerable departure from the distribution in the randomized network. This deviation is particularly prominent in echo-chamber communication (i.e., in-bubble interactions). This pattern disappears when the location of users is randomly reshuffled, an indication that the distribution is not determined by chance. </a:t>
            </a:r>
          </a:p>
          <a:p>
            <a:r>
              <a:rPr lang="en-GB" dirty="0"/>
              <a:t>the association between geographic proximity and echo-chamber communication is restricted to the Leave campaign</a:t>
            </a:r>
          </a:p>
          <a:p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liberals more likely to engage in cross-ideological retweeting than conservatives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Barberá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Rivero, 2015)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3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In-bubble communication in the Leave campaign covers considerably shorter geographic distance of only 22km compared with 40km for the Remain campaign. The pattern persists in out-bubble and cross-bubble communication, where Leave messages cover 86 and 197 </a:t>
            </a:r>
            <a:r>
              <a:rPr lang="en-GB" dirty="0" err="1"/>
              <a:t>kilometers</a:t>
            </a:r>
            <a:r>
              <a:rPr lang="en-GB" dirty="0"/>
              <a:t> compared with 103 and 243 for Remain messages, respectively.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C88E-2BDE-4B0F-A208-F4D4CE3DEA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82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Hub-to-spoke formations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abundant but restricted to bot-retweet-bot and bot-retweet-user formations, with little crossover between such formations.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C8610-5755-47E8-AD3F-C9C831FD431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54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0CDA-86D4-4A35-BF46-285585DF9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9CAD8-4B4C-4854-A7C9-051B2649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4864-AC0F-4572-9C50-87B9D9D9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DF3C-4A47-4EE4-8CE8-4085D2C8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4B3F5-8DF6-4F81-9194-E021D531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27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83A1-639A-418F-86F6-9EB1A9E12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63FDD-B459-4906-9470-1C427306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48570-DB86-4EA8-B052-F5C9B570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03761-0241-4DF4-9B22-2FC9F6B0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08E4E-18B6-44C3-9A1C-BC9A0E4C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02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37525-7B86-45A2-8F9B-0F0DD254F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74A3A-02B5-408F-A9A1-5FEF29ECD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EAD1-F596-4F98-8F7F-57293D29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70D0D-FD84-4A2E-BB15-8D7C2EB1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3FE28-8E8B-4DFB-83F9-B0824D41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9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0F99-AB42-4DF4-ABAD-23BF9DC5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498C7-0785-478F-AFA4-7FBC62FA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AE760-6B14-46A4-8C9E-7F82FE9D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DAE88-A9CB-4ED6-BBCA-F7556A52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9ECB9-A882-4A97-B81A-22842EA6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A764-6FF0-40C2-A03F-770CD1ED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EC8C9-EFD8-43E5-8A25-6DA249E35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8688F-9E5C-4086-AED9-99CFE8ED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D3126-5FB3-4999-9E6F-54EDA062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E93DD-CBC2-419C-92A1-CBB581C8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3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86A41-0FCD-4BAF-8639-1A16D9FD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F9E18-775E-40E2-ACE8-EBCCE5A9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B3847-8FCB-4D1C-BFA2-9F3B1E9CE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716A1-8BE1-478F-A167-6D8EF20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9F8E8-0259-43A8-A7F6-82715EF7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DB82-1736-44E1-9780-2BFB6340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4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69B4-044F-4879-9B39-55DB99F4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9857E-2990-4EAE-AD62-43D93CD8E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25DEF-CE18-4AEF-A176-8EF92BD9E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4C3A8-AE8C-423E-8E54-DE88F7937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8A4F1-4D27-4F36-9B32-A4E914928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14D67-0431-4E11-AD96-5E1DD262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3EADF-8E87-47E2-B038-27329A9B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B063D-BEC4-420C-81D5-DE9F09B4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8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263-1DCC-422C-9E98-32272180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45AF1-5469-4A5E-BDF6-81DBFBFE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BFFF5-19D0-40C4-B3F2-B454F8A0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1B9C9-EE89-4C4B-A603-ABC2129B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90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D1DA2-34EF-48CB-8292-BDEE1DEF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026BB-DDE7-4F9E-933A-468925EA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22B12-A1BF-4633-8250-B96EFDEF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3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DD4D-EEBC-47E9-9CC3-256C1F4C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EB66-C5EC-4654-9104-FD8F8FE7F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8A539-9DC0-4EC8-BDD8-1E1658B58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1056C-83EB-4485-A56A-7A3BCB8B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CEC67-0DF8-48EC-9EBE-5ED1959A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AE6A2-3511-4C1B-8897-E6AB0898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3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C836-9601-434E-8146-A00B6B10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A9813-2B2F-4357-A225-59981E7C3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3822E-BBB3-4C57-8782-4F28AF5DC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9F6C9-E36D-4401-97B6-128EF70E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132F4-F9C3-438F-BA11-B260F719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85861-BE88-4C6B-8FDA-CB8B71A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15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D6DAD-5A2A-4BD3-B301-C3FC423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A6220-73AB-43F1-8B96-6E30CCA20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4CAE9-EC25-46C4-A6B1-D8064C283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4A4C6-2CAB-4D03-BAF8-7DBCCD05397C}" type="datetimeFigureOut">
              <a:rPr lang="en-GB" smtClean="0"/>
              <a:t>17/06/2019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BF48B-1CEE-4718-9FE7-CF0C639A2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A0321-6962-4029-8EEF-64423FFB4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3B6C-763B-4674-9E22-A3B080F87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9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.mercea.1@city.ac.uk" TargetMode="External"/><Relationship Id="rId2" Type="http://schemas.openxmlformats.org/officeDocument/2006/relationships/hyperlink" Target="https://www.city.ac.uk/people/academics/dan-merce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eprints.lse.ac.uk/91622/1/Bastos_Brexit-tweets_Author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083A-0A37-4300-92E9-DF8A96275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sz="4900" b="1" dirty="0"/>
              <a:t>Polarisation, Echo-chambers and Bots on Twitter During the Brexit Referendum Campaign</a:t>
            </a:r>
            <a:endParaRPr lang="en-GB" sz="49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5DF87-DB1E-486F-A52A-6D1CEADFB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054" y="4183693"/>
            <a:ext cx="10855891" cy="2126293"/>
          </a:xfrm>
        </p:spPr>
        <p:txBody>
          <a:bodyPr>
            <a:normAutofit fontScale="77500" lnSpcReduction="20000"/>
          </a:bodyPr>
          <a:lstStyle/>
          <a:p>
            <a:r>
              <a:rPr lang="en-GB" sz="3900" b="1" dirty="0"/>
              <a:t>Parliamentary &amp; Scientific Committee Meeting: ‘Fake News and The Science Behind It’ </a:t>
            </a:r>
          </a:p>
          <a:p>
            <a:pPr algn="r"/>
            <a:r>
              <a:rPr lang="en-GB" dirty="0"/>
              <a:t>Dan Mercea</a:t>
            </a:r>
          </a:p>
          <a:p>
            <a:pPr algn="r"/>
            <a:r>
              <a:rPr lang="en-GB" dirty="0"/>
              <a:t>Web: </a:t>
            </a:r>
            <a:r>
              <a:rPr lang="en-GB" dirty="0">
                <a:hlinkClick r:id="rId2"/>
              </a:rPr>
              <a:t>https://www.city.ac.uk/people/academics/dan-mercea</a:t>
            </a:r>
            <a:r>
              <a:rPr lang="en-GB" dirty="0"/>
              <a:t> </a:t>
            </a:r>
          </a:p>
          <a:p>
            <a:pPr algn="r"/>
            <a:r>
              <a:rPr lang="en-GB" dirty="0"/>
              <a:t>Email: </a:t>
            </a:r>
            <a:r>
              <a:rPr lang="en-GB" dirty="0">
                <a:hlinkClick r:id="rId3"/>
              </a:rPr>
              <a:t>dan.mercea.1@city.ac.uk</a:t>
            </a:r>
            <a:r>
              <a:rPr lang="en-GB" dirty="0"/>
              <a:t> </a:t>
            </a:r>
          </a:p>
          <a:p>
            <a:pPr algn="r"/>
            <a:r>
              <a:rPr lang="en-GB" dirty="0"/>
              <a:t>Twitter: @</a:t>
            </a:r>
            <a:r>
              <a:rPr lang="en-GB" dirty="0" err="1"/>
              <a:t>danmercea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7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CEA5-4AE6-49E9-BD6F-79029CC12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197"/>
            <a:ext cx="10515600" cy="5600766"/>
          </a:xfrm>
        </p:spPr>
        <p:txBody>
          <a:bodyPr>
            <a:normAutofit/>
          </a:bodyPr>
          <a:lstStyle/>
          <a:p>
            <a:r>
              <a:rPr lang="en-GB" dirty="0"/>
              <a:t>Nearly three times as many in-bubble interactions spanning shorter distances in the Leave campaign for every cross-bubble and out-bubble communication</a:t>
            </a:r>
          </a:p>
          <a:p>
            <a:endParaRPr lang="en-GB" dirty="0"/>
          </a:p>
          <a:p>
            <a:r>
              <a:rPr lang="en-GB" dirty="0"/>
              <a:t>Three times as many in-bubble, longer-distance interactions for every out-bubble on Remain side</a:t>
            </a:r>
          </a:p>
          <a:p>
            <a:endParaRPr lang="en-GB" dirty="0"/>
          </a:p>
          <a:p>
            <a:r>
              <a:rPr lang="en-GB" dirty="0"/>
              <a:t>Physical clustering of disparate (Leave/Remain) social networks </a:t>
            </a:r>
          </a:p>
          <a:p>
            <a:endParaRPr lang="en-GB" dirty="0"/>
          </a:p>
          <a:p>
            <a:r>
              <a:rPr lang="en-GB" dirty="0"/>
              <a:t>Echo chambers rooted in </a:t>
            </a:r>
            <a:r>
              <a:rPr lang="en-GB" dirty="0" err="1"/>
              <a:t>homophilous</a:t>
            </a:r>
            <a:r>
              <a:rPr lang="en-GB" dirty="0"/>
              <a:t> social networks that are not solely product of social media activity</a:t>
            </a:r>
          </a:p>
        </p:txBody>
      </p:sp>
    </p:spTree>
    <p:extLst>
      <p:ext uri="{BB962C8B-B14F-4D97-AF65-F5344CB8AC3E}">
        <p14:creationId xmlns:p14="http://schemas.microsoft.com/office/powerpoint/2010/main" val="298702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8C73-6021-4FE0-A715-5833E1AD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Brexit 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D4B4-7AA0-417C-9643-55E818EF0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Bots</a:t>
            </a:r>
            <a:r>
              <a:rPr lang="en-GB" dirty="0"/>
              <a:t>: automatic posting protocols operating under a fictitious identity </a:t>
            </a:r>
          </a:p>
          <a:p>
            <a:endParaRPr lang="en-GB" dirty="0"/>
          </a:p>
          <a:p>
            <a:r>
              <a:rPr lang="en-GB" dirty="0"/>
              <a:t>Tweets posted by bots characterised by absence of seasonal patterns</a:t>
            </a:r>
          </a:p>
          <a:p>
            <a:endParaRPr lang="en-GB" dirty="0"/>
          </a:p>
          <a:p>
            <a:r>
              <a:rPr lang="en-GB" dirty="0"/>
              <a:t>Bots triggered large message cascades 1.5-2hrs. faster than active users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4131B-758A-41E2-8C23-38247EFB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2" y="0"/>
            <a:ext cx="1207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2B8C6-8221-4DFC-A818-975AC3FC1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88"/>
            <a:ext cx="12192001" cy="67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670A84F-FD3C-4FC9-A7B5-B2BB249DC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924993"/>
            <a:ext cx="10905066" cy="3894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1EC95-6337-4302-80FF-3251B5E0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Botnets joined and completed cascades faster than active users</a:t>
            </a:r>
          </a:p>
        </p:txBody>
      </p:sp>
    </p:spTree>
    <p:extLst>
      <p:ext uri="{BB962C8B-B14F-4D97-AF65-F5344CB8AC3E}">
        <p14:creationId xmlns:p14="http://schemas.microsoft.com/office/powerpoint/2010/main" val="220247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6F0936-138B-49F8-9B07-0916D188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 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C0795-83AB-4761-8C85-4917C34EE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1353800" cy="50323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Deleted accounts were more active than active user accounts, posting on average 4.4 messages compared with 3.9 messages for active user accounts </a:t>
            </a:r>
          </a:p>
          <a:p>
            <a:endParaRPr lang="en-GB" dirty="0"/>
          </a:p>
          <a:p>
            <a:r>
              <a:rPr lang="en-GB" dirty="0"/>
              <a:t>Bot content was proportionately more Leave-leaning (31 vs. 17%)</a:t>
            </a:r>
          </a:p>
          <a:p>
            <a:endParaRPr lang="en-GB" dirty="0"/>
          </a:p>
          <a:p>
            <a:r>
              <a:rPr lang="en-GB" dirty="0"/>
              <a:t>URL-linked content not outright fake news—news stories that are misleading half-truths and/or outright lies (</a:t>
            </a:r>
            <a:r>
              <a:rPr lang="en-GB" dirty="0" err="1"/>
              <a:t>Benkler</a:t>
            </a:r>
            <a:r>
              <a:rPr lang="en-GB" dirty="0"/>
              <a:t>, et al., 2017) </a:t>
            </a:r>
          </a:p>
          <a:p>
            <a:endParaRPr lang="en-GB" dirty="0"/>
          </a:p>
          <a:p>
            <a:r>
              <a:rPr lang="en-GB" dirty="0"/>
              <a:t>Mix of traditional tabloid journalism and user-generated content that is often anonymous, fact-free, and with a strong emphasis on simplification and spectacle (Rowe, 2011)</a:t>
            </a:r>
          </a:p>
        </p:txBody>
      </p:sp>
    </p:spTree>
    <p:extLst>
      <p:ext uri="{BB962C8B-B14F-4D97-AF65-F5344CB8AC3E}">
        <p14:creationId xmlns:p14="http://schemas.microsoft.com/office/powerpoint/2010/main" val="25855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19F1-6591-4314-BC8E-5D358E89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4B457-BB47-4AEE-A8A7-ACD1FEDA8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Partial but critical insights into public debates on social media and physical mapping of political discussion</a:t>
            </a:r>
          </a:p>
          <a:p>
            <a:pPr lvl="1"/>
            <a:r>
              <a:rPr lang="en-GB" dirty="0"/>
              <a:t> Need for better access to social media (research APIs?) for institutionally-vetted, ethical research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Greater attention to amplification of polarised views:</a:t>
            </a:r>
          </a:p>
          <a:p>
            <a:pPr lvl="1"/>
            <a:r>
              <a:rPr lang="en-GB" dirty="0"/>
              <a:t>Likely, exacerbated by echo-chambers, bots, trolls etc.</a:t>
            </a:r>
          </a:p>
          <a:p>
            <a:pPr lvl="1"/>
            <a:r>
              <a:rPr lang="en-GB" dirty="0"/>
              <a:t>Policy interventions to address underlying causes</a:t>
            </a:r>
          </a:p>
          <a:p>
            <a:pPr lvl="1"/>
            <a:r>
              <a:rPr lang="en-GB" dirty="0"/>
              <a:t>‘Algorithmic audits’ required of social media and accessible by users (</a:t>
            </a:r>
            <a:r>
              <a:rPr lang="en-GB" dirty="0" err="1"/>
              <a:t>Mittelstadt</a:t>
            </a:r>
            <a:r>
              <a:rPr lang="en-GB" dirty="0"/>
              <a:t>, 2016)</a:t>
            </a:r>
          </a:p>
          <a:p>
            <a:pPr marL="457200" lvl="1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62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8B68-E89C-4A90-A01B-E69B1282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AA21F-AB81-4106-B1B6-786D47FF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Bastos, M.T., Mercea, D., Baronchelli, A. (2018) The geographic embedding of online echo chambers: Evidence from the Brexit campaign. </a:t>
            </a:r>
            <a:r>
              <a:rPr lang="en-GB" i="1" dirty="0" err="1"/>
              <a:t>Plos</a:t>
            </a:r>
            <a:r>
              <a:rPr lang="en-GB" i="1" dirty="0"/>
              <a:t> One, </a:t>
            </a:r>
            <a:r>
              <a:rPr lang="en-GB" dirty="0"/>
              <a:t>13(11): e0206841, DOI: 10.1371/journal.pone.0206841. </a:t>
            </a:r>
          </a:p>
          <a:p>
            <a:r>
              <a:rPr lang="en-GB" dirty="0"/>
              <a:t>Bastos, M.T., Mercea, D. (2018) The public accountability of social platforms: Lessons from a study on bots and trolls in the Brexit campaign. </a:t>
            </a:r>
            <a:r>
              <a:rPr lang="en-GB" i="1" dirty="0"/>
              <a:t>Philosophical Transactions A: Mathematical, Physical and Engineering Sciences</a:t>
            </a:r>
            <a:r>
              <a:rPr lang="en-GB" dirty="0"/>
              <a:t>, 376 (2128), DOI: 10.1098/rsta.2018.0003. </a:t>
            </a:r>
          </a:p>
          <a:p>
            <a:r>
              <a:rPr lang="en-US" dirty="0"/>
              <a:t>Bastos, M.T., Mercea, D. (2018) Parametrizing Brexit: mapping Twitter political space to parliamentary constituencies. </a:t>
            </a:r>
            <a:r>
              <a:rPr lang="en-US" i="1" dirty="0"/>
              <a:t>Information, Communication and Society</a:t>
            </a:r>
            <a:r>
              <a:rPr lang="en-US" dirty="0"/>
              <a:t>, </a:t>
            </a:r>
            <a:r>
              <a:rPr lang="en-US" u="sng" dirty="0"/>
              <a:t>21 (7): 921-939. </a:t>
            </a:r>
            <a:r>
              <a:rPr lang="en-US" dirty="0"/>
              <a:t>Article discussed in a post on the LSE Impact Blog, </a:t>
            </a:r>
            <a:r>
              <a:rPr lang="en-US" u="sng" dirty="0">
                <a:hlinkClick r:id="rId2"/>
              </a:rPr>
              <a:t>http://eprints.lse.ac.uk/91622/1/Bastos_Brexit-tweets_Author.pdf</a:t>
            </a:r>
            <a:r>
              <a:rPr lang="en-US" dirty="0"/>
              <a:t>. </a:t>
            </a:r>
            <a:endParaRPr lang="en-GB" dirty="0"/>
          </a:p>
          <a:p>
            <a:r>
              <a:rPr lang="en-GB" dirty="0"/>
              <a:t>Bastos, M.T., Mercea, D. (2018) The Brexit botnet and </a:t>
            </a:r>
            <a:r>
              <a:rPr lang="en-GB" dirty="0" err="1"/>
              <a:t>hyperpartisan</a:t>
            </a:r>
            <a:r>
              <a:rPr lang="en-GB" dirty="0"/>
              <a:t> Twitter. </a:t>
            </a:r>
            <a:r>
              <a:rPr lang="en-GB" i="1" dirty="0"/>
              <a:t>Social Science Computer Review</a:t>
            </a:r>
            <a:r>
              <a:rPr lang="en-GB" dirty="0"/>
              <a:t>, 37(1), 38-54, DOI: 10.1177/0894439317734157. </a:t>
            </a:r>
          </a:p>
        </p:txBody>
      </p:sp>
    </p:spTree>
    <p:extLst>
      <p:ext uri="{BB962C8B-B14F-4D97-AF65-F5344CB8AC3E}">
        <p14:creationId xmlns:p14="http://schemas.microsoft.com/office/powerpoint/2010/main" val="24503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19F7-3274-4235-B555-321EC647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365125"/>
            <a:ext cx="10929257" cy="1325563"/>
          </a:xfrm>
        </p:spPr>
        <p:txBody>
          <a:bodyPr/>
          <a:lstStyle/>
          <a:p>
            <a:r>
              <a:rPr lang="en-GB"/>
              <a:t>Political Realignment in the UK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B3D44-6052-43E6-AA68-7B3043219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9572"/>
            <a:ext cx="6319157" cy="538842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Socio-demographic </a:t>
            </a:r>
            <a:r>
              <a:rPr lang="en-US" i="1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geographical patterning of 2016 referendum vote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Reflected on-going realignment: greater political competition on cultural terrain (vs. economy,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 err="1"/>
              <a:t>Kriesi</a:t>
            </a:r>
            <a:r>
              <a:rPr lang="en-US" dirty="0"/>
              <a:t> &amp; Frey, 2008)</a:t>
            </a:r>
            <a:r>
              <a:rPr lang="en-US" b="1" dirty="0">
                <a:solidFill>
                  <a:srgbClr val="000000"/>
                </a:solidFill>
              </a:rPr>
              <a:t>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Socio-economic division </a:t>
            </a:r>
            <a:r>
              <a:rPr lang="en-US" dirty="0">
                <a:solidFill>
                  <a:srgbClr val="000000"/>
                </a:solidFill>
              </a:rPr>
              <a:t>between remain-voting affluent metropolitan elite clustered in and around London and leave-voting, economically worse off parts of England and Wales (L, Becker et al., 2017)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Political (nationalist) cleavage </a:t>
            </a:r>
            <a:r>
              <a:rPr lang="en-US" dirty="0">
                <a:solidFill>
                  <a:srgbClr val="000000"/>
                </a:solidFill>
              </a:rPr>
              <a:t>between the seat of the U.K government at Westminster, increasingly independent-minded Scotland (R), and Northern Ireland (R) vs. rest of England &amp; Wales (Rennie Short, 2016).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9AC67DC-D33E-417C-8C80-61B6E37D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r="21008" b="-1"/>
          <a:stretch/>
        </p:blipFill>
        <p:spPr>
          <a:xfrm>
            <a:off x="6466114" y="1322614"/>
            <a:ext cx="5725581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B993-40DC-4776-BDE7-18880C53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50485" cy="685799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Rising polarisation fuelled or heightened  by self-selection, clustering and algorithmic filtering on social media?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Two schools: social media is a domain onto itself, unmoored from geography and location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Political talk on social media maps onto geography of entrenched political divisions </a:t>
            </a:r>
          </a:p>
          <a:p>
            <a:endParaRPr lang="en-GB" dirty="0"/>
          </a:p>
          <a:p>
            <a:r>
              <a:rPr lang="en-GB" dirty="0"/>
              <a:t>Test case of Twitter use during UK Referendum campaign to probe off-online dependencies (i.e. to ‘emplace’ echo-chambers, </a:t>
            </a:r>
            <a:r>
              <a:rPr lang="en-GB" dirty="0" err="1"/>
              <a:t>Wojcieszak</a:t>
            </a:r>
            <a:r>
              <a:rPr lang="en-GB" dirty="0"/>
              <a:t>, 2010) </a:t>
            </a:r>
          </a:p>
        </p:txBody>
      </p:sp>
    </p:spTree>
    <p:extLst>
      <p:ext uri="{BB962C8B-B14F-4D97-AF65-F5344CB8AC3E}">
        <p14:creationId xmlns:p14="http://schemas.microsoft.com/office/powerpoint/2010/main" val="398098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A9552-5627-4A32-B36E-C46B2625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Twitter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3A6DA-406B-4FCB-BBE1-7A27F189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42" y="1825624"/>
            <a:ext cx="11824570" cy="5032375"/>
          </a:xfrm>
        </p:spPr>
        <p:txBody>
          <a:bodyPr>
            <a:normAutofit/>
          </a:bodyPr>
          <a:lstStyle/>
          <a:p>
            <a:pPr lvl="0"/>
            <a:r>
              <a:rPr lang="en-GB" b="1" dirty="0"/>
              <a:t>39 hashtags associated with the EU referendum </a:t>
            </a:r>
            <a:r>
              <a:rPr lang="en-GB" dirty="0"/>
              <a:t>campaign (e.g. #</a:t>
            </a:r>
            <a:r>
              <a:rPr lang="en-GB" dirty="0" err="1"/>
              <a:t>voteleave</a:t>
            </a:r>
            <a:r>
              <a:rPr lang="en-GB" dirty="0"/>
              <a:t>, #</a:t>
            </a:r>
            <a:r>
              <a:rPr lang="en-GB" dirty="0" err="1"/>
              <a:t>voteremain</a:t>
            </a:r>
            <a:r>
              <a:rPr lang="en-GB" dirty="0"/>
              <a:t>, #</a:t>
            </a:r>
            <a:r>
              <a:rPr lang="en-GB" dirty="0" err="1"/>
              <a:t>votein</a:t>
            </a:r>
            <a:r>
              <a:rPr lang="en-GB" dirty="0"/>
              <a:t>, #</a:t>
            </a:r>
            <a:r>
              <a:rPr lang="en-GB" dirty="0" err="1"/>
              <a:t>voteout</a:t>
            </a:r>
            <a:r>
              <a:rPr lang="en-GB" dirty="0"/>
              <a:t>, #</a:t>
            </a:r>
            <a:r>
              <a:rPr lang="en-GB" dirty="0" err="1"/>
              <a:t>leaveeu</a:t>
            </a:r>
            <a:r>
              <a:rPr lang="en-GB" dirty="0"/>
              <a:t>, #</a:t>
            </a:r>
            <a:r>
              <a:rPr lang="en-GB" dirty="0" err="1"/>
              <a:t>bremain</a:t>
            </a:r>
            <a:r>
              <a:rPr lang="en-GB" dirty="0"/>
              <a:t>, #</a:t>
            </a:r>
            <a:r>
              <a:rPr lang="en-GB" dirty="0" err="1"/>
              <a:t>strongerin</a:t>
            </a:r>
            <a:r>
              <a:rPr lang="en-GB" dirty="0"/>
              <a:t>, #</a:t>
            </a:r>
            <a:r>
              <a:rPr lang="en-GB" dirty="0" err="1"/>
              <a:t>brexit</a:t>
            </a:r>
            <a:r>
              <a:rPr lang="en-GB" dirty="0"/>
              <a:t>, #</a:t>
            </a:r>
            <a:r>
              <a:rPr lang="en-GB" dirty="0" err="1"/>
              <a:t>euref</a:t>
            </a:r>
            <a:r>
              <a:rPr lang="en-GB" dirty="0"/>
              <a:t>, etc.)</a:t>
            </a:r>
          </a:p>
          <a:p>
            <a:pPr lvl="0"/>
            <a:r>
              <a:rPr lang="en-GB" b="1" dirty="0"/>
              <a:t>Approx. 10M tweets from 15 April-10 July 2016, 795k Twitter profiles </a:t>
            </a:r>
            <a:r>
              <a:rPr lang="en-GB" dirty="0"/>
              <a:t>tweeting  Vote Leave, Vote Remain campaigns</a:t>
            </a:r>
          </a:p>
          <a:p>
            <a:r>
              <a:rPr lang="en-GB" b="1" dirty="0"/>
              <a:t>Geo-located 30,122 unique users who posted 565K tweets</a:t>
            </a:r>
            <a:r>
              <a:rPr lang="en-GB" dirty="0"/>
              <a:t>. 482,193 users tweeted from abroad.   </a:t>
            </a:r>
          </a:p>
          <a:p>
            <a:pPr lvl="0"/>
            <a:r>
              <a:rPr lang="en-GB" dirty="0"/>
              <a:t>40,031 accounts (5% of all users) were deactivated, removed, blocked, set to private, or whose username was altered after the referendum</a:t>
            </a:r>
          </a:p>
          <a:p>
            <a:r>
              <a:rPr lang="en-GB" b="1" dirty="0"/>
              <a:t>34% (or 13,493) of these were suddenly blocked or removed themselves from Twitter </a:t>
            </a:r>
            <a:r>
              <a:rPr lang="en-GB" dirty="0"/>
              <a:t>(i.e. deleted accounts)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1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:\DOCS\RESEARCH\007. Brexit\PARAMETRIZING BREXIT\FIGURES\Brexit Ideological Coordinates.png">
            <a:extLst>
              <a:ext uri="{FF2B5EF4-FFF2-40B4-BE49-F238E27FC236}">
                <a16:creationId xmlns:a16="http://schemas.microsoft.com/office/drawing/2014/main" id="{94288FED-FB68-4574-A6C9-2974797FCB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58" y="1397539"/>
            <a:ext cx="5943600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735026-8992-42B4-8EBD-B67C535D13AE}"/>
              </a:ext>
            </a:extLst>
          </p:cNvPr>
          <p:cNvSpPr txBox="1"/>
          <p:nvPr/>
        </p:nvSpPr>
        <p:spPr>
          <a:xfrm>
            <a:off x="7702658" y="1673817"/>
            <a:ext cx="42000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-Opinion-mining parametric algorithm</a:t>
            </a:r>
          </a:p>
          <a:p>
            <a:r>
              <a:rPr lang="en-US" sz="2400" dirty="0"/>
              <a:t>-Plotted main coordinates of referendum debate</a:t>
            </a:r>
          </a:p>
          <a:p>
            <a:r>
              <a:rPr lang="en-US" sz="2400" dirty="0"/>
              <a:t>-Reverse-geocoded location of users to postcode level </a:t>
            </a:r>
          </a:p>
          <a:p>
            <a:r>
              <a:rPr lang="en-US" sz="2400" dirty="0"/>
              <a:t>-Mapped ideological variables onto electoral wards in England, Wales, Scotland, and Local Authority Districts in Northern Ireland </a:t>
            </a:r>
          </a:p>
        </p:txBody>
      </p:sp>
    </p:spTree>
    <p:extLst>
      <p:ext uri="{BB962C8B-B14F-4D97-AF65-F5344CB8AC3E}">
        <p14:creationId xmlns:p14="http://schemas.microsoft.com/office/powerpoint/2010/main" val="30127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126E7B-BDC6-4E38-BE4B-2FEA2E23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28255"/>
            <a:ext cx="10099964" cy="4128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6300E-1E49-4918-8FFE-9D258793DF4B}"/>
              </a:ext>
            </a:extLst>
          </p:cNvPr>
          <p:cNvSpPr txBox="1"/>
          <p:nvPr/>
        </p:nvSpPr>
        <p:spPr>
          <a:xfrm>
            <a:off x="762000" y="5209309"/>
            <a:ext cx="987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line indicates the probability of nationalist versus globalist (a) and populist versus economist (b) sentiments, respectively. Plotted dots indicate the position of each of the half million messages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54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DC914-6BCF-4C3C-A089-3339B29F6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Brexit ideological divides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4D7D-5FAB-4F4F-84F4-52AFAA15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825624"/>
            <a:ext cx="11006328" cy="4867783"/>
          </a:xfrm>
        </p:spPr>
        <p:txBody>
          <a:bodyPr>
            <a:normAutofit/>
          </a:bodyPr>
          <a:lstStyle/>
          <a:p>
            <a:r>
              <a:rPr lang="en-US" dirty="0"/>
              <a:t>For most of the campaign, the </a:t>
            </a:r>
            <a:r>
              <a:rPr lang="en-US" b="1" dirty="0"/>
              <a:t>nationalist discourse </a:t>
            </a:r>
            <a:r>
              <a:rPr lang="en-US" dirty="0"/>
              <a:t>was more prevalent than references to Britain’s place in the world (</a:t>
            </a:r>
            <a:r>
              <a:rPr lang="en-US" b="1" dirty="0"/>
              <a:t>globalism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Most tweets in the period (61%) dwelled on </a:t>
            </a:r>
            <a:r>
              <a:rPr lang="en-US" b="1" dirty="0"/>
              <a:t>economic</a:t>
            </a:r>
            <a:r>
              <a:rPr lang="en-US" dirty="0"/>
              <a:t> </a:t>
            </a:r>
            <a:r>
              <a:rPr lang="en-US" b="1" dirty="0"/>
              <a:t>implications</a:t>
            </a:r>
            <a:r>
              <a:rPr lang="en-US" dirty="0"/>
              <a:t> of the decision to leave the E.U.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Messages with a strong </a:t>
            </a:r>
            <a:r>
              <a:rPr lang="en-US" b="1" dirty="0"/>
              <a:t>populist appeal </a:t>
            </a:r>
            <a:r>
              <a:rPr lang="en-US" dirty="0"/>
              <a:t>accounted for less than 40% of messages, grew in frequency in the lead-up to the vote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03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:\DOCS\RESEARCH\007. Brexit\PARAMETRIZING BREXIT\FIGURES\Figure_04.png">
            <a:extLst>
              <a:ext uri="{FF2B5EF4-FFF2-40B4-BE49-F238E27FC236}">
                <a16:creationId xmlns:a16="http://schemas.microsoft.com/office/drawing/2014/main" id="{D613AF42-0DC5-4756-B260-E8B5F15A46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871" y="310243"/>
            <a:ext cx="10874829" cy="6417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19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B5B92-7096-48D7-8F58-E41148C6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044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8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1504</Words>
  <Application>Microsoft Office PowerPoint</Application>
  <PresentationFormat>Widescreen</PresentationFormat>
  <Paragraphs>110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    Polarisation, Echo-chambers and Bots on Twitter During the Brexit Referendum Campaign</vt:lpstr>
      <vt:lpstr>Political Realignment in the UK</vt:lpstr>
      <vt:lpstr>PowerPoint Presentation</vt:lpstr>
      <vt:lpstr>Twitter study </vt:lpstr>
      <vt:lpstr>PowerPoint Presentation</vt:lpstr>
      <vt:lpstr>PowerPoint Presentation</vt:lpstr>
      <vt:lpstr>Brexit ideological divides </vt:lpstr>
      <vt:lpstr>PowerPoint Presentation</vt:lpstr>
      <vt:lpstr>PowerPoint Presentation</vt:lpstr>
      <vt:lpstr>PowerPoint Presentation</vt:lpstr>
      <vt:lpstr>Brexit bots</vt:lpstr>
      <vt:lpstr>PowerPoint Presentation</vt:lpstr>
      <vt:lpstr>PowerPoint Presentation</vt:lpstr>
      <vt:lpstr>Botnets joined and completed cascades faster than active users</vt:lpstr>
      <vt:lpstr>Bot Content </vt:lpstr>
      <vt:lpstr>Conclusions </vt:lpstr>
      <vt:lpstr>References: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Mercea, Dan</dc:creator>
  <cp:lastModifiedBy>Mercea, Dan</cp:lastModifiedBy>
  <cp:revision>17</cp:revision>
  <dcterms:created xsi:type="dcterms:W3CDTF">2019-06-17T09:57:56Z</dcterms:created>
  <dcterms:modified xsi:type="dcterms:W3CDTF">2019-06-17T12:35:35Z</dcterms:modified>
</cp:coreProperties>
</file>