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56" r:id="rId2"/>
    <p:sldId id="259" r:id="rId3"/>
    <p:sldId id="321" r:id="rId4"/>
    <p:sldId id="278" r:id="rId5"/>
    <p:sldId id="258" r:id="rId6"/>
    <p:sldId id="260" r:id="rId7"/>
    <p:sldId id="279" r:id="rId8"/>
    <p:sldId id="262" r:id="rId9"/>
    <p:sldId id="263" r:id="rId10"/>
    <p:sldId id="264" r:id="rId11"/>
    <p:sldId id="323" r:id="rId12"/>
    <p:sldId id="281" r:id="rId13"/>
    <p:sldId id="282" r:id="rId14"/>
    <p:sldId id="283" r:id="rId15"/>
    <p:sldId id="284" r:id="rId16"/>
    <p:sldId id="320" r:id="rId17"/>
    <p:sldId id="285" r:id="rId18"/>
    <p:sldId id="32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96BFC-EF92-4758-B9DE-584C6EB1E804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B4BF4-2174-4949-A709-63B6E0D7D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7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B4BF4-2174-4949-A709-63B6E0D7D1B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83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24A1-E808-4D1D-AB15-AA96A1E13DBC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D4F5-3007-48FE-83CE-BF9E65555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9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24A1-E808-4D1D-AB15-AA96A1E13DBC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D4F5-3007-48FE-83CE-BF9E65555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04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24A1-E808-4D1D-AB15-AA96A1E13DBC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D4F5-3007-48FE-83CE-BF9E65555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122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3: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0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24A1-E808-4D1D-AB15-AA96A1E13DBC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D4F5-3007-48FE-83CE-BF9E65555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6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24A1-E808-4D1D-AB15-AA96A1E13DBC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D4F5-3007-48FE-83CE-BF9E65555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20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24A1-E808-4D1D-AB15-AA96A1E13DBC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D4F5-3007-48FE-83CE-BF9E65555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41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24A1-E808-4D1D-AB15-AA96A1E13DBC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D4F5-3007-48FE-83CE-BF9E65555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59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24A1-E808-4D1D-AB15-AA96A1E13DBC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D4F5-3007-48FE-83CE-BF9E65555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2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24A1-E808-4D1D-AB15-AA96A1E13DBC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D4F5-3007-48FE-83CE-BF9E65555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78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24A1-E808-4D1D-AB15-AA96A1E13DBC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D4F5-3007-48FE-83CE-BF9E65555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31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24A1-E808-4D1D-AB15-AA96A1E13DBC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D4F5-3007-48FE-83CE-BF9E65555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99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624A1-E808-4D1D-AB15-AA96A1E13DBC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7D4F5-3007-48FE-83CE-BF9E65555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46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4.svg"/><Relationship Id="rId18" Type="http://schemas.openxmlformats.org/officeDocument/2006/relationships/image" Target="../media/image22.jpe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18.png"/><Relationship Id="rId17" Type="http://schemas.openxmlformats.org/officeDocument/2006/relationships/image" Target="../media/image21.jpeg"/><Relationship Id="rId2" Type="http://schemas.openxmlformats.org/officeDocument/2006/relationships/image" Target="../media/image13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0.sv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7CD0B7-362E-4FC5-942A-2FD0F9C72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6282"/>
            <a:ext cx="9144000" cy="1376948"/>
          </a:xfrm>
        </p:spPr>
        <p:txBody>
          <a:bodyPr>
            <a:noAutofit/>
          </a:bodyPr>
          <a:lstStyle/>
          <a:p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</a:rPr>
              <a:t>Linguistics and disinformation: motivations for sharing fake news </a:t>
            </a: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71F5E3-2468-4A3A-846F-953345787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184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William Dance</a:t>
            </a:r>
          </a:p>
          <a:p>
            <a:r>
              <a:rPr lang="en-GB" dirty="0"/>
              <a:t>Linguistics and English Language (LAEL)</a:t>
            </a:r>
          </a:p>
          <a:p>
            <a:r>
              <a:rPr lang="en-GB" dirty="0"/>
              <a:t> Lancaster University</a:t>
            </a:r>
          </a:p>
          <a:p>
            <a:r>
              <a:rPr lang="en-GB" dirty="0"/>
              <a:t>@</a:t>
            </a:r>
            <a:r>
              <a:rPr lang="en-GB" dirty="0" err="1"/>
              <a:t>williampdance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Image result for lancaster uni logo">
            <a:extLst>
              <a:ext uri="{FF2B5EF4-FFF2-40B4-BE49-F238E27FC236}">
                <a16:creationId xmlns:a16="http://schemas.microsoft.com/office/drawing/2014/main" xmlns="" id="{0459B10A-12BD-431A-92E8-2D68A07DD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406" y="66540"/>
            <a:ext cx="2404533" cy="148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90207ED-3040-4CA5-B714-362C032D4015}"/>
              </a:ext>
            </a:extLst>
          </p:cNvPr>
          <p:cNvGrpSpPr/>
          <p:nvPr/>
        </p:nvGrpSpPr>
        <p:grpSpPr>
          <a:xfrm>
            <a:off x="1" y="128072"/>
            <a:ext cx="3181350" cy="1488961"/>
            <a:chOff x="150758" y="406907"/>
            <a:chExt cx="3386765" cy="166118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FA6A42B4-8CE9-4204-A65E-5EDCA5517B06}"/>
                </a:ext>
              </a:extLst>
            </p:cNvPr>
            <p:cNvGrpSpPr/>
            <p:nvPr/>
          </p:nvGrpSpPr>
          <p:grpSpPr>
            <a:xfrm>
              <a:off x="150758" y="910390"/>
              <a:ext cx="3386765" cy="1157702"/>
              <a:chOff x="5938076" y="414866"/>
              <a:chExt cx="3386765" cy="115770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DC611A56-BE1F-4228-B2E0-29BB1CF24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934" b="89404" l="5393" r="89888">
                            <a14:foregroundMark x1="76854" y1="66887" x2="76854" y2="66887"/>
                            <a14:foregroundMark x1="55281" y1="63576" x2="66966" y2="63576"/>
                            <a14:foregroundMark x1="66966" y1="63576" x2="81348" y2="62914"/>
                            <a14:foregroundMark x1="81348" y1="62914" x2="88764" y2="37748"/>
                            <a14:foregroundMark x1="88764" y1="37748" x2="76404" y2="16556"/>
                            <a14:foregroundMark x1="76404" y1="16556" x2="40225" y2="9272"/>
                            <a14:foregroundMark x1="40225" y1="9272" x2="5393" y2="31788"/>
                            <a14:foregroundMark x1="5393" y1="31788" x2="10337" y2="62252"/>
                            <a14:foregroundMark x1="10337" y1="62252" x2="37528" y2="84768"/>
                            <a14:foregroundMark x1="37528" y1="84768" x2="52135" y2="86093"/>
                            <a14:foregroundMark x1="52135" y1="86093" x2="69438" y2="75497"/>
                            <a14:foregroundMark x1="69438" y1="75497" x2="74382" y2="6490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38076" y="414866"/>
                <a:ext cx="3386765" cy="1157702"/>
              </a:xfrm>
              <a:prstGeom prst="rect">
                <a:avLst/>
              </a:prstGeom>
            </p:spPr>
          </p:pic>
          <p:pic>
            <p:nvPicPr>
              <p:cNvPr id="7" name="Picture 4" descr="FORGE: Forensic Linguistics RG, Lancaster Uni">
                <a:extLst>
                  <a:ext uri="{FF2B5EF4-FFF2-40B4-BE49-F238E27FC236}">
                    <a16:creationId xmlns:a16="http://schemas.microsoft.com/office/drawing/2014/main" xmlns="" id="{8100EA11-AFFA-4BD2-A35F-565D55D678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93720" y="765116"/>
                <a:ext cx="658168" cy="658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CD21B25D-FED3-4378-A5BC-F0F4FEEE1E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1567"/>
            <a:stretch/>
          </p:blipFill>
          <p:spPr>
            <a:xfrm>
              <a:off x="218351" y="406907"/>
              <a:ext cx="3075265" cy="619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9505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127872-88A7-4039-B28D-46D2CCDC6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Closed; Hiding/Hidden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0BC3BBE-5844-4061-9879-4316DD246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728378"/>
              </p:ext>
            </p:extLst>
          </p:nvPr>
        </p:nvGraphicFramePr>
        <p:xfrm>
          <a:off x="651709" y="2003742"/>
          <a:ext cx="4465722" cy="2850515"/>
        </p:xfrm>
        <a:graphic>
          <a:graphicData uri="http://schemas.openxmlformats.org/drawingml/2006/table">
            <a:tbl>
              <a:tblPr firstRow="1" firstCol="1" bandRow="1"/>
              <a:tblGrid>
                <a:gridCol w="4465722">
                  <a:extLst>
                    <a:ext uri="{9D8B030D-6E8A-4147-A177-3AD203B41FA5}">
                      <a16:colId xmlns:a16="http://schemas.microsoft.com/office/drawing/2014/main" xmlns="" val="106025896"/>
                    </a:ext>
                  </a:extLst>
                </a:gridCol>
              </a:tblGrid>
              <a:tr h="13255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cover up; hiding; anon; classified; secret; burying; disappears; concealed; disguised; secret_society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266594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4077AE-ECCE-4082-AD0F-5A374E6FAA52}"/>
              </a:ext>
            </a:extLst>
          </p:cNvPr>
          <p:cNvSpPr txBox="1"/>
          <p:nvPr/>
        </p:nvSpPr>
        <p:spPr>
          <a:xfrm>
            <a:off x="5261811" y="2003742"/>
            <a:ext cx="693018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/>
              <a:t>Poverty of knowledge can contribute to falling victim to deception (</a:t>
            </a:r>
            <a:r>
              <a:rPr lang="en-GB" sz="2500" dirty="0" err="1"/>
              <a:t>Urchs</a:t>
            </a:r>
            <a:r>
              <a:rPr lang="en-GB" sz="2500" dirty="0"/>
              <a:t>, 2007)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500" dirty="0"/>
              <a:t>people rely on news to bring them the knowledge that they are impoverished of</a:t>
            </a:r>
          </a:p>
          <a:p>
            <a:endParaRPr lang="en-GB" sz="2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/>
              <a:t>Therefore: stories that were </a:t>
            </a:r>
            <a:r>
              <a:rPr lang="en-GB" sz="2500" i="1" dirty="0"/>
              <a:t>hidden</a:t>
            </a:r>
            <a:r>
              <a:rPr lang="en-GB" sz="2500" dirty="0"/>
              <a:t> or </a:t>
            </a:r>
            <a:r>
              <a:rPr lang="en-GB" sz="2500" i="1" dirty="0"/>
              <a:t>concealed</a:t>
            </a:r>
            <a:r>
              <a:rPr lang="en-GB" sz="2500" dirty="0"/>
              <a:t> will have a bigger impact and are more likely to be consumed</a:t>
            </a:r>
          </a:p>
          <a:p>
            <a:endParaRPr lang="en-GB" sz="25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i="1" dirty="0"/>
              <a:t>However…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20491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127872-88A7-4039-B28D-46D2CCDC6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Open; Finding; Showing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0BC3BBE-5844-4061-9879-4316DD246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824651"/>
              </p:ext>
            </p:extLst>
          </p:nvPr>
        </p:nvGraphicFramePr>
        <p:xfrm>
          <a:off x="362951" y="2533694"/>
          <a:ext cx="4465722" cy="2118995"/>
        </p:xfrm>
        <a:graphic>
          <a:graphicData uri="http://schemas.openxmlformats.org/drawingml/2006/table">
            <a:tbl>
              <a:tblPr firstRow="1" firstCol="1" bandRow="1"/>
              <a:tblGrid>
                <a:gridCol w="4465722">
                  <a:extLst>
                    <a:ext uri="{9D8B030D-6E8A-4147-A177-3AD203B41FA5}">
                      <a16:colId xmlns:a16="http://schemas.microsoft.com/office/drawing/2014/main" xmlns="" val="106025896"/>
                    </a:ext>
                  </a:extLst>
                </a:gridCol>
              </a:tblGrid>
              <a:tr h="13255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show; find; reveals; discovered; exposes; open; revealed; uncovers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266594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4077AE-ECCE-4082-AD0F-5A374E6FAA52}"/>
              </a:ext>
            </a:extLst>
          </p:cNvPr>
          <p:cNvSpPr txBox="1"/>
          <p:nvPr/>
        </p:nvSpPr>
        <p:spPr>
          <a:xfrm>
            <a:off x="4882817" y="2533694"/>
            <a:ext cx="69462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They can never have heard these stories before because they are fabricated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Therefore: </a:t>
            </a:r>
            <a:r>
              <a:rPr lang="en-GB" sz="2800" i="1" dirty="0"/>
              <a:t>everything</a:t>
            </a:r>
            <a:r>
              <a:rPr lang="en-GB" sz="2800" dirty="0"/>
              <a:t> is a revelation because it is invented knowledge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Fake stories tap into political resentment by claiming to expose people in the public eye</a:t>
            </a:r>
          </a:p>
        </p:txBody>
      </p:sp>
    </p:spTree>
    <p:extLst>
      <p:ext uri="{BB962C8B-B14F-4D97-AF65-F5344CB8AC3E}">
        <p14:creationId xmlns:p14="http://schemas.microsoft.com/office/powerpoint/2010/main" val="116287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127872-88A7-4039-B28D-46D2CCDC6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Dead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0BC3BBE-5844-4061-9879-4316DD246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594316"/>
              </p:ext>
            </p:extLst>
          </p:nvPr>
        </p:nvGraphicFramePr>
        <p:xfrm>
          <a:off x="651709" y="2003742"/>
          <a:ext cx="4465722" cy="2850515"/>
        </p:xfrm>
        <a:graphic>
          <a:graphicData uri="http://schemas.openxmlformats.org/drawingml/2006/table">
            <a:tbl>
              <a:tblPr firstRow="1" firstCol="1" bandRow="1"/>
              <a:tblGrid>
                <a:gridCol w="4465722">
                  <a:extLst>
                    <a:ext uri="{9D8B030D-6E8A-4147-A177-3AD203B41FA5}">
                      <a16:colId xmlns:a16="http://schemas.microsoft.com/office/drawing/2014/main" xmlns="" val="106025896"/>
                    </a:ext>
                  </a:extLst>
                </a:gridCol>
              </a:tblGrid>
              <a:tr h="13255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killer; massacre; murder; deadly; deaths; slaughter; genocide; assassinated; homicide; execute; deaths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266594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4077AE-ECCE-4082-AD0F-5A374E6FAA52}"/>
              </a:ext>
            </a:extLst>
          </p:cNvPr>
          <p:cNvSpPr txBox="1"/>
          <p:nvPr/>
        </p:nvSpPr>
        <p:spPr>
          <a:xfrm>
            <a:off x="6096000" y="2003742"/>
            <a:ext cx="57751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Data: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/>
              <a:t>Factually incorrect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/>
              <a:t>Far-right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/>
              <a:t>Sensationalist</a:t>
            </a:r>
          </a:p>
          <a:p>
            <a:pPr marL="457200" indent="-457200">
              <a:buFont typeface="+mj-lt"/>
              <a:buAutoNum type="arabicPeriod"/>
            </a:pPr>
            <a:endParaRPr lang="en-GB" sz="3200" dirty="0"/>
          </a:p>
          <a:p>
            <a:r>
              <a:rPr lang="en-GB" sz="3200" dirty="0"/>
              <a:t>Tabloid-style sensationalism is more emotive and dramatic – thus the emphasis on death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1F5D580-CA2D-4B52-977B-B5AD1CEFE77D}"/>
              </a:ext>
            </a:extLst>
          </p:cNvPr>
          <p:cNvCxnSpPr/>
          <p:nvPr/>
        </p:nvCxnSpPr>
        <p:spPr>
          <a:xfrm>
            <a:off x="6096000" y="2807369"/>
            <a:ext cx="3657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27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127872-88A7-4039-B28D-46D2CCDC6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Evaluation: false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0BC3BBE-5844-4061-9879-4316DD246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377323"/>
              </p:ext>
            </p:extLst>
          </p:nvPr>
        </p:nvGraphicFramePr>
        <p:xfrm>
          <a:off x="651709" y="2003742"/>
          <a:ext cx="4465722" cy="3582035"/>
        </p:xfrm>
        <a:graphic>
          <a:graphicData uri="http://schemas.openxmlformats.org/drawingml/2006/table">
            <a:tbl>
              <a:tblPr firstRow="1" firstCol="1" bandRow="1"/>
              <a:tblGrid>
                <a:gridCol w="4465722">
                  <a:extLst>
                    <a:ext uri="{9D8B030D-6E8A-4147-A177-3AD203B41FA5}">
                      <a16:colId xmlns:a16="http://schemas.microsoft.com/office/drawing/2014/main" xmlns="" val="106025896"/>
                    </a:ext>
                  </a:extLst>
                </a:gridCol>
              </a:tblGrid>
              <a:tr h="13255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lies; liars; disingenuous; nonsense; false; charade; deception; kidding; </a:t>
                      </a:r>
                      <a:r>
                        <a:rPr lang="en-GB" sz="32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telling_lies</a:t>
                      </a:r>
                      <a:r>
                        <a:rPr lang="en-GB" sz="3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fabricated; misleading; fiction; crafty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266594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4077AE-ECCE-4082-AD0F-5A374E6FAA52}"/>
              </a:ext>
            </a:extLst>
          </p:cNvPr>
          <p:cNvSpPr txBox="1"/>
          <p:nvPr/>
        </p:nvSpPr>
        <p:spPr>
          <a:xfrm>
            <a:off x="5390147" y="2003742"/>
            <a:ext cx="68018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“the declining trust in mainstream media could be both a cause and a consequence of fake news gaining more traction.” (Allcott and Gentzkow, 2017)</a:t>
            </a:r>
          </a:p>
          <a:p>
            <a:endParaRPr lang="en-GB" sz="2800" dirty="0"/>
          </a:p>
          <a:p>
            <a:r>
              <a:rPr lang="en-GB" sz="2800" dirty="0"/>
              <a:t>Trust, both off and on social media, is decreasing in the global north (Reuters, 2018)</a:t>
            </a:r>
          </a:p>
        </p:txBody>
      </p:sp>
    </p:spTree>
    <p:extLst>
      <p:ext uri="{BB962C8B-B14F-4D97-AF65-F5344CB8AC3E}">
        <p14:creationId xmlns:p14="http://schemas.microsoft.com/office/powerpoint/2010/main" val="124056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127872-88A7-4039-B28D-46D2CCDC6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Judgement of appearance: Negative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0BC3BBE-5844-4061-9879-4316DD246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556800"/>
              </p:ext>
            </p:extLst>
          </p:nvPr>
        </p:nvGraphicFramePr>
        <p:xfrm>
          <a:off x="651709" y="2003742"/>
          <a:ext cx="4465722" cy="2850515"/>
        </p:xfrm>
        <a:graphic>
          <a:graphicData uri="http://schemas.openxmlformats.org/drawingml/2006/table">
            <a:tbl>
              <a:tblPr firstRow="1" firstCol="1" bandRow="1"/>
              <a:tblGrid>
                <a:gridCol w="4465722">
                  <a:extLst>
                    <a:ext uri="{9D8B030D-6E8A-4147-A177-3AD203B41FA5}">
                      <a16:colId xmlns:a16="http://schemas.microsoft.com/office/drawing/2014/main" xmlns="" val="106025896"/>
                    </a:ext>
                  </a:extLst>
                </a:gridCol>
              </a:tblGrid>
              <a:tr h="13255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nasty; disgusting; vulgar; horrible; despicable; trashy; tasteless; vile; awful; tainted; soul-less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266594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4077AE-ECCE-4082-AD0F-5A374E6FAA52}"/>
              </a:ext>
            </a:extLst>
          </p:cNvPr>
          <p:cNvSpPr txBox="1"/>
          <p:nvPr/>
        </p:nvSpPr>
        <p:spPr>
          <a:xfrm>
            <a:off x="5390147" y="2090171"/>
            <a:ext cx="68018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Negative sentiment: anger</a:t>
            </a:r>
          </a:p>
          <a:p>
            <a:endParaRPr lang="en-GB" sz="2800" dirty="0"/>
          </a:p>
          <a:p>
            <a:r>
              <a:rPr lang="en-GB" sz="2800" dirty="0"/>
              <a:t>Usage: </a:t>
            </a:r>
            <a:r>
              <a:rPr lang="en-GB" sz="2800" i="1" dirty="0"/>
              <a:t>disgusting</a:t>
            </a:r>
            <a:r>
              <a:rPr lang="en-GB" sz="2800" dirty="0"/>
              <a:t> [noun]</a:t>
            </a:r>
          </a:p>
          <a:p>
            <a:endParaRPr lang="en-GB" sz="2800" dirty="0"/>
          </a:p>
          <a:p>
            <a:r>
              <a:rPr lang="en-GB" sz="2800" dirty="0"/>
              <a:t>Example: </a:t>
            </a:r>
            <a:r>
              <a:rPr lang="en-GB" sz="2800" i="1" dirty="0"/>
              <a:t>disgusting conspiracy; disgusting FBI; disgusting supporters; disgusting media</a:t>
            </a:r>
          </a:p>
        </p:txBody>
      </p:sp>
    </p:spTree>
    <p:extLst>
      <p:ext uri="{BB962C8B-B14F-4D97-AF65-F5344CB8AC3E}">
        <p14:creationId xmlns:p14="http://schemas.microsoft.com/office/powerpoint/2010/main" val="81934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127872-88A7-4039-B28D-46D2CCDC6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Degree: boosters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0BC3BBE-5844-4061-9879-4316DD246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800944"/>
              </p:ext>
            </p:extLst>
          </p:nvPr>
        </p:nvGraphicFramePr>
        <p:xfrm>
          <a:off x="651709" y="2003742"/>
          <a:ext cx="4465722" cy="2850515"/>
        </p:xfrm>
        <a:graphic>
          <a:graphicData uri="http://schemas.openxmlformats.org/drawingml/2006/table">
            <a:tbl>
              <a:tblPr firstRow="1" firstCol="1" bandRow="1"/>
              <a:tblGrid>
                <a:gridCol w="4465722">
                  <a:extLst>
                    <a:ext uri="{9D8B030D-6E8A-4147-A177-3AD203B41FA5}">
                      <a16:colId xmlns:a16="http://schemas.microsoft.com/office/drawing/2014/main" xmlns="" val="106025896"/>
                    </a:ext>
                  </a:extLst>
                </a:gridCol>
              </a:tblGrid>
              <a:tr h="13255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really; more; very; so; </a:t>
                      </a:r>
                      <a:r>
                        <a:rPr lang="en-GB" sz="32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such_a</a:t>
                      </a:r>
                      <a:r>
                        <a:rPr lang="en-GB" sz="3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far; extremely; </a:t>
                      </a:r>
                      <a:r>
                        <a:rPr lang="en-GB" sz="32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as_hell</a:t>
                      </a:r>
                      <a:r>
                        <a:rPr lang="en-GB" sz="3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awfully; heavily; seriously; </a:t>
                      </a:r>
                      <a:r>
                        <a:rPr lang="en-GB" sz="3200" dirty="0"/>
                        <a:t>particularly</a:t>
                      </a:r>
                      <a:endParaRPr lang="en-GB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53" marR="1925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266594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4077AE-ECCE-4082-AD0F-5A374E6FAA52}"/>
              </a:ext>
            </a:extLst>
          </p:cNvPr>
          <p:cNvSpPr txBox="1"/>
          <p:nvPr/>
        </p:nvSpPr>
        <p:spPr>
          <a:xfrm>
            <a:off x="5261811" y="2228670"/>
            <a:ext cx="68018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highlight>
                  <a:srgbClr val="000000"/>
                </a:highlight>
              </a:rPr>
              <a:t>Intensifiers that amplify to a high degree (but not the upper extreme)</a:t>
            </a:r>
          </a:p>
          <a:p>
            <a:pPr algn="ctr"/>
            <a:endParaRPr lang="en-GB" sz="3200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r>
              <a:rPr lang="en-GB" sz="3200" dirty="0"/>
              <a:t>   Not just negative evaluation:</a:t>
            </a:r>
            <a:endParaRPr lang="en-GB" sz="32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8CFDAD5-4217-4EDD-A351-053CC81E8E8E}"/>
              </a:ext>
            </a:extLst>
          </p:cNvPr>
          <p:cNvGrpSpPr/>
          <p:nvPr/>
        </p:nvGrpSpPr>
        <p:grpSpPr>
          <a:xfrm>
            <a:off x="478254" y="5167311"/>
            <a:ext cx="11585410" cy="1446550"/>
            <a:chOff x="478254" y="5222199"/>
            <a:chExt cx="11585410" cy="14465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F69842E-1E4B-4A42-AC8B-8E514F021AC6}"/>
                </a:ext>
              </a:extLst>
            </p:cNvPr>
            <p:cNvSpPr txBox="1"/>
            <p:nvPr/>
          </p:nvSpPr>
          <p:spPr>
            <a:xfrm>
              <a:off x="478254" y="5222199"/>
              <a:ext cx="5617746" cy="1446550"/>
            </a:xfrm>
            <a:prstGeom prst="rect">
              <a:avLst/>
            </a:prstGeom>
            <a:noFill/>
          </p:spPr>
          <p:txBody>
            <a:bodyPr wrap="square" numCol="1" spcCol="720000" rtlCol="0">
              <a:spAutoFit/>
            </a:bodyPr>
            <a:lstStyle/>
            <a:p>
              <a:r>
                <a:rPr lang="en-GB" sz="2200" i="1" dirty="0">
                  <a:solidFill>
                    <a:srgbClr val="002060"/>
                  </a:solidFill>
                </a:rPr>
                <a:t> Leave it to the trolls to stoop to this , and much worse</a:t>
              </a:r>
            </a:p>
            <a:p>
              <a:endParaRPr lang="en-GB" sz="2200" i="1" dirty="0">
                <a:solidFill>
                  <a:srgbClr val="002060"/>
                </a:solidFill>
              </a:endParaRPr>
            </a:p>
            <a:p>
              <a:r>
                <a:rPr lang="en-GB" sz="2200" i="1" dirty="0">
                  <a:solidFill>
                    <a:srgbClr val="002060"/>
                  </a:solidFill>
                </a:rPr>
                <a:t>Something is seriously wrong with the #DOJ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170710E-ECE3-4C1F-94FC-8F18AA3D4061}"/>
                </a:ext>
              </a:extLst>
            </p:cNvPr>
            <p:cNvSpPr txBox="1"/>
            <p:nvPr/>
          </p:nvSpPr>
          <p:spPr>
            <a:xfrm>
              <a:off x="6320589" y="5222199"/>
              <a:ext cx="57430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i="1" dirty="0">
                  <a:solidFill>
                    <a:srgbClr val="002060"/>
                  </a:solidFill>
                </a:rPr>
                <a:t>Also a  very good sign this is another false flag</a:t>
              </a:r>
            </a:p>
            <a:p>
              <a:endParaRPr lang="en-GB" sz="2200" i="1" dirty="0">
                <a:solidFill>
                  <a:srgbClr val="002060"/>
                </a:solidFill>
              </a:endParaRPr>
            </a:p>
            <a:p>
              <a:r>
                <a:rPr lang="en-GB" sz="2200" i="1" dirty="0">
                  <a:solidFill>
                    <a:srgbClr val="002060"/>
                  </a:solidFill>
                </a:rPr>
                <a:t>David HOGG has been astonishingly articulate &amp;; highly skilled at spreading a new narrative</a:t>
              </a:r>
              <a:endParaRPr lang="en-GB" sz="2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179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B634D9-6773-4990-BDCA-499EBE96D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534" y="-15381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400" dirty="0">
                <a:solidFill>
                  <a:schemeClr val="tx1"/>
                </a:solidFill>
              </a:rPr>
              <a:t>What does all of this mean?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527F9B-BFDE-4A2D-B814-9432AE01B1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740" y="1311371"/>
            <a:ext cx="6362607" cy="530714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514350"/>
            <a:r>
              <a:rPr lang="en-US" sz="2000" dirty="0">
                <a:solidFill>
                  <a:schemeClr val="tx1"/>
                </a:solidFill>
              </a:rPr>
              <a:t>Declining trust conditions fake news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All fake articles are revelations as they are fabricated and therefore could not have been previously seen</a:t>
            </a:r>
          </a:p>
          <a:p>
            <a:pPr marL="514350"/>
            <a:endParaRPr lang="en-US" sz="2000" dirty="0">
              <a:solidFill>
                <a:schemeClr val="tx1"/>
              </a:solidFill>
            </a:endParaRPr>
          </a:p>
          <a:p>
            <a:pPr marL="514350"/>
            <a:r>
              <a:rPr lang="en-US" sz="2000" dirty="0">
                <a:solidFill>
                  <a:schemeClr val="tx1"/>
                </a:solidFill>
              </a:rPr>
              <a:t>People are </a:t>
            </a:r>
            <a:r>
              <a:rPr lang="en-US" sz="2000" i="1" dirty="0">
                <a:solidFill>
                  <a:schemeClr val="tx1"/>
                </a:solidFill>
              </a:rPr>
              <a:t>very</a:t>
            </a:r>
            <a:r>
              <a:rPr lang="en-US" sz="2000" dirty="0">
                <a:solidFill>
                  <a:schemeClr val="tx1"/>
                </a:solidFill>
              </a:rPr>
              <a:t> passionate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It isn’t just </a:t>
            </a:r>
            <a:r>
              <a:rPr lang="en-US" sz="2000" i="1" dirty="0">
                <a:solidFill>
                  <a:schemeClr val="tx1"/>
                </a:solidFill>
              </a:rPr>
              <a:t>careless</a:t>
            </a:r>
            <a:r>
              <a:rPr lang="en-US" sz="2000" dirty="0">
                <a:solidFill>
                  <a:schemeClr val="tx1"/>
                </a:solidFill>
              </a:rPr>
              <a:t>, it’s </a:t>
            </a:r>
            <a:r>
              <a:rPr lang="en-US" sz="2000" i="1" dirty="0">
                <a:solidFill>
                  <a:schemeClr val="tx1"/>
                </a:solidFill>
              </a:rPr>
              <a:t>extremely careless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It isn’t just </a:t>
            </a:r>
            <a:r>
              <a:rPr lang="en-US" sz="2000" i="1" dirty="0">
                <a:solidFill>
                  <a:schemeClr val="tx1"/>
                </a:solidFill>
              </a:rPr>
              <a:t>great</a:t>
            </a:r>
            <a:r>
              <a:rPr lang="en-US" sz="2000" dirty="0">
                <a:solidFill>
                  <a:schemeClr val="tx1"/>
                </a:solidFill>
              </a:rPr>
              <a:t>, it’s </a:t>
            </a:r>
            <a:r>
              <a:rPr lang="en-US" sz="2000" i="1" dirty="0">
                <a:solidFill>
                  <a:schemeClr val="tx1"/>
                </a:solidFill>
              </a:rPr>
              <a:t>very great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People’s emotions compromise their critical faculties</a:t>
            </a:r>
          </a:p>
          <a:p>
            <a:pPr marL="457200" lvl="1"/>
            <a:endParaRPr lang="en-US" sz="2000" dirty="0">
              <a:solidFill>
                <a:schemeClr val="tx1"/>
              </a:solidFill>
            </a:endParaRPr>
          </a:p>
          <a:p>
            <a:pPr marL="514350" lvl="0"/>
            <a:r>
              <a:rPr lang="en-US" sz="2000" dirty="0">
                <a:solidFill>
                  <a:schemeClr val="tx1"/>
                </a:solidFill>
              </a:rPr>
              <a:t>People </a:t>
            </a:r>
            <a:r>
              <a:rPr lang="en-US" sz="2000" i="1" dirty="0">
                <a:solidFill>
                  <a:schemeClr val="tx1"/>
                </a:solidFill>
              </a:rPr>
              <a:t>use</a:t>
            </a:r>
            <a:r>
              <a:rPr lang="en-US" sz="2000" dirty="0">
                <a:solidFill>
                  <a:schemeClr val="tx1"/>
                </a:solidFill>
              </a:rPr>
              <a:t> fake news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They use fake news as an authoritative source to underpin their arguments and support their beliefs: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[article] </a:t>
            </a:r>
            <a:r>
              <a:rPr lang="en-US" i="1" dirty="0">
                <a:solidFill>
                  <a:schemeClr val="tx1"/>
                </a:solidFill>
              </a:rPr>
              <a:t>shows</a:t>
            </a:r>
            <a:r>
              <a:rPr lang="en-US" dirty="0">
                <a:solidFill>
                  <a:schemeClr val="tx1"/>
                </a:solidFill>
              </a:rPr>
              <a:t> [x]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[article] </a:t>
            </a:r>
            <a:r>
              <a:rPr lang="en-US" i="1" dirty="0">
                <a:solidFill>
                  <a:schemeClr val="tx1"/>
                </a:solidFill>
              </a:rPr>
              <a:t>proves [y]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AutoShape 4" descr="https://www.stopfake.org/content/uploads/2018/07/DR-image-1.jpg">
            <a:extLst>
              <a:ext uri="{FF2B5EF4-FFF2-40B4-BE49-F238E27FC236}">
                <a16:creationId xmlns:a16="http://schemas.microsoft.com/office/drawing/2014/main" xmlns="" id="{B5394E39-3E16-473B-B506-97B57C755E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www.stopfake.org/content/uploads/2018/07/DR-image-1.jpg">
            <a:extLst>
              <a:ext uri="{FF2B5EF4-FFF2-40B4-BE49-F238E27FC236}">
                <a16:creationId xmlns:a16="http://schemas.microsoft.com/office/drawing/2014/main" xmlns="" id="{61F43CE8-C1CB-4FBE-BC48-6AEBF7F6DD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33CD30-EBB6-4479-B850-E06B79021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311" y="778042"/>
            <a:ext cx="4285155" cy="366700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F3BD836-F7F9-40AA-907E-4CDEDD4379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848"/>
          <a:stretch/>
        </p:blipFill>
        <p:spPr>
          <a:xfrm>
            <a:off x="7064722" y="4957011"/>
            <a:ext cx="4967235" cy="112294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1437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4C42D2-0740-4C6E-A816-4F2AE30B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talk about fake news matters</a:t>
            </a:r>
          </a:p>
        </p:txBody>
      </p:sp>
      <p:sp>
        <p:nvSpPr>
          <p:cNvPr id="5" name="AutoShape 4" descr="https://www.stopfake.org/content/uploads/2018/07/DR-image-1.jpg">
            <a:extLst>
              <a:ext uri="{FF2B5EF4-FFF2-40B4-BE49-F238E27FC236}">
                <a16:creationId xmlns:a16="http://schemas.microsoft.com/office/drawing/2014/main" xmlns="" id="{B477B12A-A765-44A0-A214-ED63A923B530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“Discourse is socially </a:t>
            </a:r>
            <a:r>
              <a:rPr lang="en-GB" sz="3000" b="1" u="sng" dirty="0"/>
              <a:t>constitutive</a:t>
            </a:r>
            <a:r>
              <a:rPr lang="en-GB" dirty="0"/>
              <a:t> as well as socially </a:t>
            </a:r>
            <a:r>
              <a:rPr lang="en-GB" sz="3000" b="1" u="sng" dirty="0"/>
              <a:t>conditioned </a:t>
            </a:r>
            <a:r>
              <a:rPr lang="en-GB" dirty="0"/>
              <a:t>[…]</a:t>
            </a:r>
            <a:r>
              <a:rPr lang="en-GB" sz="3000" dirty="0"/>
              <a:t> </a:t>
            </a:r>
            <a:r>
              <a:rPr lang="en-GB" dirty="0"/>
              <a:t>language constitutes situations, objects of knowledge, and the social identities of and relationships between people and groups of people […] it helps to sustain and reproduce the social status quo, and contributes to transforming it.”</a:t>
            </a:r>
          </a:p>
          <a:p>
            <a:pPr marL="0" indent="0" algn="r">
              <a:buNone/>
            </a:pPr>
            <a:r>
              <a:rPr lang="en-GB" dirty="0"/>
              <a:t>(Fairclough and Wodak, 1997:258)</a:t>
            </a:r>
          </a:p>
          <a:p>
            <a:pPr marL="0" indent="0" algn="r">
              <a:buNone/>
            </a:pPr>
            <a:endParaRPr lang="en-GB" dirty="0"/>
          </a:p>
          <a:p>
            <a:r>
              <a:rPr lang="en-GB" dirty="0"/>
              <a:t>Social situations govern and are governed by the very language we use</a:t>
            </a:r>
          </a:p>
          <a:p>
            <a:r>
              <a:rPr lang="en-GB" dirty="0"/>
              <a:t>‘Fake news’ as a term itself is problematic, and how we discuss the issues of fake news, disinformation and misinformation will determine how effective we can be in dealing with it.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95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7CD0B7-362E-4FC5-942A-2FD0F9C72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8279"/>
            <a:ext cx="9144000" cy="750721"/>
          </a:xfrm>
        </p:spPr>
        <p:txBody>
          <a:bodyPr>
            <a:noAutofit/>
          </a:bodyPr>
          <a:lstStyle/>
          <a:p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Thank you for listening.</a:t>
            </a:r>
            <a:endParaRPr lang="en-GB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71F5E3-2468-4A3A-846F-953345787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704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William Dance</a:t>
            </a:r>
          </a:p>
          <a:p>
            <a:r>
              <a:rPr lang="en-GB" dirty="0"/>
              <a:t>Linguistics and English Language (LAEL)</a:t>
            </a:r>
          </a:p>
          <a:p>
            <a:r>
              <a:rPr lang="en-GB" dirty="0"/>
              <a:t> Lancaster University</a:t>
            </a:r>
          </a:p>
          <a:p>
            <a:r>
              <a:rPr lang="en-GB" dirty="0"/>
              <a:t>@</a:t>
            </a:r>
            <a:r>
              <a:rPr lang="en-GB" dirty="0" err="1"/>
              <a:t>williampdance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Image result for lancaster uni logo">
            <a:extLst>
              <a:ext uri="{FF2B5EF4-FFF2-40B4-BE49-F238E27FC236}">
                <a16:creationId xmlns:a16="http://schemas.microsoft.com/office/drawing/2014/main" xmlns="" id="{0459B10A-12BD-431A-92E8-2D68A07DD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406" y="66540"/>
            <a:ext cx="2404533" cy="148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90207ED-3040-4CA5-B714-362C032D4015}"/>
              </a:ext>
            </a:extLst>
          </p:cNvPr>
          <p:cNvGrpSpPr/>
          <p:nvPr/>
        </p:nvGrpSpPr>
        <p:grpSpPr>
          <a:xfrm>
            <a:off x="1" y="128072"/>
            <a:ext cx="3181350" cy="1488961"/>
            <a:chOff x="150758" y="406907"/>
            <a:chExt cx="3386765" cy="166118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FA6A42B4-8CE9-4204-A65E-5EDCA5517B06}"/>
                </a:ext>
              </a:extLst>
            </p:cNvPr>
            <p:cNvGrpSpPr/>
            <p:nvPr/>
          </p:nvGrpSpPr>
          <p:grpSpPr>
            <a:xfrm>
              <a:off x="150758" y="910390"/>
              <a:ext cx="3386765" cy="1157702"/>
              <a:chOff x="5938076" y="414866"/>
              <a:chExt cx="3386765" cy="115770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DC611A56-BE1F-4228-B2E0-29BB1CF24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934" b="89404" l="5393" r="89888">
                            <a14:foregroundMark x1="76854" y1="66887" x2="76854" y2="66887"/>
                            <a14:foregroundMark x1="55281" y1="63576" x2="66966" y2="63576"/>
                            <a14:foregroundMark x1="66966" y1="63576" x2="81348" y2="62914"/>
                            <a14:foregroundMark x1="81348" y1="62914" x2="88764" y2="37748"/>
                            <a14:foregroundMark x1="88764" y1="37748" x2="76404" y2="16556"/>
                            <a14:foregroundMark x1="76404" y1="16556" x2="40225" y2="9272"/>
                            <a14:foregroundMark x1="40225" y1="9272" x2="5393" y2="31788"/>
                            <a14:foregroundMark x1="5393" y1="31788" x2="10337" y2="62252"/>
                            <a14:foregroundMark x1="10337" y1="62252" x2="37528" y2="84768"/>
                            <a14:foregroundMark x1="37528" y1="84768" x2="52135" y2="86093"/>
                            <a14:foregroundMark x1="52135" y1="86093" x2="69438" y2="75497"/>
                            <a14:foregroundMark x1="69438" y1="75497" x2="74382" y2="6490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38076" y="414866"/>
                <a:ext cx="3386765" cy="1157702"/>
              </a:xfrm>
              <a:prstGeom prst="rect">
                <a:avLst/>
              </a:prstGeom>
            </p:spPr>
          </p:pic>
          <p:pic>
            <p:nvPicPr>
              <p:cNvPr id="7" name="Picture 4" descr="FORGE: Forensic Linguistics RG, Lancaster Uni">
                <a:extLst>
                  <a:ext uri="{FF2B5EF4-FFF2-40B4-BE49-F238E27FC236}">
                    <a16:creationId xmlns:a16="http://schemas.microsoft.com/office/drawing/2014/main" xmlns="" id="{8100EA11-AFFA-4BD2-A35F-565D55D678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93720" y="765116"/>
                <a:ext cx="658168" cy="658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CD21B25D-FED3-4378-A5BC-F0F4FEEE1E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1567"/>
            <a:stretch/>
          </p:blipFill>
          <p:spPr>
            <a:xfrm>
              <a:off x="218351" y="406907"/>
              <a:ext cx="3075265" cy="619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634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13368-D667-4D4F-83EF-78231FE36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GB" sz="400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BEB5A5-7820-4E2A-96A7-7E0172EF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4455501"/>
          </a:xfrm>
        </p:spPr>
        <p:txBody>
          <a:bodyPr>
            <a:normAutofit/>
          </a:bodyPr>
          <a:lstStyle/>
          <a:p>
            <a:r>
              <a:rPr lang="en-GB" sz="2400" dirty="0"/>
              <a:t>PhD student and associate lecturer at Lancaster University</a:t>
            </a:r>
          </a:p>
          <a:p>
            <a:endParaRPr lang="en-GB" sz="2400" dirty="0"/>
          </a:p>
          <a:p>
            <a:r>
              <a:rPr lang="en-GB" sz="2400" dirty="0"/>
              <a:t>Background has always been in linguistics and I started researching fake news about three years ago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What’s important to me?</a:t>
            </a:r>
          </a:p>
          <a:p>
            <a:r>
              <a:rPr lang="en-GB" sz="2400" dirty="0"/>
              <a:t>Public outreach</a:t>
            </a:r>
          </a:p>
          <a:p>
            <a:pPr lvl="1"/>
            <a:r>
              <a:rPr lang="en-GB" dirty="0"/>
              <a:t>Not just journals and articles, but informing the public about my research</a:t>
            </a:r>
          </a:p>
          <a:p>
            <a:pPr lvl="1"/>
            <a:endParaRPr lang="en-GB" sz="2000" dirty="0"/>
          </a:p>
          <a:p>
            <a:endParaRPr lang="en-GB" sz="2000" dirty="0"/>
          </a:p>
        </p:txBody>
      </p:sp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D79B4D03-2D53-4672-99E4-0D8ED345C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58"/>
          <a:stretch/>
        </p:blipFill>
        <p:spPr>
          <a:xfrm>
            <a:off x="7812708" y="423023"/>
            <a:ext cx="4042409" cy="2286000"/>
          </a:xfrm>
          <a:prstGeom prst="rect">
            <a:avLst/>
          </a:prstGeom>
        </p:spPr>
      </p:pic>
      <p:pic>
        <p:nvPicPr>
          <p:cNvPr id="8" name="Picture 7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xmlns="" id="{B2C73FE7-0BE6-4999-B5C3-05E5CC340F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24" t="2" r="-2" b="-3"/>
          <a:stretch/>
        </p:blipFill>
        <p:spPr>
          <a:xfrm>
            <a:off x="7812708" y="2828925"/>
            <a:ext cx="4059253" cy="3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5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13368-D667-4D4F-83EF-78231FE36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GB" sz="4000" dirty="0"/>
              <a:t>What I’m talking about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BEB5A5-7820-4E2A-96A7-7E0172EF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en-GB" sz="2400" dirty="0"/>
              <a:t>A background of disinformation</a:t>
            </a:r>
          </a:p>
          <a:p>
            <a:pPr lvl="1"/>
            <a:r>
              <a:rPr lang="en-GB" dirty="0"/>
              <a:t>Definitions and a history of ‘fake news’</a:t>
            </a:r>
          </a:p>
          <a:p>
            <a:pPr lvl="1"/>
            <a:r>
              <a:rPr lang="en-GB" dirty="0"/>
              <a:t>The fake news phenomenon</a:t>
            </a:r>
          </a:p>
          <a:p>
            <a:pPr lvl="1"/>
            <a:endParaRPr lang="en-GB" dirty="0"/>
          </a:p>
          <a:p>
            <a:r>
              <a:rPr lang="en-GB" sz="2400" dirty="0"/>
              <a:t>My research</a:t>
            </a:r>
          </a:p>
          <a:p>
            <a:pPr lvl="1"/>
            <a:r>
              <a:rPr lang="en-GB" dirty="0"/>
              <a:t>Motivations for the dissemination of fake news</a:t>
            </a:r>
          </a:p>
          <a:p>
            <a:pPr marL="457200" lvl="1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400" dirty="0"/>
              <a:t>Answering the question: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3063588-056D-4F3E-8D10-3A2F16D33B9F}"/>
              </a:ext>
            </a:extLst>
          </p:cNvPr>
          <p:cNvGrpSpPr/>
          <p:nvPr/>
        </p:nvGrpSpPr>
        <p:grpSpPr>
          <a:xfrm>
            <a:off x="7271657" y="1169422"/>
            <a:ext cx="4920343" cy="4579257"/>
            <a:chOff x="4857343" y="-29955"/>
            <a:chExt cx="7483781" cy="693044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4EF998FF-061D-4370-B24A-60D9FC942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66933" y="3868277"/>
              <a:ext cx="4525067" cy="303220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6F8248D5-883B-4D37-95A9-DEFE84605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9393" y="3008857"/>
              <a:ext cx="6710284" cy="1060283"/>
            </a:xfrm>
            <a:prstGeom prst="rect">
              <a:avLst/>
            </a:prstGeom>
          </p:spPr>
        </p:pic>
        <p:pic>
          <p:nvPicPr>
            <p:cNvPr id="17" name="Content Placeholder 4">
              <a:extLst>
                <a:ext uri="{FF2B5EF4-FFF2-40B4-BE49-F238E27FC236}">
                  <a16:creationId xmlns:a16="http://schemas.microsoft.com/office/drawing/2014/main" xmlns="" id="{0E28669E-2E45-4A27-8053-E93A16DDAE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51"/>
            <a:stretch/>
          </p:blipFill>
          <p:spPr>
            <a:xfrm>
              <a:off x="4857343" y="4505333"/>
              <a:ext cx="3382962" cy="153500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5E7744B-0CF9-40FD-8AAF-DB2FAA4BF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9429" y="1818356"/>
              <a:ext cx="3818613" cy="322128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2F1C84B3-37DD-4907-A10F-9A32A4A11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63464" y="-29955"/>
              <a:ext cx="6677660" cy="271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73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DEAF94-FCFA-4DD2-A0E7-CE3D010CFE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What is fake news?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396C9F-12CD-4B17-A0E0-CA7B3159B8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6589" y="1844676"/>
            <a:ext cx="10323095" cy="9362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i="1" u="sng" baseline="30000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3200" i="1" u="sng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intentionally</a:t>
            </a:r>
            <a:r>
              <a:rPr lang="en-GB" sz="3200" i="1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i="1" baseline="30000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3200" i="1" u="sng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factually incorrect </a:t>
            </a:r>
            <a:r>
              <a:rPr lang="en-GB" sz="3200" i="1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news that is published to </a:t>
            </a:r>
            <a:r>
              <a:rPr lang="en-GB" sz="3200" i="1" baseline="30000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3200" i="1" u="sng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deceive</a:t>
            </a:r>
            <a:r>
              <a:rPr lang="en-GB" sz="3200" i="1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3200" i="1" u="sng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misinform</a:t>
            </a:r>
            <a:r>
              <a:rPr lang="en-GB" sz="3200" i="1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its reader</a:t>
            </a:r>
            <a:r>
              <a:rPr lang="en-GB" sz="3200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B7D922-085F-4941-98F4-24D82F929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44" y="3254828"/>
            <a:ext cx="10058183" cy="318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9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85192E-FF06-4FC0-9A95-0E0DCB55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230187"/>
            <a:ext cx="10515600" cy="1325563"/>
          </a:xfrm>
        </p:spPr>
        <p:txBody>
          <a:bodyPr/>
          <a:lstStyle/>
          <a:p>
            <a:r>
              <a:rPr lang="en-GB" dirty="0"/>
              <a:t>A History of fake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B364F7-A741-4309-914F-2CE25B73A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84" y="5074406"/>
            <a:ext cx="5530516" cy="1325563"/>
          </a:xfrm>
        </p:spPr>
        <p:txBody>
          <a:bodyPr numCol="1">
            <a:noAutofit/>
          </a:bodyPr>
          <a:lstStyle/>
          <a:p>
            <a:r>
              <a:rPr lang="en-GB" dirty="0"/>
              <a:t>Using historical bodies of text (1.2B words): </a:t>
            </a:r>
            <a:r>
              <a:rPr lang="en-GB" i="1" dirty="0"/>
              <a:t>licentious discourses</a:t>
            </a:r>
            <a:r>
              <a:rPr lang="en-GB" dirty="0"/>
              <a:t>; </a:t>
            </a:r>
            <a:r>
              <a:rPr lang="en-GB" i="1" dirty="0"/>
              <a:t>half whispers</a:t>
            </a:r>
            <a:r>
              <a:rPr lang="en-GB" dirty="0"/>
              <a:t>; </a:t>
            </a:r>
            <a:r>
              <a:rPr lang="en-GB" i="1" dirty="0"/>
              <a:t>light tales</a:t>
            </a:r>
            <a:r>
              <a:rPr lang="en-GB" dirty="0"/>
              <a:t>; </a:t>
            </a:r>
            <a:r>
              <a:rPr lang="en-GB" i="1" dirty="0"/>
              <a:t>murmurings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xmlns="" id="{DA718933-554F-4FB6-AE16-3C649714E16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7779" y="1408197"/>
          <a:ext cx="11081084" cy="375398"/>
        </p:xfrm>
        <a:graphic>
          <a:graphicData uri="http://schemas.openxmlformats.org/drawingml/2006/table">
            <a:tbl>
              <a:tblPr firstRow="1" firstCol="1" bandRow="1"/>
              <a:tblGrid>
                <a:gridCol w="1467576">
                  <a:extLst>
                    <a:ext uri="{9D8B030D-6E8A-4147-A177-3AD203B41FA5}">
                      <a16:colId xmlns:a16="http://schemas.microsoft.com/office/drawing/2014/main" xmlns="" val="1111832354"/>
                    </a:ext>
                  </a:extLst>
                </a:gridCol>
                <a:gridCol w="992347">
                  <a:extLst>
                    <a:ext uri="{9D8B030D-6E8A-4147-A177-3AD203B41FA5}">
                      <a16:colId xmlns:a16="http://schemas.microsoft.com/office/drawing/2014/main" xmlns="" val="918816133"/>
                    </a:ext>
                  </a:extLst>
                </a:gridCol>
                <a:gridCol w="8621161">
                  <a:extLst>
                    <a:ext uri="{9D8B030D-6E8A-4147-A177-3AD203B41FA5}">
                      <a16:colId xmlns:a16="http://schemas.microsoft.com/office/drawing/2014/main" xmlns="" val="2180974127"/>
                    </a:ext>
                  </a:extLst>
                </a:gridCol>
              </a:tblGrid>
              <a:tr h="3753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Year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Usage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746392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BAA7F639-534F-4460-9523-0E044C45AA8F}"/>
              </a:ext>
            </a:extLst>
          </p:cNvPr>
          <p:cNvSpPr txBox="1">
            <a:spLocks/>
          </p:cNvSpPr>
          <p:nvPr/>
        </p:nvSpPr>
        <p:spPr>
          <a:xfrm>
            <a:off x="6468979" y="5074406"/>
            <a:ext cx="5530516" cy="132556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Spoken fake news: c1527</a:t>
            </a:r>
          </a:p>
          <a:p>
            <a:r>
              <a:rPr lang="en-GB" dirty="0"/>
              <a:t>Written fake news: c1672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6576FA8-78D8-427A-B9AA-A4DB69562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937320"/>
              </p:ext>
            </p:extLst>
          </p:nvPr>
        </p:nvGraphicFramePr>
        <p:xfrm>
          <a:off x="677779" y="1783595"/>
          <a:ext cx="11081084" cy="950165"/>
        </p:xfrm>
        <a:graphic>
          <a:graphicData uri="http://schemas.openxmlformats.org/drawingml/2006/table">
            <a:tbl>
              <a:tblPr firstRow="1" firstCol="1" bandRow="1"/>
              <a:tblGrid>
                <a:gridCol w="1467576">
                  <a:extLst>
                    <a:ext uri="{9D8B030D-6E8A-4147-A177-3AD203B41FA5}">
                      <a16:colId xmlns:a16="http://schemas.microsoft.com/office/drawing/2014/main" xmlns="" val="514036654"/>
                    </a:ext>
                  </a:extLst>
                </a:gridCol>
                <a:gridCol w="992347">
                  <a:extLst>
                    <a:ext uri="{9D8B030D-6E8A-4147-A177-3AD203B41FA5}">
                      <a16:colId xmlns:a16="http://schemas.microsoft.com/office/drawing/2014/main" xmlns="" val="2733976965"/>
                    </a:ext>
                  </a:extLst>
                </a:gridCol>
                <a:gridCol w="8621161">
                  <a:extLst>
                    <a:ext uri="{9D8B030D-6E8A-4147-A177-3AD203B41FA5}">
                      <a16:colId xmlns:a16="http://schemas.microsoft.com/office/drawing/2014/main" xmlns="" val="500089917"/>
                    </a:ext>
                  </a:extLst>
                </a:gridCol>
              </a:tblGrid>
              <a:tr h="950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Why is there so much "Fake News" in this age of information?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023479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7505C056-CF76-4A01-A06A-B04BFE152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397348"/>
              </p:ext>
            </p:extLst>
          </p:nvPr>
        </p:nvGraphicFramePr>
        <p:xfrm>
          <a:off x="677779" y="2753980"/>
          <a:ext cx="11081084" cy="636869"/>
        </p:xfrm>
        <a:graphic>
          <a:graphicData uri="http://schemas.openxmlformats.org/drawingml/2006/table">
            <a:tbl>
              <a:tblPr firstRow="1" firstCol="1" bandRow="1"/>
              <a:tblGrid>
                <a:gridCol w="1467576">
                  <a:extLst>
                    <a:ext uri="{9D8B030D-6E8A-4147-A177-3AD203B41FA5}">
                      <a16:colId xmlns:a16="http://schemas.microsoft.com/office/drawing/2014/main" xmlns="" val="3234664747"/>
                    </a:ext>
                  </a:extLst>
                </a:gridCol>
                <a:gridCol w="992347">
                  <a:extLst>
                    <a:ext uri="{9D8B030D-6E8A-4147-A177-3AD203B41FA5}">
                      <a16:colId xmlns:a16="http://schemas.microsoft.com/office/drawing/2014/main" xmlns="" val="3271653027"/>
                    </a:ext>
                  </a:extLst>
                </a:gridCol>
                <a:gridCol w="8621161">
                  <a:extLst>
                    <a:ext uri="{9D8B030D-6E8A-4147-A177-3AD203B41FA5}">
                      <a16:colId xmlns:a16="http://schemas.microsoft.com/office/drawing/2014/main" xmlns="" val="2447947116"/>
                    </a:ext>
                  </a:extLst>
                </a:gridCol>
              </a:tblGrid>
              <a:tr h="6368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Why make fake news up?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06355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B5E22ABC-A600-43D5-924B-8D2EA1FAB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174137"/>
              </p:ext>
            </p:extLst>
          </p:nvPr>
        </p:nvGraphicFramePr>
        <p:xfrm>
          <a:off x="677779" y="3411069"/>
          <a:ext cx="11081084" cy="1226404"/>
        </p:xfrm>
        <a:graphic>
          <a:graphicData uri="http://schemas.openxmlformats.org/drawingml/2006/table">
            <a:tbl>
              <a:tblPr firstRow="1" firstCol="1" bandRow="1"/>
              <a:tblGrid>
                <a:gridCol w="1467576">
                  <a:extLst>
                    <a:ext uri="{9D8B030D-6E8A-4147-A177-3AD203B41FA5}">
                      <a16:colId xmlns:a16="http://schemas.microsoft.com/office/drawing/2014/main" xmlns="" val="1910282659"/>
                    </a:ext>
                  </a:extLst>
                </a:gridCol>
                <a:gridCol w="992347">
                  <a:extLst>
                    <a:ext uri="{9D8B030D-6E8A-4147-A177-3AD203B41FA5}">
                      <a16:colId xmlns:a16="http://schemas.microsoft.com/office/drawing/2014/main" xmlns="" val="442065665"/>
                    </a:ext>
                  </a:extLst>
                </a:gridCol>
                <a:gridCol w="8621161">
                  <a:extLst>
                    <a:ext uri="{9D8B030D-6E8A-4147-A177-3AD203B41FA5}">
                      <a16:colId xmlns:a16="http://schemas.microsoft.com/office/drawing/2014/main" xmlns="" val="1927859654"/>
                    </a:ext>
                  </a:extLst>
                </a:gridCol>
              </a:tblGrid>
              <a:tr h="12264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1692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What is the reason there is so much false news spread abroad , and that many delight to make others believe strange things 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1464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40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6B04BD-610D-41C7-9DC9-E2B14D1E3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does fake news exist?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B09F821-F08D-4DAD-B1FB-137CD1758285}"/>
              </a:ext>
            </a:extLst>
          </p:cNvPr>
          <p:cNvGrpSpPr/>
          <p:nvPr/>
        </p:nvGrpSpPr>
        <p:grpSpPr>
          <a:xfrm>
            <a:off x="527051" y="1690688"/>
            <a:ext cx="11137898" cy="1017523"/>
            <a:chOff x="527051" y="2656133"/>
            <a:chExt cx="11137898" cy="101752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A1BF5CDF-4A37-4756-B196-6B9A93612731}"/>
                </a:ext>
              </a:extLst>
            </p:cNvPr>
            <p:cNvGrpSpPr/>
            <p:nvPr/>
          </p:nvGrpSpPr>
          <p:grpSpPr>
            <a:xfrm>
              <a:off x="527051" y="2656133"/>
              <a:ext cx="3286430" cy="988572"/>
              <a:chOff x="527051" y="2656133"/>
              <a:chExt cx="3286430" cy="988572"/>
            </a:xfrm>
          </p:grpSpPr>
          <p:pic>
            <p:nvPicPr>
              <p:cNvPr id="12" name="Graphic 11" descr="Coins">
                <a:extLst>
                  <a:ext uri="{FF2B5EF4-FFF2-40B4-BE49-F238E27FC236}">
                    <a16:creationId xmlns:a16="http://schemas.microsoft.com/office/drawing/2014/main" xmlns="" id="{8B21F4E0-6825-47D8-B3D0-1EA5FB989B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2899081" y="267950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3" name="Graphic 12" descr="Money">
                <a:extLst>
                  <a:ext uri="{FF2B5EF4-FFF2-40B4-BE49-F238E27FC236}">
                    <a16:creationId xmlns:a16="http://schemas.microsoft.com/office/drawing/2014/main" xmlns="" id="{67FBCA82-6D28-4BDA-A62B-8BD5854ABA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527051" y="265613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4" name="Graphic 13" descr="Internet">
                <a:extLst>
                  <a:ext uri="{FF2B5EF4-FFF2-40B4-BE49-F238E27FC236}">
                    <a16:creationId xmlns:a16="http://schemas.microsoft.com/office/drawing/2014/main" xmlns="" id="{C1088AB6-DFFD-4689-8F56-1022E3042E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1681923" y="2730305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0F6F298D-4944-474C-BCEE-F6714755CACD}"/>
                </a:ext>
              </a:extLst>
            </p:cNvPr>
            <p:cNvGrpSpPr/>
            <p:nvPr/>
          </p:nvGrpSpPr>
          <p:grpSpPr>
            <a:xfrm>
              <a:off x="8025552" y="2738772"/>
              <a:ext cx="3639397" cy="934884"/>
              <a:chOff x="8025552" y="2738772"/>
              <a:chExt cx="3639397" cy="934884"/>
            </a:xfrm>
          </p:grpSpPr>
          <p:pic>
            <p:nvPicPr>
              <p:cNvPr id="8" name="Graphic 7" descr="Confused Face with No Fill">
                <a:extLst>
                  <a:ext uri="{FF2B5EF4-FFF2-40B4-BE49-F238E27FC236}">
                    <a16:creationId xmlns:a16="http://schemas.microsoft.com/office/drawing/2014/main" xmlns="" id="{CB5DB090-69F5-4257-A050-DCE09B2DC8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8025552" y="275925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9" name="Graphic 8" descr="Surprised Face with Solid Fill">
                <a:extLst>
                  <a:ext uri="{FF2B5EF4-FFF2-40B4-BE49-F238E27FC236}">
                    <a16:creationId xmlns:a16="http://schemas.microsoft.com/office/drawing/2014/main" xmlns="" id="{00BC46FC-DC9C-4937-8C5C-7F23535BB2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8916528" y="2752428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0" name="Graphic 9" descr="Crying Face with No Fill">
                <a:extLst>
                  <a:ext uri="{FF2B5EF4-FFF2-40B4-BE49-F238E27FC236}">
                    <a16:creationId xmlns:a16="http://schemas.microsoft.com/office/drawing/2014/main" xmlns="" id="{8065C758-5FE2-47F6-B602-28701E578F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p:blipFill>
            <p:spPr>
              <a:xfrm>
                <a:off x="9832668" y="27456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1" name="Graphic 10" descr="Angry Face with Solid Fill">
                <a:extLst>
                  <a:ext uri="{FF2B5EF4-FFF2-40B4-BE49-F238E27FC236}">
                    <a16:creationId xmlns:a16="http://schemas.microsoft.com/office/drawing/2014/main" xmlns="" id="{A2C3CA1A-D1AA-451E-A1B7-2DE459FE45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750549" y="2738772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7" name="Picture 2" descr="Image result for vs">
              <a:extLst>
                <a:ext uri="{FF2B5EF4-FFF2-40B4-BE49-F238E27FC236}">
                  <a16:creationId xmlns:a16="http://schemas.microsoft.com/office/drawing/2014/main" xmlns="" id="{C24AD20B-BC4C-4BC7-B729-F5A324BBDD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262" y="3050857"/>
              <a:ext cx="489175" cy="504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650D54D3-7A83-440F-98DF-3E05E4115992}"/>
              </a:ext>
            </a:extLst>
          </p:cNvPr>
          <p:cNvSpPr txBox="1">
            <a:spLocks/>
          </p:cNvSpPr>
          <p:nvPr/>
        </p:nvSpPr>
        <p:spPr>
          <a:xfrm>
            <a:off x="143329" y="3100374"/>
            <a:ext cx="5409126" cy="1991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FNaB</a:t>
            </a:r>
            <a:r>
              <a:rPr lang="en-GB" dirty="0"/>
              <a:t> – Fake News as a Business</a:t>
            </a:r>
          </a:p>
          <a:p>
            <a:pPr lvl="1"/>
            <a:r>
              <a:rPr lang="en-GB" sz="2200" dirty="0"/>
              <a:t>Fake news websites can make $10,000s by advertising on their sites</a:t>
            </a:r>
          </a:p>
          <a:p>
            <a:pPr lvl="1"/>
            <a:r>
              <a:rPr lang="en-GB" sz="2200" dirty="0"/>
              <a:t>Who would advertise on a fake news site?</a:t>
            </a:r>
          </a:p>
        </p:txBody>
      </p:sp>
      <p:pic>
        <p:nvPicPr>
          <p:cNvPr id="16" name="Picture 4" descr="example_ad_2">
            <a:extLst>
              <a:ext uri="{FF2B5EF4-FFF2-40B4-BE49-F238E27FC236}">
                <a16:creationId xmlns:a16="http://schemas.microsoft.com/office/drawing/2014/main" xmlns="" id="{6FA8ABA9-B2C6-4EBF-8390-DFBD59B24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81" y="5471890"/>
            <a:ext cx="60960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9F9C1D23-6572-4FAB-A400-36599EDC4C8F}"/>
              </a:ext>
            </a:extLst>
          </p:cNvPr>
          <p:cNvSpPr txBox="1">
            <a:spLocks/>
          </p:cNvSpPr>
          <p:nvPr/>
        </p:nvSpPr>
        <p:spPr>
          <a:xfrm>
            <a:off x="6782874" y="2975928"/>
            <a:ext cx="5409126" cy="1991320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</a:rPr>
              <a:t>Ideologically driven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State-sponsored information operations to influence the outcomes of elections (Brexit, US 2016)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People resent ‘traditional’ media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9" name="Picture 6" descr="Image result for trump mainstream media tweet">
            <a:extLst>
              <a:ext uri="{FF2B5EF4-FFF2-40B4-BE49-F238E27FC236}">
                <a16:creationId xmlns:a16="http://schemas.microsoft.com/office/drawing/2014/main" xmlns="" id="{3B7B5BF0-51AE-40D1-A406-D302E3277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77"/>
          <a:stretch/>
        </p:blipFill>
        <p:spPr bwMode="auto">
          <a:xfrm>
            <a:off x="7232354" y="5091694"/>
            <a:ext cx="4282748" cy="157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35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5356C5-842B-485C-93BF-98B9678B1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AD63DD-EE4F-47B0-94D1-1E95ACA56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3541295" cy="4286416"/>
          </a:xfrm>
        </p:spPr>
        <p:txBody>
          <a:bodyPr/>
          <a:lstStyle/>
          <a:p>
            <a:r>
              <a:rPr lang="en-GB" dirty="0"/>
              <a:t>Fake news share text</a:t>
            </a:r>
          </a:p>
          <a:p>
            <a:pPr lvl="1"/>
            <a:r>
              <a:rPr lang="en-GB" dirty="0"/>
              <a:t>The linguistic data from a social media post that links to a fake news article</a:t>
            </a:r>
          </a:p>
          <a:p>
            <a:pPr lvl="1"/>
            <a:endParaRPr lang="en-GB" dirty="0"/>
          </a:p>
          <a:p>
            <a:r>
              <a:rPr lang="en-GB" dirty="0"/>
              <a:t>In total: 1,454,555 words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075D14-D1F2-4122-A97A-AB40A0B32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994" y="1690688"/>
            <a:ext cx="6682288" cy="42980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5139FE-8F00-42D7-B998-0ABD1649D9EA}"/>
              </a:ext>
            </a:extLst>
          </p:cNvPr>
          <p:cNvSpPr txBox="1"/>
          <p:nvPr/>
        </p:nvSpPr>
        <p:spPr>
          <a:xfrm>
            <a:off x="5430251" y="2595686"/>
            <a:ext cx="6184233" cy="2008397"/>
          </a:xfrm>
          <a:prstGeom prst="rect">
            <a:avLst/>
          </a:prstGeom>
          <a:solidFill>
            <a:srgbClr val="FFC000">
              <a:alpha val="36078"/>
            </a:srgb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CA4B57E-7166-4329-8D4F-8274EA12A733}"/>
              </a:ext>
            </a:extLst>
          </p:cNvPr>
          <p:cNvGrpSpPr/>
          <p:nvPr/>
        </p:nvGrpSpPr>
        <p:grpSpPr>
          <a:xfrm>
            <a:off x="5382124" y="1892968"/>
            <a:ext cx="4965034" cy="4000134"/>
            <a:chOff x="5382124" y="1892968"/>
            <a:chExt cx="4965034" cy="400013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6F317DE-24D7-4CFE-AACD-2914CBB65A60}"/>
                </a:ext>
              </a:extLst>
            </p:cNvPr>
            <p:cNvSpPr txBox="1"/>
            <p:nvPr/>
          </p:nvSpPr>
          <p:spPr>
            <a:xfrm>
              <a:off x="5935579" y="1892968"/>
              <a:ext cx="2149642" cy="561474"/>
            </a:xfrm>
            <a:prstGeom prst="rect">
              <a:avLst/>
            </a:prstGeom>
            <a:solidFill>
              <a:schemeClr val="accent6">
                <a:alpha val="36078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DD277CB-DB46-4210-A0A3-D702E7B3EAD5}"/>
                </a:ext>
              </a:extLst>
            </p:cNvPr>
            <p:cNvSpPr txBox="1"/>
            <p:nvPr/>
          </p:nvSpPr>
          <p:spPr>
            <a:xfrm>
              <a:off x="5382126" y="5046996"/>
              <a:ext cx="1740569" cy="375236"/>
            </a:xfrm>
            <a:prstGeom prst="rect">
              <a:avLst/>
            </a:prstGeom>
            <a:solidFill>
              <a:schemeClr val="accent6">
                <a:alpha val="36078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EDAB7B2-B4AD-436C-8AE5-1967AAFFDD8D}"/>
                </a:ext>
              </a:extLst>
            </p:cNvPr>
            <p:cNvSpPr txBox="1"/>
            <p:nvPr/>
          </p:nvSpPr>
          <p:spPr>
            <a:xfrm>
              <a:off x="5382125" y="5517866"/>
              <a:ext cx="1387643" cy="375236"/>
            </a:xfrm>
            <a:prstGeom prst="rect">
              <a:avLst/>
            </a:prstGeom>
            <a:solidFill>
              <a:schemeClr val="accent6">
                <a:alpha val="36078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6ECB8E8-9578-46E3-9ACE-E2085660211E}"/>
                </a:ext>
              </a:extLst>
            </p:cNvPr>
            <p:cNvSpPr txBox="1"/>
            <p:nvPr/>
          </p:nvSpPr>
          <p:spPr>
            <a:xfrm>
              <a:off x="5382124" y="4637921"/>
              <a:ext cx="4965034" cy="375236"/>
            </a:xfrm>
            <a:prstGeom prst="rect">
              <a:avLst/>
            </a:prstGeom>
            <a:solidFill>
              <a:schemeClr val="accent6">
                <a:alpha val="36078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4486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84E61E-1723-406C-9545-848414952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6EF661-FCD0-47C5-B44E-6EE271C8F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45" y="1931669"/>
            <a:ext cx="7327232" cy="4238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b="1" i="1" dirty="0">
                <a:solidFill>
                  <a:schemeClr val="bg1"/>
                </a:solidFill>
                <a:highlight>
                  <a:srgbClr val="000000"/>
                </a:highlight>
              </a:rPr>
              <a:t>corpus linguistics</a:t>
            </a:r>
          </a:p>
          <a:p>
            <a:pPr marL="0" indent="0" algn="ctr">
              <a:buNone/>
            </a:pPr>
            <a:endParaRPr lang="en-GB" sz="3000" i="1" dirty="0"/>
          </a:p>
          <a:p>
            <a:pPr marL="0" indent="0">
              <a:buNone/>
            </a:pPr>
            <a:r>
              <a:rPr lang="en-GB" sz="3000" i="1" dirty="0"/>
              <a:t>Corpus</a:t>
            </a:r>
            <a:r>
              <a:rPr lang="en-GB" sz="3000" dirty="0"/>
              <a:t> (plural: </a:t>
            </a:r>
            <a:r>
              <a:rPr lang="en-GB" sz="3000" i="1" dirty="0"/>
              <a:t>corpora</a:t>
            </a:r>
            <a:r>
              <a:rPr lang="en-GB" sz="3000" dirty="0"/>
              <a:t>) = Latin: </a:t>
            </a:r>
            <a:r>
              <a:rPr lang="en-GB" sz="3000" i="1" dirty="0"/>
              <a:t>body</a:t>
            </a:r>
          </a:p>
          <a:p>
            <a:pPr marL="0" indent="0">
              <a:buNone/>
            </a:pPr>
            <a:endParaRPr lang="en-GB" sz="3000" i="1" dirty="0"/>
          </a:p>
          <a:p>
            <a:pPr marL="0" indent="0">
              <a:buNone/>
            </a:pPr>
            <a:r>
              <a:rPr lang="en-GB" sz="3000" i="1" dirty="0"/>
              <a:t>Linguistics</a:t>
            </a:r>
            <a:r>
              <a:rPr lang="en-GB" sz="3000" dirty="0"/>
              <a:t> = the scientific study of language</a:t>
            </a:r>
          </a:p>
          <a:p>
            <a:pPr marL="0" indent="0">
              <a:buNone/>
            </a:pPr>
            <a:endParaRPr lang="en-GB" sz="3000" i="1" dirty="0"/>
          </a:p>
          <a:p>
            <a:pPr marL="0" indent="0">
              <a:buNone/>
            </a:pPr>
            <a:r>
              <a:rPr lang="en-GB" sz="3000" dirty="0"/>
              <a:t>What does this mean? Analysing </a:t>
            </a:r>
            <a:r>
              <a:rPr lang="en-GB" sz="3000" i="1" dirty="0"/>
              <a:t>very</a:t>
            </a:r>
            <a:r>
              <a:rPr lang="en-GB" sz="3000" dirty="0"/>
              <a:t> large quantities of natural language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E44FA55-1321-4A3F-9A10-25A11BD02084}"/>
              </a:ext>
            </a:extLst>
          </p:cNvPr>
          <p:cNvGrpSpPr/>
          <p:nvPr/>
        </p:nvGrpSpPr>
        <p:grpSpPr>
          <a:xfrm>
            <a:off x="8357937" y="613694"/>
            <a:ext cx="3634039" cy="5947989"/>
            <a:chOff x="8357937" y="613694"/>
            <a:chExt cx="3634039" cy="594798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F9010322-66A8-4146-84BF-0BA7CF7C1987}"/>
                </a:ext>
              </a:extLst>
            </p:cNvPr>
            <p:cNvGrpSpPr/>
            <p:nvPr/>
          </p:nvGrpSpPr>
          <p:grpSpPr>
            <a:xfrm>
              <a:off x="8357937" y="3817703"/>
              <a:ext cx="3634039" cy="2743980"/>
              <a:chOff x="8357937" y="3817703"/>
              <a:chExt cx="3634039" cy="2743980"/>
            </a:xfrm>
          </p:grpSpPr>
          <p:pic>
            <p:nvPicPr>
              <p:cNvPr id="1026" name="Picture 2" descr="Image result for ucrel lancaster">
                <a:extLst>
                  <a:ext uri="{FF2B5EF4-FFF2-40B4-BE49-F238E27FC236}">
                    <a16:creationId xmlns:a16="http://schemas.microsoft.com/office/drawing/2014/main" xmlns="" id="{256052D1-3B5F-4990-AEC5-689AD314C3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57937" y="3817703"/>
                <a:ext cx="3634039" cy="20131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6173322E-4D9A-4741-B7A0-B7D879D96F68}"/>
                  </a:ext>
                </a:extLst>
              </p:cNvPr>
              <p:cNvSpPr txBox="1"/>
              <p:nvPr/>
            </p:nvSpPr>
            <p:spPr>
              <a:xfrm>
                <a:off x="8502315" y="5853797"/>
                <a:ext cx="34896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University Centre for Computer Corpus Research on Language </a:t>
                </a:r>
              </a:p>
            </p:txBody>
          </p:sp>
        </p:grpSp>
        <p:pic>
          <p:nvPicPr>
            <p:cNvPr id="1029" name="Picture 5" descr="http://cass.lancs.ac.uk/wp-content/themes/CASStwentyeleven/images/CASS-logo-small.png">
              <a:extLst>
                <a:ext uri="{FF2B5EF4-FFF2-40B4-BE49-F238E27FC236}">
                  <a16:creationId xmlns:a16="http://schemas.microsoft.com/office/drawing/2014/main" xmlns="" id="{C4472495-3BA0-4F33-8BF8-5F0B495BCF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2068" y="613694"/>
              <a:ext cx="2720820" cy="2684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796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AAE2-CC49-41AE-858A-A33E42910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31" y="525546"/>
            <a:ext cx="10515600" cy="1325563"/>
          </a:xfrm>
        </p:spPr>
        <p:txBody>
          <a:bodyPr/>
          <a:lstStyle/>
          <a:p>
            <a:r>
              <a:rPr lang="en-GB" dirty="0"/>
              <a:t>The Results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xmlns="" id="{24564D34-1596-4ADE-8434-89E5E25FD1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593903"/>
              </p:ext>
            </p:extLst>
          </p:nvPr>
        </p:nvGraphicFramePr>
        <p:xfrm>
          <a:off x="5470359" y="2268203"/>
          <a:ext cx="6464968" cy="3646093"/>
        </p:xfrm>
        <a:graphic>
          <a:graphicData uri="http://schemas.openxmlformats.org/drawingml/2006/table">
            <a:tbl>
              <a:tblPr firstRow="1" firstCol="1" bandRow="1"/>
              <a:tblGrid>
                <a:gridCol w="1508427">
                  <a:extLst>
                    <a:ext uri="{9D8B030D-6E8A-4147-A177-3AD203B41FA5}">
                      <a16:colId xmlns:a16="http://schemas.microsoft.com/office/drawing/2014/main" xmlns="" val="843885411"/>
                    </a:ext>
                  </a:extLst>
                </a:gridCol>
                <a:gridCol w="4956541">
                  <a:extLst>
                    <a:ext uri="{9D8B030D-6E8A-4147-A177-3AD203B41FA5}">
                      <a16:colId xmlns:a16="http://schemas.microsoft.com/office/drawing/2014/main" xmlns="" val="3399119749"/>
                    </a:ext>
                  </a:extLst>
                </a:gridCol>
              </a:tblGrid>
              <a:tr h="320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Rank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23" marR="3062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Label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23" marR="3062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0918547"/>
                  </a:ext>
                </a:extLst>
              </a:tr>
              <a:tr h="490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23" marR="3062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Closed; Hiding/Hidden</a:t>
                      </a:r>
                    </a:p>
                  </a:txBody>
                  <a:tcPr marL="30623" marR="3062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8679024"/>
                  </a:ext>
                </a:extLst>
              </a:tr>
              <a:tr h="629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23" marR="3062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Dead</a:t>
                      </a:r>
                    </a:p>
                  </a:txBody>
                  <a:tcPr marL="30623" marR="3062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6241525"/>
                  </a:ext>
                </a:extLst>
              </a:tr>
              <a:tr h="629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23" marR="3062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/>
                        <a:t>Evaluation: False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23" marR="3062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2643338"/>
                  </a:ext>
                </a:extLst>
              </a:tr>
              <a:tr h="839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23" marR="3062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Judgement of appearance: Negative</a:t>
                      </a:r>
                    </a:p>
                  </a:txBody>
                  <a:tcPr marL="30623" marR="3062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2636575"/>
                  </a:ext>
                </a:extLst>
              </a:tr>
              <a:tr h="629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23" marR="3062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Degree: boosters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23" marR="3062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411529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BF9DC6-23A3-4EDB-9B2B-5AEA9FC4AF0B}"/>
              </a:ext>
            </a:extLst>
          </p:cNvPr>
          <p:cNvSpPr txBox="1"/>
          <p:nvPr/>
        </p:nvSpPr>
        <p:spPr>
          <a:xfrm>
            <a:off x="320842" y="2268203"/>
            <a:ext cx="47965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Need a way of grouping words together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Manual? ❌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Automated? ✔️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Semantic categories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Grouping words by similar meaning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What do these mean?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On their own, nothing</a:t>
            </a:r>
          </a:p>
        </p:txBody>
      </p:sp>
    </p:spTree>
    <p:extLst>
      <p:ext uri="{BB962C8B-B14F-4D97-AF65-F5344CB8AC3E}">
        <p14:creationId xmlns:p14="http://schemas.microsoft.com/office/powerpoint/2010/main" val="280382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1412</TotalTime>
  <Words>1003</Words>
  <Application>Microsoft Office PowerPoint</Application>
  <PresentationFormat>Widescreen</PresentationFormat>
  <Paragraphs>154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Times New Roman</vt:lpstr>
      <vt:lpstr>Office Theme</vt:lpstr>
      <vt:lpstr>Linguistics and disinformation: motivations for sharing fake news </vt:lpstr>
      <vt:lpstr>Who am I?</vt:lpstr>
      <vt:lpstr>What I’m talking about today</vt:lpstr>
      <vt:lpstr>What is fake news?</vt:lpstr>
      <vt:lpstr>A History of fake news</vt:lpstr>
      <vt:lpstr>Why does fake news exist?</vt:lpstr>
      <vt:lpstr>The Data</vt:lpstr>
      <vt:lpstr>The Method</vt:lpstr>
      <vt:lpstr>The Results</vt:lpstr>
      <vt:lpstr>Closed; Hiding/Hidden</vt:lpstr>
      <vt:lpstr>Open; Finding; Showing</vt:lpstr>
      <vt:lpstr>Dead</vt:lpstr>
      <vt:lpstr>Evaluation: false</vt:lpstr>
      <vt:lpstr>Judgement of appearance: Negative</vt:lpstr>
      <vt:lpstr>Degree: boosters</vt:lpstr>
      <vt:lpstr>What does all of this mean?</vt:lpstr>
      <vt:lpstr>How we talk about fake news matters</vt:lpstr>
      <vt:lpstr>Thank you for listening.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Linguistics and disinformation: motivations and solutions for sharing fake news</dc:title>
  <dc:creator>William Dance</dc:creator>
  <cp:lastModifiedBy>LLOYD, Annabel C</cp:lastModifiedBy>
  <cp:revision>25</cp:revision>
  <dcterms:created xsi:type="dcterms:W3CDTF">2019-06-14T10:22:12Z</dcterms:created>
  <dcterms:modified xsi:type="dcterms:W3CDTF">2019-06-17T13:15:50Z</dcterms:modified>
</cp:coreProperties>
</file>