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6"/>
  </p:notesMasterIdLst>
  <p:sldIdLst>
    <p:sldId id="496" r:id="rId2"/>
    <p:sldId id="479" r:id="rId3"/>
    <p:sldId id="502" r:id="rId4"/>
    <p:sldId id="503" r:id="rId5"/>
    <p:sldId id="482" r:id="rId6"/>
    <p:sldId id="484" r:id="rId7"/>
    <p:sldId id="497" r:id="rId8"/>
    <p:sldId id="498" r:id="rId9"/>
    <p:sldId id="475" r:id="rId10"/>
    <p:sldId id="460" r:id="rId11"/>
    <p:sldId id="462" r:id="rId12"/>
    <p:sldId id="476" r:id="rId13"/>
    <p:sldId id="490" r:id="rId14"/>
    <p:sldId id="50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3AFB-AAD5-1B4D-9731-0BC632F5A564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5770-0803-9147-AB7C-EF96A1994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8EDF1-8F94-E949-9E1C-A46A2197587B}" type="slidenum">
              <a:rPr lang="en-GB" sz="1200"/>
              <a:pPr eaLnBrk="1" hangingPunct="1"/>
              <a:t>3</a:t>
            </a:fld>
            <a:endParaRPr lang="en-GB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839"/>
            <a:ext cx="5028986" cy="41142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lphaUcParenBoth"/>
            </a:pPr>
            <a:r>
              <a:rPr lang="en-GB"/>
              <a:t>Variations in δ</a:t>
            </a:r>
            <a:r>
              <a:rPr lang="en-GB" baseline="30000"/>
              <a:t>18</a:t>
            </a:r>
            <a:r>
              <a:rPr lang="en-GB"/>
              <a:t>O over the past 60 million years. Higher values of δ</a:t>
            </a:r>
            <a:r>
              <a:rPr lang="en-GB" baseline="30000"/>
              <a:t>18</a:t>
            </a:r>
            <a:r>
              <a:rPr lang="en-GB"/>
              <a:t>O indicate colder climate (greater global ice volume). The gradual cooling over the past ~50 years is evident. Note that the time scale changes at 3 Ma. The Milankovitch cycles are modest in amplitude up to ~3 Ma but then start amplifying (13). </a:t>
            </a:r>
          </a:p>
          <a:p>
            <a:pPr marL="228600" indent="-228600" eaLnBrk="1" hangingPunct="1">
              <a:buFontTx/>
              <a:buAutoNum type="alphaUcParenBoth"/>
            </a:pPr>
            <a:r>
              <a:rPr lang="en-GB"/>
              <a:t> Fluctuations in temperature and in atmospheric concentration of carbon dioxide over the past 400,000 years as inferred from Antarctic ice-core records (45). The vertical red bar is the increase in atmospheric carbon dioxide levels over the past two centuries and before 2006.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85770-0803-9147-AB7C-EF96A1994A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2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1F409E-77C4-40D1-BB21-1FCD0A5323A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strong evidence of an established acceleration in: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    	Rapid emissions of methane from the Arctic seabed, permafrost and tundra.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        Substantial ice loss in Greenland with potential massive loss due to unstable glaciers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         Disruption of jet stream behaviour, with abrupt climate change leading to crop failures, rising food prices and conflict in the Northern Hemisphere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(Note that methane is the main constituent of natural gas.)</a:t>
            </a:r>
          </a:p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8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8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lnSpc>
                <a:spcPct val="80000"/>
              </a:lnSpc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133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MA layout">
    <p:bg>
      <p:bgPr>
        <a:gradFill>
          <a:gsLst>
            <a:gs pos="0">
              <a:srgbClr val="37D4FF"/>
            </a:gs>
            <a:gs pos="25000">
              <a:srgbClr val="2BCEFE"/>
            </a:gs>
            <a:gs pos="100000">
              <a:srgbClr val="002E3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8200" y="-431800"/>
            <a:ext cx="8229600" cy="20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None/>
              <a:def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54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5D1919A-43EC-534F-84FE-A0E51407B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7EA7249-F49D-4843-90F7-4894218E47AE}" type="datetimeFigureOut">
              <a:rPr lang="en-US" smtClean="0"/>
              <a:pPr/>
              <a:t>14/10/19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7543800" cy="622300"/>
          </a:xfrm>
        </p:spPr>
        <p:txBody>
          <a:bodyPr/>
          <a:lstStyle/>
          <a:p>
            <a:r>
              <a:rPr lang="en-US" sz="3200" dirty="0" smtClean="0"/>
              <a:t>                             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SIR DAVID KING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6900" y="3390900"/>
            <a:ext cx="6781800" cy="1525032"/>
          </a:xfrm>
        </p:spPr>
        <p:txBody>
          <a:bodyPr>
            <a:normAutofit/>
          </a:bodyPr>
          <a:lstStyle/>
          <a:p>
            <a:r>
              <a:rPr lang="en-US" dirty="0" smtClean="0"/>
              <a:t>       AFFILIATE Partner, SYSTEMIQ;  </a:t>
            </a:r>
            <a:r>
              <a:rPr lang="en-US" dirty="0" smtClean="0"/>
              <a:t>Senior Strategy Advisor       </a:t>
            </a:r>
            <a:r>
              <a:rPr lang="en-US" dirty="0" smtClean="0"/>
              <a:t>	              </a:t>
            </a:r>
            <a:r>
              <a:rPr lang="en-US" dirty="0" smtClean="0"/>
              <a:t>to</a:t>
            </a:r>
            <a:r>
              <a:rPr lang="en-US" dirty="0" smtClean="0"/>
              <a:t> the President of Rwanda;                                   Former </a:t>
            </a:r>
            <a:r>
              <a:rPr lang="en-US" dirty="0" smtClean="0"/>
              <a:t>UK </a:t>
            </a:r>
            <a:r>
              <a:rPr lang="en-US" dirty="0" err="1" smtClean="0"/>
              <a:t>Govt</a:t>
            </a:r>
            <a:r>
              <a:rPr lang="en-US" dirty="0" smtClean="0"/>
              <a:t> CSA, 2000-7; FCO </a:t>
            </a:r>
            <a:r>
              <a:rPr lang="en-US" dirty="0" smtClean="0"/>
              <a:t>Climate Envoy, 2013</a:t>
            </a:r>
            <a:r>
              <a:rPr lang="en-US" dirty="0" smtClean="0"/>
              <a:t>-</a:t>
            </a:r>
            <a:r>
              <a:rPr lang="en-US" dirty="0" smtClean="0"/>
              <a:t>17</a:t>
            </a:r>
          </a:p>
          <a:p>
            <a:r>
              <a:rPr lang="en-US" dirty="0" smtClean="0"/>
              <a:t>          Executive Chair, Centre for Climate Repair at Cambridge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188084">
            <a:off x="685800" y="4546600"/>
            <a:ext cx="725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915932"/>
            <a:ext cx="792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dirty="0" smtClean="0"/>
              <a:t>House of Commons, London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October 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6900" y="1092200"/>
            <a:ext cx="85471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Climate Change: what is plan B?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26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719375" y="-546832"/>
            <a:ext cx="8229600" cy="20136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" sz="4000" dirty="0"/>
              <a:t>Consequences of Arctic Warming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457200" y="2114550"/>
            <a:ext cx="8229600" cy="2628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29405" y="1994782"/>
            <a:ext cx="3049800" cy="308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5350" y="1994782"/>
            <a:ext cx="3033574" cy="30335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2205150" y="5880401"/>
            <a:ext cx="4781100" cy="799199"/>
          </a:xfrm>
          <a:prstGeom prst="rect">
            <a:avLst/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401025" y="5859034"/>
            <a:ext cx="8369100" cy="89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Accelerating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095350" y="5585233"/>
            <a:ext cx="2720100" cy="4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Methane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622050" y="5003400"/>
            <a:ext cx="2720100" cy="9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Melting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0395" y="1994782"/>
            <a:ext cx="4098546" cy="30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195750" y="5174533"/>
            <a:ext cx="2720100" cy="4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Meandering</a:t>
            </a:r>
          </a:p>
        </p:txBody>
      </p:sp>
    </p:spTree>
    <p:extLst>
      <p:ext uri="{BB962C8B-B14F-4D97-AF65-F5344CB8AC3E}">
        <p14:creationId xmlns:p14="http://schemas.microsoft.com/office/powerpoint/2010/main" val="188810223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en-GB" sz="3200" b="1">
                <a:latin typeface="Calibri" charset="0"/>
              </a:rPr>
              <a:t>Long-term commitment to sea level rise</a:t>
            </a:r>
          </a:p>
        </p:txBody>
      </p:sp>
      <p:pic>
        <p:nvPicPr>
          <p:cNvPr id="28674" name="Picture 5" descr="\\ukint.fco\ukshareddata\Prosperity\Climate Change\Thematic\Risk\Speeches &amp; Presentations\sea level commitment graph - to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738981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\\ukint.fco\ukshareddata\Prosperity\Climate Change\Thematic\Risk\Speeches &amp; Presentations\sea level l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935037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0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2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-330200"/>
            <a:ext cx="7493000" cy="2641600"/>
          </a:xfrm>
        </p:spPr>
        <p:txBody>
          <a:bodyPr/>
          <a:lstStyle/>
          <a:p>
            <a:pPr algn="ctr"/>
            <a:r>
              <a:rPr lang="en-US" sz="4800" smtClean="0"/>
              <a:t>CENTRE </a:t>
            </a:r>
            <a:r>
              <a:rPr lang="en-US" sz="4800" dirty="0" smtClean="0"/>
              <a:t>FOR </a:t>
            </a:r>
            <a:r>
              <a:rPr lang="en-US" sz="4800" smtClean="0"/>
              <a:t>CLIMATE               REPAIR </a:t>
            </a:r>
            <a:r>
              <a:rPr lang="en-US" sz="4800" dirty="0" smtClean="0"/>
              <a:t>AT CAMBRIDGE:</a:t>
            </a:r>
            <a:r>
              <a:rPr lang="en-US" sz="4800" dirty="0"/>
              <a:t/>
            </a:r>
            <a:br>
              <a:rPr lang="en-US" sz="4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400"/>
            <a:ext cx="7620000" cy="65913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r>
              <a:rPr lang="en-US" sz="3200" dirty="0" smtClean="0"/>
              <a:t>1.  DEEP &amp; RAPID EMISSIONS REDUCTION.</a:t>
            </a:r>
          </a:p>
          <a:p>
            <a:pPr marL="628650" indent="-514350">
              <a:buAutoNum type="arabicPeriod"/>
            </a:pPr>
            <a:endParaRPr lang="en-US" sz="3200" dirty="0" smtClean="0"/>
          </a:p>
          <a:p>
            <a:pPr marL="114300" indent="0">
              <a:buNone/>
            </a:pPr>
            <a:r>
              <a:rPr lang="en-US" sz="3200" dirty="0" smtClean="0"/>
              <a:t>2.  CREATE NEW CO2 SINKS.</a:t>
            </a:r>
          </a:p>
          <a:p>
            <a:pPr marL="628650" indent="-514350">
              <a:buAutoNum type="arabicPeriod" startAt="2"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 smtClean="0"/>
              <a:t>OBJECTIVE:  RESTORE THE ATMOSPHERE </a:t>
            </a:r>
          </a:p>
          <a:p>
            <a:pPr marL="114300" indent="0">
              <a:buNone/>
            </a:pPr>
            <a:r>
              <a:rPr lang="en-US" sz="3200" dirty="0" smtClean="0"/>
              <a:t>TO </a:t>
            </a:r>
            <a:r>
              <a:rPr lang="en-US" sz="3200" dirty="0"/>
              <a:t>&lt;</a:t>
            </a:r>
            <a:r>
              <a:rPr lang="en-US" sz="3200" dirty="0" smtClean="0"/>
              <a:t>350 PPM GHG LEVEL. </a:t>
            </a:r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r>
              <a:rPr lang="en-US" sz="3200" dirty="0"/>
              <a:t>3</a:t>
            </a:r>
            <a:r>
              <a:rPr lang="en-US" sz="3200" dirty="0" smtClean="0"/>
              <a:t>.   RE-FREEZE THE POLES</a:t>
            </a:r>
          </a:p>
        </p:txBody>
      </p:sp>
    </p:spTree>
    <p:extLst>
      <p:ext uri="{BB962C8B-B14F-4D97-AF65-F5344CB8AC3E}">
        <p14:creationId xmlns:p14="http://schemas.microsoft.com/office/powerpoint/2010/main" val="21851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2800" b="1" dirty="0" smtClean="0"/>
              <a:t>Ocean Surface Iron </a:t>
            </a:r>
            <a:r>
              <a:rPr lang="en-US" sz="2800" b="1" dirty="0" err="1" smtClean="0"/>
              <a:t>Fertilisation</a:t>
            </a:r>
            <a:endParaRPr lang="en-US" sz="2800" b="1" dirty="0" smtClean="0"/>
          </a:p>
          <a:p>
            <a:endParaRPr lang="en-US" sz="2800" dirty="0"/>
          </a:p>
          <a:p>
            <a:r>
              <a:rPr lang="en-US" sz="2800" dirty="0" smtClean="0"/>
              <a:t>Imitates the natural ocean </a:t>
            </a:r>
            <a:r>
              <a:rPr lang="en-US" sz="2800" dirty="0" err="1" smtClean="0"/>
              <a:t>fertilisation</a:t>
            </a:r>
            <a:r>
              <a:rPr lang="en-US" sz="2800" dirty="0" smtClean="0"/>
              <a:t> processes.</a:t>
            </a:r>
          </a:p>
          <a:p>
            <a:endParaRPr lang="en-US" sz="2800" dirty="0"/>
          </a:p>
          <a:p>
            <a:r>
              <a:rPr lang="en-US" sz="2800" dirty="0" smtClean="0"/>
              <a:t>Creates a green layer with phytoplankton  - co-benefit to CO2 uptake is increased ocean </a:t>
            </a:r>
            <a:r>
              <a:rPr lang="en-US" sz="2800" dirty="0" err="1" smtClean="0"/>
              <a:t>fishstocks</a:t>
            </a:r>
            <a:r>
              <a:rPr lang="en-US" sz="2800" dirty="0" smtClean="0"/>
              <a:t> </a:t>
            </a:r>
          </a:p>
          <a:p>
            <a:endParaRPr lang="en-US" sz="2800" dirty="0"/>
          </a:p>
          <a:p>
            <a:r>
              <a:rPr lang="en-US" sz="2800" dirty="0" smtClean="0"/>
              <a:t>Calcium carbonate deposition into the </a:t>
            </a:r>
            <a:r>
              <a:rPr lang="en-US" sz="2800" dirty="0" smtClean="0"/>
              <a:t>earth’s </a:t>
            </a:r>
            <a:r>
              <a:rPr lang="en-US" sz="2800" dirty="0" smtClean="0"/>
              <a:t>crust:  CO2 firmly sequestered.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92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43" y="620713"/>
            <a:ext cx="8520811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3225" y="774700"/>
            <a:ext cx="5708651" cy="307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400" dirty="0">
                <a:solidFill>
                  <a:schemeClr val="bg1"/>
                </a:solidFill>
                <a:latin typeface="Gill Sans MT" charset="0"/>
              </a:rPr>
              <a:t>  </a:t>
            </a:r>
            <a:r>
              <a:rPr lang="en-GB" sz="2400" dirty="0" smtClean="0">
                <a:solidFill>
                  <a:schemeClr val="tx1"/>
                </a:solidFill>
                <a:latin typeface="Gill Sans MT" charset="0"/>
              </a:rPr>
              <a:t>European Summer Temperatures1900-2100</a:t>
            </a:r>
            <a:endParaRPr lang="en-GB" sz="2400" dirty="0">
              <a:solidFill>
                <a:schemeClr val="tx1"/>
              </a:solidFill>
              <a:latin typeface="Gill Sans MT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06363" y="6553200"/>
            <a:ext cx="2484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>
                <a:latin typeface="Gill Sans MT" charset="0"/>
              </a:rPr>
              <a:t>Source: Hadley Centre</a:t>
            </a:r>
          </a:p>
        </p:txBody>
      </p:sp>
    </p:spTree>
    <p:extLst>
      <p:ext uri="{BB962C8B-B14F-4D97-AF65-F5344CB8AC3E}">
        <p14:creationId xmlns:p14="http://schemas.microsoft.com/office/powerpoint/2010/main" val="309188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0"/>
            <a:ext cx="8534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imes New Roman" charset="0"/>
              </a:rPr>
              <a:t>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3810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200">
                <a:latin typeface="Gill Sans MT" charset="0"/>
              </a:rPr>
              <a:t>Source: Fedorov</a:t>
            </a:r>
            <a:r>
              <a:rPr lang="en-GB" sz="1200">
                <a:solidFill>
                  <a:srgbClr val="FFFFFF"/>
                </a:solidFill>
                <a:latin typeface="Gill Sans MT" charset="0"/>
              </a:rPr>
              <a:t> </a:t>
            </a:r>
            <a:r>
              <a:rPr lang="en-GB" sz="1200">
                <a:latin typeface="Gill Sans MT" charset="0"/>
              </a:rPr>
              <a:t>et al, Science </a:t>
            </a:r>
            <a:r>
              <a:rPr lang="en-GB" sz="1200" u="sng">
                <a:latin typeface="Gill Sans MT" charset="0"/>
              </a:rPr>
              <a:t>312</a:t>
            </a:r>
            <a:r>
              <a:rPr lang="en-GB" sz="1200">
                <a:latin typeface="Gill Sans MT" charset="0"/>
              </a:rPr>
              <a:t> (2006) 1485</a:t>
            </a: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 flipV="1">
            <a:off x="7315200" y="3505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400800" y="3581400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dirty="0" smtClean="0">
                <a:latin typeface="Times New Roman" charset="0"/>
              </a:rPr>
              <a:t>413 ppm </a:t>
            </a:r>
            <a:r>
              <a:rPr lang="en-GB" sz="2000" dirty="0">
                <a:latin typeface="Times New Roman" charset="0"/>
              </a:rPr>
              <a:t>(</a:t>
            </a:r>
            <a:r>
              <a:rPr lang="en-GB" sz="2000" dirty="0" smtClean="0">
                <a:latin typeface="Times New Roman" charset="0"/>
              </a:rPr>
              <a:t>2019)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692150"/>
            <a:ext cx="493236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GB" sz="2400">
                <a:solidFill>
                  <a:schemeClr val="bg1"/>
                </a:solidFill>
                <a:latin typeface="Gill Sans MT" charset="0"/>
              </a:rPr>
              <a:t>  OBSERVED GLOBAL TEMPERATURES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575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7-11-06 07.46.4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66" r="-45966"/>
          <a:stretch>
            <a:fillRect/>
          </a:stretch>
        </p:blipFill>
        <p:spPr>
          <a:xfrm>
            <a:off x="-3037863" y="454527"/>
            <a:ext cx="13921094" cy="6035457"/>
          </a:xfrm>
        </p:spPr>
      </p:pic>
    </p:spTree>
    <p:extLst>
      <p:ext uri="{BB962C8B-B14F-4D97-AF65-F5344CB8AC3E}">
        <p14:creationId xmlns:p14="http://schemas.microsoft.com/office/powerpoint/2010/main" val="322354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Falling costs for Clean Energy Technologies</a:t>
            </a:r>
            <a:endParaRPr lang="en-US" dirty="0"/>
          </a:p>
        </p:txBody>
      </p:sp>
      <p:pic>
        <p:nvPicPr>
          <p:cNvPr id="4" name="Content Placeholder 3" descr="Screen Shot 2015-12-20 at 11.20.04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14677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4589" y="115094"/>
            <a:ext cx="749066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  <a:cs typeface="Arial" charset="0"/>
              </a:rPr>
              <a:t>Mission Innovation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58094"/>
            <a:ext cx="8229600" cy="2351379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Arial" pitchFamily="34" charset="0"/>
                <a:cs typeface="Arial" pitchFamily="34" charset="0"/>
              </a:rPr>
              <a:t>High-profile initiative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strengthen 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public funding of  clean 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energy 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RD&amp;D.</a:t>
            </a:r>
          </a:p>
          <a:p>
            <a:pPr>
              <a:buNone/>
            </a:pPr>
            <a:endParaRPr lang="en-US" sz="1900" dirty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22  nations,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committed to doubling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2020/2021:  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annual </a:t>
            </a:r>
            <a:r>
              <a:rPr lang="en-US" sz="1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spend of approx $30bn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  <a:p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Breakthrough Energy Coalition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29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investors pledged to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invest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$2bn in solutions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3076" name="Picture 6" descr="FCO_UK_PS_1S_3c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214313"/>
            <a:ext cx="10795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1cleantechnicacom.wpengine.netdna-cdn.com/files/2015/12/Leaders-Mission-Innovation-Launch-Event-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160" y="3717122"/>
            <a:ext cx="7788133" cy="2741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665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VariaLift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Airship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Varia lift airshi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0" y="1651000"/>
            <a:ext cx="8433727" cy="5207000"/>
          </a:xfrm>
        </p:spPr>
      </p:pic>
    </p:spTree>
    <p:extLst>
      <p:ext uri="{BB962C8B-B14F-4D97-AF65-F5344CB8AC3E}">
        <p14:creationId xmlns:p14="http://schemas.microsoft.com/office/powerpoint/2010/main" val="161012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shot 2018-01-30 09.08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7" r="-20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24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10-24 at 09.52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53" r="-8153"/>
          <a:stretch>
            <a:fillRect/>
          </a:stretch>
        </p:blipFill>
        <p:spPr>
          <a:xfrm>
            <a:off x="-1497263" y="1"/>
            <a:ext cx="11371260" cy="6857999"/>
          </a:xfrm>
        </p:spPr>
      </p:pic>
    </p:spTree>
    <p:extLst>
      <p:ext uri="{BB962C8B-B14F-4D97-AF65-F5344CB8AC3E}">
        <p14:creationId xmlns:p14="http://schemas.microsoft.com/office/powerpoint/2010/main" val="3325777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2237</TotalTime>
  <Words>345</Words>
  <Application>Microsoft Macintosh PowerPoint</Application>
  <PresentationFormat>On-screen Show (4:3)</PresentationFormat>
  <Paragraphs>60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                                                         SIR DAVID KING </vt:lpstr>
      <vt:lpstr>  European Summer Temperatures1900-2100</vt:lpstr>
      <vt:lpstr> </vt:lpstr>
      <vt:lpstr>PowerPoint Presentation</vt:lpstr>
      <vt:lpstr>Falling costs for Clean Energy Technologies</vt:lpstr>
      <vt:lpstr>Mission Innovation</vt:lpstr>
      <vt:lpstr>VariaLift Airship</vt:lpstr>
      <vt:lpstr>PowerPoint Presentation</vt:lpstr>
      <vt:lpstr>PowerPoint Presentation</vt:lpstr>
      <vt:lpstr>Consequences of Arctic Warming</vt:lpstr>
      <vt:lpstr>Long-term commitment to sea level rise</vt:lpstr>
      <vt:lpstr>PowerPoint Presentation</vt:lpstr>
      <vt:lpstr>CENTRE FOR CLIMATE               REPAIR AT CAMBRIDGE: </vt:lpstr>
      <vt:lpstr>Interventions</vt:lpstr>
    </vt:vector>
  </TitlesOfParts>
  <Company>Cambridge Kaspakas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King</dc:creator>
  <cp:lastModifiedBy>David King</cp:lastModifiedBy>
  <cp:revision>161</cp:revision>
  <dcterms:created xsi:type="dcterms:W3CDTF">2013-06-17T12:57:30Z</dcterms:created>
  <dcterms:modified xsi:type="dcterms:W3CDTF">2019-10-14T14:55:09Z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eographicalCoverage">
    <vt:lpwstr> </vt:lpwstr>
  </property>
  <property fmtid="{D5CDD505-2E9C-101B-9397-08002B2CF9AE}" pid="3" name="Privacy">
    <vt:lpwstr/>
  </property>
  <property fmtid="{D5CDD505-2E9C-101B-9397-08002B2CF9AE}" pid="4" name="Classification">
    <vt:lpwstr>OFFICIAL</vt:lpwstr>
  </property>
  <property fmtid="{D5CDD505-2E9C-101B-9397-08002B2CF9AE}" pid="5" name="AlternativeTitle">
    <vt:lpwstr/>
  </property>
  <property fmtid="{D5CDD505-2E9C-101B-9397-08002B2CF9AE}" pid="6" name="BusinessUnit">
    <vt:lpwstr> </vt:lpwstr>
  </property>
  <property fmtid="{D5CDD505-2E9C-101B-9397-08002B2CF9AE}" pid="7" name="SubjectCode">
    <vt:lpwstr> </vt:lpwstr>
  </property>
  <property fmtid="{D5CDD505-2E9C-101B-9397-08002B2CF9AE}" pid="8" name="DocType">
    <vt:lpwstr>PowerPoint</vt:lpwstr>
  </property>
  <property fmtid="{D5CDD505-2E9C-101B-9397-08002B2CF9AE}" pid="9" name="SourceSystem">
    <vt:lpwstr>IREC</vt:lpwstr>
  </property>
  <property fmtid="{D5CDD505-2E9C-101B-9397-08002B2CF9AE}" pid="10" name="Originator">
    <vt:lpwstr> </vt:lpwstr>
  </property>
  <property fmtid="{D5CDD505-2E9C-101B-9397-08002B2CF9AE}" pid="11" name="MaintainMarking">
    <vt:lpwstr>True</vt:lpwstr>
  </property>
  <property fmtid="{D5CDD505-2E9C-101B-9397-08002B2CF9AE}" pid="12" name="Created">
    <vt:filetime>2013-06-16T23:00:00Z</vt:filetime>
  </property>
</Properties>
</file>