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1"/>
  </p:sldMasterIdLst>
  <p:notesMasterIdLst>
    <p:notesMasterId r:id="rId33"/>
  </p:notesMasterIdLst>
  <p:handoutMasterIdLst>
    <p:handoutMasterId r:id="rId34"/>
  </p:handoutMasterIdLst>
  <p:sldIdLst>
    <p:sldId id="636" r:id="rId2"/>
    <p:sldId id="668" r:id="rId3"/>
    <p:sldId id="677" r:id="rId4"/>
    <p:sldId id="639" r:id="rId5"/>
    <p:sldId id="640" r:id="rId6"/>
    <p:sldId id="641" r:id="rId7"/>
    <p:sldId id="642" r:id="rId8"/>
    <p:sldId id="660" r:id="rId9"/>
    <p:sldId id="522" r:id="rId10"/>
    <p:sldId id="523" r:id="rId11"/>
    <p:sldId id="524" r:id="rId12"/>
    <p:sldId id="525" r:id="rId13"/>
    <p:sldId id="526" r:id="rId14"/>
    <p:sldId id="527" r:id="rId15"/>
    <p:sldId id="528" r:id="rId16"/>
    <p:sldId id="529" r:id="rId17"/>
    <p:sldId id="530" r:id="rId18"/>
    <p:sldId id="659" r:id="rId19"/>
    <p:sldId id="672" r:id="rId20"/>
    <p:sldId id="598" r:id="rId21"/>
    <p:sldId id="599" r:id="rId22"/>
    <p:sldId id="600" r:id="rId23"/>
    <p:sldId id="533" r:id="rId24"/>
    <p:sldId id="606" r:id="rId25"/>
    <p:sldId id="637" r:id="rId26"/>
    <p:sldId id="638" r:id="rId27"/>
    <p:sldId id="653" r:id="rId28"/>
    <p:sldId id="671" r:id="rId29"/>
    <p:sldId id="650" r:id="rId30"/>
    <p:sldId id="651" r:id="rId31"/>
    <p:sldId id="607" r:id="rId32"/>
  </p:sldIdLst>
  <p:sldSz cx="12192000" cy="6858000"/>
  <p:notesSz cx="7010400" cy="92964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CC"/>
    <a:srgbClr val="B7E9FF"/>
    <a:srgbClr val="75D4FF"/>
    <a:srgbClr val="4C5775"/>
    <a:srgbClr val="4B555C"/>
    <a:srgbClr val="9BABB9"/>
    <a:srgbClr val="55CEDB"/>
    <a:srgbClr val="0071C0"/>
    <a:srgbClr val="5D5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9" autoAdjust="0"/>
    <p:restoredTop sz="94087" autoAdjust="0"/>
  </p:normalViewPr>
  <p:slideViewPr>
    <p:cSldViewPr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Hugh Hunt University of Cambridge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B9773-6B9C-4F08-85AE-36A2A60683B4}" type="datetime3">
              <a:rPr lang="en-US" smtClean="0"/>
              <a:t>14 October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526F1-45D4-4A6E-8CE3-56DCBA4771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28660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/>
              <a:t>Hugh Hunt University of Cambridge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C094144-F3C0-453A-B739-6DEAAEC3755D}" type="datetime3">
              <a:rPr lang="en-US" smtClean="0"/>
              <a:t>14 October 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1C86580-B4FF-4120-AAA6-46DF96082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59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1"/>
          <p:cNvSpPr>
            <a:spLocks noChangeArrowheads="1"/>
          </p:cNvSpPr>
          <p:nvPr/>
        </p:nvSpPr>
        <p:spPr bwMode="auto">
          <a:xfrm>
            <a:off x="0" y="0"/>
            <a:ext cx="12192000" cy="819150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GB" sz="1200">
              <a:solidFill>
                <a:srgbClr val="3333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33E8-78C6-451C-A8AC-6350E2F5408F}" type="datetime1">
              <a:rPr lang="en-US" smtClean="0"/>
              <a:t>10/14/2019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9DA5-9F56-4240-9C81-329FB0BC3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3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5085" y="998539"/>
            <a:ext cx="11281833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23333" y="0"/>
            <a:ext cx="11042651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9pPr>
    </p:titleStyle>
    <p:bodyStyle>
      <a:lvl1pPr marL="271463" indent="-271463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268288" algn="l" rtl="0" eaLnBrk="0" fontAlgn="base" hangingPunct="0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252538" indent="-254000" algn="l" rtl="0" eaLnBrk="0" fontAlgn="base" hangingPunct="0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3pPr>
      <a:lvl4pPr marL="1704975" indent="-273050" algn="l" rtl="0" eaLnBrk="0" fontAlgn="base" hangingPunct="0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155825" indent="-268288" algn="l" rtl="0" eaLnBrk="0" fontAlgn="base" hangingPunct="0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5pPr>
      <a:lvl6pPr marL="2613025" indent="-268288" algn="l" rtl="0" fontAlgn="base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6pPr>
      <a:lvl7pPr marL="3070225" indent="-268288" algn="l" rtl="0" fontAlgn="base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7pPr>
      <a:lvl8pPr marL="3527425" indent="-268288" algn="l" rtl="0" fontAlgn="base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8pPr>
      <a:lvl9pPr marL="3984625" indent="-268288" algn="l" rtl="0" fontAlgn="base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tags" Target="../tags/tag4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9.png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"/>
            <a:ext cx="12192000" cy="6857547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63552" y="270661"/>
            <a:ext cx="7704857" cy="144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de-DE" sz="4400" b="1" dirty="0"/>
              <a:t> Climate Change:</a:t>
            </a:r>
            <a:br>
              <a:rPr lang="de-DE" sz="4400" b="1" dirty="0"/>
            </a:br>
            <a:r>
              <a:rPr lang="de-DE" sz="4400" b="1" dirty="0"/>
              <a:t>Is there a Plan B?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2728" y="2978135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/>
              <a:t>Parliamentary and Scientific Committee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1209" y="3861048"/>
            <a:ext cx="2864887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 dirty="0">
                <a:solidFill>
                  <a:srgbClr val="333333"/>
                </a:solidFill>
              </a:rPr>
              <a:t>Hugh Hunt</a:t>
            </a:r>
          </a:p>
          <a:p>
            <a:pPr algn="ctr" eaLnBrk="0" hangingPunct="0"/>
            <a:endParaRPr lang="en-GB" sz="2000" b="1" dirty="0">
              <a:solidFill>
                <a:srgbClr val="333333"/>
              </a:solidFill>
            </a:endParaRPr>
          </a:p>
          <a:p>
            <a:pPr algn="ctr" eaLnBrk="0" hangingPunct="0"/>
            <a:r>
              <a:rPr lang="en-GB" sz="2000" b="1" dirty="0">
                <a:solidFill>
                  <a:srgbClr val="333333"/>
                </a:solidFill>
              </a:rPr>
              <a:t>@</a:t>
            </a:r>
            <a:r>
              <a:rPr lang="en-GB" sz="2000" b="1" dirty="0" err="1">
                <a:solidFill>
                  <a:srgbClr val="333333"/>
                </a:solidFill>
              </a:rPr>
              <a:t>hughhunt</a:t>
            </a:r>
            <a:r>
              <a:rPr lang="en-GB" sz="2000" b="1" dirty="0">
                <a:solidFill>
                  <a:srgbClr val="333333"/>
                </a:solidFill>
              </a:rPr>
              <a:t> </a:t>
            </a:r>
            <a:br>
              <a:rPr lang="en-GB" sz="2000" b="1" dirty="0">
                <a:solidFill>
                  <a:srgbClr val="333333"/>
                </a:solidFill>
              </a:rPr>
            </a:br>
            <a:r>
              <a:rPr lang="en-GB" sz="2000" b="1" dirty="0">
                <a:solidFill>
                  <a:srgbClr val="333333"/>
                </a:solidFill>
              </a:rPr>
              <a:t>hemh1@cam.ac.uk</a:t>
            </a:r>
          </a:p>
          <a:p>
            <a:pPr algn="ctr" eaLnBrk="0" hangingPunct="0"/>
            <a:br>
              <a:rPr lang="en-GB" b="1" dirty="0">
                <a:solidFill>
                  <a:srgbClr val="333333"/>
                </a:solidFill>
              </a:rPr>
            </a:br>
            <a:r>
              <a:rPr lang="en-GB" b="1" dirty="0">
                <a:solidFill>
                  <a:srgbClr val="333333"/>
                </a:solidFill>
              </a:rPr>
              <a:t>Cambridge University</a:t>
            </a:r>
            <a:br>
              <a:rPr lang="en-GB" b="1" dirty="0">
                <a:solidFill>
                  <a:srgbClr val="333333"/>
                </a:solidFill>
              </a:rPr>
            </a:br>
            <a:r>
              <a:rPr lang="en-GB" b="1" dirty="0">
                <a:solidFill>
                  <a:srgbClr val="333333"/>
                </a:solidFill>
              </a:rPr>
              <a:t>Engineering 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A0F60-29D4-4966-934A-7646C1937553}"/>
              </a:ext>
            </a:extLst>
          </p:cNvPr>
          <p:cNvSpPr/>
          <p:nvPr/>
        </p:nvSpPr>
        <p:spPr>
          <a:xfrm>
            <a:off x="9852608" y="5065439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October 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21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3512" y="6165304"/>
            <a:ext cx="9090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Imagine that each white suitcase contains 20kg of CO</a:t>
            </a:r>
            <a:r>
              <a:rPr lang="en-GB" sz="28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carousel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7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9" y="6165304"/>
            <a:ext cx="7161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Boeing 747 burns fuel at 4kg per second 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carousel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9" y="6165304"/>
            <a:ext cx="542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 Melbourne is a 20 hour flight 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carousel5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7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6165304"/>
            <a:ext cx="4605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There are 350 passengers 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carousel10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84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1504" y="6165304"/>
            <a:ext cx="9224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1kg fuel generates 3kg CO</a:t>
            </a:r>
            <a:r>
              <a:rPr lang="en-GB" sz="28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(carbon + oxygen from air) 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carousel20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9" y="6165304"/>
            <a:ext cx="7396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GB" sz="2800" baseline="-25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suitcases</a:t>
            </a:r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= 4 x 3 x 20 x 3600 / 350 / 20 =  ???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carousel50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05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9" y="6165304"/>
            <a:ext cx="8808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 share of CO</a:t>
            </a:r>
            <a:r>
              <a:rPr lang="en-GB" sz="28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 a flight to Melbourne is 2.5 tonnes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3978A-6ED0-41EA-82FC-D4DD2243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73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ousel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5" y="6165304"/>
            <a:ext cx="5141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 – so what are our options 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3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30" y="813667"/>
            <a:ext cx="5581650" cy="613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GEOENGINEERING – active control of climate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087888" y="2165675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1200"/>
          </a:p>
        </p:txBody>
      </p:sp>
      <p:sp>
        <p:nvSpPr>
          <p:cNvPr id="8" name="TextBox 7"/>
          <p:cNvSpPr txBox="1"/>
          <p:nvPr/>
        </p:nvSpPr>
        <p:spPr>
          <a:xfrm>
            <a:off x="1642968" y="3789040"/>
            <a:ext cx="3300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0" y="1124744"/>
            <a:ext cx="3563888" cy="2677656"/>
            <a:chOff x="0" y="1124744"/>
            <a:chExt cx="3563888" cy="2677656"/>
          </a:xfrm>
        </p:grpSpPr>
        <p:sp>
          <p:nvSpPr>
            <p:cNvPr id="11" name="TextBox 10"/>
            <p:cNvSpPr txBox="1"/>
            <p:nvPr/>
          </p:nvSpPr>
          <p:spPr>
            <a:xfrm>
              <a:off x="0" y="1124744"/>
              <a:ext cx="330090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br>
                <a:rPr lang="en-GB" sz="2400" dirty="0"/>
              </a:br>
              <a:r>
                <a:rPr lang="en-GB" sz="2400" dirty="0"/>
                <a:t>  35 billion tonnes/year</a:t>
              </a:r>
            </a:p>
            <a:p>
              <a:endParaRPr lang="en-GB" sz="2400" dirty="0"/>
            </a:p>
            <a:p>
              <a:r>
                <a:rPr lang="en-GB" sz="2400" dirty="0"/>
                <a:t>World pop = 7billion</a:t>
              </a:r>
            </a:p>
            <a:p>
              <a:endParaRPr lang="en-GB" sz="2400" dirty="0"/>
            </a:p>
            <a:p>
              <a:r>
                <a:rPr lang="en-GB" sz="2400" dirty="0"/>
                <a:t>Global average</a:t>
              </a:r>
              <a:br>
                <a:rPr lang="en-GB" sz="2400" dirty="0"/>
              </a:br>
              <a:r>
                <a:rPr lang="en-GB" sz="2400" dirty="0"/>
                <a:t>   5 tonnes/person/yr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12331" y="1517603"/>
              <a:ext cx="432048" cy="4320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1200"/>
            </a:p>
          </p:txBody>
        </p:sp>
        <p:cxnSp>
          <p:nvCxnSpPr>
            <p:cNvPr id="13" name="Straight Connector 12"/>
            <p:cNvCxnSpPr>
              <a:stCxn id="12" idx="5"/>
            </p:cNvCxnSpPr>
            <p:nvPr/>
          </p:nvCxnSpPr>
          <p:spPr bwMode="auto">
            <a:xfrm>
              <a:off x="581107" y="1886379"/>
              <a:ext cx="2982781" cy="49532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/>
          <p:cNvSpPr txBox="1"/>
          <p:nvPr/>
        </p:nvSpPr>
        <p:spPr>
          <a:xfrm>
            <a:off x="239777" y="4107994"/>
            <a:ext cx="4272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Return flight to Melbourne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  5 tonnes/person</a:t>
            </a:r>
          </a:p>
          <a:p>
            <a:pPr algn="ctr"/>
            <a:endParaRPr lang="en-GB" sz="2400" dirty="0">
              <a:solidFill>
                <a:srgbClr val="FF0000"/>
              </a:solidFill>
            </a:endParaRP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rule of thumb for 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Air travel:  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100kg CO</a:t>
            </a:r>
            <a:r>
              <a:rPr lang="en-GB" sz="2400" baseline="-25000" dirty="0">
                <a:solidFill>
                  <a:srgbClr val="FF0000"/>
                </a:solidFill>
              </a:rPr>
              <a:t>2</a:t>
            </a:r>
            <a:r>
              <a:rPr lang="en-GB" sz="2400" dirty="0">
                <a:solidFill>
                  <a:srgbClr val="FF0000"/>
                </a:solidFill>
              </a:rPr>
              <a:t> per hour of flying</a:t>
            </a:r>
          </a:p>
        </p:txBody>
      </p:sp>
      <p:sp>
        <p:nvSpPr>
          <p:cNvPr id="15" name="Rectangle 14"/>
          <p:cNvSpPr/>
          <p:nvPr/>
        </p:nvSpPr>
        <p:spPr>
          <a:xfrm rot="17349021">
            <a:off x="6707883" y="3847424"/>
            <a:ext cx="2933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Industrial growth </a:t>
            </a:r>
            <a:r>
              <a:rPr lang="en-GB" sz="2400" dirty="0">
                <a:sym typeface="Wingdings" pitchFamily="2" charset="2"/>
              </a:rPr>
              <a:t></a:t>
            </a:r>
            <a:endParaRPr lang="en-GB" sz="2400" dirty="0"/>
          </a:p>
        </p:txBody>
      </p:sp>
      <p:sp>
        <p:nvSpPr>
          <p:cNvPr id="16" name="Rectangle 15"/>
          <p:cNvSpPr/>
          <p:nvPr/>
        </p:nvSpPr>
        <p:spPr>
          <a:xfrm rot="4318179">
            <a:off x="7989911" y="4033097"/>
            <a:ext cx="3193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Geoengineering ?? </a:t>
            </a:r>
            <a:r>
              <a:rPr lang="en-GB" sz="2400" dirty="0">
                <a:sym typeface="Wingdings" pitchFamily="2" charset="2"/>
              </a:rPr>
              <a:t>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314" y="980729"/>
            <a:ext cx="8461375" cy="535622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6" name="Freeform 5"/>
          <p:cNvSpPr/>
          <p:nvPr/>
        </p:nvSpPr>
        <p:spPr bwMode="auto">
          <a:xfrm>
            <a:off x="8511941" y="1911955"/>
            <a:ext cx="856648" cy="4219338"/>
          </a:xfrm>
          <a:custGeom>
            <a:avLst/>
            <a:gdLst>
              <a:gd name="connsiteX0" fmla="*/ 0 w 856648"/>
              <a:gd name="connsiteY0" fmla="*/ 13098 h 4219338"/>
              <a:gd name="connsiteX1" fmla="*/ 96253 w 856648"/>
              <a:gd name="connsiteY1" fmla="*/ 61224 h 4219338"/>
              <a:gd name="connsiteX2" fmla="*/ 163630 w 856648"/>
              <a:gd name="connsiteY2" fmla="*/ 494361 h 4219338"/>
              <a:gd name="connsiteX3" fmla="*/ 298383 w 856648"/>
              <a:gd name="connsiteY3" fmla="*/ 1899649 h 4219338"/>
              <a:gd name="connsiteX4" fmla="*/ 413886 w 856648"/>
              <a:gd name="connsiteY4" fmla="*/ 3045056 h 4219338"/>
              <a:gd name="connsiteX5" fmla="*/ 548640 w 856648"/>
              <a:gd name="connsiteY5" fmla="*/ 3603321 h 4219338"/>
              <a:gd name="connsiteX6" fmla="*/ 770021 w 856648"/>
              <a:gd name="connsiteY6" fmla="*/ 4084584 h 4219338"/>
              <a:gd name="connsiteX7" fmla="*/ 856648 w 856648"/>
              <a:gd name="connsiteY7" fmla="*/ 4219338 h 42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6648" h="4219338">
                <a:moveTo>
                  <a:pt x="0" y="13098"/>
                </a:moveTo>
                <a:cubicBezTo>
                  <a:pt x="34490" y="-2944"/>
                  <a:pt x="68981" y="-18986"/>
                  <a:pt x="96253" y="61224"/>
                </a:cubicBezTo>
                <a:cubicBezTo>
                  <a:pt x="123525" y="141434"/>
                  <a:pt x="129942" y="187957"/>
                  <a:pt x="163630" y="494361"/>
                </a:cubicBezTo>
                <a:cubicBezTo>
                  <a:pt x="197318" y="800765"/>
                  <a:pt x="256674" y="1474533"/>
                  <a:pt x="298383" y="1899649"/>
                </a:cubicBezTo>
                <a:cubicBezTo>
                  <a:pt x="340092" y="2324765"/>
                  <a:pt x="372176" y="2761111"/>
                  <a:pt x="413886" y="3045056"/>
                </a:cubicBezTo>
                <a:cubicBezTo>
                  <a:pt x="455596" y="3329001"/>
                  <a:pt x="489284" y="3430066"/>
                  <a:pt x="548640" y="3603321"/>
                </a:cubicBezTo>
                <a:cubicBezTo>
                  <a:pt x="607996" y="3776576"/>
                  <a:pt x="718686" y="3981915"/>
                  <a:pt x="770021" y="4084584"/>
                </a:cubicBezTo>
                <a:cubicBezTo>
                  <a:pt x="821356" y="4187254"/>
                  <a:pt x="839002" y="4203296"/>
                  <a:pt x="856648" y="4219338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sysDot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1200"/>
          </a:p>
        </p:txBody>
      </p:sp>
      <p:sp>
        <p:nvSpPr>
          <p:cNvPr id="17" name="TextBox 16"/>
          <p:cNvSpPr txBox="1"/>
          <p:nvPr/>
        </p:nvSpPr>
        <p:spPr>
          <a:xfrm>
            <a:off x="6816080" y="5322310"/>
            <a:ext cx="330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Net zero </a:t>
            </a:r>
          </a:p>
          <a:p>
            <a:pPr algn="ctr"/>
            <a:r>
              <a:rPr lang="en-GB" sz="2400" dirty="0">
                <a:solidFill>
                  <a:schemeClr val="accent1"/>
                </a:solidFill>
              </a:rPr>
              <a:t>by 2050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6222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CF7931-B79D-4169-B06C-CBE7CAE09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23A4C-EB92-4299-8076-EBEBFEFEC727}"/>
              </a:ext>
            </a:extLst>
          </p:cNvPr>
          <p:cNvSpPr txBox="1"/>
          <p:nvPr/>
        </p:nvSpPr>
        <p:spPr>
          <a:xfrm>
            <a:off x="7032104" y="8424"/>
            <a:ext cx="515989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Steep mitigation is impossible.</a:t>
            </a:r>
          </a:p>
          <a:p>
            <a:endParaRPr lang="en-GB" sz="2000" dirty="0"/>
          </a:p>
          <a:p>
            <a:r>
              <a:rPr lang="en-GB" sz="2000" dirty="0"/>
              <a:t>Large-scale “Negative Emissions” required</a:t>
            </a:r>
          </a:p>
          <a:p>
            <a:endParaRPr lang="en-GB" sz="2000" dirty="0"/>
          </a:p>
          <a:p>
            <a:r>
              <a:rPr lang="en-GB" sz="2000" dirty="0" err="1"/>
              <a:t>ie</a:t>
            </a:r>
            <a:r>
              <a:rPr lang="en-GB" sz="2000" dirty="0"/>
              <a:t> suck CO2 out of the atmosphere.</a:t>
            </a:r>
          </a:p>
          <a:p>
            <a:endParaRPr lang="en-GB" sz="2000" dirty="0"/>
          </a:p>
          <a:p>
            <a:r>
              <a:rPr lang="en-GB" sz="2000" dirty="0"/>
              <a:t>NETs = Negative Emissions Technologies </a:t>
            </a:r>
          </a:p>
          <a:p>
            <a:r>
              <a:rPr lang="en-GB" sz="2000" dirty="0"/>
              <a:t>CCS = Carbon Capture and Storage</a:t>
            </a:r>
          </a:p>
          <a:p>
            <a:r>
              <a:rPr lang="en-GB" sz="2000" dirty="0"/>
              <a:t>BECCS = Biomass Energy with CCS</a:t>
            </a:r>
          </a:p>
          <a:p>
            <a:r>
              <a:rPr lang="en-GB" sz="2000" dirty="0"/>
              <a:t>DAC = Direct Air Capture</a:t>
            </a:r>
          </a:p>
          <a:p>
            <a:endParaRPr lang="en-GB" sz="2000" dirty="0"/>
          </a:p>
          <a:p>
            <a:r>
              <a:rPr lang="en-GB" sz="2000" dirty="0"/>
              <a:t>But the SCALE required is eye-watering.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206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94E063-01E7-4F4F-A03F-B46C83334015}"/>
              </a:ext>
            </a:extLst>
          </p:cNvPr>
          <p:cNvSpPr txBox="1"/>
          <p:nvPr/>
        </p:nvSpPr>
        <p:spPr>
          <a:xfrm>
            <a:off x="2063552" y="260648"/>
            <a:ext cx="4901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How well is “Plan A” working?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D95CD87-4CD1-4656-95F8-95D1984B2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768712"/>
            <a:ext cx="10566510" cy="5945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7BA5F6-DC73-48FE-894E-23BEDAF92D94}"/>
              </a:ext>
            </a:extLst>
          </p:cNvPr>
          <p:cNvSpPr txBox="1"/>
          <p:nvPr/>
        </p:nvSpPr>
        <p:spPr>
          <a:xfrm>
            <a:off x="9624392" y="1052736"/>
            <a:ext cx="27363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Fossil fuel use</a:t>
            </a:r>
          </a:p>
          <a:p>
            <a:r>
              <a:rPr lang="en-GB" sz="2000" dirty="0">
                <a:solidFill>
                  <a:srgbClr val="FF0000"/>
                </a:solidFill>
              </a:rPr>
              <a:t>rising</a:t>
            </a:r>
          </a:p>
          <a:p>
            <a:endParaRPr lang="en-GB" sz="2000" dirty="0"/>
          </a:p>
          <a:p>
            <a:r>
              <a:rPr lang="en-GB" sz="2000" dirty="0"/>
              <a:t>Population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rising</a:t>
            </a:r>
          </a:p>
          <a:p>
            <a:endParaRPr lang="en-GB" sz="2000" dirty="0"/>
          </a:p>
          <a:p>
            <a:r>
              <a:rPr lang="en-GB" sz="2000" dirty="0"/>
              <a:t>Energy use per capita</a:t>
            </a:r>
          </a:p>
          <a:p>
            <a:r>
              <a:rPr lang="en-GB" sz="2000" dirty="0">
                <a:solidFill>
                  <a:srgbClr val="FF0000"/>
                </a:solidFill>
              </a:rPr>
              <a:t>rising*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CO</a:t>
            </a:r>
            <a:r>
              <a:rPr lang="en-GB" sz="2000" baseline="-25000" dirty="0"/>
              <a:t>2</a:t>
            </a:r>
            <a:r>
              <a:rPr lang="en-GB" sz="2000" dirty="0"/>
              <a:t> per kWh</a:t>
            </a:r>
          </a:p>
          <a:p>
            <a:r>
              <a:rPr lang="en-GB" sz="2000" dirty="0">
                <a:solidFill>
                  <a:srgbClr val="FF0000"/>
                </a:solidFill>
              </a:rPr>
              <a:t>falling slowly*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* we are relying too much on technology to bring these down.  </a:t>
            </a:r>
          </a:p>
          <a:p>
            <a:r>
              <a:rPr lang="en-GB" dirty="0">
                <a:solidFill>
                  <a:srgbClr val="FF0000"/>
                </a:solidFill>
              </a:rPr>
              <a:t>What about behaviour?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CBF900-CA32-4D10-9FA1-B21D920CFD98}"/>
              </a:ext>
            </a:extLst>
          </p:cNvPr>
          <p:cNvSpPr/>
          <p:nvPr/>
        </p:nvSpPr>
        <p:spPr bwMode="auto">
          <a:xfrm>
            <a:off x="767408" y="980728"/>
            <a:ext cx="7920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6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5373216"/>
            <a:ext cx="1393922" cy="1393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496" y="5188550"/>
            <a:ext cx="77941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Geoengineering:</a:t>
            </a:r>
          </a:p>
          <a:p>
            <a:r>
              <a:rPr lang="en-GB" sz="2400" dirty="0">
                <a:solidFill>
                  <a:srgbClr val="FF0000"/>
                </a:solidFill>
              </a:rPr>
              <a:t>BECCS = Bio-Energy with Carbon Capture and Storage</a:t>
            </a:r>
          </a:p>
          <a:p>
            <a:r>
              <a:rPr lang="en-GB" sz="2400" dirty="0">
                <a:solidFill>
                  <a:srgbClr val="FF0000"/>
                </a:solidFill>
              </a:rPr>
              <a:t>        (NETs     Negative Emissions Technologies)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44624"/>
            <a:ext cx="9087221" cy="50706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16080" y="836713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Implicit in Paris COP21 Agreement</a:t>
            </a:r>
          </a:p>
        </p:txBody>
      </p:sp>
    </p:spTree>
    <p:extLst>
      <p:ext uri="{BB962C8B-B14F-4D97-AF65-F5344CB8AC3E}">
        <p14:creationId xmlns:p14="http://schemas.microsoft.com/office/powerpoint/2010/main" val="4078139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0" y="5373216"/>
            <a:ext cx="1393922" cy="1393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496" y="5188550"/>
            <a:ext cx="79640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Geoengineering:</a:t>
            </a:r>
          </a:p>
          <a:p>
            <a:r>
              <a:rPr lang="en-GB" sz="2400" dirty="0"/>
              <a:t>  </a:t>
            </a:r>
            <a:r>
              <a:rPr lang="en-GB" sz="2400" dirty="0">
                <a:solidFill>
                  <a:srgbClr val="FF0000"/>
                </a:solidFill>
              </a:rPr>
              <a:t>CDR = Carbon Dioxide Removal</a:t>
            </a:r>
          </a:p>
          <a:p>
            <a:r>
              <a:rPr lang="en-GB" sz="2400" dirty="0"/>
              <a:t>  BECCS = Bio-Energy with Carbon Capture and Storage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41" y="14572"/>
            <a:ext cx="9075728" cy="50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9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5373216"/>
            <a:ext cx="1393922" cy="1393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496" y="5188550"/>
            <a:ext cx="79640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Geoengineering:</a:t>
            </a:r>
          </a:p>
          <a:p>
            <a:r>
              <a:rPr lang="en-GB" sz="2400" dirty="0"/>
              <a:t>  </a:t>
            </a:r>
            <a:r>
              <a:rPr lang="en-GB" sz="2400" dirty="0">
                <a:solidFill>
                  <a:srgbClr val="FF0000"/>
                </a:solidFill>
              </a:rPr>
              <a:t>SRM = Solar Radiation Management</a:t>
            </a:r>
          </a:p>
          <a:p>
            <a:r>
              <a:rPr lang="en-GB" sz="2400" dirty="0"/>
              <a:t>  CDR = Carbon Dioxide Removal</a:t>
            </a:r>
          </a:p>
          <a:p>
            <a:r>
              <a:rPr lang="en-GB" sz="2400" dirty="0"/>
              <a:t>  BECCS = Bio-Energy with Carbon Capture and Storage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41" y="46264"/>
            <a:ext cx="9075728" cy="50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58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0079" y="179116"/>
            <a:ext cx="8851604" cy="8736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60079" y="177902"/>
            <a:ext cx="8851604" cy="874834"/>
          </a:xfrm>
        </p:spPr>
        <p:txBody>
          <a:bodyPr vert="horz" wrap="square" lIns="91440" tIns="36000" rIns="18000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SRM – eruption of Mt Pinatubo, 1991</a:t>
            </a:r>
            <a:endParaRPr lang="en-GB" sz="3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 descr="spice-branding-02.pdf - Adobe Read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312" y="5889125"/>
            <a:ext cx="1680566" cy="835775"/>
          </a:xfrm>
          <a:prstGeom prst="rect">
            <a:avLst/>
          </a:prstGeom>
        </p:spPr>
      </p:pic>
      <p:pic>
        <p:nvPicPr>
          <p:cNvPr id="6" name="Content Placeholder 5" descr="pin6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0" b="644"/>
          <a:stretch>
            <a:fillRect/>
          </a:stretch>
        </p:blipFill>
        <p:spPr bwMode="auto">
          <a:xfrm>
            <a:off x="2583816" y="1371600"/>
            <a:ext cx="3165076" cy="476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TS043-22-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971800" cy="477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7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23392" y="1078009"/>
            <a:ext cx="1004460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 Tethered balloon – height 20km</a:t>
            </a:r>
            <a:b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maybe 10 balloons worldwide each delivering 30kg/s of aerosol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2276872"/>
            <a:ext cx="49443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10m tonnes p.a. for 2 </a:t>
            </a:r>
            <a:r>
              <a:rPr lang="en-GB" sz="2400" baseline="30000" dirty="0" err="1">
                <a:solidFill>
                  <a:srgbClr val="FF0000"/>
                </a:solidFill>
                <a:latin typeface="Gill Sans MT" panose="020B0502020104020203" pitchFamily="34" charset="0"/>
              </a:rPr>
              <a:t>o</a:t>
            </a:r>
            <a:r>
              <a:rPr lang="en-GB" sz="2400" dirty="0" err="1">
                <a:solidFill>
                  <a:srgbClr val="FF0000"/>
                </a:solidFill>
                <a:latin typeface="Gill Sans MT" panose="020B0502020104020203" pitchFamily="34" charset="0"/>
              </a:rPr>
              <a:t>C</a:t>
            </a:r>
            <a:r>
              <a:rPr lang="en-GB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cooling ? ? ?  </a:t>
            </a:r>
          </a:p>
          <a:p>
            <a:r>
              <a:rPr lang="en-GB" dirty="0">
                <a:latin typeface="Gill Sans MT" panose="020B0502020104020203" pitchFamily="34" charset="0"/>
              </a:rPr>
              <a:t>       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079776" y="3501009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20km optimum height  ?</a:t>
            </a:r>
          </a:p>
          <a:p>
            <a:r>
              <a:rPr lang="en-GB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              mid-latitude  ?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1" y="6488668"/>
            <a:ext cx="3179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ill Sans MT" panose="020B0502020104020203" pitchFamily="34" charset="0"/>
              </a:rPr>
              <a:t>Image: Peter Davidson Technologies </a:t>
            </a:r>
            <a:endParaRPr lang="en-GB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60210"/>
            <a:ext cx="6876256" cy="469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8616280" y="2060848"/>
            <a:ext cx="3096344" cy="4240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</a:pPr>
            <a:endParaRPr lang="en-GB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OPTIONS:</a:t>
            </a:r>
          </a:p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- Aircraft</a:t>
            </a:r>
          </a:p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- Airships</a:t>
            </a:r>
          </a:p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- Missiles</a:t>
            </a:r>
          </a:p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- Artillery</a:t>
            </a:r>
          </a:p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- Towers</a:t>
            </a:r>
          </a:p>
          <a:p>
            <a:pPr marL="457200" indent="-457200" algn="l">
              <a:lnSpc>
                <a:spcPct val="110000"/>
              </a:lnSpc>
            </a:pPr>
            <a:r>
              <a:rPr lang="en-GB" sz="2800" dirty="0">
                <a:solidFill>
                  <a:srgbClr val="FF0000"/>
                </a:solidFill>
                <a:latin typeface="Gill Sans MT" panose="020B0502020104020203" pitchFamily="34" charset="0"/>
              </a:rPr>
              <a:t>- Tethered balloons</a:t>
            </a:r>
          </a:p>
        </p:txBody>
      </p:sp>
      <p:pic>
        <p:nvPicPr>
          <p:cNvPr id="13" name="Content Placeholder 6" descr="C:\Users\0038\Pictures\Untitled-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2132857"/>
            <a:ext cx="7817910" cy="47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1"/>
            <a:ext cx="12192000" cy="8736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Gill Sans MT" panose="020B0502020104020203" pitchFamily="34" charset="0"/>
              </a:rPr>
              <a:t>SPICE:    aerosol delivery system for 2</a:t>
            </a:r>
            <a:r>
              <a:rPr lang="en-GB" sz="3200" baseline="30000" dirty="0">
                <a:solidFill>
                  <a:schemeClr val="tx1"/>
                </a:solidFill>
                <a:latin typeface="Gill Sans MT" panose="020B0502020104020203" pitchFamily="34" charset="0"/>
              </a:rPr>
              <a:t>o</a:t>
            </a:r>
            <a:r>
              <a:rPr lang="en-GB" sz="3200" dirty="0">
                <a:solidFill>
                  <a:schemeClr val="tx1"/>
                </a:solidFill>
                <a:latin typeface="Gill Sans MT" panose="020B0502020104020203" pitchFamily="34" charset="0"/>
              </a:rPr>
              <a:t>C cooling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  <a:latin typeface="Gill Sans MT" panose="020B0502020104020203" pitchFamily="34" charset="0"/>
              </a:rPr>
              <a:t>S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tratospheric </a:t>
            </a:r>
            <a:r>
              <a:rPr lang="en-GB" sz="3200" b="1" dirty="0">
                <a:solidFill>
                  <a:srgbClr val="FF0000"/>
                </a:solidFill>
                <a:latin typeface="Gill Sans MT" panose="020B0502020104020203" pitchFamily="34" charset="0"/>
              </a:rPr>
              <a:t>P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article </a:t>
            </a:r>
            <a:r>
              <a:rPr lang="en-GB" sz="3200" b="1" dirty="0">
                <a:solidFill>
                  <a:srgbClr val="FF0000"/>
                </a:solidFill>
                <a:latin typeface="Gill Sans MT" panose="020B0502020104020203" pitchFamily="34" charset="0"/>
              </a:rPr>
              <a:t>I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njection for </a:t>
            </a:r>
            <a:r>
              <a:rPr lang="en-GB" sz="3200" b="1" dirty="0">
                <a:solidFill>
                  <a:srgbClr val="FF0000"/>
                </a:solidFill>
                <a:latin typeface="Gill Sans MT" panose="020B0502020104020203" pitchFamily="34" charset="0"/>
              </a:rPr>
              <a:t>C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limate </a:t>
            </a:r>
            <a:r>
              <a:rPr lang="en-GB" sz="3200" b="1" dirty="0">
                <a:solidFill>
                  <a:srgbClr val="FF0000"/>
                </a:solidFill>
                <a:latin typeface="Gill Sans MT" panose="020B0502020104020203" pitchFamily="34" charset="0"/>
              </a:rPr>
              <a:t>E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ngineering</a:t>
            </a:r>
          </a:p>
        </p:txBody>
      </p:sp>
    </p:spTree>
    <p:extLst>
      <p:ext uri="{BB962C8B-B14F-4D97-AF65-F5344CB8AC3E}">
        <p14:creationId xmlns:p14="http://schemas.microsoft.com/office/powerpoint/2010/main" val="369906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3"/>
          <p:cNvSpPr>
            <a:spLocks noChangeArrowheads="1"/>
          </p:cNvSpPr>
          <p:nvPr/>
        </p:nvSpPr>
        <p:spPr bwMode="auto">
          <a:xfrm>
            <a:off x="3233738" y="2324100"/>
            <a:ext cx="9144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endParaRPr lang="en-GB" sz="1200">
              <a:solidFill>
                <a:srgbClr val="333333"/>
              </a:solidFill>
            </a:endParaRPr>
          </a:p>
        </p:txBody>
      </p:sp>
      <p:sp>
        <p:nvSpPr>
          <p:cNvPr id="7177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Particle delivery – costs &amp; timescales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   (target:  10 million tonnes per year )</a:t>
            </a:r>
          </a:p>
        </p:txBody>
      </p:sp>
      <p:graphicFrame>
        <p:nvGraphicFramePr>
          <p:cNvPr id="11468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898834"/>
              </p:ext>
            </p:extLst>
          </p:nvPr>
        </p:nvGraphicFramePr>
        <p:xfrm>
          <a:off x="2423592" y="857250"/>
          <a:ext cx="6180138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" name="Bitmap Image" r:id="rId4" imgW="6695238" imgH="5904762" progId="PBrush">
                  <p:embed/>
                </p:oleObj>
              </mc:Choice>
              <mc:Fallback>
                <p:oleObj name="Bitmap Image" r:id="rId4" imgW="6695238" imgH="5904762" progId="PBrush">
                  <p:embed/>
                  <p:pic>
                    <p:nvPicPr>
                      <p:cNvPr id="11468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2" y="857250"/>
                        <a:ext cx="6180138" cy="590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89" name="Object 3"/>
          <p:cNvGraphicFramePr>
            <a:graphicFrameLocks noChangeAspect="1"/>
          </p:cNvGraphicFramePr>
          <p:nvPr/>
        </p:nvGraphicFramePr>
        <p:xfrm>
          <a:off x="8769350" y="2971800"/>
          <a:ext cx="189865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" name="Bitmap Image" r:id="rId6" imgW="2486372" imgH="1352381" progId="PBrush">
                  <p:embed/>
                </p:oleObj>
              </mc:Choice>
              <mc:Fallback>
                <p:oleObj name="Bitmap Image" r:id="rId6" imgW="2486372" imgH="1352381" progId="PBrush">
                  <p:embed/>
                  <p:pic>
                    <p:nvPicPr>
                      <p:cNvPr id="11468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9350" y="2971800"/>
                        <a:ext cx="189865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135939" y="1752601"/>
            <a:ext cx="158273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46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053497"/>
              </p:ext>
            </p:extLst>
          </p:nvPr>
        </p:nvGraphicFramePr>
        <p:xfrm>
          <a:off x="10117832" y="762000"/>
          <a:ext cx="87471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Bitmap Image" r:id="rId9" imgW="1019048" imgH="2371429" progId="PBrush">
                  <p:embed/>
                </p:oleObj>
              </mc:Choice>
              <mc:Fallback>
                <p:oleObj name="Bitmap Image" r:id="rId9" imgW="1019048" imgH="2371429" progId="PBrush">
                  <p:embed/>
                  <p:pic>
                    <p:nvPicPr>
                      <p:cNvPr id="1146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7832" y="762000"/>
                        <a:ext cx="874712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174025"/>
              </p:ext>
            </p:extLst>
          </p:nvPr>
        </p:nvGraphicFramePr>
        <p:xfrm>
          <a:off x="1199456" y="1143001"/>
          <a:ext cx="1081087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Bitmap Image" r:id="rId11" imgW="1171429" imgH="1724266" progId="PBrush">
                  <p:embed/>
                </p:oleObj>
              </mc:Choice>
              <mc:Fallback>
                <p:oleObj name="Bitmap Image" r:id="rId11" imgW="1171429" imgH="1724266" progId="PBrush">
                  <p:embed/>
                  <p:pic>
                    <p:nvPicPr>
                      <p:cNvPr id="1146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456" y="1143001"/>
                        <a:ext cx="1081087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343325"/>
              </p:ext>
            </p:extLst>
          </p:nvPr>
        </p:nvGraphicFramePr>
        <p:xfrm>
          <a:off x="983432" y="2971800"/>
          <a:ext cx="98583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" name="Bitmap Image" r:id="rId13" imgW="1190476" imgH="2553056" progId="PBrush">
                  <p:embed/>
                </p:oleObj>
              </mc:Choice>
              <mc:Fallback>
                <p:oleObj name="Bitmap Image" r:id="rId13" imgW="1190476" imgH="2553056" progId="PBrush">
                  <p:embed/>
                  <p:pic>
                    <p:nvPicPr>
                      <p:cNvPr id="1146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2971800"/>
                        <a:ext cx="985838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116577"/>
              </p:ext>
            </p:extLst>
          </p:nvPr>
        </p:nvGraphicFramePr>
        <p:xfrm>
          <a:off x="10124628" y="4267201"/>
          <a:ext cx="723900" cy="195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Bitmap Image" r:id="rId15" imgW="1200318" imgH="2991268" progId="PBrush">
                  <p:embed/>
                </p:oleObj>
              </mc:Choice>
              <mc:Fallback>
                <p:oleObj name="Bitmap Image" r:id="rId15" imgW="1200318" imgH="2991268" progId="PBrush">
                  <p:embed/>
                  <p:pic>
                    <p:nvPicPr>
                      <p:cNvPr id="11469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4628" y="4267201"/>
                        <a:ext cx="723900" cy="195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4727848" y="5085184"/>
            <a:ext cx="2592288" cy="57606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120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20275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SPICE “cancelled” ?  Controversial?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C1F15-C1B4-48A6-BB78-9EECE3292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B3CF1-C938-411F-A211-D7C1F92D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914401"/>
            <a:ext cx="11233248" cy="6027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72249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752184" y="828428"/>
          <a:ext cx="3470484" cy="3438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Photo Editor Photo" r:id="rId3" imgW="3104762" imgH="3153215" progId="">
                  <p:embed/>
                </p:oleObj>
              </mc:Choice>
              <mc:Fallback>
                <p:oleObj name="Photo Editor Photo" r:id="rId3" imgW="3104762" imgH="3153215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rightnessContrast bright="2000" contrast="2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2184" y="828428"/>
                        <a:ext cx="3470484" cy="3438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96" y="17562"/>
            <a:ext cx="8928992" cy="819150"/>
          </a:xfrm>
        </p:spPr>
        <p:txBody>
          <a:bodyPr/>
          <a:lstStyle/>
          <a:p>
            <a:r>
              <a:rPr lang="en-GB" dirty="0"/>
              <a:t>Other SRM: Marine-Cloud Brightening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038" y="836713"/>
            <a:ext cx="6150147" cy="1368152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Spray sea water into clouds to increase reflectivity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8" y="2204864"/>
            <a:ext cx="824409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4094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9633F-FB41-4BC9-8390-94BEADD6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836712"/>
            <a:ext cx="4622022" cy="5731048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BA83CAE-B348-41C6-B531-62BC4F2ED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4" y="1126951"/>
            <a:ext cx="7620000" cy="5686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9E0A9E-EBF5-4FE2-928C-67476A8EBE1C}"/>
              </a:ext>
            </a:extLst>
          </p:cNvPr>
          <p:cNvSpPr/>
          <p:nvPr/>
        </p:nvSpPr>
        <p:spPr>
          <a:xfrm>
            <a:off x="1559496" y="2114"/>
            <a:ext cx="10463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GB" sz="3200" dirty="0"/>
              <a:t>Centre for Climate Repair @ Cambridge (Sir David King)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246D3B-66DD-41AD-821E-8335437DA305}"/>
              </a:ext>
            </a:extLst>
          </p:cNvPr>
          <p:cNvSpPr/>
          <p:nvPr/>
        </p:nvSpPr>
        <p:spPr>
          <a:xfrm>
            <a:off x="3906688" y="940658"/>
            <a:ext cx="2549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GB" sz="2000" dirty="0"/>
              <a:t>Iron Salt Aerosol ISA</a:t>
            </a:r>
          </a:p>
        </p:txBody>
      </p:sp>
    </p:spTree>
    <p:extLst>
      <p:ext uri="{BB962C8B-B14F-4D97-AF65-F5344CB8AC3E}">
        <p14:creationId xmlns:p14="http://schemas.microsoft.com/office/powerpoint/2010/main" val="80343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there a Plan B 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2172075" y="1315616"/>
            <a:ext cx="7343775" cy="4572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Can we refreeze the Arctic?    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>
                <a:solidFill>
                  <a:srgbClr val="0070C0"/>
                </a:solidFill>
              </a:rPr>
              <a:t>Should we refreeze the Arctic?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00B050"/>
                </a:solidFill>
              </a:rPr>
              <a:t>Will we refreeze the Arctic?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FF0000"/>
                </a:solidFill>
              </a:rPr>
              <a:t>If the Arctic melts:</a:t>
            </a:r>
          </a:p>
          <a:p>
            <a:r>
              <a:rPr lang="en-GB" sz="2800" dirty="0">
                <a:solidFill>
                  <a:srgbClr val="FF0000"/>
                </a:solidFill>
              </a:rPr>
              <a:t>     can we deal with rise of Methane?</a:t>
            </a:r>
          </a:p>
          <a:p>
            <a:r>
              <a:rPr lang="en-GB" sz="2800" dirty="0"/>
              <a:t>     </a:t>
            </a:r>
          </a:p>
          <a:p>
            <a:r>
              <a:rPr lang="en-GB" sz="2800" dirty="0"/>
              <a:t>     </a:t>
            </a:r>
            <a:r>
              <a:rPr lang="en-GB" sz="2800" dirty="0">
                <a:solidFill>
                  <a:srgbClr val="C00000"/>
                </a:solidFill>
              </a:rPr>
              <a:t>can we handle sea level rise?</a:t>
            </a:r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8544272" y="1289869"/>
            <a:ext cx="2016224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800" dirty="0"/>
              <a:t>Yes</a:t>
            </a:r>
            <a:br>
              <a:rPr lang="en-GB" sz="2800" dirty="0"/>
            </a:br>
            <a:r>
              <a:rPr lang="en-GB" sz="2800" dirty="0"/>
              <a:t>  (SPICE)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0070C0"/>
                </a:solidFill>
              </a:rPr>
              <a:t>Yes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00B050"/>
                </a:solidFill>
              </a:rPr>
              <a:t>No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>
                <a:solidFill>
                  <a:srgbClr val="FF0000"/>
                </a:solidFill>
              </a:rPr>
              <a:t>Maybe</a:t>
            </a:r>
            <a:br>
              <a:rPr lang="en-GB" sz="2800">
                <a:solidFill>
                  <a:srgbClr val="FF0000"/>
                </a:solidFill>
              </a:rPr>
            </a:br>
            <a:endParaRPr lang="en-GB" sz="2800">
              <a:solidFill>
                <a:srgbClr val="FF0000"/>
              </a:solidFill>
            </a:endParaRPr>
          </a:p>
          <a:p>
            <a:r>
              <a:rPr lang="en-GB" sz="2800"/>
              <a:t>Hmmm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874954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217E9-5D90-4612-8845-E27BFAB64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60648"/>
            <a:ext cx="9829093" cy="655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00A4FE-6AA0-4321-B4EA-AE33D89BE8E0}"/>
              </a:ext>
            </a:extLst>
          </p:cNvPr>
          <p:cNvSpPr txBox="1"/>
          <p:nvPr/>
        </p:nvSpPr>
        <p:spPr>
          <a:xfrm>
            <a:off x="695400" y="260648"/>
            <a:ext cx="113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  <a:highlight>
                  <a:srgbClr val="000000"/>
                </a:highlight>
              </a:rPr>
              <a:t>Arctic summer ice area : a good indicator</a:t>
            </a:r>
          </a:p>
        </p:txBody>
      </p:sp>
    </p:spTree>
    <p:extLst>
      <p:ext uri="{BB962C8B-B14F-4D97-AF65-F5344CB8AC3E}">
        <p14:creationId xmlns:p14="http://schemas.microsoft.com/office/powerpoint/2010/main" val="3662211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12192000" cy="6885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3712" y="188640"/>
            <a:ext cx="428675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dirty="0">
                <a:solidFill>
                  <a:srgbClr val="C00000"/>
                </a:solidFill>
              </a:rPr>
              <a:t>Thank you!</a:t>
            </a:r>
          </a:p>
          <a:p>
            <a:pPr algn="ctr"/>
            <a:endParaRPr lang="en-GB" sz="3600" dirty="0">
              <a:solidFill>
                <a:srgbClr val="C00000"/>
              </a:solidFill>
            </a:endParaRPr>
          </a:p>
          <a:p>
            <a:pPr algn="ctr"/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1524000" y="406023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>
                <a:solidFill>
                  <a:srgbClr val="C00000"/>
                </a:solidFill>
              </a:rPr>
              <a:t>hemh1@cam.ac.uk</a:t>
            </a:r>
          </a:p>
          <a:p>
            <a:pPr algn="ctr"/>
            <a:endParaRPr lang="en-GB" sz="2800">
              <a:solidFill>
                <a:srgbClr val="C00000"/>
              </a:solidFill>
            </a:endParaRPr>
          </a:p>
          <a:p>
            <a:pPr algn="ctr"/>
            <a:r>
              <a:rPr lang="en-GB" sz="2800">
                <a:solidFill>
                  <a:srgbClr val="C00000"/>
                </a:solidFill>
              </a:rPr>
              <a:t>www.hughhunt.com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8868816" y="4653136"/>
            <a:ext cx="3275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400" dirty="0">
              <a:solidFill>
                <a:srgbClr val="C00000"/>
              </a:solidFill>
            </a:endParaRPr>
          </a:p>
          <a:p>
            <a:pPr algn="ctr"/>
            <a:r>
              <a:rPr lang="en-GB" sz="2400" dirty="0">
                <a:solidFill>
                  <a:srgbClr val="C00000"/>
                </a:solidFill>
              </a:rPr>
              <a:t>@</a:t>
            </a:r>
            <a:r>
              <a:rPr lang="en-GB" sz="2400" dirty="0" err="1">
                <a:solidFill>
                  <a:srgbClr val="C00000"/>
                </a:solidFill>
              </a:rPr>
              <a:t>hughhunt</a:t>
            </a:r>
            <a:endParaRPr lang="en-GB" sz="2400" dirty="0">
              <a:solidFill>
                <a:srgbClr val="C00000"/>
              </a:solidFill>
            </a:endParaRPr>
          </a:p>
          <a:p>
            <a:pPr algn="ctr"/>
            <a:endParaRPr lang="en-GB" sz="2400" dirty="0">
              <a:solidFill>
                <a:srgbClr val="C00000"/>
              </a:solidFill>
            </a:endParaRPr>
          </a:p>
          <a:p>
            <a:br>
              <a:rPr lang="en-GB" sz="2400" dirty="0">
                <a:solidFill>
                  <a:srgbClr val="C00000"/>
                </a:solidFill>
              </a:rPr>
            </a:br>
            <a:r>
              <a:rPr lang="en-GB" sz="2400" dirty="0">
                <a:solidFill>
                  <a:srgbClr val="C00000"/>
                </a:solidFill>
              </a:rPr>
              <a:t>       www.suggr.co.uk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D4675-75DC-4804-88BA-B52E67C70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832" y="4873952"/>
            <a:ext cx="536432" cy="7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5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93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3333" y="0"/>
            <a:ext cx="11042651" cy="819150"/>
          </a:xfrm>
        </p:spPr>
        <p:txBody>
          <a:bodyPr/>
          <a:lstStyle/>
          <a:p>
            <a:r>
              <a:rPr lang="en-GB" sz="3200" dirty="0"/>
              <a:t>The Arctic problem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998541"/>
            <a:ext cx="11809312" cy="53562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Arctic ice yielding to open water, albedo (reflectivity) drops from 0.6 to 0.1</a:t>
            </a:r>
          </a:p>
          <a:p>
            <a:pPr marL="0" indent="0">
              <a:buNone/>
            </a:pPr>
            <a:r>
              <a:rPr lang="en-GB" dirty="0"/>
              <a:t>Albedo loss from summer ice has the same warming effect as past 25 years of CO</a:t>
            </a:r>
            <a:r>
              <a:rPr lang="en-GB" baseline="-25000" dirty="0"/>
              <a:t>2</a:t>
            </a:r>
            <a:r>
              <a:rPr lang="en-GB" dirty="0"/>
              <a:t> emissions. </a:t>
            </a:r>
          </a:p>
          <a:p>
            <a:pPr marL="0" indent="0">
              <a:buNone/>
            </a:pP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Arctic Ocean is shallow, surface warming extends to seabed, melts permafrost, triggers release of methane. </a:t>
            </a:r>
          </a:p>
          <a:p>
            <a:pPr marL="0" indent="0">
              <a:buNone/>
            </a:pP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Methane is 20-80 times more potent a GHG as CO</a:t>
            </a:r>
            <a:r>
              <a:rPr lang="en-GB" baseline="-25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2</a:t>
            </a:r>
            <a:endParaRPr lang="en-GB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Greenland ice shelf holds 2million km</a:t>
            </a:r>
            <a:r>
              <a:rPr lang="en-GB" baseline="30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3</a:t>
            </a: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of ice.  </a:t>
            </a: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If it melts </a:t>
            </a:r>
            <a:r>
              <a:rPr lang="pt-B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→  sea-level rise of 7.2m </a:t>
            </a: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Ice-free arctic will alter jet stream patterns and ocean circulations </a:t>
            </a:r>
            <a:r>
              <a:rPr lang="pt-B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→ changes in climate</a:t>
            </a:r>
            <a:endParaRPr lang="en-GB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51" y="2348883"/>
            <a:ext cx="5940153" cy="43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704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The Arctic problem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998541"/>
            <a:ext cx="11737304" cy="53562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Arctic ice yielding to open water, albedo (reflectivity) drops from 0.6 to 0.1</a:t>
            </a:r>
          </a:p>
          <a:p>
            <a:pPr marL="0" indent="0">
              <a:buNone/>
            </a:pPr>
            <a:r>
              <a:rPr lang="en-GB" dirty="0"/>
              <a:t>Albedo loss from summer ice has the same warming effect as past 25 years of CO</a:t>
            </a:r>
            <a:r>
              <a:rPr lang="en-GB" baseline="-25000" dirty="0"/>
              <a:t>2</a:t>
            </a:r>
            <a:r>
              <a:rPr lang="en-GB" dirty="0"/>
              <a:t> emissions. </a:t>
            </a:r>
          </a:p>
          <a:p>
            <a:pPr marL="0" indent="0">
              <a:buNone/>
            </a:pP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Arctic Ocean is shallow, surface warming extends to seabed, melts permafrost, triggers release of methane. 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Methane is 20-80 times more potent a GHG as CO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Greenland ice shelf holds 2million km</a:t>
            </a:r>
            <a:r>
              <a:rPr lang="en-GB" baseline="30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3</a:t>
            </a: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of ice.  </a:t>
            </a: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If it melts </a:t>
            </a:r>
            <a:r>
              <a:rPr lang="pt-B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→  sea-level rise of 7.2m </a:t>
            </a: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Ice-free arctic will alter jet stream patterns and ocean circulations </a:t>
            </a:r>
            <a:r>
              <a:rPr lang="pt-B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→ changes in climate</a:t>
            </a:r>
            <a:endParaRPr lang="en-GB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0" y="3284984"/>
            <a:ext cx="470452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5305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The Arctic problem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998541"/>
            <a:ext cx="11809312" cy="53562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Arctic ice yielding to open water, albedo (reflectivity) drops from 0.6 to 0.1</a:t>
            </a:r>
          </a:p>
          <a:p>
            <a:pPr marL="0" indent="0">
              <a:buNone/>
            </a:pPr>
            <a:r>
              <a:rPr lang="en-GB" dirty="0"/>
              <a:t>Albedo loss from summer ice has the same warming effect as past 25 years of CO</a:t>
            </a:r>
            <a:r>
              <a:rPr lang="en-GB" baseline="-25000" dirty="0"/>
              <a:t>2</a:t>
            </a:r>
            <a:r>
              <a:rPr lang="en-GB" dirty="0"/>
              <a:t> emissions. </a:t>
            </a:r>
          </a:p>
          <a:p>
            <a:pPr marL="0" indent="0">
              <a:buNone/>
            </a:pP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Arctic Ocean is shallow, surface warming extends to seabed, melts permafrost, triggers release of methane. 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Methane is 20-80 times more potent a GHG as CO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Greenland ice shelf holds 2million km</a:t>
            </a:r>
            <a:r>
              <a:rPr lang="en-GB" baseline="30000" dirty="0">
                <a:solidFill>
                  <a:srgbClr val="00B050"/>
                </a:solidFill>
              </a:rPr>
              <a:t>3</a:t>
            </a:r>
            <a:r>
              <a:rPr lang="en-GB" dirty="0">
                <a:solidFill>
                  <a:srgbClr val="00B050"/>
                </a:solidFill>
              </a:rPr>
              <a:t> of ice. 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If it melts </a:t>
            </a:r>
            <a:r>
              <a:rPr lang="pt-BR" dirty="0">
                <a:solidFill>
                  <a:srgbClr val="00B050"/>
                </a:solidFill>
              </a:rPr>
              <a:t>→  sea-level rise of 7.2m </a:t>
            </a:r>
            <a:r>
              <a:rPr lang="en-GB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b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Ice-free arctic will alter jet stream patterns and ocean circulations </a:t>
            </a:r>
            <a:r>
              <a:rPr lang="pt-BR" dirty="0">
                <a:solidFill>
                  <a:schemeClr val="tx1">
                    <a:lumMod val="20000"/>
                    <a:lumOff val="80000"/>
                  </a:schemeClr>
                </a:solidFill>
              </a:rPr>
              <a:t>→ changes in climate</a:t>
            </a:r>
            <a:endParaRPr lang="en-GB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240138"/>
            <a:ext cx="5575880" cy="37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795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The Arctic problem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998541"/>
            <a:ext cx="11593288" cy="53562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Arctic ice yielding to open water, albedo (reflectivity) drops from 0.6 to 0.1</a:t>
            </a:r>
          </a:p>
          <a:p>
            <a:pPr marL="0" indent="0">
              <a:buNone/>
            </a:pPr>
            <a:r>
              <a:rPr lang="en-GB" dirty="0"/>
              <a:t>Albedo loss from summer ice has the same warming effect as past 25 years of CO</a:t>
            </a:r>
            <a:r>
              <a:rPr lang="en-GB" baseline="-25000" dirty="0"/>
              <a:t>2</a:t>
            </a:r>
            <a:r>
              <a:rPr lang="en-GB" dirty="0"/>
              <a:t> emissions. </a:t>
            </a:r>
          </a:p>
          <a:p>
            <a:pPr marL="0" indent="0">
              <a:buNone/>
            </a:pP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Arctic Ocean is shallow, surface warming extends to seabed, melts permafrost, triggers release of methane. 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Methane is 20-80 times more potent a GHG as CO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Greenland ice shelf holds 2million km</a:t>
            </a:r>
            <a:r>
              <a:rPr lang="en-GB" baseline="30000" dirty="0">
                <a:solidFill>
                  <a:srgbClr val="00B050"/>
                </a:solidFill>
              </a:rPr>
              <a:t>3</a:t>
            </a:r>
            <a:r>
              <a:rPr lang="en-GB" dirty="0">
                <a:solidFill>
                  <a:srgbClr val="00B050"/>
                </a:solidFill>
              </a:rPr>
              <a:t> of ice. 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If it melts </a:t>
            </a:r>
            <a:r>
              <a:rPr lang="pt-BR" dirty="0">
                <a:solidFill>
                  <a:srgbClr val="00B050"/>
                </a:solidFill>
              </a:rPr>
              <a:t>→  sea-level rise of 7.2m </a:t>
            </a:r>
            <a:r>
              <a:rPr lang="en-GB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Ice-free arctic will alter jet stream patterns and ocean circulations </a:t>
            </a:r>
            <a:r>
              <a:rPr lang="pt-BR" dirty="0"/>
              <a:t>→ changes in climate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9" y="1406704"/>
            <a:ext cx="5616623" cy="443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8360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F5B6-407E-4F78-809D-917F779A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823292"/>
            <a:ext cx="5562600" cy="613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0"/>
            <a:ext cx="8502972" cy="819150"/>
          </a:xfrm>
        </p:spPr>
        <p:txBody>
          <a:bodyPr/>
          <a:lstStyle/>
          <a:p>
            <a:r>
              <a:rPr lang="en-GB" dirty="0"/>
              <a:t>Global annual CO</a:t>
            </a:r>
            <a:r>
              <a:rPr lang="en-GB" baseline="-25000" dirty="0"/>
              <a:t>2</a:t>
            </a:r>
            <a:r>
              <a:rPr lang="en-GB" dirty="0"/>
              <a:t> emissions – 35 billion tonnes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087888" y="2165675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1200"/>
          </a:p>
        </p:txBody>
      </p:sp>
      <p:grpSp>
        <p:nvGrpSpPr>
          <p:cNvPr id="10" name="Group 9"/>
          <p:cNvGrpSpPr/>
          <p:nvPr/>
        </p:nvGrpSpPr>
        <p:grpSpPr>
          <a:xfrm>
            <a:off x="1524000" y="1124744"/>
            <a:ext cx="3563888" cy="2677656"/>
            <a:chOff x="0" y="1124744"/>
            <a:chExt cx="3563888" cy="2677656"/>
          </a:xfrm>
        </p:grpSpPr>
        <p:sp>
          <p:nvSpPr>
            <p:cNvPr id="11" name="TextBox 10"/>
            <p:cNvSpPr txBox="1"/>
            <p:nvPr/>
          </p:nvSpPr>
          <p:spPr>
            <a:xfrm>
              <a:off x="0" y="1124744"/>
              <a:ext cx="330090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  </a:t>
              </a:r>
            </a:p>
            <a:p>
              <a:r>
                <a:rPr lang="en-GB" sz="2400" dirty="0"/>
                <a:t>  35 billion tonnes/year</a:t>
              </a:r>
            </a:p>
            <a:p>
              <a:endParaRPr lang="en-GB" sz="2400" dirty="0"/>
            </a:p>
            <a:p>
              <a:r>
                <a:rPr lang="en-GB" sz="2400" dirty="0"/>
                <a:t>World pop = 7billion</a:t>
              </a:r>
            </a:p>
            <a:p>
              <a:endParaRPr lang="en-GB" sz="2400" dirty="0"/>
            </a:p>
            <a:p>
              <a:r>
                <a:rPr lang="en-GB" sz="2400" dirty="0"/>
                <a:t>Global average</a:t>
              </a:r>
              <a:br>
                <a:rPr lang="en-GB" sz="2400" dirty="0"/>
              </a:br>
              <a:r>
                <a:rPr lang="en-GB" sz="2400" dirty="0"/>
                <a:t>   5 tonnes/person/</a:t>
              </a:r>
              <a:r>
                <a:rPr lang="en-GB" sz="2400" dirty="0" err="1"/>
                <a:t>yr</a:t>
              </a:r>
              <a:endParaRPr lang="en-GB" sz="2400" dirty="0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12331" y="1517603"/>
              <a:ext cx="432048" cy="4320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1200"/>
            </a:p>
          </p:txBody>
        </p:sp>
        <p:cxnSp>
          <p:nvCxnSpPr>
            <p:cNvPr id="13" name="Straight Connector 12"/>
            <p:cNvCxnSpPr>
              <a:cxnSpLocks/>
              <a:stCxn id="12" idx="5"/>
            </p:cNvCxnSpPr>
            <p:nvPr/>
          </p:nvCxnSpPr>
          <p:spPr bwMode="auto">
            <a:xfrm>
              <a:off x="581107" y="1886379"/>
              <a:ext cx="2982781" cy="49532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535686"/>
            <a:ext cx="2844901" cy="213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34A80D-390B-4F8B-8287-589274833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14" y="4107993"/>
            <a:ext cx="2174974" cy="25749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2ED581-9C27-481C-A933-3FA5CFC8C509}"/>
              </a:ext>
            </a:extLst>
          </p:cNvPr>
          <p:cNvSpPr/>
          <p:nvPr/>
        </p:nvSpPr>
        <p:spPr>
          <a:xfrm>
            <a:off x="250186" y="4074021"/>
            <a:ext cx="297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My trash: 500kg/</a:t>
            </a:r>
            <a:r>
              <a:rPr lang="en-GB" sz="2400" dirty="0" err="1"/>
              <a:t>yr</a:t>
            </a:r>
            <a:r>
              <a:rPr lang="en-GB" sz="2400" dirty="0"/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8828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ousel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-27384"/>
            <a:ext cx="9144000" cy="60936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5" y="6165304"/>
            <a:ext cx="9132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Arrival in Melbourne  – how much CO</a:t>
            </a:r>
            <a:r>
              <a:rPr lang="en-GB" sz="28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is my fair share? 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599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TASKPANEKEY" val="1d774edd-3529-439d-b416-b3c7500865fe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PFULLVERSION" val="4.5.1.22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5_Technologies 17 12 08">
  <a:themeElements>
    <a:clrScheme name="">
      <a:dk1>
        <a:srgbClr val="333333"/>
      </a:dk1>
      <a:lt1>
        <a:srgbClr val="FFFFFF"/>
      </a:lt1>
      <a:dk2>
        <a:srgbClr val="FFFFFF"/>
      </a:dk2>
      <a:lt2>
        <a:srgbClr val="DDDDDD"/>
      </a:lt2>
      <a:accent1>
        <a:srgbClr val="3C9656"/>
      </a:accent1>
      <a:accent2>
        <a:srgbClr val="6CC485"/>
      </a:accent2>
      <a:accent3>
        <a:srgbClr val="FFFFFF"/>
      </a:accent3>
      <a:accent4>
        <a:srgbClr val="2A2A2A"/>
      </a:accent4>
      <a:accent5>
        <a:srgbClr val="AFC9B4"/>
      </a:accent5>
      <a:accent6>
        <a:srgbClr val="61B178"/>
      </a:accent6>
      <a:hlink>
        <a:srgbClr val="EB584D"/>
      </a:hlink>
      <a:folHlink>
        <a:srgbClr val="CA2316"/>
      </a:folHlink>
    </a:clrScheme>
    <a:fontScheme name="5_Technologies 17 12 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chnologies 17 12 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es 17 12 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es 17 12 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es 17 12 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es 17 12 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es 17 12 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es 17 12 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es 17 12 08 13">
        <a:dk1>
          <a:srgbClr val="000000"/>
        </a:dk1>
        <a:lt1>
          <a:srgbClr val="FFFFFF"/>
        </a:lt1>
        <a:dk2>
          <a:srgbClr val="4E60A8"/>
        </a:dk2>
        <a:lt2>
          <a:srgbClr val="DDDDDD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14">
        <a:dk1>
          <a:srgbClr val="333333"/>
        </a:dk1>
        <a:lt1>
          <a:srgbClr val="FFFFFF"/>
        </a:lt1>
        <a:dk2>
          <a:srgbClr val="4E60A8"/>
        </a:dk2>
        <a:lt2>
          <a:srgbClr val="DDDDDD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15">
        <a:dk1>
          <a:srgbClr val="333333"/>
        </a:dk1>
        <a:lt1>
          <a:srgbClr val="FFFFFF"/>
        </a:lt1>
        <a:dk2>
          <a:srgbClr val="4E60A8"/>
        </a:dk2>
        <a:lt2>
          <a:srgbClr val="DDDDDD"/>
        </a:lt2>
        <a:accent1>
          <a:srgbClr val="8C2837"/>
        </a:accent1>
        <a:accent2>
          <a:srgbClr val="64B464"/>
        </a:accent2>
        <a:accent3>
          <a:srgbClr val="FFFFFF"/>
        </a:accent3>
        <a:accent4>
          <a:srgbClr val="2A2A2A"/>
        </a:accent4>
        <a:accent5>
          <a:srgbClr val="C5ACAE"/>
        </a:accent5>
        <a:accent6>
          <a:srgbClr val="5AA35A"/>
        </a:accent6>
        <a:hlink>
          <a:srgbClr val="FAA032"/>
        </a:hlink>
        <a:folHlink>
          <a:srgbClr val="1E50D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es 17 12 08 16">
        <a:dk1>
          <a:srgbClr val="333333"/>
        </a:dk1>
        <a:lt1>
          <a:srgbClr val="FFFFFF"/>
        </a:lt1>
        <a:dk2>
          <a:srgbClr val="003150"/>
        </a:dk2>
        <a:lt2>
          <a:srgbClr val="DDDDDD"/>
        </a:lt2>
        <a:accent1>
          <a:srgbClr val="8C2837"/>
        </a:accent1>
        <a:accent2>
          <a:srgbClr val="64B464"/>
        </a:accent2>
        <a:accent3>
          <a:srgbClr val="FFFFFF"/>
        </a:accent3>
        <a:accent4>
          <a:srgbClr val="2A2A2A"/>
        </a:accent4>
        <a:accent5>
          <a:srgbClr val="C5ACAE"/>
        </a:accent5>
        <a:accent6>
          <a:srgbClr val="5AA35A"/>
        </a:accent6>
        <a:hlink>
          <a:srgbClr val="FAA032"/>
        </a:hlink>
        <a:folHlink>
          <a:srgbClr val="1E50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47429</TotalTime>
  <Words>637</Words>
  <Application>Microsoft Office PowerPoint</Application>
  <PresentationFormat>Widescreen</PresentationFormat>
  <Paragraphs>160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Gill Sans MT</vt:lpstr>
      <vt:lpstr>Wingdings</vt:lpstr>
      <vt:lpstr>5_Technologies 17 12 08</vt:lpstr>
      <vt:lpstr>Bitmap Image</vt:lpstr>
      <vt:lpstr>Photo Editor Photo</vt:lpstr>
      <vt:lpstr>PowerPoint Presentation</vt:lpstr>
      <vt:lpstr>PowerPoint Presentation</vt:lpstr>
      <vt:lpstr>PowerPoint Presentation</vt:lpstr>
      <vt:lpstr>The Arctic problem</vt:lpstr>
      <vt:lpstr>The Arctic problem</vt:lpstr>
      <vt:lpstr>The Arctic problem</vt:lpstr>
      <vt:lpstr>The Arctic problem</vt:lpstr>
      <vt:lpstr>Global annual CO2 emissions – 35 billion tonnes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GEOENGINEERING – active control of climate</vt:lpstr>
      <vt:lpstr>PowerPoint Presentation</vt:lpstr>
      <vt:lpstr>PowerPoint Presentation</vt:lpstr>
      <vt:lpstr>PowerPoint Presentation</vt:lpstr>
      <vt:lpstr>PowerPoint Presentation</vt:lpstr>
      <vt:lpstr>SRM – eruption of Mt Pinatubo, 1991</vt:lpstr>
      <vt:lpstr>PowerPoint Presentation</vt:lpstr>
      <vt:lpstr>Particle delivery – costs &amp; timescales    (target:  10 million tonnes per year )</vt:lpstr>
      <vt:lpstr>SPICE “cancelled” ?  Controversial?</vt:lpstr>
      <vt:lpstr>Other SRM: Marine-Cloud Brightening</vt:lpstr>
      <vt:lpstr>PowerPoint Presentation</vt:lpstr>
      <vt:lpstr>Is there a Plan B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Refreezing the Arctic</dc:title>
  <dc:creator>Hugh Hunt</dc:creator>
  <cp:lastModifiedBy>hemh1</cp:lastModifiedBy>
  <cp:revision>490</cp:revision>
  <cp:lastPrinted>2017-12-08T08:56:41Z</cp:lastPrinted>
  <dcterms:created xsi:type="dcterms:W3CDTF">2011-01-10T15:04:25Z</dcterms:created>
  <dcterms:modified xsi:type="dcterms:W3CDTF">2019-10-14T15:26:23Z</dcterms:modified>
</cp:coreProperties>
</file>