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 id="2147483687" r:id="rId2"/>
  </p:sldMasterIdLst>
  <p:notesMasterIdLst>
    <p:notesMasterId r:id="rId18"/>
  </p:notesMasterIdLst>
  <p:sldIdLst>
    <p:sldId id="261" r:id="rId3"/>
    <p:sldId id="265" r:id="rId4"/>
    <p:sldId id="263" r:id="rId5"/>
    <p:sldId id="267" r:id="rId6"/>
    <p:sldId id="268" r:id="rId7"/>
    <p:sldId id="269" r:id="rId8"/>
    <p:sldId id="270" r:id="rId9"/>
    <p:sldId id="271" r:id="rId10"/>
    <p:sldId id="272" r:id="rId11"/>
    <p:sldId id="273" r:id="rId12"/>
    <p:sldId id="274" r:id="rId13"/>
    <p:sldId id="275" r:id="rId14"/>
    <p:sldId id="276" r:id="rId15"/>
    <p:sldId id="277" r:id="rId16"/>
    <p:sldId id="278"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629" autoAdjust="0"/>
  </p:normalViewPr>
  <p:slideViewPr>
    <p:cSldViewPr snapToGrid="0">
      <p:cViewPr varScale="1">
        <p:scale>
          <a:sx n="48" d="100"/>
          <a:sy n="48" d="100"/>
        </p:scale>
        <p:origin x="119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phe.gov.uk\HP\CRCE\EHE\CRCE%20Noise%20&amp;%20Health\7.%20Sound%20Noise%20Health\10%20Noise%20and%20Health%20WorkPlan\E%20Meetings\2020.02.24%20-%20IOA%20P&amp;SC\Stduy%20comparison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Air traffic | 1960 - 1980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2E8-4E1B-B973-B90BFA4C88A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2E8-4E1B-B973-B90BFA4C88A7}"/>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E8-4E1B-B973-B90BFA4C88A7}"/>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E8-4E1B-B973-B90BFA4C88A7}"/>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Annoyance!$A$15:$A$16</c:f>
              <c:strCache>
                <c:ptCount val="2"/>
                <c:pt idx="0">
                  <c:v>UK</c:v>
                </c:pt>
                <c:pt idx="1">
                  <c:v>Rest of the World</c:v>
                </c:pt>
              </c:strCache>
            </c:strRef>
          </c:cat>
          <c:val>
            <c:numRef>
              <c:f>Annoyance!$C$15:$C$16</c:f>
              <c:numCache>
                <c:formatCode>General</c:formatCode>
                <c:ptCount val="2"/>
                <c:pt idx="0">
                  <c:v>4699</c:v>
                </c:pt>
                <c:pt idx="1">
                  <c:v>21052</c:v>
                </c:pt>
              </c:numCache>
            </c:numRef>
          </c:val>
          <c:extLst>
            <c:ext xmlns:c16="http://schemas.microsoft.com/office/drawing/2014/chart" uri="{C3380CC4-5D6E-409C-BE32-E72D297353CC}">
              <c16:uniqueId val="{00000004-72E8-4E1B-B973-B90BFA4C88A7}"/>
            </c:ext>
          </c:extLst>
        </c:ser>
        <c:dLbls>
          <c:showLegendKey val="0"/>
          <c:showVal val="0"/>
          <c:showCatName val="0"/>
          <c:showSerName val="0"/>
          <c:showPercent val="0"/>
          <c:showBubbleSize val="0"/>
          <c:showLeaderLines val="0"/>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Air traffic | 1960 - 1980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C9-4D93-BB47-E96629F05B4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9C9-4D93-BB47-E96629F05B47}"/>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Sleep!$C$7:$C$8</c:f>
              <c:numCache>
                <c:formatCode>General</c:formatCode>
                <c:ptCount val="2"/>
                <c:pt idx="0">
                  <c:v>2158</c:v>
                </c:pt>
                <c:pt idx="1">
                  <c:v>1751</c:v>
                </c:pt>
              </c:numCache>
            </c:numRef>
          </c:val>
          <c:extLst>
            <c:ext xmlns:c16="http://schemas.microsoft.com/office/drawing/2014/chart" uri="{C3380CC4-5D6E-409C-BE32-E72D297353CC}">
              <c16:uniqueId val="{00000004-09C9-4D93-BB47-E96629F05B47}"/>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Air traffic | 1980 - 2000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6E6-446E-BA51-DB598B50EB6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6E6-446E-BA51-DB598B50EB60}"/>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Annoyance!$E$15:$E$16</c:f>
              <c:strCache>
                <c:ptCount val="2"/>
                <c:pt idx="0">
                  <c:v>UK</c:v>
                </c:pt>
                <c:pt idx="1">
                  <c:v>Rest of the World</c:v>
                </c:pt>
              </c:strCache>
            </c:strRef>
          </c:cat>
          <c:val>
            <c:numRef>
              <c:f>Sleep!$G$11:$G$12</c:f>
              <c:numCache>
                <c:formatCode>General</c:formatCode>
                <c:ptCount val="2"/>
                <c:pt idx="0">
                  <c:v>4779</c:v>
                </c:pt>
                <c:pt idx="1">
                  <c:v>1046</c:v>
                </c:pt>
              </c:numCache>
            </c:numRef>
          </c:val>
          <c:extLst>
            <c:ext xmlns:c16="http://schemas.microsoft.com/office/drawing/2014/chart" uri="{C3380CC4-5D6E-409C-BE32-E72D297353CC}">
              <c16:uniqueId val="{00000004-36E6-446E-BA51-DB598B50EB60}"/>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Air traffic | 2000 - 2018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081-4729-8930-247700D155B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081-4729-8930-247700D155B7}"/>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Sleep!$K$13:$K$14</c:f>
              <c:numCache>
                <c:formatCode>General</c:formatCode>
                <c:ptCount val="2"/>
                <c:pt idx="0">
                  <c:v>1999</c:v>
                </c:pt>
                <c:pt idx="1">
                  <c:v>6368</c:v>
                </c:pt>
              </c:numCache>
            </c:numRef>
          </c:val>
          <c:extLst>
            <c:ext xmlns:c16="http://schemas.microsoft.com/office/drawing/2014/chart" uri="{C3380CC4-5D6E-409C-BE32-E72D297353CC}">
              <c16:uniqueId val="{00000004-F081-4729-8930-247700D155B7}"/>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Road traffic | 1960 - 1980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5C-4FF9-BA23-67665C9C433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5C-4FF9-BA23-67665C9C433B}"/>
              </c:ext>
            </c:extLst>
          </c:dPt>
          <c:dLbls>
            <c:dLbl>
              <c:idx val="0"/>
              <c:layout>
                <c:manualLayout>
                  <c:x val="-5.9876111111111109E-2"/>
                  <c:y val="0.13777388888888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85C-4FF9-BA23-67665C9C433B}"/>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Sleep!$O$11:$O$12</c:f>
              <c:numCache>
                <c:formatCode>General</c:formatCode>
                <c:ptCount val="2"/>
                <c:pt idx="0">
                  <c:v>404</c:v>
                </c:pt>
                <c:pt idx="1">
                  <c:v>3664</c:v>
                </c:pt>
              </c:numCache>
            </c:numRef>
          </c:val>
          <c:extLst>
            <c:ext xmlns:c16="http://schemas.microsoft.com/office/drawing/2014/chart" uri="{C3380CC4-5D6E-409C-BE32-E72D297353CC}">
              <c16:uniqueId val="{00000004-085C-4FF9-BA23-67665C9C433B}"/>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Road traffic | 1980 - 2000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E0E-49D5-BE44-782B6E3BD23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E0E-49D5-BE44-782B6E3BD23E}"/>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Annoyance!$E$15:$E$16</c:f>
              <c:strCache>
                <c:ptCount val="2"/>
                <c:pt idx="0">
                  <c:v>UK</c:v>
                </c:pt>
                <c:pt idx="1">
                  <c:v>Rest of the World</c:v>
                </c:pt>
              </c:strCache>
            </c:strRef>
          </c:cat>
          <c:val>
            <c:numRef>
              <c:f>Sleep!$S$13:$S$14</c:f>
              <c:numCache>
                <c:formatCode>General</c:formatCode>
                <c:ptCount val="2"/>
                <c:pt idx="0">
                  <c:v>0</c:v>
                </c:pt>
                <c:pt idx="1">
                  <c:v>4391</c:v>
                </c:pt>
              </c:numCache>
            </c:numRef>
          </c:val>
          <c:extLst>
            <c:ext xmlns:c16="http://schemas.microsoft.com/office/drawing/2014/chart" uri="{C3380CC4-5D6E-409C-BE32-E72D297353CC}">
              <c16:uniqueId val="{00000004-0E0E-49D5-BE44-782B6E3BD23E}"/>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Road traffic | 2000 - 2016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353-4629-A629-325842D49D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353-4629-A629-325842D49DFE}"/>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Sleep!$W$17:$W$18</c:f>
              <c:numCache>
                <c:formatCode>General</c:formatCode>
                <c:ptCount val="2"/>
                <c:pt idx="0">
                  <c:v>0</c:v>
                </c:pt>
                <c:pt idx="1">
                  <c:v>20113</c:v>
                </c:pt>
              </c:numCache>
            </c:numRef>
          </c:val>
          <c:extLst>
            <c:ext xmlns:c16="http://schemas.microsoft.com/office/drawing/2014/chart" uri="{C3380CC4-5D6E-409C-BE32-E72D297353CC}">
              <c16:uniqueId val="{00000004-7353-4629-A629-325842D49DFE}"/>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Rail traffic | 1960 - 1980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EA-4C92-B6B6-A70017C6B77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EA-4C92-B6B6-A70017C6B775}"/>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Sleep!$AA$6:$AA$7</c:f>
              <c:numCache>
                <c:formatCode>General</c:formatCode>
                <c:ptCount val="2"/>
                <c:pt idx="0">
                  <c:v>773</c:v>
                </c:pt>
                <c:pt idx="1">
                  <c:v>0</c:v>
                </c:pt>
              </c:numCache>
            </c:numRef>
          </c:val>
          <c:extLst>
            <c:ext xmlns:c16="http://schemas.microsoft.com/office/drawing/2014/chart" uri="{C3380CC4-5D6E-409C-BE32-E72D297353CC}">
              <c16:uniqueId val="{00000004-FAEA-4C92-B6B6-A70017C6B775}"/>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Rail traffic | 1980 - 2000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125-4EE0-999F-862B881CD96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125-4EE0-999F-862B881CD965}"/>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Annoyance!$E$15:$E$16</c:f>
              <c:strCache>
                <c:ptCount val="2"/>
                <c:pt idx="0">
                  <c:v>UK</c:v>
                </c:pt>
                <c:pt idx="1">
                  <c:v>Rest of the World</c:v>
                </c:pt>
              </c:strCache>
            </c:strRef>
          </c:cat>
          <c:val>
            <c:numRef>
              <c:f>Sleep!$AE$11:$AE$12</c:f>
              <c:numCache>
                <c:formatCode>General</c:formatCode>
                <c:ptCount val="2"/>
                <c:pt idx="0">
                  <c:v>0</c:v>
                </c:pt>
                <c:pt idx="1">
                  <c:v>3325</c:v>
                </c:pt>
              </c:numCache>
            </c:numRef>
          </c:val>
          <c:extLst>
            <c:ext xmlns:c16="http://schemas.microsoft.com/office/drawing/2014/chart" uri="{C3380CC4-5D6E-409C-BE32-E72D297353CC}">
              <c16:uniqueId val="{00000004-D125-4EE0-999F-862B881CD965}"/>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Rail traffic | 2000 - 2016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EC7-4CF9-BC8B-B3F17B34C38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EC7-4CF9-BC8B-B3F17B34C382}"/>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Sleep!$AI$10:$AI$11</c:f>
              <c:numCache>
                <c:formatCode>General</c:formatCode>
                <c:ptCount val="2"/>
                <c:pt idx="0">
                  <c:v>0</c:v>
                </c:pt>
                <c:pt idx="1">
                  <c:v>7130</c:v>
                </c:pt>
              </c:numCache>
            </c:numRef>
          </c:val>
          <c:extLst>
            <c:ext xmlns:c16="http://schemas.microsoft.com/office/drawing/2014/chart" uri="{C3380CC4-5D6E-409C-BE32-E72D297353CC}">
              <c16:uniqueId val="{00000004-6EC7-4CF9-BC8B-B3F17B34C382}"/>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Air traffic | 1980 - 2000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4D7-40CD-B288-0785AC3191E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4D7-40CD-B288-0785AC3191E9}"/>
              </c:ext>
            </c:extLst>
          </c:dPt>
          <c:dLbls>
            <c:dLbl>
              <c:idx val="0"/>
              <c:layout>
                <c:manualLayout>
                  <c:x val="-0.10649464285714286"/>
                  <c:y val="0.13740888888888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D7-40CD-B288-0785AC3191E9}"/>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Annoyance!$E$15:$E$16</c:f>
              <c:strCache>
                <c:ptCount val="2"/>
                <c:pt idx="0">
                  <c:v>UK</c:v>
                </c:pt>
                <c:pt idx="1">
                  <c:v>Rest of the World</c:v>
                </c:pt>
              </c:strCache>
            </c:strRef>
          </c:cat>
          <c:val>
            <c:numRef>
              <c:f>Annoyance!$G$15:$G$16</c:f>
              <c:numCache>
                <c:formatCode>General</c:formatCode>
                <c:ptCount val="2"/>
                <c:pt idx="0">
                  <c:v>2705</c:v>
                </c:pt>
                <c:pt idx="1">
                  <c:v>15803</c:v>
                </c:pt>
              </c:numCache>
            </c:numRef>
          </c:val>
          <c:extLst>
            <c:ext xmlns:c16="http://schemas.microsoft.com/office/drawing/2014/chart" uri="{C3380CC4-5D6E-409C-BE32-E72D297353CC}">
              <c16:uniqueId val="{00000004-E4D7-40CD-B288-0785AC3191E9}"/>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Air traffic | 2000 - 2018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9B6-4FD9-AC61-6F7F7090FB7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9B6-4FD9-AC61-6F7F7090FB75}"/>
              </c:ext>
            </c:extLst>
          </c:dPt>
          <c:dLbls>
            <c:dLbl>
              <c:idx val="0"/>
              <c:layout>
                <c:manualLayout>
                  <c:x val="-3.9030212668573316E-2"/>
                  <c:y val="0.107395742198891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9B6-4FD9-AC61-6F7F7090FB75}"/>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Annoyance!$K$30:$K$31</c:f>
              <c:numCache>
                <c:formatCode>General</c:formatCode>
                <c:ptCount val="2"/>
                <c:pt idx="0">
                  <c:v>2599</c:v>
                </c:pt>
                <c:pt idx="1">
                  <c:v>37167</c:v>
                </c:pt>
              </c:numCache>
            </c:numRef>
          </c:val>
          <c:extLst>
            <c:ext xmlns:c16="http://schemas.microsoft.com/office/drawing/2014/chart" uri="{C3380CC4-5D6E-409C-BE32-E72D297353CC}">
              <c16:uniqueId val="{00000004-09B6-4FD9-AC61-6F7F7090FB75}"/>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Road traffic | 1960 - 1980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F28-4167-AAAE-9DF89D3DE05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F28-4167-AAAE-9DF89D3DE051}"/>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Annoyance!$O$18:$O$19</c:f>
              <c:numCache>
                <c:formatCode>General</c:formatCode>
                <c:ptCount val="2"/>
                <c:pt idx="0">
                  <c:v>9457</c:v>
                </c:pt>
                <c:pt idx="1">
                  <c:v>14302</c:v>
                </c:pt>
              </c:numCache>
            </c:numRef>
          </c:val>
          <c:extLst>
            <c:ext xmlns:c16="http://schemas.microsoft.com/office/drawing/2014/chart" uri="{C3380CC4-5D6E-409C-BE32-E72D297353CC}">
              <c16:uniqueId val="{00000004-0F28-4167-AAAE-9DF89D3DE051}"/>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Road traffic | 1980 - 2000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231-4587-81E5-52A3861FAD5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231-4587-81E5-52A3861FAD54}"/>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Annoyance!$E$15:$E$16</c:f>
              <c:strCache>
                <c:ptCount val="2"/>
                <c:pt idx="0">
                  <c:v>UK</c:v>
                </c:pt>
                <c:pt idx="1">
                  <c:v>Rest of the World</c:v>
                </c:pt>
              </c:strCache>
            </c:strRef>
          </c:cat>
          <c:val>
            <c:numRef>
              <c:f>Annoyance!$S$11:$S$12</c:f>
              <c:numCache>
                <c:formatCode>General</c:formatCode>
                <c:ptCount val="2"/>
                <c:pt idx="0">
                  <c:v>2705</c:v>
                </c:pt>
                <c:pt idx="1">
                  <c:v>6158</c:v>
                </c:pt>
              </c:numCache>
            </c:numRef>
          </c:val>
          <c:extLst>
            <c:ext xmlns:c16="http://schemas.microsoft.com/office/drawing/2014/chart" uri="{C3380CC4-5D6E-409C-BE32-E72D297353CC}">
              <c16:uniqueId val="{00000004-D231-4587-81E5-52A3861FAD54}"/>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Road traffic | 2000 - 2016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26B-4A99-9CD9-D284BF81A73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26B-4A99-9CD9-D284BF81A739}"/>
              </c:ext>
            </c:extLst>
          </c:dPt>
          <c:dLbls>
            <c:dLbl>
              <c:idx val="0"/>
              <c:layout>
                <c:manualLayout>
                  <c:x val="4.0328780489141833E-2"/>
                  <c:y val="0.139510061242344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6B-4A99-9CD9-D284BF81A739}"/>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Annoyance!$W$31:$W$32</c:f>
              <c:numCache>
                <c:formatCode>General</c:formatCode>
                <c:ptCount val="2"/>
                <c:pt idx="0">
                  <c:v>600</c:v>
                </c:pt>
                <c:pt idx="1">
                  <c:v>33611</c:v>
                </c:pt>
              </c:numCache>
            </c:numRef>
          </c:val>
          <c:extLst>
            <c:ext xmlns:c16="http://schemas.microsoft.com/office/drawing/2014/chart" uri="{C3380CC4-5D6E-409C-BE32-E72D297353CC}">
              <c16:uniqueId val="{00000004-726B-4A99-9CD9-D284BF81A739}"/>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Rail traffic | 1960 - 1980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90A-4D39-B292-CBCE0314B9B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90A-4D39-B292-CBCE0314B9BA}"/>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Annoyance!$AA$11:$AA$12</c:f>
              <c:numCache>
                <c:formatCode>General</c:formatCode>
                <c:ptCount val="2"/>
                <c:pt idx="0">
                  <c:v>1453</c:v>
                </c:pt>
                <c:pt idx="1">
                  <c:v>4013</c:v>
                </c:pt>
              </c:numCache>
            </c:numRef>
          </c:val>
          <c:extLst>
            <c:ext xmlns:c16="http://schemas.microsoft.com/office/drawing/2014/chart" uri="{C3380CC4-5D6E-409C-BE32-E72D297353CC}">
              <c16:uniqueId val="{00000004-790A-4D39-B292-CBCE0314B9BA}"/>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Rail traffic | 1980 - 2000</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AA-41E1-A7BF-EE6BCF85AF1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AA-41E1-A7BF-EE6BCF85AF12}"/>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Annoyance!$E$15:$E$16</c:f>
              <c:strCache>
                <c:ptCount val="2"/>
                <c:pt idx="0">
                  <c:v>UK</c:v>
                </c:pt>
                <c:pt idx="1">
                  <c:v>Rest of the World</c:v>
                </c:pt>
              </c:strCache>
            </c:strRef>
          </c:cat>
          <c:val>
            <c:numRef>
              <c:f>Annoyance!$AE$8:$AE$9</c:f>
              <c:numCache>
                <c:formatCode>General</c:formatCode>
                <c:ptCount val="2"/>
                <c:pt idx="0">
                  <c:v>0</c:v>
                </c:pt>
                <c:pt idx="1">
                  <c:v>7719</c:v>
                </c:pt>
              </c:numCache>
            </c:numRef>
          </c:val>
          <c:extLst>
            <c:ext xmlns:c16="http://schemas.microsoft.com/office/drawing/2014/chart" uri="{C3380CC4-5D6E-409C-BE32-E72D297353CC}">
              <c16:uniqueId val="{00000004-FAAA-41E1-A7BF-EE6BCF85AF12}"/>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Rail traffic | 2000 - 2016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E1-4A71-82DA-AE189DAE8A2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8E1-4A71-82DA-AE189DAE8A27}"/>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Annoyance!$A$15:$A$16</c:f>
              <c:strCache>
                <c:ptCount val="2"/>
                <c:pt idx="0">
                  <c:v>UK</c:v>
                </c:pt>
                <c:pt idx="1">
                  <c:v>Rest of the World</c:v>
                </c:pt>
              </c:strCache>
            </c:strRef>
          </c:cat>
          <c:val>
            <c:numRef>
              <c:f>Annoyance!$AI$13:$AI$14</c:f>
              <c:numCache>
                <c:formatCode>General</c:formatCode>
                <c:ptCount val="2"/>
                <c:pt idx="0">
                  <c:v>0</c:v>
                </c:pt>
                <c:pt idx="1">
                  <c:v>9269</c:v>
                </c:pt>
              </c:numCache>
            </c:numRef>
          </c:val>
          <c:extLst>
            <c:ext xmlns:c16="http://schemas.microsoft.com/office/drawing/2014/chart" uri="{C3380CC4-5D6E-409C-BE32-E72D297353CC}">
              <c16:uniqueId val="{00000004-88E1-4A71-82DA-AE189DAE8A27}"/>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BD93A3-7784-4F3B-88A7-EA5147C7280C}" type="datetimeFigureOut">
              <a:rPr lang="en-GB" smtClean="0"/>
              <a:t>21/02/2020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20587A-5C8C-48B9-BB22-D874C651D2F7}" type="slidenum">
              <a:rPr lang="en-GB" smtClean="0"/>
              <a:t>‹#›</a:t>
            </a:fld>
            <a:endParaRPr lang="en-GB"/>
          </a:p>
        </p:txBody>
      </p:sp>
    </p:spTree>
    <p:extLst>
      <p:ext uri="{BB962C8B-B14F-4D97-AF65-F5344CB8AC3E}">
        <p14:creationId xmlns:p14="http://schemas.microsoft.com/office/powerpoint/2010/main" val="2660395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20587A-5C8C-48B9-BB22-D874C651D2F7}" type="slidenum">
              <a:rPr lang="en-GB" smtClean="0"/>
              <a:t>11</a:t>
            </a:fld>
            <a:endParaRPr lang="en-GB"/>
          </a:p>
        </p:txBody>
      </p:sp>
    </p:spTree>
    <p:extLst>
      <p:ext uri="{BB962C8B-B14F-4D97-AF65-F5344CB8AC3E}">
        <p14:creationId xmlns:p14="http://schemas.microsoft.com/office/powerpoint/2010/main" val="2273285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40460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3085738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520438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_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268000"/>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74336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6_statement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9" name="Date Placeholder 3">
            <a:extLst>
              <a:ext uri="{FF2B5EF4-FFF2-40B4-BE49-F238E27FC236}">
                <a16:creationId xmlns:a16="http://schemas.microsoft.com/office/drawing/2014/main" id="{67294851-CAF2-424B-A57A-1B3656B2794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0" name="Footer Placeholder 4">
            <a:extLst>
              <a:ext uri="{FF2B5EF4-FFF2-40B4-BE49-F238E27FC236}">
                <a16:creationId xmlns:a16="http://schemas.microsoft.com/office/drawing/2014/main" id="{314228A9-C51F-6F49-8B7C-A2FCAFAC705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9F1B654F-ACB2-2B4B-B116-10CB5859EA5C}"/>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948185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2_picture">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6D372ED-F05E-3140-9ADE-8813A96D7C4D}"/>
              </a:ext>
            </a:extLst>
          </p:cNvPr>
          <p:cNvSpPr>
            <a:spLocks noGrp="1"/>
          </p:cNvSpPr>
          <p:nvPr>
            <p:ph idx="10"/>
          </p:nvPr>
        </p:nvSpPr>
        <p:spPr>
          <a:xfrm>
            <a:off x="351000" y="468000"/>
            <a:ext cx="8440200" cy="5641252"/>
          </a:xfrm>
        </p:spPr>
        <p:txBody>
          <a:bodyPr/>
          <a:lstStyle>
            <a:lvl1pPr marL="0" indent="0">
              <a:buNone/>
              <a:defRPr sz="1463"/>
            </a:lvl1pPr>
          </a:lstStyle>
          <a:p>
            <a:pPr lvl="0"/>
            <a:r>
              <a:rPr lang="en-US"/>
              <a:t>Edit Master text styles</a:t>
            </a:r>
          </a:p>
        </p:txBody>
      </p:sp>
      <p:sp>
        <p:nvSpPr>
          <p:cNvPr id="9" name="Title 1">
            <a:extLst>
              <a:ext uri="{FF2B5EF4-FFF2-40B4-BE49-F238E27FC236}">
                <a16:creationId xmlns:a16="http://schemas.microsoft.com/office/drawing/2014/main" id="{6397A353-7226-6144-B91D-9B2CBFFEC584}"/>
              </a:ext>
            </a:extLst>
          </p:cNvPr>
          <p:cNvSpPr>
            <a:spLocks noGrp="1"/>
          </p:cNvSpPr>
          <p:nvPr>
            <p:ph type="title"/>
          </p:nvPr>
        </p:nvSpPr>
        <p:spPr>
          <a:xfrm>
            <a:off x="702000" y="936000"/>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13" name="Date Placeholder 3">
            <a:extLst>
              <a:ext uri="{FF2B5EF4-FFF2-40B4-BE49-F238E27FC236}">
                <a16:creationId xmlns:a16="http://schemas.microsoft.com/office/drawing/2014/main" id="{DF5305E6-BF4F-C844-AAD9-F66A1C85A810}"/>
              </a:ext>
            </a:extLst>
          </p:cNvPr>
          <p:cNvSpPr>
            <a:spLocks noGrp="1"/>
          </p:cNvSpPr>
          <p:nvPr>
            <p:ph type="dt" sz="half" idx="2"/>
          </p:nvPr>
        </p:nvSpPr>
        <p:spPr>
          <a:xfrm>
            <a:off x="960600" y="6276841"/>
            <a:ext cx="658042" cy="365125"/>
          </a:xfrm>
          <a:prstGeom prst="rect">
            <a:avLst/>
          </a:prstGeom>
        </p:spPr>
        <p:txBody>
          <a:bodyPr lIns="0" tIns="0" rIns="0" bIns="0" anchor="b" anchorCtr="0"/>
          <a:lstStyle>
            <a:lvl1pPr>
              <a:defRPr sz="563">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4" name="Footer Placeholder 4">
            <a:extLst>
              <a:ext uri="{FF2B5EF4-FFF2-40B4-BE49-F238E27FC236}">
                <a16:creationId xmlns:a16="http://schemas.microsoft.com/office/drawing/2014/main" id="{F04E10F5-20C1-8F4C-BEED-2C378B5EE8F5}"/>
              </a:ext>
            </a:extLst>
          </p:cNvPr>
          <p:cNvSpPr>
            <a:spLocks noGrp="1"/>
          </p:cNvSpPr>
          <p:nvPr>
            <p:ph type="ftr" sz="quarter" idx="3"/>
          </p:nvPr>
        </p:nvSpPr>
        <p:spPr>
          <a:xfrm>
            <a:off x="2456219" y="6276841"/>
            <a:ext cx="808435" cy="365125"/>
          </a:xfrm>
          <a:prstGeom prst="rect">
            <a:avLst/>
          </a:prstGeom>
        </p:spPr>
        <p:txBody>
          <a:bodyPr lIns="0" tIns="0" rIns="0" bIns="0" anchor="b" anchorCtr="0"/>
          <a:lstStyle>
            <a:lvl1pPr algn="l">
              <a:defRPr sz="563">
                <a:solidFill>
                  <a:schemeClr val="tx1"/>
                </a:solidFill>
                <a:latin typeface="Arial" panose="020B0604020202020204" pitchFamily="34" charset="0"/>
                <a:cs typeface="Arial" panose="020B0604020202020204" pitchFamily="34" charset="0"/>
              </a:defRPr>
            </a:lvl1pPr>
          </a:lstStyle>
          <a:p>
            <a:endParaRPr lang="en-US"/>
          </a:p>
        </p:txBody>
      </p:sp>
      <p:sp>
        <p:nvSpPr>
          <p:cNvPr id="15" name="Slide Number Placeholder 5">
            <a:extLst>
              <a:ext uri="{FF2B5EF4-FFF2-40B4-BE49-F238E27FC236}">
                <a16:creationId xmlns:a16="http://schemas.microsoft.com/office/drawing/2014/main" id="{626CAD2C-E358-2342-A547-3AC9B727127B}"/>
              </a:ext>
            </a:extLst>
          </p:cNvPr>
          <p:cNvSpPr>
            <a:spLocks noGrp="1"/>
          </p:cNvSpPr>
          <p:nvPr>
            <p:ph type="sldNum" sz="quarter" idx="4"/>
          </p:nvPr>
        </p:nvSpPr>
        <p:spPr>
          <a:xfrm>
            <a:off x="334777" y="6276841"/>
            <a:ext cx="487261" cy="365125"/>
          </a:xfrm>
          <a:prstGeom prst="rect">
            <a:avLst/>
          </a:prstGeom>
        </p:spPr>
        <p:txBody>
          <a:bodyPr lIns="0" tIns="0" rIns="0" bIns="0" anchor="b" anchorCtr="0"/>
          <a:lstStyle>
            <a:lvl1pPr algn="l">
              <a:defRPr sz="563">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794923925"/>
      </p:ext>
    </p:extLst>
  </p:cSld>
  <p:clrMapOvr>
    <a:masterClrMapping/>
  </p:clrMapOvr>
  <p:extLst mod="1">
    <p:ext uri="{DCECCB84-F9BA-43D5-87BE-67443E8EF086}">
      <p15:sldGuideLst xmlns:p15="http://schemas.microsoft.com/office/powerpoint/2012/main">
        <p15:guide id="2" pos="2676">
          <p15:clr>
            <a:srgbClr val="FBAE40"/>
          </p15:clr>
        </p15:guide>
        <p15:guide id="4" pos="5535">
          <p15:clr>
            <a:srgbClr val="FBAE40"/>
          </p15:clr>
        </p15:guide>
        <p15:guide id="5" pos="209">
          <p15:clr>
            <a:srgbClr val="FBAE40"/>
          </p15:clr>
        </p15:guide>
        <p15:guide id="6" orient="horz" pos="278">
          <p15:clr>
            <a:srgbClr val="FBAE40"/>
          </p15:clr>
        </p15:guide>
        <p15:guide id="7" pos="3568">
          <p15:clr>
            <a:srgbClr val="FBAE40"/>
          </p15:clr>
        </p15:guide>
        <p15:guide id="8" orient="horz" pos="3929">
          <p15:clr>
            <a:srgbClr val="FBAE40"/>
          </p15:clr>
        </p15:guide>
        <p15:guide id="9" pos="7379">
          <p15:clr>
            <a:srgbClr val="FBAE40"/>
          </p15:clr>
        </p15:guide>
        <p15:guide id="10" pos="27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_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1000" y="5940001"/>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268000"/>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780000"/>
            <a:ext cx="540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7083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title_text_op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43000" y="5940001"/>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430732"/>
            <a:ext cx="5399999" cy="1440000"/>
          </a:xfrm>
        </p:spPr>
        <p:txBody>
          <a:bodyPr lIns="0" tIns="0" rIns="0" bIns="0" anchor="t" anchorCtr="0">
            <a:noAutofit/>
          </a:bodyPr>
          <a:lstStyle>
            <a:lvl1pPr algn="l">
              <a:defRPr sz="375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4122732"/>
            <a:ext cx="5400000" cy="720000"/>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942732"/>
            <a:ext cx="540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4006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_title_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1000" y="5837655"/>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2511291"/>
            <a:ext cx="3510000" cy="1267404"/>
          </a:xfrm>
        </p:spPr>
        <p:txBody>
          <a:bodyPr lIns="0" tIns="0" rIns="0" bIns="0" anchor="t" anchorCtr="0">
            <a:noAutofit/>
          </a:bodyPr>
          <a:lstStyle>
            <a:lvl1pPr algn="l">
              <a:defRPr sz="300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3960000"/>
            <a:ext cx="3510000"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3780000"/>
            <a:ext cx="351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31B4F83D-A523-0B4A-93DD-CDA7E6A14C06}"/>
              </a:ext>
            </a:extLst>
          </p:cNvPr>
          <p:cNvSpPr>
            <a:spLocks noGrp="1"/>
          </p:cNvSpPr>
          <p:nvPr>
            <p:ph idx="10"/>
          </p:nvPr>
        </p:nvSpPr>
        <p:spPr>
          <a:xfrm>
            <a:off x="4349700" y="468000"/>
            <a:ext cx="4441500" cy="5922000"/>
          </a:xfrm>
        </p:spPr>
        <p:txBody>
          <a:bodyPr/>
          <a:lstStyle>
            <a:lvl1pPr marL="0" indent="0">
              <a:buNone/>
              <a:defRPr sz="1950"/>
            </a:lvl1pPr>
          </a:lstStyle>
          <a:p>
            <a:pPr lvl="0"/>
            <a:r>
              <a:rPr lang="en-US"/>
              <a:t>Click to edit Master text styles</a:t>
            </a:r>
          </a:p>
        </p:txBody>
      </p:sp>
    </p:spTree>
    <p:extLst>
      <p:ext uri="{BB962C8B-B14F-4D97-AF65-F5344CB8AC3E}">
        <p14:creationId xmlns:p14="http://schemas.microsoft.com/office/powerpoint/2010/main" val="2855007660"/>
      </p:ext>
    </p:extLst>
  </p:cSld>
  <p:clrMapOvr>
    <a:masterClrMapping/>
  </p:clrMapOvr>
  <p:extLst>
    <p:ext uri="{DCECCB84-F9BA-43D5-87BE-67443E8EF086}">
      <p15:sldGuideLst xmlns:p15="http://schemas.microsoft.com/office/powerpoint/2012/main">
        <p15:guide id="1" orient="horz" pos="278">
          <p15:clr>
            <a:srgbClr val="FBAE40"/>
          </p15:clr>
        </p15:guide>
        <p15:guide id="2" pos="2744">
          <p15:clr>
            <a:srgbClr val="FBAE40"/>
          </p15:clr>
        </p15:guide>
        <p15:guide id="3" orient="horz" pos="4042">
          <p15:clr>
            <a:srgbClr val="FBAE40"/>
          </p15:clr>
        </p15:guide>
        <p15:guide id="4" pos="553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_title_image_lo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B958559-C77B-6B42-AFE4-4938A32B0F62}"/>
              </a:ext>
            </a:extLst>
          </p:cNvPr>
          <p:cNvSpPr>
            <a:spLocks noGrp="1"/>
          </p:cNvSpPr>
          <p:nvPr>
            <p:ph idx="10"/>
          </p:nvPr>
        </p:nvSpPr>
        <p:spPr>
          <a:xfrm>
            <a:off x="351000" y="2250000"/>
            <a:ext cx="8440200" cy="4140000"/>
          </a:xfrm>
        </p:spPr>
        <p:txBody>
          <a:bodyPr/>
          <a:lstStyle>
            <a:lvl1pPr marL="0" indent="0">
              <a:buNone/>
              <a:defRPr sz="1950"/>
            </a:lvl1pPr>
          </a:lstStyle>
          <a:p>
            <a:pPr lvl="0"/>
            <a:r>
              <a:rPr lang="en-US"/>
              <a:t>Click to edit Master text styles</a:t>
            </a:r>
          </a:p>
        </p:txBody>
      </p:sp>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41200" y="476251"/>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p:nvPr>
        </p:nvSpPr>
        <p:spPr>
          <a:xfrm>
            <a:off x="351000" y="484899"/>
            <a:ext cx="3665548" cy="518615"/>
          </a:xfrm>
        </p:spPr>
        <p:txBody>
          <a:bodyPr lIns="0" tIns="0" rIns="0" bIns="0" anchor="t" anchorCtr="0">
            <a:noAutofit/>
          </a:bodyPr>
          <a:lstStyle>
            <a:lvl1pPr algn="l">
              <a:defRPr sz="225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1174190"/>
            <a:ext cx="3665547"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a:off x="351001" y="1033745"/>
            <a:ext cx="3665549"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1216680"/>
      </p:ext>
    </p:extLst>
  </p:cSld>
  <p:clrMapOvr>
    <a:masterClrMapping/>
  </p:clrMapOvr>
  <p:extLst>
    <p:ext uri="{DCECCB84-F9BA-43D5-87BE-67443E8EF086}">
      <p15:sldGuideLst xmlns:p15="http://schemas.microsoft.com/office/powerpoint/2012/main">
        <p15:guide id="1" orient="horz" pos="300">
          <p15:clr>
            <a:srgbClr val="FBAE40"/>
          </p15:clr>
        </p15:guide>
        <p15:guide id="2" pos="209">
          <p15:clr>
            <a:srgbClr val="FBAE40"/>
          </p15:clr>
        </p15:guide>
        <p15:guide id="3" orient="horz" pos="4020">
          <p15:clr>
            <a:srgbClr val="FBAE40"/>
          </p15:clr>
        </p15:guide>
        <p15:guide id="4" pos="5534">
          <p15:clr>
            <a:srgbClr val="FBAE40"/>
          </p15:clr>
        </p15:guide>
        <p15:guide id="5" orient="horz" pos="141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_title_full_image_long">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B958559-C77B-6B42-AFE4-4938A32B0F62}"/>
              </a:ext>
            </a:extLst>
          </p:cNvPr>
          <p:cNvSpPr>
            <a:spLocks noGrp="1"/>
          </p:cNvSpPr>
          <p:nvPr>
            <p:ph idx="10"/>
          </p:nvPr>
        </p:nvSpPr>
        <p:spPr>
          <a:xfrm>
            <a:off x="-6769" y="1"/>
            <a:ext cx="9150769" cy="6856203"/>
          </a:xfrm>
          <a:solidFill>
            <a:schemeClr val="bg1">
              <a:lumMod val="65000"/>
            </a:schemeClr>
          </a:solidFill>
        </p:spPr>
        <p:txBody>
          <a:bodyPr/>
          <a:lstStyle>
            <a:lvl1pPr marL="0" indent="0">
              <a:buNone/>
              <a:defRPr sz="1950"/>
            </a:lvl1pPr>
          </a:lstStyle>
          <a:p>
            <a:pPr lvl="0"/>
            <a:r>
              <a:rPr lang="en-US"/>
              <a:t>Click to edit Master text styles</a:t>
            </a:r>
          </a:p>
        </p:txBody>
      </p:sp>
      <p:sp>
        <p:nvSpPr>
          <p:cNvPr id="9" name="Title 1">
            <a:extLst>
              <a:ext uri="{FF2B5EF4-FFF2-40B4-BE49-F238E27FC236}">
                <a16:creationId xmlns:a16="http://schemas.microsoft.com/office/drawing/2014/main" id="{026B8D8A-84DF-494A-B9BA-9345DD8448B9}"/>
              </a:ext>
            </a:extLst>
          </p:cNvPr>
          <p:cNvSpPr>
            <a:spLocks noGrp="1"/>
          </p:cNvSpPr>
          <p:nvPr>
            <p:ph type="ctrTitle" hasCustomPrompt="1"/>
          </p:nvPr>
        </p:nvSpPr>
        <p:spPr>
          <a:xfrm>
            <a:off x="332185" y="476250"/>
            <a:ext cx="3510000" cy="1267404"/>
          </a:xfrm>
        </p:spPr>
        <p:txBody>
          <a:bodyPr lIns="0" tIns="0" rIns="0" bIns="0" anchor="t" anchorCtr="0">
            <a:noAutofit/>
          </a:bodyPr>
          <a:lstStyle>
            <a:lvl1pPr algn="l">
              <a:defRPr sz="3000">
                <a:solidFill>
                  <a:schemeClr val="bg1"/>
                </a:solidFill>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4" name="Subtitle 2">
            <a:extLst>
              <a:ext uri="{FF2B5EF4-FFF2-40B4-BE49-F238E27FC236}">
                <a16:creationId xmlns:a16="http://schemas.microsoft.com/office/drawing/2014/main" id="{4122F814-B43B-1A47-B18F-F2873C4BBCCA}"/>
              </a:ext>
            </a:extLst>
          </p:cNvPr>
          <p:cNvSpPr>
            <a:spLocks noGrp="1"/>
          </p:cNvSpPr>
          <p:nvPr>
            <p:ph type="subTitle" idx="1"/>
          </p:nvPr>
        </p:nvSpPr>
        <p:spPr>
          <a:xfrm>
            <a:off x="332185" y="1924959"/>
            <a:ext cx="3510000" cy="720000"/>
          </a:xfrm>
        </p:spPr>
        <p:txBody>
          <a:bodyPr lIns="0" tIns="0" rIns="0" bIns="0">
            <a:normAutofit/>
          </a:bodyPr>
          <a:lstStyle>
            <a:lvl1pPr marL="0" indent="0" algn="l">
              <a:buNone/>
              <a:defRPr sz="15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5" name="Straight Connector 14">
            <a:extLst>
              <a:ext uri="{FF2B5EF4-FFF2-40B4-BE49-F238E27FC236}">
                <a16:creationId xmlns:a16="http://schemas.microsoft.com/office/drawing/2014/main" id="{E779FFA5-2C2F-1646-A38D-4A9572401986}"/>
              </a:ext>
            </a:extLst>
          </p:cNvPr>
          <p:cNvCxnSpPr>
            <a:cxnSpLocks/>
          </p:cNvCxnSpPr>
          <p:nvPr/>
        </p:nvCxnSpPr>
        <p:spPr>
          <a:xfrm flipV="1">
            <a:off x="338655" y="1753586"/>
            <a:ext cx="3510000" cy="13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Graphic 15">
            <a:extLst>
              <a:ext uri="{FF2B5EF4-FFF2-40B4-BE49-F238E27FC236}">
                <a16:creationId xmlns:a16="http://schemas.microsoft.com/office/drawing/2014/main" id="{FC0D3525-5EE3-884A-A55F-D951D2DC05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34431" y="5804392"/>
            <a:ext cx="1350000" cy="577358"/>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E00CE397-2DBC-4942-BAF0-B045367B68AE}"/>
              </a:ext>
            </a:extLst>
          </p:cNvPr>
          <p:cNvPicPr>
            <a:picLocks noChangeAspect="1"/>
          </p:cNvPicPr>
          <p:nvPr/>
        </p:nvPicPr>
        <p:blipFill rotWithShape="1">
          <a:blip r:embed="rId4"/>
          <a:srcRect l="13480"/>
          <a:stretch/>
        </p:blipFill>
        <p:spPr>
          <a:xfrm>
            <a:off x="1" y="5238750"/>
            <a:ext cx="4961087" cy="1143000"/>
          </a:xfrm>
          <a:prstGeom prst="rect">
            <a:avLst/>
          </a:prstGeom>
        </p:spPr>
      </p:pic>
    </p:spTree>
    <p:extLst>
      <p:ext uri="{BB962C8B-B14F-4D97-AF65-F5344CB8AC3E}">
        <p14:creationId xmlns:p14="http://schemas.microsoft.com/office/powerpoint/2010/main" val="2452790976"/>
      </p:ext>
    </p:extLst>
  </p:cSld>
  <p:clrMapOvr>
    <a:masterClrMapping/>
  </p:clrMapOvr>
  <p:extLst>
    <p:ext uri="{DCECCB84-F9BA-43D5-87BE-67443E8EF086}">
      <p15:sldGuideLst xmlns:p15="http://schemas.microsoft.com/office/powerpoint/2012/main">
        <p15:guide id="1" orient="horz" pos="300">
          <p15:clr>
            <a:srgbClr val="FBAE40"/>
          </p15:clr>
        </p15:guide>
        <p15:guide id="2" pos="209">
          <p15:clr>
            <a:srgbClr val="FBAE40"/>
          </p15:clr>
        </p15:guide>
        <p15:guide id="3" orient="horz" pos="4020">
          <p15:clr>
            <a:srgbClr val="FBAE40"/>
          </p15:clr>
        </p15:guide>
        <p15:guide id="4" pos="5534">
          <p15:clr>
            <a:srgbClr val="FBAE40"/>
          </p15:clr>
        </p15:guide>
        <p15:guide id="5" orient="horz" pos="141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3E9A47-B1C6-4323-97A3-2D81B112926C}"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322177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6_title_image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F9D19DC2-8150-2A41-9985-BE349971D5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1000" y="5837655"/>
            <a:ext cx="1350000" cy="579021"/>
          </a:xfrm>
          <a:prstGeom prst="rect">
            <a:avLst/>
          </a:prstGeom>
        </p:spPr>
      </p:pic>
      <p:sp>
        <p:nvSpPr>
          <p:cNvPr id="11" name="Title 1">
            <a:extLst>
              <a:ext uri="{FF2B5EF4-FFF2-40B4-BE49-F238E27FC236}">
                <a16:creationId xmlns:a16="http://schemas.microsoft.com/office/drawing/2014/main" id="{BEE425B5-5018-C04E-99EA-EA5F7C2EE360}"/>
              </a:ext>
            </a:extLst>
          </p:cNvPr>
          <p:cNvSpPr>
            <a:spLocks noGrp="1"/>
          </p:cNvSpPr>
          <p:nvPr>
            <p:ph type="ctrTitle" hasCustomPrompt="1"/>
          </p:nvPr>
        </p:nvSpPr>
        <p:spPr>
          <a:xfrm>
            <a:off x="351000" y="1193935"/>
            <a:ext cx="3510000" cy="1267404"/>
          </a:xfrm>
        </p:spPr>
        <p:txBody>
          <a:bodyPr lIns="0" tIns="0" rIns="0" bIns="0" anchor="t" anchorCtr="0">
            <a:noAutofit/>
          </a:bodyPr>
          <a:lstStyle>
            <a:lvl1pPr algn="l">
              <a:defRPr sz="3000">
                <a:latin typeface="Arial" panose="020B0604020202020204" pitchFamily="34" charset="0"/>
                <a:cs typeface="Arial" panose="020B0604020202020204" pitchFamily="34" charset="0"/>
              </a:defRPr>
            </a:lvl1pPr>
          </a:lstStyle>
          <a:p>
            <a:r>
              <a:rPr lang="en-GB" dirty="0"/>
              <a:t>Click to edit Master</a:t>
            </a:r>
            <a:br>
              <a:rPr lang="en-GB" dirty="0"/>
            </a:br>
            <a:r>
              <a:rPr lang="en-GB" dirty="0"/>
              <a:t>title style</a:t>
            </a:r>
            <a:endParaRPr lang="en-US" dirty="0"/>
          </a:p>
        </p:txBody>
      </p:sp>
      <p:sp>
        <p:nvSpPr>
          <p:cNvPr id="12" name="Subtitle 2">
            <a:extLst>
              <a:ext uri="{FF2B5EF4-FFF2-40B4-BE49-F238E27FC236}">
                <a16:creationId xmlns:a16="http://schemas.microsoft.com/office/drawing/2014/main" id="{7C6C97AA-31F9-9B48-97DF-57038A7AF0B3}"/>
              </a:ext>
            </a:extLst>
          </p:cNvPr>
          <p:cNvSpPr>
            <a:spLocks noGrp="1"/>
          </p:cNvSpPr>
          <p:nvPr>
            <p:ph type="subTitle" idx="1"/>
          </p:nvPr>
        </p:nvSpPr>
        <p:spPr>
          <a:xfrm>
            <a:off x="351000" y="2642644"/>
            <a:ext cx="3510000" cy="720000"/>
          </a:xfrm>
        </p:spPr>
        <p:txBody>
          <a:bodyPr lIns="0" tIns="0" rIns="0" bIns="0">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3" name="Straight Connector 12">
            <a:extLst>
              <a:ext uri="{FF2B5EF4-FFF2-40B4-BE49-F238E27FC236}">
                <a16:creationId xmlns:a16="http://schemas.microsoft.com/office/drawing/2014/main" id="{DA530FBD-E68B-184B-B721-3E88B612DBA8}"/>
              </a:ext>
            </a:extLst>
          </p:cNvPr>
          <p:cNvCxnSpPr>
            <a:cxnSpLocks/>
          </p:cNvCxnSpPr>
          <p:nvPr/>
        </p:nvCxnSpPr>
        <p:spPr>
          <a:xfrm flipV="1">
            <a:off x="351000" y="2462644"/>
            <a:ext cx="3510000" cy="1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8FD5A888-ABFE-5048-A032-14F09901E452}"/>
              </a:ext>
            </a:extLst>
          </p:cNvPr>
          <p:cNvSpPr>
            <a:spLocks noGrp="1"/>
          </p:cNvSpPr>
          <p:nvPr>
            <p:ph idx="10"/>
          </p:nvPr>
        </p:nvSpPr>
        <p:spPr>
          <a:xfrm>
            <a:off x="4349700" y="468000"/>
            <a:ext cx="4441500" cy="5922000"/>
          </a:xfrm>
        </p:spPr>
        <p:txBody>
          <a:bodyPr/>
          <a:lstStyle>
            <a:lvl1pPr marL="0" indent="0">
              <a:buNone/>
              <a:defRPr sz="1950"/>
            </a:lvl1pPr>
          </a:lstStyle>
          <a:p>
            <a:pPr lvl="0"/>
            <a:r>
              <a:rPr lang="en-US"/>
              <a:t>Click to edit Master text styles</a:t>
            </a:r>
          </a:p>
        </p:txBody>
      </p:sp>
    </p:spTree>
    <p:extLst>
      <p:ext uri="{BB962C8B-B14F-4D97-AF65-F5344CB8AC3E}">
        <p14:creationId xmlns:p14="http://schemas.microsoft.com/office/powerpoint/2010/main" val="989509392"/>
      </p:ext>
    </p:extLst>
  </p:cSld>
  <p:clrMapOvr>
    <a:masterClrMapping/>
  </p:clrMapOvr>
  <p:extLst>
    <p:ext uri="{DCECCB84-F9BA-43D5-87BE-67443E8EF086}">
      <p15:sldGuideLst xmlns:p15="http://schemas.microsoft.com/office/powerpoint/2012/main">
        <p15:guide id="1" orient="horz" pos="300">
          <p15:clr>
            <a:srgbClr val="FBAE40"/>
          </p15:clr>
        </p15:guide>
        <p15:guide id="2" pos="2744">
          <p15:clr>
            <a:srgbClr val="FBAE40"/>
          </p15:clr>
        </p15:guide>
        <p15:guide id="3" orient="horz" pos="4042">
          <p15:clr>
            <a:srgbClr val="FBAE40"/>
          </p15:clr>
        </p15:guide>
        <p15:guide id="4" pos="553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7_bulle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3E5CBB13-5A85-7D47-8F4F-53FDADDD2B98}"/>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6700871C-1951-2341-8F55-1FC148FAD323}"/>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90EE6932-86CA-FF4A-9062-5FB522E72DB9}"/>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584557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8_bullet_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1000" y="1825625"/>
            <a:ext cx="40500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41200" y="1831159"/>
            <a:ext cx="40500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604D0981-6E76-D940-B43E-BD9229B74407}"/>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B98CC912-5F60-1A49-BC2A-402456BF2151}"/>
              </a:ext>
            </a:extLst>
          </p:cNvPr>
          <p:cNvSpPr>
            <a:spLocks noGrp="1"/>
          </p:cNvSpPr>
          <p:nvPr>
            <p:ph type="dt" sz="half" idx="10"/>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D92A770D-F0B5-C84C-BFB4-6A89787B146B}"/>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56AE5D21-8474-5E4B-8551-EE863FED42D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629363153"/>
      </p:ext>
    </p:extLst>
  </p:cSld>
  <p:clrMapOvr>
    <a:masterClrMapping/>
  </p:clrMapOvr>
  <p:extLst>
    <p:ext uri="{DCECCB84-F9BA-43D5-87BE-67443E8EF086}">
      <p15:sldGuideLst xmlns:p15="http://schemas.microsoft.com/office/powerpoint/2012/main">
        <p15:guide id="1" orient="horz" pos="1139">
          <p15:clr>
            <a:srgbClr val="FBAE40"/>
          </p15:clr>
        </p15:guide>
        <p15:guide id="2" pos="2778">
          <p15:clr>
            <a:srgbClr val="FBAE40"/>
          </p15:clr>
        </p15:guide>
        <p15:guide id="3" pos="209">
          <p15:clr>
            <a:srgbClr val="FBAE40"/>
          </p15:clr>
        </p15:guide>
        <p15:guide id="4" pos="2982">
          <p15:clr>
            <a:srgbClr val="FBAE40"/>
          </p15:clr>
        </p15:guide>
        <p15:guide id="5" pos="5534">
          <p15:clr>
            <a:srgbClr val="FBAE40"/>
          </p15:clr>
        </p15:guide>
        <p15:guide id="6" orient="horz" pos="390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9_bullet_column_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1000" y="1825625"/>
            <a:ext cx="2558083"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275100" y="1831159"/>
            <a:ext cx="5516100" cy="4351338"/>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BD9F7CEB-C9C1-A14E-B46A-96A8E7F93422}"/>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Date Placeholder 3">
            <a:extLst>
              <a:ext uri="{FF2B5EF4-FFF2-40B4-BE49-F238E27FC236}">
                <a16:creationId xmlns:a16="http://schemas.microsoft.com/office/drawing/2014/main" id="{0E400D7B-A9E8-3E4C-A5FC-0A4CA7E809D0}"/>
              </a:ext>
            </a:extLst>
          </p:cNvPr>
          <p:cNvSpPr>
            <a:spLocks noGrp="1"/>
          </p:cNvSpPr>
          <p:nvPr>
            <p:ph type="dt" sz="half" idx="10"/>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EEA8B7F5-7368-5A4E-A171-11E89BE4E97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C7E5A001-D899-CA41-863E-D4B62555F36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501196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0_blank_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7C1DA-4321-0D4E-B003-0C5A9E7349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A34546-6EFB-164D-A9D2-A2FA2BD99A05}"/>
              </a:ext>
            </a:extLst>
          </p:cNvPr>
          <p:cNvSpPr>
            <a:spLocks noGrp="1"/>
          </p:cNvSpPr>
          <p:nvPr>
            <p:ph type="dt" sz="half" idx="10"/>
          </p:nvPr>
        </p:nvSpPr>
        <p:spPr/>
        <p:txBody>
          <a:bodyPr/>
          <a:lstStyle/>
          <a:p>
            <a:fld id="{513E9A47-B1C6-4323-97A3-2D81B112926C}" type="datetimeFigureOut">
              <a:rPr lang="en-US" smtClean="0"/>
              <a:t>2/21/2020</a:t>
            </a:fld>
            <a:endParaRPr lang="en-US"/>
          </a:p>
        </p:txBody>
      </p:sp>
      <p:sp>
        <p:nvSpPr>
          <p:cNvPr id="4" name="Footer Placeholder 3">
            <a:extLst>
              <a:ext uri="{FF2B5EF4-FFF2-40B4-BE49-F238E27FC236}">
                <a16:creationId xmlns:a16="http://schemas.microsoft.com/office/drawing/2014/main" id="{1FDC8946-250E-584B-958B-D14F5C074C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9CF0D4-3654-1541-82A8-A5D8794E9125}"/>
              </a:ext>
            </a:extLst>
          </p:cNvPr>
          <p:cNvSpPr>
            <a:spLocks noGrp="1"/>
          </p:cNvSpPr>
          <p:nvPr>
            <p:ph type="sldNum" sz="quarter" idx="12"/>
          </p:nvPr>
        </p:nvSpPr>
        <p:spPr/>
        <p:txBody>
          <a:bodyPr/>
          <a:lstStyle/>
          <a:p>
            <a:fld id="{9F3321E7-89E8-42FC-BA66-B358C1F3C7B6}" type="slidenum">
              <a:rPr lang="en-US" smtClean="0"/>
              <a:t>‹#›</a:t>
            </a:fld>
            <a:endParaRPr lang="en-US"/>
          </a:p>
        </p:txBody>
      </p:sp>
      <p:cxnSp>
        <p:nvCxnSpPr>
          <p:cNvPr id="6" name="Straight Connector 5">
            <a:extLst>
              <a:ext uri="{FF2B5EF4-FFF2-40B4-BE49-F238E27FC236}">
                <a16:creationId xmlns:a16="http://schemas.microsoft.com/office/drawing/2014/main" id="{BCF383A3-149A-F64A-BA64-5259306ADEBE}"/>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55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1_blank_no_titl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FB29A4F-7237-BC47-BAF6-10D1DA0F2C16}"/>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5CAC4AC4-1601-804D-BE1E-243B2C76ECEC}"/>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0" name="Footer Placeholder 4">
            <a:extLst>
              <a:ext uri="{FF2B5EF4-FFF2-40B4-BE49-F238E27FC236}">
                <a16:creationId xmlns:a16="http://schemas.microsoft.com/office/drawing/2014/main" id="{8F85ABF5-FA96-1147-9D30-B0FCB907D62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3C17A66A-DB8B-BA40-ABBA-4E1A84A5D059}"/>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0179472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2_picture">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6D372ED-F05E-3140-9ADE-8813A96D7C4D}"/>
              </a:ext>
            </a:extLst>
          </p:cNvPr>
          <p:cNvSpPr>
            <a:spLocks noGrp="1"/>
          </p:cNvSpPr>
          <p:nvPr>
            <p:ph idx="10"/>
          </p:nvPr>
        </p:nvSpPr>
        <p:spPr>
          <a:xfrm>
            <a:off x="351000" y="468000"/>
            <a:ext cx="8440200" cy="5760000"/>
          </a:xfrm>
        </p:spPr>
        <p:txBody>
          <a:bodyPr/>
          <a:lstStyle>
            <a:lvl1pPr marL="0" indent="0">
              <a:buNone/>
              <a:defRPr sz="1950"/>
            </a:lvl1pPr>
          </a:lstStyle>
          <a:p>
            <a:pPr lvl="0"/>
            <a:r>
              <a:rPr lang="en-US"/>
              <a:t>Click to edit Master text styles</a:t>
            </a:r>
          </a:p>
        </p:txBody>
      </p:sp>
      <p:sp>
        <p:nvSpPr>
          <p:cNvPr id="9" name="Title 1">
            <a:extLst>
              <a:ext uri="{FF2B5EF4-FFF2-40B4-BE49-F238E27FC236}">
                <a16:creationId xmlns:a16="http://schemas.microsoft.com/office/drawing/2014/main" id="{6397A353-7226-6144-B91D-9B2CBFFEC584}"/>
              </a:ext>
            </a:extLst>
          </p:cNvPr>
          <p:cNvSpPr>
            <a:spLocks noGrp="1"/>
          </p:cNvSpPr>
          <p:nvPr>
            <p:ph type="title"/>
          </p:nvPr>
        </p:nvSpPr>
        <p:spPr>
          <a:xfrm>
            <a:off x="702000" y="936000"/>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F400D2D9-D3FD-6245-AB3E-E66CD16DC64D}"/>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5" name="Footer Placeholder 4">
            <a:extLst>
              <a:ext uri="{FF2B5EF4-FFF2-40B4-BE49-F238E27FC236}">
                <a16:creationId xmlns:a16="http://schemas.microsoft.com/office/drawing/2014/main" id="{61F4D21D-E863-6244-A36D-15A2F6B95E5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6FE13E0-D0B6-224C-BD13-33D03730EA5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441207966"/>
      </p:ext>
    </p:extLst>
  </p:cSld>
  <p:clrMapOvr>
    <a:masterClrMapping/>
  </p:clrMapOvr>
  <p:extLst>
    <p:ext uri="{DCECCB84-F9BA-43D5-87BE-67443E8EF086}">
      <p15:sldGuideLst xmlns:p15="http://schemas.microsoft.com/office/powerpoint/2012/main">
        <p15:guide id="1" orient="horz" pos="278">
          <p15:clr>
            <a:srgbClr val="FBAE40"/>
          </p15:clr>
        </p15:guide>
        <p15:guide id="2" pos="2676">
          <p15:clr>
            <a:srgbClr val="FBAE40"/>
          </p15:clr>
        </p15:guide>
        <p15:guide id="3" orient="horz" pos="3929">
          <p15:clr>
            <a:srgbClr val="FBAE40"/>
          </p15:clr>
        </p15:guide>
        <p15:guide id="4" pos="5534">
          <p15:clr>
            <a:srgbClr val="FBAE40"/>
          </p15:clr>
        </p15:guide>
        <p15:guide id="5" pos="20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3_bullet_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bg1"/>
              </a:buClr>
              <a:defRPr sz="195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53F6108E-3846-2741-A7A6-4A2A9D531F2A}"/>
              </a:ext>
            </a:extLst>
          </p:cNvPr>
          <p:cNvCxnSpPr>
            <a:cxnSpLocks/>
          </p:cNvCxnSpPr>
          <p:nvPr/>
        </p:nvCxnSpPr>
        <p:spPr>
          <a:xfrm>
            <a:off x="351000" y="1080001"/>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D36DF6B6-C17D-864B-BD96-263E7995189B}"/>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F2B7047C-71AD-2444-8A52-B8E686C2E5CD}"/>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C55880F0-9544-9F4C-8A30-5EB4C117F565}"/>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5593698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14_bullet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CB175DA9-02C6-194B-8D7C-57923672AE7D}"/>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5B592FD4-2A5C-B54A-966D-EC11AC294A5D}"/>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94CA2BFE-E5E5-3F49-9B7A-742AB94800FB}"/>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6773639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5_bullet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E81379BE-0C9A-324F-AEE4-6A68579721E0}"/>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C9763945-9419-2B42-A193-4D9742EEE95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5C9B9895-2B52-7B49-80D7-B245F5A97C72}"/>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444148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3E9A47-B1C6-4323-97A3-2D81B112926C}" type="datetimeFigureOut">
              <a:rPr lang="en-US" smtClean="0"/>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4374072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6_bullet_wave_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AA27CA6A-AF04-3843-AF3E-DBB7CB64044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E172A013-E570-BB4D-84C5-95451FB1588B}"/>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7B9B078A-5B46-874E-80B0-1AC95C3C582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767385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7_bullet_wave_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a:extLst>
              <a:ext uri="{FF2B5EF4-FFF2-40B4-BE49-F238E27FC236}">
                <a16:creationId xmlns:a16="http://schemas.microsoft.com/office/drawing/2014/main" id="{69C46A7C-8E4C-B443-99BC-7031C02A85E1}"/>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CBBB4577-33E4-6B4C-9677-068611DEC6B6}"/>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8F799768-1F5F-5C4B-8F0F-FF65060A3E64}"/>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7826F1D5-AEA8-5647-978C-3AD942D60CFE}"/>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401539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8_bullet_wave_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1000" y="967628"/>
            <a:ext cx="8440200" cy="540000"/>
          </a:xfrm>
        </p:spPr>
        <p:txBody>
          <a:bodyPr>
            <a:normAutofit/>
          </a:bodyPr>
          <a:lstStyle>
            <a:lvl1pPr>
              <a:defRPr sz="2400"/>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9EE04CE-FFF9-C54E-B1EA-3AC028F27266}"/>
              </a:ext>
            </a:extLst>
          </p:cNvPr>
          <p:cNvCxnSpPr>
            <a:cxnSpLocks/>
          </p:cNvCxnSpPr>
          <p:nvPr/>
        </p:nvCxnSpPr>
        <p:spPr>
          <a:xfrm>
            <a:off x="351000" y="1507628"/>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A3637B23-5A78-BB45-BC14-8E6E98C72DE7}"/>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D71FE6E1-A5B3-F14F-BEC3-9EB5EF0C19CC}"/>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DC47E484-91F8-E148-956B-821CC363016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2715266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19_bullet_colour_wav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1000" y="967628"/>
            <a:ext cx="8440200" cy="540000"/>
          </a:xfrm>
        </p:spPr>
        <p:txBody>
          <a:bodyPr>
            <a:normAutofit/>
          </a:bodyPr>
          <a:lstStyle>
            <a:lvl1pPr>
              <a:defRPr sz="24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bg1"/>
              </a:buClr>
              <a:defRPr sz="195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9EE04CE-FFF9-C54E-B1EA-3AC028F27266}"/>
              </a:ext>
            </a:extLst>
          </p:cNvPr>
          <p:cNvCxnSpPr>
            <a:cxnSpLocks/>
          </p:cNvCxnSpPr>
          <p:nvPr/>
        </p:nvCxnSpPr>
        <p:spPr>
          <a:xfrm>
            <a:off x="351000" y="1507628"/>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Date Placeholder 3">
            <a:extLst>
              <a:ext uri="{FF2B5EF4-FFF2-40B4-BE49-F238E27FC236}">
                <a16:creationId xmlns:a16="http://schemas.microsoft.com/office/drawing/2014/main" id="{0B5C66C7-6EED-6543-B90C-69B03BB729E3}"/>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1AD69641-4450-174F-A773-C9C94C92E383}"/>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DFC0564C-D7A5-C048-B046-0D37A8E07206}"/>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556878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0_divider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5DA85923-EA92-5349-9DFF-D0537525AFBC}"/>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57B7711C-C56D-2240-A010-F51A11890648}"/>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E1C9E53E-DBFB-4C4C-A2C3-12C704BD814B}"/>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6047305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1_divider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421217CC-B290-1842-8EF0-F4B6C244A5E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D8CFA5BF-B6B0-2C43-A703-1CAF5C63ACCF}"/>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9321D6A3-DF10-8D4C-8E97-56882F1F38B4}"/>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770063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22_divider_wave_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880C761C-3E25-2645-BAA4-39DCA718863F}"/>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8001E381-9BAD-6546-9A15-9DF070E971E6}"/>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C92C8A8A-23D8-464F-B26C-19932BB9A681}"/>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0232217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3_divider_wave_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F5DC84B-A647-B549-B2CB-9A280B8E6073}"/>
              </a:ext>
            </a:extLst>
          </p:cNvPr>
          <p:cNvSpPr>
            <a:spLocks noGrp="1"/>
          </p:cNvSpPr>
          <p:nvPr>
            <p:ph type="ctrTitle" hasCustomPrompt="1"/>
          </p:nvPr>
        </p:nvSpPr>
        <p:spPr>
          <a:xfrm>
            <a:off x="351000" y="1572240"/>
            <a:ext cx="4860000" cy="1175520"/>
          </a:xfrm>
        </p:spPr>
        <p:txBody>
          <a:bodyPr lIns="0" tIns="0" rIns="0" bIns="0" anchor="b" anchorCtr="0">
            <a:noAutofit/>
          </a:bodyPr>
          <a:lstStyle>
            <a:lvl1pPr algn="l">
              <a:defRPr sz="6000" u="none">
                <a:solidFill>
                  <a:schemeClr val="bg1"/>
                </a:solidFill>
                <a:latin typeface="Arial" panose="020B0604020202020204" pitchFamily="34" charset="0"/>
                <a:cs typeface="Arial" panose="020B0604020202020204" pitchFamily="34" charset="0"/>
              </a:defRPr>
            </a:lvl1pPr>
          </a:lstStyle>
          <a:p>
            <a:r>
              <a:rPr lang="en-GB" dirty="0"/>
              <a:t>1.         </a:t>
            </a:r>
            <a:endParaRPr lang="en-US" dirty="0"/>
          </a:p>
        </p:txBody>
      </p:sp>
      <p:sp>
        <p:nvSpPr>
          <p:cNvPr id="10" name="Subtitle 2">
            <a:extLst>
              <a:ext uri="{FF2B5EF4-FFF2-40B4-BE49-F238E27FC236}">
                <a16:creationId xmlns:a16="http://schemas.microsoft.com/office/drawing/2014/main" id="{757DD4F8-8D96-8043-B3AA-F8E4BFA8CB1A}"/>
              </a:ext>
            </a:extLst>
          </p:cNvPr>
          <p:cNvSpPr>
            <a:spLocks noGrp="1"/>
          </p:cNvSpPr>
          <p:nvPr>
            <p:ph type="subTitle" idx="1"/>
          </p:nvPr>
        </p:nvSpPr>
        <p:spPr>
          <a:xfrm>
            <a:off x="351000" y="3035551"/>
            <a:ext cx="4860000" cy="1080000"/>
          </a:xfrm>
        </p:spPr>
        <p:txBody>
          <a:bodyPr lIns="0" tIns="0" rIns="0" bIns="0">
            <a:normAutofit/>
          </a:bodyPr>
          <a:lstStyle>
            <a:lvl1pPr marL="0" indent="0" algn="l">
              <a:buNone/>
              <a:defRPr sz="195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5C2F0281-293D-F741-9A64-9A64ACBBF47D}"/>
              </a:ext>
            </a:extLst>
          </p:cNvPr>
          <p:cNvCxnSpPr/>
          <p:nvPr/>
        </p:nvCxnSpPr>
        <p:spPr>
          <a:xfrm>
            <a:off x="351000" y="2834485"/>
            <a:ext cx="486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363E7882-F78C-AE4A-9F21-BA94678792E2}"/>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CCA9592F-3232-3F45-9DA9-C23E713A2BD9}"/>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E9D3E987-A160-4244-9A87-5F1AC214E03A}"/>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340196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4_contents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8440200" cy="540000"/>
          </a:xfrm>
        </p:spPr>
        <p:txBody>
          <a:bodyPr/>
          <a:lstStyle>
            <a:lvl1pPr>
              <a:defRPr>
                <a:ln>
                  <a:noFill/>
                </a:ln>
                <a:solidFill>
                  <a:schemeClr val="bg1"/>
                </a:solidFill>
              </a:defRPr>
            </a:lvl1pPr>
          </a:lstStyle>
          <a:p>
            <a:r>
              <a:rPr lang="en-US"/>
              <a:t>Click to edit Master title style</a:t>
            </a:r>
            <a:endParaRPr lang="en-US" dirty="0"/>
          </a:p>
        </p:txBody>
      </p:sp>
      <p:cxnSp>
        <p:nvCxnSpPr>
          <p:cNvPr id="13" name="Straight Connector 12">
            <a:extLst>
              <a:ext uri="{FF2B5EF4-FFF2-40B4-BE49-F238E27FC236}">
                <a16:creationId xmlns:a16="http://schemas.microsoft.com/office/drawing/2014/main" id="{866E388C-F0E0-884A-AC17-71630F6EEFE4}"/>
              </a:ext>
            </a:extLst>
          </p:cNvPr>
          <p:cNvCxnSpPr>
            <a:cxnSpLocks/>
          </p:cNvCxnSpPr>
          <p:nvPr/>
        </p:nvCxnSpPr>
        <p:spPr>
          <a:xfrm>
            <a:off x="351000" y="1080001"/>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A087B6D3-0C64-264A-B0B1-178E700D2E71}"/>
              </a:ext>
            </a:extLst>
          </p:cNvPr>
          <p:cNvSpPr>
            <a:spLocks noGrp="1"/>
          </p:cNvSpPr>
          <p:nvPr>
            <p:ph idx="1"/>
          </p:nvPr>
        </p:nvSpPr>
        <p:spPr>
          <a:xfrm>
            <a:off x="351000" y="1825625"/>
            <a:ext cx="8440200" cy="3960000"/>
          </a:xfrm>
        </p:spPr>
        <p:txBody>
          <a:bodyPr/>
          <a:lstStyle>
            <a:lvl1pPr marL="385763" indent="-385763">
              <a:buClr>
                <a:schemeClr val="bg1"/>
              </a:buClr>
              <a:buFont typeface="+mj-lt"/>
              <a:buAutoNum type="arabicPeriod"/>
              <a:defRPr sz="1950">
                <a:solidFill>
                  <a:schemeClr val="bg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9" name="Date Placeholder 3">
            <a:extLst>
              <a:ext uri="{FF2B5EF4-FFF2-40B4-BE49-F238E27FC236}">
                <a16:creationId xmlns:a16="http://schemas.microsoft.com/office/drawing/2014/main" id="{D41F5E83-3B73-834D-82AF-269B0463BFF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0" name="Footer Placeholder 4">
            <a:extLst>
              <a:ext uri="{FF2B5EF4-FFF2-40B4-BE49-F238E27FC236}">
                <a16:creationId xmlns:a16="http://schemas.microsoft.com/office/drawing/2014/main" id="{9D8B7F20-A8DB-6148-AC39-DDF25DAD23E5}"/>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FA22843F-1FEE-C946-AB45-B105C14FED1B}"/>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5952042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5_statement_wave_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5130000" cy="540000"/>
          </a:xfrm>
        </p:spPr>
        <p:txBody>
          <a:bodyPr/>
          <a:lstStyle>
            <a:lvl1pPr>
              <a:defRPr>
                <a:ln>
                  <a:noFill/>
                </a:ln>
                <a:solidFill>
                  <a:schemeClr val="bg1"/>
                </a:solidFill>
              </a:defRPr>
            </a:lvl1pPr>
          </a:lstStyle>
          <a:p>
            <a:r>
              <a:rPr lang="en-US"/>
              <a:t>Click to edit Master title style</a:t>
            </a:r>
            <a:endParaRPr lang="en-US" dirty="0"/>
          </a:p>
        </p:txBody>
      </p:sp>
      <p:sp>
        <p:nvSpPr>
          <p:cNvPr id="9" name="Date Placeholder 3">
            <a:extLst>
              <a:ext uri="{FF2B5EF4-FFF2-40B4-BE49-F238E27FC236}">
                <a16:creationId xmlns:a16="http://schemas.microsoft.com/office/drawing/2014/main" id="{49E59FB1-C578-9545-8777-BE88BAECCB11}"/>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0" name="Footer Placeholder 4">
            <a:extLst>
              <a:ext uri="{FF2B5EF4-FFF2-40B4-BE49-F238E27FC236}">
                <a16:creationId xmlns:a16="http://schemas.microsoft.com/office/drawing/2014/main" id="{9CECE1EB-3FF5-E946-8AA7-069B8AF6C931}"/>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A91D4F77-B07E-4F4E-9D42-BFF49DAB9F43}"/>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238114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3E9A47-B1C6-4323-97A3-2D81B112926C}"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3594078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25_bullet_colour_wave_F">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bg1"/>
              </a:buClr>
              <a:defRPr sz="1950">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53F6108E-3846-2741-A7A6-4A2A9D531F2A}"/>
              </a:ext>
            </a:extLst>
          </p:cNvPr>
          <p:cNvCxnSpPr>
            <a:cxnSpLocks/>
          </p:cNvCxnSpPr>
          <p:nvPr/>
        </p:nvCxnSpPr>
        <p:spPr>
          <a:xfrm>
            <a:off x="351000" y="1080001"/>
            <a:ext cx="84402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Date Placeholder 3">
            <a:extLst>
              <a:ext uri="{FF2B5EF4-FFF2-40B4-BE49-F238E27FC236}">
                <a16:creationId xmlns:a16="http://schemas.microsoft.com/office/drawing/2014/main" id="{F39534B8-BC99-E14E-967F-05AD2C78CC1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266BA676-F240-0440-A1E9-6349DC8FA44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3" name="Slide Number Placeholder 5">
            <a:extLst>
              <a:ext uri="{FF2B5EF4-FFF2-40B4-BE49-F238E27FC236}">
                <a16:creationId xmlns:a16="http://schemas.microsoft.com/office/drawing/2014/main" id="{5A7E7713-D3FD-EB47-9EDA-001F861B71A9}"/>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4523715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26_statement_wave_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7819AE0-4021-A447-92A6-A04C13975204}"/>
              </a:ext>
            </a:extLst>
          </p:cNvPr>
          <p:cNvSpPr>
            <a:spLocks noGrp="1"/>
          </p:cNvSpPr>
          <p:nvPr>
            <p:ph type="title"/>
          </p:nvPr>
        </p:nvSpPr>
        <p:spPr>
          <a:xfrm>
            <a:off x="351000" y="540001"/>
            <a:ext cx="5130000" cy="540000"/>
          </a:xfrm>
        </p:spPr>
        <p:txBody>
          <a:bodyPr/>
          <a:lstStyle>
            <a:lvl1pPr>
              <a:defRPr>
                <a:ln>
                  <a:noFill/>
                </a:ln>
                <a:solidFill>
                  <a:schemeClr val="tx1"/>
                </a:solidFill>
              </a:defRPr>
            </a:lvl1pPr>
          </a:lstStyle>
          <a:p>
            <a:r>
              <a:rPr lang="en-US"/>
              <a:t>Click to edit Master title style</a:t>
            </a:r>
            <a:endParaRPr lang="en-US" dirty="0"/>
          </a:p>
        </p:txBody>
      </p:sp>
      <p:sp>
        <p:nvSpPr>
          <p:cNvPr id="9" name="Date Placeholder 3">
            <a:extLst>
              <a:ext uri="{FF2B5EF4-FFF2-40B4-BE49-F238E27FC236}">
                <a16:creationId xmlns:a16="http://schemas.microsoft.com/office/drawing/2014/main" id="{67294851-CAF2-424B-A57A-1B3656B2794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0" name="Footer Placeholder 4">
            <a:extLst>
              <a:ext uri="{FF2B5EF4-FFF2-40B4-BE49-F238E27FC236}">
                <a16:creationId xmlns:a16="http://schemas.microsoft.com/office/drawing/2014/main" id="{314228A9-C51F-6F49-8B7C-A2FCAFAC7057}"/>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1" name="Slide Number Placeholder 5">
            <a:extLst>
              <a:ext uri="{FF2B5EF4-FFF2-40B4-BE49-F238E27FC236}">
                <a16:creationId xmlns:a16="http://schemas.microsoft.com/office/drawing/2014/main" id="{9F1B654F-ACB2-2B4B-B116-10CB5859EA5C}"/>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9917897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7_bullet_wa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3401644-D891-584D-B0B9-BA92AA6E6DF9}"/>
              </a:ext>
            </a:extLst>
          </p:cNvPr>
          <p:cNvSpPr>
            <a:spLocks noGrp="1"/>
          </p:cNvSpPr>
          <p:nvPr>
            <p:ph type="title"/>
          </p:nvPr>
        </p:nvSpPr>
        <p:spPr>
          <a:xfrm>
            <a:off x="351000" y="540001"/>
            <a:ext cx="8440200" cy="540000"/>
          </a:xfrm>
        </p:spPr>
        <p:txBody>
          <a:bodyPr>
            <a:normAutofit/>
          </a:bodyPr>
          <a:lstStyle>
            <a:lvl1pPr>
              <a:defRPr sz="2400"/>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B1775690-78FA-4548-99CB-85E2C9B76EB7}"/>
              </a:ext>
            </a:extLst>
          </p:cNvPr>
          <p:cNvSpPr>
            <a:spLocks noGrp="1"/>
          </p:cNvSpPr>
          <p:nvPr>
            <p:ph idx="1"/>
          </p:nvPr>
        </p:nvSpPr>
        <p:spPr>
          <a:xfrm>
            <a:off x="351000" y="1825625"/>
            <a:ext cx="8440200" cy="3960000"/>
          </a:xfrm>
        </p:spPr>
        <p:txBody>
          <a:bodyPr/>
          <a:lstStyle>
            <a:lvl1pPr>
              <a:defRPr sz="195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1" name="Straight Connector 10">
            <a:extLst>
              <a:ext uri="{FF2B5EF4-FFF2-40B4-BE49-F238E27FC236}">
                <a16:creationId xmlns:a16="http://schemas.microsoft.com/office/drawing/2014/main" id="{DB7902B0-680D-864F-BCB5-06A6FAB70F23}"/>
              </a:ext>
            </a:extLst>
          </p:cNvPr>
          <p:cNvCxnSpPr>
            <a:cxnSpLocks/>
          </p:cNvCxnSpPr>
          <p:nvPr/>
        </p:nvCxnSpPr>
        <p:spPr>
          <a:xfrm>
            <a:off x="351000" y="1080001"/>
            <a:ext cx="84402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Date Placeholder 3">
            <a:extLst>
              <a:ext uri="{FF2B5EF4-FFF2-40B4-BE49-F238E27FC236}">
                <a16:creationId xmlns:a16="http://schemas.microsoft.com/office/drawing/2014/main" id="{44804303-5D75-C249-8D09-0DF0C29875FA}"/>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13" name="Footer Placeholder 4">
            <a:extLst>
              <a:ext uri="{FF2B5EF4-FFF2-40B4-BE49-F238E27FC236}">
                <a16:creationId xmlns:a16="http://schemas.microsoft.com/office/drawing/2014/main" id="{7C4B13CD-5B21-2C4E-9F20-DC1FABAE0A9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4" name="Slide Number Placeholder 5">
            <a:extLst>
              <a:ext uri="{FF2B5EF4-FFF2-40B4-BE49-F238E27FC236}">
                <a16:creationId xmlns:a16="http://schemas.microsoft.com/office/drawing/2014/main" id="{2AE20F85-3736-9848-A7EF-E9B74340AF8F}"/>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2298669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9_colour_opt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CCC99A4B-1CC5-7545-8B04-9D60CF3084E2}"/>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8234DB34-67A2-7F41-A0E4-37D6BCFDCA59}"/>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D5F1C84D-6BEA-B04D-A137-8C243BF32BAA}"/>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402843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0_colour_opt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AB99287A-C94B-1946-8CB3-BC0D888F6B2B}"/>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BC95DA0B-A153-CB4A-84D2-C26DB7CBA8F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F3E01DC7-1262-634E-BCE0-77388642C80C}"/>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1341516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1_colour_opt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96807DA-38A7-6640-BC69-1A4A9DA3979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7B8906B4-9684-B042-9B3E-07C32E18C7E0}"/>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82F1676F-5754-BE48-B91C-2C83D5CB854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9941596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2_colour_opt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E7B19557-F61D-9B44-AC97-8173451C5220}"/>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037B8E8A-8BDF-614F-8D52-635BB8A17542}"/>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14C8A8F2-C68F-E141-A8D8-52FDBD53571D}"/>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29313115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3_colour_opt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9DE162C8-96A4-2D4E-8EEA-844FFCB15B6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bg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E1B6D32D-9FAB-E14F-83AE-C55E6B2447DA}"/>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bg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7B6F4CF1-C510-6647-A5A8-4679BC8CCE07}"/>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bg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14177779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4_colour_opt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60E59BA2-DB94-B945-BBC6-0A48206DD059}"/>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9" name="Footer Placeholder 4">
            <a:extLst>
              <a:ext uri="{FF2B5EF4-FFF2-40B4-BE49-F238E27FC236}">
                <a16:creationId xmlns:a16="http://schemas.microsoft.com/office/drawing/2014/main" id="{E20001B7-2BDD-9C48-ADE0-B05F082BE0EF}"/>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10" name="Slide Number Placeholder 5">
            <a:extLst>
              <a:ext uri="{FF2B5EF4-FFF2-40B4-BE49-F238E27FC236}">
                <a16:creationId xmlns:a16="http://schemas.microsoft.com/office/drawing/2014/main" id="{93F962F0-0D2E-C04A-BFF3-D4236563D387}"/>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spTree>
    <p:extLst>
      <p:ext uri="{BB962C8B-B14F-4D97-AF65-F5344CB8AC3E}">
        <p14:creationId xmlns:p14="http://schemas.microsoft.com/office/powerpoint/2010/main" val="3264386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3E9A47-B1C6-4323-97A3-2D81B112926C}" type="datetimeFigureOut">
              <a:rPr lang="en-US" smtClean="0"/>
              <a:t>2/21/2020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2137895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3E9A47-B1C6-4323-97A3-2D81B112926C}" type="datetimeFigureOut">
              <a:rPr lang="en-US" smtClean="0"/>
              <a:t>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1054346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3E9A47-B1C6-4323-97A3-2D81B112926C}" type="datetimeFigureOut">
              <a:rPr lang="en-US" smtClean="0"/>
              <a:t>2/21/2020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3620159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3E9A47-B1C6-4323-97A3-2D81B112926C}"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267110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13E9A47-B1C6-4323-97A3-2D81B112926C}" type="datetimeFigureOut">
              <a:rPr lang="en-US" smtClean="0"/>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3321E7-89E8-42FC-BA66-B358C1F3C7B6}" type="slidenum">
              <a:rPr lang="en-US" smtClean="0"/>
              <a:t>‹#›</a:t>
            </a:fld>
            <a:endParaRPr lang="en-US"/>
          </a:p>
        </p:txBody>
      </p:sp>
    </p:spTree>
    <p:extLst>
      <p:ext uri="{BB962C8B-B14F-4D97-AF65-F5344CB8AC3E}">
        <p14:creationId xmlns:p14="http://schemas.microsoft.com/office/powerpoint/2010/main" val="259536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34" Type="http://schemas.openxmlformats.org/officeDocument/2006/relationships/slideLayout" Target="../slideLayouts/slideLayout48.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image" Target="../media/image1.jpg"/><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E9A47-B1C6-4323-97A3-2D81B112926C}" type="datetimeFigureOut">
              <a:rPr lang="en-US" smtClean="0"/>
              <a:t>2/21/2020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3321E7-89E8-42FC-BA66-B358C1F3C7B6}" type="slidenum">
              <a:rPr lang="en-US" smtClean="0"/>
              <a:t>‹#›</a:t>
            </a:fld>
            <a:endParaRPr lang="en-US"/>
          </a:p>
        </p:txBody>
      </p:sp>
      <p:pic>
        <p:nvPicPr>
          <p:cNvPr id="8" name="Picture 7" descr="A close up of a logo&#10;&#10;Description automatically generated">
            <a:extLst>
              <a:ext uri="{FF2B5EF4-FFF2-40B4-BE49-F238E27FC236}">
                <a16:creationId xmlns:a16="http://schemas.microsoft.com/office/drawing/2014/main" id="{823198D9-7FB3-4CA8-9D6F-5AF75EFB78D6}"/>
              </a:ext>
            </a:extLst>
          </p:cNvPr>
          <p:cNvPicPr>
            <a:picLocks noChangeAspect="1"/>
          </p:cNvPicPr>
          <p:nvPr userDrawn="1"/>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97946" y="5885671"/>
            <a:ext cx="1673525" cy="941358"/>
          </a:xfrm>
          <a:prstGeom prst="rect">
            <a:avLst/>
          </a:prstGeom>
        </p:spPr>
      </p:pic>
    </p:spTree>
    <p:extLst>
      <p:ext uri="{BB962C8B-B14F-4D97-AF65-F5344CB8AC3E}">
        <p14:creationId xmlns:p14="http://schemas.microsoft.com/office/powerpoint/2010/main" val="36472122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1000" y="540001"/>
            <a:ext cx="8440200" cy="5400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351000" y="1825625"/>
            <a:ext cx="8440200" cy="396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4703A873-2848-4C4B-8C9D-06D24962D9CE}"/>
              </a:ext>
            </a:extLst>
          </p:cNvPr>
          <p:cNvSpPr>
            <a:spLocks noGrp="1"/>
          </p:cNvSpPr>
          <p:nvPr>
            <p:ph type="dt" sz="half" idx="2"/>
          </p:nvPr>
        </p:nvSpPr>
        <p:spPr>
          <a:xfrm>
            <a:off x="351000" y="6356350"/>
            <a:ext cx="658042" cy="365125"/>
          </a:xfrm>
          <a:prstGeom prst="rect">
            <a:avLst/>
          </a:prstGeom>
        </p:spPr>
        <p:txBody>
          <a:bodyPr lIns="0" tIns="0" rIns="0" bIns="0"/>
          <a:lstStyle>
            <a:lvl1pPr>
              <a:defRPr sz="750">
                <a:solidFill>
                  <a:schemeClr val="tx1"/>
                </a:solidFill>
                <a:latin typeface="Arial" panose="020B0604020202020204" pitchFamily="34" charset="0"/>
                <a:cs typeface="Arial" panose="020B0604020202020204" pitchFamily="34" charset="0"/>
              </a:defRPr>
            </a:lvl1pPr>
          </a:lstStyle>
          <a:p>
            <a:fld id="{513E9A47-B1C6-4323-97A3-2D81B112926C}" type="datetimeFigureOut">
              <a:rPr lang="en-US" smtClean="0"/>
              <a:t>2/21/2020</a:t>
            </a:fld>
            <a:endParaRPr lang="en-US"/>
          </a:p>
        </p:txBody>
      </p:sp>
      <p:sp>
        <p:nvSpPr>
          <p:cNvPr id="8" name="Footer Placeholder 4">
            <a:extLst>
              <a:ext uri="{FF2B5EF4-FFF2-40B4-BE49-F238E27FC236}">
                <a16:creationId xmlns:a16="http://schemas.microsoft.com/office/drawing/2014/main" id="{F62356D2-E544-9240-95C6-3F8BAF10A0C2}"/>
              </a:ext>
            </a:extLst>
          </p:cNvPr>
          <p:cNvSpPr>
            <a:spLocks noGrp="1"/>
          </p:cNvSpPr>
          <p:nvPr>
            <p:ph type="ftr" sz="quarter" idx="3"/>
          </p:nvPr>
        </p:nvSpPr>
        <p:spPr>
          <a:xfrm>
            <a:off x="1080000" y="6356350"/>
            <a:ext cx="2025000" cy="365125"/>
          </a:xfrm>
          <a:prstGeom prst="rect">
            <a:avLst/>
          </a:prstGeom>
        </p:spPr>
        <p:txBody>
          <a:bodyPr lIns="0" tIns="0" rIns="0" bIns="0"/>
          <a:lstStyle>
            <a:lvl1pPr algn="l">
              <a:defRPr sz="750">
                <a:solidFill>
                  <a:schemeClr val="tx1"/>
                </a:solidFill>
                <a:latin typeface="Arial" panose="020B0604020202020204" pitchFamily="34" charset="0"/>
                <a:cs typeface="Arial" panose="020B0604020202020204" pitchFamily="34" charset="0"/>
              </a:defRPr>
            </a:lvl1pPr>
          </a:lstStyle>
          <a:p>
            <a:endParaRPr lang="en-US"/>
          </a:p>
        </p:txBody>
      </p:sp>
      <p:sp>
        <p:nvSpPr>
          <p:cNvPr id="9" name="Slide Number Placeholder 5">
            <a:extLst>
              <a:ext uri="{FF2B5EF4-FFF2-40B4-BE49-F238E27FC236}">
                <a16:creationId xmlns:a16="http://schemas.microsoft.com/office/drawing/2014/main" id="{C7944DBE-2EF9-8E4F-8FB3-AAD18C212558}"/>
              </a:ext>
            </a:extLst>
          </p:cNvPr>
          <p:cNvSpPr>
            <a:spLocks noGrp="1"/>
          </p:cNvSpPr>
          <p:nvPr>
            <p:ph type="sldNum" sz="quarter" idx="4"/>
          </p:nvPr>
        </p:nvSpPr>
        <p:spPr>
          <a:xfrm>
            <a:off x="7887510" y="6356350"/>
            <a:ext cx="903690" cy="365125"/>
          </a:xfrm>
          <a:prstGeom prst="rect">
            <a:avLst/>
          </a:prstGeom>
        </p:spPr>
        <p:txBody>
          <a:bodyPr lIns="0" tIns="0" rIns="0" bIns="0"/>
          <a:lstStyle>
            <a:lvl1pPr algn="r">
              <a:defRPr sz="750">
                <a:solidFill>
                  <a:schemeClr val="tx1"/>
                </a:solidFill>
                <a:latin typeface="Arial" panose="020B0604020202020204" pitchFamily="34" charset="0"/>
                <a:cs typeface="Arial" panose="020B0604020202020204" pitchFamily="34" charset="0"/>
              </a:defRPr>
            </a:lvl1pPr>
          </a:lstStyle>
          <a:p>
            <a:fld id="{9F3321E7-89E8-42FC-BA66-B358C1F3C7B6}"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49C6478B-F0EB-4850-AFE9-D94CC9A8CF01}"/>
              </a:ext>
            </a:extLst>
          </p:cNvPr>
          <p:cNvPicPr>
            <a:picLocks noChangeAspect="1"/>
          </p:cNvPicPr>
          <p:nvPr userDrawn="1"/>
        </p:nvPicPr>
        <p:blipFill>
          <a:blip r:embed="rId3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97946" y="5885671"/>
            <a:ext cx="1673525" cy="941358"/>
          </a:xfrm>
          <a:prstGeom prst="rect">
            <a:avLst/>
          </a:prstGeom>
        </p:spPr>
      </p:pic>
    </p:spTree>
    <p:extLst>
      <p:ext uri="{BB962C8B-B14F-4D97-AF65-F5344CB8AC3E}">
        <p14:creationId xmlns:p14="http://schemas.microsoft.com/office/powerpoint/2010/main" val="110571448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Lst>
  <p:txStyles>
    <p:titleStyle>
      <a:lvl1pPr algn="l" defTabSz="685800" rtl="0" eaLnBrk="1" latinLnBrk="0" hangingPunct="1">
        <a:lnSpc>
          <a:spcPct val="90000"/>
        </a:lnSpc>
        <a:spcBef>
          <a:spcPct val="0"/>
        </a:spcBef>
        <a:buNone/>
        <a:defRPr sz="24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tx2"/>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tx2"/>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tx2"/>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32.xml"/><Relationship Id="rId5" Type="http://schemas.openxmlformats.org/officeDocument/2006/relationships/image" Target="../media/image42.emf"/><Relationship Id="rId4" Type="http://schemas.openxmlformats.org/officeDocument/2006/relationships/image" Target="../media/image41.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8" Type="http://schemas.openxmlformats.org/officeDocument/2006/relationships/image" Target="../media/image47.emf"/><Relationship Id="rId3" Type="http://schemas.openxmlformats.org/officeDocument/2006/relationships/image" Target="../media/image44.png"/><Relationship Id="rId7" Type="http://schemas.microsoft.com/office/2007/relationships/hdphoto" Target="../media/hdphoto2.wdp"/><Relationship Id="rId12" Type="http://schemas.openxmlformats.org/officeDocument/2006/relationships/hyperlink" Target="https://www.association-of-noise-consultants.co.uk/acoustics-ventilation-and-overheating-guide/" TargetMode="External"/><Relationship Id="rId2" Type="http://schemas.openxmlformats.org/officeDocument/2006/relationships/image" Target="../media/image43.png"/><Relationship Id="rId1" Type="http://schemas.openxmlformats.org/officeDocument/2006/relationships/slideLayout" Target="../slideLayouts/slideLayout32.xml"/><Relationship Id="rId6" Type="http://schemas.openxmlformats.org/officeDocument/2006/relationships/image" Target="../media/image46.png"/><Relationship Id="rId11" Type="http://schemas.openxmlformats.org/officeDocument/2006/relationships/image" Target="../media/image49.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45.png"/><Relationship Id="rId9" Type="http://schemas.openxmlformats.org/officeDocument/2006/relationships/image" Target="../media/image4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emf"/><Relationship Id="rId1" Type="http://schemas.openxmlformats.org/officeDocument/2006/relationships/slideLayout" Target="../slideLayouts/slideLayout32.xml"/><Relationship Id="rId4" Type="http://schemas.openxmlformats.org/officeDocument/2006/relationships/hyperlink" Target="https://www.greatermanchester-ca.gov.uk/media/1744/natural-environment-topic-paper-w-cover-web.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2.xml"/><Relationship Id="rId4" Type="http://schemas.openxmlformats.org/officeDocument/2006/relationships/hyperlink" Target="https://www.ncbi.nlm.nih.gov/pmc/articles/PMC520137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hyperlink" Target="https://anima-project.eu/anima-deliverables/"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32.xml"/><Relationship Id="rId5" Type="http://schemas.openxmlformats.org/officeDocument/2006/relationships/hyperlink" Target="http://www.laermstudie.de/aktuelles/news/" TargetMode="External"/><Relationship Id="rId4" Type="http://schemas.openxmlformats.org/officeDocument/2006/relationships/image" Target="../media/image33.emf"/></Relationships>
</file>

<file path=ppt/slides/_rels/slide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2.xml"/><Relationship Id="rId5" Type="http://schemas.openxmlformats.org/officeDocument/2006/relationships/hyperlink" Target="https://www.eea.europa.eu/themes/human/noise/noise-fact-sheets/noise-country-fact-sheets-2019/united-kingdom" TargetMode="Externa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32.xml"/><Relationship Id="rId6" Type="http://schemas.openxmlformats.org/officeDocument/2006/relationships/chart" Target="../charts/chart5.xml"/><Relationship Id="rId5" Type="http://schemas.openxmlformats.org/officeDocument/2006/relationships/chart" Target="../charts/chart4.xml"/><Relationship Id="rId10" Type="http://schemas.openxmlformats.org/officeDocument/2006/relationships/chart" Target="../charts/chart9.xml"/><Relationship Id="rId4" Type="http://schemas.openxmlformats.org/officeDocument/2006/relationships/chart" Target="../charts/chart3.xml"/><Relationship Id="rId9" Type="http://schemas.openxmlformats.org/officeDocument/2006/relationships/chart" Target="../charts/chart8.xml"/></Relationships>
</file>

<file path=ppt/slides/_rels/slide8.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chart" Target="../charts/chart11.xml"/><Relationship Id="rId7" Type="http://schemas.openxmlformats.org/officeDocument/2006/relationships/chart" Target="../charts/chart15.xml"/><Relationship Id="rId2" Type="http://schemas.openxmlformats.org/officeDocument/2006/relationships/chart" Target="../charts/chart10.xml"/><Relationship Id="rId1" Type="http://schemas.openxmlformats.org/officeDocument/2006/relationships/slideLayout" Target="../slideLayouts/slideLayout32.xml"/><Relationship Id="rId6" Type="http://schemas.openxmlformats.org/officeDocument/2006/relationships/chart" Target="../charts/chart14.xml"/><Relationship Id="rId5" Type="http://schemas.openxmlformats.org/officeDocument/2006/relationships/chart" Target="../charts/chart13.xml"/><Relationship Id="rId10" Type="http://schemas.openxmlformats.org/officeDocument/2006/relationships/chart" Target="../charts/chart18.xml"/><Relationship Id="rId4" Type="http://schemas.openxmlformats.org/officeDocument/2006/relationships/chart" Target="../charts/chart12.xml"/><Relationship Id="rId9" Type="http://schemas.openxmlformats.org/officeDocument/2006/relationships/chart" Target="../charts/chart17.xml"/></Relationships>
</file>

<file path=ppt/slides/_rels/slide9.xml.rels><?xml version="1.0" encoding="UTF-8" standalone="yes"?>
<Relationships xmlns="http://schemas.openxmlformats.org/package/2006/relationships"><Relationship Id="rId3" Type="http://schemas.openxmlformats.org/officeDocument/2006/relationships/hyperlink" Target="http://www.euro.who.int/en/health-topics/environment-and-health/noise/environmental-noise-guidelines-for-the-european-region" TargetMode="External"/><Relationship Id="rId2" Type="http://schemas.openxmlformats.org/officeDocument/2006/relationships/image" Target="../media/image38.emf"/><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49618-304D-4E8A-BC62-36898D51F3F0}"/>
              </a:ext>
            </a:extLst>
          </p:cNvPr>
          <p:cNvSpPr>
            <a:spLocks noGrp="1"/>
          </p:cNvSpPr>
          <p:nvPr>
            <p:ph type="ctrTitle"/>
          </p:nvPr>
        </p:nvSpPr>
        <p:spPr>
          <a:xfrm>
            <a:off x="351000" y="3176868"/>
            <a:ext cx="5399999" cy="461382"/>
          </a:xfrm>
        </p:spPr>
        <p:txBody>
          <a:bodyPr/>
          <a:lstStyle/>
          <a:p>
            <a:r>
              <a:rPr lang="en-US" dirty="0"/>
              <a:t>Sound and public health</a:t>
            </a:r>
            <a:endParaRPr lang="en-GB" dirty="0"/>
          </a:p>
        </p:txBody>
      </p:sp>
      <p:sp>
        <p:nvSpPr>
          <p:cNvPr id="3" name="Subtitle 2">
            <a:extLst>
              <a:ext uri="{FF2B5EF4-FFF2-40B4-BE49-F238E27FC236}">
                <a16:creationId xmlns:a16="http://schemas.microsoft.com/office/drawing/2014/main" id="{75C342F4-B476-4533-BE6D-3A91602FC61D}"/>
              </a:ext>
            </a:extLst>
          </p:cNvPr>
          <p:cNvSpPr>
            <a:spLocks noGrp="1"/>
          </p:cNvSpPr>
          <p:nvPr>
            <p:ph type="subTitle" idx="1"/>
          </p:nvPr>
        </p:nvSpPr>
        <p:spPr>
          <a:xfrm>
            <a:off x="351000" y="3737290"/>
            <a:ext cx="7407260" cy="844138"/>
          </a:xfrm>
        </p:spPr>
        <p:txBody>
          <a:bodyPr>
            <a:normAutofit/>
          </a:bodyPr>
          <a:lstStyle/>
          <a:p>
            <a:r>
              <a:rPr lang="en-US" sz="2400" dirty="0">
                <a:solidFill>
                  <a:schemeClr val="tx2"/>
                </a:solidFill>
              </a:rPr>
              <a:t>Recent advances in the scientific evidence base</a:t>
            </a:r>
          </a:p>
          <a:p>
            <a:r>
              <a:rPr lang="en-US" sz="2400" dirty="0">
                <a:solidFill>
                  <a:schemeClr val="tx2"/>
                </a:solidFill>
              </a:rPr>
              <a:t>Current and future challenges and opportunities</a:t>
            </a:r>
            <a:endParaRPr lang="en-GB" sz="2400" dirty="0">
              <a:solidFill>
                <a:schemeClr val="tx2"/>
              </a:solidFill>
            </a:endParaRPr>
          </a:p>
          <a:p>
            <a:endParaRPr lang="en-US" sz="2400" dirty="0">
              <a:solidFill>
                <a:schemeClr val="tx2"/>
              </a:solidFill>
            </a:endParaRPr>
          </a:p>
        </p:txBody>
      </p:sp>
      <p:sp>
        <p:nvSpPr>
          <p:cNvPr id="4" name="TextBox 3">
            <a:extLst>
              <a:ext uri="{FF2B5EF4-FFF2-40B4-BE49-F238E27FC236}">
                <a16:creationId xmlns:a16="http://schemas.microsoft.com/office/drawing/2014/main" id="{F12EB7C1-F76E-4AA9-9679-4DA29FAD5A03}"/>
              </a:ext>
            </a:extLst>
          </p:cNvPr>
          <p:cNvSpPr txBox="1"/>
          <p:nvPr/>
        </p:nvSpPr>
        <p:spPr>
          <a:xfrm>
            <a:off x="351000" y="5842337"/>
            <a:ext cx="6875300" cy="1015663"/>
          </a:xfrm>
          <a:prstGeom prst="rect">
            <a:avLst/>
          </a:prstGeom>
          <a:noFill/>
        </p:spPr>
        <p:txBody>
          <a:bodyPr wrap="square" rtlCol="0">
            <a:spAutoFit/>
          </a:bodyPr>
          <a:lstStyle/>
          <a:p>
            <a:pPr lvl="0" defTabSz="914400"/>
            <a:r>
              <a:rPr lang="en-GB" b="1" dirty="0">
                <a:solidFill>
                  <a:prstClr val="black"/>
                </a:solidFill>
              </a:rPr>
              <a:t>Benjamin Fenech PhD MIOA</a:t>
            </a:r>
          </a:p>
          <a:p>
            <a:pPr lvl="0" defTabSz="914400"/>
            <a:r>
              <a:rPr lang="en-GB" sz="1400" dirty="0">
                <a:solidFill>
                  <a:prstClr val="black"/>
                </a:solidFill>
              </a:rPr>
              <a:t>Environmental Hazards and Emergencies</a:t>
            </a:r>
          </a:p>
          <a:p>
            <a:pPr lvl="0" defTabSz="914400"/>
            <a:r>
              <a:rPr lang="en-GB" sz="1400" dirty="0">
                <a:solidFill>
                  <a:prstClr val="black"/>
                </a:solidFill>
              </a:rPr>
              <a:t>Centre for Radiation, Chemical and Environmental Hazards</a:t>
            </a:r>
          </a:p>
          <a:p>
            <a:pPr lvl="0" defTabSz="914400"/>
            <a:r>
              <a:rPr lang="en-GB" sz="1400" dirty="0">
                <a:solidFill>
                  <a:prstClr val="black"/>
                </a:solidFill>
              </a:rPr>
              <a:t>Public Health England</a:t>
            </a:r>
          </a:p>
        </p:txBody>
      </p:sp>
      <p:sp>
        <p:nvSpPr>
          <p:cNvPr id="5" name="Rectangle 4">
            <a:extLst>
              <a:ext uri="{FF2B5EF4-FFF2-40B4-BE49-F238E27FC236}">
                <a16:creationId xmlns:a16="http://schemas.microsoft.com/office/drawing/2014/main" id="{3C05422F-6F89-4FA9-ABB5-F6C53BAF9E61}"/>
              </a:ext>
            </a:extLst>
          </p:cNvPr>
          <p:cNvSpPr/>
          <p:nvPr/>
        </p:nvSpPr>
        <p:spPr>
          <a:xfrm>
            <a:off x="7614397" y="1149724"/>
            <a:ext cx="1442198" cy="6924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3529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1C0-0511-415C-ABE7-E2EDDD83CF6F}"/>
              </a:ext>
            </a:extLst>
          </p:cNvPr>
          <p:cNvSpPr>
            <a:spLocks noGrp="1"/>
          </p:cNvSpPr>
          <p:nvPr>
            <p:ph type="title"/>
          </p:nvPr>
        </p:nvSpPr>
        <p:spPr/>
        <p:txBody>
          <a:bodyPr/>
          <a:lstStyle/>
          <a:p>
            <a:r>
              <a:rPr lang="en-GB" dirty="0">
                <a:solidFill>
                  <a:schemeClr val="tx2"/>
                </a:solidFill>
              </a:rPr>
              <a:t>Housing</a:t>
            </a:r>
          </a:p>
        </p:txBody>
      </p:sp>
      <p:sp>
        <p:nvSpPr>
          <p:cNvPr id="4" name="Content Placeholder 6">
            <a:extLst>
              <a:ext uri="{FF2B5EF4-FFF2-40B4-BE49-F238E27FC236}">
                <a16:creationId xmlns:a16="http://schemas.microsoft.com/office/drawing/2014/main" id="{80D75043-F4A9-4336-B6DC-5D0D5419901A}"/>
              </a:ext>
            </a:extLst>
          </p:cNvPr>
          <p:cNvSpPr>
            <a:spLocks noGrp="1"/>
          </p:cNvSpPr>
          <p:nvPr>
            <p:ph idx="1"/>
          </p:nvPr>
        </p:nvSpPr>
        <p:spPr>
          <a:xfrm>
            <a:off x="343824" y="2983832"/>
            <a:ext cx="7856900" cy="3740947"/>
          </a:xfrm>
        </p:spPr>
        <p:txBody>
          <a:bodyPr>
            <a:normAutofit/>
          </a:bodyPr>
          <a:lstStyle/>
          <a:p>
            <a:pPr>
              <a:lnSpc>
                <a:spcPct val="120000"/>
              </a:lnSpc>
              <a:buFont typeface="Wingdings" panose="05000000000000000000" pitchFamily="2" charset="2"/>
              <a:buChar char="Ø"/>
            </a:pPr>
            <a:r>
              <a:rPr lang="en-GB" sz="2000" dirty="0">
                <a:solidFill>
                  <a:schemeClr val="accent3"/>
                </a:solidFill>
              </a:rPr>
              <a:t>11% of UK population highly bothered, annoyed or disturbed by noise </a:t>
            </a:r>
            <a:r>
              <a:rPr lang="en-GB" sz="2000" dirty="0">
                <a:solidFill>
                  <a:schemeClr val="tx1">
                    <a:lumMod val="75000"/>
                    <a:lumOff val="25000"/>
                  </a:schemeClr>
                </a:solidFill>
              </a:rPr>
              <a:t>from neighbours and other people nearby</a:t>
            </a:r>
          </a:p>
          <a:p>
            <a:pPr>
              <a:lnSpc>
                <a:spcPct val="120000"/>
              </a:lnSpc>
              <a:buFont typeface="Wingdings" panose="05000000000000000000" pitchFamily="2" charset="2"/>
              <a:buChar char="Ø"/>
            </a:pPr>
            <a:r>
              <a:rPr lang="en-GB" sz="2000" dirty="0">
                <a:solidFill>
                  <a:schemeClr val="tx1">
                    <a:lumMod val="75000"/>
                    <a:lumOff val="25000"/>
                  </a:schemeClr>
                </a:solidFill>
              </a:rPr>
              <a:t>Noise levels from outside/neighbours and noise privacy consistently rank in </a:t>
            </a:r>
            <a:r>
              <a:rPr lang="en-GB" sz="2000" dirty="0">
                <a:solidFill>
                  <a:schemeClr val="accent3"/>
                </a:solidFill>
              </a:rPr>
              <a:t>top three most important aspects of a healthy home</a:t>
            </a:r>
            <a:r>
              <a:rPr lang="en-GB" sz="2000" dirty="0">
                <a:solidFill>
                  <a:schemeClr val="tx1">
                    <a:lumMod val="75000"/>
                    <a:lumOff val="25000"/>
                  </a:schemeClr>
                </a:solidFill>
              </a:rPr>
              <a:t> for occupants</a:t>
            </a:r>
          </a:p>
          <a:p>
            <a:pPr>
              <a:lnSpc>
                <a:spcPct val="120000"/>
              </a:lnSpc>
              <a:buFont typeface="Wingdings" panose="05000000000000000000" pitchFamily="2" charset="2"/>
              <a:buChar char="Ø"/>
            </a:pPr>
            <a:r>
              <a:rPr lang="en-GB" sz="2000" dirty="0">
                <a:solidFill>
                  <a:schemeClr val="tx1">
                    <a:lumMod val="75000"/>
                    <a:lumOff val="25000"/>
                  </a:schemeClr>
                </a:solidFill>
              </a:rPr>
              <a:t>Analysis of data from the British Household Panel Survey found that neighbour noise had the </a:t>
            </a:r>
            <a:r>
              <a:rPr lang="en-GB" sz="2000" dirty="0">
                <a:solidFill>
                  <a:schemeClr val="accent3"/>
                </a:solidFill>
              </a:rPr>
              <a:t>largest negative effect on both life satisfaction and happiness</a:t>
            </a:r>
            <a:r>
              <a:rPr lang="en-GB" sz="2000" dirty="0">
                <a:solidFill>
                  <a:schemeClr val="tx1">
                    <a:lumMod val="75000"/>
                    <a:lumOff val="25000"/>
                  </a:schemeClr>
                </a:solidFill>
              </a:rPr>
              <a:t> and was the second most important determinant of people’s desire to move house.</a:t>
            </a:r>
          </a:p>
          <a:p>
            <a:pPr>
              <a:lnSpc>
                <a:spcPct val="120000"/>
              </a:lnSpc>
              <a:buFont typeface="Wingdings" panose="05000000000000000000" pitchFamily="2" charset="2"/>
              <a:buChar char="Ø"/>
            </a:pPr>
            <a:endParaRPr lang="en-GB" sz="2000" dirty="0">
              <a:solidFill>
                <a:schemeClr val="tx1">
                  <a:lumMod val="75000"/>
                  <a:lumOff val="25000"/>
                </a:schemeClr>
              </a:solidFill>
            </a:endParaRPr>
          </a:p>
        </p:txBody>
      </p:sp>
      <p:pic>
        <p:nvPicPr>
          <p:cNvPr id="5" name="Picture 4">
            <a:extLst>
              <a:ext uri="{FF2B5EF4-FFF2-40B4-BE49-F238E27FC236}">
                <a16:creationId xmlns:a16="http://schemas.microsoft.com/office/drawing/2014/main" id="{AFC174FF-F2FD-4841-92F6-BB099FCAFF09}"/>
              </a:ext>
            </a:extLst>
          </p:cNvPr>
          <p:cNvPicPr>
            <a:picLocks noChangeAspect="1"/>
          </p:cNvPicPr>
          <p:nvPr/>
        </p:nvPicPr>
        <p:blipFill>
          <a:blip r:embed="rId2"/>
          <a:stretch>
            <a:fillRect/>
          </a:stretch>
        </p:blipFill>
        <p:spPr>
          <a:xfrm>
            <a:off x="2083190" y="241955"/>
            <a:ext cx="1769968" cy="2520000"/>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05C59CFB-BE64-4EB3-B2EB-00A5841650C4}"/>
              </a:ext>
            </a:extLst>
          </p:cNvPr>
          <p:cNvPicPr>
            <a:picLocks noChangeAspect="1"/>
          </p:cNvPicPr>
          <p:nvPr/>
        </p:nvPicPr>
        <p:blipFill>
          <a:blip r:embed="rId3"/>
          <a:stretch>
            <a:fillRect/>
          </a:stretch>
        </p:blipFill>
        <p:spPr>
          <a:xfrm>
            <a:off x="3791373" y="241955"/>
            <a:ext cx="1793975" cy="252000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CB2113AB-EFE1-40CB-A7E4-91F58D2F7C9D}"/>
              </a:ext>
            </a:extLst>
          </p:cNvPr>
          <p:cNvPicPr>
            <a:picLocks noChangeAspect="1"/>
          </p:cNvPicPr>
          <p:nvPr/>
        </p:nvPicPr>
        <p:blipFill>
          <a:blip r:embed="rId4"/>
          <a:stretch>
            <a:fillRect/>
          </a:stretch>
        </p:blipFill>
        <p:spPr>
          <a:xfrm>
            <a:off x="5403611" y="241955"/>
            <a:ext cx="1889920" cy="2520000"/>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1ABB50D0-286F-4547-BC87-D70B7172250A}"/>
              </a:ext>
            </a:extLst>
          </p:cNvPr>
          <p:cNvPicPr>
            <a:picLocks noChangeAspect="1"/>
          </p:cNvPicPr>
          <p:nvPr/>
        </p:nvPicPr>
        <p:blipFill>
          <a:blip r:embed="rId5"/>
          <a:stretch>
            <a:fillRect/>
          </a:stretch>
        </p:blipFill>
        <p:spPr>
          <a:xfrm>
            <a:off x="7145378" y="241955"/>
            <a:ext cx="1793975" cy="252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0509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500"/>
                                        <p:tgtEl>
                                          <p:spTgt spid="4">
                                            <p:txEl>
                                              <p:pRg st="0" end="0"/>
                                            </p:txEl>
                                          </p:spTgt>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par>
                          <p:cTn id="28" fill="hold">
                            <p:stCondLst>
                              <p:cond delay="3500"/>
                            </p:stCondLst>
                            <p:childTnLst>
                              <p:par>
                                <p:cTn id="29" presetID="10" presetClass="entr" presetSubtype="0" fill="hold" grpId="0" nodeType="after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17144-DEC4-48AD-BA16-74611900738C}"/>
              </a:ext>
            </a:extLst>
          </p:cNvPr>
          <p:cNvSpPr>
            <a:spLocks noGrp="1"/>
          </p:cNvSpPr>
          <p:nvPr>
            <p:ph type="title"/>
          </p:nvPr>
        </p:nvSpPr>
        <p:spPr/>
        <p:txBody>
          <a:bodyPr/>
          <a:lstStyle/>
          <a:p>
            <a:r>
              <a:rPr lang="en-GB" dirty="0">
                <a:solidFill>
                  <a:schemeClr val="tx2"/>
                </a:solidFill>
              </a:rPr>
              <a:t>Sound insulation | Construction noise</a:t>
            </a:r>
          </a:p>
        </p:txBody>
      </p:sp>
      <p:sp>
        <p:nvSpPr>
          <p:cNvPr id="3" name="Content Placeholder 2">
            <a:extLst>
              <a:ext uri="{FF2B5EF4-FFF2-40B4-BE49-F238E27FC236}">
                <a16:creationId xmlns:a16="http://schemas.microsoft.com/office/drawing/2014/main" id="{E2F3D8F9-9C48-4468-835C-A885D4EAED4D}"/>
              </a:ext>
            </a:extLst>
          </p:cNvPr>
          <p:cNvSpPr>
            <a:spLocks noGrp="1"/>
          </p:cNvSpPr>
          <p:nvPr>
            <p:ph idx="1"/>
          </p:nvPr>
        </p:nvSpPr>
        <p:spPr>
          <a:xfrm>
            <a:off x="351000" y="1825624"/>
            <a:ext cx="8440200" cy="4273517"/>
          </a:xfrm>
        </p:spPr>
        <p:txBody>
          <a:bodyPr>
            <a:normAutofit/>
          </a:bodyPr>
          <a:lstStyle/>
          <a:p>
            <a:pPr>
              <a:lnSpc>
                <a:spcPct val="120000"/>
              </a:lnSpc>
            </a:pPr>
            <a:r>
              <a:rPr lang="en-GB" sz="1800" dirty="0"/>
              <a:t>Sound insulation requirements between dwellings largely based on social research carried out by BRS in 1940s and 50s, and by BRE in 1980s*.</a:t>
            </a:r>
          </a:p>
          <a:p>
            <a:pPr>
              <a:lnSpc>
                <a:spcPct val="120000"/>
              </a:lnSpc>
            </a:pPr>
            <a:r>
              <a:rPr lang="en-GB" sz="1800" dirty="0"/>
              <a:t>(Façade) noise insulation regulations underpinned by evidence from pre-1975 (road), pre-1996 (rail)</a:t>
            </a:r>
          </a:p>
          <a:p>
            <a:pPr>
              <a:lnSpc>
                <a:spcPct val="120000"/>
              </a:lnSpc>
            </a:pPr>
            <a:r>
              <a:rPr lang="en-GB" sz="1800" dirty="0"/>
              <a:t>Construction noise impact assessments still largely based on recommendations in the Wilson Report (1963)*, that noise:</a:t>
            </a:r>
          </a:p>
          <a:p>
            <a:pPr lvl="2">
              <a:lnSpc>
                <a:spcPct val="120000"/>
              </a:lnSpc>
            </a:pPr>
            <a:r>
              <a:rPr lang="en-GB" sz="1600" dirty="0"/>
              <a:t>“</a:t>
            </a:r>
            <a:r>
              <a:rPr lang="en-GB" sz="1600" i="1" dirty="0"/>
              <a:t>should not exceed the level at which conversation in the nearest building would be too difficult with the windows shut</a:t>
            </a:r>
            <a:r>
              <a:rPr lang="en-GB" sz="1600" dirty="0"/>
              <a:t>”</a:t>
            </a:r>
          </a:p>
          <a:p>
            <a:pPr marL="685800" lvl="2" indent="0">
              <a:lnSpc>
                <a:spcPct val="120000"/>
              </a:lnSpc>
              <a:buNone/>
            </a:pPr>
            <a:r>
              <a:rPr lang="en-GB" sz="1800" dirty="0"/>
              <a:t>The report also recommended that construction noise outside 07:00-19:00 “</a:t>
            </a:r>
            <a:r>
              <a:rPr lang="en-GB" sz="1800" i="1" dirty="0"/>
              <a:t>should not be allowed to disturb people sleeping nearby</a:t>
            </a:r>
            <a:r>
              <a:rPr lang="en-GB" sz="1800" dirty="0"/>
              <a:t>”.</a:t>
            </a:r>
          </a:p>
          <a:p>
            <a:pPr marL="357188" lvl="2" indent="0">
              <a:lnSpc>
                <a:spcPct val="120000"/>
              </a:lnSpc>
              <a:buNone/>
            </a:pPr>
            <a:r>
              <a:rPr lang="en-GB" sz="1800" dirty="0"/>
              <a:t>No comprehensive evidence base on the effects of construction noise has been gathered since then (other than noise complaints)</a:t>
            </a:r>
          </a:p>
          <a:p>
            <a:pPr>
              <a:lnSpc>
                <a:spcPct val="120000"/>
              </a:lnSpc>
            </a:pPr>
            <a:endParaRPr lang="en-GB" sz="1400" dirty="0"/>
          </a:p>
        </p:txBody>
      </p:sp>
      <p:sp>
        <p:nvSpPr>
          <p:cNvPr id="4" name="TextBox 3">
            <a:extLst>
              <a:ext uri="{FF2B5EF4-FFF2-40B4-BE49-F238E27FC236}">
                <a16:creationId xmlns:a16="http://schemas.microsoft.com/office/drawing/2014/main" id="{83F14C42-602C-4AE9-AFA0-5E50161D8601}"/>
              </a:ext>
            </a:extLst>
          </p:cNvPr>
          <p:cNvSpPr txBox="1"/>
          <p:nvPr/>
        </p:nvSpPr>
        <p:spPr>
          <a:xfrm>
            <a:off x="0" y="6581001"/>
            <a:ext cx="4084901" cy="276999"/>
          </a:xfrm>
          <a:prstGeom prst="rect">
            <a:avLst/>
          </a:prstGeom>
          <a:noFill/>
        </p:spPr>
        <p:txBody>
          <a:bodyPr wrap="none" rtlCol="0">
            <a:spAutoFit/>
          </a:bodyPr>
          <a:lstStyle/>
          <a:p>
            <a:r>
              <a:rPr lang="en-GB" sz="1200" dirty="0">
                <a:solidFill>
                  <a:schemeClr val="bg2"/>
                </a:solidFill>
              </a:rPr>
              <a:t>*Source: R. Taylor. Defra Contract NO0234. Annexes 4, 6</a:t>
            </a:r>
          </a:p>
        </p:txBody>
      </p:sp>
    </p:spTree>
    <p:extLst>
      <p:ext uri="{BB962C8B-B14F-4D97-AF65-F5344CB8AC3E}">
        <p14:creationId xmlns:p14="http://schemas.microsoft.com/office/powerpoint/2010/main" val="195346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BBE75-F369-4442-A606-396F900C7A29}"/>
              </a:ext>
            </a:extLst>
          </p:cNvPr>
          <p:cNvSpPr>
            <a:spLocks noGrp="1"/>
          </p:cNvSpPr>
          <p:nvPr>
            <p:ph type="title"/>
          </p:nvPr>
        </p:nvSpPr>
        <p:spPr/>
        <p:txBody>
          <a:bodyPr/>
          <a:lstStyle/>
          <a:p>
            <a:r>
              <a:rPr lang="en-GB" dirty="0">
                <a:solidFill>
                  <a:schemeClr val="tx2"/>
                </a:solidFill>
              </a:rPr>
              <a:t>Indoor environment, climate change adaptation</a:t>
            </a:r>
          </a:p>
        </p:txBody>
      </p:sp>
      <p:pic>
        <p:nvPicPr>
          <p:cNvPr id="4" name="Picture 2">
            <a:extLst>
              <a:ext uri="{FF2B5EF4-FFF2-40B4-BE49-F238E27FC236}">
                <a16:creationId xmlns:a16="http://schemas.microsoft.com/office/drawing/2014/main" id="{441A3C21-57B8-4423-9E4E-BBB0EF94BB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78" y="1531002"/>
            <a:ext cx="5822371" cy="3498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5A78AE79-3C30-4B97-BD31-A96C8F578F8B}"/>
              </a:ext>
            </a:extLst>
          </p:cNvPr>
          <p:cNvSpPr txBox="1"/>
          <p:nvPr/>
        </p:nvSpPr>
        <p:spPr>
          <a:xfrm>
            <a:off x="678428" y="5052767"/>
            <a:ext cx="1920719" cy="246221"/>
          </a:xfrm>
          <a:prstGeom prst="rect">
            <a:avLst/>
          </a:prstGeom>
          <a:noFill/>
        </p:spPr>
        <p:txBody>
          <a:bodyPr wrap="none" rtlCol="0">
            <a:spAutoFit/>
          </a:bodyPr>
          <a:lstStyle/>
          <a:p>
            <a:r>
              <a:rPr lang="en-GB" sz="1000" dirty="0">
                <a:solidFill>
                  <a:schemeClr val="tx1">
                    <a:lumMod val="50000"/>
                    <a:lumOff val="50000"/>
                  </a:schemeClr>
                </a:solidFill>
              </a:rPr>
              <a:t>NHBC Foundation NF44, 2012</a:t>
            </a:r>
          </a:p>
        </p:txBody>
      </p:sp>
      <p:sp>
        <p:nvSpPr>
          <p:cNvPr id="6" name="Rectangle 5">
            <a:extLst>
              <a:ext uri="{FF2B5EF4-FFF2-40B4-BE49-F238E27FC236}">
                <a16:creationId xmlns:a16="http://schemas.microsoft.com/office/drawing/2014/main" id="{4C7A0B4C-8488-4134-B2F8-A014566CD3EF}"/>
              </a:ext>
            </a:extLst>
          </p:cNvPr>
          <p:cNvSpPr/>
          <p:nvPr/>
        </p:nvSpPr>
        <p:spPr>
          <a:xfrm>
            <a:off x="0" y="5396061"/>
            <a:ext cx="7251561" cy="1461939"/>
          </a:xfrm>
          <a:prstGeom prst="rect">
            <a:avLst/>
          </a:prstGeom>
        </p:spPr>
        <p:txBody>
          <a:bodyPr wrap="square">
            <a:spAutoFit/>
          </a:bodyPr>
          <a:lstStyle/>
          <a:p>
            <a:r>
              <a:rPr lang="en-GB" sz="1600" i="1" dirty="0">
                <a:solidFill>
                  <a:srgbClr val="000000"/>
                </a:solidFill>
              </a:rPr>
              <a:t>“Of the applications reviewed, 122 out of the 160 applications had both noise and overheating assessments; </a:t>
            </a:r>
            <a:r>
              <a:rPr lang="en-GB" sz="1600" i="1" dirty="0">
                <a:solidFill>
                  <a:schemeClr val="accent3"/>
                </a:solidFill>
              </a:rPr>
              <a:t>in 85% of these the noise assessment assumed closed windows for reasonable noise conditions, while the overheating assessment assumed open windows to provide reasonable thermal conditions</a:t>
            </a:r>
            <a:r>
              <a:rPr lang="en-GB" sz="1600" b="1" i="1" dirty="0">
                <a:solidFill>
                  <a:srgbClr val="000000"/>
                </a:solidFill>
              </a:rPr>
              <a:t>” 	</a:t>
            </a:r>
          </a:p>
          <a:p>
            <a:pPr algn="r"/>
            <a:r>
              <a:rPr lang="en-GB" sz="900" dirty="0" err="1">
                <a:solidFill>
                  <a:schemeClr val="bg2"/>
                </a:solidFill>
              </a:rPr>
              <a:t>Conlan</a:t>
            </a:r>
            <a:r>
              <a:rPr lang="en-GB" sz="900" dirty="0">
                <a:solidFill>
                  <a:schemeClr val="bg2"/>
                </a:solidFill>
              </a:rPr>
              <a:t> &amp; Harvie-Clark | Proc. </a:t>
            </a:r>
            <a:r>
              <a:rPr lang="en-GB" sz="900" dirty="0" err="1">
                <a:solidFill>
                  <a:schemeClr val="bg2"/>
                </a:solidFill>
              </a:rPr>
              <a:t>IoA</a:t>
            </a:r>
            <a:r>
              <a:rPr lang="en-GB" sz="900" dirty="0">
                <a:solidFill>
                  <a:schemeClr val="bg2"/>
                </a:solidFill>
              </a:rPr>
              <a:t> 2018, 40 (1)</a:t>
            </a:r>
          </a:p>
        </p:txBody>
      </p:sp>
      <p:grpSp>
        <p:nvGrpSpPr>
          <p:cNvPr id="7" name="Group 6">
            <a:extLst>
              <a:ext uri="{FF2B5EF4-FFF2-40B4-BE49-F238E27FC236}">
                <a16:creationId xmlns:a16="http://schemas.microsoft.com/office/drawing/2014/main" id="{0B81CAF6-29B6-443A-9805-7C0CE2DEFEA1}"/>
              </a:ext>
            </a:extLst>
          </p:cNvPr>
          <p:cNvGrpSpPr/>
          <p:nvPr/>
        </p:nvGrpSpPr>
        <p:grpSpPr>
          <a:xfrm>
            <a:off x="6807172" y="0"/>
            <a:ext cx="2329750" cy="3034869"/>
            <a:chOff x="3876621" y="3995"/>
            <a:chExt cx="4997087" cy="6192629"/>
          </a:xfrm>
        </p:grpSpPr>
        <p:pic>
          <p:nvPicPr>
            <p:cNvPr id="8" name="Picture 2">
              <a:extLst>
                <a:ext uri="{FF2B5EF4-FFF2-40B4-BE49-F238E27FC236}">
                  <a16:creationId xmlns:a16="http://schemas.microsoft.com/office/drawing/2014/main" id="{04623919-975E-4B4C-BDCF-F31F4082BF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6621" y="3995"/>
              <a:ext cx="4997087" cy="6192629"/>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a:extLst>
                <a:ext uri="{FF2B5EF4-FFF2-40B4-BE49-F238E27FC236}">
                  <a16:creationId xmlns:a16="http://schemas.microsoft.com/office/drawing/2014/main" id="{0E8EE22F-504E-400C-89B6-390DCAD98F81}"/>
                </a:ext>
              </a:extLst>
            </p:cNvPr>
            <p:cNvPicPr>
              <a:picLocks noChangeAspect="1"/>
            </p:cNvPicPr>
            <p:nvPr/>
          </p:nvPicPr>
          <p:blipFill rotWithShape="1">
            <a:blip r:embed="rId4" cstate="print">
              <a:duotone>
                <a:schemeClr val="accent6">
                  <a:shade val="45000"/>
                  <a:satMod val="135000"/>
                </a:schemeClr>
                <a:prstClr val="white"/>
              </a:duotone>
              <a:extLst>
                <a:ext uri="{BEBA8EAE-BF5A-486C-A8C5-ECC9F3942E4B}">
                  <a14:imgProps xmlns:a14="http://schemas.microsoft.com/office/drawing/2010/main">
                    <a14:imgLayer r:embed="rId5">
                      <a14:imgEffect>
                        <a14:artisticMarker/>
                      </a14:imgEffect>
                    </a14:imgLayer>
                  </a14:imgProps>
                </a:ext>
                <a:ext uri="{28A0092B-C50C-407E-A947-70E740481C1C}">
                  <a14:useLocalDpi xmlns:a14="http://schemas.microsoft.com/office/drawing/2010/main" val="0"/>
                </a:ext>
              </a:extLst>
            </a:blip>
            <a:srcRect/>
            <a:stretch/>
          </p:blipFill>
          <p:spPr>
            <a:xfrm flipH="1">
              <a:off x="5724128" y="4509120"/>
              <a:ext cx="902329" cy="1188720"/>
            </a:xfrm>
            <a:prstGeom prst="rect">
              <a:avLst/>
            </a:prstGeom>
          </p:spPr>
        </p:pic>
        <p:pic>
          <p:nvPicPr>
            <p:cNvPr id="10" name="Picture 9">
              <a:extLst>
                <a:ext uri="{FF2B5EF4-FFF2-40B4-BE49-F238E27FC236}">
                  <a16:creationId xmlns:a16="http://schemas.microsoft.com/office/drawing/2014/main" id="{31596DEB-76AF-4A0F-AD0B-DADD8A9211A0}"/>
                </a:ext>
              </a:extLst>
            </p:cNvPr>
            <p:cNvPicPr>
              <a:picLocks noChangeAspect="1"/>
            </p:cNvPicPr>
            <p:nvPr/>
          </p:nvPicPr>
          <p:blipFill rotWithShape="1">
            <a:blip r:embed="rId6" cstate="print">
              <a:duotone>
                <a:schemeClr val="accent6">
                  <a:shade val="45000"/>
                  <a:satMod val="135000"/>
                </a:schemeClr>
                <a:prstClr val="white"/>
              </a:duotone>
              <a:extLst>
                <a:ext uri="{BEBA8EAE-BF5A-486C-A8C5-ECC9F3942E4B}">
                  <a14:imgProps xmlns:a14="http://schemas.microsoft.com/office/drawing/2010/main">
                    <a14:imgLayer r:embed="rId7">
                      <a14:imgEffect>
                        <a14:artisticBlur/>
                      </a14:imgEffect>
                    </a14:imgLayer>
                  </a14:imgProps>
                </a:ext>
                <a:ext uri="{28A0092B-C50C-407E-A947-70E740481C1C}">
                  <a14:useLocalDpi xmlns:a14="http://schemas.microsoft.com/office/drawing/2010/main" val="0"/>
                </a:ext>
              </a:extLst>
            </a:blip>
            <a:srcRect/>
            <a:stretch/>
          </p:blipFill>
          <p:spPr>
            <a:xfrm>
              <a:off x="4341059" y="919769"/>
              <a:ext cx="561315" cy="473043"/>
            </a:xfrm>
            <a:prstGeom prst="rect">
              <a:avLst/>
            </a:prstGeom>
          </p:spPr>
        </p:pic>
        <p:pic>
          <p:nvPicPr>
            <p:cNvPr id="11" name="Picture 7">
              <a:extLst>
                <a:ext uri="{FF2B5EF4-FFF2-40B4-BE49-F238E27FC236}">
                  <a16:creationId xmlns:a16="http://schemas.microsoft.com/office/drawing/2014/main" id="{176EB531-6F21-4DA1-B98F-FEF17B1DEA58}"/>
                </a:ext>
              </a:extLst>
            </p:cNvPr>
            <p:cNvPicPr>
              <a:picLocks noChangeAspect="1" noChangeArrowheads="1"/>
            </p:cNvPicPr>
            <p:nvPr/>
          </p:nvPicPr>
          <p:blipFill>
            <a:blip r:embed="rId8" cstate="print">
              <a:lum bright="70000" contrast="-70000"/>
              <a:extLst>
                <a:ext uri="{28A0092B-C50C-407E-A947-70E740481C1C}">
                  <a14:useLocalDpi xmlns:a14="http://schemas.microsoft.com/office/drawing/2010/main" val="0"/>
                </a:ext>
              </a:extLst>
            </a:blip>
            <a:srcRect/>
            <a:stretch>
              <a:fillRect/>
            </a:stretch>
          </p:blipFill>
          <p:spPr bwMode="auto">
            <a:xfrm rot="14486788">
              <a:off x="6418587" y="494094"/>
              <a:ext cx="562052" cy="562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id="{40AB5591-5B44-4219-AFAD-B3E5AB32D2CF}"/>
                </a:ext>
              </a:extLst>
            </p:cNvPr>
            <p:cNvPicPr>
              <a:picLocks noChangeAspect="1"/>
            </p:cNvPicPr>
            <p:nvPr/>
          </p:nvPicPr>
          <p:blipFill rotWithShape="1">
            <a:blip r:embed="rId9" cstate="print">
              <a:duotone>
                <a:schemeClr val="accent6">
                  <a:shade val="45000"/>
                  <a:satMod val="135000"/>
                </a:schemeClr>
                <a:prstClr val="white"/>
              </a:duotone>
              <a:extLst>
                <a:ext uri="{BEBA8EAE-BF5A-486C-A8C5-ECC9F3942E4B}">
                  <a14:imgProps xmlns:a14="http://schemas.microsoft.com/office/drawing/2010/main">
                    <a14:imgLayer r:embed="rId10">
                      <a14:imgEffect>
                        <a14:artisticMarker/>
                      </a14:imgEffect>
                    </a14:imgLayer>
                  </a14:imgProps>
                </a:ext>
                <a:ext uri="{28A0092B-C50C-407E-A947-70E740481C1C}">
                  <a14:useLocalDpi xmlns:a14="http://schemas.microsoft.com/office/drawing/2010/main" val="0"/>
                </a:ext>
              </a:extLst>
            </a:blip>
            <a:srcRect/>
            <a:stretch/>
          </p:blipFill>
          <p:spPr>
            <a:xfrm flipH="1">
              <a:off x="8119992" y="4581128"/>
              <a:ext cx="753456" cy="1188720"/>
            </a:xfrm>
            <a:prstGeom prst="rect">
              <a:avLst/>
            </a:prstGeom>
          </p:spPr>
        </p:pic>
      </p:grpSp>
      <p:sp>
        <p:nvSpPr>
          <p:cNvPr id="13" name="TextBox 12">
            <a:extLst>
              <a:ext uri="{FF2B5EF4-FFF2-40B4-BE49-F238E27FC236}">
                <a16:creationId xmlns:a16="http://schemas.microsoft.com/office/drawing/2014/main" id="{20616D00-FCB5-4E06-86A7-4112D0F04574}"/>
              </a:ext>
            </a:extLst>
          </p:cNvPr>
          <p:cNvSpPr txBox="1"/>
          <p:nvPr/>
        </p:nvSpPr>
        <p:spPr>
          <a:xfrm>
            <a:off x="6525767" y="3015654"/>
            <a:ext cx="2706190" cy="246221"/>
          </a:xfrm>
          <a:prstGeom prst="rect">
            <a:avLst/>
          </a:prstGeom>
          <a:noFill/>
        </p:spPr>
        <p:txBody>
          <a:bodyPr wrap="none" rtlCol="0">
            <a:spAutoFit/>
          </a:bodyPr>
          <a:lstStyle/>
          <a:p>
            <a:r>
              <a:rPr lang="en-GB" sz="1000" dirty="0">
                <a:solidFill>
                  <a:schemeClr val="bg2"/>
                </a:solidFill>
              </a:rPr>
              <a:t>adapted from NHBC Foundation NF44, 2012</a:t>
            </a:r>
          </a:p>
        </p:txBody>
      </p:sp>
      <p:pic>
        <p:nvPicPr>
          <p:cNvPr id="14" name="Picture 13">
            <a:extLst>
              <a:ext uri="{FF2B5EF4-FFF2-40B4-BE49-F238E27FC236}">
                <a16:creationId xmlns:a16="http://schemas.microsoft.com/office/drawing/2014/main" id="{1E7F3585-0B6A-4136-B425-B8B6CD1CA8A3}"/>
              </a:ext>
            </a:extLst>
          </p:cNvPr>
          <p:cNvPicPr>
            <a:picLocks noChangeAspect="1"/>
          </p:cNvPicPr>
          <p:nvPr/>
        </p:nvPicPr>
        <p:blipFill>
          <a:blip r:embed="rId11"/>
          <a:stretch>
            <a:fillRect/>
          </a:stretch>
        </p:blipFill>
        <p:spPr>
          <a:xfrm>
            <a:off x="7371227" y="3632685"/>
            <a:ext cx="1280523" cy="1820420"/>
          </a:xfrm>
          <a:prstGeom prst="rect">
            <a:avLst/>
          </a:prstGeom>
          <a:ln>
            <a:noFill/>
          </a:ln>
          <a:effectLst>
            <a:outerShdw blurRad="292100" dist="139700" dir="2700000" algn="tl" rotWithShape="0">
              <a:srgbClr val="333333">
                <a:alpha val="65000"/>
              </a:srgbClr>
            </a:outerShdw>
          </a:effectLst>
        </p:spPr>
      </p:pic>
      <p:sp>
        <p:nvSpPr>
          <p:cNvPr id="15" name="Rectangle 14">
            <a:extLst>
              <a:ext uri="{FF2B5EF4-FFF2-40B4-BE49-F238E27FC236}">
                <a16:creationId xmlns:a16="http://schemas.microsoft.com/office/drawing/2014/main" id="{98DCB92A-CC2B-459A-BB2D-B934687B108A}"/>
              </a:ext>
            </a:extLst>
          </p:cNvPr>
          <p:cNvSpPr/>
          <p:nvPr/>
        </p:nvSpPr>
        <p:spPr>
          <a:xfrm rot="16200000">
            <a:off x="7573657" y="4662717"/>
            <a:ext cx="2664621" cy="461665"/>
          </a:xfrm>
          <a:prstGeom prst="rect">
            <a:avLst/>
          </a:prstGeom>
        </p:spPr>
        <p:txBody>
          <a:bodyPr wrap="square">
            <a:spAutoFit/>
          </a:bodyPr>
          <a:lstStyle/>
          <a:p>
            <a:pPr algn="r"/>
            <a:r>
              <a:rPr lang="en-GB" sz="800" dirty="0">
                <a:hlinkClick r:id="rId12"/>
              </a:rPr>
              <a:t>https://www.association-of-noise-consultants.co.uk/acoustics-ventilation-and-overheating-guide/</a:t>
            </a:r>
            <a:endParaRPr lang="en-GB" sz="800" dirty="0"/>
          </a:p>
        </p:txBody>
      </p:sp>
    </p:spTree>
    <p:extLst>
      <p:ext uri="{BB962C8B-B14F-4D97-AF65-F5344CB8AC3E}">
        <p14:creationId xmlns:p14="http://schemas.microsoft.com/office/powerpoint/2010/main" val="391043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41470E9-F75F-4523-920F-27ACD037E186}"/>
              </a:ext>
            </a:extLst>
          </p:cNvPr>
          <p:cNvSpPr>
            <a:spLocks noGrp="1"/>
          </p:cNvSpPr>
          <p:nvPr>
            <p:ph idx="1"/>
          </p:nvPr>
        </p:nvSpPr>
        <p:spPr>
          <a:xfrm>
            <a:off x="351900" y="2313692"/>
            <a:ext cx="8440200" cy="1562493"/>
          </a:xfrm>
        </p:spPr>
        <p:txBody>
          <a:bodyPr>
            <a:normAutofit/>
          </a:bodyPr>
          <a:lstStyle/>
          <a:p>
            <a:pPr marL="0" indent="0">
              <a:buNone/>
            </a:pPr>
            <a:r>
              <a:rPr lang="en-GB" sz="4050" dirty="0">
                <a:solidFill>
                  <a:schemeClr val="accent4"/>
                </a:solidFill>
              </a:rPr>
              <a:t>  Sound</a:t>
            </a:r>
          </a:p>
          <a:p>
            <a:pPr marL="0" indent="0">
              <a:buNone/>
            </a:pPr>
            <a:r>
              <a:rPr lang="en-GB" sz="4050" dirty="0">
                <a:solidFill>
                  <a:schemeClr val="accent4"/>
                </a:solidFill>
              </a:rPr>
              <a:t>				…</a:t>
            </a:r>
            <a:r>
              <a:rPr lang="en-GB" sz="4050" i="1" dirty="0">
                <a:solidFill>
                  <a:schemeClr val="accent4"/>
                </a:solidFill>
              </a:rPr>
              <a:t>an essential nutrient</a:t>
            </a:r>
          </a:p>
          <a:p>
            <a:pPr marL="0" indent="0">
              <a:buNone/>
            </a:pPr>
            <a:endParaRPr lang="en-GB" sz="4050" i="1" dirty="0">
              <a:solidFill>
                <a:schemeClr val="accent4"/>
              </a:solidFill>
            </a:endParaRPr>
          </a:p>
        </p:txBody>
      </p:sp>
    </p:spTree>
    <p:extLst>
      <p:ext uri="{BB962C8B-B14F-4D97-AF65-F5344CB8AC3E}">
        <p14:creationId xmlns:p14="http://schemas.microsoft.com/office/powerpoint/2010/main" val="1750457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8F8A8C-A4C8-43C1-982A-D0811F13D8FF}"/>
              </a:ext>
            </a:extLst>
          </p:cNvPr>
          <p:cNvSpPr>
            <a:spLocks noGrp="1"/>
          </p:cNvSpPr>
          <p:nvPr>
            <p:ph type="title"/>
          </p:nvPr>
        </p:nvSpPr>
        <p:spPr/>
        <p:txBody>
          <a:bodyPr/>
          <a:lstStyle/>
          <a:p>
            <a:r>
              <a:rPr lang="en-GB" dirty="0">
                <a:solidFill>
                  <a:schemeClr val="tx2"/>
                </a:solidFill>
              </a:rPr>
              <a:t>The social &amp; economic case for sound</a:t>
            </a:r>
            <a:endParaRPr lang="en-GB" dirty="0"/>
          </a:p>
        </p:txBody>
      </p:sp>
      <p:pic>
        <p:nvPicPr>
          <p:cNvPr id="6" name="Picture 5">
            <a:extLst>
              <a:ext uri="{FF2B5EF4-FFF2-40B4-BE49-F238E27FC236}">
                <a16:creationId xmlns:a16="http://schemas.microsoft.com/office/drawing/2014/main" id="{33872B19-5340-430C-AA45-FD192A4243DD}"/>
              </a:ext>
            </a:extLst>
          </p:cNvPr>
          <p:cNvPicPr>
            <a:picLocks noChangeAspect="1"/>
          </p:cNvPicPr>
          <p:nvPr/>
        </p:nvPicPr>
        <p:blipFill rotWithShape="1">
          <a:blip r:embed="rId2"/>
          <a:srcRect l="17462" r="6463" b="17549"/>
          <a:stretch/>
        </p:blipFill>
        <p:spPr>
          <a:xfrm>
            <a:off x="4855787" y="1507628"/>
            <a:ext cx="4288213" cy="3091364"/>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A04310A7-F20D-4484-843B-F976FC99103A}"/>
              </a:ext>
            </a:extLst>
          </p:cNvPr>
          <p:cNvPicPr>
            <a:picLocks noChangeAspect="1"/>
          </p:cNvPicPr>
          <p:nvPr/>
        </p:nvPicPr>
        <p:blipFill>
          <a:blip r:embed="rId3"/>
          <a:stretch>
            <a:fillRect/>
          </a:stretch>
        </p:blipFill>
        <p:spPr>
          <a:xfrm>
            <a:off x="-1800" y="1507629"/>
            <a:ext cx="4857587" cy="4875446"/>
          </a:xfrm>
          <a:prstGeom prst="rect">
            <a:avLst/>
          </a:prstGeom>
        </p:spPr>
      </p:pic>
      <p:sp>
        <p:nvSpPr>
          <p:cNvPr id="8" name="TextBox 7">
            <a:extLst>
              <a:ext uri="{FF2B5EF4-FFF2-40B4-BE49-F238E27FC236}">
                <a16:creationId xmlns:a16="http://schemas.microsoft.com/office/drawing/2014/main" id="{4145C236-95B9-46ED-9256-0B83347077CB}"/>
              </a:ext>
            </a:extLst>
          </p:cNvPr>
          <p:cNvSpPr txBox="1"/>
          <p:nvPr/>
        </p:nvSpPr>
        <p:spPr>
          <a:xfrm>
            <a:off x="6881568" y="4687431"/>
            <a:ext cx="2339102" cy="246221"/>
          </a:xfrm>
          <a:prstGeom prst="rect">
            <a:avLst/>
          </a:prstGeom>
          <a:noFill/>
        </p:spPr>
        <p:txBody>
          <a:bodyPr wrap="none" rtlCol="0">
            <a:spAutoFit/>
          </a:bodyPr>
          <a:lstStyle/>
          <a:p>
            <a:r>
              <a:rPr lang="en-GB" sz="1000" dirty="0">
                <a:solidFill>
                  <a:schemeClr val="bg2"/>
                </a:solidFill>
              </a:rPr>
              <a:t>National Trust Spring 2020 front cover</a:t>
            </a:r>
          </a:p>
        </p:txBody>
      </p:sp>
      <p:sp>
        <p:nvSpPr>
          <p:cNvPr id="9" name="Rectangle 8">
            <a:extLst>
              <a:ext uri="{FF2B5EF4-FFF2-40B4-BE49-F238E27FC236}">
                <a16:creationId xmlns:a16="http://schemas.microsoft.com/office/drawing/2014/main" id="{9CA48B13-02DA-4FA0-AD4F-FDB0970FC31E}"/>
              </a:ext>
            </a:extLst>
          </p:cNvPr>
          <p:cNvSpPr/>
          <p:nvPr/>
        </p:nvSpPr>
        <p:spPr>
          <a:xfrm>
            <a:off x="-1800" y="6457890"/>
            <a:ext cx="4015132" cy="400110"/>
          </a:xfrm>
          <a:prstGeom prst="rect">
            <a:avLst/>
          </a:prstGeom>
        </p:spPr>
        <p:txBody>
          <a:bodyPr wrap="square">
            <a:spAutoFit/>
          </a:bodyPr>
          <a:lstStyle/>
          <a:p>
            <a:r>
              <a:rPr lang="en-GB" sz="1000" dirty="0">
                <a:solidFill>
                  <a:schemeClr val="bg2"/>
                </a:solidFill>
                <a:hlinkClick r:id="rId4"/>
              </a:rPr>
              <a:t>https://www.greatermanchester-ca.gov.uk/media/1744/natural-environment-topic-paper-w-cover-web.pdf</a:t>
            </a:r>
            <a:endParaRPr lang="en-GB" sz="1000" dirty="0">
              <a:solidFill>
                <a:schemeClr val="bg2"/>
              </a:solidFill>
            </a:endParaRPr>
          </a:p>
        </p:txBody>
      </p:sp>
    </p:spTree>
    <p:extLst>
      <p:ext uri="{BB962C8B-B14F-4D97-AF65-F5344CB8AC3E}">
        <p14:creationId xmlns:p14="http://schemas.microsoft.com/office/powerpoint/2010/main" val="6081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876F-F9F2-485F-B916-C2A4D84F7CD9}"/>
              </a:ext>
            </a:extLst>
          </p:cNvPr>
          <p:cNvSpPr>
            <a:spLocks noGrp="1"/>
          </p:cNvSpPr>
          <p:nvPr>
            <p:ph type="title"/>
          </p:nvPr>
        </p:nvSpPr>
        <p:spPr/>
        <p:txBody>
          <a:bodyPr/>
          <a:lstStyle/>
          <a:p>
            <a:r>
              <a:rPr lang="en-GB" dirty="0">
                <a:solidFill>
                  <a:schemeClr val="tx2"/>
                </a:solidFill>
              </a:rPr>
              <a:t>Heath-enhancing sound environments</a:t>
            </a:r>
          </a:p>
        </p:txBody>
      </p:sp>
      <p:pic>
        <p:nvPicPr>
          <p:cNvPr id="4" name="Picture 2">
            <a:extLst>
              <a:ext uri="{FF2B5EF4-FFF2-40B4-BE49-F238E27FC236}">
                <a16:creationId xmlns:a16="http://schemas.microsoft.com/office/drawing/2014/main" id="{003A196B-A177-41F4-8DC2-4838D41E30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7464"/>
            <a:ext cx="4995011" cy="3545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DF0515BE-A01F-4343-8ED8-264676A99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4099" y="1507628"/>
            <a:ext cx="5099901" cy="2792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8245CF87-4994-4E5D-B5CA-1ABC6CB0196D}"/>
              </a:ext>
            </a:extLst>
          </p:cNvPr>
          <p:cNvSpPr txBox="1"/>
          <p:nvPr/>
        </p:nvSpPr>
        <p:spPr>
          <a:xfrm>
            <a:off x="0" y="6591274"/>
            <a:ext cx="3744936" cy="246221"/>
          </a:xfrm>
          <a:prstGeom prst="rect">
            <a:avLst/>
          </a:prstGeom>
          <a:noFill/>
        </p:spPr>
        <p:txBody>
          <a:bodyPr wrap="none" rtlCol="0">
            <a:spAutoFit/>
          </a:bodyPr>
          <a:lstStyle/>
          <a:p>
            <a:r>
              <a:rPr lang="en-GB" sz="1000" dirty="0">
                <a:solidFill>
                  <a:schemeClr val="bg2"/>
                </a:solidFill>
              </a:rPr>
              <a:t>http://www.hlpdesign.com/our-publications/design-for-dementia</a:t>
            </a:r>
          </a:p>
        </p:txBody>
      </p:sp>
      <p:sp>
        <p:nvSpPr>
          <p:cNvPr id="7" name="TextBox 6">
            <a:extLst>
              <a:ext uri="{FF2B5EF4-FFF2-40B4-BE49-F238E27FC236}">
                <a16:creationId xmlns:a16="http://schemas.microsoft.com/office/drawing/2014/main" id="{A0254D45-A7B2-4872-8707-B688FA05F244}"/>
              </a:ext>
            </a:extLst>
          </p:cNvPr>
          <p:cNvSpPr txBox="1"/>
          <p:nvPr/>
        </p:nvSpPr>
        <p:spPr>
          <a:xfrm>
            <a:off x="5758137" y="4594210"/>
            <a:ext cx="3385863" cy="246221"/>
          </a:xfrm>
          <a:prstGeom prst="rect">
            <a:avLst/>
          </a:prstGeom>
          <a:noFill/>
        </p:spPr>
        <p:txBody>
          <a:bodyPr wrap="none" rtlCol="0">
            <a:spAutoFit/>
          </a:bodyPr>
          <a:lstStyle/>
          <a:p>
            <a:r>
              <a:rPr lang="en-GB" sz="1000" dirty="0" err="1">
                <a:solidFill>
                  <a:schemeClr val="bg2"/>
                </a:solidFill>
                <a:hlinkClick r:id="rId4"/>
              </a:rPr>
              <a:t>Int</a:t>
            </a:r>
            <a:r>
              <a:rPr lang="en-GB" sz="1000" dirty="0">
                <a:solidFill>
                  <a:schemeClr val="bg2"/>
                </a:solidFill>
                <a:hlinkClick r:id="rId4"/>
              </a:rPr>
              <a:t> J Environ Res Public Health</a:t>
            </a:r>
            <a:r>
              <a:rPr lang="en-GB" sz="1000" dirty="0">
                <a:solidFill>
                  <a:schemeClr val="bg2"/>
                </a:solidFill>
              </a:rPr>
              <a:t>. 2016 Dec; 13(12): 1229.</a:t>
            </a:r>
          </a:p>
        </p:txBody>
      </p:sp>
    </p:spTree>
    <p:extLst>
      <p:ext uri="{BB962C8B-B14F-4D97-AF65-F5344CB8AC3E}">
        <p14:creationId xmlns:p14="http://schemas.microsoft.com/office/powerpoint/2010/main" val="3010988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88">
            <a:extLst>
              <a:ext uri="{FF2B5EF4-FFF2-40B4-BE49-F238E27FC236}">
                <a16:creationId xmlns:a16="http://schemas.microsoft.com/office/drawing/2014/main" id="{950D77EE-04D5-43C4-B1A5-E713EB98372C}"/>
              </a:ext>
            </a:extLst>
          </p:cNvPr>
          <p:cNvSpPr/>
          <p:nvPr/>
        </p:nvSpPr>
        <p:spPr>
          <a:xfrm>
            <a:off x="7013499" y="960838"/>
            <a:ext cx="1214914" cy="1853089"/>
          </a:xfrm>
          <a:prstGeom prst="roundRect">
            <a:avLst/>
          </a:prstGeom>
          <a:solidFill>
            <a:schemeClr val="accent1">
              <a:lumMod val="60000"/>
              <a:lumOff val="4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200">
                <a:latin typeface="Arial" panose="020B0604020202020204" pitchFamily="34" charset="0"/>
                <a:ea typeface="Calibri" panose="020F0502020204030204" pitchFamily="34" charset="0"/>
                <a:cs typeface="Times New Roman" panose="02020603050405020304" pitchFamily="18" charset="0"/>
              </a:rPr>
              <a:t>Sleep disturbance</a:t>
            </a:r>
            <a:endParaRPr lang="en-GB" sz="825">
              <a:ea typeface="Calibri" panose="020F0502020204030204" pitchFamily="34" charset="0"/>
              <a:cs typeface="Times New Roman" panose="02020603050405020304" pitchFamily="18" charset="0"/>
            </a:endParaRPr>
          </a:p>
          <a:p>
            <a:pPr algn="ctr">
              <a:lnSpc>
                <a:spcPct val="115000"/>
              </a:lnSpc>
              <a:spcAft>
                <a:spcPts val="750"/>
              </a:spcAft>
            </a:pPr>
            <a:r>
              <a:rPr lang="en-GB" sz="1200">
                <a:latin typeface="Arial" panose="020B0604020202020204" pitchFamily="34" charset="0"/>
                <a:ea typeface="Calibri" panose="020F0502020204030204" pitchFamily="34" charset="0"/>
                <a:cs typeface="Times New Roman" panose="02020603050405020304" pitchFamily="18" charset="0"/>
              </a:rPr>
              <a:t>Stress responses</a:t>
            </a:r>
            <a:endParaRPr lang="en-GB" sz="825">
              <a:ea typeface="Calibri" panose="020F0502020204030204" pitchFamily="34" charset="0"/>
              <a:cs typeface="Times New Roman" panose="02020603050405020304" pitchFamily="18" charset="0"/>
            </a:endParaRPr>
          </a:p>
          <a:p>
            <a:pPr algn="ctr">
              <a:lnSpc>
                <a:spcPct val="115000"/>
              </a:lnSpc>
              <a:spcAft>
                <a:spcPts val="750"/>
              </a:spcAft>
            </a:pPr>
            <a:r>
              <a:rPr lang="en-GB" sz="1200">
                <a:latin typeface="Arial" panose="020B0604020202020204" pitchFamily="34" charset="0"/>
                <a:ea typeface="Calibri" panose="020F0502020204030204" pitchFamily="34" charset="0"/>
                <a:cs typeface="Times New Roman" panose="02020603050405020304" pitchFamily="18" charset="0"/>
              </a:rPr>
              <a:t>Emotional responses</a:t>
            </a:r>
            <a:endParaRPr lang="en-GB" sz="825">
              <a:ea typeface="Calibri" panose="020F0502020204030204" pitchFamily="34" charset="0"/>
              <a:cs typeface="Times New Roman" panose="02020603050405020304" pitchFamily="18" charset="0"/>
            </a:endParaRPr>
          </a:p>
        </p:txBody>
      </p:sp>
      <p:sp>
        <p:nvSpPr>
          <p:cNvPr id="4" name="Right Arrow 311">
            <a:extLst>
              <a:ext uri="{FF2B5EF4-FFF2-40B4-BE49-F238E27FC236}">
                <a16:creationId xmlns:a16="http://schemas.microsoft.com/office/drawing/2014/main" id="{8924B576-8AC8-4C52-BC0A-D1791B495876}"/>
              </a:ext>
            </a:extLst>
          </p:cNvPr>
          <p:cNvSpPr/>
          <p:nvPr/>
        </p:nvSpPr>
        <p:spPr>
          <a:xfrm>
            <a:off x="1993824" y="1999062"/>
            <a:ext cx="700564" cy="353854"/>
          </a:xfrm>
          <a:prstGeom prst="rightArrow">
            <a:avLst/>
          </a:prstGeom>
          <a:solidFill>
            <a:schemeClr val="bg1">
              <a:lumMod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nSpc>
                <a:spcPct val="115000"/>
              </a:lnSpc>
              <a:spcAft>
                <a:spcPts val="750"/>
              </a:spcAft>
            </a:pPr>
            <a:r>
              <a:rPr lang="en-GB" sz="825" b="1">
                <a:ea typeface="Calibri" panose="020F0502020204030204" pitchFamily="34" charset="0"/>
                <a:cs typeface="Times New Roman" panose="02020603050405020304" pitchFamily="18" charset="0"/>
              </a:rPr>
              <a:t> </a:t>
            </a:r>
            <a:endParaRPr lang="en-GB" sz="825">
              <a:ea typeface="Calibri" panose="020F0502020204030204" pitchFamily="34" charset="0"/>
              <a:cs typeface="Times New Roman" panose="02020603050405020304" pitchFamily="18" charset="0"/>
            </a:endParaRPr>
          </a:p>
        </p:txBody>
      </p:sp>
      <p:sp>
        <p:nvSpPr>
          <p:cNvPr id="5" name="Rounded Rectangle 322">
            <a:extLst>
              <a:ext uri="{FF2B5EF4-FFF2-40B4-BE49-F238E27FC236}">
                <a16:creationId xmlns:a16="http://schemas.microsoft.com/office/drawing/2014/main" id="{98C6CF24-4E89-4A97-A5F9-45FC81B560CA}"/>
              </a:ext>
            </a:extLst>
          </p:cNvPr>
          <p:cNvSpPr/>
          <p:nvPr/>
        </p:nvSpPr>
        <p:spPr>
          <a:xfrm>
            <a:off x="888446" y="1138954"/>
            <a:ext cx="1025843" cy="126587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950">
                <a:latin typeface="Arial" panose="020B0604020202020204" pitchFamily="34" charset="0"/>
                <a:ea typeface="Calibri" panose="020F0502020204030204" pitchFamily="34" charset="0"/>
                <a:cs typeface="Times New Roman" panose="02020603050405020304" pitchFamily="18" charset="0"/>
              </a:rPr>
              <a:t>Sound</a:t>
            </a:r>
            <a:endParaRPr lang="en-GB" sz="825">
              <a:ea typeface="Calibri" panose="020F0502020204030204" pitchFamily="34" charset="0"/>
              <a:cs typeface="Times New Roman" panose="02020603050405020304" pitchFamily="18" charset="0"/>
            </a:endParaRPr>
          </a:p>
        </p:txBody>
      </p:sp>
      <p:sp>
        <p:nvSpPr>
          <p:cNvPr id="6" name="Rounded Rectangle 309">
            <a:extLst>
              <a:ext uri="{FF2B5EF4-FFF2-40B4-BE49-F238E27FC236}">
                <a16:creationId xmlns:a16="http://schemas.microsoft.com/office/drawing/2014/main" id="{B96743DA-B035-4CAC-A87F-7154B652B194}"/>
              </a:ext>
            </a:extLst>
          </p:cNvPr>
          <p:cNvSpPr/>
          <p:nvPr/>
        </p:nvSpPr>
        <p:spPr>
          <a:xfrm>
            <a:off x="2756299" y="1968107"/>
            <a:ext cx="3496628" cy="1179671"/>
          </a:xfrm>
          <a:prstGeom prst="roundRect">
            <a:avLst/>
          </a:prstGeom>
          <a:solidFill>
            <a:schemeClr val="accent3"/>
          </a:solidFill>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050" b="1">
                <a:latin typeface="Times New Roman" panose="02020603050405020304" pitchFamily="18" charset="0"/>
                <a:ea typeface="Calibri" panose="020F0502020204030204" pitchFamily="34" charset="0"/>
                <a:cs typeface="Times New Roman" panose="02020603050405020304" pitchFamily="18" charset="0"/>
              </a:rPr>
              <a:t> </a:t>
            </a:r>
            <a:endParaRPr lang="en-GB" sz="825">
              <a:ea typeface="Calibri" panose="020F0502020204030204" pitchFamily="34" charset="0"/>
              <a:cs typeface="Times New Roman" panose="02020603050405020304" pitchFamily="18" charset="0"/>
            </a:endParaRPr>
          </a:p>
        </p:txBody>
      </p:sp>
      <p:sp>
        <p:nvSpPr>
          <p:cNvPr id="7" name="Rounded Rectangle 323">
            <a:extLst>
              <a:ext uri="{FF2B5EF4-FFF2-40B4-BE49-F238E27FC236}">
                <a16:creationId xmlns:a16="http://schemas.microsoft.com/office/drawing/2014/main" id="{5B375609-A618-4ADF-A734-3F5A9188D6C2}"/>
              </a:ext>
            </a:extLst>
          </p:cNvPr>
          <p:cNvSpPr/>
          <p:nvPr/>
        </p:nvSpPr>
        <p:spPr>
          <a:xfrm>
            <a:off x="2818213" y="2060499"/>
            <a:ext cx="1052989" cy="620554"/>
          </a:xfrm>
          <a:prstGeom prst="roundRect">
            <a:avLst/>
          </a:prstGeom>
          <a:solidFill>
            <a:schemeClr val="accent3">
              <a:lumMod val="60000"/>
              <a:lumOff val="4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500" dirty="0">
                <a:latin typeface="Arial" panose="020B0604020202020204" pitchFamily="34" charset="0"/>
                <a:ea typeface="Calibri" panose="020F0502020204030204" pitchFamily="34" charset="0"/>
                <a:cs typeface="Times New Roman" panose="02020603050405020304" pitchFamily="18" charset="0"/>
              </a:rPr>
              <a:t>Primary appraisal</a:t>
            </a:r>
            <a:endParaRPr lang="en-GB" sz="825" dirty="0">
              <a:ea typeface="Calibri" panose="020F0502020204030204" pitchFamily="34" charset="0"/>
              <a:cs typeface="Times New Roman" panose="02020603050405020304" pitchFamily="18" charset="0"/>
            </a:endParaRPr>
          </a:p>
        </p:txBody>
      </p:sp>
      <p:sp>
        <p:nvSpPr>
          <p:cNvPr id="8" name="Rounded Rectangle 324">
            <a:extLst>
              <a:ext uri="{FF2B5EF4-FFF2-40B4-BE49-F238E27FC236}">
                <a16:creationId xmlns:a16="http://schemas.microsoft.com/office/drawing/2014/main" id="{D8F39B6C-D617-4D6D-8169-E4A386394A5F}"/>
              </a:ext>
            </a:extLst>
          </p:cNvPr>
          <p:cNvSpPr/>
          <p:nvPr/>
        </p:nvSpPr>
        <p:spPr>
          <a:xfrm>
            <a:off x="3930257" y="2060499"/>
            <a:ext cx="1160621" cy="620554"/>
          </a:xfrm>
          <a:prstGeom prst="roundRect">
            <a:avLst/>
          </a:prstGeom>
          <a:solidFill>
            <a:schemeClr val="accent3">
              <a:lumMod val="60000"/>
              <a:lumOff val="4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500">
                <a:latin typeface="Arial" panose="020B0604020202020204" pitchFamily="34" charset="0"/>
                <a:ea typeface="Calibri" panose="020F0502020204030204" pitchFamily="34" charset="0"/>
                <a:cs typeface="Times New Roman" panose="02020603050405020304" pitchFamily="18" charset="0"/>
              </a:rPr>
              <a:t>Secondary appraisal</a:t>
            </a:r>
            <a:endParaRPr lang="en-GB" sz="825">
              <a:ea typeface="Calibri" panose="020F0502020204030204" pitchFamily="34" charset="0"/>
              <a:cs typeface="Times New Roman" panose="02020603050405020304" pitchFamily="18" charset="0"/>
            </a:endParaRPr>
          </a:p>
        </p:txBody>
      </p:sp>
      <p:sp>
        <p:nvSpPr>
          <p:cNvPr id="9" name="Rounded Rectangle 343">
            <a:extLst>
              <a:ext uri="{FF2B5EF4-FFF2-40B4-BE49-F238E27FC236}">
                <a16:creationId xmlns:a16="http://schemas.microsoft.com/office/drawing/2014/main" id="{EAB959E5-A6C7-4082-8B3E-AF94110D2F5A}"/>
              </a:ext>
            </a:extLst>
          </p:cNvPr>
          <p:cNvSpPr/>
          <p:nvPr/>
        </p:nvSpPr>
        <p:spPr>
          <a:xfrm>
            <a:off x="5153739" y="2066691"/>
            <a:ext cx="1017270" cy="620554"/>
          </a:xfrm>
          <a:prstGeom prst="roundRect">
            <a:avLst/>
          </a:prstGeom>
          <a:solidFill>
            <a:schemeClr val="accent3">
              <a:lumMod val="60000"/>
              <a:lumOff val="4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500">
                <a:latin typeface="Arial" panose="020B0604020202020204" pitchFamily="34" charset="0"/>
                <a:ea typeface="Calibri" panose="020F0502020204030204" pitchFamily="34" charset="0"/>
                <a:cs typeface="Times New Roman" panose="02020603050405020304" pitchFamily="18" charset="0"/>
              </a:rPr>
              <a:t>Coping</a:t>
            </a:r>
            <a:endParaRPr lang="en-GB" sz="825">
              <a:ea typeface="Calibri" panose="020F0502020204030204" pitchFamily="34" charset="0"/>
              <a:cs typeface="Times New Roman" panose="02020603050405020304" pitchFamily="18" charset="0"/>
            </a:endParaRPr>
          </a:p>
        </p:txBody>
      </p:sp>
      <p:grpSp>
        <p:nvGrpSpPr>
          <p:cNvPr id="10" name="Group 9">
            <a:extLst>
              <a:ext uri="{FF2B5EF4-FFF2-40B4-BE49-F238E27FC236}">
                <a16:creationId xmlns:a16="http://schemas.microsoft.com/office/drawing/2014/main" id="{9E809889-8571-443E-8FC1-6976825B379F}"/>
              </a:ext>
            </a:extLst>
          </p:cNvPr>
          <p:cNvGrpSpPr/>
          <p:nvPr/>
        </p:nvGrpSpPr>
        <p:grpSpPr>
          <a:xfrm>
            <a:off x="3275412" y="1758081"/>
            <a:ext cx="3702368" cy="300038"/>
            <a:chOff x="0" y="0"/>
            <a:chExt cx="4937039" cy="400582"/>
          </a:xfrm>
        </p:grpSpPr>
        <p:sp>
          <p:nvSpPr>
            <p:cNvPr id="32" name="Rectangle 31">
              <a:extLst>
                <a:ext uri="{FF2B5EF4-FFF2-40B4-BE49-F238E27FC236}">
                  <a16:creationId xmlns:a16="http://schemas.microsoft.com/office/drawing/2014/main" id="{E947B722-3ED8-42F8-AE4C-34DD44622AE3}"/>
                </a:ext>
              </a:extLst>
            </p:cNvPr>
            <p:cNvSpPr/>
            <p:nvPr/>
          </p:nvSpPr>
          <p:spPr>
            <a:xfrm>
              <a:off x="41189" y="0"/>
              <a:ext cx="4895850" cy="1440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33" name="Down Arrow 395">
              <a:extLst>
                <a:ext uri="{FF2B5EF4-FFF2-40B4-BE49-F238E27FC236}">
                  <a16:creationId xmlns:a16="http://schemas.microsoft.com/office/drawing/2014/main" id="{A8FDBAB1-3DD1-410E-B813-09F476798E79}"/>
                </a:ext>
              </a:extLst>
            </p:cNvPr>
            <p:cNvSpPr/>
            <p:nvPr/>
          </p:nvSpPr>
          <p:spPr>
            <a:xfrm>
              <a:off x="0" y="49427"/>
              <a:ext cx="180340" cy="351155"/>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34" name="Down Arrow 396">
              <a:extLst>
                <a:ext uri="{FF2B5EF4-FFF2-40B4-BE49-F238E27FC236}">
                  <a16:creationId xmlns:a16="http://schemas.microsoft.com/office/drawing/2014/main" id="{AB922426-2B4A-4B33-943C-C738165D8F2D}"/>
                </a:ext>
              </a:extLst>
            </p:cNvPr>
            <p:cNvSpPr/>
            <p:nvPr/>
          </p:nvSpPr>
          <p:spPr>
            <a:xfrm>
              <a:off x="1556951" y="49427"/>
              <a:ext cx="180340" cy="351155"/>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35" name="Down Arrow 397">
              <a:extLst>
                <a:ext uri="{FF2B5EF4-FFF2-40B4-BE49-F238E27FC236}">
                  <a16:creationId xmlns:a16="http://schemas.microsoft.com/office/drawing/2014/main" id="{C23F55F9-5C54-435D-9088-12F400812348}"/>
                </a:ext>
              </a:extLst>
            </p:cNvPr>
            <p:cNvSpPr/>
            <p:nvPr/>
          </p:nvSpPr>
          <p:spPr>
            <a:xfrm>
              <a:off x="3089189" y="49427"/>
              <a:ext cx="180340" cy="351155"/>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grpSp>
      <p:sp>
        <p:nvSpPr>
          <p:cNvPr id="11" name="Rounded Rectangle 398">
            <a:extLst>
              <a:ext uri="{FF2B5EF4-FFF2-40B4-BE49-F238E27FC236}">
                <a16:creationId xmlns:a16="http://schemas.microsoft.com/office/drawing/2014/main" id="{F1403EB6-7B24-4BB4-9E01-6CE7311775D7}"/>
              </a:ext>
            </a:extLst>
          </p:cNvPr>
          <p:cNvSpPr/>
          <p:nvPr/>
        </p:nvSpPr>
        <p:spPr>
          <a:xfrm>
            <a:off x="902258" y="2743915"/>
            <a:ext cx="1052989" cy="1439228"/>
          </a:xfrm>
          <a:prstGeom prst="roundRect">
            <a:avLst/>
          </a:prstGeom>
          <a:solidFill>
            <a:schemeClr val="accent5">
              <a:lumMod val="60000"/>
              <a:lumOff val="40000"/>
            </a:schemeClr>
          </a:solidFill>
          <a:ln>
            <a:solidFill>
              <a:schemeClr val="accent5"/>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200" dirty="0">
                <a:latin typeface="Arial" panose="020B0604020202020204" pitchFamily="34" charset="0"/>
                <a:ea typeface="Calibri" panose="020F0502020204030204" pitchFamily="34" charset="0"/>
                <a:cs typeface="Times New Roman" panose="02020603050405020304" pitchFamily="18" charset="0"/>
              </a:rPr>
              <a:t>Authority</a:t>
            </a:r>
            <a:endParaRPr lang="en-GB" sz="825" dirty="0">
              <a:ea typeface="Calibri" panose="020F0502020204030204" pitchFamily="34" charset="0"/>
              <a:cs typeface="Times New Roman" panose="02020603050405020304" pitchFamily="18" charset="0"/>
            </a:endParaRPr>
          </a:p>
          <a:p>
            <a:pPr algn="ctr">
              <a:lnSpc>
                <a:spcPct val="115000"/>
              </a:lnSpc>
              <a:spcAft>
                <a:spcPts val="750"/>
              </a:spcAft>
            </a:pPr>
            <a:r>
              <a:rPr lang="en-GB" sz="1200" dirty="0">
                <a:latin typeface="Arial" panose="020B0604020202020204" pitchFamily="34" charset="0"/>
                <a:ea typeface="Calibri" panose="020F0502020204030204" pitchFamily="34" charset="0"/>
                <a:cs typeface="Times New Roman" panose="02020603050405020304" pitchFamily="18" charset="0"/>
              </a:rPr>
              <a:t>responsible</a:t>
            </a:r>
            <a:endParaRPr lang="en-GB" sz="825" dirty="0">
              <a:ea typeface="Calibri" panose="020F0502020204030204" pitchFamily="34" charset="0"/>
              <a:cs typeface="Times New Roman" panose="02020603050405020304" pitchFamily="18" charset="0"/>
            </a:endParaRPr>
          </a:p>
        </p:txBody>
      </p:sp>
      <p:sp>
        <p:nvSpPr>
          <p:cNvPr id="12" name="Rounded Rectangle 400">
            <a:extLst>
              <a:ext uri="{FF2B5EF4-FFF2-40B4-BE49-F238E27FC236}">
                <a16:creationId xmlns:a16="http://schemas.microsoft.com/office/drawing/2014/main" id="{2AC02D4C-B01E-4B75-9BE2-63F19CF38B8F}"/>
              </a:ext>
            </a:extLst>
          </p:cNvPr>
          <p:cNvSpPr/>
          <p:nvPr/>
        </p:nvSpPr>
        <p:spPr>
          <a:xfrm>
            <a:off x="2775826" y="3630697"/>
            <a:ext cx="3496628" cy="1823561"/>
          </a:xfrm>
          <a:prstGeom prst="roundRect">
            <a:avLst/>
          </a:prstGeom>
          <a:solidFill>
            <a:schemeClr val="accent6"/>
          </a:solidFill>
          <a:ln>
            <a:solidFill>
              <a:schemeClr val="accent6">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500" b="1">
                <a:latin typeface="Arial" panose="020B0604020202020204" pitchFamily="34" charset="0"/>
                <a:ea typeface="Calibri" panose="020F0502020204030204" pitchFamily="34" charset="0"/>
                <a:cs typeface="Times New Roman" panose="02020603050405020304" pitchFamily="18" charset="0"/>
              </a:rPr>
              <a:t>Person / Situation / Environment</a:t>
            </a:r>
            <a:endParaRPr lang="en-GB" sz="825">
              <a:ea typeface="Calibri" panose="020F0502020204030204" pitchFamily="34" charset="0"/>
              <a:cs typeface="Times New Roman" panose="02020603050405020304" pitchFamily="18" charset="0"/>
            </a:endParaRPr>
          </a:p>
          <a:p>
            <a:pPr algn="ctr">
              <a:lnSpc>
                <a:spcPct val="115000"/>
              </a:lnSpc>
              <a:spcAft>
                <a:spcPts val="750"/>
              </a:spcAft>
            </a:pPr>
            <a:r>
              <a:rPr lang="en-GB" sz="1500">
                <a:latin typeface="Arial" panose="020B0604020202020204" pitchFamily="34" charset="0"/>
                <a:ea typeface="Calibri" panose="020F0502020204030204" pitchFamily="34" charset="0"/>
                <a:cs typeface="Times New Roman" panose="02020603050405020304" pitchFamily="18" charset="0"/>
              </a:rPr>
              <a:t>noise sensitivity, expectations, perceived control, perceived fairness, perceived threat, previous experience, time of day, …</a:t>
            </a:r>
            <a:endParaRPr lang="en-GB" sz="825">
              <a:ea typeface="Calibri" panose="020F0502020204030204" pitchFamily="34" charset="0"/>
              <a:cs typeface="Times New Roman" panose="02020603050405020304" pitchFamily="18" charset="0"/>
            </a:endParaRPr>
          </a:p>
        </p:txBody>
      </p:sp>
      <p:grpSp>
        <p:nvGrpSpPr>
          <p:cNvPr id="13" name="Group 12">
            <a:extLst>
              <a:ext uri="{FF2B5EF4-FFF2-40B4-BE49-F238E27FC236}">
                <a16:creationId xmlns:a16="http://schemas.microsoft.com/office/drawing/2014/main" id="{A9761BE0-ACF9-430D-B66B-3389288E811E}"/>
              </a:ext>
            </a:extLst>
          </p:cNvPr>
          <p:cNvGrpSpPr/>
          <p:nvPr/>
        </p:nvGrpSpPr>
        <p:grpSpPr>
          <a:xfrm>
            <a:off x="3121108" y="3209687"/>
            <a:ext cx="2784157" cy="306705"/>
            <a:chOff x="0" y="0"/>
            <a:chExt cx="3712674" cy="409558"/>
          </a:xfrm>
        </p:grpSpPr>
        <p:sp>
          <p:nvSpPr>
            <p:cNvPr id="28" name="Up Arrow 401">
              <a:extLst>
                <a:ext uri="{FF2B5EF4-FFF2-40B4-BE49-F238E27FC236}">
                  <a16:creationId xmlns:a16="http://schemas.microsoft.com/office/drawing/2014/main" id="{083D4CC4-5645-4AE9-9CE0-DD563EF432DF}"/>
                </a:ext>
              </a:extLst>
            </p:cNvPr>
            <p:cNvSpPr/>
            <p:nvPr/>
          </p:nvSpPr>
          <p:spPr>
            <a:xfrm>
              <a:off x="0" y="8238"/>
              <a:ext cx="582295" cy="401320"/>
            </a:xfrm>
            <a:prstGeom prst="upArrow">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29" name="Up Arrow 402">
              <a:extLst>
                <a:ext uri="{FF2B5EF4-FFF2-40B4-BE49-F238E27FC236}">
                  <a16:creationId xmlns:a16="http://schemas.microsoft.com/office/drawing/2014/main" id="{10C3AD2A-EB91-4D32-91B8-CE5177B7228A}"/>
                </a:ext>
              </a:extLst>
            </p:cNvPr>
            <p:cNvSpPr/>
            <p:nvPr/>
          </p:nvSpPr>
          <p:spPr>
            <a:xfrm>
              <a:off x="1054443" y="8238"/>
              <a:ext cx="582295" cy="401320"/>
            </a:xfrm>
            <a:prstGeom prst="upArrow">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30" name="Up Arrow 403">
              <a:extLst>
                <a:ext uri="{FF2B5EF4-FFF2-40B4-BE49-F238E27FC236}">
                  <a16:creationId xmlns:a16="http://schemas.microsoft.com/office/drawing/2014/main" id="{EB9BC58F-2AB9-4538-81EC-0DC1BB56022A}"/>
                </a:ext>
              </a:extLst>
            </p:cNvPr>
            <p:cNvSpPr/>
            <p:nvPr/>
          </p:nvSpPr>
          <p:spPr>
            <a:xfrm>
              <a:off x="2117124" y="8238"/>
              <a:ext cx="582295" cy="401320"/>
            </a:xfrm>
            <a:prstGeom prst="upArrow">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31" name="Up Arrow 404">
              <a:extLst>
                <a:ext uri="{FF2B5EF4-FFF2-40B4-BE49-F238E27FC236}">
                  <a16:creationId xmlns:a16="http://schemas.microsoft.com/office/drawing/2014/main" id="{258FB20A-DD5E-47BD-86B1-DCF8D2E82024}"/>
                </a:ext>
              </a:extLst>
            </p:cNvPr>
            <p:cNvSpPr/>
            <p:nvPr/>
          </p:nvSpPr>
          <p:spPr>
            <a:xfrm>
              <a:off x="3130379" y="0"/>
              <a:ext cx="582295" cy="401320"/>
            </a:xfrm>
            <a:prstGeom prst="upArrow">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grpSp>
      <p:sp>
        <p:nvSpPr>
          <p:cNvPr id="14" name="Right Arrow 405">
            <a:extLst>
              <a:ext uri="{FF2B5EF4-FFF2-40B4-BE49-F238E27FC236}">
                <a16:creationId xmlns:a16="http://schemas.microsoft.com/office/drawing/2014/main" id="{AFD6ED2C-F0A8-456D-AE0C-98B7C39AB750}"/>
              </a:ext>
            </a:extLst>
          </p:cNvPr>
          <p:cNvSpPr/>
          <p:nvPr/>
        </p:nvSpPr>
        <p:spPr>
          <a:xfrm>
            <a:off x="1988584" y="3754044"/>
            <a:ext cx="730568" cy="353854"/>
          </a:xfrm>
          <a:prstGeom prst="rightArrow">
            <a:avLst/>
          </a:prstGeom>
          <a:solidFill>
            <a:schemeClr val="bg1">
              <a:lumMod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15" name="Up Arrow 406">
            <a:extLst>
              <a:ext uri="{FF2B5EF4-FFF2-40B4-BE49-F238E27FC236}">
                <a16:creationId xmlns:a16="http://schemas.microsoft.com/office/drawing/2014/main" id="{D3A4EA94-E159-490C-8F02-4410EC6FAB19}"/>
              </a:ext>
            </a:extLst>
          </p:cNvPr>
          <p:cNvSpPr/>
          <p:nvPr/>
        </p:nvSpPr>
        <p:spPr>
          <a:xfrm>
            <a:off x="1302785" y="2450071"/>
            <a:ext cx="233363" cy="240506"/>
          </a:xfrm>
          <a:prstGeom prst="up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16" name="Right Arrow 368">
            <a:extLst>
              <a:ext uri="{FF2B5EF4-FFF2-40B4-BE49-F238E27FC236}">
                <a16:creationId xmlns:a16="http://schemas.microsoft.com/office/drawing/2014/main" id="{B5B9CEE0-3C49-4A54-B164-912A68BCA826}"/>
              </a:ext>
            </a:extLst>
          </p:cNvPr>
          <p:cNvSpPr/>
          <p:nvPr/>
        </p:nvSpPr>
        <p:spPr>
          <a:xfrm flipH="1">
            <a:off x="6306264" y="4577004"/>
            <a:ext cx="655320" cy="353854"/>
          </a:xfrm>
          <a:prstGeom prst="rightArrow">
            <a:avLst/>
          </a:prstGeom>
          <a:solidFill>
            <a:schemeClr val="bg1">
              <a:lumMod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17" name="Right Arrow 372">
            <a:extLst>
              <a:ext uri="{FF2B5EF4-FFF2-40B4-BE49-F238E27FC236}">
                <a16:creationId xmlns:a16="http://schemas.microsoft.com/office/drawing/2014/main" id="{B6D53BC9-DFB0-4FA1-815B-BC6F1CF6A230}"/>
              </a:ext>
            </a:extLst>
          </p:cNvPr>
          <p:cNvSpPr/>
          <p:nvPr/>
        </p:nvSpPr>
        <p:spPr>
          <a:xfrm flipH="1">
            <a:off x="1974297" y="2752967"/>
            <a:ext cx="730568" cy="353854"/>
          </a:xfrm>
          <a:prstGeom prst="rightArrow">
            <a:avLst/>
          </a:prstGeom>
          <a:solidFill>
            <a:schemeClr val="bg1">
              <a:lumMod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18" name="Rounded Rectangle 1024">
            <a:extLst>
              <a:ext uri="{FF2B5EF4-FFF2-40B4-BE49-F238E27FC236}">
                <a16:creationId xmlns:a16="http://schemas.microsoft.com/office/drawing/2014/main" id="{F4D67EE9-E996-4E60-A1FD-F52258D8E4AC}"/>
              </a:ext>
            </a:extLst>
          </p:cNvPr>
          <p:cNvSpPr/>
          <p:nvPr/>
        </p:nvSpPr>
        <p:spPr>
          <a:xfrm>
            <a:off x="7012545" y="4209339"/>
            <a:ext cx="1214914" cy="10625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500">
                <a:latin typeface="Arial" panose="020B0604020202020204" pitchFamily="34" charset="0"/>
                <a:ea typeface="Calibri" panose="020F0502020204030204" pitchFamily="34" charset="0"/>
                <a:cs typeface="Times New Roman" panose="02020603050405020304" pitchFamily="18" charset="0"/>
              </a:rPr>
              <a:t>chronic health outcomes</a:t>
            </a:r>
            <a:endParaRPr lang="en-GB" sz="825">
              <a:ea typeface="Calibri" panose="020F0502020204030204" pitchFamily="34" charset="0"/>
              <a:cs typeface="Times New Roman" panose="02020603050405020304" pitchFamily="18" charset="0"/>
            </a:endParaRPr>
          </a:p>
        </p:txBody>
      </p:sp>
      <p:sp>
        <p:nvSpPr>
          <p:cNvPr id="19" name="Up-Down Arrow 1025">
            <a:extLst>
              <a:ext uri="{FF2B5EF4-FFF2-40B4-BE49-F238E27FC236}">
                <a16:creationId xmlns:a16="http://schemas.microsoft.com/office/drawing/2014/main" id="{3767E3B9-AFD4-46BA-8BDA-9FEE4D001514}"/>
              </a:ext>
            </a:extLst>
          </p:cNvPr>
          <p:cNvSpPr/>
          <p:nvPr/>
        </p:nvSpPr>
        <p:spPr>
          <a:xfrm>
            <a:off x="7822648" y="2888695"/>
            <a:ext cx="255746" cy="1268730"/>
          </a:xfrm>
          <a:prstGeom prst="upDownArrow">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20" name="Text Box 2">
            <a:extLst>
              <a:ext uri="{FF2B5EF4-FFF2-40B4-BE49-F238E27FC236}">
                <a16:creationId xmlns:a16="http://schemas.microsoft.com/office/drawing/2014/main" id="{13A92FC2-E3FD-4A3B-808D-BAA362348DC2}"/>
              </a:ext>
            </a:extLst>
          </p:cNvPr>
          <p:cNvSpPr txBox="1">
            <a:spLocks noChangeArrowheads="1"/>
          </p:cNvSpPr>
          <p:nvPr/>
        </p:nvSpPr>
        <p:spPr bwMode="auto">
          <a:xfrm>
            <a:off x="3429719" y="5520456"/>
            <a:ext cx="4825841" cy="376714"/>
          </a:xfrm>
          <a:prstGeom prst="rect">
            <a:avLst/>
          </a:prstGeom>
          <a:noFill/>
          <a:ln w="9525">
            <a:noFill/>
            <a:miter lim="800000"/>
            <a:headEnd/>
            <a:tailEnd/>
          </a:ln>
          <a:effectLst>
            <a:outerShdw blurRad="139700" dist="38100" dir="2700000" sx="102000" sy="102000" algn="tl" rotWithShape="0">
              <a:prstClr val="black">
                <a:alpha val="40000"/>
              </a:prstClr>
            </a:outerShdw>
          </a:effectLst>
        </p:spPr>
        <p:txBody>
          <a:bodyPr rot="0" vert="horz" wrap="square" lIns="68580" tIns="34290" rIns="68580" bIns="34290" anchor="t" anchorCtr="0">
            <a:noAutofit/>
          </a:bodyPr>
          <a:lstStyle/>
          <a:p>
            <a:pPr algn="r">
              <a:lnSpc>
                <a:spcPct val="115000"/>
              </a:lnSpc>
              <a:spcAft>
                <a:spcPts val="750"/>
              </a:spcAft>
            </a:pPr>
            <a:r>
              <a:rPr lang="en-GB" sz="750" dirty="0">
                <a:solidFill>
                  <a:srgbClr val="7F7F7F"/>
                </a:solidFill>
                <a:latin typeface="Calibri" panose="020F0502020204030204" pitchFamily="34" charset="0"/>
                <a:ea typeface="Calibri" panose="020F0502020204030204" pitchFamily="34" charset="0"/>
                <a:cs typeface="Times New Roman" panose="02020603050405020304" pitchFamily="18" charset="0"/>
              </a:rPr>
              <a:t>Model based on Lazarus’ transactional stress model (Lazarus and Folkman 1984; </a:t>
            </a:r>
            <a:r>
              <a:rPr lang="en-GB" sz="750" dirty="0" err="1">
                <a:solidFill>
                  <a:srgbClr val="7F7F7F"/>
                </a:solidFill>
                <a:latin typeface="Calibri" panose="020F0502020204030204" pitchFamily="34" charset="0"/>
                <a:ea typeface="Calibri" panose="020F0502020204030204" pitchFamily="34" charset="0"/>
                <a:cs typeface="Times New Roman" panose="02020603050405020304" pitchFamily="18" charset="0"/>
              </a:rPr>
              <a:t>Lercher</a:t>
            </a:r>
            <a:r>
              <a:rPr lang="en-GB" sz="750" dirty="0">
                <a:solidFill>
                  <a:srgbClr val="7F7F7F"/>
                </a:solidFill>
                <a:latin typeface="Calibri" panose="020F0502020204030204" pitchFamily="34" charset="0"/>
                <a:ea typeface="Calibri" panose="020F0502020204030204" pitchFamily="34" charset="0"/>
                <a:cs typeface="Times New Roman" panose="02020603050405020304" pitchFamily="18" charset="0"/>
              </a:rPr>
              <a:t> 1996), the link between stress and restoration (Ulrich et al. 1991; von </a:t>
            </a:r>
            <a:r>
              <a:rPr lang="en-GB" sz="750" dirty="0" err="1">
                <a:solidFill>
                  <a:srgbClr val="7F7F7F"/>
                </a:solidFill>
                <a:latin typeface="Calibri" panose="020F0502020204030204" pitchFamily="34" charset="0"/>
                <a:ea typeface="Calibri" panose="020F0502020204030204" pitchFamily="34" charset="0"/>
                <a:cs typeface="Times New Roman" panose="02020603050405020304" pitchFamily="18" charset="0"/>
              </a:rPr>
              <a:t>Lindern</a:t>
            </a:r>
            <a:r>
              <a:rPr lang="en-GB" sz="750" dirty="0">
                <a:solidFill>
                  <a:srgbClr val="7F7F7F"/>
                </a:solidFill>
                <a:latin typeface="Calibri" panose="020F0502020204030204" pitchFamily="34" charset="0"/>
                <a:ea typeface="Calibri" panose="020F0502020204030204" pitchFamily="34" charset="0"/>
                <a:cs typeface="Times New Roman" panose="02020603050405020304" pitchFamily="18" charset="0"/>
              </a:rPr>
              <a:t> et al. 2016) and the noise effects reaction scheme (</a:t>
            </a:r>
            <a:r>
              <a:rPr lang="en-GB" sz="750" dirty="0" err="1">
                <a:solidFill>
                  <a:srgbClr val="7F7F7F"/>
                </a:solidFill>
                <a:latin typeface="Calibri" panose="020F0502020204030204" pitchFamily="34" charset="0"/>
                <a:ea typeface="Calibri" panose="020F0502020204030204" pitchFamily="34" charset="0"/>
                <a:cs typeface="Times New Roman" panose="02020603050405020304" pitchFamily="18" charset="0"/>
              </a:rPr>
              <a:t>Babisch</a:t>
            </a:r>
            <a:r>
              <a:rPr lang="en-GB" sz="750" dirty="0">
                <a:solidFill>
                  <a:srgbClr val="7F7F7F"/>
                </a:solidFill>
                <a:latin typeface="Calibri" panose="020F0502020204030204" pitchFamily="34" charset="0"/>
                <a:ea typeface="Calibri" panose="020F0502020204030204" pitchFamily="34" charset="0"/>
                <a:cs typeface="Times New Roman" panose="02020603050405020304" pitchFamily="18" charset="0"/>
              </a:rPr>
              <a:t> 2014). </a:t>
            </a:r>
            <a:r>
              <a:rPr lang="en-GB" sz="900" dirty="0">
                <a:solidFill>
                  <a:srgbClr val="7F7F7F"/>
                </a:solidFill>
                <a:latin typeface="Calibri" panose="020F0502020204030204" pitchFamily="34" charset="0"/>
                <a:ea typeface="Calibri" panose="020F0502020204030204" pitchFamily="34" charset="0"/>
                <a:cs typeface="Times New Roman" panose="02020603050405020304" pitchFamily="18" charset="0"/>
              </a:rPr>
              <a:t>Appraisal-coping figure from ANIMA D2.4 </a:t>
            </a:r>
            <a:r>
              <a:rPr lang="en-GB" sz="900" dirty="0">
                <a:hlinkClick r:id="rId2"/>
              </a:rPr>
              <a:t>https://anima-project.eu/anima-deliverables/</a:t>
            </a:r>
            <a:endParaRPr lang="en-GB" sz="825" dirty="0">
              <a:latin typeface="Calibri" panose="020F0502020204030204" pitchFamily="34" charset="0"/>
              <a:ea typeface="Calibri" panose="020F0502020204030204" pitchFamily="34" charset="0"/>
              <a:cs typeface="Times New Roman" panose="02020603050405020304" pitchFamily="18" charset="0"/>
            </a:endParaRPr>
          </a:p>
        </p:txBody>
      </p:sp>
      <p:sp>
        <p:nvSpPr>
          <p:cNvPr id="21" name="Right Arrow 1028">
            <a:extLst>
              <a:ext uri="{FF2B5EF4-FFF2-40B4-BE49-F238E27FC236}">
                <a16:creationId xmlns:a16="http://schemas.microsoft.com/office/drawing/2014/main" id="{26F2F742-DF65-41E1-A13F-FD8596F72C20}"/>
              </a:ext>
            </a:extLst>
          </p:cNvPr>
          <p:cNvSpPr/>
          <p:nvPr/>
        </p:nvSpPr>
        <p:spPr>
          <a:xfrm>
            <a:off x="6324838" y="2357202"/>
            <a:ext cx="655320" cy="353854"/>
          </a:xfrm>
          <a:prstGeom prst="rightArrow">
            <a:avLst/>
          </a:prstGeom>
          <a:solidFill>
            <a:schemeClr val="bg1">
              <a:lumMod val="65000"/>
            </a:schemeClr>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22" name="Rounded Rectangle 371">
            <a:extLst>
              <a:ext uri="{FF2B5EF4-FFF2-40B4-BE49-F238E27FC236}">
                <a16:creationId xmlns:a16="http://schemas.microsoft.com/office/drawing/2014/main" id="{6700AC1C-B287-4290-BAE2-940C35E55A0F}"/>
              </a:ext>
            </a:extLst>
          </p:cNvPr>
          <p:cNvSpPr/>
          <p:nvPr/>
        </p:nvSpPr>
        <p:spPr>
          <a:xfrm>
            <a:off x="3384475" y="2758202"/>
            <a:ext cx="2279809" cy="323850"/>
          </a:xfrm>
          <a:prstGeom prst="roundRect">
            <a:avLst/>
          </a:prstGeom>
          <a:solidFill>
            <a:schemeClr val="accent4">
              <a:lumMod val="60000"/>
              <a:lumOff val="4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500">
                <a:latin typeface="Arial" panose="020B0604020202020204" pitchFamily="34" charset="0"/>
                <a:ea typeface="Calibri" panose="020F0502020204030204" pitchFamily="34" charset="0"/>
                <a:cs typeface="Times New Roman" panose="02020603050405020304" pitchFamily="18" charset="0"/>
              </a:rPr>
              <a:t>restoration</a:t>
            </a:r>
            <a:endParaRPr lang="en-GB" sz="825">
              <a:ea typeface="Calibri" panose="020F0502020204030204" pitchFamily="34" charset="0"/>
              <a:cs typeface="Times New Roman" panose="02020603050405020304" pitchFamily="18" charset="0"/>
            </a:endParaRPr>
          </a:p>
        </p:txBody>
      </p:sp>
      <p:sp>
        <p:nvSpPr>
          <p:cNvPr id="23" name="Rounded Rectangle 1030">
            <a:extLst>
              <a:ext uri="{FF2B5EF4-FFF2-40B4-BE49-F238E27FC236}">
                <a16:creationId xmlns:a16="http://schemas.microsoft.com/office/drawing/2014/main" id="{DC79CCBC-6A77-4756-B6AD-029784C3F29F}"/>
              </a:ext>
            </a:extLst>
          </p:cNvPr>
          <p:cNvSpPr/>
          <p:nvPr/>
        </p:nvSpPr>
        <p:spPr>
          <a:xfrm>
            <a:off x="6710604" y="3198262"/>
            <a:ext cx="1074896" cy="592931"/>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350">
                <a:latin typeface="Arial" panose="020B0604020202020204" pitchFamily="34" charset="0"/>
                <a:ea typeface="Calibri" panose="020F0502020204030204" pitchFamily="34" charset="0"/>
                <a:cs typeface="Times New Roman" panose="02020603050405020304" pitchFamily="18" charset="0"/>
              </a:rPr>
              <a:t>Healthy behaviours</a:t>
            </a:r>
            <a:endParaRPr lang="en-GB" sz="825">
              <a:ea typeface="Calibri" panose="020F0502020204030204" pitchFamily="34" charset="0"/>
              <a:cs typeface="Times New Roman" panose="02020603050405020304" pitchFamily="18" charset="0"/>
            </a:endParaRPr>
          </a:p>
        </p:txBody>
      </p:sp>
      <p:sp>
        <p:nvSpPr>
          <p:cNvPr id="24" name="Up Arrow 1033">
            <a:extLst>
              <a:ext uri="{FF2B5EF4-FFF2-40B4-BE49-F238E27FC236}">
                <a16:creationId xmlns:a16="http://schemas.microsoft.com/office/drawing/2014/main" id="{C7B6E4BA-4D18-4CB8-A224-B508347268F6}"/>
              </a:ext>
            </a:extLst>
          </p:cNvPr>
          <p:cNvSpPr/>
          <p:nvPr/>
        </p:nvSpPr>
        <p:spPr>
          <a:xfrm rot="3670898">
            <a:off x="6235541" y="3486630"/>
            <a:ext cx="436245" cy="350996"/>
          </a:xfrm>
          <a:prstGeom prst="upArrow">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25" name="Up-Down Arrow 1036">
            <a:extLst>
              <a:ext uri="{FF2B5EF4-FFF2-40B4-BE49-F238E27FC236}">
                <a16:creationId xmlns:a16="http://schemas.microsoft.com/office/drawing/2014/main" id="{A1020C4F-E0CC-4D44-AED9-86859F2AD5B5}"/>
              </a:ext>
            </a:extLst>
          </p:cNvPr>
          <p:cNvSpPr/>
          <p:nvPr/>
        </p:nvSpPr>
        <p:spPr>
          <a:xfrm>
            <a:off x="7143039" y="3844529"/>
            <a:ext cx="255746" cy="323850"/>
          </a:xfrm>
          <a:prstGeom prst="upDownArrow">
            <a:avLst/>
          </a:prstGeom>
          <a:solidFill>
            <a:schemeClr val="accent1">
              <a:lumMod val="60000"/>
              <a:lumOff val="40000"/>
            </a:schemeClr>
          </a:solid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26" name="Up-Down Arrow 1037">
            <a:extLst>
              <a:ext uri="{FF2B5EF4-FFF2-40B4-BE49-F238E27FC236}">
                <a16:creationId xmlns:a16="http://schemas.microsoft.com/office/drawing/2014/main" id="{01985C7D-C1C8-4A8A-A8FB-B2D804D537BD}"/>
              </a:ext>
            </a:extLst>
          </p:cNvPr>
          <p:cNvSpPr/>
          <p:nvPr/>
        </p:nvSpPr>
        <p:spPr>
          <a:xfrm>
            <a:off x="7139704" y="2853452"/>
            <a:ext cx="255746" cy="323850"/>
          </a:xfrm>
          <a:prstGeom prst="upDownArrow">
            <a:avLst/>
          </a:prstGeom>
          <a:solidFill>
            <a:schemeClr val="accent1">
              <a:lumMod val="60000"/>
              <a:lumOff val="40000"/>
            </a:schemeClr>
          </a:solid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GB" sz="1350"/>
          </a:p>
        </p:txBody>
      </p:sp>
      <p:sp>
        <p:nvSpPr>
          <p:cNvPr id="27" name="Right Arrow 382">
            <a:extLst>
              <a:ext uri="{FF2B5EF4-FFF2-40B4-BE49-F238E27FC236}">
                <a16:creationId xmlns:a16="http://schemas.microsoft.com/office/drawing/2014/main" id="{2337E21A-76C1-40F5-876A-93351BD354F9}"/>
              </a:ext>
            </a:extLst>
          </p:cNvPr>
          <p:cNvSpPr/>
          <p:nvPr/>
        </p:nvSpPr>
        <p:spPr>
          <a:xfrm>
            <a:off x="2087642" y="1180390"/>
            <a:ext cx="4783455" cy="633413"/>
          </a:xfrm>
          <a:prstGeom prst="rightArrow">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15000"/>
              </a:lnSpc>
              <a:spcAft>
                <a:spcPts val="750"/>
              </a:spcAft>
            </a:pPr>
            <a:r>
              <a:rPr lang="en-GB" sz="1350" b="1" dirty="0">
                <a:latin typeface="Arial" panose="020B0604020202020204" pitchFamily="34" charset="0"/>
                <a:ea typeface="Calibri" panose="020F0502020204030204" pitchFamily="34" charset="0"/>
                <a:cs typeface="Times New Roman" panose="02020603050405020304" pitchFamily="18" charset="0"/>
              </a:rPr>
              <a:t>autonomous physiological reactions</a:t>
            </a:r>
            <a:endParaRPr lang="en-GB" sz="825" dirty="0">
              <a:ea typeface="Calibri" panose="020F0502020204030204" pitchFamily="34" charset="0"/>
              <a:cs typeface="Times New Roman" panose="02020603050405020304" pitchFamily="18" charset="0"/>
            </a:endParaRPr>
          </a:p>
        </p:txBody>
      </p:sp>
      <p:pic>
        <p:nvPicPr>
          <p:cNvPr id="36" name="Picture 35">
            <a:extLst>
              <a:ext uri="{FF2B5EF4-FFF2-40B4-BE49-F238E27FC236}">
                <a16:creationId xmlns:a16="http://schemas.microsoft.com/office/drawing/2014/main" id="{2C092480-7BFA-48A9-A9F9-2B0B3ED62FED}"/>
              </a:ext>
            </a:extLst>
          </p:cNvPr>
          <p:cNvPicPr>
            <a:picLocks noChangeAspect="1"/>
          </p:cNvPicPr>
          <p:nvPr/>
        </p:nvPicPr>
        <p:blipFill>
          <a:blip r:embed="rId3"/>
          <a:stretch>
            <a:fillRect/>
          </a:stretch>
        </p:blipFill>
        <p:spPr>
          <a:xfrm>
            <a:off x="2848385" y="657429"/>
            <a:ext cx="3259695" cy="4217273"/>
          </a:xfrm>
          <a:prstGeom prst="rect">
            <a:avLst/>
          </a:prstGeom>
        </p:spPr>
      </p:pic>
      <p:sp>
        <p:nvSpPr>
          <p:cNvPr id="2" name="Rectangle 1">
            <a:extLst>
              <a:ext uri="{FF2B5EF4-FFF2-40B4-BE49-F238E27FC236}">
                <a16:creationId xmlns:a16="http://schemas.microsoft.com/office/drawing/2014/main" id="{CC6CD77E-CCCB-47D2-9857-948052F47297}"/>
              </a:ext>
            </a:extLst>
          </p:cNvPr>
          <p:cNvSpPr/>
          <p:nvPr/>
        </p:nvSpPr>
        <p:spPr>
          <a:xfrm>
            <a:off x="7235687" y="6042991"/>
            <a:ext cx="1908313" cy="820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504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6"/>
                                        </p:tgtEl>
                                      </p:cBhvr>
                                    </p:animEffect>
                                    <p:set>
                                      <p:cBhvr>
                                        <p:cTn id="12" dur="1" fill="hold">
                                          <p:stCondLst>
                                            <p:cond delay="499"/>
                                          </p:stCondLst>
                                        </p:cTn>
                                        <p:tgtEl>
                                          <p:spTgt spid="3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fade">
                                      <p:cBhvr>
                                        <p:cTn id="53" dur="500"/>
                                        <p:tgtEl>
                                          <p:spTgt spid="2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500"/>
                                        <p:tgtEl>
                                          <p:spTgt spid="2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P spid="16" grpId="0" animBg="1"/>
      <p:bldP spid="17" grpId="0" animBg="1"/>
      <p:bldP spid="22" grpId="0" animBg="1"/>
      <p:bldP spid="23" grpId="0" animBg="1"/>
      <p:bldP spid="24" grpId="0" animBg="1"/>
      <p:bldP spid="25"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41470E9-F75F-4523-920F-27ACD037E186}"/>
              </a:ext>
            </a:extLst>
          </p:cNvPr>
          <p:cNvSpPr>
            <a:spLocks noGrp="1"/>
          </p:cNvSpPr>
          <p:nvPr>
            <p:ph idx="1"/>
          </p:nvPr>
        </p:nvSpPr>
        <p:spPr>
          <a:xfrm>
            <a:off x="351900" y="2313692"/>
            <a:ext cx="8440200" cy="1562493"/>
          </a:xfrm>
        </p:spPr>
        <p:txBody>
          <a:bodyPr>
            <a:normAutofit/>
          </a:bodyPr>
          <a:lstStyle/>
          <a:p>
            <a:pPr marL="0" indent="0">
              <a:buNone/>
            </a:pPr>
            <a:r>
              <a:rPr lang="en-GB" sz="4050" dirty="0">
                <a:solidFill>
                  <a:schemeClr val="accent5"/>
                </a:solidFill>
              </a:rPr>
              <a:t>  Noise</a:t>
            </a:r>
          </a:p>
          <a:p>
            <a:pPr marL="0" indent="0">
              <a:buNone/>
            </a:pPr>
            <a:r>
              <a:rPr lang="en-GB" sz="4050" dirty="0">
                <a:solidFill>
                  <a:schemeClr val="accent5"/>
                </a:solidFill>
              </a:rPr>
              <a:t>				…</a:t>
            </a:r>
            <a:r>
              <a:rPr lang="en-GB" sz="4050" i="1" dirty="0">
                <a:solidFill>
                  <a:schemeClr val="accent5"/>
                </a:solidFill>
              </a:rPr>
              <a:t>not just a nuisance</a:t>
            </a:r>
          </a:p>
          <a:p>
            <a:pPr marL="0" indent="0">
              <a:buNone/>
            </a:pPr>
            <a:endParaRPr lang="en-GB" sz="4050" i="1" dirty="0">
              <a:solidFill>
                <a:schemeClr val="accent5"/>
              </a:solidFill>
            </a:endParaRPr>
          </a:p>
        </p:txBody>
      </p:sp>
      <p:sp>
        <p:nvSpPr>
          <p:cNvPr id="7" name="TextBox 6">
            <a:extLst>
              <a:ext uri="{FF2B5EF4-FFF2-40B4-BE49-F238E27FC236}">
                <a16:creationId xmlns:a16="http://schemas.microsoft.com/office/drawing/2014/main" id="{55CF564F-0944-4227-87ED-0484393E501C}"/>
              </a:ext>
            </a:extLst>
          </p:cNvPr>
          <p:cNvSpPr txBox="1"/>
          <p:nvPr/>
        </p:nvSpPr>
        <p:spPr>
          <a:xfrm>
            <a:off x="4572004" y="4356952"/>
            <a:ext cx="4135009" cy="1500411"/>
          </a:xfrm>
          <a:prstGeom prst="rect">
            <a:avLst/>
          </a:prstGeom>
          <a:noFill/>
        </p:spPr>
        <p:txBody>
          <a:bodyPr wrap="square" rtlCol="0">
            <a:spAutoFit/>
          </a:bodyPr>
          <a:lstStyle/>
          <a:p>
            <a:pPr algn="r"/>
            <a:r>
              <a:rPr lang="en-GB" i="1" dirty="0">
                <a:solidFill>
                  <a:schemeClr val="accent4"/>
                </a:solidFill>
              </a:rPr>
              <a:t>“…noise pollution is considered not only an environmental nuisance but also a threat to public health”</a:t>
            </a:r>
          </a:p>
          <a:p>
            <a:pPr algn="r"/>
            <a:endParaRPr lang="en-GB" sz="1200" dirty="0">
              <a:solidFill>
                <a:schemeClr val="accent4"/>
              </a:solidFill>
            </a:endParaRPr>
          </a:p>
          <a:p>
            <a:pPr algn="r"/>
            <a:r>
              <a:rPr lang="en-GB" sz="1200" dirty="0">
                <a:solidFill>
                  <a:schemeClr val="accent4"/>
                </a:solidFill>
              </a:rPr>
              <a:t>World Health Organisation (2011)</a:t>
            </a:r>
          </a:p>
          <a:p>
            <a:pPr algn="r"/>
            <a:endParaRPr lang="en-GB" sz="1350" dirty="0">
              <a:solidFill>
                <a:schemeClr val="accent4"/>
              </a:solidFill>
            </a:endParaRPr>
          </a:p>
        </p:txBody>
      </p:sp>
    </p:spTree>
    <p:extLst>
      <p:ext uri="{BB962C8B-B14F-4D97-AF65-F5344CB8AC3E}">
        <p14:creationId xmlns:p14="http://schemas.microsoft.com/office/powerpoint/2010/main" val="2013900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62930-F491-4D62-86E7-792D18C6B95D}"/>
              </a:ext>
            </a:extLst>
          </p:cNvPr>
          <p:cNvSpPr>
            <a:spLocks noGrp="1"/>
          </p:cNvSpPr>
          <p:nvPr>
            <p:ph type="title"/>
          </p:nvPr>
        </p:nvSpPr>
        <p:spPr/>
        <p:txBody>
          <a:bodyPr/>
          <a:lstStyle/>
          <a:p>
            <a:r>
              <a:rPr lang="en-GB" dirty="0">
                <a:solidFill>
                  <a:schemeClr val="tx2"/>
                </a:solidFill>
              </a:rPr>
              <a:t>Sleep disturbance</a:t>
            </a:r>
          </a:p>
        </p:txBody>
      </p:sp>
      <p:pic>
        <p:nvPicPr>
          <p:cNvPr id="4" name="Picture 2" descr="http://www.laermstudie.de/fileadmin/norah/bilder_content/2-3_schlafstudie-04.jpg">
            <a:extLst>
              <a:ext uri="{FF2B5EF4-FFF2-40B4-BE49-F238E27FC236}">
                <a16:creationId xmlns:a16="http://schemas.microsoft.com/office/drawing/2014/main" id="{E2DB76F8-944A-47C1-92F5-2F5A96182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07628"/>
            <a:ext cx="4404671" cy="29364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igure 4: In this 1-hour period, eight aircraft noise events with maximum sound pressure levels of 65 dB(A) were played back in the laboratory with seven or eight minute intervals between playbacks. The heart rate trace is shown in the upper part of the figure, the hypnogram in the lower part. Rechtschaffen et al.&lt;sup&gt;[7]&lt;/sup&gt; sleep stages are given on the right side of the figure (W=wake, REM=rapid eye movement sleep, S1/S2/S3=sleep stages 1/2/3). Times of aircraft noise event playbacks (Noise) are given below the hypnogram as black diamonds. Times of automatic ECG activation recognition by the ECG algorithm (ECG-Act) are given above the hypnogram also as black diamonds. Adopted from Basner et al.&lt;sup&gt;[13]&lt;/sup&gt;">
            <a:extLst>
              <a:ext uri="{FF2B5EF4-FFF2-40B4-BE49-F238E27FC236}">
                <a16:creationId xmlns:a16="http://schemas.microsoft.com/office/drawing/2014/main" id="{E0AE7115-4A76-4BD2-A89B-C37C63189A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3774" y="413456"/>
            <a:ext cx="4758427" cy="34986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D4371D5-2A9A-43BE-A830-0AAF9A77D2DD}"/>
              </a:ext>
            </a:extLst>
          </p:cNvPr>
          <p:cNvPicPr>
            <a:picLocks noChangeAspect="1"/>
          </p:cNvPicPr>
          <p:nvPr/>
        </p:nvPicPr>
        <p:blipFill>
          <a:blip r:embed="rId4"/>
          <a:stretch>
            <a:fillRect/>
          </a:stretch>
        </p:blipFill>
        <p:spPr>
          <a:xfrm>
            <a:off x="3311715" y="4186163"/>
            <a:ext cx="4050619" cy="2671837"/>
          </a:xfrm>
          <a:prstGeom prst="rect">
            <a:avLst/>
          </a:prstGeom>
        </p:spPr>
      </p:pic>
      <p:sp>
        <p:nvSpPr>
          <p:cNvPr id="8" name="TextBox 7">
            <a:extLst>
              <a:ext uri="{FF2B5EF4-FFF2-40B4-BE49-F238E27FC236}">
                <a16:creationId xmlns:a16="http://schemas.microsoft.com/office/drawing/2014/main" id="{D7DAA9C5-CDF0-4CFB-BD64-36A893EC5DB6}"/>
              </a:ext>
            </a:extLst>
          </p:cNvPr>
          <p:cNvSpPr txBox="1"/>
          <p:nvPr/>
        </p:nvSpPr>
        <p:spPr>
          <a:xfrm>
            <a:off x="2" y="6147772"/>
            <a:ext cx="3172663" cy="861774"/>
          </a:xfrm>
          <a:prstGeom prst="rect">
            <a:avLst/>
          </a:prstGeom>
          <a:noFill/>
        </p:spPr>
        <p:txBody>
          <a:bodyPr wrap="none" rtlCol="0">
            <a:spAutoFit/>
          </a:bodyPr>
          <a:lstStyle/>
          <a:p>
            <a:r>
              <a:rPr lang="it-IT" sz="1000" dirty="0">
                <a:solidFill>
                  <a:schemeClr val="bg2"/>
                </a:solidFill>
                <a:hlinkClick r:id="rId5"/>
              </a:rPr>
              <a:t>http://www.laermstudie.de/aktuelles/news/</a:t>
            </a:r>
            <a:endParaRPr lang="it-IT" sz="1000" dirty="0">
              <a:solidFill>
                <a:schemeClr val="bg2"/>
              </a:solidFill>
            </a:endParaRPr>
          </a:p>
          <a:p>
            <a:r>
              <a:rPr lang="it-IT" sz="1000" dirty="0">
                <a:solidFill>
                  <a:schemeClr val="bg2"/>
                </a:solidFill>
              </a:rPr>
              <a:t>Muzet | </a:t>
            </a:r>
            <a:r>
              <a:rPr lang="en-GB" sz="1000" dirty="0">
                <a:solidFill>
                  <a:schemeClr val="bg2"/>
                </a:solidFill>
              </a:rPr>
              <a:t>Sleep Medicine Reviews (2007) 11, 135–142</a:t>
            </a:r>
          </a:p>
          <a:p>
            <a:r>
              <a:rPr lang="it-IT" sz="1000" dirty="0">
                <a:solidFill>
                  <a:schemeClr val="bg2"/>
                </a:solidFill>
              </a:rPr>
              <a:t>Basner et al. | Noise Health 2012;14:321-9</a:t>
            </a:r>
          </a:p>
          <a:p>
            <a:r>
              <a:rPr lang="it-IT" sz="1000" dirty="0">
                <a:solidFill>
                  <a:schemeClr val="bg2"/>
                </a:solidFill>
              </a:rPr>
              <a:t>McGuire et al. | </a:t>
            </a:r>
            <a:r>
              <a:rPr lang="nl-NL" sz="1000" dirty="0">
                <a:solidFill>
                  <a:schemeClr val="bg2"/>
                </a:solidFill>
              </a:rPr>
              <a:t>SLEEP, Vol. 39, No. 5, 2016</a:t>
            </a:r>
            <a:endParaRPr lang="en-GB" sz="1000" dirty="0">
              <a:solidFill>
                <a:schemeClr val="bg2"/>
              </a:solidFill>
            </a:endParaRPr>
          </a:p>
          <a:p>
            <a:endParaRPr lang="en-GB" sz="1000" dirty="0">
              <a:solidFill>
                <a:schemeClr val="bg2"/>
              </a:solidFill>
            </a:endParaRPr>
          </a:p>
        </p:txBody>
      </p:sp>
    </p:spTree>
    <p:extLst>
      <p:ext uri="{BB962C8B-B14F-4D97-AF65-F5344CB8AC3E}">
        <p14:creationId xmlns:p14="http://schemas.microsoft.com/office/powerpoint/2010/main" val="39554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33EA0-4EDC-4B22-A0D8-7348B24FF87D}"/>
              </a:ext>
            </a:extLst>
          </p:cNvPr>
          <p:cNvSpPr>
            <a:spLocks noGrp="1"/>
          </p:cNvSpPr>
          <p:nvPr>
            <p:ph type="title"/>
          </p:nvPr>
        </p:nvSpPr>
        <p:spPr/>
        <p:txBody>
          <a:bodyPr/>
          <a:lstStyle/>
          <a:p>
            <a:r>
              <a:rPr lang="en-GB" dirty="0">
                <a:solidFill>
                  <a:schemeClr val="tx2"/>
                </a:solidFill>
              </a:rPr>
              <a:t>Mechanisms</a:t>
            </a:r>
          </a:p>
        </p:txBody>
      </p:sp>
      <p:pic>
        <p:nvPicPr>
          <p:cNvPr id="4" name="Picture 3">
            <a:extLst>
              <a:ext uri="{FF2B5EF4-FFF2-40B4-BE49-F238E27FC236}">
                <a16:creationId xmlns:a16="http://schemas.microsoft.com/office/drawing/2014/main" id="{FBEA60EF-7511-48F7-9D67-69DCCE2A8124}"/>
              </a:ext>
            </a:extLst>
          </p:cNvPr>
          <p:cNvPicPr>
            <a:picLocks noChangeAspect="1"/>
          </p:cNvPicPr>
          <p:nvPr/>
        </p:nvPicPr>
        <p:blipFill>
          <a:blip r:embed="rId2"/>
          <a:stretch>
            <a:fillRect/>
          </a:stretch>
        </p:blipFill>
        <p:spPr>
          <a:xfrm>
            <a:off x="1579020" y="1507628"/>
            <a:ext cx="5694235" cy="5350372"/>
          </a:xfrm>
          <a:prstGeom prst="rect">
            <a:avLst/>
          </a:prstGeom>
        </p:spPr>
      </p:pic>
      <p:sp>
        <p:nvSpPr>
          <p:cNvPr id="5" name="TextBox 4">
            <a:extLst>
              <a:ext uri="{FF2B5EF4-FFF2-40B4-BE49-F238E27FC236}">
                <a16:creationId xmlns:a16="http://schemas.microsoft.com/office/drawing/2014/main" id="{5E26E1AA-D52B-4EA4-8046-E3A495CD4F61}"/>
              </a:ext>
            </a:extLst>
          </p:cNvPr>
          <p:cNvSpPr txBox="1"/>
          <p:nvPr/>
        </p:nvSpPr>
        <p:spPr>
          <a:xfrm rot="16200000">
            <a:off x="-98362" y="5227261"/>
            <a:ext cx="3108543" cy="246221"/>
          </a:xfrm>
          <a:prstGeom prst="rect">
            <a:avLst/>
          </a:prstGeom>
          <a:noFill/>
        </p:spPr>
        <p:txBody>
          <a:bodyPr wrap="none" rtlCol="0">
            <a:spAutoFit/>
          </a:bodyPr>
          <a:lstStyle/>
          <a:p>
            <a:r>
              <a:rPr lang="en-GB" sz="1000" dirty="0" err="1">
                <a:solidFill>
                  <a:schemeClr val="bg2"/>
                </a:solidFill>
              </a:rPr>
              <a:t>Münzel</a:t>
            </a:r>
            <a:r>
              <a:rPr lang="en-GB" sz="1000" dirty="0">
                <a:solidFill>
                  <a:schemeClr val="bg2"/>
                </a:solidFill>
              </a:rPr>
              <a:t> et al. | Annual Review of Public </a:t>
            </a:r>
            <a:r>
              <a:rPr lang="en-GB" sz="1000" dirty="0" err="1">
                <a:solidFill>
                  <a:schemeClr val="bg2"/>
                </a:solidFill>
              </a:rPr>
              <a:t>Helath</a:t>
            </a:r>
            <a:r>
              <a:rPr lang="en-GB" sz="1000" dirty="0">
                <a:solidFill>
                  <a:schemeClr val="bg2"/>
                </a:solidFill>
              </a:rPr>
              <a:t> 2020</a:t>
            </a:r>
          </a:p>
        </p:txBody>
      </p:sp>
    </p:spTree>
    <p:extLst>
      <p:ext uri="{BB962C8B-B14F-4D97-AF65-F5344CB8AC3E}">
        <p14:creationId xmlns:p14="http://schemas.microsoft.com/office/powerpoint/2010/main" val="3747018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7158B-AF0F-4373-B018-37E3F72B5A8F}"/>
              </a:ext>
            </a:extLst>
          </p:cNvPr>
          <p:cNvSpPr>
            <a:spLocks noGrp="1"/>
          </p:cNvSpPr>
          <p:nvPr>
            <p:ph type="title"/>
          </p:nvPr>
        </p:nvSpPr>
        <p:spPr/>
        <p:txBody>
          <a:bodyPr/>
          <a:lstStyle/>
          <a:p>
            <a:r>
              <a:rPr lang="en-GB" dirty="0">
                <a:solidFill>
                  <a:schemeClr val="tx2"/>
                </a:solidFill>
              </a:rPr>
              <a:t>Health statistics</a:t>
            </a:r>
          </a:p>
        </p:txBody>
      </p:sp>
      <p:pic>
        <p:nvPicPr>
          <p:cNvPr id="4" name="Picture 3">
            <a:extLst>
              <a:ext uri="{FF2B5EF4-FFF2-40B4-BE49-F238E27FC236}">
                <a16:creationId xmlns:a16="http://schemas.microsoft.com/office/drawing/2014/main" id="{95666548-6340-42D7-B49B-60F92C5F3809}"/>
              </a:ext>
            </a:extLst>
          </p:cNvPr>
          <p:cNvPicPr>
            <a:picLocks noChangeAspect="1"/>
          </p:cNvPicPr>
          <p:nvPr/>
        </p:nvPicPr>
        <p:blipFill>
          <a:blip r:embed="rId2"/>
          <a:stretch>
            <a:fillRect/>
          </a:stretch>
        </p:blipFill>
        <p:spPr>
          <a:xfrm>
            <a:off x="-14830" y="1852809"/>
            <a:ext cx="4585930" cy="3790236"/>
          </a:xfrm>
          <a:prstGeom prst="rect">
            <a:avLst/>
          </a:prstGeom>
        </p:spPr>
      </p:pic>
      <p:pic>
        <p:nvPicPr>
          <p:cNvPr id="5" name="Picture 4">
            <a:extLst>
              <a:ext uri="{FF2B5EF4-FFF2-40B4-BE49-F238E27FC236}">
                <a16:creationId xmlns:a16="http://schemas.microsoft.com/office/drawing/2014/main" id="{F39DB8C2-9D41-4ABA-8F6F-3EC86C1A8D03}"/>
              </a:ext>
            </a:extLst>
          </p:cNvPr>
          <p:cNvPicPr>
            <a:picLocks noChangeAspect="1"/>
          </p:cNvPicPr>
          <p:nvPr/>
        </p:nvPicPr>
        <p:blipFill>
          <a:blip r:embed="rId3"/>
          <a:stretch>
            <a:fillRect/>
          </a:stretch>
        </p:blipFill>
        <p:spPr>
          <a:xfrm>
            <a:off x="4571100" y="2327760"/>
            <a:ext cx="4586400" cy="3803356"/>
          </a:xfrm>
          <a:prstGeom prst="rect">
            <a:avLst/>
          </a:prstGeom>
        </p:spPr>
      </p:pic>
      <p:pic>
        <p:nvPicPr>
          <p:cNvPr id="6" name="Picture 5">
            <a:extLst>
              <a:ext uri="{FF2B5EF4-FFF2-40B4-BE49-F238E27FC236}">
                <a16:creationId xmlns:a16="http://schemas.microsoft.com/office/drawing/2014/main" id="{6CBA99F6-8402-4BAA-9BC8-9DCDC3BE229C}"/>
              </a:ext>
            </a:extLst>
          </p:cNvPr>
          <p:cNvPicPr>
            <a:picLocks noChangeAspect="1"/>
          </p:cNvPicPr>
          <p:nvPr/>
        </p:nvPicPr>
        <p:blipFill>
          <a:blip r:embed="rId4"/>
          <a:stretch>
            <a:fillRect/>
          </a:stretch>
        </p:blipFill>
        <p:spPr>
          <a:xfrm>
            <a:off x="4571100" y="1982579"/>
            <a:ext cx="4586400" cy="3796819"/>
          </a:xfrm>
          <a:prstGeom prst="rect">
            <a:avLst/>
          </a:prstGeom>
        </p:spPr>
      </p:pic>
      <p:sp>
        <p:nvSpPr>
          <p:cNvPr id="7" name="Rectangle 6">
            <a:extLst>
              <a:ext uri="{FF2B5EF4-FFF2-40B4-BE49-F238E27FC236}">
                <a16:creationId xmlns:a16="http://schemas.microsoft.com/office/drawing/2014/main" id="{E327809C-43E9-4020-9B28-86D02B2BC4A5}"/>
              </a:ext>
            </a:extLst>
          </p:cNvPr>
          <p:cNvSpPr/>
          <p:nvPr/>
        </p:nvSpPr>
        <p:spPr>
          <a:xfrm>
            <a:off x="-14830" y="6611779"/>
            <a:ext cx="7117995" cy="246221"/>
          </a:xfrm>
          <a:prstGeom prst="rect">
            <a:avLst/>
          </a:prstGeom>
        </p:spPr>
        <p:txBody>
          <a:bodyPr wrap="square">
            <a:spAutoFit/>
          </a:bodyPr>
          <a:lstStyle/>
          <a:p>
            <a:r>
              <a:rPr lang="en-GB" sz="1000" dirty="0">
                <a:hlinkClick r:id="rId5"/>
              </a:rPr>
              <a:t>https://www.eea.europa.eu/themes/human/noise/noise-fact-sheets/noise-country-fact-sheets-2019/united-kingdom</a:t>
            </a:r>
            <a:endParaRPr lang="en-GB" sz="1000" dirty="0"/>
          </a:p>
        </p:txBody>
      </p:sp>
    </p:spTree>
    <p:extLst>
      <p:ext uri="{BB962C8B-B14F-4D97-AF65-F5344CB8AC3E}">
        <p14:creationId xmlns:p14="http://schemas.microsoft.com/office/powerpoint/2010/main" val="114745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834C1-A473-47A8-9549-AA2A41F1D4CC}"/>
              </a:ext>
            </a:extLst>
          </p:cNvPr>
          <p:cNvSpPr>
            <a:spLocks noGrp="1"/>
          </p:cNvSpPr>
          <p:nvPr>
            <p:ph type="title"/>
          </p:nvPr>
        </p:nvSpPr>
        <p:spPr/>
        <p:txBody>
          <a:bodyPr/>
          <a:lstStyle/>
          <a:p>
            <a:r>
              <a:rPr lang="en-GB" dirty="0">
                <a:solidFill>
                  <a:schemeClr val="tx2"/>
                </a:solidFill>
              </a:rPr>
              <a:t>UK contribution to body of evidence – long-term annoyance</a:t>
            </a:r>
          </a:p>
        </p:txBody>
      </p:sp>
      <p:grpSp>
        <p:nvGrpSpPr>
          <p:cNvPr id="23" name="Group 22">
            <a:extLst>
              <a:ext uri="{FF2B5EF4-FFF2-40B4-BE49-F238E27FC236}">
                <a16:creationId xmlns:a16="http://schemas.microsoft.com/office/drawing/2014/main" id="{38A7D21C-AF34-4AF8-BA70-AB4B145F72A6}"/>
              </a:ext>
            </a:extLst>
          </p:cNvPr>
          <p:cNvGrpSpPr/>
          <p:nvPr/>
        </p:nvGrpSpPr>
        <p:grpSpPr>
          <a:xfrm>
            <a:off x="0" y="1507628"/>
            <a:ext cx="2520000" cy="5350372"/>
            <a:chOff x="0" y="1507628"/>
            <a:chExt cx="2520000" cy="5350372"/>
          </a:xfrm>
        </p:grpSpPr>
        <p:graphicFrame>
          <p:nvGraphicFramePr>
            <p:cNvPr id="13" name="Chart 12">
              <a:extLst>
                <a:ext uri="{FF2B5EF4-FFF2-40B4-BE49-F238E27FC236}">
                  <a16:creationId xmlns:a16="http://schemas.microsoft.com/office/drawing/2014/main" id="{B6169EF7-B60F-47F8-A48A-704987D9B43F}"/>
                </a:ext>
              </a:extLst>
            </p:cNvPr>
            <p:cNvGraphicFramePr>
              <a:graphicFrameLocks/>
            </p:cNvGraphicFramePr>
            <p:nvPr>
              <p:extLst>
                <p:ext uri="{D42A27DB-BD31-4B8C-83A1-F6EECF244321}">
                  <p14:modId xmlns:p14="http://schemas.microsoft.com/office/powerpoint/2010/main" val="3244219807"/>
                </p:ext>
              </p:extLst>
            </p:nvPr>
          </p:nvGraphicFramePr>
          <p:xfrm>
            <a:off x="0" y="1507628"/>
            <a:ext cx="2520000" cy="180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05904E12-E209-4E08-AAF3-3D638048E32F}"/>
                </a:ext>
              </a:extLst>
            </p:cNvPr>
            <p:cNvGraphicFramePr>
              <a:graphicFrameLocks/>
            </p:cNvGraphicFramePr>
            <p:nvPr>
              <p:extLst>
                <p:ext uri="{D42A27DB-BD31-4B8C-83A1-F6EECF244321}">
                  <p14:modId xmlns:p14="http://schemas.microsoft.com/office/powerpoint/2010/main" val="2804473748"/>
                </p:ext>
              </p:extLst>
            </p:nvPr>
          </p:nvGraphicFramePr>
          <p:xfrm>
            <a:off x="0" y="3307628"/>
            <a:ext cx="2520000" cy="180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8C27CBA5-6A3E-4C76-AF2E-4CAC0BA7CC45}"/>
                </a:ext>
              </a:extLst>
            </p:cNvPr>
            <p:cNvGraphicFramePr>
              <a:graphicFrameLocks/>
            </p:cNvGraphicFramePr>
            <p:nvPr>
              <p:extLst>
                <p:ext uri="{D42A27DB-BD31-4B8C-83A1-F6EECF244321}">
                  <p14:modId xmlns:p14="http://schemas.microsoft.com/office/powerpoint/2010/main" val="1953018756"/>
                </p:ext>
              </p:extLst>
            </p:nvPr>
          </p:nvGraphicFramePr>
          <p:xfrm>
            <a:off x="0" y="5058000"/>
            <a:ext cx="2520000" cy="180000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26" name="Group 25">
            <a:extLst>
              <a:ext uri="{FF2B5EF4-FFF2-40B4-BE49-F238E27FC236}">
                <a16:creationId xmlns:a16="http://schemas.microsoft.com/office/drawing/2014/main" id="{96CF765A-86AC-4141-95E8-531E600EB230}"/>
              </a:ext>
            </a:extLst>
          </p:cNvPr>
          <p:cNvGrpSpPr/>
          <p:nvPr/>
        </p:nvGrpSpPr>
        <p:grpSpPr>
          <a:xfrm>
            <a:off x="2463155" y="1498463"/>
            <a:ext cx="2703278" cy="5369970"/>
            <a:chOff x="2463155" y="1498463"/>
            <a:chExt cx="2703278" cy="5369970"/>
          </a:xfrm>
        </p:grpSpPr>
        <p:graphicFrame>
          <p:nvGraphicFramePr>
            <p:cNvPr id="16" name="Chart 15">
              <a:extLst>
                <a:ext uri="{FF2B5EF4-FFF2-40B4-BE49-F238E27FC236}">
                  <a16:creationId xmlns:a16="http://schemas.microsoft.com/office/drawing/2014/main" id="{F426C6F2-4632-4F19-B496-6FAEE2BB0914}"/>
                </a:ext>
              </a:extLst>
            </p:cNvPr>
            <p:cNvGraphicFramePr>
              <a:graphicFrameLocks/>
            </p:cNvGraphicFramePr>
            <p:nvPr>
              <p:extLst>
                <p:ext uri="{D42A27DB-BD31-4B8C-83A1-F6EECF244321}">
                  <p14:modId xmlns:p14="http://schemas.microsoft.com/office/powerpoint/2010/main" val="469600202"/>
                </p:ext>
              </p:extLst>
            </p:nvPr>
          </p:nvGraphicFramePr>
          <p:xfrm>
            <a:off x="2463155" y="1498463"/>
            <a:ext cx="2700000" cy="180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E64117A0-2A1B-4EFA-B6B7-5D2EA7F4AABD}"/>
                </a:ext>
              </a:extLst>
            </p:cNvPr>
            <p:cNvGraphicFramePr>
              <a:graphicFrameLocks/>
            </p:cNvGraphicFramePr>
            <p:nvPr>
              <p:extLst>
                <p:ext uri="{D42A27DB-BD31-4B8C-83A1-F6EECF244321}">
                  <p14:modId xmlns:p14="http://schemas.microsoft.com/office/powerpoint/2010/main" val="3649686628"/>
                </p:ext>
              </p:extLst>
            </p:nvPr>
          </p:nvGraphicFramePr>
          <p:xfrm>
            <a:off x="2463155" y="3314045"/>
            <a:ext cx="2700000" cy="180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1244644D-4B6F-4DC9-BE08-38624ACC27F5}"/>
                </a:ext>
              </a:extLst>
            </p:cNvPr>
            <p:cNvGraphicFramePr>
              <a:graphicFrameLocks/>
            </p:cNvGraphicFramePr>
            <p:nvPr>
              <p:extLst>
                <p:ext uri="{D42A27DB-BD31-4B8C-83A1-F6EECF244321}">
                  <p14:modId xmlns:p14="http://schemas.microsoft.com/office/powerpoint/2010/main" val="2560305611"/>
                </p:ext>
              </p:extLst>
            </p:nvPr>
          </p:nvGraphicFramePr>
          <p:xfrm>
            <a:off x="2466433" y="5068433"/>
            <a:ext cx="2700000" cy="1800000"/>
          </p:xfrm>
          <a:graphic>
            <a:graphicData uri="http://schemas.openxmlformats.org/drawingml/2006/chart">
              <c:chart xmlns:c="http://schemas.openxmlformats.org/drawingml/2006/chart" xmlns:r="http://schemas.openxmlformats.org/officeDocument/2006/relationships" r:id="rId7"/>
            </a:graphicData>
          </a:graphic>
        </p:graphicFrame>
      </p:grpSp>
      <p:grpSp>
        <p:nvGrpSpPr>
          <p:cNvPr id="25" name="Group 24">
            <a:extLst>
              <a:ext uri="{FF2B5EF4-FFF2-40B4-BE49-F238E27FC236}">
                <a16:creationId xmlns:a16="http://schemas.microsoft.com/office/drawing/2014/main" id="{5CEDA5F5-2D46-4524-B7D3-9C2EBCAE0AC3}"/>
              </a:ext>
            </a:extLst>
          </p:cNvPr>
          <p:cNvGrpSpPr/>
          <p:nvPr/>
        </p:nvGrpSpPr>
        <p:grpSpPr>
          <a:xfrm>
            <a:off x="4845377" y="1482881"/>
            <a:ext cx="2700000" cy="5352517"/>
            <a:chOff x="4854804" y="1505483"/>
            <a:chExt cx="2700000" cy="5352517"/>
          </a:xfrm>
        </p:grpSpPr>
        <p:graphicFrame>
          <p:nvGraphicFramePr>
            <p:cNvPr id="19" name="Chart 18">
              <a:extLst>
                <a:ext uri="{FF2B5EF4-FFF2-40B4-BE49-F238E27FC236}">
                  <a16:creationId xmlns:a16="http://schemas.microsoft.com/office/drawing/2014/main" id="{5A11412C-B4F9-4A0B-9E69-58D8B6214321}"/>
                </a:ext>
              </a:extLst>
            </p:cNvPr>
            <p:cNvGraphicFramePr>
              <a:graphicFrameLocks/>
            </p:cNvGraphicFramePr>
            <p:nvPr>
              <p:extLst>
                <p:ext uri="{D42A27DB-BD31-4B8C-83A1-F6EECF244321}">
                  <p14:modId xmlns:p14="http://schemas.microsoft.com/office/powerpoint/2010/main" val="2005684596"/>
                </p:ext>
              </p:extLst>
            </p:nvPr>
          </p:nvGraphicFramePr>
          <p:xfrm>
            <a:off x="4854804" y="1505483"/>
            <a:ext cx="2700000" cy="18000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0" name="Chart 19">
              <a:extLst>
                <a:ext uri="{FF2B5EF4-FFF2-40B4-BE49-F238E27FC236}">
                  <a16:creationId xmlns:a16="http://schemas.microsoft.com/office/drawing/2014/main" id="{3EA75DC6-F604-4AAF-9E0F-803EBDA74905}"/>
                </a:ext>
              </a:extLst>
            </p:cNvPr>
            <p:cNvGraphicFramePr>
              <a:graphicFrameLocks/>
            </p:cNvGraphicFramePr>
            <p:nvPr>
              <p:extLst>
                <p:ext uri="{D42A27DB-BD31-4B8C-83A1-F6EECF244321}">
                  <p14:modId xmlns:p14="http://schemas.microsoft.com/office/powerpoint/2010/main" val="2081327765"/>
                </p:ext>
              </p:extLst>
            </p:nvPr>
          </p:nvGraphicFramePr>
          <p:xfrm>
            <a:off x="4854804" y="3278865"/>
            <a:ext cx="2700000" cy="18000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1" name="Chart 20">
              <a:extLst>
                <a:ext uri="{FF2B5EF4-FFF2-40B4-BE49-F238E27FC236}">
                  <a16:creationId xmlns:a16="http://schemas.microsoft.com/office/drawing/2014/main" id="{EBF2EB11-7456-479E-8254-9956A7698EE6}"/>
                </a:ext>
              </a:extLst>
            </p:cNvPr>
            <p:cNvGraphicFramePr>
              <a:graphicFrameLocks/>
            </p:cNvGraphicFramePr>
            <p:nvPr>
              <p:extLst>
                <p:ext uri="{D42A27DB-BD31-4B8C-83A1-F6EECF244321}">
                  <p14:modId xmlns:p14="http://schemas.microsoft.com/office/powerpoint/2010/main" val="2043085428"/>
                </p:ext>
              </p:extLst>
            </p:nvPr>
          </p:nvGraphicFramePr>
          <p:xfrm>
            <a:off x="4854804" y="5058000"/>
            <a:ext cx="2700000" cy="1800000"/>
          </p:xfrm>
          <a:graphic>
            <a:graphicData uri="http://schemas.openxmlformats.org/drawingml/2006/chart">
              <c:chart xmlns:c="http://schemas.openxmlformats.org/drawingml/2006/chart" xmlns:r="http://schemas.openxmlformats.org/officeDocument/2006/relationships" r:id="rId10"/>
            </a:graphicData>
          </a:graphic>
        </p:graphicFrame>
      </p:grpSp>
      <p:sp>
        <p:nvSpPr>
          <p:cNvPr id="22" name="TextBox 21">
            <a:extLst>
              <a:ext uri="{FF2B5EF4-FFF2-40B4-BE49-F238E27FC236}">
                <a16:creationId xmlns:a16="http://schemas.microsoft.com/office/drawing/2014/main" id="{20464AE4-5C4B-4296-B643-8CD2021B770E}"/>
              </a:ext>
            </a:extLst>
          </p:cNvPr>
          <p:cNvSpPr txBox="1"/>
          <p:nvPr/>
        </p:nvSpPr>
        <p:spPr>
          <a:xfrm rot="16200000">
            <a:off x="6191030" y="3127319"/>
            <a:ext cx="4582501" cy="1338828"/>
          </a:xfrm>
          <a:prstGeom prst="rect">
            <a:avLst/>
          </a:prstGeom>
          <a:noFill/>
        </p:spPr>
        <p:txBody>
          <a:bodyPr wrap="square" rtlCol="0">
            <a:spAutoFit/>
          </a:bodyPr>
          <a:lstStyle/>
          <a:p>
            <a:r>
              <a:rPr lang="en-GB" sz="900" dirty="0">
                <a:solidFill>
                  <a:schemeClr val="bg2"/>
                </a:solidFill>
              </a:rPr>
              <a:t>Comparison of studies carried out in the UK vs rest of the world, based on number of participants</a:t>
            </a:r>
          </a:p>
          <a:p>
            <a:r>
              <a:rPr lang="en-GB" sz="900" dirty="0">
                <a:solidFill>
                  <a:schemeClr val="bg2"/>
                </a:solidFill>
              </a:rPr>
              <a:t>Only studies that met the inclusion criteria for the EU Position paper on annoyance (2002) and the annoyance systematic review for the WHO ENG 2018 are included.</a:t>
            </a:r>
          </a:p>
          <a:p>
            <a:r>
              <a:rPr lang="en-GB" sz="900" dirty="0">
                <a:solidFill>
                  <a:schemeClr val="bg2"/>
                </a:solidFill>
              </a:rPr>
              <a:t>Source:</a:t>
            </a:r>
          </a:p>
          <a:p>
            <a:r>
              <a:rPr lang="en-GB" sz="900" dirty="0">
                <a:solidFill>
                  <a:schemeClr val="bg2"/>
                </a:solidFill>
              </a:rPr>
              <a:t>Miedema and Oudshoorn | Environmental Health Perspectives 2001 109 (4)</a:t>
            </a:r>
          </a:p>
          <a:p>
            <a:r>
              <a:rPr lang="en-GB" sz="900" dirty="0">
                <a:solidFill>
                  <a:schemeClr val="bg2"/>
                </a:solidFill>
              </a:rPr>
              <a:t>Fields | NASA/CR-2001-211257</a:t>
            </a:r>
          </a:p>
          <a:p>
            <a:r>
              <a:rPr lang="en-GB" sz="900" dirty="0">
                <a:solidFill>
                  <a:schemeClr val="bg2"/>
                </a:solidFill>
              </a:rPr>
              <a:t>Guski et al. | Int. J. Environ. Res. Public Health 2017, 14, 1539</a:t>
            </a:r>
          </a:p>
          <a:p>
            <a:r>
              <a:rPr lang="en-GB" sz="900" dirty="0">
                <a:solidFill>
                  <a:schemeClr val="bg2"/>
                </a:solidFill>
              </a:rPr>
              <a:t>Guski et al. | </a:t>
            </a:r>
            <a:r>
              <a:rPr lang="en-GB" sz="900" dirty="0" err="1">
                <a:solidFill>
                  <a:schemeClr val="bg2"/>
                </a:solidFill>
              </a:rPr>
              <a:t>Euronoise</a:t>
            </a:r>
            <a:r>
              <a:rPr lang="en-GB" sz="900" dirty="0">
                <a:solidFill>
                  <a:schemeClr val="bg2"/>
                </a:solidFill>
              </a:rPr>
              <a:t> 2018</a:t>
            </a:r>
          </a:p>
        </p:txBody>
      </p:sp>
    </p:spTree>
    <p:extLst>
      <p:ext uri="{BB962C8B-B14F-4D97-AF65-F5344CB8AC3E}">
        <p14:creationId xmlns:p14="http://schemas.microsoft.com/office/powerpoint/2010/main" val="100449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04714-3570-4B55-B62F-7D38F886BE04}"/>
              </a:ext>
            </a:extLst>
          </p:cNvPr>
          <p:cNvSpPr>
            <a:spLocks noGrp="1"/>
          </p:cNvSpPr>
          <p:nvPr>
            <p:ph type="title"/>
          </p:nvPr>
        </p:nvSpPr>
        <p:spPr/>
        <p:txBody>
          <a:bodyPr/>
          <a:lstStyle/>
          <a:p>
            <a:r>
              <a:rPr lang="en-GB" dirty="0">
                <a:solidFill>
                  <a:schemeClr val="tx2"/>
                </a:solidFill>
              </a:rPr>
              <a:t>UK contribution to body of evidence – sleep disturbance</a:t>
            </a:r>
          </a:p>
        </p:txBody>
      </p:sp>
      <p:grpSp>
        <p:nvGrpSpPr>
          <p:cNvPr id="14" name="Group 13">
            <a:extLst>
              <a:ext uri="{FF2B5EF4-FFF2-40B4-BE49-F238E27FC236}">
                <a16:creationId xmlns:a16="http://schemas.microsoft.com/office/drawing/2014/main" id="{43D01F58-FA47-40F6-A9A3-9B587075610F}"/>
              </a:ext>
            </a:extLst>
          </p:cNvPr>
          <p:cNvGrpSpPr/>
          <p:nvPr/>
        </p:nvGrpSpPr>
        <p:grpSpPr>
          <a:xfrm>
            <a:off x="0" y="1458000"/>
            <a:ext cx="2520000" cy="5400000"/>
            <a:chOff x="0" y="1458000"/>
            <a:chExt cx="2520000" cy="5400000"/>
          </a:xfrm>
        </p:grpSpPr>
        <p:graphicFrame>
          <p:nvGraphicFramePr>
            <p:cNvPr id="4" name="Chart 3">
              <a:extLst>
                <a:ext uri="{FF2B5EF4-FFF2-40B4-BE49-F238E27FC236}">
                  <a16:creationId xmlns:a16="http://schemas.microsoft.com/office/drawing/2014/main" id="{814E1A29-FD05-40E4-BF5D-DC83CEAC4A75}"/>
                </a:ext>
              </a:extLst>
            </p:cNvPr>
            <p:cNvGraphicFramePr>
              <a:graphicFrameLocks/>
            </p:cNvGraphicFramePr>
            <p:nvPr>
              <p:extLst>
                <p:ext uri="{D42A27DB-BD31-4B8C-83A1-F6EECF244321}">
                  <p14:modId xmlns:p14="http://schemas.microsoft.com/office/powerpoint/2010/main" val="2070783655"/>
                </p:ext>
              </p:extLst>
            </p:nvPr>
          </p:nvGraphicFramePr>
          <p:xfrm>
            <a:off x="0" y="1458000"/>
            <a:ext cx="2520000" cy="180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54CC3FE-FDDB-49A6-8236-86B6331ED661}"/>
                </a:ext>
              </a:extLst>
            </p:cNvPr>
            <p:cNvGraphicFramePr>
              <a:graphicFrameLocks/>
            </p:cNvGraphicFramePr>
            <p:nvPr>
              <p:extLst>
                <p:ext uri="{D42A27DB-BD31-4B8C-83A1-F6EECF244321}">
                  <p14:modId xmlns:p14="http://schemas.microsoft.com/office/powerpoint/2010/main" val="2248781040"/>
                </p:ext>
              </p:extLst>
            </p:nvPr>
          </p:nvGraphicFramePr>
          <p:xfrm>
            <a:off x="0" y="3258000"/>
            <a:ext cx="2520000" cy="180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68D49407-393E-40E5-BA1D-77CB6B06D881}"/>
                </a:ext>
              </a:extLst>
            </p:cNvPr>
            <p:cNvGraphicFramePr>
              <a:graphicFrameLocks/>
            </p:cNvGraphicFramePr>
            <p:nvPr>
              <p:extLst>
                <p:ext uri="{D42A27DB-BD31-4B8C-83A1-F6EECF244321}">
                  <p14:modId xmlns:p14="http://schemas.microsoft.com/office/powerpoint/2010/main" val="3121385501"/>
                </p:ext>
              </p:extLst>
            </p:nvPr>
          </p:nvGraphicFramePr>
          <p:xfrm>
            <a:off x="0" y="5058000"/>
            <a:ext cx="2520000" cy="180000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18" name="Group 17">
            <a:extLst>
              <a:ext uri="{FF2B5EF4-FFF2-40B4-BE49-F238E27FC236}">
                <a16:creationId xmlns:a16="http://schemas.microsoft.com/office/drawing/2014/main" id="{6F6222DE-4530-4A86-8F38-057D22C7A3A6}"/>
              </a:ext>
            </a:extLst>
          </p:cNvPr>
          <p:cNvGrpSpPr/>
          <p:nvPr/>
        </p:nvGrpSpPr>
        <p:grpSpPr>
          <a:xfrm>
            <a:off x="2490820" y="1458000"/>
            <a:ext cx="2729180" cy="5400000"/>
            <a:chOff x="2490820" y="1458000"/>
            <a:chExt cx="2729180" cy="5400000"/>
          </a:xfrm>
        </p:grpSpPr>
        <p:graphicFrame>
          <p:nvGraphicFramePr>
            <p:cNvPr id="7" name="Chart 6">
              <a:extLst>
                <a:ext uri="{FF2B5EF4-FFF2-40B4-BE49-F238E27FC236}">
                  <a16:creationId xmlns:a16="http://schemas.microsoft.com/office/drawing/2014/main" id="{9299710B-D073-498F-8A8D-DCB285D37E4A}"/>
                </a:ext>
              </a:extLst>
            </p:cNvPr>
            <p:cNvGraphicFramePr>
              <a:graphicFrameLocks/>
            </p:cNvGraphicFramePr>
            <p:nvPr>
              <p:extLst>
                <p:ext uri="{D42A27DB-BD31-4B8C-83A1-F6EECF244321}">
                  <p14:modId xmlns:p14="http://schemas.microsoft.com/office/powerpoint/2010/main" val="2844510945"/>
                </p:ext>
              </p:extLst>
            </p:nvPr>
          </p:nvGraphicFramePr>
          <p:xfrm>
            <a:off x="2520000" y="1458000"/>
            <a:ext cx="2700000" cy="180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20785925-E324-44DD-A654-4B62A1F417C1}"/>
                </a:ext>
              </a:extLst>
            </p:cNvPr>
            <p:cNvGraphicFramePr>
              <a:graphicFrameLocks/>
            </p:cNvGraphicFramePr>
            <p:nvPr>
              <p:extLst>
                <p:ext uri="{D42A27DB-BD31-4B8C-83A1-F6EECF244321}">
                  <p14:modId xmlns:p14="http://schemas.microsoft.com/office/powerpoint/2010/main" val="511716130"/>
                </p:ext>
              </p:extLst>
            </p:nvPr>
          </p:nvGraphicFramePr>
          <p:xfrm>
            <a:off x="2490820" y="3258000"/>
            <a:ext cx="2700000" cy="180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a:extLst>
                <a:ext uri="{FF2B5EF4-FFF2-40B4-BE49-F238E27FC236}">
                  <a16:creationId xmlns:a16="http://schemas.microsoft.com/office/drawing/2014/main" id="{551587BD-A685-4995-8D55-EA3461481768}"/>
                </a:ext>
              </a:extLst>
            </p:cNvPr>
            <p:cNvGraphicFramePr>
              <a:graphicFrameLocks/>
            </p:cNvGraphicFramePr>
            <p:nvPr>
              <p:extLst>
                <p:ext uri="{D42A27DB-BD31-4B8C-83A1-F6EECF244321}">
                  <p14:modId xmlns:p14="http://schemas.microsoft.com/office/powerpoint/2010/main" val="2447660055"/>
                </p:ext>
              </p:extLst>
            </p:nvPr>
          </p:nvGraphicFramePr>
          <p:xfrm>
            <a:off x="2496202" y="5058000"/>
            <a:ext cx="2700000" cy="1800000"/>
          </p:xfrm>
          <a:graphic>
            <a:graphicData uri="http://schemas.openxmlformats.org/drawingml/2006/chart">
              <c:chart xmlns:c="http://schemas.openxmlformats.org/drawingml/2006/chart" xmlns:r="http://schemas.openxmlformats.org/officeDocument/2006/relationships" r:id="rId7"/>
            </a:graphicData>
          </a:graphic>
        </p:graphicFrame>
      </p:grpSp>
      <p:grpSp>
        <p:nvGrpSpPr>
          <p:cNvPr id="17" name="Group 16">
            <a:extLst>
              <a:ext uri="{FF2B5EF4-FFF2-40B4-BE49-F238E27FC236}">
                <a16:creationId xmlns:a16="http://schemas.microsoft.com/office/drawing/2014/main" id="{1F616D0E-8B96-4D3E-9629-03A132671D5E}"/>
              </a:ext>
            </a:extLst>
          </p:cNvPr>
          <p:cNvGrpSpPr/>
          <p:nvPr/>
        </p:nvGrpSpPr>
        <p:grpSpPr>
          <a:xfrm>
            <a:off x="4854804" y="1458000"/>
            <a:ext cx="2700000" cy="5400000"/>
            <a:chOff x="4854804" y="1458000"/>
            <a:chExt cx="2700000" cy="5400000"/>
          </a:xfrm>
        </p:grpSpPr>
        <p:graphicFrame>
          <p:nvGraphicFramePr>
            <p:cNvPr id="10" name="Chart 9">
              <a:extLst>
                <a:ext uri="{FF2B5EF4-FFF2-40B4-BE49-F238E27FC236}">
                  <a16:creationId xmlns:a16="http://schemas.microsoft.com/office/drawing/2014/main" id="{2D13167F-59FF-4A96-9AB1-EE9D40004F92}"/>
                </a:ext>
              </a:extLst>
            </p:cNvPr>
            <p:cNvGraphicFramePr>
              <a:graphicFrameLocks/>
            </p:cNvGraphicFramePr>
            <p:nvPr>
              <p:extLst>
                <p:ext uri="{D42A27DB-BD31-4B8C-83A1-F6EECF244321}">
                  <p14:modId xmlns:p14="http://schemas.microsoft.com/office/powerpoint/2010/main" val="2048673372"/>
                </p:ext>
              </p:extLst>
            </p:nvPr>
          </p:nvGraphicFramePr>
          <p:xfrm>
            <a:off x="4854804" y="1458000"/>
            <a:ext cx="2700000" cy="18000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1" name="Chart 10">
              <a:extLst>
                <a:ext uri="{FF2B5EF4-FFF2-40B4-BE49-F238E27FC236}">
                  <a16:creationId xmlns:a16="http://schemas.microsoft.com/office/drawing/2014/main" id="{2ED8A773-BAEF-420A-9998-463D828C2186}"/>
                </a:ext>
              </a:extLst>
            </p:cNvPr>
            <p:cNvGraphicFramePr>
              <a:graphicFrameLocks/>
            </p:cNvGraphicFramePr>
            <p:nvPr>
              <p:extLst>
                <p:ext uri="{D42A27DB-BD31-4B8C-83A1-F6EECF244321}">
                  <p14:modId xmlns:p14="http://schemas.microsoft.com/office/powerpoint/2010/main" val="1825711764"/>
                </p:ext>
              </p:extLst>
            </p:nvPr>
          </p:nvGraphicFramePr>
          <p:xfrm>
            <a:off x="4854804" y="3258000"/>
            <a:ext cx="2700000" cy="18000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2" name="Chart 11">
              <a:extLst>
                <a:ext uri="{FF2B5EF4-FFF2-40B4-BE49-F238E27FC236}">
                  <a16:creationId xmlns:a16="http://schemas.microsoft.com/office/drawing/2014/main" id="{A140A8DA-FE71-49B4-80CA-1645B4D0D684}"/>
                </a:ext>
              </a:extLst>
            </p:cNvPr>
            <p:cNvGraphicFramePr>
              <a:graphicFrameLocks/>
            </p:cNvGraphicFramePr>
            <p:nvPr>
              <p:extLst>
                <p:ext uri="{D42A27DB-BD31-4B8C-83A1-F6EECF244321}">
                  <p14:modId xmlns:p14="http://schemas.microsoft.com/office/powerpoint/2010/main" val="2811147065"/>
                </p:ext>
              </p:extLst>
            </p:nvPr>
          </p:nvGraphicFramePr>
          <p:xfrm>
            <a:off x="4854804" y="5058000"/>
            <a:ext cx="2700000" cy="1800000"/>
          </p:xfrm>
          <a:graphic>
            <a:graphicData uri="http://schemas.openxmlformats.org/drawingml/2006/chart">
              <c:chart xmlns:c="http://schemas.openxmlformats.org/drawingml/2006/chart" xmlns:r="http://schemas.openxmlformats.org/officeDocument/2006/relationships" r:id="rId10"/>
            </a:graphicData>
          </a:graphic>
        </p:graphicFrame>
      </p:grpSp>
      <p:sp>
        <p:nvSpPr>
          <p:cNvPr id="13" name="TextBox 12">
            <a:extLst>
              <a:ext uri="{FF2B5EF4-FFF2-40B4-BE49-F238E27FC236}">
                <a16:creationId xmlns:a16="http://schemas.microsoft.com/office/drawing/2014/main" id="{794E8027-723B-45DB-A5BE-F7282A79B542}"/>
              </a:ext>
            </a:extLst>
          </p:cNvPr>
          <p:cNvSpPr txBox="1"/>
          <p:nvPr/>
        </p:nvSpPr>
        <p:spPr>
          <a:xfrm rot="16200000">
            <a:off x="6302528" y="3287581"/>
            <a:ext cx="4605727" cy="1077218"/>
          </a:xfrm>
          <a:prstGeom prst="rect">
            <a:avLst/>
          </a:prstGeom>
          <a:noFill/>
        </p:spPr>
        <p:txBody>
          <a:bodyPr wrap="square" rtlCol="0">
            <a:spAutoFit/>
          </a:bodyPr>
          <a:lstStyle/>
          <a:p>
            <a:r>
              <a:rPr lang="en-GB" sz="800" dirty="0">
                <a:solidFill>
                  <a:schemeClr val="bg2"/>
                </a:solidFill>
              </a:rPr>
              <a:t>Comparison of studies carried out in the UK vs rest of the world, based on number of participants</a:t>
            </a:r>
          </a:p>
          <a:p>
            <a:r>
              <a:rPr lang="en-GB" sz="800" dirty="0">
                <a:solidFill>
                  <a:schemeClr val="bg2"/>
                </a:solidFill>
              </a:rPr>
              <a:t>Only studies that met the inclusion criteria for the EU working group position paper on night-time noise (2004) and the systematic review on sleep disturbance for the WHO ENG 2018 are included.</a:t>
            </a:r>
          </a:p>
          <a:p>
            <a:r>
              <a:rPr lang="en-GB" sz="800" dirty="0">
                <a:solidFill>
                  <a:schemeClr val="bg2"/>
                </a:solidFill>
              </a:rPr>
              <a:t>Source:</a:t>
            </a:r>
          </a:p>
          <a:p>
            <a:r>
              <a:rPr lang="en-GB" sz="800" dirty="0">
                <a:solidFill>
                  <a:schemeClr val="bg2"/>
                </a:solidFill>
              </a:rPr>
              <a:t>Miedema et al. | TNO </a:t>
            </a:r>
            <a:r>
              <a:rPr lang="en-GB" sz="800" dirty="0" err="1">
                <a:solidFill>
                  <a:schemeClr val="bg2"/>
                </a:solidFill>
              </a:rPr>
              <a:t>Inro</a:t>
            </a:r>
            <a:r>
              <a:rPr lang="en-GB" sz="800" dirty="0">
                <a:solidFill>
                  <a:schemeClr val="bg2"/>
                </a:solidFill>
              </a:rPr>
              <a:t> report 2002-59</a:t>
            </a:r>
          </a:p>
          <a:p>
            <a:r>
              <a:rPr lang="en-GB" sz="800" dirty="0">
                <a:solidFill>
                  <a:schemeClr val="bg2"/>
                </a:solidFill>
              </a:rPr>
              <a:t>Miedema &amp; Vos | TNO Into report 2004-15</a:t>
            </a:r>
          </a:p>
          <a:p>
            <a:r>
              <a:rPr lang="en-GB" sz="800" dirty="0" err="1">
                <a:solidFill>
                  <a:schemeClr val="bg2"/>
                </a:solidFill>
              </a:rPr>
              <a:t>Basner</a:t>
            </a:r>
            <a:r>
              <a:rPr lang="en-GB" sz="800" dirty="0">
                <a:solidFill>
                  <a:schemeClr val="bg2"/>
                </a:solidFill>
              </a:rPr>
              <a:t> &amp; McGuire | Int. J. Environ. Res. Public Health 2018, 15, 519</a:t>
            </a:r>
          </a:p>
        </p:txBody>
      </p:sp>
    </p:spTree>
    <p:extLst>
      <p:ext uri="{BB962C8B-B14F-4D97-AF65-F5344CB8AC3E}">
        <p14:creationId xmlns:p14="http://schemas.microsoft.com/office/powerpoint/2010/main" val="13982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A1A6E-2C54-4EC9-897D-4DDCFD84E243}"/>
              </a:ext>
            </a:extLst>
          </p:cNvPr>
          <p:cNvSpPr>
            <a:spLocks noGrp="1"/>
          </p:cNvSpPr>
          <p:nvPr>
            <p:ph type="title"/>
          </p:nvPr>
        </p:nvSpPr>
        <p:spPr/>
        <p:txBody>
          <a:bodyPr/>
          <a:lstStyle/>
          <a:p>
            <a:r>
              <a:rPr lang="en-GB" dirty="0">
                <a:solidFill>
                  <a:schemeClr val="tx2"/>
                </a:solidFill>
              </a:rPr>
              <a:t>Importance of local research</a:t>
            </a:r>
          </a:p>
        </p:txBody>
      </p:sp>
      <p:sp>
        <p:nvSpPr>
          <p:cNvPr id="4" name="Rectangle 3">
            <a:extLst>
              <a:ext uri="{FF2B5EF4-FFF2-40B4-BE49-F238E27FC236}">
                <a16:creationId xmlns:a16="http://schemas.microsoft.com/office/drawing/2014/main" id="{7ACAB80E-E871-430D-B8BE-8691AD28B14D}"/>
              </a:ext>
            </a:extLst>
          </p:cNvPr>
          <p:cNvSpPr/>
          <p:nvPr/>
        </p:nvSpPr>
        <p:spPr>
          <a:xfrm>
            <a:off x="82845" y="1944375"/>
            <a:ext cx="6560195" cy="4597990"/>
          </a:xfrm>
          <a:prstGeom prst="rect">
            <a:avLst/>
          </a:prstGeom>
        </p:spPr>
        <p:txBody>
          <a:bodyPr wrap="square">
            <a:spAutoFit/>
          </a:bodyPr>
          <a:lstStyle/>
          <a:p>
            <a:pPr>
              <a:lnSpc>
                <a:spcPct val="120000"/>
              </a:lnSpc>
            </a:pPr>
            <a:r>
              <a:rPr lang="en-GB" i="1" dirty="0"/>
              <a:t>“…for noise </a:t>
            </a:r>
            <a:r>
              <a:rPr lang="en-GB" sz="2000" i="1" dirty="0">
                <a:solidFill>
                  <a:schemeClr val="accent3"/>
                </a:solidFill>
              </a:rPr>
              <a:t>annoyance</a:t>
            </a:r>
            <a:r>
              <a:rPr lang="en-GB" i="1" dirty="0"/>
              <a:t>, for which there is often considerable heterogeneity in effect sizes of studies because </a:t>
            </a:r>
            <a:r>
              <a:rPr lang="en-GB" sz="2000" i="1" dirty="0">
                <a:solidFill>
                  <a:schemeClr val="accent3"/>
                </a:solidFill>
              </a:rPr>
              <a:t>estimates</a:t>
            </a:r>
            <a:r>
              <a:rPr lang="en-GB" i="1" dirty="0"/>
              <a:t> …are to some degree </a:t>
            </a:r>
            <a:r>
              <a:rPr lang="en-GB" sz="2000" i="1" dirty="0">
                <a:solidFill>
                  <a:schemeClr val="accent3"/>
                </a:solidFill>
              </a:rPr>
              <a:t>dependent on the situation and context</a:t>
            </a:r>
            <a:r>
              <a:rPr lang="en-GB" i="1" dirty="0"/>
              <a:t>. Furthermore, </a:t>
            </a:r>
            <a:r>
              <a:rPr lang="en-GB" sz="2400" i="1" dirty="0">
                <a:solidFill>
                  <a:schemeClr val="accent3"/>
                </a:solidFill>
              </a:rPr>
              <a:t>cultural differences around what is considered annoying are significant</a:t>
            </a:r>
            <a:r>
              <a:rPr lang="en-GB" i="1" dirty="0"/>
              <a:t>, even within Europe. … </a:t>
            </a:r>
            <a:r>
              <a:rPr lang="en-GB" sz="2400" i="1" dirty="0">
                <a:solidFill>
                  <a:schemeClr val="accent3"/>
                </a:solidFill>
              </a:rPr>
              <a:t>data and exposure–response curves derived in a local context should be applied whenever possible</a:t>
            </a:r>
            <a:r>
              <a:rPr lang="en-GB" sz="2000" i="1" dirty="0"/>
              <a:t> </a:t>
            </a:r>
            <a:r>
              <a:rPr lang="en-GB" i="1" dirty="0"/>
              <a:t>…. If, however, local data are not available, general exposure–response relationships can be applied, assuming that the local annoyance follows the generalized average annoyance.”</a:t>
            </a:r>
          </a:p>
          <a:p>
            <a:pPr algn="r">
              <a:lnSpc>
                <a:spcPct val="120000"/>
              </a:lnSpc>
            </a:pPr>
            <a:r>
              <a:rPr lang="en-GB" sz="1100" dirty="0">
                <a:solidFill>
                  <a:schemeClr val="bg2"/>
                </a:solidFill>
              </a:rPr>
              <a:t>WHO ENG2018 p.109</a:t>
            </a:r>
          </a:p>
        </p:txBody>
      </p:sp>
      <p:pic>
        <p:nvPicPr>
          <p:cNvPr id="5" name="Picture 4">
            <a:extLst>
              <a:ext uri="{FF2B5EF4-FFF2-40B4-BE49-F238E27FC236}">
                <a16:creationId xmlns:a16="http://schemas.microsoft.com/office/drawing/2014/main" id="{D5D90301-3C23-432B-8A55-CB2079F10B18}"/>
              </a:ext>
            </a:extLst>
          </p:cNvPr>
          <p:cNvPicPr>
            <a:picLocks noChangeAspect="1"/>
          </p:cNvPicPr>
          <p:nvPr/>
        </p:nvPicPr>
        <p:blipFill>
          <a:blip r:embed="rId2"/>
          <a:stretch>
            <a:fillRect/>
          </a:stretch>
        </p:blipFill>
        <p:spPr>
          <a:xfrm>
            <a:off x="6730738" y="114441"/>
            <a:ext cx="2325564" cy="3005831"/>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F563B86A-A47D-40AC-882B-1B5184929CB3}"/>
              </a:ext>
            </a:extLst>
          </p:cNvPr>
          <p:cNvSpPr/>
          <p:nvPr/>
        </p:nvSpPr>
        <p:spPr>
          <a:xfrm>
            <a:off x="6466788" y="3120272"/>
            <a:ext cx="2677212" cy="461665"/>
          </a:xfrm>
          <a:prstGeom prst="rect">
            <a:avLst/>
          </a:prstGeom>
        </p:spPr>
        <p:txBody>
          <a:bodyPr wrap="square">
            <a:spAutoFit/>
          </a:bodyPr>
          <a:lstStyle/>
          <a:p>
            <a:pPr algn="r"/>
            <a:r>
              <a:rPr lang="en-GB" sz="800" dirty="0">
                <a:hlinkClick r:id="rId3"/>
              </a:rPr>
              <a:t>http://www.euro.who.int/en/health-topics/environment-and-health/noise/environmental-noise-guidelines-for-the-european-region</a:t>
            </a:r>
            <a:endParaRPr lang="en-GB" sz="800" dirty="0"/>
          </a:p>
        </p:txBody>
      </p:sp>
    </p:spTree>
    <p:extLst>
      <p:ext uri="{BB962C8B-B14F-4D97-AF65-F5344CB8AC3E}">
        <p14:creationId xmlns:p14="http://schemas.microsoft.com/office/powerpoint/2010/main" val="1694315840"/>
      </p:ext>
    </p:extLst>
  </p:cSld>
  <p:clrMapOvr>
    <a:masterClrMapping/>
  </p:clrMapOvr>
</p:sld>
</file>

<file path=ppt/theme/theme1.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5_Office Theme">
  <a:themeElements>
    <a:clrScheme name="Custom 5 1">
      <a:dk1>
        <a:srgbClr val="000000"/>
      </a:dk1>
      <a:lt1>
        <a:srgbClr val="FFFFFF"/>
      </a:lt1>
      <a:dk2>
        <a:srgbClr val="00769F"/>
      </a:dk2>
      <a:lt2>
        <a:srgbClr val="898A8D"/>
      </a:lt2>
      <a:accent1>
        <a:srgbClr val="00AED7"/>
      </a:accent1>
      <a:accent2>
        <a:srgbClr val="FF6B00"/>
      </a:accent2>
      <a:accent3>
        <a:srgbClr val="B6358A"/>
      </a:accent3>
      <a:accent4>
        <a:srgbClr val="95C11E"/>
      </a:accent4>
      <a:accent5>
        <a:srgbClr val="00B0AB"/>
      </a:accent5>
      <a:accent6>
        <a:srgbClr val="FFC6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1034</Words>
  <Application>Microsoft Office PowerPoint</Application>
  <PresentationFormat>On-screen Show (4:3)</PresentationFormat>
  <Paragraphs>109</Paragraphs>
  <Slides>15</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Calibri</vt:lpstr>
      <vt:lpstr>Calibri Light</vt:lpstr>
      <vt:lpstr>Times New Roman</vt:lpstr>
      <vt:lpstr>Wingdings</vt:lpstr>
      <vt:lpstr>6_Office Theme</vt:lpstr>
      <vt:lpstr>5_Office Theme</vt:lpstr>
      <vt:lpstr>Sound and public health</vt:lpstr>
      <vt:lpstr>PowerPoint Presentation</vt:lpstr>
      <vt:lpstr>PowerPoint Presentation</vt:lpstr>
      <vt:lpstr>Sleep disturbance</vt:lpstr>
      <vt:lpstr>Mechanisms</vt:lpstr>
      <vt:lpstr>Health statistics</vt:lpstr>
      <vt:lpstr>UK contribution to body of evidence – long-term annoyance</vt:lpstr>
      <vt:lpstr>UK contribution to body of evidence – sleep disturbance</vt:lpstr>
      <vt:lpstr>Importance of local research</vt:lpstr>
      <vt:lpstr>Housing</vt:lpstr>
      <vt:lpstr>Sound insulation | Construction noise</vt:lpstr>
      <vt:lpstr>Indoor environment, climate change adaptation</vt:lpstr>
      <vt:lpstr>PowerPoint Presentation</vt:lpstr>
      <vt:lpstr>The social &amp; economic case for sound</vt:lpstr>
      <vt:lpstr>Heath-enhancing sound environments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2020-02-21T16:50:48Z</dcterms:created>
  <dcterms:modified xsi:type="dcterms:W3CDTF">2020-02-21T16:50:57Z</dcterms:modified>
</cp:coreProperties>
</file>