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368" r:id="rId3"/>
    <p:sldId id="369" r:id="rId4"/>
    <p:sldId id="366" r:id="rId5"/>
    <p:sldId id="362" r:id="rId6"/>
    <p:sldId id="363" r:id="rId7"/>
    <p:sldId id="373" r:id="rId8"/>
    <p:sldId id="349" r:id="rId9"/>
    <p:sldId id="353" r:id="rId10"/>
    <p:sldId id="330" r:id="rId11"/>
    <p:sldId id="361" r:id="rId12"/>
    <p:sldId id="358" r:id="rId13"/>
    <p:sldId id="354" r:id="rId14"/>
    <p:sldId id="374" r:id="rId15"/>
    <p:sldId id="375" r:id="rId16"/>
    <p:sldId id="386" r:id="rId17"/>
    <p:sldId id="379" r:id="rId18"/>
    <p:sldId id="380" r:id="rId19"/>
    <p:sldId id="382" r:id="rId20"/>
    <p:sldId id="385" r:id="rId21"/>
    <p:sldId id="383" r:id="rId22"/>
    <p:sldId id="384" r:id="rId23"/>
    <p:sldId id="387" r:id="rId24"/>
    <p:sldId id="280" r:id="rId25"/>
    <p:sldId id="289" r:id="rId26"/>
    <p:sldId id="282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Tom" initials="BT" lastIdx="11" clrIdx="0">
    <p:extLst>
      <p:ext uri="{19B8F6BF-5375-455C-9EA6-DF929625EA0E}">
        <p15:presenceInfo xmlns:p15="http://schemas.microsoft.com/office/powerpoint/2012/main" userId="Brian Tom" providerId="None"/>
      </p:ext>
    </p:extLst>
  </p:cmAuthor>
  <p:cmAuthor id="2" name="Sylvia" initials="S" lastIdx="3" clrIdx="1">
    <p:extLst>
      <p:ext uri="{19B8F6BF-5375-455C-9EA6-DF929625EA0E}">
        <p15:presenceInfo xmlns:p15="http://schemas.microsoft.com/office/powerpoint/2012/main" userId="1ca3a7f4ae5d0e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2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4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450164477550748"/>
          <c:y val="3.9167222222222221E-2"/>
          <c:w val="0.6787730748849391"/>
          <c:h val="0.828028065297393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marker>
              <c:spPr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835-4943-B63B-72B5FA69C435}"/>
              </c:ext>
            </c:extLst>
          </c:dPt>
          <c:dPt>
            <c:idx val="1"/>
            <c:marker>
              <c:spPr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835-4943-B63B-72B5FA69C435}"/>
              </c:ext>
            </c:extLst>
          </c:dPt>
          <c:dPt>
            <c:idx val="2"/>
            <c:marker>
              <c:spPr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835-4943-B63B-72B5FA69C435}"/>
              </c:ext>
            </c:extLst>
          </c:dPt>
          <c:dPt>
            <c:idx val="3"/>
            <c:marker>
              <c:spPr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835-4943-B63B-72B5FA69C435}"/>
              </c:ext>
            </c:extLst>
          </c:dPt>
          <c:dPt>
            <c:idx val="4"/>
            <c:marker>
              <c:spPr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835-4943-B63B-72B5FA69C435}"/>
              </c:ext>
            </c:extLst>
          </c:dPt>
          <c:dPt>
            <c:idx val="5"/>
            <c:marker>
              <c:spPr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4835-4943-B63B-72B5FA69C435}"/>
              </c:ext>
            </c:extLst>
          </c:dPt>
          <c:dPt>
            <c:idx val="6"/>
            <c:marker>
              <c:spPr>
                <a:solidFill>
                  <a:schemeClr val="accent3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835-4943-B63B-72B5FA69C435}"/>
              </c:ext>
            </c:extLst>
          </c:dPt>
          <c:dPt>
            <c:idx val="7"/>
            <c:marker>
              <c:spPr>
                <a:solidFill>
                  <a:schemeClr val="accent3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835-4943-B63B-72B5FA69C435}"/>
              </c:ext>
            </c:extLst>
          </c:dPt>
          <c:dPt>
            <c:idx val="8"/>
            <c:marker>
              <c:spPr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835-4943-B63B-72B5FA69C435}"/>
              </c:ext>
            </c:extLst>
          </c:dPt>
          <c:dPt>
            <c:idx val="9"/>
            <c:marker>
              <c:spPr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835-4943-B63B-72B5FA69C435}"/>
              </c:ext>
            </c:extLst>
          </c:dPt>
          <c:dLbls>
            <c:dLbl>
              <c:idx val="0"/>
              <c:layout>
                <c:manualLayout>
                  <c:x val="-3.027606637246133E-2"/>
                  <c:y val="4.4987471900830203E-2"/>
                </c:manualLayout>
              </c:layout>
              <c:spPr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35-4943-B63B-72B5FA69C435}"/>
                </c:ext>
              </c:extLst>
            </c:dLbl>
            <c:dLbl>
              <c:idx val="1"/>
              <c:layout>
                <c:manualLayout>
                  <c:x val="-3.555836006966246E-2"/>
                  <c:y val="4.9387540415056691E-2"/>
                </c:manualLayout>
              </c:layout>
              <c:spPr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35-4943-B63B-72B5FA69C435}"/>
                </c:ext>
              </c:extLst>
            </c:dLbl>
            <c:dLbl>
              <c:idx val="2"/>
              <c:layout>
                <c:manualLayout>
                  <c:x val="-2.9872055154471232E-2"/>
                  <c:y val="4.1687268935013046E-2"/>
                </c:manualLayout>
              </c:layout>
              <c:spPr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35-4943-B63B-72B5FA69C435}"/>
                </c:ext>
              </c:extLst>
            </c:dLbl>
            <c:dLbl>
              <c:idx val="3"/>
              <c:layout>
                <c:manualLayout>
                  <c:x val="-3.530240172505484E-2"/>
                  <c:y val="-4.8129122032629146E-2"/>
                </c:manualLayout>
              </c:layout>
              <c:spPr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35-4943-B63B-72B5FA69C435}"/>
                </c:ext>
              </c:extLst>
            </c:dLbl>
            <c:dLbl>
              <c:idx val="4"/>
              <c:spPr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835-4943-B63B-72B5FA69C435}"/>
                </c:ext>
              </c:extLst>
            </c:dLbl>
            <c:dLbl>
              <c:idx val="5"/>
              <c:spPr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835-4943-B63B-72B5FA69C435}"/>
                </c:ext>
              </c:extLst>
            </c:dLbl>
            <c:dLbl>
              <c:idx val="6"/>
              <c:spPr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835-4943-B63B-72B5FA69C435}"/>
                </c:ext>
              </c:extLst>
            </c:dLbl>
            <c:dLbl>
              <c:idx val="7"/>
              <c:layout>
                <c:manualLayout>
                  <c:x val="-3.6512196676302539E-2"/>
                  <c:y val="-5.1194072609922134E-2"/>
                </c:manualLayout>
              </c:layout>
              <c:spPr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35-4943-B63B-72B5FA69C435}"/>
                </c:ext>
              </c:extLst>
            </c:dLbl>
            <c:dLbl>
              <c:idx val="8"/>
              <c:layout>
                <c:manualLayout>
                  <c:x val="-2.8162731002406009E-2"/>
                  <c:y val="-4.2869897243818185E-2"/>
                </c:manualLayout>
              </c:layout>
              <c:spPr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35-4943-B63B-72B5FA69C435}"/>
                </c:ext>
              </c:extLst>
            </c:dLbl>
            <c:dLbl>
              <c:idx val="9"/>
              <c:spPr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/>
                  </a:pPr>
                  <a:endParaRPr lang="en-US"/>
                </a:p>
              </c:txPr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4835-4943-B63B-72B5FA69C4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dLblPos val="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Sheet1!$G$36:$G$44</c:f>
                <c:numCache>
                  <c:formatCode>General</c:formatCode>
                  <c:ptCount val="9"/>
                  <c:pt idx="0">
                    <c:v>7.9999999999999932E-3</c:v>
                  </c:pt>
                  <c:pt idx="1">
                    <c:v>1.3999999999999957E-2</c:v>
                  </c:pt>
                  <c:pt idx="2">
                    <c:v>1.4000000000000012E-2</c:v>
                  </c:pt>
                  <c:pt idx="3">
                    <c:v>9.000000000000008E-3</c:v>
                  </c:pt>
                  <c:pt idx="4">
                    <c:v>1.3000000000000012E-2</c:v>
                  </c:pt>
                  <c:pt idx="5">
                    <c:v>1.4000000000000012E-2</c:v>
                  </c:pt>
                  <c:pt idx="6">
                    <c:v>1.3000000000000012E-2</c:v>
                  </c:pt>
                  <c:pt idx="7">
                    <c:v>0.121</c:v>
                  </c:pt>
                  <c:pt idx="8">
                    <c:v>0.12</c:v>
                  </c:pt>
                </c:numCache>
              </c:numRef>
            </c:plus>
            <c:minus>
              <c:numRef>
                <c:f>Sheet1!$F$36:$F$44</c:f>
                <c:numCache>
                  <c:formatCode>General</c:formatCode>
                  <c:ptCount val="9"/>
                  <c:pt idx="0">
                    <c:v>7.0000000000000062E-3</c:v>
                  </c:pt>
                  <c:pt idx="1">
                    <c:v>1.3000000000000012E-2</c:v>
                  </c:pt>
                  <c:pt idx="2">
                    <c:v>1.3999999999999901E-2</c:v>
                  </c:pt>
                  <c:pt idx="3">
                    <c:v>9.000000000000008E-3</c:v>
                  </c:pt>
                  <c:pt idx="4">
                    <c:v>1.4000000000000012E-2</c:v>
                  </c:pt>
                  <c:pt idx="5">
                    <c:v>1.2000000000000011E-2</c:v>
                  </c:pt>
                  <c:pt idx="6">
                    <c:v>1.2999999999999984E-2</c:v>
                  </c:pt>
                  <c:pt idx="7">
                    <c:v>0.12</c:v>
                  </c:pt>
                  <c:pt idx="8">
                    <c:v>0.122</c:v>
                  </c:pt>
                </c:numCache>
              </c:numRef>
            </c:minus>
          </c:errBars>
          <c:xVal>
            <c:numRef>
              <c:f>Sheet1!$C$36:$C$44</c:f>
              <c:numCache>
                <c:formatCode>General</c:formatCode>
                <c:ptCount val="9"/>
                <c:pt idx="0">
                  <c:v>9.6000000000000002E-2</c:v>
                </c:pt>
                <c:pt idx="1">
                  <c:v>0.33500000000000002</c:v>
                </c:pt>
                <c:pt idx="2">
                  <c:v>0.56899999999999995</c:v>
                </c:pt>
                <c:pt idx="3">
                  <c:v>0.29699999999999999</c:v>
                </c:pt>
                <c:pt idx="4">
                  <c:v>0.438</c:v>
                </c:pt>
                <c:pt idx="5">
                  <c:v>0.26500000000000001</c:v>
                </c:pt>
                <c:pt idx="6">
                  <c:v>0.184</c:v>
                </c:pt>
                <c:pt idx="7">
                  <c:v>0.32200000000000001</c:v>
                </c:pt>
                <c:pt idx="8">
                  <c:v>0.495</c:v>
                </c:pt>
              </c:numCache>
            </c:numRef>
          </c:xVal>
          <c:yVal>
            <c:numRef>
              <c:f>Sheet1!$H$36:$H$44</c:f>
              <c:numCache>
                <c:formatCode>General</c:formatCode>
                <c:ptCount val="9"/>
                <c:pt idx="0">
                  <c:v>2.9</c:v>
                </c:pt>
                <c:pt idx="1">
                  <c:v>1.9</c:v>
                </c:pt>
                <c:pt idx="2">
                  <c:v>0.9</c:v>
                </c:pt>
                <c:pt idx="3">
                  <c:v>3.1</c:v>
                </c:pt>
                <c:pt idx="4">
                  <c:v>2.1</c:v>
                </c:pt>
                <c:pt idx="5">
                  <c:v>1.1000000000000001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835-4943-B63B-72B5FA69C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652480"/>
        <c:axId val="117654656"/>
      </c:scatterChart>
      <c:valAx>
        <c:axId val="117652480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Probability</a:t>
                </a:r>
              </a:p>
            </c:rich>
          </c:tx>
          <c:layout>
            <c:manualLayout>
              <c:xMode val="edge"/>
              <c:yMode val="edge"/>
              <c:x val="0.60119990898181763"/>
              <c:y val="0.925675740256614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17654656"/>
        <c:crosses val="autoZero"/>
        <c:crossBetween val="midCat"/>
        <c:majorUnit val="1"/>
      </c:valAx>
      <c:valAx>
        <c:axId val="117654656"/>
        <c:scaling>
          <c:orientation val="minMax"/>
          <c:max val="3.5"/>
          <c:min val="0.5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numFmt formatCode="#,##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17652480"/>
        <c:crosses val="autoZero"/>
        <c:crossBetween val="midCat"/>
        <c:majorUnit val="1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 w="6350"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0.12594</cdr:y>
    </cdr:from>
    <cdr:to>
      <cdr:x>0.26487</cdr:x>
      <cdr:y>0.24624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0" y="415436"/>
          <a:ext cx="1768928" cy="396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b="0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Probability of ICU admission given hospitalisation</a:t>
          </a:r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0.01703</cdr:x>
      <cdr:y>0.41259</cdr:y>
    </cdr:from>
    <cdr:to>
      <cdr:x>0.26064</cdr:x>
      <cdr:y>0.5329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C201495E-038D-404C-A26C-481044D561DA}"/>
            </a:ext>
          </a:extLst>
        </cdr:cNvPr>
        <cdr:cNvSpPr txBox="1"/>
      </cdr:nvSpPr>
      <cdr:spPr>
        <a:xfrm xmlns:a="http://schemas.openxmlformats.org/drawingml/2006/main">
          <a:off x="114300" y="1360954"/>
          <a:ext cx="1634844" cy="396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b="0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Probability of non-ICU in-hospital</a:t>
          </a:r>
          <a:r>
            <a:rPr lang="en-US" sz="9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900" b="0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death</a:t>
          </a:r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0.66279</cdr:y>
    </cdr:from>
    <cdr:to>
      <cdr:x>0.26487</cdr:x>
      <cdr:y>0.7831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0827E0A5-1C28-4FFA-A341-A10E9FCA57D5}"/>
            </a:ext>
          </a:extLst>
        </cdr:cNvPr>
        <cdr:cNvSpPr txBox="1"/>
      </cdr:nvSpPr>
      <cdr:spPr>
        <a:xfrm xmlns:a="http://schemas.openxmlformats.org/drawingml/2006/main">
          <a:off x="0" y="2186265"/>
          <a:ext cx="1768928" cy="396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b="0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Probability of non-ICU recovery/discharge</a:t>
          </a:r>
          <a:endParaRPr lang="en-GB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0F994-D6BF-4242-9D7D-5FF9E79AB86D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7FFEC-D809-4A97-BDAC-CC3D63AEC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75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1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3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8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EF5E-129C-4E2D-8289-B1DA35C7E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59C3E-D8DE-49D3-9ED9-717986CB0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48262-8362-4DFF-A2C5-5295854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6093F-D0ED-4FD7-984C-2DC48F58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83720-357C-4138-9591-10926E4D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1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E559-C5AF-426A-87B1-1C8FDBD9E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97E35-E447-4866-B000-022B78FE5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5FF4-0606-49AC-A790-FB7D3AFD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3080-6F08-4314-AC03-EEFCD5C1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AED1E-1A3C-422C-8D6C-FCA894CB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49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636E9-1F9F-4C6E-894D-E69070210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5BDB8-F48D-4FD9-B335-6ABB79200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E8EB-1527-4E88-ABC9-30240D0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EF0ED-D4AA-4AA0-AA5A-B0F4005E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BB5C8-6967-473A-9BAE-B382D5C3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83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B678-5C82-4AEC-907C-9BD0410E7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03E7-ADAD-4379-8FE9-17385D668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368F2-7D8C-447B-8600-F257F48C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27AAD-1CBD-4342-B5E0-49960B5F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BCD0A-D34D-4BB6-B254-4EFEFC26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50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F389-A796-461F-B943-B735B3C17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D803A-94DB-4AF6-8117-B43834B65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76B9-3AE4-4BBC-B8B4-032FB086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398-C0B9-4C0A-9E51-17C220DD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643F-310E-4868-B5C9-51AD2A4F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3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5741D-68BB-43B6-A2BE-44DA9209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F88D1-F45F-4F6A-8725-57ABB98CE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F5623-8607-444C-A90A-69409DFD0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D30F0-BC06-4830-B2A5-7CDB1F07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CE5F1-5AA7-4F74-A4E2-6A488D02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47D9C-DC92-4630-8511-3AFCFF4F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3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2E97-D95E-4785-A724-5C3C8440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1880-11D8-4F10-B103-C83D38049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33E37-857D-49F0-BE8B-AAAB44CF2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F2B91E-CDAB-4B76-999C-21821731D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B82FF-3E5C-42D7-9347-3F4D60F98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9311D-B0AC-447C-BCAF-D45BD232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223277-29CB-4886-94D7-66C9EDCB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4DB0CA-9D4B-4EFE-924A-683BFE87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6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B1EF-9A49-4AE2-8FA4-6B177286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6BFEB-42C4-4A7A-AED1-90541945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4C9E6-D5D4-4FBC-A87C-86566C6C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A91C9-E570-4429-A042-F3784FEF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89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216E6E-220D-4EE7-983E-5425D77B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E67760-6520-467E-B4B5-8F7072CB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F262E-509A-4E21-92EC-A4E5FAB8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87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1B0A-CBA7-4289-800B-081AFD40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8DA49-BF9B-41C6-B5AF-9C30D6097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0C9B7-D176-4EB5-8020-5B23A33CC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B12ED-F9D4-43D0-A74D-1DC7298A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D7306-349D-4290-89B6-A344D1D5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38CC9-A44B-42CA-8A62-0E504484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17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9328-A951-4A7B-AE59-190FE931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5549D8-486B-4CC6-98C0-CAB8B94A0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A7D17-DFC4-4EA6-8077-B49DE8E7D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2C532-E59A-4B57-9C2A-82B0B243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5B97E-2AD0-4249-8D77-8B3E3B1A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F7A2-F12C-45E9-9C89-97A1C99D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1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03062-B7B4-4445-A1DD-7A6B73C9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F88A2-560B-422C-A674-F03AE0D17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0E56C-BBD4-43FD-B9A6-436BA4E8E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F2CE6-2DA0-4B17-9C26-FDE9D27CBC7A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ACAC8-C4B7-49C7-BE6B-333F1F21A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75523-8D41-42C7-952E-CC5D1B326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E34FB-C9C6-4CE3-A76E-BA47D1FD9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95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21" Type="http://schemas.openxmlformats.org/officeDocument/2006/relationships/image" Target="../media/image33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24" Type="http://schemas.openxmlformats.org/officeDocument/2006/relationships/image" Target="../media/image36.PN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5.tiff"/><Relationship Id="rId10" Type="http://schemas.openxmlformats.org/officeDocument/2006/relationships/image" Target="../media/image23.jp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g"/><Relationship Id="rId2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375FC-9BF5-421C-BC31-14E90E5C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AF7098-8BC1-48B9-A6E4-EC0B6982A1C9}"/>
              </a:ext>
            </a:extLst>
          </p:cNvPr>
          <p:cNvSpPr txBox="1">
            <a:spLocks/>
          </p:cNvSpPr>
          <p:nvPr/>
        </p:nvSpPr>
        <p:spPr>
          <a:xfrm>
            <a:off x="1524000" y="2245809"/>
            <a:ext cx="9144000" cy="1564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Tackling Covid-19: Statistics in action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C300E680-A284-4272-B089-D5D9EFEAF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7B179886-DDCD-4015-BA66-A5471F61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41">
            <a:extLst>
              <a:ext uri="{FF2B5EF4-FFF2-40B4-BE49-F238E27FC236}">
                <a16:creationId xmlns:a16="http://schemas.microsoft.com/office/drawing/2014/main" id="{4BD54886-15E4-4FDE-AAC8-E1D04D34B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34A88E20-3E55-4135-96C8-DF7FF1B3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id="{38D432F9-E5B4-47D7-ADB7-22720234F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72E2112-D834-4EF8-961F-B4A6ACC7C6CB}"/>
              </a:ext>
            </a:extLst>
          </p:cNvPr>
          <p:cNvSpPr txBox="1">
            <a:spLocks/>
          </p:cNvSpPr>
          <p:nvPr/>
        </p:nvSpPr>
        <p:spPr>
          <a:xfrm>
            <a:off x="1524000" y="3947050"/>
            <a:ext cx="9829800" cy="5725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Sylvia Richardson  MRC Biostatistics Unit (BSU) University of Cambridge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EEBAE5-EA43-4B20-A7FA-11D1BD22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7"/>
          <a:stretch/>
        </p:blipFill>
        <p:spPr>
          <a:xfrm>
            <a:off x="873305" y="436185"/>
            <a:ext cx="3262900" cy="9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1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7" y="5529884"/>
            <a:ext cx="5806440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RECOVERY trial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21B27-B9C8-4B48-BD24-64ACC35F333C}"/>
              </a:ext>
            </a:extLst>
          </p:cNvPr>
          <p:cNvSpPr txBox="1"/>
          <p:nvPr/>
        </p:nvSpPr>
        <p:spPr>
          <a:xfrm>
            <a:off x="6096000" y="273563"/>
            <a:ext cx="581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BSU Lead Thomas Jaki</a:t>
            </a:r>
          </a:p>
          <a:p>
            <a:pPr algn="ctr"/>
            <a:r>
              <a:rPr lang="en-GB" dirty="0"/>
              <a:t> Co-Investigator and Member of Steering Group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AFA278-D3F1-419D-81C1-9141C8DCC4B2}"/>
              </a:ext>
            </a:extLst>
          </p:cNvPr>
          <p:cNvSpPr txBox="1"/>
          <p:nvPr/>
        </p:nvSpPr>
        <p:spPr>
          <a:xfrm>
            <a:off x="1097789" y="401558"/>
            <a:ext cx="195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175 NHS hospitals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1B8474-059B-4AAE-943E-FF3AA975CDFE}"/>
              </a:ext>
            </a:extLst>
          </p:cNvPr>
          <p:cNvSpPr txBox="1"/>
          <p:nvPr/>
        </p:nvSpPr>
        <p:spPr>
          <a:xfrm>
            <a:off x="6647687" y="2191869"/>
            <a:ext cx="367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Almost 1000 patients from 132 hospitals recruited in the first 15 days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78B54A-B223-447E-88CC-A81360155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5"/>
          <a:stretch/>
        </p:blipFill>
        <p:spPr>
          <a:xfrm>
            <a:off x="-114300" y="1207902"/>
            <a:ext cx="6106727" cy="37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1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7" y="5529884"/>
            <a:ext cx="5806440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RECOVERY trial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387FE-2BE4-481E-9F57-96C1DBD58955}"/>
              </a:ext>
            </a:extLst>
          </p:cNvPr>
          <p:cNvSpPr txBox="1"/>
          <p:nvPr/>
        </p:nvSpPr>
        <p:spPr>
          <a:xfrm>
            <a:off x="6096000" y="273563"/>
            <a:ext cx="581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BSU Lead Thomas Jaki</a:t>
            </a:r>
          </a:p>
          <a:p>
            <a:pPr algn="ctr"/>
            <a:r>
              <a:rPr lang="en-GB" dirty="0"/>
              <a:t> Co-Investigator and Member of Steering Group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D9743-83A4-4E2E-9D96-52CFA3B3A560}"/>
              </a:ext>
            </a:extLst>
          </p:cNvPr>
          <p:cNvSpPr txBox="1"/>
          <p:nvPr/>
        </p:nvSpPr>
        <p:spPr>
          <a:xfrm>
            <a:off x="1097789" y="401558"/>
            <a:ext cx="195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175 NHS hospitals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AFED-ED0F-414B-9CC2-CA22BC18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1222988"/>
            <a:ext cx="9143999" cy="36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5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1247" y="5529884"/>
            <a:ext cx="5806440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RECOVERY trial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AFF9D-3EC8-467D-8D0D-E7426E993C0D}"/>
              </a:ext>
            </a:extLst>
          </p:cNvPr>
          <p:cNvSpPr txBox="1"/>
          <p:nvPr/>
        </p:nvSpPr>
        <p:spPr>
          <a:xfrm>
            <a:off x="7534655" y="965199"/>
            <a:ext cx="4171923" cy="402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1542 patients </a:t>
            </a:r>
            <a:r>
              <a:rPr lang="en-US" sz="2000" dirty="0" err="1"/>
              <a:t>randomised</a:t>
            </a:r>
            <a:r>
              <a:rPr lang="en-US" sz="2000" dirty="0"/>
              <a:t> to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hydroxychloriquine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3132 patients </a:t>
            </a:r>
            <a:r>
              <a:rPr lang="en-US" sz="2000" dirty="0" err="1"/>
              <a:t>randomised</a:t>
            </a:r>
            <a:r>
              <a:rPr lang="en-US" sz="2000" dirty="0"/>
              <a:t> to usual care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25.7% vs 23.5%, RR 1.11 [0.98-1.26]  p=0.1 for 28 days mortality endpoint.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5430A-29D9-4C7D-A845-7199A02179EF}"/>
              </a:ext>
            </a:extLst>
          </p:cNvPr>
          <p:cNvSpPr txBox="1"/>
          <p:nvPr/>
        </p:nvSpPr>
        <p:spPr>
          <a:xfrm>
            <a:off x="6096000" y="273563"/>
            <a:ext cx="581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BSU Lead Thomas Jaki</a:t>
            </a:r>
          </a:p>
          <a:p>
            <a:pPr algn="ctr"/>
            <a:r>
              <a:rPr lang="en-GB" dirty="0"/>
              <a:t> Co-Investigator and Member of Steering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D73F5-9FF8-4041-B318-94F3BA35AD0B}"/>
              </a:ext>
            </a:extLst>
          </p:cNvPr>
          <p:cNvSpPr txBox="1"/>
          <p:nvPr/>
        </p:nvSpPr>
        <p:spPr>
          <a:xfrm>
            <a:off x="1097789" y="401558"/>
            <a:ext cx="301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175 NHS hospitals</a:t>
            </a:r>
          </a:p>
          <a:p>
            <a:endParaRPr lang="en-GB" dirty="0"/>
          </a:p>
          <a:p>
            <a:r>
              <a:rPr lang="en-GB" dirty="0"/>
              <a:t>&gt; 11,000 patients recruited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6E96BB-C6CD-4CFE-B43F-B1111B310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7"/>
          <a:stretch/>
        </p:blipFill>
        <p:spPr>
          <a:xfrm>
            <a:off x="-85725" y="1233306"/>
            <a:ext cx="7346605" cy="357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3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1ABF9-A624-44DD-8CC1-9D9B4D42B9ED}"/>
              </a:ext>
            </a:extLst>
          </p:cNvPr>
          <p:cNvSpPr txBox="1">
            <a:spLocks/>
          </p:cNvSpPr>
          <p:nvPr/>
        </p:nvSpPr>
        <p:spPr>
          <a:xfrm>
            <a:off x="841247" y="5529884"/>
            <a:ext cx="5806440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RECOVERY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FCB9C-ECF8-4535-91FB-460FDA244BCB}"/>
              </a:ext>
            </a:extLst>
          </p:cNvPr>
          <p:cNvSpPr txBox="1"/>
          <p:nvPr/>
        </p:nvSpPr>
        <p:spPr>
          <a:xfrm>
            <a:off x="8311843" y="881000"/>
            <a:ext cx="3880158" cy="402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2104 patients </a:t>
            </a:r>
            <a:r>
              <a:rPr lang="en-US" sz="2000" dirty="0" err="1"/>
              <a:t>randomised</a:t>
            </a:r>
            <a:r>
              <a:rPr lang="en-US" sz="2000" dirty="0"/>
              <a:t> to dexamethasone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4321 patients </a:t>
            </a:r>
            <a:r>
              <a:rPr lang="en-US" sz="2000" dirty="0" err="1"/>
              <a:t>randomised</a:t>
            </a:r>
            <a:r>
              <a:rPr lang="en-US" sz="2000" dirty="0"/>
              <a:t> to usual care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RR 0.65 [0.48-0.88] p=0.0003 for 28 days mortality endpoint in ventilated patients.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8357F-71AC-4AE0-9156-1E0B31202D47}"/>
              </a:ext>
            </a:extLst>
          </p:cNvPr>
          <p:cNvSpPr txBox="1"/>
          <p:nvPr/>
        </p:nvSpPr>
        <p:spPr>
          <a:xfrm>
            <a:off x="6158144" y="255356"/>
            <a:ext cx="581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BSU Lead Thomas Jaki</a:t>
            </a:r>
          </a:p>
          <a:p>
            <a:pPr algn="ctr"/>
            <a:r>
              <a:rPr lang="en-GB" dirty="0"/>
              <a:t> Co-Investigator and Member of Steering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F9321-9ED1-43D4-A972-4A24F1EAE1D8}"/>
              </a:ext>
            </a:extLst>
          </p:cNvPr>
          <p:cNvSpPr txBox="1"/>
          <p:nvPr/>
        </p:nvSpPr>
        <p:spPr>
          <a:xfrm>
            <a:off x="1097789" y="401558"/>
            <a:ext cx="301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175 NHS hospitals</a:t>
            </a:r>
          </a:p>
          <a:p>
            <a:endParaRPr lang="en-GB" dirty="0"/>
          </a:p>
          <a:p>
            <a:r>
              <a:rPr lang="en-GB" dirty="0"/>
              <a:t>&gt; 11,500 patients recruited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AA235E-9448-4200-AC36-4931DDBEC88A}"/>
              </a:ext>
            </a:extLst>
          </p:cNvPr>
          <p:cNvGrpSpPr/>
          <p:nvPr/>
        </p:nvGrpSpPr>
        <p:grpSpPr>
          <a:xfrm>
            <a:off x="-93702" y="1226130"/>
            <a:ext cx="8244203" cy="3563982"/>
            <a:chOff x="-93702" y="1226130"/>
            <a:chExt cx="8244203" cy="3563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5E9419-19D5-42DD-B2C2-02D1174B7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12"/>
            <a:stretch/>
          </p:blipFill>
          <p:spPr>
            <a:xfrm>
              <a:off x="-93702" y="1226130"/>
              <a:ext cx="7440308" cy="35614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2CE0CC-A8AB-4391-AA34-102E25B40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10"/>
            <a:stretch/>
          </p:blipFill>
          <p:spPr>
            <a:xfrm>
              <a:off x="7078443" y="1228685"/>
              <a:ext cx="1072058" cy="356142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94228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D56C0-D2F7-43CB-B630-A73EB14723FE}"/>
              </a:ext>
            </a:extLst>
          </p:cNvPr>
          <p:cNvSpPr txBox="1">
            <a:spLocks/>
          </p:cNvSpPr>
          <p:nvPr/>
        </p:nvSpPr>
        <p:spPr>
          <a:xfrm>
            <a:off x="841247" y="5529884"/>
            <a:ext cx="5806440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RECOVERY trial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481EA8-5F30-4744-8D4B-25A35E2E4096}"/>
              </a:ext>
            </a:extLst>
          </p:cNvPr>
          <p:cNvSpPr txBox="1">
            <a:spLocks/>
          </p:cNvSpPr>
          <p:nvPr/>
        </p:nvSpPr>
        <p:spPr>
          <a:xfrm>
            <a:off x="8175022" y="1297489"/>
            <a:ext cx="3827588" cy="339795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Evaluation of treatments </a:t>
            </a:r>
            <a:r>
              <a:rPr lang="en-US" sz="2000" dirty="0"/>
              <a:t>at pace has been enabled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Integrity and validity of results </a:t>
            </a:r>
            <a:r>
              <a:rPr lang="en-US" sz="2000" dirty="0"/>
              <a:t>has been maintained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Unpinning methodological research </a:t>
            </a:r>
            <a:r>
              <a:rPr lang="en-US" sz="2000" dirty="0"/>
              <a:t>on adaptive designs was 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547E5-8BF5-4E80-872B-1DB1B6F583A0}"/>
              </a:ext>
            </a:extLst>
          </p:cNvPr>
          <p:cNvSpPr txBox="1"/>
          <p:nvPr/>
        </p:nvSpPr>
        <p:spPr>
          <a:xfrm>
            <a:off x="6096000" y="273563"/>
            <a:ext cx="581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BSU Lead Thomas Jaki</a:t>
            </a:r>
          </a:p>
          <a:p>
            <a:pPr algn="ctr"/>
            <a:r>
              <a:rPr lang="en-GB" dirty="0"/>
              <a:t> Co-Investigator and Member of Steering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A445E-BADF-464A-9019-932F3D994C50}"/>
              </a:ext>
            </a:extLst>
          </p:cNvPr>
          <p:cNvSpPr txBox="1"/>
          <p:nvPr/>
        </p:nvSpPr>
        <p:spPr>
          <a:xfrm>
            <a:off x="1097789" y="401558"/>
            <a:ext cx="195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175 NHS hospitals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3BD517-9771-4FC1-8DBC-E0FCD1213F1A}"/>
              </a:ext>
            </a:extLst>
          </p:cNvPr>
          <p:cNvGrpSpPr/>
          <p:nvPr/>
        </p:nvGrpSpPr>
        <p:grpSpPr>
          <a:xfrm>
            <a:off x="-83126" y="1220870"/>
            <a:ext cx="8186329" cy="3561427"/>
            <a:chOff x="-83126" y="1220870"/>
            <a:chExt cx="8186329" cy="3561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DA0925-C00E-44F0-A3EF-1D26B3338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84"/>
            <a:stretch/>
          </p:blipFill>
          <p:spPr>
            <a:xfrm>
              <a:off x="-83126" y="1231476"/>
              <a:ext cx="7429731" cy="352998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DD9E0D-26B4-41E0-B28A-DE3185827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10"/>
            <a:stretch/>
          </p:blipFill>
          <p:spPr>
            <a:xfrm>
              <a:off x="7031145" y="1220870"/>
              <a:ext cx="1072058" cy="356142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2645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FC8B04-BE9D-4CFF-BF65-166012E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 fontScale="90000"/>
          </a:bodyPr>
          <a:lstStyle/>
          <a:p>
            <a:r>
              <a:rPr lang="en-GB" dirty="0"/>
              <a:t>III ICU Resource and Clinical Management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00CA3-DC96-4B89-9415-D0F083ED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835" y="1921780"/>
            <a:ext cx="9488770" cy="4427728"/>
          </a:xfrm>
        </p:spPr>
        <p:txBody>
          <a:bodyPr anchor="t">
            <a:normAutofit fontScale="92500" lnSpcReduction="20000"/>
          </a:bodyPr>
          <a:lstStyle/>
          <a:p>
            <a:r>
              <a:rPr lang="en-GB" sz="2400" dirty="0"/>
              <a:t>Covid-19 places a huge burden on health care resources, in particular on Intensive Care Units (ICU) </a:t>
            </a:r>
          </a:p>
          <a:p>
            <a:r>
              <a:rPr lang="en-GB" sz="2400" dirty="0"/>
              <a:t>Knowing how to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target care to patients in most need </a:t>
            </a:r>
            <a:r>
              <a:rPr lang="en-GB" sz="2400" dirty="0"/>
              <a:t>is important</a:t>
            </a:r>
          </a:p>
          <a:p>
            <a:r>
              <a:rPr lang="en-GB" sz="2400" dirty="0"/>
              <a:t>Involvement in HDRUK- Alan Turing Institute DECOVID </a:t>
            </a:r>
            <a:r>
              <a:rPr lang="en-GB" sz="2400"/>
              <a:t>project with a </a:t>
            </a:r>
            <a:r>
              <a:rPr lang="en-GB" sz="2400" dirty="0"/>
              <a:t>BSU led team (Goudie)</a:t>
            </a:r>
          </a:p>
          <a:p>
            <a:r>
              <a:rPr lang="en-GB" sz="2400" dirty="0"/>
              <a:t>The COVID-19 study of Electronic Care Records  (BSU Lead Goudie) was initiated 10</a:t>
            </a:r>
            <a:r>
              <a:rPr lang="en-GB" sz="2400" baseline="30000" dirty="0"/>
              <a:t>th</a:t>
            </a:r>
            <a:r>
              <a:rPr lang="en-GB" sz="2400" dirty="0"/>
              <a:t> March at Addenbrooke’s hospital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Focus on detailed follow up of ICU patients, e.g. ventilatory settings</a:t>
            </a:r>
          </a:p>
          <a:p>
            <a:pPr lvl="1"/>
            <a:r>
              <a:rPr lang="en-GB" sz="2000" dirty="0"/>
              <a:t> The raw dataset involves more than 1 million rows of vital signs and time stamped ventilation data !</a:t>
            </a:r>
          </a:p>
          <a:p>
            <a:endParaRPr lang="en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7B4FEB-4CE6-4678-BB67-D81AF49E19A3}"/>
              </a:ext>
            </a:extLst>
          </p:cNvPr>
          <p:cNvGrpSpPr/>
          <p:nvPr/>
        </p:nvGrpSpPr>
        <p:grpSpPr>
          <a:xfrm>
            <a:off x="1405402" y="4135644"/>
            <a:ext cx="10357554" cy="1030716"/>
            <a:chOff x="1218971" y="3948424"/>
            <a:chExt cx="10357554" cy="1030716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1372F223-1A99-47DA-B92F-C3371B2B3DFF}"/>
                </a:ext>
              </a:extLst>
            </p:cNvPr>
            <p:cNvSpPr/>
            <p:nvPr/>
          </p:nvSpPr>
          <p:spPr>
            <a:xfrm>
              <a:off x="1351614" y="3948424"/>
              <a:ext cx="10224911" cy="16933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8EB138-3589-4BBE-8005-E75CAC0D2970}"/>
                </a:ext>
              </a:extLst>
            </p:cNvPr>
            <p:cNvSpPr txBox="1"/>
            <p:nvPr/>
          </p:nvSpPr>
          <p:spPr>
            <a:xfrm>
              <a:off x="1218971" y="4252695"/>
              <a:ext cx="1322221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Start</a:t>
              </a:r>
            </a:p>
            <a:p>
              <a:r>
                <a:rPr lang="en-GB" sz="2000" dirty="0"/>
                <a:t>10</a:t>
              </a:r>
              <a:r>
                <a:rPr lang="en-GB" sz="2000" baseline="30000" dirty="0"/>
                <a:t>th</a:t>
              </a:r>
              <a:r>
                <a:rPr lang="en-GB" sz="2000" dirty="0"/>
                <a:t> March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E6E399-3F8B-4B63-A882-DDF715A84DDF}"/>
                </a:ext>
              </a:extLst>
            </p:cNvPr>
            <p:cNvSpPr txBox="1"/>
            <p:nvPr/>
          </p:nvSpPr>
          <p:spPr>
            <a:xfrm>
              <a:off x="2913689" y="4252695"/>
              <a:ext cx="1322221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Protocol</a:t>
              </a:r>
            </a:p>
            <a:p>
              <a:r>
                <a:rPr lang="en-GB" sz="2000" dirty="0"/>
                <a:t>20</a:t>
              </a:r>
              <a:r>
                <a:rPr lang="en-GB" sz="2000" baseline="30000" dirty="0"/>
                <a:t>th</a:t>
              </a:r>
              <a:r>
                <a:rPr lang="en-GB" sz="2000" dirty="0"/>
                <a:t> March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D14DBE-5CA6-4E01-A802-00DD2EC40CE5}"/>
                </a:ext>
              </a:extLst>
            </p:cNvPr>
            <p:cNvSpPr txBox="1"/>
            <p:nvPr/>
          </p:nvSpPr>
          <p:spPr>
            <a:xfrm>
              <a:off x="4411300" y="4271254"/>
              <a:ext cx="1597489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HRA approval</a:t>
              </a:r>
            </a:p>
            <a:p>
              <a:r>
                <a:rPr lang="en-GB" sz="2000" dirty="0"/>
                <a:t>  3</a:t>
              </a:r>
              <a:r>
                <a:rPr lang="en-GB" sz="2000" baseline="30000" dirty="0"/>
                <a:t>rd</a:t>
              </a:r>
              <a:r>
                <a:rPr lang="en-GB" sz="2000" dirty="0"/>
                <a:t> April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5ACDAA-BE6B-4BD5-AFC2-FB08D09D22F0}"/>
                </a:ext>
              </a:extLst>
            </p:cNvPr>
            <p:cNvSpPr txBox="1"/>
            <p:nvPr/>
          </p:nvSpPr>
          <p:spPr>
            <a:xfrm>
              <a:off x="6061241" y="4263984"/>
              <a:ext cx="2075120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Initial data extract</a:t>
              </a:r>
            </a:p>
            <a:p>
              <a:r>
                <a:rPr lang="en-GB" sz="2000" dirty="0"/>
                <a:t>  10</a:t>
              </a:r>
              <a:r>
                <a:rPr lang="en-GB" sz="2000" baseline="30000" dirty="0"/>
                <a:t>rd</a:t>
              </a:r>
              <a:r>
                <a:rPr lang="en-GB" sz="2000" dirty="0"/>
                <a:t> April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78B594-F7FF-4EDA-AF3A-57B7164A4A82}"/>
                </a:ext>
              </a:extLst>
            </p:cNvPr>
            <p:cNvSpPr txBox="1"/>
            <p:nvPr/>
          </p:nvSpPr>
          <p:spPr>
            <a:xfrm>
              <a:off x="9192615" y="4257647"/>
              <a:ext cx="2089739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Data in safe haven</a:t>
              </a:r>
            </a:p>
            <a:p>
              <a:r>
                <a:rPr lang="en-GB" sz="2000" dirty="0"/>
                <a:t>  4</a:t>
              </a:r>
              <a:r>
                <a:rPr lang="en-GB" sz="2000" baseline="30000" dirty="0"/>
                <a:t>th</a:t>
              </a:r>
              <a:r>
                <a:rPr lang="en-GB" sz="2000" dirty="0"/>
                <a:t> June</a:t>
              </a:r>
            </a:p>
          </p:txBody>
        </p:sp>
        <p:sp>
          <p:nvSpPr>
            <p:cNvPr id="5" name="Arrow: Up 4">
              <a:extLst>
                <a:ext uri="{FF2B5EF4-FFF2-40B4-BE49-F238E27FC236}">
                  <a16:creationId xmlns:a16="http://schemas.microsoft.com/office/drawing/2014/main" id="{F6021FC3-F8D6-4345-94D0-AD863E38D5DC}"/>
                </a:ext>
              </a:extLst>
            </p:cNvPr>
            <p:cNvSpPr/>
            <p:nvPr/>
          </p:nvSpPr>
          <p:spPr>
            <a:xfrm>
              <a:off x="3440736" y="4075095"/>
              <a:ext cx="53080" cy="2354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Up 14">
              <a:extLst>
                <a:ext uri="{FF2B5EF4-FFF2-40B4-BE49-F238E27FC236}">
                  <a16:creationId xmlns:a16="http://schemas.microsoft.com/office/drawing/2014/main" id="{8BF09C6F-7233-47E8-AE05-C517BCD5A91F}"/>
                </a:ext>
              </a:extLst>
            </p:cNvPr>
            <p:cNvSpPr/>
            <p:nvPr/>
          </p:nvSpPr>
          <p:spPr>
            <a:xfrm>
              <a:off x="1847547" y="4075095"/>
              <a:ext cx="53080" cy="2354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Up 15">
              <a:extLst>
                <a:ext uri="{FF2B5EF4-FFF2-40B4-BE49-F238E27FC236}">
                  <a16:creationId xmlns:a16="http://schemas.microsoft.com/office/drawing/2014/main" id="{900CA560-79C7-4B9D-B576-0C90995191B6}"/>
                </a:ext>
              </a:extLst>
            </p:cNvPr>
            <p:cNvSpPr/>
            <p:nvPr/>
          </p:nvSpPr>
          <p:spPr>
            <a:xfrm>
              <a:off x="5114877" y="4104303"/>
              <a:ext cx="53080" cy="2354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row: Up 16">
              <a:extLst>
                <a:ext uri="{FF2B5EF4-FFF2-40B4-BE49-F238E27FC236}">
                  <a16:creationId xmlns:a16="http://schemas.microsoft.com/office/drawing/2014/main" id="{85970F75-DFFC-49BA-8065-716D76B34B4F}"/>
                </a:ext>
              </a:extLst>
            </p:cNvPr>
            <p:cNvSpPr/>
            <p:nvPr/>
          </p:nvSpPr>
          <p:spPr>
            <a:xfrm>
              <a:off x="6912308" y="4104303"/>
              <a:ext cx="53080" cy="2354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80964843-72B8-4030-A78C-8B43AB0FF900}"/>
                </a:ext>
              </a:extLst>
            </p:cNvPr>
            <p:cNvSpPr/>
            <p:nvPr/>
          </p:nvSpPr>
          <p:spPr>
            <a:xfrm>
              <a:off x="10145113" y="4104303"/>
              <a:ext cx="53080" cy="23548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3851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9F67-BD05-4044-BDFE-8425FCD8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5" y="405304"/>
            <a:ext cx="4944152" cy="1622321"/>
          </a:xfrm>
        </p:spPr>
        <p:txBody>
          <a:bodyPr>
            <a:normAutofit/>
          </a:bodyPr>
          <a:lstStyle/>
          <a:p>
            <a:r>
              <a:rPr lang="en-GB" dirty="0"/>
              <a:t>Ventilated Covid-19 patient trajectories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C4809-1818-4D4B-BFB7-221B4CAD9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5" y="2027625"/>
            <a:ext cx="4944151" cy="4639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Question:</a:t>
            </a:r>
            <a:r>
              <a:rPr lang="en-GB" sz="2000" dirty="0"/>
              <a:t> Does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compliance of the lung in the first 24 hours </a:t>
            </a:r>
            <a:r>
              <a:rPr lang="en-GB" sz="2000" dirty="0"/>
              <a:t>discriminates clinical trajectories of ventilated Covid-19 patients?</a:t>
            </a:r>
          </a:p>
          <a:p>
            <a:pPr marL="0" indent="0">
              <a:buNone/>
            </a:pPr>
            <a:r>
              <a:rPr lang="en-GB" sz="2000" b="1" dirty="0"/>
              <a:t>Data: </a:t>
            </a:r>
            <a:r>
              <a:rPr lang="en-GB" sz="2000" dirty="0"/>
              <a:t>77 ventilated patients at Addenbrookes classified into 2 compliance groups (52 weak/15 good)</a:t>
            </a:r>
          </a:p>
          <a:p>
            <a:pPr marL="0" indent="0">
              <a:buNone/>
            </a:pPr>
            <a:r>
              <a:rPr lang="en-GB" sz="2000" b="1" dirty="0"/>
              <a:t>Results:</a:t>
            </a:r>
            <a:endParaRPr lang="en-GB" sz="2000" dirty="0"/>
          </a:p>
          <a:p>
            <a:r>
              <a:rPr lang="en-GB" sz="2000" dirty="0"/>
              <a:t>more than 2 weeks of ventilation was required by 49% of patients in one group vs 29% in the other group. </a:t>
            </a:r>
          </a:p>
          <a:p>
            <a:r>
              <a:rPr lang="en-GB" sz="2000" dirty="0"/>
              <a:t>Surprisingly mortality at 21 days between the two groups is very similar (33% vs 36%).</a:t>
            </a:r>
          </a:p>
          <a:p>
            <a:pPr marL="0" indent="0">
              <a:buNone/>
            </a:pPr>
            <a:r>
              <a:rPr lang="en-GB" sz="2000" b="1" dirty="0"/>
              <a:t>Next project</a:t>
            </a:r>
            <a:r>
              <a:rPr lang="en-GB" sz="2000" dirty="0"/>
              <a:t>: identify in-hospital markers of COVID-19 severity</a:t>
            </a:r>
          </a:p>
          <a:p>
            <a:endParaRPr lang="en-GB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B504F4-BEA2-4959-B31B-330BB660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09" y="1005585"/>
            <a:ext cx="4475531" cy="371469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41932E-206D-4562-B598-16F425CD3363}"/>
              </a:ext>
            </a:extLst>
          </p:cNvPr>
          <p:cNvSpPr txBox="1"/>
          <p:nvPr/>
        </p:nvSpPr>
        <p:spPr>
          <a:xfrm>
            <a:off x="7242096" y="5168076"/>
            <a:ext cx="401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Competing-risks analysis of outcomes for COVID-19 patients using Epic EHR </a:t>
            </a:r>
            <a:r>
              <a:rPr lang="en-GB" dirty="0">
                <a:solidFill>
                  <a:prstClr val="black"/>
                </a:solidFill>
              </a:rPr>
              <a:t>data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20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FC8B04-BE9D-4CFF-BF65-166012E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GB" dirty="0"/>
              <a:t>IV Evaluating severity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00CA3-DC96-4B89-9415-D0F083ED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908" y="1892016"/>
            <a:ext cx="10670111" cy="4041648"/>
          </a:xfrm>
        </p:spPr>
        <p:txBody>
          <a:bodyPr anchor="t">
            <a:normAutofit/>
          </a:bodyPr>
          <a:lstStyle/>
          <a:p>
            <a:r>
              <a:rPr lang="en-GB" sz="2400" dirty="0"/>
              <a:t>Aim is to quantify severity &amp; characterise the disease course</a:t>
            </a:r>
          </a:p>
          <a:p>
            <a:r>
              <a:rPr lang="en-GB" sz="2400" dirty="0"/>
              <a:t>Transitions and length of stay</a:t>
            </a:r>
          </a:p>
          <a:p>
            <a:endParaRPr lang="en-GB" sz="2400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5B17314-0072-4846-85FD-FC16A6AADE78}"/>
              </a:ext>
            </a:extLst>
          </p:cNvPr>
          <p:cNvGrpSpPr/>
          <p:nvPr/>
        </p:nvGrpSpPr>
        <p:grpSpPr>
          <a:xfrm>
            <a:off x="1463586" y="4348232"/>
            <a:ext cx="1326077" cy="749978"/>
            <a:chOff x="397279" y="3241829"/>
            <a:chExt cx="1438182" cy="914400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F403F4CD-B84D-43CC-B08D-AAAF3804C829}"/>
                </a:ext>
              </a:extLst>
            </p:cNvPr>
            <p:cNvSpPr/>
            <p:nvPr/>
          </p:nvSpPr>
          <p:spPr>
            <a:xfrm>
              <a:off x="397279" y="3241829"/>
              <a:ext cx="1438182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78AA44A-8738-440A-87E7-55ECDB1E8D79}"/>
                </a:ext>
              </a:extLst>
            </p:cNvPr>
            <p:cNvSpPr txBox="1"/>
            <p:nvPr/>
          </p:nvSpPr>
          <p:spPr>
            <a:xfrm>
              <a:off x="650300" y="3489880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Infected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36EFFE9-D74B-4AC8-83A7-A175A3A35DCF}"/>
              </a:ext>
            </a:extLst>
          </p:cNvPr>
          <p:cNvGrpSpPr/>
          <p:nvPr/>
        </p:nvGrpSpPr>
        <p:grpSpPr>
          <a:xfrm>
            <a:off x="3322603" y="4863153"/>
            <a:ext cx="1326077" cy="749978"/>
            <a:chOff x="2662297" y="3209849"/>
            <a:chExt cx="1438182" cy="914400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5216D2E6-6E22-4A25-8E30-E5CAC0B9827B}"/>
                </a:ext>
              </a:extLst>
            </p:cNvPr>
            <p:cNvSpPr/>
            <p:nvPr/>
          </p:nvSpPr>
          <p:spPr>
            <a:xfrm>
              <a:off x="2662297" y="3209849"/>
              <a:ext cx="1438182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99A48E6-DD69-4F97-B967-A38E7F74C5ED}"/>
                </a:ext>
              </a:extLst>
            </p:cNvPr>
            <p:cNvSpPr txBox="1"/>
            <p:nvPr/>
          </p:nvSpPr>
          <p:spPr>
            <a:xfrm>
              <a:off x="2684324" y="3500308"/>
              <a:ext cx="1413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Symptomatic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11114DD-CC71-4D03-95DB-50E572BF1E38}"/>
              </a:ext>
            </a:extLst>
          </p:cNvPr>
          <p:cNvGrpSpPr/>
          <p:nvPr/>
        </p:nvGrpSpPr>
        <p:grpSpPr>
          <a:xfrm>
            <a:off x="5828033" y="4882203"/>
            <a:ext cx="1326077" cy="749978"/>
            <a:chOff x="5212203" y="3218799"/>
            <a:chExt cx="1438182" cy="914400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84D87B49-0B11-4868-A140-A71B81F88C47}"/>
                </a:ext>
              </a:extLst>
            </p:cNvPr>
            <p:cNvSpPr/>
            <p:nvPr/>
          </p:nvSpPr>
          <p:spPr>
            <a:xfrm>
              <a:off x="5212203" y="3218799"/>
              <a:ext cx="1438182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3238AF4-31EF-446D-8E7B-463405E2C1F2}"/>
                </a:ext>
              </a:extLst>
            </p:cNvPr>
            <p:cNvSpPr txBox="1"/>
            <p:nvPr/>
          </p:nvSpPr>
          <p:spPr>
            <a:xfrm>
              <a:off x="5264893" y="3404370"/>
              <a:ext cx="1332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Hospitalised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53ACCE3-56C4-4435-8470-9BCC665C17CB}"/>
              </a:ext>
            </a:extLst>
          </p:cNvPr>
          <p:cNvGrpSpPr/>
          <p:nvPr/>
        </p:nvGrpSpPr>
        <p:grpSpPr>
          <a:xfrm>
            <a:off x="3175908" y="3448658"/>
            <a:ext cx="1410415" cy="749978"/>
            <a:chOff x="2926858" y="4862120"/>
            <a:chExt cx="1529650" cy="914400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A0262C36-EE5C-485A-A786-A74F340468A2}"/>
                </a:ext>
              </a:extLst>
            </p:cNvPr>
            <p:cNvSpPr/>
            <p:nvPr/>
          </p:nvSpPr>
          <p:spPr>
            <a:xfrm>
              <a:off x="3004119" y="4862120"/>
              <a:ext cx="1438182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DBDD16D-05DD-4DBA-ABFC-1DE10C481385}"/>
                </a:ext>
              </a:extLst>
            </p:cNvPr>
            <p:cNvSpPr txBox="1"/>
            <p:nvPr/>
          </p:nvSpPr>
          <p:spPr>
            <a:xfrm>
              <a:off x="2926858" y="5134653"/>
              <a:ext cx="152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Asymptomatic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3E54CDB-842B-4941-B145-B77FBA407C72}"/>
              </a:ext>
            </a:extLst>
          </p:cNvPr>
          <p:cNvGrpSpPr/>
          <p:nvPr/>
        </p:nvGrpSpPr>
        <p:grpSpPr>
          <a:xfrm>
            <a:off x="7896626" y="4745613"/>
            <a:ext cx="1326077" cy="749978"/>
            <a:chOff x="8413072" y="2090807"/>
            <a:chExt cx="1438182" cy="914400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BFAAC320-7AC2-45E0-8422-1A5B161CECAF}"/>
                </a:ext>
              </a:extLst>
            </p:cNvPr>
            <p:cNvSpPr/>
            <p:nvPr/>
          </p:nvSpPr>
          <p:spPr>
            <a:xfrm>
              <a:off x="8413072" y="2090807"/>
              <a:ext cx="1438182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FDF022E-0F5F-473B-A0FE-CFEE4F3B0996}"/>
                </a:ext>
              </a:extLst>
            </p:cNvPr>
            <p:cNvSpPr txBox="1"/>
            <p:nvPr/>
          </p:nvSpPr>
          <p:spPr>
            <a:xfrm>
              <a:off x="8870179" y="2368323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ICU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5D03C0B-EF20-48C7-9B7C-D7CCE46041C9}"/>
              </a:ext>
            </a:extLst>
          </p:cNvPr>
          <p:cNvGrpSpPr/>
          <p:nvPr/>
        </p:nvGrpSpPr>
        <p:grpSpPr>
          <a:xfrm>
            <a:off x="9551151" y="3865314"/>
            <a:ext cx="1326077" cy="749978"/>
            <a:chOff x="8413072" y="3405326"/>
            <a:chExt cx="1438182" cy="914400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9F91F05D-D32B-425D-A2B4-4608D47F3148}"/>
                </a:ext>
              </a:extLst>
            </p:cNvPr>
            <p:cNvSpPr/>
            <p:nvPr/>
          </p:nvSpPr>
          <p:spPr>
            <a:xfrm>
              <a:off x="8413072" y="3405326"/>
              <a:ext cx="1438182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97BC2F0-004E-4683-A908-92186401DEBD}"/>
                </a:ext>
              </a:extLst>
            </p:cNvPr>
            <p:cNvSpPr txBox="1"/>
            <p:nvPr/>
          </p:nvSpPr>
          <p:spPr>
            <a:xfrm>
              <a:off x="8460420" y="3550289"/>
              <a:ext cx="13328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Hospitalised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after ICU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E13E203-02A1-4662-916C-71D61E1F95F6}"/>
              </a:ext>
            </a:extLst>
          </p:cNvPr>
          <p:cNvGrpSpPr/>
          <p:nvPr/>
        </p:nvGrpSpPr>
        <p:grpSpPr>
          <a:xfrm>
            <a:off x="9596724" y="5518463"/>
            <a:ext cx="1326077" cy="749978"/>
            <a:chOff x="8413072" y="4719845"/>
            <a:chExt cx="1438182" cy="914400"/>
          </a:xfrm>
          <a:solidFill>
            <a:schemeClr val="tx1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80919D20-B767-40E4-9710-73739D41B7FE}"/>
                </a:ext>
              </a:extLst>
            </p:cNvPr>
            <p:cNvSpPr/>
            <p:nvPr/>
          </p:nvSpPr>
          <p:spPr>
            <a:xfrm>
              <a:off x="8413072" y="4719845"/>
              <a:ext cx="1438182" cy="9144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A4B7258-3B31-4E03-AF23-D75C40C8341C}"/>
                </a:ext>
              </a:extLst>
            </p:cNvPr>
            <p:cNvSpPr txBox="1"/>
            <p:nvPr/>
          </p:nvSpPr>
          <p:spPr>
            <a:xfrm>
              <a:off x="8751813" y="4949988"/>
              <a:ext cx="75001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Death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BC07C57-61B1-4033-972D-7BBC8BD4E315}"/>
              </a:ext>
            </a:extLst>
          </p:cNvPr>
          <p:cNvGrpSpPr/>
          <p:nvPr/>
        </p:nvGrpSpPr>
        <p:grpSpPr>
          <a:xfrm>
            <a:off x="5617183" y="3333100"/>
            <a:ext cx="1326077" cy="749978"/>
            <a:chOff x="5177613" y="3229983"/>
            <a:chExt cx="1438182" cy="9144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39A7A0B7-2E94-4D69-9143-87FEC39D6827}"/>
                </a:ext>
              </a:extLst>
            </p:cNvPr>
            <p:cNvSpPr/>
            <p:nvPr/>
          </p:nvSpPr>
          <p:spPr>
            <a:xfrm>
              <a:off x="5177613" y="3229983"/>
              <a:ext cx="1438182" cy="9144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AACCAFB-9819-4507-9E66-8A7F4F8561AF}"/>
                </a:ext>
              </a:extLst>
            </p:cNvPr>
            <p:cNvSpPr txBox="1"/>
            <p:nvPr/>
          </p:nvSpPr>
          <p:spPr>
            <a:xfrm>
              <a:off x="5310960" y="3446507"/>
              <a:ext cx="1169488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Recovered</a:t>
              </a:r>
            </a:p>
          </p:txBody>
        </p:sp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658A2D1-A3E9-4C22-809D-3D82E5C598B0}"/>
              </a:ext>
            </a:extLst>
          </p:cNvPr>
          <p:cNvCxnSpPr/>
          <p:nvPr/>
        </p:nvCxnSpPr>
        <p:spPr>
          <a:xfrm flipV="1">
            <a:off x="2071979" y="3737800"/>
            <a:ext cx="1006327" cy="4421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51BB199-F832-4F7A-843A-09914A909A7F}"/>
              </a:ext>
            </a:extLst>
          </p:cNvPr>
          <p:cNvCxnSpPr>
            <a:cxnSpLocks/>
          </p:cNvCxnSpPr>
          <p:nvPr/>
        </p:nvCxnSpPr>
        <p:spPr>
          <a:xfrm flipV="1">
            <a:off x="4679868" y="4180211"/>
            <a:ext cx="1097903" cy="522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25C4B72-1A91-4FD4-818D-6C344C5F65F9}"/>
              </a:ext>
            </a:extLst>
          </p:cNvPr>
          <p:cNvCxnSpPr/>
          <p:nvPr/>
        </p:nvCxnSpPr>
        <p:spPr>
          <a:xfrm>
            <a:off x="4990891" y="5221201"/>
            <a:ext cx="5631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1397BD3-74F7-49B0-B279-24C291874653}"/>
              </a:ext>
            </a:extLst>
          </p:cNvPr>
          <p:cNvCxnSpPr/>
          <p:nvPr/>
        </p:nvCxnSpPr>
        <p:spPr>
          <a:xfrm>
            <a:off x="7283162" y="5206067"/>
            <a:ext cx="5631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9487FE5-3EDF-4A66-9A6E-F85FDD382CED}"/>
              </a:ext>
            </a:extLst>
          </p:cNvPr>
          <p:cNvCxnSpPr>
            <a:cxnSpLocks/>
          </p:cNvCxnSpPr>
          <p:nvPr/>
        </p:nvCxnSpPr>
        <p:spPr>
          <a:xfrm>
            <a:off x="4794220" y="3843029"/>
            <a:ext cx="7598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BEC03F7-752E-4BCC-AABE-71F1F4321AE1}"/>
              </a:ext>
            </a:extLst>
          </p:cNvPr>
          <p:cNvCxnSpPr/>
          <p:nvPr/>
        </p:nvCxnSpPr>
        <p:spPr>
          <a:xfrm flipV="1">
            <a:off x="8669013" y="4288276"/>
            <a:ext cx="622111" cy="3749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E36B4BD-1830-4F34-93B6-C06E4D454A63}"/>
              </a:ext>
            </a:extLst>
          </p:cNvPr>
          <p:cNvCxnSpPr>
            <a:cxnSpLocks/>
          </p:cNvCxnSpPr>
          <p:nvPr/>
        </p:nvCxnSpPr>
        <p:spPr>
          <a:xfrm>
            <a:off x="1868590" y="5287349"/>
            <a:ext cx="1340276" cy="1612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A3115B4-86C3-4317-89CF-F23A8A050FBA}"/>
              </a:ext>
            </a:extLst>
          </p:cNvPr>
          <p:cNvGrpSpPr/>
          <p:nvPr/>
        </p:nvGrpSpPr>
        <p:grpSpPr>
          <a:xfrm>
            <a:off x="9438324" y="2503819"/>
            <a:ext cx="1326077" cy="749978"/>
            <a:chOff x="5233387" y="3227773"/>
            <a:chExt cx="1438182" cy="914400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E3331899-C5A2-4BEF-85CE-3595A8768C0F}"/>
                </a:ext>
              </a:extLst>
            </p:cNvPr>
            <p:cNvSpPr/>
            <p:nvPr/>
          </p:nvSpPr>
          <p:spPr>
            <a:xfrm>
              <a:off x="5233387" y="3227773"/>
              <a:ext cx="1438182" cy="9144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2984302-1AA4-4278-937D-8D91902B3786}"/>
                </a:ext>
              </a:extLst>
            </p:cNvPr>
            <p:cNvSpPr txBox="1"/>
            <p:nvPr/>
          </p:nvSpPr>
          <p:spPr>
            <a:xfrm>
              <a:off x="5341701" y="3434915"/>
              <a:ext cx="1221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Discharged</a:t>
              </a: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08C7A8F-BE72-4546-A98B-33DE0847B9D3}"/>
              </a:ext>
            </a:extLst>
          </p:cNvPr>
          <p:cNvCxnSpPr/>
          <p:nvPr/>
        </p:nvCxnSpPr>
        <p:spPr>
          <a:xfrm flipV="1">
            <a:off x="6598041" y="3368616"/>
            <a:ext cx="2272885" cy="13035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6E59B28-4AC5-4541-A103-81F49D1F0ED4}"/>
              </a:ext>
            </a:extLst>
          </p:cNvPr>
          <p:cNvCxnSpPr/>
          <p:nvPr/>
        </p:nvCxnSpPr>
        <p:spPr>
          <a:xfrm>
            <a:off x="8696092" y="5639541"/>
            <a:ext cx="526611" cy="2039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CEC972D-508B-4AA1-8F27-7AA90FD8F21B}"/>
              </a:ext>
            </a:extLst>
          </p:cNvPr>
          <p:cNvCxnSpPr/>
          <p:nvPr/>
        </p:nvCxnSpPr>
        <p:spPr>
          <a:xfrm flipV="1">
            <a:off x="10101361" y="3299050"/>
            <a:ext cx="0" cy="394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71E3CCA-9CDD-4A89-8C8F-7B42E0C6566F}"/>
              </a:ext>
            </a:extLst>
          </p:cNvPr>
          <p:cNvCxnSpPr/>
          <p:nvPr/>
        </p:nvCxnSpPr>
        <p:spPr>
          <a:xfrm>
            <a:off x="10101361" y="4836901"/>
            <a:ext cx="0" cy="5674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76F2A4B-9468-46A5-B6D5-D8BF22214C02}"/>
              </a:ext>
            </a:extLst>
          </p:cNvPr>
          <p:cNvCxnSpPr/>
          <p:nvPr/>
        </p:nvCxnSpPr>
        <p:spPr>
          <a:xfrm>
            <a:off x="6705612" y="5834980"/>
            <a:ext cx="2382028" cy="293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451649-6471-4D04-9EA1-D28F972F5864}"/>
              </a:ext>
            </a:extLst>
          </p:cNvPr>
          <p:cNvCxnSpPr/>
          <p:nvPr/>
        </p:nvCxnSpPr>
        <p:spPr>
          <a:xfrm flipV="1">
            <a:off x="8318102" y="3333100"/>
            <a:ext cx="1358558" cy="1330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586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FC8B04-BE9D-4CFF-BF65-166012E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GB" dirty="0"/>
              <a:t>IV Evaluating severity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00CA3-DC96-4B89-9415-D0F083ED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908" y="1892016"/>
            <a:ext cx="10670111" cy="4041648"/>
          </a:xfrm>
        </p:spPr>
        <p:txBody>
          <a:bodyPr anchor="t">
            <a:normAutofit/>
          </a:bodyPr>
          <a:lstStyle/>
          <a:p>
            <a:r>
              <a:rPr lang="en-GB" sz="2400" dirty="0"/>
              <a:t>Aim is to quantify severity &amp; characterise the disease course</a:t>
            </a:r>
          </a:p>
          <a:p>
            <a:r>
              <a:rPr lang="en-GB" sz="2400" dirty="0"/>
              <a:t>Transitions and length of stay</a:t>
            </a:r>
          </a:p>
          <a:p>
            <a:endParaRPr lang="en-GB" sz="24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46BC01-9E2A-415E-B3B1-B2CF40E14CB8}"/>
              </a:ext>
            </a:extLst>
          </p:cNvPr>
          <p:cNvGrpSpPr/>
          <p:nvPr/>
        </p:nvGrpSpPr>
        <p:grpSpPr>
          <a:xfrm>
            <a:off x="1463586" y="2423604"/>
            <a:ext cx="10104018" cy="4501147"/>
            <a:chOff x="397279" y="895252"/>
            <a:chExt cx="10958199" cy="5487962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5B17314-0072-4846-85FD-FC16A6AADE78}"/>
                </a:ext>
              </a:extLst>
            </p:cNvPr>
            <p:cNvGrpSpPr/>
            <p:nvPr/>
          </p:nvGrpSpPr>
          <p:grpSpPr>
            <a:xfrm>
              <a:off x="397279" y="3241829"/>
              <a:ext cx="1438182" cy="914400"/>
              <a:chOff x="397279" y="3241829"/>
              <a:chExt cx="1438182" cy="914400"/>
            </a:xfrm>
          </p:grpSpPr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F403F4CD-B84D-43CC-B08D-AAAF3804C829}"/>
                  </a:ext>
                </a:extLst>
              </p:cNvPr>
              <p:cNvSpPr/>
              <p:nvPr/>
            </p:nvSpPr>
            <p:spPr>
              <a:xfrm>
                <a:off x="397279" y="3241829"/>
                <a:ext cx="1438182" cy="9144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78AA44A-8738-440A-87E7-55ECDB1E8D79}"/>
                  </a:ext>
                </a:extLst>
              </p:cNvPr>
              <p:cNvSpPr txBox="1"/>
              <p:nvPr/>
            </p:nvSpPr>
            <p:spPr>
              <a:xfrm>
                <a:off x="650300" y="3489880"/>
                <a:ext cx="95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Infected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36EFFE9-D74B-4AC8-83A7-A175A3A35DCF}"/>
                </a:ext>
              </a:extLst>
            </p:cNvPr>
            <p:cNvGrpSpPr/>
            <p:nvPr/>
          </p:nvGrpSpPr>
          <p:grpSpPr>
            <a:xfrm>
              <a:off x="2413455" y="3869639"/>
              <a:ext cx="1438182" cy="914400"/>
              <a:chOff x="2662297" y="3209849"/>
              <a:chExt cx="1438182" cy="914400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5216D2E6-6E22-4A25-8E30-E5CAC0B9827B}"/>
                  </a:ext>
                </a:extLst>
              </p:cNvPr>
              <p:cNvSpPr/>
              <p:nvPr/>
            </p:nvSpPr>
            <p:spPr>
              <a:xfrm>
                <a:off x="2662297" y="3209849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99A48E6-DD69-4F97-B967-A38E7F74C5ED}"/>
                  </a:ext>
                </a:extLst>
              </p:cNvPr>
              <p:cNvSpPr txBox="1"/>
              <p:nvPr/>
            </p:nvSpPr>
            <p:spPr>
              <a:xfrm>
                <a:off x="2684324" y="3500308"/>
                <a:ext cx="1413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Symptomatic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11114DD-CC71-4D03-95DB-50E572BF1E38}"/>
                </a:ext>
              </a:extLst>
            </p:cNvPr>
            <p:cNvGrpSpPr/>
            <p:nvPr/>
          </p:nvGrpSpPr>
          <p:grpSpPr>
            <a:xfrm>
              <a:off x="5130691" y="3892865"/>
              <a:ext cx="1438182" cy="914400"/>
              <a:chOff x="5212203" y="3218799"/>
              <a:chExt cx="1438182" cy="914400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84D87B49-0B11-4868-A140-A71B81F88C47}"/>
                  </a:ext>
                </a:extLst>
              </p:cNvPr>
              <p:cNvSpPr/>
              <p:nvPr/>
            </p:nvSpPr>
            <p:spPr>
              <a:xfrm>
                <a:off x="5212203" y="3218799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3238AF4-31EF-446D-8E7B-463405E2C1F2}"/>
                  </a:ext>
                </a:extLst>
              </p:cNvPr>
              <p:cNvSpPr txBox="1"/>
              <p:nvPr/>
            </p:nvSpPr>
            <p:spPr>
              <a:xfrm>
                <a:off x="5264893" y="3404370"/>
                <a:ext cx="1332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Hospitalised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53ACCE3-56C4-4435-8470-9BCC665C17CB}"/>
                </a:ext>
              </a:extLst>
            </p:cNvPr>
            <p:cNvGrpSpPr/>
            <p:nvPr/>
          </p:nvGrpSpPr>
          <p:grpSpPr>
            <a:xfrm>
              <a:off x="2254359" y="2145035"/>
              <a:ext cx="1529650" cy="914400"/>
              <a:chOff x="2926858" y="4862120"/>
              <a:chExt cx="1529650" cy="914400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A0262C36-EE5C-485A-A786-A74F340468A2}"/>
                  </a:ext>
                </a:extLst>
              </p:cNvPr>
              <p:cNvSpPr/>
              <p:nvPr/>
            </p:nvSpPr>
            <p:spPr>
              <a:xfrm>
                <a:off x="3004119" y="4862120"/>
                <a:ext cx="1438182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0DBDD16D-05DD-4DBA-ABFC-1DE10C481385}"/>
                  </a:ext>
                </a:extLst>
              </p:cNvPr>
              <p:cNvSpPr txBox="1"/>
              <p:nvPr/>
            </p:nvSpPr>
            <p:spPr>
              <a:xfrm>
                <a:off x="2926858" y="5134653"/>
                <a:ext cx="15296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Asymptomatic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3E54CDB-842B-4941-B145-B77FBA407C72}"/>
                </a:ext>
              </a:extLst>
            </p:cNvPr>
            <p:cNvGrpSpPr/>
            <p:nvPr/>
          </p:nvGrpSpPr>
          <p:grpSpPr>
            <a:xfrm>
              <a:off x="7374160" y="3726330"/>
              <a:ext cx="1438182" cy="914400"/>
              <a:chOff x="8413072" y="2090807"/>
              <a:chExt cx="1438182" cy="914400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BFAAC320-7AC2-45E0-8422-1A5B161CECAF}"/>
                  </a:ext>
                </a:extLst>
              </p:cNvPr>
              <p:cNvSpPr/>
              <p:nvPr/>
            </p:nvSpPr>
            <p:spPr>
              <a:xfrm>
                <a:off x="8413072" y="2090807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DF022E-0F5F-473B-A0FE-CFEE4F3B0996}"/>
                  </a:ext>
                </a:extLst>
              </p:cNvPr>
              <p:cNvSpPr txBox="1"/>
              <p:nvPr/>
            </p:nvSpPr>
            <p:spPr>
              <a:xfrm>
                <a:off x="8870179" y="2368323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ICU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5D03C0B-EF20-48C7-9B7C-D7CCE46041C9}"/>
                </a:ext>
              </a:extLst>
            </p:cNvPr>
            <p:cNvGrpSpPr/>
            <p:nvPr/>
          </p:nvGrpSpPr>
          <p:grpSpPr>
            <a:xfrm>
              <a:off x="9168557" y="2653037"/>
              <a:ext cx="1438182" cy="914400"/>
              <a:chOff x="8413072" y="3405326"/>
              <a:chExt cx="1438182" cy="914400"/>
            </a:xfrm>
          </p:grpSpPr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9F91F05D-D32B-425D-A2B4-4608D47F3148}"/>
                  </a:ext>
                </a:extLst>
              </p:cNvPr>
              <p:cNvSpPr/>
              <p:nvPr/>
            </p:nvSpPr>
            <p:spPr>
              <a:xfrm>
                <a:off x="8413072" y="3405326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97BC2F0-004E-4683-A908-92186401DEBD}"/>
                  </a:ext>
                </a:extLst>
              </p:cNvPr>
              <p:cNvSpPr txBox="1"/>
              <p:nvPr/>
            </p:nvSpPr>
            <p:spPr>
              <a:xfrm>
                <a:off x="8460420" y="3550289"/>
                <a:ext cx="13328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Hospitalised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after ICU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E13E203-02A1-4662-916C-71D61E1F95F6}"/>
                </a:ext>
              </a:extLst>
            </p:cNvPr>
            <p:cNvGrpSpPr/>
            <p:nvPr/>
          </p:nvGrpSpPr>
          <p:grpSpPr>
            <a:xfrm>
              <a:off x="9217982" y="4668617"/>
              <a:ext cx="1438182" cy="914400"/>
              <a:chOff x="8413072" y="4719845"/>
              <a:chExt cx="1438182" cy="914400"/>
            </a:xfrm>
            <a:solidFill>
              <a:schemeClr val="tx1"/>
            </a:solidFill>
          </p:grpSpPr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80919D20-B767-40E4-9710-73739D41B7FE}"/>
                  </a:ext>
                </a:extLst>
              </p:cNvPr>
              <p:cNvSpPr/>
              <p:nvPr/>
            </p:nvSpPr>
            <p:spPr>
              <a:xfrm>
                <a:off x="8413072" y="4719845"/>
                <a:ext cx="1438182" cy="9144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A4B7258-3B31-4E03-AF23-D75C40C8341C}"/>
                  </a:ext>
                </a:extLst>
              </p:cNvPr>
              <p:cNvSpPr txBox="1"/>
              <p:nvPr/>
            </p:nvSpPr>
            <p:spPr>
              <a:xfrm>
                <a:off x="8751813" y="4949988"/>
                <a:ext cx="75001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Death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BC07C57-61B1-4033-972D-7BBC8BD4E315}"/>
                </a:ext>
              </a:extLst>
            </p:cNvPr>
            <p:cNvGrpSpPr/>
            <p:nvPr/>
          </p:nvGrpSpPr>
          <p:grpSpPr>
            <a:xfrm>
              <a:off x="4902016" y="2004143"/>
              <a:ext cx="1438182" cy="914400"/>
              <a:chOff x="5177613" y="3229983"/>
              <a:chExt cx="1438182" cy="91440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39A7A0B7-2E94-4D69-9143-87FEC39D6827}"/>
                  </a:ext>
                </a:extLst>
              </p:cNvPr>
              <p:cNvSpPr/>
              <p:nvPr/>
            </p:nvSpPr>
            <p:spPr>
              <a:xfrm>
                <a:off x="5177613" y="3229983"/>
                <a:ext cx="1438182" cy="9144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AACCAFB-9819-4507-9E66-8A7F4F8561AF}"/>
                  </a:ext>
                </a:extLst>
              </p:cNvPr>
              <p:cNvSpPr txBox="1"/>
              <p:nvPr/>
            </p:nvSpPr>
            <p:spPr>
              <a:xfrm>
                <a:off x="5310960" y="3446507"/>
                <a:ext cx="1169488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Recovered</a:t>
                </a:r>
              </a:p>
            </p:txBody>
          </p: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658A2D1-A3E9-4C22-809D-3D82E5C598B0}"/>
                </a:ext>
              </a:extLst>
            </p:cNvPr>
            <p:cNvCxnSpPr/>
            <p:nvPr/>
          </p:nvCxnSpPr>
          <p:spPr>
            <a:xfrm flipV="1">
              <a:off x="1057105" y="2497568"/>
              <a:ext cx="1091401" cy="53906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A51BB199-F832-4F7A-843A-09914A909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5461" y="3036971"/>
              <a:ext cx="1190718" cy="6375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25C4B72-1A91-4FD4-818D-6C344C5F65F9}"/>
                </a:ext>
              </a:extLst>
            </p:cNvPr>
            <p:cNvCxnSpPr/>
            <p:nvPr/>
          </p:nvCxnSpPr>
          <p:spPr>
            <a:xfrm>
              <a:off x="4222778" y="4306184"/>
              <a:ext cx="61080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1397BD3-74F7-49B0-B279-24C291874653}"/>
                </a:ext>
              </a:extLst>
            </p:cNvPr>
            <p:cNvCxnSpPr/>
            <p:nvPr/>
          </p:nvCxnSpPr>
          <p:spPr>
            <a:xfrm>
              <a:off x="6708835" y="4287732"/>
              <a:ext cx="6108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9487FE5-3EDF-4A66-9A6E-F85FDD382CED}"/>
                </a:ext>
              </a:extLst>
            </p:cNvPr>
            <p:cNvCxnSpPr>
              <a:cxnSpLocks/>
            </p:cNvCxnSpPr>
            <p:nvPr/>
          </p:nvCxnSpPr>
          <p:spPr>
            <a:xfrm>
              <a:off x="4009481" y="2625867"/>
              <a:ext cx="82409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0BEC03F7-752E-4BCC-AABE-71F1F4321AE1}"/>
                </a:ext>
              </a:extLst>
            </p:cNvPr>
            <p:cNvCxnSpPr/>
            <p:nvPr/>
          </p:nvCxnSpPr>
          <p:spPr>
            <a:xfrm flipV="1">
              <a:off x="8211844" y="3168728"/>
              <a:ext cx="674703" cy="4572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E36B4BD-1830-4F34-93B6-C06E4D454A63}"/>
                </a:ext>
              </a:extLst>
            </p:cNvPr>
            <p:cNvCxnSpPr>
              <a:cxnSpLocks/>
            </p:cNvCxnSpPr>
            <p:nvPr/>
          </p:nvCxnSpPr>
          <p:spPr>
            <a:xfrm>
              <a:off x="836522" y="4386834"/>
              <a:ext cx="1453581" cy="19662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A3115B4-86C3-4317-89CF-F23A8A050FBA}"/>
                </a:ext>
              </a:extLst>
            </p:cNvPr>
            <p:cNvGrpSpPr/>
            <p:nvPr/>
          </p:nvGrpSpPr>
          <p:grpSpPr>
            <a:xfrm>
              <a:off x="9046191" y="993053"/>
              <a:ext cx="1438182" cy="914400"/>
              <a:chOff x="5233387" y="3227773"/>
              <a:chExt cx="1438182" cy="914400"/>
            </a:xfrm>
          </p:grpSpPr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E3331899-C5A2-4BEF-85CE-3595A8768C0F}"/>
                  </a:ext>
                </a:extLst>
              </p:cNvPr>
              <p:cNvSpPr/>
              <p:nvPr/>
            </p:nvSpPr>
            <p:spPr>
              <a:xfrm>
                <a:off x="5233387" y="3227773"/>
                <a:ext cx="1438182" cy="914400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2984302-1AA4-4278-937D-8D91902B3786}"/>
                  </a:ext>
                </a:extLst>
              </p:cNvPr>
              <p:cNvSpPr txBox="1"/>
              <p:nvPr/>
            </p:nvSpPr>
            <p:spPr>
              <a:xfrm>
                <a:off x="5341701" y="3434915"/>
                <a:ext cx="1221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Discharged</a:t>
                </a:r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08C7A8F-BE72-4546-A98B-33DE0847B9D3}"/>
                </a:ext>
              </a:extLst>
            </p:cNvPr>
            <p:cNvCxnSpPr/>
            <p:nvPr/>
          </p:nvCxnSpPr>
          <p:spPr>
            <a:xfrm flipV="1">
              <a:off x="5965794" y="2047445"/>
              <a:ext cx="2465032" cy="15892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6E59B28-4AC5-4541-A103-81F49D1F0ED4}"/>
                </a:ext>
              </a:extLst>
            </p:cNvPr>
            <p:cNvCxnSpPr/>
            <p:nvPr/>
          </p:nvCxnSpPr>
          <p:spPr>
            <a:xfrm>
              <a:off x="8241212" y="4816239"/>
              <a:ext cx="571130" cy="24870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BCEC972D-508B-4AA1-8F27-7AA90FD8F21B}"/>
                </a:ext>
              </a:extLst>
            </p:cNvPr>
            <p:cNvCxnSpPr/>
            <p:nvPr/>
          </p:nvCxnSpPr>
          <p:spPr>
            <a:xfrm flipV="1">
              <a:off x="9765281" y="1962627"/>
              <a:ext cx="0" cy="4810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71E3CCA-9CDD-4A89-8C8F-7B42E0C6566F}"/>
                </a:ext>
              </a:extLst>
            </p:cNvPr>
            <p:cNvCxnSpPr/>
            <p:nvPr/>
          </p:nvCxnSpPr>
          <p:spPr>
            <a:xfrm>
              <a:off x="9765281" y="3837631"/>
              <a:ext cx="0" cy="6917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1FA67ED-7FC1-4A06-AE90-CFF09A0DAD93}"/>
                </a:ext>
              </a:extLst>
            </p:cNvPr>
            <p:cNvSpPr/>
            <p:nvPr/>
          </p:nvSpPr>
          <p:spPr>
            <a:xfrm>
              <a:off x="4375099" y="895252"/>
              <a:ext cx="6980379" cy="5487962"/>
            </a:xfrm>
            <a:custGeom>
              <a:avLst/>
              <a:gdLst>
                <a:gd name="connsiteX0" fmla="*/ 69032 w 6980379"/>
                <a:gd name="connsiteY0" fmla="*/ 3169328 h 6249879"/>
                <a:gd name="connsiteX1" fmla="*/ 51276 w 6980379"/>
                <a:gd name="connsiteY1" fmla="*/ 3302493 h 6249879"/>
                <a:gd name="connsiteX2" fmla="*/ 42399 w 6980379"/>
                <a:gd name="connsiteY2" fmla="*/ 3329126 h 6249879"/>
                <a:gd name="connsiteX3" fmla="*/ 51276 w 6980379"/>
                <a:gd name="connsiteY3" fmla="*/ 4989250 h 6249879"/>
                <a:gd name="connsiteX4" fmla="*/ 77909 w 6980379"/>
                <a:gd name="connsiteY4" fmla="*/ 5113538 h 6249879"/>
                <a:gd name="connsiteX5" fmla="*/ 86787 w 6980379"/>
                <a:gd name="connsiteY5" fmla="*/ 5140171 h 6249879"/>
                <a:gd name="connsiteX6" fmla="*/ 104542 w 6980379"/>
                <a:gd name="connsiteY6" fmla="*/ 5175681 h 6249879"/>
                <a:gd name="connsiteX7" fmla="*/ 113420 w 6980379"/>
                <a:gd name="connsiteY7" fmla="*/ 5211192 h 6249879"/>
                <a:gd name="connsiteX8" fmla="*/ 131175 w 6980379"/>
                <a:gd name="connsiteY8" fmla="*/ 5237825 h 6249879"/>
                <a:gd name="connsiteX9" fmla="*/ 157808 w 6980379"/>
                <a:gd name="connsiteY9" fmla="*/ 5282213 h 6249879"/>
                <a:gd name="connsiteX10" fmla="*/ 166686 w 6980379"/>
                <a:gd name="connsiteY10" fmla="*/ 5317724 h 6249879"/>
                <a:gd name="connsiteX11" fmla="*/ 184441 w 6980379"/>
                <a:gd name="connsiteY11" fmla="*/ 5344357 h 6249879"/>
                <a:gd name="connsiteX12" fmla="*/ 228830 w 6980379"/>
                <a:gd name="connsiteY12" fmla="*/ 5415378 h 6249879"/>
                <a:gd name="connsiteX13" fmla="*/ 255463 w 6980379"/>
                <a:gd name="connsiteY13" fmla="*/ 5459767 h 6249879"/>
                <a:gd name="connsiteX14" fmla="*/ 273218 w 6980379"/>
                <a:gd name="connsiteY14" fmla="*/ 5495277 h 6249879"/>
                <a:gd name="connsiteX15" fmla="*/ 299851 w 6980379"/>
                <a:gd name="connsiteY15" fmla="*/ 5530788 h 6249879"/>
                <a:gd name="connsiteX16" fmla="*/ 335362 w 6980379"/>
                <a:gd name="connsiteY16" fmla="*/ 5575177 h 6249879"/>
                <a:gd name="connsiteX17" fmla="*/ 370873 w 6980379"/>
                <a:gd name="connsiteY17" fmla="*/ 5628443 h 6249879"/>
                <a:gd name="connsiteX18" fmla="*/ 388628 w 6980379"/>
                <a:gd name="connsiteY18" fmla="*/ 5663953 h 6249879"/>
                <a:gd name="connsiteX19" fmla="*/ 433016 w 6980379"/>
                <a:gd name="connsiteY19" fmla="*/ 5699464 h 6249879"/>
                <a:gd name="connsiteX20" fmla="*/ 459649 w 6980379"/>
                <a:gd name="connsiteY20" fmla="*/ 5726097 h 6249879"/>
                <a:gd name="connsiteX21" fmla="*/ 486282 w 6980379"/>
                <a:gd name="connsiteY21" fmla="*/ 5761608 h 6249879"/>
                <a:gd name="connsiteX22" fmla="*/ 504038 w 6980379"/>
                <a:gd name="connsiteY22" fmla="*/ 5788241 h 6249879"/>
                <a:gd name="connsiteX23" fmla="*/ 530671 w 6980379"/>
                <a:gd name="connsiteY23" fmla="*/ 5814874 h 6249879"/>
                <a:gd name="connsiteX24" fmla="*/ 601692 w 6980379"/>
                <a:gd name="connsiteY24" fmla="*/ 5868140 h 6249879"/>
                <a:gd name="connsiteX25" fmla="*/ 654958 w 6980379"/>
                <a:gd name="connsiteY25" fmla="*/ 5903650 h 6249879"/>
                <a:gd name="connsiteX26" fmla="*/ 708224 w 6980379"/>
                <a:gd name="connsiteY26" fmla="*/ 5930283 h 6249879"/>
                <a:gd name="connsiteX27" fmla="*/ 734857 w 6980379"/>
                <a:gd name="connsiteY27" fmla="*/ 5948039 h 6249879"/>
                <a:gd name="connsiteX28" fmla="*/ 761490 w 6980379"/>
                <a:gd name="connsiteY28" fmla="*/ 5956916 h 6249879"/>
                <a:gd name="connsiteX29" fmla="*/ 814756 w 6980379"/>
                <a:gd name="connsiteY29" fmla="*/ 5983549 h 6249879"/>
                <a:gd name="connsiteX30" fmla="*/ 903533 w 6980379"/>
                <a:gd name="connsiteY30" fmla="*/ 6010182 h 6249879"/>
                <a:gd name="connsiteX31" fmla="*/ 974554 w 6980379"/>
                <a:gd name="connsiteY31" fmla="*/ 6036815 h 6249879"/>
                <a:gd name="connsiteX32" fmla="*/ 1027820 w 6980379"/>
                <a:gd name="connsiteY32" fmla="*/ 6054571 h 6249879"/>
                <a:gd name="connsiteX33" fmla="*/ 1125475 w 6980379"/>
                <a:gd name="connsiteY33" fmla="*/ 6072326 h 6249879"/>
                <a:gd name="connsiteX34" fmla="*/ 1178741 w 6980379"/>
                <a:gd name="connsiteY34" fmla="*/ 6090081 h 6249879"/>
                <a:gd name="connsiteX35" fmla="*/ 1214251 w 6980379"/>
                <a:gd name="connsiteY35" fmla="*/ 6098959 h 6249879"/>
                <a:gd name="connsiteX36" fmla="*/ 1258640 w 6980379"/>
                <a:gd name="connsiteY36" fmla="*/ 6116714 h 6249879"/>
                <a:gd name="connsiteX37" fmla="*/ 1303028 w 6980379"/>
                <a:gd name="connsiteY37" fmla="*/ 6125592 h 6249879"/>
                <a:gd name="connsiteX38" fmla="*/ 1347416 w 6980379"/>
                <a:gd name="connsiteY38" fmla="*/ 6143347 h 6249879"/>
                <a:gd name="connsiteX39" fmla="*/ 1462826 w 6980379"/>
                <a:gd name="connsiteY39" fmla="*/ 6152225 h 6249879"/>
                <a:gd name="connsiteX40" fmla="*/ 1524970 w 6980379"/>
                <a:gd name="connsiteY40" fmla="*/ 6161103 h 6249879"/>
                <a:gd name="connsiteX41" fmla="*/ 1569358 w 6980379"/>
                <a:gd name="connsiteY41" fmla="*/ 6169980 h 6249879"/>
                <a:gd name="connsiteX42" fmla="*/ 1622624 w 6980379"/>
                <a:gd name="connsiteY42" fmla="*/ 6178858 h 6249879"/>
                <a:gd name="connsiteX43" fmla="*/ 1711401 w 6980379"/>
                <a:gd name="connsiteY43" fmla="*/ 6196613 h 6249879"/>
                <a:gd name="connsiteX44" fmla="*/ 1880076 w 6980379"/>
                <a:gd name="connsiteY44" fmla="*/ 6214369 h 6249879"/>
                <a:gd name="connsiteX45" fmla="*/ 2599168 w 6980379"/>
                <a:gd name="connsiteY45" fmla="*/ 6232124 h 6249879"/>
                <a:gd name="connsiteX46" fmla="*/ 2643556 w 6980379"/>
                <a:gd name="connsiteY46" fmla="*/ 6249879 h 6249879"/>
                <a:gd name="connsiteX47" fmla="*/ 4348069 w 6980379"/>
                <a:gd name="connsiteY47" fmla="*/ 6232124 h 6249879"/>
                <a:gd name="connsiteX48" fmla="*/ 4419090 w 6980379"/>
                <a:gd name="connsiteY48" fmla="*/ 6214369 h 6249879"/>
                <a:gd name="connsiteX49" fmla="*/ 4516744 w 6980379"/>
                <a:gd name="connsiteY49" fmla="*/ 6187736 h 6249879"/>
                <a:gd name="connsiteX50" fmla="*/ 4543377 w 6980379"/>
                <a:gd name="connsiteY50" fmla="*/ 6178858 h 6249879"/>
                <a:gd name="connsiteX51" fmla="*/ 4623276 w 6980379"/>
                <a:gd name="connsiteY51" fmla="*/ 6161103 h 6249879"/>
                <a:gd name="connsiteX52" fmla="*/ 4649909 w 6980379"/>
                <a:gd name="connsiteY52" fmla="*/ 6152225 h 6249879"/>
                <a:gd name="connsiteX53" fmla="*/ 4765319 w 6980379"/>
                <a:gd name="connsiteY53" fmla="*/ 6134470 h 6249879"/>
                <a:gd name="connsiteX54" fmla="*/ 4818585 w 6980379"/>
                <a:gd name="connsiteY54" fmla="*/ 6107837 h 6249879"/>
                <a:gd name="connsiteX55" fmla="*/ 4898484 w 6980379"/>
                <a:gd name="connsiteY55" fmla="*/ 6098959 h 6249879"/>
                <a:gd name="connsiteX56" fmla="*/ 4969506 w 6980379"/>
                <a:gd name="connsiteY56" fmla="*/ 6090081 h 6249879"/>
                <a:gd name="connsiteX57" fmla="*/ 5022772 w 6980379"/>
                <a:gd name="connsiteY57" fmla="*/ 6063448 h 6249879"/>
                <a:gd name="connsiteX58" fmla="*/ 5093793 w 6980379"/>
                <a:gd name="connsiteY58" fmla="*/ 6036815 h 6249879"/>
                <a:gd name="connsiteX59" fmla="*/ 5191447 w 6980379"/>
                <a:gd name="connsiteY59" fmla="*/ 6027938 h 6249879"/>
                <a:gd name="connsiteX60" fmla="*/ 5253591 w 6980379"/>
                <a:gd name="connsiteY60" fmla="*/ 5992427 h 6249879"/>
                <a:gd name="connsiteX61" fmla="*/ 5315735 w 6980379"/>
                <a:gd name="connsiteY61" fmla="*/ 5974672 h 6249879"/>
                <a:gd name="connsiteX62" fmla="*/ 5360123 w 6980379"/>
                <a:gd name="connsiteY62" fmla="*/ 5948039 h 6249879"/>
                <a:gd name="connsiteX63" fmla="*/ 5422267 w 6980379"/>
                <a:gd name="connsiteY63" fmla="*/ 5921406 h 6249879"/>
                <a:gd name="connsiteX64" fmla="*/ 5466655 w 6980379"/>
                <a:gd name="connsiteY64" fmla="*/ 5903650 h 6249879"/>
                <a:gd name="connsiteX65" fmla="*/ 5511043 w 6980379"/>
                <a:gd name="connsiteY65" fmla="*/ 5894773 h 6249879"/>
                <a:gd name="connsiteX66" fmla="*/ 5573187 w 6980379"/>
                <a:gd name="connsiteY66" fmla="*/ 5868140 h 6249879"/>
                <a:gd name="connsiteX67" fmla="*/ 5644208 w 6980379"/>
                <a:gd name="connsiteY67" fmla="*/ 5841507 h 6249879"/>
                <a:gd name="connsiteX68" fmla="*/ 5688597 w 6980379"/>
                <a:gd name="connsiteY68" fmla="*/ 5814874 h 6249879"/>
                <a:gd name="connsiteX69" fmla="*/ 5741863 w 6980379"/>
                <a:gd name="connsiteY69" fmla="*/ 5788241 h 6249879"/>
                <a:gd name="connsiteX70" fmla="*/ 5777374 w 6980379"/>
                <a:gd name="connsiteY70" fmla="*/ 5761608 h 6249879"/>
                <a:gd name="connsiteX71" fmla="*/ 5812884 w 6980379"/>
                <a:gd name="connsiteY71" fmla="*/ 5743852 h 6249879"/>
                <a:gd name="connsiteX72" fmla="*/ 5910539 w 6980379"/>
                <a:gd name="connsiteY72" fmla="*/ 5690586 h 6249879"/>
                <a:gd name="connsiteX73" fmla="*/ 5946049 w 6980379"/>
                <a:gd name="connsiteY73" fmla="*/ 5681709 h 6249879"/>
                <a:gd name="connsiteX74" fmla="*/ 5981560 w 6980379"/>
                <a:gd name="connsiteY74" fmla="*/ 5655076 h 6249879"/>
                <a:gd name="connsiteX75" fmla="*/ 6017071 w 6980379"/>
                <a:gd name="connsiteY75" fmla="*/ 5646198 h 6249879"/>
                <a:gd name="connsiteX76" fmla="*/ 6043704 w 6980379"/>
                <a:gd name="connsiteY76" fmla="*/ 5619565 h 6249879"/>
                <a:gd name="connsiteX77" fmla="*/ 6079214 w 6980379"/>
                <a:gd name="connsiteY77" fmla="*/ 5592932 h 6249879"/>
                <a:gd name="connsiteX78" fmla="*/ 6123603 w 6980379"/>
                <a:gd name="connsiteY78" fmla="*/ 5575177 h 6249879"/>
                <a:gd name="connsiteX79" fmla="*/ 6159113 w 6980379"/>
                <a:gd name="connsiteY79" fmla="*/ 5548544 h 6249879"/>
                <a:gd name="connsiteX80" fmla="*/ 6265645 w 6980379"/>
                <a:gd name="connsiteY80" fmla="*/ 5486400 h 6249879"/>
                <a:gd name="connsiteX81" fmla="*/ 6301156 w 6980379"/>
                <a:gd name="connsiteY81" fmla="*/ 5459767 h 6249879"/>
                <a:gd name="connsiteX82" fmla="*/ 6345544 w 6980379"/>
                <a:gd name="connsiteY82" fmla="*/ 5433134 h 6249879"/>
                <a:gd name="connsiteX83" fmla="*/ 6389933 w 6980379"/>
                <a:gd name="connsiteY83" fmla="*/ 5388745 h 6249879"/>
                <a:gd name="connsiteX84" fmla="*/ 6425443 w 6980379"/>
                <a:gd name="connsiteY84" fmla="*/ 5353235 h 6249879"/>
                <a:gd name="connsiteX85" fmla="*/ 6469832 w 6980379"/>
                <a:gd name="connsiteY85" fmla="*/ 5308846 h 6249879"/>
                <a:gd name="connsiteX86" fmla="*/ 6487587 w 6980379"/>
                <a:gd name="connsiteY86" fmla="*/ 5273336 h 6249879"/>
                <a:gd name="connsiteX87" fmla="*/ 6514220 w 6980379"/>
                <a:gd name="connsiteY87" fmla="*/ 5246703 h 6249879"/>
                <a:gd name="connsiteX88" fmla="*/ 6523098 w 6980379"/>
                <a:gd name="connsiteY88" fmla="*/ 5211192 h 6249879"/>
                <a:gd name="connsiteX89" fmla="*/ 6567486 w 6980379"/>
                <a:gd name="connsiteY89" fmla="*/ 5113538 h 6249879"/>
                <a:gd name="connsiteX90" fmla="*/ 6576364 w 6980379"/>
                <a:gd name="connsiteY90" fmla="*/ 5078027 h 6249879"/>
                <a:gd name="connsiteX91" fmla="*/ 6585241 w 6980379"/>
                <a:gd name="connsiteY91" fmla="*/ 5033639 h 6249879"/>
                <a:gd name="connsiteX92" fmla="*/ 6602997 w 6980379"/>
                <a:gd name="connsiteY92" fmla="*/ 4998128 h 6249879"/>
                <a:gd name="connsiteX93" fmla="*/ 6629630 w 6980379"/>
                <a:gd name="connsiteY93" fmla="*/ 4891596 h 6249879"/>
                <a:gd name="connsiteX94" fmla="*/ 6638508 w 6980379"/>
                <a:gd name="connsiteY94" fmla="*/ 4847208 h 6249879"/>
                <a:gd name="connsiteX95" fmla="*/ 6656263 w 6980379"/>
                <a:gd name="connsiteY95" fmla="*/ 4811697 h 6249879"/>
                <a:gd name="connsiteX96" fmla="*/ 6682896 w 6980379"/>
                <a:gd name="connsiteY96" fmla="*/ 4678532 h 6249879"/>
                <a:gd name="connsiteX97" fmla="*/ 6709529 w 6980379"/>
                <a:gd name="connsiteY97" fmla="*/ 4554244 h 6249879"/>
                <a:gd name="connsiteX98" fmla="*/ 6753917 w 6980379"/>
                <a:gd name="connsiteY98" fmla="*/ 4296792 h 6249879"/>
                <a:gd name="connsiteX99" fmla="*/ 6762795 w 6980379"/>
                <a:gd name="connsiteY99" fmla="*/ 4154749 h 6249879"/>
                <a:gd name="connsiteX100" fmla="*/ 6736162 w 6980379"/>
                <a:gd name="connsiteY100" fmla="*/ 1269507 h 6249879"/>
                <a:gd name="connsiteX101" fmla="*/ 6709529 w 6980379"/>
                <a:gd name="connsiteY101" fmla="*/ 1154097 h 6249879"/>
                <a:gd name="connsiteX102" fmla="*/ 6700651 w 6980379"/>
                <a:gd name="connsiteY102" fmla="*/ 1118586 h 6249879"/>
                <a:gd name="connsiteX103" fmla="*/ 6674018 w 6980379"/>
                <a:gd name="connsiteY103" fmla="*/ 1074198 h 6249879"/>
                <a:gd name="connsiteX104" fmla="*/ 6665141 w 6980379"/>
                <a:gd name="connsiteY104" fmla="*/ 1012054 h 6249879"/>
                <a:gd name="connsiteX105" fmla="*/ 6611875 w 6980379"/>
                <a:gd name="connsiteY105" fmla="*/ 914400 h 6249879"/>
                <a:gd name="connsiteX106" fmla="*/ 6576364 w 6980379"/>
                <a:gd name="connsiteY106" fmla="*/ 816745 h 6249879"/>
                <a:gd name="connsiteX107" fmla="*/ 6567486 w 6980379"/>
                <a:gd name="connsiteY107" fmla="*/ 781235 h 6249879"/>
                <a:gd name="connsiteX108" fmla="*/ 6523098 w 6980379"/>
                <a:gd name="connsiteY108" fmla="*/ 683580 h 6249879"/>
                <a:gd name="connsiteX109" fmla="*/ 6505342 w 6980379"/>
                <a:gd name="connsiteY109" fmla="*/ 630314 h 6249879"/>
                <a:gd name="connsiteX110" fmla="*/ 6478709 w 6980379"/>
                <a:gd name="connsiteY110" fmla="*/ 594804 h 6249879"/>
                <a:gd name="connsiteX111" fmla="*/ 6460954 w 6980379"/>
                <a:gd name="connsiteY111" fmla="*/ 559293 h 6249879"/>
                <a:gd name="connsiteX112" fmla="*/ 6434321 w 6980379"/>
                <a:gd name="connsiteY112" fmla="*/ 514905 h 6249879"/>
                <a:gd name="connsiteX113" fmla="*/ 6389933 w 6980379"/>
                <a:gd name="connsiteY113" fmla="*/ 443883 h 6249879"/>
                <a:gd name="connsiteX114" fmla="*/ 6354422 w 6980379"/>
                <a:gd name="connsiteY114" fmla="*/ 372862 h 6249879"/>
                <a:gd name="connsiteX115" fmla="*/ 6327789 w 6980379"/>
                <a:gd name="connsiteY115" fmla="*/ 346229 h 6249879"/>
                <a:gd name="connsiteX116" fmla="*/ 6310034 w 6980379"/>
                <a:gd name="connsiteY116" fmla="*/ 319596 h 6249879"/>
                <a:gd name="connsiteX117" fmla="*/ 6274523 w 6980379"/>
                <a:gd name="connsiteY117" fmla="*/ 284085 h 6249879"/>
                <a:gd name="connsiteX118" fmla="*/ 6239012 w 6980379"/>
                <a:gd name="connsiteY118" fmla="*/ 221942 h 6249879"/>
                <a:gd name="connsiteX119" fmla="*/ 6212379 w 6980379"/>
                <a:gd name="connsiteY119" fmla="*/ 204186 h 6249879"/>
                <a:gd name="connsiteX120" fmla="*/ 6167991 w 6980379"/>
                <a:gd name="connsiteY120" fmla="*/ 150920 h 6249879"/>
                <a:gd name="connsiteX121" fmla="*/ 6141358 w 6980379"/>
                <a:gd name="connsiteY121" fmla="*/ 133165 h 6249879"/>
                <a:gd name="connsiteX122" fmla="*/ 6079214 w 6980379"/>
                <a:gd name="connsiteY122" fmla="*/ 88777 h 6249879"/>
                <a:gd name="connsiteX123" fmla="*/ 6025948 w 6980379"/>
                <a:gd name="connsiteY123" fmla="*/ 53266 h 6249879"/>
                <a:gd name="connsiteX124" fmla="*/ 5999315 w 6980379"/>
                <a:gd name="connsiteY124" fmla="*/ 35510 h 6249879"/>
                <a:gd name="connsiteX125" fmla="*/ 5928294 w 6980379"/>
                <a:gd name="connsiteY125" fmla="*/ 17755 h 6249879"/>
                <a:gd name="connsiteX126" fmla="*/ 5901661 w 6980379"/>
                <a:gd name="connsiteY126" fmla="*/ 8877 h 6249879"/>
                <a:gd name="connsiteX127" fmla="*/ 5857273 w 6980379"/>
                <a:gd name="connsiteY127" fmla="*/ 0 h 6249879"/>
                <a:gd name="connsiteX128" fmla="*/ 5164814 w 6980379"/>
                <a:gd name="connsiteY128" fmla="*/ 17755 h 6249879"/>
                <a:gd name="connsiteX129" fmla="*/ 5058282 w 6980379"/>
                <a:gd name="connsiteY129" fmla="*/ 35510 h 6249879"/>
                <a:gd name="connsiteX130" fmla="*/ 4836341 w 6980379"/>
                <a:gd name="connsiteY130" fmla="*/ 62144 h 6249879"/>
                <a:gd name="connsiteX131" fmla="*/ 4765319 w 6980379"/>
                <a:gd name="connsiteY131" fmla="*/ 79899 h 6249879"/>
                <a:gd name="connsiteX132" fmla="*/ 4676542 w 6980379"/>
                <a:gd name="connsiteY132" fmla="*/ 97654 h 6249879"/>
                <a:gd name="connsiteX133" fmla="*/ 4365824 w 6980379"/>
                <a:gd name="connsiteY133" fmla="*/ 257452 h 6249879"/>
                <a:gd name="connsiteX134" fmla="*/ 4161638 w 6980379"/>
                <a:gd name="connsiteY134" fmla="*/ 337351 h 6249879"/>
                <a:gd name="connsiteX135" fmla="*/ 4117249 w 6980379"/>
                <a:gd name="connsiteY135" fmla="*/ 355107 h 6249879"/>
                <a:gd name="connsiteX136" fmla="*/ 4046228 w 6980379"/>
                <a:gd name="connsiteY136" fmla="*/ 399495 h 6249879"/>
                <a:gd name="connsiteX137" fmla="*/ 3975207 w 6980379"/>
                <a:gd name="connsiteY137" fmla="*/ 443883 h 6249879"/>
                <a:gd name="connsiteX138" fmla="*/ 3868675 w 6980379"/>
                <a:gd name="connsiteY138" fmla="*/ 497149 h 6249879"/>
                <a:gd name="connsiteX139" fmla="*/ 3726632 w 6980379"/>
                <a:gd name="connsiteY139" fmla="*/ 577048 h 6249879"/>
                <a:gd name="connsiteX140" fmla="*/ 3708876 w 6980379"/>
                <a:gd name="connsiteY140" fmla="*/ 594804 h 6249879"/>
                <a:gd name="connsiteX141" fmla="*/ 3682243 w 6980379"/>
                <a:gd name="connsiteY141" fmla="*/ 603681 h 6249879"/>
                <a:gd name="connsiteX142" fmla="*/ 3637855 w 6980379"/>
                <a:gd name="connsiteY142" fmla="*/ 621437 h 6249879"/>
                <a:gd name="connsiteX143" fmla="*/ 3611222 w 6980379"/>
                <a:gd name="connsiteY143" fmla="*/ 639192 h 6249879"/>
                <a:gd name="connsiteX144" fmla="*/ 3575711 w 6980379"/>
                <a:gd name="connsiteY144" fmla="*/ 665825 h 6249879"/>
                <a:gd name="connsiteX145" fmla="*/ 3522445 w 6980379"/>
                <a:gd name="connsiteY145" fmla="*/ 683580 h 6249879"/>
                <a:gd name="connsiteX146" fmla="*/ 3451424 w 6980379"/>
                <a:gd name="connsiteY146" fmla="*/ 727969 h 6249879"/>
                <a:gd name="connsiteX147" fmla="*/ 3415913 w 6980379"/>
                <a:gd name="connsiteY147" fmla="*/ 745724 h 6249879"/>
                <a:gd name="connsiteX148" fmla="*/ 3389280 w 6980379"/>
                <a:gd name="connsiteY148" fmla="*/ 763479 h 6249879"/>
                <a:gd name="connsiteX149" fmla="*/ 3353770 w 6980379"/>
                <a:gd name="connsiteY149" fmla="*/ 781235 h 6249879"/>
                <a:gd name="connsiteX150" fmla="*/ 3336014 w 6980379"/>
                <a:gd name="connsiteY150" fmla="*/ 798990 h 6249879"/>
                <a:gd name="connsiteX151" fmla="*/ 3264993 w 6980379"/>
                <a:gd name="connsiteY151" fmla="*/ 843378 h 6249879"/>
                <a:gd name="connsiteX152" fmla="*/ 3211727 w 6980379"/>
                <a:gd name="connsiteY152" fmla="*/ 878889 h 6249879"/>
                <a:gd name="connsiteX153" fmla="*/ 3149583 w 6980379"/>
                <a:gd name="connsiteY153" fmla="*/ 923277 h 6249879"/>
                <a:gd name="connsiteX154" fmla="*/ 3069684 w 6980379"/>
                <a:gd name="connsiteY154" fmla="*/ 994299 h 6249879"/>
                <a:gd name="connsiteX155" fmla="*/ 2998663 w 6980379"/>
                <a:gd name="connsiteY155" fmla="*/ 1065320 h 6249879"/>
                <a:gd name="connsiteX156" fmla="*/ 2980908 w 6980379"/>
                <a:gd name="connsiteY156" fmla="*/ 1091953 h 6249879"/>
                <a:gd name="connsiteX157" fmla="*/ 2945397 w 6980379"/>
                <a:gd name="connsiteY157" fmla="*/ 1127464 h 6249879"/>
                <a:gd name="connsiteX158" fmla="*/ 2901008 w 6980379"/>
                <a:gd name="connsiteY158" fmla="*/ 1162975 h 6249879"/>
                <a:gd name="connsiteX159" fmla="*/ 2847742 w 6980379"/>
                <a:gd name="connsiteY159" fmla="*/ 1225118 h 6249879"/>
                <a:gd name="connsiteX160" fmla="*/ 2794476 w 6980379"/>
                <a:gd name="connsiteY160" fmla="*/ 1269507 h 6249879"/>
                <a:gd name="connsiteX161" fmla="*/ 2776721 w 6980379"/>
                <a:gd name="connsiteY161" fmla="*/ 1296140 h 6249879"/>
                <a:gd name="connsiteX162" fmla="*/ 2741210 w 6980379"/>
                <a:gd name="connsiteY162" fmla="*/ 1322773 h 6249879"/>
                <a:gd name="connsiteX163" fmla="*/ 2687944 w 6980379"/>
                <a:gd name="connsiteY163" fmla="*/ 1393794 h 6249879"/>
                <a:gd name="connsiteX164" fmla="*/ 2643556 w 6980379"/>
                <a:gd name="connsiteY164" fmla="*/ 1447060 h 6249879"/>
                <a:gd name="connsiteX165" fmla="*/ 2590290 w 6980379"/>
                <a:gd name="connsiteY165" fmla="*/ 1500326 h 6249879"/>
                <a:gd name="connsiteX166" fmla="*/ 2510391 w 6980379"/>
                <a:gd name="connsiteY166" fmla="*/ 1580225 h 6249879"/>
                <a:gd name="connsiteX167" fmla="*/ 2474880 w 6980379"/>
                <a:gd name="connsiteY167" fmla="*/ 1615736 h 6249879"/>
                <a:gd name="connsiteX168" fmla="*/ 2430492 w 6980379"/>
                <a:gd name="connsiteY168" fmla="*/ 1669002 h 6249879"/>
                <a:gd name="connsiteX169" fmla="*/ 2368348 w 6980379"/>
                <a:gd name="connsiteY169" fmla="*/ 1740023 h 6249879"/>
                <a:gd name="connsiteX170" fmla="*/ 2297327 w 6980379"/>
                <a:gd name="connsiteY170" fmla="*/ 1811044 h 6249879"/>
                <a:gd name="connsiteX171" fmla="*/ 2288449 w 6980379"/>
                <a:gd name="connsiteY171" fmla="*/ 1837677 h 6249879"/>
                <a:gd name="connsiteX172" fmla="*/ 2244061 w 6980379"/>
                <a:gd name="connsiteY172" fmla="*/ 1890944 h 6249879"/>
                <a:gd name="connsiteX173" fmla="*/ 2226306 w 6980379"/>
                <a:gd name="connsiteY173" fmla="*/ 1917577 h 6249879"/>
                <a:gd name="connsiteX174" fmla="*/ 2173040 w 6980379"/>
                <a:gd name="connsiteY174" fmla="*/ 1988598 h 6249879"/>
                <a:gd name="connsiteX175" fmla="*/ 2146407 w 6980379"/>
                <a:gd name="connsiteY175" fmla="*/ 2024109 h 6249879"/>
                <a:gd name="connsiteX176" fmla="*/ 2093141 w 6980379"/>
                <a:gd name="connsiteY176" fmla="*/ 2095130 h 6249879"/>
                <a:gd name="connsiteX177" fmla="*/ 2057630 w 6980379"/>
                <a:gd name="connsiteY177" fmla="*/ 2148396 h 6249879"/>
                <a:gd name="connsiteX178" fmla="*/ 2004364 w 6980379"/>
                <a:gd name="connsiteY178" fmla="*/ 2201662 h 6249879"/>
                <a:gd name="connsiteX179" fmla="*/ 1977731 w 6980379"/>
                <a:gd name="connsiteY179" fmla="*/ 2237173 h 6249879"/>
                <a:gd name="connsiteX180" fmla="*/ 1959975 w 6980379"/>
                <a:gd name="connsiteY180" fmla="*/ 2263806 h 6249879"/>
                <a:gd name="connsiteX181" fmla="*/ 1933342 w 6980379"/>
                <a:gd name="connsiteY181" fmla="*/ 2281561 h 6249879"/>
                <a:gd name="connsiteX182" fmla="*/ 1880076 w 6980379"/>
                <a:gd name="connsiteY182" fmla="*/ 2334827 h 6249879"/>
                <a:gd name="connsiteX183" fmla="*/ 1853443 w 6980379"/>
                <a:gd name="connsiteY183" fmla="*/ 2352582 h 6249879"/>
                <a:gd name="connsiteX184" fmla="*/ 1826810 w 6980379"/>
                <a:gd name="connsiteY184" fmla="*/ 2379215 h 6249879"/>
                <a:gd name="connsiteX185" fmla="*/ 1800177 w 6980379"/>
                <a:gd name="connsiteY185" fmla="*/ 2396971 h 6249879"/>
                <a:gd name="connsiteX186" fmla="*/ 1764667 w 6980379"/>
                <a:gd name="connsiteY186" fmla="*/ 2423604 h 6249879"/>
                <a:gd name="connsiteX187" fmla="*/ 1746911 w 6980379"/>
                <a:gd name="connsiteY187" fmla="*/ 2441359 h 6249879"/>
                <a:gd name="connsiteX188" fmla="*/ 1667012 w 6980379"/>
                <a:gd name="connsiteY188" fmla="*/ 2485747 h 6249879"/>
                <a:gd name="connsiteX189" fmla="*/ 1595991 w 6980379"/>
                <a:gd name="connsiteY189" fmla="*/ 2530136 h 6249879"/>
                <a:gd name="connsiteX190" fmla="*/ 1569358 w 6980379"/>
                <a:gd name="connsiteY190" fmla="*/ 2539013 h 6249879"/>
                <a:gd name="connsiteX191" fmla="*/ 1524970 w 6980379"/>
                <a:gd name="connsiteY191" fmla="*/ 2565646 h 6249879"/>
                <a:gd name="connsiteX192" fmla="*/ 1471704 w 6980379"/>
                <a:gd name="connsiteY192" fmla="*/ 2583402 h 6249879"/>
                <a:gd name="connsiteX193" fmla="*/ 1445071 w 6980379"/>
                <a:gd name="connsiteY193" fmla="*/ 2592279 h 6249879"/>
                <a:gd name="connsiteX194" fmla="*/ 1400682 w 6980379"/>
                <a:gd name="connsiteY194" fmla="*/ 2627790 h 6249879"/>
                <a:gd name="connsiteX195" fmla="*/ 1365172 w 6980379"/>
                <a:gd name="connsiteY195" fmla="*/ 2645545 h 6249879"/>
                <a:gd name="connsiteX196" fmla="*/ 1311906 w 6980379"/>
                <a:gd name="connsiteY196" fmla="*/ 2672178 h 6249879"/>
                <a:gd name="connsiteX197" fmla="*/ 1294150 w 6980379"/>
                <a:gd name="connsiteY197" fmla="*/ 2689934 h 6249879"/>
                <a:gd name="connsiteX198" fmla="*/ 1240884 w 6980379"/>
                <a:gd name="connsiteY198" fmla="*/ 2707689 h 6249879"/>
                <a:gd name="connsiteX199" fmla="*/ 1178741 w 6980379"/>
                <a:gd name="connsiteY199" fmla="*/ 2752077 h 6249879"/>
                <a:gd name="connsiteX200" fmla="*/ 1134352 w 6980379"/>
                <a:gd name="connsiteY200" fmla="*/ 2787588 h 6249879"/>
                <a:gd name="connsiteX201" fmla="*/ 1072208 w 6980379"/>
                <a:gd name="connsiteY201" fmla="*/ 2823099 h 6249879"/>
                <a:gd name="connsiteX202" fmla="*/ 983432 w 6980379"/>
                <a:gd name="connsiteY202" fmla="*/ 2876365 h 6249879"/>
                <a:gd name="connsiteX203" fmla="*/ 939043 w 6980379"/>
                <a:gd name="connsiteY203" fmla="*/ 2894120 h 6249879"/>
                <a:gd name="connsiteX204" fmla="*/ 868022 w 6980379"/>
                <a:gd name="connsiteY204" fmla="*/ 2956264 h 6249879"/>
                <a:gd name="connsiteX205" fmla="*/ 814756 w 6980379"/>
                <a:gd name="connsiteY205" fmla="*/ 2974019 h 6249879"/>
                <a:gd name="connsiteX206" fmla="*/ 752612 w 6980379"/>
                <a:gd name="connsiteY206" fmla="*/ 2991775 h 6249879"/>
                <a:gd name="connsiteX207" fmla="*/ 725979 w 6980379"/>
                <a:gd name="connsiteY207" fmla="*/ 3000652 h 6249879"/>
                <a:gd name="connsiteX208" fmla="*/ 646080 w 6980379"/>
                <a:gd name="connsiteY208" fmla="*/ 3018408 h 6249879"/>
                <a:gd name="connsiteX209" fmla="*/ 566181 w 6980379"/>
                <a:gd name="connsiteY209" fmla="*/ 3045041 h 6249879"/>
                <a:gd name="connsiteX210" fmla="*/ 539548 w 6980379"/>
                <a:gd name="connsiteY210" fmla="*/ 3053918 h 6249879"/>
                <a:gd name="connsiteX211" fmla="*/ 504038 w 6980379"/>
                <a:gd name="connsiteY211" fmla="*/ 3062796 h 6249879"/>
                <a:gd name="connsiteX212" fmla="*/ 424139 w 6980379"/>
                <a:gd name="connsiteY212" fmla="*/ 3098307 h 6249879"/>
                <a:gd name="connsiteX213" fmla="*/ 397506 w 6980379"/>
                <a:gd name="connsiteY213" fmla="*/ 3116062 h 6249879"/>
                <a:gd name="connsiteX214" fmla="*/ 317607 w 6980379"/>
                <a:gd name="connsiteY214" fmla="*/ 3124940 h 6249879"/>
                <a:gd name="connsiteX215" fmla="*/ 264341 w 6980379"/>
                <a:gd name="connsiteY215" fmla="*/ 3142695 h 6249879"/>
                <a:gd name="connsiteX216" fmla="*/ 140053 w 6980379"/>
                <a:gd name="connsiteY216" fmla="*/ 3160450 h 6249879"/>
                <a:gd name="connsiteX217" fmla="*/ 69032 w 6980379"/>
                <a:gd name="connsiteY217" fmla="*/ 3169328 h 624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6980379" h="6249879">
                  <a:moveTo>
                    <a:pt x="69032" y="3169328"/>
                  </a:moveTo>
                  <a:cubicBezTo>
                    <a:pt x="54236" y="3193002"/>
                    <a:pt x="60132" y="3262639"/>
                    <a:pt x="51276" y="3302493"/>
                  </a:cubicBezTo>
                  <a:cubicBezTo>
                    <a:pt x="49246" y="3311628"/>
                    <a:pt x="45358" y="3320248"/>
                    <a:pt x="42399" y="3329126"/>
                  </a:cubicBezTo>
                  <a:cubicBezTo>
                    <a:pt x="-41264" y="3914752"/>
                    <a:pt x="19261" y="3468538"/>
                    <a:pt x="51276" y="4989250"/>
                  </a:cubicBezTo>
                  <a:cubicBezTo>
                    <a:pt x="51507" y="5000239"/>
                    <a:pt x="69766" y="5085037"/>
                    <a:pt x="77909" y="5113538"/>
                  </a:cubicBezTo>
                  <a:cubicBezTo>
                    <a:pt x="80480" y="5122536"/>
                    <a:pt x="83101" y="5131570"/>
                    <a:pt x="86787" y="5140171"/>
                  </a:cubicBezTo>
                  <a:cubicBezTo>
                    <a:pt x="92000" y="5152335"/>
                    <a:pt x="99895" y="5163290"/>
                    <a:pt x="104542" y="5175681"/>
                  </a:cubicBezTo>
                  <a:cubicBezTo>
                    <a:pt x="108826" y="5187105"/>
                    <a:pt x="108614" y="5199977"/>
                    <a:pt x="113420" y="5211192"/>
                  </a:cubicBezTo>
                  <a:cubicBezTo>
                    <a:pt x="117623" y="5220999"/>
                    <a:pt x="125520" y="5228777"/>
                    <a:pt x="131175" y="5237825"/>
                  </a:cubicBezTo>
                  <a:cubicBezTo>
                    <a:pt x="140320" y="5252457"/>
                    <a:pt x="148930" y="5267417"/>
                    <a:pt x="157808" y="5282213"/>
                  </a:cubicBezTo>
                  <a:cubicBezTo>
                    <a:pt x="160767" y="5294050"/>
                    <a:pt x="161880" y="5306509"/>
                    <a:pt x="166686" y="5317724"/>
                  </a:cubicBezTo>
                  <a:cubicBezTo>
                    <a:pt x="170889" y="5327531"/>
                    <a:pt x="179147" y="5335093"/>
                    <a:pt x="184441" y="5344357"/>
                  </a:cubicBezTo>
                  <a:cubicBezTo>
                    <a:pt x="223434" y="5412595"/>
                    <a:pt x="177911" y="5347487"/>
                    <a:pt x="228830" y="5415378"/>
                  </a:cubicBezTo>
                  <a:cubicBezTo>
                    <a:pt x="249438" y="5477200"/>
                    <a:pt x="222967" y="5411022"/>
                    <a:pt x="255463" y="5459767"/>
                  </a:cubicBezTo>
                  <a:cubicBezTo>
                    <a:pt x="262804" y="5470778"/>
                    <a:pt x="266204" y="5484055"/>
                    <a:pt x="273218" y="5495277"/>
                  </a:cubicBezTo>
                  <a:cubicBezTo>
                    <a:pt x="281060" y="5507824"/>
                    <a:pt x="291251" y="5518748"/>
                    <a:pt x="299851" y="5530788"/>
                  </a:cubicBezTo>
                  <a:cubicBezTo>
                    <a:pt x="327848" y="5569984"/>
                    <a:pt x="305671" y="5545484"/>
                    <a:pt x="335362" y="5575177"/>
                  </a:cubicBezTo>
                  <a:cubicBezTo>
                    <a:pt x="354407" y="5632308"/>
                    <a:pt x="329310" y="5570255"/>
                    <a:pt x="370873" y="5628443"/>
                  </a:cubicBezTo>
                  <a:cubicBezTo>
                    <a:pt x="378565" y="5639212"/>
                    <a:pt x="379914" y="5653994"/>
                    <a:pt x="388628" y="5663953"/>
                  </a:cubicBezTo>
                  <a:cubicBezTo>
                    <a:pt x="401105" y="5678213"/>
                    <a:pt x="418756" y="5686986"/>
                    <a:pt x="433016" y="5699464"/>
                  </a:cubicBezTo>
                  <a:cubicBezTo>
                    <a:pt x="442464" y="5707732"/>
                    <a:pt x="451478" y="5716565"/>
                    <a:pt x="459649" y="5726097"/>
                  </a:cubicBezTo>
                  <a:cubicBezTo>
                    <a:pt x="469278" y="5737331"/>
                    <a:pt x="477682" y="5749568"/>
                    <a:pt x="486282" y="5761608"/>
                  </a:cubicBezTo>
                  <a:cubicBezTo>
                    <a:pt x="492484" y="5770290"/>
                    <a:pt x="497207" y="5780044"/>
                    <a:pt x="504038" y="5788241"/>
                  </a:cubicBezTo>
                  <a:cubicBezTo>
                    <a:pt x="512076" y="5797886"/>
                    <a:pt x="521026" y="5806837"/>
                    <a:pt x="530671" y="5814874"/>
                  </a:cubicBezTo>
                  <a:cubicBezTo>
                    <a:pt x="579846" y="5855853"/>
                    <a:pt x="536938" y="5803385"/>
                    <a:pt x="601692" y="5868140"/>
                  </a:cubicBezTo>
                  <a:cubicBezTo>
                    <a:pt x="642563" y="5909012"/>
                    <a:pt x="590401" y="5887512"/>
                    <a:pt x="654958" y="5903650"/>
                  </a:cubicBezTo>
                  <a:cubicBezTo>
                    <a:pt x="731285" y="5954537"/>
                    <a:pt x="634713" y="5893528"/>
                    <a:pt x="708224" y="5930283"/>
                  </a:cubicBezTo>
                  <a:cubicBezTo>
                    <a:pt x="717767" y="5935055"/>
                    <a:pt x="725314" y="5943267"/>
                    <a:pt x="734857" y="5948039"/>
                  </a:cubicBezTo>
                  <a:cubicBezTo>
                    <a:pt x="743227" y="5952224"/>
                    <a:pt x="752939" y="5953115"/>
                    <a:pt x="761490" y="5956916"/>
                  </a:cubicBezTo>
                  <a:cubicBezTo>
                    <a:pt x="779630" y="5964978"/>
                    <a:pt x="796432" y="5975914"/>
                    <a:pt x="814756" y="5983549"/>
                  </a:cubicBezTo>
                  <a:cubicBezTo>
                    <a:pt x="847184" y="5997061"/>
                    <a:pt x="870995" y="6002048"/>
                    <a:pt x="903533" y="6010182"/>
                  </a:cubicBezTo>
                  <a:cubicBezTo>
                    <a:pt x="963070" y="6039952"/>
                    <a:pt x="914114" y="6018683"/>
                    <a:pt x="974554" y="6036815"/>
                  </a:cubicBezTo>
                  <a:cubicBezTo>
                    <a:pt x="992481" y="6042193"/>
                    <a:pt x="1009764" y="6049647"/>
                    <a:pt x="1027820" y="6054571"/>
                  </a:cubicBezTo>
                  <a:cubicBezTo>
                    <a:pt x="1100746" y="6074460"/>
                    <a:pt x="1044337" y="6052042"/>
                    <a:pt x="1125475" y="6072326"/>
                  </a:cubicBezTo>
                  <a:cubicBezTo>
                    <a:pt x="1143632" y="6076865"/>
                    <a:pt x="1160815" y="6084703"/>
                    <a:pt x="1178741" y="6090081"/>
                  </a:cubicBezTo>
                  <a:cubicBezTo>
                    <a:pt x="1190427" y="6093587"/>
                    <a:pt x="1202676" y="6095101"/>
                    <a:pt x="1214251" y="6098959"/>
                  </a:cubicBezTo>
                  <a:cubicBezTo>
                    <a:pt x="1229369" y="6103998"/>
                    <a:pt x="1243376" y="6112135"/>
                    <a:pt x="1258640" y="6116714"/>
                  </a:cubicBezTo>
                  <a:cubicBezTo>
                    <a:pt x="1273093" y="6121050"/>
                    <a:pt x="1288575" y="6121256"/>
                    <a:pt x="1303028" y="6125592"/>
                  </a:cubicBezTo>
                  <a:cubicBezTo>
                    <a:pt x="1318292" y="6130171"/>
                    <a:pt x="1331697" y="6140727"/>
                    <a:pt x="1347416" y="6143347"/>
                  </a:cubicBezTo>
                  <a:cubicBezTo>
                    <a:pt x="1385475" y="6149690"/>
                    <a:pt x="1424434" y="6148386"/>
                    <a:pt x="1462826" y="6152225"/>
                  </a:cubicBezTo>
                  <a:cubicBezTo>
                    <a:pt x="1483647" y="6154307"/>
                    <a:pt x="1504330" y="6157663"/>
                    <a:pt x="1524970" y="6161103"/>
                  </a:cubicBezTo>
                  <a:cubicBezTo>
                    <a:pt x="1539854" y="6163584"/>
                    <a:pt x="1554512" y="6167281"/>
                    <a:pt x="1569358" y="6169980"/>
                  </a:cubicBezTo>
                  <a:cubicBezTo>
                    <a:pt x="1587068" y="6173200"/>
                    <a:pt x="1604932" y="6175541"/>
                    <a:pt x="1622624" y="6178858"/>
                  </a:cubicBezTo>
                  <a:cubicBezTo>
                    <a:pt x="1652285" y="6184420"/>
                    <a:pt x="1681506" y="6192489"/>
                    <a:pt x="1711401" y="6196613"/>
                  </a:cubicBezTo>
                  <a:cubicBezTo>
                    <a:pt x="1767406" y="6204338"/>
                    <a:pt x="1823684" y="6210341"/>
                    <a:pt x="1880076" y="6214369"/>
                  </a:cubicBezTo>
                  <a:cubicBezTo>
                    <a:pt x="2061953" y="6227360"/>
                    <a:pt x="2504491" y="6230492"/>
                    <a:pt x="2599168" y="6232124"/>
                  </a:cubicBezTo>
                  <a:cubicBezTo>
                    <a:pt x="2613964" y="6238042"/>
                    <a:pt x="2627620" y="6249879"/>
                    <a:pt x="2643556" y="6249879"/>
                  </a:cubicBezTo>
                  <a:cubicBezTo>
                    <a:pt x="3211758" y="6249879"/>
                    <a:pt x="3779933" y="6240776"/>
                    <a:pt x="4348069" y="6232124"/>
                  </a:cubicBezTo>
                  <a:cubicBezTo>
                    <a:pt x="4374600" y="6231720"/>
                    <a:pt x="4394908" y="6221624"/>
                    <a:pt x="4419090" y="6214369"/>
                  </a:cubicBezTo>
                  <a:cubicBezTo>
                    <a:pt x="4668226" y="6139628"/>
                    <a:pt x="4361077" y="6232212"/>
                    <a:pt x="4516744" y="6187736"/>
                  </a:cubicBezTo>
                  <a:cubicBezTo>
                    <a:pt x="4525742" y="6185165"/>
                    <a:pt x="4534298" y="6181128"/>
                    <a:pt x="4543377" y="6178858"/>
                  </a:cubicBezTo>
                  <a:cubicBezTo>
                    <a:pt x="4569845" y="6172241"/>
                    <a:pt x="4596808" y="6167720"/>
                    <a:pt x="4623276" y="6161103"/>
                  </a:cubicBezTo>
                  <a:cubicBezTo>
                    <a:pt x="4632355" y="6158833"/>
                    <a:pt x="4640702" y="6153899"/>
                    <a:pt x="4649909" y="6152225"/>
                  </a:cubicBezTo>
                  <a:cubicBezTo>
                    <a:pt x="5004929" y="6087674"/>
                    <a:pt x="4527393" y="6182052"/>
                    <a:pt x="4765319" y="6134470"/>
                  </a:cubicBezTo>
                  <a:cubicBezTo>
                    <a:pt x="4783074" y="6125592"/>
                    <a:pt x="4799404" y="6112952"/>
                    <a:pt x="4818585" y="6107837"/>
                  </a:cubicBezTo>
                  <a:cubicBezTo>
                    <a:pt x="4844477" y="6100932"/>
                    <a:pt x="4871871" y="6102090"/>
                    <a:pt x="4898484" y="6098959"/>
                  </a:cubicBezTo>
                  <a:lnTo>
                    <a:pt x="4969506" y="6090081"/>
                  </a:lnTo>
                  <a:cubicBezTo>
                    <a:pt x="5008115" y="6064342"/>
                    <a:pt x="4982342" y="6078150"/>
                    <a:pt x="5022772" y="6063448"/>
                  </a:cubicBezTo>
                  <a:cubicBezTo>
                    <a:pt x="5046533" y="6054807"/>
                    <a:pt x="5069052" y="6042024"/>
                    <a:pt x="5093793" y="6036815"/>
                  </a:cubicBezTo>
                  <a:cubicBezTo>
                    <a:pt x="5125777" y="6030082"/>
                    <a:pt x="5158896" y="6030897"/>
                    <a:pt x="5191447" y="6027938"/>
                  </a:cubicBezTo>
                  <a:cubicBezTo>
                    <a:pt x="5213527" y="6013218"/>
                    <a:pt x="5227842" y="6002083"/>
                    <a:pt x="5253591" y="5992427"/>
                  </a:cubicBezTo>
                  <a:cubicBezTo>
                    <a:pt x="5276334" y="5983899"/>
                    <a:pt x="5294282" y="5985398"/>
                    <a:pt x="5315735" y="5974672"/>
                  </a:cubicBezTo>
                  <a:cubicBezTo>
                    <a:pt x="5331168" y="5966955"/>
                    <a:pt x="5345039" y="5956419"/>
                    <a:pt x="5360123" y="5948039"/>
                  </a:cubicBezTo>
                  <a:cubicBezTo>
                    <a:pt x="5403301" y="5924051"/>
                    <a:pt x="5383576" y="5935915"/>
                    <a:pt x="5422267" y="5921406"/>
                  </a:cubicBezTo>
                  <a:cubicBezTo>
                    <a:pt x="5437188" y="5915811"/>
                    <a:pt x="5451391" y="5908229"/>
                    <a:pt x="5466655" y="5903650"/>
                  </a:cubicBezTo>
                  <a:cubicBezTo>
                    <a:pt x="5481108" y="5899314"/>
                    <a:pt x="5496405" y="5898433"/>
                    <a:pt x="5511043" y="5894773"/>
                  </a:cubicBezTo>
                  <a:cubicBezTo>
                    <a:pt x="5544349" y="5886447"/>
                    <a:pt x="5537624" y="5883381"/>
                    <a:pt x="5573187" y="5868140"/>
                  </a:cubicBezTo>
                  <a:cubicBezTo>
                    <a:pt x="5626963" y="5845093"/>
                    <a:pt x="5570654" y="5878284"/>
                    <a:pt x="5644208" y="5841507"/>
                  </a:cubicBezTo>
                  <a:cubicBezTo>
                    <a:pt x="5659642" y="5833790"/>
                    <a:pt x="5673449" y="5823137"/>
                    <a:pt x="5688597" y="5814874"/>
                  </a:cubicBezTo>
                  <a:cubicBezTo>
                    <a:pt x="5706024" y="5805368"/>
                    <a:pt x="5724841" y="5798454"/>
                    <a:pt x="5741863" y="5788241"/>
                  </a:cubicBezTo>
                  <a:cubicBezTo>
                    <a:pt x="5754551" y="5780628"/>
                    <a:pt x="5764827" y="5769450"/>
                    <a:pt x="5777374" y="5761608"/>
                  </a:cubicBezTo>
                  <a:cubicBezTo>
                    <a:pt x="5788596" y="5754594"/>
                    <a:pt x="5801394" y="5750418"/>
                    <a:pt x="5812884" y="5743852"/>
                  </a:cubicBezTo>
                  <a:cubicBezTo>
                    <a:pt x="5850693" y="5722246"/>
                    <a:pt x="5856882" y="5703999"/>
                    <a:pt x="5910539" y="5690586"/>
                  </a:cubicBezTo>
                  <a:lnTo>
                    <a:pt x="5946049" y="5681709"/>
                  </a:lnTo>
                  <a:cubicBezTo>
                    <a:pt x="5957886" y="5672831"/>
                    <a:pt x="5968326" y="5661693"/>
                    <a:pt x="5981560" y="5655076"/>
                  </a:cubicBezTo>
                  <a:cubicBezTo>
                    <a:pt x="5992473" y="5649619"/>
                    <a:pt x="6006477" y="5652252"/>
                    <a:pt x="6017071" y="5646198"/>
                  </a:cubicBezTo>
                  <a:cubicBezTo>
                    <a:pt x="6027972" y="5639969"/>
                    <a:pt x="6034172" y="5627736"/>
                    <a:pt x="6043704" y="5619565"/>
                  </a:cubicBezTo>
                  <a:cubicBezTo>
                    <a:pt x="6054938" y="5609936"/>
                    <a:pt x="6066280" y="5600117"/>
                    <a:pt x="6079214" y="5592932"/>
                  </a:cubicBezTo>
                  <a:cubicBezTo>
                    <a:pt x="6093145" y="5585193"/>
                    <a:pt x="6109672" y="5582916"/>
                    <a:pt x="6123603" y="5575177"/>
                  </a:cubicBezTo>
                  <a:cubicBezTo>
                    <a:pt x="6136537" y="5567992"/>
                    <a:pt x="6146566" y="5556386"/>
                    <a:pt x="6159113" y="5548544"/>
                  </a:cubicBezTo>
                  <a:cubicBezTo>
                    <a:pt x="6193975" y="5526755"/>
                    <a:pt x="6232756" y="5511066"/>
                    <a:pt x="6265645" y="5486400"/>
                  </a:cubicBezTo>
                  <a:cubicBezTo>
                    <a:pt x="6277482" y="5477522"/>
                    <a:pt x="6288845" y="5467974"/>
                    <a:pt x="6301156" y="5459767"/>
                  </a:cubicBezTo>
                  <a:cubicBezTo>
                    <a:pt x="6315513" y="5450196"/>
                    <a:pt x="6332070" y="5443913"/>
                    <a:pt x="6345544" y="5433134"/>
                  </a:cubicBezTo>
                  <a:cubicBezTo>
                    <a:pt x="6361884" y="5420062"/>
                    <a:pt x="6375137" y="5403541"/>
                    <a:pt x="6389933" y="5388745"/>
                  </a:cubicBezTo>
                  <a:cubicBezTo>
                    <a:pt x="6401770" y="5376908"/>
                    <a:pt x="6416157" y="5367163"/>
                    <a:pt x="6425443" y="5353235"/>
                  </a:cubicBezTo>
                  <a:cubicBezTo>
                    <a:pt x="6449118" y="5317724"/>
                    <a:pt x="6434321" y="5332521"/>
                    <a:pt x="6469832" y="5308846"/>
                  </a:cubicBezTo>
                  <a:cubicBezTo>
                    <a:pt x="6475750" y="5297009"/>
                    <a:pt x="6479895" y="5284105"/>
                    <a:pt x="6487587" y="5273336"/>
                  </a:cubicBezTo>
                  <a:cubicBezTo>
                    <a:pt x="6494884" y="5263120"/>
                    <a:pt x="6507991" y="5257604"/>
                    <a:pt x="6514220" y="5246703"/>
                  </a:cubicBezTo>
                  <a:cubicBezTo>
                    <a:pt x="6520274" y="5236109"/>
                    <a:pt x="6518405" y="5222455"/>
                    <a:pt x="6523098" y="5211192"/>
                  </a:cubicBezTo>
                  <a:cubicBezTo>
                    <a:pt x="6555051" y="5134503"/>
                    <a:pt x="6552975" y="5164325"/>
                    <a:pt x="6567486" y="5113538"/>
                  </a:cubicBezTo>
                  <a:cubicBezTo>
                    <a:pt x="6570838" y="5101806"/>
                    <a:pt x="6573717" y="5089938"/>
                    <a:pt x="6576364" y="5078027"/>
                  </a:cubicBezTo>
                  <a:cubicBezTo>
                    <a:pt x="6579637" y="5063297"/>
                    <a:pt x="6580469" y="5047954"/>
                    <a:pt x="6585241" y="5033639"/>
                  </a:cubicBezTo>
                  <a:cubicBezTo>
                    <a:pt x="6589426" y="5021084"/>
                    <a:pt x="6599050" y="5010760"/>
                    <a:pt x="6602997" y="4998128"/>
                  </a:cubicBezTo>
                  <a:cubicBezTo>
                    <a:pt x="6613915" y="4963191"/>
                    <a:pt x="6622451" y="4927489"/>
                    <a:pt x="6629630" y="4891596"/>
                  </a:cubicBezTo>
                  <a:cubicBezTo>
                    <a:pt x="6632589" y="4876800"/>
                    <a:pt x="6633736" y="4861523"/>
                    <a:pt x="6638508" y="4847208"/>
                  </a:cubicBezTo>
                  <a:cubicBezTo>
                    <a:pt x="6642693" y="4834653"/>
                    <a:pt x="6650345" y="4823534"/>
                    <a:pt x="6656263" y="4811697"/>
                  </a:cubicBezTo>
                  <a:cubicBezTo>
                    <a:pt x="6665141" y="4767309"/>
                    <a:pt x="6673725" y="4722861"/>
                    <a:pt x="6682896" y="4678532"/>
                  </a:cubicBezTo>
                  <a:cubicBezTo>
                    <a:pt x="6691480" y="4637041"/>
                    <a:pt x="6703804" y="4596225"/>
                    <a:pt x="6709529" y="4554244"/>
                  </a:cubicBezTo>
                  <a:cubicBezTo>
                    <a:pt x="6739073" y="4337590"/>
                    <a:pt x="6718112" y="4422113"/>
                    <a:pt x="6753917" y="4296792"/>
                  </a:cubicBezTo>
                  <a:cubicBezTo>
                    <a:pt x="6756876" y="4249444"/>
                    <a:pt x="6762795" y="4202189"/>
                    <a:pt x="6762795" y="4154749"/>
                  </a:cubicBezTo>
                  <a:cubicBezTo>
                    <a:pt x="6762795" y="3192961"/>
                    <a:pt x="7269659" y="2069768"/>
                    <a:pt x="6736162" y="1269507"/>
                  </a:cubicBezTo>
                  <a:cubicBezTo>
                    <a:pt x="6716105" y="1189279"/>
                    <a:pt x="6740132" y="1286712"/>
                    <a:pt x="6709529" y="1154097"/>
                  </a:cubicBezTo>
                  <a:cubicBezTo>
                    <a:pt x="6706785" y="1142208"/>
                    <a:pt x="6705606" y="1129736"/>
                    <a:pt x="6700651" y="1118586"/>
                  </a:cubicBezTo>
                  <a:cubicBezTo>
                    <a:pt x="6693643" y="1102818"/>
                    <a:pt x="6682896" y="1088994"/>
                    <a:pt x="6674018" y="1074198"/>
                  </a:cubicBezTo>
                  <a:cubicBezTo>
                    <a:pt x="6671059" y="1053483"/>
                    <a:pt x="6671295" y="1032054"/>
                    <a:pt x="6665141" y="1012054"/>
                  </a:cubicBezTo>
                  <a:cubicBezTo>
                    <a:pt x="6650862" y="965647"/>
                    <a:pt x="6631275" y="956434"/>
                    <a:pt x="6611875" y="914400"/>
                  </a:cubicBezTo>
                  <a:cubicBezTo>
                    <a:pt x="6610261" y="910903"/>
                    <a:pt x="6582760" y="839130"/>
                    <a:pt x="6576364" y="816745"/>
                  </a:cubicBezTo>
                  <a:cubicBezTo>
                    <a:pt x="6573012" y="805013"/>
                    <a:pt x="6571344" y="792810"/>
                    <a:pt x="6567486" y="781235"/>
                  </a:cubicBezTo>
                  <a:cubicBezTo>
                    <a:pt x="6545228" y="714462"/>
                    <a:pt x="6553283" y="756024"/>
                    <a:pt x="6523098" y="683580"/>
                  </a:cubicBezTo>
                  <a:cubicBezTo>
                    <a:pt x="6515900" y="666304"/>
                    <a:pt x="6516572" y="645287"/>
                    <a:pt x="6505342" y="630314"/>
                  </a:cubicBezTo>
                  <a:cubicBezTo>
                    <a:pt x="6496464" y="618477"/>
                    <a:pt x="6486551" y="607351"/>
                    <a:pt x="6478709" y="594804"/>
                  </a:cubicBezTo>
                  <a:cubicBezTo>
                    <a:pt x="6471695" y="583582"/>
                    <a:pt x="6467381" y="570862"/>
                    <a:pt x="6460954" y="559293"/>
                  </a:cubicBezTo>
                  <a:cubicBezTo>
                    <a:pt x="6452574" y="544209"/>
                    <a:pt x="6442584" y="530053"/>
                    <a:pt x="6434321" y="514905"/>
                  </a:cubicBezTo>
                  <a:cubicBezTo>
                    <a:pt x="6397869" y="448076"/>
                    <a:pt x="6424286" y="478238"/>
                    <a:pt x="6389933" y="443883"/>
                  </a:cubicBezTo>
                  <a:cubicBezTo>
                    <a:pt x="6377382" y="412507"/>
                    <a:pt x="6374878" y="397410"/>
                    <a:pt x="6354422" y="372862"/>
                  </a:cubicBezTo>
                  <a:cubicBezTo>
                    <a:pt x="6346385" y="363217"/>
                    <a:pt x="6335826" y="355874"/>
                    <a:pt x="6327789" y="346229"/>
                  </a:cubicBezTo>
                  <a:cubicBezTo>
                    <a:pt x="6320959" y="338032"/>
                    <a:pt x="6316978" y="327697"/>
                    <a:pt x="6310034" y="319596"/>
                  </a:cubicBezTo>
                  <a:cubicBezTo>
                    <a:pt x="6299140" y="306886"/>
                    <a:pt x="6284567" y="297477"/>
                    <a:pt x="6274523" y="284085"/>
                  </a:cubicBezTo>
                  <a:cubicBezTo>
                    <a:pt x="6253629" y="256227"/>
                    <a:pt x="6262792" y="245722"/>
                    <a:pt x="6239012" y="221942"/>
                  </a:cubicBezTo>
                  <a:cubicBezTo>
                    <a:pt x="6231467" y="214397"/>
                    <a:pt x="6221257" y="210105"/>
                    <a:pt x="6212379" y="204186"/>
                  </a:cubicBezTo>
                  <a:cubicBezTo>
                    <a:pt x="6194921" y="177999"/>
                    <a:pt x="6193624" y="172281"/>
                    <a:pt x="6167991" y="150920"/>
                  </a:cubicBezTo>
                  <a:cubicBezTo>
                    <a:pt x="6159794" y="144090"/>
                    <a:pt x="6150236" y="139083"/>
                    <a:pt x="6141358" y="133165"/>
                  </a:cubicBezTo>
                  <a:cubicBezTo>
                    <a:pt x="6109224" y="84963"/>
                    <a:pt x="6141783" y="122906"/>
                    <a:pt x="6079214" y="88777"/>
                  </a:cubicBezTo>
                  <a:cubicBezTo>
                    <a:pt x="6060480" y="78559"/>
                    <a:pt x="6043703" y="65103"/>
                    <a:pt x="6025948" y="53266"/>
                  </a:cubicBezTo>
                  <a:cubicBezTo>
                    <a:pt x="6017070" y="47347"/>
                    <a:pt x="6009437" y="38884"/>
                    <a:pt x="5999315" y="35510"/>
                  </a:cubicBezTo>
                  <a:cubicBezTo>
                    <a:pt x="5938427" y="15215"/>
                    <a:pt x="6014011" y="39185"/>
                    <a:pt x="5928294" y="17755"/>
                  </a:cubicBezTo>
                  <a:cubicBezTo>
                    <a:pt x="5919216" y="15485"/>
                    <a:pt x="5910740" y="11147"/>
                    <a:pt x="5901661" y="8877"/>
                  </a:cubicBezTo>
                  <a:cubicBezTo>
                    <a:pt x="5887023" y="5217"/>
                    <a:pt x="5872069" y="2959"/>
                    <a:pt x="5857273" y="0"/>
                  </a:cubicBezTo>
                  <a:cubicBezTo>
                    <a:pt x="5708810" y="2801"/>
                    <a:pt x="5356551" y="6134"/>
                    <a:pt x="5164814" y="17755"/>
                  </a:cubicBezTo>
                  <a:cubicBezTo>
                    <a:pt x="5055122" y="24403"/>
                    <a:pt x="5130524" y="22761"/>
                    <a:pt x="5058282" y="35510"/>
                  </a:cubicBezTo>
                  <a:cubicBezTo>
                    <a:pt x="4944234" y="55636"/>
                    <a:pt x="4948171" y="52825"/>
                    <a:pt x="4836341" y="62144"/>
                  </a:cubicBezTo>
                  <a:cubicBezTo>
                    <a:pt x="4812667" y="68062"/>
                    <a:pt x="4789180" y="74786"/>
                    <a:pt x="4765319" y="79899"/>
                  </a:cubicBezTo>
                  <a:cubicBezTo>
                    <a:pt x="4612914" y="112557"/>
                    <a:pt x="4788558" y="69652"/>
                    <a:pt x="4676542" y="97654"/>
                  </a:cubicBezTo>
                  <a:cubicBezTo>
                    <a:pt x="4564563" y="172308"/>
                    <a:pt x="4550608" y="185145"/>
                    <a:pt x="4365824" y="257452"/>
                  </a:cubicBezTo>
                  <a:lnTo>
                    <a:pt x="4161638" y="337351"/>
                  </a:lnTo>
                  <a:cubicBezTo>
                    <a:pt x="4146805" y="343178"/>
                    <a:pt x="4130763" y="346661"/>
                    <a:pt x="4117249" y="355107"/>
                  </a:cubicBezTo>
                  <a:lnTo>
                    <a:pt x="4046228" y="399495"/>
                  </a:lnTo>
                  <a:cubicBezTo>
                    <a:pt x="4022554" y="414291"/>
                    <a:pt x="4000177" y="431398"/>
                    <a:pt x="3975207" y="443883"/>
                  </a:cubicBezTo>
                  <a:cubicBezTo>
                    <a:pt x="3939696" y="461638"/>
                    <a:pt x="3903278" y="477685"/>
                    <a:pt x="3868675" y="497149"/>
                  </a:cubicBezTo>
                  <a:cubicBezTo>
                    <a:pt x="3821327" y="523782"/>
                    <a:pt x="3765045" y="538635"/>
                    <a:pt x="3726632" y="577048"/>
                  </a:cubicBezTo>
                  <a:cubicBezTo>
                    <a:pt x="3720713" y="582967"/>
                    <a:pt x="3716053" y="590498"/>
                    <a:pt x="3708876" y="594804"/>
                  </a:cubicBezTo>
                  <a:cubicBezTo>
                    <a:pt x="3700852" y="599619"/>
                    <a:pt x="3691005" y="600395"/>
                    <a:pt x="3682243" y="603681"/>
                  </a:cubicBezTo>
                  <a:cubicBezTo>
                    <a:pt x="3667322" y="609276"/>
                    <a:pt x="3652108" y="614310"/>
                    <a:pt x="3637855" y="621437"/>
                  </a:cubicBezTo>
                  <a:cubicBezTo>
                    <a:pt x="3628312" y="626209"/>
                    <a:pt x="3619904" y="632990"/>
                    <a:pt x="3611222" y="639192"/>
                  </a:cubicBezTo>
                  <a:cubicBezTo>
                    <a:pt x="3599182" y="647792"/>
                    <a:pt x="3588945" y="659208"/>
                    <a:pt x="3575711" y="665825"/>
                  </a:cubicBezTo>
                  <a:cubicBezTo>
                    <a:pt x="3558971" y="674195"/>
                    <a:pt x="3522445" y="683580"/>
                    <a:pt x="3522445" y="683580"/>
                  </a:cubicBezTo>
                  <a:cubicBezTo>
                    <a:pt x="3494696" y="702080"/>
                    <a:pt x="3483548" y="710123"/>
                    <a:pt x="3451424" y="727969"/>
                  </a:cubicBezTo>
                  <a:cubicBezTo>
                    <a:pt x="3439855" y="734396"/>
                    <a:pt x="3427403" y="739158"/>
                    <a:pt x="3415913" y="745724"/>
                  </a:cubicBezTo>
                  <a:cubicBezTo>
                    <a:pt x="3406649" y="751017"/>
                    <a:pt x="3398544" y="758185"/>
                    <a:pt x="3389280" y="763479"/>
                  </a:cubicBezTo>
                  <a:cubicBezTo>
                    <a:pt x="3377790" y="770045"/>
                    <a:pt x="3364781" y="773894"/>
                    <a:pt x="3353770" y="781235"/>
                  </a:cubicBezTo>
                  <a:cubicBezTo>
                    <a:pt x="3346806" y="785878"/>
                    <a:pt x="3342444" y="793632"/>
                    <a:pt x="3336014" y="798990"/>
                  </a:cubicBezTo>
                  <a:cubicBezTo>
                    <a:pt x="3301438" y="827803"/>
                    <a:pt x="3303433" y="824159"/>
                    <a:pt x="3264993" y="843378"/>
                  </a:cubicBezTo>
                  <a:cubicBezTo>
                    <a:pt x="3217489" y="890885"/>
                    <a:pt x="3286966" y="825148"/>
                    <a:pt x="3211727" y="878889"/>
                  </a:cubicBezTo>
                  <a:cubicBezTo>
                    <a:pt x="3127748" y="938873"/>
                    <a:pt x="3246908" y="874616"/>
                    <a:pt x="3149583" y="923277"/>
                  </a:cubicBezTo>
                  <a:cubicBezTo>
                    <a:pt x="3094733" y="978129"/>
                    <a:pt x="3121935" y="955111"/>
                    <a:pt x="3069684" y="994299"/>
                  </a:cubicBezTo>
                  <a:cubicBezTo>
                    <a:pt x="3029651" y="1054349"/>
                    <a:pt x="3080613" y="983370"/>
                    <a:pt x="2998663" y="1065320"/>
                  </a:cubicBezTo>
                  <a:cubicBezTo>
                    <a:pt x="2991118" y="1072865"/>
                    <a:pt x="2987852" y="1083852"/>
                    <a:pt x="2980908" y="1091953"/>
                  </a:cubicBezTo>
                  <a:cubicBezTo>
                    <a:pt x="2970014" y="1104663"/>
                    <a:pt x="2958107" y="1116570"/>
                    <a:pt x="2945397" y="1127464"/>
                  </a:cubicBezTo>
                  <a:cubicBezTo>
                    <a:pt x="2911945" y="1156137"/>
                    <a:pt x="2926195" y="1132751"/>
                    <a:pt x="2901008" y="1162975"/>
                  </a:cubicBezTo>
                  <a:cubicBezTo>
                    <a:pt x="2874289" y="1195037"/>
                    <a:pt x="2878518" y="1199471"/>
                    <a:pt x="2847742" y="1225118"/>
                  </a:cubicBezTo>
                  <a:cubicBezTo>
                    <a:pt x="2809654" y="1256859"/>
                    <a:pt x="2829841" y="1227069"/>
                    <a:pt x="2794476" y="1269507"/>
                  </a:cubicBezTo>
                  <a:cubicBezTo>
                    <a:pt x="2787646" y="1277704"/>
                    <a:pt x="2784266" y="1288595"/>
                    <a:pt x="2776721" y="1296140"/>
                  </a:cubicBezTo>
                  <a:cubicBezTo>
                    <a:pt x="2766259" y="1306602"/>
                    <a:pt x="2751163" y="1311825"/>
                    <a:pt x="2741210" y="1322773"/>
                  </a:cubicBezTo>
                  <a:cubicBezTo>
                    <a:pt x="2721304" y="1344669"/>
                    <a:pt x="2706888" y="1371061"/>
                    <a:pt x="2687944" y="1393794"/>
                  </a:cubicBezTo>
                  <a:cubicBezTo>
                    <a:pt x="2673148" y="1411549"/>
                    <a:pt x="2659173" y="1430023"/>
                    <a:pt x="2643556" y="1447060"/>
                  </a:cubicBezTo>
                  <a:cubicBezTo>
                    <a:pt x="2626589" y="1465570"/>
                    <a:pt x="2608045" y="1482571"/>
                    <a:pt x="2590290" y="1500326"/>
                  </a:cubicBezTo>
                  <a:lnTo>
                    <a:pt x="2510391" y="1580225"/>
                  </a:lnTo>
                  <a:cubicBezTo>
                    <a:pt x="2498554" y="1592062"/>
                    <a:pt x="2482366" y="1600763"/>
                    <a:pt x="2474880" y="1615736"/>
                  </a:cubicBezTo>
                  <a:cubicBezTo>
                    <a:pt x="2452353" y="1660789"/>
                    <a:pt x="2468136" y="1643905"/>
                    <a:pt x="2430492" y="1669002"/>
                  </a:cubicBezTo>
                  <a:cubicBezTo>
                    <a:pt x="2389063" y="1731146"/>
                    <a:pt x="2412736" y="1710431"/>
                    <a:pt x="2368348" y="1740023"/>
                  </a:cubicBezTo>
                  <a:cubicBezTo>
                    <a:pt x="2325497" y="1804300"/>
                    <a:pt x="2351924" y="1783746"/>
                    <a:pt x="2297327" y="1811044"/>
                  </a:cubicBezTo>
                  <a:cubicBezTo>
                    <a:pt x="2294368" y="1819922"/>
                    <a:pt x="2293092" y="1829552"/>
                    <a:pt x="2288449" y="1837677"/>
                  </a:cubicBezTo>
                  <a:cubicBezTo>
                    <a:pt x="2258233" y="1890555"/>
                    <a:pt x="2271464" y="1856689"/>
                    <a:pt x="2244061" y="1890944"/>
                  </a:cubicBezTo>
                  <a:cubicBezTo>
                    <a:pt x="2237396" y="1899276"/>
                    <a:pt x="2232582" y="1908948"/>
                    <a:pt x="2226306" y="1917577"/>
                  </a:cubicBezTo>
                  <a:cubicBezTo>
                    <a:pt x="2208901" y="1941509"/>
                    <a:pt x="2190795" y="1964924"/>
                    <a:pt x="2173040" y="1988598"/>
                  </a:cubicBezTo>
                  <a:cubicBezTo>
                    <a:pt x="2164162" y="2000435"/>
                    <a:pt x="2154615" y="2011798"/>
                    <a:pt x="2146407" y="2024109"/>
                  </a:cubicBezTo>
                  <a:cubicBezTo>
                    <a:pt x="2094382" y="2102143"/>
                    <a:pt x="2177507" y="1979127"/>
                    <a:pt x="2093141" y="2095130"/>
                  </a:cubicBezTo>
                  <a:cubicBezTo>
                    <a:pt x="2080590" y="2112388"/>
                    <a:pt x="2072719" y="2133307"/>
                    <a:pt x="2057630" y="2148396"/>
                  </a:cubicBezTo>
                  <a:cubicBezTo>
                    <a:pt x="2039875" y="2166151"/>
                    <a:pt x="2019430" y="2181574"/>
                    <a:pt x="2004364" y="2201662"/>
                  </a:cubicBezTo>
                  <a:cubicBezTo>
                    <a:pt x="1995486" y="2213499"/>
                    <a:pt x="1986331" y="2225133"/>
                    <a:pt x="1977731" y="2237173"/>
                  </a:cubicBezTo>
                  <a:cubicBezTo>
                    <a:pt x="1971529" y="2245855"/>
                    <a:pt x="1967520" y="2256261"/>
                    <a:pt x="1959975" y="2263806"/>
                  </a:cubicBezTo>
                  <a:cubicBezTo>
                    <a:pt x="1952430" y="2271350"/>
                    <a:pt x="1941317" y="2274473"/>
                    <a:pt x="1933342" y="2281561"/>
                  </a:cubicBezTo>
                  <a:cubicBezTo>
                    <a:pt x="1914575" y="2298243"/>
                    <a:pt x="1900969" y="2320899"/>
                    <a:pt x="1880076" y="2334827"/>
                  </a:cubicBezTo>
                  <a:cubicBezTo>
                    <a:pt x="1871198" y="2340745"/>
                    <a:pt x="1861640" y="2345752"/>
                    <a:pt x="1853443" y="2352582"/>
                  </a:cubicBezTo>
                  <a:cubicBezTo>
                    <a:pt x="1843798" y="2360619"/>
                    <a:pt x="1836455" y="2371177"/>
                    <a:pt x="1826810" y="2379215"/>
                  </a:cubicBezTo>
                  <a:cubicBezTo>
                    <a:pt x="1818613" y="2386046"/>
                    <a:pt x="1808859" y="2390769"/>
                    <a:pt x="1800177" y="2396971"/>
                  </a:cubicBezTo>
                  <a:cubicBezTo>
                    <a:pt x="1788137" y="2405571"/>
                    <a:pt x="1776034" y="2414132"/>
                    <a:pt x="1764667" y="2423604"/>
                  </a:cubicBezTo>
                  <a:cubicBezTo>
                    <a:pt x="1758237" y="2428962"/>
                    <a:pt x="1753607" y="2436337"/>
                    <a:pt x="1746911" y="2441359"/>
                  </a:cubicBezTo>
                  <a:cubicBezTo>
                    <a:pt x="1698067" y="2477992"/>
                    <a:pt x="1708536" y="2471907"/>
                    <a:pt x="1667012" y="2485747"/>
                  </a:cubicBezTo>
                  <a:cubicBezTo>
                    <a:pt x="1637782" y="2514978"/>
                    <a:pt x="1650668" y="2505836"/>
                    <a:pt x="1595991" y="2530136"/>
                  </a:cubicBezTo>
                  <a:cubicBezTo>
                    <a:pt x="1587440" y="2533937"/>
                    <a:pt x="1577728" y="2534828"/>
                    <a:pt x="1569358" y="2539013"/>
                  </a:cubicBezTo>
                  <a:cubicBezTo>
                    <a:pt x="1553925" y="2546730"/>
                    <a:pt x="1540678" y="2558506"/>
                    <a:pt x="1524970" y="2565646"/>
                  </a:cubicBezTo>
                  <a:cubicBezTo>
                    <a:pt x="1507932" y="2573391"/>
                    <a:pt x="1489459" y="2577484"/>
                    <a:pt x="1471704" y="2583402"/>
                  </a:cubicBezTo>
                  <a:lnTo>
                    <a:pt x="1445071" y="2592279"/>
                  </a:lnTo>
                  <a:cubicBezTo>
                    <a:pt x="1425627" y="2611723"/>
                    <a:pt x="1426814" y="2612857"/>
                    <a:pt x="1400682" y="2627790"/>
                  </a:cubicBezTo>
                  <a:cubicBezTo>
                    <a:pt x="1389192" y="2634356"/>
                    <a:pt x="1376662" y="2638979"/>
                    <a:pt x="1365172" y="2645545"/>
                  </a:cubicBezTo>
                  <a:cubicBezTo>
                    <a:pt x="1316985" y="2673081"/>
                    <a:pt x="1360736" y="2655903"/>
                    <a:pt x="1311906" y="2672178"/>
                  </a:cubicBezTo>
                  <a:cubicBezTo>
                    <a:pt x="1305987" y="2678097"/>
                    <a:pt x="1301637" y="2686191"/>
                    <a:pt x="1294150" y="2689934"/>
                  </a:cubicBezTo>
                  <a:cubicBezTo>
                    <a:pt x="1277410" y="2698304"/>
                    <a:pt x="1240884" y="2707689"/>
                    <a:pt x="1240884" y="2707689"/>
                  </a:cubicBezTo>
                  <a:cubicBezTo>
                    <a:pt x="1220170" y="2722485"/>
                    <a:pt x="1199106" y="2736803"/>
                    <a:pt x="1178741" y="2752077"/>
                  </a:cubicBezTo>
                  <a:cubicBezTo>
                    <a:pt x="1163582" y="2763446"/>
                    <a:pt x="1150118" y="2777077"/>
                    <a:pt x="1134352" y="2787588"/>
                  </a:cubicBezTo>
                  <a:cubicBezTo>
                    <a:pt x="1114501" y="2800822"/>
                    <a:pt x="1092666" y="2810824"/>
                    <a:pt x="1072208" y="2823099"/>
                  </a:cubicBezTo>
                  <a:cubicBezTo>
                    <a:pt x="1017553" y="2855892"/>
                    <a:pt x="1073110" y="2831526"/>
                    <a:pt x="983432" y="2876365"/>
                  </a:cubicBezTo>
                  <a:cubicBezTo>
                    <a:pt x="969178" y="2883492"/>
                    <a:pt x="953297" y="2886993"/>
                    <a:pt x="939043" y="2894120"/>
                  </a:cubicBezTo>
                  <a:cubicBezTo>
                    <a:pt x="878221" y="2924531"/>
                    <a:pt x="952860" y="2902276"/>
                    <a:pt x="868022" y="2956264"/>
                  </a:cubicBezTo>
                  <a:cubicBezTo>
                    <a:pt x="852232" y="2966312"/>
                    <a:pt x="832511" y="2968101"/>
                    <a:pt x="814756" y="2974019"/>
                  </a:cubicBezTo>
                  <a:cubicBezTo>
                    <a:pt x="750903" y="2995303"/>
                    <a:pt x="830639" y="2969482"/>
                    <a:pt x="752612" y="2991775"/>
                  </a:cubicBezTo>
                  <a:cubicBezTo>
                    <a:pt x="743614" y="2994346"/>
                    <a:pt x="735057" y="2998382"/>
                    <a:pt x="725979" y="3000652"/>
                  </a:cubicBezTo>
                  <a:cubicBezTo>
                    <a:pt x="675297" y="3013322"/>
                    <a:pt x="691645" y="3004739"/>
                    <a:pt x="646080" y="3018408"/>
                  </a:cubicBezTo>
                  <a:cubicBezTo>
                    <a:pt x="646030" y="3018423"/>
                    <a:pt x="579522" y="3040594"/>
                    <a:pt x="566181" y="3045041"/>
                  </a:cubicBezTo>
                  <a:cubicBezTo>
                    <a:pt x="557303" y="3048000"/>
                    <a:pt x="548626" y="3051648"/>
                    <a:pt x="539548" y="3053918"/>
                  </a:cubicBezTo>
                  <a:cubicBezTo>
                    <a:pt x="527711" y="3056877"/>
                    <a:pt x="515613" y="3058938"/>
                    <a:pt x="504038" y="3062796"/>
                  </a:cubicBezTo>
                  <a:cubicBezTo>
                    <a:pt x="481199" y="3070409"/>
                    <a:pt x="445802" y="3085928"/>
                    <a:pt x="424139" y="3098307"/>
                  </a:cubicBezTo>
                  <a:cubicBezTo>
                    <a:pt x="414875" y="3103601"/>
                    <a:pt x="407857" y="3113474"/>
                    <a:pt x="397506" y="3116062"/>
                  </a:cubicBezTo>
                  <a:cubicBezTo>
                    <a:pt x="371509" y="3122561"/>
                    <a:pt x="344240" y="3121981"/>
                    <a:pt x="317607" y="3124940"/>
                  </a:cubicBezTo>
                  <a:cubicBezTo>
                    <a:pt x="299852" y="3130858"/>
                    <a:pt x="282802" y="3139618"/>
                    <a:pt x="264341" y="3142695"/>
                  </a:cubicBezTo>
                  <a:cubicBezTo>
                    <a:pt x="187541" y="3155495"/>
                    <a:pt x="228936" y="3149341"/>
                    <a:pt x="140053" y="3160450"/>
                  </a:cubicBezTo>
                  <a:cubicBezTo>
                    <a:pt x="109450" y="3170651"/>
                    <a:pt x="83828" y="3145654"/>
                    <a:pt x="69032" y="3169328"/>
                  </a:cubicBez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D76F2A4B-9468-46A5-B6D5-D8BF22214C02}"/>
                </a:ext>
              </a:extLst>
            </p:cNvPr>
            <p:cNvCxnSpPr/>
            <p:nvPr/>
          </p:nvCxnSpPr>
          <p:spPr>
            <a:xfrm>
              <a:off x="6082459" y="5054525"/>
              <a:ext cx="2583402" cy="3581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F0EDEE5-1874-4A49-9700-64BADD4A0BF2}"/>
                </a:ext>
              </a:extLst>
            </p:cNvPr>
            <p:cNvSpPr txBox="1"/>
            <p:nvPr/>
          </p:nvSpPr>
          <p:spPr>
            <a:xfrm>
              <a:off x="6269243" y="5801206"/>
              <a:ext cx="2733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Analysis of hospital records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98731E5-869C-473D-A059-213D36C5159B}"/>
              </a:ext>
            </a:extLst>
          </p:cNvPr>
          <p:cNvSpPr txBox="1"/>
          <p:nvPr/>
        </p:nvSpPr>
        <p:spPr>
          <a:xfrm>
            <a:off x="437429" y="5800620"/>
            <a:ext cx="3197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BSU lead investigators</a:t>
            </a:r>
          </a:p>
          <a:p>
            <a:r>
              <a:rPr lang="en-GB" sz="2400" dirty="0">
                <a:solidFill>
                  <a:srgbClr val="C00000"/>
                </a:solidFill>
              </a:rPr>
              <a:t>De Angelis Presanis Tom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E7789E-24E9-45B3-8961-6DC7AE3BB930}"/>
              </a:ext>
            </a:extLst>
          </p:cNvPr>
          <p:cNvCxnSpPr/>
          <p:nvPr/>
        </p:nvCxnSpPr>
        <p:spPr>
          <a:xfrm flipV="1">
            <a:off x="8318102" y="3333100"/>
            <a:ext cx="1358558" cy="1330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287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BC477-866B-43EA-B965-77F874CA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C7AF7-4C1C-40FB-AFED-8A6AA87238E2}"/>
              </a:ext>
            </a:extLst>
          </p:cNvPr>
          <p:cNvSpPr txBox="1">
            <a:spLocks/>
          </p:cNvSpPr>
          <p:nvPr/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Imperfect observational data to quantity severity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BA7860-6911-4A6A-90E0-804A2FAE2F29}"/>
              </a:ext>
            </a:extLst>
          </p:cNvPr>
          <p:cNvSpPr txBox="1">
            <a:spLocks/>
          </p:cNvSpPr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Most information on covid-19 disease course  for hospitalised patients comes from </a:t>
            </a:r>
            <a:r>
              <a:rPr lang="en-GB" sz="2000" b="1" dirty="0"/>
              <a:t>observational data </a:t>
            </a:r>
            <a:r>
              <a:rPr lang="en-GB" sz="2000" dirty="0"/>
              <a:t>collected for other purposes (e.g. audit, hospital management)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 CHESS (COVID-19 Hospitalisation in England Surveillance System) with a subgroup of sentinel  hospitals (acute trusts)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CO-CIN (Covid-19 Clinical Information Network)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As these data sources are not purpose built, important to consider issues related to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inconsistencies, missing data, censoring, population selection </a:t>
            </a:r>
            <a:r>
              <a:rPr lang="en-GB" sz="2000" dirty="0"/>
              <a:t>and their impact on interpretation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1475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86AE16-D45A-425A-A7C7-F752453C5D5F}"/>
              </a:ext>
            </a:extLst>
          </p:cNvPr>
          <p:cNvSpPr txBox="1">
            <a:spLocks/>
          </p:cNvSpPr>
          <p:nvPr/>
        </p:nvSpPr>
        <p:spPr>
          <a:xfrm>
            <a:off x="576793" y="1195305"/>
            <a:ext cx="11038414" cy="8347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Little was known about the infection by Covid-19 in early February 2020 besides </a:t>
            </a:r>
            <a:r>
              <a:rPr lang="en-GB" sz="2400" b="1" dirty="0"/>
              <a:t>high infectivity,</a:t>
            </a:r>
            <a:r>
              <a:rPr lang="en-GB" sz="2400" dirty="0"/>
              <a:t> possibility of  </a:t>
            </a:r>
            <a:r>
              <a:rPr lang="en-GB" sz="2400" b="1" dirty="0"/>
              <a:t>pre-symptomatic transmission </a:t>
            </a:r>
            <a:r>
              <a:rPr lang="en-GB" sz="2400" dirty="0"/>
              <a:t>and likely </a:t>
            </a:r>
            <a:r>
              <a:rPr lang="en-GB" sz="2400" b="1" dirty="0"/>
              <a:t>high disease burden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B576-4EED-45E9-9874-F68AC5AAAB2E}"/>
              </a:ext>
            </a:extLst>
          </p:cNvPr>
          <p:cNvSpPr txBox="1"/>
          <p:nvPr/>
        </p:nvSpPr>
        <p:spPr>
          <a:xfrm>
            <a:off x="716622" y="2967335"/>
            <a:ext cx="994509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Many unanswered questions ranging from basic science to population burden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1E69A-08EF-4AB5-97AE-DB5BCFF561D8}"/>
              </a:ext>
            </a:extLst>
          </p:cNvPr>
          <p:cNvSpPr txBox="1"/>
          <p:nvPr/>
        </p:nvSpPr>
        <p:spPr>
          <a:xfrm>
            <a:off x="365148" y="4597071"/>
            <a:ext cx="1162241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Progress achieved by melding scientific questions, data collection and analytical approaches</a:t>
            </a:r>
          </a:p>
        </p:txBody>
      </p:sp>
    </p:spTree>
    <p:extLst>
      <p:ext uri="{BB962C8B-B14F-4D97-AF65-F5344CB8AC3E}">
        <p14:creationId xmlns:p14="http://schemas.microsoft.com/office/powerpoint/2010/main" val="187626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BC477-866B-43EA-B965-77F874CA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C7AF7-4C1C-40FB-AFED-8A6AA87238E2}"/>
              </a:ext>
            </a:extLst>
          </p:cNvPr>
          <p:cNvSpPr txBox="1">
            <a:spLocks/>
          </p:cNvSpPr>
          <p:nvPr/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Imperfect observational data to quantity severity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BA7860-6911-4A6A-90E0-804A2FAE2F29}"/>
              </a:ext>
            </a:extLst>
          </p:cNvPr>
          <p:cNvSpPr txBox="1">
            <a:spLocks/>
          </p:cNvSpPr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Most information on covid-19 disease course  for hospitalised patients comes from </a:t>
            </a:r>
            <a:r>
              <a:rPr lang="en-GB" sz="2000" b="1" dirty="0"/>
              <a:t>observational data </a:t>
            </a:r>
            <a:r>
              <a:rPr lang="en-GB" sz="2000" dirty="0"/>
              <a:t>collected for other purposes (e.g. audit, hospital management)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 CHESS (COVID-19 Hospitalisation in England Surveillance System) with a subgroup of sentinel  hospitals (acute trusts)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CO-CIN (Covid-19 Clinical Information Network)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As these data sources are not purpose built, important to consider issues related to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inconsistencies, missing data, censoring, population selection </a:t>
            </a:r>
            <a:r>
              <a:rPr lang="en-GB" sz="2000" dirty="0"/>
              <a:t>and their impact on interpretation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F70DE6-1DBC-4E81-BEA3-975257DFEFEE}"/>
              </a:ext>
            </a:extLst>
          </p:cNvPr>
          <p:cNvGrpSpPr/>
          <p:nvPr/>
        </p:nvGrpSpPr>
        <p:grpSpPr>
          <a:xfrm>
            <a:off x="7718392" y="640263"/>
            <a:ext cx="4066977" cy="3046806"/>
            <a:chOff x="7718392" y="640263"/>
            <a:chExt cx="4066977" cy="30468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6817E1-10AE-4668-997E-27D4CCA372A2}"/>
                </a:ext>
              </a:extLst>
            </p:cNvPr>
            <p:cNvGrpSpPr/>
            <p:nvPr/>
          </p:nvGrpSpPr>
          <p:grpSpPr>
            <a:xfrm>
              <a:off x="7718392" y="2566382"/>
              <a:ext cx="1217707" cy="606977"/>
              <a:chOff x="5199041" y="3220653"/>
              <a:chExt cx="1693570" cy="9144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1267B64-3552-4FF6-B28A-D792106BF396}"/>
                  </a:ext>
                </a:extLst>
              </p:cNvPr>
              <p:cNvSpPr/>
              <p:nvPr/>
            </p:nvSpPr>
            <p:spPr>
              <a:xfrm>
                <a:off x="5271139" y="3220653"/>
                <a:ext cx="1438181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03675E-4893-44E0-9EEB-730ECE99E88F}"/>
                  </a:ext>
                </a:extLst>
              </p:cNvPr>
              <p:cNvSpPr txBox="1"/>
              <p:nvPr/>
            </p:nvSpPr>
            <p:spPr>
              <a:xfrm>
                <a:off x="5199041" y="3399658"/>
                <a:ext cx="1693570" cy="556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</a:rPr>
                  <a:t>Hospitalise</a:t>
                </a:r>
                <a:r>
                  <a:rPr lang="en-GB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6EB6AD-522B-4BED-8601-7A625261EC92}"/>
                </a:ext>
              </a:extLst>
            </p:cNvPr>
            <p:cNvGrpSpPr/>
            <p:nvPr/>
          </p:nvGrpSpPr>
          <p:grpSpPr>
            <a:xfrm>
              <a:off x="9340950" y="2454605"/>
              <a:ext cx="1034079" cy="606977"/>
              <a:chOff x="8413072" y="2090807"/>
              <a:chExt cx="1438182" cy="91440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F948BE1-67D2-43EA-8773-49FDBF52C895}"/>
                  </a:ext>
                </a:extLst>
              </p:cNvPr>
              <p:cNvSpPr/>
              <p:nvPr/>
            </p:nvSpPr>
            <p:spPr>
              <a:xfrm>
                <a:off x="8413072" y="2090807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A44230-D9E6-4EC5-8C89-0517F5B7BF11}"/>
                  </a:ext>
                </a:extLst>
              </p:cNvPr>
              <p:cNvSpPr txBox="1"/>
              <p:nvPr/>
            </p:nvSpPr>
            <p:spPr>
              <a:xfrm>
                <a:off x="8775814" y="2307364"/>
                <a:ext cx="712697" cy="556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ICU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886138-A87B-47B2-BBB3-CFFE7EABB580}"/>
                </a:ext>
              </a:extLst>
            </p:cNvPr>
            <p:cNvGrpSpPr/>
            <p:nvPr/>
          </p:nvGrpSpPr>
          <p:grpSpPr>
            <a:xfrm>
              <a:off x="10582091" y="1742157"/>
              <a:ext cx="1203278" cy="650260"/>
              <a:chOff x="8344836" y="3405326"/>
              <a:chExt cx="1673502" cy="97960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EA9D640-AE6F-46D5-8BD9-8FE180CED53F}"/>
                  </a:ext>
                </a:extLst>
              </p:cNvPr>
              <p:cNvSpPr/>
              <p:nvPr/>
            </p:nvSpPr>
            <p:spPr>
              <a:xfrm>
                <a:off x="8413072" y="3405326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573690A-C3BD-43CE-8932-EA4C3ED00C05}"/>
                  </a:ext>
                </a:extLst>
              </p:cNvPr>
              <p:cNvSpPr txBox="1"/>
              <p:nvPr/>
            </p:nvSpPr>
            <p:spPr>
              <a:xfrm>
                <a:off x="8344836" y="3503978"/>
                <a:ext cx="1673502" cy="8809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</a:rPr>
                  <a:t>Hospitalised</a:t>
                </a:r>
              </a:p>
              <a:p>
                <a:r>
                  <a:rPr lang="en-GB" sz="1600" dirty="0">
                    <a:solidFill>
                      <a:schemeClr val="bg1"/>
                    </a:solidFill>
                  </a:rPr>
                  <a:t>after ICU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8F7AFC-6B9E-4B91-879F-5C634A040478}"/>
                </a:ext>
              </a:extLst>
            </p:cNvPr>
            <p:cNvGrpSpPr/>
            <p:nvPr/>
          </p:nvGrpSpPr>
          <p:grpSpPr>
            <a:xfrm>
              <a:off x="10666691" y="3080092"/>
              <a:ext cx="1034079" cy="606977"/>
              <a:chOff x="8413072" y="4719845"/>
              <a:chExt cx="1438182" cy="914400"/>
            </a:xfrm>
            <a:solidFill>
              <a:schemeClr val="tx1"/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3AAA29A-4B9B-4AFA-BE0E-3A030FC7077F}"/>
                  </a:ext>
                </a:extLst>
              </p:cNvPr>
              <p:cNvSpPr/>
              <p:nvPr/>
            </p:nvSpPr>
            <p:spPr>
              <a:xfrm>
                <a:off x="8413072" y="4719845"/>
                <a:ext cx="1438182" cy="9144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C2C7D4-DE77-44CB-818E-4827388E4284}"/>
                  </a:ext>
                </a:extLst>
              </p:cNvPr>
              <p:cNvSpPr txBox="1"/>
              <p:nvPr/>
            </p:nvSpPr>
            <p:spPr>
              <a:xfrm>
                <a:off x="8644080" y="4921088"/>
                <a:ext cx="75001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Death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893EB60-ACFD-4649-B529-A36A5FFF5FB0}"/>
                </a:ext>
              </a:extLst>
            </p:cNvPr>
            <p:cNvCxnSpPr/>
            <p:nvPr/>
          </p:nvCxnSpPr>
          <p:spPr>
            <a:xfrm>
              <a:off x="8862569" y="2827262"/>
              <a:ext cx="43917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F0BC8F3-0060-4F74-999D-D2D2A10175A4}"/>
                </a:ext>
              </a:extLst>
            </p:cNvPr>
            <p:cNvCxnSpPr/>
            <p:nvPr/>
          </p:nvCxnSpPr>
          <p:spPr>
            <a:xfrm flipV="1">
              <a:off x="9943259" y="2084470"/>
              <a:ext cx="485124" cy="3034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B603F2E-ABAB-4616-AAA2-3430FC219715}"/>
                </a:ext>
              </a:extLst>
            </p:cNvPr>
            <p:cNvGrpSpPr/>
            <p:nvPr/>
          </p:nvGrpSpPr>
          <p:grpSpPr>
            <a:xfrm>
              <a:off x="10428383" y="640263"/>
              <a:ext cx="1148867" cy="606977"/>
              <a:chOff x="5073741" y="3227773"/>
              <a:chExt cx="1597828" cy="9144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B128FEA-C317-4B0C-A220-184C3EFF2DA9}"/>
                  </a:ext>
                </a:extLst>
              </p:cNvPr>
              <p:cNvSpPr/>
              <p:nvPr/>
            </p:nvSpPr>
            <p:spPr>
              <a:xfrm>
                <a:off x="5233387" y="3227773"/>
                <a:ext cx="1438182" cy="914400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2B26E3-983F-40E2-B1F7-2527A44C8BE8}"/>
                  </a:ext>
                </a:extLst>
              </p:cNvPr>
              <p:cNvSpPr txBox="1"/>
              <p:nvPr/>
            </p:nvSpPr>
            <p:spPr>
              <a:xfrm>
                <a:off x="5073741" y="3417249"/>
                <a:ext cx="1221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Discharged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8B06C88-7DB6-4E89-8D42-212384195078}"/>
                </a:ext>
              </a:extLst>
            </p:cNvPr>
            <p:cNvCxnSpPr/>
            <p:nvPr/>
          </p:nvCxnSpPr>
          <p:spPr>
            <a:xfrm flipV="1">
              <a:off x="8328309" y="1340166"/>
              <a:ext cx="1772402" cy="10549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BF3D87-8E7D-49D8-8077-EFFF91C7A737}"/>
                </a:ext>
              </a:extLst>
            </p:cNvPr>
            <p:cNvCxnSpPr/>
            <p:nvPr/>
          </p:nvCxnSpPr>
          <p:spPr>
            <a:xfrm>
              <a:off x="9964376" y="3178084"/>
              <a:ext cx="410653" cy="1650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030958E-69D2-4265-893D-EE54BFFC9784}"/>
                </a:ext>
              </a:extLst>
            </p:cNvPr>
            <p:cNvCxnSpPr/>
            <p:nvPr/>
          </p:nvCxnSpPr>
          <p:spPr>
            <a:xfrm flipV="1">
              <a:off x="11060208" y="1283864"/>
              <a:ext cx="0" cy="3193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980809-2BC9-4FCA-9F69-4763D5A43675}"/>
                </a:ext>
              </a:extLst>
            </p:cNvPr>
            <p:cNvCxnSpPr/>
            <p:nvPr/>
          </p:nvCxnSpPr>
          <p:spPr>
            <a:xfrm>
              <a:off x="11060208" y="2528487"/>
              <a:ext cx="0" cy="4592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23D360-A9F5-4ABB-A96F-1F84CD4E88B5}"/>
                </a:ext>
              </a:extLst>
            </p:cNvPr>
            <p:cNvCxnSpPr/>
            <p:nvPr/>
          </p:nvCxnSpPr>
          <p:spPr>
            <a:xfrm>
              <a:off x="8412194" y="3336258"/>
              <a:ext cx="1857512" cy="23776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3359FC-C437-468E-95DC-9BCB735B9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768" y="1318444"/>
              <a:ext cx="1013917" cy="10306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6489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BC477-866B-43EA-B965-77F874CA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C7AF7-4C1C-40FB-AFED-8A6AA87238E2}"/>
              </a:ext>
            </a:extLst>
          </p:cNvPr>
          <p:cNvSpPr txBox="1">
            <a:spLocks/>
          </p:cNvSpPr>
          <p:nvPr/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Imperfect observational data to quantity severity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BA7860-6911-4A6A-90E0-804A2FAE2F29}"/>
              </a:ext>
            </a:extLst>
          </p:cNvPr>
          <p:cNvSpPr txBox="1">
            <a:spLocks/>
          </p:cNvSpPr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Most information on covid-19 disease course  for hospitalised patients comes from </a:t>
            </a:r>
            <a:r>
              <a:rPr lang="en-GB" sz="2000" b="1" dirty="0"/>
              <a:t>observational data </a:t>
            </a:r>
            <a:r>
              <a:rPr lang="en-GB" sz="2000" dirty="0"/>
              <a:t>collected for other purposes (e.g. audit, hospital management)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 CHESS (COVID-19 Hospitalisation in England Surveillance System) with a subgroup of sentinel  hospitals (acute trusts)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CO-CIN (Covid-19 Clinical Information Network)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As these data sources are not purpose built, important to consider issues related to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inconsistencies, missing data, censoring, population selection </a:t>
            </a:r>
            <a:r>
              <a:rPr lang="en-GB" sz="2000" dirty="0"/>
              <a:t>and their impact on interpretation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6F03A0C-CC49-4EA4-86AF-5BE5FAC3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417" y="738644"/>
            <a:ext cx="4049700" cy="3918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0F711-B099-4C0B-8E9F-5C40C6A9F350}"/>
              </a:ext>
            </a:extLst>
          </p:cNvPr>
          <p:cNvSpPr txBox="1"/>
          <p:nvPr/>
        </p:nvSpPr>
        <p:spPr>
          <a:xfrm>
            <a:off x="8593410" y="5010015"/>
            <a:ext cx="2966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the CO-CIN data set </a:t>
            </a:r>
          </a:p>
          <a:p>
            <a:pPr lvl="0"/>
            <a:r>
              <a:rPr lang="en-GB" dirty="0"/>
              <a:t>(47370 confirmed cases) </a:t>
            </a:r>
          </a:p>
          <a:p>
            <a:pPr lvl="0"/>
            <a:r>
              <a:rPr lang="en-GB" dirty="0"/>
              <a:t>we found approximately 11% </a:t>
            </a:r>
          </a:p>
          <a:p>
            <a:pPr lvl="0"/>
            <a:r>
              <a:rPr lang="en-GB" dirty="0"/>
              <a:t>Inconsistent records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A2385-41E8-49AD-A6E1-7EFA17E06EB5}"/>
              </a:ext>
            </a:extLst>
          </p:cNvPr>
          <p:cNvSpPr txBox="1"/>
          <p:nvPr/>
        </p:nvSpPr>
        <p:spPr>
          <a:xfrm>
            <a:off x="8086713" y="386894"/>
            <a:ext cx="376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Raw data exhibit inconsistencies !</a:t>
            </a:r>
          </a:p>
        </p:txBody>
      </p:sp>
    </p:spTree>
    <p:extLst>
      <p:ext uri="{BB962C8B-B14F-4D97-AF65-F5344CB8AC3E}">
        <p14:creationId xmlns:p14="http://schemas.microsoft.com/office/powerpoint/2010/main" val="1910377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BC477-866B-43EA-B965-77F874CA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C7AF7-4C1C-40FB-AFED-8A6AA87238E2}"/>
              </a:ext>
            </a:extLst>
          </p:cNvPr>
          <p:cNvSpPr txBox="1">
            <a:spLocks/>
          </p:cNvSpPr>
          <p:nvPr/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Imperfect observational data to quantity severity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BA7860-6911-4A6A-90E0-804A2FAE2F29}"/>
              </a:ext>
            </a:extLst>
          </p:cNvPr>
          <p:cNvSpPr txBox="1">
            <a:spLocks/>
          </p:cNvSpPr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Most information on covid-19 disease course  for hospitalised patients comes from </a:t>
            </a:r>
            <a:r>
              <a:rPr lang="en-GB" sz="2000" b="1" dirty="0"/>
              <a:t>observational data </a:t>
            </a:r>
            <a:r>
              <a:rPr lang="en-GB" sz="2000" dirty="0"/>
              <a:t>collected for other purposes (e.g. audit, hospital management)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 CHESS (COVID-19 Hospitalisation in England Surveillance System) with a subgroup of sentinel  hospitals (acute trusts)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CO-CIN (Covid-19 Clinical Information Network)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As these data sources are not purpose built, important to consider issues related to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inconsistencies, missing data, censoring, population selection </a:t>
            </a:r>
            <a:r>
              <a:rPr lang="en-GB" sz="2000" dirty="0"/>
              <a:t>and their impact on interpretation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78DDE-963D-4D89-A627-5B37DB1F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734" y="2176297"/>
            <a:ext cx="4373001" cy="218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64C0D-D71B-44C8-8ABE-6A9D61808ECE}"/>
              </a:ext>
            </a:extLst>
          </p:cNvPr>
          <p:cNvSpPr txBox="1"/>
          <p:nvPr/>
        </p:nvSpPr>
        <p:spPr>
          <a:xfrm>
            <a:off x="7995763" y="1136341"/>
            <a:ext cx="392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Age distribution of hospitalised patients</a:t>
            </a:r>
          </a:p>
          <a:p>
            <a:r>
              <a:rPr lang="en-GB" dirty="0"/>
              <a:t> differs between CHESS and CO-CIN</a:t>
            </a:r>
          </a:p>
        </p:txBody>
      </p:sp>
    </p:spTree>
    <p:extLst>
      <p:ext uri="{BB962C8B-B14F-4D97-AF65-F5344CB8AC3E}">
        <p14:creationId xmlns:p14="http://schemas.microsoft.com/office/powerpoint/2010/main" val="79524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14F3F46-2D0B-48CA-B74B-D2B0E0989E34}"/>
              </a:ext>
            </a:extLst>
          </p:cNvPr>
          <p:cNvSpPr txBox="1">
            <a:spLocks/>
          </p:cNvSpPr>
          <p:nvPr/>
        </p:nvSpPr>
        <p:spPr>
          <a:xfrm>
            <a:off x="1825752" y="365125"/>
            <a:ext cx="8366760" cy="7809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Case-severity probabilities across different datasets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3D26AA-1348-4BDA-A1E1-2B02942A3C74}"/>
              </a:ext>
            </a:extLst>
          </p:cNvPr>
          <p:cNvSpPr/>
          <p:nvPr/>
        </p:nvSpPr>
        <p:spPr>
          <a:xfrm>
            <a:off x="6758513" y="5750361"/>
            <a:ext cx="4941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Transition probabilities from admission to hospital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F086B6-7733-4A09-932F-940E370E5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68603"/>
              </p:ext>
            </p:extLst>
          </p:nvPr>
        </p:nvGraphicFramePr>
        <p:xfrm>
          <a:off x="7540043" y="4597408"/>
          <a:ext cx="3378200" cy="668655"/>
        </p:xfrm>
        <a:graphic>
          <a:graphicData uri="http://schemas.openxmlformats.org/drawingml/2006/table">
            <a:tbl>
              <a:tblPr/>
              <a:tblGrid>
                <a:gridCol w="2769172">
                  <a:extLst>
                    <a:ext uri="{9D8B030D-6E8A-4147-A177-3AD203B41FA5}">
                      <a16:colId xmlns:a16="http://schemas.microsoft.com/office/drawing/2014/main" val="976526289"/>
                    </a:ext>
                  </a:extLst>
                </a:gridCol>
                <a:gridCol w="609028">
                  <a:extLst>
                    <a:ext uri="{9D8B030D-6E8A-4147-A177-3AD203B41FA5}">
                      <a16:colId xmlns:a16="http://schemas.microsoft.com/office/drawing/2014/main" val="27491576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CHESS dataset - all acute trusts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046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CHESS dataset - only sentinel trusts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924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COCIN 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dataset - participating hospitals</a:t>
                      </a:r>
                      <a:endParaRPr lang="en-GB" sz="11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84983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04CEB8C-6236-4FA8-B98F-5A235DD665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258867"/>
              </p:ext>
            </p:extLst>
          </p:nvPr>
        </p:nvGraphicFramePr>
        <p:xfrm>
          <a:off x="4773881" y="1008237"/>
          <a:ext cx="7029478" cy="3385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11ECDCB-9CEB-438A-AC4F-C57030493FEF}"/>
              </a:ext>
            </a:extLst>
          </p:cNvPr>
          <p:cNvGrpSpPr/>
          <p:nvPr/>
        </p:nvGrpSpPr>
        <p:grpSpPr>
          <a:xfrm>
            <a:off x="206376" y="1292472"/>
            <a:ext cx="3834838" cy="2800427"/>
            <a:chOff x="7627280" y="640263"/>
            <a:chExt cx="4094001" cy="31375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5FE779-E0E8-4888-9531-57A25AF6C9E2}"/>
                </a:ext>
              </a:extLst>
            </p:cNvPr>
            <p:cNvGrpSpPr/>
            <p:nvPr/>
          </p:nvGrpSpPr>
          <p:grpSpPr>
            <a:xfrm>
              <a:off x="7627280" y="2498082"/>
              <a:ext cx="1217707" cy="606977"/>
              <a:chOff x="5072326" y="3117763"/>
              <a:chExt cx="1693570" cy="914400"/>
            </a:xfrm>
          </p:grpSpPr>
          <p:sp>
            <p:nvSpPr>
              <p:cNvPr id="23" name="Rectangle: Rounded Corners 21">
                <a:extLst>
                  <a:ext uri="{FF2B5EF4-FFF2-40B4-BE49-F238E27FC236}">
                    <a16:creationId xmlns:a16="http://schemas.microsoft.com/office/drawing/2014/main" id="{2E43CF94-2D41-4AA3-9342-85B4776168DC}"/>
                  </a:ext>
                </a:extLst>
              </p:cNvPr>
              <p:cNvSpPr/>
              <p:nvPr/>
            </p:nvSpPr>
            <p:spPr>
              <a:xfrm>
                <a:off x="5199041" y="3117763"/>
                <a:ext cx="1510279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6E527E-0608-4524-B5BB-825C8E6F7EE5}"/>
                  </a:ext>
                </a:extLst>
              </p:cNvPr>
              <p:cNvSpPr txBox="1"/>
              <p:nvPr/>
            </p:nvSpPr>
            <p:spPr>
              <a:xfrm>
                <a:off x="5072326" y="3235032"/>
                <a:ext cx="1693570" cy="556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</a:rPr>
                  <a:t>Hospitalise</a:t>
                </a:r>
                <a:r>
                  <a:rPr lang="en-GB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93EC9C-9248-428E-BC77-1F8D4ED4F4C0}"/>
                </a:ext>
              </a:extLst>
            </p:cNvPr>
            <p:cNvGrpSpPr/>
            <p:nvPr/>
          </p:nvGrpSpPr>
          <p:grpSpPr>
            <a:xfrm>
              <a:off x="9340950" y="2454605"/>
              <a:ext cx="1034079" cy="606977"/>
              <a:chOff x="8413072" y="2090807"/>
              <a:chExt cx="1438182" cy="914400"/>
            </a:xfrm>
          </p:grpSpPr>
          <p:sp>
            <p:nvSpPr>
              <p:cNvPr id="21" name="Rectangle: Rounded Corners 19">
                <a:extLst>
                  <a:ext uri="{FF2B5EF4-FFF2-40B4-BE49-F238E27FC236}">
                    <a16:creationId xmlns:a16="http://schemas.microsoft.com/office/drawing/2014/main" id="{88F38BA5-94F3-4608-A82D-094AF04523FE}"/>
                  </a:ext>
                </a:extLst>
              </p:cNvPr>
              <p:cNvSpPr/>
              <p:nvPr/>
            </p:nvSpPr>
            <p:spPr>
              <a:xfrm>
                <a:off x="8413072" y="2090807"/>
                <a:ext cx="143818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BBFB20-920E-410B-8AAD-B773FAA8BF36}"/>
                  </a:ext>
                </a:extLst>
              </p:cNvPr>
              <p:cNvSpPr txBox="1"/>
              <p:nvPr/>
            </p:nvSpPr>
            <p:spPr>
              <a:xfrm>
                <a:off x="8741442" y="2268290"/>
                <a:ext cx="809273" cy="623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ICU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2EB76-227C-43D0-9AF7-7A0CB101CB58}"/>
                </a:ext>
              </a:extLst>
            </p:cNvPr>
            <p:cNvGrpSpPr/>
            <p:nvPr/>
          </p:nvGrpSpPr>
          <p:grpSpPr>
            <a:xfrm>
              <a:off x="10498602" y="1737681"/>
              <a:ext cx="1222679" cy="611446"/>
              <a:chOff x="8228716" y="3398592"/>
              <a:chExt cx="1700483" cy="921134"/>
            </a:xfrm>
          </p:grpSpPr>
          <p:sp>
            <p:nvSpPr>
              <p:cNvPr id="19" name="Rectangle: Rounded Corners 17">
                <a:extLst>
                  <a:ext uri="{FF2B5EF4-FFF2-40B4-BE49-F238E27FC236}">
                    <a16:creationId xmlns:a16="http://schemas.microsoft.com/office/drawing/2014/main" id="{65164E95-7A99-4648-BBDA-D2C5C6CB405E}"/>
                  </a:ext>
                </a:extLst>
              </p:cNvPr>
              <p:cNvSpPr/>
              <p:nvPr/>
            </p:nvSpPr>
            <p:spPr>
              <a:xfrm>
                <a:off x="8290828" y="3405326"/>
                <a:ext cx="1638371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B3AE99-FC1C-4489-9CAD-C54440BAE39A}"/>
                  </a:ext>
                </a:extLst>
              </p:cNvPr>
              <p:cNvSpPr txBox="1"/>
              <p:nvPr/>
            </p:nvSpPr>
            <p:spPr>
              <a:xfrm>
                <a:off x="8228716" y="3398592"/>
                <a:ext cx="1673504" cy="8809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</a:rPr>
                  <a:t>Hospitalised</a:t>
                </a:r>
              </a:p>
              <a:p>
                <a:r>
                  <a:rPr lang="en-GB" sz="1600" dirty="0">
                    <a:solidFill>
                      <a:schemeClr val="bg1"/>
                    </a:solidFill>
                  </a:rPr>
                  <a:t>after ICU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3DDDEF-E25F-415A-9657-D5ECA1F5B2EA}"/>
                </a:ext>
              </a:extLst>
            </p:cNvPr>
            <p:cNvGrpSpPr/>
            <p:nvPr/>
          </p:nvGrpSpPr>
          <p:grpSpPr>
            <a:xfrm>
              <a:off x="10666691" y="3170875"/>
              <a:ext cx="1034079" cy="606977"/>
              <a:chOff x="8413072" y="4856604"/>
              <a:chExt cx="1438182" cy="914400"/>
            </a:xfrm>
            <a:solidFill>
              <a:schemeClr val="tx1"/>
            </a:solidFill>
          </p:grpSpPr>
          <p:sp>
            <p:nvSpPr>
              <p:cNvPr id="17" name="Rectangle: Rounded Corners 15">
                <a:extLst>
                  <a:ext uri="{FF2B5EF4-FFF2-40B4-BE49-F238E27FC236}">
                    <a16:creationId xmlns:a16="http://schemas.microsoft.com/office/drawing/2014/main" id="{B9E91DF1-4515-4152-80EA-4463028838EA}"/>
                  </a:ext>
                </a:extLst>
              </p:cNvPr>
              <p:cNvSpPr/>
              <p:nvPr/>
            </p:nvSpPr>
            <p:spPr>
              <a:xfrm>
                <a:off x="8413072" y="4856604"/>
                <a:ext cx="1438182" cy="9144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06C5E2-3E4C-4A95-AE6E-DCE458AA9307}"/>
                  </a:ext>
                </a:extLst>
              </p:cNvPr>
              <p:cNvSpPr txBox="1"/>
              <p:nvPr/>
            </p:nvSpPr>
            <p:spPr>
              <a:xfrm>
                <a:off x="8575334" y="5023325"/>
                <a:ext cx="1157748" cy="62338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Death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8861CD-4A15-402F-8118-439A651BE74C}"/>
                </a:ext>
              </a:extLst>
            </p:cNvPr>
            <p:cNvCxnSpPr/>
            <p:nvPr/>
          </p:nvCxnSpPr>
          <p:spPr>
            <a:xfrm>
              <a:off x="8862569" y="2827262"/>
              <a:ext cx="43917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D8334E-CD57-436A-B25B-B2AF530D804B}"/>
                </a:ext>
              </a:extLst>
            </p:cNvPr>
            <p:cNvGrpSpPr/>
            <p:nvPr/>
          </p:nvGrpSpPr>
          <p:grpSpPr>
            <a:xfrm>
              <a:off x="10543259" y="640263"/>
              <a:ext cx="1178017" cy="606977"/>
              <a:chOff x="5233506" y="3227773"/>
              <a:chExt cx="1638368" cy="914400"/>
            </a:xfrm>
          </p:grpSpPr>
          <p:sp>
            <p:nvSpPr>
              <p:cNvPr id="15" name="Rectangle: Rounded Corners 13">
                <a:extLst>
                  <a:ext uri="{FF2B5EF4-FFF2-40B4-BE49-F238E27FC236}">
                    <a16:creationId xmlns:a16="http://schemas.microsoft.com/office/drawing/2014/main" id="{587B34E2-95FD-4709-BA0A-A9AE1737A62F}"/>
                  </a:ext>
                </a:extLst>
              </p:cNvPr>
              <p:cNvSpPr/>
              <p:nvPr/>
            </p:nvSpPr>
            <p:spPr>
              <a:xfrm>
                <a:off x="5233506" y="3227773"/>
                <a:ext cx="1560423" cy="914400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030183-AB7D-4BA6-8451-B5EEF02BFB58}"/>
                  </a:ext>
                </a:extLst>
              </p:cNvPr>
              <p:cNvSpPr txBox="1"/>
              <p:nvPr/>
            </p:nvSpPr>
            <p:spPr>
              <a:xfrm>
                <a:off x="5233506" y="3417248"/>
                <a:ext cx="1638368" cy="571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</a:rPr>
                  <a:t>Discharged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4921CD-0F00-4C36-9E41-D45B5FCC6DD7}"/>
                </a:ext>
              </a:extLst>
            </p:cNvPr>
            <p:cNvCxnSpPr/>
            <p:nvPr/>
          </p:nvCxnSpPr>
          <p:spPr>
            <a:xfrm flipV="1">
              <a:off x="8328309" y="1340166"/>
              <a:ext cx="1772402" cy="10549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B666267-F270-4D6B-B72A-078B8F8D0A35}"/>
                </a:ext>
              </a:extLst>
            </p:cNvPr>
            <p:cNvCxnSpPr/>
            <p:nvPr/>
          </p:nvCxnSpPr>
          <p:spPr>
            <a:xfrm>
              <a:off x="8412194" y="3336258"/>
              <a:ext cx="1857512" cy="23776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454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E463-14BD-463F-9A9A-CDEA0E3CB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 Nowcasting and Forecasting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B94188-41B5-46EB-8CD3-15CC1A212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1522" y="2176272"/>
            <a:ext cx="6727157" cy="40416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BSU-PHE lead De Angelis</a:t>
            </a:r>
          </a:p>
          <a:p>
            <a:r>
              <a:rPr lang="en-US" sz="2200" u="sng" dirty="0">
                <a:sym typeface="Wingdings" panose="05000000000000000000" pitchFamily="2" charset="2"/>
              </a:rPr>
              <a:t>Aim:</a:t>
            </a:r>
            <a:r>
              <a:rPr lang="en-US" sz="2200" dirty="0">
                <a:sym typeface="Wingdings" panose="05000000000000000000" pitchFamily="2" charset="2"/>
              </a:rPr>
              <a:t> Real time nowcasting and forecasting the burden of Covid-19 and tracking the effect of control policies</a:t>
            </a:r>
            <a:endParaRPr lang="en-US" sz="2200" dirty="0"/>
          </a:p>
          <a:p>
            <a:r>
              <a:rPr lang="en-US" sz="2200" dirty="0"/>
              <a:t>Covid-19 forecasts started early March 2020, building on a well-established model of flu epidemic by BSU-PHE</a:t>
            </a:r>
          </a:p>
          <a:p>
            <a:r>
              <a:rPr lang="en-US" sz="2200" dirty="0">
                <a:sym typeface="Wingdings" panose="05000000000000000000" pitchFamily="2" charset="2"/>
              </a:rPr>
              <a:t>One key input to the model is the current number of deaths from Covid-19, which need to be estimated because of reporting delays </a:t>
            </a:r>
          </a:p>
          <a:p>
            <a:r>
              <a:rPr lang="en-US" sz="2200" dirty="0">
                <a:sym typeface="Wingdings" panose="05000000000000000000" pitchFamily="2" charset="2"/>
              </a:rPr>
              <a:t>Modelling, Nowcasting and Forecasting will be presented in details in Daniela De Angelis’s talk</a:t>
            </a:r>
          </a:p>
          <a:p>
            <a:pPr marL="0" indent="0">
              <a:buNone/>
            </a:pPr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77440D76-B1AC-47F7-BC40-03EBAAB7B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76" y="2943692"/>
            <a:ext cx="3518326" cy="25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8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C7D27-D9E5-4380-A96E-A0B2CFB7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GB" dirty="0"/>
              <a:t>The role of statistics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131BE2-0FD5-4AB8-AD60-218010AE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23" y="1920240"/>
            <a:ext cx="10562808" cy="5071188"/>
          </a:xfrm>
        </p:spPr>
        <p:txBody>
          <a:bodyPr anchor="t">
            <a:normAutofit fontScale="92500" lnSpcReduction="20000"/>
          </a:bodyPr>
          <a:lstStyle/>
          <a:p>
            <a:r>
              <a:rPr lang="en-GB" dirty="0"/>
              <a:t>Producing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evidence from data and quantifying uncertainty </a:t>
            </a:r>
            <a:r>
              <a:rPr lang="en-GB" dirty="0"/>
              <a:t>are  key inputs for policy decisions</a:t>
            </a:r>
          </a:p>
          <a:p>
            <a:r>
              <a:rPr lang="en-GB" dirty="0"/>
              <a:t>Availability and quality of data are of paramount importance</a:t>
            </a:r>
          </a:p>
          <a:p>
            <a:r>
              <a:rPr lang="en-GB" dirty="0"/>
              <a:t>Huge mobilisation of the scientific community on Covid-19: 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statisticians are involved in the whole spectrum of projects</a:t>
            </a:r>
          </a:p>
          <a:p>
            <a:r>
              <a:rPr lang="en-GB" dirty="0"/>
              <a:t>Exploiting/repurposing routine data collection is useful but observational data has its limitations and needs careful analysis</a:t>
            </a:r>
          </a:p>
          <a:p>
            <a:r>
              <a:rPr lang="en-GB" dirty="0"/>
              <a:t>The importance of being nimble in setting up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well designed and well conducted studies as fast as possible</a:t>
            </a:r>
            <a:r>
              <a:rPr lang="en-GB" dirty="0"/>
              <a:t> cannot be understated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Preparedness for the future </a:t>
            </a:r>
            <a:r>
              <a:rPr lang="en-GB" dirty="0"/>
              <a:t>includes</a:t>
            </a:r>
          </a:p>
          <a:p>
            <a:pPr lvl="1"/>
            <a:r>
              <a:rPr lang="en-GB" dirty="0"/>
              <a:t>comprehensive,  well designed and aligned data streams for surveillance, </a:t>
            </a:r>
          </a:p>
          <a:p>
            <a:pPr lvl="1"/>
            <a:r>
              <a:rPr lang="en-GB" dirty="0"/>
              <a:t>methods to triangulate evidence in the context of surveillance, </a:t>
            </a:r>
          </a:p>
          <a:p>
            <a:pPr lvl="1"/>
            <a:r>
              <a:rPr lang="en-GB" dirty="0"/>
              <a:t>evaluation of operational systems and policies.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7612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5" descr="F:\Photos\Cam Card\BSU\Presanis.jpg">
            <a:extLst>
              <a:ext uri="{FF2B5EF4-FFF2-40B4-BE49-F238E27FC236}">
                <a16:creationId xmlns:a16="http://schemas.microsoft.com/office/drawing/2014/main" id="{F84D8EE5-AE6A-4672-B54B-FA1EA61ADC4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12" y="2861846"/>
            <a:ext cx="684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2DBCD0-E685-49F1-AD00-C9A0BB7D6540}"/>
              </a:ext>
            </a:extLst>
          </p:cNvPr>
          <p:cNvSpPr txBox="1"/>
          <p:nvPr/>
        </p:nvSpPr>
        <p:spPr>
          <a:xfrm>
            <a:off x="6838776" y="3780402"/>
            <a:ext cx="748945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Anne Presanis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0C7B7-15D8-41FB-B79A-2EBC82FE38BC}"/>
              </a:ext>
            </a:extLst>
          </p:cNvPr>
          <p:cNvSpPr txBox="1"/>
          <p:nvPr/>
        </p:nvSpPr>
        <p:spPr>
          <a:xfrm>
            <a:off x="3653392" y="3826568"/>
            <a:ext cx="7039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Chris Jackson</a:t>
            </a:r>
          </a:p>
        </p:txBody>
      </p:sp>
      <p:pic>
        <p:nvPicPr>
          <p:cNvPr id="11" name="Picture 9" descr="Q:\admin\BSU Centenary\WORKING DOCS\Speakers photos\Jackson_Christopher.jpg">
            <a:extLst>
              <a:ext uri="{FF2B5EF4-FFF2-40B4-BE49-F238E27FC236}">
                <a16:creationId xmlns:a16="http://schemas.microsoft.com/office/drawing/2014/main" id="{F1F7240E-59B5-4689-A376-7B3C52E54F1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860" y="2861846"/>
            <a:ext cx="617487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251E3-E825-42DB-82D5-F2701E313893}"/>
              </a:ext>
            </a:extLst>
          </p:cNvPr>
          <p:cNvSpPr txBox="1"/>
          <p:nvPr/>
        </p:nvSpPr>
        <p:spPr>
          <a:xfrm>
            <a:off x="9110738" y="3780402"/>
            <a:ext cx="70390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Shaun Seaman</a:t>
            </a:r>
          </a:p>
        </p:txBody>
      </p:sp>
      <p:pic>
        <p:nvPicPr>
          <p:cNvPr id="13" name="Picture 45" descr="Q:\admin\BSU-Photos\Seaman_Shaun.jpg">
            <a:extLst>
              <a:ext uri="{FF2B5EF4-FFF2-40B4-BE49-F238E27FC236}">
                <a16:creationId xmlns:a16="http://schemas.microsoft.com/office/drawing/2014/main" id="{1D7535D5-BFC6-4F0A-BD7F-7C696592DB1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576" y="2861846"/>
            <a:ext cx="684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AD28C-3558-419F-8506-8700A17962F0}"/>
              </a:ext>
            </a:extLst>
          </p:cNvPr>
          <p:cNvGrpSpPr/>
          <p:nvPr/>
        </p:nvGrpSpPr>
        <p:grpSpPr>
          <a:xfrm>
            <a:off x="5606524" y="1470207"/>
            <a:ext cx="869893" cy="1149751"/>
            <a:chOff x="1210241" y="3863273"/>
            <a:chExt cx="869893" cy="11497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4C87BF-722D-4FCB-8111-8C04C64B04FF}"/>
                </a:ext>
              </a:extLst>
            </p:cNvPr>
            <p:cNvSpPr/>
            <p:nvPr/>
          </p:nvSpPr>
          <p:spPr>
            <a:xfrm>
              <a:off x="1210241" y="4643692"/>
              <a:ext cx="8698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Sylvia Richardson</a:t>
              </a:r>
            </a:p>
          </p:txBody>
        </p:sp>
        <p:pic>
          <p:nvPicPr>
            <p:cNvPr id="16" name="Picture 52" descr="Q:\admin\BSU-Photos\sylviarichardson-150x100.jpg">
              <a:extLst>
                <a:ext uri="{FF2B5EF4-FFF2-40B4-BE49-F238E27FC236}">
                  <a16:creationId xmlns:a16="http://schemas.microsoft.com/office/drawing/2014/main" id="{9AAD0A79-8DE2-4525-8644-16BA530A53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1" r="9897"/>
            <a:stretch/>
          </p:blipFill>
          <p:spPr bwMode="auto">
            <a:xfrm>
              <a:off x="1248709" y="3863273"/>
              <a:ext cx="792956" cy="7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9C25BA-8546-4DEB-BFBC-EBB3C84434B8}"/>
              </a:ext>
            </a:extLst>
          </p:cNvPr>
          <p:cNvGrpSpPr/>
          <p:nvPr/>
        </p:nvGrpSpPr>
        <p:grpSpPr>
          <a:xfrm>
            <a:off x="3669301" y="1469062"/>
            <a:ext cx="843520" cy="1152040"/>
            <a:chOff x="301963" y="3863273"/>
            <a:chExt cx="843520" cy="115204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33B5CB-383A-4880-8236-7C4D5756C845}"/>
                </a:ext>
              </a:extLst>
            </p:cNvPr>
            <p:cNvSpPr txBox="1"/>
            <p:nvPr/>
          </p:nvSpPr>
          <p:spPr>
            <a:xfrm>
              <a:off x="301963" y="4645981"/>
              <a:ext cx="843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Daniela  </a:t>
              </a:r>
            </a:p>
            <a:p>
              <a:pPr algn="ctr"/>
              <a:r>
                <a:rPr lang="en-GB" sz="900" dirty="0">
                  <a:latin typeface="+mn-lt"/>
                </a:rPr>
                <a:t>De Angelis</a:t>
              </a:r>
            </a:p>
          </p:txBody>
        </p:sp>
        <p:pic>
          <p:nvPicPr>
            <p:cNvPr id="19" name="Picture 2" descr="Q:\admin\BSU-Photos\DeAngelis_Daniela-Programme-Leader.jpg">
              <a:extLst>
                <a:ext uri="{FF2B5EF4-FFF2-40B4-BE49-F238E27FC236}">
                  <a16:creationId xmlns:a16="http://schemas.microsoft.com/office/drawing/2014/main" id="{813909FC-E412-4B52-9C74-D3CA9D272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7" t="3654" r="50000" b="41869"/>
            <a:stretch/>
          </p:blipFill>
          <p:spPr bwMode="auto">
            <a:xfrm>
              <a:off x="376552" y="3863273"/>
              <a:ext cx="694342" cy="7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EAF254-7D80-4930-818C-67D49526BC23}"/>
              </a:ext>
            </a:extLst>
          </p:cNvPr>
          <p:cNvSpPr txBox="1"/>
          <p:nvPr/>
        </p:nvSpPr>
        <p:spPr>
          <a:xfrm>
            <a:off x="7903858" y="3780402"/>
            <a:ext cx="906852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050" dirty="0" err="1">
                <a:latin typeface="+mn-lt"/>
              </a:rPr>
              <a:t>Pantelis</a:t>
            </a:r>
            <a:r>
              <a:rPr lang="en-GB" sz="1050" dirty="0">
                <a:latin typeface="+mn-lt"/>
              </a:rPr>
              <a:t> </a:t>
            </a:r>
            <a:r>
              <a:rPr lang="en-GB" sz="1050" dirty="0" err="1">
                <a:latin typeface="+mn-lt"/>
              </a:rPr>
              <a:t>Samartsidis</a:t>
            </a:r>
            <a:r>
              <a:rPr lang="en-GB" sz="1050" dirty="0">
                <a:latin typeface="+mn-lt"/>
              </a:rPr>
              <a:t> 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03CAFF3-44C0-46D1-890F-84DEAB60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15" y="2861846"/>
            <a:ext cx="577458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D91E99-C7DF-4321-A209-20622EDF64C5}"/>
              </a:ext>
            </a:extLst>
          </p:cNvPr>
          <p:cNvSpPr txBox="1"/>
          <p:nvPr/>
        </p:nvSpPr>
        <p:spPr>
          <a:xfrm>
            <a:off x="2628755" y="3780402"/>
            <a:ext cx="70390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Robert Goudie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B9FF6A-2DBD-4135-AB2A-A619BB84D6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8" b="37492"/>
          <a:stretch/>
        </p:blipFill>
        <p:spPr>
          <a:xfrm>
            <a:off x="2731998" y="2861846"/>
            <a:ext cx="691059" cy="79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886133-E8E6-46CC-A824-8A8090ECB6DB}"/>
              </a:ext>
            </a:extLst>
          </p:cNvPr>
          <p:cNvSpPr txBox="1"/>
          <p:nvPr/>
        </p:nvSpPr>
        <p:spPr>
          <a:xfrm>
            <a:off x="5702667" y="3826568"/>
            <a:ext cx="8280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Kevin Kunzmann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CFB2E84-A58B-4F62-8DCC-EC85B7192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 r="4318"/>
          <a:stretch/>
        </p:blipFill>
        <p:spPr bwMode="auto">
          <a:xfrm>
            <a:off x="5944953" y="2861846"/>
            <a:ext cx="585756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D7BA1B-E041-44E1-8DD8-3F1DFE2410DE}"/>
              </a:ext>
            </a:extLst>
          </p:cNvPr>
          <p:cNvSpPr txBox="1"/>
          <p:nvPr/>
        </p:nvSpPr>
        <p:spPr>
          <a:xfrm>
            <a:off x="10135377" y="3780402"/>
            <a:ext cx="97404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Helene Ruffieux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B9AE78-5C7E-47AA-B1D4-F277FF7B38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77" y="2835494"/>
            <a:ext cx="947414" cy="844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55CAB-E479-4586-94BB-833EBCD08BF4}"/>
              </a:ext>
            </a:extLst>
          </p:cNvPr>
          <p:cNvGrpSpPr/>
          <p:nvPr/>
        </p:nvGrpSpPr>
        <p:grpSpPr>
          <a:xfrm>
            <a:off x="4570765" y="1469363"/>
            <a:ext cx="755751" cy="1151438"/>
            <a:chOff x="3076250" y="3845221"/>
            <a:chExt cx="755751" cy="11514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2B0041E-351C-4187-AFA6-E63611A28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21"/>
            <a:stretch/>
          </p:blipFill>
          <p:spPr>
            <a:xfrm>
              <a:off x="3076250" y="3845221"/>
              <a:ext cx="755751" cy="792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4106CF-D457-4548-B4E6-C2978360051A}"/>
                </a:ext>
              </a:extLst>
            </p:cNvPr>
            <p:cNvSpPr txBox="1"/>
            <p:nvPr/>
          </p:nvSpPr>
          <p:spPr>
            <a:xfrm>
              <a:off x="3138071" y="4627327"/>
              <a:ext cx="632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Thomas Jaki</a:t>
              </a:r>
            </a:p>
          </p:txBody>
        </p:sp>
      </p:grpSp>
      <p:pic>
        <p:nvPicPr>
          <p:cNvPr id="31" name="Picture 2" descr="C:\Users\Sharon\Desktop\paul Birrell.JPG">
            <a:extLst>
              <a:ext uri="{FF2B5EF4-FFF2-40B4-BE49-F238E27FC236}">
                <a16:creationId xmlns:a16="http://schemas.microsoft.com/office/drawing/2014/main" id="{E6BC2C6B-971E-4C43-B787-16CC91704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7636" r="29854" b="3185"/>
          <a:stretch/>
        </p:blipFill>
        <p:spPr bwMode="auto">
          <a:xfrm>
            <a:off x="1658808" y="2863058"/>
            <a:ext cx="658387" cy="7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9AE291-8D0B-41E9-A2F1-33DD2FB22432}"/>
              </a:ext>
            </a:extLst>
          </p:cNvPr>
          <p:cNvSpPr txBox="1"/>
          <p:nvPr/>
        </p:nvSpPr>
        <p:spPr>
          <a:xfrm>
            <a:off x="1546505" y="3780402"/>
            <a:ext cx="707328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050" dirty="0">
                <a:latin typeface="+mn-lt"/>
              </a:rPr>
              <a:t>Paul </a:t>
            </a:r>
            <a:r>
              <a:rPr lang="en-GB" sz="1050" dirty="0" err="1">
                <a:latin typeface="+mn-lt"/>
              </a:rPr>
              <a:t>Birrell</a:t>
            </a:r>
            <a:endParaRPr lang="en-GB" sz="1050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52D326-65F3-4850-BFA8-D7ED5BAE2B6F}"/>
              </a:ext>
            </a:extLst>
          </p:cNvPr>
          <p:cNvSpPr txBox="1"/>
          <p:nvPr/>
        </p:nvSpPr>
        <p:spPr>
          <a:xfrm>
            <a:off x="576409" y="3826568"/>
            <a:ext cx="7039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+mj-lt"/>
              </a:rPr>
              <a:t>Joshua Blake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6A6C2F-BD68-43DD-887A-9893DE7220C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/>
          <a:stretch/>
        </p:blipFill>
        <p:spPr>
          <a:xfrm>
            <a:off x="651107" y="2861846"/>
            <a:ext cx="592898" cy="792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77B08F1-CCBD-4547-BA27-62417F7E7DE9}"/>
              </a:ext>
            </a:extLst>
          </p:cNvPr>
          <p:cNvSpPr txBox="1"/>
          <p:nvPr/>
        </p:nvSpPr>
        <p:spPr>
          <a:xfrm>
            <a:off x="4678029" y="3826568"/>
            <a:ext cx="7039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+mj-lt"/>
              </a:rPr>
              <a:t>Peter Kirwan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6512056-2805-45BB-A014-59460ADE51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50" y="2861846"/>
            <a:ext cx="660000" cy="792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6CCF768-4051-435D-81A4-335C562487D0}"/>
              </a:ext>
            </a:extLst>
          </p:cNvPr>
          <p:cNvGrpSpPr/>
          <p:nvPr/>
        </p:nvGrpSpPr>
        <p:grpSpPr>
          <a:xfrm>
            <a:off x="6711311" y="1469062"/>
            <a:ext cx="555414" cy="1152040"/>
            <a:chOff x="6788978" y="3835327"/>
            <a:chExt cx="555414" cy="115204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B3BCCE-6A3A-4FFF-9986-15B633041EE8}"/>
                </a:ext>
              </a:extLst>
            </p:cNvPr>
            <p:cNvSpPr txBox="1"/>
            <p:nvPr/>
          </p:nvSpPr>
          <p:spPr>
            <a:xfrm>
              <a:off x="6788978" y="4618035"/>
              <a:ext cx="555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Brian Tom</a:t>
              </a:r>
            </a:p>
          </p:txBody>
        </p:sp>
        <p:pic>
          <p:nvPicPr>
            <p:cNvPr id="39" name="Picture 50" descr="Q:\admin\BSU-Photos\BrianTom-105x150.jpg">
              <a:extLst>
                <a:ext uri="{FF2B5EF4-FFF2-40B4-BE49-F238E27FC236}">
                  <a16:creationId xmlns:a16="http://schemas.microsoft.com/office/drawing/2014/main" id="{6A3FA20B-6698-4878-A0A9-CD87F756E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014" y="3835327"/>
              <a:ext cx="549342" cy="78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3" descr="C:\Users\Sharon\Documents\MUGS\BioResource_NIHR logo_2019_RGB.jpeg">
            <a:extLst>
              <a:ext uri="{FF2B5EF4-FFF2-40B4-BE49-F238E27FC236}">
                <a16:creationId xmlns:a16="http://schemas.microsoft.com/office/drawing/2014/main" id="{9839B74F-D091-4543-9873-22E8E2DD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99" y="6139047"/>
            <a:ext cx="3902076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758BF20-E710-47A3-8B60-CBE8B847E5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77" y="4374030"/>
            <a:ext cx="2342589" cy="14971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E29037F-27FE-4535-92FE-873C107DA9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76" y="4554980"/>
            <a:ext cx="2158730" cy="10158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03BB48-2351-4C0E-B91E-1F32AB0434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3" y="5983411"/>
            <a:ext cx="2880360" cy="899160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4381644D-38B2-4CD6-BB0A-1D31AEBF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460" y="70367"/>
            <a:ext cx="7820407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BSU COVID-19 Working Group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network</a:t>
            </a:r>
          </a:p>
        </p:txBody>
      </p:sp>
      <p:sp>
        <p:nvSpPr>
          <p:cNvPr id="47" name="Freeform: Shape 7">
            <a:extLst>
              <a:ext uri="{FF2B5EF4-FFF2-40B4-BE49-F238E27FC236}">
                <a16:creationId xmlns:a16="http://schemas.microsoft.com/office/drawing/2014/main" id="{0BC9F2F3-60DB-499B-9E7D-60F76189D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11">
            <a:extLst>
              <a:ext uri="{FF2B5EF4-FFF2-40B4-BE49-F238E27FC236}">
                <a16:creationId xmlns:a16="http://schemas.microsoft.com/office/drawing/2014/main" id="{5AB5B45E-B16C-43AA-9DA7-AE50EC614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760A701-1B00-4D88-ADAF-AAA68E68CD8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27226" r="76031" b="25813"/>
          <a:stretch/>
        </p:blipFill>
        <p:spPr>
          <a:xfrm>
            <a:off x="4192" y="438042"/>
            <a:ext cx="1552882" cy="5902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AE34AE1-6BE9-4737-B473-724865EE5DEC}"/>
              </a:ext>
            </a:extLst>
          </p:cNvPr>
          <p:cNvSpPr txBox="1"/>
          <p:nvPr/>
        </p:nvSpPr>
        <p:spPr>
          <a:xfrm>
            <a:off x="11415379" y="3775918"/>
            <a:ext cx="63518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900" dirty="0">
                <a:latin typeface="+mn-lt"/>
              </a:rPr>
              <a:t>Martin Wiegand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BABB58-5D4E-4E37-8BE1-89B63966CF0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11391094" y="2854544"/>
            <a:ext cx="724706" cy="792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E6FA8F2-F4E3-4AB0-8860-E413213A0BB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r="46357"/>
          <a:stretch/>
        </p:blipFill>
        <p:spPr>
          <a:xfrm>
            <a:off x="10335366" y="251203"/>
            <a:ext cx="1715193" cy="9638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54A2CE-BD65-4A0B-B5D2-958EB8F5AB6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41" y="4469307"/>
            <a:ext cx="1207533" cy="11872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DC4F10A-C10A-4B32-9B13-E4717295F5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8958" y="4374030"/>
            <a:ext cx="2325705" cy="1159677"/>
          </a:xfrm>
          <a:prstGeom prst="rect">
            <a:avLst/>
          </a:prstGeom>
        </p:spPr>
      </p:pic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C1DEF1-1284-456F-B1A1-E18E2DEBB0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84" y="5880269"/>
            <a:ext cx="2880361" cy="8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1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B33CE7F-B868-4417-85A2-E1C391F476C1}"/>
              </a:ext>
            </a:extLst>
          </p:cNvPr>
          <p:cNvGrpSpPr/>
          <p:nvPr/>
        </p:nvGrpSpPr>
        <p:grpSpPr>
          <a:xfrm>
            <a:off x="760805" y="1402348"/>
            <a:ext cx="10817262" cy="2681407"/>
            <a:chOff x="760805" y="1402348"/>
            <a:chExt cx="10817262" cy="2681407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CDDC42D5-193C-4250-8D2A-7DF521195C1A}"/>
                </a:ext>
              </a:extLst>
            </p:cNvPr>
            <p:cNvSpPr/>
            <p:nvPr/>
          </p:nvSpPr>
          <p:spPr>
            <a:xfrm>
              <a:off x="1691830" y="1402348"/>
              <a:ext cx="8877670" cy="1341120"/>
            </a:xfrm>
            <a:prstGeom prst="arc">
              <a:avLst>
                <a:gd name="adj1" fmla="val 10863506"/>
                <a:gd name="adj2" fmla="val 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F0FDD8-E862-432B-B456-CF5AD061AF31}"/>
                </a:ext>
              </a:extLst>
            </p:cNvPr>
            <p:cNvSpPr txBox="1"/>
            <p:nvPr/>
          </p:nvSpPr>
          <p:spPr>
            <a:xfrm>
              <a:off x="2796920" y="1709777"/>
              <a:ext cx="6976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</a:t>
              </a:r>
              <a:r>
                <a:rPr lang="en-GB" sz="2400" dirty="0"/>
                <a:t>Spectrum  of BSU methodological work on Covid-19 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C38536-0BC6-4ECE-9B31-9D36644198F3}"/>
                </a:ext>
              </a:extLst>
            </p:cNvPr>
            <p:cNvSpPr txBox="1"/>
            <p:nvPr/>
          </p:nvSpPr>
          <p:spPr>
            <a:xfrm>
              <a:off x="7591094" y="2404857"/>
              <a:ext cx="1645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IV- Severity Burden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41A2B-E5CF-4F12-91DE-F358BF604EF5}"/>
                </a:ext>
              </a:extLst>
            </p:cNvPr>
            <p:cNvSpPr txBox="1"/>
            <p:nvPr/>
          </p:nvSpPr>
          <p:spPr>
            <a:xfrm>
              <a:off x="9422272" y="2452539"/>
              <a:ext cx="2155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V-Nowcasting and Forecasting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05213C-2E11-445C-87E7-9FCCFF8CC61A}"/>
                </a:ext>
              </a:extLst>
            </p:cNvPr>
            <p:cNvSpPr txBox="1"/>
            <p:nvPr/>
          </p:nvSpPr>
          <p:spPr>
            <a:xfrm>
              <a:off x="760805" y="2452539"/>
              <a:ext cx="22614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I- Immune response to  Covid-19  infection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FCDD91-773F-4345-8268-462CE4D0E2B7}"/>
                </a:ext>
              </a:extLst>
            </p:cNvPr>
            <p:cNvSpPr txBox="1"/>
            <p:nvPr/>
          </p:nvSpPr>
          <p:spPr>
            <a:xfrm>
              <a:off x="3208499" y="2452539"/>
              <a:ext cx="215579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II Designing adaptive randomised trials to evaluate treatment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464FB3-6E95-48F3-8F50-3404D6F227B1}"/>
                </a:ext>
              </a:extLst>
            </p:cNvPr>
            <p:cNvSpPr txBox="1"/>
            <p:nvPr/>
          </p:nvSpPr>
          <p:spPr>
            <a:xfrm>
              <a:off x="5550514" y="2452539"/>
              <a:ext cx="19708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III Clinical and Resource Management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EEBEF58-5836-4428-B6D4-0C74DB92050A}"/>
              </a:ext>
            </a:extLst>
          </p:cNvPr>
          <p:cNvSpPr txBox="1"/>
          <p:nvPr/>
        </p:nvSpPr>
        <p:spPr>
          <a:xfrm>
            <a:off x="51449" y="4470711"/>
            <a:ext cx="12158432" cy="23391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Common threads to effective engagement</a:t>
            </a:r>
          </a:p>
          <a:p>
            <a:endParaRPr lang="en-GB" sz="2000" b="1" dirty="0"/>
          </a:p>
          <a:p>
            <a:pPr marL="285750" lvl="0" indent="-285750">
              <a:buFontTx/>
              <a:buChar char="-"/>
            </a:pPr>
            <a:r>
              <a:rPr lang="en-GB" sz="2200" dirty="0">
                <a:solidFill>
                  <a:prstClr val="black"/>
                </a:solidFill>
              </a:rPr>
              <a:t>an established network of collaborators</a:t>
            </a:r>
            <a:endParaRPr lang="en-GB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a detailed understanding and critical appraisal of the data collection </a:t>
            </a:r>
          </a:p>
          <a:p>
            <a:pPr marL="285750" indent="-285750">
              <a:buFontTx/>
              <a:buChar char="-"/>
            </a:pPr>
            <a:r>
              <a:rPr lang="en-GB" sz="2200" dirty="0"/>
              <a:t>a principled statistical analysis, accounting for data collection, and tailored to the questions investigated.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7354B-7239-4462-A962-BA4B10281372}"/>
              </a:ext>
            </a:extLst>
          </p:cNvPr>
          <p:cNvSpPr txBox="1"/>
          <p:nvPr/>
        </p:nvSpPr>
        <p:spPr>
          <a:xfrm>
            <a:off x="1691830" y="215949"/>
            <a:ext cx="8877670" cy="461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MRC Biostatistics Unit (BSU) COVID-19 Working Group</a:t>
            </a:r>
          </a:p>
        </p:txBody>
      </p:sp>
    </p:spTree>
    <p:extLst>
      <p:ext uri="{BB962C8B-B14F-4D97-AF65-F5344CB8AC3E}">
        <p14:creationId xmlns:p14="http://schemas.microsoft.com/office/powerpoint/2010/main" val="205428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4961-E3CC-44F7-A417-A89FF5D1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GB" sz="3700"/>
              <a:t>I Understanding immune response to Covid-19 infection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D577-B889-4E1B-A516-F2F6B74A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GB" sz="2400" dirty="0"/>
              <a:t>Aim is to understand the different phases of the immune and inflammatory response to Covid-19 to guide treatment development</a:t>
            </a:r>
          </a:p>
          <a:p>
            <a:r>
              <a:rPr lang="en-GB" sz="2400" dirty="0"/>
              <a:t>Collaborative project with K Smith PI, NIHR Bioresources and CUH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331E67-B74C-4C48-B294-329EE594D1E4}"/>
              </a:ext>
            </a:extLst>
          </p:cNvPr>
          <p:cNvSpPr/>
          <p:nvPr/>
        </p:nvSpPr>
        <p:spPr>
          <a:xfrm>
            <a:off x="16788" y="3961885"/>
            <a:ext cx="12191999" cy="2941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A379D0-AD0C-43C5-B5B7-81C74E60AA82}"/>
              </a:ext>
            </a:extLst>
          </p:cNvPr>
          <p:cNvSpPr txBox="1"/>
          <p:nvPr/>
        </p:nvSpPr>
        <p:spPr>
          <a:xfrm>
            <a:off x="4673309" y="6414678"/>
            <a:ext cx="2878958" cy="3088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22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46464"/>
                </a:solidFill>
              </a:rPr>
              <a:t>anti-inflammatory therapies   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DAA93-DDDC-4E45-A069-01F0BB83A033}"/>
              </a:ext>
            </a:extLst>
          </p:cNvPr>
          <p:cNvSpPr txBox="1"/>
          <p:nvPr/>
        </p:nvSpPr>
        <p:spPr>
          <a:xfrm>
            <a:off x="2828676" y="5999462"/>
            <a:ext cx="3003265" cy="308867"/>
          </a:xfrm>
          <a:prstGeom prst="rect">
            <a:avLst/>
          </a:prstGeom>
          <a:noFill/>
          <a:ln w="2222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46464"/>
                </a:solidFill>
              </a:rPr>
              <a:t>anti-viral therapies                              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FFD330-FABE-4697-B589-ADF3CC822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21" y="4274820"/>
            <a:ext cx="5124346" cy="16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0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96AEE0-6777-45E8-9E4A-25E457C8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Study contrasts healthy controls,  </a:t>
            </a:r>
            <a:r>
              <a:rPr lang="en-US" sz="26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asymptomatics</a:t>
            </a:r>
            <a:r>
              <a:rPr lang="en-US" sz="26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mild and severe cases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29C7C1-5B44-4EB1-84E5-18511D28F336}"/>
              </a:ext>
            </a:extLst>
          </p:cNvPr>
          <p:cNvSpPr txBox="1"/>
          <p:nvPr/>
        </p:nvSpPr>
        <p:spPr>
          <a:xfrm>
            <a:off x="838199" y="1335726"/>
            <a:ext cx="10515599" cy="420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220 patients recruited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E33212-6990-43F7-A00C-224F35C3E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/>
          <a:stretch/>
        </p:blipFill>
        <p:spPr>
          <a:xfrm>
            <a:off x="530014" y="1756350"/>
            <a:ext cx="10515599" cy="3623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8D52D-6213-4E41-ADDE-7C674C502D35}"/>
              </a:ext>
            </a:extLst>
          </p:cNvPr>
          <p:cNvSpPr txBox="1"/>
          <p:nvPr/>
        </p:nvSpPr>
        <p:spPr>
          <a:xfrm>
            <a:off x="3352800" y="5681840"/>
            <a:ext cx="5657767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Extensive set of biomarkers will be analysed</a:t>
            </a:r>
          </a:p>
        </p:txBody>
      </p:sp>
    </p:spTree>
    <p:extLst>
      <p:ext uri="{BB962C8B-B14F-4D97-AF65-F5344CB8AC3E}">
        <p14:creationId xmlns:p14="http://schemas.microsoft.com/office/powerpoint/2010/main" val="158016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29C7C1-5B44-4EB1-84E5-18511D28F336}"/>
              </a:ext>
            </a:extLst>
          </p:cNvPr>
          <p:cNvSpPr txBox="1"/>
          <p:nvPr/>
        </p:nvSpPr>
        <p:spPr>
          <a:xfrm>
            <a:off x="414650" y="1229585"/>
            <a:ext cx="2109889" cy="93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220 patients recruited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FCFA1-7F22-4BF2-8FF3-9FB714038C9C}"/>
              </a:ext>
            </a:extLst>
          </p:cNvPr>
          <p:cNvSpPr txBox="1"/>
          <p:nvPr/>
        </p:nvSpPr>
        <p:spPr>
          <a:xfrm>
            <a:off x="206687" y="2270691"/>
            <a:ext cx="28610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Impact of Covid-19 </a:t>
            </a:r>
          </a:p>
          <a:p>
            <a:r>
              <a:rPr lang="en-GB" sz="2200" dirty="0"/>
              <a:t>infection on  subpopulation </a:t>
            </a:r>
          </a:p>
          <a:p>
            <a:r>
              <a:rPr lang="en-GB" sz="2200" dirty="0"/>
              <a:t>of immune cells in severe patients</a:t>
            </a:r>
          </a:p>
          <a:p>
            <a:endParaRPr lang="en-GB" sz="200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4AB14B-E6F5-4E6F-9EDF-DFA6978BD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8"/>
          <a:stretch/>
        </p:blipFill>
        <p:spPr>
          <a:xfrm>
            <a:off x="3067782" y="1008577"/>
            <a:ext cx="4134529" cy="2845830"/>
          </a:xfrm>
          <a:prstGeom prst="rect">
            <a:avLst/>
          </a:prstGeom>
        </p:spPr>
      </p:pic>
      <p:pic>
        <p:nvPicPr>
          <p:cNvPr id="10" name="Picture 9" descr="A screenshot of a map&#10;&#10;Description automatically generated">
            <a:extLst>
              <a:ext uri="{FF2B5EF4-FFF2-40B4-BE49-F238E27FC236}">
                <a16:creationId xmlns:a16="http://schemas.microsoft.com/office/drawing/2014/main" id="{D3C91B71-A651-4313-833C-ACEE23832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92"/>
          <a:stretch/>
        </p:blipFill>
        <p:spPr>
          <a:xfrm>
            <a:off x="3067782" y="4012170"/>
            <a:ext cx="4057943" cy="284583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CB549A-8851-4ED3-B390-377DF489B646}"/>
              </a:ext>
            </a:extLst>
          </p:cNvPr>
          <p:cNvSpPr txBox="1">
            <a:spLocks/>
          </p:cNvSpPr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+mn-lt"/>
              </a:rPr>
              <a:t>Study contrasts healthy controls,  </a:t>
            </a:r>
            <a:r>
              <a:rPr lang="en-US" sz="2600" dirty="0" err="1">
                <a:latin typeface="+mn-lt"/>
              </a:rPr>
              <a:t>asymptomatics</a:t>
            </a:r>
            <a:r>
              <a:rPr lang="en-US" sz="2600" dirty="0">
                <a:latin typeface="+mn-lt"/>
              </a:rPr>
              <a:t>, mild and severe cases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FA221EA-4195-41EE-A7CC-1EFF5C12C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5"/>
          <a:stretch/>
        </p:blipFill>
        <p:spPr>
          <a:xfrm>
            <a:off x="7392383" y="1008577"/>
            <a:ext cx="4079021" cy="28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9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29C7C1-5B44-4EB1-84E5-18511D28F336}"/>
              </a:ext>
            </a:extLst>
          </p:cNvPr>
          <p:cNvSpPr txBox="1"/>
          <p:nvPr/>
        </p:nvSpPr>
        <p:spPr>
          <a:xfrm>
            <a:off x="414650" y="1229585"/>
            <a:ext cx="2109889" cy="93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220 patients recruited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FCFA1-7F22-4BF2-8FF3-9FB714038C9C}"/>
              </a:ext>
            </a:extLst>
          </p:cNvPr>
          <p:cNvSpPr txBox="1"/>
          <p:nvPr/>
        </p:nvSpPr>
        <p:spPr>
          <a:xfrm>
            <a:off x="206687" y="2270691"/>
            <a:ext cx="28610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Impact of Covid-19 </a:t>
            </a:r>
          </a:p>
          <a:p>
            <a:r>
              <a:rPr lang="en-GB" sz="2200" dirty="0"/>
              <a:t>infection on  subpopulation </a:t>
            </a:r>
          </a:p>
          <a:p>
            <a:r>
              <a:rPr lang="en-GB" sz="2200" dirty="0"/>
              <a:t>of immune cells in severe patients</a:t>
            </a:r>
          </a:p>
          <a:p>
            <a:endParaRPr lang="en-GB" sz="200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4AB14B-E6F5-4E6F-9EDF-DFA6978BD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8"/>
          <a:stretch/>
        </p:blipFill>
        <p:spPr>
          <a:xfrm>
            <a:off x="3067782" y="1008577"/>
            <a:ext cx="4134529" cy="284583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CCB549A-8851-4ED3-B390-377DF489B646}"/>
              </a:ext>
            </a:extLst>
          </p:cNvPr>
          <p:cNvSpPr txBox="1">
            <a:spLocks/>
          </p:cNvSpPr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+mn-lt"/>
              </a:rPr>
              <a:t>Study contrasts healthy controls,  </a:t>
            </a:r>
            <a:r>
              <a:rPr lang="en-US" sz="2600" dirty="0" err="1">
                <a:latin typeface="+mn-lt"/>
              </a:rPr>
              <a:t>asymptomatics</a:t>
            </a:r>
            <a:r>
              <a:rPr lang="en-US" sz="2600" dirty="0">
                <a:latin typeface="+mn-lt"/>
              </a:rPr>
              <a:t>, mild and severe cases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FA221EA-4195-41EE-A7CC-1EFF5C12C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5"/>
          <a:stretch/>
        </p:blipFill>
        <p:spPr>
          <a:xfrm>
            <a:off x="7392383" y="1008577"/>
            <a:ext cx="4079021" cy="2845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F4474E-8F26-43A1-B4D0-52A791E68B99}"/>
              </a:ext>
            </a:extLst>
          </p:cNvPr>
          <p:cNvSpPr txBox="1"/>
          <p:nvPr/>
        </p:nvSpPr>
        <p:spPr>
          <a:xfrm>
            <a:off x="3750064" y="4566194"/>
            <a:ext cx="2481770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200" dirty="0"/>
              <a:t>Protocol includes </a:t>
            </a:r>
          </a:p>
          <a:p>
            <a:r>
              <a:rPr lang="en-GB" sz="2200" dirty="0"/>
              <a:t>extensive set of</a:t>
            </a:r>
          </a:p>
          <a:p>
            <a:r>
              <a:rPr lang="en-GB" sz="2200" dirty="0"/>
              <a:t>immuno-phenotype</a:t>
            </a:r>
          </a:p>
          <a:p>
            <a:r>
              <a:rPr lang="en-GB" sz="2200" dirty="0"/>
              <a:t>biomarkers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70D55-DF36-45EC-9604-4BFD96410244}"/>
              </a:ext>
            </a:extLst>
          </p:cNvPr>
          <p:cNvSpPr txBox="1"/>
          <p:nvPr/>
        </p:nvSpPr>
        <p:spPr>
          <a:xfrm>
            <a:off x="8441937" y="4338023"/>
            <a:ext cx="2861095" cy="224676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Multidimensional statistical analysis </a:t>
            </a:r>
            <a:r>
              <a:rPr lang="en-GB" sz="2000" dirty="0"/>
              <a:t>to characterise subgroups of patients with similar immune response</a:t>
            </a:r>
          </a:p>
          <a:p>
            <a:endParaRPr lang="en-GB" sz="2000" dirty="0"/>
          </a:p>
          <a:p>
            <a:r>
              <a:rPr lang="en-GB" sz="2000" dirty="0"/>
              <a:t>BSU lead Richardson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A28A6ED-BF4B-4098-BF9D-64331CAA4C18}"/>
              </a:ext>
            </a:extLst>
          </p:cNvPr>
          <p:cNvSpPr/>
          <p:nvPr/>
        </p:nvSpPr>
        <p:spPr>
          <a:xfrm>
            <a:off x="6949440" y="51358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561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48AF-0976-4633-94B3-9421B48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GB" dirty="0"/>
              <a:t>II Designing adaptive trials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90F11-CE97-40F1-8BFD-284770652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1" y="1818639"/>
            <a:ext cx="9917750" cy="4041648"/>
          </a:xfrm>
        </p:spPr>
        <p:txBody>
          <a:bodyPr anchor="t">
            <a:normAutofit/>
          </a:bodyPr>
          <a:lstStyle/>
          <a:p>
            <a:r>
              <a:rPr lang="en-GB" sz="2400" dirty="0"/>
              <a:t>In early 2020, there was no approved treatment for Covid-19</a:t>
            </a:r>
          </a:p>
          <a:p>
            <a:r>
              <a:rPr lang="en-GB" sz="2400" dirty="0"/>
              <a:t>WHO and UK NERVTAG advised </a:t>
            </a:r>
          </a:p>
          <a:p>
            <a:pPr lvl="1"/>
            <a:r>
              <a:rPr lang="en-GB" dirty="0"/>
              <a:t>that several potential treatments should be evaluated urgently </a:t>
            </a:r>
          </a:p>
          <a:p>
            <a:pPr lvl="1"/>
            <a:r>
              <a:rPr lang="en-GB" dirty="0"/>
              <a:t>that other treatments will emerge </a:t>
            </a:r>
          </a:p>
          <a:p>
            <a:pPr marL="0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 R</a:t>
            </a:r>
            <a:r>
              <a:rPr lang="en-GB" sz="2400" dirty="0"/>
              <a:t>andomised Clinical Trial (RCT) with multiple arms and flexible design</a:t>
            </a:r>
          </a:p>
          <a:p>
            <a:r>
              <a:rPr lang="en-GB" sz="2400" dirty="0"/>
              <a:t>BSU methodological research on RCT has been focussed on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adaptive designs</a:t>
            </a:r>
          </a:p>
          <a:p>
            <a:pPr lvl="1"/>
            <a:r>
              <a:rPr lang="en-GB" dirty="0"/>
              <a:t>coordination of the working group on adaptive designs of the MRC-NIHR Trials Methodology Research Partnership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989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48AF-0976-4633-94B3-9421B48C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GB" dirty="0"/>
              <a:t>II Designing adaptive trials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90F11-CE97-40F1-8BFD-284770652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2" y="1818639"/>
            <a:ext cx="10075794" cy="4041648"/>
          </a:xfrm>
        </p:spPr>
        <p:txBody>
          <a:bodyPr anchor="t">
            <a:normAutofit/>
          </a:bodyPr>
          <a:lstStyle/>
          <a:p>
            <a:r>
              <a:rPr lang="en-GB" sz="2400" dirty="0"/>
              <a:t>In early 2020, there was no approved treatment for Covid-19</a:t>
            </a:r>
          </a:p>
          <a:p>
            <a:r>
              <a:rPr lang="en-GB" sz="2400" dirty="0"/>
              <a:t>WHO and UK NERVTAG advised </a:t>
            </a:r>
          </a:p>
          <a:p>
            <a:pPr lvl="1"/>
            <a:r>
              <a:rPr lang="en-GB" dirty="0"/>
              <a:t>that several potential treatments should be evaluated urgently </a:t>
            </a:r>
          </a:p>
          <a:p>
            <a:pPr lvl="1"/>
            <a:r>
              <a:rPr lang="en-GB" dirty="0"/>
              <a:t>that other treatments will emerge </a:t>
            </a:r>
          </a:p>
          <a:p>
            <a:pPr marL="0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 R</a:t>
            </a:r>
            <a:r>
              <a:rPr lang="en-GB" sz="2400" dirty="0"/>
              <a:t>andomised Clinical Trial (RCT) with multiple arms and flexible design</a:t>
            </a:r>
          </a:p>
          <a:p>
            <a:r>
              <a:rPr lang="en-GB" sz="2400" dirty="0"/>
              <a:t>BSU methodological research on RCT has been focussed on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adaptive designs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CBC1D-BC94-4C14-9BA8-073DA7548347}"/>
              </a:ext>
            </a:extLst>
          </p:cNvPr>
          <p:cNvSpPr txBox="1"/>
          <p:nvPr/>
        </p:nvSpPr>
        <p:spPr>
          <a:xfrm>
            <a:off x="2195689" y="4499464"/>
            <a:ext cx="8590844" cy="2491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 b="1" dirty="0"/>
              <a:t>Adaptive designs: </a:t>
            </a:r>
            <a:r>
              <a:rPr lang="en-GB" sz="2400" dirty="0"/>
              <a:t>State of the art framework </a:t>
            </a:r>
            <a:r>
              <a:rPr lang="en-GB" sz="2400" dirty="0">
                <a:solidFill>
                  <a:prstClr val="black"/>
                </a:solidFill>
              </a:rPr>
              <a:t>to efficiently evaluate novel treatments while ensuring that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the integrity and validity of results </a:t>
            </a:r>
            <a:r>
              <a:rPr lang="en-GB" sz="2400" dirty="0">
                <a:solidFill>
                  <a:prstClr val="black"/>
                </a:solidFill>
              </a:rPr>
              <a:t>is maintained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 u="sng" dirty="0">
                <a:solidFill>
                  <a:prstClr val="black"/>
                </a:solidFill>
              </a:rPr>
              <a:t>Key features</a:t>
            </a:r>
            <a:r>
              <a:rPr lang="en-GB" sz="2400" dirty="0">
                <a:solidFill>
                  <a:prstClr val="black"/>
                </a:solidFill>
              </a:rPr>
              <a:t>: several arms compared to common control, treatments can be changed or stopped at interim analyses, dose-finding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238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1647</Words>
  <Application>Microsoft Office PowerPoint</Application>
  <PresentationFormat>Widescreen</PresentationFormat>
  <Paragraphs>253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I Understanding immune response to Covid-19 infection </vt:lpstr>
      <vt:lpstr>Study contrasts healthy controls,  asymptomatics, mild and severe cases </vt:lpstr>
      <vt:lpstr>PowerPoint Presentation</vt:lpstr>
      <vt:lpstr>PowerPoint Presentation</vt:lpstr>
      <vt:lpstr>II Designing adaptive trials</vt:lpstr>
      <vt:lpstr>II Designing adaptive trials</vt:lpstr>
      <vt:lpstr>RECOVERY trial</vt:lpstr>
      <vt:lpstr>RECOVERY trial</vt:lpstr>
      <vt:lpstr>RECOVERY trial</vt:lpstr>
      <vt:lpstr>PowerPoint Presentation</vt:lpstr>
      <vt:lpstr>PowerPoint Presentation</vt:lpstr>
      <vt:lpstr>III ICU Resource and Clinical Management</vt:lpstr>
      <vt:lpstr>Ventilated Covid-19 patient trajectories</vt:lpstr>
      <vt:lpstr>IV Evaluating severity</vt:lpstr>
      <vt:lpstr>IV Evaluating severity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 Nowcasting and Forecasting</vt:lpstr>
      <vt:lpstr>The role of statistics</vt:lpstr>
      <vt:lpstr>BSU COVID-19 Working Group  and network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</dc:creator>
  <cp:lastModifiedBy>Sylvia</cp:lastModifiedBy>
  <cp:revision>133</cp:revision>
  <cp:lastPrinted>2020-06-29T15:15:47Z</cp:lastPrinted>
  <dcterms:created xsi:type="dcterms:W3CDTF">2020-06-21T19:20:36Z</dcterms:created>
  <dcterms:modified xsi:type="dcterms:W3CDTF">2020-06-29T15:51:03Z</dcterms:modified>
</cp:coreProperties>
</file>