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ClrTx/>
              <a:buSzTx/>
              <a:buFont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ClrTx/>
              <a:buSzTx/>
              <a:buFont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ClrTx/>
              <a:buSzTx/>
              <a:buFont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ClrTx/>
              <a:buSzTx/>
              <a:buFont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ClrTx/>
              <a:buSzTx/>
              <a:buFont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521368" indent="-521368" defTabSz="821531">
              <a:lnSpc>
                <a:spcPct val="100000"/>
              </a:lnSpc>
              <a:spcBef>
                <a:spcPts val="5900"/>
              </a:spcBef>
              <a:buClrTx/>
              <a:buSzPct val="100000"/>
              <a:buFontTx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902368" indent="-521368" defTabSz="821531">
              <a:lnSpc>
                <a:spcPct val="100000"/>
              </a:lnSpc>
              <a:spcBef>
                <a:spcPts val="5900"/>
              </a:spcBef>
              <a:buClrTx/>
              <a:buSzPct val="100000"/>
              <a:buFontTx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83368" indent="-521368" defTabSz="821531">
              <a:lnSpc>
                <a:spcPct val="100000"/>
              </a:lnSpc>
              <a:spcBef>
                <a:spcPts val="5900"/>
              </a:spcBef>
              <a:buClrTx/>
              <a:buSzPct val="100000"/>
              <a:buFontTx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64368" indent="-521368" defTabSz="821531">
              <a:lnSpc>
                <a:spcPct val="100000"/>
              </a:lnSpc>
              <a:spcBef>
                <a:spcPts val="5900"/>
              </a:spcBef>
              <a:buClrTx/>
              <a:buSzPct val="100000"/>
              <a:buFontTx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45368" indent="-521368" defTabSz="821531">
              <a:lnSpc>
                <a:spcPct val="100000"/>
              </a:lnSpc>
              <a:spcBef>
                <a:spcPts val="5900"/>
              </a:spcBef>
              <a:buClrTx/>
              <a:buSzPct val="100000"/>
              <a:buFontTx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3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3962400" y="762000"/>
            <a:ext cx="16459200" cy="2743200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ctr" defTabSz="1828800">
              <a:lnSpc>
                <a:spcPct val="100000"/>
              </a:lnSpc>
              <a:defRPr sz="8800" b="0" spc="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962400"/>
            <a:ext cx="16459200" cy="8229600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Clr>
                <a:srgbClr val="00CCFF"/>
              </a:buClr>
              <a:buSzPct val="65000"/>
              <a:buFontTx/>
              <a:buChar char="■"/>
              <a:defRPr sz="6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  <a:lvl2pPr marL="1110342" indent="-653142" defTabSz="1828800">
              <a:lnSpc>
                <a:spcPct val="100000"/>
              </a:lnSpc>
              <a:spcBef>
                <a:spcPts val="1400"/>
              </a:spcBef>
              <a:buClr>
                <a:srgbClr val="00CCFF"/>
              </a:buClr>
              <a:buSzPct val="65000"/>
              <a:buFontTx/>
              <a:buChar char="■"/>
              <a:defRPr sz="6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2pPr>
            <a:lvl3pPr marL="1524000" indent="-609600" defTabSz="1828800">
              <a:lnSpc>
                <a:spcPct val="100000"/>
              </a:lnSpc>
              <a:spcBef>
                <a:spcPts val="1400"/>
              </a:spcBef>
              <a:buClr>
                <a:srgbClr val="00CCFF"/>
              </a:buClr>
              <a:buSzPct val="65000"/>
              <a:buFontTx/>
              <a:buChar char="■"/>
              <a:defRPr sz="6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3pPr>
            <a:lvl4pPr marL="2103120" indent="-731520" defTabSz="1828800">
              <a:lnSpc>
                <a:spcPct val="100000"/>
              </a:lnSpc>
              <a:spcBef>
                <a:spcPts val="1400"/>
              </a:spcBef>
              <a:buClr>
                <a:srgbClr val="00CCFF"/>
              </a:buClr>
              <a:buSzPct val="65000"/>
              <a:buFontTx/>
              <a:buChar char="■"/>
              <a:defRPr sz="6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4pPr>
            <a:lvl5pPr marL="2560320" indent="-731520" defTabSz="1828800">
              <a:lnSpc>
                <a:spcPct val="100000"/>
              </a:lnSpc>
              <a:spcBef>
                <a:spcPts val="1400"/>
              </a:spcBef>
              <a:buClr>
                <a:srgbClr val="00CCFF"/>
              </a:buClr>
              <a:buSzPct val="65000"/>
              <a:buFontTx/>
              <a:buChar char="■"/>
              <a:defRPr sz="6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30490" y="12865310"/>
            <a:ext cx="591112" cy="577644"/>
          </a:xfrm>
          <a:prstGeom prst="rect">
            <a:avLst/>
          </a:prstGeom>
        </p:spPr>
        <p:txBody>
          <a:bodyPr lIns="91437" tIns="91437" rIns="91437" bIns="91437"/>
          <a:lstStyle>
            <a:lvl1pPr algn="r" defTabSz="1828800"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86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 lIns="91439" tIns="91439" rIns="91439" bIns="91439"/>
          <a:lstStyle>
            <a:lvl1pPr marL="642937" indent="-642937" defTabSz="1828800">
              <a:lnSpc>
                <a:spcPct val="100000"/>
              </a:lnSpc>
              <a:spcBef>
                <a:spcPts val="15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21" indent="-612321" defTabSz="1828800">
              <a:lnSpc>
                <a:spcPct val="100000"/>
              </a:lnSpc>
              <a:spcBef>
                <a:spcPts val="15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1828800">
              <a:lnSpc>
                <a:spcPct val="100000"/>
              </a:lnSpc>
              <a:spcBef>
                <a:spcPts val="15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800" defTabSz="1828800">
              <a:lnSpc>
                <a:spcPct val="100000"/>
              </a:lnSpc>
              <a:spcBef>
                <a:spcPts val="15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1828800">
              <a:lnSpc>
                <a:spcPct val="100000"/>
              </a:lnSpc>
              <a:spcBef>
                <a:spcPts val="1500"/>
              </a:spcBef>
              <a:buClrTx/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32977" y="12821285"/>
            <a:ext cx="488624" cy="5130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285875">
              <a:lnSpc>
                <a:spcPct val="100000"/>
              </a:lnSpc>
              <a:defRPr sz="86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/>
          <a:lstStyle>
            <a:lvl1pPr marL="642937" indent="-642937" defTabSz="1285875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21" indent="-612321" defTabSz="1285875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1285875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800" defTabSz="1285875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1285875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ClrTx/>
              <a:buSzPct val="145000"/>
              <a:buFontTx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ClrTx/>
              <a:buSzPct val="145000"/>
              <a:buFontTx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ClrTx/>
              <a:buSzPct val="145000"/>
              <a:buFontTx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ClrTx/>
              <a:buSzPct val="145000"/>
              <a:buFontTx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ClrTx/>
              <a:buSzPct val="145000"/>
              <a:buFontTx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3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9863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1260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657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4054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451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848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245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9642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103966" marR="0" indent="-846666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9FAE"/>
        </a:buClr>
        <a:buSzPct val="123000"/>
        <a:buFont typeface="Helvetica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jpeg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ata and information:…"/>
          <p:cNvSpPr txBox="1">
            <a:spLocks noGrp="1"/>
          </p:cNvSpPr>
          <p:nvPr>
            <p:ph type="ctrTitle"/>
          </p:nvPr>
        </p:nvSpPr>
        <p:spPr>
          <a:xfrm>
            <a:off x="1206498" y="4052951"/>
            <a:ext cx="21971004" cy="2097738"/>
          </a:xfrm>
          <a:prstGeom prst="rect">
            <a:avLst/>
          </a:prstGeom>
        </p:spPr>
        <p:txBody>
          <a:bodyPr/>
          <a:lstStyle/>
          <a:p>
            <a:pPr algn="ctr" defTabSz="1511770">
              <a:defRPr sz="7192" b="0" spc="-143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Data and information: </a:t>
            </a:r>
          </a:p>
          <a:p>
            <a:pPr algn="ctr" defTabSz="1511770">
              <a:defRPr sz="7192" b="0" spc="-143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pathology as a model system</a:t>
            </a:r>
          </a:p>
        </p:txBody>
      </p:sp>
      <p:sp>
        <p:nvSpPr>
          <p:cNvPr id="222" name="Professor Jo Martin…"/>
          <p:cNvSpPr txBox="1"/>
          <p:nvPr/>
        </p:nvSpPr>
        <p:spPr>
          <a:xfrm>
            <a:off x="6278666" y="7940903"/>
            <a:ext cx="10440053" cy="3201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1951623" indent="1378585" algn="ctr" defTabSz="1300480">
              <a:lnSpc>
                <a:spcPct val="120000"/>
              </a:lnSpc>
              <a:spcBef>
                <a:spcPts val="100"/>
              </a:spcBef>
              <a:defRPr sz="4400" spc="-13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Professor Jo Martin</a:t>
            </a:r>
            <a:endParaRPr spc="-13"/>
          </a:p>
          <a:p>
            <a:pPr algn="ctr" defTabSz="1300480">
              <a:lnSpc>
                <a:spcPct val="100000"/>
              </a:lnSpc>
              <a:spcBef>
                <a:spcPts val="900"/>
              </a:spcBef>
              <a:defRPr sz="4400" spc="-13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Royal College </a:t>
            </a:r>
            <a:r>
              <a:rPr spc="0"/>
              <a:t>of</a:t>
            </a:r>
            <a:r>
              <a:t> Pathologists</a:t>
            </a:r>
          </a:p>
          <a:p>
            <a:pPr algn="ctr" defTabSz="1300480">
              <a:lnSpc>
                <a:spcPct val="100000"/>
              </a:lnSpc>
              <a:spcBef>
                <a:spcPts val="900"/>
              </a:spcBef>
              <a:defRPr sz="4400" spc="-13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Queen Mary University London</a:t>
            </a:r>
          </a:p>
          <a:p>
            <a:pPr algn="ctr" defTabSz="1300480">
              <a:lnSpc>
                <a:spcPct val="100000"/>
              </a:lnSpc>
              <a:spcBef>
                <a:spcPts val="900"/>
              </a:spcBef>
              <a:defRPr sz="4400" spc="-13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@JoMartin_path</a:t>
            </a:r>
          </a:p>
        </p:txBody>
      </p:sp>
      <p:pic>
        <p:nvPicPr>
          <p:cNvPr id="223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810" y="3807057"/>
            <a:ext cx="6101887" cy="6101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0104.GIF" descr="IMG_010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83" y="3912717"/>
            <a:ext cx="11430001" cy="460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4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827818" y="826356"/>
            <a:ext cx="5756951" cy="149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83" y="1392780"/>
            <a:ext cx="13173392" cy="10930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circl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CFF76F30-D009-4BE6-8BA0-60C187A924D5-L0-001.jpeg" descr="CFF76F30-D009-4BE6-8BA0-60C187A924D5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986" y="2371691"/>
            <a:ext cx="7314731" cy="975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ounded Rectangle"/>
          <p:cNvSpPr/>
          <p:nvPr/>
        </p:nvSpPr>
        <p:spPr>
          <a:xfrm>
            <a:off x="15489287" y="1672083"/>
            <a:ext cx="3812977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0" name="Rounded Rectangle"/>
          <p:cNvSpPr/>
          <p:nvPr/>
        </p:nvSpPr>
        <p:spPr>
          <a:xfrm>
            <a:off x="7803058" y="1672083"/>
            <a:ext cx="2678907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1" name="Rounded Rectangle"/>
          <p:cNvSpPr/>
          <p:nvPr/>
        </p:nvSpPr>
        <p:spPr>
          <a:xfrm>
            <a:off x="4782592" y="4415730"/>
            <a:ext cx="4350991" cy="2678907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" name="Rounded Rectangle"/>
          <p:cNvSpPr/>
          <p:nvPr/>
        </p:nvSpPr>
        <p:spPr>
          <a:xfrm>
            <a:off x="4825008" y="7177237"/>
            <a:ext cx="3279429" cy="2678907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3" name="Rounded Rectangle"/>
          <p:cNvSpPr/>
          <p:nvPr/>
        </p:nvSpPr>
        <p:spPr>
          <a:xfrm>
            <a:off x="4740176" y="1672083"/>
            <a:ext cx="2980285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4" name="Rounded Rectangle"/>
          <p:cNvSpPr/>
          <p:nvPr/>
        </p:nvSpPr>
        <p:spPr>
          <a:xfrm>
            <a:off x="14792771" y="4406800"/>
            <a:ext cx="4455915" cy="2678907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5" name="Rounded Rectangle"/>
          <p:cNvSpPr/>
          <p:nvPr/>
        </p:nvSpPr>
        <p:spPr>
          <a:xfrm>
            <a:off x="10564565" y="1672083"/>
            <a:ext cx="4842123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6" name="Rounded Rectangle"/>
          <p:cNvSpPr/>
          <p:nvPr/>
        </p:nvSpPr>
        <p:spPr>
          <a:xfrm>
            <a:off x="9888141" y="7170538"/>
            <a:ext cx="4710411" cy="2685605"/>
          </a:xfrm>
          <a:prstGeom prst="roundRect">
            <a:avLst>
              <a:gd name="adj" fmla="val 9968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Rectangle"/>
          <p:cNvSpPr/>
          <p:nvPr/>
        </p:nvSpPr>
        <p:spPr>
          <a:xfrm>
            <a:off x="8256241" y="2500311"/>
            <a:ext cx="1763614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8" name="Audit"/>
          <p:cNvSpPr txBox="1"/>
          <p:nvPr/>
        </p:nvSpPr>
        <p:spPr>
          <a:xfrm>
            <a:off x="8256241" y="2646957"/>
            <a:ext cx="1763614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Audit</a:t>
            </a:r>
          </a:p>
        </p:txBody>
      </p:sp>
      <p:sp>
        <p:nvSpPr>
          <p:cNvPr id="269" name="Rectangle"/>
          <p:cNvSpPr/>
          <p:nvPr/>
        </p:nvSpPr>
        <p:spPr>
          <a:xfrm>
            <a:off x="14995920" y="4853284"/>
            <a:ext cx="4049614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" name="Proficiency…"/>
          <p:cNvSpPr txBox="1"/>
          <p:nvPr/>
        </p:nvSpPr>
        <p:spPr>
          <a:xfrm>
            <a:off x="14995920" y="5143995"/>
            <a:ext cx="4049614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Proficiency 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 EQA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9138046" y="4424659"/>
            <a:ext cx="5648029" cy="2669978"/>
          </a:xfrm>
          <a:prstGeom prst="roundRect">
            <a:avLst>
              <a:gd name="adj" fmla="val 10037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16333142" y="2109638"/>
            <a:ext cx="2127498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" name="Peer…"/>
          <p:cNvSpPr txBox="1"/>
          <p:nvPr/>
        </p:nvSpPr>
        <p:spPr>
          <a:xfrm>
            <a:off x="16333142" y="2400349"/>
            <a:ext cx="2127498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Peer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review</a:t>
            </a:r>
          </a:p>
        </p:txBody>
      </p:sp>
      <p:sp>
        <p:nvSpPr>
          <p:cNvPr id="274" name="Rectangle"/>
          <p:cNvSpPr/>
          <p:nvPr/>
        </p:nvSpPr>
        <p:spPr>
          <a:xfrm>
            <a:off x="5072807" y="8025557"/>
            <a:ext cx="2676674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" name="Training"/>
          <p:cNvSpPr txBox="1"/>
          <p:nvPr/>
        </p:nvSpPr>
        <p:spPr>
          <a:xfrm>
            <a:off x="5072807" y="8172202"/>
            <a:ext cx="2676674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Training</a:t>
            </a:r>
          </a:p>
        </p:txBody>
      </p:sp>
      <p:sp>
        <p:nvSpPr>
          <p:cNvPr id="276" name="Rectangle"/>
          <p:cNvSpPr/>
          <p:nvPr/>
        </p:nvSpPr>
        <p:spPr>
          <a:xfrm>
            <a:off x="5246936" y="5261818"/>
            <a:ext cx="3422303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7" name="Guidelines"/>
          <p:cNvSpPr txBox="1"/>
          <p:nvPr/>
        </p:nvSpPr>
        <p:spPr>
          <a:xfrm>
            <a:off x="5246936" y="5408463"/>
            <a:ext cx="3422303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Guidelines</a:t>
            </a:r>
          </a:p>
        </p:txBody>
      </p:sp>
      <p:sp>
        <p:nvSpPr>
          <p:cNvPr id="278" name="Rectangle"/>
          <p:cNvSpPr/>
          <p:nvPr/>
        </p:nvSpPr>
        <p:spPr>
          <a:xfrm>
            <a:off x="10314533" y="4857749"/>
            <a:ext cx="3295056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9" name="Quality…"/>
          <p:cNvSpPr txBox="1"/>
          <p:nvPr/>
        </p:nvSpPr>
        <p:spPr>
          <a:xfrm>
            <a:off x="10314533" y="5148460"/>
            <a:ext cx="3295056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Quality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Standards</a:t>
            </a:r>
          </a:p>
        </p:txBody>
      </p:sp>
      <p:sp>
        <p:nvSpPr>
          <p:cNvPr id="280" name="Rectangle"/>
          <p:cNvSpPr/>
          <p:nvPr/>
        </p:nvSpPr>
        <p:spPr>
          <a:xfrm>
            <a:off x="11078022" y="2109638"/>
            <a:ext cx="3815209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User…"/>
          <p:cNvSpPr txBox="1"/>
          <p:nvPr/>
        </p:nvSpPr>
        <p:spPr>
          <a:xfrm>
            <a:off x="11078022" y="2400349"/>
            <a:ext cx="3815209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User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feedback</a:t>
            </a:r>
          </a:p>
        </p:txBody>
      </p:sp>
      <p:sp>
        <p:nvSpPr>
          <p:cNvPr id="282" name="Rounded Rectangle"/>
          <p:cNvSpPr/>
          <p:nvPr/>
        </p:nvSpPr>
        <p:spPr>
          <a:xfrm>
            <a:off x="14652127" y="7183932"/>
            <a:ext cx="4734968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3" name="Rectangle"/>
          <p:cNvSpPr/>
          <p:nvPr/>
        </p:nvSpPr>
        <p:spPr>
          <a:xfrm>
            <a:off x="5072807" y="2520404"/>
            <a:ext cx="2094013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4" name="MDTs"/>
          <p:cNvSpPr txBox="1"/>
          <p:nvPr/>
        </p:nvSpPr>
        <p:spPr>
          <a:xfrm>
            <a:off x="5072807" y="2667049"/>
            <a:ext cx="2094013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MDTs</a:t>
            </a:r>
          </a:p>
        </p:txBody>
      </p:sp>
      <p:sp>
        <p:nvSpPr>
          <p:cNvPr id="285" name="Rectangle"/>
          <p:cNvSpPr/>
          <p:nvPr/>
        </p:nvSpPr>
        <p:spPr>
          <a:xfrm>
            <a:off x="14920017" y="8025557"/>
            <a:ext cx="4201419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6" name="Accreditation"/>
          <p:cNvSpPr txBox="1"/>
          <p:nvPr/>
        </p:nvSpPr>
        <p:spPr>
          <a:xfrm>
            <a:off x="14920017" y="8172202"/>
            <a:ext cx="4201419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Accreditation</a:t>
            </a:r>
          </a:p>
        </p:txBody>
      </p:sp>
      <p:sp>
        <p:nvSpPr>
          <p:cNvPr id="287" name="Rounded Rectangle"/>
          <p:cNvSpPr/>
          <p:nvPr/>
        </p:nvSpPr>
        <p:spPr>
          <a:xfrm>
            <a:off x="8160246" y="7175003"/>
            <a:ext cx="1672085" cy="2678907"/>
          </a:xfrm>
          <a:prstGeom prst="roundRect">
            <a:avLst>
              <a:gd name="adj" fmla="val 16019"/>
            </a:avLst>
          </a:prstGeom>
          <a:gradFill>
            <a:gsLst>
              <a:gs pos="0">
                <a:srgbClr val="5D0407"/>
              </a:gs>
              <a:gs pos="100000">
                <a:srgbClr val="830B13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8" name="Rectangle"/>
          <p:cNvSpPr/>
          <p:nvPr/>
        </p:nvSpPr>
        <p:spPr>
          <a:xfrm>
            <a:off x="10305604" y="8025557"/>
            <a:ext cx="3875486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9" name="Surveillance"/>
          <p:cNvSpPr txBox="1"/>
          <p:nvPr/>
        </p:nvSpPr>
        <p:spPr>
          <a:xfrm>
            <a:off x="10305604" y="8172202"/>
            <a:ext cx="3875486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Surveillance</a:t>
            </a:r>
          </a:p>
        </p:txBody>
      </p:sp>
      <p:sp>
        <p:nvSpPr>
          <p:cNvPr id="290" name="Rounded Rectangle"/>
          <p:cNvSpPr/>
          <p:nvPr/>
        </p:nvSpPr>
        <p:spPr>
          <a:xfrm>
            <a:off x="4869656" y="9936509"/>
            <a:ext cx="4734968" cy="267890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1" name="Rounded Rectangle"/>
          <p:cNvSpPr/>
          <p:nvPr/>
        </p:nvSpPr>
        <p:spPr>
          <a:xfrm>
            <a:off x="15915678" y="9940974"/>
            <a:ext cx="3471417" cy="2667745"/>
          </a:xfrm>
          <a:prstGeom prst="roundRect">
            <a:avLst>
              <a:gd name="adj" fmla="val 10037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2" name="Rectangle"/>
          <p:cNvSpPr/>
          <p:nvPr/>
        </p:nvSpPr>
        <p:spPr>
          <a:xfrm>
            <a:off x="5072807" y="10374064"/>
            <a:ext cx="4326435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3" name="Workforce…"/>
          <p:cNvSpPr txBox="1"/>
          <p:nvPr/>
        </p:nvSpPr>
        <p:spPr>
          <a:xfrm>
            <a:off x="5072807" y="10664776"/>
            <a:ext cx="4326435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Workforce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development </a:t>
            </a:r>
          </a:p>
        </p:txBody>
      </p:sp>
      <p:sp>
        <p:nvSpPr>
          <p:cNvPr id="294" name="Rectangle"/>
          <p:cNvSpPr/>
          <p:nvPr/>
        </p:nvSpPr>
        <p:spPr>
          <a:xfrm>
            <a:off x="16092041" y="10778132"/>
            <a:ext cx="3120926" cy="982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Oversight"/>
          <p:cNvSpPr txBox="1"/>
          <p:nvPr/>
        </p:nvSpPr>
        <p:spPr>
          <a:xfrm>
            <a:off x="16092041" y="10924778"/>
            <a:ext cx="3120926" cy="688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Oversight</a:t>
            </a:r>
          </a:p>
        </p:txBody>
      </p:sp>
      <p:sp>
        <p:nvSpPr>
          <p:cNvPr id="296" name="Rounded Rectangle"/>
          <p:cNvSpPr/>
          <p:nvPr/>
        </p:nvSpPr>
        <p:spPr>
          <a:xfrm>
            <a:off x="9682758" y="9918650"/>
            <a:ext cx="5377906" cy="2698998"/>
          </a:xfrm>
          <a:prstGeom prst="roundRect">
            <a:avLst>
              <a:gd name="adj" fmla="val 9926"/>
            </a:avLst>
          </a:prstGeom>
          <a:gradFill>
            <a:gsLst>
              <a:gs pos="0">
                <a:srgbClr val="064A4D"/>
              </a:gs>
              <a:gs pos="100000">
                <a:srgbClr val="00979C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Rectangle"/>
          <p:cNvSpPr/>
          <p:nvPr/>
        </p:nvSpPr>
        <p:spPr>
          <a:xfrm>
            <a:off x="10064502" y="10371832"/>
            <a:ext cx="4614417" cy="18037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" name="Performance…"/>
          <p:cNvSpPr txBox="1"/>
          <p:nvPr/>
        </p:nvSpPr>
        <p:spPr>
          <a:xfrm>
            <a:off x="10064502" y="10662542"/>
            <a:ext cx="4614417" cy="12223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Performance </a:t>
            </a:r>
          </a:p>
          <a:p>
            <a:pPr algn="just" defTabSz="1826121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Indicators</a:t>
            </a:r>
          </a:p>
        </p:txBody>
      </p:sp>
      <p:sp>
        <p:nvSpPr>
          <p:cNvPr id="299" name="Rounded Rectangle"/>
          <p:cNvSpPr/>
          <p:nvPr/>
        </p:nvSpPr>
        <p:spPr>
          <a:xfrm>
            <a:off x="15138795" y="9905255"/>
            <a:ext cx="698750" cy="2703464"/>
          </a:xfrm>
          <a:prstGeom prst="roundRect">
            <a:avLst>
              <a:gd name="adj" fmla="val 38319"/>
            </a:avLst>
          </a:prstGeom>
          <a:gradFill>
            <a:gsLst>
              <a:gs pos="0">
                <a:srgbClr val="5D0407"/>
              </a:gs>
              <a:gs pos="100000">
                <a:srgbClr val="830B13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101600" rotWithShape="0">
              <a:srgbClr val="000000">
                <a:alpha val="79998"/>
              </a:srgbClr>
            </a:outerShdw>
          </a:effectLst>
        </p:spPr>
        <p:txBody>
          <a:bodyPr lIns="71437" tIns="71437" rIns="71437" bIns="71437" anchor="ctr"/>
          <a:lstStyle/>
          <a:p>
            <a:pPr algn="just" defTabSz="182612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00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5DD5D28-67E5-4DC7-8D25-9329D481C65E-L0-001.png" descr="A5DD5D28-67E5-4DC7-8D25-9329D481C65E-L0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227" y="4832818"/>
            <a:ext cx="3272071" cy="3635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5CB73B2F-76E1-45FC-8254-97E13D44F25A-L0-001.png" descr="5CB73B2F-76E1-45FC-8254-97E13D44F25A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557" y="4828701"/>
            <a:ext cx="3643869" cy="364386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ample from the right patient?"/>
          <p:cNvSpPr txBox="1"/>
          <p:nvPr/>
        </p:nvSpPr>
        <p:spPr>
          <a:xfrm>
            <a:off x="10545073" y="2641495"/>
            <a:ext cx="3293854" cy="1760408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Sample from the right patient?</a:t>
            </a:r>
          </a:p>
        </p:txBody>
      </p:sp>
      <p:sp>
        <p:nvSpPr>
          <p:cNvPr id="305" name="Contaminated sample?"/>
          <p:cNvSpPr txBox="1"/>
          <p:nvPr/>
        </p:nvSpPr>
        <p:spPr>
          <a:xfrm>
            <a:off x="4954555" y="2822403"/>
            <a:ext cx="3293854" cy="1398591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Contaminated sample?</a:t>
            </a:r>
          </a:p>
        </p:txBody>
      </p:sp>
      <p:sp>
        <p:nvSpPr>
          <p:cNvPr id="306" name="Could the lab have mixed up the samples?"/>
          <p:cNvSpPr txBox="1"/>
          <p:nvPr/>
        </p:nvSpPr>
        <p:spPr>
          <a:xfrm>
            <a:off x="4954555" y="7061271"/>
            <a:ext cx="3293854" cy="2002188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Could the lab have mixed up the samples?</a:t>
            </a:r>
          </a:p>
        </p:txBody>
      </p:sp>
      <p:sp>
        <p:nvSpPr>
          <p:cNvPr id="307" name="Analysis from a database relevant to that patient?"/>
          <p:cNvSpPr txBox="1"/>
          <p:nvPr/>
        </p:nvSpPr>
        <p:spPr>
          <a:xfrm>
            <a:off x="16731484" y="5360596"/>
            <a:ext cx="3293854" cy="2580080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Analysis from a database relevant to that patient?</a:t>
            </a:r>
          </a:p>
        </p:txBody>
      </p:sp>
      <p:sp>
        <p:nvSpPr>
          <p:cNvPr id="308" name="Accuracy of data in database?"/>
          <p:cNvSpPr txBox="1"/>
          <p:nvPr/>
        </p:nvSpPr>
        <p:spPr>
          <a:xfrm>
            <a:off x="16731484" y="2523214"/>
            <a:ext cx="3293854" cy="1996969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Accuracy of data in database?</a:t>
            </a:r>
          </a:p>
        </p:txBody>
      </p:sp>
      <p:sp>
        <p:nvSpPr>
          <p:cNvPr id="309" name="Is the base calling software consistent and  reliable?"/>
          <p:cNvSpPr txBox="1"/>
          <p:nvPr/>
        </p:nvSpPr>
        <p:spPr>
          <a:xfrm>
            <a:off x="8880198" y="9592587"/>
            <a:ext cx="3293854" cy="2595975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Is the base calling software consistent and  reliable?</a:t>
            </a:r>
          </a:p>
        </p:txBody>
      </p:sp>
      <p:sp>
        <p:nvSpPr>
          <p:cNvPr id="310" name="Would that result be reproducible in another centre?"/>
          <p:cNvSpPr txBox="1"/>
          <p:nvPr/>
        </p:nvSpPr>
        <p:spPr>
          <a:xfrm>
            <a:off x="12805841" y="9447840"/>
            <a:ext cx="3293854" cy="2595975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Would that result be reproducible in another centre?</a:t>
            </a:r>
          </a:p>
        </p:txBody>
      </p:sp>
      <p:sp>
        <p:nvSpPr>
          <p:cNvPr id="311" name="Is the technical processing of the sample reliable?"/>
          <p:cNvSpPr txBox="1"/>
          <p:nvPr/>
        </p:nvSpPr>
        <p:spPr>
          <a:xfrm>
            <a:off x="4954555" y="9651443"/>
            <a:ext cx="3293854" cy="2478261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Is the technical processing of the sample reliable?</a:t>
            </a:r>
          </a:p>
        </p:txBody>
      </p:sp>
      <p:sp>
        <p:nvSpPr>
          <p:cNvPr id="312" name="Is there confirmatory data from other tests or supporting information?"/>
          <p:cNvSpPr txBox="1"/>
          <p:nvPr/>
        </p:nvSpPr>
        <p:spPr>
          <a:xfrm>
            <a:off x="16731484" y="8493293"/>
            <a:ext cx="3293854" cy="3557931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Is there confirmatory data from other tests or supporting information?</a:t>
            </a:r>
          </a:p>
        </p:txBody>
      </p:sp>
      <p:sp>
        <p:nvSpPr>
          <p:cNvPr id="313" name="Could this be a mosaic?"/>
          <p:cNvSpPr txBox="1"/>
          <p:nvPr/>
        </p:nvSpPr>
        <p:spPr>
          <a:xfrm>
            <a:off x="4954555" y="5064886"/>
            <a:ext cx="3293854" cy="1133735"/>
          </a:xfrm>
          <a:prstGeom prst="rect">
            <a:avLst/>
          </a:prstGeom>
          <a:ln w="127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Could this be a mosaic?</a:t>
            </a:r>
          </a:p>
        </p:txBody>
      </p:sp>
      <p:pic>
        <p:nvPicPr>
          <p:cNvPr id="314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4"/>
          <a:srcRect t="26861" r="4355" b="35194"/>
          <a:stretch>
            <a:fillRect/>
          </a:stretch>
        </p:blipFill>
        <p:spPr>
          <a:xfrm>
            <a:off x="777758" y="702103"/>
            <a:ext cx="5756950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Why it matters to you...…"/>
          <p:cNvSpPr txBox="1"/>
          <p:nvPr/>
        </p:nvSpPr>
        <p:spPr>
          <a:xfrm>
            <a:off x="6968721" y="4093537"/>
            <a:ext cx="9806290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Why it matters to you...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data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secrets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  <a:defRPr>
                <a:solidFill>
                  <a:srgbClr val="4D22B2"/>
                </a:solidFill>
              </a:defRPr>
            </a:pPr>
            <a:r>
              <a:t>The big future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594" y="1929763"/>
            <a:ext cx="4440108" cy="4290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92" y="5297625"/>
            <a:ext cx="7670482" cy="809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84" y="7180109"/>
            <a:ext cx="7649310" cy="573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407" y="2618301"/>
            <a:ext cx="4290256" cy="4290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6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528" y="2193937"/>
            <a:ext cx="9485123" cy="1131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ouble-tap to edit"/>
          <p:cNvSpPr txBox="1">
            <a:spLocks noGrp="1"/>
          </p:cNvSpPr>
          <p:nvPr>
            <p:ph type="body" sz="quarter" idx="1"/>
          </p:nvPr>
        </p:nvSpPr>
        <p:spPr>
          <a:xfrm>
            <a:off x="8414883" y="2539541"/>
            <a:ext cx="7554233" cy="587798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</p:txBody>
      </p:sp>
      <p:sp>
        <p:nvSpPr>
          <p:cNvPr id="329" name="Rectangle"/>
          <p:cNvSpPr/>
          <p:nvPr/>
        </p:nvSpPr>
        <p:spPr>
          <a:xfrm>
            <a:off x="4415135" y="12762655"/>
            <a:ext cx="16273810" cy="720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285875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726" y="1398580"/>
            <a:ext cx="13648549" cy="1091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bassett with rocket" descr="bassett with rock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393" y="2246655"/>
            <a:ext cx="10351744" cy="7960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Why it matters to you...…"/>
          <p:cNvSpPr txBox="1"/>
          <p:nvPr/>
        </p:nvSpPr>
        <p:spPr>
          <a:xfrm>
            <a:off x="7884273" y="4616709"/>
            <a:ext cx="9806289" cy="448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Why it matters to you...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data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secrets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future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ouble-tap to edit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800"/>
              </a:spcBef>
              <a:buSzTx/>
              <a:buNone/>
              <a:defRPr sz="4600"/>
            </a:pPr>
            <a:endParaRPr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22" y="1879302"/>
            <a:ext cx="14377702" cy="9714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EB66E9AA-A33F-468E-8240-4456218ED0FA-L0-001.jpeg" descr="EB66E9AA-A33F-468E-8240-4456218ED0FA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438" y="2001412"/>
            <a:ext cx="14657124" cy="971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8193A16C-113D-4B37-B3D4-77BF230E6290-L0-001.jpeg" descr="8193A16C-113D-4B37-B3D4-77BF230E629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853" y="3575945"/>
            <a:ext cx="10426294" cy="781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AD08A9A7-06EF-4001-9EFB-9DFB59E98319-L0-001.jpeg" descr="AD08A9A7-06EF-4001-9EFB-9DFB59E9831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06" y="2624770"/>
            <a:ext cx="14942388" cy="940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“Testing is not something that is just done and counted.…"/>
          <p:cNvSpPr txBox="1"/>
          <p:nvPr/>
        </p:nvSpPr>
        <p:spPr>
          <a:xfrm>
            <a:off x="2626735" y="1829549"/>
            <a:ext cx="10572483" cy="10056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5000"/>
              </a:lnSpc>
            </a:pPr>
            <a:r>
              <a:t>“Testing is not something that is just done and counted. </a:t>
            </a:r>
          </a:p>
          <a:p>
            <a:pPr>
              <a:lnSpc>
                <a:spcPct val="125000"/>
              </a:lnSpc>
            </a:pPr>
            <a:r>
              <a:t>It is a process with clinical purposes for individual patients, for those who care for them and for the population at large. </a:t>
            </a:r>
          </a:p>
          <a:p>
            <a:pPr>
              <a:lnSpc>
                <a:spcPct val="125000"/>
              </a:lnSpc>
            </a:pPr>
            <a:r>
              <a:t>It is a conscious and targeted use of valuable materials and skilled professionals within the context of a pathway and purpose.”</a:t>
            </a:r>
          </a:p>
        </p:txBody>
      </p:sp>
      <p:pic>
        <p:nvPicPr>
          <p:cNvPr id="232" name="7160550C-7565-471B-B850-9E5C9E9AF102-L0-001.jpeg" descr="7160550C-7565-471B-B850-9E5C9E9AF102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219" y="975869"/>
            <a:ext cx="8834254" cy="11764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CBF07739-2E21-41C2-8F4C-C6E525F313A7-L0-001.jpeg" descr="CBF07739-2E21-41C2-8F4C-C6E525F313A7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47" y="3091004"/>
            <a:ext cx="23891106" cy="8013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hy it matters to you...…"/>
          <p:cNvSpPr txBox="1"/>
          <p:nvPr/>
        </p:nvSpPr>
        <p:spPr>
          <a:xfrm>
            <a:off x="6968721" y="4093537"/>
            <a:ext cx="9806290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Why it matters to you...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  <a:defRPr>
                <a:solidFill>
                  <a:srgbClr val="4D22B2"/>
                </a:solidFill>
              </a:defRPr>
            </a:pPr>
            <a:r>
              <a:t>The big data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secrets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future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15 tests per person annually…"/>
          <p:cNvSpPr txBox="1"/>
          <p:nvPr/>
        </p:nvSpPr>
        <p:spPr>
          <a:xfrm>
            <a:off x="11672272" y="4004350"/>
            <a:ext cx="9909355" cy="570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>
              <a:buSzPct val="40000"/>
              <a:buBlip>
                <a:blip r:embed="rId2"/>
              </a:buBlip>
            </a:pPr>
            <a:r>
              <a:t>15 tests per person annually</a:t>
            </a:r>
          </a:p>
          <a:p>
            <a:pPr marL="609600" indent="-609600">
              <a:buSzPct val="40000"/>
              <a:buBlip>
                <a:blip r:embed="rId2"/>
              </a:buBlip>
            </a:pPr>
            <a:r>
              <a:t>630m blood sciences </a:t>
            </a:r>
          </a:p>
          <a:p>
            <a:pPr marL="609600" indent="-609600">
              <a:buSzPct val="40000"/>
              <a:buBlip>
                <a:blip r:embed="rId2"/>
              </a:buBlip>
            </a:pPr>
            <a:r>
              <a:t>26m tests a year in large trusts</a:t>
            </a:r>
          </a:p>
          <a:p>
            <a:pPr marL="609600" indent="-609600">
              <a:buSzPct val="40000"/>
              <a:buBlip>
                <a:blip r:embed="rId2"/>
              </a:buBlip>
            </a:pPr>
            <a:r>
              <a:t>1 billion+ tests per year</a:t>
            </a:r>
          </a:p>
          <a:p>
            <a:pPr marL="609600" indent="-609600">
              <a:buSzPct val="40000"/>
              <a:buBlip>
                <a:blip r:embed="rId2"/>
              </a:buBlip>
            </a:pPr>
            <a:r>
              <a:t>£2.2 billion</a:t>
            </a:r>
          </a:p>
        </p:txBody>
      </p:sp>
      <p:pic>
        <p:nvPicPr>
          <p:cNvPr id="241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3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EB66E9AA-A33F-468E-8240-4456218ED0FA-L0-001.jpeg" descr="EB66E9AA-A33F-468E-8240-4456218ED0FA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4" y="3940005"/>
            <a:ext cx="9774099" cy="6477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AE00FE87-E89A-4B33-A2BB-4D3E3E4E6ED3-L0-001.jpeg" descr="AE00FE87-E89A-4B33-A2BB-4D3E3E4E6ED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093" y="843380"/>
            <a:ext cx="16371812" cy="12029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3610D154-495A-415B-A4A3-57C337E60AB8-L0-001.jpeg" descr="3610D154-495A-415B-A4A3-57C337E60AB8-L0-001.jpeg"/>
          <p:cNvPicPr>
            <a:picLocks noChangeAspect="1"/>
          </p:cNvPicPr>
          <p:nvPr/>
        </p:nvPicPr>
        <p:blipFill>
          <a:blip r:embed="rId2"/>
          <a:srcRect t="26861" r="4355" b="35194"/>
          <a:stretch>
            <a:fillRect/>
          </a:stretch>
        </p:blipFill>
        <p:spPr>
          <a:xfrm>
            <a:off x="1403307" y="852515"/>
            <a:ext cx="5756951" cy="149433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Why it matters to you...…"/>
          <p:cNvSpPr txBox="1"/>
          <p:nvPr/>
        </p:nvSpPr>
        <p:spPr>
          <a:xfrm>
            <a:off x="6968721" y="4093537"/>
            <a:ext cx="9806290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Why it matters to you...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data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  <a:defRPr>
                <a:solidFill>
                  <a:srgbClr val="4D22B2"/>
                </a:solidFill>
              </a:defRPr>
            </a:pPr>
            <a:r>
              <a:t>The big secrets</a:t>
            </a:r>
          </a:p>
          <a:p>
            <a:pPr marL="1092200" indent="-952500">
              <a:buClr>
                <a:srgbClr val="1A1A1A"/>
              </a:buClr>
              <a:buSzPct val="123000"/>
              <a:buFont typeface="Helvetica"/>
              <a:buChar char="•"/>
            </a:pPr>
            <a:r>
              <a:t>The big future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Custom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Tahoma</vt:lpstr>
      <vt:lpstr>21_BasicWhite</vt:lpstr>
      <vt:lpstr>Data and information:  pathology as a model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and information:  pathology as a model system</dc:title>
  <cp:lastModifiedBy>Ben Allen</cp:lastModifiedBy>
  <cp:revision>1</cp:revision>
  <dcterms:modified xsi:type="dcterms:W3CDTF">2020-06-29T15:44:11Z</dcterms:modified>
</cp:coreProperties>
</file>