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26" r:id="rId2"/>
  </p:sldMasterIdLst>
  <p:notesMasterIdLst>
    <p:notesMasterId r:id="rId16"/>
  </p:notesMasterIdLst>
  <p:handoutMasterIdLst>
    <p:handoutMasterId r:id="rId17"/>
  </p:handoutMasterIdLst>
  <p:sldIdLst>
    <p:sldId id="467" r:id="rId3"/>
    <p:sldId id="479" r:id="rId4"/>
    <p:sldId id="1269" r:id="rId5"/>
    <p:sldId id="1308" r:id="rId6"/>
    <p:sldId id="495" r:id="rId7"/>
    <p:sldId id="499" r:id="rId8"/>
    <p:sldId id="498" r:id="rId9"/>
    <p:sldId id="501" r:id="rId10"/>
    <p:sldId id="502" r:id="rId11"/>
    <p:sldId id="503" r:id="rId12"/>
    <p:sldId id="505" r:id="rId13"/>
    <p:sldId id="1295" r:id="rId14"/>
    <p:sldId id="1306" r:id="rId15"/>
  </p:sldIdLst>
  <p:sldSz cx="12192000" cy="6858000"/>
  <p:notesSz cx="6858000" cy="19526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0" userDrawn="1">
          <p15:clr>
            <a:srgbClr val="A4A3A4"/>
          </p15:clr>
        </p15:guide>
        <p15:guide id="2" pos="120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uisa Grocott" initials="LG" lastIdx="14" clrIdx="0">
    <p:extLst>
      <p:ext uri="{19B8F6BF-5375-455C-9EA6-DF929625EA0E}">
        <p15:presenceInfo xmlns:p15="http://schemas.microsoft.com/office/powerpoint/2012/main" userId="S-1-5-21-476752893-115108338-1528374722-8763" providerId="AD"/>
      </p:ext>
    </p:extLst>
  </p:cmAuthor>
  <p:cmAuthor id="2" name="Nisha Shouan" initials="NS" lastIdx="1" clrIdx="1">
    <p:extLst>
      <p:ext uri="{19B8F6BF-5375-455C-9EA6-DF929625EA0E}">
        <p15:presenceInfo xmlns:p15="http://schemas.microsoft.com/office/powerpoint/2012/main" userId="S-1-5-21-476752893-115108338-1528374722-8740" providerId="AD"/>
      </p:ext>
    </p:extLst>
  </p:cmAuthor>
  <p:cmAuthor id="3" name="Richard Halsey" initials="RH" lastIdx="15" clrIdx="2">
    <p:extLst>
      <p:ext uri="{19B8F6BF-5375-455C-9EA6-DF929625EA0E}">
        <p15:presenceInfo xmlns:p15="http://schemas.microsoft.com/office/powerpoint/2012/main" userId="S::richard.halsey@es.catapult.org.uk::9b39be70-8849-46c1-a1df-54511cbb2f42" providerId="AD"/>
      </p:ext>
    </p:extLst>
  </p:cmAuthor>
  <p:cmAuthor id="4" name="Nisha Shouan" initials="NS [2]" lastIdx="9" clrIdx="3">
    <p:extLst>
      <p:ext uri="{19B8F6BF-5375-455C-9EA6-DF929625EA0E}">
        <p15:presenceInfo xmlns:p15="http://schemas.microsoft.com/office/powerpoint/2012/main" userId="S::Nisha.Shouan@es.catapult.org.uk::13209da7-98ff-4b78-b841-d39194cebaa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6060"/>
    <a:srgbClr val="F8F8D6"/>
    <a:srgbClr val="656565"/>
    <a:srgbClr val="A2A2A2"/>
    <a:srgbClr val="98122D"/>
    <a:srgbClr val="737373"/>
    <a:srgbClr val="969696"/>
    <a:srgbClr val="595959"/>
    <a:srgbClr val="B0B0B0"/>
    <a:srgbClr val="FBDF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8" d="100"/>
          <a:sy n="118" d="100"/>
        </p:scale>
        <p:origin x="224" y="76"/>
      </p:cViewPr>
      <p:guideLst>
        <p:guide orient="horz" pos="890"/>
        <p:guide pos="120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esc2k15fp01\Esc_shared_folder\Strategy%20and%20Business%20Planning\Insights\Innovate%20UK%20work%20programme\Net%20Zero%20Scenarios\Booklet\Graphics%20&amp;%20Charts\CW%20Net%20Zero%20Primary_And_Final_Energy%202020-01-1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esc2k15fp01\Esc_shared_folder\Strategy%20and%20Business%20Planning\Insights\Innovate%20UK%20work%20programme\Net%20Zero%20Scenarios\ESME%20runs\Adam\Results%20Summary%20CW%20PW%20_SM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esc2k15fp01\Esc_shared_folder\Strategy%20and%20Business%20Planning\Insights\Innovate%20UK%20work%20programme\Net%20Zero%20Scenarios\ESME%20runs\Adam\Results%20Summary%20CW%20PW%20_SM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/>
              <a:t>Clockwork: Final Energy Consumption (TWh)</a:t>
            </a:r>
          </a:p>
        </c:rich>
      </c:tx>
      <c:layout>
        <c:manualLayout>
          <c:xMode val="edge"/>
          <c:yMode val="edge"/>
          <c:x val="0.17608207077416471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2"/>
          <c:order val="0"/>
          <c:tx>
            <c:strRef>
              <c:f>Charts!$T$22</c:f>
              <c:strCache>
                <c:ptCount val="1"/>
                <c:pt idx="0">
                  <c:v>District Heat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numRef>
              <c:f>Charts!$U$19:$AA$19</c:f>
              <c:numCache>
                <c:formatCode>General</c:formatCode>
                <c:ptCount val="7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  <c:pt idx="5">
                  <c:v>2045</c:v>
                </c:pt>
                <c:pt idx="6">
                  <c:v>2050</c:v>
                </c:pt>
              </c:numCache>
            </c:numRef>
          </c:cat>
          <c:val>
            <c:numRef>
              <c:f>Charts!$U$22:$AA$22</c:f>
              <c:numCache>
                <c:formatCode>General</c:formatCode>
                <c:ptCount val="7"/>
                <c:pt idx="0">
                  <c:v>1.86684075611362</c:v>
                </c:pt>
                <c:pt idx="1">
                  <c:v>7.47129979691071</c:v>
                </c:pt>
                <c:pt idx="2">
                  <c:v>11.525041595741399</c:v>
                </c:pt>
                <c:pt idx="3">
                  <c:v>24.764203616075498</c:v>
                </c:pt>
                <c:pt idx="4">
                  <c:v>51.340349833228998</c:v>
                </c:pt>
                <c:pt idx="5">
                  <c:v>77.562800683926</c:v>
                </c:pt>
                <c:pt idx="6">
                  <c:v>103.32934421645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F0F-4F03-875E-935C6B26C4A4}"/>
            </c:ext>
          </c:extLst>
        </c:ser>
        <c:ser>
          <c:idx val="5"/>
          <c:order val="1"/>
          <c:tx>
            <c:strRef>
              <c:f>Charts!$T$25</c:f>
              <c:strCache>
                <c:ptCount val="1"/>
                <c:pt idx="0">
                  <c:v>Hydrogen</c:v>
                </c:pt>
              </c:strCache>
            </c:strRef>
          </c:tx>
          <c:spPr>
            <a:solidFill>
              <a:srgbClr val="FF00FF"/>
            </a:solidFill>
            <a:ln>
              <a:noFill/>
            </a:ln>
            <a:effectLst/>
          </c:spPr>
          <c:invertIfNegative val="0"/>
          <c:cat>
            <c:numRef>
              <c:f>Charts!$U$19:$AA$19</c:f>
              <c:numCache>
                <c:formatCode>General</c:formatCode>
                <c:ptCount val="7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  <c:pt idx="5">
                  <c:v>2045</c:v>
                </c:pt>
                <c:pt idx="6">
                  <c:v>2050</c:v>
                </c:pt>
              </c:numCache>
            </c:numRef>
          </c:cat>
          <c:val>
            <c:numRef>
              <c:f>Charts!$U$25:$AA$25</c:f>
              <c:numCache>
                <c:formatCode>General</c:formatCode>
                <c:ptCount val="7"/>
                <c:pt idx="0">
                  <c:v>1.83328867061134</c:v>
                </c:pt>
                <c:pt idx="1">
                  <c:v>2.0261453178486999</c:v>
                </c:pt>
                <c:pt idx="2">
                  <c:v>15.995915856894101</c:v>
                </c:pt>
                <c:pt idx="3">
                  <c:v>47.6604959292983</c:v>
                </c:pt>
                <c:pt idx="4">
                  <c:v>112.537940384504</c:v>
                </c:pt>
                <c:pt idx="5">
                  <c:v>193.97309660553299</c:v>
                </c:pt>
                <c:pt idx="6">
                  <c:v>240.86538106769711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F0F-4F03-875E-935C6B26C4A4}"/>
            </c:ext>
          </c:extLst>
        </c:ser>
        <c:ser>
          <c:idx val="3"/>
          <c:order val="2"/>
          <c:tx>
            <c:strRef>
              <c:f>Charts!$T$23</c:f>
              <c:strCache>
                <c:ptCount val="1"/>
                <c:pt idx="0">
                  <c:v>Electricity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cat>
            <c:numRef>
              <c:f>Charts!$U$19:$AA$19</c:f>
              <c:numCache>
                <c:formatCode>General</c:formatCode>
                <c:ptCount val="7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  <c:pt idx="5">
                  <c:v>2045</c:v>
                </c:pt>
                <c:pt idx="6">
                  <c:v>2050</c:v>
                </c:pt>
              </c:numCache>
            </c:numRef>
          </c:cat>
          <c:val>
            <c:numRef>
              <c:f>Charts!$U$23:$AA$23</c:f>
              <c:numCache>
                <c:formatCode>General</c:formatCode>
                <c:ptCount val="7"/>
                <c:pt idx="0">
                  <c:v>285.68441211173109</c:v>
                </c:pt>
                <c:pt idx="1">
                  <c:v>272.42384857737352</c:v>
                </c:pt>
                <c:pt idx="2">
                  <c:v>279.77764726205271</c:v>
                </c:pt>
                <c:pt idx="3">
                  <c:v>297.11663982653192</c:v>
                </c:pt>
                <c:pt idx="4">
                  <c:v>347.91366533684618</c:v>
                </c:pt>
                <c:pt idx="5">
                  <c:v>439.56439678689526</c:v>
                </c:pt>
                <c:pt idx="6">
                  <c:v>506.61680869019659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F0F-4F03-875E-935C6B26C4A4}"/>
            </c:ext>
          </c:extLst>
        </c:ser>
        <c:ser>
          <c:idx val="0"/>
          <c:order val="3"/>
          <c:tx>
            <c:strRef>
              <c:f>Charts!$T$20</c:f>
              <c:strCache>
                <c:ptCount val="1"/>
                <c:pt idx="0">
                  <c:v>Biomass &amp;  waste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numRef>
              <c:f>Charts!$U$19:$AA$19</c:f>
              <c:numCache>
                <c:formatCode>General</c:formatCode>
                <c:ptCount val="7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  <c:pt idx="5">
                  <c:v>2045</c:v>
                </c:pt>
                <c:pt idx="6">
                  <c:v>2050</c:v>
                </c:pt>
              </c:numCache>
            </c:numRef>
          </c:cat>
          <c:val>
            <c:numRef>
              <c:f>Charts!$U$20:$AA$20</c:f>
              <c:numCache>
                <c:formatCode>General</c:formatCode>
                <c:ptCount val="7"/>
                <c:pt idx="0">
                  <c:v>15.366209964558401</c:v>
                </c:pt>
                <c:pt idx="1">
                  <c:v>17.208997287089499</c:v>
                </c:pt>
                <c:pt idx="2">
                  <c:v>27.446597464783</c:v>
                </c:pt>
                <c:pt idx="3">
                  <c:v>28.411401091115799</c:v>
                </c:pt>
                <c:pt idx="4">
                  <c:v>34.859532996544097</c:v>
                </c:pt>
                <c:pt idx="5">
                  <c:v>35.158373682850701</c:v>
                </c:pt>
                <c:pt idx="6">
                  <c:v>42.378416639897999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F0F-4F03-875E-935C6B26C4A4}"/>
            </c:ext>
          </c:extLst>
        </c:ser>
        <c:ser>
          <c:idx val="4"/>
          <c:order val="4"/>
          <c:tx>
            <c:strRef>
              <c:f>Charts!$T$24</c:f>
              <c:strCache>
                <c:ptCount val="1"/>
                <c:pt idx="0">
                  <c:v>Gas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numRef>
              <c:f>Charts!$U$19:$AA$19</c:f>
              <c:numCache>
                <c:formatCode>General</c:formatCode>
                <c:ptCount val="7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  <c:pt idx="5">
                  <c:v>2045</c:v>
                </c:pt>
                <c:pt idx="6">
                  <c:v>2050</c:v>
                </c:pt>
              </c:numCache>
            </c:numRef>
          </c:cat>
          <c:val>
            <c:numRef>
              <c:f>Charts!$U$24:$AA$24</c:f>
              <c:numCache>
                <c:formatCode>General</c:formatCode>
                <c:ptCount val="7"/>
                <c:pt idx="0">
                  <c:v>640.82193871443496</c:v>
                </c:pt>
                <c:pt idx="1">
                  <c:v>666.33032681559393</c:v>
                </c:pt>
                <c:pt idx="2">
                  <c:v>655.33854544677297</c:v>
                </c:pt>
                <c:pt idx="3">
                  <c:v>634.76255715332809</c:v>
                </c:pt>
                <c:pt idx="4">
                  <c:v>507.732539268354</c:v>
                </c:pt>
                <c:pt idx="5">
                  <c:v>281.78958515101198</c:v>
                </c:pt>
                <c:pt idx="6">
                  <c:v>101.346593103049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F0F-4F03-875E-935C6B26C4A4}"/>
            </c:ext>
          </c:extLst>
        </c:ser>
        <c:ser>
          <c:idx val="6"/>
          <c:order val="5"/>
          <c:tx>
            <c:strRef>
              <c:f>Charts!$T$26</c:f>
              <c:strCache>
                <c:ptCount val="1"/>
                <c:pt idx="0">
                  <c:v>Petroleum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invertIfNegative val="0"/>
          <c:cat>
            <c:numRef>
              <c:f>Charts!$U$19:$AA$19</c:f>
              <c:numCache>
                <c:formatCode>General</c:formatCode>
                <c:ptCount val="7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  <c:pt idx="5">
                  <c:v>2045</c:v>
                </c:pt>
                <c:pt idx="6">
                  <c:v>2050</c:v>
                </c:pt>
              </c:numCache>
            </c:numRef>
          </c:cat>
          <c:val>
            <c:numRef>
              <c:f>Charts!$U$26:$AA$26</c:f>
              <c:numCache>
                <c:formatCode>General</c:formatCode>
                <c:ptCount val="7"/>
                <c:pt idx="0">
                  <c:v>800.39211372403997</c:v>
                </c:pt>
                <c:pt idx="1">
                  <c:v>757.83481458359392</c:v>
                </c:pt>
                <c:pt idx="2">
                  <c:v>650.52028711104401</c:v>
                </c:pt>
                <c:pt idx="3">
                  <c:v>561.97036029818503</c:v>
                </c:pt>
                <c:pt idx="4">
                  <c:v>417.90452905209901</c:v>
                </c:pt>
                <c:pt idx="5">
                  <c:v>307.265929230599</c:v>
                </c:pt>
                <c:pt idx="6">
                  <c:v>187.41685283166868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F0F-4F03-875E-935C6B26C4A4}"/>
            </c:ext>
          </c:extLst>
        </c:ser>
        <c:ser>
          <c:idx val="1"/>
          <c:order val="6"/>
          <c:tx>
            <c:strRef>
              <c:f>Charts!$T$21</c:f>
              <c:strCache>
                <c:ptCount val="1"/>
                <c:pt idx="0">
                  <c:v>Coal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/>
          </c:spPr>
          <c:invertIfNegative val="0"/>
          <c:cat>
            <c:numRef>
              <c:f>Charts!$U$19:$AA$19</c:f>
              <c:numCache>
                <c:formatCode>General</c:formatCode>
                <c:ptCount val="7"/>
                <c:pt idx="0">
                  <c:v>2020</c:v>
                </c:pt>
                <c:pt idx="1">
                  <c:v>2025</c:v>
                </c:pt>
                <c:pt idx="2">
                  <c:v>2030</c:v>
                </c:pt>
                <c:pt idx="3">
                  <c:v>2035</c:v>
                </c:pt>
                <c:pt idx="4">
                  <c:v>2040</c:v>
                </c:pt>
                <c:pt idx="5">
                  <c:v>2045</c:v>
                </c:pt>
                <c:pt idx="6">
                  <c:v>2050</c:v>
                </c:pt>
              </c:numCache>
            </c:numRef>
          </c:cat>
          <c:val>
            <c:numRef>
              <c:f>Charts!$U$21:$AA$21</c:f>
              <c:numCache>
                <c:formatCode>General</c:formatCode>
                <c:ptCount val="7"/>
                <c:pt idx="0">
                  <c:v>17.235639261671299</c:v>
                </c:pt>
                <c:pt idx="1">
                  <c:v>15.084349175441099</c:v>
                </c:pt>
                <c:pt idx="2">
                  <c:v>13.3516656375563</c:v>
                </c:pt>
                <c:pt idx="3">
                  <c:v>9.4386231252954502</c:v>
                </c:pt>
                <c:pt idx="4">
                  <c:v>8.3501805304799497</c:v>
                </c:pt>
                <c:pt idx="5">
                  <c:v>7.6262711752873296</c:v>
                </c:pt>
                <c:pt idx="6">
                  <c:v>7.2418651012430599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F0F-4F03-875E-935C6B26C4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5"/>
        <c:overlap val="100"/>
        <c:axId val="1227474976"/>
        <c:axId val="1500139968"/>
      </c:barChart>
      <c:catAx>
        <c:axId val="1227474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0139968"/>
        <c:crosses val="autoZero"/>
        <c:auto val="1"/>
        <c:lblAlgn val="ctr"/>
        <c:lblOffset val="100"/>
        <c:noMultiLvlLbl val="0"/>
      </c:catAx>
      <c:valAx>
        <c:axId val="1500139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7474976"/>
        <c:crosses val="autoZero"/>
        <c:crossBetween val="between"/>
        <c:majorUnit val="200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3849759605737356"/>
          <c:y val="9.5517184432170582E-2"/>
          <c:w val="0.83706581303654259"/>
          <c:h val="0.7720727779571459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Heating!$B$120</c:f>
              <c:strCache>
                <c:ptCount val="1"/>
                <c:pt idx="0">
                  <c:v>District Heating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Heating!$C$119:$E$119</c:f>
              <c:strCache>
                <c:ptCount val="1"/>
                <c:pt idx="0">
                  <c:v>Clockwork 2050</c:v>
                </c:pt>
              </c:strCache>
              <c:extLst/>
            </c:strRef>
          </c:cat>
          <c:val>
            <c:numRef>
              <c:f>Heating!$C$120:$E$120</c:f>
              <c:numCache>
                <c:formatCode>0</c:formatCode>
                <c:ptCount val="1"/>
                <c:pt idx="0">
                  <c:v>70.937670127639933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8DF6-45B5-A13F-9780AB860B5A}"/>
            </c:ext>
          </c:extLst>
        </c:ser>
        <c:ser>
          <c:idx val="1"/>
          <c:order val="1"/>
          <c:tx>
            <c:strRef>
              <c:f>Heating!$B$121</c:f>
              <c:strCache>
                <c:ptCount val="1"/>
                <c:pt idx="0">
                  <c:v>Oil Boiler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strRef>
              <c:f>Heating!$C$119:$E$119</c:f>
              <c:strCache>
                <c:ptCount val="1"/>
                <c:pt idx="0">
                  <c:v>Clockwork 2050</c:v>
                </c:pt>
              </c:strCache>
              <c:extLst/>
            </c:strRef>
          </c:cat>
          <c:val>
            <c:numRef>
              <c:f>Heating!$C$121:$E$121</c:f>
              <c:numCache>
                <c:formatCode>0</c:formatCode>
                <c:ptCount val="1"/>
                <c:pt idx="0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8DF6-45B5-A13F-9780AB860B5A}"/>
            </c:ext>
          </c:extLst>
        </c:ser>
        <c:ser>
          <c:idx val="2"/>
          <c:order val="2"/>
          <c:tx>
            <c:strRef>
              <c:f>Heating!$B$122</c:f>
              <c:strCache>
                <c:ptCount val="1"/>
                <c:pt idx="0">
                  <c:v>Gas Boiler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Heating!$C$119:$E$119</c:f>
              <c:strCache>
                <c:ptCount val="1"/>
                <c:pt idx="0">
                  <c:v>Clockwork 2050</c:v>
                </c:pt>
              </c:strCache>
              <c:extLst/>
            </c:strRef>
          </c:cat>
          <c:val>
            <c:numRef>
              <c:f>Heating!$C$122:$E$122</c:f>
              <c:numCache>
                <c:formatCode>0</c:formatCode>
                <c:ptCount val="1"/>
                <c:pt idx="0">
                  <c:v>0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8DF6-45B5-A13F-9780AB860B5A}"/>
            </c:ext>
          </c:extLst>
        </c:ser>
        <c:ser>
          <c:idx val="3"/>
          <c:order val="3"/>
          <c:tx>
            <c:strRef>
              <c:f>Heating!$B$123</c:f>
              <c:strCache>
                <c:ptCount val="1"/>
                <c:pt idx="0">
                  <c:v>H2 Boiler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Heating!$C$119:$E$119</c:f>
              <c:strCache>
                <c:ptCount val="1"/>
                <c:pt idx="0">
                  <c:v>Clockwork 2050</c:v>
                </c:pt>
              </c:strCache>
              <c:extLst/>
            </c:strRef>
          </c:cat>
          <c:val>
            <c:numRef>
              <c:f>Heating!$C$123:$E$123</c:f>
              <c:numCache>
                <c:formatCode>0</c:formatCode>
                <c:ptCount val="1"/>
                <c:pt idx="0">
                  <c:v>138.93264897716392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8DF6-45B5-A13F-9780AB860B5A}"/>
            </c:ext>
          </c:extLst>
        </c:ser>
        <c:ser>
          <c:idx val="4"/>
          <c:order val="4"/>
          <c:tx>
            <c:strRef>
              <c:f>Heating!$B$124</c:f>
              <c:strCache>
                <c:ptCount val="1"/>
                <c:pt idx="0">
                  <c:v>Biomass Boiler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Heating!$C$119:$E$119</c:f>
              <c:strCache>
                <c:ptCount val="1"/>
                <c:pt idx="0">
                  <c:v>Clockwork 2050</c:v>
                </c:pt>
              </c:strCache>
              <c:extLst/>
            </c:strRef>
          </c:cat>
          <c:val>
            <c:numRef>
              <c:f>Heating!$C$124:$E$124</c:f>
              <c:numCache>
                <c:formatCode>0</c:formatCode>
                <c:ptCount val="1"/>
                <c:pt idx="0">
                  <c:v>0.50100000000678613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8DF6-45B5-A13F-9780AB860B5A}"/>
            </c:ext>
          </c:extLst>
        </c:ser>
        <c:ser>
          <c:idx val="5"/>
          <c:order val="5"/>
          <c:tx>
            <c:strRef>
              <c:f>Heating!$B$125</c:f>
              <c:strCache>
                <c:ptCount val="1"/>
                <c:pt idx="0">
                  <c:v>Electric Heating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Heating!$C$119:$E$119</c:f>
              <c:strCache>
                <c:ptCount val="1"/>
                <c:pt idx="0">
                  <c:v>Clockwork 2050</c:v>
                </c:pt>
              </c:strCache>
              <c:extLst/>
            </c:strRef>
          </c:cat>
          <c:val>
            <c:numRef>
              <c:f>Heating!$C$125:$E$125</c:f>
              <c:numCache>
                <c:formatCode>0</c:formatCode>
                <c:ptCount val="1"/>
                <c:pt idx="0">
                  <c:v>9.2449166741282003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5-8DF6-45B5-A13F-9780AB860B5A}"/>
            </c:ext>
          </c:extLst>
        </c:ser>
        <c:ser>
          <c:idx val="6"/>
          <c:order val="6"/>
          <c:tx>
            <c:strRef>
              <c:f>Heating!$B$126</c:f>
              <c:strCache>
                <c:ptCount val="1"/>
                <c:pt idx="0">
                  <c:v>Heat Pump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Heating!$C$119:$E$119</c:f>
              <c:strCache>
                <c:ptCount val="1"/>
                <c:pt idx="0">
                  <c:v>Clockwork 2050</c:v>
                </c:pt>
              </c:strCache>
              <c:extLst/>
            </c:strRef>
          </c:cat>
          <c:val>
            <c:numRef>
              <c:f>Heating!$C$126:$E$126</c:f>
              <c:numCache>
                <c:formatCode>0</c:formatCode>
                <c:ptCount val="1"/>
                <c:pt idx="0">
                  <c:v>50.635260870201947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6-8DF6-45B5-A13F-9780AB860B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1382651136"/>
        <c:axId val="1379447728"/>
      </c:barChart>
      <c:catAx>
        <c:axId val="138265113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379447728"/>
        <c:crosses val="autoZero"/>
        <c:auto val="1"/>
        <c:lblAlgn val="ctr"/>
        <c:lblOffset val="100"/>
        <c:noMultiLvlLbl val="0"/>
      </c:catAx>
      <c:valAx>
        <c:axId val="1379447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2651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67877215299106"/>
          <c:y val="6.3291094181277374E-2"/>
          <c:w val="0.71571240860968632"/>
          <c:h val="0.83750812496751792"/>
        </c:manualLayout>
      </c:layout>
      <c:barChart>
        <c:barDir val="col"/>
        <c:grouping val="stacked"/>
        <c:varyColors val="0"/>
        <c:ser>
          <c:idx val="3"/>
          <c:order val="0"/>
          <c:tx>
            <c:strRef>
              <c:f>Industry!$C$292</c:f>
              <c:strCache>
                <c:ptCount val="1"/>
                <c:pt idx="0">
                  <c:v>Biomass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Industry!$D$59:$K$59</c:f>
              <c:numCache>
                <c:formatCode>General</c:formatCode>
                <c:ptCount val="4"/>
                <c:pt idx="0">
                  <c:v>2020</c:v>
                </c:pt>
                <c:pt idx="1">
                  <c:v>2030</c:v>
                </c:pt>
                <c:pt idx="2">
                  <c:v>2040</c:v>
                </c:pt>
                <c:pt idx="3">
                  <c:v>2050</c:v>
                </c:pt>
              </c:numCache>
              <c:extLst/>
            </c:numRef>
          </c:cat>
          <c:val>
            <c:numRef>
              <c:f>Industry!$D$292:$K$292</c:f>
              <c:numCache>
                <c:formatCode>General</c:formatCode>
                <c:ptCount val="4"/>
                <c:pt idx="0">
                  <c:v>8.4848676107289052</c:v>
                </c:pt>
                <c:pt idx="1">
                  <c:v>14.598095128645195</c:v>
                </c:pt>
                <c:pt idx="2">
                  <c:v>19.125230884605692</c:v>
                </c:pt>
                <c:pt idx="3">
                  <c:v>21.591582387299717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B1F9-4FD8-818B-7CE2B94A4C03}"/>
            </c:ext>
          </c:extLst>
        </c:ser>
        <c:ser>
          <c:idx val="0"/>
          <c:order val="1"/>
          <c:tx>
            <c:strRef>
              <c:f>Industry!$C$289</c:f>
              <c:strCache>
                <c:ptCount val="1"/>
                <c:pt idx="0">
                  <c:v>Coal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numRef>
              <c:f>Industry!$D$59:$K$59</c:f>
              <c:numCache>
                <c:formatCode>General</c:formatCode>
                <c:ptCount val="4"/>
                <c:pt idx="0">
                  <c:v>2020</c:v>
                </c:pt>
                <c:pt idx="1">
                  <c:v>2030</c:v>
                </c:pt>
                <c:pt idx="2">
                  <c:v>2040</c:v>
                </c:pt>
                <c:pt idx="3">
                  <c:v>2050</c:v>
                </c:pt>
              </c:numCache>
              <c:extLst/>
            </c:numRef>
          </c:cat>
          <c:val>
            <c:numRef>
              <c:f>Industry!$D$289:$K$289</c:f>
              <c:numCache>
                <c:formatCode>General</c:formatCode>
                <c:ptCount val="4"/>
                <c:pt idx="0">
                  <c:v>17.22485603034135</c:v>
                </c:pt>
                <c:pt idx="1">
                  <c:v>13.341947179246292</c:v>
                </c:pt>
                <c:pt idx="2">
                  <c:v>8.3402897155700018</c:v>
                </c:pt>
                <c:pt idx="3">
                  <c:v>7.23135479112306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B1F9-4FD8-818B-7CE2B94A4C03}"/>
            </c:ext>
          </c:extLst>
        </c:ser>
        <c:ser>
          <c:idx val="1"/>
          <c:order val="2"/>
          <c:tx>
            <c:strRef>
              <c:f>Industry!$C$290</c:f>
              <c:strCache>
                <c:ptCount val="1"/>
                <c:pt idx="0">
                  <c:v>Liquid Fuel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Industry!$D$59:$K$59</c:f>
              <c:numCache>
                <c:formatCode>General</c:formatCode>
                <c:ptCount val="4"/>
                <c:pt idx="0">
                  <c:v>2020</c:v>
                </c:pt>
                <c:pt idx="1">
                  <c:v>2030</c:v>
                </c:pt>
                <c:pt idx="2">
                  <c:v>2040</c:v>
                </c:pt>
                <c:pt idx="3">
                  <c:v>2050</c:v>
                </c:pt>
              </c:numCache>
              <c:extLst/>
            </c:numRef>
          </c:cat>
          <c:val>
            <c:numRef>
              <c:f>Industry!$D$290:$K$290</c:f>
              <c:numCache>
                <c:formatCode>General</c:formatCode>
                <c:ptCount val="4"/>
                <c:pt idx="0">
                  <c:v>52.228661187375259</c:v>
                </c:pt>
                <c:pt idx="1">
                  <c:v>41.454048408839178</c:v>
                </c:pt>
                <c:pt idx="2">
                  <c:v>24.995438796227511</c:v>
                </c:pt>
                <c:pt idx="3">
                  <c:v>24.210573250372015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2-B1F9-4FD8-818B-7CE2B94A4C03}"/>
            </c:ext>
          </c:extLst>
        </c:ser>
        <c:ser>
          <c:idx val="2"/>
          <c:order val="3"/>
          <c:tx>
            <c:strRef>
              <c:f>Industry!$C$291</c:f>
              <c:strCache>
                <c:ptCount val="1"/>
                <c:pt idx="0">
                  <c:v>Gas</c:v>
                </c:pt>
              </c:strCache>
            </c:strRef>
          </c:tx>
          <c:spPr>
            <a:solidFill>
              <a:srgbClr val="000000"/>
            </a:solidFill>
            <a:ln>
              <a:noFill/>
            </a:ln>
            <a:effectLst/>
          </c:spPr>
          <c:invertIfNegative val="0"/>
          <c:cat>
            <c:numRef>
              <c:f>Industry!$D$59:$K$59</c:f>
              <c:numCache>
                <c:formatCode>General</c:formatCode>
                <c:ptCount val="4"/>
                <c:pt idx="0">
                  <c:v>2020</c:v>
                </c:pt>
                <c:pt idx="1">
                  <c:v>2030</c:v>
                </c:pt>
                <c:pt idx="2">
                  <c:v>2040</c:v>
                </c:pt>
                <c:pt idx="3">
                  <c:v>2050</c:v>
                </c:pt>
              </c:numCache>
              <c:extLst/>
            </c:numRef>
          </c:cat>
          <c:val>
            <c:numRef>
              <c:f>Industry!$D$291:$K$291</c:f>
              <c:numCache>
                <c:formatCode>General</c:formatCode>
                <c:ptCount val="4"/>
                <c:pt idx="0">
                  <c:v>109.54903917315254</c:v>
                </c:pt>
                <c:pt idx="1">
                  <c:v>94.331689295723521</c:v>
                </c:pt>
                <c:pt idx="2">
                  <c:v>63.482553849483843</c:v>
                </c:pt>
                <c:pt idx="3">
                  <c:v>62.709635817983063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3-B1F9-4FD8-818B-7CE2B94A4C03}"/>
            </c:ext>
          </c:extLst>
        </c:ser>
        <c:ser>
          <c:idx val="5"/>
          <c:order val="4"/>
          <c:tx>
            <c:strRef>
              <c:f>Industry!$C$294</c:f>
              <c:strCache>
                <c:ptCount val="1"/>
                <c:pt idx="0">
                  <c:v>Hydrogen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Industry!$D$59:$K$59</c:f>
              <c:numCache>
                <c:formatCode>General</c:formatCode>
                <c:ptCount val="4"/>
                <c:pt idx="0">
                  <c:v>2020</c:v>
                </c:pt>
                <c:pt idx="1">
                  <c:v>2030</c:v>
                </c:pt>
                <c:pt idx="2">
                  <c:v>2040</c:v>
                </c:pt>
                <c:pt idx="3">
                  <c:v>2050</c:v>
                </c:pt>
              </c:numCache>
              <c:extLst/>
            </c:numRef>
          </c:cat>
          <c:val>
            <c:numRef>
              <c:f>Industry!$D$294:$K$294</c:f>
              <c:numCache>
                <c:formatCode>General</c:formatCode>
                <c:ptCount val="4"/>
                <c:pt idx="0">
                  <c:v>0.7625502516232191</c:v>
                </c:pt>
                <c:pt idx="1">
                  <c:v>6.4577227147787148</c:v>
                </c:pt>
                <c:pt idx="2">
                  <c:v>54.030218420605934</c:v>
                </c:pt>
                <c:pt idx="3">
                  <c:v>53.555720918701041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B1F9-4FD8-818B-7CE2B94A4C03}"/>
            </c:ext>
          </c:extLst>
        </c:ser>
        <c:ser>
          <c:idx val="4"/>
          <c:order val="5"/>
          <c:tx>
            <c:strRef>
              <c:f>Industry!$C$293</c:f>
              <c:strCache>
                <c:ptCount val="1"/>
                <c:pt idx="0">
                  <c:v>Electricity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Industry!$D$59:$K$59</c:f>
              <c:numCache>
                <c:formatCode>General</c:formatCode>
                <c:ptCount val="4"/>
                <c:pt idx="0">
                  <c:v>2020</c:v>
                </c:pt>
                <c:pt idx="1">
                  <c:v>2030</c:v>
                </c:pt>
                <c:pt idx="2">
                  <c:v>2040</c:v>
                </c:pt>
                <c:pt idx="3">
                  <c:v>2050</c:v>
                </c:pt>
              </c:numCache>
              <c:extLst/>
            </c:numRef>
          </c:cat>
          <c:val>
            <c:numRef>
              <c:f>Industry!$D$293:$K$293</c:f>
              <c:numCache>
                <c:formatCode>General</c:formatCode>
                <c:ptCount val="4"/>
                <c:pt idx="0">
                  <c:v>93.874372000789521</c:v>
                </c:pt>
                <c:pt idx="1">
                  <c:v>84.929595846594012</c:v>
                </c:pt>
                <c:pt idx="2">
                  <c:v>83.934116718964987</c:v>
                </c:pt>
                <c:pt idx="3">
                  <c:v>85.099647120059572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5-B1F9-4FD8-818B-7CE2B94A4C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93045535"/>
        <c:axId val="552329951"/>
      </c:barChart>
      <c:catAx>
        <c:axId val="6930455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2329951"/>
        <c:crosses val="autoZero"/>
        <c:auto val="1"/>
        <c:lblAlgn val="ctr"/>
        <c:lblOffset val="100"/>
        <c:noMultiLvlLbl val="0"/>
      </c:catAx>
      <c:valAx>
        <c:axId val="5523299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strRef>
              <c:f>Industry!$C$59</c:f>
              <c:strCache>
                <c:ptCount val="1"/>
                <c:pt idx="0">
                  <c:v>TWh</c:v>
                </c:pt>
              </c:strCache>
            </c:strRef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30455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4932090082663003"/>
          <c:y val="6.0632201212724758E-2"/>
          <c:w val="0.15067912292315405"/>
          <c:h val="0.5392298662783134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13D1920-2CFB-4FF8-9319-0A1165DB5E5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F2DFEC-D826-4192-9CBE-B0CCABB1A25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E148FD-A099-431C-814C-6ED470F60AEF}" type="datetimeFigureOut">
              <a:rPr lang="en-GB" smtClean="0"/>
              <a:t>22/10/2022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0E72D9-95E6-4234-A575-44F4F8485B5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2B8B01-7D1E-4FB8-A0F4-DC560DE180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AF131-4E43-4137-9C34-CC3735E447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6882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942745-4A26-4F6F-B9DF-A071B0A0EFE4}" type="datetimeFigureOut">
              <a:rPr lang="en-GB" smtClean="0"/>
              <a:t>22/10/2022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840D8D-5B99-484E-98BD-D9C4A4FBF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384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AUDIENCE PARTICIPATION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840D8D-5B99-484E-98BD-D9C4A4FBF20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89509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sz="2000"/>
              <a:t>B&amp;H PERHAPS CRITICAL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/>
              <a:t>CHART…</a:t>
            </a:r>
          </a:p>
          <a:p>
            <a:pPr marL="228600" indent="-228600">
              <a:buFont typeface="Arial" panose="020B0604020202020204" pitchFamily="34" charset="0"/>
              <a:buAutoNum type="arabicParenR"/>
            </a:pPr>
            <a:r>
              <a:rPr lang="en-GB"/>
              <a:t>N.G….GONE… KEY INNOV CHALLENGE…PEOPLE LIKE EXPERIENCE… MATT MORE…</a:t>
            </a:r>
          </a:p>
          <a:p>
            <a:pPr marL="228600" indent="-228600">
              <a:buFont typeface="Arial" panose="020B0604020202020204" pitchFamily="34" charset="0"/>
              <a:buAutoNum type="arabicParenR"/>
            </a:pPr>
            <a:r>
              <a:rPr lang="en-GB"/>
              <a:t>LOW CARBON… HAVE TO MATCH (OR EXCEED)</a:t>
            </a:r>
          </a:p>
          <a:p>
            <a:pPr marL="228600" indent="-228600">
              <a:buFont typeface="Arial" panose="020B0604020202020204" pitchFamily="34" charset="0"/>
              <a:buAutoNum type="arabicParenR"/>
            </a:pPr>
            <a:r>
              <a:rPr lang="en-GB"/>
              <a:t>AND QUICK! MILLION A YEAR… CURRENTLY 20,000 ALT</a:t>
            </a:r>
          </a:p>
          <a:p>
            <a:pPr marL="228600" indent="-228600">
              <a:buFont typeface="Arial" panose="020B0604020202020204" pitchFamily="34" charset="0"/>
              <a:buAutoNum type="arabicParenR"/>
            </a:pPr>
            <a:r>
              <a:rPr lang="en-GB"/>
              <a:t>LOCAL… RIGHT SOLUTIONS EMERGING …COHERENT LONG TERM PLAN. </a:t>
            </a:r>
          </a:p>
          <a:p>
            <a:pPr marL="228600" indent="-228600">
              <a:buFont typeface="Arial" panose="020B0604020202020204" pitchFamily="34" charset="0"/>
              <a:buAutoNum type="arabicParenR"/>
            </a:pPr>
            <a:r>
              <a:rPr lang="en-GB"/>
              <a:t>SO CW: DH…HPS.. H2 … ALL DEPEND ON NETWORKS</a:t>
            </a:r>
          </a:p>
          <a:p>
            <a:pPr marL="228600" indent="-228600">
              <a:buFont typeface="Arial" panose="020B0604020202020204" pitchFamily="34" charset="0"/>
              <a:buAutoNum type="arabicParenR"/>
            </a:pPr>
            <a:r>
              <a:rPr lang="en-GB"/>
              <a:t>WHILE LEFT ANNUAL… TO REALLY UNDERSTAND NETWORKS… NEED LOOK CAPACITY… NOT JUST ANNUAL BUT SPECIFIC EXTREMES</a:t>
            </a:r>
          </a:p>
          <a:p>
            <a:pPr marL="228600" indent="-228600">
              <a:buFont typeface="Arial" panose="020B0604020202020204" pitchFamily="34" charset="0"/>
              <a:buAutoNum type="arabicParenR"/>
            </a:pPr>
            <a:r>
              <a:rPr lang="en-GB"/>
              <a:t>ADJACENT CHART…STRIKING HOW MUCH GAS…MEANWHILE HPS…UPFRONT COST..</a:t>
            </a:r>
          </a:p>
          <a:p>
            <a:pPr marL="228600" indent="-228600">
              <a:buFont typeface="Arial" panose="020B0604020202020204" pitchFamily="34" charset="0"/>
              <a:buAutoNum type="arabicParenR"/>
            </a:pPr>
            <a:r>
              <a:rPr lang="en-GB"/>
              <a:t>OTHER PRIORITIES – AGAIN CONSUMER EXPERIENCE… SMART…PHYSICAL V DIGITAL…TAKE CONTROL…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840D8D-5B99-484E-98BD-D9C4A4FBF20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9076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TRANSPORT BIGGEST SHIFT.. 80% OFTEN PARTIAL ELEC…</a:t>
            </a:r>
          </a:p>
          <a:p>
            <a:r>
              <a:rPr lang="en-GB"/>
              <a:t>FOR NZ.. SIMPLE…HAVE TO GET FF OUT</a:t>
            </a:r>
          </a:p>
          <a:p>
            <a:r>
              <a:rPr lang="en-GB"/>
              <a:t>CONSUMER CENTRIC… SOLUTIONS THEY WANT</a:t>
            </a:r>
          </a:p>
          <a:p>
            <a:r>
              <a:rPr lang="en-GB"/>
              <a:t>CONCERN WAS RANGE – </a:t>
            </a:r>
          </a:p>
          <a:p>
            <a:r>
              <a:rPr lang="en-GB"/>
              <a:t>NOW CHARGING </a:t>
            </a:r>
          </a:p>
          <a:p>
            <a:r>
              <a:rPr lang="en-GB"/>
              <a:t>EV ENERGY TASKFORCE which chaired by</a:t>
            </a:r>
          </a:p>
          <a:p>
            <a:r>
              <a:rPr lang="en-GB"/>
              <a:t>So innovation priorities:</a:t>
            </a:r>
          </a:p>
          <a:p>
            <a:r>
              <a:rPr lang="en-GB"/>
              <a:t>SMART – BILLS</a:t>
            </a:r>
          </a:p>
          <a:p>
            <a:r>
              <a:rPr lang="en-GB"/>
              <a:t>PUBLIC - ACCESS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840D8D-5B99-484E-98BD-D9C4A4FBF20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4945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BRIEFLY.</a:t>
            </a:r>
          </a:p>
          <a:p>
            <a:r>
              <a:rPr lang="en-GB"/>
              <a:t>REDUCTION</a:t>
            </a:r>
          </a:p>
          <a:p>
            <a:r>
              <a:rPr lang="en-GB"/>
              <a:t>FUEL SWITCH</a:t>
            </a:r>
          </a:p>
          <a:p>
            <a:r>
              <a:rPr lang="en-GB"/>
              <a:t>CAPTURE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840D8D-5B99-484E-98BD-D9C4A4FBF20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136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LIVING CARBON FREE</a:t>
            </a:r>
          </a:p>
          <a:p>
            <a:r>
              <a:rPr lang="en-GB"/>
              <a:t>THIS MONTH – INNOVATEUK</a:t>
            </a:r>
          </a:p>
          <a:p>
            <a:r>
              <a:rPr lang="en-GB"/>
              <a:t>…</a:t>
            </a:r>
          </a:p>
          <a:p>
            <a:r>
              <a:rPr lang="en-GB"/>
              <a:t>CULMINATING in TECHNICAL PAPERS</a:t>
            </a:r>
          </a:p>
          <a:p>
            <a:endParaRPr lang="en-GB"/>
          </a:p>
          <a:p>
            <a:r>
              <a:rPr lang="en-GB"/>
              <a:t>Digital potentially going to transform the energy sector – won’t say more </a:t>
            </a:r>
          </a:p>
          <a:p>
            <a:r>
              <a:rPr lang="en-GB"/>
              <a:t>Energy Data taskforce for example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840D8D-5B99-484E-98BD-D9C4A4FBF20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079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MISSION… HELP companies to innovate</a:t>
            </a:r>
          </a:p>
          <a:p>
            <a:r>
              <a:rPr lang="en-GB"/>
              <a:t>Amongst other things ADVISE them on ‘most important’</a:t>
            </a:r>
          </a:p>
          <a:p>
            <a:r>
              <a:rPr lang="en-GB"/>
              <a:t>ESME</a:t>
            </a:r>
          </a:p>
          <a:p>
            <a:r>
              <a:rPr lang="en-GB"/>
              <a:t>WHOLE SYSTEM</a:t>
            </a:r>
          </a:p>
          <a:p>
            <a:r>
              <a:rPr lang="en-GB"/>
              <a:t>OPTIMISATION</a:t>
            </a:r>
          </a:p>
          <a:p>
            <a:r>
              <a:rPr lang="en-GB"/>
              <a:t>DON’T KNOW EXACTLY</a:t>
            </a:r>
          </a:p>
          <a:p>
            <a:r>
              <a:rPr lang="en-GB"/>
              <a:t>PROBABILISTIC APPROACH</a:t>
            </a:r>
          </a:p>
          <a:p>
            <a:endParaRPr lang="en-GB"/>
          </a:p>
          <a:p>
            <a:r>
              <a:rPr lang="en-GB"/>
              <a:t>OPEN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840D8D-5B99-484E-98BD-D9C4A4FBF20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542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  <a:p>
            <a:endParaRPr lang="en-GB"/>
          </a:p>
          <a:p>
            <a:r>
              <a:rPr lang="en-GB"/>
              <a:t>TODAY FF ¾ FINAL ENERGY CONS</a:t>
            </a:r>
          </a:p>
          <a:p>
            <a:r>
              <a:rPr lang="en-GB"/>
              <a:t>NZ DROP TO ¼ …</a:t>
            </a:r>
          </a:p>
          <a:p>
            <a:endParaRPr lang="en-GB"/>
          </a:p>
          <a:p>
            <a:r>
              <a:rPr lang="en-GB"/>
              <a:t>¼ OF SMALLER STACK…EFFICIENCY</a:t>
            </a:r>
          </a:p>
          <a:p>
            <a:r>
              <a:rPr lang="en-GB"/>
              <a:t>QUANTITIES… </a:t>
            </a:r>
          </a:p>
          <a:p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840D8D-5B99-484E-98BD-D9C4A4FBF20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384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UPSTREAM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840D8D-5B99-484E-98BD-D9C4A4FBF20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6702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600</a:t>
            </a:r>
          </a:p>
          <a:p>
            <a:r>
              <a:rPr lang="en-GB"/>
              <a:t>EXPANSION OF LOW COST REN, CERTAINLY BUT</a:t>
            </a:r>
          </a:p>
          <a:p>
            <a:r>
              <a:rPr lang="en-GB"/>
              <a:t>NEED FOR ULTRA-LOW… REALLY NEED BASELOAD</a:t>
            </a:r>
          </a:p>
          <a:p>
            <a:r>
              <a:rPr lang="en-GB"/>
              <a:t>SENSITIVITIES … W/O NUC… W/O CCS… W/O EITHER, CAN’T SOLVE</a:t>
            </a:r>
          </a:p>
          <a:p>
            <a:r>
              <a:rPr lang="en-GB"/>
              <a:t>A LOT MORE TO EXPLORE ON S&amp;F… TECHNICAL PAPER</a:t>
            </a:r>
          </a:p>
          <a:p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840D8D-5B99-484E-98BD-D9C4A4FBF20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5023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300</a:t>
            </a:r>
          </a:p>
          <a:p>
            <a:r>
              <a:rPr lang="en-GB"/>
              <a:t>METHANE CCS V ELECTROLYSIS</a:t>
            </a:r>
          </a:p>
          <a:p>
            <a:endParaRPr lang="en-GB"/>
          </a:p>
          <a:p>
            <a:r>
              <a:rPr lang="en-GB"/>
              <a:t>ANOTHER TECHNOLOGY…ADV NUC… </a:t>
            </a:r>
          </a:p>
          <a:p>
            <a:r>
              <a:rPr lang="en-GB"/>
              <a:t>WHEN TESTED IN UK NZ CONTEXT… UP TO 100TWH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840D8D-5B99-484E-98BD-D9C4A4FBF20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0331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DH…HIGH…150</a:t>
            </a:r>
          </a:p>
          <a:p>
            <a:r>
              <a:rPr lang="en-GB"/>
              <a:t>CW/PW… BOTH ~100</a:t>
            </a:r>
          </a:p>
          <a:p>
            <a:r>
              <a:rPr lang="en-GB"/>
              <a:t>IN TERMS OF OPTIONS, well can’t be GAS CHP, or BIP CHP</a:t>
            </a:r>
          </a:p>
          <a:p>
            <a:r>
              <a:rPr lang="en-GB"/>
              <a:t>There are PROVE SOLUTIONS</a:t>
            </a:r>
          </a:p>
          <a:p>
            <a:r>
              <a:rPr lang="en-GB"/>
              <a:t>NUCLEAR SMRS look favourable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840D8D-5B99-484E-98BD-D9C4A4FBF20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4787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DELVE INTO ENERGY INSIGHTS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840D8D-5B99-484E-98BD-D9C4A4FBF20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980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light&#10;&#10;Description automatically generated">
            <a:extLst>
              <a:ext uri="{FF2B5EF4-FFF2-40B4-BE49-F238E27FC236}">
                <a16:creationId xmlns:a16="http://schemas.microsoft.com/office/drawing/2014/main" id="{E86B9307-7A37-469E-ABB5-B62A9A12420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2" t="27501" r="12791" b="29562"/>
          <a:stretch/>
        </p:blipFill>
        <p:spPr>
          <a:xfrm>
            <a:off x="1953089" y="20799"/>
            <a:ext cx="7848000" cy="6776499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F2B81EFF-4FF5-4217-8888-EC7A6CE74134}"/>
              </a:ext>
            </a:extLst>
          </p:cNvPr>
          <p:cNvSpPr/>
          <p:nvPr userDrawn="1"/>
        </p:nvSpPr>
        <p:spPr>
          <a:xfrm>
            <a:off x="3675312" y="1008312"/>
            <a:ext cx="4841376" cy="484137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400" spc="300">
                <a:ea typeface="Segoe UI Black" panose="020B0A02040204020203" pitchFamily="34" charset="0"/>
              </a:rPr>
              <a:t>WELCOME TO </a:t>
            </a:r>
            <a:r>
              <a:rPr lang="en-GB" sz="3400" b="1" spc="300">
                <a:ea typeface="Segoe UI Black" panose="020B0A02040204020203" pitchFamily="34" charset="0"/>
              </a:rPr>
              <a:t>INNOVATING TO NET ZERO</a:t>
            </a:r>
          </a:p>
        </p:txBody>
      </p:sp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025825E9-E114-41CE-A613-FBE0314A4E4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7464" y="-5540"/>
            <a:ext cx="2814535" cy="1402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7683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light&#10;&#10;Description automatically generated">
            <a:extLst>
              <a:ext uri="{FF2B5EF4-FFF2-40B4-BE49-F238E27FC236}">
                <a16:creationId xmlns:a16="http://schemas.microsoft.com/office/drawing/2014/main" id="{71FDE992-11CF-4966-AB9D-44327773D9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2" t="27501" r="12791" b="29562"/>
          <a:stretch/>
        </p:blipFill>
        <p:spPr>
          <a:xfrm>
            <a:off x="1953089" y="20799"/>
            <a:ext cx="7848000" cy="6776499"/>
          </a:xfrm>
          <a:prstGeom prst="rect">
            <a:avLst/>
          </a:prstGeom>
        </p:spPr>
      </p:pic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2CB5F8F6-A54F-40B4-AFEF-39FFD86539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7464" y="-5540"/>
            <a:ext cx="2814535" cy="1402386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0A428BBF-0F15-45B9-B093-0C18BAE8FFA3}"/>
              </a:ext>
            </a:extLst>
          </p:cNvPr>
          <p:cNvSpPr/>
          <p:nvPr userDrawn="1"/>
        </p:nvSpPr>
        <p:spPr>
          <a:xfrm>
            <a:off x="3675312" y="1008312"/>
            <a:ext cx="4841376" cy="484137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400" spc="300">
                <a:ea typeface="Segoe UI Black" panose="020B0A02040204020203" pitchFamily="34" charset="0"/>
              </a:rPr>
              <a:t>THANK YOU </a:t>
            </a:r>
            <a:r>
              <a:rPr lang="en-GB" sz="3400" b="1" spc="300">
                <a:ea typeface="Segoe UI Black" panose="020B0A02040204020203" pitchFamily="34" charset="0"/>
              </a:rPr>
              <a:t>INNOVATING TO NET ZERO</a:t>
            </a:r>
          </a:p>
        </p:txBody>
      </p:sp>
    </p:spTree>
    <p:extLst>
      <p:ext uri="{BB962C8B-B14F-4D97-AF65-F5344CB8AC3E}">
        <p14:creationId xmlns:p14="http://schemas.microsoft.com/office/powerpoint/2010/main" val="36094320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523CA-B525-43EA-A78D-7167DA564D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1396" y="242534"/>
            <a:ext cx="5627146" cy="430887"/>
          </a:xfrm>
        </p:spPr>
        <p:txBody>
          <a:bodyPr wrap="square" anchor="t" anchorCtr="0">
            <a:spAutoFit/>
          </a:bodyPr>
          <a:lstStyle>
            <a:lvl1pPr>
              <a:lnSpc>
                <a:spcPct val="100000"/>
              </a:lnSpc>
              <a:defRPr sz="2200" b="0">
                <a:latin typeface="+mj-lt"/>
                <a:cs typeface="Segoe UI" panose="020B0502040204020203" pitchFamily="34" charset="0"/>
              </a:defRPr>
            </a:lvl1pPr>
          </a:lstStyle>
          <a:p>
            <a:r>
              <a:rPr lang="en-US"/>
              <a:t>Insert title here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A10477-A206-4F73-9E62-4E60C83325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440" y="2000230"/>
            <a:ext cx="10515600" cy="17440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9DAD764D-6393-4CED-94DD-006475A5D0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53800" y="6494767"/>
            <a:ext cx="827442" cy="365125"/>
          </a:xfrm>
        </p:spPr>
        <p:txBody>
          <a:bodyPr/>
          <a:lstStyle>
            <a:lvl1pPr>
              <a:defRPr sz="900"/>
            </a:lvl1pPr>
          </a:lstStyle>
          <a:p>
            <a:fld id="{BC713994-E38F-4BB4-A257-6815BBC3FB08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B67EDD5-D75A-4320-AE01-DD217B49440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0276" y="-1892"/>
            <a:ext cx="2798899" cy="1394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16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F4EAD-FCE4-47E3-974A-A27ECC975CB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6923" y="1259973"/>
            <a:ext cx="6162668" cy="535531"/>
          </a:xfrm>
        </p:spPr>
        <p:txBody>
          <a:bodyPr anchor="t" anchorCtr="0"/>
          <a:lstStyle>
            <a:lvl1pPr algn="l">
              <a:defRPr sz="3200"/>
            </a:lvl1pPr>
          </a:lstStyle>
          <a:p>
            <a:r>
              <a:rPr lang="en-US"/>
              <a:t>Presentation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7F35A2-FC5A-4F88-A0C1-C8CAFDC5605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6924" y="4490032"/>
            <a:ext cx="5461645" cy="461665"/>
          </a:xfrm>
        </p:spPr>
        <p:txBody>
          <a:bodyPr/>
          <a:lstStyle>
            <a:lvl1pPr marL="0" indent="0" algn="l">
              <a:buNone/>
              <a:defRPr sz="24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Your name</a:t>
            </a:r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9521615-EAC5-4ABD-A664-8B25EB0BC22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47701" y="4936457"/>
            <a:ext cx="5460868" cy="461665"/>
          </a:xfrm>
        </p:spPr>
        <p:txBody>
          <a:bodyPr/>
          <a:lstStyle>
            <a:lvl1pPr marL="0" indent="0">
              <a:buNone/>
              <a:defRPr sz="2400" b="0"/>
            </a:lvl1pPr>
          </a:lstStyle>
          <a:p>
            <a:pPr lvl="0"/>
            <a:r>
              <a:rPr lang="en-GB"/>
              <a:t>Job title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189A3B1-88DC-45F0-A797-FF2D228DCD6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47700" y="5598027"/>
            <a:ext cx="5460869" cy="400110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GB"/>
              <a:t>Day Date Month 2020</a:t>
            </a:r>
          </a:p>
        </p:txBody>
      </p:sp>
    </p:spTree>
    <p:extLst>
      <p:ext uri="{BB962C8B-B14F-4D97-AF65-F5344CB8AC3E}">
        <p14:creationId xmlns:p14="http://schemas.microsoft.com/office/powerpoint/2010/main" val="2744624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523CA-B525-43EA-A78D-7167DA564D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1396" y="242534"/>
            <a:ext cx="5627146" cy="430887"/>
          </a:xfrm>
        </p:spPr>
        <p:txBody>
          <a:bodyPr wrap="square" anchor="t" anchorCtr="0">
            <a:spAutoFit/>
          </a:bodyPr>
          <a:lstStyle>
            <a:lvl1pPr>
              <a:lnSpc>
                <a:spcPct val="100000"/>
              </a:lnSpc>
              <a:defRPr sz="2200" b="0">
                <a:latin typeface="+mj-lt"/>
                <a:cs typeface="Segoe UI" panose="020B0502040204020203" pitchFamily="34" charset="0"/>
              </a:defRPr>
            </a:lvl1pPr>
          </a:lstStyle>
          <a:p>
            <a:r>
              <a:rPr lang="en-US"/>
              <a:t>Insert title here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A10477-A206-4F73-9E62-4E60C83325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440" y="2000230"/>
            <a:ext cx="10515600" cy="17440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9DAD764D-6393-4CED-94DD-006475A5D0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53800" y="6494767"/>
            <a:ext cx="827442" cy="365125"/>
          </a:xfrm>
        </p:spPr>
        <p:txBody>
          <a:bodyPr/>
          <a:lstStyle>
            <a:lvl1pPr>
              <a:defRPr sz="900"/>
            </a:lvl1pPr>
          </a:lstStyle>
          <a:p>
            <a:fld id="{BC713994-E38F-4BB4-A257-6815BBC3FB08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B67EDD5-D75A-4320-AE01-DD217B49440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0276" y="-1892"/>
            <a:ext cx="2798899" cy="1394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7723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E412B7B2-6CFC-42E7-91FC-6FB723F316C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F3557AC8-7B78-4831-ABB4-B4E00D038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440" y="1989472"/>
            <a:ext cx="10515600" cy="17440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4F4772C9-33D0-4185-9E07-1B198C90A1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5240" y="241718"/>
            <a:ext cx="5627146" cy="430887"/>
          </a:xfrm>
        </p:spPr>
        <p:txBody>
          <a:bodyPr wrap="square" anchor="t" anchorCtr="0">
            <a:spAutoFit/>
          </a:bodyPr>
          <a:lstStyle>
            <a:lvl1pPr>
              <a:lnSpc>
                <a:spcPct val="100000"/>
              </a:lnSpc>
              <a:defRPr sz="2200" b="0">
                <a:latin typeface="+mj-lt"/>
                <a:cs typeface="Segoe UI" panose="020B0502040204020203" pitchFamily="34" charset="0"/>
              </a:defRPr>
            </a:lvl1pPr>
          </a:lstStyle>
          <a:p>
            <a:r>
              <a:rPr lang="en-US"/>
              <a:t>Insert title here</a:t>
            </a:r>
            <a:endParaRPr lang="en-GB"/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90613B2C-D90B-4DF5-8080-EFECA81192D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53800" y="6494767"/>
            <a:ext cx="827442" cy="365125"/>
          </a:xfrm>
        </p:spPr>
        <p:txBody>
          <a:bodyPr/>
          <a:lstStyle>
            <a:lvl1pPr>
              <a:defRPr sz="900"/>
            </a:lvl1pPr>
          </a:lstStyle>
          <a:p>
            <a:fld id="{BC713994-E38F-4BB4-A257-6815BBC3FB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6736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0F62C1C-2291-46B5-B3C6-A19E8841ED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9C523CA-B525-43EA-A78D-7167DA564D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5240" y="241718"/>
            <a:ext cx="5627146" cy="430887"/>
          </a:xfrm>
        </p:spPr>
        <p:txBody>
          <a:bodyPr wrap="square" anchor="t" anchorCtr="0">
            <a:spAutoFit/>
          </a:bodyPr>
          <a:lstStyle>
            <a:lvl1pPr>
              <a:lnSpc>
                <a:spcPct val="100000"/>
              </a:lnSpc>
              <a:defRPr sz="2200" b="0">
                <a:latin typeface="+mj-lt"/>
                <a:cs typeface="Segoe UI" panose="020B0502040204020203" pitchFamily="34" charset="0"/>
              </a:defRPr>
            </a:lvl1pPr>
          </a:lstStyle>
          <a:p>
            <a:r>
              <a:rPr lang="en-US"/>
              <a:t>Insert title here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A10477-A206-4F73-9E62-4E60C83325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440" y="2000230"/>
            <a:ext cx="10515600" cy="17440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A97D4FA6-129F-4A8D-B9DD-2F8ABCDD36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53800" y="6494767"/>
            <a:ext cx="827442" cy="365125"/>
          </a:xfrm>
        </p:spPr>
        <p:txBody>
          <a:bodyPr/>
          <a:lstStyle>
            <a:lvl1pPr>
              <a:defRPr sz="900"/>
            </a:lvl1pPr>
          </a:lstStyle>
          <a:p>
            <a:fld id="{BC713994-E38F-4BB4-A257-6815BBC3FB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4490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A6EA0EE-0FC8-4ADC-A101-BE36C63DC2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4218" y="1677920"/>
            <a:ext cx="7028702" cy="35021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88F4EAD-FCE4-47E3-974A-A27ECC975CB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165548" y="1259973"/>
            <a:ext cx="6162668" cy="646331"/>
          </a:xfrm>
        </p:spPr>
        <p:txBody>
          <a:bodyPr anchor="t" anchorCtr="0"/>
          <a:lstStyle>
            <a:lvl1pPr algn="ctr">
              <a:defRPr sz="4000"/>
            </a:lvl1pPr>
          </a:lstStyle>
          <a:p>
            <a:r>
              <a:rPr lang="en-US"/>
              <a:t>Thank you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7F35A2-FC5A-4F88-A0C1-C8CAFDC5605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516060" y="4951697"/>
            <a:ext cx="5461645" cy="52322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EC6097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Your name</a:t>
            </a:r>
            <a:endParaRPr lang="en-GB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9521615-EAC5-4ABD-A664-8B25EB0BC22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516837" y="5522052"/>
            <a:ext cx="5460868" cy="523220"/>
          </a:xfrm>
        </p:spPr>
        <p:txBody>
          <a:bodyPr/>
          <a:lstStyle>
            <a:lvl1pPr marL="0" indent="0" algn="ctr">
              <a:buNone/>
              <a:defRPr sz="2800">
                <a:solidFill>
                  <a:srgbClr val="EC6097"/>
                </a:solidFill>
              </a:defRPr>
            </a:lvl1pPr>
          </a:lstStyle>
          <a:p>
            <a:pPr lvl="0"/>
            <a:r>
              <a:rPr lang="en-GB"/>
              <a:t>Contact details</a:t>
            </a:r>
          </a:p>
        </p:txBody>
      </p:sp>
    </p:spTree>
    <p:extLst>
      <p:ext uri="{BB962C8B-B14F-4D97-AF65-F5344CB8AC3E}">
        <p14:creationId xmlns:p14="http://schemas.microsoft.com/office/powerpoint/2010/main" val="699345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93259520-4591-4155-9A8F-9A4B9B9336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653470" y="-2669773"/>
            <a:ext cx="6863543" cy="12192002"/>
          </a:xfrm>
          <a:prstGeom prst="rect">
            <a:avLst/>
          </a:prstGeom>
        </p:spPr>
      </p:pic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ADDF2172-A0B1-4042-9BBB-9AC1330DF5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7464" y="-5540"/>
            <a:ext cx="2814535" cy="1402386"/>
          </a:xfrm>
          <a:prstGeom prst="rect">
            <a:avLst/>
          </a:prstGeom>
        </p:spPr>
      </p:pic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9DAD764D-6393-4CED-94DD-006475A5D0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53800" y="6494767"/>
            <a:ext cx="827442" cy="365125"/>
          </a:xfrm>
        </p:spPr>
        <p:txBody>
          <a:bodyPr/>
          <a:lstStyle>
            <a:lvl1pPr>
              <a:defRPr sz="900"/>
            </a:lvl1pPr>
          </a:lstStyle>
          <a:p>
            <a:fld id="{BC713994-E38F-4BB4-A257-6815BBC3FB0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E0EEEA-B762-42AA-B91A-34ED997DAC0D}"/>
              </a:ext>
            </a:extLst>
          </p:cNvPr>
          <p:cNvSpPr/>
          <p:nvPr userDrawn="1"/>
        </p:nvSpPr>
        <p:spPr>
          <a:xfrm>
            <a:off x="9990429" y="6554218"/>
            <a:ext cx="18565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2022 Energy Systems Catapult</a:t>
            </a:r>
          </a:p>
        </p:txBody>
      </p:sp>
    </p:spTree>
    <p:extLst>
      <p:ext uri="{BB962C8B-B14F-4D97-AF65-F5344CB8AC3E}">
        <p14:creationId xmlns:p14="http://schemas.microsoft.com/office/powerpoint/2010/main" val="2772416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m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0078D123-EF0F-4E54-BE7B-35581AADD6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5708" r="24886" b="67633"/>
          <a:stretch/>
        </p:blipFill>
        <p:spPr>
          <a:xfrm rot="5400000">
            <a:off x="6727046" y="1393047"/>
            <a:ext cx="6858000" cy="40719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1A10B99-DFBE-4209-B1B1-8471734266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7817" y="255655"/>
            <a:ext cx="7920000" cy="369332"/>
          </a:xfrm>
        </p:spPr>
        <p:txBody>
          <a:bodyPr>
            <a:spAutoFit/>
          </a:bodyPr>
          <a:lstStyle>
            <a:lvl1pPr>
              <a:defRPr b="1" spc="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4" name="Picture 3" descr="A picture containing food&#10;&#10;Description automatically generated">
            <a:extLst>
              <a:ext uri="{FF2B5EF4-FFF2-40B4-BE49-F238E27FC236}">
                <a16:creationId xmlns:a16="http://schemas.microsoft.com/office/drawing/2014/main" id="{8075B411-736D-4F21-A04C-89D57410E4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4225" y="0"/>
            <a:ext cx="2817775" cy="1404000"/>
          </a:xfrm>
          <a:prstGeom prst="rect">
            <a:avLst/>
          </a:prstGeom>
        </p:spPr>
      </p:pic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D8E654DC-EE48-465D-AE53-54A7FAF37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53800" y="6494767"/>
            <a:ext cx="827442" cy="365125"/>
          </a:xfrm>
        </p:spPr>
        <p:txBody>
          <a:bodyPr/>
          <a:lstStyle>
            <a:lvl1pPr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C713994-E38F-4BB4-A257-6815BBC3FB0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1D0FB7-9145-4857-8EC0-7EC4CB4C2CDD}"/>
              </a:ext>
            </a:extLst>
          </p:cNvPr>
          <p:cNvSpPr/>
          <p:nvPr userDrawn="1"/>
        </p:nvSpPr>
        <p:spPr>
          <a:xfrm>
            <a:off x="9990429" y="6554218"/>
            <a:ext cx="18565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2022 Energy Systems Catapult</a:t>
            </a:r>
          </a:p>
        </p:txBody>
      </p:sp>
    </p:spTree>
    <p:extLst>
      <p:ext uri="{BB962C8B-B14F-4D97-AF65-F5344CB8AC3E}">
        <p14:creationId xmlns:p14="http://schemas.microsoft.com/office/powerpoint/2010/main" val="2352886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light&#10;&#10;Description automatically generated">
            <a:extLst>
              <a:ext uri="{FF2B5EF4-FFF2-40B4-BE49-F238E27FC236}">
                <a16:creationId xmlns:a16="http://schemas.microsoft.com/office/drawing/2014/main" id="{8C0728BD-A275-4826-9EF3-E6BDA426C2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74225" y="-1201736"/>
            <a:ext cx="4674543" cy="32841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1A10B99-DFBE-4209-B1B1-8471734266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7817" y="255655"/>
            <a:ext cx="7920000" cy="369332"/>
          </a:xfrm>
        </p:spPr>
        <p:txBody>
          <a:bodyPr>
            <a:spAutoFit/>
          </a:bodyPr>
          <a:lstStyle>
            <a:lvl1pPr>
              <a:defRPr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4" name="Picture 3" descr="A picture containing food&#10;&#10;Description automatically generated">
            <a:extLst>
              <a:ext uri="{FF2B5EF4-FFF2-40B4-BE49-F238E27FC236}">
                <a16:creationId xmlns:a16="http://schemas.microsoft.com/office/drawing/2014/main" id="{8075B411-736D-4F21-A04C-89D57410E4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4225" y="0"/>
            <a:ext cx="2817775" cy="1404000"/>
          </a:xfrm>
          <a:prstGeom prst="rect">
            <a:avLst/>
          </a:prstGeom>
        </p:spPr>
      </p:pic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D8E654DC-EE48-465D-AE53-54A7FAF37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53800" y="6494767"/>
            <a:ext cx="827442" cy="365125"/>
          </a:xfrm>
        </p:spPr>
        <p:txBody>
          <a:bodyPr/>
          <a:lstStyle>
            <a:lvl1pPr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C713994-E38F-4BB4-A257-6815BBC3FB0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1D0FB7-9145-4857-8EC0-7EC4CB4C2CDD}"/>
              </a:ext>
            </a:extLst>
          </p:cNvPr>
          <p:cNvSpPr/>
          <p:nvPr userDrawn="1"/>
        </p:nvSpPr>
        <p:spPr>
          <a:xfrm>
            <a:off x="9990429" y="6554218"/>
            <a:ext cx="18565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2022 Energy Systems Catapult</a:t>
            </a:r>
          </a:p>
        </p:txBody>
      </p:sp>
    </p:spTree>
    <p:extLst>
      <p:ext uri="{BB962C8B-B14F-4D97-AF65-F5344CB8AC3E}">
        <p14:creationId xmlns:p14="http://schemas.microsoft.com/office/powerpoint/2010/main" val="1712110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m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0F216F90-A83C-4A60-80D4-31E0797376C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667387" y="-2666614"/>
            <a:ext cx="6859892" cy="121893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1A10B99-DFBE-4209-B1B1-8471734266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7817" y="255655"/>
            <a:ext cx="7920000" cy="369332"/>
          </a:xfrm>
        </p:spPr>
        <p:txBody>
          <a:bodyPr>
            <a:spAutoFit/>
          </a:bodyPr>
          <a:lstStyle>
            <a:lvl1pPr>
              <a:defRPr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4" name="Picture 3" descr="A picture containing food&#10;&#10;Description automatically generated">
            <a:extLst>
              <a:ext uri="{FF2B5EF4-FFF2-40B4-BE49-F238E27FC236}">
                <a16:creationId xmlns:a16="http://schemas.microsoft.com/office/drawing/2014/main" id="{8075B411-736D-4F21-A04C-89D57410E4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4225" y="0"/>
            <a:ext cx="2817775" cy="1404000"/>
          </a:xfrm>
          <a:prstGeom prst="rect">
            <a:avLst/>
          </a:prstGeom>
        </p:spPr>
      </p:pic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D8E654DC-EE48-465D-AE53-54A7FAF37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53800" y="6494767"/>
            <a:ext cx="827442" cy="365125"/>
          </a:xfrm>
        </p:spPr>
        <p:txBody>
          <a:bodyPr/>
          <a:lstStyle>
            <a:lvl1pPr>
              <a:defRPr sz="9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C713994-E38F-4BB4-A257-6815BBC3FB0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1D0FB7-9145-4857-8EC0-7EC4CB4C2CDD}"/>
              </a:ext>
            </a:extLst>
          </p:cNvPr>
          <p:cNvSpPr/>
          <p:nvPr userDrawn="1"/>
        </p:nvSpPr>
        <p:spPr>
          <a:xfrm>
            <a:off x="9990429" y="6554218"/>
            <a:ext cx="18565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2022 Energy Systems Catapult</a:t>
            </a:r>
          </a:p>
        </p:txBody>
      </p:sp>
    </p:spTree>
    <p:extLst>
      <p:ext uri="{BB962C8B-B14F-4D97-AF65-F5344CB8AC3E}">
        <p14:creationId xmlns:p14="http://schemas.microsoft.com/office/powerpoint/2010/main" val="1429213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brea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82887AEE-CD6A-4DAF-8C96-57A68C85F7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7464" y="-5540"/>
            <a:ext cx="2814535" cy="1402386"/>
          </a:xfrm>
          <a:prstGeom prst="rect">
            <a:avLst/>
          </a:prstGeom>
        </p:spPr>
      </p:pic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27F1550A-7025-47C2-A510-AB149E7F7A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53800" y="6494767"/>
            <a:ext cx="827442" cy="365125"/>
          </a:xfrm>
        </p:spPr>
        <p:txBody>
          <a:bodyPr/>
          <a:lstStyle>
            <a:lvl1pPr>
              <a:defRPr sz="9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BC713994-E38F-4BB4-A257-6815BBC3FB0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3F185D-AE50-4C3E-99BF-D2C4D9F5FCD6}"/>
              </a:ext>
            </a:extLst>
          </p:cNvPr>
          <p:cNvSpPr/>
          <p:nvPr userDrawn="1"/>
        </p:nvSpPr>
        <p:spPr>
          <a:xfrm>
            <a:off x="9990429" y="6554218"/>
            <a:ext cx="18565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dirty="0">
                <a:solidFill>
                  <a:schemeClr val="tx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2022 Energy Systems Catapult</a:t>
            </a:r>
          </a:p>
        </p:txBody>
      </p:sp>
    </p:spTree>
    <p:extLst>
      <p:ext uri="{BB962C8B-B14F-4D97-AF65-F5344CB8AC3E}">
        <p14:creationId xmlns:p14="http://schemas.microsoft.com/office/powerpoint/2010/main" val="19860410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object, dark, light, lamp&#10;&#10;Description automatically generated">
            <a:extLst>
              <a:ext uri="{FF2B5EF4-FFF2-40B4-BE49-F238E27FC236}">
                <a16:creationId xmlns:a16="http://schemas.microsoft.com/office/drawing/2014/main" id="{055EEE4A-29E0-4749-B11D-1E46C76AB3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1" t="27505" r="16982" b="27505"/>
          <a:stretch/>
        </p:blipFill>
        <p:spPr>
          <a:xfrm>
            <a:off x="3519378" y="1135914"/>
            <a:ext cx="4839586" cy="4839585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C554BF49-CC77-4390-B15B-A7607F32BF50}"/>
              </a:ext>
            </a:extLst>
          </p:cNvPr>
          <p:cNvSpPr/>
          <p:nvPr userDrawn="1"/>
        </p:nvSpPr>
        <p:spPr>
          <a:xfrm>
            <a:off x="4553292" y="1886294"/>
            <a:ext cx="3085411" cy="308541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400" b="1" spc="300">
                <a:ea typeface="Segoe UI Black" panose="020B0A02040204020203" pitchFamily="34" charset="0"/>
              </a:rPr>
              <a:t>BREAK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82887AEE-CD6A-4DAF-8C96-57A68C85F7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7464" y="-5540"/>
            <a:ext cx="2814535" cy="1402386"/>
          </a:xfrm>
          <a:prstGeom prst="rect">
            <a:avLst/>
          </a:prstGeom>
        </p:spPr>
      </p:pic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27F1550A-7025-47C2-A510-AB149E7F7A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53800" y="6494767"/>
            <a:ext cx="827442" cy="365125"/>
          </a:xfrm>
        </p:spPr>
        <p:txBody>
          <a:bodyPr/>
          <a:lstStyle>
            <a:lvl1pPr>
              <a:defRPr sz="9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BC713994-E38F-4BB4-A257-6815BBC3FB0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3F185D-AE50-4C3E-99BF-D2C4D9F5FCD6}"/>
              </a:ext>
            </a:extLst>
          </p:cNvPr>
          <p:cNvSpPr/>
          <p:nvPr userDrawn="1"/>
        </p:nvSpPr>
        <p:spPr>
          <a:xfrm>
            <a:off x="9990429" y="6554218"/>
            <a:ext cx="18565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>
                <a:solidFill>
                  <a:schemeClr val="tx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2020 Energy Systems Catapult</a:t>
            </a:r>
          </a:p>
        </p:txBody>
      </p:sp>
    </p:spTree>
    <p:extLst>
      <p:ext uri="{BB962C8B-B14F-4D97-AF65-F5344CB8AC3E}">
        <p14:creationId xmlns:p14="http://schemas.microsoft.com/office/powerpoint/2010/main" val="18262917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unch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object, dark, light, lamp&#10;&#10;Description automatically generated">
            <a:extLst>
              <a:ext uri="{FF2B5EF4-FFF2-40B4-BE49-F238E27FC236}">
                <a16:creationId xmlns:a16="http://schemas.microsoft.com/office/drawing/2014/main" id="{282721DD-A78B-4F8B-AFD7-754EB856F22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1" t="27505" r="16982" b="27505"/>
          <a:stretch/>
        </p:blipFill>
        <p:spPr>
          <a:xfrm>
            <a:off x="3519378" y="1135914"/>
            <a:ext cx="4839586" cy="4839585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C554BF49-CC77-4390-B15B-A7607F32BF50}"/>
              </a:ext>
            </a:extLst>
          </p:cNvPr>
          <p:cNvSpPr/>
          <p:nvPr userDrawn="1"/>
        </p:nvSpPr>
        <p:spPr>
          <a:xfrm>
            <a:off x="4553292" y="1886294"/>
            <a:ext cx="3085411" cy="308541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400" b="1" spc="300">
                <a:ea typeface="Segoe UI Black" panose="020B0A02040204020203" pitchFamily="34" charset="0"/>
              </a:rPr>
              <a:t>LUNCH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82887AEE-CD6A-4DAF-8C96-57A68C85F7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7464" y="-5540"/>
            <a:ext cx="2814535" cy="1402386"/>
          </a:xfrm>
          <a:prstGeom prst="rect">
            <a:avLst/>
          </a:prstGeom>
        </p:spPr>
      </p:pic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9E76D681-69EB-415D-9318-3A58578242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53800" y="6494767"/>
            <a:ext cx="827442" cy="365125"/>
          </a:xfrm>
        </p:spPr>
        <p:txBody>
          <a:bodyPr/>
          <a:lstStyle>
            <a:lvl1pPr>
              <a:defRPr sz="9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BC713994-E38F-4BB4-A257-6815BBC3FB0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1191A9C-438E-4C99-A72F-E410DEC68785}"/>
              </a:ext>
            </a:extLst>
          </p:cNvPr>
          <p:cNvSpPr/>
          <p:nvPr userDrawn="1"/>
        </p:nvSpPr>
        <p:spPr>
          <a:xfrm>
            <a:off x="9990429" y="6554218"/>
            <a:ext cx="18565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>
                <a:solidFill>
                  <a:schemeClr val="tx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2020 Energy Systems Catapult</a:t>
            </a:r>
          </a:p>
        </p:txBody>
      </p:sp>
    </p:spTree>
    <p:extLst>
      <p:ext uri="{BB962C8B-B14F-4D97-AF65-F5344CB8AC3E}">
        <p14:creationId xmlns:p14="http://schemas.microsoft.com/office/powerpoint/2010/main" val="28485278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light, star&#10;&#10;Description automatically generated">
            <a:extLst>
              <a:ext uri="{FF2B5EF4-FFF2-40B4-BE49-F238E27FC236}">
                <a16:creationId xmlns:a16="http://schemas.microsoft.com/office/drawing/2014/main" id="{53ED47AF-8E3C-481C-9FBF-2401D3C11E5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98" t="26532" r="15709" b="26488"/>
          <a:stretch/>
        </p:blipFill>
        <p:spPr>
          <a:xfrm>
            <a:off x="3319067" y="934993"/>
            <a:ext cx="5160342" cy="52200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C554BF49-CC77-4390-B15B-A7607F32BF50}"/>
              </a:ext>
            </a:extLst>
          </p:cNvPr>
          <p:cNvSpPr/>
          <p:nvPr userDrawn="1"/>
        </p:nvSpPr>
        <p:spPr>
          <a:xfrm>
            <a:off x="4553292" y="1886294"/>
            <a:ext cx="3085411" cy="308541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400" b="1" spc="300">
                <a:ea typeface="Segoe UI Black" panose="020B0A02040204020203" pitchFamily="34" charset="0"/>
              </a:rPr>
              <a:t>Q&amp;A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82887AEE-CD6A-4DAF-8C96-57A68C85F7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7464" y="-5540"/>
            <a:ext cx="2814535" cy="1402386"/>
          </a:xfrm>
          <a:prstGeom prst="rect">
            <a:avLst/>
          </a:prstGeom>
        </p:spPr>
      </p:pic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9E76D681-69EB-415D-9318-3A58578242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53800" y="6494767"/>
            <a:ext cx="827442" cy="365125"/>
          </a:xfrm>
        </p:spPr>
        <p:txBody>
          <a:bodyPr/>
          <a:lstStyle>
            <a:lvl1pPr>
              <a:defRPr sz="9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BC713994-E38F-4BB4-A257-6815BBC3FB0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1191A9C-438E-4C99-A72F-E410DEC68785}"/>
              </a:ext>
            </a:extLst>
          </p:cNvPr>
          <p:cNvSpPr/>
          <p:nvPr userDrawn="1"/>
        </p:nvSpPr>
        <p:spPr>
          <a:xfrm>
            <a:off x="9990429" y="6554218"/>
            <a:ext cx="18565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>
                <a:solidFill>
                  <a:schemeClr val="tx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2020 Energy Systems Catapult</a:t>
            </a:r>
          </a:p>
        </p:txBody>
      </p:sp>
    </p:spTree>
    <p:extLst>
      <p:ext uri="{BB962C8B-B14F-4D97-AF65-F5344CB8AC3E}">
        <p14:creationId xmlns:p14="http://schemas.microsoft.com/office/powerpoint/2010/main" val="5721938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2C05CD-BEFB-4764-B298-E76D587E4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816" y="255655"/>
            <a:ext cx="7920000" cy="369332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3706DB-9587-465F-9D5A-35F9CEACA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8803" y="1297591"/>
            <a:ext cx="10515600" cy="135421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EF620-DF7A-4E1C-B84C-8DA2A352E9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494767"/>
            <a:ext cx="827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BC713994-E38F-4BB4-A257-6815BBC3FB0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5127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13" r:id="rId2"/>
    <p:sldLayoutId id="2147483719" r:id="rId3"/>
    <p:sldLayoutId id="2147483720" r:id="rId4"/>
    <p:sldLayoutId id="2147483722" r:id="rId5"/>
    <p:sldLayoutId id="2147483723" r:id="rId6"/>
    <p:sldLayoutId id="2147483716" r:id="rId7"/>
    <p:sldLayoutId id="2147483717" r:id="rId8"/>
    <p:sldLayoutId id="2147483724" r:id="rId9"/>
    <p:sldLayoutId id="2147483718" r:id="rId10"/>
    <p:sldLayoutId id="214748372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b="1" kern="1200" spc="300">
          <a:solidFill>
            <a:schemeClr val="tx1"/>
          </a:solidFill>
          <a:latin typeface="+mn-lt"/>
          <a:ea typeface="+mj-ea"/>
          <a:cs typeface="Segoe UI" panose="020B050204020402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buClr>
          <a:srgbClr val="EC6097"/>
        </a:buClr>
        <a:buFont typeface="Arial" panose="020B0604020202020204" pitchFamily="34" charset="0"/>
        <a:buChar char="•"/>
        <a:defRPr sz="2000" kern="1200" spc="3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buSzPct val="90000"/>
        <a:buFont typeface="Wingdings" panose="05000000000000000000" pitchFamily="2" charset="2"/>
        <a:buChar char="§"/>
        <a:defRPr sz="1800" kern="1200" spc="3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buSzPct val="90000"/>
        <a:buFont typeface="Courier New" panose="02070309020205020404" pitchFamily="49" charset="0"/>
        <a:buChar char="o"/>
        <a:defRPr sz="1600" kern="1200" spc="3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400" kern="1200" spc="3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400" kern="1200" spc="3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2C05CD-BEFB-4764-B298-E76D587E4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693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3706DB-9587-465F-9D5A-35F9CEACA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135421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EF620-DF7A-4E1C-B84C-8DA2A352E9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494767"/>
            <a:ext cx="827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BC713994-E38F-4BB4-A257-6815BBC3FB0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F5101D-F2DB-4BF3-A47F-9AD7DB5A43E8}"/>
              </a:ext>
            </a:extLst>
          </p:cNvPr>
          <p:cNvSpPr/>
          <p:nvPr userDrawn="1"/>
        </p:nvSpPr>
        <p:spPr>
          <a:xfrm>
            <a:off x="9990429" y="6554218"/>
            <a:ext cx="191911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dirty="0">
                <a:solidFill>
                  <a:schemeClr val="bg1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© 2022 Energy Systems Catapult</a:t>
            </a:r>
          </a:p>
        </p:txBody>
      </p:sp>
    </p:spTree>
    <p:extLst>
      <p:ext uri="{BB962C8B-B14F-4D97-AF65-F5344CB8AC3E}">
        <p14:creationId xmlns:p14="http://schemas.microsoft.com/office/powerpoint/2010/main" val="2235637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b="0" kern="1200">
          <a:solidFill>
            <a:schemeClr val="tx1"/>
          </a:solidFill>
          <a:latin typeface="+mj-lt"/>
          <a:ea typeface="+mj-ea"/>
          <a:cs typeface="Segoe UI" panose="020B050204020402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buClr>
          <a:srgbClr val="EC6097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buSzPct val="90000"/>
        <a:buFont typeface="Courier New" panose="02070309020205020404" pitchFamily="49" charset="0"/>
        <a:buChar char="o"/>
        <a:defRPr sz="16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1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3.xml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mailto:Paul.jordan@es.catapult.org.uk" TargetMode="Externa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hyperlink" Target="https://es.catapult.org.uk/reports/innovating-to-net-zero/" TargetMode="External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0CA715-C4D3-47AE-841B-24D6B5B9B1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13994-E38F-4BB4-A257-6815BBC3FB08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6B96FF1-E94A-4E30-85A9-9E4640D4A6E5}"/>
              </a:ext>
            </a:extLst>
          </p:cNvPr>
          <p:cNvSpPr/>
          <p:nvPr/>
        </p:nvSpPr>
        <p:spPr>
          <a:xfrm>
            <a:off x="866634" y="2323493"/>
            <a:ext cx="935408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400" spc="300" dirty="0">
              <a:solidFill>
                <a:schemeClr val="bg1"/>
              </a:solidFill>
              <a:ea typeface="Segoe UI Black" panose="020B0A02040204020203" pitchFamily="34" charset="0"/>
            </a:endParaRPr>
          </a:p>
          <a:p>
            <a:r>
              <a:rPr lang="en-GB" sz="2400" spc="300" dirty="0">
                <a:solidFill>
                  <a:schemeClr val="bg1"/>
                </a:solidFill>
                <a:ea typeface="Segoe UI Black" panose="020B0A02040204020203" pitchFamily="34" charset="0"/>
              </a:rPr>
              <a:t>Presentation to Parliamentary and Scientific Committee</a:t>
            </a:r>
          </a:p>
          <a:p>
            <a:endParaRPr lang="en-GB" sz="2400" spc="300" dirty="0">
              <a:solidFill>
                <a:schemeClr val="bg1"/>
              </a:solidFill>
              <a:ea typeface="Segoe UI Black" panose="020B0A02040204020203" pitchFamily="34" charset="0"/>
            </a:endParaRPr>
          </a:p>
          <a:p>
            <a:r>
              <a:rPr lang="en-GB" sz="2400" spc="300" dirty="0">
                <a:solidFill>
                  <a:schemeClr val="bg1"/>
                </a:solidFill>
                <a:ea typeface="Segoe UI Black" panose="020B0A02040204020203" pitchFamily="34" charset="0"/>
              </a:rPr>
              <a:t>in partnership with IMechE</a:t>
            </a:r>
          </a:p>
          <a:p>
            <a:endParaRPr lang="en-GB" sz="2400" spc="300" dirty="0">
              <a:solidFill>
                <a:schemeClr val="bg1"/>
              </a:solidFill>
              <a:ea typeface="Segoe UI Black" panose="020B0A02040204020203" pitchFamily="34" charset="0"/>
            </a:endParaRPr>
          </a:p>
          <a:p>
            <a:r>
              <a:rPr lang="en-GB" sz="2400" spc="300" dirty="0">
                <a:solidFill>
                  <a:schemeClr val="bg1"/>
                </a:solidFill>
                <a:ea typeface="Segoe UI Black" panose="020B0A02040204020203" pitchFamily="34" charset="0"/>
              </a:rPr>
              <a:t>	</a:t>
            </a:r>
          </a:p>
          <a:p>
            <a:r>
              <a:rPr lang="en-GB" sz="2400" b="1" spc="300" dirty="0">
                <a:solidFill>
                  <a:schemeClr val="bg1"/>
                </a:solidFill>
                <a:ea typeface="Segoe UI Black" panose="020B0A02040204020203" pitchFamily="34" charset="0"/>
              </a:rPr>
              <a:t>PAUL JORDAN	 	</a:t>
            </a:r>
          </a:p>
          <a:p>
            <a:r>
              <a:rPr lang="en-GB" sz="2400" spc="300" dirty="0">
                <a:solidFill>
                  <a:schemeClr val="bg1"/>
                </a:solidFill>
                <a:ea typeface="Segoe UI Black" panose="020B0A02040204020203" pitchFamily="34" charset="0"/>
              </a:rPr>
              <a:t>Business Leader, Innovator Support &amp; International</a:t>
            </a:r>
          </a:p>
          <a:p>
            <a:endParaRPr lang="en-GB" sz="2400" spc="300" dirty="0">
              <a:solidFill>
                <a:schemeClr val="bg1"/>
              </a:solidFill>
              <a:ea typeface="Segoe UI Black" panose="020B0A02040204020203" pitchFamily="34" charset="0"/>
            </a:endParaRPr>
          </a:p>
          <a:p>
            <a:r>
              <a:rPr lang="en-GB" sz="2400" spc="300" dirty="0">
                <a:solidFill>
                  <a:schemeClr val="bg1"/>
                </a:solidFill>
                <a:ea typeface="Segoe UI Black" panose="020B0A02040204020203" pitchFamily="34" charset="0"/>
              </a:rPr>
              <a:t>31</a:t>
            </a:r>
            <a:r>
              <a:rPr lang="en-GB" sz="2400" spc="300" baseline="30000" dirty="0">
                <a:solidFill>
                  <a:schemeClr val="bg1"/>
                </a:solidFill>
                <a:ea typeface="Segoe UI Black" panose="020B0A02040204020203" pitchFamily="34" charset="0"/>
              </a:rPr>
              <a:t>st</a:t>
            </a:r>
            <a:r>
              <a:rPr lang="en-GB" sz="2400" spc="300" dirty="0">
                <a:solidFill>
                  <a:schemeClr val="bg1"/>
                </a:solidFill>
                <a:ea typeface="Segoe UI Black" panose="020B0A02040204020203" pitchFamily="34" charset="0"/>
              </a:rPr>
              <a:t> Oct. 2022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BC6B88-3019-4D56-A4B5-B9216131D233}"/>
              </a:ext>
            </a:extLst>
          </p:cNvPr>
          <p:cNvSpPr/>
          <p:nvPr/>
        </p:nvSpPr>
        <p:spPr>
          <a:xfrm>
            <a:off x="857863" y="999021"/>
            <a:ext cx="763574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spc="300" dirty="0">
                <a:solidFill>
                  <a:schemeClr val="bg1"/>
                </a:solidFill>
                <a:ea typeface="Segoe UI Black" panose="020B0A02040204020203" pitchFamily="34" charset="0"/>
              </a:rPr>
              <a:t>INNOVATING TO NET ZERO:</a:t>
            </a:r>
          </a:p>
          <a:p>
            <a:r>
              <a:rPr lang="en-GB" sz="3600" b="1" spc="300" dirty="0">
                <a:solidFill>
                  <a:schemeClr val="bg1"/>
                </a:solidFill>
                <a:ea typeface="Segoe UI Black" panose="020B0A02040204020203" pitchFamily="34" charset="0"/>
              </a:rPr>
              <a:t>WHOLE SYSTEM PERSPECTIVE</a:t>
            </a:r>
          </a:p>
        </p:txBody>
      </p:sp>
    </p:spTree>
    <p:extLst>
      <p:ext uri="{BB962C8B-B14F-4D97-AF65-F5344CB8AC3E}">
        <p14:creationId xmlns:p14="http://schemas.microsoft.com/office/powerpoint/2010/main" val="38650766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A48A55EE-867D-4893-94F0-81074B8BC1AB}"/>
              </a:ext>
            </a:extLst>
          </p:cNvPr>
          <p:cNvSpPr/>
          <p:nvPr/>
        </p:nvSpPr>
        <p:spPr>
          <a:xfrm>
            <a:off x="353414" y="2146041"/>
            <a:ext cx="6577108" cy="4211216"/>
          </a:xfrm>
          <a:prstGeom prst="roundRect">
            <a:avLst>
              <a:gd name="adj" fmla="val 2930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B380F6-BF23-4046-B521-BCE2D6689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2313" y="408254"/>
            <a:ext cx="8880552" cy="369332"/>
          </a:xfrm>
        </p:spPr>
        <p:txBody>
          <a:bodyPr/>
          <a:lstStyle/>
          <a:p>
            <a:r>
              <a:rPr lang="en-GB">
                <a:solidFill>
                  <a:srgbClr val="4EAE33"/>
                </a:solidFill>
              </a:rPr>
              <a:t>BUILDINGS AND HEAT</a:t>
            </a:r>
            <a:r>
              <a:rPr lang="en-GB"/>
              <a:t>: </a:t>
            </a:r>
            <a:r>
              <a:rPr lang="en-GB" spc="0"/>
              <a:t>the critical UK challenge?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E4264B-835A-46B5-8543-5029170445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13994-E38F-4BB4-A257-6815BBC3FB08}" type="slidenum">
              <a:rPr lang="en-GB" smtClean="0"/>
              <a:pPr/>
              <a:t>10</a:t>
            </a:fld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9C3EAB2-86D0-4336-9D38-857D714A9CEF}"/>
              </a:ext>
            </a:extLst>
          </p:cNvPr>
          <p:cNvGrpSpPr/>
          <p:nvPr/>
        </p:nvGrpSpPr>
        <p:grpSpPr>
          <a:xfrm>
            <a:off x="140005" y="155578"/>
            <a:ext cx="874684" cy="874684"/>
            <a:chOff x="8859876" y="1981959"/>
            <a:chExt cx="1079999" cy="1080000"/>
          </a:xfrm>
        </p:grpSpPr>
        <p:pic>
          <p:nvPicPr>
            <p:cNvPr id="14" name="Picture 13" descr="A close up of a logo&#10;&#10;Description automatically generated">
              <a:extLst>
                <a:ext uri="{FF2B5EF4-FFF2-40B4-BE49-F238E27FC236}">
                  <a16:creationId xmlns:a16="http://schemas.microsoft.com/office/drawing/2014/main" id="{36F90E0D-126B-414B-AE6B-4E93204B13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8878993" y="1989702"/>
              <a:ext cx="1042370" cy="1079395"/>
            </a:xfrm>
            <a:prstGeom prst="rect">
              <a:avLst/>
            </a:prstGeom>
          </p:spPr>
        </p:pic>
        <p:pic>
          <p:nvPicPr>
            <p:cNvPr id="15" name="Picture 14" descr="A picture containing clock, drawing&#10;&#10;Description automatically generated">
              <a:extLst>
                <a:ext uri="{FF2B5EF4-FFF2-40B4-BE49-F238E27FC236}">
                  <a16:creationId xmlns:a16="http://schemas.microsoft.com/office/drawing/2014/main" id="{B28BCBDE-2333-4956-B3FD-94B34AE631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152D36"/>
                </a:clrFrom>
                <a:clrTo>
                  <a:srgbClr val="152D3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59876" y="1981959"/>
              <a:ext cx="1077065" cy="1080000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888B88-E383-4D9F-8066-4E0B0D743F15}"/>
              </a:ext>
            </a:extLst>
          </p:cNvPr>
          <p:cNvGrpSpPr/>
          <p:nvPr/>
        </p:nvGrpSpPr>
        <p:grpSpPr>
          <a:xfrm>
            <a:off x="410242" y="1677559"/>
            <a:ext cx="6892377" cy="4579482"/>
            <a:chOff x="461157" y="1677559"/>
            <a:chExt cx="6892377" cy="4579482"/>
          </a:xfrm>
        </p:grpSpPr>
        <p:pic>
          <p:nvPicPr>
            <p:cNvPr id="20" name="Picture 19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DC29BBD0-8837-4DDB-BF24-D88E190FBAD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1157" y="2262333"/>
              <a:ext cx="6892377" cy="3994708"/>
            </a:xfrm>
            <a:prstGeom prst="rect">
              <a:avLst/>
            </a:prstGeom>
          </p:spPr>
        </p:pic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65D05795-6BFB-4901-9B60-992139C90381}"/>
                </a:ext>
              </a:extLst>
            </p:cNvPr>
            <p:cNvSpPr/>
            <p:nvPr/>
          </p:nvSpPr>
          <p:spPr>
            <a:xfrm>
              <a:off x="628262" y="1984047"/>
              <a:ext cx="6113540" cy="306488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>
                  <a:solidFill>
                    <a:schemeClr val="tx1"/>
                  </a:solidFill>
                </a:rPr>
                <a:t>Space Heat Output</a:t>
              </a: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AB28FAB4-8CE3-487E-818F-2C19D51C2403}"/>
                </a:ext>
              </a:extLst>
            </p:cNvPr>
            <p:cNvSpPr/>
            <p:nvPr/>
          </p:nvSpPr>
          <p:spPr>
            <a:xfrm>
              <a:off x="2699140" y="1677559"/>
              <a:ext cx="1987486" cy="306488"/>
            </a:xfrm>
            <a:prstGeom prst="roundRect">
              <a:avLst>
                <a:gd name="adj" fmla="val 3555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>
                  <a:solidFill>
                    <a:schemeClr val="tx1"/>
                  </a:solidFill>
                </a:rPr>
                <a:t>Clockwork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9BE31E7-0D80-4BA6-91E1-F02BEDDE79AD}"/>
              </a:ext>
            </a:extLst>
          </p:cNvPr>
          <p:cNvGrpSpPr/>
          <p:nvPr/>
        </p:nvGrpSpPr>
        <p:grpSpPr>
          <a:xfrm>
            <a:off x="7207479" y="1677559"/>
            <a:ext cx="2951700" cy="4679698"/>
            <a:chOff x="7207479" y="1677559"/>
            <a:chExt cx="2951700" cy="4679698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DDB72F11-FADD-4282-9B86-FC18018BF29B}"/>
                </a:ext>
              </a:extLst>
            </p:cNvPr>
            <p:cNvSpPr/>
            <p:nvPr/>
          </p:nvSpPr>
          <p:spPr>
            <a:xfrm>
              <a:off x="7882509" y="2146041"/>
              <a:ext cx="2276670" cy="4211216"/>
            </a:xfrm>
            <a:prstGeom prst="roundRect">
              <a:avLst>
                <a:gd name="adj" fmla="val 293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DA70282D-5519-4A70-BD48-9555A5E9FDE4}"/>
                </a:ext>
              </a:extLst>
            </p:cNvPr>
            <p:cNvGrpSpPr/>
            <p:nvPr/>
          </p:nvGrpSpPr>
          <p:grpSpPr>
            <a:xfrm>
              <a:off x="8088947" y="1677559"/>
              <a:ext cx="1824906" cy="4579482"/>
              <a:chOff x="8013050" y="1677559"/>
              <a:chExt cx="1824906" cy="4579482"/>
            </a:xfrm>
          </p:grpSpPr>
          <p:graphicFrame>
            <p:nvGraphicFramePr>
              <p:cNvPr id="6" name="Chart 5">
                <a:extLst>
                  <a:ext uri="{FF2B5EF4-FFF2-40B4-BE49-F238E27FC236}">
                    <a16:creationId xmlns:a16="http://schemas.microsoft.com/office/drawing/2014/main" id="{8C83A7B8-DE0E-46BB-B0AC-99F89CA1D34A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279303867"/>
                  </p:ext>
                </p:extLst>
              </p:nvPr>
            </p:nvGraphicFramePr>
            <p:xfrm>
              <a:off x="8107817" y="2987221"/>
              <a:ext cx="1245870" cy="326982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D3B2552-B160-486B-B752-A6CACFC54EBC}"/>
                  </a:ext>
                </a:extLst>
              </p:cNvPr>
              <p:cNvSpPr txBox="1"/>
              <p:nvPr/>
            </p:nvSpPr>
            <p:spPr>
              <a:xfrm>
                <a:off x="8013050" y="2573387"/>
                <a:ext cx="79406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/>
                  <a:t>GW</a:t>
                </a:r>
              </a:p>
            </p:txBody>
          </p:sp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60531198-4FA2-4082-AD78-F7F393E6C757}"/>
                  </a:ext>
                </a:extLst>
              </p:cNvPr>
              <p:cNvSpPr/>
              <p:nvPr/>
            </p:nvSpPr>
            <p:spPr>
              <a:xfrm>
                <a:off x="8543589" y="1677559"/>
                <a:ext cx="794062" cy="306488"/>
              </a:xfrm>
              <a:prstGeom prst="roundRect">
                <a:avLst>
                  <a:gd name="adj" fmla="val 35556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b="1">
                    <a:solidFill>
                      <a:schemeClr val="tx1"/>
                    </a:solidFill>
                  </a:rPr>
                  <a:t>2050</a:t>
                </a:r>
              </a:p>
            </p:txBody>
          </p:sp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F46D05E7-B720-44C5-B439-06B3364DA69E}"/>
                  </a:ext>
                </a:extLst>
              </p:cNvPr>
              <p:cNvSpPr/>
              <p:nvPr/>
            </p:nvSpPr>
            <p:spPr>
              <a:xfrm>
                <a:off x="8043283" y="1984047"/>
                <a:ext cx="1794673" cy="306488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>
                    <a:solidFill>
                      <a:schemeClr val="tx1"/>
                    </a:solidFill>
                  </a:rPr>
                  <a:t>Capacity</a:t>
                </a:r>
              </a:p>
            </p:txBody>
          </p:sp>
        </p:grpSp>
        <p:pic>
          <p:nvPicPr>
            <p:cNvPr id="28" name="Picture 27" descr="A picture containing clock&#10;&#10;Description automatically generated">
              <a:extLst>
                <a:ext uri="{FF2B5EF4-FFF2-40B4-BE49-F238E27FC236}">
                  <a16:creationId xmlns:a16="http://schemas.microsoft.com/office/drawing/2014/main" id="{BF6A1B6E-98D7-4EF1-BD40-5026BB3CC92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07479" y="3942924"/>
              <a:ext cx="432000" cy="432000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83490D8-3FE2-47ED-8A28-329FEE2479C5}"/>
              </a:ext>
            </a:extLst>
          </p:cNvPr>
          <p:cNvGrpSpPr/>
          <p:nvPr/>
        </p:nvGrpSpPr>
        <p:grpSpPr>
          <a:xfrm>
            <a:off x="7359447" y="2148008"/>
            <a:ext cx="4670970" cy="3811228"/>
            <a:chOff x="7312363" y="1445228"/>
            <a:chExt cx="4670970" cy="3811228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C6B6913-A0CE-46A2-87E2-D14FAE16F02E}"/>
                </a:ext>
              </a:extLst>
            </p:cNvPr>
            <p:cNvSpPr txBox="1"/>
            <p:nvPr/>
          </p:nvSpPr>
          <p:spPr>
            <a:xfrm>
              <a:off x="7312363" y="1445228"/>
              <a:ext cx="46709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/>
                <a:t>Innovation priorities:</a:t>
              </a:r>
            </a:p>
          </p:txBody>
        </p:sp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9C4B45AC-6EE1-4716-9786-3DBAE385B1CB}"/>
                </a:ext>
              </a:extLst>
            </p:cNvPr>
            <p:cNvSpPr/>
            <p:nvPr/>
          </p:nvSpPr>
          <p:spPr>
            <a:xfrm>
              <a:off x="7312363" y="1892895"/>
              <a:ext cx="4526224" cy="566058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600" b="1">
                  <a:solidFill>
                    <a:schemeClr val="tx1"/>
                  </a:solidFill>
                </a:rPr>
                <a:t>Whole house retrofit </a:t>
              </a:r>
              <a:r>
                <a:rPr lang="en-GB" sz="1600">
                  <a:solidFill>
                    <a:schemeClr val="tx1"/>
                  </a:solidFill>
                </a:rPr>
                <a:t>packages innovation to reduce cost, improve performance.</a:t>
              </a:r>
            </a:p>
          </p:txBody>
        </p:sp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6930162F-AF92-4065-9CB6-5D392CAFD6AF}"/>
                </a:ext>
              </a:extLst>
            </p:cNvPr>
            <p:cNvSpPr/>
            <p:nvPr/>
          </p:nvSpPr>
          <p:spPr>
            <a:xfrm>
              <a:off x="7312363" y="2573958"/>
              <a:ext cx="4526224" cy="566058"/>
            </a:xfrm>
            <a:prstGeom prst="roundRect">
              <a:avLst>
                <a:gd name="adj" fmla="val 9956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600" b="1">
                  <a:solidFill>
                    <a:schemeClr val="tx1"/>
                  </a:solidFill>
                </a:rPr>
                <a:t>Smart multi-zone controls </a:t>
              </a:r>
              <a:r>
                <a:rPr lang="en-GB" sz="1600">
                  <a:solidFill>
                    <a:schemeClr val="tx1"/>
                  </a:solidFill>
                </a:rPr>
                <a:t>can reduce energy use while maintaining levels of comfort.</a:t>
              </a:r>
            </a:p>
          </p:txBody>
        </p:sp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3FDEE127-57FD-4268-A63E-326A2896761A}"/>
                </a:ext>
              </a:extLst>
            </p:cNvPr>
            <p:cNvSpPr/>
            <p:nvPr/>
          </p:nvSpPr>
          <p:spPr>
            <a:xfrm>
              <a:off x="7312363" y="3270646"/>
              <a:ext cx="4526224" cy="566058"/>
            </a:xfrm>
            <a:prstGeom prst="roundRect">
              <a:avLst>
                <a:gd name="adj" fmla="val 9956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600" b="1">
                  <a:solidFill>
                    <a:schemeClr val="tx1"/>
                  </a:solidFill>
                </a:rPr>
                <a:t>Hybrid heat pump and boiler </a:t>
              </a:r>
              <a:r>
                <a:rPr lang="en-GB" sz="1600">
                  <a:solidFill>
                    <a:schemeClr val="tx1"/>
                  </a:solidFill>
                </a:rPr>
                <a:t>demonstration of integrated solutions.</a:t>
              </a:r>
            </a:p>
          </p:txBody>
        </p: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D2BAA9E0-3BFE-45E3-94A3-E2EBDECD8A8C}"/>
                </a:ext>
              </a:extLst>
            </p:cNvPr>
            <p:cNvSpPr/>
            <p:nvPr/>
          </p:nvSpPr>
          <p:spPr>
            <a:xfrm>
              <a:off x="7312363" y="3967334"/>
              <a:ext cx="4526224" cy="566058"/>
            </a:xfrm>
            <a:prstGeom prst="roundRect">
              <a:avLst>
                <a:gd name="adj" fmla="val 9956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600" b="1">
                  <a:solidFill>
                    <a:schemeClr val="tx1"/>
                  </a:solidFill>
                </a:rPr>
                <a:t>Heat storage </a:t>
              </a:r>
              <a:r>
                <a:rPr lang="en-GB" sz="1600">
                  <a:solidFill>
                    <a:schemeClr val="tx1"/>
                  </a:solidFill>
                </a:rPr>
                <a:t>with potential to substitute for gas boilers as back up for heat pumps.</a:t>
              </a:r>
            </a:p>
          </p:txBody>
        </p:sp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ED5D834E-16A4-48AE-AE8F-0CE1C2127CED}"/>
                </a:ext>
              </a:extLst>
            </p:cNvPr>
            <p:cNvSpPr/>
            <p:nvPr/>
          </p:nvSpPr>
          <p:spPr>
            <a:xfrm>
              <a:off x="7312363" y="4690398"/>
              <a:ext cx="4526224" cy="566058"/>
            </a:xfrm>
            <a:prstGeom prst="roundRect">
              <a:avLst>
                <a:gd name="adj" fmla="val 9956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600" b="1">
                  <a:solidFill>
                    <a:schemeClr val="tx1"/>
                  </a:solidFill>
                </a:rPr>
                <a:t>100% hydrogen networks</a:t>
              </a:r>
              <a:r>
                <a:rPr lang="en-GB" sz="1600">
                  <a:solidFill>
                    <a:schemeClr val="tx1"/>
                  </a:solidFill>
                </a:rPr>
                <a:t> early demonstration essential to maintain this as an option.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3870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5638F-14A0-48B1-963D-97314724B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0147" y="408254"/>
            <a:ext cx="7920000" cy="369332"/>
          </a:xfrm>
        </p:spPr>
        <p:txBody>
          <a:bodyPr/>
          <a:lstStyle/>
          <a:p>
            <a:r>
              <a:rPr lang="en-GB">
                <a:solidFill>
                  <a:srgbClr val="4EAE33"/>
                </a:solidFill>
              </a:rPr>
              <a:t>TRANSPORT</a:t>
            </a:r>
            <a:r>
              <a:rPr lang="en-GB"/>
              <a:t>: For Net Zero, the road ahead looks clear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F938BE-D569-4DB6-B6C0-DE1405C64B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13994-E38F-4BB4-A257-6815BBC3FB08}" type="slidenum">
              <a:rPr lang="en-GB" smtClean="0"/>
              <a:pPr/>
              <a:t>11</a:t>
            </a:fld>
            <a:endParaRPr lang="en-GB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DC9CEC0-5292-491E-A9A8-9950A3413A6A}"/>
              </a:ext>
            </a:extLst>
          </p:cNvPr>
          <p:cNvGrpSpPr/>
          <p:nvPr/>
        </p:nvGrpSpPr>
        <p:grpSpPr>
          <a:xfrm>
            <a:off x="353413" y="1751562"/>
            <a:ext cx="6516018" cy="4343973"/>
            <a:chOff x="419915" y="991759"/>
            <a:chExt cx="6516018" cy="4343973"/>
          </a:xfrm>
        </p:grpSpPr>
        <p:pic>
          <p:nvPicPr>
            <p:cNvPr id="10" name="Picture 9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0549C95C-EB7D-461B-B460-60EEA6E30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0975" y="1737876"/>
              <a:ext cx="5924415" cy="3324107"/>
            </a:xfrm>
            <a:prstGeom prst="rect">
              <a:avLst/>
            </a:prstGeom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2430315-337B-49F9-97E1-18383618D147}"/>
                </a:ext>
              </a:extLst>
            </p:cNvPr>
            <p:cNvGrpSpPr/>
            <p:nvPr/>
          </p:nvGrpSpPr>
          <p:grpSpPr>
            <a:xfrm>
              <a:off x="419915" y="991759"/>
              <a:ext cx="6516018" cy="4343973"/>
              <a:chOff x="404329" y="1677559"/>
              <a:chExt cx="6516018" cy="4343973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F46DA324-C911-4E56-89F0-86A0EC6709E9}"/>
                  </a:ext>
                </a:extLst>
              </p:cNvPr>
              <p:cNvSpPr/>
              <p:nvPr/>
            </p:nvSpPr>
            <p:spPr>
              <a:xfrm>
                <a:off x="404329" y="2146041"/>
                <a:ext cx="6516018" cy="3875491"/>
              </a:xfrm>
              <a:prstGeom prst="roundRect">
                <a:avLst>
                  <a:gd name="adj" fmla="val 2930"/>
                </a:avLst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FB0DF472-5B6F-4E5E-8CC9-1DBCE030C781}"/>
                  </a:ext>
                </a:extLst>
              </p:cNvPr>
              <p:cNvGrpSpPr/>
              <p:nvPr/>
            </p:nvGrpSpPr>
            <p:grpSpPr>
              <a:xfrm>
                <a:off x="628262" y="1677559"/>
                <a:ext cx="6053094" cy="612976"/>
                <a:chOff x="628262" y="1677559"/>
                <a:chExt cx="6053094" cy="612976"/>
              </a:xfrm>
            </p:grpSpPr>
            <p:sp>
              <p:nvSpPr>
                <p:cNvPr id="14" name="Rectangle: Rounded Corners 13">
                  <a:extLst>
                    <a:ext uri="{FF2B5EF4-FFF2-40B4-BE49-F238E27FC236}">
                      <a16:creationId xmlns:a16="http://schemas.microsoft.com/office/drawing/2014/main" id="{D00AC678-4684-4288-A173-BBBB93C152FA}"/>
                    </a:ext>
                  </a:extLst>
                </p:cNvPr>
                <p:cNvSpPr/>
                <p:nvPr/>
              </p:nvSpPr>
              <p:spPr>
                <a:xfrm>
                  <a:off x="628262" y="1984047"/>
                  <a:ext cx="6053094" cy="306488"/>
                </a:xfrm>
                <a:prstGeom prst="round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>
                      <a:solidFill>
                        <a:schemeClr val="tx1"/>
                      </a:solidFill>
                    </a:rPr>
                    <a:t>Deployment of cars</a:t>
                  </a:r>
                </a:p>
              </p:txBody>
            </p:sp>
            <p:sp>
              <p:nvSpPr>
                <p:cNvPr id="15" name="Rectangle: Rounded Corners 14">
                  <a:extLst>
                    <a:ext uri="{FF2B5EF4-FFF2-40B4-BE49-F238E27FC236}">
                      <a16:creationId xmlns:a16="http://schemas.microsoft.com/office/drawing/2014/main" id="{E0046DD5-9C70-47E6-B1F0-8FA93B4AE774}"/>
                    </a:ext>
                  </a:extLst>
                </p:cNvPr>
                <p:cNvSpPr/>
                <p:nvPr/>
              </p:nvSpPr>
              <p:spPr>
                <a:xfrm>
                  <a:off x="2847358" y="1677559"/>
                  <a:ext cx="1987486" cy="306488"/>
                </a:xfrm>
                <a:prstGeom prst="roundRect">
                  <a:avLst>
                    <a:gd name="adj" fmla="val 35556"/>
                  </a:avLst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b="1">
                      <a:solidFill>
                        <a:schemeClr val="tx1"/>
                      </a:solidFill>
                    </a:rPr>
                    <a:t>Clockwork</a:t>
                  </a:r>
                </a:p>
              </p:txBody>
            </p:sp>
          </p:grp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E7B06D9-9DA6-4A35-99CA-D49EA3DF2896}"/>
              </a:ext>
            </a:extLst>
          </p:cNvPr>
          <p:cNvGrpSpPr/>
          <p:nvPr/>
        </p:nvGrpSpPr>
        <p:grpSpPr>
          <a:xfrm>
            <a:off x="7222210" y="1897154"/>
            <a:ext cx="4670971" cy="3610115"/>
            <a:chOff x="7312362" y="1445228"/>
            <a:chExt cx="4670971" cy="361011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410A75E-759B-4D71-9384-39CB474612C6}"/>
                </a:ext>
              </a:extLst>
            </p:cNvPr>
            <p:cNvSpPr txBox="1"/>
            <p:nvPr/>
          </p:nvSpPr>
          <p:spPr>
            <a:xfrm>
              <a:off x="7312363" y="1445228"/>
              <a:ext cx="46709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/>
                <a:t>Innovation priorities:</a:t>
              </a:r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8EC17493-0E24-45A4-BF94-C89E6E5D5C0E}"/>
                </a:ext>
              </a:extLst>
            </p:cNvPr>
            <p:cNvSpPr/>
            <p:nvPr/>
          </p:nvSpPr>
          <p:spPr>
            <a:xfrm>
              <a:off x="7312362" y="1892895"/>
              <a:ext cx="4551477" cy="435429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600" b="1">
                  <a:solidFill>
                    <a:schemeClr val="tx1"/>
                  </a:solidFill>
                </a:rPr>
                <a:t>Smart charging </a:t>
              </a:r>
              <a:r>
                <a:rPr lang="en-GB" sz="1600">
                  <a:solidFill>
                    <a:schemeClr val="tx1"/>
                  </a:solidFill>
                </a:rPr>
                <a:t>can assist with grid integration.</a:t>
              </a: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B608CC47-2706-4E95-8688-C263CC2BC71C}"/>
                </a:ext>
              </a:extLst>
            </p:cNvPr>
            <p:cNvSpPr/>
            <p:nvPr/>
          </p:nvSpPr>
          <p:spPr>
            <a:xfrm>
              <a:off x="7312362" y="2458953"/>
              <a:ext cx="4551477" cy="566058"/>
            </a:xfrm>
            <a:prstGeom prst="roundRect">
              <a:avLst>
                <a:gd name="adj" fmla="val 9956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600" b="1">
                  <a:solidFill>
                    <a:schemeClr val="tx1"/>
                  </a:solidFill>
                </a:rPr>
                <a:t>Public charging</a:t>
              </a:r>
              <a:r>
                <a:rPr lang="en-GB" sz="1600">
                  <a:solidFill>
                    <a:schemeClr val="tx1"/>
                  </a:solidFill>
                </a:rPr>
                <a:t> infrastructure to support mass adoption.</a:t>
              </a: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D5CA3339-2B92-44C2-BD57-B335B32B812D}"/>
                </a:ext>
              </a:extLst>
            </p:cNvPr>
            <p:cNvSpPr/>
            <p:nvPr/>
          </p:nvSpPr>
          <p:spPr>
            <a:xfrm>
              <a:off x="7312362" y="3155640"/>
              <a:ext cx="4551477" cy="884537"/>
            </a:xfrm>
            <a:prstGeom prst="roundRect">
              <a:avLst>
                <a:gd name="adj" fmla="val 9956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600">
                  <a:solidFill>
                    <a:schemeClr val="tx1"/>
                  </a:solidFill>
                </a:rPr>
                <a:t>For </a:t>
              </a:r>
              <a:r>
                <a:rPr lang="en-GB" sz="1600" b="1">
                  <a:solidFill>
                    <a:schemeClr val="tx1"/>
                  </a:solidFill>
                </a:rPr>
                <a:t>heavy duty vehicles</a:t>
              </a:r>
              <a:r>
                <a:rPr lang="en-GB" sz="1600">
                  <a:solidFill>
                    <a:schemeClr val="tx1"/>
                  </a:solidFill>
                </a:rPr>
                <a:t>: the potential for natural gas stepping stone requires consideration.</a:t>
              </a: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9B23F50C-9F63-4AE5-BFBD-B6EA302B2665}"/>
                </a:ext>
              </a:extLst>
            </p:cNvPr>
            <p:cNvSpPr/>
            <p:nvPr/>
          </p:nvSpPr>
          <p:spPr>
            <a:xfrm>
              <a:off x="7312362" y="4170806"/>
              <a:ext cx="4551477" cy="884537"/>
            </a:xfrm>
            <a:prstGeom prst="roundRect">
              <a:avLst>
                <a:gd name="adj" fmla="val 9956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600" b="1">
                  <a:solidFill>
                    <a:schemeClr val="tx1"/>
                  </a:solidFill>
                </a:rPr>
                <a:t>Hydrogen</a:t>
              </a:r>
              <a:r>
                <a:rPr lang="en-GB" sz="1600">
                  <a:solidFill>
                    <a:schemeClr val="tx1"/>
                  </a:solidFill>
                </a:rPr>
                <a:t> </a:t>
              </a:r>
              <a:r>
                <a:rPr lang="en-GB" sz="1600" b="1">
                  <a:solidFill>
                    <a:schemeClr val="tx1"/>
                  </a:solidFill>
                </a:rPr>
                <a:t>shipping</a:t>
              </a:r>
              <a:r>
                <a:rPr lang="en-GB" sz="1600">
                  <a:solidFill>
                    <a:schemeClr val="tx1"/>
                  </a:solidFill>
                </a:rPr>
                <a:t> looks attractive but will require international coordination.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9A8319F-AB6F-4B6C-B663-3313C5F0E6C5}"/>
              </a:ext>
            </a:extLst>
          </p:cNvPr>
          <p:cNvGrpSpPr/>
          <p:nvPr/>
        </p:nvGrpSpPr>
        <p:grpSpPr>
          <a:xfrm>
            <a:off x="137131" y="155578"/>
            <a:ext cx="874684" cy="874684"/>
            <a:chOff x="453078" y="3013828"/>
            <a:chExt cx="1082063" cy="1080000"/>
          </a:xfrm>
        </p:grpSpPr>
        <p:pic>
          <p:nvPicPr>
            <p:cNvPr id="7" name="Picture 6" descr="A close up of a logo&#10;&#10;Description automatically generated">
              <a:extLst>
                <a:ext uri="{FF2B5EF4-FFF2-40B4-BE49-F238E27FC236}">
                  <a16:creationId xmlns:a16="http://schemas.microsoft.com/office/drawing/2014/main" id="{A29C3012-349F-43B8-BF17-B0AB0ABADF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474259" y="3014131"/>
              <a:ext cx="1042370" cy="1079395"/>
            </a:xfrm>
            <a:prstGeom prst="rect">
              <a:avLst/>
            </a:prstGeom>
          </p:spPr>
        </p:pic>
        <p:pic>
          <p:nvPicPr>
            <p:cNvPr id="8" name="Picture 7" descr="A picture containing ball, room, drawing&#10;&#10;Description automatically generated">
              <a:extLst>
                <a:ext uri="{FF2B5EF4-FFF2-40B4-BE49-F238E27FC236}">
                  <a16:creationId xmlns:a16="http://schemas.microsoft.com/office/drawing/2014/main" id="{98608032-30C3-49E5-9451-27D237DDC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152D36"/>
                </a:clrFrom>
                <a:clrTo>
                  <a:srgbClr val="152D3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3078" y="3013828"/>
              <a:ext cx="1080000" cy="108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1885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8ACF2E4-6510-47C3-8214-CA27AB6A8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13994-E38F-4BB4-A257-6815BBC3FB08}" type="slidenum">
              <a:rPr lang="en-GB" smtClean="0"/>
              <a:pPr/>
              <a:t>12</a:t>
            </a:fld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98FBED8-A68B-4CE2-B646-210E61D1CC4C}"/>
              </a:ext>
            </a:extLst>
          </p:cNvPr>
          <p:cNvGrpSpPr/>
          <p:nvPr/>
        </p:nvGrpSpPr>
        <p:grpSpPr>
          <a:xfrm>
            <a:off x="137131" y="155578"/>
            <a:ext cx="874684" cy="874684"/>
            <a:chOff x="8858408" y="4287413"/>
            <a:chExt cx="1080000" cy="1080000"/>
          </a:xfrm>
        </p:grpSpPr>
        <p:pic>
          <p:nvPicPr>
            <p:cNvPr id="9" name="Picture 8" descr="A close up of a logo&#10;&#10;Description automatically generated">
              <a:extLst>
                <a:ext uri="{FF2B5EF4-FFF2-40B4-BE49-F238E27FC236}">
                  <a16:creationId xmlns:a16="http://schemas.microsoft.com/office/drawing/2014/main" id="{B3A4ADAD-EE3E-4641-9020-AEFB8402DB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8877525" y="4291436"/>
              <a:ext cx="1042370" cy="1079395"/>
            </a:xfrm>
            <a:prstGeom prst="rect">
              <a:avLst/>
            </a:prstGeom>
          </p:spPr>
        </p:pic>
        <p:pic>
          <p:nvPicPr>
            <p:cNvPr id="10" name="Picture 9" descr="A picture containing object, clock&#10;&#10;Description automatically generated">
              <a:extLst>
                <a:ext uri="{FF2B5EF4-FFF2-40B4-BE49-F238E27FC236}">
                  <a16:creationId xmlns:a16="http://schemas.microsoft.com/office/drawing/2014/main" id="{2FC8F039-4D53-4BE0-9E5C-CD342CD388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152D36"/>
                </a:clrFrom>
                <a:clrTo>
                  <a:srgbClr val="152D3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58408" y="4287413"/>
              <a:ext cx="1080000" cy="1080000"/>
            </a:xfrm>
            <a:prstGeom prst="rect">
              <a:avLst/>
            </a:prstGeom>
          </p:spPr>
        </p:pic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A4A001AB-38FC-4BF8-ACC3-A1C7E0602664}"/>
              </a:ext>
            </a:extLst>
          </p:cNvPr>
          <p:cNvSpPr txBox="1">
            <a:spLocks/>
          </p:cNvSpPr>
          <p:nvPr/>
        </p:nvSpPr>
        <p:spPr>
          <a:xfrm>
            <a:off x="1010147" y="408254"/>
            <a:ext cx="7920000" cy="369332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spc="0">
                <a:solidFill>
                  <a:schemeClr val="tx1"/>
                </a:solidFill>
                <a:latin typeface="+mn-lt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en-GB">
                <a:solidFill>
                  <a:srgbClr val="4EAE33"/>
                </a:solidFill>
              </a:rPr>
              <a:t>INDUSTRY</a:t>
            </a:r>
            <a:r>
              <a:rPr lang="en-GB"/>
              <a:t>: Efficiency, fuel switch and capture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234BC32-C7CD-4498-A54F-50EAF52FF68B}"/>
              </a:ext>
            </a:extLst>
          </p:cNvPr>
          <p:cNvGrpSpPr/>
          <p:nvPr/>
        </p:nvGrpSpPr>
        <p:grpSpPr>
          <a:xfrm>
            <a:off x="7619884" y="2173114"/>
            <a:ext cx="4036340" cy="3088697"/>
            <a:chOff x="7619884" y="2173114"/>
            <a:chExt cx="4036340" cy="308869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1125D48-8547-4C02-9A88-EC59998E29A8}"/>
                </a:ext>
              </a:extLst>
            </p:cNvPr>
            <p:cNvSpPr txBox="1"/>
            <p:nvPr/>
          </p:nvSpPr>
          <p:spPr>
            <a:xfrm>
              <a:off x="7619884" y="2173114"/>
              <a:ext cx="40363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/>
                <a:t>Innovation priorities:</a:t>
              </a:r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06151936-AA1E-45A4-89D4-4BE3885B7ADD}"/>
                </a:ext>
              </a:extLst>
            </p:cNvPr>
            <p:cNvSpPr/>
            <p:nvPr/>
          </p:nvSpPr>
          <p:spPr>
            <a:xfrm>
              <a:off x="7619884" y="2620781"/>
              <a:ext cx="4036340" cy="566058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600" b="1">
                  <a:solidFill>
                    <a:schemeClr val="tx1"/>
                  </a:solidFill>
                </a:rPr>
                <a:t>Electrification and Hydrogen </a:t>
              </a:r>
              <a:r>
                <a:rPr lang="en-GB" sz="1600">
                  <a:solidFill>
                    <a:schemeClr val="tx1"/>
                  </a:solidFill>
                </a:rPr>
                <a:t>switching for industrial processes.</a:t>
              </a:r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AFA71384-A42B-4D00-B29C-934968BCFA1D}"/>
                </a:ext>
              </a:extLst>
            </p:cNvPr>
            <p:cNvSpPr/>
            <p:nvPr/>
          </p:nvSpPr>
          <p:spPr>
            <a:xfrm>
              <a:off x="7619884" y="3499442"/>
              <a:ext cx="4036340" cy="566058"/>
            </a:xfrm>
            <a:prstGeom prst="roundRect">
              <a:avLst>
                <a:gd name="adj" fmla="val 9956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600" b="1">
                  <a:solidFill>
                    <a:schemeClr val="tx1"/>
                  </a:solidFill>
                </a:rPr>
                <a:t>CCS </a:t>
              </a:r>
              <a:r>
                <a:rPr lang="en-GB" sz="1600">
                  <a:solidFill>
                    <a:schemeClr val="tx1"/>
                  </a:solidFill>
                </a:rPr>
                <a:t>for those industrial sectors/processes where fuel switching is impractical.</a:t>
              </a:r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B805D568-2AD6-4C79-BEC1-7472C7157623}"/>
                </a:ext>
              </a:extLst>
            </p:cNvPr>
            <p:cNvSpPr/>
            <p:nvPr/>
          </p:nvSpPr>
          <p:spPr>
            <a:xfrm>
              <a:off x="7619884" y="4377274"/>
              <a:ext cx="4036340" cy="884537"/>
            </a:xfrm>
            <a:prstGeom prst="roundRect">
              <a:avLst>
                <a:gd name="adj" fmla="val 9956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600" b="1">
                  <a:solidFill>
                    <a:schemeClr val="tx1"/>
                  </a:solidFill>
                </a:rPr>
                <a:t>Integration</a:t>
              </a:r>
              <a:r>
                <a:rPr lang="en-GB" sz="1600">
                  <a:solidFill>
                    <a:schemeClr val="tx1"/>
                  </a:solidFill>
                </a:rPr>
                <a:t> of industrial cluster decarbonisation with local area energy planning more generally.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8AA9D9F-9B74-4EBE-A876-DFCD20C5C8A4}"/>
              </a:ext>
            </a:extLst>
          </p:cNvPr>
          <p:cNvGrpSpPr/>
          <p:nvPr/>
        </p:nvGrpSpPr>
        <p:grpSpPr>
          <a:xfrm>
            <a:off x="308385" y="1401891"/>
            <a:ext cx="6992528" cy="4693644"/>
            <a:chOff x="251235" y="1401891"/>
            <a:chExt cx="6992528" cy="4693644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E8567E2B-ADD9-46F6-8380-977ECD025749}"/>
                </a:ext>
              </a:extLst>
            </p:cNvPr>
            <p:cNvSpPr/>
            <p:nvPr/>
          </p:nvSpPr>
          <p:spPr>
            <a:xfrm>
              <a:off x="251235" y="1828800"/>
              <a:ext cx="6992528" cy="4266735"/>
            </a:xfrm>
            <a:prstGeom prst="roundRect">
              <a:avLst>
                <a:gd name="adj" fmla="val 2930"/>
              </a:avLst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1C8EDE3-B4FC-4349-A51D-477B9DFAE9F7}"/>
                </a:ext>
              </a:extLst>
            </p:cNvPr>
            <p:cNvGrpSpPr/>
            <p:nvPr/>
          </p:nvGrpSpPr>
          <p:grpSpPr>
            <a:xfrm>
              <a:off x="261174" y="2080122"/>
              <a:ext cx="6925440" cy="3713459"/>
              <a:chOff x="653351" y="900546"/>
              <a:chExt cx="7732765" cy="3221506"/>
            </a:xfrm>
          </p:grpSpPr>
          <p:graphicFrame>
            <p:nvGraphicFramePr>
              <p:cNvPr id="7" name="Chart 6">
                <a:extLst>
                  <a:ext uri="{FF2B5EF4-FFF2-40B4-BE49-F238E27FC236}">
                    <a16:creationId xmlns:a16="http://schemas.microsoft.com/office/drawing/2014/main" id="{5E636ECB-DEDC-41B0-9AC9-1A0522919591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740063554"/>
                  </p:ext>
                </p:extLst>
              </p:nvPr>
            </p:nvGraphicFramePr>
            <p:xfrm>
              <a:off x="653351" y="900546"/>
              <a:ext cx="6564726" cy="322150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5" name="Right Brace 4">
                <a:extLst>
                  <a:ext uri="{FF2B5EF4-FFF2-40B4-BE49-F238E27FC236}">
                    <a16:creationId xmlns:a16="http://schemas.microsoft.com/office/drawing/2014/main" id="{DB4F4BFB-5B13-4150-8A8C-C4BC253CDC2B}"/>
                  </a:ext>
                </a:extLst>
              </p:cNvPr>
              <p:cNvSpPr/>
              <p:nvPr/>
            </p:nvSpPr>
            <p:spPr>
              <a:xfrm>
                <a:off x="6132321" y="2753713"/>
                <a:ext cx="89614" cy="1080683"/>
              </a:xfrm>
              <a:prstGeom prst="rightBrace">
                <a:avLst>
                  <a:gd name="adj1" fmla="val 47051"/>
                  <a:gd name="adj2" fmla="val 50000"/>
                </a:avLst>
              </a:prstGeom>
              <a:ln w="3810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A6510EB-2053-4E83-BC6A-31A3BE5F073E}"/>
                  </a:ext>
                </a:extLst>
              </p:cNvPr>
              <p:cNvSpPr txBox="1"/>
              <p:nvPr/>
            </p:nvSpPr>
            <p:spPr>
              <a:xfrm>
                <a:off x="6378275" y="2873186"/>
                <a:ext cx="2007841" cy="9612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/>
                  <a:t>2050</a:t>
                </a:r>
              </a:p>
              <a:p>
                <a:r>
                  <a:rPr lang="en-GB" sz="1600" b="1"/>
                  <a:t> 40Mt emissions</a:t>
                </a:r>
              </a:p>
              <a:p>
                <a:r>
                  <a:rPr lang="en-GB" sz="1600" b="1"/>
                  <a:t>(28Mt captured) </a:t>
                </a:r>
              </a:p>
              <a:p>
                <a:r>
                  <a:rPr lang="en-GB" sz="1600" b="1"/>
                  <a:t> </a:t>
                </a:r>
                <a:r>
                  <a:rPr lang="en-GB" sz="1600" b="1" u="sng"/>
                  <a:t>12Mt</a:t>
                </a:r>
                <a:r>
                  <a:rPr lang="en-GB" sz="1600" b="1"/>
                  <a:t> residual</a:t>
                </a:r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E3704252-7E76-4078-BE04-9B63811752A2}"/>
                  </a:ext>
                </a:extLst>
              </p:cNvPr>
              <p:cNvSpPr/>
              <p:nvPr/>
            </p:nvSpPr>
            <p:spPr>
              <a:xfrm>
                <a:off x="5189838" y="2761126"/>
                <a:ext cx="1032097" cy="1037018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/>
              </a:p>
            </p:txBody>
          </p:sp>
        </p:grpSp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55F86880-1230-4BED-B7DB-BCFD89AAE818}"/>
                </a:ext>
              </a:extLst>
            </p:cNvPr>
            <p:cNvSpPr/>
            <p:nvPr/>
          </p:nvSpPr>
          <p:spPr>
            <a:xfrm>
              <a:off x="427328" y="1708379"/>
              <a:ext cx="6113540" cy="306488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>
                  <a:solidFill>
                    <a:schemeClr val="tx1"/>
                  </a:solidFill>
                </a:rPr>
                <a:t>Industrial energy</a:t>
              </a: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B23A50BC-4B95-472C-9A78-996DD94B1C3B}"/>
                </a:ext>
              </a:extLst>
            </p:cNvPr>
            <p:cNvSpPr/>
            <p:nvPr/>
          </p:nvSpPr>
          <p:spPr>
            <a:xfrm>
              <a:off x="2498206" y="1401891"/>
              <a:ext cx="1987486" cy="306488"/>
            </a:xfrm>
            <a:prstGeom prst="roundRect">
              <a:avLst>
                <a:gd name="adj" fmla="val 3555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>
                  <a:solidFill>
                    <a:schemeClr val="tx1"/>
                  </a:solidFill>
                </a:rPr>
                <a:t>Clockwork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6272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9FD17-A068-4FF1-80A0-BF49922619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4B72F9-718C-4F8A-B695-D8950A4A6B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Paul Jordan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4F94E3-840D-4BD2-9486-B208F50ADA5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Paul.jordan@es.catapult.org.uk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0910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F21BBAF-6F5E-4E9B-882C-32F78E437473}"/>
              </a:ext>
            </a:extLst>
          </p:cNvPr>
          <p:cNvGrpSpPr/>
          <p:nvPr/>
        </p:nvGrpSpPr>
        <p:grpSpPr>
          <a:xfrm>
            <a:off x="7951662" y="2195989"/>
            <a:ext cx="1459929" cy="1890208"/>
            <a:chOff x="7951662" y="2195989"/>
            <a:chExt cx="1459929" cy="1890208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69931554-4155-4044-983D-2B2AC7EFD480}"/>
                </a:ext>
              </a:extLst>
            </p:cNvPr>
            <p:cNvGrpSpPr/>
            <p:nvPr/>
          </p:nvGrpSpPr>
          <p:grpSpPr>
            <a:xfrm>
              <a:off x="8082754" y="2195989"/>
              <a:ext cx="1188000" cy="1188000"/>
              <a:chOff x="10091347" y="985058"/>
              <a:chExt cx="1188000" cy="1188000"/>
            </a:xfrm>
          </p:grpSpPr>
          <p:pic>
            <p:nvPicPr>
              <p:cNvPr id="89" name="Picture 88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58B9D183-0F7D-4884-940B-CC7F59EF59D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10112044" y="986361"/>
                <a:ext cx="1146607" cy="1187556"/>
              </a:xfrm>
              <a:prstGeom prst="rect">
                <a:avLst/>
              </a:prstGeom>
            </p:spPr>
          </p:pic>
          <p:pic>
            <p:nvPicPr>
              <p:cNvPr id="87" name="Picture 86" descr="A picture containing clock&#10;&#10;Description automatically generated">
                <a:extLst>
                  <a:ext uri="{FF2B5EF4-FFF2-40B4-BE49-F238E27FC236}">
                    <a16:creationId xmlns:a16="http://schemas.microsoft.com/office/drawing/2014/main" id="{A90533C3-D84B-4615-B050-5C4A01C7A9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152D36"/>
                  </a:clrFrom>
                  <a:clrTo>
                    <a:srgbClr val="152D36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091347" y="985058"/>
                <a:ext cx="1188000" cy="1188000"/>
              </a:xfrm>
              <a:prstGeom prst="rect">
                <a:avLst/>
              </a:prstGeom>
            </p:spPr>
          </p:pic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9535C82-5397-4AAF-A5C3-5839E477E847}"/>
                </a:ext>
              </a:extLst>
            </p:cNvPr>
            <p:cNvSpPr/>
            <p:nvPr/>
          </p:nvSpPr>
          <p:spPr>
            <a:xfrm>
              <a:off x="7951662" y="3347533"/>
              <a:ext cx="145992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400"/>
                <a:t>Markets, Policy and Regulation implications.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48A06ADD-7E5A-4B59-9129-4E11A26E2FB9}"/>
              </a:ext>
            </a:extLst>
          </p:cNvPr>
          <p:cNvGrpSpPr/>
          <p:nvPr/>
        </p:nvGrpSpPr>
        <p:grpSpPr>
          <a:xfrm>
            <a:off x="5997609" y="2202730"/>
            <a:ext cx="1187556" cy="1187556"/>
            <a:chOff x="3669058" y="1101121"/>
            <a:chExt cx="1800000" cy="1800000"/>
          </a:xfrm>
        </p:grpSpPr>
        <p:pic>
          <p:nvPicPr>
            <p:cNvPr id="78" name="Picture 77" descr="A close up of a logo&#10;&#10;Description automatically generated">
              <a:extLst>
                <a:ext uri="{FF2B5EF4-FFF2-40B4-BE49-F238E27FC236}">
                  <a16:creationId xmlns:a16="http://schemas.microsoft.com/office/drawing/2014/main" id="{EAC58AF7-40F6-4D2F-A9F5-11DC311E10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3700091" y="1101121"/>
              <a:ext cx="1737933" cy="1800000"/>
            </a:xfrm>
            <a:prstGeom prst="rect">
              <a:avLst/>
            </a:prstGeom>
          </p:spPr>
        </p:pic>
        <p:pic>
          <p:nvPicPr>
            <p:cNvPr id="79" name="Picture 7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4CEA4D38-B6F4-42E2-BEB9-95AD3B3FC1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152D36"/>
                </a:clrFrom>
                <a:clrTo>
                  <a:srgbClr val="152D3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73949" y="1101121"/>
              <a:ext cx="1795109" cy="1800000"/>
            </a:xfrm>
            <a:prstGeom prst="rect">
              <a:avLst/>
            </a:prstGeom>
          </p:spPr>
        </p:pic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73674EFA-DD77-4334-A1F2-15FEBFC162A2}"/>
              </a:ext>
            </a:extLst>
          </p:cNvPr>
          <p:cNvGrpSpPr/>
          <p:nvPr/>
        </p:nvGrpSpPr>
        <p:grpSpPr>
          <a:xfrm>
            <a:off x="10162563" y="2202730"/>
            <a:ext cx="1191237" cy="1188000"/>
            <a:chOff x="8083197" y="985917"/>
            <a:chExt cx="1191237" cy="1188000"/>
          </a:xfrm>
        </p:grpSpPr>
        <p:pic>
          <p:nvPicPr>
            <p:cNvPr id="82" name="Picture 81" descr="A close up of a logo&#10;&#10;Description automatically generated">
              <a:extLst>
                <a:ext uri="{FF2B5EF4-FFF2-40B4-BE49-F238E27FC236}">
                  <a16:creationId xmlns:a16="http://schemas.microsoft.com/office/drawing/2014/main" id="{9D68317B-E470-4EFC-BC1A-732AEB45FB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8103672" y="986361"/>
              <a:ext cx="1146607" cy="1187556"/>
            </a:xfrm>
            <a:prstGeom prst="rect">
              <a:avLst/>
            </a:prstGeom>
          </p:spPr>
        </p:pic>
        <p:pic>
          <p:nvPicPr>
            <p:cNvPr id="84" name="Picture 83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6B1964C5-23E7-480A-A89C-8307133C118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152D36"/>
                </a:clrFrom>
                <a:clrTo>
                  <a:srgbClr val="152D3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83197" y="985917"/>
              <a:ext cx="1191237" cy="118800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82C014C-615E-4541-8326-5D2198626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817" y="255655"/>
            <a:ext cx="6616678" cy="646331"/>
          </a:xfrm>
        </p:spPr>
        <p:txBody>
          <a:bodyPr/>
          <a:lstStyle/>
          <a:p>
            <a:r>
              <a:rPr lang="en-GB" dirty="0"/>
              <a:t>The whole system analysis in Innovating to Net Zero was part of our wider programme.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F9B2C6-8544-49A0-91F3-1F660817875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13994-E38F-4BB4-A257-6815BBC3FB08}" type="slidenum">
              <a:rPr lang="en-GB" smtClean="0"/>
              <a:pPr/>
              <a:t>2</a:t>
            </a:fld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130C2BD-8573-4CC6-9ACE-5104F539669F}"/>
              </a:ext>
            </a:extLst>
          </p:cNvPr>
          <p:cNvCxnSpPr/>
          <p:nvPr/>
        </p:nvCxnSpPr>
        <p:spPr>
          <a:xfrm>
            <a:off x="5285044" y="2195989"/>
            <a:ext cx="0" cy="339056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79CD7A0F-44B4-4066-A4A1-2E1CACE0877F}"/>
              </a:ext>
            </a:extLst>
          </p:cNvPr>
          <p:cNvSpPr/>
          <p:nvPr/>
        </p:nvSpPr>
        <p:spPr>
          <a:xfrm>
            <a:off x="5566219" y="3338522"/>
            <a:ext cx="203768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/>
              <a:t>Consumer insights into Public understanding and attitudes.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3E19D610-619C-4575-8E83-BE5AA2148D8D}"/>
              </a:ext>
            </a:extLst>
          </p:cNvPr>
          <p:cNvSpPr/>
          <p:nvPr/>
        </p:nvSpPr>
        <p:spPr>
          <a:xfrm>
            <a:off x="10129835" y="3338522"/>
            <a:ext cx="125301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/>
              <a:t>Digitalisation of the energy sector.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872637A6-DADB-459C-B9DD-9F582410F98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0987" y="1799464"/>
            <a:ext cx="2616392" cy="36935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0FFC01A2-F82C-4AF4-A2CC-B0223512BB5C}"/>
              </a:ext>
            </a:extLst>
          </p:cNvPr>
          <p:cNvGrpSpPr/>
          <p:nvPr/>
        </p:nvGrpSpPr>
        <p:grpSpPr>
          <a:xfrm>
            <a:off x="6893763" y="4796033"/>
            <a:ext cx="1187556" cy="1188000"/>
            <a:chOff x="10316311" y="6494767"/>
            <a:chExt cx="1187556" cy="1188000"/>
          </a:xfrm>
        </p:grpSpPr>
        <p:pic>
          <p:nvPicPr>
            <p:cNvPr id="39" name="Picture 38" descr="A close up of a logo&#10;&#10;Description automatically generated">
              <a:extLst>
                <a:ext uri="{FF2B5EF4-FFF2-40B4-BE49-F238E27FC236}">
                  <a16:creationId xmlns:a16="http://schemas.microsoft.com/office/drawing/2014/main" id="{9F8E6825-AE2B-4790-9E02-1B152808C9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10336785" y="6494767"/>
              <a:ext cx="1146607" cy="1187556"/>
            </a:xfrm>
            <a:prstGeom prst="rect">
              <a:avLst/>
            </a:prstGeom>
          </p:spPr>
        </p:pic>
        <p:pic>
          <p:nvPicPr>
            <p:cNvPr id="40" name="Picture 39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515BFEFE-B5D5-47CD-97BE-EA222EAE449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152D36"/>
                </a:clrFrom>
                <a:clrTo>
                  <a:srgbClr val="152D3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23791" y="6494767"/>
              <a:ext cx="1177975" cy="1188000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C33B254-6941-4E79-8081-3A5E3CAEF510}"/>
              </a:ext>
            </a:extLst>
          </p:cNvPr>
          <p:cNvGrpSpPr/>
          <p:nvPr/>
        </p:nvGrpSpPr>
        <p:grpSpPr>
          <a:xfrm>
            <a:off x="9140320" y="4799346"/>
            <a:ext cx="1187556" cy="1195376"/>
            <a:chOff x="7453250" y="6488074"/>
            <a:chExt cx="1187556" cy="1195376"/>
          </a:xfrm>
        </p:grpSpPr>
        <p:pic>
          <p:nvPicPr>
            <p:cNvPr id="42" name="Picture 41" descr="A close up of a logo&#10;&#10;Description automatically generated">
              <a:extLst>
                <a:ext uri="{FF2B5EF4-FFF2-40B4-BE49-F238E27FC236}">
                  <a16:creationId xmlns:a16="http://schemas.microsoft.com/office/drawing/2014/main" id="{B83FA327-6A09-4134-8831-5CA7A2A523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7473724" y="6494767"/>
              <a:ext cx="1146607" cy="1187556"/>
            </a:xfrm>
            <a:prstGeom prst="rect">
              <a:avLst/>
            </a:prstGeom>
          </p:spPr>
        </p:pic>
        <p:pic>
          <p:nvPicPr>
            <p:cNvPr id="43" name="Picture 42" descr="A picture containing clock, drawing&#10;&#10;Description automatically generated">
              <a:extLst>
                <a:ext uri="{FF2B5EF4-FFF2-40B4-BE49-F238E27FC236}">
                  <a16:creationId xmlns:a16="http://schemas.microsoft.com/office/drawing/2014/main" id="{9F3CCB79-2FDE-43A5-A32C-9F4378F4BCC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152D36"/>
                </a:clrFrom>
                <a:clrTo>
                  <a:srgbClr val="152D3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60136" y="6488074"/>
              <a:ext cx="1180670" cy="1195376"/>
            </a:xfrm>
            <a:prstGeom prst="rect">
              <a:avLst/>
            </a:prstGeom>
          </p:spPr>
        </p:pic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507905B6-0851-4C2B-9AC0-019A7EB778A6}"/>
              </a:ext>
            </a:extLst>
          </p:cNvPr>
          <p:cNvSpPr/>
          <p:nvPr/>
        </p:nvSpPr>
        <p:spPr>
          <a:xfrm>
            <a:off x="6415329" y="4403860"/>
            <a:ext cx="46221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/>
              <a:t>Infrastructure and engineering deep dives including: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61DF87B-C4BB-4D73-849F-10EB37AA3C31}"/>
              </a:ext>
            </a:extLst>
          </p:cNvPr>
          <p:cNvSpPr/>
          <p:nvPr/>
        </p:nvSpPr>
        <p:spPr>
          <a:xfrm>
            <a:off x="8934759" y="5944188"/>
            <a:ext cx="15986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/>
              <a:t>Storage and Flexibility options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59CF5C2-197C-40FC-B58F-679900FC75F9}"/>
              </a:ext>
            </a:extLst>
          </p:cNvPr>
          <p:cNvSpPr/>
          <p:nvPr/>
        </p:nvSpPr>
        <p:spPr>
          <a:xfrm>
            <a:off x="6928695" y="5911333"/>
            <a:ext cx="11176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/>
              <a:t>Advanced nuclear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551D71-AB70-4DEE-AF04-B622F015D2F3}"/>
              </a:ext>
            </a:extLst>
          </p:cNvPr>
          <p:cNvSpPr txBox="1"/>
          <p:nvPr/>
        </p:nvSpPr>
        <p:spPr>
          <a:xfrm>
            <a:off x="60029" y="5986844"/>
            <a:ext cx="67616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hlinkClick r:id="rId10"/>
              </a:rPr>
              <a:t>https://es.catapult.org.uk/reports/innovating-to-net-zero/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553887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plate, drawing&#10;&#10;Description automatically generated">
            <a:extLst>
              <a:ext uri="{FF2B5EF4-FFF2-40B4-BE49-F238E27FC236}">
                <a16:creationId xmlns:a16="http://schemas.microsoft.com/office/drawing/2014/main" id="{935152B0-FA1B-435E-8582-340686ADB5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3956" y="2682875"/>
            <a:ext cx="1080000" cy="108000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6E6540AA-BAFD-4C82-92A1-043BCADE80BA}"/>
              </a:ext>
            </a:extLst>
          </p:cNvPr>
          <p:cNvGrpSpPr/>
          <p:nvPr/>
        </p:nvGrpSpPr>
        <p:grpSpPr>
          <a:xfrm>
            <a:off x="1194601" y="1460751"/>
            <a:ext cx="2356057" cy="1080000"/>
            <a:chOff x="1194601" y="3206157"/>
            <a:chExt cx="2356057" cy="1080000"/>
          </a:xfrm>
        </p:grpSpPr>
        <p:pic>
          <p:nvPicPr>
            <p:cNvPr id="29" name="Picture 28" descr="A picture containing object, clock&#10;&#10;Description automatically generated">
              <a:extLst>
                <a:ext uri="{FF2B5EF4-FFF2-40B4-BE49-F238E27FC236}">
                  <a16:creationId xmlns:a16="http://schemas.microsoft.com/office/drawing/2014/main" id="{094528A0-81B7-4606-A197-5DE41587FC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73592" y="3206157"/>
              <a:ext cx="1077066" cy="1080000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819FD24-E65E-487A-88BA-E46C96AC7EBA}"/>
                </a:ext>
              </a:extLst>
            </p:cNvPr>
            <p:cNvSpPr txBox="1"/>
            <p:nvPr/>
          </p:nvSpPr>
          <p:spPr>
            <a:xfrm>
              <a:off x="1194601" y="3258343"/>
              <a:ext cx="1230436" cy="877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700" dirty="0"/>
                <a:t>Demand </a:t>
              </a:r>
            </a:p>
            <a:p>
              <a:r>
                <a:rPr lang="en-GB" sz="1700" dirty="0"/>
                <a:t>for energy services</a:t>
              </a: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9CB286-1907-448D-B610-829CE3E5B9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13994-E38F-4BB4-A257-6815BBC3FB08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6B2532A-A936-41C6-B163-A002DD04A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817" y="255655"/>
            <a:ext cx="5619596" cy="646331"/>
          </a:xfrm>
        </p:spPr>
        <p:txBody>
          <a:bodyPr/>
          <a:lstStyle/>
          <a:p>
            <a:r>
              <a:rPr lang="en-GB" dirty="0"/>
              <a:t>National energy system modelling with ESME allows us to explore the solution space</a:t>
            </a:r>
          </a:p>
        </p:txBody>
      </p:sp>
      <p:pic>
        <p:nvPicPr>
          <p:cNvPr id="19" name="Picture 4" descr="Image result for Energy System Modelling Environment">
            <a:extLst>
              <a:ext uri="{FF2B5EF4-FFF2-40B4-BE49-F238E27FC236}">
                <a16:creationId xmlns:a16="http://schemas.microsoft.com/office/drawing/2014/main" id="{047FC51A-4508-4E0F-B00B-0757031632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87407" y="3052785"/>
            <a:ext cx="2817186" cy="1420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65163BFA-1E25-4E27-8CB6-C931032FFCC1}"/>
              </a:ext>
            </a:extLst>
          </p:cNvPr>
          <p:cNvSpPr txBox="1"/>
          <p:nvPr/>
        </p:nvSpPr>
        <p:spPr>
          <a:xfrm>
            <a:off x="8645652" y="3746157"/>
            <a:ext cx="163660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dirty="0"/>
              <a:t>Energy system pathways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AFD2A9D-5AB9-4D2D-9EF5-B8AC28A06C3A}"/>
              </a:ext>
            </a:extLst>
          </p:cNvPr>
          <p:cNvGrpSpPr/>
          <p:nvPr/>
        </p:nvGrpSpPr>
        <p:grpSpPr>
          <a:xfrm>
            <a:off x="1194601" y="3206156"/>
            <a:ext cx="2358991" cy="1080000"/>
            <a:chOff x="1194601" y="1460751"/>
            <a:chExt cx="2358991" cy="1080000"/>
          </a:xfrm>
        </p:grpSpPr>
        <p:pic>
          <p:nvPicPr>
            <p:cNvPr id="24" name="Picture 23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21D6D4C6-F172-401B-90DD-9B9D57F7D9B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73592" y="1460751"/>
              <a:ext cx="1080000" cy="108000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77D415C-AEA6-48C3-BD96-7A8142EE935C}"/>
                </a:ext>
              </a:extLst>
            </p:cNvPr>
            <p:cNvSpPr txBox="1"/>
            <p:nvPr/>
          </p:nvSpPr>
          <p:spPr>
            <a:xfrm>
              <a:off x="1194601" y="1692975"/>
              <a:ext cx="131752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700" dirty="0"/>
                <a:t>Technology roadmaps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6E62D54-68A2-4F22-A067-57AD8F45AC37}"/>
              </a:ext>
            </a:extLst>
          </p:cNvPr>
          <p:cNvGrpSpPr/>
          <p:nvPr/>
        </p:nvGrpSpPr>
        <p:grpSpPr>
          <a:xfrm>
            <a:off x="1192519" y="4951562"/>
            <a:ext cx="2361073" cy="1080000"/>
            <a:chOff x="1192519" y="4951562"/>
            <a:chExt cx="2361073" cy="1080000"/>
          </a:xfrm>
        </p:grpSpPr>
        <p:pic>
          <p:nvPicPr>
            <p:cNvPr id="7" name="Picture 6" descr="A picture containing object, clock&#10;&#10;Description automatically generated">
              <a:extLst>
                <a:ext uri="{FF2B5EF4-FFF2-40B4-BE49-F238E27FC236}">
                  <a16:creationId xmlns:a16="http://schemas.microsoft.com/office/drawing/2014/main" id="{627FAEDC-10C8-4586-93F5-A5E4EE9C887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3592" y="4951562"/>
              <a:ext cx="1080000" cy="1080000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210C808-9E25-43F5-92DC-C5420EFC081E}"/>
                </a:ext>
              </a:extLst>
            </p:cNvPr>
            <p:cNvSpPr txBox="1"/>
            <p:nvPr/>
          </p:nvSpPr>
          <p:spPr>
            <a:xfrm>
              <a:off x="1192519" y="5183786"/>
              <a:ext cx="111978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700" dirty="0"/>
                <a:t>Energy resources</a:t>
              </a:r>
            </a:p>
          </p:txBody>
        </p:sp>
      </p:grpSp>
      <p:pic>
        <p:nvPicPr>
          <p:cNvPr id="5" name="Picture 4" descr="A picture containing clock&#10;&#10;Description automatically generated">
            <a:extLst>
              <a:ext uri="{FF2B5EF4-FFF2-40B4-BE49-F238E27FC236}">
                <a16:creationId xmlns:a16="http://schemas.microsoft.com/office/drawing/2014/main" id="{A451A482-D43A-4E69-96D7-6A9B071570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878" y="3432677"/>
            <a:ext cx="648000" cy="648000"/>
          </a:xfrm>
          <a:prstGeom prst="rect">
            <a:avLst/>
          </a:prstGeom>
        </p:spPr>
      </p:pic>
      <p:pic>
        <p:nvPicPr>
          <p:cNvPr id="28" name="Picture 27" descr="A picture containing clock&#10;&#10;Description automatically generated">
            <a:extLst>
              <a:ext uri="{FF2B5EF4-FFF2-40B4-BE49-F238E27FC236}">
                <a16:creationId xmlns:a16="http://schemas.microsoft.com/office/drawing/2014/main" id="{C46EC7B6-DC73-4D56-A4E7-3A83D53BD4F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00000">
            <a:off x="3792878" y="2260681"/>
            <a:ext cx="648000" cy="648000"/>
          </a:xfrm>
          <a:prstGeom prst="rect">
            <a:avLst/>
          </a:prstGeom>
        </p:spPr>
      </p:pic>
      <p:pic>
        <p:nvPicPr>
          <p:cNvPr id="30" name="Picture 29" descr="A picture containing clock&#10;&#10;Description automatically generated">
            <a:extLst>
              <a:ext uri="{FF2B5EF4-FFF2-40B4-BE49-F238E27FC236}">
                <a16:creationId xmlns:a16="http://schemas.microsoft.com/office/drawing/2014/main" id="{4CFC80BD-A7AE-48FC-92F5-E882303FBD6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 flipV="1">
            <a:off x="3792878" y="4604672"/>
            <a:ext cx="648000" cy="648000"/>
          </a:xfrm>
          <a:prstGeom prst="rect">
            <a:avLst/>
          </a:prstGeom>
        </p:spPr>
      </p:pic>
      <p:pic>
        <p:nvPicPr>
          <p:cNvPr id="35" name="Picture 34" descr="A picture containing clock&#10;&#10;Description automatically generated">
            <a:extLst>
              <a:ext uri="{FF2B5EF4-FFF2-40B4-BE49-F238E27FC236}">
                <a16:creationId xmlns:a16="http://schemas.microsoft.com/office/drawing/2014/main" id="{05A626B3-6C99-491A-8B23-6A85947FF17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2897" y="3432677"/>
            <a:ext cx="648000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580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AF97096-BF27-43F6-A16F-1BB1D9907741}"/>
              </a:ext>
            </a:extLst>
          </p:cNvPr>
          <p:cNvSpPr/>
          <p:nvPr/>
        </p:nvSpPr>
        <p:spPr>
          <a:xfrm>
            <a:off x="602392" y="1469840"/>
            <a:ext cx="3533887" cy="5024927"/>
          </a:xfrm>
          <a:prstGeom prst="roundRect">
            <a:avLst>
              <a:gd name="adj" fmla="val 4902"/>
            </a:avLst>
          </a:prstGeom>
          <a:solidFill>
            <a:schemeClr val="accent6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E012CB1-F070-4BAC-AD19-DADE88576DFC}"/>
              </a:ext>
            </a:extLst>
          </p:cNvPr>
          <p:cNvGrpSpPr/>
          <p:nvPr/>
        </p:nvGrpSpPr>
        <p:grpSpPr>
          <a:xfrm>
            <a:off x="1035583" y="3324335"/>
            <a:ext cx="2769490" cy="900000"/>
            <a:chOff x="834114" y="3305616"/>
            <a:chExt cx="2769490" cy="900000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AD5F460C-C3EB-4669-A4EF-2A4C4DEDD40E}"/>
                </a:ext>
              </a:extLst>
            </p:cNvPr>
            <p:cNvSpPr/>
            <p:nvPr/>
          </p:nvSpPr>
          <p:spPr>
            <a:xfrm>
              <a:off x="1732831" y="3494006"/>
              <a:ext cx="187077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Electricity</a:t>
              </a:r>
              <a:r>
                <a:rPr kumimoji="0" lang="en-GB" sz="14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</a:t>
              </a:r>
            </a:p>
            <a:p>
              <a:pPr>
                <a:defRPr/>
              </a:pPr>
              <a:r>
                <a:rPr kumimoji="0" lang="en-GB" sz="14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600-800TWh</a:t>
              </a:r>
              <a:endPara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FF968AD5-07D1-40F0-8551-3AF27B67AA91}"/>
                </a:ext>
              </a:extLst>
            </p:cNvPr>
            <p:cNvGrpSpPr/>
            <p:nvPr/>
          </p:nvGrpSpPr>
          <p:grpSpPr>
            <a:xfrm>
              <a:off x="834114" y="3305616"/>
              <a:ext cx="900000" cy="900000"/>
              <a:chOff x="2007124" y="3169794"/>
              <a:chExt cx="1080937" cy="1080000"/>
            </a:xfrm>
          </p:grpSpPr>
          <p:pic>
            <p:nvPicPr>
              <p:cNvPr id="51" name="Picture 50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5F7DF01D-7DA6-4962-92D2-33CBB3B83AD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2025637" y="3170097"/>
                <a:ext cx="1042370" cy="1079395"/>
              </a:xfrm>
              <a:prstGeom prst="rect">
                <a:avLst/>
              </a:prstGeom>
            </p:spPr>
          </p:pic>
          <p:pic>
            <p:nvPicPr>
              <p:cNvPr id="52" name="Picture 51" descr="A picture containing object, clock&#10;&#10;Description automatically generated">
                <a:extLst>
                  <a:ext uri="{FF2B5EF4-FFF2-40B4-BE49-F238E27FC236}">
                    <a16:creationId xmlns:a16="http://schemas.microsoft.com/office/drawing/2014/main" id="{9427B4E7-31BB-419B-BAF4-4AC7815B8A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152D36"/>
                  </a:clrFrom>
                  <a:clrTo>
                    <a:srgbClr val="152D36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08061" y="3169794"/>
                <a:ext cx="1080000" cy="1080000"/>
              </a:xfrm>
              <a:prstGeom prst="rect">
                <a:avLst/>
              </a:prstGeom>
            </p:spPr>
          </p:pic>
        </p:grp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18A9E3F-9B68-4B84-8AE5-AE165C43C2C7}"/>
              </a:ext>
            </a:extLst>
          </p:cNvPr>
          <p:cNvGrpSpPr/>
          <p:nvPr/>
        </p:nvGrpSpPr>
        <p:grpSpPr>
          <a:xfrm>
            <a:off x="1035584" y="4364557"/>
            <a:ext cx="2765754" cy="900000"/>
            <a:chOff x="834115" y="4345838"/>
            <a:chExt cx="2765754" cy="900000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2F3514C-4817-4982-80BB-EBEEFB348248}"/>
                </a:ext>
              </a:extLst>
            </p:cNvPr>
            <p:cNvSpPr/>
            <p:nvPr/>
          </p:nvSpPr>
          <p:spPr>
            <a:xfrm>
              <a:off x="1729096" y="4531775"/>
              <a:ext cx="187077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Hydrogen</a:t>
              </a:r>
              <a:r>
                <a:rPr kumimoji="0" lang="en-GB" sz="14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</a:t>
              </a:r>
            </a:p>
            <a:p>
              <a:pPr>
                <a:defRPr/>
              </a:pPr>
              <a:r>
                <a:rPr kumimoji="0" lang="en-GB" sz="14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200-300TWh</a:t>
              </a:r>
              <a:endPara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CA96DBEF-1D71-4ABD-BCFB-636DB26E7B95}"/>
                </a:ext>
              </a:extLst>
            </p:cNvPr>
            <p:cNvGrpSpPr/>
            <p:nvPr/>
          </p:nvGrpSpPr>
          <p:grpSpPr>
            <a:xfrm>
              <a:off x="834115" y="4345838"/>
              <a:ext cx="900000" cy="900000"/>
              <a:chOff x="2003585" y="4804503"/>
              <a:chExt cx="1082330" cy="1080000"/>
            </a:xfrm>
          </p:grpSpPr>
          <p:pic>
            <p:nvPicPr>
              <p:cNvPr id="56" name="Picture 55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B691B270-D91B-46DD-A045-069C00DD94D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2025033" y="4808902"/>
                <a:ext cx="1042370" cy="1079395"/>
              </a:xfrm>
              <a:prstGeom prst="rect">
                <a:avLst/>
              </a:prstGeom>
            </p:spPr>
          </p:pic>
          <p:pic>
            <p:nvPicPr>
              <p:cNvPr id="57" name="Picture 56" descr="A picture containing drawing&#10;&#10;Description automatically generated">
                <a:extLst>
                  <a:ext uri="{FF2B5EF4-FFF2-40B4-BE49-F238E27FC236}">
                    <a16:creationId xmlns:a16="http://schemas.microsoft.com/office/drawing/2014/main" id="{239BAEB3-0DA4-4FC1-B3D0-23ADEA12F0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clrChange>
                  <a:clrFrom>
                    <a:srgbClr val="152D36"/>
                  </a:clrFrom>
                  <a:clrTo>
                    <a:srgbClr val="152D36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03585" y="4804503"/>
                <a:ext cx="1077065" cy="1080000"/>
              </a:xfrm>
              <a:prstGeom prst="rect">
                <a:avLst/>
              </a:prstGeom>
            </p:spPr>
          </p:pic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76EC780-9C54-461A-A49C-EF925776556A}"/>
              </a:ext>
            </a:extLst>
          </p:cNvPr>
          <p:cNvGrpSpPr/>
          <p:nvPr/>
        </p:nvGrpSpPr>
        <p:grpSpPr>
          <a:xfrm>
            <a:off x="1035583" y="5379535"/>
            <a:ext cx="2775791" cy="900000"/>
            <a:chOff x="829096" y="5409791"/>
            <a:chExt cx="2775791" cy="900000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810926D9-6583-4ECA-A0E8-B7CAB86DEEFC}"/>
                </a:ext>
              </a:extLst>
            </p:cNvPr>
            <p:cNvSpPr/>
            <p:nvPr/>
          </p:nvSpPr>
          <p:spPr>
            <a:xfrm>
              <a:off x="1734114" y="5598181"/>
              <a:ext cx="187077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kumimoji="0" lang="en-GB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District Heat</a:t>
              </a:r>
              <a:r>
                <a:rPr kumimoji="0" lang="en-GB" sz="14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 </a:t>
              </a:r>
            </a:p>
            <a:p>
              <a:pPr>
                <a:defRPr/>
              </a:pPr>
              <a:r>
                <a:rPr kumimoji="0" lang="en-GB" sz="14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+mn-ea"/>
                  <a:cs typeface="+mn-cs"/>
                </a:rPr>
                <a:t>Up to 150TWh</a:t>
              </a:r>
              <a:endPara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C35A25B7-1C2A-46D2-AF43-D17AB1B1CD6B}"/>
                </a:ext>
              </a:extLst>
            </p:cNvPr>
            <p:cNvGrpSpPr/>
            <p:nvPr/>
          </p:nvGrpSpPr>
          <p:grpSpPr>
            <a:xfrm>
              <a:off x="829096" y="5409791"/>
              <a:ext cx="900000" cy="900000"/>
              <a:chOff x="2003585" y="1512175"/>
              <a:chExt cx="1082934" cy="1080000"/>
            </a:xfrm>
          </p:grpSpPr>
          <p:pic>
            <p:nvPicPr>
              <p:cNvPr id="41" name="Picture 40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52DE2432-F787-41E7-B102-FBEDC7B1DA1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2025637" y="1512478"/>
                <a:ext cx="1042370" cy="1079395"/>
              </a:xfrm>
              <a:prstGeom prst="rect">
                <a:avLst/>
              </a:prstGeom>
            </p:spPr>
          </p:pic>
          <p:pic>
            <p:nvPicPr>
              <p:cNvPr id="42" name="Picture 41" descr="A picture containing clock, drawing&#10;&#10;Description automatically generated">
                <a:extLst>
                  <a:ext uri="{FF2B5EF4-FFF2-40B4-BE49-F238E27FC236}">
                    <a16:creationId xmlns:a16="http://schemas.microsoft.com/office/drawing/2014/main" id="{732D4EA2-F2ED-4979-917C-9E4528F4FF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clrChange>
                  <a:clrFrom>
                    <a:srgbClr val="152D36"/>
                  </a:clrFrom>
                  <a:clrTo>
                    <a:srgbClr val="152D36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03585" y="1512175"/>
                <a:ext cx="1080000" cy="1080000"/>
              </a:xfrm>
              <a:prstGeom prst="rect">
                <a:avLst/>
              </a:prstGeom>
            </p:spPr>
          </p:pic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273861D-C242-4143-994C-F1FA87521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817" y="255655"/>
            <a:ext cx="6585050" cy="646331"/>
          </a:xfrm>
        </p:spPr>
        <p:txBody>
          <a:bodyPr/>
          <a:lstStyle/>
          <a:p>
            <a:r>
              <a:rPr lang="en-GB" spc="0" dirty="0"/>
              <a:t>Three zero carbon vectors require unprecedented scale-up to displace fossil fuels for final energy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1B628B-8103-4A6B-9091-AAE3EF4198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13994-E38F-4BB4-A257-6815BBC3FB08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FCF4A3D-B575-49D7-B274-89547F128C4B}"/>
              </a:ext>
            </a:extLst>
          </p:cNvPr>
          <p:cNvSpPr txBox="1">
            <a:spLocks/>
          </p:cNvSpPr>
          <p:nvPr/>
        </p:nvSpPr>
        <p:spPr>
          <a:xfrm>
            <a:off x="771771" y="1581911"/>
            <a:ext cx="1766559" cy="33855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/>
              <a:t>Could mean: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6A1676B-132E-4887-8835-4A8476F97060}"/>
              </a:ext>
            </a:extLst>
          </p:cNvPr>
          <p:cNvSpPr/>
          <p:nvPr/>
        </p:nvSpPr>
        <p:spPr>
          <a:xfrm>
            <a:off x="1736553" y="2082982"/>
            <a:ext cx="228309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Unabated Fossil Fuel consumption down from </a:t>
            </a:r>
            <a:r>
              <a:rPr kumimoji="0" lang="en-GB" sz="1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~1500TWh to &lt;300TWh</a:t>
            </a:r>
            <a:endParaRPr kumimoji="0" lang="en-GB" sz="1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Segoe UI"/>
              <a:ea typeface="+mn-ea"/>
              <a:cs typeface="+mn-cs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E773A01-2B51-4C49-9D28-D59A36457AE1}"/>
              </a:ext>
            </a:extLst>
          </p:cNvPr>
          <p:cNvCxnSpPr>
            <a:cxnSpLocks/>
          </p:cNvCxnSpPr>
          <p:nvPr/>
        </p:nvCxnSpPr>
        <p:spPr>
          <a:xfrm flipH="1">
            <a:off x="1160206" y="3096437"/>
            <a:ext cx="252654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picture containing drawing&#10;&#10;Description automatically generated">
            <a:extLst>
              <a:ext uri="{FF2B5EF4-FFF2-40B4-BE49-F238E27FC236}">
                <a16:creationId xmlns:a16="http://schemas.microsoft.com/office/drawing/2014/main" id="{7C748742-FA73-4136-BEAE-551ADEF2663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998" y="2007183"/>
            <a:ext cx="897555" cy="900000"/>
          </a:xfrm>
          <a:prstGeom prst="rect">
            <a:avLst/>
          </a:prstGeom>
        </p:spPr>
      </p:pic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3C8DF34A-EBB3-445F-81FE-5A0EFC71EE0F}"/>
              </a:ext>
            </a:extLst>
          </p:cNvPr>
          <p:cNvGraphicFramePr>
            <a:graphicFrameLocks/>
          </p:cNvGraphicFramePr>
          <p:nvPr/>
        </p:nvGraphicFramePr>
        <p:xfrm>
          <a:off x="4447361" y="1920465"/>
          <a:ext cx="7216723" cy="404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2122404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CB94C5-E6E9-4049-A0FB-5E83293C43C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13994-E38F-4BB4-A257-6815BBC3FB08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F439184-4AC9-4C6A-A7EC-BF72762E8518}"/>
              </a:ext>
            </a:extLst>
          </p:cNvPr>
          <p:cNvSpPr/>
          <p:nvPr/>
        </p:nvSpPr>
        <p:spPr>
          <a:xfrm>
            <a:off x="3647594" y="2736502"/>
            <a:ext cx="48968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200" b="1" spc="300"/>
              <a:t>THREE VECTORS FOR NET ZERO</a:t>
            </a:r>
          </a:p>
        </p:txBody>
      </p:sp>
    </p:spTree>
    <p:extLst>
      <p:ext uri="{BB962C8B-B14F-4D97-AF65-F5344CB8AC3E}">
        <p14:creationId xmlns:p14="http://schemas.microsoft.com/office/powerpoint/2010/main" val="125694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0A671-4CF2-47AB-92A1-85D195C958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817" y="255655"/>
            <a:ext cx="7920000" cy="646331"/>
          </a:xfrm>
        </p:spPr>
        <p:txBody>
          <a:bodyPr/>
          <a:lstStyle/>
          <a:p>
            <a:r>
              <a:rPr lang="en-GB">
                <a:solidFill>
                  <a:schemeClr val="accent5"/>
                </a:solidFill>
              </a:rPr>
              <a:t>ELECTRICITY</a:t>
            </a:r>
            <a:r>
              <a:rPr lang="en-GB"/>
              <a:t> </a:t>
            </a:r>
            <a:r>
              <a:rPr lang="en-GB">
                <a:solidFill>
                  <a:schemeClr val="accent5"/>
                </a:solidFill>
              </a:rPr>
              <a:t>GENERATION</a:t>
            </a:r>
            <a:r>
              <a:rPr lang="en-GB"/>
              <a:t> </a:t>
            </a:r>
            <a:r>
              <a:rPr lang="en-GB" spc="0"/>
              <a:t>may have to double to ~600TWh </a:t>
            </a:r>
            <a:br>
              <a:rPr lang="en-GB" spc="0"/>
            </a:br>
            <a:r>
              <a:rPr lang="en-GB" spc="0"/>
              <a:t>(or even treble if supporting electrolysis for H</a:t>
            </a:r>
            <a:r>
              <a:rPr lang="en-GB" spc="0" baseline="-25000"/>
              <a:t>2</a:t>
            </a:r>
            <a:r>
              <a:rPr lang="en-GB" spc="0"/>
              <a:t>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8C2869-2575-4C54-A718-EDA12E1CE8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13994-E38F-4BB4-A257-6815BBC3FB08}" type="slidenum">
              <a:rPr lang="en-GB" smtClean="0"/>
              <a:pPr/>
              <a:t>6</a:t>
            </a:fld>
            <a:endParaRPr lang="en-GB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FCD7A5A-1805-42C9-B128-C898B2DC0FC5}"/>
              </a:ext>
            </a:extLst>
          </p:cNvPr>
          <p:cNvGrpSpPr/>
          <p:nvPr/>
        </p:nvGrpSpPr>
        <p:grpSpPr>
          <a:xfrm>
            <a:off x="742462" y="1869592"/>
            <a:ext cx="8685235" cy="1308153"/>
            <a:chOff x="742462" y="1869592"/>
            <a:chExt cx="8685235" cy="1308153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6F877BAA-F330-42A8-9E16-9352C98D52D8}"/>
                </a:ext>
              </a:extLst>
            </p:cNvPr>
            <p:cNvSpPr/>
            <p:nvPr/>
          </p:nvSpPr>
          <p:spPr>
            <a:xfrm>
              <a:off x="742463" y="2176080"/>
              <a:ext cx="4103412" cy="923330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b="1">
                  <a:solidFill>
                    <a:schemeClr val="tx1"/>
                  </a:solidFill>
                </a:rPr>
                <a:t>= 550TWh (</a:t>
              </a:r>
              <a:r>
                <a:rPr lang="en-GB" b="1" i="1">
                  <a:solidFill>
                    <a:schemeClr val="tx1"/>
                  </a:solidFill>
                </a:rPr>
                <a:t>160GW</a:t>
              </a:r>
              <a:r>
                <a:rPr lang="en-GB" i="1">
                  <a:solidFill>
                    <a:schemeClr val="tx1"/>
                  </a:solidFill>
                </a:rPr>
                <a:t> Capacity</a:t>
              </a:r>
              <a:r>
                <a:rPr lang="en-GB">
                  <a:solidFill>
                    <a:schemeClr val="tx1"/>
                  </a:solidFill>
                </a:rPr>
                <a:t>) Balance of renewables </a:t>
              </a:r>
            </a:p>
            <a:p>
              <a:r>
                <a:rPr lang="en-GB">
                  <a:solidFill>
                    <a:schemeClr val="tx1"/>
                  </a:solidFill>
                </a:rPr>
                <a:t>and nuclear </a:t>
              </a: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E03A021D-18A0-413A-BBF4-B022A85BCC4D}"/>
                </a:ext>
              </a:extLst>
            </p:cNvPr>
            <p:cNvSpPr/>
            <p:nvPr/>
          </p:nvSpPr>
          <p:spPr>
            <a:xfrm>
              <a:off x="5324553" y="2176080"/>
              <a:ext cx="4103144" cy="92333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GB" b="1">
                  <a:solidFill>
                    <a:schemeClr val="tx1"/>
                  </a:solidFill>
                </a:rPr>
                <a:t>= 700TWh </a:t>
              </a:r>
              <a:r>
                <a:rPr lang="en-GB">
                  <a:solidFill>
                    <a:schemeClr val="tx1"/>
                  </a:solidFill>
                </a:rPr>
                <a:t>(</a:t>
              </a:r>
              <a:r>
                <a:rPr lang="en-GB" b="1" i="1">
                  <a:solidFill>
                    <a:schemeClr val="tx1"/>
                  </a:solidFill>
                </a:rPr>
                <a:t>280GW </a:t>
              </a:r>
              <a:r>
                <a:rPr lang="en-GB" i="1">
                  <a:solidFill>
                    <a:schemeClr val="tx1"/>
                  </a:solidFill>
                </a:rPr>
                <a:t>Capacity</a:t>
              </a:r>
              <a:r>
                <a:rPr lang="en-GB">
                  <a:solidFill>
                    <a:schemeClr val="tx1"/>
                  </a:solidFill>
                </a:rPr>
                <a:t>) </a:t>
              </a:r>
            </a:p>
            <a:p>
              <a:pPr algn="r"/>
              <a:r>
                <a:rPr lang="en-GB">
                  <a:solidFill>
                    <a:schemeClr val="tx1"/>
                  </a:solidFill>
                </a:rPr>
                <a:t>High renewables case </a:t>
              </a:r>
            </a:p>
            <a:p>
              <a:pPr algn="r"/>
              <a:r>
                <a:rPr lang="en-GB">
                  <a:solidFill>
                    <a:schemeClr val="tx1"/>
                  </a:solidFill>
                </a:rPr>
                <a:t>(includes demand for electrolysis)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D3F41663-02D8-4003-A183-BD85C862AEC5}"/>
                </a:ext>
              </a:extLst>
            </p:cNvPr>
            <p:cNvSpPr/>
            <p:nvPr/>
          </p:nvSpPr>
          <p:spPr>
            <a:xfrm>
              <a:off x="742462" y="1869592"/>
              <a:ext cx="1987486" cy="306488"/>
            </a:xfrm>
            <a:prstGeom prst="roundRect">
              <a:avLst>
                <a:gd name="adj" fmla="val 3555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b="1">
                  <a:solidFill>
                    <a:schemeClr val="tx1"/>
                  </a:solidFill>
                </a:rPr>
                <a:t>2050 Clockwork</a:t>
              </a:r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707482D8-DC63-4C76-8A0A-0CD367950318}"/>
                </a:ext>
              </a:extLst>
            </p:cNvPr>
            <p:cNvSpPr/>
            <p:nvPr/>
          </p:nvSpPr>
          <p:spPr>
            <a:xfrm>
              <a:off x="7440480" y="1869592"/>
              <a:ext cx="1987217" cy="306488"/>
            </a:xfrm>
            <a:prstGeom prst="roundRect">
              <a:avLst>
                <a:gd name="adj" fmla="val 3555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b="1">
                  <a:solidFill>
                    <a:schemeClr val="tx1"/>
                  </a:solidFill>
                </a:rPr>
                <a:t>2050 Patchwork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E6D75AD8-FC83-438C-80C4-CF383FE14090}"/>
                </a:ext>
              </a:extLst>
            </p:cNvPr>
            <p:cNvGrpSpPr/>
            <p:nvPr/>
          </p:nvGrpSpPr>
          <p:grpSpPr>
            <a:xfrm>
              <a:off x="4543841" y="2097745"/>
              <a:ext cx="1080937" cy="1080000"/>
              <a:chOff x="2007124" y="3169794"/>
              <a:chExt cx="1080937" cy="1080000"/>
            </a:xfrm>
          </p:grpSpPr>
          <p:pic>
            <p:nvPicPr>
              <p:cNvPr id="18" name="Picture 17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A7CCFD46-CBAF-429F-AB3E-62CA5A20BF3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2025637" y="3170097"/>
                <a:ext cx="1042370" cy="1079395"/>
              </a:xfrm>
              <a:prstGeom prst="rect">
                <a:avLst/>
              </a:prstGeom>
            </p:spPr>
          </p:pic>
          <p:pic>
            <p:nvPicPr>
              <p:cNvPr id="19" name="Picture 18" descr="A picture containing object, clock&#10;&#10;Description automatically generated">
                <a:extLst>
                  <a:ext uri="{FF2B5EF4-FFF2-40B4-BE49-F238E27FC236}">
                    <a16:creationId xmlns:a16="http://schemas.microsoft.com/office/drawing/2014/main" id="{D76E4ABA-E08B-400D-A61E-A2D915F4D1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152D36"/>
                  </a:clrFrom>
                  <a:clrTo>
                    <a:srgbClr val="152D36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08061" y="3169794"/>
                <a:ext cx="1080000" cy="1080000"/>
              </a:xfrm>
              <a:prstGeom prst="rect">
                <a:avLst/>
              </a:prstGeom>
            </p:spPr>
          </p:pic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72AB0A2-D6BB-4902-B521-3FA5DC004573}"/>
              </a:ext>
            </a:extLst>
          </p:cNvPr>
          <p:cNvSpPr txBox="1"/>
          <p:nvPr/>
        </p:nvSpPr>
        <p:spPr>
          <a:xfrm>
            <a:off x="742462" y="3484233"/>
            <a:ext cx="2452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/>
              <a:t>Innovation priorities: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38F1FD41-ECBF-4843-8439-AF8F1DB01D0C}"/>
              </a:ext>
            </a:extLst>
          </p:cNvPr>
          <p:cNvSpPr/>
          <p:nvPr/>
        </p:nvSpPr>
        <p:spPr>
          <a:xfrm>
            <a:off x="742462" y="3931900"/>
            <a:ext cx="9089292" cy="4356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>
                <a:solidFill>
                  <a:schemeClr val="tx1"/>
                </a:solidFill>
              </a:rPr>
              <a:t>Wind</a:t>
            </a:r>
            <a:r>
              <a:rPr lang="en-GB" sz="1600">
                <a:solidFill>
                  <a:schemeClr val="tx1"/>
                </a:solidFill>
              </a:rPr>
              <a:t>: RD&amp;D for floating turbines, further deployment of fixed offshore, and expansion of onshore.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4B5B5FB-9CA9-4642-B743-EB9F0D46BA6D}"/>
              </a:ext>
            </a:extLst>
          </p:cNvPr>
          <p:cNvSpPr/>
          <p:nvPr/>
        </p:nvSpPr>
        <p:spPr>
          <a:xfrm>
            <a:off x="742462" y="4498129"/>
            <a:ext cx="9089292" cy="435600"/>
          </a:xfrm>
          <a:prstGeom prst="roundRect">
            <a:avLst>
              <a:gd name="adj" fmla="val 9956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>
                <a:solidFill>
                  <a:schemeClr val="tx1"/>
                </a:solidFill>
              </a:rPr>
              <a:t>Nuclear</a:t>
            </a:r>
            <a:r>
              <a:rPr lang="en-GB" sz="1600">
                <a:solidFill>
                  <a:schemeClr val="tx1"/>
                </a:solidFill>
              </a:rPr>
              <a:t>: requires a shared focus on key characteristics of low cost and high quality construction.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ACAC361F-6238-4A7C-88E3-5F150E65D602}"/>
              </a:ext>
            </a:extLst>
          </p:cNvPr>
          <p:cNvSpPr/>
          <p:nvPr/>
        </p:nvSpPr>
        <p:spPr>
          <a:xfrm>
            <a:off x="742462" y="5064358"/>
            <a:ext cx="9089292" cy="610967"/>
          </a:xfrm>
          <a:prstGeom prst="roundRect">
            <a:avLst>
              <a:gd name="adj" fmla="val 9956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>
                <a:solidFill>
                  <a:schemeClr val="tx1"/>
                </a:solidFill>
              </a:rPr>
              <a:t>Power CCS</a:t>
            </a:r>
            <a:r>
              <a:rPr lang="en-GB" sz="1600">
                <a:solidFill>
                  <a:schemeClr val="tx1"/>
                </a:solidFill>
              </a:rPr>
              <a:t>: high capture rates to minimise residual emissions, but likely to face capture rate penalty if operating flexibly. Emissions headroom in the wider system also key.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88AF54DA-3213-481C-AB1D-68E56C5E7CB3}"/>
              </a:ext>
            </a:extLst>
          </p:cNvPr>
          <p:cNvSpPr/>
          <p:nvPr/>
        </p:nvSpPr>
        <p:spPr>
          <a:xfrm>
            <a:off x="742462" y="5805954"/>
            <a:ext cx="9089292" cy="610967"/>
          </a:xfrm>
          <a:prstGeom prst="roundRect">
            <a:avLst>
              <a:gd name="adj" fmla="val 9956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>
                <a:solidFill>
                  <a:schemeClr val="tx1"/>
                </a:solidFill>
              </a:rPr>
              <a:t>Storage and Flexibility</a:t>
            </a:r>
            <a:r>
              <a:rPr lang="en-GB" sz="1600">
                <a:solidFill>
                  <a:schemeClr val="tx1"/>
                </a:solidFill>
              </a:rPr>
              <a:t>:</a:t>
            </a:r>
            <a:r>
              <a:rPr lang="en-GB" sz="1600" b="1">
                <a:solidFill>
                  <a:schemeClr val="tx1"/>
                </a:solidFill>
              </a:rPr>
              <a:t> </a:t>
            </a:r>
            <a:r>
              <a:rPr lang="en-GB" sz="1600">
                <a:solidFill>
                  <a:schemeClr val="tx1"/>
                </a:solidFill>
              </a:rPr>
              <a:t>we will publish analysis as part of our ongoing Net Zero Insights programme.</a:t>
            </a:r>
          </a:p>
        </p:txBody>
      </p:sp>
    </p:spTree>
    <p:extLst>
      <p:ext uri="{BB962C8B-B14F-4D97-AF65-F5344CB8AC3E}">
        <p14:creationId xmlns:p14="http://schemas.microsoft.com/office/powerpoint/2010/main" val="1818440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8019F-4BF5-456D-9601-B57E65AB4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817" y="255655"/>
            <a:ext cx="7133689" cy="646331"/>
          </a:xfrm>
        </p:spPr>
        <p:txBody>
          <a:bodyPr/>
          <a:lstStyle/>
          <a:p>
            <a:r>
              <a:rPr lang="en-GB">
                <a:solidFill>
                  <a:schemeClr val="accent5"/>
                </a:solidFill>
              </a:rPr>
              <a:t>HYDROGEN</a:t>
            </a:r>
            <a:r>
              <a:rPr lang="en-GB"/>
              <a:t> economy needed for up to 300TWh per year, (roughly equivalent to electricity today)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214711-245C-4290-A76F-420B193F3C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13994-E38F-4BB4-A257-6815BBC3FB08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4D5D05-45D2-45D0-828F-0553402B8824}"/>
              </a:ext>
            </a:extLst>
          </p:cNvPr>
          <p:cNvSpPr txBox="1"/>
          <p:nvPr/>
        </p:nvSpPr>
        <p:spPr>
          <a:xfrm>
            <a:off x="883854" y="3659009"/>
            <a:ext cx="2452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/>
              <a:t>Innovation priorities: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E034275-EF0F-46DA-AE07-412AD2926DF8}"/>
              </a:ext>
            </a:extLst>
          </p:cNvPr>
          <p:cNvGrpSpPr/>
          <p:nvPr/>
        </p:nvGrpSpPr>
        <p:grpSpPr>
          <a:xfrm>
            <a:off x="883854" y="1869592"/>
            <a:ext cx="6917260" cy="1308153"/>
            <a:chOff x="2397762" y="1809036"/>
            <a:chExt cx="6917260" cy="1308153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CF29463B-5E93-41F4-B611-32B3A7F7B5C6}"/>
                </a:ext>
              </a:extLst>
            </p:cNvPr>
            <p:cNvSpPr/>
            <p:nvPr/>
          </p:nvSpPr>
          <p:spPr>
            <a:xfrm>
              <a:off x="2398029" y="2115524"/>
              <a:ext cx="3219291" cy="923330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b="1">
                  <a:solidFill>
                    <a:schemeClr val="tx1"/>
                  </a:solidFill>
                </a:rPr>
                <a:t>= 250TWh</a:t>
              </a:r>
            </a:p>
            <a:p>
              <a:r>
                <a:rPr lang="en-GB">
                  <a:solidFill>
                    <a:schemeClr val="tx1"/>
                  </a:solidFill>
                </a:rPr>
                <a:t>Majority from SMR+CCS, </a:t>
              </a:r>
            </a:p>
            <a:p>
              <a:r>
                <a:rPr lang="en-GB">
                  <a:solidFill>
                    <a:schemeClr val="tx1"/>
                  </a:solidFill>
                </a:rPr>
                <a:t>supplemented by BECCS</a:t>
              </a:r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A9C7B7B7-D622-4C77-BEA2-1EAFE2D570C1}"/>
                </a:ext>
              </a:extLst>
            </p:cNvPr>
            <p:cNvSpPr/>
            <p:nvPr/>
          </p:nvSpPr>
          <p:spPr>
            <a:xfrm>
              <a:off x="6095999" y="2115524"/>
              <a:ext cx="3219023" cy="923330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GB" b="1">
                  <a:solidFill>
                    <a:schemeClr val="tx1"/>
                  </a:solidFill>
                </a:rPr>
                <a:t>= 185TWh</a:t>
              </a:r>
            </a:p>
            <a:p>
              <a:pPr algn="r"/>
              <a:r>
                <a:rPr lang="en-GB">
                  <a:solidFill>
                    <a:schemeClr val="tx1"/>
                  </a:solidFill>
                </a:rPr>
                <a:t>Majority from Electrolysis, </a:t>
              </a:r>
            </a:p>
            <a:p>
              <a:pPr algn="r"/>
              <a:r>
                <a:rPr lang="en-GB">
                  <a:solidFill>
                    <a:schemeClr val="tx1"/>
                  </a:solidFill>
                </a:rPr>
                <a:t>supplemented by BECCS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1425C1F-A87E-4CA7-9A8B-37411811A5D2}"/>
                </a:ext>
              </a:extLst>
            </p:cNvPr>
            <p:cNvGrpSpPr/>
            <p:nvPr/>
          </p:nvGrpSpPr>
          <p:grpSpPr>
            <a:xfrm>
              <a:off x="5316828" y="2037189"/>
              <a:ext cx="1079664" cy="1080000"/>
              <a:chOff x="8341654" y="528301"/>
              <a:chExt cx="1079664" cy="1080000"/>
            </a:xfrm>
          </p:grpSpPr>
          <p:pic>
            <p:nvPicPr>
              <p:cNvPr id="11" name="Picture 10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6DD6552F-C1FA-46AD-9A4A-B2E445F3D45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8360167" y="531378"/>
                <a:ext cx="1042370" cy="1079395"/>
              </a:xfrm>
              <a:prstGeom prst="rect">
                <a:avLst/>
              </a:prstGeom>
            </p:spPr>
          </p:pic>
          <p:pic>
            <p:nvPicPr>
              <p:cNvPr id="12" name="Picture 11" descr="A picture containing drawing, mirror, game&#10;&#10;Description automatically generated">
                <a:extLst>
                  <a:ext uri="{FF2B5EF4-FFF2-40B4-BE49-F238E27FC236}">
                    <a16:creationId xmlns:a16="http://schemas.microsoft.com/office/drawing/2014/main" id="{5B219BEF-64C9-444E-A170-FB36A47E69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344253" y="528301"/>
                <a:ext cx="1077065" cy="1080000"/>
              </a:xfrm>
              <a:prstGeom prst="rect">
                <a:avLst/>
              </a:prstGeom>
            </p:spPr>
          </p:pic>
        </p:grp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28E19DEC-7FB4-43A2-A378-9940DD860F2E}"/>
                </a:ext>
              </a:extLst>
            </p:cNvPr>
            <p:cNvSpPr/>
            <p:nvPr/>
          </p:nvSpPr>
          <p:spPr>
            <a:xfrm>
              <a:off x="2397762" y="1809036"/>
              <a:ext cx="1987486" cy="306488"/>
            </a:xfrm>
            <a:prstGeom prst="roundRect">
              <a:avLst>
                <a:gd name="adj" fmla="val 3555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b="1">
                  <a:solidFill>
                    <a:schemeClr val="tx1"/>
                  </a:solidFill>
                </a:rPr>
                <a:t>2050 Clockwork</a:t>
              </a:r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B1318D5C-D40C-4969-A089-92DB02D09F8F}"/>
                </a:ext>
              </a:extLst>
            </p:cNvPr>
            <p:cNvSpPr/>
            <p:nvPr/>
          </p:nvSpPr>
          <p:spPr>
            <a:xfrm>
              <a:off x="7327805" y="1809036"/>
              <a:ext cx="1987217" cy="306488"/>
            </a:xfrm>
            <a:prstGeom prst="roundRect">
              <a:avLst>
                <a:gd name="adj" fmla="val 35556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b="1">
                  <a:solidFill>
                    <a:schemeClr val="tx1"/>
                  </a:solidFill>
                </a:rPr>
                <a:t>2050 Patchwork</a:t>
              </a:r>
            </a:p>
          </p:txBody>
        </p:sp>
      </p:grp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5E9B29F-007C-4713-88E1-DAB83EAFFB65}"/>
              </a:ext>
            </a:extLst>
          </p:cNvPr>
          <p:cNvSpPr/>
          <p:nvPr/>
        </p:nvSpPr>
        <p:spPr>
          <a:xfrm>
            <a:off x="883854" y="4106676"/>
            <a:ext cx="7943685" cy="43542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>
                <a:solidFill>
                  <a:schemeClr val="tx1"/>
                </a:solidFill>
              </a:rPr>
              <a:t>Biomass gasification </a:t>
            </a:r>
            <a:r>
              <a:rPr lang="en-GB" sz="1600">
                <a:solidFill>
                  <a:schemeClr val="tx1"/>
                </a:solidFill>
              </a:rPr>
              <a:t>with CCS.</a:t>
            </a:r>
            <a:endParaRPr lang="en-GB" sz="1600" b="1">
              <a:solidFill>
                <a:schemeClr val="tx1"/>
              </a:solidFill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19422351-E3AA-4423-A9F2-4772FBE6DD97}"/>
              </a:ext>
            </a:extLst>
          </p:cNvPr>
          <p:cNvSpPr/>
          <p:nvPr/>
        </p:nvSpPr>
        <p:spPr>
          <a:xfrm>
            <a:off x="883854" y="4672734"/>
            <a:ext cx="7943685" cy="435429"/>
          </a:xfrm>
          <a:prstGeom prst="roundRect">
            <a:avLst>
              <a:gd name="adj" fmla="val 9956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>
                <a:solidFill>
                  <a:schemeClr val="tx1"/>
                </a:solidFill>
              </a:rPr>
              <a:t>Steam methane reforming </a:t>
            </a:r>
            <a:r>
              <a:rPr lang="en-GB" sz="1600">
                <a:solidFill>
                  <a:schemeClr val="tx1"/>
                </a:solidFill>
              </a:rPr>
              <a:t>(SMR+CCS) for cost effective bulk hydrogen production. 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9E24054-56A7-4358-A8A3-7F8AC0C60275}"/>
              </a:ext>
            </a:extLst>
          </p:cNvPr>
          <p:cNvSpPr/>
          <p:nvPr/>
        </p:nvSpPr>
        <p:spPr>
          <a:xfrm>
            <a:off x="883854" y="5242887"/>
            <a:ext cx="7943685" cy="435429"/>
          </a:xfrm>
          <a:prstGeom prst="roundRect">
            <a:avLst>
              <a:gd name="adj" fmla="val 9956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>
                <a:solidFill>
                  <a:schemeClr val="tx1"/>
                </a:solidFill>
              </a:rPr>
              <a:t>Electrolysis </a:t>
            </a:r>
            <a:r>
              <a:rPr lang="en-GB" sz="1600">
                <a:solidFill>
                  <a:schemeClr val="tx1"/>
                </a:solidFill>
              </a:rPr>
              <a:t>deployment in the 2020s will deliver cost and performance improvements.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8FF98C5A-D7AE-4185-B809-158187CB8ADA}"/>
              </a:ext>
            </a:extLst>
          </p:cNvPr>
          <p:cNvSpPr/>
          <p:nvPr/>
        </p:nvSpPr>
        <p:spPr>
          <a:xfrm>
            <a:off x="883854" y="5813040"/>
            <a:ext cx="7943685" cy="435429"/>
          </a:xfrm>
          <a:prstGeom prst="roundRect">
            <a:avLst>
              <a:gd name="adj" fmla="val 9956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>
                <a:solidFill>
                  <a:schemeClr val="tx1"/>
                </a:solidFill>
              </a:rPr>
              <a:t>Advanced nuclear</a:t>
            </a:r>
            <a:r>
              <a:rPr lang="en-GB" sz="1600">
                <a:solidFill>
                  <a:schemeClr val="tx1"/>
                </a:solidFill>
              </a:rPr>
              <a:t> operating flexibly between electricity, heat and hydrogen.</a:t>
            </a:r>
          </a:p>
        </p:txBody>
      </p:sp>
    </p:spTree>
    <p:extLst>
      <p:ext uri="{BB962C8B-B14F-4D97-AF65-F5344CB8AC3E}">
        <p14:creationId xmlns:p14="http://schemas.microsoft.com/office/powerpoint/2010/main" val="1856091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6CD928BD-C89C-4CDF-8B34-FA86444FBC3F}"/>
              </a:ext>
            </a:extLst>
          </p:cNvPr>
          <p:cNvGrpSpPr/>
          <p:nvPr/>
        </p:nvGrpSpPr>
        <p:grpSpPr>
          <a:xfrm>
            <a:off x="883854" y="1869592"/>
            <a:ext cx="9100918" cy="1308153"/>
            <a:chOff x="-209308" y="1869592"/>
            <a:chExt cx="9100918" cy="1308153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08B4C70-CAB5-4E97-BAF3-3201F66FB650}"/>
                </a:ext>
              </a:extLst>
            </p:cNvPr>
            <p:cNvGrpSpPr/>
            <p:nvPr/>
          </p:nvGrpSpPr>
          <p:grpSpPr>
            <a:xfrm>
              <a:off x="-209308" y="1869592"/>
              <a:ext cx="9100918" cy="1229818"/>
              <a:chOff x="1304600" y="1809036"/>
              <a:chExt cx="9100918" cy="1229818"/>
            </a:xfrm>
          </p:grpSpPr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A3D63025-2AF2-44EB-83C5-5C28AFDA3884}"/>
                  </a:ext>
                </a:extLst>
              </p:cNvPr>
              <p:cNvSpPr/>
              <p:nvPr/>
            </p:nvSpPr>
            <p:spPr>
              <a:xfrm>
                <a:off x="1307535" y="2115524"/>
                <a:ext cx="4309786" cy="923330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b="1">
                    <a:solidFill>
                      <a:schemeClr val="tx1"/>
                    </a:solidFill>
                  </a:rPr>
                  <a:t>= 105TWh </a:t>
                </a:r>
              </a:p>
              <a:p>
                <a:r>
                  <a:rPr lang="en-GB">
                    <a:solidFill>
                      <a:schemeClr val="tx1"/>
                    </a:solidFill>
                  </a:rPr>
                  <a:t>heat offtake, heat pumps, nuclear </a:t>
                </a:r>
              </a:p>
              <a:p>
                <a:r>
                  <a:rPr lang="en-GB">
                    <a:solidFill>
                      <a:schemeClr val="tx1"/>
                    </a:solidFill>
                  </a:rPr>
                  <a:t>small modular reactors</a:t>
                </a:r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47670243-7FBF-4815-BF72-43A56DC7A744}"/>
                  </a:ext>
                </a:extLst>
              </p:cNvPr>
              <p:cNvSpPr/>
              <p:nvPr/>
            </p:nvSpPr>
            <p:spPr>
              <a:xfrm>
                <a:off x="6095999" y="2115524"/>
                <a:ext cx="4309519" cy="923330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en-GB" b="1">
                    <a:solidFill>
                      <a:schemeClr val="tx1"/>
                    </a:solidFill>
                  </a:rPr>
                  <a:t>= 90TWh </a:t>
                </a:r>
              </a:p>
              <a:p>
                <a:pPr algn="r"/>
                <a:r>
                  <a:rPr lang="en-GB">
                    <a:solidFill>
                      <a:schemeClr val="tx1"/>
                    </a:solidFill>
                  </a:rPr>
                  <a:t>Geothermal, heat pumps, heat offtake and (more limited) nuclear</a:t>
                </a:r>
              </a:p>
            </p:txBody>
          </p:sp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9591865E-BE48-4455-BE64-4D75FBFC55FB}"/>
                  </a:ext>
                </a:extLst>
              </p:cNvPr>
              <p:cNvSpPr/>
              <p:nvPr/>
            </p:nvSpPr>
            <p:spPr>
              <a:xfrm>
                <a:off x="1304600" y="1809036"/>
                <a:ext cx="1987486" cy="306488"/>
              </a:xfrm>
              <a:prstGeom prst="roundRect">
                <a:avLst>
                  <a:gd name="adj" fmla="val 35556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b="1">
                    <a:solidFill>
                      <a:schemeClr val="tx1"/>
                    </a:solidFill>
                  </a:rPr>
                  <a:t>2050 Clockwork</a:t>
                </a:r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C2FB78AE-7202-4994-930F-121A37E363FE}"/>
                  </a:ext>
                </a:extLst>
              </p:cNvPr>
              <p:cNvSpPr/>
              <p:nvPr/>
            </p:nvSpPr>
            <p:spPr>
              <a:xfrm>
                <a:off x="8415366" y="1809036"/>
                <a:ext cx="1987217" cy="306488"/>
              </a:xfrm>
              <a:prstGeom prst="roundRect">
                <a:avLst>
                  <a:gd name="adj" fmla="val 35556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b="1">
                    <a:solidFill>
                      <a:schemeClr val="tx1"/>
                    </a:solidFill>
                  </a:rPr>
                  <a:t>2050 Patchwork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2BDD16F-267A-40BC-BF0E-E7A942555723}"/>
                </a:ext>
              </a:extLst>
            </p:cNvPr>
            <p:cNvGrpSpPr/>
            <p:nvPr/>
          </p:nvGrpSpPr>
          <p:grpSpPr>
            <a:xfrm>
              <a:off x="3801151" y="2097745"/>
              <a:ext cx="1082934" cy="1080000"/>
              <a:chOff x="2003585" y="1512175"/>
              <a:chExt cx="1082934" cy="1080000"/>
            </a:xfrm>
          </p:grpSpPr>
          <p:pic>
            <p:nvPicPr>
              <p:cNvPr id="20" name="Picture 19" descr="A close up of a logo&#10;&#10;Description automatically generated">
                <a:extLst>
                  <a:ext uri="{FF2B5EF4-FFF2-40B4-BE49-F238E27FC236}">
                    <a16:creationId xmlns:a16="http://schemas.microsoft.com/office/drawing/2014/main" id="{12C98F81-A245-45D5-95E1-0A158B83AAA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2025637" y="1512478"/>
                <a:ext cx="1042370" cy="1079395"/>
              </a:xfrm>
              <a:prstGeom prst="rect">
                <a:avLst/>
              </a:prstGeom>
            </p:spPr>
          </p:pic>
          <p:pic>
            <p:nvPicPr>
              <p:cNvPr id="21" name="Picture 20" descr="A picture containing clock, drawing&#10;&#10;Description automatically generated">
                <a:extLst>
                  <a:ext uri="{FF2B5EF4-FFF2-40B4-BE49-F238E27FC236}">
                    <a16:creationId xmlns:a16="http://schemas.microsoft.com/office/drawing/2014/main" id="{9B8A8F24-C559-491B-ACD7-902D9F2D23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clrChange>
                  <a:clrFrom>
                    <a:srgbClr val="152D36"/>
                  </a:clrFrom>
                  <a:clrTo>
                    <a:srgbClr val="152D36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03585" y="1512175"/>
                <a:ext cx="1080000" cy="1080000"/>
              </a:xfrm>
              <a:prstGeom prst="rect">
                <a:avLst/>
              </a:prstGeom>
            </p:spPr>
          </p:pic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70ADDF8-AE20-4449-9DBA-F02DD41F6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816" y="255655"/>
            <a:ext cx="7487601" cy="646331"/>
          </a:xfrm>
        </p:spPr>
        <p:txBody>
          <a:bodyPr/>
          <a:lstStyle/>
          <a:p>
            <a:r>
              <a:rPr lang="en-GB">
                <a:solidFill>
                  <a:srgbClr val="4EAE33"/>
                </a:solidFill>
              </a:rPr>
              <a:t>DISTRICT HEAT </a:t>
            </a:r>
            <a:r>
              <a:rPr lang="en-GB" spc="0"/>
              <a:t>may need to deliver up to 150TWh per year, up from 12TWh today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5B21AC-4F32-41C7-87E0-192219CC32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13994-E38F-4BB4-A257-6815BBC3FB08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4D032FA-3D01-473E-9118-B7CA588370EF}"/>
              </a:ext>
            </a:extLst>
          </p:cNvPr>
          <p:cNvSpPr txBox="1"/>
          <p:nvPr/>
        </p:nvSpPr>
        <p:spPr>
          <a:xfrm>
            <a:off x="883854" y="3659009"/>
            <a:ext cx="2452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/>
              <a:t>Innovation priorities: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7DBF8DC-6B9E-4262-9C43-96BE9AFC0CBD}"/>
              </a:ext>
            </a:extLst>
          </p:cNvPr>
          <p:cNvSpPr/>
          <p:nvPr/>
        </p:nvSpPr>
        <p:spPr>
          <a:xfrm>
            <a:off x="883854" y="4106675"/>
            <a:ext cx="9097983" cy="4356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>
                <a:solidFill>
                  <a:schemeClr val="tx1"/>
                </a:solidFill>
              </a:rPr>
              <a:t>UK deployment of proven solutions </a:t>
            </a:r>
            <a:r>
              <a:rPr lang="en-GB" sz="1600">
                <a:solidFill>
                  <a:schemeClr val="tx1"/>
                </a:solidFill>
              </a:rPr>
              <a:t>including geothermal, large-scale heat pumps, heat offtake.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32BD9107-2C9F-4206-B5E8-BB1CE683B1EC}"/>
              </a:ext>
            </a:extLst>
          </p:cNvPr>
          <p:cNvSpPr/>
          <p:nvPr/>
        </p:nvSpPr>
        <p:spPr>
          <a:xfrm>
            <a:off x="883854" y="4660674"/>
            <a:ext cx="9097983" cy="435600"/>
          </a:xfrm>
          <a:prstGeom prst="roundRect">
            <a:avLst>
              <a:gd name="adj" fmla="val 9956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>
                <a:solidFill>
                  <a:schemeClr val="tx1"/>
                </a:solidFill>
              </a:rPr>
              <a:t>Nuclear small modular reactors.</a:t>
            </a:r>
            <a:r>
              <a:rPr lang="en-GB" sz="1600">
                <a:solidFill>
                  <a:schemeClr val="tx1"/>
                </a:solidFill>
              </a:rPr>
              <a:t> It is crucial that their full potential for CHP is recognised.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E96866D6-9889-4306-B0EF-A6A19912C49D}"/>
              </a:ext>
            </a:extLst>
          </p:cNvPr>
          <p:cNvSpPr/>
          <p:nvPr/>
        </p:nvSpPr>
        <p:spPr>
          <a:xfrm>
            <a:off x="883854" y="5214673"/>
            <a:ext cx="9097983" cy="435600"/>
          </a:xfrm>
          <a:prstGeom prst="roundRect">
            <a:avLst>
              <a:gd name="adj" fmla="val 9956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b="1">
                <a:solidFill>
                  <a:schemeClr val="tx1"/>
                </a:solidFill>
              </a:rPr>
              <a:t>Local area energy planning </a:t>
            </a:r>
            <a:r>
              <a:rPr lang="en-GB" sz="1600">
                <a:solidFill>
                  <a:schemeClr val="tx1"/>
                </a:solidFill>
              </a:rPr>
              <a:t>for optimal phasing of deployment. </a:t>
            </a:r>
          </a:p>
        </p:txBody>
      </p:sp>
    </p:spTree>
    <p:extLst>
      <p:ext uri="{BB962C8B-B14F-4D97-AF65-F5344CB8AC3E}">
        <p14:creationId xmlns:p14="http://schemas.microsoft.com/office/powerpoint/2010/main" val="958468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E4991A-7560-4386-8A6C-D51F047BBB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713994-E38F-4BB4-A257-6815BBC3FB08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B72B92-14A7-4B32-A3D2-474BE70DC663}"/>
              </a:ext>
            </a:extLst>
          </p:cNvPr>
          <p:cNvSpPr/>
          <p:nvPr/>
        </p:nvSpPr>
        <p:spPr>
          <a:xfrm>
            <a:off x="3398662" y="2736502"/>
            <a:ext cx="53946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200" b="1" spc="300"/>
              <a:t>ENERGY END-USE SECTORS</a:t>
            </a:r>
          </a:p>
        </p:txBody>
      </p:sp>
    </p:spTree>
    <p:extLst>
      <p:ext uri="{BB962C8B-B14F-4D97-AF65-F5344CB8AC3E}">
        <p14:creationId xmlns:p14="http://schemas.microsoft.com/office/powerpoint/2010/main" val="823600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SC theme">
      <a:dk1>
        <a:sysClr val="windowText" lastClr="000000"/>
      </a:dk1>
      <a:lt1>
        <a:sysClr val="window" lastClr="FFFFFF"/>
      </a:lt1>
      <a:dk2>
        <a:srgbClr val="162C36"/>
      </a:dk2>
      <a:lt2>
        <a:srgbClr val="E7E6E6"/>
      </a:lt2>
      <a:accent1>
        <a:srgbClr val="EC6097"/>
      </a:accent1>
      <a:accent2>
        <a:srgbClr val="DBDD30"/>
      </a:accent2>
      <a:accent3>
        <a:srgbClr val="7FC9C9"/>
      </a:accent3>
      <a:accent4>
        <a:srgbClr val="E73458"/>
      </a:accent4>
      <a:accent5>
        <a:srgbClr val="4EAE33"/>
      </a:accent5>
      <a:accent6>
        <a:srgbClr val="162C36"/>
      </a:accent6>
      <a:hlink>
        <a:srgbClr val="0563C1"/>
      </a:hlink>
      <a:folHlink>
        <a:srgbClr val="CFCFCF"/>
      </a:folHlink>
    </a:clrScheme>
    <a:fontScheme name="ESC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5.03.19 Corporate slides FINAL.pptx" id="{C87831FA-E44F-4B61-9C55-A851714448C7}" vid="{46BA62B4-9868-403A-AE2D-2290BEAC299F}"/>
    </a:ext>
  </a:extLst>
</a:theme>
</file>

<file path=ppt/theme/theme2.xml><?xml version="1.0" encoding="utf-8"?>
<a:theme xmlns:a="http://schemas.openxmlformats.org/drawingml/2006/main" name="1_Office Theme">
  <a:themeElements>
    <a:clrScheme name="ESC theme">
      <a:dk1>
        <a:sysClr val="windowText" lastClr="000000"/>
      </a:dk1>
      <a:lt1>
        <a:sysClr val="window" lastClr="FFFFFF"/>
      </a:lt1>
      <a:dk2>
        <a:srgbClr val="162C36"/>
      </a:dk2>
      <a:lt2>
        <a:srgbClr val="E7E6E6"/>
      </a:lt2>
      <a:accent1>
        <a:srgbClr val="EC6097"/>
      </a:accent1>
      <a:accent2>
        <a:srgbClr val="DBDD30"/>
      </a:accent2>
      <a:accent3>
        <a:srgbClr val="7FC9C9"/>
      </a:accent3>
      <a:accent4>
        <a:srgbClr val="E73458"/>
      </a:accent4>
      <a:accent5>
        <a:srgbClr val="4EAE33"/>
      </a:accent5>
      <a:accent6>
        <a:srgbClr val="162C36"/>
      </a:accent6>
      <a:hlink>
        <a:srgbClr val="0563C1"/>
      </a:hlink>
      <a:folHlink>
        <a:srgbClr val="CFCFCF"/>
      </a:folHlink>
    </a:clrScheme>
    <a:fontScheme name="ESC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704 General slides" id="{5FD7ACD7-F3AE-47F3-8FC7-48F4F9D7CC72}" vid="{EBF5B519-FE49-49BE-9778-ED827843A44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05.03.19 Corporate slides FINAL</Template>
  <TotalTime>7458</TotalTime>
  <Words>1087</Words>
  <Application>Microsoft Office PowerPoint</Application>
  <PresentationFormat>Widescreen</PresentationFormat>
  <Paragraphs>198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Courier New</vt:lpstr>
      <vt:lpstr>Segoe UI</vt:lpstr>
      <vt:lpstr>Segoe UI Semibold</vt:lpstr>
      <vt:lpstr>Wingdings</vt:lpstr>
      <vt:lpstr>Office Theme</vt:lpstr>
      <vt:lpstr>1_Office Theme</vt:lpstr>
      <vt:lpstr>PowerPoint Presentation</vt:lpstr>
      <vt:lpstr>The whole system analysis in Innovating to Net Zero was part of our wider programme. </vt:lpstr>
      <vt:lpstr>National energy system modelling with ESME allows us to explore the solution space</vt:lpstr>
      <vt:lpstr>Three zero carbon vectors require unprecedented scale-up to displace fossil fuels for final energy </vt:lpstr>
      <vt:lpstr>PowerPoint Presentation</vt:lpstr>
      <vt:lpstr>ELECTRICITY GENERATION may have to double to ~600TWh  (or even treble if supporting electrolysis for H2)</vt:lpstr>
      <vt:lpstr>HYDROGEN economy needed for up to 300TWh per year, (roughly equivalent to electricity today)</vt:lpstr>
      <vt:lpstr>DISTRICT HEAT may need to deliver up to 150TWh per year, up from 12TWh today</vt:lpstr>
      <vt:lpstr>PowerPoint Presentation</vt:lpstr>
      <vt:lpstr>BUILDINGS AND HEAT: the critical UK challenge? </vt:lpstr>
      <vt:lpstr>TRANSPORT: For Net Zero, the road ahead looks clear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Corporate slide deck</dc:title>
  <dc:creator>Nisha Shouan</dc:creator>
  <cp:lastModifiedBy>Paul Jordan</cp:lastModifiedBy>
  <cp:revision>21</cp:revision>
  <dcterms:created xsi:type="dcterms:W3CDTF">2019-04-12T12:07:01Z</dcterms:created>
  <dcterms:modified xsi:type="dcterms:W3CDTF">2022-10-27T15:03:47Z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cdea0546-b48f-44ab-82aa-59989f5d85cf_Enabled">
    <vt:lpwstr>True</vt:lpwstr>
  </property>
  <property fmtid="{D5CDD505-2E9C-101B-9397-08002B2CF9AE}" pid="3" name="MSIP_Label_cdea0546-b48f-44ab-82aa-59989f5d85cf_SiteId">
    <vt:lpwstr>532a5fd0-268c-48ff-b181-14740d5d430b</vt:lpwstr>
  </property>
  <property fmtid="{D5CDD505-2E9C-101B-9397-08002B2CF9AE}" pid="4" name="MSIP_Label_cdea0546-b48f-44ab-82aa-59989f5d85cf_Owner">
    <vt:lpwstr>Nisha.Shouan@es.catapult.org.uk</vt:lpwstr>
  </property>
  <property fmtid="{D5CDD505-2E9C-101B-9397-08002B2CF9AE}" pid="5" name="MSIP_Label_cdea0546-b48f-44ab-82aa-59989f5d85cf_SetDate">
    <vt:lpwstr>2018-06-27T15:40:45.0444864Z</vt:lpwstr>
  </property>
  <property fmtid="{D5CDD505-2E9C-101B-9397-08002B2CF9AE}" pid="6" name="MSIP_Label_cdea0546-b48f-44ab-82aa-59989f5d85cf_Name">
    <vt:lpwstr>Open</vt:lpwstr>
  </property>
  <property fmtid="{D5CDD505-2E9C-101B-9397-08002B2CF9AE}" pid="7" name="MSIP_Label_cdea0546-b48f-44ab-82aa-59989f5d85cf_Application">
    <vt:lpwstr>Microsoft Azure Information Protection</vt:lpwstr>
  </property>
  <property fmtid="{D5CDD505-2E9C-101B-9397-08002B2CF9AE}" pid="8" name="MSIP_Label_cdea0546-b48f-44ab-82aa-59989f5d85cf_Extended_MSFT_Method">
    <vt:lpwstr>Manual</vt:lpwstr>
  </property>
  <property fmtid="{D5CDD505-2E9C-101B-9397-08002B2CF9AE}" pid="9" name="Sensitivity">
    <vt:lpwstr>Open</vt:lpwstr>
  </property>
</Properties>
</file>