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1"/>
  </p:notesMasterIdLst>
  <p:sldIdLst>
    <p:sldId id="256" r:id="rId3"/>
    <p:sldId id="550" r:id="rId4"/>
    <p:sldId id="2205" r:id="rId5"/>
    <p:sldId id="2067" r:id="rId6"/>
    <p:sldId id="2219" r:id="rId7"/>
    <p:sldId id="2197" r:id="rId8"/>
    <p:sldId id="1684" r:id="rId9"/>
    <p:sldId id="2192" r:id="rId10"/>
    <p:sldId id="2206" r:id="rId11"/>
    <p:sldId id="2155" r:id="rId12"/>
    <p:sldId id="263" r:id="rId13"/>
    <p:sldId id="2210" r:id="rId14"/>
    <p:sldId id="2211" r:id="rId15"/>
    <p:sldId id="2215" r:id="rId16"/>
    <p:sldId id="2212" r:id="rId17"/>
    <p:sldId id="2214" r:id="rId18"/>
    <p:sldId id="2177" r:id="rId19"/>
    <p:sldId id="215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296" autoAdjust="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90706-A6B2-454B-A8EC-39DAD0A0880A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6BDD1-68D8-4A5A-B610-ABE4494A99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294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B2E9D0-16FC-417A-B5AC-8DD9FF24AC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32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8F598F-745B-45F3-990B-AB385F599D0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1435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34379F-87A4-4995-9506-649BC7BFE9AD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457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it-IT" sz="1300" b="1" dirty="0"/>
              <a:t>Emphasize the savings (1C up to 7 – 15 % savings, average 7% - 10% saving/1C)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H="1" flipV="1">
            <a:off x="827584" y="0"/>
            <a:ext cx="2" cy="16288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961257" y="0"/>
            <a:ext cx="5194921" cy="1340768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bg1"/>
                </a:solidFill>
              </a:rPr>
              <a:t>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340768"/>
            <a:ext cx="5194920" cy="10801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sz="2400" dirty="0">
                <a:solidFill>
                  <a:schemeClr val="bg1"/>
                </a:solidFill>
              </a:rPr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8958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340768"/>
            <a:ext cx="5194920" cy="4320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988841"/>
            <a:ext cx="5184576" cy="3528392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8"/>
          <p:cNvSpPr>
            <a:spLocks noGrp="1"/>
          </p:cNvSpPr>
          <p:nvPr>
            <p:ph type="title" hasCustomPrompt="1"/>
          </p:nvPr>
        </p:nvSpPr>
        <p:spPr>
          <a:xfrm>
            <a:off x="961257" y="0"/>
            <a:ext cx="5194921" cy="1340768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65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340768"/>
            <a:ext cx="5194920" cy="4320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2"/>
          </p:nvPr>
        </p:nvSpPr>
        <p:spPr>
          <a:xfrm>
            <a:off x="971602" y="1988841"/>
            <a:ext cx="7560839" cy="3384376"/>
          </a:xfrm>
          <a:prstGeom prst="rect">
            <a:avLst/>
          </a:prstGeom>
        </p:spPr>
        <p:txBody>
          <a:bodyPr vert="horz" lIns="0" tIns="0" rIns="0" bIns="0" numCol="2" spcCol="144000"/>
          <a:lstStyle>
            <a:lvl1pPr marL="342900" indent="-342900"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 hasCustomPrompt="1"/>
          </p:nvPr>
        </p:nvSpPr>
        <p:spPr>
          <a:xfrm>
            <a:off x="961257" y="0"/>
            <a:ext cx="5194921" cy="1340768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91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340768"/>
            <a:ext cx="5194920" cy="4320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2"/>
          </p:nvPr>
        </p:nvSpPr>
        <p:spPr>
          <a:xfrm>
            <a:off x="971602" y="1988841"/>
            <a:ext cx="7560839" cy="3384376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8"/>
          <p:cNvSpPr>
            <a:spLocks noGrp="1"/>
          </p:cNvSpPr>
          <p:nvPr>
            <p:ph type="title" hasCustomPrompt="1"/>
          </p:nvPr>
        </p:nvSpPr>
        <p:spPr>
          <a:xfrm>
            <a:off x="961257" y="0"/>
            <a:ext cx="5194921" cy="1340768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9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pictur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340768"/>
            <a:ext cx="5194920" cy="4320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988841"/>
            <a:ext cx="5184576" cy="3959225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588127" y="1988842"/>
            <a:ext cx="2016125" cy="19446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 hasCustomPrompt="1"/>
          </p:nvPr>
        </p:nvSpPr>
        <p:spPr>
          <a:xfrm>
            <a:off x="961257" y="0"/>
            <a:ext cx="5194921" cy="1340768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28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and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340768"/>
            <a:ext cx="5194920" cy="4320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988841"/>
            <a:ext cx="3672408" cy="3384376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4860032" y="1988841"/>
            <a:ext cx="3672408" cy="3384376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961257" y="0"/>
            <a:ext cx="5194921" cy="1340768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00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and half - Pictur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988841"/>
            <a:ext cx="3672408" cy="3384376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4"/>
          </p:nvPr>
        </p:nvSpPr>
        <p:spPr>
          <a:xfrm>
            <a:off x="4860032" y="1988841"/>
            <a:ext cx="3672408" cy="3384376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8"/>
          <p:cNvSpPr>
            <a:spLocks noGrp="1"/>
          </p:cNvSpPr>
          <p:nvPr>
            <p:ph type="title" hasCustomPrompt="1"/>
          </p:nvPr>
        </p:nvSpPr>
        <p:spPr>
          <a:xfrm>
            <a:off x="961257" y="0"/>
            <a:ext cx="5194921" cy="1340768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340768"/>
            <a:ext cx="5194920" cy="4320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56731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content, sub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340768"/>
            <a:ext cx="5194920" cy="4320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988842"/>
            <a:ext cx="3672408" cy="2808311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4860032" y="1988842"/>
            <a:ext cx="3672408" cy="2808311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4"/>
          </p:nvPr>
        </p:nvSpPr>
        <p:spPr>
          <a:xfrm>
            <a:off x="4860032" y="4941170"/>
            <a:ext cx="3672408" cy="1152127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971600" y="4941170"/>
            <a:ext cx="3672408" cy="1152127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961257" y="0"/>
            <a:ext cx="5194921" cy="1340768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4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-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00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--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50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562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7719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90601"/>
            <a:ext cx="37719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543301"/>
            <a:ext cx="37719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8433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2191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 altLang="en-US" sz="135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 altLang="en-US" sz="135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B18C8BAE-D957-4B81-ADAA-DA826512304F}" type="slidenum">
              <a:rPr lang="en-GB" altLang="en-US" sz="1350" smtClean="0">
                <a:solidFill>
                  <a:srgbClr val="000000"/>
                </a:solidFill>
              </a:rPr>
              <a:pPr/>
              <a:t>‹#›</a:t>
            </a:fld>
            <a:endParaRPr lang="en-GB" alt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2804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55662-1A80-4A30-B0AB-E6E362A8F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1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EA0C4-2C83-4E79-929E-B7A14C226AE1}" type="datetimeFigureOut">
              <a:rPr lang="en-GB" smtClean="0"/>
              <a:pPr/>
              <a:t>28/11/2022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F4807-F18A-42E1-BE49-56DBC4E17F5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5390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5" r:id="rId12"/>
    <p:sldLayoutId id="2147483735" r:id="rId13"/>
    <p:sldLayoutId id="2147483736" r:id="rId14"/>
    <p:sldLayoutId id="2147483737" r:id="rId15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652209"/>
            <a:ext cx="8352928" cy="1776791"/>
          </a:xfrm>
        </p:spPr>
        <p:txBody>
          <a:bodyPr>
            <a:normAutofit fontScale="90000"/>
          </a:bodyPr>
          <a:lstStyle/>
          <a:p>
            <a:br>
              <a:rPr lang="en-GB" sz="36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GB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health (survival) crisis of climate change: did COP27 deliver?</a:t>
            </a:r>
            <a:br>
              <a:rPr lang="en-GB" sz="3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GB" sz="31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4005064"/>
            <a:ext cx="7416824" cy="1584176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Mike Tipton</a:t>
            </a:r>
          </a:p>
          <a:p>
            <a:endParaRPr lang="en-GB" sz="28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GB" sz="28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1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Acknowledgement: Prof Hugh Montgomery</a:t>
            </a:r>
          </a:p>
          <a:p>
            <a:endParaRPr lang="en-GB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GB" sz="2000" dirty="0"/>
          </a:p>
        </p:txBody>
      </p:sp>
      <p:pic>
        <p:nvPicPr>
          <p:cNvPr id="4" name="Picture 13" descr="C:\Documents and Settings\long1\Desktop\EEL no UoP transparent 300dp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17997"/>
            <a:ext cx="2699792" cy="840002"/>
          </a:xfrm>
          <a:prstGeom prst="rect">
            <a:avLst/>
          </a:prstGeom>
          <a:solidFill>
            <a:srgbClr val="A6A3A0"/>
          </a:solidFill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021288"/>
            <a:ext cx="2411760" cy="836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4710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708CD5-DF89-4E82-BC7F-932606399813}"/>
              </a:ext>
            </a:extLst>
          </p:cNvPr>
          <p:cNvSpPr txBox="1">
            <a:spLocks/>
          </p:cNvSpPr>
          <p:nvPr/>
        </p:nvSpPr>
        <p:spPr>
          <a:xfrm>
            <a:off x="1331640" y="1209405"/>
            <a:ext cx="2098576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Challenges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B221FF-BBFF-4602-B8E0-49C0988BD0D5}"/>
              </a:ext>
            </a:extLst>
          </p:cNvPr>
          <p:cNvSpPr txBox="1">
            <a:spLocks/>
          </p:cNvSpPr>
          <p:nvPr/>
        </p:nvSpPr>
        <p:spPr>
          <a:xfrm>
            <a:off x="755576" y="1880828"/>
            <a:ext cx="3744416" cy="4104456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–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»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reenhouse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gases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Increased Average temperatures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Extreme Weather Events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Wildfires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Hurricanes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Floods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Heat waves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Cold snaps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Pollution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Disease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74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FF9EE62-9BDD-4DC2-8D93-F578550E7F10}"/>
              </a:ext>
            </a:extLst>
          </p:cNvPr>
          <p:cNvSpPr txBox="1">
            <a:spLocks/>
          </p:cNvSpPr>
          <p:nvPr/>
        </p:nvSpPr>
        <p:spPr>
          <a:xfrm>
            <a:off x="4725252" y="1880828"/>
            <a:ext cx="4248472" cy="4644516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–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»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Understanding pathophysiology</a:t>
            </a:r>
          </a:p>
          <a:p>
            <a:pPr lvl="0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Nutritional guidelines </a:t>
            </a:r>
          </a:p>
          <a:p>
            <a:pPr lvl="0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Thermophysiology</a:t>
            </a:r>
          </a:p>
          <a:p>
            <a:pPr lvl="0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Protecting vulnerable populations (elderly, pregnant women, neonates co-morbidities)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Building design &amp; urban planning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Resilience &amp; Acclimatisation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Cooling solutions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Clothing design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Respiratory protection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 Health Guidelines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Occupational Health Guidelines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74C"/>
              </a:buClr>
              <a:buSzPct val="100000"/>
              <a:buFontTx/>
              <a:buBlip>
                <a:blip r:embed="rId2"/>
              </a:buBlip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74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F8B81AD9-99EB-4E17-AB74-0F84A0543657}"/>
              </a:ext>
            </a:extLst>
          </p:cNvPr>
          <p:cNvSpPr txBox="1">
            <a:spLocks/>
          </p:cNvSpPr>
          <p:nvPr/>
        </p:nvSpPr>
        <p:spPr>
          <a:xfrm>
            <a:off x="5508104" y="1209405"/>
            <a:ext cx="2098576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Responses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14B2A7-783E-4300-B161-308B6CD057FC}"/>
              </a:ext>
            </a:extLst>
          </p:cNvPr>
          <p:cNvSpPr txBox="1"/>
          <p:nvPr/>
        </p:nvSpPr>
        <p:spPr>
          <a:xfrm>
            <a:off x="467544" y="404664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Response of Physiology</a:t>
            </a:r>
          </a:p>
        </p:txBody>
      </p:sp>
    </p:spTree>
    <p:extLst>
      <p:ext uri="{BB962C8B-B14F-4D97-AF65-F5344CB8AC3E}">
        <p14:creationId xmlns:p14="http://schemas.microsoft.com/office/powerpoint/2010/main" val="1396228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6AE1D-1C73-FF4E-4CCB-F188549D77B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95536" y="1772816"/>
            <a:ext cx="8352928" cy="1800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Thermal physiology: how to keep people comfortable in warmer indoor environments, whilst reducing their reliance on air conditioning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could include enhanced natural convective cooling, evaporative cooling techniques, local cooling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F8F87A-39D6-D61A-6FB2-AA5C39C37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260648"/>
            <a:ext cx="6203031" cy="764704"/>
          </a:xfrm>
        </p:spPr>
        <p:txBody>
          <a:bodyPr/>
          <a:lstStyle/>
          <a:p>
            <a:r>
              <a:rPr lang="en-GB" dirty="0"/>
              <a:t>Responses to heat waves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E48E6C-3BA2-C71E-F974-D13905EB094C}"/>
              </a:ext>
            </a:extLst>
          </p:cNvPr>
          <p:cNvSpPr/>
          <p:nvPr/>
        </p:nvSpPr>
        <p:spPr>
          <a:xfrm>
            <a:off x="323528" y="3933056"/>
            <a:ext cx="8568952" cy="1584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Mitigation</a:t>
            </a:r>
            <a:r>
              <a:rPr lang="en-GB" sz="20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Reduce the dependency on high energy consuming technology</a:t>
            </a:r>
          </a:p>
          <a:p>
            <a:endParaRPr lang="en-GB" sz="20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Adaptation</a:t>
            </a:r>
            <a:r>
              <a:rPr lang="en-GB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Improve thermal comfort and preferences in warmer (and colder) environments</a:t>
            </a:r>
          </a:p>
        </p:txBody>
      </p:sp>
    </p:spTree>
    <p:extLst>
      <p:ext uri="{BB962C8B-B14F-4D97-AF65-F5344CB8AC3E}">
        <p14:creationId xmlns:p14="http://schemas.microsoft.com/office/powerpoint/2010/main" val="74323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18481" y="276970"/>
            <a:ext cx="5884980" cy="729258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ko-KR" sz="2700" dirty="0">
                <a:ea typeface="Gulim" pitchFamily="34" charset="-127"/>
              </a:rPr>
              <a:t>Energy savings with broadening indoor air temperature </a:t>
            </a:r>
            <a:r>
              <a:rPr lang="en-US" altLang="ko-KR" sz="2700" dirty="0" err="1">
                <a:ea typeface="Gulim" pitchFamily="34" charset="-127"/>
              </a:rPr>
              <a:t>setpoints</a:t>
            </a:r>
            <a:endParaRPr lang="en-US" altLang="ko-KR" sz="2700" dirty="0">
              <a:ea typeface="Gulim" pitchFamily="34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1411" y="4840791"/>
            <a:ext cx="4857750" cy="5078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>
              <a:defRPr/>
            </a:pPr>
            <a:r>
              <a:rPr lang="en-US" sz="1350" b="1" dirty="0">
                <a:solidFill>
                  <a:prstClr val="black">
                    <a:lumMod val="50000"/>
                  </a:prstClr>
                </a:solidFill>
                <a:latin typeface="Calibri"/>
              </a:rPr>
              <a:t>Setpoints: 	Cooling	24 to 25 °C, 	7 – 15 % saving</a:t>
            </a:r>
          </a:p>
          <a:p>
            <a:pPr defTabSz="685800">
              <a:defRPr/>
            </a:pPr>
            <a:r>
              <a:rPr lang="en-US" sz="1350" b="1" dirty="0">
                <a:solidFill>
                  <a:prstClr val="black">
                    <a:lumMod val="50000"/>
                  </a:prstClr>
                </a:solidFill>
                <a:latin typeface="Calibri"/>
              </a:rPr>
              <a:t>		Heating	21.5 to 20.5 °C	3 – 13 % saving</a:t>
            </a: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889" y="1128179"/>
            <a:ext cx="5092164" cy="3605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740352" y="6381328"/>
            <a:ext cx="11341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en-GB" sz="1350" dirty="0">
                <a:solidFill>
                  <a:prstClr val="black"/>
                </a:solidFill>
                <a:latin typeface="Calibri"/>
              </a:rPr>
              <a:t>Zhang, 2009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9D6086-1648-4B19-B67C-24CBF2653C35}"/>
              </a:ext>
            </a:extLst>
          </p:cNvPr>
          <p:cNvSpPr txBox="1"/>
          <p:nvPr/>
        </p:nvSpPr>
        <p:spPr>
          <a:xfrm>
            <a:off x="1691680" y="5661248"/>
            <a:ext cx="588497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350" b="1" dirty="0">
                <a:solidFill>
                  <a:prstClr val="black">
                    <a:lumMod val="50000"/>
                  </a:prstClr>
                </a:solidFill>
                <a:latin typeface="Calibri"/>
              </a:rPr>
              <a:t>Compared to 30% minimum airflow: 	17 % saving for 20 % minimum airflow</a:t>
            </a:r>
          </a:p>
          <a:p>
            <a:pPr defTabSz="685800">
              <a:defRPr/>
            </a:pPr>
            <a:r>
              <a:rPr lang="en-US" sz="1350" b="1" dirty="0">
                <a:solidFill>
                  <a:prstClr val="black">
                    <a:lumMod val="50000"/>
                  </a:prstClr>
                </a:solidFill>
                <a:latin typeface="Calibri"/>
              </a:rPr>
              <a:t>				27 % saving for 10 % minimum airflow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049896-3432-4D71-8B58-29F943657564}"/>
              </a:ext>
            </a:extLst>
          </p:cNvPr>
          <p:cNvSpPr/>
          <p:nvPr/>
        </p:nvSpPr>
        <p:spPr>
          <a:xfrm>
            <a:off x="3059832" y="5085184"/>
            <a:ext cx="3384376" cy="263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D08B92-0BDA-46C7-9D85-7FC619868C71}"/>
              </a:ext>
            </a:extLst>
          </p:cNvPr>
          <p:cNvSpPr txBox="1"/>
          <p:nvPr/>
        </p:nvSpPr>
        <p:spPr>
          <a:xfrm>
            <a:off x="467544" y="328498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CLIMATE CHANGE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5FE112-55D8-4522-812B-61E1B9568AE9}"/>
              </a:ext>
            </a:extLst>
          </p:cNvPr>
          <p:cNvSpPr txBox="1"/>
          <p:nvPr/>
        </p:nvSpPr>
        <p:spPr>
          <a:xfrm>
            <a:off x="5964313" y="3284984"/>
            <a:ext cx="1656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HEALTH</a:t>
            </a:r>
          </a:p>
        </p:txBody>
      </p:sp>
      <p:sp>
        <p:nvSpPr>
          <p:cNvPr id="6" name="Arrow: Curved Up 5">
            <a:extLst>
              <a:ext uri="{FF2B5EF4-FFF2-40B4-BE49-F238E27FC236}">
                <a16:creationId xmlns:a16="http://schemas.microsoft.com/office/drawing/2014/main" id="{FA9E6BB8-F99C-4745-B87E-4FAD32649ED7}"/>
              </a:ext>
            </a:extLst>
          </p:cNvPr>
          <p:cNvSpPr/>
          <p:nvPr/>
        </p:nvSpPr>
        <p:spPr>
          <a:xfrm>
            <a:off x="2123728" y="3933056"/>
            <a:ext cx="4896544" cy="10801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Arrow: Curved Up 7">
            <a:extLst>
              <a:ext uri="{FF2B5EF4-FFF2-40B4-BE49-F238E27FC236}">
                <a16:creationId xmlns:a16="http://schemas.microsoft.com/office/drawing/2014/main" id="{CF7FC3F5-0D25-46FB-8382-FA6AAA75118B}"/>
              </a:ext>
            </a:extLst>
          </p:cNvPr>
          <p:cNvSpPr/>
          <p:nvPr/>
        </p:nvSpPr>
        <p:spPr>
          <a:xfrm rot="10800000">
            <a:off x="2098258" y="1988840"/>
            <a:ext cx="4896544" cy="10801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7801-BD19-48CC-ADBA-45693E8BE135}"/>
              </a:ext>
            </a:extLst>
          </p:cNvPr>
          <p:cNvSpPr txBox="1"/>
          <p:nvPr/>
        </p:nvSpPr>
        <p:spPr>
          <a:xfrm>
            <a:off x="1979712" y="5041591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Increasing healthcare costs</a:t>
            </a:r>
          </a:p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Destruction of healthcare facilities and infrastructure  </a:t>
            </a:r>
          </a:p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Increasing demand due to injury &amp; illness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FD8023-0887-4F94-B0F7-F60D08CEB29D}"/>
              </a:ext>
            </a:extLst>
          </p:cNvPr>
          <p:cNvSpPr txBox="1"/>
          <p:nvPr/>
        </p:nvSpPr>
        <p:spPr>
          <a:xfrm>
            <a:off x="1979712" y="1339883"/>
            <a:ext cx="59766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Improved health – improved productivity, food security, reduced costs </a:t>
            </a:r>
          </a:p>
          <a:p>
            <a:endParaRPr lang="en-GB" dirty="0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9FD72FBC-F5C4-4A63-A6BE-D319A84E8B2E}"/>
              </a:ext>
            </a:extLst>
          </p:cNvPr>
          <p:cNvSpPr txBox="1">
            <a:spLocks/>
          </p:cNvSpPr>
          <p:nvPr/>
        </p:nvSpPr>
        <p:spPr>
          <a:xfrm>
            <a:off x="457200" y="116632"/>
            <a:ext cx="5976664" cy="1143000"/>
          </a:xfr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WHO COP27 Health Pavilion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8640B2-03B2-4FBC-AC93-9B6629C803AD}"/>
              </a:ext>
            </a:extLst>
          </p:cNvPr>
          <p:cNvSpPr txBox="1"/>
          <p:nvPr/>
        </p:nvSpPr>
        <p:spPr>
          <a:xfrm rot="20507236">
            <a:off x="3203656" y="3315760"/>
            <a:ext cx="294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INTERDEPENDENCE</a:t>
            </a:r>
          </a:p>
        </p:txBody>
      </p:sp>
    </p:spTree>
    <p:extLst>
      <p:ext uri="{BB962C8B-B14F-4D97-AF65-F5344CB8AC3E}">
        <p14:creationId xmlns:p14="http://schemas.microsoft.com/office/powerpoint/2010/main" val="1353833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7A326AE-4541-4EBE-B8E7-C739158CE9F7}"/>
              </a:ext>
            </a:extLst>
          </p:cNvPr>
          <p:cNvSpPr txBox="1"/>
          <p:nvPr/>
        </p:nvSpPr>
        <p:spPr>
          <a:xfrm>
            <a:off x="3364993" y="376311"/>
            <a:ext cx="2414005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Intelligence-driven technological adaptation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639925-ABF7-46E7-BF7B-51DCEEB26866}"/>
              </a:ext>
            </a:extLst>
          </p:cNvPr>
          <p:cNvSpPr txBox="1"/>
          <p:nvPr/>
        </p:nvSpPr>
        <p:spPr>
          <a:xfrm>
            <a:off x="5868144" y="2082224"/>
            <a:ext cx="2592288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Decreased Physicality/homeostatic perturbation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B724E5-E76A-43D3-9531-9533FBF4C159}"/>
              </a:ext>
            </a:extLst>
          </p:cNvPr>
          <p:cNvSpPr txBox="1"/>
          <p:nvPr/>
        </p:nvSpPr>
        <p:spPr>
          <a:xfrm>
            <a:off x="1115616" y="2082224"/>
            <a:ext cx="1440159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Resource consumption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4FA231-7AB2-4134-8BE2-48BF30EFBA5E}"/>
              </a:ext>
            </a:extLst>
          </p:cNvPr>
          <p:cNvSpPr txBox="1"/>
          <p:nvPr/>
        </p:nvSpPr>
        <p:spPr>
          <a:xfrm>
            <a:off x="3735526" y="2082224"/>
            <a:ext cx="1677637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Heathy Ageing population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Lifespan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924082-6519-4C18-8FAF-5D89AC477A5C}"/>
              </a:ext>
            </a:extLst>
          </p:cNvPr>
          <p:cNvCxnSpPr/>
          <p:nvPr/>
        </p:nvCxnSpPr>
        <p:spPr>
          <a:xfrm>
            <a:off x="1979712" y="1700808"/>
            <a:ext cx="51845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48C13F0-3CC5-408D-8363-A8773B225A59}"/>
              </a:ext>
            </a:extLst>
          </p:cNvPr>
          <p:cNvCxnSpPr>
            <a:cxnSpLocks/>
          </p:cNvCxnSpPr>
          <p:nvPr/>
        </p:nvCxnSpPr>
        <p:spPr>
          <a:xfrm>
            <a:off x="1979712" y="1700808"/>
            <a:ext cx="0" cy="381416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5250854-51D8-4013-9683-2CB54B52ADB0}"/>
              </a:ext>
            </a:extLst>
          </p:cNvPr>
          <p:cNvCxnSpPr>
            <a:cxnSpLocks/>
          </p:cNvCxnSpPr>
          <p:nvPr/>
        </p:nvCxnSpPr>
        <p:spPr>
          <a:xfrm>
            <a:off x="4571996" y="1678180"/>
            <a:ext cx="0" cy="381416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A9770D-5CEE-4164-8CC6-64CDC4A3B13A}"/>
              </a:ext>
            </a:extLst>
          </p:cNvPr>
          <p:cNvCxnSpPr>
            <a:cxnSpLocks/>
          </p:cNvCxnSpPr>
          <p:nvPr/>
        </p:nvCxnSpPr>
        <p:spPr>
          <a:xfrm>
            <a:off x="7156704" y="1700808"/>
            <a:ext cx="0" cy="381416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95E9D31-0D34-4B7D-85E5-7C24604909CA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4571996" y="1299641"/>
            <a:ext cx="4" cy="355911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D37BE2F-FCBA-42D3-A5A1-A8A60A986CAE}"/>
              </a:ext>
            </a:extLst>
          </p:cNvPr>
          <p:cNvSpPr txBox="1"/>
          <p:nvPr/>
        </p:nvSpPr>
        <p:spPr>
          <a:xfrm>
            <a:off x="5778998" y="6112357"/>
            <a:ext cx="3185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/>
              <a:t>Tipton &amp; Montgomery (2022)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BCB897-6410-408F-A3E6-54AB90744077}"/>
              </a:ext>
            </a:extLst>
          </p:cNvPr>
          <p:cNvCxnSpPr/>
          <p:nvPr/>
        </p:nvCxnSpPr>
        <p:spPr>
          <a:xfrm flipV="1">
            <a:off x="4067944" y="2636912"/>
            <a:ext cx="0" cy="276999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B2FB8D0-83BF-46D7-B73B-2460D385066F}"/>
              </a:ext>
            </a:extLst>
          </p:cNvPr>
          <p:cNvCxnSpPr>
            <a:cxnSpLocks/>
          </p:cNvCxnSpPr>
          <p:nvPr/>
        </p:nvCxnSpPr>
        <p:spPr>
          <a:xfrm>
            <a:off x="7164288" y="3005553"/>
            <a:ext cx="12842" cy="591415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FED6922-4739-4EC0-9476-F85B04D8B2B0}"/>
              </a:ext>
            </a:extLst>
          </p:cNvPr>
          <p:cNvSpPr txBox="1"/>
          <p:nvPr/>
        </p:nvSpPr>
        <p:spPr>
          <a:xfrm>
            <a:off x="6109648" y="3596968"/>
            <a:ext cx="2134964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Unhealthy ageing population</a:t>
            </a:r>
          </a:p>
          <a:p>
            <a:pPr algn="ctr"/>
            <a:r>
              <a:rPr lang="en-GB" dirty="0" err="1">
                <a:solidFill>
                  <a:schemeClr val="bg1"/>
                </a:solidFill>
              </a:rPr>
              <a:t>Healthspan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F6C1B-59EE-42CC-92DC-DFB294F20463}"/>
              </a:ext>
            </a:extLst>
          </p:cNvPr>
          <p:cNvCxnSpPr>
            <a:cxnSpLocks/>
          </p:cNvCxnSpPr>
          <p:nvPr/>
        </p:nvCxnSpPr>
        <p:spPr>
          <a:xfrm>
            <a:off x="6516216" y="4229618"/>
            <a:ext cx="0" cy="29068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87815B4-AF93-4C8D-B764-6AA7A8B9351E}"/>
              </a:ext>
            </a:extLst>
          </p:cNvPr>
          <p:cNvSpPr txBox="1"/>
          <p:nvPr/>
        </p:nvSpPr>
        <p:spPr>
          <a:xfrm>
            <a:off x="5058052" y="5177902"/>
            <a:ext cx="1636542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Health-related Issues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A982A8-19D2-415E-87A5-F13DD72CE83A}"/>
              </a:ext>
            </a:extLst>
          </p:cNvPr>
          <p:cNvSpPr txBox="1"/>
          <p:nvPr/>
        </p:nvSpPr>
        <p:spPr>
          <a:xfrm>
            <a:off x="2665883" y="5147539"/>
            <a:ext cx="12241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Climate Change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D30A0BC-0964-4947-8CFE-2B67805B0AAD}"/>
              </a:ext>
            </a:extLst>
          </p:cNvPr>
          <p:cNvCxnSpPr>
            <a:cxnSpLocks/>
          </p:cNvCxnSpPr>
          <p:nvPr/>
        </p:nvCxnSpPr>
        <p:spPr>
          <a:xfrm>
            <a:off x="2555776" y="2405389"/>
            <a:ext cx="1179750" cy="1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6020502-9F60-4230-BC93-70AC5ABF0111}"/>
              </a:ext>
            </a:extLst>
          </p:cNvPr>
          <p:cNvCxnSpPr>
            <a:cxnSpLocks/>
          </p:cNvCxnSpPr>
          <p:nvPr/>
        </p:nvCxnSpPr>
        <p:spPr>
          <a:xfrm flipH="1" flipV="1">
            <a:off x="2555776" y="2735059"/>
            <a:ext cx="2502276" cy="2442843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4710100-EE22-464A-A4E3-84EFF3C7860A}"/>
              </a:ext>
            </a:extLst>
          </p:cNvPr>
          <p:cNvCxnSpPr>
            <a:cxnSpLocks/>
          </p:cNvCxnSpPr>
          <p:nvPr/>
        </p:nvCxnSpPr>
        <p:spPr>
          <a:xfrm flipH="1" flipV="1">
            <a:off x="1835696" y="2728555"/>
            <a:ext cx="1442239" cy="2418984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B756DC0-A3C5-4A4B-892A-6E91CB10BCD6}"/>
              </a:ext>
            </a:extLst>
          </p:cNvPr>
          <p:cNvCxnSpPr>
            <a:cxnSpLocks/>
          </p:cNvCxnSpPr>
          <p:nvPr/>
        </p:nvCxnSpPr>
        <p:spPr>
          <a:xfrm>
            <a:off x="3902547" y="5501068"/>
            <a:ext cx="1155505" cy="0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2F5E630-F785-42A4-B7D0-A14BC5775AF9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5876324" y="4520298"/>
            <a:ext cx="1300806" cy="657604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7C17664-D37C-45D8-A1F6-664D653D7A76}"/>
              </a:ext>
            </a:extLst>
          </p:cNvPr>
          <p:cNvCxnSpPr>
            <a:cxnSpLocks/>
          </p:cNvCxnSpPr>
          <p:nvPr/>
        </p:nvCxnSpPr>
        <p:spPr>
          <a:xfrm flipH="1">
            <a:off x="3364994" y="2543889"/>
            <a:ext cx="2503150" cy="2603650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509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DFCD8-07F9-4E3A-80C4-F1D68972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BD9A09-92B9-43C4-AA44-6A14B8D41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1" y="188640"/>
            <a:ext cx="8229600" cy="2969352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43843AE-1BD3-49FC-815D-9734A4A6E85B}"/>
              </a:ext>
            </a:extLst>
          </p:cNvPr>
          <p:cNvSpPr/>
          <p:nvPr/>
        </p:nvSpPr>
        <p:spPr>
          <a:xfrm>
            <a:off x="107264" y="3423243"/>
            <a:ext cx="9036736" cy="1909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NHS England - £500 million worth of energy each year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Carbon footprint equivalent to around 20 million tonnes of CO</a:t>
            </a:r>
            <a:r>
              <a:rPr lang="en-GB" sz="2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  <a:p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i="0" dirty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83740A-A8F0-4A21-9572-56A521C50FA7}"/>
              </a:ext>
            </a:extLst>
          </p:cNvPr>
          <p:cNvSpPr/>
          <p:nvPr/>
        </p:nvSpPr>
        <p:spPr>
          <a:xfrm>
            <a:off x="6444208" y="6198989"/>
            <a:ext cx="222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latin typeface="URWPalladioL-Bold"/>
              </a:rPr>
              <a:t>Bawaneh</a:t>
            </a:r>
            <a:r>
              <a:rPr lang="en-GB" dirty="0">
                <a:latin typeface="URWPalladioL-Bold"/>
              </a:rPr>
              <a:t> et al (2019)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12424E-029D-4977-8B8F-4E4A6B182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32656"/>
            <a:ext cx="1584176" cy="219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75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7A326AE-4541-4EBE-B8E7-C739158CE9F7}"/>
              </a:ext>
            </a:extLst>
          </p:cNvPr>
          <p:cNvSpPr txBox="1"/>
          <p:nvPr/>
        </p:nvSpPr>
        <p:spPr>
          <a:xfrm>
            <a:off x="3364993" y="376311"/>
            <a:ext cx="2414005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Intelligence-driven technological adaptation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639925-ABF7-46E7-BF7B-51DCEEB26866}"/>
              </a:ext>
            </a:extLst>
          </p:cNvPr>
          <p:cNvSpPr txBox="1"/>
          <p:nvPr/>
        </p:nvSpPr>
        <p:spPr>
          <a:xfrm>
            <a:off x="5868144" y="2082224"/>
            <a:ext cx="2592288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Decreased Physicality/homeostatic perturbation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B724E5-E76A-43D3-9531-9533FBF4C159}"/>
              </a:ext>
            </a:extLst>
          </p:cNvPr>
          <p:cNvSpPr txBox="1"/>
          <p:nvPr/>
        </p:nvSpPr>
        <p:spPr>
          <a:xfrm>
            <a:off x="1115617" y="2088728"/>
            <a:ext cx="1440159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Resource consumption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4FA231-7AB2-4134-8BE2-48BF30EFBA5E}"/>
              </a:ext>
            </a:extLst>
          </p:cNvPr>
          <p:cNvSpPr txBox="1"/>
          <p:nvPr/>
        </p:nvSpPr>
        <p:spPr>
          <a:xfrm>
            <a:off x="3735526" y="2082224"/>
            <a:ext cx="1677637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Heathy Ageing population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Lifespan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924082-6519-4C18-8FAF-5D89AC477A5C}"/>
              </a:ext>
            </a:extLst>
          </p:cNvPr>
          <p:cNvCxnSpPr/>
          <p:nvPr/>
        </p:nvCxnSpPr>
        <p:spPr>
          <a:xfrm>
            <a:off x="1979712" y="1700808"/>
            <a:ext cx="51845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48C13F0-3CC5-408D-8363-A8773B225A59}"/>
              </a:ext>
            </a:extLst>
          </p:cNvPr>
          <p:cNvCxnSpPr>
            <a:cxnSpLocks/>
          </p:cNvCxnSpPr>
          <p:nvPr/>
        </p:nvCxnSpPr>
        <p:spPr>
          <a:xfrm>
            <a:off x="1979712" y="1700808"/>
            <a:ext cx="0" cy="381416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5250854-51D8-4013-9683-2CB54B52ADB0}"/>
              </a:ext>
            </a:extLst>
          </p:cNvPr>
          <p:cNvCxnSpPr>
            <a:cxnSpLocks/>
          </p:cNvCxnSpPr>
          <p:nvPr/>
        </p:nvCxnSpPr>
        <p:spPr>
          <a:xfrm>
            <a:off x="4571996" y="1678180"/>
            <a:ext cx="0" cy="381416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A9770D-5CEE-4164-8CC6-64CDC4A3B13A}"/>
              </a:ext>
            </a:extLst>
          </p:cNvPr>
          <p:cNvCxnSpPr>
            <a:cxnSpLocks/>
          </p:cNvCxnSpPr>
          <p:nvPr/>
        </p:nvCxnSpPr>
        <p:spPr>
          <a:xfrm>
            <a:off x="7156704" y="1700808"/>
            <a:ext cx="0" cy="381416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95E9D31-0D34-4B7D-85E5-7C24604909CA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4571996" y="1299641"/>
            <a:ext cx="4" cy="355911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D37BE2F-FCBA-42D3-A5A1-A8A60A986CAE}"/>
              </a:ext>
            </a:extLst>
          </p:cNvPr>
          <p:cNvSpPr txBox="1"/>
          <p:nvPr/>
        </p:nvSpPr>
        <p:spPr>
          <a:xfrm>
            <a:off x="5778998" y="6112357"/>
            <a:ext cx="3185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/>
              <a:t>Tipton &amp; Montgomery (2022)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BCB897-6410-408F-A3E6-54AB90744077}"/>
              </a:ext>
            </a:extLst>
          </p:cNvPr>
          <p:cNvCxnSpPr/>
          <p:nvPr/>
        </p:nvCxnSpPr>
        <p:spPr>
          <a:xfrm flipV="1">
            <a:off x="4067944" y="2636912"/>
            <a:ext cx="0" cy="276999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B2FB8D0-83BF-46D7-B73B-2460D385066F}"/>
              </a:ext>
            </a:extLst>
          </p:cNvPr>
          <p:cNvCxnSpPr>
            <a:cxnSpLocks/>
          </p:cNvCxnSpPr>
          <p:nvPr/>
        </p:nvCxnSpPr>
        <p:spPr>
          <a:xfrm>
            <a:off x="7164288" y="3005553"/>
            <a:ext cx="12842" cy="591415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FED6922-4739-4EC0-9476-F85B04D8B2B0}"/>
              </a:ext>
            </a:extLst>
          </p:cNvPr>
          <p:cNvSpPr txBox="1"/>
          <p:nvPr/>
        </p:nvSpPr>
        <p:spPr>
          <a:xfrm>
            <a:off x="6109648" y="3596968"/>
            <a:ext cx="2134964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Unhealthy ageing population</a:t>
            </a:r>
          </a:p>
          <a:p>
            <a:pPr algn="ctr"/>
            <a:r>
              <a:rPr lang="en-GB" dirty="0" err="1">
                <a:solidFill>
                  <a:schemeClr val="bg1"/>
                </a:solidFill>
              </a:rPr>
              <a:t>Healthspan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F6C1B-59EE-42CC-92DC-DFB294F20463}"/>
              </a:ext>
            </a:extLst>
          </p:cNvPr>
          <p:cNvCxnSpPr>
            <a:cxnSpLocks/>
          </p:cNvCxnSpPr>
          <p:nvPr/>
        </p:nvCxnSpPr>
        <p:spPr>
          <a:xfrm>
            <a:off x="6516216" y="4229618"/>
            <a:ext cx="0" cy="29068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87815B4-AF93-4C8D-B764-6AA7A8B9351E}"/>
              </a:ext>
            </a:extLst>
          </p:cNvPr>
          <p:cNvSpPr txBox="1"/>
          <p:nvPr/>
        </p:nvSpPr>
        <p:spPr>
          <a:xfrm>
            <a:off x="5058052" y="5177902"/>
            <a:ext cx="1636542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Health-related Issues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A982A8-19D2-415E-87A5-F13DD72CE83A}"/>
              </a:ext>
            </a:extLst>
          </p:cNvPr>
          <p:cNvSpPr txBox="1"/>
          <p:nvPr/>
        </p:nvSpPr>
        <p:spPr>
          <a:xfrm>
            <a:off x="2665883" y="5147539"/>
            <a:ext cx="12241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Climate Change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D30A0BC-0964-4947-8CFE-2B67805B0AAD}"/>
              </a:ext>
            </a:extLst>
          </p:cNvPr>
          <p:cNvCxnSpPr>
            <a:cxnSpLocks/>
          </p:cNvCxnSpPr>
          <p:nvPr/>
        </p:nvCxnSpPr>
        <p:spPr>
          <a:xfrm>
            <a:off x="2555776" y="2405389"/>
            <a:ext cx="1179750" cy="1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6020502-9F60-4230-BC93-70AC5ABF0111}"/>
              </a:ext>
            </a:extLst>
          </p:cNvPr>
          <p:cNvCxnSpPr>
            <a:cxnSpLocks/>
          </p:cNvCxnSpPr>
          <p:nvPr/>
        </p:nvCxnSpPr>
        <p:spPr>
          <a:xfrm flipH="1" flipV="1">
            <a:off x="2555776" y="2735059"/>
            <a:ext cx="2502276" cy="2442843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4710100-EE22-464A-A4E3-84EFF3C7860A}"/>
              </a:ext>
            </a:extLst>
          </p:cNvPr>
          <p:cNvCxnSpPr>
            <a:cxnSpLocks/>
          </p:cNvCxnSpPr>
          <p:nvPr/>
        </p:nvCxnSpPr>
        <p:spPr>
          <a:xfrm flipH="1" flipV="1">
            <a:off x="1835696" y="2728555"/>
            <a:ext cx="1442239" cy="2418984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B756DC0-A3C5-4A4B-892A-6E91CB10BCD6}"/>
              </a:ext>
            </a:extLst>
          </p:cNvPr>
          <p:cNvCxnSpPr>
            <a:cxnSpLocks/>
          </p:cNvCxnSpPr>
          <p:nvPr/>
        </p:nvCxnSpPr>
        <p:spPr>
          <a:xfrm>
            <a:off x="3902547" y="5501068"/>
            <a:ext cx="1155505" cy="0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2F5E630-F785-42A4-B7D0-A14BC5775AF9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5876324" y="4520298"/>
            <a:ext cx="1300806" cy="657604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7C17664-D37C-45D8-A1F6-664D653D7A76}"/>
              </a:ext>
            </a:extLst>
          </p:cNvPr>
          <p:cNvCxnSpPr>
            <a:cxnSpLocks/>
          </p:cNvCxnSpPr>
          <p:nvPr/>
        </p:nvCxnSpPr>
        <p:spPr>
          <a:xfrm flipH="1">
            <a:off x="3364994" y="2543889"/>
            <a:ext cx="2503150" cy="2603650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FEA679F3-5760-48FF-B2D2-1102C8F5E6EB}"/>
              </a:ext>
            </a:extLst>
          </p:cNvPr>
          <p:cNvSpPr/>
          <p:nvPr/>
        </p:nvSpPr>
        <p:spPr>
          <a:xfrm>
            <a:off x="3798298" y="3392378"/>
            <a:ext cx="1636542" cy="12424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Left 32">
            <a:extLst>
              <a:ext uri="{FF2B5EF4-FFF2-40B4-BE49-F238E27FC236}">
                <a16:creationId xmlns:a16="http://schemas.microsoft.com/office/drawing/2014/main" id="{04B315D7-804E-4767-AA47-C5BCEABF969F}"/>
              </a:ext>
            </a:extLst>
          </p:cNvPr>
          <p:cNvSpPr/>
          <p:nvPr/>
        </p:nvSpPr>
        <p:spPr>
          <a:xfrm rot="2236005">
            <a:off x="3690496" y="3423973"/>
            <a:ext cx="288028" cy="2472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Left 33">
            <a:extLst>
              <a:ext uri="{FF2B5EF4-FFF2-40B4-BE49-F238E27FC236}">
                <a16:creationId xmlns:a16="http://schemas.microsoft.com/office/drawing/2014/main" id="{FA6978D6-BE2E-4F79-A40D-C80431BBE622}"/>
              </a:ext>
            </a:extLst>
          </p:cNvPr>
          <p:cNvSpPr/>
          <p:nvPr/>
        </p:nvSpPr>
        <p:spPr>
          <a:xfrm rot="5400000">
            <a:off x="4430065" y="3126781"/>
            <a:ext cx="288028" cy="2472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Left 34">
            <a:extLst>
              <a:ext uri="{FF2B5EF4-FFF2-40B4-BE49-F238E27FC236}">
                <a16:creationId xmlns:a16="http://schemas.microsoft.com/office/drawing/2014/main" id="{92850329-F43A-446C-97F4-632BFFF0460E}"/>
              </a:ext>
            </a:extLst>
          </p:cNvPr>
          <p:cNvSpPr/>
          <p:nvPr/>
        </p:nvSpPr>
        <p:spPr>
          <a:xfrm rot="8159065">
            <a:off x="5213668" y="3413166"/>
            <a:ext cx="288028" cy="2472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Left 35">
            <a:extLst>
              <a:ext uri="{FF2B5EF4-FFF2-40B4-BE49-F238E27FC236}">
                <a16:creationId xmlns:a16="http://schemas.microsoft.com/office/drawing/2014/main" id="{F1C6C5D5-92BF-4E0A-B794-356515FE0C9A}"/>
              </a:ext>
            </a:extLst>
          </p:cNvPr>
          <p:cNvSpPr/>
          <p:nvPr/>
        </p:nvSpPr>
        <p:spPr>
          <a:xfrm rot="10800000">
            <a:off x="5434840" y="3889971"/>
            <a:ext cx="288028" cy="2472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Left 36">
            <a:extLst>
              <a:ext uri="{FF2B5EF4-FFF2-40B4-BE49-F238E27FC236}">
                <a16:creationId xmlns:a16="http://schemas.microsoft.com/office/drawing/2014/main" id="{6E2B1109-7672-491A-8A6B-FA677E293EEA}"/>
              </a:ext>
            </a:extLst>
          </p:cNvPr>
          <p:cNvSpPr/>
          <p:nvPr/>
        </p:nvSpPr>
        <p:spPr>
          <a:xfrm rot="14650772">
            <a:off x="4891024" y="4573108"/>
            <a:ext cx="288028" cy="2472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Left 37">
            <a:extLst>
              <a:ext uri="{FF2B5EF4-FFF2-40B4-BE49-F238E27FC236}">
                <a16:creationId xmlns:a16="http://schemas.microsoft.com/office/drawing/2014/main" id="{BF186D11-093C-4A97-9ABB-20D58C0DAA23}"/>
              </a:ext>
            </a:extLst>
          </p:cNvPr>
          <p:cNvSpPr/>
          <p:nvPr/>
        </p:nvSpPr>
        <p:spPr>
          <a:xfrm rot="18139772">
            <a:off x="3940032" y="4539605"/>
            <a:ext cx="288028" cy="2472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7D39077-CF87-49C8-89E4-B4E2D77304E4}"/>
              </a:ext>
            </a:extLst>
          </p:cNvPr>
          <p:cNvSpPr txBox="1"/>
          <p:nvPr/>
        </p:nvSpPr>
        <p:spPr>
          <a:xfrm>
            <a:off x="3824982" y="3717610"/>
            <a:ext cx="1580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Physiology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E47490D-38A5-4B05-9614-6A78B6FA2E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26" y="3805206"/>
            <a:ext cx="1909558" cy="268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624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F7095-519E-4B02-A42F-91824F497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12776"/>
            <a:ext cx="8579296" cy="427920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General</a:t>
            </a:r>
          </a:p>
          <a:p>
            <a:pPr lvl="1"/>
            <a:r>
              <a:rPr lang="en-GB" dirty="0"/>
              <a:t>Questions related to climate change and health require physiological input to optimise solutions</a:t>
            </a:r>
          </a:p>
          <a:p>
            <a:pPr lvl="1"/>
            <a:r>
              <a:rPr lang="en-GB" dirty="0"/>
              <a:t>Physiology-based solutions will help address energy, finance and climate issues </a:t>
            </a:r>
          </a:p>
          <a:p>
            <a:endParaRPr lang="en-GB" dirty="0"/>
          </a:p>
          <a:p>
            <a:r>
              <a:rPr lang="en-GB" dirty="0"/>
              <a:t>Before COP28:</a:t>
            </a:r>
          </a:p>
          <a:p>
            <a:pPr lvl="1"/>
            <a:r>
              <a:rPr lang="en-GB" dirty="0"/>
              <a:t>Those committed to the COP should send a health delegation from health ministries to COP28 </a:t>
            </a:r>
          </a:p>
          <a:p>
            <a:pPr lvl="1"/>
            <a:r>
              <a:rPr lang="en-GB" dirty="0"/>
              <a:t>COP needs to embrace health. Articulate the catastrophic implications and costs of: lack of climate action on health/lack of health on climate (interdependence) </a:t>
            </a:r>
          </a:p>
          <a:p>
            <a:pPr lvl="1"/>
            <a:r>
              <a:rPr lang="en-GB" dirty="0"/>
              <a:t>Complex problems require collaborative solutions and integrated action – this needs to be facilitated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AE214D47-BCD6-476F-B870-D492AB880B2C}"/>
              </a:ext>
            </a:extLst>
          </p:cNvPr>
          <p:cNvSpPr txBox="1">
            <a:spLocks/>
          </p:cNvSpPr>
          <p:nvPr/>
        </p:nvSpPr>
        <p:spPr>
          <a:xfrm>
            <a:off x="457200" y="116632"/>
            <a:ext cx="8579296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288586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729D7D-7D67-43F4-A57C-1494211D39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0" y="0"/>
            <a:ext cx="9177320" cy="6858000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5200934-A91F-405C-AA8A-18002326267F}"/>
              </a:ext>
            </a:extLst>
          </p:cNvPr>
          <p:cNvSpPr txBox="1">
            <a:spLocks/>
          </p:cNvSpPr>
          <p:nvPr/>
        </p:nvSpPr>
        <p:spPr>
          <a:xfrm>
            <a:off x="5436096" y="188640"/>
            <a:ext cx="3600400" cy="70609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14A2CA-97A2-4D0C-B86A-98721BDB790B}"/>
              </a:ext>
            </a:extLst>
          </p:cNvPr>
          <p:cNvSpPr txBox="1"/>
          <p:nvPr/>
        </p:nvSpPr>
        <p:spPr>
          <a:xfrm>
            <a:off x="5832140" y="8987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@</a:t>
            </a:r>
            <a:r>
              <a:rPr lang="en-GB" b="1" dirty="0" err="1">
                <a:solidFill>
                  <a:schemeClr val="bg1"/>
                </a:solidFill>
              </a:rPr>
              <a:t>profmiketipton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583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1027" descr="bike he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43000"/>
            <a:ext cx="3124200" cy="2343150"/>
          </a:xfrm>
          <a:prstGeom prst="rect">
            <a:avLst/>
          </a:prstGeom>
          <a:noFill/>
        </p:spPr>
      </p:pic>
      <p:sp>
        <p:nvSpPr>
          <p:cNvPr id="45060" name="Text Box 1028"/>
          <p:cNvSpPr txBox="1">
            <a:spLocks noChangeArrowheads="1"/>
          </p:cNvSpPr>
          <p:nvPr/>
        </p:nvSpPr>
        <p:spPr bwMode="auto">
          <a:xfrm>
            <a:off x="152400" y="1143000"/>
            <a:ext cx="182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HEAT</a:t>
            </a:r>
          </a:p>
        </p:txBody>
      </p:sp>
      <p:pic>
        <p:nvPicPr>
          <p:cNvPr id="45061" name="Picture 1029" descr="M1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733800"/>
            <a:ext cx="3124200" cy="2533650"/>
          </a:xfrm>
          <a:prstGeom prst="rect">
            <a:avLst/>
          </a:prstGeom>
          <a:noFill/>
        </p:spPr>
      </p:pic>
      <p:sp>
        <p:nvSpPr>
          <p:cNvPr id="45062" name="Text Box 1030"/>
          <p:cNvSpPr txBox="1">
            <a:spLocks noChangeArrowheads="1"/>
          </p:cNvSpPr>
          <p:nvPr/>
        </p:nvSpPr>
        <p:spPr bwMode="auto">
          <a:xfrm>
            <a:off x="838200" y="5334000"/>
            <a:ext cx="182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COLD AIR</a:t>
            </a:r>
          </a:p>
        </p:txBody>
      </p:sp>
      <p:pic>
        <p:nvPicPr>
          <p:cNvPr id="45065" name="Picture 1033" descr="estonia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143000"/>
            <a:ext cx="3200400" cy="2333625"/>
          </a:xfrm>
          <a:prstGeom prst="rect">
            <a:avLst/>
          </a:prstGeom>
          <a:noFill/>
        </p:spPr>
      </p:pic>
      <p:sp>
        <p:nvSpPr>
          <p:cNvPr id="45066" name="Text Box 1034"/>
          <p:cNvSpPr txBox="1">
            <a:spLocks noChangeArrowheads="1"/>
          </p:cNvSpPr>
          <p:nvPr/>
        </p:nvSpPr>
        <p:spPr bwMode="auto">
          <a:xfrm>
            <a:off x="5867400" y="2967335"/>
            <a:ext cx="22329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COLD WATER</a:t>
            </a:r>
          </a:p>
        </p:txBody>
      </p:sp>
      <p:pic>
        <p:nvPicPr>
          <p:cNvPr id="45067" name="Picture 1035" descr="M15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810000"/>
            <a:ext cx="3886200" cy="2444750"/>
          </a:xfrm>
          <a:prstGeom prst="rect">
            <a:avLst/>
          </a:prstGeom>
          <a:noFill/>
        </p:spPr>
      </p:pic>
      <p:pic>
        <p:nvPicPr>
          <p:cNvPr id="45069" name="Picture 1037" descr="Micro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2209800"/>
            <a:ext cx="2060575" cy="3090863"/>
          </a:xfrm>
          <a:prstGeom prst="rect">
            <a:avLst/>
          </a:prstGeom>
          <a:noFill/>
        </p:spPr>
      </p:pic>
      <p:sp>
        <p:nvSpPr>
          <p:cNvPr id="45070" name="Text Box 1038"/>
          <p:cNvSpPr txBox="1">
            <a:spLocks noChangeArrowheads="1"/>
          </p:cNvSpPr>
          <p:nvPr/>
        </p:nvSpPr>
        <p:spPr bwMode="auto">
          <a:xfrm>
            <a:off x="5410200" y="5257800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ALTITUDE</a:t>
            </a:r>
          </a:p>
        </p:txBody>
      </p:sp>
      <p:sp>
        <p:nvSpPr>
          <p:cNvPr id="45071" name="Text Box 1039"/>
          <p:cNvSpPr txBox="1">
            <a:spLocks noChangeArrowheads="1"/>
          </p:cNvSpPr>
          <p:nvPr/>
        </p:nvSpPr>
        <p:spPr bwMode="auto">
          <a:xfrm>
            <a:off x="3200400" y="2845354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MICRO GRAVITY</a:t>
            </a:r>
          </a:p>
        </p:txBody>
      </p:sp>
      <p:pic>
        <p:nvPicPr>
          <p:cNvPr id="13" name="Picture 13" descr="C:\Documents and Settings\long1\Desktop\EEL no UoP transparent 300dpi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87781"/>
            <a:ext cx="3564269" cy="1108971"/>
          </a:xfrm>
          <a:prstGeom prst="rect">
            <a:avLst/>
          </a:prstGeom>
          <a:solidFill>
            <a:srgbClr val="A6A3A0"/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2E7696-32EB-4057-A63B-A7D55A656D5F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120" y="6030647"/>
            <a:ext cx="2411760" cy="836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753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F3C601-C654-44B9-8B00-EFE7A4629B17}"/>
              </a:ext>
            </a:extLst>
          </p:cNvPr>
          <p:cNvSpPr txBox="1"/>
          <p:nvPr/>
        </p:nvSpPr>
        <p:spPr>
          <a:xfrm>
            <a:off x="1619672" y="90872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Climate-driven migration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E5920A-81EF-4213-A472-C96CB68583D1}"/>
              </a:ext>
            </a:extLst>
          </p:cNvPr>
          <p:cNvSpPr txBox="1"/>
          <p:nvPr/>
        </p:nvSpPr>
        <p:spPr>
          <a:xfrm>
            <a:off x="1475656" y="2060848"/>
            <a:ext cx="68407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“Species extinction, widespread disease, unliveable heat, ecosystem collapse and cities menaced by rising seas will become painfully obvious before a child born today turns 30”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B65D35-C277-462B-8371-4BDBA4596B89}"/>
              </a:ext>
            </a:extLst>
          </p:cNvPr>
          <p:cNvSpPr txBox="1"/>
          <p:nvPr/>
        </p:nvSpPr>
        <p:spPr>
          <a:xfrm>
            <a:off x="5940152" y="576461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IPCC Science report 2021</a:t>
            </a:r>
          </a:p>
        </p:txBody>
      </p:sp>
    </p:spTree>
    <p:extLst>
      <p:ext uri="{BB962C8B-B14F-4D97-AF65-F5344CB8AC3E}">
        <p14:creationId xmlns:p14="http://schemas.microsoft.com/office/powerpoint/2010/main" val="497078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DCBBC-DF13-1A44-8B78-7EEDEDB9B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933" y="2636912"/>
            <a:ext cx="6366933" cy="1296144"/>
          </a:xfrm>
        </p:spPr>
        <p:txBody>
          <a:bodyPr/>
          <a:lstStyle/>
          <a:p>
            <a:pPr marL="0" indent="0" algn="ctr">
              <a:buNone/>
            </a:pPr>
            <a:r>
              <a:rPr lang="en-GB" sz="2846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 the coming 50 years, 1-3 billion people are projected to be outside survivable climate conditions</a:t>
            </a:r>
            <a:endParaRPr lang="en-US" sz="2846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9C1BC8-8253-0A48-A719-ECB7A2724B91}"/>
              </a:ext>
            </a:extLst>
          </p:cNvPr>
          <p:cNvSpPr/>
          <p:nvPr/>
        </p:nvSpPr>
        <p:spPr>
          <a:xfrm>
            <a:off x="2915816" y="6093296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(PNAS May 26, 2020 117 (21) 11350-11355; Xu et al 2019;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https://ocean.si.edu/through-time/ancient-seas/sea-level-rise)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DE8AD2-A3A3-6C4E-83F9-627AA6AE5D59}"/>
              </a:ext>
            </a:extLst>
          </p:cNvPr>
          <p:cNvSpPr/>
          <p:nvPr/>
        </p:nvSpPr>
        <p:spPr>
          <a:xfrm>
            <a:off x="1833507" y="4581128"/>
            <a:ext cx="585269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 0.75 billion under high tide mark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F3C601-C654-44B9-8B00-EFE7A4629B17}"/>
              </a:ext>
            </a:extLst>
          </p:cNvPr>
          <p:cNvSpPr txBox="1"/>
          <p:nvPr/>
        </p:nvSpPr>
        <p:spPr>
          <a:xfrm>
            <a:off x="1749712" y="119528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Climate-driven migration</a:t>
            </a:r>
          </a:p>
        </p:txBody>
      </p:sp>
    </p:spTree>
    <p:extLst>
      <p:ext uri="{BB962C8B-B14F-4D97-AF65-F5344CB8AC3E}">
        <p14:creationId xmlns:p14="http://schemas.microsoft.com/office/powerpoint/2010/main" val="4225157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940ED-BB4F-4C80-9C81-EBA39163D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6BACB15-AA4D-4D6C-A7CD-FD6B7445CC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174D6D-4E3C-4132-8190-EAA3541E83FE}"/>
              </a:ext>
            </a:extLst>
          </p:cNvPr>
          <p:cNvSpPr/>
          <p:nvPr/>
        </p:nvSpPr>
        <p:spPr>
          <a:xfrm>
            <a:off x="5769317" y="4208072"/>
            <a:ext cx="3492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sz="1600" b="1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UK January to September2022</a:t>
            </a:r>
          </a:p>
          <a:p>
            <a:pPr marL="176213" indent="-176213" fontAlgn="base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heatwaves. Climate change made heatwaves 10x more likely and 4 °C hotter</a:t>
            </a:r>
          </a:p>
          <a:p>
            <a:pPr marL="176213" indent="-176213" fontAlgn="base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Hottest temperature recorded (40.3 °C)</a:t>
            </a:r>
          </a:p>
          <a:p>
            <a:pPr marL="176213" indent="-176213" fontAlgn="base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745 wildfires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A38D52-FCA5-4FCE-99AB-2DFBD6B2B8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8849"/>
            <a:ext cx="6948264" cy="14563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542421-231A-4EBF-88B2-BBFDAFD83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7" y="1636834"/>
            <a:ext cx="5705158" cy="514247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4402984-71C7-4F49-BF66-2DFD250A2CD7}"/>
              </a:ext>
            </a:extLst>
          </p:cNvPr>
          <p:cNvSpPr/>
          <p:nvPr/>
        </p:nvSpPr>
        <p:spPr>
          <a:xfrm>
            <a:off x="5769317" y="1854175"/>
            <a:ext cx="3342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International 2022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Droughts, fires and record temperatures  including: Arctic, Antarctic, Australia, Korea, Japan, China, Siberia, Europe, North and South America,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Widespread flooding in China, Spain, S Africa, Pakistan.</a:t>
            </a: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358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D35EC-9558-4F5A-AA64-0F251C4C9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8683" y="109857"/>
            <a:ext cx="7155153" cy="654785"/>
          </a:xfrm>
        </p:spPr>
        <p:txBody>
          <a:bodyPr>
            <a:noAutofit/>
          </a:bodyPr>
          <a:lstStyle/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Climate change - the biggest health threat facing humanity (WHO 2021)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953C1A-7306-4D51-A26A-99B637BB4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7" y="1064790"/>
            <a:ext cx="7668437" cy="44204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7C4783-E2AA-4D29-80E4-6817D33BEF01}"/>
              </a:ext>
            </a:extLst>
          </p:cNvPr>
          <p:cNvSpPr/>
          <p:nvPr/>
        </p:nvSpPr>
        <p:spPr>
          <a:xfrm>
            <a:off x="67955" y="5726095"/>
            <a:ext cx="9144000" cy="10082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14313" indent="-214313" defTabSz="6858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 half of the known human diseases will be aggravated by climate change</a:t>
            </a:r>
          </a:p>
          <a:p>
            <a:pPr marL="214313" indent="-214313" defTabSz="6858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Direct damage costs to health (i.e. excluding costs in health-determining sectors such as agriculture, water and sanitation), USD 2-4 billion/year by 2030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869242-EC35-4D58-A873-66505376ED23}"/>
              </a:ext>
            </a:extLst>
          </p:cNvPr>
          <p:cNvSpPr txBox="1"/>
          <p:nvPr/>
        </p:nvSpPr>
        <p:spPr>
          <a:xfrm>
            <a:off x="7761111" y="4664815"/>
            <a:ext cx="1382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Image courtesy of World Health Organization</a:t>
            </a:r>
          </a:p>
        </p:txBody>
      </p:sp>
    </p:spTree>
    <p:extLst>
      <p:ext uri="{BB962C8B-B14F-4D97-AF65-F5344CB8AC3E}">
        <p14:creationId xmlns:p14="http://schemas.microsoft.com/office/powerpoint/2010/main" val="2445852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E76968-9BA0-6647-A055-05B262944D23}"/>
              </a:ext>
            </a:extLst>
          </p:cNvPr>
          <p:cNvSpPr/>
          <p:nvPr/>
        </p:nvSpPr>
        <p:spPr>
          <a:xfrm>
            <a:off x="1279228" y="1984556"/>
            <a:ext cx="719838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Impacts will continue to increase if drastic cuts in greenhouse gas emissions are further delayed – affecting the lives of today’s children</a:t>
            </a:r>
            <a:r>
              <a:rPr lang="en-GB" sz="27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7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Any further delay  in concerted global action will miss a brief and rapidly closing window </a:t>
            </a:r>
            <a:r>
              <a:rPr lang="en-GB" sz="2700" b="1" i="1" u="sng" dirty="0">
                <a:solidFill>
                  <a:srgbClr val="FF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secure a liveable future</a:t>
            </a:r>
            <a:r>
              <a:rPr lang="en-GB" sz="27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2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FDDC62-DF66-DA4B-AA42-715304F5F0E6}"/>
              </a:ext>
            </a:extLst>
          </p:cNvPr>
          <p:cNvSpPr/>
          <p:nvPr/>
        </p:nvSpPr>
        <p:spPr>
          <a:xfrm>
            <a:off x="980752" y="1499809"/>
            <a:ext cx="74968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&lt;1.5 </a:t>
            </a:r>
            <a:r>
              <a:rPr lang="en-US" sz="2700" baseline="30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sz="2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GB" sz="2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needs </a:t>
            </a:r>
            <a:r>
              <a:rPr lang="en-GB" sz="2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45% fall </a:t>
            </a:r>
            <a:r>
              <a:rPr lang="en-GB" sz="2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emissions by  2030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73646E-666C-2EFA-DA38-D053EC4D8ED9}"/>
              </a:ext>
            </a:extLst>
          </p:cNvPr>
          <p:cNvSpPr/>
          <p:nvPr/>
        </p:nvSpPr>
        <p:spPr>
          <a:xfrm rot="19857074">
            <a:off x="962569" y="2895783"/>
            <a:ext cx="7831702" cy="1107996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GB" sz="3300" b="1" dirty="0">
                <a:solidFill>
                  <a:srgbClr val="FFFF00"/>
                </a:solidFill>
                <a:latin typeface="+mj-lt"/>
              </a:rPr>
              <a:t>COP27</a:t>
            </a:r>
          </a:p>
          <a:p>
            <a:pPr algn="ctr"/>
            <a:r>
              <a:rPr lang="en-GB" sz="3300" b="1" dirty="0">
                <a:solidFill>
                  <a:srgbClr val="FFFF00"/>
                </a:solidFill>
                <a:latin typeface="+mj-lt"/>
              </a:rPr>
              <a:t>Aim to peak emissions in 2025  removed</a:t>
            </a:r>
            <a:endParaRPr lang="en-US" sz="33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A7BDFB-2822-4667-93A2-BBB867D7D1D0}"/>
              </a:ext>
            </a:extLst>
          </p:cNvPr>
          <p:cNvSpPr txBox="1"/>
          <p:nvPr/>
        </p:nvSpPr>
        <p:spPr>
          <a:xfrm>
            <a:off x="6804248" y="58308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IPCC 2022</a:t>
            </a:r>
          </a:p>
        </p:txBody>
      </p:sp>
    </p:spTree>
    <p:extLst>
      <p:ext uri="{BB962C8B-B14F-4D97-AF65-F5344CB8AC3E}">
        <p14:creationId xmlns:p14="http://schemas.microsoft.com/office/powerpoint/2010/main" val="25587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FB8DD-A1DE-FEA6-2FE2-DCB854ACC58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95536" y="2132856"/>
            <a:ext cx="4752527" cy="3240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Climate Change Hub (</a:t>
            </a:r>
            <a:r>
              <a:rPr lang="en-GB" sz="18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physoc.org/climatechange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Released ‘Physiology and Climate Change’ report in October 2021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Round table with </a:t>
            </a:r>
            <a:r>
              <a:rPr lang="en-GB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Wellcome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Trust in January 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Event with Foundation of Science and Technology in July 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Report: The Climate Emergency: Research Gaps &amp; Policy Priorities.  July 2022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F0802A-1131-47BA-F4A5-79E232167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28" y="348238"/>
            <a:ext cx="5194921" cy="1005576"/>
          </a:xfrm>
        </p:spPr>
        <p:txBody>
          <a:bodyPr/>
          <a:lstStyle/>
          <a:p>
            <a:pPr algn="ctr"/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Physiological Society &amp; Climate Change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E783C9-A69D-951E-1098-F575857B7F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992"/>
          <a:stretch/>
        </p:blipFill>
        <p:spPr>
          <a:xfrm>
            <a:off x="5303486" y="1268760"/>
            <a:ext cx="3703766" cy="514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8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68AB74-1C41-494E-ADB6-0634FE6F77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58222"/>
            <a:ext cx="3560026" cy="50225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8F12B1B-D678-4DBB-A0F4-5A1610D6E527}"/>
              </a:ext>
            </a:extLst>
          </p:cNvPr>
          <p:cNvSpPr/>
          <p:nvPr/>
        </p:nvSpPr>
        <p:spPr>
          <a:xfrm>
            <a:off x="395536" y="5376339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“Physiology is central to tackling climate change and understanding its impact”</a:t>
            </a:r>
          </a:p>
        </p:txBody>
      </p:sp>
    </p:spTree>
    <p:extLst>
      <p:ext uri="{BB962C8B-B14F-4D97-AF65-F5344CB8AC3E}">
        <p14:creationId xmlns:p14="http://schemas.microsoft.com/office/powerpoint/2010/main" val="4182363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hysoc PowerPoint Template">
  <a:themeElements>
    <a:clrScheme name="PhySoc">
      <a:dk1>
        <a:srgbClr val="00274C"/>
      </a:dk1>
      <a:lt1>
        <a:sysClr val="window" lastClr="FFFFFF"/>
      </a:lt1>
      <a:dk2>
        <a:srgbClr val="00274C"/>
      </a:dk2>
      <a:lt2>
        <a:srgbClr val="FFFFFF"/>
      </a:lt2>
      <a:accent1>
        <a:srgbClr val="0095D6"/>
      </a:accent1>
      <a:accent2>
        <a:srgbClr val="707277"/>
      </a:accent2>
      <a:accent3>
        <a:srgbClr val="5A245A"/>
      </a:accent3>
      <a:accent4>
        <a:srgbClr val="B4A76C"/>
      </a:accent4>
      <a:accent5>
        <a:srgbClr val="009AA6"/>
      </a:accent5>
      <a:accent6>
        <a:srgbClr val="F7AC46"/>
      </a:accent6>
      <a:hlink>
        <a:srgbClr val="0098DB"/>
      </a:hlink>
      <a:folHlink>
        <a:srgbClr val="F7AC4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5566</TotalTime>
  <Words>829</Words>
  <Application>Microsoft Office PowerPoint</Application>
  <PresentationFormat>On-screen Show (4:3)</PresentationFormat>
  <Paragraphs>141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Gulim</vt:lpstr>
      <vt:lpstr>맑은 고딕</vt:lpstr>
      <vt:lpstr>Arial</vt:lpstr>
      <vt:lpstr>Calibri</vt:lpstr>
      <vt:lpstr>Open Sans</vt:lpstr>
      <vt:lpstr>Tahoma</vt:lpstr>
      <vt:lpstr>Times New Roman</vt:lpstr>
      <vt:lpstr>URWPalladioL-Bold</vt:lpstr>
      <vt:lpstr>Office Theme</vt:lpstr>
      <vt:lpstr>Physoc PowerPoint Template</vt:lpstr>
      <vt:lpstr> The health (survival) crisis of climate change: did COP27 deliver? </vt:lpstr>
      <vt:lpstr>PowerPoint Presentation</vt:lpstr>
      <vt:lpstr>PowerPoint Presentation</vt:lpstr>
      <vt:lpstr>PowerPoint Presentation</vt:lpstr>
      <vt:lpstr>PowerPoint Presentation</vt:lpstr>
      <vt:lpstr>Climate change - the biggest health threat facing humanity (WHO 2021)</vt:lpstr>
      <vt:lpstr>PowerPoint Presentation</vt:lpstr>
      <vt:lpstr>The Physiological Society &amp; Climate Change</vt:lpstr>
      <vt:lpstr>PowerPoint Presentation</vt:lpstr>
      <vt:lpstr>PowerPoint Presentation</vt:lpstr>
      <vt:lpstr>Responses to heat waves</vt:lpstr>
      <vt:lpstr>Energy savings with broadening indoor air temperature setpoints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Occupational health in the north: dealing with cold injury and cold immersion</dc:title>
  <dc:creator>Mike</dc:creator>
  <cp:lastModifiedBy>Michael Tipton</cp:lastModifiedBy>
  <cp:revision>383</cp:revision>
  <dcterms:created xsi:type="dcterms:W3CDTF">2013-12-29T14:26:24Z</dcterms:created>
  <dcterms:modified xsi:type="dcterms:W3CDTF">2022-11-28T08:09:40Z</dcterms:modified>
</cp:coreProperties>
</file>