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95" r:id="rId2"/>
    <p:sldId id="316" r:id="rId3"/>
    <p:sldId id="2147472010" r:id="rId4"/>
    <p:sldId id="1845" r:id="rId5"/>
    <p:sldId id="2147472011" r:id="rId6"/>
    <p:sldId id="314" r:id="rId7"/>
    <p:sldId id="2147472009" r:id="rId8"/>
    <p:sldId id="301" r:id="rId9"/>
    <p:sldId id="1841" r:id="rId10"/>
    <p:sldId id="1834" r:id="rId11"/>
    <p:sldId id="2147472012" r:id="rId12"/>
    <p:sldId id="29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64"/>
    <p:restoredTop sz="86427"/>
  </p:normalViewPr>
  <p:slideViewPr>
    <p:cSldViewPr snapToGrid="0" snapToObjects="1">
      <p:cViewPr>
        <p:scale>
          <a:sx n="98" d="100"/>
          <a:sy n="98" d="100"/>
        </p:scale>
        <p:origin x="-40" y="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D0C43F-893A-4512-87D1-17ED8118478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9D30AAA-A9FB-4CED-87E4-D86F01E89565}">
      <dgm:prSet/>
      <dgm:spPr/>
      <dgm:t>
        <a:bodyPr/>
        <a:lstStyle/>
        <a:p>
          <a:r>
            <a:rPr lang="en-GB" b="0" i="1"/>
            <a:t>Our planet is still in the emergency room.</a:t>
          </a:r>
          <a:endParaRPr lang="en-US"/>
        </a:p>
      </dgm:t>
    </dgm:pt>
    <dgm:pt modelId="{B1C0E837-FB24-43EB-ABF3-CF696156C12A}" type="parTrans" cxnId="{5C7496A7-1708-4E99-80BD-166486258BA8}">
      <dgm:prSet/>
      <dgm:spPr/>
      <dgm:t>
        <a:bodyPr/>
        <a:lstStyle/>
        <a:p>
          <a:endParaRPr lang="en-US"/>
        </a:p>
      </dgm:t>
    </dgm:pt>
    <dgm:pt modelId="{1193FFAE-349F-44CE-B09C-9562B08BF9D0}" type="sibTrans" cxnId="{5C7496A7-1708-4E99-80BD-166486258BA8}">
      <dgm:prSet/>
      <dgm:spPr/>
      <dgm:t>
        <a:bodyPr/>
        <a:lstStyle/>
        <a:p>
          <a:endParaRPr lang="en-US"/>
        </a:p>
      </dgm:t>
    </dgm:pt>
    <dgm:pt modelId="{B059ADFC-30DE-48C5-AED3-52F1383E04B0}">
      <dgm:prSet/>
      <dgm:spPr/>
      <dgm:t>
        <a:bodyPr/>
        <a:lstStyle/>
        <a:p>
          <a:r>
            <a:rPr lang="en-GB" b="0" i="1"/>
            <a:t>We need to drastically reduce emissions now – and this is an issue </a:t>
          </a:r>
          <a:r>
            <a:rPr lang="en-GB" b="1" i="1"/>
            <a:t>this COP did not address</a:t>
          </a:r>
          <a:r>
            <a:rPr lang="en-GB" b="0" i="1"/>
            <a:t>.</a:t>
          </a:r>
          <a:endParaRPr lang="en-US"/>
        </a:p>
      </dgm:t>
    </dgm:pt>
    <dgm:pt modelId="{51FD5FDC-E3C9-40C1-9D1D-5615FBC38C4A}" type="parTrans" cxnId="{51C7D671-BA8D-43DC-88A0-4B0D9651A374}">
      <dgm:prSet/>
      <dgm:spPr/>
      <dgm:t>
        <a:bodyPr/>
        <a:lstStyle/>
        <a:p>
          <a:endParaRPr lang="en-US"/>
        </a:p>
      </dgm:t>
    </dgm:pt>
    <dgm:pt modelId="{E73DC275-20B7-4BB1-80B4-FA7C02C12D51}" type="sibTrans" cxnId="{51C7D671-BA8D-43DC-88A0-4B0D9651A374}">
      <dgm:prSet/>
      <dgm:spPr/>
      <dgm:t>
        <a:bodyPr/>
        <a:lstStyle/>
        <a:p>
          <a:endParaRPr lang="en-US"/>
        </a:p>
      </dgm:t>
    </dgm:pt>
    <dgm:pt modelId="{B4EFD66E-CD77-41D7-BDC0-8F44B0E80A39}">
      <dgm:prSet/>
      <dgm:spPr/>
      <dgm:t>
        <a:bodyPr/>
        <a:lstStyle/>
        <a:p>
          <a:r>
            <a:rPr lang="en-GB" b="1" i="1"/>
            <a:t>A fund for loss and damage is essential </a:t>
          </a:r>
          <a:r>
            <a:rPr lang="en-GB" b="0" i="1"/>
            <a:t>– but it’s not an answer if the climate crisis washes a small island state off the map – or turns an entire African country to desert.</a:t>
          </a:r>
          <a:endParaRPr lang="en-US"/>
        </a:p>
      </dgm:t>
    </dgm:pt>
    <dgm:pt modelId="{206CAFD2-5A0E-45C8-AB8B-0044C679D59C}" type="parTrans" cxnId="{D63C6E02-A44F-4A91-BE0F-02882416B53B}">
      <dgm:prSet/>
      <dgm:spPr/>
      <dgm:t>
        <a:bodyPr/>
        <a:lstStyle/>
        <a:p>
          <a:endParaRPr lang="en-US"/>
        </a:p>
      </dgm:t>
    </dgm:pt>
    <dgm:pt modelId="{91EA01E9-3008-4EBD-A152-6D375F71E8C0}" type="sibTrans" cxnId="{D63C6E02-A44F-4A91-BE0F-02882416B53B}">
      <dgm:prSet/>
      <dgm:spPr/>
      <dgm:t>
        <a:bodyPr/>
        <a:lstStyle/>
        <a:p>
          <a:endParaRPr lang="en-US"/>
        </a:p>
      </dgm:t>
    </dgm:pt>
    <dgm:pt modelId="{44B9D256-643C-493E-B962-01D817DA059A}">
      <dgm:prSet/>
      <dgm:spPr/>
      <dgm:t>
        <a:bodyPr/>
        <a:lstStyle/>
        <a:p>
          <a:r>
            <a:rPr lang="en-GB" b="0" i="1"/>
            <a:t>The world still needs a </a:t>
          </a:r>
          <a:r>
            <a:rPr lang="en-GB" b="1" i="1"/>
            <a:t>giant leap on climate ambition</a:t>
          </a:r>
          <a:r>
            <a:rPr lang="en-GB" b="0" i="1"/>
            <a:t>.</a:t>
          </a:r>
          <a:endParaRPr lang="en-US"/>
        </a:p>
      </dgm:t>
    </dgm:pt>
    <dgm:pt modelId="{D4F2CDA3-83CF-45C3-9C42-72A6BCC9A1F6}" type="parTrans" cxnId="{413174DE-C97C-4187-A2CC-B4BBDEAC9828}">
      <dgm:prSet/>
      <dgm:spPr/>
      <dgm:t>
        <a:bodyPr/>
        <a:lstStyle/>
        <a:p>
          <a:endParaRPr lang="en-US"/>
        </a:p>
      </dgm:t>
    </dgm:pt>
    <dgm:pt modelId="{1208D1CE-DCE5-4EA6-B4CE-702DFC031E79}" type="sibTrans" cxnId="{413174DE-C97C-4187-A2CC-B4BBDEAC9828}">
      <dgm:prSet/>
      <dgm:spPr/>
      <dgm:t>
        <a:bodyPr/>
        <a:lstStyle/>
        <a:p>
          <a:endParaRPr lang="en-US"/>
        </a:p>
      </dgm:t>
    </dgm:pt>
    <dgm:pt modelId="{771BE8F3-6121-4C90-8E12-717523953CF4}">
      <dgm:prSet/>
      <dgm:spPr/>
      <dgm:t>
        <a:bodyPr/>
        <a:lstStyle/>
        <a:p>
          <a:r>
            <a:rPr lang="en-GB" b="0" i="1"/>
            <a:t>The </a:t>
          </a:r>
          <a:r>
            <a:rPr lang="en-GB" b="1" i="1"/>
            <a:t>red line </a:t>
          </a:r>
          <a:r>
            <a:rPr lang="en-GB" b="0" i="1"/>
            <a:t>we must not cross is the line that takes our planet over the 1.5</a:t>
          </a:r>
          <a:r>
            <a:rPr lang="en-GB" b="0" i="1" baseline="30000"/>
            <a:t>o</a:t>
          </a:r>
          <a:r>
            <a:rPr lang="en-GB" b="0" i="1"/>
            <a:t>C T limit.</a:t>
          </a:r>
          <a:endParaRPr lang="en-US"/>
        </a:p>
      </dgm:t>
    </dgm:pt>
    <dgm:pt modelId="{A440992C-8092-4975-918C-F9196B74AA5C}" type="parTrans" cxnId="{C219C921-D938-42E9-BB89-D05BDCCB6849}">
      <dgm:prSet/>
      <dgm:spPr/>
      <dgm:t>
        <a:bodyPr/>
        <a:lstStyle/>
        <a:p>
          <a:endParaRPr lang="en-US"/>
        </a:p>
      </dgm:t>
    </dgm:pt>
    <dgm:pt modelId="{0F9D7DF6-4A1A-40F5-A37D-99913627DA4F}" type="sibTrans" cxnId="{C219C921-D938-42E9-BB89-D05BDCCB6849}">
      <dgm:prSet/>
      <dgm:spPr/>
      <dgm:t>
        <a:bodyPr/>
        <a:lstStyle/>
        <a:p>
          <a:endParaRPr lang="en-US"/>
        </a:p>
      </dgm:t>
    </dgm:pt>
    <dgm:pt modelId="{D35D942F-89DB-274C-89C2-594FA4244E6F}" type="pres">
      <dgm:prSet presAssocID="{C6D0C43F-893A-4512-87D1-17ED81184789}" presName="vert0" presStyleCnt="0">
        <dgm:presLayoutVars>
          <dgm:dir/>
          <dgm:animOne val="branch"/>
          <dgm:animLvl val="lvl"/>
        </dgm:presLayoutVars>
      </dgm:prSet>
      <dgm:spPr/>
    </dgm:pt>
    <dgm:pt modelId="{66F9B708-C187-5748-BE16-355483C3C5FB}" type="pres">
      <dgm:prSet presAssocID="{99D30AAA-A9FB-4CED-87E4-D86F01E89565}" presName="thickLine" presStyleLbl="alignNode1" presStyleIdx="0" presStyleCnt="5"/>
      <dgm:spPr/>
    </dgm:pt>
    <dgm:pt modelId="{1A8640BC-030D-E348-BF8F-FC6F6796EF41}" type="pres">
      <dgm:prSet presAssocID="{99D30AAA-A9FB-4CED-87E4-D86F01E89565}" presName="horz1" presStyleCnt="0"/>
      <dgm:spPr/>
    </dgm:pt>
    <dgm:pt modelId="{9F089834-9180-ED4F-902B-5627E4D1809E}" type="pres">
      <dgm:prSet presAssocID="{99D30AAA-A9FB-4CED-87E4-D86F01E89565}" presName="tx1" presStyleLbl="revTx" presStyleIdx="0" presStyleCnt="5"/>
      <dgm:spPr/>
    </dgm:pt>
    <dgm:pt modelId="{B5B4F04C-F652-224E-A9F9-A35E58D01570}" type="pres">
      <dgm:prSet presAssocID="{99D30AAA-A9FB-4CED-87E4-D86F01E89565}" presName="vert1" presStyleCnt="0"/>
      <dgm:spPr/>
    </dgm:pt>
    <dgm:pt modelId="{25A5ED80-1BBF-5E47-9F34-D3721C87E931}" type="pres">
      <dgm:prSet presAssocID="{B059ADFC-30DE-48C5-AED3-52F1383E04B0}" presName="thickLine" presStyleLbl="alignNode1" presStyleIdx="1" presStyleCnt="5"/>
      <dgm:spPr/>
    </dgm:pt>
    <dgm:pt modelId="{419E3AA1-FEF3-4D4C-B7A4-D634776BDD6D}" type="pres">
      <dgm:prSet presAssocID="{B059ADFC-30DE-48C5-AED3-52F1383E04B0}" presName="horz1" presStyleCnt="0"/>
      <dgm:spPr/>
    </dgm:pt>
    <dgm:pt modelId="{6709BDB0-DA34-9146-902D-DE13C41474D7}" type="pres">
      <dgm:prSet presAssocID="{B059ADFC-30DE-48C5-AED3-52F1383E04B0}" presName="tx1" presStyleLbl="revTx" presStyleIdx="1" presStyleCnt="5"/>
      <dgm:spPr/>
    </dgm:pt>
    <dgm:pt modelId="{6A9B5432-5C04-0C40-AB29-A51E748C2A83}" type="pres">
      <dgm:prSet presAssocID="{B059ADFC-30DE-48C5-AED3-52F1383E04B0}" presName="vert1" presStyleCnt="0"/>
      <dgm:spPr/>
    </dgm:pt>
    <dgm:pt modelId="{43E4D4F4-A7D5-CF40-89E7-56B463F16CF9}" type="pres">
      <dgm:prSet presAssocID="{B4EFD66E-CD77-41D7-BDC0-8F44B0E80A39}" presName="thickLine" presStyleLbl="alignNode1" presStyleIdx="2" presStyleCnt="5"/>
      <dgm:spPr/>
    </dgm:pt>
    <dgm:pt modelId="{FA931A52-27E5-A949-8CDB-42B66AB1EC1E}" type="pres">
      <dgm:prSet presAssocID="{B4EFD66E-CD77-41D7-BDC0-8F44B0E80A39}" presName="horz1" presStyleCnt="0"/>
      <dgm:spPr/>
    </dgm:pt>
    <dgm:pt modelId="{D38CCB1C-69E4-8840-9068-0EB4160CB56F}" type="pres">
      <dgm:prSet presAssocID="{B4EFD66E-CD77-41D7-BDC0-8F44B0E80A39}" presName="tx1" presStyleLbl="revTx" presStyleIdx="2" presStyleCnt="5"/>
      <dgm:spPr/>
    </dgm:pt>
    <dgm:pt modelId="{5B40A44C-DCC1-6F42-A8EC-4501BE88EFCA}" type="pres">
      <dgm:prSet presAssocID="{B4EFD66E-CD77-41D7-BDC0-8F44B0E80A39}" presName="vert1" presStyleCnt="0"/>
      <dgm:spPr/>
    </dgm:pt>
    <dgm:pt modelId="{B8ED3985-0EA0-EA40-8F18-68EC8D7A0B8B}" type="pres">
      <dgm:prSet presAssocID="{44B9D256-643C-493E-B962-01D817DA059A}" presName="thickLine" presStyleLbl="alignNode1" presStyleIdx="3" presStyleCnt="5"/>
      <dgm:spPr/>
    </dgm:pt>
    <dgm:pt modelId="{555B8B96-9D51-E449-997A-4D3DD9A7B9FE}" type="pres">
      <dgm:prSet presAssocID="{44B9D256-643C-493E-B962-01D817DA059A}" presName="horz1" presStyleCnt="0"/>
      <dgm:spPr/>
    </dgm:pt>
    <dgm:pt modelId="{D46819E7-E2D3-EC40-B89F-F4440566E942}" type="pres">
      <dgm:prSet presAssocID="{44B9D256-643C-493E-B962-01D817DA059A}" presName="tx1" presStyleLbl="revTx" presStyleIdx="3" presStyleCnt="5"/>
      <dgm:spPr/>
    </dgm:pt>
    <dgm:pt modelId="{C7C14C23-E0F7-FA42-8B75-8A2659A9F638}" type="pres">
      <dgm:prSet presAssocID="{44B9D256-643C-493E-B962-01D817DA059A}" presName="vert1" presStyleCnt="0"/>
      <dgm:spPr/>
    </dgm:pt>
    <dgm:pt modelId="{7B01CB37-8091-3242-B743-C51A4CBDEE4A}" type="pres">
      <dgm:prSet presAssocID="{771BE8F3-6121-4C90-8E12-717523953CF4}" presName="thickLine" presStyleLbl="alignNode1" presStyleIdx="4" presStyleCnt="5"/>
      <dgm:spPr/>
    </dgm:pt>
    <dgm:pt modelId="{ABEEFE28-2F15-5442-8B35-93AFFDCAA479}" type="pres">
      <dgm:prSet presAssocID="{771BE8F3-6121-4C90-8E12-717523953CF4}" presName="horz1" presStyleCnt="0"/>
      <dgm:spPr/>
    </dgm:pt>
    <dgm:pt modelId="{E2C0EA1D-4D7B-644F-B885-C5EB306BA632}" type="pres">
      <dgm:prSet presAssocID="{771BE8F3-6121-4C90-8E12-717523953CF4}" presName="tx1" presStyleLbl="revTx" presStyleIdx="4" presStyleCnt="5"/>
      <dgm:spPr/>
    </dgm:pt>
    <dgm:pt modelId="{24B12E67-D000-D642-8C89-01CCCC9FFC48}" type="pres">
      <dgm:prSet presAssocID="{771BE8F3-6121-4C90-8E12-717523953CF4}" presName="vert1" presStyleCnt="0"/>
      <dgm:spPr/>
    </dgm:pt>
  </dgm:ptLst>
  <dgm:cxnLst>
    <dgm:cxn modelId="{D63C6E02-A44F-4A91-BE0F-02882416B53B}" srcId="{C6D0C43F-893A-4512-87D1-17ED81184789}" destId="{B4EFD66E-CD77-41D7-BDC0-8F44B0E80A39}" srcOrd="2" destOrd="0" parTransId="{206CAFD2-5A0E-45C8-AB8B-0044C679D59C}" sibTransId="{91EA01E9-3008-4EBD-A152-6D375F71E8C0}"/>
    <dgm:cxn modelId="{42417306-D531-0F41-BC29-D457D1302896}" type="presOf" srcId="{99D30AAA-A9FB-4CED-87E4-D86F01E89565}" destId="{9F089834-9180-ED4F-902B-5627E4D1809E}" srcOrd="0" destOrd="0" presId="urn:microsoft.com/office/officeart/2008/layout/LinedList"/>
    <dgm:cxn modelId="{C219C921-D938-42E9-BB89-D05BDCCB6849}" srcId="{C6D0C43F-893A-4512-87D1-17ED81184789}" destId="{771BE8F3-6121-4C90-8E12-717523953CF4}" srcOrd="4" destOrd="0" parTransId="{A440992C-8092-4975-918C-F9196B74AA5C}" sibTransId="{0F9D7DF6-4A1A-40F5-A37D-99913627DA4F}"/>
    <dgm:cxn modelId="{51C7D671-BA8D-43DC-88A0-4B0D9651A374}" srcId="{C6D0C43F-893A-4512-87D1-17ED81184789}" destId="{B059ADFC-30DE-48C5-AED3-52F1383E04B0}" srcOrd="1" destOrd="0" parTransId="{51FD5FDC-E3C9-40C1-9D1D-5615FBC38C4A}" sibTransId="{E73DC275-20B7-4BB1-80B4-FA7C02C12D51}"/>
    <dgm:cxn modelId="{FED0CF79-3754-D04C-8209-68A93B8A48E8}" type="presOf" srcId="{B4EFD66E-CD77-41D7-BDC0-8F44B0E80A39}" destId="{D38CCB1C-69E4-8840-9068-0EB4160CB56F}" srcOrd="0" destOrd="0" presId="urn:microsoft.com/office/officeart/2008/layout/LinedList"/>
    <dgm:cxn modelId="{8D2DC984-7DBF-5645-97ED-8652F2814B10}" type="presOf" srcId="{C6D0C43F-893A-4512-87D1-17ED81184789}" destId="{D35D942F-89DB-274C-89C2-594FA4244E6F}" srcOrd="0" destOrd="0" presId="urn:microsoft.com/office/officeart/2008/layout/LinedList"/>
    <dgm:cxn modelId="{5C7496A7-1708-4E99-80BD-166486258BA8}" srcId="{C6D0C43F-893A-4512-87D1-17ED81184789}" destId="{99D30AAA-A9FB-4CED-87E4-D86F01E89565}" srcOrd="0" destOrd="0" parTransId="{B1C0E837-FB24-43EB-ABF3-CF696156C12A}" sibTransId="{1193FFAE-349F-44CE-B09C-9562B08BF9D0}"/>
    <dgm:cxn modelId="{BED0B2DA-2192-D444-A707-898813360DB0}" type="presOf" srcId="{B059ADFC-30DE-48C5-AED3-52F1383E04B0}" destId="{6709BDB0-DA34-9146-902D-DE13C41474D7}" srcOrd="0" destOrd="0" presId="urn:microsoft.com/office/officeart/2008/layout/LinedList"/>
    <dgm:cxn modelId="{34C889DC-982A-EC4E-9CB2-8B7230E861E7}" type="presOf" srcId="{771BE8F3-6121-4C90-8E12-717523953CF4}" destId="{E2C0EA1D-4D7B-644F-B885-C5EB306BA632}" srcOrd="0" destOrd="0" presId="urn:microsoft.com/office/officeart/2008/layout/LinedList"/>
    <dgm:cxn modelId="{413174DE-C97C-4187-A2CC-B4BBDEAC9828}" srcId="{C6D0C43F-893A-4512-87D1-17ED81184789}" destId="{44B9D256-643C-493E-B962-01D817DA059A}" srcOrd="3" destOrd="0" parTransId="{D4F2CDA3-83CF-45C3-9C42-72A6BCC9A1F6}" sibTransId="{1208D1CE-DCE5-4EA6-B4CE-702DFC031E79}"/>
    <dgm:cxn modelId="{455FE9DF-3558-5146-8AC6-9DBA372F3EEE}" type="presOf" srcId="{44B9D256-643C-493E-B962-01D817DA059A}" destId="{D46819E7-E2D3-EC40-B89F-F4440566E942}" srcOrd="0" destOrd="0" presId="urn:microsoft.com/office/officeart/2008/layout/LinedList"/>
    <dgm:cxn modelId="{D8A5EB80-9AE9-DC4D-92B0-FEA6237FC67A}" type="presParOf" srcId="{D35D942F-89DB-274C-89C2-594FA4244E6F}" destId="{66F9B708-C187-5748-BE16-355483C3C5FB}" srcOrd="0" destOrd="0" presId="urn:microsoft.com/office/officeart/2008/layout/LinedList"/>
    <dgm:cxn modelId="{6AB445AF-B8CB-3743-900A-F1F0A88E98EE}" type="presParOf" srcId="{D35D942F-89DB-274C-89C2-594FA4244E6F}" destId="{1A8640BC-030D-E348-BF8F-FC6F6796EF41}" srcOrd="1" destOrd="0" presId="urn:microsoft.com/office/officeart/2008/layout/LinedList"/>
    <dgm:cxn modelId="{4E8E61EA-4CBA-F441-AAF2-28796524E677}" type="presParOf" srcId="{1A8640BC-030D-E348-BF8F-FC6F6796EF41}" destId="{9F089834-9180-ED4F-902B-5627E4D1809E}" srcOrd="0" destOrd="0" presId="urn:microsoft.com/office/officeart/2008/layout/LinedList"/>
    <dgm:cxn modelId="{DC964126-14D2-B541-AC0E-91DE93EB7158}" type="presParOf" srcId="{1A8640BC-030D-E348-BF8F-FC6F6796EF41}" destId="{B5B4F04C-F652-224E-A9F9-A35E58D01570}" srcOrd="1" destOrd="0" presId="urn:microsoft.com/office/officeart/2008/layout/LinedList"/>
    <dgm:cxn modelId="{1ECAC050-A702-1D4A-B519-CCEB3BE4414B}" type="presParOf" srcId="{D35D942F-89DB-274C-89C2-594FA4244E6F}" destId="{25A5ED80-1BBF-5E47-9F34-D3721C87E931}" srcOrd="2" destOrd="0" presId="urn:microsoft.com/office/officeart/2008/layout/LinedList"/>
    <dgm:cxn modelId="{5E8EE060-40B6-8542-B2E4-7F8FB8753EC4}" type="presParOf" srcId="{D35D942F-89DB-274C-89C2-594FA4244E6F}" destId="{419E3AA1-FEF3-4D4C-B7A4-D634776BDD6D}" srcOrd="3" destOrd="0" presId="urn:microsoft.com/office/officeart/2008/layout/LinedList"/>
    <dgm:cxn modelId="{96C19242-BE43-BF48-9941-371BA523CC1A}" type="presParOf" srcId="{419E3AA1-FEF3-4D4C-B7A4-D634776BDD6D}" destId="{6709BDB0-DA34-9146-902D-DE13C41474D7}" srcOrd="0" destOrd="0" presId="urn:microsoft.com/office/officeart/2008/layout/LinedList"/>
    <dgm:cxn modelId="{B55CE8E1-8262-8B47-A945-A28E983ED19C}" type="presParOf" srcId="{419E3AA1-FEF3-4D4C-B7A4-D634776BDD6D}" destId="{6A9B5432-5C04-0C40-AB29-A51E748C2A83}" srcOrd="1" destOrd="0" presId="urn:microsoft.com/office/officeart/2008/layout/LinedList"/>
    <dgm:cxn modelId="{3AD756C4-6E79-5345-91C2-0B0BA646E7E1}" type="presParOf" srcId="{D35D942F-89DB-274C-89C2-594FA4244E6F}" destId="{43E4D4F4-A7D5-CF40-89E7-56B463F16CF9}" srcOrd="4" destOrd="0" presId="urn:microsoft.com/office/officeart/2008/layout/LinedList"/>
    <dgm:cxn modelId="{1A89D275-0693-0243-BDF1-414F90ADA636}" type="presParOf" srcId="{D35D942F-89DB-274C-89C2-594FA4244E6F}" destId="{FA931A52-27E5-A949-8CDB-42B66AB1EC1E}" srcOrd="5" destOrd="0" presId="urn:microsoft.com/office/officeart/2008/layout/LinedList"/>
    <dgm:cxn modelId="{E6B251CC-F1D9-3C49-BC2C-AE8157E66BC7}" type="presParOf" srcId="{FA931A52-27E5-A949-8CDB-42B66AB1EC1E}" destId="{D38CCB1C-69E4-8840-9068-0EB4160CB56F}" srcOrd="0" destOrd="0" presId="urn:microsoft.com/office/officeart/2008/layout/LinedList"/>
    <dgm:cxn modelId="{4B13B9B8-4D50-4241-A1ED-3E17730C630B}" type="presParOf" srcId="{FA931A52-27E5-A949-8CDB-42B66AB1EC1E}" destId="{5B40A44C-DCC1-6F42-A8EC-4501BE88EFCA}" srcOrd="1" destOrd="0" presId="urn:microsoft.com/office/officeart/2008/layout/LinedList"/>
    <dgm:cxn modelId="{79BB7E9D-41C9-DB4D-856B-2FBCCDC10DC8}" type="presParOf" srcId="{D35D942F-89DB-274C-89C2-594FA4244E6F}" destId="{B8ED3985-0EA0-EA40-8F18-68EC8D7A0B8B}" srcOrd="6" destOrd="0" presId="urn:microsoft.com/office/officeart/2008/layout/LinedList"/>
    <dgm:cxn modelId="{B8BCB295-2A32-5341-9AB0-1BE0F8FEB6A9}" type="presParOf" srcId="{D35D942F-89DB-274C-89C2-594FA4244E6F}" destId="{555B8B96-9D51-E449-997A-4D3DD9A7B9FE}" srcOrd="7" destOrd="0" presId="urn:microsoft.com/office/officeart/2008/layout/LinedList"/>
    <dgm:cxn modelId="{D2C6683E-768A-884A-9158-FE13FCF3F340}" type="presParOf" srcId="{555B8B96-9D51-E449-997A-4D3DD9A7B9FE}" destId="{D46819E7-E2D3-EC40-B89F-F4440566E942}" srcOrd="0" destOrd="0" presId="urn:microsoft.com/office/officeart/2008/layout/LinedList"/>
    <dgm:cxn modelId="{0224491C-3E35-4C49-A76C-B93AFAE958AF}" type="presParOf" srcId="{555B8B96-9D51-E449-997A-4D3DD9A7B9FE}" destId="{C7C14C23-E0F7-FA42-8B75-8A2659A9F638}" srcOrd="1" destOrd="0" presId="urn:microsoft.com/office/officeart/2008/layout/LinedList"/>
    <dgm:cxn modelId="{B7D73CE1-692A-4645-9E3E-72D8DCE51BD7}" type="presParOf" srcId="{D35D942F-89DB-274C-89C2-594FA4244E6F}" destId="{7B01CB37-8091-3242-B743-C51A4CBDEE4A}" srcOrd="8" destOrd="0" presId="urn:microsoft.com/office/officeart/2008/layout/LinedList"/>
    <dgm:cxn modelId="{2717E80F-92C4-E54B-8A75-7219E49C25B8}" type="presParOf" srcId="{D35D942F-89DB-274C-89C2-594FA4244E6F}" destId="{ABEEFE28-2F15-5442-8B35-93AFFDCAA479}" srcOrd="9" destOrd="0" presId="urn:microsoft.com/office/officeart/2008/layout/LinedList"/>
    <dgm:cxn modelId="{DBF0696C-A9E8-DC4E-9D5C-B102C08DF145}" type="presParOf" srcId="{ABEEFE28-2F15-5442-8B35-93AFFDCAA479}" destId="{E2C0EA1D-4D7B-644F-B885-C5EB306BA632}" srcOrd="0" destOrd="0" presId="urn:microsoft.com/office/officeart/2008/layout/LinedList"/>
    <dgm:cxn modelId="{D38959FC-6CFF-0D4B-A4AD-E6CD112C528A}" type="presParOf" srcId="{ABEEFE28-2F15-5442-8B35-93AFFDCAA479}" destId="{24B12E67-D000-D642-8C89-01CCCC9FFC4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ED0235-1E89-49F3-B588-5B0D27E184A6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E459512-209A-40C5-B09A-3DD2EE302E78}">
      <dgm:prSet/>
      <dgm:spPr/>
      <dgm:t>
        <a:bodyPr/>
        <a:lstStyle/>
        <a:p>
          <a:r>
            <a:rPr lang="en-US"/>
            <a:t>POSITIVE: </a:t>
          </a:r>
          <a:r>
            <a:rPr lang="en-US" i="1"/>
            <a:t>Health at the heart of climate action</a:t>
          </a:r>
          <a:endParaRPr lang="en-US"/>
        </a:p>
      </dgm:t>
    </dgm:pt>
    <dgm:pt modelId="{96481C98-E8B1-4E3E-8BE4-5A0394142CBF}" type="parTrans" cxnId="{0A8F9F49-BB5B-4E3A-ACA9-DC20A006BF3A}">
      <dgm:prSet/>
      <dgm:spPr/>
      <dgm:t>
        <a:bodyPr/>
        <a:lstStyle/>
        <a:p>
          <a:endParaRPr lang="en-US"/>
        </a:p>
      </dgm:t>
    </dgm:pt>
    <dgm:pt modelId="{8EE2FC42-90F1-429C-A45D-79859E09113E}" type="sibTrans" cxnId="{0A8F9F49-BB5B-4E3A-ACA9-DC20A006BF3A}">
      <dgm:prSet/>
      <dgm:spPr/>
      <dgm:t>
        <a:bodyPr/>
        <a:lstStyle/>
        <a:p>
          <a:endParaRPr lang="en-US"/>
        </a:p>
      </dgm:t>
    </dgm:pt>
    <dgm:pt modelId="{9DE7E641-53C4-426E-93CC-39CDC60D5603}">
      <dgm:prSet/>
      <dgm:spPr/>
      <dgm:t>
        <a:bodyPr/>
        <a:lstStyle/>
        <a:p>
          <a:r>
            <a:rPr lang="en-GB" b="0" i="0"/>
            <a:t>NEGATIVE: The failure to include the phase-out of fossil fuels in the official COP27 decision text</a:t>
          </a:r>
          <a:endParaRPr lang="en-US"/>
        </a:p>
      </dgm:t>
    </dgm:pt>
    <dgm:pt modelId="{E56317BE-8657-4314-8783-38514F3DCDD0}" type="parTrans" cxnId="{CA426F97-CC65-41FD-B1A2-C1B6338BD885}">
      <dgm:prSet/>
      <dgm:spPr/>
      <dgm:t>
        <a:bodyPr/>
        <a:lstStyle/>
        <a:p>
          <a:endParaRPr lang="en-US"/>
        </a:p>
      </dgm:t>
    </dgm:pt>
    <dgm:pt modelId="{C3CF800A-F9DF-4538-B9B8-B26A88B79963}" type="sibTrans" cxnId="{CA426F97-CC65-41FD-B1A2-C1B6338BD885}">
      <dgm:prSet/>
      <dgm:spPr/>
      <dgm:t>
        <a:bodyPr/>
        <a:lstStyle/>
        <a:p>
          <a:endParaRPr lang="en-US"/>
        </a:p>
      </dgm:t>
    </dgm:pt>
    <dgm:pt modelId="{95080AAA-E2E5-4871-8E08-1D27887EF907}">
      <dgm:prSet/>
      <dgm:spPr/>
      <dgm:t>
        <a:bodyPr/>
        <a:lstStyle/>
        <a:p>
          <a:r>
            <a:rPr lang="en-GB" b="0" i="0"/>
            <a:t>POSITIVE: The establishment of a loss and damage fund for those countries on the frontline of the climate crisis</a:t>
          </a:r>
          <a:endParaRPr lang="en-US"/>
        </a:p>
      </dgm:t>
    </dgm:pt>
    <dgm:pt modelId="{FE0A7BE5-E342-4BDF-9A26-3AFC4924DFDD}" type="parTrans" cxnId="{20B60C3C-325E-4B0A-A5A9-AC73C2E4F0F3}">
      <dgm:prSet/>
      <dgm:spPr/>
      <dgm:t>
        <a:bodyPr/>
        <a:lstStyle/>
        <a:p>
          <a:endParaRPr lang="en-US"/>
        </a:p>
      </dgm:t>
    </dgm:pt>
    <dgm:pt modelId="{45C4BB16-EED3-4F3A-B6D0-CC9922CFB69B}" type="sibTrans" cxnId="{20B60C3C-325E-4B0A-A5A9-AC73C2E4F0F3}">
      <dgm:prSet/>
      <dgm:spPr/>
      <dgm:t>
        <a:bodyPr/>
        <a:lstStyle/>
        <a:p>
          <a:endParaRPr lang="en-US"/>
        </a:p>
      </dgm:t>
    </dgm:pt>
    <dgm:pt modelId="{CCC45F70-2159-C049-B3C7-FB435B60C02A}" type="pres">
      <dgm:prSet presAssocID="{85ED0235-1E89-49F3-B588-5B0D27E184A6}" presName="vert0" presStyleCnt="0">
        <dgm:presLayoutVars>
          <dgm:dir/>
          <dgm:animOne val="branch"/>
          <dgm:animLvl val="lvl"/>
        </dgm:presLayoutVars>
      </dgm:prSet>
      <dgm:spPr/>
    </dgm:pt>
    <dgm:pt modelId="{044426A1-BF32-AC44-B408-DDD9654B1B10}" type="pres">
      <dgm:prSet presAssocID="{DE459512-209A-40C5-B09A-3DD2EE302E78}" presName="thickLine" presStyleLbl="alignNode1" presStyleIdx="0" presStyleCnt="3" custLinFactNeighborY="-29545"/>
      <dgm:spPr/>
    </dgm:pt>
    <dgm:pt modelId="{DF011C62-320F-E640-8A68-BCAA5F3FAC7E}" type="pres">
      <dgm:prSet presAssocID="{DE459512-209A-40C5-B09A-3DD2EE302E78}" presName="horz1" presStyleCnt="0"/>
      <dgm:spPr/>
    </dgm:pt>
    <dgm:pt modelId="{CD120597-14D3-D042-B52F-6460D2040258}" type="pres">
      <dgm:prSet presAssocID="{DE459512-209A-40C5-B09A-3DD2EE302E78}" presName="tx1" presStyleLbl="revTx" presStyleIdx="0" presStyleCnt="3"/>
      <dgm:spPr/>
    </dgm:pt>
    <dgm:pt modelId="{275AA94C-8F8F-7340-86FA-B2DC645DEDEC}" type="pres">
      <dgm:prSet presAssocID="{DE459512-209A-40C5-B09A-3DD2EE302E78}" presName="vert1" presStyleCnt="0"/>
      <dgm:spPr/>
    </dgm:pt>
    <dgm:pt modelId="{C4C022B4-1153-E941-907D-3F5A5EC737B5}" type="pres">
      <dgm:prSet presAssocID="{9DE7E641-53C4-426E-93CC-39CDC60D5603}" presName="thickLine" presStyleLbl="alignNode1" presStyleIdx="1" presStyleCnt="3"/>
      <dgm:spPr/>
    </dgm:pt>
    <dgm:pt modelId="{8A43BB43-626C-CB46-9724-DE188FD9A300}" type="pres">
      <dgm:prSet presAssocID="{9DE7E641-53C4-426E-93CC-39CDC60D5603}" presName="horz1" presStyleCnt="0"/>
      <dgm:spPr/>
    </dgm:pt>
    <dgm:pt modelId="{E34407F3-5996-8243-ACE4-283A6B69EED6}" type="pres">
      <dgm:prSet presAssocID="{9DE7E641-53C4-426E-93CC-39CDC60D5603}" presName="tx1" presStyleLbl="revTx" presStyleIdx="1" presStyleCnt="3"/>
      <dgm:spPr/>
    </dgm:pt>
    <dgm:pt modelId="{46E47B75-5703-E54D-9866-DFE04EE60684}" type="pres">
      <dgm:prSet presAssocID="{9DE7E641-53C4-426E-93CC-39CDC60D5603}" presName="vert1" presStyleCnt="0"/>
      <dgm:spPr/>
    </dgm:pt>
    <dgm:pt modelId="{26A47140-6219-2B49-A9F4-4D31ECF6AF04}" type="pres">
      <dgm:prSet presAssocID="{95080AAA-E2E5-4871-8E08-1D27887EF907}" presName="thickLine" presStyleLbl="alignNode1" presStyleIdx="2" presStyleCnt="3"/>
      <dgm:spPr/>
    </dgm:pt>
    <dgm:pt modelId="{7A197A88-0778-244A-9437-B0AFBABA7543}" type="pres">
      <dgm:prSet presAssocID="{95080AAA-E2E5-4871-8E08-1D27887EF907}" presName="horz1" presStyleCnt="0"/>
      <dgm:spPr/>
    </dgm:pt>
    <dgm:pt modelId="{2338F545-D7D8-324B-A2F8-181220FE218C}" type="pres">
      <dgm:prSet presAssocID="{95080AAA-E2E5-4871-8E08-1D27887EF907}" presName="tx1" presStyleLbl="revTx" presStyleIdx="2" presStyleCnt="3"/>
      <dgm:spPr/>
    </dgm:pt>
    <dgm:pt modelId="{752D52AA-E6B2-B04D-84BF-9726BC7D64F7}" type="pres">
      <dgm:prSet presAssocID="{95080AAA-E2E5-4871-8E08-1D27887EF907}" presName="vert1" presStyleCnt="0"/>
      <dgm:spPr/>
    </dgm:pt>
  </dgm:ptLst>
  <dgm:cxnLst>
    <dgm:cxn modelId="{20B60C3C-325E-4B0A-A5A9-AC73C2E4F0F3}" srcId="{85ED0235-1E89-49F3-B588-5B0D27E184A6}" destId="{95080AAA-E2E5-4871-8E08-1D27887EF907}" srcOrd="2" destOrd="0" parTransId="{FE0A7BE5-E342-4BDF-9A26-3AFC4924DFDD}" sibTransId="{45C4BB16-EED3-4F3A-B6D0-CC9922CFB69B}"/>
    <dgm:cxn modelId="{0A8F9F49-BB5B-4E3A-ACA9-DC20A006BF3A}" srcId="{85ED0235-1E89-49F3-B588-5B0D27E184A6}" destId="{DE459512-209A-40C5-B09A-3DD2EE302E78}" srcOrd="0" destOrd="0" parTransId="{96481C98-E8B1-4E3E-8BE4-5A0394142CBF}" sibTransId="{8EE2FC42-90F1-429C-A45D-79859E09113E}"/>
    <dgm:cxn modelId="{AB8A435C-D03E-5C47-9979-9F9250A06A6C}" type="presOf" srcId="{85ED0235-1E89-49F3-B588-5B0D27E184A6}" destId="{CCC45F70-2159-C049-B3C7-FB435B60C02A}" srcOrd="0" destOrd="0" presId="urn:microsoft.com/office/officeart/2008/layout/LinedList"/>
    <dgm:cxn modelId="{239F6B75-6F05-7E4F-B8E2-41C98DEE416A}" type="presOf" srcId="{9DE7E641-53C4-426E-93CC-39CDC60D5603}" destId="{E34407F3-5996-8243-ACE4-283A6B69EED6}" srcOrd="0" destOrd="0" presId="urn:microsoft.com/office/officeart/2008/layout/LinedList"/>
    <dgm:cxn modelId="{CA426F97-CC65-41FD-B1A2-C1B6338BD885}" srcId="{85ED0235-1E89-49F3-B588-5B0D27E184A6}" destId="{9DE7E641-53C4-426E-93CC-39CDC60D5603}" srcOrd="1" destOrd="0" parTransId="{E56317BE-8657-4314-8783-38514F3DCDD0}" sibTransId="{C3CF800A-F9DF-4538-B9B8-B26A88B79963}"/>
    <dgm:cxn modelId="{BB9961C0-445D-B145-AC02-F36DBDFD3147}" type="presOf" srcId="{95080AAA-E2E5-4871-8E08-1D27887EF907}" destId="{2338F545-D7D8-324B-A2F8-181220FE218C}" srcOrd="0" destOrd="0" presId="urn:microsoft.com/office/officeart/2008/layout/LinedList"/>
    <dgm:cxn modelId="{9F39A9C1-D07B-2A4F-B8AD-433286C68591}" type="presOf" srcId="{DE459512-209A-40C5-B09A-3DD2EE302E78}" destId="{CD120597-14D3-D042-B52F-6460D2040258}" srcOrd="0" destOrd="0" presId="urn:microsoft.com/office/officeart/2008/layout/LinedList"/>
    <dgm:cxn modelId="{ABC2C482-D03F-B445-A464-3B137220951E}" type="presParOf" srcId="{CCC45F70-2159-C049-B3C7-FB435B60C02A}" destId="{044426A1-BF32-AC44-B408-DDD9654B1B10}" srcOrd="0" destOrd="0" presId="urn:microsoft.com/office/officeart/2008/layout/LinedList"/>
    <dgm:cxn modelId="{A4E3F1C5-3EFD-D645-990D-7843AE4687AD}" type="presParOf" srcId="{CCC45F70-2159-C049-B3C7-FB435B60C02A}" destId="{DF011C62-320F-E640-8A68-BCAA5F3FAC7E}" srcOrd="1" destOrd="0" presId="urn:microsoft.com/office/officeart/2008/layout/LinedList"/>
    <dgm:cxn modelId="{45BC2697-078F-E843-BD83-EB782ABFE97A}" type="presParOf" srcId="{DF011C62-320F-E640-8A68-BCAA5F3FAC7E}" destId="{CD120597-14D3-D042-B52F-6460D2040258}" srcOrd="0" destOrd="0" presId="urn:microsoft.com/office/officeart/2008/layout/LinedList"/>
    <dgm:cxn modelId="{154AD834-6781-544A-AAE6-5AAAC5F44B89}" type="presParOf" srcId="{DF011C62-320F-E640-8A68-BCAA5F3FAC7E}" destId="{275AA94C-8F8F-7340-86FA-B2DC645DEDEC}" srcOrd="1" destOrd="0" presId="urn:microsoft.com/office/officeart/2008/layout/LinedList"/>
    <dgm:cxn modelId="{F55B659C-C0AD-B343-AA3D-09D89EB7DDFC}" type="presParOf" srcId="{CCC45F70-2159-C049-B3C7-FB435B60C02A}" destId="{C4C022B4-1153-E941-907D-3F5A5EC737B5}" srcOrd="2" destOrd="0" presId="urn:microsoft.com/office/officeart/2008/layout/LinedList"/>
    <dgm:cxn modelId="{BF2659A4-47DB-4246-9F90-41B6F8AF005E}" type="presParOf" srcId="{CCC45F70-2159-C049-B3C7-FB435B60C02A}" destId="{8A43BB43-626C-CB46-9724-DE188FD9A300}" srcOrd="3" destOrd="0" presId="urn:microsoft.com/office/officeart/2008/layout/LinedList"/>
    <dgm:cxn modelId="{C81BAAD9-320A-DA4C-AF52-4579BB018B02}" type="presParOf" srcId="{8A43BB43-626C-CB46-9724-DE188FD9A300}" destId="{E34407F3-5996-8243-ACE4-283A6B69EED6}" srcOrd="0" destOrd="0" presId="urn:microsoft.com/office/officeart/2008/layout/LinedList"/>
    <dgm:cxn modelId="{95BCAACD-87A1-BD49-A2BD-D22DDDBDA271}" type="presParOf" srcId="{8A43BB43-626C-CB46-9724-DE188FD9A300}" destId="{46E47B75-5703-E54D-9866-DFE04EE60684}" srcOrd="1" destOrd="0" presId="urn:microsoft.com/office/officeart/2008/layout/LinedList"/>
    <dgm:cxn modelId="{4540E861-43CA-CF47-8041-7D8E38D2EDB0}" type="presParOf" srcId="{CCC45F70-2159-C049-B3C7-FB435B60C02A}" destId="{26A47140-6219-2B49-A9F4-4D31ECF6AF04}" srcOrd="4" destOrd="0" presId="urn:microsoft.com/office/officeart/2008/layout/LinedList"/>
    <dgm:cxn modelId="{22F68CAA-7671-084D-AA13-511241CA9E7D}" type="presParOf" srcId="{CCC45F70-2159-C049-B3C7-FB435B60C02A}" destId="{7A197A88-0778-244A-9437-B0AFBABA7543}" srcOrd="5" destOrd="0" presId="urn:microsoft.com/office/officeart/2008/layout/LinedList"/>
    <dgm:cxn modelId="{14A751AF-B83E-DE45-B550-BDF0662D998A}" type="presParOf" srcId="{7A197A88-0778-244A-9437-B0AFBABA7543}" destId="{2338F545-D7D8-324B-A2F8-181220FE218C}" srcOrd="0" destOrd="0" presId="urn:microsoft.com/office/officeart/2008/layout/LinedList"/>
    <dgm:cxn modelId="{3E579C3A-F249-B945-964E-F3E22AB11151}" type="presParOf" srcId="{7A197A88-0778-244A-9437-B0AFBABA7543}" destId="{752D52AA-E6B2-B04D-84BF-9726BC7D64F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F9B708-C187-5748-BE16-355483C3C5FB}">
      <dsp:nvSpPr>
        <dsp:cNvPr id="0" name=""/>
        <dsp:cNvSpPr/>
      </dsp:nvSpPr>
      <dsp:spPr>
        <a:xfrm>
          <a:off x="0" y="646"/>
          <a:ext cx="714572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089834-9180-ED4F-902B-5627E4D1809E}">
      <dsp:nvSpPr>
        <dsp:cNvPr id="0" name=""/>
        <dsp:cNvSpPr/>
      </dsp:nvSpPr>
      <dsp:spPr>
        <a:xfrm>
          <a:off x="0" y="646"/>
          <a:ext cx="7145723" cy="1058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0" i="1" kern="1200"/>
            <a:t>Our planet is still in the emergency room.</a:t>
          </a:r>
          <a:endParaRPr lang="en-US" sz="2100" kern="1200"/>
        </a:p>
      </dsp:txBody>
      <dsp:txXfrm>
        <a:off x="0" y="646"/>
        <a:ext cx="7145723" cy="1058202"/>
      </dsp:txXfrm>
    </dsp:sp>
    <dsp:sp modelId="{25A5ED80-1BBF-5E47-9F34-D3721C87E931}">
      <dsp:nvSpPr>
        <dsp:cNvPr id="0" name=""/>
        <dsp:cNvSpPr/>
      </dsp:nvSpPr>
      <dsp:spPr>
        <a:xfrm>
          <a:off x="0" y="1058848"/>
          <a:ext cx="714572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09BDB0-DA34-9146-902D-DE13C41474D7}">
      <dsp:nvSpPr>
        <dsp:cNvPr id="0" name=""/>
        <dsp:cNvSpPr/>
      </dsp:nvSpPr>
      <dsp:spPr>
        <a:xfrm>
          <a:off x="0" y="1058848"/>
          <a:ext cx="7145723" cy="1058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0" i="1" kern="1200"/>
            <a:t>We need to drastically reduce emissions now – and this is an issue </a:t>
          </a:r>
          <a:r>
            <a:rPr lang="en-GB" sz="2100" b="1" i="1" kern="1200"/>
            <a:t>this COP did not address</a:t>
          </a:r>
          <a:r>
            <a:rPr lang="en-GB" sz="2100" b="0" i="1" kern="1200"/>
            <a:t>.</a:t>
          </a:r>
          <a:endParaRPr lang="en-US" sz="2100" kern="1200"/>
        </a:p>
      </dsp:txBody>
      <dsp:txXfrm>
        <a:off x="0" y="1058848"/>
        <a:ext cx="7145723" cy="1058202"/>
      </dsp:txXfrm>
    </dsp:sp>
    <dsp:sp modelId="{43E4D4F4-A7D5-CF40-89E7-56B463F16CF9}">
      <dsp:nvSpPr>
        <dsp:cNvPr id="0" name=""/>
        <dsp:cNvSpPr/>
      </dsp:nvSpPr>
      <dsp:spPr>
        <a:xfrm>
          <a:off x="0" y="2117050"/>
          <a:ext cx="714572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8CCB1C-69E4-8840-9068-0EB4160CB56F}">
      <dsp:nvSpPr>
        <dsp:cNvPr id="0" name=""/>
        <dsp:cNvSpPr/>
      </dsp:nvSpPr>
      <dsp:spPr>
        <a:xfrm>
          <a:off x="0" y="2117050"/>
          <a:ext cx="7145723" cy="1058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i="1" kern="1200"/>
            <a:t>A fund for loss and damage is essential </a:t>
          </a:r>
          <a:r>
            <a:rPr lang="en-GB" sz="2100" b="0" i="1" kern="1200"/>
            <a:t>– but it’s not an answer if the climate crisis washes a small island state off the map – or turns an entire African country to desert.</a:t>
          </a:r>
          <a:endParaRPr lang="en-US" sz="2100" kern="1200"/>
        </a:p>
      </dsp:txBody>
      <dsp:txXfrm>
        <a:off x="0" y="2117050"/>
        <a:ext cx="7145723" cy="1058202"/>
      </dsp:txXfrm>
    </dsp:sp>
    <dsp:sp modelId="{B8ED3985-0EA0-EA40-8F18-68EC8D7A0B8B}">
      <dsp:nvSpPr>
        <dsp:cNvPr id="0" name=""/>
        <dsp:cNvSpPr/>
      </dsp:nvSpPr>
      <dsp:spPr>
        <a:xfrm>
          <a:off x="0" y="3175252"/>
          <a:ext cx="714572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6819E7-E2D3-EC40-B89F-F4440566E942}">
      <dsp:nvSpPr>
        <dsp:cNvPr id="0" name=""/>
        <dsp:cNvSpPr/>
      </dsp:nvSpPr>
      <dsp:spPr>
        <a:xfrm>
          <a:off x="0" y="3175252"/>
          <a:ext cx="7145723" cy="1058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0" i="1" kern="1200"/>
            <a:t>The world still needs a </a:t>
          </a:r>
          <a:r>
            <a:rPr lang="en-GB" sz="2100" b="1" i="1" kern="1200"/>
            <a:t>giant leap on climate ambition</a:t>
          </a:r>
          <a:r>
            <a:rPr lang="en-GB" sz="2100" b="0" i="1" kern="1200"/>
            <a:t>.</a:t>
          </a:r>
          <a:endParaRPr lang="en-US" sz="2100" kern="1200"/>
        </a:p>
      </dsp:txBody>
      <dsp:txXfrm>
        <a:off x="0" y="3175252"/>
        <a:ext cx="7145723" cy="1058202"/>
      </dsp:txXfrm>
    </dsp:sp>
    <dsp:sp modelId="{7B01CB37-8091-3242-B743-C51A4CBDEE4A}">
      <dsp:nvSpPr>
        <dsp:cNvPr id="0" name=""/>
        <dsp:cNvSpPr/>
      </dsp:nvSpPr>
      <dsp:spPr>
        <a:xfrm>
          <a:off x="0" y="4233454"/>
          <a:ext cx="714572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C0EA1D-4D7B-644F-B885-C5EB306BA632}">
      <dsp:nvSpPr>
        <dsp:cNvPr id="0" name=""/>
        <dsp:cNvSpPr/>
      </dsp:nvSpPr>
      <dsp:spPr>
        <a:xfrm>
          <a:off x="0" y="4233454"/>
          <a:ext cx="7145723" cy="1058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0" i="1" kern="1200"/>
            <a:t>The </a:t>
          </a:r>
          <a:r>
            <a:rPr lang="en-GB" sz="2100" b="1" i="1" kern="1200"/>
            <a:t>red line </a:t>
          </a:r>
          <a:r>
            <a:rPr lang="en-GB" sz="2100" b="0" i="1" kern="1200"/>
            <a:t>we must not cross is the line that takes our planet over the 1.5</a:t>
          </a:r>
          <a:r>
            <a:rPr lang="en-GB" sz="2100" b="0" i="1" kern="1200" baseline="30000"/>
            <a:t>o</a:t>
          </a:r>
          <a:r>
            <a:rPr lang="en-GB" sz="2100" b="0" i="1" kern="1200"/>
            <a:t>C T limit.</a:t>
          </a:r>
          <a:endParaRPr lang="en-US" sz="2100" kern="1200"/>
        </a:p>
      </dsp:txBody>
      <dsp:txXfrm>
        <a:off x="0" y="4233454"/>
        <a:ext cx="7145723" cy="10582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4426A1-BF32-AC44-B408-DDD9654B1B10}">
      <dsp:nvSpPr>
        <dsp:cNvPr id="0" name=""/>
        <dsp:cNvSpPr/>
      </dsp:nvSpPr>
      <dsp:spPr>
        <a:xfrm>
          <a:off x="0" y="0"/>
          <a:ext cx="76022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120597-14D3-D042-B52F-6460D2040258}">
      <dsp:nvSpPr>
        <dsp:cNvPr id="0" name=""/>
        <dsp:cNvSpPr/>
      </dsp:nvSpPr>
      <dsp:spPr>
        <a:xfrm>
          <a:off x="0" y="2584"/>
          <a:ext cx="7602222" cy="17623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POSITIVE: </a:t>
          </a:r>
          <a:r>
            <a:rPr lang="en-US" sz="3500" i="1" kern="1200"/>
            <a:t>Health at the heart of climate action</a:t>
          </a:r>
          <a:endParaRPr lang="en-US" sz="3500" kern="1200"/>
        </a:p>
      </dsp:txBody>
      <dsp:txXfrm>
        <a:off x="0" y="2584"/>
        <a:ext cx="7602222" cy="1762378"/>
      </dsp:txXfrm>
    </dsp:sp>
    <dsp:sp modelId="{C4C022B4-1153-E941-907D-3F5A5EC737B5}">
      <dsp:nvSpPr>
        <dsp:cNvPr id="0" name=""/>
        <dsp:cNvSpPr/>
      </dsp:nvSpPr>
      <dsp:spPr>
        <a:xfrm>
          <a:off x="0" y="1764962"/>
          <a:ext cx="76022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4407F3-5996-8243-ACE4-283A6B69EED6}">
      <dsp:nvSpPr>
        <dsp:cNvPr id="0" name=""/>
        <dsp:cNvSpPr/>
      </dsp:nvSpPr>
      <dsp:spPr>
        <a:xfrm>
          <a:off x="0" y="1764962"/>
          <a:ext cx="7602222" cy="17623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500" b="0" i="0" kern="1200"/>
            <a:t>NEGATIVE: The failure to include the phase-out of fossil fuels in the official COP27 decision text</a:t>
          </a:r>
          <a:endParaRPr lang="en-US" sz="3500" kern="1200"/>
        </a:p>
      </dsp:txBody>
      <dsp:txXfrm>
        <a:off x="0" y="1764962"/>
        <a:ext cx="7602222" cy="1762378"/>
      </dsp:txXfrm>
    </dsp:sp>
    <dsp:sp modelId="{26A47140-6219-2B49-A9F4-4D31ECF6AF04}">
      <dsp:nvSpPr>
        <dsp:cNvPr id="0" name=""/>
        <dsp:cNvSpPr/>
      </dsp:nvSpPr>
      <dsp:spPr>
        <a:xfrm>
          <a:off x="0" y="3527340"/>
          <a:ext cx="76022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38F545-D7D8-324B-A2F8-181220FE218C}">
      <dsp:nvSpPr>
        <dsp:cNvPr id="0" name=""/>
        <dsp:cNvSpPr/>
      </dsp:nvSpPr>
      <dsp:spPr>
        <a:xfrm>
          <a:off x="0" y="3527340"/>
          <a:ext cx="7602222" cy="17623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500" b="0" i="0" kern="1200"/>
            <a:t>POSITIVE: The establishment of a loss and damage fund for those countries on the frontline of the climate crisis</a:t>
          </a:r>
          <a:endParaRPr lang="en-US" sz="3500" kern="1200"/>
        </a:p>
      </dsp:txBody>
      <dsp:txXfrm>
        <a:off x="0" y="3527340"/>
        <a:ext cx="7602222" cy="17623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D4C90-F50F-FB4C-9431-3B00C7AB144C}" type="datetimeFigureOut">
              <a:rPr lang="en-US" smtClean="0"/>
              <a:t>11/27/22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7073FA-D798-BD43-AC02-4D97CABFF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07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073FA-D798-BD43-AC02-4D97CABFFF2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5947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B9F813-9AFC-964D-A8FB-CF21BEE11BA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5141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073FA-D798-BD43-AC02-4D97CABFFF2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549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073FA-D798-BD43-AC02-4D97CABFFF2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8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073FA-D798-BD43-AC02-4D97CABFFF2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985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073FA-D798-BD43-AC02-4D97CABFFF2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89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Victoria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Pratt Invisible flock</a:t>
            </a:r>
          </a:p>
          <a:p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073FA-D798-BD43-AC02-4D97CABFFF2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39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073FA-D798-BD43-AC02-4D97CABFFF2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512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073FA-D798-BD43-AC02-4D97CABFFF2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0468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073FA-D798-BD43-AC02-4D97CABFFF2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990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073FA-D798-BD43-AC02-4D97CABFFF2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655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073FA-D798-BD43-AC02-4D97CABFFF2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402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02E88-9D6F-B149-9FA9-43128D8193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7F7CA3-465E-F045-8E9F-62F25C221A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E7344F-9A08-EA4D-9AA9-E25A00D64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48E-B083-B946-A769-8509B191A13C}" type="datetimeFigureOut">
              <a:rPr lang="en-US" smtClean="0"/>
              <a:t>11/26/22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E0E05-83A1-2449-BF5C-92905B643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30C0A6-4EE3-6E45-8230-D9AE5824E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9773-324B-3444-9906-BB46A96F5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729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7997B-72AA-0B43-8A32-FFDDC3ABC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865998-0AD2-7C49-BB14-C0EF00D009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A0B835-4EC6-734F-9AAD-8435BE291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48E-B083-B946-A769-8509B191A13C}" type="datetimeFigureOut">
              <a:rPr lang="en-US" smtClean="0"/>
              <a:t>11/26/22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6A2FC-93D7-1E44-A7DD-6DB844EBB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C91325-E8EB-C845-929F-AD4263E70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9773-324B-3444-9906-BB46A96F5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55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974C545-A139-194E-8F9D-F3E12D5E83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BF9B95-92D6-B446-B1BB-C855C7FC30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7AAFA-DEB2-F947-8536-23D63FB35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48E-B083-B946-A769-8509B191A13C}" type="datetimeFigureOut">
              <a:rPr lang="en-US" smtClean="0"/>
              <a:t>11/26/22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4E4B13-857E-FB45-888E-33010427B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1C2DD3-8976-3E46-8E33-765E53A48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9773-324B-3444-9906-BB46A96F5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988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5446" y="3366135"/>
            <a:ext cx="6696654" cy="498534"/>
          </a:xfrm>
          <a:noFill/>
        </p:spPr>
        <p:txBody>
          <a:bodyPr>
            <a:spAutoFit/>
          </a:bodyPr>
          <a:lstStyle>
            <a:lvl1pPr marL="0" indent="0" algn="l">
              <a:lnSpc>
                <a:spcPts val="3300"/>
              </a:lnSpc>
              <a:spcAft>
                <a:spcPts val="0"/>
              </a:spcAft>
              <a:buNone/>
              <a:defRPr sz="2625" spc="-53" baseline="0">
                <a:solidFill>
                  <a:schemeClr val="bg1"/>
                </a:solidFill>
              </a:defRPr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2FCDF17-8FE4-41F7-8062-DEDC136910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446" y="1716851"/>
            <a:ext cx="6696654" cy="663644"/>
          </a:xfrm>
          <a:noFill/>
        </p:spPr>
        <p:txBody>
          <a:bodyPr/>
          <a:lstStyle>
            <a:lvl1pPr>
              <a:lnSpc>
                <a:spcPts val="5138"/>
              </a:lnSpc>
              <a:defRPr sz="4763" spc="-9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EA8813-339F-4589-897B-C8BB1427EC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5446" y="5976086"/>
            <a:ext cx="6696654" cy="498534"/>
          </a:xfrm>
          <a:noFill/>
        </p:spPr>
        <p:txBody>
          <a:bodyPr anchor="b" anchorCtr="0">
            <a:spAutoFit/>
          </a:bodyPr>
          <a:lstStyle>
            <a:lvl1pPr>
              <a:lnSpc>
                <a:spcPts val="3300"/>
              </a:lnSpc>
              <a:spcAft>
                <a:spcPts val="0"/>
              </a:spcAft>
              <a:defRPr sz="2625" b="0" spc="-53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25ACC9F0-8D0E-BA4F-B8EB-20A0CE8107E2}"/>
              </a:ext>
            </a:extLst>
          </p:cNvPr>
          <p:cNvSpPr>
            <a:spLocks/>
          </p:cNvSpPr>
          <p:nvPr userDrawn="1"/>
        </p:nvSpPr>
        <p:spPr bwMode="auto">
          <a:xfrm>
            <a:off x="7820789" y="0"/>
            <a:ext cx="4371211" cy="6866335"/>
          </a:xfrm>
          <a:custGeom>
            <a:avLst/>
            <a:gdLst>
              <a:gd name="T0" fmla="*/ 2346 w 6106"/>
              <a:gd name="T1" fmla="*/ 0 h 9599"/>
              <a:gd name="T2" fmla="*/ 2346 w 6106"/>
              <a:gd name="T3" fmla="*/ 0 h 9599"/>
              <a:gd name="T4" fmla="*/ 0 w 6106"/>
              <a:gd name="T5" fmla="*/ 9598 h 9599"/>
              <a:gd name="T6" fmla="*/ 0 w 6106"/>
              <a:gd name="T7" fmla="*/ 9599 h 9599"/>
              <a:gd name="T8" fmla="*/ 6106 w 6106"/>
              <a:gd name="T9" fmla="*/ 9598 h 9599"/>
              <a:gd name="T10" fmla="*/ 6106 w 6106"/>
              <a:gd name="T11" fmla="*/ 0 h 9599"/>
              <a:gd name="T12" fmla="*/ 2346 w 6106"/>
              <a:gd name="T13" fmla="*/ 0 h 9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06" h="9599">
                <a:moveTo>
                  <a:pt x="2346" y="0"/>
                </a:moveTo>
                <a:lnTo>
                  <a:pt x="2346" y="0"/>
                </a:lnTo>
                <a:lnTo>
                  <a:pt x="0" y="9598"/>
                </a:lnTo>
                <a:lnTo>
                  <a:pt x="0" y="9599"/>
                </a:lnTo>
                <a:lnTo>
                  <a:pt x="6106" y="9598"/>
                </a:lnTo>
                <a:lnTo>
                  <a:pt x="6106" y="0"/>
                </a:lnTo>
                <a:lnTo>
                  <a:pt x="2346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D294A9B4-CB94-4A4E-BA76-9936BBE74EC3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425446" y="0"/>
            <a:ext cx="1296127" cy="1296000"/>
          </a:xfrm>
          <a:custGeom>
            <a:avLst/>
            <a:gdLst>
              <a:gd name="T0" fmla="*/ 1814 w 1814"/>
              <a:gd name="T1" fmla="*/ 0 h 1815"/>
              <a:gd name="T2" fmla="*/ 0 w 1814"/>
              <a:gd name="T3" fmla="*/ 0 h 1815"/>
              <a:gd name="T4" fmla="*/ 1142 w 1814"/>
              <a:gd name="T5" fmla="*/ 772 h 1815"/>
              <a:gd name="T6" fmla="*/ 793 w 1814"/>
              <a:gd name="T7" fmla="*/ 311 h 1815"/>
              <a:gd name="T8" fmla="*/ 549 w 1814"/>
              <a:gd name="T9" fmla="*/ 311 h 1815"/>
              <a:gd name="T10" fmla="*/ 573 w 1814"/>
              <a:gd name="T11" fmla="*/ 1144 h 1815"/>
              <a:gd name="T12" fmla="*/ 983 w 1814"/>
              <a:gd name="T13" fmla="*/ 1027 h 1815"/>
              <a:gd name="T14" fmla="*/ 1536 w 1814"/>
              <a:gd name="T15" fmla="*/ 341 h 1815"/>
              <a:gd name="T16" fmla="*/ 1049 w 1814"/>
              <a:gd name="T17" fmla="*/ 1405 h 1815"/>
              <a:gd name="T18" fmla="*/ 896 w 1814"/>
              <a:gd name="T19" fmla="*/ 1405 h 1815"/>
              <a:gd name="T20" fmla="*/ 756 w 1814"/>
              <a:gd name="T21" fmla="*/ 1350 h 1815"/>
              <a:gd name="T22" fmla="*/ 813 w 1814"/>
              <a:gd name="T23" fmla="*/ 1507 h 1815"/>
              <a:gd name="T24" fmla="*/ 1049 w 1814"/>
              <a:gd name="T25" fmla="*/ 1570 h 1815"/>
              <a:gd name="T26" fmla="*/ 919 w 1814"/>
              <a:gd name="T27" fmla="*/ 1504 h 1815"/>
              <a:gd name="T28" fmla="*/ 869 w 1814"/>
              <a:gd name="T29" fmla="*/ 1488 h 1815"/>
              <a:gd name="T30" fmla="*/ 966 w 1814"/>
              <a:gd name="T31" fmla="*/ 1472 h 1815"/>
              <a:gd name="T32" fmla="*/ 919 w 1814"/>
              <a:gd name="T33" fmla="*/ 1504 h 1815"/>
              <a:gd name="T34" fmla="*/ 1049 w 1814"/>
              <a:gd name="T35" fmla="*/ 1527 h 1815"/>
              <a:gd name="T36" fmla="*/ 1075 w 1814"/>
              <a:gd name="T37" fmla="*/ 1487 h 1815"/>
              <a:gd name="T38" fmla="*/ 1468 w 1814"/>
              <a:gd name="T39" fmla="*/ 1532 h 1815"/>
              <a:gd name="T40" fmla="*/ 1465 w 1814"/>
              <a:gd name="T41" fmla="*/ 1405 h 1815"/>
              <a:gd name="T42" fmla="*/ 1334 w 1814"/>
              <a:gd name="T43" fmla="*/ 1405 h 1815"/>
              <a:gd name="T44" fmla="*/ 1281 w 1814"/>
              <a:gd name="T45" fmla="*/ 1430 h 1815"/>
              <a:gd name="T46" fmla="*/ 1188 w 1814"/>
              <a:gd name="T47" fmla="*/ 1430 h 1815"/>
              <a:gd name="T48" fmla="*/ 1132 w 1814"/>
              <a:gd name="T49" fmla="*/ 1566 h 1815"/>
              <a:gd name="T50" fmla="*/ 1210 w 1814"/>
              <a:gd name="T51" fmla="*/ 1452 h 1815"/>
              <a:gd name="T52" fmla="*/ 1288 w 1814"/>
              <a:gd name="T53" fmla="*/ 1566 h 1815"/>
              <a:gd name="T54" fmla="*/ 1328 w 1814"/>
              <a:gd name="T55" fmla="*/ 1481 h 1815"/>
              <a:gd name="T56" fmla="*/ 1386 w 1814"/>
              <a:gd name="T57" fmla="*/ 1512 h 1815"/>
              <a:gd name="T58" fmla="*/ 1494 w 1814"/>
              <a:gd name="T59" fmla="*/ 1521 h 1815"/>
              <a:gd name="T60" fmla="*/ 1468 w 1814"/>
              <a:gd name="T61" fmla="*/ 1443 h 1815"/>
              <a:gd name="T62" fmla="*/ 1468 w 1814"/>
              <a:gd name="T63" fmla="*/ 1443 h 1815"/>
              <a:gd name="T64" fmla="*/ 601 w 1814"/>
              <a:gd name="T65" fmla="*/ 1405 h 1815"/>
              <a:gd name="T66" fmla="*/ 480 w 1814"/>
              <a:gd name="T67" fmla="*/ 1409 h 1815"/>
              <a:gd name="T68" fmla="*/ 436 w 1814"/>
              <a:gd name="T69" fmla="*/ 1409 h 1815"/>
              <a:gd name="T70" fmla="*/ 362 w 1814"/>
              <a:gd name="T71" fmla="*/ 1507 h 1815"/>
              <a:gd name="T72" fmla="*/ 326 w 1814"/>
              <a:gd name="T73" fmla="*/ 1566 h 1815"/>
              <a:gd name="T74" fmla="*/ 409 w 1814"/>
              <a:gd name="T75" fmla="*/ 1469 h 1815"/>
              <a:gd name="T76" fmla="*/ 519 w 1814"/>
              <a:gd name="T77" fmla="*/ 1475 h 1815"/>
              <a:gd name="T78" fmla="*/ 681 w 1814"/>
              <a:gd name="T79" fmla="*/ 1526 h 1815"/>
              <a:gd name="T80" fmla="*/ 739 w 1814"/>
              <a:gd name="T81" fmla="*/ 1350 h 1815"/>
              <a:gd name="T82" fmla="*/ 681 w 1814"/>
              <a:gd name="T83" fmla="*/ 1459 h 1815"/>
              <a:gd name="T84" fmla="*/ 631 w 1814"/>
              <a:gd name="T85" fmla="*/ 1470 h 1815"/>
              <a:gd name="T86" fmla="*/ 629 w 1814"/>
              <a:gd name="T87" fmla="*/ 1521 h 1815"/>
              <a:gd name="T88" fmla="*/ 573 w 1814"/>
              <a:gd name="T89" fmla="*/ 1501 h 1815"/>
              <a:gd name="T90" fmla="*/ 629 w 1814"/>
              <a:gd name="T91" fmla="*/ 1521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14" h="1815">
                <a:moveTo>
                  <a:pt x="0" y="0"/>
                </a:moveTo>
                <a:lnTo>
                  <a:pt x="0" y="0"/>
                </a:lnTo>
                <a:lnTo>
                  <a:pt x="1814" y="0"/>
                </a:lnTo>
                <a:lnTo>
                  <a:pt x="1814" y="1815"/>
                </a:lnTo>
                <a:lnTo>
                  <a:pt x="0" y="1815"/>
                </a:lnTo>
                <a:lnTo>
                  <a:pt x="0" y="0"/>
                </a:lnTo>
                <a:close/>
                <a:moveTo>
                  <a:pt x="1263" y="311"/>
                </a:moveTo>
                <a:lnTo>
                  <a:pt x="1263" y="311"/>
                </a:lnTo>
                <a:lnTo>
                  <a:pt x="1142" y="772"/>
                </a:lnTo>
                <a:cubicBezTo>
                  <a:pt x="1096" y="596"/>
                  <a:pt x="1053" y="437"/>
                  <a:pt x="1046" y="411"/>
                </a:cubicBezTo>
                <a:cubicBezTo>
                  <a:pt x="1028" y="344"/>
                  <a:pt x="983" y="311"/>
                  <a:pt x="916" y="311"/>
                </a:cubicBezTo>
                <a:cubicBezTo>
                  <a:pt x="845" y="311"/>
                  <a:pt x="793" y="311"/>
                  <a:pt x="793" y="311"/>
                </a:cubicBezTo>
                <a:lnTo>
                  <a:pt x="792" y="311"/>
                </a:lnTo>
                <a:lnTo>
                  <a:pt x="671" y="772"/>
                </a:lnTo>
                <a:lnTo>
                  <a:pt x="549" y="311"/>
                </a:lnTo>
                <a:lnTo>
                  <a:pt x="277" y="343"/>
                </a:lnTo>
                <a:cubicBezTo>
                  <a:pt x="277" y="343"/>
                  <a:pt x="427" y="912"/>
                  <a:pt x="454" y="1015"/>
                </a:cubicBezTo>
                <a:cubicBezTo>
                  <a:pt x="472" y="1082"/>
                  <a:pt x="507" y="1126"/>
                  <a:pt x="573" y="1144"/>
                </a:cubicBezTo>
                <a:cubicBezTo>
                  <a:pt x="643" y="1163"/>
                  <a:pt x="785" y="1205"/>
                  <a:pt x="785" y="1205"/>
                </a:cubicBezTo>
                <a:lnTo>
                  <a:pt x="906" y="743"/>
                </a:lnTo>
                <a:cubicBezTo>
                  <a:pt x="943" y="883"/>
                  <a:pt x="971" y="986"/>
                  <a:pt x="983" y="1027"/>
                </a:cubicBezTo>
                <a:cubicBezTo>
                  <a:pt x="999" y="1087"/>
                  <a:pt x="1039" y="1126"/>
                  <a:pt x="1108" y="1146"/>
                </a:cubicBezTo>
                <a:cubicBezTo>
                  <a:pt x="1201" y="1173"/>
                  <a:pt x="1309" y="1205"/>
                  <a:pt x="1309" y="1205"/>
                </a:cubicBezTo>
                <a:lnTo>
                  <a:pt x="1536" y="341"/>
                </a:lnTo>
                <a:lnTo>
                  <a:pt x="1263" y="311"/>
                </a:lnTo>
                <a:lnTo>
                  <a:pt x="1263" y="311"/>
                </a:lnTo>
                <a:close/>
                <a:moveTo>
                  <a:pt x="1049" y="1405"/>
                </a:moveTo>
                <a:lnTo>
                  <a:pt x="1049" y="1405"/>
                </a:lnTo>
                <a:cubicBezTo>
                  <a:pt x="1006" y="1405"/>
                  <a:pt x="981" y="1427"/>
                  <a:pt x="970" y="1456"/>
                </a:cubicBezTo>
                <a:cubicBezTo>
                  <a:pt x="962" y="1420"/>
                  <a:pt x="930" y="1405"/>
                  <a:pt x="896" y="1405"/>
                </a:cubicBezTo>
                <a:cubicBezTo>
                  <a:pt x="853" y="1405"/>
                  <a:pt x="821" y="1430"/>
                  <a:pt x="813" y="1470"/>
                </a:cubicBezTo>
                <a:lnTo>
                  <a:pt x="813" y="1350"/>
                </a:lnTo>
                <a:lnTo>
                  <a:pt x="756" y="1350"/>
                </a:lnTo>
                <a:lnTo>
                  <a:pt x="756" y="1566"/>
                </a:lnTo>
                <a:lnTo>
                  <a:pt x="813" y="1566"/>
                </a:lnTo>
                <a:lnTo>
                  <a:pt x="813" y="1507"/>
                </a:lnTo>
                <a:cubicBezTo>
                  <a:pt x="820" y="1548"/>
                  <a:pt x="852" y="1570"/>
                  <a:pt x="894" y="1570"/>
                </a:cubicBezTo>
                <a:cubicBezTo>
                  <a:pt x="930" y="1570"/>
                  <a:pt x="960" y="1552"/>
                  <a:pt x="971" y="1519"/>
                </a:cubicBezTo>
                <a:cubicBezTo>
                  <a:pt x="981" y="1548"/>
                  <a:pt x="1006" y="1570"/>
                  <a:pt x="1049" y="1570"/>
                </a:cubicBezTo>
                <a:cubicBezTo>
                  <a:pt x="1107" y="1570"/>
                  <a:pt x="1132" y="1531"/>
                  <a:pt x="1132" y="1487"/>
                </a:cubicBezTo>
                <a:cubicBezTo>
                  <a:pt x="1132" y="1444"/>
                  <a:pt x="1107" y="1405"/>
                  <a:pt x="1049" y="1405"/>
                </a:cubicBezTo>
                <a:close/>
                <a:moveTo>
                  <a:pt x="919" y="1504"/>
                </a:moveTo>
                <a:lnTo>
                  <a:pt x="919" y="1504"/>
                </a:lnTo>
                <a:cubicBezTo>
                  <a:pt x="918" y="1517"/>
                  <a:pt x="910" y="1527"/>
                  <a:pt x="895" y="1527"/>
                </a:cubicBezTo>
                <a:cubicBezTo>
                  <a:pt x="876" y="1527"/>
                  <a:pt x="869" y="1513"/>
                  <a:pt x="869" y="1488"/>
                </a:cubicBezTo>
                <a:cubicBezTo>
                  <a:pt x="869" y="1469"/>
                  <a:pt x="874" y="1448"/>
                  <a:pt x="896" y="1448"/>
                </a:cubicBezTo>
                <a:cubicBezTo>
                  <a:pt x="909" y="1448"/>
                  <a:pt x="918" y="1457"/>
                  <a:pt x="918" y="1472"/>
                </a:cubicBezTo>
                <a:lnTo>
                  <a:pt x="966" y="1472"/>
                </a:lnTo>
                <a:cubicBezTo>
                  <a:pt x="966" y="1477"/>
                  <a:pt x="965" y="1482"/>
                  <a:pt x="965" y="1487"/>
                </a:cubicBezTo>
                <a:cubicBezTo>
                  <a:pt x="965" y="1493"/>
                  <a:pt x="966" y="1498"/>
                  <a:pt x="967" y="1504"/>
                </a:cubicBezTo>
                <a:lnTo>
                  <a:pt x="919" y="1504"/>
                </a:lnTo>
                <a:lnTo>
                  <a:pt x="919" y="1504"/>
                </a:lnTo>
                <a:close/>
                <a:moveTo>
                  <a:pt x="1049" y="1527"/>
                </a:moveTo>
                <a:lnTo>
                  <a:pt x="1049" y="1527"/>
                </a:lnTo>
                <a:cubicBezTo>
                  <a:pt x="1026" y="1527"/>
                  <a:pt x="1023" y="1504"/>
                  <a:pt x="1023" y="1487"/>
                </a:cubicBezTo>
                <a:cubicBezTo>
                  <a:pt x="1023" y="1470"/>
                  <a:pt x="1026" y="1448"/>
                  <a:pt x="1049" y="1448"/>
                </a:cubicBezTo>
                <a:cubicBezTo>
                  <a:pt x="1072" y="1448"/>
                  <a:pt x="1075" y="1470"/>
                  <a:pt x="1075" y="1487"/>
                </a:cubicBezTo>
                <a:cubicBezTo>
                  <a:pt x="1075" y="1504"/>
                  <a:pt x="1072" y="1527"/>
                  <a:pt x="1049" y="1527"/>
                </a:cubicBezTo>
                <a:close/>
                <a:moveTo>
                  <a:pt x="1468" y="1532"/>
                </a:moveTo>
                <a:lnTo>
                  <a:pt x="1468" y="1532"/>
                </a:lnTo>
                <a:cubicBezTo>
                  <a:pt x="1450" y="1532"/>
                  <a:pt x="1439" y="1519"/>
                  <a:pt x="1438" y="1501"/>
                </a:cubicBezTo>
                <a:lnTo>
                  <a:pt x="1551" y="1501"/>
                </a:lnTo>
                <a:cubicBezTo>
                  <a:pt x="1551" y="1440"/>
                  <a:pt x="1524" y="1405"/>
                  <a:pt x="1465" y="1405"/>
                </a:cubicBezTo>
                <a:cubicBezTo>
                  <a:pt x="1424" y="1405"/>
                  <a:pt x="1395" y="1430"/>
                  <a:pt x="1386" y="1465"/>
                </a:cubicBezTo>
                <a:lnTo>
                  <a:pt x="1386" y="1458"/>
                </a:lnTo>
                <a:cubicBezTo>
                  <a:pt x="1386" y="1433"/>
                  <a:pt x="1373" y="1405"/>
                  <a:pt x="1334" y="1405"/>
                </a:cubicBezTo>
                <a:cubicBezTo>
                  <a:pt x="1311" y="1405"/>
                  <a:pt x="1297" y="1413"/>
                  <a:pt x="1289" y="1421"/>
                </a:cubicBezTo>
                <a:cubicBezTo>
                  <a:pt x="1288" y="1422"/>
                  <a:pt x="1287" y="1423"/>
                  <a:pt x="1287" y="1424"/>
                </a:cubicBezTo>
                <a:cubicBezTo>
                  <a:pt x="1284" y="1427"/>
                  <a:pt x="1282" y="1429"/>
                  <a:pt x="1281" y="1430"/>
                </a:cubicBezTo>
                <a:cubicBezTo>
                  <a:pt x="1274" y="1414"/>
                  <a:pt x="1256" y="1405"/>
                  <a:pt x="1240" y="1405"/>
                </a:cubicBezTo>
                <a:cubicBezTo>
                  <a:pt x="1218" y="1405"/>
                  <a:pt x="1201" y="1412"/>
                  <a:pt x="1189" y="1430"/>
                </a:cubicBezTo>
                <a:lnTo>
                  <a:pt x="1188" y="1430"/>
                </a:lnTo>
                <a:lnTo>
                  <a:pt x="1188" y="1409"/>
                </a:lnTo>
                <a:lnTo>
                  <a:pt x="1132" y="1409"/>
                </a:lnTo>
                <a:lnTo>
                  <a:pt x="1132" y="1566"/>
                </a:lnTo>
                <a:lnTo>
                  <a:pt x="1190" y="1566"/>
                </a:lnTo>
                <a:lnTo>
                  <a:pt x="1190" y="1481"/>
                </a:lnTo>
                <a:cubicBezTo>
                  <a:pt x="1190" y="1464"/>
                  <a:pt x="1195" y="1452"/>
                  <a:pt x="1210" y="1452"/>
                </a:cubicBezTo>
                <a:cubicBezTo>
                  <a:pt x="1229" y="1452"/>
                  <a:pt x="1230" y="1466"/>
                  <a:pt x="1230" y="1481"/>
                </a:cubicBezTo>
                <a:lnTo>
                  <a:pt x="1230" y="1566"/>
                </a:lnTo>
                <a:lnTo>
                  <a:pt x="1288" y="1566"/>
                </a:lnTo>
                <a:lnTo>
                  <a:pt x="1288" y="1481"/>
                </a:lnTo>
                <a:cubicBezTo>
                  <a:pt x="1288" y="1464"/>
                  <a:pt x="1293" y="1452"/>
                  <a:pt x="1308" y="1452"/>
                </a:cubicBezTo>
                <a:cubicBezTo>
                  <a:pt x="1327" y="1452"/>
                  <a:pt x="1328" y="1466"/>
                  <a:pt x="1328" y="1481"/>
                </a:cubicBezTo>
                <a:lnTo>
                  <a:pt x="1328" y="1566"/>
                </a:lnTo>
                <a:lnTo>
                  <a:pt x="1386" y="1566"/>
                </a:lnTo>
                <a:lnTo>
                  <a:pt x="1386" y="1512"/>
                </a:lnTo>
                <a:cubicBezTo>
                  <a:pt x="1395" y="1549"/>
                  <a:pt x="1427" y="1570"/>
                  <a:pt x="1468" y="1570"/>
                </a:cubicBezTo>
                <a:cubicBezTo>
                  <a:pt x="1503" y="1570"/>
                  <a:pt x="1535" y="1554"/>
                  <a:pt x="1547" y="1521"/>
                </a:cubicBezTo>
                <a:lnTo>
                  <a:pt x="1494" y="1521"/>
                </a:lnTo>
                <a:cubicBezTo>
                  <a:pt x="1489" y="1529"/>
                  <a:pt x="1478" y="1532"/>
                  <a:pt x="1468" y="1532"/>
                </a:cubicBezTo>
                <a:close/>
                <a:moveTo>
                  <a:pt x="1468" y="1443"/>
                </a:moveTo>
                <a:lnTo>
                  <a:pt x="1468" y="1443"/>
                </a:lnTo>
                <a:cubicBezTo>
                  <a:pt x="1485" y="1443"/>
                  <a:pt x="1496" y="1455"/>
                  <a:pt x="1496" y="1470"/>
                </a:cubicBezTo>
                <a:lnTo>
                  <a:pt x="1438" y="1470"/>
                </a:lnTo>
                <a:cubicBezTo>
                  <a:pt x="1441" y="1452"/>
                  <a:pt x="1451" y="1443"/>
                  <a:pt x="1468" y="1443"/>
                </a:cubicBezTo>
                <a:close/>
                <a:moveTo>
                  <a:pt x="681" y="1459"/>
                </a:moveTo>
                <a:lnTo>
                  <a:pt x="681" y="1459"/>
                </a:lnTo>
                <a:cubicBezTo>
                  <a:pt x="671" y="1424"/>
                  <a:pt x="645" y="1405"/>
                  <a:pt x="601" y="1405"/>
                </a:cubicBezTo>
                <a:cubicBezTo>
                  <a:pt x="567" y="1405"/>
                  <a:pt x="541" y="1422"/>
                  <a:pt x="528" y="1448"/>
                </a:cubicBezTo>
                <a:lnTo>
                  <a:pt x="540" y="1409"/>
                </a:lnTo>
                <a:lnTo>
                  <a:pt x="480" y="1409"/>
                </a:lnTo>
                <a:lnTo>
                  <a:pt x="458" y="1507"/>
                </a:lnTo>
                <a:lnTo>
                  <a:pt x="457" y="1507"/>
                </a:lnTo>
                <a:lnTo>
                  <a:pt x="436" y="1409"/>
                </a:lnTo>
                <a:lnTo>
                  <a:pt x="382" y="1409"/>
                </a:lnTo>
                <a:lnTo>
                  <a:pt x="363" y="1507"/>
                </a:lnTo>
                <a:lnTo>
                  <a:pt x="362" y="1507"/>
                </a:lnTo>
                <a:lnTo>
                  <a:pt x="339" y="1409"/>
                </a:lnTo>
                <a:lnTo>
                  <a:pt x="278" y="1409"/>
                </a:lnTo>
                <a:lnTo>
                  <a:pt x="326" y="1566"/>
                </a:lnTo>
                <a:lnTo>
                  <a:pt x="386" y="1566"/>
                </a:lnTo>
                <a:lnTo>
                  <a:pt x="409" y="1469"/>
                </a:lnTo>
                <a:lnTo>
                  <a:pt x="409" y="1469"/>
                </a:lnTo>
                <a:lnTo>
                  <a:pt x="432" y="1566"/>
                </a:lnTo>
                <a:lnTo>
                  <a:pt x="491" y="1566"/>
                </a:lnTo>
                <a:lnTo>
                  <a:pt x="519" y="1475"/>
                </a:lnTo>
                <a:cubicBezTo>
                  <a:pt x="519" y="1479"/>
                  <a:pt x="518" y="1484"/>
                  <a:pt x="518" y="1488"/>
                </a:cubicBezTo>
                <a:cubicBezTo>
                  <a:pt x="518" y="1540"/>
                  <a:pt x="555" y="1570"/>
                  <a:pt x="604" y="1570"/>
                </a:cubicBezTo>
                <a:cubicBezTo>
                  <a:pt x="637" y="1570"/>
                  <a:pt x="668" y="1556"/>
                  <a:pt x="681" y="1526"/>
                </a:cubicBezTo>
                <a:lnTo>
                  <a:pt x="681" y="1566"/>
                </a:lnTo>
                <a:lnTo>
                  <a:pt x="739" y="1566"/>
                </a:lnTo>
                <a:lnTo>
                  <a:pt x="739" y="1350"/>
                </a:lnTo>
                <a:lnTo>
                  <a:pt x="681" y="1350"/>
                </a:lnTo>
                <a:lnTo>
                  <a:pt x="681" y="1459"/>
                </a:lnTo>
                <a:lnTo>
                  <a:pt x="681" y="1459"/>
                </a:lnTo>
                <a:close/>
                <a:moveTo>
                  <a:pt x="604" y="1443"/>
                </a:moveTo>
                <a:lnTo>
                  <a:pt x="604" y="1443"/>
                </a:lnTo>
                <a:cubicBezTo>
                  <a:pt x="620" y="1443"/>
                  <a:pt x="631" y="1455"/>
                  <a:pt x="631" y="1470"/>
                </a:cubicBezTo>
                <a:lnTo>
                  <a:pt x="574" y="1470"/>
                </a:lnTo>
                <a:cubicBezTo>
                  <a:pt x="577" y="1452"/>
                  <a:pt x="587" y="1443"/>
                  <a:pt x="604" y="1443"/>
                </a:cubicBezTo>
                <a:close/>
                <a:moveTo>
                  <a:pt x="629" y="1521"/>
                </a:moveTo>
                <a:lnTo>
                  <a:pt x="629" y="1521"/>
                </a:lnTo>
                <a:cubicBezTo>
                  <a:pt x="624" y="1529"/>
                  <a:pt x="614" y="1532"/>
                  <a:pt x="604" y="1532"/>
                </a:cubicBezTo>
                <a:cubicBezTo>
                  <a:pt x="585" y="1532"/>
                  <a:pt x="575" y="1519"/>
                  <a:pt x="573" y="1501"/>
                </a:cubicBezTo>
                <a:lnTo>
                  <a:pt x="681" y="1501"/>
                </a:lnTo>
                <a:lnTo>
                  <a:pt x="681" y="1521"/>
                </a:lnTo>
                <a:lnTo>
                  <a:pt x="629" y="1521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59009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5446" y="660879"/>
            <a:ext cx="3402332" cy="96180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CB85F-6AC1-4DD5-A9E9-947E0A4C2FB1}" type="datetime1">
              <a:rPr lang="en-GB" smtClean="0"/>
              <a:t>26/11/2022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err="1"/>
              <a:t>wellcome.org</a:t>
            </a:r>
            <a:r>
              <a:rPr lang="en-GB" dirty="0"/>
              <a:t>  |  @</a:t>
            </a:r>
            <a:r>
              <a:rPr lang="en-GB" dirty="0" err="1"/>
              <a:t>wellcometrust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9AD68-5327-4FA6-9851-A953E7042653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0EAABB-4AC8-48E0-8290-122CD77514FE}"/>
              </a:ext>
            </a:extLst>
          </p:cNvPr>
          <p:cNvSpPr/>
          <p:nvPr userDrawn="1"/>
        </p:nvSpPr>
        <p:spPr>
          <a:xfrm>
            <a:off x="429018" y="428193"/>
            <a:ext cx="448244" cy="75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62D574F7-D8A0-4661-A298-148DEB9543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177488" y="428872"/>
            <a:ext cx="310530" cy="310500"/>
          </a:xfrm>
          <a:custGeom>
            <a:avLst/>
            <a:gdLst>
              <a:gd name="T0" fmla="*/ 0 w 436"/>
              <a:gd name="T1" fmla="*/ 436 h 436"/>
              <a:gd name="T2" fmla="*/ 0 w 436"/>
              <a:gd name="T3" fmla="*/ 436 h 436"/>
              <a:gd name="T4" fmla="*/ 436 w 436"/>
              <a:gd name="T5" fmla="*/ 436 h 436"/>
              <a:gd name="T6" fmla="*/ 436 w 436"/>
              <a:gd name="T7" fmla="*/ 0 h 436"/>
              <a:gd name="T8" fmla="*/ 0 w 436"/>
              <a:gd name="T9" fmla="*/ 0 h 436"/>
              <a:gd name="T10" fmla="*/ 0 w 436"/>
              <a:gd name="T11" fmla="*/ 436 h 436"/>
              <a:gd name="T12" fmla="*/ 321 w 436"/>
              <a:gd name="T13" fmla="*/ 344 h 436"/>
              <a:gd name="T14" fmla="*/ 321 w 436"/>
              <a:gd name="T15" fmla="*/ 344 h 436"/>
              <a:gd name="T16" fmla="*/ 269 w 436"/>
              <a:gd name="T17" fmla="*/ 328 h 436"/>
              <a:gd name="T18" fmla="*/ 237 w 436"/>
              <a:gd name="T19" fmla="*/ 298 h 436"/>
              <a:gd name="T20" fmla="*/ 218 w 436"/>
              <a:gd name="T21" fmla="*/ 225 h 436"/>
              <a:gd name="T22" fmla="*/ 186 w 436"/>
              <a:gd name="T23" fmla="*/ 344 h 436"/>
              <a:gd name="T24" fmla="*/ 132 w 436"/>
              <a:gd name="T25" fmla="*/ 328 h 436"/>
              <a:gd name="T26" fmla="*/ 102 w 436"/>
              <a:gd name="T27" fmla="*/ 295 h 436"/>
              <a:gd name="T28" fmla="*/ 56 w 436"/>
              <a:gd name="T29" fmla="*/ 122 h 436"/>
              <a:gd name="T30" fmla="*/ 126 w 436"/>
              <a:gd name="T31" fmla="*/ 114 h 436"/>
              <a:gd name="T32" fmla="*/ 157 w 436"/>
              <a:gd name="T33" fmla="*/ 233 h 436"/>
              <a:gd name="T34" fmla="*/ 188 w 436"/>
              <a:gd name="T35" fmla="*/ 114 h 436"/>
              <a:gd name="T36" fmla="*/ 188 w 436"/>
              <a:gd name="T37" fmla="*/ 114 h 436"/>
              <a:gd name="T38" fmla="*/ 220 w 436"/>
              <a:gd name="T39" fmla="*/ 114 h 436"/>
              <a:gd name="T40" fmla="*/ 254 w 436"/>
              <a:gd name="T41" fmla="*/ 140 h 436"/>
              <a:gd name="T42" fmla="*/ 278 w 436"/>
              <a:gd name="T43" fmla="*/ 232 h 436"/>
              <a:gd name="T44" fmla="*/ 309 w 436"/>
              <a:gd name="T45" fmla="*/ 114 h 436"/>
              <a:gd name="T46" fmla="*/ 379 w 436"/>
              <a:gd name="T47" fmla="*/ 122 h 436"/>
              <a:gd name="T48" fmla="*/ 321 w 436"/>
              <a:gd name="T49" fmla="*/ 344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6" h="436">
                <a:moveTo>
                  <a:pt x="0" y="436"/>
                </a:moveTo>
                <a:lnTo>
                  <a:pt x="0" y="436"/>
                </a:lnTo>
                <a:lnTo>
                  <a:pt x="436" y="436"/>
                </a:lnTo>
                <a:lnTo>
                  <a:pt x="436" y="0"/>
                </a:lnTo>
                <a:lnTo>
                  <a:pt x="0" y="0"/>
                </a:lnTo>
                <a:lnTo>
                  <a:pt x="0" y="436"/>
                </a:lnTo>
                <a:close/>
                <a:moveTo>
                  <a:pt x="321" y="344"/>
                </a:moveTo>
                <a:lnTo>
                  <a:pt x="321" y="344"/>
                </a:lnTo>
                <a:cubicBezTo>
                  <a:pt x="321" y="344"/>
                  <a:pt x="293" y="335"/>
                  <a:pt x="269" y="328"/>
                </a:cubicBezTo>
                <a:cubicBezTo>
                  <a:pt x="252" y="323"/>
                  <a:pt x="241" y="313"/>
                  <a:pt x="237" y="298"/>
                </a:cubicBezTo>
                <a:cubicBezTo>
                  <a:pt x="234" y="287"/>
                  <a:pt x="227" y="261"/>
                  <a:pt x="218" y="225"/>
                </a:cubicBezTo>
                <a:lnTo>
                  <a:pt x="186" y="344"/>
                </a:lnTo>
                <a:cubicBezTo>
                  <a:pt x="186" y="344"/>
                  <a:pt x="150" y="333"/>
                  <a:pt x="132" y="328"/>
                </a:cubicBezTo>
                <a:cubicBezTo>
                  <a:pt x="115" y="323"/>
                  <a:pt x="106" y="312"/>
                  <a:pt x="102" y="295"/>
                </a:cubicBezTo>
                <a:cubicBezTo>
                  <a:pt x="95" y="268"/>
                  <a:pt x="56" y="122"/>
                  <a:pt x="56" y="122"/>
                </a:cubicBezTo>
                <a:lnTo>
                  <a:pt x="126" y="114"/>
                </a:lnTo>
                <a:lnTo>
                  <a:pt x="157" y="233"/>
                </a:lnTo>
                <a:lnTo>
                  <a:pt x="188" y="114"/>
                </a:lnTo>
                <a:lnTo>
                  <a:pt x="188" y="114"/>
                </a:lnTo>
                <a:cubicBezTo>
                  <a:pt x="188" y="114"/>
                  <a:pt x="202" y="114"/>
                  <a:pt x="220" y="114"/>
                </a:cubicBezTo>
                <a:cubicBezTo>
                  <a:pt x="237" y="114"/>
                  <a:pt x="249" y="123"/>
                  <a:pt x="254" y="140"/>
                </a:cubicBezTo>
                <a:cubicBezTo>
                  <a:pt x="255" y="147"/>
                  <a:pt x="266" y="187"/>
                  <a:pt x="278" y="232"/>
                </a:cubicBezTo>
                <a:lnTo>
                  <a:pt x="309" y="114"/>
                </a:lnTo>
                <a:lnTo>
                  <a:pt x="379" y="122"/>
                </a:lnTo>
                <a:lnTo>
                  <a:pt x="321" y="344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D62537E7-2B3A-884C-9DE8-032EEDDB19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49502" y="673259"/>
            <a:ext cx="6197105" cy="5292303"/>
          </a:xfrm>
        </p:spPr>
        <p:txBody>
          <a:bodyPr/>
          <a:lstStyle>
            <a:lvl1pPr>
              <a:lnSpc>
                <a:spcPts val="2700"/>
              </a:lnSpc>
              <a:defRPr sz="1950" b="0">
                <a:solidFill>
                  <a:schemeClr val="tx1"/>
                </a:solidFill>
              </a:defRPr>
            </a:lvl1pPr>
            <a:lvl2pPr>
              <a:lnSpc>
                <a:spcPts val="2700"/>
              </a:lnSpc>
              <a:defRPr sz="1950" b="0">
                <a:solidFill>
                  <a:schemeClr val="tx1"/>
                </a:solidFill>
              </a:defRPr>
            </a:lvl2pPr>
            <a:lvl3pPr>
              <a:lnSpc>
                <a:spcPts val="2700"/>
              </a:lnSpc>
              <a:defRPr sz="1950" b="0">
                <a:solidFill>
                  <a:schemeClr val="tx1"/>
                </a:solidFill>
              </a:defRPr>
            </a:lvl3pPr>
            <a:lvl4pPr>
              <a:defRPr b="0">
                <a:solidFill>
                  <a:schemeClr val="tx1"/>
                </a:solidFill>
              </a:defRPr>
            </a:lvl4pPr>
            <a:lvl5pPr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95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296FAB-2728-4F83-929A-DC337ACA49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91114" y="0"/>
            <a:ext cx="7000886" cy="6858000"/>
          </a:xfrm>
          <a:custGeom>
            <a:avLst/>
            <a:gdLst>
              <a:gd name="connsiteX0" fmla="*/ 2235659 w 9333604"/>
              <a:gd name="connsiteY0" fmla="*/ 0 h 9144000"/>
              <a:gd name="connsiteX1" fmla="*/ 9333604 w 9333604"/>
              <a:gd name="connsiteY1" fmla="*/ 0 h 9144000"/>
              <a:gd name="connsiteX2" fmla="*/ 9333604 w 9333604"/>
              <a:gd name="connsiteY2" fmla="*/ 9144000 h 9144000"/>
              <a:gd name="connsiteX3" fmla="*/ 0 w 9333604"/>
              <a:gd name="connsiteY3" fmla="*/ 914400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33604" h="9144000">
                <a:moveTo>
                  <a:pt x="2235659" y="0"/>
                </a:moveTo>
                <a:lnTo>
                  <a:pt x="9333604" y="0"/>
                </a:lnTo>
                <a:lnTo>
                  <a:pt x="9333604" y="9144000"/>
                </a:lnTo>
                <a:lnTo>
                  <a:pt x="0" y="9144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 anchorCtr="1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5446" y="660879"/>
            <a:ext cx="5427530" cy="48090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err="1"/>
              <a:t>wellcome.org</a:t>
            </a:r>
            <a:r>
              <a:rPr lang="en-GB"/>
              <a:t>  |  @</a:t>
            </a:r>
            <a:r>
              <a:rPr lang="en-GB" err="1"/>
              <a:t>wellcometrust</a:t>
            </a: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0EAABB-4AC8-48E0-8290-122CD77514FE}"/>
              </a:ext>
            </a:extLst>
          </p:cNvPr>
          <p:cNvSpPr/>
          <p:nvPr userDrawn="1"/>
        </p:nvSpPr>
        <p:spPr>
          <a:xfrm>
            <a:off x="429018" y="428193"/>
            <a:ext cx="448244" cy="75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D387B4-3C27-4B80-8BAC-48D4A07D63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446" y="2111347"/>
            <a:ext cx="4725461" cy="3931223"/>
          </a:xfrm>
        </p:spPr>
        <p:txBody>
          <a:bodyPr/>
          <a:lstStyle>
            <a:lvl1pPr>
              <a:defRPr sz="1950">
                <a:solidFill>
                  <a:schemeClr val="tx1"/>
                </a:solidFill>
              </a:defRPr>
            </a:lvl1pPr>
            <a:lvl2pPr>
              <a:defRPr sz="1950">
                <a:solidFill>
                  <a:schemeClr val="tx1"/>
                </a:solidFill>
              </a:defRPr>
            </a:lvl2pPr>
            <a:lvl3pPr>
              <a:defRPr sz="1950"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19CA2D-E1EE-3B49-B41B-622DCF09E6CB}"/>
              </a:ext>
            </a:extLst>
          </p:cNvPr>
          <p:cNvSpPr txBox="1"/>
          <p:nvPr userDrawn="1"/>
        </p:nvSpPr>
        <p:spPr>
          <a:xfrm>
            <a:off x="12473629" y="-38723"/>
            <a:ext cx="2899006" cy="1880103"/>
          </a:xfrm>
          <a:prstGeom prst="rect">
            <a:avLst/>
          </a:prstGeom>
          <a:solidFill>
            <a:srgbClr val="FFFF00"/>
          </a:solidFill>
        </p:spPr>
        <p:txBody>
          <a:bodyPr wrap="square" lIns="108000" tIns="108000" rIns="108000" bIns="108000" rtlCol="0">
            <a:spAutoFit/>
          </a:bodyPr>
          <a:lstStyle/>
          <a:p>
            <a:r>
              <a:rPr lang="en-GB" sz="1350" b="1"/>
              <a:t>TO CROP A PICTURE:</a:t>
            </a:r>
          </a:p>
          <a:p>
            <a:pPr marL="257175" indent="-257175">
              <a:buFont typeface="+mj-lt"/>
              <a:buAutoNum type="arabicPeriod"/>
            </a:pPr>
            <a:r>
              <a:rPr lang="en-GB" sz="1350"/>
              <a:t>Select the image, right click and select ‘</a:t>
            </a:r>
            <a:r>
              <a:rPr lang="en-GB" sz="1350" b="1"/>
              <a:t>Crop</a:t>
            </a:r>
            <a:r>
              <a:rPr lang="en-GB" sz="1350"/>
              <a:t>’</a:t>
            </a:r>
          </a:p>
          <a:p>
            <a:pPr marL="257175" indent="-257175">
              <a:buFont typeface="+mj-lt"/>
              <a:buAutoNum type="arabicPeriod"/>
            </a:pPr>
            <a:r>
              <a:rPr lang="en-GB" sz="1350"/>
              <a:t>This will allow you to scale and move the image within the image area</a:t>
            </a:r>
          </a:p>
          <a:p>
            <a:pPr marL="257175" indent="-257175">
              <a:buFont typeface="+mj-lt"/>
              <a:buAutoNum type="arabicPeriod"/>
            </a:pPr>
            <a:r>
              <a:rPr lang="en-GB" sz="1350"/>
              <a:t>Click off the image to set in position</a:t>
            </a:r>
          </a:p>
        </p:txBody>
      </p:sp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7EC64D88-5855-9543-B08C-615E20EFF6FD}"/>
              </a:ext>
            </a:extLst>
          </p:cNvPr>
          <p:cNvSpPr txBox="1">
            <a:spLocks/>
          </p:cNvSpPr>
          <p:nvPr userDrawn="1"/>
        </p:nvSpPr>
        <p:spPr>
          <a:xfrm>
            <a:off x="10546668" y="149002"/>
            <a:ext cx="1504995" cy="34111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450"/>
              </a:spcAft>
            </a:pPr>
            <a:r>
              <a:rPr lang="en-GB" sz="900">
                <a:solidFill>
                  <a:schemeClr val="bg1"/>
                </a:solidFill>
              </a:rPr>
              <a:t>Caption</a:t>
            </a:r>
          </a:p>
          <a:p>
            <a:pPr algn="r">
              <a:spcAft>
                <a:spcPts val="450"/>
              </a:spcAft>
            </a:pPr>
            <a:r>
              <a:rPr lang="en-GB" sz="900">
                <a:solidFill>
                  <a:schemeClr val="bg1"/>
                </a:solidFill>
              </a:rPr>
              <a:t>Credit: XXXX</a:t>
            </a:r>
          </a:p>
        </p:txBody>
      </p:sp>
    </p:spTree>
    <p:extLst>
      <p:ext uri="{BB962C8B-B14F-4D97-AF65-F5344CB8AC3E}">
        <p14:creationId xmlns:p14="http://schemas.microsoft.com/office/powerpoint/2010/main" val="80407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E60AE-4B1B-294C-B841-C8338A271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6E072-F07C-0142-96D7-4853413482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EC916-1355-F241-AB53-03AF097F6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48E-B083-B946-A769-8509B191A13C}" type="datetimeFigureOut">
              <a:rPr lang="en-US" smtClean="0"/>
              <a:t>11/26/22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EAB978-EA12-C845-8826-83539D564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37F8A-6283-0440-B030-4CC87AEE2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9773-324B-3444-9906-BB46A96F5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40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FC11E-228E-8B44-AE64-66000C6C8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9A54C0-57C2-644C-A686-081609CBD4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6F7A9B-359B-0343-90D9-CF4290E27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48E-B083-B946-A769-8509B191A13C}" type="datetimeFigureOut">
              <a:rPr lang="en-US" smtClean="0"/>
              <a:t>11/26/22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9A13C9-4DB1-204A-9549-42732D656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6EFB42-31F8-4449-AC39-AB28062FD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9773-324B-3444-9906-BB46A96F5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165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E1483-AFCA-4C4F-A0C4-192C869C3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BBF45-C08A-A44D-A803-D693480A1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FF02A9-6579-F34C-BDDC-AF73B4155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274E70-A1A5-D04F-ACB2-5F8D7285E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48E-B083-B946-A769-8509B191A13C}" type="datetimeFigureOut">
              <a:rPr lang="en-US" smtClean="0"/>
              <a:t>11/26/22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DCB108-AA9A-3340-9C67-90E702F99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B0A369-5900-4746-AE96-A6A41E820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9773-324B-3444-9906-BB46A96F5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786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B6351-316E-F44E-A336-9D42FB061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6A845F-E29E-1C4B-989A-E30BE3B0C8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26DA4A-8275-EA4D-877B-7DD8481779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87D8CB-C26F-E647-B1FB-9907E15005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17537E-A23B-8141-B441-15359A3EB2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88929F-813C-C543-9B30-F38DBD5B4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48E-B083-B946-A769-8509B191A13C}" type="datetimeFigureOut">
              <a:rPr lang="en-US" smtClean="0"/>
              <a:t>11/26/22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F26249-EE74-3B47-A40F-A8AD05F66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9FD97D-3155-D14B-919A-2004291BE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9773-324B-3444-9906-BB46A96F5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813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995E8-1F85-D74C-9FE1-4C308D7E0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4FCC47-720A-C44B-BB2D-5BE6D1E58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48E-B083-B946-A769-8509B191A13C}" type="datetimeFigureOut">
              <a:rPr lang="en-US" smtClean="0"/>
              <a:t>11/26/22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0B9657-A74F-A348-84C5-461BDD7E4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5809C-66B0-7546-88F0-1206F5854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9773-324B-3444-9906-BB46A96F5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495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34A9D4-E88D-A54E-9307-D3C3B7FD1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48E-B083-B946-A769-8509B191A13C}" type="datetimeFigureOut">
              <a:rPr lang="en-US" smtClean="0"/>
              <a:t>11/26/22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DD325D-D0A1-9145-8921-EF38CAFD5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9B3E1D-FF13-6344-A82E-9532E3F13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9773-324B-3444-9906-BB46A96F5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36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D0282-2756-F245-A744-378E38857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32BBEB-01F9-8348-9098-94CF951C5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65EBD6-7A56-AD48-9103-7558B827C0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BFF39E-BC45-6148-B699-D42392A5E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48E-B083-B946-A769-8509B191A13C}" type="datetimeFigureOut">
              <a:rPr lang="en-US" smtClean="0"/>
              <a:t>11/26/22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6DAC8F-59EB-864B-9CAE-D8291561C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EF6992-B99C-754A-9197-A7EDA34CD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9773-324B-3444-9906-BB46A96F5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453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43A03-9925-0245-A728-AFEFABB83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8565A1-F82E-B249-B9EA-11616971A0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3406FE-3876-BC45-80B1-BE7781ACC4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B5A2B7-1EDC-574B-95CA-C1124CB40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8948E-B083-B946-A769-8509B191A13C}" type="datetimeFigureOut">
              <a:rPr lang="en-US" smtClean="0"/>
              <a:t>11/26/22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755D42-0C63-7643-9977-C8754AEBB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6F09C7-4206-8642-8626-533322D32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9773-324B-3444-9906-BB46A96F5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139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582501-AFCF-4E42-83EE-D6960DBBB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5E0F3-07C6-AC4B-A30F-E2B054761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4B8EE8-42BE-7B4E-825F-A1C21AC6B0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8948E-B083-B946-A769-8509B191A13C}" type="datetimeFigureOut">
              <a:rPr lang="en-US" smtClean="0"/>
              <a:t>11/26/22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8F9E2B-2C2A-CA4E-86DD-B6DFC0FA1F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FB9D9-16BC-3048-9115-F073352BE5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69773-324B-3444-9906-BB46A96F5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8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m.Thomson@welcome.or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8A2FCD3-36D3-9441-9B85-9587A0D5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5446" y="4431121"/>
            <a:ext cx="7346954" cy="1028871"/>
          </a:xfrm>
        </p:spPr>
        <p:txBody>
          <a:bodyPr/>
          <a:lstStyle/>
          <a:p>
            <a:r>
              <a:rPr lang="en-GB" dirty="0">
                <a:ea typeface="+mj-lt"/>
                <a:cs typeface="+mj-lt"/>
              </a:rPr>
              <a:t>Madeleine Thomson</a:t>
            </a:r>
          </a:p>
          <a:p>
            <a:r>
              <a:rPr lang="en-GB" sz="2000" dirty="0">
                <a:ea typeface="+mj-lt"/>
                <a:cs typeface="+mj-lt"/>
              </a:rPr>
              <a:t>Head Climate Impacts and Adaptation, Climate &amp; Health Challenge Area</a:t>
            </a:r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733BFE-8B0C-D648-96AB-68ED836A738E}"/>
              </a:ext>
            </a:extLst>
          </p:cNvPr>
          <p:cNvSpPr txBox="1"/>
          <p:nvPr/>
        </p:nvSpPr>
        <p:spPr>
          <a:xfrm>
            <a:off x="9049407" y="2457354"/>
            <a:ext cx="295898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endParaRPr lang="en-GB" b="0" i="0" dirty="0">
              <a:solidFill>
                <a:schemeClr val="bg1"/>
              </a:solidFill>
              <a:effectLst/>
              <a:latin typeface="open sans" panose="020B0606030504020204" pitchFamily="34" charset="0"/>
            </a:endParaRPr>
          </a:p>
          <a:p>
            <a:pPr algn="l" fontAlgn="base"/>
            <a:r>
              <a:rPr lang="en-GB" b="1" i="0" dirty="0">
                <a:solidFill>
                  <a:schemeClr val="bg1"/>
                </a:solidFill>
                <a:effectLst/>
                <a:latin typeface="inherit"/>
              </a:rPr>
              <a:t>Discussion meeting in the House of Commons</a:t>
            </a:r>
            <a:br>
              <a:rPr lang="en-GB" b="1" i="0" dirty="0">
                <a:solidFill>
                  <a:schemeClr val="bg1"/>
                </a:solidFill>
                <a:effectLst/>
                <a:latin typeface="inherit"/>
              </a:rPr>
            </a:br>
            <a:endParaRPr lang="en-GB" b="0" i="0" dirty="0">
              <a:solidFill>
                <a:schemeClr val="bg1"/>
              </a:solidFill>
              <a:effectLst/>
              <a:latin typeface="open sans" panose="020B0606030504020204" pitchFamily="34" charset="0"/>
            </a:endParaRPr>
          </a:p>
          <a:p>
            <a:pPr algn="l" fontAlgn="base"/>
            <a:r>
              <a:rPr lang="en-GB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Sponsored by The Physiological Society</a:t>
            </a:r>
          </a:p>
        </p:txBody>
      </p:sp>
      <p:pic>
        <p:nvPicPr>
          <p:cNvPr id="1026" name="Picture 2" descr="Science in Parliament">
            <a:extLst>
              <a:ext uri="{FF2B5EF4-FFF2-40B4-BE49-F238E27FC236}">
                <a16:creationId xmlns:a16="http://schemas.microsoft.com/office/drawing/2014/main" id="{B8050ADC-CE80-2442-B709-E326DC726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756" y="5570482"/>
            <a:ext cx="3803842" cy="102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23CE74FD-74D3-BC4B-A271-A52D58EE6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46" y="2682871"/>
            <a:ext cx="6696654" cy="663644"/>
          </a:xfrm>
        </p:spPr>
        <p:txBody>
          <a:bodyPr>
            <a:noAutofit/>
          </a:bodyPr>
          <a:lstStyle/>
          <a:p>
            <a:r>
              <a:rPr lang="en-GB" sz="3200" b="1" dirty="0">
                <a:latin typeface="inherit"/>
              </a:rPr>
              <a:t>“COP27: Physiology, health and the fight against climate change”</a:t>
            </a:r>
            <a:br>
              <a:rPr lang="en-GB" sz="2800" b="1" dirty="0">
                <a:latin typeface="inherit"/>
              </a:rPr>
            </a:br>
            <a:endParaRPr lang="en-US" sz="28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28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41ECBD-09A4-1145-B10C-E953DBFAF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A8F1C-6A49-47FF-97A3-52CCE60C7802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FFD068D-A4F1-9C47-9776-987040739A2E}"/>
              </a:ext>
            </a:extLst>
          </p:cNvPr>
          <p:cNvGraphicFramePr>
            <a:graphicFrameLocks noGrp="1"/>
          </p:cNvGraphicFramePr>
          <p:nvPr/>
        </p:nvGraphicFramePr>
        <p:xfrm>
          <a:off x="135889" y="1527048"/>
          <a:ext cx="11920225" cy="514116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819096">
                  <a:extLst>
                    <a:ext uri="{9D8B030D-6E8A-4147-A177-3AD203B41FA5}">
                      <a16:colId xmlns:a16="http://schemas.microsoft.com/office/drawing/2014/main" val="743876488"/>
                    </a:ext>
                  </a:extLst>
                </a:gridCol>
                <a:gridCol w="3288848">
                  <a:extLst>
                    <a:ext uri="{9D8B030D-6E8A-4147-A177-3AD203B41FA5}">
                      <a16:colId xmlns:a16="http://schemas.microsoft.com/office/drawing/2014/main" val="2195204923"/>
                    </a:ext>
                  </a:extLst>
                </a:gridCol>
                <a:gridCol w="2438638">
                  <a:extLst>
                    <a:ext uri="{9D8B030D-6E8A-4147-A177-3AD203B41FA5}">
                      <a16:colId xmlns:a16="http://schemas.microsoft.com/office/drawing/2014/main" val="2073231076"/>
                    </a:ext>
                  </a:extLst>
                </a:gridCol>
                <a:gridCol w="2049836">
                  <a:extLst>
                    <a:ext uri="{9D8B030D-6E8A-4147-A177-3AD203B41FA5}">
                      <a16:colId xmlns:a16="http://schemas.microsoft.com/office/drawing/2014/main" val="1357396070"/>
                    </a:ext>
                  </a:extLst>
                </a:gridCol>
                <a:gridCol w="2323807">
                  <a:extLst>
                    <a:ext uri="{9D8B030D-6E8A-4147-A177-3AD203B41FA5}">
                      <a16:colId xmlns:a16="http://schemas.microsoft.com/office/drawing/2014/main" val="4030601109"/>
                    </a:ext>
                  </a:extLst>
                </a:gridCol>
              </a:tblGrid>
              <a:tr h="694693"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Launch 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Funding Call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Lead Team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Scope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Status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extLst>
                  <a:ext uri="{0D108BD9-81ED-4DB2-BD59-A6C34878D82A}">
                    <a16:rowId xmlns:a16="http://schemas.microsoft.com/office/drawing/2014/main" val="567868988"/>
                  </a:ext>
                </a:extLst>
              </a:tr>
              <a:tr h="883708"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Jan 2022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Climate Sensitive Infectious Disease Modelling Tools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Data for Science and Health 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Global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 Awarded 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extLst>
                  <a:ext uri="{0D108BD9-81ED-4DB2-BD59-A6C34878D82A}">
                    <a16:rowId xmlns:a16="http://schemas.microsoft.com/office/drawing/2014/main" val="2663888867"/>
                  </a:ext>
                </a:extLst>
              </a:tr>
              <a:tr h="1481828"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Mar 2022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Evaluation of Heat Adaptation interventions</a:t>
                      </a:r>
                      <a:endParaRPr lang="en-GB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Climate and Health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LMIC PI/LMIC institution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pPr marL="0" marR="0" lvl="0" indent="0" algn="l" defTabSz="12190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effectLst/>
                        </a:rPr>
                        <a:t>31 full applications submitted, undergoing  external peer review </a:t>
                      </a:r>
                      <a:endParaRPr lang="en-GB" sz="1700" dirty="0">
                        <a:effectLst/>
                      </a:endParaRPr>
                    </a:p>
                    <a:p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extLst>
                  <a:ext uri="{0D108BD9-81ED-4DB2-BD59-A6C34878D82A}">
                    <a16:rowId xmlns:a16="http://schemas.microsoft.com/office/drawing/2014/main" val="3056097258"/>
                  </a:ext>
                </a:extLst>
              </a:tr>
              <a:tr h="1126190"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May 2022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Biological Vulnerability to Extreme Heat in Maternal and Child Health</a:t>
                      </a:r>
                      <a:endParaRPr lang="en-GB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Climate and Health</a:t>
                      </a:r>
                      <a:endParaRPr lang="en-GB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Global</a:t>
                      </a:r>
                      <a:endParaRPr lang="en-GB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30 preliminary applications invited to submit full application 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extLst>
                  <a:ext uri="{0D108BD9-81ED-4DB2-BD59-A6C34878D82A}">
                    <a16:rowId xmlns:a16="http://schemas.microsoft.com/office/drawing/2014/main" val="1800039422"/>
                  </a:ext>
                </a:extLst>
              </a:tr>
              <a:tr h="954743"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July 2022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Evaluation of Mitigation interventions </a:t>
                      </a:r>
                      <a:endParaRPr lang="en-GB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Climate and Health</a:t>
                      </a:r>
                      <a:endParaRPr lang="en-GB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G7 countries only</a:t>
                      </a:r>
                      <a:endParaRPr lang="en-GB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12" marR="17112" marT="0" marB="0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700" dirty="0">
                          <a:effectLst/>
                        </a:rPr>
                        <a:t>Full applications due 31 October</a:t>
                      </a:r>
                      <a:endParaRPr lang="en-US" sz="1700" dirty="0"/>
                    </a:p>
                  </a:txBody>
                  <a:tcPr marL="17112" marR="17112" marT="0" marB="0"/>
                </a:tc>
                <a:extLst>
                  <a:ext uri="{0D108BD9-81ED-4DB2-BD59-A6C34878D82A}">
                    <a16:rowId xmlns:a16="http://schemas.microsoft.com/office/drawing/2014/main" val="3090122915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3F01EC61-EC07-4542-A5B1-4BDB8B82D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68" y="711781"/>
            <a:ext cx="11340000" cy="480901"/>
          </a:xfrm>
        </p:spPr>
        <p:txBody>
          <a:bodyPr>
            <a:normAutofit fontScale="90000"/>
          </a:bodyPr>
          <a:lstStyle/>
          <a:p>
            <a:r>
              <a:rPr lang="en-GB" dirty="0"/>
              <a:t>Early Investments </a:t>
            </a:r>
          </a:p>
        </p:txBody>
      </p:sp>
    </p:spTree>
    <p:extLst>
      <p:ext uri="{BB962C8B-B14F-4D97-AF65-F5344CB8AC3E}">
        <p14:creationId xmlns:p14="http://schemas.microsoft.com/office/powerpoint/2010/main" val="188154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DBB12-3F2F-AF46-AC25-56F81F0B0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622681"/>
            <a:ext cx="5308600" cy="2137174"/>
          </a:xfrm>
        </p:spPr>
        <p:txBody>
          <a:bodyPr>
            <a:normAutofit fontScale="90000"/>
          </a:bodyPr>
          <a:lstStyle/>
          <a:p>
            <a:br>
              <a:rPr lang="en-US" i="1" dirty="0"/>
            </a:br>
            <a:br>
              <a:rPr lang="en-US" i="1" dirty="0"/>
            </a:br>
            <a:br>
              <a:rPr lang="en-US" i="1" dirty="0"/>
            </a:br>
            <a:br>
              <a:rPr lang="en-US" i="1" dirty="0"/>
            </a:br>
            <a:br>
              <a:rPr lang="en-US" i="1" dirty="0"/>
            </a:br>
            <a:r>
              <a:rPr lang="en-GB" sz="2700" dirty="0">
                <a:ea typeface="+mj-lt"/>
                <a:cs typeface="+mj-lt"/>
              </a:rPr>
              <a:t>Unlocking urgent climate action: </a:t>
            </a:r>
            <a:r>
              <a:rPr lang="en-US" sz="2700" b="1" i="1" dirty="0">
                <a:ea typeface="+mj-lt"/>
                <a:cs typeface="+mj-lt"/>
              </a:rPr>
              <a:t>m</a:t>
            </a:r>
            <a:r>
              <a:rPr lang="en-US" sz="2700" b="1" i="1" dirty="0"/>
              <a:t>aking the impacts of climate change on health visible </a:t>
            </a:r>
            <a:br>
              <a:rPr lang="en-US" sz="2700" b="1" i="1" dirty="0"/>
            </a:br>
            <a:br>
              <a:rPr lang="en-US" sz="2700" dirty="0"/>
            </a:br>
            <a:r>
              <a:rPr lang="en-US" sz="2700" dirty="0"/>
              <a:t>Prioritizing Lower-and-middle-income countries and disadvantaged communities</a:t>
            </a:r>
            <a:br>
              <a:rPr lang="en-US" sz="2700" dirty="0"/>
            </a:br>
            <a:br>
              <a:rPr lang="en-US" sz="2700" i="1" dirty="0"/>
            </a:br>
            <a:r>
              <a:rPr lang="en-US" sz="2700" dirty="0"/>
              <a:t>A new urgent action climate and health funding call that combines the power of data with expert communication capability</a:t>
            </a:r>
            <a:br>
              <a:rPr lang="en-US" sz="2700" i="1" dirty="0"/>
            </a:br>
            <a:br>
              <a:rPr lang="en-US" sz="2700" i="1" dirty="0"/>
            </a:br>
            <a:endParaRPr lang="en-US" sz="2700" i="1" dirty="0"/>
          </a:p>
        </p:txBody>
      </p:sp>
      <p:pic>
        <p:nvPicPr>
          <p:cNvPr id="4098" name="Picture 2" descr="Expo city dubai is proud host of cop28">
            <a:extLst>
              <a:ext uri="{FF2B5EF4-FFF2-40B4-BE49-F238E27FC236}">
                <a16:creationId xmlns:a16="http://schemas.microsoft.com/office/drawing/2014/main" id="{AF321D12-97E9-7544-9BA0-7475C44D04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46" y="2502888"/>
            <a:ext cx="4978400" cy="2100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4180342-DADE-9948-B014-E3916E58BBD3}"/>
              </a:ext>
            </a:extLst>
          </p:cNvPr>
          <p:cNvSpPr txBox="1">
            <a:spLocks/>
          </p:cNvSpPr>
          <p:nvPr/>
        </p:nvSpPr>
        <p:spPr>
          <a:xfrm>
            <a:off x="425446" y="660879"/>
            <a:ext cx="3402332" cy="96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Prep for COP28</a:t>
            </a:r>
          </a:p>
        </p:txBody>
      </p:sp>
    </p:spTree>
    <p:extLst>
      <p:ext uri="{BB962C8B-B14F-4D97-AF65-F5344CB8AC3E}">
        <p14:creationId xmlns:p14="http://schemas.microsoft.com/office/powerpoint/2010/main" val="1919101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EEE5769-8A0C-2447-B7DD-9A8D74E093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6074" y="2140987"/>
            <a:ext cx="6696654" cy="2576026"/>
          </a:xfrm>
        </p:spPr>
        <p:txBody>
          <a:bodyPr/>
          <a:lstStyle/>
          <a:p>
            <a:pPr algn="ctr"/>
            <a:r>
              <a:rPr lang="en-US" sz="3600" dirty="0">
                <a:latin typeface="Baguet Script" panose="020F0502020204030204" pitchFamily="34" charset="0"/>
                <a:cs typeface="Baguet Script" panose="020F0502020204030204" pitchFamily="34" charset="0"/>
              </a:rPr>
              <a:t>Thank you</a:t>
            </a:r>
          </a:p>
          <a:p>
            <a:pPr algn="ctr"/>
            <a:endParaRPr lang="en-US" dirty="0"/>
          </a:p>
          <a:p>
            <a:pPr algn="ctr"/>
            <a:r>
              <a:rPr lang="en-US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m.thomson@welcome.org</a:t>
            </a:r>
            <a:endParaRPr lang="en-US" dirty="0"/>
          </a:p>
          <a:p>
            <a:pPr algn="ctr"/>
            <a:r>
              <a:rPr lang="en-US" dirty="0"/>
              <a:t>https://</a:t>
            </a:r>
            <a:r>
              <a:rPr lang="en-US" dirty="0" err="1"/>
              <a:t>wellcome.org</a:t>
            </a:r>
            <a:r>
              <a:rPr lang="en-US" dirty="0"/>
              <a:t>/what-we-do/climate-and-health</a:t>
            </a:r>
          </a:p>
        </p:txBody>
      </p:sp>
    </p:spTree>
    <p:extLst>
      <p:ext uri="{BB962C8B-B14F-4D97-AF65-F5344CB8AC3E}">
        <p14:creationId xmlns:p14="http://schemas.microsoft.com/office/powerpoint/2010/main" val="13186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F35B8-1A57-1D49-BB65-67F6749DF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Latest from COP27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32A10BC1-BFC5-424A-A4BC-4EC6EEBB594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Image result for logo cop27">
            <a:extLst>
              <a:ext uri="{FF2B5EF4-FFF2-40B4-BE49-F238E27FC236}">
                <a16:creationId xmlns:a16="http://schemas.microsoft.com/office/drawing/2014/main" id="{5CF920A9-8374-7B45-9944-91D8BEEE9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20" y="3428999"/>
            <a:ext cx="3301270" cy="330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E78AA5-3EBE-1F4F-A1D5-DAC8907EB5D3}"/>
              </a:ext>
            </a:extLst>
          </p:cNvPr>
          <p:cNvSpPr txBox="1"/>
          <p:nvPr/>
        </p:nvSpPr>
        <p:spPr>
          <a:xfrm>
            <a:off x="729572" y="2228670"/>
            <a:ext cx="26930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 fontAlgn="base">
              <a:buNone/>
            </a:pPr>
            <a:r>
              <a:rPr lang="en-GB" sz="1800" b="0" i="0" dirty="0">
                <a:solidFill>
                  <a:srgbClr val="121212"/>
                </a:solidFill>
                <a:effectLst/>
              </a:rPr>
              <a:t>The UN Secretary-General </a:t>
            </a:r>
            <a:r>
              <a:rPr lang="en-GB" sz="1800" b="1" i="0" dirty="0">
                <a:solidFill>
                  <a:srgbClr val="121212"/>
                </a:solidFill>
                <a:effectLst/>
              </a:rPr>
              <a:t>António Guterres – following COP27 Sharm El Sheikh</a:t>
            </a:r>
            <a:endParaRPr lang="en-GB" sz="1800" b="0" i="1" dirty="0">
              <a:solidFill>
                <a:srgbClr val="121212"/>
              </a:solidFill>
              <a:effectLst/>
            </a:endParaRPr>
          </a:p>
        </p:txBody>
      </p:sp>
      <p:graphicFrame>
        <p:nvGraphicFramePr>
          <p:cNvPr id="1032" name="Text Placeholder 2">
            <a:extLst>
              <a:ext uri="{FF2B5EF4-FFF2-40B4-BE49-F238E27FC236}">
                <a16:creationId xmlns:a16="http://schemas.microsoft.com/office/drawing/2014/main" id="{CCCFB482-744F-4C96-608C-86123FB3CDB6}"/>
              </a:ext>
            </a:extLst>
          </p:cNvPr>
          <p:cNvGraphicFramePr/>
          <p:nvPr/>
        </p:nvGraphicFramePr>
        <p:xfrm>
          <a:off x="3916286" y="1141780"/>
          <a:ext cx="7145723" cy="5292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68130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B9AD6-EB6A-0746-BE82-4394532D6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Key outcomes: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360C93A8-D0A8-7162-2F32-56A7848B31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5435410"/>
              </p:ext>
            </p:extLst>
          </p:nvPr>
        </p:nvGraphicFramePr>
        <p:xfrm>
          <a:off x="4164332" y="1032297"/>
          <a:ext cx="7602222" cy="5292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5603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B9AD6-EB6A-0746-BE82-4394532D6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E0D208-D531-BF4D-AF72-65C109CC03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ocche - Twitter Search / Twitter">
            <a:extLst>
              <a:ext uri="{FF2B5EF4-FFF2-40B4-BE49-F238E27FC236}">
                <a16:creationId xmlns:a16="http://schemas.microsoft.com/office/drawing/2014/main" id="{57213157-3EB8-5142-865D-54255A575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" y="-673444"/>
            <a:ext cx="12161107" cy="912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38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913988E7-BCE5-2241-BE40-F61C9E757E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812" t="14629" r="20937" b="23704"/>
          <a:stretch/>
        </p:blipFill>
        <p:spPr>
          <a:xfrm>
            <a:off x="533400" y="2508250"/>
            <a:ext cx="6961431" cy="36449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78A93F-A0D8-7242-80CD-D69E220C2ED3}"/>
              </a:ext>
            </a:extLst>
          </p:cNvPr>
          <p:cNvSpPr txBox="1"/>
          <p:nvPr/>
        </p:nvSpPr>
        <p:spPr>
          <a:xfrm>
            <a:off x="7632700" y="3013829"/>
            <a:ext cx="436880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GB" b="0" i="0" dirty="0">
              <a:solidFill>
                <a:srgbClr val="4A3C31"/>
              </a:solidFill>
              <a:effectLst/>
              <a:latin typeface="basiercircle--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dirty="0"/>
              <a:t>Panel</a:t>
            </a:r>
            <a:br>
              <a:rPr lang="en-GB" dirty="0"/>
            </a:br>
            <a:r>
              <a:rPr lang="en-GB" b="0" i="0" dirty="0">
                <a:solidFill>
                  <a:srgbClr val="4A3C31"/>
                </a:solidFill>
                <a:effectLst/>
                <a:latin typeface="basiercircle--regular"/>
              </a:rPr>
              <a:t>Moderator: </a:t>
            </a:r>
            <a:r>
              <a:rPr lang="en-GB" b="1" i="0" dirty="0">
                <a:solidFill>
                  <a:srgbClr val="4A3C31"/>
                </a:solidFill>
                <a:effectLst/>
                <a:latin typeface="basiercircle--regular"/>
              </a:rPr>
              <a:t>Sarah Vogel</a:t>
            </a:r>
            <a:r>
              <a:rPr lang="en-GB" b="0" i="0" dirty="0">
                <a:solidFill>
                  <a:srgbClr val="4A3C31"/>
                </a:solidFill>
                <a:effectLst/>
                <a:latin typeface="basiercircle--regular"/>
              </a:rPr>
              <a:t>, EDF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4A3C31"/>
                </a:solidFill>
                <a:effectLst/>
                <a:latin typeface="basiercircle--regular"/>
              </a:rPr>
              <a:t>Adrián Fernández</a:t>
            </a:r>
            <a:r>
              <a:rPr lang="en-GB" b="0" i="0" dirty="0">
                <a:solidFill>
                  <a:srgbClr val="4A3C31"/>
                </a:solidFill>
                <a:effectLst/>
                <a:latin typeface="basiercircle--regular"/>
              </a:rPr>
              <a:t>, </a:t>
            </a:r>
            <a:r>
              <a:rPr lang="en-GB" b="0" i="0" dirty="0" err="1">
                <a:solidFill>
                  <a:srgbClr val="4A3C31"/>
                </a:solidFill>
                <a:effectLst/>
                <a:latin typeface="basiercircle--regular"/>
              </a:rPr>
              <a:t>Iniciativa</a:t>
            </a:r>
            <a:r>
              <a:rPr lang="en-GB" b="0" i="0" dirty="0">
                <a:solidFill>
                  <a:srgbClr val="4A3C31"/>
                </a:solidFill>
                <a:effectLst/>
                <a:latin typeface="basiercircle--regular"/>
              </a:rPr>
              <a:t> </a:t>
            </a:r>
            <a:r>
              <a:rPr lang="en-GB" b="0" i="0" dirty="0" err="1">
                <a:solidFill>
                  <a:srgbClr val="4A3C31"/>
                </a:solidFill>
                <a:effectLst/>
                <a:latin typeface="basiercircle--regular"/>
              </a:rPr>
              <a:t>Climática</a:t>
            </a:r>
            <a:r>
              <a:rPr lang="en-GB" b="0" i="0" dirty="0">
                <a:solidFill>
                  <a:srgbClr val="4A3C31"/>
                </a:solidFill>
                <a:effectLst/>
                <a:latin typeface="basiercircle--regular"/>
              </a:rPr>
              <a:t> de México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4A3C31"/>
                </a:solidFill>
                <a:effectLst/>
                <a:latin typeface="basiercircle--regular"/>
              </a:rPr>
              <a:t>Carolina </a:t>
            </a:r>
            <a:r>
              <a:rPr lang="en-GB" b="1" i="0" dirty="0" err="1">
                <a:solidFill>
                  <a:srgbClr val="4A3C31"/>
                </a:solidFill>
                <a:effectLst/>
                <a:latin typeface="basiercircle--regular"/>
              </a:rPr>
              <a:t>Urmeneta</a:t>
            </a:r>
            <a:r>
              <a:rPr lang="en-GB" b="0" i="0" dirty="0">
                <a:solidFill>
                  <a:srgbClr val="4A3C31"/>
                </a:solidFill>
                <a:effectLst/>
                <a:latin typeface="basiercircle--regular"/>
              </a:rPr>
              <a:t>, Circular Economy, Global Methane Hub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4A3C31"/>
                </a:solidFill>
                <a:effectLst/>
                <a:latin typeface="basiercircle--regular"/>
              </a:rPr>
              <a:t>Todd Crane</a:t>
            </a:r>
            <a:r>
              <a:rPr lang="en-GB" b="0" i="0" dirty="0">
                <a:solidFill>
                  <a:srgbClr val="4A3C31"/>
                </a:solidFill>
                <a:effectLst/>
                <a:latin typeface="basiercircle--regular"/>
              </a:rPr>
              <a:t>, International Livestock Research Institute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4A3C31"/>
                </a:solidFill>
                <a:effectLst/>
                <a:latin typeface="basiercircle--regular"/>
              </a:rPr>
              <a:t>Rodrigo </a:t>
            </a:r>
            <a:r>
              <a:rPr lang="en-GB" b="1" i="0" dirty="0" err="1">
                <a:solidFill>
                  <a:srgbClr val="4A3C31"/>
                </a:solidFill>
                <a:effectLst/>
                <a:latin typeface="basiercircle--regular"/>
              </a:rPr>
              <a:t>Seguel</a:t>
            </a:r>
            <a:r>
              <a:rPr lang="en-GB" b="0" i="0" dirty="0">
                <a:solidFill>
                  <a:srgbClr val="4A3C31"/>
                </a:solidFill>
                <a:effectLst/>
                <a:latin typeface="basiercircle--regular"/>
              </a:rPr>
              <a:t>, </a:t>
            </a:r>
            <a:r>
              <a:rPr lang="en-GB" b="0" i="0" dirty="0" err="1">
                <a:solidFill>
                  <a:srgbClr val="4A3C31"/>
                </a:solidFill>
                <a:effectLst/>
                <a:latin typeface="basiercircle--regular"/>
              </a:rPr>
              <a:t>Center</a:t>
            </a:r>
            <a:r>
              <a:rPr lang="en-GB" b="0" i="0" dirty="0">
                <a:solidFill>
                  <a:srgbClr val="4A3C31"/>
                </a:solidFill>
                <a:effectLst/>
                <a:latin typeface="basiercircle--regular"/>
              </a:rPr>
              <a:t> for Climate and Resilience Research</a:t>
            </a:r>
          </a:p>
        </p:txBody>
      </p:sp>
      <p:pic>
        <p:nvPicPr>
          <p:cNvPr id="3074" name="Picture 2" descr="Environmental Defense Fund - Wikipedia">
            <a:extLst>
              <a:ext uri="{FF2B5EF4-FFF2-40B4-BE49-F238E27FC236}">
                <a16:creationId xmlns:a16="http://schemas.microsoft.com/office/drawing/2014/main" id="{6DC2452D-2B89-D24E-A60E-672C2F0C29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49250"/>
            <a:ext cx="417830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6333EB4-168A-8347-895A-B9A457F1309A}"/>
              </a:ext>
            </a:extLst>
          </p:cNvPr>
          <p:cNvSpPr txBox="1"/>
          <p:nvPr/>
        </p:nvSpPr>
        <p:spPr>
          <a:xfrm>
            <a:off x="4495801" y="1168211"/>
            <a:ext cx="7378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0" i="0" u="none" strike="noStrike" dirty="0">
                <a:solidFill>
                  <a:srgbClr val="000000"/>
                </a:solidFill>
                <a:effectLst/>
              </a:rPr>
              <a:t>“</a:t>
            </a:r>
            <a:r>
              <a:rPr lang="en-GB" sz="2800" u="none" strike="noStrike" dirty="0">
                <a:solidFill>
                  <a:srgbClr val="070706"/>
                </a:solidFill>
                <a:effectLst/>
              </a:rPr>
              <a:t>Methane</a:t>
            </a:r>
            <a:r>
              <a:rPr lang="en-GB" sz="2800" b="0" i="0" u="none" strike="noStrike" dirty="0">
                <a:solidFill>
                  <a:srgbClr val="000000"/>
                </a:solidFill>
                <a:effectLst/>
              </a:rPr>
              <a:t> and Health: accelerating action to improve health by reducing </a:t>
            </a:r>
            <a:r>
              <a:rPr lang="en-GB" sz="2800" u="none" strike="noStrike" dirty="0">
                <a:solidFill>
                  <a:srgbClr val="070706"/>
                </a:solidFill>
                <a:effectLst/>
              </a:rPr>
              <a:t>methane</a:t>
            </a:r>
            <a:r>
              <a:rPr lang="en-GB" sz="2800" b="0" i="0" u="none" strike="noStrike" dirty="0">
                <a:solidFill>
                  <a:srgbClr val="000000"/>
                </a:solidFill>
                <a:effectLst/>
              </a:rPr>
              <a:t> emissions”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88442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11D3A25-DC5D-D14F-90B3-A45899E51852}"/>
              </a:ext>
            </a:extLst>
          </p:cNvPr>
          <p:cNvSpPr txBox="1"/>
          <p:nvPr/>
        </p:nvSpPr>
        <p:spPr>
          <a:xfrm>
            <a:off x="531481" y="1824834"/>
            <a:ext cx="674664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effectLst/>
                <a:latin typeface="Helvetica" pitchFamily="2" charset="0"/>
              </a:rPr>
              <a:t>New C40 research reveals the cost of fossil gas, showing clean energy is cheaper, creates more jobs and causes less pollution</a:t>
            </a:r>
          </a:p>
          <a:p>
            <a:endParaRPr lang="en-GB" dirty="0">
              <a:effectLst/>
              <a:latin typeface="Helvetica" pitchFamily="2" charset="0"/>
            </a:endParaRPr>
          </a:p>
          <a:p>
            <a:r>
              <a:rPr lang="en-GB" dirty="0">
                <a:solidFill>
                  <a:srgbClr val="000000"/>
                </a:solidFill>
                <a:effectLst/>
                <a:latin typeface="Helvetica" pitchFamily="2" charset="0"/>
              </a:rPr>
              <a:t>● </a:t>
            </a:r>
            <a:r>
              <a:rPr lang="en-GB" dirty="0">
                <a:solidFill>
                  <a:srgbClr val="1D1C1D"/>
                </a:solidFill>
                <a:effectLst/>
                <a:latin typeface="Helvetica" pitchFamily="2" charset="0"/>
              </a:rPr>
              <a:t>C40 cities can create six times as many jobs and far less pollution if cities invest in renovating buildings and solar power rather than gas powered Electricity</a:t>
            </a:r>
          </a:p>
          <a:p>
            <a:endParaRPr lang="en-GB" dirty="0">
              <a:solidFill>
                <a:srgbClr val="1D1C1D"/>
              </a:solidFill>
              <a:effectLst/>
              <a:latin typeface="Helvetica" pitchFamily="2" charset="0"/>
            </a:endParaRPr>
          </a:p>
          <a:p>
            <a:r>
              <a:rPr lang="en-GB" dirty="0">
                <a:solidFill>
                  <a:srgbClr val="1D1C1D"/>
                </a:solidFill>
                <a:effectLst/>
                <a:latin typeface="Helvetica" pitchFamily="2" charset="0"/>
              </a:rPr>
              <a:t>● </a:t>
            </a:r>
            <a:r>
              <a:rPr lang="en-GB" dirty="0">
                <a:effectLst/>
                <a:latin typeface="Helvetica" pitchFamily="2" charset="0"/>
              </a:rPr>
              <a:t>Fossil gas use contributes almost as much as coal power plants to premature deaths in 2020</a:t>
            </a:r>
          </a:p>
          <a:p>
            <a:endParaRPr lang="en-GB" dirty="0">
              <a:effectLst/>
              <a:latin typeface="Helvetica" pitchFamily="2" charset="0"/>
            </a:endParaRPr>
          </a:p>
          <a:p>
            <a:r>
              <a:rPr lang="en-GB" dirty="0">
                <a:effectLst/>
                <a:latin typeface="Helvetica" pitchFamily="2" charset="0"/>
              </a:rPr>
              <a:t>● Phasing out fossil gas and expanding clean energy could save over 776,000 lives and generate good, green jobs</a:t>
            </a:r>
          </a:p>
          <a:p>
            <a:endParaRPr lang="en-GB" dirty="0">
              <a:effectLst/>
              <a:latin typeface="Helvetica" pitchFamily="2" charset="0"/>
            </a:endParaRPr>
          </a:p>
          <a:p>
            <a:r>
              <a:rPr lang="en-GB" i="1" dirty="0">
                <a:effectLst/>
                <a:latin typeface="Helvetica" pitchFamily="2" charset="0"/>
              </a:rPr>
              <a:t>Research was presented this week at C40 World Mayors Summit in Buenos Aires</a:t>
            </a:r>
          </a:p>
        </p:txBody>
      </p:sp>
      <p:pic>
        <p:nvPicPr>
          <p:cNvPr id="2050" name="Picture 2" descr="Rodolphe Quinn - Technical Manager, GHG Emissions - C40 Cities | LinkedIn">
            <a:extLst>
              <a:ext uri="{FF2B5EF4-FFF2-40B4-BE49-F238E27FC236}">
                <a16:creationId xmlns:a16="http://schemas.microsoft.com/office/drawing/2014/main" id="{E7724FA5-0E12-0B4E-B6D3-D99CDA2CD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849"/>
            <a:ext cx="2440425" cy="127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A screenshot of a computer&#10;&#10;Description automatically generated">
            <a:extLst>
              <a:ext uri="{FF2B5EF4-FFF2-40B4-BE49-F238E27FC236}">
                <a16:creationId xmlns:a16="http://schemas.microsoft.com/office/drawing/2014/main" id="{B4B344F7-86B1-7B40-8CC6-B4C06B392F8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588" t="15135" r="29561" b="9009"/>
          <a:stretch/>
        </p:blipFill>
        <p:spPr>
          <a:xfrm>
            <a:off x="7788206" y="907458"/>
            <a:ext cx="4127157" cy="520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95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08BA7-5713-E848-B191-3FC42C0621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6160B-AA86-F64E-A948-BC034BD8F4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93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97D7A1-1980-934C-AECA-EE9978ACC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878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F6FC0F-433B-8146-A6FB-BB5D824AA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err="1"/>
              <a:t>wellcome.org</a:t>
            </a:r>
            <a:r>
              <a:rPr lang="en-GB" dirty="0"/>
              <a:t>  |  @</a:t>
            </a:r>
            <a:r>
              <a:rPr lang="en-GB" dirty="0" err="1"/>
              <a:t>wellcometrust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601A33-E51E-3D4C-9F39-5BCFCB0CCA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2074" y="1547676"/>
            <a:ext cx="3764552" cy="393122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GB" sz="2700" dirty="0">
                <a:latin typeface="Calibri" panose="020F0502020204030204" pitchFamily="34" charset="0"/>
                <a:cs typeface="Calibri" panose="020F0502020204030204" pitchFamily="34" charset="0"/>
              </a:rPr>
              <a:t>How can health evidence tip the feasibility scales towards limiting climate change to 1.5</a:t>
            </a:r>
            <a:r>
              <a:rPr lang="en-GB" sz="27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GB" sz="2700" dirty="0">
                <a:latin typeface="Calibri" panose="020F0502020204030204" pitchFamily="34" charset="0"/>
                <a:cs typeface="Calibri" panose="020F0502020204030204" pitchFamily="34" charset="0"/>
              </a:rPr>
              <a:t>C in line with Paris Agreement?</a:t>
            </a:r>
            <a:endParaRPr lang="en-US" sz="2700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CA12FDA9-565B-6941-814A-612E192EC8F1}"/>
              </a:ext>
            </a:extLst>
          </p:cNvPr>
          <p:cNvSpPr txBox="1">
            <a:spLocks/>
          </p:cNvSpPr>
          <p:nvPr/>
        </p:nvSpPr>
        <p:spPr>
          <a:xfrm>
            <a:off x="10546234" y="149002"/>
            <a:ext cx="1504848" cy="34111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450"/>
              </a:spcAft>
            </a:pPr>
            <a:r>
              <a:rPr lang="en-GB" sz="900" dirty="0">
                <a:solidFill>
                  <a:schemeClr val="bg1"/>
                </a:solidFill>
              </a:rPr>
              <a:t>Caption</a:t>
            </a:r>
          </a:p>
          <a:p>
            <a:pPr algn="r">
              <a:spcAft>
                <a:spcPts val="450"/>
              </a:spcAft>
            </a:pPr>
            <a:r>
              <a:rPr lang="en-GB" sz="900" dirty="0">
                <a:solidFill>
                  <a:schemeClr val="bg1"/>
                </a:solidFill>
              </a:rPr>
              <a:t>Credit: XXXX</a:t>
            </a:r>
          </a:p>
        </p:txBody>
      </p:sp>
      <p:pic>
        <p:nvPicPr>
          <p:cNvPr id="10" name="Picture Placeholder 9" descr="A picture containing sky, person&#10;&#10;Description automatically generated">
            <a:extLst>
              <a:ext uri="{FF2B5EF4-FFF2-40B4-BE49-F238E27FC236}">
                <a16:creationId xmlns:a16="http://schemas.microsoft.com/office/drawing/2014/main" id="{1A8A36D6-D78D-4DFD-82FA-257C71F3D42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" t="2173" r="12730" b="-2173"/>
          <a:stretch/>
        </p:blipFill>
        <p:spPr>
          <a:xfrm>
            <a:off x="5191202" y="0"/>
            <a:ext cx="7000203" cy="6858000"/>
          </a:xfrm>
        </p:spPr>
      </p:pic>
    </p:spTree>
    <p:extLst>
      <p:ext uri="{BB962C8B-B14F-4D97-AF65-F5344CB8AC3E}">
        <p14:creationId xmlns:p14="http://schemas.microsoft.com/office/powerpoint/2010/main" val="4174514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erson standing in a field&#10;&#10;Description automatically generated with medium confidence">
            <a:extLst>
              <a:ext uri="{FF2B5EF4-FFF2-40B4-BE49-F238E27FC236}">
                <a16:creationId xmlns:a16="http://schemas.microsoft.com/office/drawing/2014/main" id="{21967748-7863-4D2E-AE92-A90BF759FF7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8" r="21298"/>
          <a:stretch>
            <a:fillRect/>
          </a:stretch>
        </p:blipFill>
        <p:spPr/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4CA537-E14E-4B6A-89B2-6A9136643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wellcome.org  |  @wellcometrust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4683DD-7A45-4936-9347-34BE36D53E63}"/>
              </a:ext>
            </a:extLst>
          </p:cNvPr>
          <p:cNvSpPr txBox="1"/>
          <p:nvPr/>
        </p:nvSpPr>
        <p:spPr>
          <a:xfrm>
            <a:off x="638955" y="1616965"/>
            <a:ext cx="3671996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latin typeface="Calibri" panose="020F0502020204030204" pitchFamily="34" charset="0"/>
                <a:cs typeface="Calibri" panose="020F0502020204030204" pitchFamily="34" charset="0"/>
              </a:rPr>
              <a:t>How can we best protect vulnerable populations from the effects of climate change we will now inevitably experience?</a:t>
            </a:r>
          </a:p>
        </p:txBody>
      </p:sp>
    </p:spTree>
    <p:extLst>
      <p:ext uri="{BB962C8B-B14F-4D97-AF65-F5344CB8AC3E}">
        <p14:creationId xmlns:p14="http://schemas.microsoft.com/office/powerpoint/2010/main" val="196608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</TotalTime>
  <Words>587</Words>
  <Application>Microsoft Macintosh PowerPoint</Application>
  <PresentationFormat>Widescreen</PresentationFormat>
  <Paragraphs>85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Baguet Script</vt:lpstr>
      <vt:lpstr>basiercircle--regular</vt:lpstr>
      <vt:lpstr>Calibri</vt:lpstr>
      <vt:lpstr>Calibri Light</vt:lpstr>
      <vt:lpstr>Helvetica</vt:lpstr>
      <vt:lpstr>inherit</vt:lpstr>
      <vt:lpstr>open sans</vt:lpstr>
      <vt:lpstr>Office Theme</vt:lpstr>
      <vt:lpstr>“COP27: Physiology, health and the fight against climate change” </vt:lpstr>
      <vt:lpstr>Latest from COP27</vt:lpstr>
      <vt:lpstr>Key outcomes: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Early Investments </vt:lpstr>
      <vt:lpstr>     Unlocking urgent climate action: making the impacts of climate change on health visible   Prioritizing Lower-and-middle-income countries and disadvantaged communities  A new urgent action climate and health funding call that combines the power of data with expert communication capability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is Wellcome responding to the outcomes of COP27 and where do the evidence gaps exist that can inform discussions at COP28? </dc:title>
  <dc:creator>Madeleine Thomson</dc:creator>
  <cp:lastModifiedBy>Madeleine Thomson</cp:lastModifiedBy>
  <cp:revision>4</cp:revision>
  <dcterms:created xsi:type="dcterms:W3CDTF">2022-11-23T12:27:01Z</dcterms:created>
  <dcterms:modified xsi:type="dcterms:W3CDTF">2022-11-27T21:23:56Z</dcterms:modified>
</cp:coreProperties>
</file>