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7" r:id="rId5"/>
    <p:sldId id="2032" r:id="rId6"/>
    <p:sldId id="1417" r:id="rId7"/>
    <p:sldId id="2033" r:id="rId8"/>
    <p:sldId id="2034" r:id="rId9"/>
    <p:sldId id="1543" r:id="rId10"/>
    <p:sldId id="2035" r:id="rId11"/>
    <p:sldId id="2030" r:id="rId1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AC4"/>
    <a:srgbClr val="0017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2" autoAdjust="0"/>
    <p:restoredTop sz="94722" autoAdjust="0"/>
  </p:normalViewPr>
  <p:slideViewPr>
    <p:cSldViewPr>
      <p:cViewPr varScale="1">
        <p:scale>
          <a:sx n="84" d="100"/>
          <a:sy n="84" d="100"/>
        </p:scale>
        <p:origin x="724" y="5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C5E759-9757-6243-9661-7C91B08DA1C3}" type="datetimeFigureOut">
              <a:rPr lang="en-US" smtClean="0"/>
              <a:t>11/20/2023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B00487-9CC9-0F47-9333-CF3BFBC9CD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6143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D811D0-31BF-49A0-8897-D0621504DEA9}" type="datetimeFigureOut">
              <a:rPr lang="en-GB" smtClean="0"/>
              <a:t>20/11/2023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D06F8F-E636-4DA8-9028-A2F83BB279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16181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ED4ACAA-59E4-444B-871E-83D52E4B149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+mn-cs"/>
            </a:endParaRPr>
          </a:p>
        </p:txBody>
      </p:sp>
      <p:sp>
        <p:nvSpPr>
          <p:cNvPr id="151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44785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B70D99-C865-4DAA-8987-986A8FAEB93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/>
              <a:t>As you can see the symptoms and signs  in early stages relatively minor are non specific and personnel often misinterpret the severity.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/>
          <p:nvPr userDrawn="1"/>
        </p:nvCxnSpPr>
        <p:spPr>
          <a:xfrm flipH="1" flipV="1">
            <a:off x="827584" y="0"/>
            <a:ext cx="2" cy="122160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961256" y="0"/>
            <a:ext cx="5194921" cy="1005576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algn="l">
              <a:lnSpc>
                <a:spcPct val="80000"/>
              </a:lnSpc>
              <a:defRPr sz="4000">
                <a:solidFill>
                  <a:srgbClr val="FFFFFF"/>
                </a:solidFill>
              </a:defRPr>
            </a:lvl1pPr>
          </a:lstStyle>
          <a:p>
            <a:pPr lvl="0"/>
            <a:r>
              <a:rPr lang="en-GB" dirty="0">
                <a:solidFill>
                  <a:schemeClr val="bg1"/>
                </a:solidFill>
              </a:rPr>
              <a:t>Title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0" hasCustomPrompt="1"/>
          </p:nvPr>
        </p:nvSpPr>
        <p:spPr>
          <a:xfrm>
            <a:off x="961256" y="1005576"/>
            <a:ext cx="5194920" cy="81009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</a:lstStyle>
          <a:p>
            <a:pPr algn="l"/>
            <a:r>
              <a:rPr lang="en-GB" sz="2400" dirty="0">
                <a:solidFill>
                  <a:schemeClr val="bg1"/>
                </a:solidFill>
              </a:rPr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08736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--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3170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26A77-77B2-45B8-827D-D87A3B2BEBB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64619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6054E-1B4A-47CA-9BC3-F1BD24F904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3259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8"/>
          <p:cNvSpPr>
            <a:spLocks noGrp="1"/>
          </p:cNvSpPr>
          <p:nvPr>
            <p:ph type="body" sz="quarter" idx="10" hasCustomPrompt="1"/>
          </p:nvPr>
        </p:nvSpPr>
        <p:spPr>
          <a:xfrm>
            <a:off x="961256" y="1005576"/>
            <a:ext cx="5194920" cy="32403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accent1"/>
                </a:solidFill>
              </a:defRPr>
            </a:lvl1pPr>
          </a:lstStyle>
          <a:p>
            <a:pPr algn="l"/>
            <a:r>
              <a:rPr lang="en-GB" sz="2500" dirty="0">
                <a:solidFill>
                  <a:srgbClr val="008AC4"/>
                </a:solidFill>
              </a:rPr>
              <a:t>Subtitle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12"/>
          </p:nvPr>
        </p:nvSpPr>
        <p:spPr>
          <a:xfrm>
            <a:off x="971601" y="1491631"/>
            <a:ext cx="5184576" cy="2646294"/>
          </a:xfrm>
          <a:prstGeom prst="rect">
            <a:avLst/>
          </a:prstGeom>
        </p:spPr>
        <p:txBody>
          <a:bodyPr vert="horz" lIns="0" tIns="0" rIns="0" bIns="0" numCol="1" spcCol="144000"/>
          <a:lstStyle>
            <a:lvl1pPr marL="342900" indent="-342900">
              <a:buSzPct val="100000"/>
              <a:buFontTx/>
              <a:buBlip>
                <a:blip r:embed="rId2"/>
              </a:buBlip>
              <a:defRPr sz="140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1200">
                <a:solidFill>
                  <a:schemeClr val="bg1">
                    <a:lumMod val="50000"/>
                  </a:schemeClr>
                </a:solidFill>
              </a:defRPr>
            </a:lvl4pPr>
            <a:lvl5pPr>
              <a:buClr>
                <a:schemeClr val="tx1"/>
              </a:buClr>
              <a:defRPr sz="12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8"/>
          <p:cNvSpPr>
            <a:spLocks noGrp="1"/>
          </p:cNvSpPr>
          <p:nvPr>
            <p:ph type="title" hasCustomPrompt="1"/>
          </p:nvPr>
        </p:nvSpPr>
        <p:spPr>
          <a:xfrm>
            <a:off x="961256" y="0"/>
            <a:ext cx="5194921" cy="1005576"/>
          </a:xfrm>
          <a:prstGeom prst="rect">
            <a:avLst/>
          </a:prstGeom>
          <a:noFill/>
        </p:spPr>
        <p:txBody>
          <a:bodyPr vert="horz" lIns="0" tIns="0" rIns="0" bIns="0" anchor="b" anchorCtr="0"/>
          <a:lstStyle>
            <a:lvl1pPr algn="l">
              <a:lnSpc>
                <a:spcPct val="80000"/>
              </a:lnSpc>
              <a:spcAft>
                <a:spcPts val="0"/>
              </a:spcAft>
              <a:defRPr sz="4000" u="none" strike="noStrike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872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8"/>
          <p:cNvSpPr>
            <a:spLocks noGrp="1"/>
          </p:cNvSpPr>
          <p:nvPr>
            <p:ph type="body" sz="quarter" idx="10" hasCustomPrompt="1"/>
          </p:nvPr>
        </p:nvSpPr>
        <p:spPr>
          <a:xfrm>
            <a:off x="961256" y="1005576"/>
            <a:ext cx="5194920" cy="32403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accent1"/>
                </a:solidFill>
              </a:defRPr>
            </a:lvl1pPr>
          </a:lstStyle>
          <a:p>
            <a:pPr algn="l"/>
            <a:r>
              <a:rPr lang="en-GB" sz="2500" dirty="0">
                <a:solidFill>
                  <a:srgbClr val="008AC4"/>
                </a:solidFill>
              </a:rPr>
              <a:t>Subtitle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quarter" idx="12"/>
          </p:nvPr>
        </p:nvSpPr>
        <p:spPr>
          <a:xfrm>
            <a:off x="971601" y="1491631"/>
            <a:ext cx="7560839" cy="2538282"/>
          </a:xfrm>
          <a:prstGeom prst="rect">
            <a:avLst/>
          </a:prstGeom>
        </p:spPr>
        <p:txBody>
          <a:bodyPr vert="horz" lIns="0" tIns="0" rIns="0" bIns="0" numCol="2" spcCol="144000"/>
          <a:lstStyle>
            <a:lvl1pPr marL="342900" indent="-342900">
              <a:buSzPct val="100000"/>
              <a:buFontTx/>
              <a:buBlip>
                <a:blip r:embed="rId2"/>
              </a:buBlip>
              <a:defRPr sz="140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14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1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1200">
                <a:solidFill>
                  <a:schemeClr val="bg1">
                    <a:lumMod val="50000"/>
                  </a:schemeClr>
                </a:solidFill>
              </a:defRPr>
            </a:lvl4pPr>
            <a:lvl5pPr>
              <a:buClr>
                <a:schemeClr val="tx1"/>
              </a:buClr>
              <a:defRPr sz="12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 hasCustomPrompt="1"/>
          </p:nvPr>
        </p:nvSpPr>
        <p:spPr>
          <a:xfrm>
            <a:off x="961256" y="0"/>
            <a:ext cx="5194921" cy="1005576"/>
          </a:xfrm>
          <a:prstGeom prst="rect">
            <a:avLst/>
          </a:prstGeom>
          <a:noFill/>
        </p:spPr>
        <p:txBody>
          <a:bodyPr vert="horz" lIns="0" tIns="0" rIns="0" bIns="0" anchor="b" anchorCtr="0"/>
          <a:lstStyle>
            <a:lvl1pPr algn="l">
              <a:lnSpc>
                <a:spcPct val="80000"/>
              </a:lnSpc>
              <a:spcAft>
                <a:spcPts val="0"/>
              </a:spcAft>
              <a:defRPr sz="4000" u="none" strike="noStrike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021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8"/>
          <p:cNvSpPr>
            <a:spLocks noGrp="1"/>
          </p:cNvSpPr>
          <p:nvPr>
            <p:ph type="body" sz="quarter" idx="10" hasCustomPrompt="1"/>
          </p:nvPr>
        </p:nvSpPr>
        <p:spPr>
          <a:xfrm>
            <a:off x="961256" y="1005576"/>
            <a:ext cx="5194920" cy="32403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accent1"/>
                </a:solidFill>
              </a:defRPr>
            </a:lvl1pPr>
          </a:lstStyle>
          <a:p>
            <a:pPr algn="l"/>
            <a:r>
              <a:rPr lang="en-GB" sz="2500" dirty="0">
                <a:solidFill>
                  <a:srgbClr val="008AC4"/>
                </a:solidFill>
              </a:rPr>
              <a:t>Subtitle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quarter" idx="12"/>
          </p:nvPr>
        </p:nvSpPr>
        <p:spPr>
          <a:xfrm>
            <a:off x="971601" y="1491631"/>
            <a:ext cx="7560839" cy="2538282"/>
          </a:xfrm>
          <a:prstGeom prst="rect">
            <a:avLst/>
          </a:prstGeom>
        </p:spPr>
        <p:txBody>
          <a:bodyPr vert="horz" lIns="0" tIns="0" rIns="0" bIns="0" numCol="1" spcCol="144000"/>
          <a:lstStyle>
            <a:lvl1pPr marL="342900" indent="-342900">
              <a:buClr>
                <a:schemeClr val="tx1"/>
              </a:buClr>
              <a:buSzPct val="100000"/>
              <a:buFontTx/>
              <a:buBlip>
                <a:blip r:embed="rId2"/>
              </a:buBlip>
              <a:defRPr sz="140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14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1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1200">
                <a:solidFill>
                  <a:schemeClr val="bg1">
                    <a:lumMod val="50000"/>
                  </a:schemeClr>
                </a:solidFill>
              </a:defRPr>
            </a:lvl4pPr>
            <a:lvl5pPr>
              <a:buClr>
                <a:schemeClr val="tx1"/>
              </a:buClr>
              <a:defRPr sz="12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8"/>
          <p:cNvSpPr>
            <a:spLocks noGrp="1"/>
          </p:cNvSpPr>
          <p:nvPr>
            <p:ph type="title" hasCustomPrompt="1"/>
          </p:nvPr>
        </p:nvSpPr>
        <p:spPr>
          <a:xfrm>
            <a:off x="961256" y="0"/>
            <a:ext cx="5194921" cy="1005576"/>
          </a:xfrm>
          <a:prstGeom prst="rect">
            <a:avLst/>
          </a:prstGeom>
          <a:noFill/>
        </p:spPr>
        <p:txBody>
          <a:bodyPr vert="horz" lIns="0" tIns="0" rIns="0" bIns="0" anchor="b" anchorCtr="0"/>
          <a:lstStyle>
            <a:lvl1pPr algn="l">
              <a:lnSpc>
                <a:spcPct val="80000"/>
              </a:lnSpc>
              <a:spcAft>
                <a:spcPts val="0"/>
              </a:spcAft>
              <a:defRPr sz="4000" u="none" strike="noStrike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6530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- picture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8"/>
          <p:cNvSpPr>
            <a:spLocks noGrp="1"/>
          </p:cNvSpPr>
          <p:nvPr>
            <p:ph type="body" sz="quarter" idx="10" hasCustomPrompt="1"/>
          </p:nvPr>
        </p:nvSpPr>
        <p:spPr>
          <a:xfrm>
            <a:off x="961256" y="1005576"/>
            <a:ext cx="5194920" cy="32403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accent1"/>
                </a:solidFill>
              </a:defRPr>
            </a:lvl1pPr>
          </a:lstStyle>
          <a:p>
            <a:pPr algn="l"/>
            <a:r>
              <a:rPr lang="en-GB" sz="2500" dirty="0">
                <a:solidFill>
                  <a:srgbClr val="008AC4"/>
                </a:solidFill>
              </a:rPr>
              <a:t>Subtitle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quarter" idx="12"/>
          </p:nvPr>
        </p:nvSpPr>
        <p:spPr>
          <a:xfrm>
            <a:off x="971601" y="1491630"/>
            <a:ext cx="5184576" cy="2969419"/>
          </a:xfrm>
          <a:prstGeom prst="rect">
            <a:avLst/>
          </a:prstGeom>
        </p:spPr>
        <p:txBody>
          <a:bodyPr vert="horz" lIns="0" tIns="0" rIns="0" bIns="0" numCol="1" spcCol="144000"/>
          <a:lstStyle>
            <a:lvl1pPr marL="342900" indent="-342900">
              <a:buClr>
                <a:schemeClr val="tx1"/>
              </a:buClr>
              <a:buSzPct val="100000"/>
              <a:buFontTx/>
              <a:buBlip>
                <a:blip r:embed="rId2"/>
              </a:buBlip>
              <a:defRPr sz="140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14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1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1200">
                <a:solidFill>
                  <a:schemeClr val="bg1">
                    <a:lumMod val="50000"/>
                  </a:schemeClr>
                </a:solidFill>
              </a:defRPr>
            </a:lvl4pPr>
            <a:lvl5pPr>
              <a:buClr>
                <a:schemeClr val="tx1"/>
              </a:buClr>
              <a:defRPr sz="12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588126" y="1491631"/>
            <a:ext cx="2016125" cy="145851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 hasCustomPrompt="1"/>
          </p:nvPr>
        </p:nvSpPr>
        <p:spPr>
          <a:xfrm>
            <a:off x="961256" y="0"/>
            <a:ext cx="5194921" cy="1005576"/>
          </a:xfrm>
          <a:prstGeom prst="rect">
            <a:avLst/>
          </a:prstGeom>
          <a:noFill/>
        </p:spPr>
        <p:txBody>
          <a:bodyPr vert="horz" lIns="0" tIns="0" rIns="0" bIns="0" anchor="b" anchorCtr="0"/>
          <a:lstStyle>
            <a:lvl1pPr algn="l">
              <a:lnSpc>
                <a:spcPct val="80000"/>
              </a:lnSpc>
              <a:spcAft>
                <a:spcPts val="0"/>
              </a:spcAft>
              <a:defRPr sz="4000" u="none" strike="noStrike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357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and hal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8"/>
          <p:cNvSpPr>
            <a:spLocks noGrp="1"/>
          </p:cNvSpPr>
          <p:nvPr>
            <p:ph type="body" sz="quarter" idx="10" hasCustomPrompt="1"/>
          </p:nvPr>
        </p:nvSpPr>
        <p:spPr>
          <a:xfrm>
            <a:off x="961256" y="1005576"/>
            <a:ext cx="5194920" cy="32403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accent1"/>
                </a:solidFill>
              </a:defRPr>
            </a:lvl1pPr>
          </a:lstStyle>
          <a:p>
            <a:pPr algn="l"/>
            <a:r>
              <a:rPr lang="en-GB" sz="2500" dirty="0">
                <a:solidFill>
                  <a:srgbClr val="008AC4"/>
                </a:solidFill>
              </a:rPr>
              <a:t>Subtitle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quarter" idx="12"/>
          </p:nvPr>
        </p:nvSpPr>
        <p:spPr>
          <a:xfrm>
            <a:off x="971601" y="1491631"/>
            <a:ext cx="3672408" cy="2538282"/>
          </a:xfrm>
          <a:prstGeom prst="rect">
            <a:avLst/>
          </a:prstGeom>
        </p:spPr>
        <p:txBody>
          <a:bodyPr vert="horz" lIns="0" tIns="0" rIns="0" bIns="0" numCol="1" spcCol="144000"/>
          <a:lstStyle>
            <a:lvl1pPr marL="342900" indent="-342900">
              <a:buClr>
                <a:schemeClr val="tx1"/>
              </a:buClr>
              <a:buSzPct val="100000"/>
              <a:buFontTx/>
              <a:buBlip>
                <a:blip r:embed="rId2"/>
              </a:buBlip>
              <a:defRPr sz="140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14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1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1200">
                <a:solidFill>
                  <a:schemeClr val="bg1">
                    <a:lumMod val="50000"/>
                  </a:schemeClr>
                </a:solidFill>
              </a:defRPr>
            </a:lvl4pPr>
            <a:lvl5pPr>
              <a:buClr>
                <a:schemeClr val="tx1"/>
              </a:buClr>
              <a:defRPr sz="12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quarter" idx="13"/>
          </p:nvPr>
        </p:nvSpPr>
        <p:spPr>
          <a:xfrm>
            <a:off x="4860032" y="1491631"/>
            <a:ext cx="3672408" cy="2538282"/>
          </a:xfrm>
          <a:prstGeom prst="rect">
            <a:avLst/>
          </a:prstGeom>
        </p:spPr>
        <p:txBody>
          <a:bodyPr vert="horz" lIns="0" tIns="0" rIns="0" bIns="0" numCol="1" spcCol="144000"/>
          <a:lstStyle>
            <a:lvl1pPr marL="342900" indent="-342900">
              <a:buClr>
                <a:schemeClr val="tx1"/>
              </a:buClr>
              <a:buSzPct val="100000"/>
              <a:buFontTx/>
              <a:buBlip>
                <a:blip r:embed="rId2"/>
              </a:buBlip>
              <a:defRPr sz="140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14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1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1200">
                <a:solidFill>
                  <a:schemeClr val="bg1">
                    <a:lumMod val="50000"/>
                  </a:schemeClr>
                </a:solidFill>
              </a:defRPr>
            </a:lvl4pPr>
            <a:lvl5pPr>
              <a:buClr>
                <a:schemeClr val="tx1"/>
              </a:buClr>
              <a:defRPr sz="12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8"/>
          <p:cNvSpPr>
            <a:spLocks noGrp="1"/>
          </p:cNvSpPr>
          <p:nvPr>
            <p:ph type="title" hasCustomPrompt="1"/>
          </p:nvPr>
        </p:nvSpPr>
        <p:spPr>
          <a:xfrm>
            <a:off x="961256" y="0"/>
            <a:ext cx="5194921" cy="1005576"/>
          </a:xfrm>
          <a:prstGeom prst="rect">
            <a:avLst/>
          </a:prstGeom>
          <a:noFill/>
        </p:spPr>
        <p:txBody>
          <a:bodyPr vert="horz" lIns="0" tIns="0" rIns="0" bIns="0" anchor="b" anchorCtr="0"/>
          <a:lstStyle>
            <a:lvl1pPr algn="l">
              <a:lnSpc>
                <a:spcPct val="80000"/>
              </a:lnSpc>
              <a:spcAft>
                <a:spcPts val="0"/>
              </a:spcAft>
              <a:defRPr sz="4000" u="none" strike="noStrike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46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and half - Pictur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2"/>
          </p:nvPr>
        </p:nvSpPr>
        <p:spPr>
          <a:xfrm>
            <a:off x="971601" y="1491631"/>
            <a:ext cx="3672408" cy="2538282"/>
          </a:xfrm>
          <a:prstGeom prst="rect">
            <a:avLst/>
          </a:prstGeom>
        </p:spPr>
        <p:txBody>
          <a:bodyPr vert="horz" lIns="0" tIns="0" rIns="0" bIns="0" numCol="1" spcCol="144000"/>
          <a:lstStyle>
            <a:lvl1pPr marL="342900" indent="-342900">
              <a:buClr>
                <a:schemeClr val="tx1"/>
              </a:buClr>
              <a:buSzPct val="100000"/>
              <a:buFontTx/>
              <a:buBlip>
                <a:blip r:embed="rId2"/>
              </a:buBlip>
              <a:defRPr sz="140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14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1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1200">
                <a:solidFill>
                  <a:schemeClr val="bg1">
                    <a:lumMod val="50000"/>
                  </a:schemeClr>
                </a:solidFill>
              </a:defRPr>
            </a:lvl4pPr>
            <a:lvl5pPr>
              <a:buClr>
                <a:schemeClr val="tx1"/>
              </a:buClr>
              <a:defRPr sz="12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quarter" idx="14"/>
          </p:nvPr>
        </p:nvSpPr>
        <p:spPr>
          <a:xfrm>
            <a:off x="4860032" y="1491631"/>
            <a:ext cx="3672408" cy="2538282"/>
          </a:xfrm>
          <a:prstGeom prst="rect">
            <a:avLst/>
          </a:prstGeom>
        </p:spPr>
        <p:txBody>
          <a:bodyPr vert="horz" lIns="0" tIns="0" rIns="0" bIns="0" numCol="1" spcCol="144000"/>
          <a:lstStyle>
            <a:lvl1pPr marL="342900" indent="-342900">
              <a:buClr>
                <a:schemeClr val="tx1"/>
              </a:buClr>
              <a:buSzPct val="100000"/>
              <a:buFontTx/>
              <a:buBlip>
                <a:blip r:embed="rId2"/>
              </a:buBlip>
              <a:defRPr sz="140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14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1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1200">
                <a:solidFill>
                  <a:schemeClr val="bg1">
                    <a:lumMod val="50000"/>
                  </a:schemeClr>
                </a:solidFill>
              </a:defRPr>
            </a:lvl4pPr>
            <a:lvl5pPr>
              <a:buClr>
                <a:schemeClr val="tx1"/>
              </a:buClr>
              <a:defRPr sz="12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8"/>
          <p:cNvSpPr>
            <a:spLocks noGrp="1"/>
          </p:cNvSpPr>
          <p:nvPr>
            <p:ph type="title" hasCustomPrompt="1"/>
          </p:nvPr>
        </p:nvSpPr>
        <p:spPr>
          <a:xfrm>
            <a:off x="961256" y="0"/>
            <a:ext cx="5194921" cy="1005576"/>
          </a:xfrm>
          <a:prstGeom prst="rect">
            <a:avLst/>
          </a:prstGeom>
          <a:noFill/>
        </p:spPr>
        <p:txBody>
          <a:bodyPr vert="horz" lIns="0" tIns="0" rIns="0" bIns="0" anchor="b" anchorCtr="0"/>
          <a:lstStyle>
            <a:lvl1pPr algn="l">
              <a:lnSpc>
                <a:spcPct val="80000"/>
              </a:lnSpc>
              <a:spcAft>
                <a:spcPts val="0"/>
              </a:spcAft>
              <a:defRPr sz="4000" u="none" strike="noStrike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Title</a:t>
            </a:r>
            <a:endParaRPr lang="en-US" dirty="0"/>
          </a:p>
        </p:txBody>
      </p:sp>
      <p:sp>
        <p:nvSpPr>
          <p:cNvPr id="9" name="Text Placeholder 18"/>
          <p:cNvSpPr>
            <a:spLocks noGrp="1"/>
          </p:cNvSpPr>
          <p:nvPr>
            <p:ph type="body" sz="quarter" idx="10" hasCustomPrompt="1"/>
          </p:nvPr>
        </p:nvSpPr>
        <p:spPr>
          <a:xfrm>
            <a:off x="961256" y="1005576"/>
            <a:ext cx="5194920" cy="32403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accent1"/>
                </a:solidFill>
              </a:defRPr>
            </a:lvl1pPr>
          </a:lstStyle>
          <a:p>
            <a:pPr algn="l"/>
            <a:r>
              <a:rPr lang="en-GB" sz="2500" dirty="0">
                <a:solidFill>
                  <a:srgbClr val="008AC4"/>
                </a:solidFill>
              </a:rPr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260010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 content, sub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8"/>
          <p:cNvSpPr>
            <a:spLocks noGrp="1"/>
          </p:cNvSpPr>
          <p:nvPr>
            <p:ph type="body" sz="quarter" idx="10" hasCustomPrompt="1"/>
          </p:nvPr>
        </p:nvSpPr>
        <p:spPr>
          <a:xfrm>
            <a:off x="961256" y="1005576"/>
            <a:ext cx="5194920" cy="32403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accent1"/>
                </a:solidFill>
              </a:defRPr>
            </a:lvl1pPr>
          </a:lstStyle>
          <a:p>
            <a:pPr algn="l"/>
            <a:r>
              <a:rPr lang="en-GB" sz="2500" dirty="0">
                <a:solidFill>
                  <a:srgbClr val="008AC4"/>
                </a:solidFill>
              </a:rPr>
              <a:t>Subtitle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quarter" idx="12"/>
          </p:nvPr>
        </p:nvSpPr>
        <p:spPr>
          <a:xfrm>
            <a:off x="971601" y="1491631"/>
            <a:ext cx="3672408" cy="2106233"/>
          </a:xfrm>
          <a:prstGeom prst="rect">
            <a:avLst/>
          </a:prstGeom>
        </p:spPr>
        <p:txBody>
          <a:bodyPr vert="horz" lIns="0" tIns="0" rIns="0" bIns="0" numCol="1" spcCol="144000"/>
          <a:lstStyle>
            <a:lvl1pPr marL="342900" indent="-342900">
              <a:buClr>
                <a:schemeClr val="tx1"/>
              </a:buClr>
              <a:buSzPct val="100000"/>
              <a:buFontTx/>
              <a:buBlip>
                <a:blip r:embed="rId2"/>
              </a:buBlip>
              <a:defRPr sz="140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14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1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1200">
                <a:solidFill>
                  <a:schemeClr val="bg1">
                    <a:lumMod val="50000"/>
                  </a:schemeClr>
                </a:solidFill>
              </a:defRPr>
            </a:lvl4pPr>
            <a:lvl5pPr>
              <a:buClr>
                <a:schemeClr val="tx1"/>
              </a:buClr>
              <a:defRPr sz="12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3"/>
          </p:nvPr>
        </p:nvSpPr>
        <p:spPr>
          <a:xfrm>
            <a:off x="4860032" y="1491631"/>
            <a:ext cx="3672408" cy="2106233"/>
          </a:xfrm>
          <a:prstGeom prst="rect">
            <a:avLst/>
          </a:prstGeom>
        </p:spPr>
        <p:txBody>
          <a:bodyPr vert="horz" lIns="0" tIns="0" rIns="0" bIns="0" numCol="1" spcCol="144000"/>
          <a:lstStyle>
            <a:lvl1pPr marL="342900" indent="-342900">
              <a:buClr>
                <a:schemeClr val="tx1"/>
              </a:buClr>
              <a:buSzPct val="100000"/>
              <a:buFontTx/>
              <a:buBlip>
                <a:blip r:embed="rId2"/>
              </a:buBlip>
              <a:defRPr sz="140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14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1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1200">
                <a:solidFill>
                  <a:schemeClr val="bg1">
                    <a:lumMod val="50000"/>
                  </a:schemeClr>
                </a:solidFill>
              </a:defRPr>
            </a:lvl4pPr>
            <a:lvl5pPr>
              <a:buClr>
                <a:schemeClr val="tx1"/>
              </a:buClr>
              <a:defRPr sz="12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quarter" idx="14"/>
          </p:nvPr>
        </p:nvSpPr>
        <p:spPr>
          <a:xfrm>
            <a:off x="4860032" y="3705877"/>
            <a:ext cx="3672408" cy="864095"/>
          </a:xfrm>
          <a:prstGeom prst="rect">
            <a:avLst/>
          </a:prstGeom>
        </p:spPr>
        <p:txBody>
          <a:bodyPr vert="horz" lIns="0" tIns="0" rIns="0" bIns="0" numCol="1" spcCol="144000"/>
          <a:lstStyle>
            <a:lvl1pPr marL="342900" indent="-342900">
              <a:buClr>
                <a:schemeClr val="tx1"/>
              </a:buClr>
              <a:buSzPct val="100000"/>
              <a:buFontTx/>
              <a:buBlip>
                <a:blip r:embed="rId2"/>
              </a:buBlip>
              <a:defRPr sz="140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14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1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1200">
                <a:solidFill>
                  <a:schemeClr val="bg1">
                    <a:lumMod val="50000"/>
                  </a:schemeClr>
                </a:solidFill>
              </a:defRPr>
            </a:lvl4pPr>
            <a:lvl5pPr>
              <a:buClr>
                <a:schemeClr val="tx1"/>
              </a:buClr>
              <a:defRPr sz="12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5"/>
          </p:nvPr>
        </p:nvSpPr>
        <p:spPr>
          <a:xfrm>
            <a:off x="971600" y="3705877"/>
            <a:ext cx="3672408" cy="864095"/>
          </a:xfrm>
          <a:prstGeom prst="rect">
            <a:avLst/>
          </a:prstGeom>
        </p:spPr>
        <p:txBody>
          <a:bodyPr vert="horz" lIns="0" tIns="0" rIns="0" bIns="0" numCol="1" spcCol="144000"/>
          <a:lstStyle>
            <a:lvl1pPr marL="342900" indent="-342900">
              <a:buClr>
                <a:schemeClr val="tx1"/>
              </a:buClr>
              <a:buSzPct val="100000"/>
              <a:buFontTx/>
              <a:buBlip>
                <a:blip r:embed="rId2"/>
              </a:buBlip>
              <a:defRPr sz="140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14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1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1200">
                <a:solidFill>
                  <a:schemeClr val="bg1">
                    <a:lumMod val="50000"/>
                  </a:schemeClr>
                </a:solidFill>
              </a:defRPr>
            </a:lvl4pPr>
            <a:lvl5pPr>
              <a:buClr>
                <a:schemeClr val="tx1"/>
              </a:buClr>
              <a:defRPr sz="12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961256" y="0"/>
            <a:ext cx="5194921" cy="1005576"/>
          </a:xfrm>
          <a:prstGeom prst="rect">
            <a:avLst/>
          </a:prstGeom>
          <a:noFill/>
        </p:spPr>
        <p:txBody>
          <a:bodyPr vert="horz" lIns="0" tIns="0" rIns="0" bIns="0" anchor="b" anchorCtr="0"/>
          <a:lstStyle>
            <a:lvl1pPr algn="l">
              <a:lnSpc>
                <a:spcPct val="80000"/>
              </a:lnSpc>
              <a:spcAft>
                <a:spcPts val="0"/>
              </a:spcAft>
              <a:defRPr sz="4000" u="none" strike="noStrike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541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-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7566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0683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6" r:id="rId4"/>
    <p:sldLayoutId id="2147483653" r:id="rId5"/>
    <p:sldLayoutId id="2147483654" r:id="rId6"/>
    <p:sldLayoutId id="2147483655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158" y="558062"/>
            <a:ext cx="6336704" cy="2013688"/>
          </a:xfrm>
        </p:spPr>
        <p:txBody>
          <a:bodyPr/>
          <a:lstStyle/>
          <a:p>
            <a:r>
              <a:rPr lang="en-GB" dirty="0"/>
              <a:t>What is the role of physiology in evidencing a national </a:t>
            </a:r>
            <a:r>
              <a:rPr lang="en-GB" i="1" dirty="0"/>
              <a:t>Heat Resilience Strategy</a:t>
            </a:r>
            <a:r>
              <a:rPr lang="en-GB" dirty="0"/>
              <a:t>?</a:t>
            </a:r>
            <a:endParaRPr lang="en-US" dirty="0">
              <a:latin typeface="Aptos" panose="020B00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115616" y="3147814"/>
            <a:ext cx="5194920" cy="810090"/>
          </a:xfrm>
        </p:spPr>
        <p:txBody>
          <a:bodyPr/>
          <a:lstStyle/>
          <a:p>
            <a:r>
              <a:rPr lang="en-US" dirty="0">
                <a:latin typeface="Aptos" panose="020B0004020202020204" pitchFamily="34" charset="0"/>
              </a:rPr>
              <a:t>Professor Mike Tipton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BE2F947-750C-4868-8F51-F1AE3220C5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2215928"/>
            <a:ext cx="1977415" cy="2804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651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88E1CCF-92ED-4AC2-80A7-DD70D2E30F06}"/>
              </a:ext>
            </a:extLst>
          </p:cNvPr>
          <p:cNvSpPr txBox="1"/>
          <p:nvPr/>
        </p:nvSpPr>
        <p:spPr>
          <a:xfrm>
            <a:off x="107504" y="339502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rgbClr val="FF0000"/>
                </a:solidFill>
              </a:rPr>
              <a:t>Key messages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15B28F9-6A0F-FA48-EFD9-A4D5CE800CD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07504" y="879562"/>
            <a:ext cx="9036496" cy="4140460"/>
          </a:xfrm>
        </p:spPr>
        <p:txBody>
          <a:bodyPr/>
          <a:lstStyle/>
          <a:p>
            <a:pPr marL="0" lvl="0" indent="0">
              <a:lnSpc>
                <a:spcPct val="107000"/>
              </a:lnSpc>
              <a:buNone/>
            </a:pPr>
            <a:endParaRPr lang="en-GB" sz="1400" b="1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buNone/>
            </a:pPr>
            <a:r>
              <a:rPr lang="en-GB" sz="1400" b="1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Urgent action:</a:t>
            </a:r>
            <a:r>
              <a:rPr lang="en-GB" sz="1400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UK is unprepared for rising temperatures. </a:t>
            </a:r>
          </a:p>
          <a:p>
            <a:pPr marL="0" lvl="0" indent="0">
              <a:lnSpc>
                <a:spcPct val="107000"/>
              </a:lnSpc>
              <a:buNone/>
            </a:pPr>
            <a:endParaRPr lang="en-GB" kern="100" dirty="0"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buNone/>
            </a:pPr>
            <a:r>
              <a:rPr lang="en-GB" sz="1400" b="1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Protect those at risk:</a:t>
            </a:r>
            <a:r>
              <a:rPr lang="en-GB" sz="1400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Vulnerable groups are particularly at risk of the effects of extreme temperatures.</a:t>
            </a:r>
          </a:p>
          <a:p>
            <a:pPr marL="0" lvl="0" indent="0">
              <a:lnSpc>
                <a:spcPct val="107000"/>
              </a:lnSpc>
              <a:buNone/>
            </a:pPr>
            <a:endParaRPr lang="en-GB" kern="100" dirty="0"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buNone/>
            </a:pPr>
            <a:r>
              <a:rPr lang="en-GB" sz="1400" b="1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Coordination:</a:t>
            </a:r>
            <a:r>
              <a:rPr lang="en-GB" sz="1400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UK Government needs a joined-up approach to long-term heat preparedness.</a:t>
            </a:r>
          </a:p>
          <a:p>
            <a:pPr marL="0" lvl="0" indent="0">
              <a:lnSpc>
                <a:spcPct val="107000"/>
              </a:lnSpc>
              <a:buNone/>
            </a:pPr>
            <a:endParaRPr lang="en-GB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en-GB" b="1" kern="1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en-GB" sz="1400" b="1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Human-centred:</a:t>
            </a:r>
            <a:r>
              <a:rPr lang="en-GB" sz="1400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/>
              <a:t>It is important to have an understanding of how the human body works (physiology/psychophysiology) and fails (pathophysiology) at the core of a: 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en-GB" sz="1400" dirty="0"/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GB" sz="1400"/>
              <a:t>“</a:t>
            </a:r>
            <a:r>
              <a:rPr lang="en-GB" sz="1400" b="1" u="sng">
                <a:solidFill>
                  <a:srgbClr val="FF0000"/>
                </a:solidFill>
              </a:rPr>
              <a:t>Human-centred</a:t>
            </a:r>
            <a:r>
              <a:rPr lang="en-GB" sz="1400">
                <a:solidFill>
                  <a:srgbClr val="FF0000"/>
                </a:solidFill>
              </a:rPr>
              <a:t> </a:t>
            </a:r>
            <a:r>
              <a:rPr lang="en-GB" sz="1400" dirty="0"/>
              <a:t>multi-stakeholder heat resilience strategy”</a:t>
            </a:r>
            <a:endParaRPr lang="en-GB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6084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6736"/>
            <a:ext cx="3780420" cy="598974"/>
          </a:xfrm>
        </p:spPr>
        <p:txBody>
          <a:bodyPr/>
          <a:lstStyle/>
          <a:p>
            <a:pPr algn="l"/>
            <a:r>
              <a:rPr lang="en-GB" sz="3600" dirty="0">
                <a:solidFill>
                  <a:srgbClr val="FF0000"/>
                </a:solidFill>
              </a:rPr>
              <a:t>What we know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4936339"/>
              </p:ext>
            </p:extLst>
          </p:nvPr>
        </p:nvGraphicFramePr>
        <p:xfrm>
          <a:off x="364223" y="674290"/>
          <a:ext cx="3266982" cy="15443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28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7241">
                <a:tc>
                  <a:txBody>
                    <a:bodyPr/>
                    <a:lstStyle/>
                    <a:p>
                      <a:r>
                        <a:rPr lang="en-GB" sz="1400" dirty="0"/>
                        <a:t>Skin temp (°C)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Consequence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999">
                <a:tc>
                  <a:txBody>
                    <a:bodyPr/>
                    <a:lstStyle/>
                    <a:p>
                      <a:r>
                        <a:rPr lang="en-GB" sz="1400" dirty="0"/>
                        <a:t>42+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Burns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r>
                        <a:rPr lang="en-GB" sz="1400" dirty="0"/>
                        <a:t>33-41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Hot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r>
                        <a:rPr lang="en-GB" sz="1400" dirty="0"/>
                        <a:t>28-33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Comfort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031">
                <a:tc>
                  <a:txBody>
                    <a:bodyPr/>
                    <a:lstStyle/>
                    <a:p>
                      <a:r>
                        <a:rPr lang="en-GB" sz="1400" dirty="0"/>
                        <a:t>25-28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Cool discomfort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8080416"/>
              </p:ext>
            </p:extLst>
          </p:nvPr>
        </p:nvGraphicFramePr>
        <p:xfrm>
          <a:off x="3612901" y="676656"/>
          <a:ext cx="3551388" cy="18973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96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17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576">
                <a:tc>
                  <a:txBody>
                    <a:bodyPr/>
                    <a:lstStyle/>
                    <a:p>
                      <a:r>
                        <a:rPr lang="en-GB" sz="1400" dirty="0"/>
                        <a:t>Core</a:t>
                      </a:r>
                      <a:r>
                        <a:rPr lang="en-GB" sz="1400" baseline="0" dirty="0"/>
                        <a:t> temp </a:t>
                      </a:r>
                      <a:r>
                        <a:rPr lang="en-GB" sz="1400" dirty="0"/>
                        <a:t>(°C)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Consequence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7576">
                <a:tc>
                  <a:txBody>
                    <a:bodyPr/>
                    <a:lstStyle/>
                    <a:p>
                      <a:r>
                        <a:rPr lang="en-GB" sz="1400" dirty="0"/>
                        <a:t>42-44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Death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7576">
                <a:tc>
                  <a:txBody>
                    <a:bodyPr/>
                    <a:lstStyle/>
                    <a:p>
                      <a:r>
                        <a:rPr lang="en-GB" sz="1400" dirty="0"/>
                        <a:t>40-44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Heat Stroke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6998">
                <a:tc>
                  <a:txBody>
                    <a:bodyPr/>
                    <a:lstStyle/>
                    <a:p>
                      <a:r>
                        <a:rPr lang="en-GB" sz="1400" dirty="0"/>
                        <a:t>37.5-40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Hyperthermia, heat syncope, heat exhaustion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7576">
                <a:tc>
                  <a:txBody>
                    <a:bodyPr/>
                    <a:lstStyle/>
                    <a:p>
                      <a:r>
                        <a:rPr lang="en-GB" sz="1400" dirty="0"/>
                        <a:t>36.5-37.5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Normothermia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8" name="Picture 3" descr="fig10">
            <a:extLst>
              <a:ext uri="{FF2B5EF4-FFF2-40B4-BE49-F238E27FC236}">
                <a16:creationId xmlns:a16="http://schemas.microsoft.com/office/drawing/2014/main" id="{EAF168C7-4F51-4B11-AD13-0A99ABD587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21846" y="2548305"/>
            <a:ext cx="4968552" cy="2544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DED4ABC-363D-49F5-887D-565C96C3FD89}"/>
              </a:ext>
            </a:extLst>
          </p:cNvPr>
          <p:cNvSpPr txBox="1"/>
          <p:nvPr/>
        </p:nvSpPr>
        <p:spPr>
          <a:xfrm>
            <a:off x="344823" y="2355726"/>
            <a:ext cx="396982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Higher risk groups in the heat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very young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Older people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pregnant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homeless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Those with comorbidities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Those on some prescription drugs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Those working in hot environments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Those working in PPE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09914" y="49486"/>
            <a:ext cx="6262286" cy="648891"/>
          </a:xfrm>
        </p:spPr>
        <p:txBody>
          <a:bodyPr/>
          <a:lstStyle/>
          <a:p>
            <a:pPr algn="l"/>
            <a:r>
              <a:rPr lang="en-GB" sz="2400" dirty="0">
                <a:solidFill>
                  <a:srgbClr val="FF0000"/>
                </a:solidFill>
              </a:rPr>
              <a:t>What we know: c</a:t>
            </a:r>
            <a:r>
              <a:rPr lang="en-GB" altLang="en-US" sz="2400" dirty="0">
                <a:solidFill>
                  <a:srgbClr val="FF0000"/>
                </a:solidFill>
              </a:rPr>
              <a:t>ooling equipment &amp; powers</a:t>
            </a:r>
          </a:p>
        </p:txBody>
      </p:sp>
      <p:pic>
        <p:nvPicPr>
          <p:cNvPr id="150531" name="Picture 3" descr="ICEvest - ILC Dov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516" y="589618"/>
            <a:ext cx="1185863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0532" name="Rectangle 4"/>
          <p:cNvSpPr>
            <a:spLocks noChangeArrowheads="1"/>
          </p:cNvSpPr>
          <p:nvPr/>
        </p:nvSpPr>
        <p:spPr bwMode="auto">
          <a:xfrm>
            <a:off x="1148433" y="822980"/>
            <a:ext cx="108347" cy="53579"/>
          </a:xfrm>
          <a:prstGeom prst="rect">
            <a:avLst/>
          </a:prstGeom>
          <a:solidFill>
            <a:srgbClr val="0000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ahoma" panose="020B0604030504040204" pitchFamily="34" charset="0"/>
              </a:defRPr>
            </a:lvl9pPr>
          </a:lstStyle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en-GB" altLang="en-US" sz="18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50533" name="Picture 5" descr="Air cooled vest showing umbilical power lead - rear"/>
          <p:cNvPicPr>
            <a:picLocks noChangeAspect="1" noChangeArrowheads="1"/>
          </p:cNvPicPr>
          <p:nvPr/>
        </p:nvPicPr>
        <p:blipFill>
          <a:blip r:embed="rId4">
            <a:lum brigh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5161" y="2862521"/>
            <a:ext cx="1210865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0534" name="Picture 6" descr="ThrmoTux vest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180" y="2912528"/>
            <a:ext cx="1377553" cy="1835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0535" name="Picture 8" descr="Cooltech hat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2603" y="2906347"/>
            <a:ext cx="1377554" cy="1835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0536" name="Picture 9" descr="K~ool Suit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0" t="51282" r="50989" b="22682"/>
          <a:stretch>
            <a:fillRect/>
          </a:stretch>
        </p:blipFill>
        <p:spPr bwMode="auto">
          <a:xfrm>
            <a:off x="4355976" y="589618"/>
            <a:ext cx="2286000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0537" name="Rectangle 10"/>
          <p:cNvSpPr>
            <a:spLocks noChangeArrowheads="1"/>
          </p:cNvSpPr>
          <p:nvPr/>
        </p:nvSpPr>
        <p:spPr bwMode="auto">
          <a:xfrm>
            <a:off x="517401" y="4741327"/>
            <a:ext cx="750526" cy="30008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ahoma" panose="020B0604030504040204" pitchFamily="34" charset="0"/>
              </a:defRPr>
            </a:lvl9pPr>
          </a:lstStyle>
          <a:p>
            <a:pPr defTabSz="685800" eaLnBrk="0" fontAlgn="base" hangingPunct="0">
              <a:spcBef>
                <a:spcPct val="0"/>
              </a:spcBef>
              <a:spcAft>
                <a:spcPts val="450"/>
              </a:spcAft>
              <a:buNone/>
              <a:defRPr/>
            </a:pPr>
            <a:r>
              <a:rPr lang="en-GB" altLang="en-US" sz="1350">
                <a:solidFill>
                  <a:srgbClr val="000000"/>
                </a:solidFill>
                <a:cs typeface="Tahoma" panose="020B0604030504040204" pitchFamily="34" charset="0"/>
              </a:rPr>
              <a:t>350+W</a:t>
            </a:r>
          </a:p>
        </p:txBody>
      </p:sp>
      <p:sp>
        <p:nvSpPr>
          <p:cNvPr id="150538" name="Rectangle 11"/>
          <p:cNvSpPr>
            <a:spLocks noChangeArrowheads="1"/>
          </p:cNvSpPr>
          <p:nvPr/>
        </p:nvSpPr>
        <p:spPr bwMode="auto">
          <a:xfrm>
            <a:off x="2141414" y="4741327"/>
            <a:ext cx="623889" cy="30008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ahoma" panose="020B0604030504040204" pitchFamily="34" charset="0"/>
              </a:defRPr>
            </a:lvl9pPr>
          </a:lstStyle>
          <a:p>
            <a:pPr defTabSz="685800" eaLnBrk="0" fontAlgn="base" hangingPunct="0">
              <a:spcBef>
                <a:spcPct val="0"/>
              </a:spcBef>
              <a:spcAft>
                <a:spcPts val="450"/>
              </a:spcAft>
              <a:buNone/>
              <a:defRPr/>
            </a:pPr>
            <a:r>
              <a:rPr lang="en-GB" altLang="en-US" sz="1350">
                <a:solidFill>
                  <a:srgbClr val="000000"/>
                </a:solidFill>
                <a:cs typeface="Tahoma" panose="020B0604030504040204" pitchFamily="34" charset="0"/>
              </a:rPr>
              <a:t>300W</a:t>
            </a:r>
          </a:p>
        </p:txBody>
      </p:sp>
      <p:sp>
        <p:nvSpPr>
          <p:cNvPr id="150539" name="Rectangle 12"/>
          <p:cNvSpPr>
            <a:spLocks noChangeArrowheads="1"/>
          </p:cNvSpPr>
          <p:nvPr/>
        </p:nvSpPr>
        <p:spPr bwMode="auto">
          <a:xfrm>
            <a:off x="5686724" y="4734736"/>
            <a:ext cx="529312" cy="30008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ahoma" panose="020B0604030504040204" pitchFamily="34" charset="0"/>
              </a:defRPr>
            </a:lvl9pPr>
          </a:lstStyle>
          <a:p>
            <a:pPr defTabSz="685800" eaLnBrk="0" fontAlgn="base" hangingPunct="0">
              <a:spcBef>
                <a:spcPct val="0"/>
              </a:spcBef>
              <a:spcAft>
                <a:spcPts val="450"/>
              </a:spcAft>
              <a:buNone/>
              <a:defRPr/>
            </a:pPr>
            <a:r>
              <a:rPr lang="en-GB" altLang="en-US" sz="1350">
                <a:solidFill>
                  <a:srgbClr val="000000"/>
                </a:solidFill>
                <a:cs typeface="Tahoma" panose="020B0604030504040204" pitchFamily="34" charset="0"/>
              </a:rPr>
              <a:t>30W</a:t>
            </a:r>
          </a:p>
        </p:txBody>
      </p:sp>
      <p:sp>
        <p:nvSpPr>
          <p:cNvPr id="150540" name="Rectangle 14"/>
          <p:cNvSpPr>
            <a:spLocks noChangeArrowheads="1"/>
          </p:cNvSpPr>
          <p:nvPr/>
        </p:nvSpPr>
        <p:spPr bwMode="auto">
          <a:xfrm>
            <a:off x="467395" y="2480330"/>
            <a:ext cx="780983" cy="30008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ahoma" panose="020B0604030504040204" pitchFamily="34" charset="0"/>
              </a:defRPr>
            </a:lvl9pPr>
          </a:lstStyle>
          <a:p>
            <a:pPr defTabSz="685800" eaLnBrk="0" fontAlgn="base" hangingPunct="0">
              <a:spcBef>
                <a:spcPct val="0"/>
              </a:spcBef>
              <a:spcAft>
                <a:spcPts val="450"/>
              </a:spcAft>
              <a:buNone/>
              <a:defRPr/>
            </a:pPr>
            <a:r>
              <a:rPr lang="en-GB" altLang="en-US" sz="1350">
                <a:solidFill>
                  <a:srgbClr val="000000"/>
                </a:solidFill>
                <a:cs typeface="Tahoma" panose="020B0604030504040204" pitchFamily="34" charset="0"/>
              </a:rPr>
              <a:t>40-75W</a:t>
            </a:r>
          </a:p>
        </p:txBody>
      </p:sp>
      <p:sp>
        <p:nvSpPr>
          <p:cNvPr id="150541" name="Rectangle 15"/>
          <p:cNvSpPr>
            <a:spLocks noChangeArrowheads="1"/>
          </p:cNvSpPr>
          <p:nvPr/>
        </p:nvSpPr>
        <p:spPr bwMode="auto">
          <a:xfrm>
            <a:off x="2411686" y="2473186"/>
            <a:ext cx="970137" cy="30008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ahoma" panose="020B0604030504040204" pitchFamily="34" charset="0"/>
              </a:defRPr>
            </a:lvl9pPr>
          </a:lstStyle>
          <a:p>
            <a:pPr defTabSz="685800" eaLnBrk="0" fontAlgn="base" hangingPunct="0">
              <a:spcBef>
                <a:spcPct val="0"/>
              </a:spcBef>
              <a:spcAft>
                <a:spcPts val="450"/>
              </a:spcAft>
              <a:buNone/>
              <a:defRPr/>
            </a:pPr>
            <a:r>
              <a:rPr lang="en-GB" altLang="en-US" sz="1350">
                <a:solidFill>
                  <a:srgbClr val="000000"/>
                </a:solidFill>
                <a:cs typeface="Tahoma" panose="020B0604030504040204" pitchFamily="34" charset="0"/>
              </a:rPr>
              <a:t>200-350W</a:t>
            </a:r>
          </a:p>
        </p:txBody>
      </p:sp>
      <p:sp>
        <p:nvSpPr>
          <p:cNvPr id="150542" name="Rectangle 16"/>
          <p:cNvSpPr>
            <a:spLocks noChangeArrowheads="1"/>
          </p:cNvSpPr>
          <p:nvPr/>
        </p:nvSpPr>
        <p:spPr bwMode="auto">
          <a:xfrm>
            <a:off x="3870201" y="4741327"/>
            <a:ext cx="623889" cy="30008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ahoma" panose="020B0604030504040204" pitchFamily="34" charset="0"/>
              </a:defRPr>
            </a:lvl9pPr>
          </a:lstStyle>
          <a:p>
            <a:pPr defTabSz="685800" eaLnBrk="0" fontAlgn="base" hangingPunct="0">
              <a:spcBef>
                <a:spcPct val="0"/>
              </a:spcBef>
              <a:spcAft>
                <a:spcPts val="450"/>
              </a:spcAft>
              <a:buNone/>
              <a:defRPr/>
            </a:pPr>
            <a:r>
              <a:rPr lang="en-GB" altLang="en-US" sz="1350">
                <a:solidFill>
                  <a:srgbClr val="000000"/>
                </a:solidFill>
                <a:cs typeface="Tahoma" panose="020B0604030504040204" pitchFamily="34" charset="0"/>
              </a:rPr>
              <a:t>300W</a:t>
            </a:r>
          </a:p>
        </p:txBody>
      </p:sp>
      <p:sp>
        <p:nvSpPr>
          <p:cNvPr id="150543" name="Rectangle 19"/>
          <p:cNvSpPr>
            <a:spLocks noChangeArrowheads="1"/>
          </p:cNvSpPr>
          <p:nvPr/>
        </p:nvSpPr>
        <p:spPr bwMode="auto">
          <a:xfrm>
            <a:off x="5234657" y="2480330"/>
            <a:ext cx="623889" cy="30008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ahoma" panose="020B0604030504040204" pitchFamily="34" charset="0"/>
              </a:defRPr>
            </a:lvl9pPr>
          </a:lstStyle>
          <a:p>
            <a:pPr defTabSz="685800" eaLnBrk="0" fontAlgn="base" hangingPunct="0">
              <a:spcBef>
                <a:spcPct val="0"/>
              </a:spcBef>
              <a:spcAft>
                <a:spcPts val="450"/>
              </a:spcAft>
              <a:buNone/>
              <a:defRPr/>
            </a:pPr>
            <a:r>
              <a:rPr lang="en-GB" altLang="en-US" sz="1350">
                <a:solidFill>
                  <a:srgbClr val="000000"/>
                </a:solidFill>
                <a:cs typeface="Tahoma" panose="020B0604030504040204" pitchFamily="34" charset="0"/>
              </a:rPr>
              <a:t>200W</a:t>
            </a:r>
          </a:p>
        </p:txBody>
      </p:sp>
      <p:pic>
        <p:nvPicPr>
          <p:cNvPr id="150544" name="Picture 17" descr="fan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45" y="3020874"/>
            <a:ext cx="1512094" cy="1512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0545" name="Picture 20" descr="Bucket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1428" y="1187228"/>
            <a:ext cx="1584721" cy="1258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">
            <a:extLst>
              <a:ext uri="{FF2B5EF4-FFF2-40B4-BE49-F238E27FC236}">
                <a16:creationId xmlns:a16="http://schemas.microsoft.com/office/drawing/2014/main" id="{C8D19949-6271-4B88-ABEA-1A513EB973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606212" y="590326"/>
            <a:ext cx="1678434" cy="1258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80C672F-0D2B-4773-8301-E16B180B0345}"/>
              </a:ext>
            </a:extLst>
          </p:cNvPr>
          <p:cNvSpPr txBox="1"/>
          <p:nvPr/>
        </p:nvSpPr>
        <p:spPr>
          <a:xfrm>
            <a:off x="6674072" y="1219738"/>
            <a:ext cx="2503843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Understanding the body temperature thresholds for comfort and heat illness can optimise the design of built  environments and the effectiveness of public health interventions. </a:t>
            </a:r>
          </a:p>
          <a:p>
            <a:endParaRPr lang="en-GB" sz="1400" dirty="0"/>
          </a:p>
          <a:p>
            <a:r>
              <a:rPr lang="en-GB" sz="1400" dirty="0"/>
              <a:t>Understanding the physiological basis of differing vulnerability across the population, can prioritise research and preventative interventions.</a:t>
            </a:r>
          </a:p>
        </p:txBody>
      </p:sp>
    </p:spTree>
    <p:extLst>
      <p:ext uri="{BB962C8B-B14F-4D97-AF65-F5344CB8AC3E}">
        <p14:creationId xmlns:p14="http://schemas.microsoft.com/office/powerpoint/2010/main" val="19922508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4A03BC-FD0C-40D5-B066-C17BA45BA42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07504" y="879562"/>
            <a:ext cx="9036496" cy="4140460"/>
          </a:xfrm>
        </p:spPr>
        <p:txBody>
          <a:bodyPr/>
          <a:lstStyle/>
          <a:p>
            <a:r>
              <a:rPr lang="en-GB" sz="1600" dirty="0"/>
              <a:t>Long term impact of </a:t>
            </a:r>
            <a:r>
              <a:rPr lang="en-GB" sz="1600" u="sng" dirty="0"/>
              <a:t>chronic heat exposure </a:t>
            </a:r>
            <a:r>
              <a:rPr lang="en-GB" sz="1600" dirty="0"/>
              <a:t>on areas such as the metabolic and cardiovascular system. </a:t>
            </a:r>
          </a:p>
          <a:p>
            <a:r>
              <a:rPr lang="en-GB" sz="1600" dirty="0"/>
              <a:t>The potential for humans to adapt to </a:t>
            </a:r>
            <a:r>
              <a:rPr lang="en-GB" sz="1600" u="sng" dirty="0"/>
              <a:t>chronic heat exposure </a:t>
            </a:r>
            <a:r>
              <a:rPr lang="en-GB" sz="1600" dirty="0"/>
              <a:t>over longer periods, particularly vulnerable populations. </a:t>
            </a:r>
          </a:p>
          <a:p>
            <a:r>
              <a:rPr lang="en-GB" sz="1600" u="sng" dirty="0"/>
              <a:t>Individual variability </a:t>
            </a:r>
            <a:r>
              <a:rPr lang="en-GB" sz="1600" dirty="0"/>
              <a:t>in the threat posed by heat.</a:t>
            </a:r>
          </a:p>
          <a:p>
            <a:r>
              <a:rPr lang="en-GB" sz="1600" dirty="0"/>
              <a:t>The interaction between current standards of care in terms of </a:t>
            </a:r>
            <a:r>
              <a:rPr lang="en-GB" sz="1600" u="sng" dirty="0"/>
              <a:t>prescription medication and multi-morbidity</a:t>
            </a:r>
            <a:r>
              <a:rPr lang="en-GB" sz="1600" dirty="0"/>
              <a:t>. </a:t>
            </a:r>
          </a:p>
          <a:p>
            <a:r>
              <a:rPr lang="en-GB" sz="1600" dirty="0"/>
              <a:t>How different physiological and </a:t>
            </a:r>
            <a:r>
              <a:rPr lang="en-GB" sz="1600" u="sng" dirty="0"/>
              <a:t>behavioural vulnerabilities </a:t>
            </a:r>
            <a:r>
              <a:rPr lang="en-GB" sz="1600" dirty="0"/>
              <a:t>interact with one another in extreme heat environments. </a:t>
            </a:r>
          </a:p>
          <a:p>
            <a:r>
              <a:rPr lang="en-GB" sz="1600" dirty="0"/>
              <a:t>The impact of heat stress on </a:t>
            </a:r>
            <a:r>
              <a:rPr lang="en-GB" sz="1600" u="sng" dirty="0"/>
              <a:t>cognitive function </a:t>
            </a:r>
            <a:r>
              <a:rPr lang="en-GB" sz="1600" dirty="0"/>
              <a:t>and the links between heat and mental ill health. </a:t>
            </a:r>
          </a:p>
          <a:p>
            <a:r>
              <a:rPr lang="en-GB" sz="1600" dirty="0"/>
              <a:t>Then relationship between heat and the </a:t>
            </a:r>
            <a:r>
              <a:rPr lang="en-GB" sz="1600" u="sng" dirty="0"/>
              <a:t>immune system</a:t>
            </a:r>
            <a:r>
              <a:rPr lang="en-GB" sz="1600" dirty="0"/>
              <a:t>. </a:t>
            </a:r>
          </a:p>
          <a:p>
            <a:r>
              <a:rPr lang="en-GB" sz="1600" dirty="0"/>
              <a:t>The response of cells to heat stress at the </a:t>
            </a:r>
            <a:r>
              <a:rPr lang="en-GB" sz="1600" u="sng" dirty="0"/>
              <a:t>molecular and biochemical </a:t>
            </a:r>
            <a:r>
              <a:rPr lang="en-GB" sz="1600" dirty="0"/>
              <a:t>levels. </a:t>
            </a:r>
          </a:p>
          <a:p>
            <a:r>
              <a:rPr lang="en-GB" sz="1600" dirty="0"/>
              <a:t>Most effective </a:t>
            </a:r>
            <a:r>
              <a:rPr lang="en-GB" sz="1600" u="sng" dirty="0"/>
              <a:t>cooling strategies</a:t>
            </a:r>
            <a:r>
              <a:rPr lang="en-GB" sz="1600" dirty="0"/>
              <a:t> for those with </a:t>
            </a:r>
            <a:r>
              <a:rPr lang="en-GB" sz="1600" u="sng" dirty="0"/>
              <a:t>various disabilities</a:t>
            </a:r>
            <a:r>
              <a:rPr lang="en-GB" sz="1600" dirty="0"/>
              <a:t>.</a:t>
            </a:r>
          </a:p>
          <a:p>
            <a:r>
              <a:rPr lang="en-GB" sz="1600" dirty="0"/>
              <a:t>More…….</a:t>
            </a:r>
          </a:p>
          <a:p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4FBCD18-B1F3-4596-9CD2-C4D2FB9BC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51470"/>
            <a:ext cx="7704856" cy="648072"/>
          </a:xfrm>
        </p:spPr>
        <p:txBody>
          <a:bodyPr/>
          <a:lstStyle/>
          <a:p>
            <a:r>
              <a:rPr lang="en-GB" sz="3600" dirty="0">
                <a:solidFill>
                  <a:srgbClr val="FF0000"/>
                </a:solidFill>
              </a:rPr>
              <a:t>What we don’t know: research gaps</a:t>
            </a:r>
          </a:p>
        </p:txBody>
      </p:sp>
    </p:spTree>
    <p:extLst>
      <p:ext uri="{BB962C8B-B14F-4D97-AF65-F5344CB8AC3E}">
        <p14:creationId xmlns:p14="http://schemas.microsoft.com/office/powerpoint/2010/main" val="456712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C9F2F34-001E-44AB-A4B3-80B67E73176D}"/>
              </a:ext>
            </a:extLst>
          </p:cNvPr>
          <p:cNvSpPr/>
          <p:nvPr/>
        </p:nvSpPr>
        <p:spPr>
          <a:xfrm>
            <a:off x="74452" y="1448365"/>
            <a:ext cx="65175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i="1" dirty="0">
                <a:latin typeface="Foundry Sterling Demi"/>
              </a:rPr>
              <a:t>The path to comprehensive solutions requires collaborative, integrated action by politicians, policy makers, epidemiologists, engineers, architects, climate change scientists, behavioural psychologists, healthcare professionals, botanists and, physiologists - to provide a fundamental understanding of what humans can tolerate and what needs to be achieved.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DD8170A-8A49-4D14-80F4-0D0E8B7C7A85}"/>
              </a:ext>
            </a:extLst>
          </p:cNvPr>
          <p:cNvSpPr/>
          <p:nvPr/>
        </p:nvSpPr>
        <p:spPr>
          <a:xfrm>
            <a:off x="406188" y="335969"/>
            <a:ext cx="61926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Human centred </a:t>
            </a:r>
            <a:r>
              <a:rPr lang="en-GB" b="1" u="sng" dirty="0">
                <a:solidFill>
                  <a:srgbClr val="FF0000"/>
                </a:solidFill>
              </a:rPr>
              <a:t>multi-stakeholder</a:t>
            </a:r>
            <a:r>
              <a:rPr lang="en-GB" dirty="0"/>
              <a:t> heat resilience strategy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B3334E-87AF-4D7C-9AF5-6C750F8DA0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2300" y="1059582"/>
            <a:ext cx="2467248" cy="330810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4A03BC-FD0C-40D5-B066-C17BA45BA42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07504" y="879562"/>
            <a:ext cx="8928992" cy="3852428"/>
          </a:xfrm>
        </p:spPr>
        <p:txBody>
          <a:bodyPr/>
          <a:lstStyle/>
          <a:p>
            <a:endParaRPr lang="en-GB" dirty="0"/>
          </a:p>
          <a:p>
            <a:r>
              <a:rPr lang="en-GB" dirty="0"/>
              <a:t>Strengthening the </a:t>
            </a:r>
            <a:r>
              <a:rPr lang="en-GB" u="sng" dirty="0"/>
              <a:t>regulatory framework </a:t>
            </a:r>
            <a:r>
              <a:rPr lang="en-GB" dirty="0"/>
              <a:t>and incentives for improving the energy efficiency and thermal performance of new and existing buildings. </a:t>
            </a:r>
          </a:p>
          <a:p>
            <a:r>
              <a:rPr lang="en-GB" dirty="0"/>
              <a:t>Increasing </a:t>
            </a:r>
            <a:r>
              <a:rPr lang="en-GB" u="sng" dirty="0"/>
              <a:t>public awareness </a:t>
            </a:r>
            <a:r>
              <a:rPr lang="en-GB" dirty="0"/>
              <a:t>and engagement on the risks and benefits of heat resilience countermeasures. </a:t>
            </a:r>
          </a:p>
          <a:p>
            <a:r>
              <a:rPr lang="en-GB" dirty="0"/>
              <a:t>Supporting the </a:t>
            </a:r>
            <a:r>
              <a:rPr lang="en-GB" u="sng" dirty="0"/>
              <a:t>development and deployment </a:t>
            </a:r>
            <a:r>
              <a:rPr lang="en-GB" dirty="0"/>
              <a:t>of low-carbon and sustainable cooling solutions.</a:t>
            </a:r>
          </a:p>
          <a:p>
            <a:r>
              <a:rPr lang="en-GB" dirty="0"/>
              <a:t>Enhancing the monitoring and </a:t>
            </a:r>
            <a:r>
              <a:rPr lang="en-GB" u="sng" dirty="0"/>
              <a:t>evaluation</a:t>
            </a:r>
            <a:r>
              <a:rPr lang="en-GB" dirty="0"/>
              <a:t> of the impacts and effectiveness of heat resilience policies and programmes.</a:t>
            </a:r>
          </a:p>
          <a:p>
            <a:r>
              <a:rPr lang="en-GB" dirty="0"/>
              <a:t>Learning from other countries and cities represented in </a:t>
            </a:r>
            <a:r>
              <a:rPr lang="en-GB" u="sng" dirty="0"/>
              <a:t>international heat networks </a:t>
            </a:r>
            <a:r>
              <a:rPr lang="en-GB" dirty="0"/>
              <a:t>about how to build more heat resilient systems and populations.</a:t>
            </a:r>
          </a:p>
          <a:p>
            <a:r>
              <a:rPr lang="en-GB" u="sng" dirty="0"/>
              <a:t>Expanding physiological research </a:t>
            </a:r>
            <a:r>
              <a:rPr lang="en-GB" dirty="0"/>
              <a:t>to strengthen the public heath preparedness and response as it relates to groups and individuals most vulnerable to extreme heat.</a:t>
            </a:r>
          </a:p>
          <a:p>
            <a:r>
              <a:rPr lang="en-GB" u="sng" dirty="0"/>
              <a:t>Better understanding </a:t>
            </a:r>
            <a:r>
              <a:rPr lang="en-GB" dirty="0"/>
              <a:t>the intersectional nature of the impact of extreme heat. </a:t>
            </a:r>
          </a:p>
          <a:p>
            <a:r>
              <a:rPr lang="en-GB" u="sng" dirty="0"/>
              <a:t>Better understanding </a:t>
            </a:r>
            <a:r>
              <a:rPr lang="en-GB" dirty="0"/>
              <a:t>the impact of prolonged exposure to extreme heat in a variety of real-world settings. 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4FBCD18-B1F3-4596-9CD2-C4D2FB9BC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51470"/>
            <a:ext cx="7704856" cy="648072"/>
          </a:xfrm>
        </p:spPr>
        <p:txBody>
          <a:bodyPr/>
          <a:lstStyle/>
          <a:p>
            <a:r>
              <a:rPr lang="en-GB" sz="3600" dirty="0">
                <a:solidFill>
                  <a:srgbClr val="FF0000"/>
                </a:solidFill>
              </a:rPr>
              <a:t>What we don’t have: policy gaps</a:t>
            </a:r>
          </a:p>
        </p:txBody>
      </p:sp>
    </p:spTree>
    <p:extLst>
      <p:ext uri="{BB962C8B-B14F-4D97-AF65-F5344CB8AC3E}">
        <p14:creationId xmlns:p14="http://schemas.microsoft.com/office/powerpoint/2010/main" val="3409914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xfrm>
            <a:off x="121228" y="915566"/>
            <a:ext cx="8901544" cy="792088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A human-centred multi-stakeholder heat resilience strategy, founded on an understanding of how the human body works, that coordinates governments, businesses and communities across the UK to improve resilience to heat. </a:t>
            </a:r>
            <a:endParaRPr lang="en-GB" b="1" dirty="0">
              <a:latin typeface="Aptos" panose="020B00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9512" y="51470"/>
            <a:ext cx="5194921" cy="699542"/>
          </a:xfrm>
        </p:spPr>
        <p:txBody>
          <a:bodyPr/>
          <a:lstStyle/>
          <a:p>
            <a:r>
              <a:rPr lang="en-GB" dirty="0">
                <a:solidFill>
                  <a:srgbClr val="FF0000"/>
                </a:solidFill>
                <a:latin typeface="Aptos" panose="020B0004020202020204" pitchFamily="34" charset="0"/>
              </a:rPr>
              <a:t>What do we need?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6E965D1-E1DD-4141-AE6E-9B98EA495223}"/>
              </a:ext>
            </a:extLst>
          </p:cNvPr>
          <p:cNvSpPr txBox="1">
            <a:spLocks/>
          </p:cNvSpPr>
          <p:nvPr/>
        </p:nvSpPr>
        <p:spPr>
          <a:xfrm>
            <a:off x="93780" y="1275606"/>
            <a:ext cx="8928992" cy="2571750"/>
          </a:xfrm>
          <a:prstGeom prst="rect">
            <a:avLst/>
          </a:prstGeom>
        </p:spPr>
        <p:txBody>
          <a:bodyPr vert="horz" lIns="0" tIns="0" rIns="0" bIns="0" numCol="1" spcCol="144000"/>
          <a:lstStyle>
            <a:lvl1pPr marL="342900" indent="-342900" algn="l" defTabSz="914400" rtl="0" eaLnBrk="1" latinLnBrk="0" hangingPunct="1">
              <a:spcBef>
                <a:spcPct val="20000"/>
              </a:spcBef>
              <a:buSzPct val="100000"/>
              <a:buFontTx/>
              <a:buBlip>
                <a:blip r:embed="rId2"/>
              </a:buBlip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Arial" pitchFamily="34" charset="0"/>
              <a:buChar char="–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Arial" pitchFamily="34" charset="0"/>
              <a:buChar char="»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  <a:p>
            <a:pPr marL="0" indent="0">
              <a:buNone/>
            </a:pPr>
            <a:r>
              <a:rPr lang="en-GB" b="1" dirty="0"/>
              <a:t>Recommendation 1.</a:t>
            </a:r>
            <a:r>
              <a:rPr lang="en-GB" dirty="0"/>
              <a:t> </a:t>
            </a:r>
            <a:r>
              <a:rPr lang="en-GB" b="1" dirty="0"/>
              <a:t>Establish a </a:t>
            </a:r>
            <a:r>
              <a:rPr lang="en-GB" b="1" i="1" dirty="0"/>
              <a:t>Heat Adaptation Research Exchange Taskforce</a:t>
            </a:r>
            <a:r>
              <a:rPr lang="en-GB" b="1" dirty="0"/>
              <a:t> </a:t>
            </a:r>
            <a:r>
              <a:rPr lang="en-GB" dirty="0"/>
              <a:t>to tackle research gaps and increase the speed of research translation into policy and action. 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b="1" dirty="0"/>
              <a:t>Recommendation 2.</a:t>
            </a:r>
            <a:r>
              <a:rPr lang="en-GB" dirty="0"/>
              <a:t> </a:t>
            </a:r>
            <a:r>
              <a:rPr lang="en-GB" b="1" dirty="0"/>
              <a:t>Form a </a:t>
            </a:r>
            <a:r>
              <a:rPr lang="en-GB" b="1" i="1" dirty="0"/>
              <a:t>Human Centred Climate Adaptation Design and Planning Institute </a:t>
            </a:r>
            <a:r>
              <a:rPr lang="en-GB" dirty="0"/>
              <a:t>to accelerate the adaptation of the built environment to higher temperatures. 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b="1" dirty="0"/>
              <a:t>Recommendation 3.</a:t>
            </a:r>
            <a:r>
              <a:rPr lang="en-GB" dirty="0"/>
              <a:t> </a:t>
            </a:r>
            <a:r>
              <a:rPr lang="en-GB" b="1" dirty="0"/>
              <a:t>Require employers to develop a physiologically-informed plan for workers </a:t>
            </a:r>
            <a:r>
              <a:rPr lang="en-GB" dirty="0"/>
              <a:t>during extreme heat events to protect health. Introduce statutory guidance on maximum temperatures for different levels of activity.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b="1" dirty="0"/>
              <a:t>Recommendation 4.</a:t>
            </a:r>
            <a:r>
              <a:rPr lang="en-GB" dirty="0"/>
              <a:t> </a:t>
            </a:r>
            <a:r>
              <a:rPr lang="en-GB" b="1" dirty="0"/>
              <a:t>Deliver a public health campaign and expanded early warning systems </a:t>
            </a:r>
            <a:r>
              <a:rPr lang="en-GB" dirty="0"/>
              <a:t>focused on supporting vulnerable groups to improve their long-term resilience to heat and preparedness for heatwaves.</a:t>
            </a:r>
          </a:p>
        </p:txBody>
      </p:sp>
    </p:spTree>
    <p:extLst>
      <p:ext uri="{BB962C8B-B14F-4D97-AF65-F5344CB8AC3E}">
        <p14:creationId xmlns:p14="http://schemas.microsoft.com/office/powerpoint/2010/main" val="2537886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Physoc PowerPoint Template">
  <a:themeElements>
    <a:clrScheme name="PhySoc">
      <a:dk1>
        <a:srgbClr val="00274C"/>
      </a:dk1>
      <a:lt1>
        <a:sysClr val="window" lastClr="FFFFFF"/>
      </a:lt1>
      <a:dk2>
        <a:srgbClr val="00274C"/>
      </a:dk2>
      <a:lt2>
        <a:srgbClr val="FFFFFF"/>
      </a:lt2>
      <a:accent1>
        <a:srgbClr val="0095D6"/>
      </a:accent1>
      <a:accent2>
        <a:srgbClr val="707277"/>
      </a:accent2>
      <a:accent3>
        <a:srgbClr val="5A245A"/>
      </a:accent3>
      <a:accent4>
        <a:srgbClr val="B4A76C"/>
      </a:accent4>
      <a:accent5>
        <a:srgbClr val="009AA6"/>
      </a:accent5>
      <a:accent6>
        <a:srgbClr val="F7AC46"/>
      </a:accent6>
      <a:hlink>
        <a:srgbClr val="0098DB"/>
      </a:hlink>
      <a:folHlink>
        <a:srgbClr val="F7AC4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hysoc Template.potx" id="{03F133B2-EADD-4C75-A5C1-D3674C7A14D1}" vid="{DD8B75DE-82B2-4DD0-A646-147CC2617AD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icture xmlns="75846f2b-0b3f-4ae3-b153-8dd03505c6a8">
      <Url xsi:nil="true"/>
      <Description xsi:nil="true"/>
    </Picture>
    <_ip_UnifiedCompliancePolicyUIAction xmlns="http://schemas.microsoft.com/sharepoint/v3" xsi:nil="true"/>
    <_ip_UnifiedCompliancePolicyProperties xmlns="http://schemas.microsoft.com/sharepoint/v3" xsi:nil="true"/>
    <_Flow_SignoffStatus xmlns="75846f2b-0b3f-4ae3-b153-8dd03505c6a8" xsi:nil="true"/>
    <pic xmlns="75846f2b-0b3f-4ae3-b153-8dd03505c6a8" xsi:nil="true"/>
    <lcf76f155ced4ddcb4097134ff3c332f xmlns="75846f2b-0b3f-4ae3-b153-8dd03505c6a8">
      <Terms xmlns="http://schemas.microsoft.com/office/infopath/2007/PartnerControls"/>
    </lcf76f155ced4ddcb4097134ff3c332f>
    <TaxCatchAll xmlns="ab90e4f0-ce66-4f9b-a579-fd8e66181438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2603BBE6E73B44AD60312FFA5D25D9" ma:contentTypeVersion="26" ma:contentTypeDescription="Create a new document." ma:contentTypeScope="" ma:versionID="5c2f3726200a9c3bb381fd75428bce95">
  <xsd:schema xmlns:xsd="http://www.w3.org/2001/XMLSchema" xmlns:xs="http://www.w3.org/2001/XMLSchema" xmlns:p="http://schemas.microsoft.com/office/2006/metadata/properties" xmlns:ns1="http://schemas.microsoft.com/sharepoint/v3" xmlns:ns2="75846f2b-0b3f-4ae3-b153-8dd03505c6a8" xmlns:ns3="ab90e4f0-ce66-4f9b-a579-fd8e66181438" targetNamespace="http://schemas.microsoft.com/office/2006/metadata/properties" ma:root="true" ma:fieldsID="1e70e48b8f4ac99b881b196519c8face" ns1:_="" ns2:_="" ns3:_="">
    <xsd:import namespace="http://schemas.microsoft.com/sharepoint/v3"/>
    <xsd:import namespace="75846f2b-0b3f-4ae3-b153-8dd03505c6a8"/>
    <xsd:import namespace="ab90e4f0-ce66-4f9b-a579-fd8e661814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Picture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_Flow_SignoffStatus" minOccurs="0"/>
                <xsd:element ref="ns1:_ip_UnifiedCompliancePolicyProperties" minOccurs="0"/>
                <xsd:element ref="ns1:_ip_UnifiedCompliancePolicyUIAction" minOccurs="0"/>
                <xsd:element ref="ns2:MediaLengthInSeconds" minOccurs="0"/>
                <xsd:element ref="ns2:pic" minOccurs="0"/>
                <xsd:element ref="ns3:TaxCatchAll" minOccurs="0"/>
                <xsd:element ref="ns2:lcf76f155ced4ddcb4097134ff3c332f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2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3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846f2b-0b3f-4ae3-b153-8dd03505c6a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Picture" ma:index="16" nillable="true" ma:displayName="Picture" ma:format="Image" ma:internalName="Pictur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1" nillable="true" ma:displayName="Sign-off status" ma:internalName="Sign_x002d_off_x0020_status">
      <xsd:simpleType>
        <xsd:restriction base="dms:Text"/>
      </xsd:simpleType>
    </xsd:element>
    <xsd:element name="MediaLengthInSeconds" ma:index="24" nillable="true" ma:displayName="Length (seconds)" ma:internalName="MediaLengthInSeconds" ma:readOnly="true">
      <xsd:simpleType>
        <xsd:restriction base="dms:Unknown"/>
      </xsd:simpleType>
    </xsd:element>
    <xsd:element name="pic" ma:index="25" nillable="true" ma:displayName="pic" ma:format="Thumbnail" ma:internalName="pic">
      <xsd:simpleType>
        <xsd:restriction base="dms:Unknown"/>
      </xsd:simpleType>
    </xsd:element>
    <xsd:element name="lcf76f155ced4ddcb4097134ff3c332f" ma:index="28" nillable="true" ma:taxonomy="true" ma:internalName="lcf76f155ced4ddcb4097134ff3c332f" ma:taxonomyFieldName="MediaServiceImageTags" ma:displayName="Image Tags" ma:readOnly="false" ma:fieldId="{5cf76f15-5ced-4ddc-b409-7134ff3c332f}" ma:taxonomyMulti="true" ma:sspId="5a9f0992-2a12-4a80-b690-e15c0ecaee6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9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90e4f0-ce66-4f9b-a579-fd8e66181438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6" nillable="true" ma:displayName="Taxonomy Catch All Column" ma:hidden="true" ma:list="{3a5d8462-a23e-4fd0-8141-4c7f56636355}" ma:internalName="TaxCatchAll" ma:showField="CatchAllData" ma:web="ab90e4f0-ce66-4f9b-a579-fd8e661814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FADC9C8-2D33-48BB-8924-BD87FD1C8830}">
  <ds:schemaRefs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schemas.microsoft.com/office/2006/metadata/properties"/>
    <ds:schemaRef ds:uri="ab90e4f0-ce66-4f9b-a579-fd8e66181438"/>
    <ds:schemaRef ds:uri="http://purl.org/dc/terms/"/>
    <ds:schemaRef ds:uri="75846f2b-0b3f-4ae3-b153-8dd03505c6a8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3084EC3F-AA1A-48CF-B097-3866ED95D3F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5846f2b-0b3f-4ae3-b153-8dd03505c6a8"/>
    <ds:schemaRef ds:uri="ab90e4f0-ce66-4f9b-a579-fd8e6618143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B462059-3003-425D-8F5F-55DDCFBE9D7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Physoc Template</Template>
  <TotalTime>7</TotalTime>
  <Words>757</Words>
  <Application>Microsoft Office PowerPoint</Application>
  <PresentationFormat>On-screen Show (16:9)</PresentationFormat>
  <Paragraphs>91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Aptos</vt:lpstr>
      <vt:lpstr>Arial</vt:lpstr>
      <vt:lpstr>Calibri</vt:lpstr>
      <vt:lpstr>Foundry Sterling Demi</vt:lpstr>
      <vt:lpstr>Tahoma</vt:lpstr>
      <vt:lpstr>Times New Roman</vt:lpstr>
      <vt:lpstr>Physoc PowerPoint Template</vt:lpstr>
      <vt:lpstr>What is the role of physiology in evidencing a national Heat Resilience Strategy?</vt:lpstr>
      <vt:lpstr>PowerPoint Presentation</vt:lpstr>
      <vt:lpstr>What we know</vt:lpstr>
      <vt:lpstr>What we know: cooling equipment &amp; powers</vt:lpstr>
      <vt:lpstr>What we don’t know: research gaps</vt:lpstr>
      <vt:lpstr>PowerPoint Presentation</vt:lpstr>
      <vt:lpstr>What we don’t have: policy gaps</vt:lpstr>
      <vt:lpstr>What do we need?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</dc:title>
  <dc:creator>Tom Addison</dc:creator>
  <cp:lastModifiedBy>Science in Parliament</cp:lastModifiedBy>
  <cp:revision>32</cp:revision>
  <dcterms:created xsi:type="dcterms:W3CDTF">2023-11-13T16:46:37Z</dcterms:created>
  <dcterms:modified xsi:type="dcterms:W3CDTF">2023-11-20T17:04:06Z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0x0101000B2603BBE6E73B44AD60312FFA5D25D9</vt:lpwstr>
  </property>
</Properties>
</file>