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71" r:id="rId2"/>
    <p:sldId id="272" r:id="rId3"/>
    <p:sldId id="257" r:id="rId4"/>
    <p:sldId id="270" r:id="rId5"/>
    <p:sldId id="273" r:id="rId6"/>
    <p:sldId id="259" r:id="rId7"/>
    <p:sldId id="274" r:id="rId8"/>
    <p:sldId id="276" r:id="rId9"/>
    <p:sldId id="277" r:id="rId10"/>
    <p:sldId id="275" r:id="rId11"/>
    <p:sldId id="278" r:id="rId12"/>
    <p:sldId id="285" r:id="rId13"/>
    <p:sldId id="279" r:id="rId14"/>
    <p:sldId id="282" r:id="rId15"/>
    <p:sldId id="281" r:id="rId16"/>
    <p:sldId id="280"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1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81429"/>
  </p:normalViewPr>
  <p:slideViewPr>
    <p:cSldViewPr snapToGrid="0">
      <p:cViewPr varScale="1">
        <p:scale>
          <a:sx n="103" d="100"/>
          <a:sy n="103" d="100"/>
        </p:scale>
        <p:origin x="23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58B5FC-36C3-1249-B067-AD005FFAEE92}" type="datetimeFigureOut">
              <a:rPr lang="en-US" smtClean="0"/>
              <a:t>11/16/23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03DE33-4B11-144B-BA98-C116A8115C18}" type="slidenum">
              <a:rPr lang="en-US" smtClean="0"/>
              <a:t>‹#›</a:t>
            </a:fld>
            <a:endParaRPr lang="en-US"/>
          </a:p>
        </p:txBody>
      </p:sp>
    </p:spTree>
    <p:extLst>
      <p:ext uri="{BB962C8B-B14F-4D97-AF65-F5344CB8AC3E}">
        <p14:creationId xmlns:p14="http://schemas.microsoft.com/office/powerpoint/2010/main" val="2793169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just a polite reminder of why we are here today. 2023 is by far the warmest year on record globally</a:t>
            </a:r>
          </a:p>
        </p:txBody>
      </p:sp>
      <p:sp>
        <p:nvSpPr>
          <p:cNvPr id="4" name="Slide Number Placeholder 3"/>
          <p:cNvSpPr>
            <a:spLocks noGrp="1"/>
          </p:cNvSpPr>
          <p:nvPr>
            <p:ph type="sldNum" sz="quarter" idx="5"/>
          </p:nvPr>
        </p:nvSpPr>
        <p:spPr/>
        <p:txBody>
          <a:bodyPr/>
          <a:lstStyle/>
          <a:p>
            <a:fld id="{3E03DE33-4B11-144B-BA98-C116A8115C18}" type="slidenum">
              <a:rPr lang="en-US" smtClean="0"/>
              <a:t>1</a:t>
            </a:fld>
            <a:endParaRPr lang="en-US"/>
          </a:p>
        </p:txBody>
      </p:sp>
    </p:spTree>
    <p:extLst>
      <p:ext uri="{BB962C8B-B14F-4D97-AF65-F5344CB8AC3E}">
        <p14:creationId xmlns:p14="http://schemas.microsoft.com/office/powerpoint/2010/main" val="20109620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there are inequalities related to deprivation as well as disability or ethnicity, which often overlap with deprivation. The most deprived are more likely to suffer from </a:t>
            </a:r>
            <a:r>
              <a:rPr lang="en-US" dirty="0" err="1"/>
              <a:t>longterm</a:t>
            </a:r>
            <a:r>
              <a:rPr lang="en-US" dirty="0"/>
              <a:t> conditions that increase their vulnerability and also have fewer resources to respond adequately, e.g., they live in overcrowded dwellings, which are poorly ventilated and overheat and lack access to green space that reduce temperature.</a:t>
            </a:r>
          </a:p>
        </p:txBody>
      </p:sp>
      <p:sp>
        <p:nvSpPr>
          <p:cNvPr id="4" name="Slide Number Placeholder 3"/>
          <p:cNvSpPr>
            <a:spLocks noGrp="1"/>
          </p:cNvSpPr>
          <p:nvPr>
            <p:ph type="sldNum" sz="quarter" idx="5"/>
          </p:nvPr>
        </p:nvSpPr>
        <p:spPr/>
        <p:txBody>
          <a:bodyPr/>
          <a:lstStyle/>
          <a:p>
            <a:fld id="{3E03DE33-4B11-144B-BA98-C116A8115C18}" type="slidenum">
              <a:rPr lang="en-US" smtClean="0"/>
              <a:t>10</a:t>
            </a:fld>
            <a:endParaRPr lang="en-US"/>
          </a:p>
        </p:txBody>
      </p:sp>
    </p:spTree>
    <p:extLst>
      <p:ext uri="{BB962C8B-B14F-4D97-AF65-F5344CB8AC3E}">
        <p14:creationId xmlns:p14="http://schemas.microsoft.com/office/powerpoint/2010/main" val="2335736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thus, unexpected that we see a deprivation gradient in heat-related mortality and those in urban areas are also more susceptible due to the built environment</a:t>
            </a:r>
          </a:p>
        </p:txBody>
      </p:sp>
      <p:sp>
        <p:nvSpPr>
          <p:cNvPr id="4" name="Slide Number Placeholder 3"/>
          <p:cNvSpPr>
            <a:spLocks noGrp="1"/>
          </p:cNvSpPr>
          <p:nvPr>
            <p:ph type="sldNum" sz="quarter" idx="5"/>
          </p:nvPr>
        </p:nvSpPr>
        <p:spPr/>
        <p:txBody>
          <a:bodyPr/>
          <a:lstStyle/>
          <a:p>
            <a:fld id="{3E03DE33-4B11-144B-BA98-C116A8115C18}" type="slidenum">
              <a:rPr lang="en-US" smtClean="0"/>
              <a:t>11</a:t>
            </a:fld>
            <a:endParaRPr lang="en-US"/>
          </a:p>
        </p:txBody>
      </p:sp>
    </p:spTree>
    <p:extLst>
      <p:ext uri="{BB962C8B-B14F-4D97-AF65-F5344CB8AC3E}">
        <p14:creationId xmlns:p14="http://schemas.microsoft.com/office/powerpoint/2010/main" val="19859630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adaptation is limited and if we cross the threshold of adaptation intolerable risk and catastrophic impacts will be experienced, especially by the most vulnerable among us</a:t>
            </a:r>
          </a:p>
        </p:txBody>
      </p:sp>
      <p:sp>
        <p:nvSpPr>
          <p:cNvPr id="4" name="Slide Number Placeholder 3"/>
          <p:cNvSpPr>
            <a:spLocks noGrp="1"/>
          </p:cNvSpPr>
          <p:nvPr>
            <p:ph type="sldNum" sz="quarter" idx="5"/>
          </p:nvPr>
        </p:nvSpPr>
        <p:spPr/>
        <p:txBody>
          <a:bodyPr/>
          <a:lstStyle/>
          <a:p>
            <a:fld id="{3E03DE33-4B11-144B-BA98-C116A8115C18}" type="slidenum">
              <a:rPr lang="en-US" smtClean="0"/>
              <a:t>12</a:t>
            </a:fld>
            <a:endParaRPr lang="en-US"/>
          </a:p>
        </p:txBody>
      </p:sp>
    </p:spTree>
    <p:extLst>
      <p:ext uri="{BB962C8B-B14F-4D97-AF65-F5344CB8AC3E}">
        <p14:creationId xmlns:p14="http://schemas.microsoft.com/office/powerpoint/2010/main" val="27658207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Therefore mitigation is critical and climate actions have important health co-benefits as illustrated in this complex picture.</a:t>
            </a:r>
          </a:p>
        </p:txBody>
      </p:sp>
      <p:sp>
        <p:nvSpPr>
          <p:cNvPr id="4" name="Slide Number Placeholder 3"/>
          <p:cNvSpPr>
            <a:spLocks noGrp="1"/>
          </p:cNvSpPr>
          <p:nvPr>
            <p:ph type="sldNum" sz="quarter" idx="5"/>
          </p:nvPr>
        </p:nvSpPr>
        <p:spPr/>
        <p:txBody>
          <a:bodyPr/>
          <a:lstStyle/>
          <a:p>
            <a:fld id="{3E03DE33-4B11-144B-BA98-C116A8115C18}" type="slidenum">
              <a:rPr lang="en-US" smtClean="0"/>
              <a:t>13</a:t>
            </a:fld>
            <a:endParaRPr lang="en-US"/>
          </a:p>
        </p:txBody>
      </p:sp>
    </p:spTree>
    <p:extLst>
      <p:ext uri="{BB962C8B-B14F-4D97-AF65-F5344CB8AC3E}">
        <p14:creationId xmlns:p14="http://schemas.microsoft.com/office/powerpoint/2010/main" val="4051304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most recent progress report from the UK CCC highlighted how we are ill prepared as country across all sectors as shown by the predominance of red and orange indicators in this figure. </a:t>
            </a:r>
          </a:p>
        </p:txBody>
      </p:sp>
      <p:sp>
        <p:nvSpPr>
          <p:cNvPr id="4" name="Slide Number Placeholder 3"/>
          <p:cNvSpPr>
            <a:spLocks noGrp="1"/>
          </p:cNvSpPr>
          <p:nvPr>
            <p:ph type="sldNum" sz="quarter" idx="5"/>
          </p:nvPr>
        </p:nvSpPr>
        <p:spPr/>
        <p:txBody>
          <a:bodyPr/>
          <a:lstStyle/>
          <a:p>
            <a:fld id="{3E03DE33-4B11-144B-BA98-C116A8115C18}" type="slidenum">
              <a:rPr lang="en-US" smtClean="0"/>
              <a:t>14</a:t>
            </a:fld>
            <a:endParaRPr lang="en-US"/>
          </a:p>
        </p:txBody>
      </p:sp>
    </p:spTree>
    <p:extLst>
      <p:ext uri="{BB962C8B-B14F-4D97-AF65-F5344CB8AC3E}">
        <p14:creationId xmlns:p14="http://schemas.microsoft.com/office/powerpoint/2010/main" val="1306508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CCC also proposed the 10 principles of adaptation that should be at the core of the UK response if we are to protect our population and country from the worst impact of climate change and ensure our prosperity in the future climate </a:t>
            </a:r>
          </a:p>
        </p:txBody>
      </p:sp>
      <p:sp>
        <p:nvSpPr>
          <p:cNvPr id="4" name="Slide Number Placeholder 3"/>
          <p:cNvSpPr>
            <a:spLocks noGrp="1"/>
          </p:cNvSpPr>
          <p:nvPr>
            <p:ph type="sldNum" sz="quarter" idx="5"/>
          </p:nvPr>
        </p:nvSpPr>
        <p:spPr/>
        <p:txBody>
          <a:bodyPr/>
          <a:lstStyle/>
          <a:p>
            <a:fld id="{3E03DE33-4B11-144B-BA98-C116A8115C18}" type="slidenum">
              <a:rPr lang="en-US" smtClean="0"/>
              <a:t>15</a:t>
            </a:fld>
            <a:endParaRPr lang="en-US"/>
          </a:p>
        </p:txBody>
      </p:sp>
    </p:spTree>
    <p:extLst>
      <p:ext uri="{BB962C8B-B14F-4D97-AF65-F5344CB8AC3E}">
        <p14:creationId xmlns:p14="http://schemas.microsoft.com/office/powerpoint/2010/main" val="6253503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there is a key message is that the climate crisis is a health crisis. </a:t>
            </a:r>
          </a:p>
          <a:p>
            <a:r>
              <a:rPr lang="en-US" dirty="0"/>
              <a:t>Besides responding at national level by enacting the recommendations of the CCC, we hope to see a strong UK voice at COP28 advocating for health to be at the center of </a:t>
            </a:r>
            <a:r>
              <a:rPr lang="en-US"/>
              <a:t>the negotiations.</a:t>
            </a:r>
            <a:endParaRPr lang="en-US" dirty="0"/>
          </a:p>
        </p:txBody>
      </p:sp>
      <p:sp>
        <p:nvSpPr>
          <p:cNvPr id="4" name="Slide Number Placeholder 3"/>
          <p:cNvSpPr>
            <a:spLocks noGrp="1"/>
          </p:cNvSpPr>
          <p:nvPr>
            <p:ph type="sldNum" sz="quarter" idx="5"/>
          </p:nvPr>
        </p:nvSpPr>
        <p:spPr/>
        <p:txBody>
          <a:bodyPr/>
          <a:lstStyle/>
          <a:p>
            <a:fld id="{3E03DE33-4B11-144B-BA98-C116A8115C18}" type="slidenum">
              <a:rPr lang="en-US" smtClean="0"/>
              <a:t>16</a:t>
            </a:fld>
            <a:endParaRPr lang="en-US"/>
          </a:p>
        </p:txBody>
      </p:sp>
    </p:spTree>
    <p:extLst>
      <p:ext uri="{BB962C8B-B14F-4D97-AF65-F5344CB8AC3E}">
        <p14:creationId xmlns:p14="http://schemas.microsoft.com/office/powerpoint/2010/main" val="42235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summer was especially hot. All 3 summer months of 2023 in the warmest 8 months on record, including June. Only other June is 2022.</a:t>
            </a:r>
          </a:p>
        </p:txBody>
      </p:sp>
      <p:sp>
        <p:nvSpPr>
          <p:cNvPr id="4" name="Slide Number Placeholder 3"/>
          <p:cNvSpPr>
            <a:spLocks noGrp="1"/>
          </p:cNvSpPr>
          <p:nvPr>
            <p:ph type="sldNum" sz="quarter" idx="5"/>
          </p:nvPr>
        </p:nvSpPr>
        <p:spPr/>
        <p:txBody>
          <a:bodyPr/>
          <a:lstStyle/>
          <a:p>
            <a:fld id="{3E03DE33-4B11-144B-BA98-C116A8115C18}" type="slidenum">
              <a:rPr lang="en-US" smtClean="0"/>
              <a:t>2</a:t>
            </a:fld>
            <a:endParaRPr lang="en-US"/>
          </a:p>
        </p:txBody>
      </p:sp>
    </p:spTree>
    <p:extLst>
      <p:ext uri="{BB962C8B-B14F-4D97-AF65-F5344CB8AC3E}">
        <p14:creationId xmlns:p14="http://schemas.microsoft.com/office/powerpoint/2010/main" val="1430195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also seeing the impact of climate change in the UK with the top 10 hottest years in the last 2 decades</a:t>
            </a:r>
          </a:p>
        </p:txBody>
      </p:sp>
      <p:sp>
        <p:nvSpPr>
          <p:cNvPr id="4" name="Slide Number Placeholder 3"/>
          <p:cNvSpPr>
            <a:spLocks noGrp="1"/>
          </p:cNvSpPr>
          <p:nvPr>
            <p:ph type="sldNum" sz="quarter" idx="5"/>
          </p:nvPr>
        </p:nvSpPr>
        <p:spPr/>
        <p:txBody>
          <a:bodyPr/>
          <a:lstStyle/>
          <a:p>
            <a:fld id="{3E03DE33-4B11-144B-BA98-C116A8115C18}" type="slidenum">
              <a:rPr lang="en-US" smtClean="0"/>
              <a:t>3</a:t>
            </a:fld>
            <a:endParaRPr lang="en-US"/>
          </a:p>
        </p:txBody>
      </p:sp>
    </p:spTree>
    <p:extLst>
      <p:ext uri="{BB962C8B-B14F-4D97-AF65-F5344CB8AC3E}">
        <p14:creationId xmlns:p14="http://schemas.microsoft.com/office/powerpoint/2010/main" val="1833915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we are all realizing the impact of global warming is accelerating faster than predicted. Indeed, the forecast for 2050 happened last year.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4E7F85-F54F-0243-9B2B-CE8CD5CC7B1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9843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year we also had the hottest June and September on record across the UK</a:t>
            </a:r>
          </a:p>
        </p:txBody>
      </p:sp>
      <p:sp>
        <p:nvSpPr>
          <p:cNvPr id="4" name="Slide Number Placeholder 3"/>
          <p:cNvSpPr>
            <a:spLocks noGrp="1"/>
          </p:cNvSpPr>
          <p:nvPr>
            <p:ph type="sldNum" sz="quarter" idx="5"/>
          </p:nvPr>
        </p:nvSpPr>
        <p:spPr/>
        <p:txBody>
          <a:bodyPr/>
          <a:lstStyle/>
          <a:p>
            <a:fld id="{3E03DE33-4B11-144B-BA98-C116A8115C18}" type="slidenum">
              <a:rPr lang="en-US" smtClean="0"/>
              <a:t>5</a:t>
            </a:fld>
            <a:endParaRPr lang="en-US"/>
          </a:p>
        </p:txBody>
      </p:sp>
    </p:spTree>
    <p:extLst>
      <p:ext uri="{BB962C8B-B14F-4D97-AF65-F5344CB8AC3E}">
        <p14:creationId xmlns:p14="http://schemas.microsoft.com/office/powerpoint/2010/main" val="34668630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heat is already causing avoidable deaths. The CCC expects that excess deaths due to heat will increase significantly as global temperatures raise.</a:t>
            </a:r>
          </a:p>
        </p:txBody>
      </p:sp>
      <p:sp>
        <p:nvSpPr>
          <p:cNvPr id="4" name="Slide Number Placeholder 3"/>
          <p:cNvSpPr>
            <a:spLocks noGrp="1"/>
          </p:cNvSpPr>
          <p:nvPr>
            <p:ph type="sldNum" sz="quarter" idx="5"/>
          </p:nvPr>
        </p:nvSpPr>
        <p:spPr/>
        <p:txBody>
          <a:bodyPr/>
          <a:lstStyle/>
          <a:p>
            <a:fld id="{3E03DE33-4B11-144B-BA98-C116A8115C18}" type="slidenum">
              <a:rPr lang="en-US" smtClean="0"/>
              <a:t>6</a:t>
            </a:fld>
            <a:endParaRPr lang="en-US"/>
          </a:p>
        </p:txBody>
      </p:sp>
    </p:spTree>
    <p:extLst>
      <p:ext uri="{BB962C8B-B14F-4D97-AF65-F5344CB8AC3E}">
        <p14:creationId xmlns:p14="http://schemas.microsoft.com/office/powerpoint/2010/main" val="2229298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Vulnerability factors include both individual and environmental factors and there are profound inequalities at both levels</a:t>
            </a:r>
          </a:p>
        </p:txBody>
      </p:sp>
      <p:sp>
        <p:nvSpPr>
          <p:cNvPr id="4" name="Slide Number Placeholder 3"/>
          <p:cNvSpPr>
            <a:spLocks noGrp="1"/>
          </p:cNvSpPr>
          <p:nvPr>
            <p:ph type="sldNum" sz="quarter" idx="5"/>
          </p:nvPr>
        </p:nvSpPr>
        <p:spPr/>
        <p:txBody>
          <a:bodyPr/>
          <a:lstStyle/>
          <a:p>
            <a:fld id="{3E03DE33-4B11-144B-BA98-C116A8115C18}" type="slidenum">
              <a:rPr lang="en-US" smtClean="0"/>
              <a:t>7</a:t>
            </a:fld>
            <a:endParaRPr lang="en-US"/>
          </a:p>
        </p:txBody>
      </p:sp>
    </p:spTree>
    <p:extLst>
      <p:ext uri="{BB962C8B-B14F-4D97-AF65-F5344CB8AC3E}">
        <p14:creationId xmlns:p14="http://schemas.microsoft.com/office/powerpoint/2010/main" val="367968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population is ageing as shown in the most recent CMO report, and diseases, which are key vulnerability factors, accrue with ageing</a:t>
            </a:r>
          </a:p>
        </p:txBody>
      </p:sp>
      <p:sp>
        <p:nvSpPr>
          <p:cNvPr id="4" name="Slide Number Placeholder 3"/>
          <p:cNvSpPr>
            <a:spLocks noGrp="1"/>
          </p:cNvSpPr>
          <p:nvPr>
            <p:ph type="sldNum" sz="quarter" idx="5"/>
          </p:nvPr>
        </p:nvSpPr>
        <p:spPr/>
        <p:txBody>
          <a:bodyPr/>
          <a:lstStyle/>
          <a:p>
            <a:fld id="{3E03DE33-4B11-144B-BA98-C116A8115C18}" type="slidenum">
              <a:rPr lang="en-US" smtClean="0"/>
              <a:t>8</a:t>
            </a:fld>
            <a:endParaRPr lang="en-US"/>
          </a:p>
        </p:txBody>
      </p:sp>
    </p:spTree>
    <p:extLst>
      <p:ext uri="{BB962C8B-B14F-4D97-AF65-F5344CB8AC3E}">
        <p14:creationId xmlns:p14="http://schemas.microsoft.com/office/powerpoint/2010/main" val="3694907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old age is a key risk factor for dying due to heat, even if we see mortality increase even among under 64 </a:t>
            </a:r>
            <a:r>
              <a:rPr lang="en-US" dirty="0" err="1"/>
              <a:t>yos</a:t>
            </a:r>
            <a:endParaRPr lang="en-US" dirty="0"/>
          </a:p>
        </p:txBody>
      </p:sp>
      <p:sp>
        <p:nvSpPr>
          <p:cNvPr id="4" name="Slide Number Placeholder 3"/>
          <p:cNvSpPr>
            <a:spLocks noGrp="1"/>
          </p:cNvSpPr>
          <p:nvPr>
            <p:ph type="sldNum" sz="quarter" idx="5"/>
          </p:nvPr>
        </p:nvSpPr>
        <p:spPr/>
        <p:txBody>
          <a:bodyPr/>
          <a:lstStyle/>
          <a:p>
            <a:fld id="{3E03DE33-4B11-144B-BA98-C116A8115C18}" type="slidenum">
              <a:rPr lang="en-US" smtClean="0"/>
              <a:t>9</a:t>
            </a:fld>
            <a:endParaRPr lang="en-US"/>
          </a:p>
        </p:txBody>
      </p:sp>
    </p:spTree>
    <p:extLst>
      <p:ext uri="{BB962C8B-B14F-4D97-AF65-F5344CB8AC3E}">
        <p14:creationId xmlns:p14="http://schemas.microsoft.com/office/powerpoint/2010/main" val="403988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07B7A-EE06-CF1E-C875-CD202EF8647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18A2715D-62C4-1C5E-4194-1F353ADA42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8EABD64C-4BD4-9629-F7FA-6EAC9E5D73FC}"/>
              </a:ext>
            </a:extLst>
          </p:cNvPr>
          <p:cNvSpPr>
            <a:spLocks noGrp="1"/>
          </p:cNvSpPr>
          <p:nvPr>
            <p:ph type="dt" sz="half" idx="10"/>
          </p:nvPr>
        </p:nvSpPr>
        <p:spPr/>
        <p:txBody>
          <a:bodyPr/>
          <a:lstStyle/>
          <a:p>
            <a:fld id="{3DA5137B-8C8B-4D4D-B247-80293FB029B5}" type="datetimeFigureOut">
              <a:rPr lang="en-US" smtClean="0"/>
              <a:t>11/16/23</a:t>
            </a:fld>
            <a:endParaRPr lang="en-US"/>
          </a:p>
        </p:txBody>
      </p:sp>
      <p:sp>
        <p:nvSpPr>
          <p:cNvPr id="5" name="Footer Placeholder 4">
            <a:extLst>
              <a:ext uri="{FF2B5EF4-FFF2-40B4-BE49-F238E27FC236}">
                <a16:creationId xmlns:a16="http://schemas.microsoft.com/office/drawing/2014/main" id="{3C2BF560-A0C8-D6F6-E317-E0DEE45CAF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796141-BDEF-1B97-4AEB-96E2558749F3}"/>
              </a:ext>
            </a:extLst>
          </p:cNvPr>
          <p:cNvSpPr>
            <a:spLocks noGrp="1"/>
          </p:cNvSpPr>
          <p:nvPr>
            <p:ph type="sldNum" sz="quarter" idx="12"/>
          </p:nvPr>
        </p:nvSpPr>
        <p:spPr/>
        <p:txBody>
          <a:bodyPr/>
          <a:lstStyle/>
          <a:p>
            <a:fld id="{2B1F2639-E22A-D545-9F8D-31483CA7DC67}" type="slidenum">
              <a:rPr lang="en-US" smtClean="0"/>
              <a:t>‹#›</a:t>
            </a:fld>
            <a:endParaRPr lang="en-US"/>
          </a:p>
        </p:txBody>
      </p:sp>
    </p:spTree>
    <p:extLst>
      <p:ext uri="{BB962C8B-B14F-4D97-AF65-F5344CB8AC3E}">
        <p14:creationId xmlns:p14="http://schemas.microsoft.com/office/powerpoint/2010/main" val="1839881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D9F2A-7686-9A86-F5C7-EC7918F9E7B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CAD766E-73C8-657E-F41B-2902CEBCB7D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8D76306-C8EE-0AEA-9132-C02DBF960086}"/>
              </a:ext>
            </a:extLst>
          </p:cNvPr>
          <p:cNvSpPr>
            <a:spLocks noGrp="1"/>
          </p:cNvSpPr>
          <p:nvPr>
            <p:ph type="dt" sz="half" idx="10"/>
          </p:nvPr>
        </p:nvSpPr>
        <p:spPr/>
        <p:txBody>
          <a:bodyPr/>
          <a:lstStyle/>
          <a:p>
            <a:fld id="{3DA5137B-8C8B-4D4D-B247-80293FB029B5}" type="datetimeFigureOut">
              <a:rPr lang="en-US" smtClean="0"/>
              <a:t>11/16/23</a:t>
            </a:fld>
            <a:endParaRPr lang="en-US"/>
          </a:p>
        </p:txBody>
      </p:sp>
      <p:sp>
        <p:nvSpPr>
          <p:cNvPr id="5" name="Footer Placeholder 4">
            <a:extLst>
              <a:ext uri="{FF2B5EF4-FFF2-40B4-BE49-F238E27FC236}">
                <a16:creationId xmlns:a16="http://schemas.microsoft.com/office/drawing/2014/main" id="{595F6D7A-AC50-31BC-5C0D-7952413180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B33F25-1FA0-C382-BEF2-9142997D0A7B}"/>
              </a:ext>
            </a:extLst>
          </p:cNvPr>
          <p:cNvSpPr>
            <a:spLocks noGrp="1"/>
          </p:cNvSpPr>
          <p:nvPr>
            <p:ph type="sldNum" sz="quarter" idx="12"/>
          </p:nvPr>
        </p:nvSpPr>
        <p:spPr/>
        <p:txBody>
          <a:bodyPr/>
          <a:lstStyle/>
          <a:p>
            <a:fld id="{2B1F2639-E22A-D545-9F8D-31483CA7DC67}" type="slidenum">
              <a:rPr lang="en-US" smtClean="0"/>
              <a:t>‹#›</a:t>
            </a:fld>
            <a:endParaRPr lang="en-US"/>
          </a:p>
        </p:txBody>
      </p:sp>
    </p:spTree>
    <p:extLst>
      <p:ext uri="{BB962C8B-B14F-4D97-AF65-F5344CB8AC3E}">
        <p14:creationId xmlns:p14="http://schemas.microsoft.com/office/powerpoint/2010/main" val="793052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B47585-8520-A045-27E2-F6467486FADB}"/>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E847606-D16C-CA5C-9523-C2DC4BC09C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698F00-BDC1-A02F-9E34-1514F70CFC29}"/>
              </a:ext>
            </a:extLst>
          </p:cNvPr>
          <p:cNvSpPr>
            <a:spLocks noGrp="1"/>
          </p:cNvSpPr>
          <p:nvPr>
            <p:ph type="dt" sz="half" idx="10"/>
          </p:nvPr>
        </p:nvSpPr>
        <p:spPr/>
        <p:txBody>
          <a:bodyPr/>
          <a:lstStyle/>
          <a:p>
            <a:fld id="{3DA5137B-8C8B-4D4D-B247-80293FB029B5}" type="datetimeFigureOut">
              <a:rPr lang="en-US" smtClean="0"/>
              <a:t>11/16/23</a:t>
            </a:fld>
            <a:endParaRPr lang="en-US"/>
          </a:p>
        </p:txBody>
      </p:sp>
      <p:sp>
        <p:nvSpPr>
          <p:cNvPr id="5" name="Footer Placeholder 4">
            <a:extLst>
              <a:ext uri="{FF2B5EF4-FFF2-40B4-BE49-F238E27FC236}">
                <a16:creationId xmlns:a16="http://schemas.microsoft.com/office/drawing/2014/main" id="{7FBB153E-45F4-6160-B9FB-46E44274FB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34900A-1623-F48A-929B-9E72A8B27957}"/>
              </a:ext>
            </a:extLst>
          </p:cNvPr>
          <p:cNvSpPr>
            <a:spLocks noGrp="1"/>
          </p:cNvSpPr>
          <p:nvPr>
            <p:ph type="sldNum" sz="quarter" idx="12"/>
          </p:nvPr>
        </p:nvSpPr>
        <p:spPr/>
        <p:txBody>
          <a:bodyPr/>
          <a:lstStyle/>
          <a:p>
            <a:fld id="{2B1F2639-E22A-D545-9F8D-31483CA7DC67}" type="slidenum">
              <a:rPr lang="en-US" smtClean="0"/>
              <a:t>‹#›</a:t>
            </a:fld>
            <a:endParaRPr lang="en-US"/>
          </a:p>
        </p:txBody>
      </p:sp>
    </p:spTree>
    <p:extLst>
      <p:ext uri="{BB962C8B-B14F-4D97-AF65-F5344CB8AC3E}">
        <p14:creationId xmlns:p14="http://schemas.microsoft.com/office/powerpoint/2010/main" val="162083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6AA51-B7EE-069E-53D0-24735FA799A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69E0684-472A-72B7-E409-769D967CCBA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DB5A8FB-D0F9-AD6C-39DD-78E17A45ABA2}"/>
              </a:ext>
            </a:extLst>
          </p:cNvPr>
          <p:cNvSpPr>
            <a:spLocks noGrp="1"/>
          </p:cNvSpPr>
          <p:nvPr>
            <p:ph type="dt" sz="half" idx="10"/>
          </p:nvPr>
        </p:nvSpPr>
        <p:spPr/>
        <p:txBody>
          <a:bodyPr/>
          <a:lstStyle/>
          <a:p>
            <a:fld id="{3DA5137B-8C8B-4D4D-B247-80293FB029B5}" type="datetimeFigureOut">
              <a:rPr lang="en-US" smtClean="0"/>
              <a:t>11/16/23</a:t>
            </a:fld>
            <a:endParaRPr lang="en-US"/>
          </a:p>
        </p:txBody>
      </p:sp>
      <p:sp>
        <p:nvSpPr>
          <p:cNvPr id="5" name="Footer Placeholder 4">
            <a:extLst>
              <a:ext uri="{FF2B5EF4-FFF2-40B4-BE49-F238E27FC236}">
                <a16:creationId xmlns:a16="http://schemas.microsoft.com/office/drawing/2014/main" id="{593B9CC9-7837-C5E6-DCDA-B51BA2F671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69838C-C923-FBD2-2949-7BD90DF22252}"/>
              </a:ext>
            </a:extLst>
          </p:cNvPr>
          <p:cNvSpPr>
            <a:spLocks noGrp="1"/>
          </p:cNvSpPr>
          <p:nvPr>
            <p:ph type="sldNum" sz="quarter" idx="12"/>
          </p:nvPr>
        </p:nvSpPr>
        <p:spPr/>
        <p:txBody>
          <a:bodyPr/>
          <a:lstStyle/>
          <a:p>
            <a:fld id="{2B1F2639-E22A-D545-9F8D-31483CA7DC67}" type="slidenum">
              <a:rPr lang="en-US" smtClean="0"/>
              <a:t>‹#›</a:t>
            </a:fld>
            <a:endParaRPr lang="en-US"/>
          </a:p>
        </p:txBody>
      </p:sp>
    </p:spTree>
    <p:extLst>
      <p:ext uri="{BB962C8B-B14F-4D97-AF65-F5344CB8AC3E}">
        <p14:creationId xmlns:p14="http://schemas.microsoft.com/office/powerpoint/2010/main" val="3631627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8041E-A872-FBE8-2539-C328553EB1B1}"/>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E0D4D78-47E1-271E-CC6C-972326D6E6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D38681AD-68C7-EEBC-673E-D01DF7118E11}"/>
              </a:ext>
            </a:extLst>
          </p:cNvPr>
          <p:cNvSpPr>
            <a:spLocks noGrp="1"/>
          </p:cNvSpPr>
          <p:nvPr>
            <p:ph type="dt" sz="half" idx="10"/>
          </p:nvPr>
        </p:nvSpPr>
        <p:spPr/>
        <p:txBody>
          <a:bodyPr/>
          <a:lstStyle/>
          <a:p>
            <a:fld id="{3DA5137B-8C8B-4D4D-B247-80293FB029B5}" type="datetimeFigureOut">
              <a:rPr lang="en-US" smtClean="0"/>
              <a:t>11/16/23</a:t>
            </a:fld>
            <a:endParaRPr lang="en-US"/>
          </a:p>
        </p:txBody>
      </p:sp>
      <p:sp>
        <p:nvSpPr>
          <p:cNvPr id="5" name="Footer Placeholder 4">
            <a:extLst>
              <a:ext uri="{FF2B5EF4-FFF2-40B4-BE49-F238E27FC236}">
                <a16:creationId xmlns:a16="http://schemas.microsoft.com/office/drawing/2014/main" id="{B4B4066F-2464-5114-B32C-2F6A9D755C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F76E8A-B32E-3355-AED1-B6BE5534A6DF}"/>
              </a:ext>
            </a:extLst>
          </p:cNvPr>
          <p:cNvSpPr>
            <a:spLocks noGrp="1"/>
          </p:cNvSpPr>
          <p:nvPr>
            <p:ph type="sldNum" sz="quarter" idx="12"/>
          </p:nvPr>
        </p:nvSpPr>
        <p:spPr/>
        <p:txBody>
          <a:bodyPr/>
          <a:lstStyle/>
          <a:p>
            <a:fld id="{2B1F2639-E22A-D545-9F8D-31483CA7DC67}" type="slidenum">
              <a:rPr lang="en-US" smtClean="0"/>
              <a:t>‹#›</a:t>
            </a:fld>
            <a:endParaRPr lang="en-US"/>
          </a:p>
        </p:txBody>
      </p:sp>
    </p:spTree>
    <p:extLst>
      <p:ext uri="{BB962C8B-B14F-4D97-AF65-F5344CB8AC3E}">
        <p14:creationId xmlns:p14="http://schemas.microsoft.com/office/powerpoint/2010/main" val="101634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5CCC1-8990-A230-8DAF-F794ACA83A2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82EF90D-462D-6630-283F-0ABB1ACE457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4610B45-D95F-6DFF-E4D9-F8CEA840F78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260F814-CFEA-0706-BD8B-2BD2787BA953}"/>
              </a:ext>
            </a:extLst>
          </p:cNvPr>
          <p:cNvSpPr>
            <a:spLocks noGrp="1"/>
          </p:cNvSpPr>
          <p:nvPr>
            <p:ph type="dt" sz="half" idx="10"/>
          </p:nvPr>
        </p:nvSpPr>
        <p:spPr/>
        <p:txBody>
          <a:bodyPr/>
          <a:lstStyle/>
          <a:p>
            <a:fld id="{3DA5137B-8C8B-4D4D-B247-80293FB029B5}" type="datetimeFigureOut">
              <a:rPr lang="en-US" smtClean="0"/>
              <a:t>11/16/23</a:t>
            </a:fld>
            <a:endParaRPr lang="en-US"/>
          </a:p>
        </p:txBody>
      </p:sp>
      <p:sp>
        <p:nvSpPr>
          <p:cNvPr id="6" name="Footer Placeholder 5">
            <a:extLst>
              <a:ext uri="{FF2B5EF4-FFF2-40B4-BE49-F238E27FC236}">
                <a16:creationId xmlns:a16="http://schemas.microsoft.com/office/drawing/2014/main" id="{4C71535F-6467-3D6E-A32C-1E9433CA9E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F21F95-653F-3CCD-0ECF-16202395FA83}"/>
              </a:ext>
            </a:extLst>
          </p:cNvPr>
          <p:cNvSpPr>
            <a:spLocks noGrp="1"/>
          </p:cNvSpPr>
          <p:nvPr>
            <p:ph type="sldNum" sz="quarter" idx="12"/>
          </p:nvPr>
        </p:nvSpPr>
        <p:spPr/>
        <p:txBody>
          <a:bodyPr/>
          <a:lstStyle/>
          <a:p>
            <a:fld id="{2B1F2639-E22A-D545-9F8D-31483CA7DC67}" type="slidenum">
              <a:rPr lang="en-US" smtClean="0"/>
              <a:t>‹#›</a:t>
            </a:fld>
            <a:endParaRPr lang="en-US"/>
          </a:p>
        </p:txBody>
      </p:sp>
    </p:spTree>
    <p:extLst>
      <p:ext uri="{BB962C8B-B14F-4D97-AF65-F5344CB8AC3E}">
        <p14:creationId xmlns:p14="http://schemas.microsoft.com/office/powerpoint/2010/main" val="748338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CE04A-55EB-D389-CD55-6D4E9356414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38355EB-7B37-D29E-E2F1-A0087645EC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A9ECB4F-13E5-5646-27DE-1A50890EBC4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5B3CEC24-5BEF-B04E-3066-5EF28930795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AB3D32C-3FDB-9E72-BBEF-34FF2723E7DE}"/>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7584ED9-BFA3-01E9-2E5F-F76D411D1FD2}"/>
              </a:ext>
            </a:extLst>
          </p:cNvPr>
          <p:cNvSpPr>
            <a:spLocks noGrp="1"/>
          </p:cNvSpPr>
          <p:nvPr>
            <p:ph type="dt" sz="half" idx="10"/>
          </p:nvPr>
        </p:nvSpPr>
        <p:spPr/>
        <p:txBody>
          <a:bodyPr/>
          <a:lstStyle/>
          <a:p>
            <a:fld id="{3DA5137B-8C8B-4D4D-B247-80293FB029B5}" type="datetimeFigureOut">
              <a:rPr lang="en-US" smtClean="0"/>
              <a:t>11/16/23</a:t>
            </a:fld>
            <a:endParaRPr lang="en-US"/>
          </a:p>
        </p:txBody>
      </p:sp>
      <p:sp>
        <p:nvSpPr>
          <p:cNvPr id="8" name="Footer Placeholder 7">
            <a:extLst>
              <a:ext uri="{FF2B5EF4-FFF2-40B4-BE49-F238E27FC236}">
                <a16:creationId xmlns:a16="http://schemas.microsoft.com/office/drawing/2014/main" id="{25E1FF23-F9A7-1E34-4994-C74A061205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7465017-6C5A-93A2-3820-38FDE1275B10}"/>
              </a:ext>
            </a:extLst>
          </p:cNvPr>
          <p:cNvSpPr>
            <a:spLocks noGrp="1"/>
          </p:cNvSpPr>
          <p:nvPr>
            <p:ph type="sldNum" sz="quarter" idx="12"/>
          </p:nvPr>
        </p:nvSpPr>
        <p:spPr/>
        <p:txBody>
          <a:bodyPr/>
          <a:lstStyle/>
          <a:p>
            <a:fld id="{2B1F2639-E22A-D545-9F8D-31483CA7DC67}" type="slidenum">
              <a:rPr lang="en-US" smtClean="0"/>
              <a:t>‹#›</a:t>
            </a:fld>
            <a:endParaRPr lang="en-US"/>
          </a:p>
        </p:txBody>
      </p:sp>
    </p:spTree>
    <p:extLst>
      <p:ext uri="{BB962C8B-B14F-4D97-AF65-F5344CB8AC3E}">
        <p14:creationId xmlns:p14="http://schemas.microsoft.com/office/powerpoint/2010/main" val="4264509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A14AA-3F36-DA72-B007-01B67B944CC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079F705-BE0B-1188-6F8A-0200D41BD178}"/>
              </a:ext>
            </a:extLst>
          </p:cNvPr>
          <p:cNvSpPr>
            <a:spLocks noGrp="1"/>
          </p:cNvSpPr>
          <p:nvPr>
            <p:ph type="dt" sz="half" idx="10"/>
          </p:nvPr>
        </p:nvSpPr>
        <p:spPr/>
        <p:txBody>
          <a:bodyPr/>
          <a:lstStyle/>
          <a:p>
            <a:fld id="{3DA5137B-8C8B-4D4D-B247-80293FB029B5}" type="datetimeFigureOut">
              <a:rPr lang="en-US" smtClean="0"/>
              <a:t>11/16/23</a:t>
            </a:fld>
            <a:endParaRPr lang="en-US"/>
          </a:p>
        </p:txBody>
      </p:sp>
      <p:sp>
        <p:nvSpPr>
          <p:cNvPr id="4" name="Footer Placeholder 3">
            <a:extLst>
              <a:ext uri="{FF2B5EF4-FFF2-40B4-BE49-F238E27FC236}">
                <a16:creationId xmlns:a16="http://schemas.microsoft.com/office/drawing/2014/main" id="{A7257C1C-2B08-E70F-C008-2805FE76BD9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A097E3-A76C-B31B-C720-6A25FE8AF906}"/>
              </a:ext>
            </a:extLst>
          </p:cNvPr>
          <p:cNvSpPr>
            <a:spLocks noGrp="1"/>
          </p:cNvSpPr>
          <p:nvPr>
            <p:ph type="sldNum" sz="quarter" idx="12"/>
          </p:nvPr>
        </p:nvSpPr>
        <p:spPr/>
        <p:txBody>
          <a:bodyPr/>
          <a:lstStyle/>
          <a:p>
            <a:fld id="{2B1F2639-E22A-D545-9F8D-31483CA7DC67}" type="slidenum">
              <a:rPr lang="en-US" smtClean="0"/>
              <a:t>‹#›</a:t>
            </a:fld>
            <a:endParaRPr lang="en-US"/>
          </a:p>
        </p:txBody>
      </p:sp>
    </p:spTree>
    <p:extLst>
      <p:ext uri="{BB962C8B-B14F-4D97-AF65-F5344CB8AC3E}">
        <p14:creationId xmlns:p14="http://schemas.microsoft.com/office/powerpoint/2010/main" val="2277328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F4F1DA0-C32E-25C2-C571-63D657E6CB84}"/>
              </a:ext>
            </a:extLst>
          </p:cNvPr>
          <p:cNvSpPr>
            <a:spLocks noGrp="1"/>
          </p:cNvSpPr>
          <p:nvPr>
            <p:ph type="dt" sz="half" idx="10"/>
          </p:nvPr>
        </p:nvSpPr>
        <p:spPr/>
        <p:txBody>
          <a:bodyPr/>
          <a:lstStyle/>
          <a:p>
            <a:fld id="{3DA5137B-8C8B-4D4D-B247-80293FB029B5}" type="datetimeFigureOut">
              <a:rPr lang="en-US" smtClean="0"/>
              <a:t>11/16/23</a:t>
            </a:fld>
            <a:endParaRPr lang="en-US"/>
          </a:p>
        </p:txBody>
      </p:sp>
      <p:sp>
        <p:nvSpPr>
          <p:cNvPr id="3" name="Footer Placeholder 2">
            <a:extLst>
              <a:ext uri="{FF2B5EF4-FFF2-40B4-BE49-F238E27FC236}">
                <a16:creationId xmlns:a16="http://schemas.microsoft.com/office/drawing/2014/main" id="{68DE0026-B213-FCB9-B190-AA4F01A3EC8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E73547B-3164-D80E-68C1-7413396B9FF2}"/>
              </a:ext>
            </a:extLst>
          </p:cNvPr>
          <p:cNvSpPr>
            <a:spLocks noGrp="1"/>
          </p:cNvSpPr>
          <p:nvPr>
            <p:ph type="sldNum" sz="quarter" idx="12"/>
          </p:nvPr>
        </p:nvSpPr>
        <p:spPr/>
        <p:txBody>
          <a:bodyPr/>
          <a:lstStyle/>
          <a:p>
            <a:fld id="{2B1F2639-E22A-D545-9F8D-31483CA7DC67}" type="slidenum">
              <a:rPr lang="en-US" smtClean="0"/>
              <a:t>‹#›</a:t>
            </a:fld>
            <a:endParaRPr lang="en-US"/>
          </a:p>
        </p:txBody>
      </p:sp>
    </p:spTree>
    <p:extLst>
      <p:ext uri="{BB962C8B-B14F-4D97-AF65-F5344CB8AC3E}">
        <p14:creationId xmlns:p14="http://schemas.microsoft.com/office/powerpoint/2010/main" val="1670577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6922A-D408-91B4-E5DF-91434AB127D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4A4CCFCB-5881-29AF-B8AA-B854C41A848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BCAB532-1150-4F6F-8FC4-82B10D5E72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F45ADA9-AD91-759E-0D37-FF6A0705BEFA}"/>
              </a:ext>
            </a:extLst>
          </p:cNvPr>
          <p:cNvSpPr>
            <a:spLocks noGrp="1"/>
          </p:cNvSpPr>
          <p:nvPr>
            <p:ph type="dt" sz="half" idx="10"/>
          </p:nvPr>
        </p:nvSpPr>
        <p:spPr/>
        <p:txBody>
          <a:bodyPr/>
          <a:lstStyle/>
          <a:p>
            <a:fld id="{3DA5137B-8C8B-4D4D-B247-80293FB029B5}" type="datetimeFigureOut">
              <a:rPr lang="en-US" smtClean="0"/>
              <a:t>11/16/23</a:t>
            </a:fld>
            <a:endParaRPr lang="en-US"/>
          </a:p>
        </p:txBody>
      </p:sp>
      <p:sp>
        <p:nvSpPr>
          <p:cNvPr id="6" name="Footer Placeholder 5">
            <a:extLst>
              <a:ext uri="{FF2B5EF4-FFF2-40B4-BE49-F238E27FC236}">
                <a16:creationId xmlns:a16="http://schemas.microsoft.com/office/drawing/2014/main" id="{CBE072F9-7A80-CAF0-3335-C96C46B4C6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E27D6C-15B9-3FA6-671B-A7B964C44134}"/>
              </a:ext>
            </a:extLst>
          </p:cNvPr>
          <p:cNvSpPr>
            <a:spLocks noGrp="1"/>
          </p:cNvSpPr>
          <p:nvPr>
            <p:ph type="sldNum" sz="quarter" idx="12"/>
          </p:nvPr>
        </p:nvSpPr>
        <p:spPr/>
        <p:txBody>
          <a:bodyPr/>
          <a:lstStyle/>
          <a:p>
            <a:fld id="{2B1F2639-E22A-D545-9F8D-31483CA7DC67}" type="slidenum">
              <a:rPr lang="en-US" smtClean="0"/>
              <a:t>‹#›</a:t>
            </a:fld>
            <a:endParaRPr lang="en-US"/>
          </a:p>
        </p:txBody>
      </p:sp>
    </p:spTree>
    <p:extLst>
      <p:ext uri="{BB962C8B-B14F-4D97-AF65-F5344CB8AC3E}">
        <p14:creationId xmlns:p14="http://schemas.microsoft.com/office/powerpoint/2010/main" val="3536008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AF15C-9F1E-9D4B-8151-C5D40BDA494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4464ECA-8EB5-8065-C807-39F1F447DA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DFA034C-7121-5FD8-CCD8-1C749C3173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F32836E-295F-4238-E1C1-C8891A1A0260}"/>
              </a:ext>
            </a:extLst>
          </p:cNvPr>
          <p:cNvSpPr>
            <a:spLocks noGrp="1"/>
          </p:cNvSpPr>
          <p:nvPr>
            <p:ph type="dt" sz="half" idx="10"/>
          </p:nvPr>
        </p:nvSpPr>
        <p:spPr/>
        <p:txBody>
          <a:bodyPr/>
          <a:lstStyle/>
          <a:p>
            <a:fld id="{3DA5137B-8C8B-4D4D-B247-80293FB029B5}" type="datetimeFigureOut">
              <a:rPr lang="en-US" smtClean="0"/>
              <a:t>11/16/23</a:t>
            </a:fld>
            <a:endParaRPr lang="en-US"/>
          </a:p>
        </p:txBody>
      </p:sp>
      <p:sp>
        <p:nvSpPr>
          <p:cNvPr id="6" name="Footer Placeholder 5">
            <a:extLst>
              <a:ext uri="{FF2B5EF4-FFF2-40B4-BE49-F238E27FC236}">
                <a16:creationId xmlns:a16="http://schemas.microsoft.com/office/drawing/2014/main" id="{BE731A8A-22E5-640D-3508-5A750AB43B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58E846-E73F-4ECB-3A87-207F2093C69B}"/>
              </a:ext>
            </a:extLst>
          </p:cNvPr>
          <p:cNvSpPr>
            <a:spLocks noGrp="1"/>
          </p:cNvSpPr>
          <p:nvPr>
            <p:ph type="sldNum" sz="quarter" idx="12"/>
          </p:nvPr>
        </p:nvSpPr>
        <p:spPr/>
        <p:txBody>
          <a:bodyPr/>
          <a:lstStyle/>
          <a:p>
            <a:fld id="{2B1F2639-E22A-D545-9F8D-31483CA7DC67}" type="slidenum">
              <a:rPr lang="en-US" smtClean="0"/>
              <a:t>‹#›</a:t>
            </a:fld>
            <a:endParaRPr lang="en-US"/>
          </a:p>
        </p:txBody>
      </p:sp>
    </p:spTree>
    <p:extLst>
      <p:ext uri="{BB962C8B-B14F-4D97-AF65-F5344CB8AC3E}">
        <p14:creationId xmlns:p14="http://schemas.microsoft.com/office/powerpoint/2010/main" val="1137153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B51089-7EF0-8AFB-0532-1A685D492C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B7B40CD-DC31-5C47-A2B3-FCB6EB0FEE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E434514-9981-7A51-C0B1-9D2F7EFF78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A5137B-8C8B-4D4D-B247-80293FB029B5}" type="datetimeFigureOut">
              <a:rPr lang="en-US" smtClean="0"/>
              <a:t>11/16/23</a:t>
            </a:fld>
            <a:endParaRPr lang="en-US"/>
          </a:p>
        </p:txBody>
      </p:sp>
      <p:sp>
        <p:nvSpPr>
          <p:cNvPr id="5" name="Footer Placeholder 4">
            <a:extLst>
              <a:ext uri="{FF2B5EF4-FFF2-40B4-BE49-F238E27FC236}">
                <a16:creationId xmlns:a16="http://schemas.microsoft.com/office/drawing/2014/main" id="{1AF16D96-84B3-08B8-5D21-A1217C3BDB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2BFA2BD-F4B6-D0D1-47A8-9CFB4CD971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1F2639-E22A-D545-9F8D-31483CA7DC67}" type="slidenum">
              <a:rPr lang="en-US" smtClean="0"/>
              <a:t>‹#›</a:t>
            </a:fld>
            <a:endParaRPr lang="en-US"/>
          </a:p>
        </p:txBody>
      </p:sp>
    </p:spTree>
    <p:extLst>
      <p:ext uri="{BB962C8B-B14F-4D97-AF65-F5344CB8AC3E}">
        <p14:creationId xmlns:p14="http://schemas.microsoft.com/office/powerpoint/2010/main" val="4146871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4">
            <a:extLst>
              <a:ext uri="{FF2B5EF4-FFF2-40B4-BE49-F238E27FC236}">
                <a16:creationId xmlns:a16="http://schemas.microsoft.com/office/drawing/2014/main" id="{C1874928-482E-67DE-E217-9804A3EABB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25" r="68" b="123"/>
          <a:stretch/>
        </p:blipFill>
        <p:spPr bwMode="auto">
          <a:xfrm>
            <a:off x="830234" y="-10509"/>
            <a:ext cx="10531531"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1292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15264A9-5958-3454-3FD0-6005008BB7BB}"/>
              </a:ext>
            </a:extLst>
          </p:cNvPr>
          <p:cNvPicPr>
            <a:picLocks noChangeAspect="1"/>
          </p:cNvPicPr>
          <p:nvPr/>
        </p:nvPicPr>
        <p:blipFill>
          <a:blip r:embed="rId3"/>
          <a:stretch>
            <a:fillRect/>
          </a:stretch>
        </p:blipFill>
        <p:spPr>
          <a:xfrm>
            <a:off x="2462930" y="643466"/>
            <a:ext cx="7266139" cy="5571067"/>
          </a:xfrm>
          <a:prstGeom prst="rect">
            <a:avLst/>
          </a:prstGeom>
        </p:spPr>
      </p:pic>
      <p:sp>
        <p:nvSpPr>
          <p:cNvPr id="3" name="TextBox 2">
            <a:extLst>
              <a:ext uri="{FF2B5EF4-FFF2-40B4-BE49-F238E27FC236}">
                <a16:creationId xmlns:a16="http://schemas.microsoft.com/office/drawing/2014/main" id="{2069815D-8F43-F125-4CE9-C07FD658000D}"/>
              </a:ext>
            </a:extLst>
          </p:cNvPr>
          <p:cNvSpPr txBox="1"/>
          <p:nvPr/>
        </p:nvSpPr>
        <p:spPr>
          <a:xfrm>
            <a:off x="1602243" y="6408711"/>
            <a:ext cx="8665780" cy="307777"/>
          </a:xfrm>
          <a:prstGeom prst="rect">
            <a:avLst/>
          </a:prstGeom>
          <a:noFill/>
        </p:spPr>
        <p:txBody>
          <a:bodyPr wrap="square">
            <a:spAutoFit/>
          </a:bodyPr>
          <a:lstStyle/>
          <a:p>
            <a:r>
              <a:rPr lang="en-US" sz="1400" dirty="0"/>
              <a:t>https://</a:t>
            </a:r>
            <a:r>
              <a:rPr lang="en-US" sz="1400" dirty="0" err="1"/>
              <a:t>www.gov.uk</a:t>
            </a:r>
            <a:r>
              <a:rPr lang="en-US" sz="1400" dirty="0"/>
              <a:t>/government/publications/chief-medical-officers-annual-report-2023-health-in-an-ageing-society</a:t>
            </a:r>
          </a:p>
        </p:txBody>
      </p:sp>
    </p:spTree>
    <p:extLst>
      <p:ext uri="{BB962C8B-B14F-4D97-AF65-F5344CB8AC3E}">
        <p14:creationId xmlns:p14="http://schemas.microsoft.com/office/powerpoint/2010/main" val="1214841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21F00D7-6B11-308F-6419-4BF031959A64}"/>
              </a:ext>
            </a:extLst>
          </p:cNvPr>
          <p:cNvGrpSpPr/>
          <p:nvPr/>
        </p:nvGrpSpPr>
        <p:grpSpPr>
          <a:xfrm>
            <a:off x="2103414" y="1087003"/>
            <a:ext cx="7985172" cy="5475595"/>
            <a:chOff x="3526346" y="643467"/>
            <a:chExt cx="5139307" cy="3481490"/>
          </a:xfrm>
        </p:grpSpPr>
        <p:pic>
          <p:nvPicPr>
            <p:cNvPr id="3" name="Picture 2">
              <a:extLst>
                <a:ext uri="{FF2B5EF4-FFF2-40B4-BE49-F238E27FC236}">
                  <a16:creationId xmlns:a16="http://schemas.microsoft.com/office/drawing/2014/main" id="{047BF2EE-4E3B-14FF-1547-CA982C4B676B}"/>
                </a:ext>
              </a:extLst>
            </p:cNvPr>
            <p:cNvPicPr>
              <a:picLocks noChangeAspect="1"/>
            </p:cNvPicPr>
            <p:nvPr/>
          </p:nvPicPr>
          <p:blipFill rotWithShape="1">
            <a:blip r:embed="rId3"/>
            <a:srcRect b="55707"/>
            <a:stretch/>
          </p:blipFill>
          <p:spPr>
            <a:xfrm>
              <a:off x="3526346" y="643467"/>
              <a:ext cx="5139307" cy="2467595"/>
            </a:xfrm>
            <a:prstGeom prst="rect">
              <a:avLst/>
            </a:prstGeom>
          </p:spPr>
        </p:pic>
        <p:pic>
          <p:nvPicPr>
            <p:cNvPr id="4" name="Picture 3">
              <a:extLst>
                <a:ext uri="{FF2B5EF4-FFF2-40B4-BE49-F238E27FC236}">
                  <a16:creationId xmlns:a16="http://schemas.microsoft.com/office/drawing/2014/main" id="{503DFF60-790F-7251-514E-BB8A05AEE211}"/>
                </a:ext>
              </a:extLst>
            </p:cNvPr>
            <p:cNvPicPr>
              <a:picLocks noChangeAspect="1"/>
            </p:cNvPicPr>
            <p:nvPr/>
          </p:nvPicPr>
          <p:blipFill rotWithShape="1">
            <a:blip r:embed="rId3"/>
            <a:srcRect t="84479" b="-4377"/>
            <a:stretch/>
          </p:blipFill>
          <p:spPr>
            <a:xfrm>
              <a:off x="3526346" y="3016471"/>
              <a:ext cx="5139307" cy="1108486"/>
            </a:xfrm>
            <a:prstGeom prst="rect">
              <a:avLst/>
            </a:prstGeom>
          </p:spPr>
        </p:pic>
      </p:grpSp>
      <p:sp>
        <p:nvSpPr>
          <p:cNvPr id="7" name="TextBox 6">
            <a:extLst>
              <a:ext uri="{FF2B5EF4-FFF2-40B4-BE49-F238E27FC236}">
                <a16:creationId xmlns:a16="http://schemas.microsoft.com/office/drawing/2014/main" id="{DB8FED6D-1DAD-DD19-725F-71AE36B8F39E}"/>
              </a:ext>
            </a:extLst>
          </p:cNvPr>
          <p:cNvSpPr txBox="1"/>
          <p:nvPr/>
        </p:nvSpPr>
        <p:spPr>
          <a:xfrm>
            <a:off x="2286000" y="6387690"/>
            <a:ext cx="7620000" cy="307777"/>
          </a:xfrm>
          <a:prstGeom prst="rect">
            <a:avLst/>
          </a:prstGeom>
          <a:noFill/>
        </p:spPr>
        <p:txBody>
          <a:bodyPr wrap="square">
            <a:spAutoFit/>
          </a:bodyPr>
          <a:lstStyle/>
          <a:p>
            <a:r>
              <a:rPr lang="en-US" sz="1400" dirty="0"/>
              <a:t>https://</a:t>
            </a:r>
            <a:r>
              <a:rPr lang="en-US" sz="1400" dirty="0" err="1"/>
              <a:t>www.thelancet.com</a:t>
            </a:r>
            <a:r>
              <a:rPr lang="en-US" sz="1400" dirty="0"/>
              <a:t>/journals/</a:t>
            </a:r>
            <a:r>
              <a:rPr lang="en-US" sz="1400" dirty="0" err="1"/>
              <a:t>lanplh</a:t>
            </a:r>
            <a:r>
              <a:rPr lang="en-US" sz="1400" dirty="0"/>
              <a:t>/article/PIIS2542-5196(22)00138-3/fulltext#seccestitle130</a:t>
            </a:r>
          </a:p>
        </p:txBody>
      </p:sp>
      <p:sp>
        <p:nvSpPr>
          <p:cNvPr id="9" name="TextBox 8">
            <a:extLst>
              <a:ext uri="{FF2B5EF4-FFF2-40B4-BE49-F238E27FC236}">
                <a16:creationId xmlns:a16="http://schemas.microsoft.com/office/drawing/2014/main" id="{79FA9854-571D-A967-980A-E07CEB8DC1DF}"/>
              </a:ext>
            </a:extLst>
          </p:cNvPr>
          <p:cNvSpPr txBox="1"/>
          <p:nvPr/>
        </p:nvSpPr>
        <p:spPr>
          <a:xfrm>
            <a:off x="1487213" y="162533"/>
            <a:ext cx="9217573" cy="646331"/>
          </a:xfrm>
          <a:prstGeom prst="rect">
            <a:avLst/>
          </a:prstGeom>
          <a:noFill/>
        </p:spPr>
        <p:txBody>
          <a:bodyPr wrap="square">
            <a:spAutoFit/>
          </a:bodyPr>
          <a:lstStyle/>
          <a:p>
            <a:pPr algn="ctr"/>
            <a:r>
              <a:rPr lang="en-GB" b="1" i="0" u="none" strike="noStrike" dirty="0">
                <a:solidFill>
                  <a:srgbClr val="505050"/>
                </a:solidFill>
                <a:effectLst/>
                <a:latin typeface="Source Sans Pro" panose="020B0503030403020204" pitchFamily="34" charset="0"/>
              </a:rPr>
              <a:t>Standardised excess mortality rates attributable to heat in England and Wales, stratified by region, IMD quintile, and urban or rural classification</a:t>
            </a:r>
            <a:endParaRPr lang="en-US" dirty="0"/>
          </a:p>
        </p:txBody>
      </p:sp>
      <p:sp>
        <p:nvSpPr>
          <p:cNvPr id="2" name="Up Arrow 1">
            <a:extLst>
              <a:ext uri="{FF2B5EF4-FFF2-40B4-BE49-F238E27FC236}">
                <a16:creationId xmlns:a16="http://schemas.microsoft.com/office/drawing/2014/main" id="{4EDDB84B-29EE-447B-A238-28D2694999E9}"/>
              </a:ext>
            </a:extLst>
          </p:cNvPr>
          <p:cNvSpPr/>
          <p:nvPr/>
        </p:nvSpPr>
        <p:spPr>
          <a:xfrm>
            <a:off x="5029199" y="5375189"/>
            <a:ext cx="210065" cy="576649"/>
          </a:xfrm>
          <a:prstGeom prst="up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6" name="Up Arrow 5">
            <a:extLst>
              <a:ext uri="{FF2B5EF4-FFF2-40B4-BE49-F238E27FC236}">
                <a16:creationId xmlns:a16="http://schemas.microsoft.com/office/drawing/2014/main" id="{67D42C25-C4A6-688E-7158-DEAB741C9FC2}"/>
              </a:ext>
            </a:extLst>
          </p:cNvPr>
          <p:cNvSpPr/>
          <p:nvPr/>
        </p:nvSpPr>
        <p:spPr>
          <a:xfrm>
            <a:off x="5923005" y="5770997"/>
            <a:ext cx="210065" cy="576649"/>
          </a:xfrm>
          <a:prstGeom prst="up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
        <p:nvSpPr>
          <p:cNvPr id="8" name="Up Arrow 7">
            <a:extLst>
              <a:ext uri="{FF2B5EF4-FFF2-40B4-BE49-F238E27FC236}">
                <a16:creationId xmlns:a16="http://schemas.microsoft.com/office/drawing/2014/main" id="{8EE33278-D1DE-6E3A-A939-4EFD842CA896}"/>
              </a:ext>
            </a:extLst>
          </p:cNvPr>
          <p:cNvSpPr/>
          <p:nvPr/>
        </p:nvSpPr>
        <p:spPr>
          <a:xfrm>
            <a:off x="7558892" y="5811041"/>
            <a:ext cx="210065" cy="576649"/>
          </a:xfrm>
          <a:prstGeom prst="up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967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1000" fill="hold"/>
                                        <p:tgtEl>
                                          <p:spTgt spid="8">
                                            <p:bg/>
                                          </p:spTgt>
                                        </p:tgtEl>
                                        <p:attrNameLst>
                                          <p:attrName>ppt_x</p:attrName>
                                        </p:attrNameLst>
                                      </p:cBhvr>
                                      <p:tavLst>
                                        <p:tav tm="0">
                                          <p:val>
                                            <p:strVal val="#ppt_x"/>
                                          </p:val>
                                        </p:tav>
                                        <p:tav tm="100000">
                                          <p:val>
                                            <p:strVal val="#ppt_x"/>
                                          </p:val>
                                        </p:tav>
                                      </p:tavLst>
                                    </p:anim>
                                    <p:anim calcmode="lin" valueType="num">
                                      <p:cBhvr additive="base">
                                        <p:cTn id="8" dur="1000" fill="hold"/>
                                        <p:tgtEl>
                                          <p:spTgt spid="8">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nodePh="1">
                                  <p:stCondLst>
                                    <p:cond delay="0"/>
                                  </p:stCondLst>
                                  <p:endCondLst>
                                    <p:cond evt="begin" delay="0">
                                      <p:tn val="11"/>
                                    </p:cond>
                                  </p:end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8">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bg/>
                                          </p:spTgt>
                                        </p:tgtEl>
                                        <p:attrNameLst>
                                          <p:attrName>style.visibility</p:attrName>
                                        </p:attrNameLst>
                                      </p:cBhvr>
                                      <p:to>
                                        <p:strVal val="visible"/>
                                      </p:to>
                                    </p:set>
                                    <p:anim calcmode="lin" valueType="num">
                                      <p:cBhvr additive="base">
                                        <p:cTn id="17" dur="1000" fill="hold"/>
                                        <p:tgtEl>
                                          <p:spTgt spid="2">
                                            <p:bg/>
                                          </p:spTgt>
                                        </p:tgtEl>
                                        <p:attrNameLst>
                                          <p:attrName>ppt_x</p:attrName>
                                        </p:attrNameLst>
                                      </p:cBhvr>
                                      <p:tavLst>
                                        <p:tav tm="0">
                                          <p:val>
                                            <p:strVal val="#ppt_x"/>
                                          </p:val>
                                        </p:tav>
                                        <p:tav tm="100000">
                                          <p:val>
                                            <p:strVal val="#ppt_x"/>
                                          </p:val>
                                        </p:tav>
                                      </p:tavLst>
                                    </p:anim>
                                    <p:anim calcmode="lin" valueType="num">
                                      <p:cBhvr additive="base">
                                        <p:cTn id="18" dur="100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nodePh="1">
                                  <p:stCondLst>
                                    <p:cond delay="0"/>
                                  </p:stCondLst>
                                  <p:endCondLst>
                                    <p:cond evt="begin" delay="0">
                                      <p:tn val="21"/>
                                    </p:cond>
                                  </p:endCondLst>
                                  <p:childTnLst>
                                    <p:set>
                                      <p:cBhvr>
                                        <p:cTn id="22" dur="1" fill="hold">
                                          <p:stCondLst>
                                            <p:cond delay="0"/>
                                          </p:stCondLst>
                                        </p:cTn>
                                        <p:tgtEl>
                                          <p:spTgt spid="2">
                                            <p:txEl>
                                              <p:pRg st="0" end="0"/>
                                            </p:txEl>
                                          </p:spTgt>
                                        </p:tgtEl>
                                        <p:attrNameLst>
                                          <p:attrName>style.visibility</p:attrName>
                                        </p:attrNameLst>
                                      </p:cBhvr>
                                      <p:to>
                                        <p:strVal val="visible"/>
                                      </p:to>
                                    </p:set>
                                    <p:anim calcmode="lin" valueType="num">
                                      <p:cBhvr additive="base">
                                        <p:cTn id="2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2">
                                            <p:txEl>
                                              <p:pRg st="0" end="0"/>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10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10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nodePh="1">
                                  <p:stCondLst>
                                    <p:cond delay="0"/>
                                  </p:stCondLst>
                                  <p:endCondLst>
                                    <p:cond evt="begin" delay="0">
                                      <p:tn val="31"/>
                                    </p:cond>
                                  </p:endCondLst>
                                  <p:childTnLst>
                                    <p:set>
                                      <p:cBhvr>
                                        <p:cTn id="32" dur="1" fill="hold">
                                          <p:stCondLst>
                                            <p:cond delay="0"/>
                                          </p:stCondLst>
                                        </p:cTn>
                                        <p:tgtEl>
                                          <p:spTgt spid="6">
                                            <p:txEl>
                                              <p:pRg st="0" end="0"/>
                                            </p:txEl>
                                          </p:spTgt>
                                        </p:tgtEl>
                                        <p:attrNameLst>
                                          <p:attrName>style.visibility</p:attrName>
                                        </p:attrNameLst>
                                      </p:cBhvr>
                                      <p:to>
                                        <p:strVal val="visible"/>
                                      </p:to>
                                    </p:set>
                                    <p:anim calcmode="lin" valueType="num">
                                      <p:cBhvr additive="base">
                                        <p:cTn id="3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4" dur="1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6" grpId="0" build="p" animBg="1"/>
      <p:bldP spid="8"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a:extLst>
              <a:ext uri="{FF2B5EF4-FFF2-40B4-BE49-F238E27FC236}">
                <a16:creationId xmlns:a16="http://schemas.microsoft.com/office/drawing/2014/main" id="{8F10742F-AA38-1C35-2BD2-E998DF47D0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8750" y="835557"/>
            <a:ext cx="6234499" cy="468198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BBC523D-4C04-8B69-0F07-309FDFB165DA}"/>
              </a:ext>
            </a:extLst>
          </p:cNvPr>
          <p:cNvSpPr txBox="1"/>
          <p:nvPr/>
        </p:nvSpPr>
        <p:spPr>
          <a:xfrm>
            <a:off x="3073227" y="6071457"/>
            <a:ext cx="6045544" cy="307777"/>
          </a:xfrm>
          <a:prstGeom prst="rect">
            <a:avLst/>
          </a:prstGeom>
          <a:noFill/>
        </p:spPr>
        <p:txBody>
          <a:bodyPr wrap="square">
            <a:spAutoFit/>
          </a:bodyPr>
          <a:lstStyle/>
          <a:p>
            <a:r>
              <a:rPr lang="en-US" sz="1400" dirty="0"/>
              <a:t>https://</a:t>
            </a:r>
            <a:r>
              <a:rPr lang="en-US" sz="1400" dirty="0" err="1"/>
              <a:t>www.sciencedirect.com</a:t>
            </a:r>
            <a:r>
              <a:rPr lang="en-US" sz="1400" dirty="0"/>
              <a:t>/science/article/</a:t>
            </a:r>
            <a:r>
              <a:rPr lang="en-US" sz="1400" dirty="0" err="1"/>
              <a:t>pii</a:t>
            </a:r>
            <a:r>
              <a:rPr lang="en-US" sz="1400" dirty="0"/>
              <a:t>/S1877343513000845#fig0005</a:t>
            </a:r>
          </a:p>
        </p:txBody>
      </p:sp>
    </p:spTree>
    <p:extLst>
      <p:ext uri="{BB962C8B-B14F-4D97-AF65-F5344CB8AC3E}">
        <p14:creationId xmlns:p14="http://schemas.microsoft.com/office/powerpoint/2010/main" val="3397248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100" name="Picture 4">
            <a:extLst>
              <a:ext uri="{FF2B5EF4-FFF2-40B4-BE49-F238E27FC236}">
                <a16:creationId xmlns:a16="http://schemas.microsoft.com/office/drawing/2014/main" id="{0A5453B4-D262-BA0A-EC47-0FD9083344C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36470" y="73204"/>
            <a:ext cx="8919060" cy="671159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E4CE5B2-C1A7-D077-D90E-1C61F295698D}"/>
              </a:ext>
            </a:extLst>
          </p:cNvPr>
          <p:cNvSpPr/>
          <p:nvPr/>
        </p:nvSpPr>
        <p:spPr>
          <a:xfrm>
            <a:off x="1692875" y="704335"/>
            <a:ext cx="2038865" cy="4732638"/>
          </a:xfrm>
          <a:prstGeom prst="rect">
            <a:avLst/>
          </a:prstGeom>
          <a:noFill/>
          <a:ln w="571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3" name="Rectangle 2">
            <a:extLst>
              <a:ext uri="{FF2B5EF4-FFF2-40B4-BE49-F238E27FC236}">
                <a16:creationId xmlns:a16="http://schemas.microsoft.com/office/drawing/2014/main" id="{6FBA2139-5939-86AD-2FBD-EF10660EDE7D}"/>
              </a:ext>
            </a:extLst>
          </p:cNvPr>
          <p:cNvSpPr/>
          <p:nvPr/>
        </p:nvSpPr>
        <p:spPr>
          <a:xfrm>
            <a:off x="6606116" y="137983"/>
            <a:ext cx="1289852" cy="1132703"/>
          </a:xfrm>
          <a:prstGeom prst="rect">
            <a:avLst/>
          </a:prstGeom>
          <a:noFill/>
          <a:ln w="571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4" name="Rectangle 3">
            <a:extLst>
              <a:ext uri="{FF2B5EF4-FFF2-40B4-BE49-F238E27FC236}">
                <a16:creationId xmlns:a16="http://schemas.microsoft.com/office/drawing/2014/main" id="{0D7F61F3-AC78-0C16-EB0A-B61B0C638269}"/>
              </a:ext>
            </a:extLst>
          </p:cNvPr>
          <p:cNvSpPr/>
          <p:nvPr/>
        </p:nvSpPr>
        <p:spPr>
          <a:xfrm>
            <a:off x="1743566" y="5539945"/>
            <a:ext cx="6696099" cy="1132703"/>
          </a:xfrm>
          <a:prstGeom prst="rect">
            <a:avLst/>
          </a:prstGeom>
          <a:noFill/>
          <a:ln w="571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511445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p:cTn id="7" dur="1000" fill="hold"/>
                                        <p:tgtEl>
                                          <p:spTgt spid="4100"/>
                                        </p:tgtEl>
                                        <p:attrNameLst>
                                          <p:attrName>ppt_w</p:attrName>
                                        </p:attrNameLst>
                                      </p:cBhvr>
                                      <p:tavLst>
                                        <p:tav tm="0">
                                          <p:val>
                                            <p:fltVal val="0"/>
                                          </p:val>
                                        </p:tav>
                                        <p:tav tm="100000">
                                          <p:val>
                                            <p:strVal val="#ppt_w"/>
                                          </p:val>
                                        </p:tav>
                                      </p:tavLst>
                                    </p:anim>
                                    <p:anim calcmode="lin" valueType="num">
                                      <p:cBhvr>
                                        <p:cTn id="8" dur="1000" fill="hold"/>
                                        <p:tgtEl>
                                          <p:spTgt spid="4100"/>
                                        </p:tgtEl>
                                        <p:attrNameLst>
                                          <p:attrName>ppt_h</p:attrName>
                                        </p:attrNameLst>
                                      </p:cBhvr>
                                      <p:tavLst>
                                        <p:tav tm="0">
                                          <p:val>
                                            <p:fltVal val="0"/>
                                          </p:val>
                                        </p:tav>
                                        <p:tav tm="100000">
                                          <p:val>
                                            <p:strVal val="#ppt_h"/>
                                          </p:val>
                                        </p:tav>
                                      </p:tavLst>
                                    </p:anim>
                                    <p:animEffect transition="in" filter="fade">
                                      <p:cBhvr>
                                        <p:cTn id="9" dur="1000"/>
                                        <p:tgtEl>
                                          <p:spTgt spid="4100"/>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30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30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30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3A6F3849-FBEF-4978-A467-5B6BEFB48F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1763" y="0"/>
            <a:ext cx="938847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6968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D5B1EA52-1E6B-23CE-1DF2-AAF04380D1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0"/>
            <a:ext cx="837406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C0A3152-D474-8C42-E062-C6C1DE1EDD81}"/>
              </a:ext>
            </a:extLst>
          </p:cNvPr>
          <p:cNvSpPr/>
          <p:nvPr/>
        </p:nvSpPr>
        <p:spPr>
          <a:xfrm>
            <a:off x="2026508" y="2582562"/>
            <a:ext cx="2187146" cy="1000898"/>
          </a:xfrm>
          <a:prstGeom prst="rect">
            <a:avLst/>
          </a:prstGeom>
          <a:noFill/>
          <a:ln w="7620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endParaRPr lang="en-US"/>
          </a:p>
        </p:txBody>
      </p:sp>
      <p:sp>
        <p:nvSpPr>
          <p:cNvPr id="3" name="Rectangle 2">
            <a:extLst>
              <a:ext uri="{FF2B5EF4-FFF2-40B4-BE49-F238E27FC236}">
                <a16:creationId xmlns:a16="http://schemas.microsoft.com/office/drawing/2014/main" id="{72FE6A02-C891-7EE6-225C-B3C59D1CC0B7}"/>
              </a:ext>
            </a:extLst>
          </p:cNvPr>
          <p:cNvSpPr/>
          <p:nvPr/>
        </p:nvSpPr>
        <p:spPr>
          <a:xfrm>
            <a:off x="5001633" y="240958"/>
            <a:ext cx="2187146" cy="871151"/>
          </a:xfrm>
          <a:prstGeom prst="rect">
            <a:avLst/>
          </a:prstGeom>
          <a:noFill/>
          <a:ln w="7620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endParaRPr lang="en-US"/>
          </a:p>
        </p:txBody>
      </p:sp>
      <p:sp>
        <p:nvSpPr>
          <p:cNvPr id="4" name="Rectangle 3">
            <a:extLst>
              <a:ext uri="{FF2B5EF4-FFF2-40B4-BE49-F238E27FC236}">
                <a16:creationId xmlns:a16="http://schemas.microsoft.com/office/drawing/2014/main" id="{CD529C70-41B5-F628-5DA3-C60614D0B6C2}"/>
              </a:ext>
            </a:extLst>
          </p:cNvPr>
          <p:cNvSpPr/>
          <p:nvPr/>
        </p:nvSpPr>
        <p:spPr>
          <a:xfrm>
            <a:off x="7665308" y="4057135"/>
            <a:ext cx="2187146" cy="1000898"/>
          </a:xfrm>
          <a:prstGeom prst="rect">
            <a:avLst/>
          </a:prstGeom>
          <a:noFill/>
          <a:ln w="7620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endParaRPr lang="en-US"/>
          </a:p>
        </p:txBody>
      </p:sp>
      <p:sp>
        <p:nvSpPr>
          <p:cNvPr id="5" name="Rectangle 4">
            <a:extLst>
              <a:ext uri="{FF2B5EF4-FFF2-40B4-BE49-F238E27FC236}">
                <a16:creationId xmlns:a16="http://schemas.microsoft.com/office/drawing/2014/main" id="{785FD958-6276-F7F9-B121-7E847FC6ABA8}"/>
              </a:ext>
            </a:extLst>
          </p:cNvPr>
          <p:cNvSpPr/>
          <p:nvPr/>
        </p:nvSpPr>
        <p:spPr>
          <a:xfrm>
            <a:off x="5001633" y="3107725"/>
            <a:ext cx="2187146" cy="883508"/>
          </a:xfrm>
          <a:prstGeom prst="rect">
            <a:avLst/>
          </a:prstGeom>
          <a:noFill/>
          <a:ln w="7620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endParaRPr lang="en-US"/>
          </a:p>
        </p:txBody>
      </p:sp>
    </p:spTree>
    <p:extLst>
      <p:ext uri="{BB962C8B-B14F-4D97-AF65-F5344CB8AC3E}">
        <p14:creationId xmlns:p14="http://schemas.microsoft.com/office/powerpoint/2010/main" val="3762678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1000" fill="hold"/>
                                        <p:tgtEl>
                                          <p:spTgt spid="6146"/>
                                        </p:tgtEl>
                                        <p:attrNameLst>
                                          <p:attrName>ppt_w</p:attrName>
                                        </p:attrNameLst>
                                      </p:cBhvr>
                                      <p:tavLst>
                                        <p:tav tm="0">
                                          <p:val>
                                            <p:fltVal val="0"/>
                                          </p:val>
                                        </p:tav>
                                        <p:tav tm="100000">
                                          <p:val>
                                            <p:strVal val="#ppt_w"/>
                                          </p:val>
                                        </p:tav>
                                      </p:tavLst>
                                    </p:anim>
                                    <p:anim calcmode="lin" valueType="num">
                                      <p:cBhvr>
                                        <p:cTn id="8" dur="1000" fill="hold"/>
                                        <p:tgtEl>
                                          <p:spTgt spid="6146"/>
                                        </p:tgtEl>
                                        <p:attrNameLst>
                                          <p:attrName>ppt_h</p:attrName>
                                        </p:attrNameLst>
                                      </p:cBhvr>
                                      <p:tavLst>
                                        <p:tav tm="0">
                                          <p:val>
                                            <p:fltVal val="0"/>
                                          </p:val>
                                        </p:tav>
                                        <p:tav tm="100000">
                                          <p:val>
                                            <p:strVal val="#ppt_h"/>
                                          </p:val>
                                        </p:tav>
                                      </p:tavLst>
                                    </p:anim>
                                    <p:animEffect transition="in" filter="fade">
                                      <p:cBhvr>
                                        <p:cTn id="9" dur="1000"/>
                                        <p:tgtEl>
                                          <p:spTgt spid="6146"/>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heel(1)">
                                      <p:cBhvr>
                                        <p:cTn id="24" dur="20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heel(1)">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C8F7A700-D5DB-A23A-57FB-9AF8318FFC6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3467" y="783167"/>
            <a:ext cx="5291666" cy="529166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131B0D8E-7CBC-E454-6EBA-AA6B62968273}"/>
              </a:ext>
            </a:extLst>
          </p:cNvPr>
          <p:cNvPicPr>
            <a:picLocks noChangeAspect="1"/>
          </p:cNvPicPr>
          <p:nvPr/>
        </p:nvPicPr>
        <p:blipFill rotWithShape="1">
          <a:blip r:embed="rId4"/>
          <a:srcRect l="26702" t="19922" r="46271" b="26954"/>
          <a:stretch/>
        </p:blipFill>
        <p:spPr>
          <a:xfrm>
            <a:off x="6714053" y="643467"/>
            <a:ext cx="4377291" cy="5571066"/>
          </a:xfrm>
          <a:prstGeom prst="rect">
            <a:avLst/>
          </a:prstGeom>
        </p:spPr>
      </p:pic>
    </p:spTree>
    <p:extLst>
      <p:ext uri="{BB962C8B-B14F-4D97-AF65-F5344CB8AC3E}">
        <p14:creationId xmlns:p14="http://schemas.microsoft.com/office/powerpoint/2010/main" val="3142961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1000" fill="hold"/>
                                        <p:tgtEl>
                                          <p:spTgt spid="5122"/>
                                        </p:tgtEl>
                                        <p:attrNameLst>
                                          <p:attrName>ppt_w</p:attrName>
                                        </p:attrNameLst>
                                      </p:cBhvr>
                                      <p:tavLst>
                                        <p:tav tm="0">
                                          <p:val>
                                            <p:fltVal val="0"/>
                                          </p:val>
                                        </p:tav>
                                        <p:tav tm="100000">
                                          <p:val>
                                            <p:strVal val="#ppt_w"/>
                                          </p:val>
                                        </p:tav>
                                      </p:tavLst>
                                    </p:anim>
                                    <p:anim calcmode="lin" valueType="num">
                                      <p:cBhvr>
                                        <p:cTn id="8" dur="1000" fill="hold"/>
                                        <p:tgtEl>
                                          <p:spTgt spid="5122"/>
                                        </p:tgtEl>
                                        <p:attrNameLst>
                                          <p:attrName>ppt_h</p:attrName>
                                        </p:attrNameLst>
                                      </p:cBhvr>
                                      <p:tavLst>
                                        <p:tav tm="0">
                                          <p:val>
                                            <p:fltVal val="0"/>
                                          </p:val>
                                        </p:tav>
                                        <p:tav tm="100000">
                                          <p:val>
                                            <p:strVal val="#ppt_h"/>
                                          </p:val>
                                        </p:tav>
                                      </p:tavLst>
                                    </p:anim>
                                    <p:anim calcmode="lin" valueType="num">
                                      <p:cBhvr>
                                        <p:cTn id="9" dur="1000" fill="hold"/>
                                        <p:tgtEl>
                                          <p:spTgt spid="5122"/>
                                        </p:tgtEl>
                                        <p:attrNameLst>
                                          <p:attrName>style.rotation</p:attrName>
                                        </p:attrNameLst>
                                      </p:cBhvr>
                                      <p:tavLst>
                                        <p:tav tm="0">
                                          <p:val>
                                            <p:fltVal val="90"/>
                                          </p:val>
                                        </p:tav>
                                        <p:tav tm="100000">
                                          <p:val>
                                            <p:fltVal val="0"/>
                                          </p:val>
                                        </p:tav>
                                      </p:tavLst>
                                    </p:anim>
                                    <p:animEffect transition="in" filter="fade">
                                      <p:cBhvr>
                                        <p:cTn id="10" dur="1000"/>
                                        <p:tgtEl>
                                          <p:spTgt spid="5122"/>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ars graph">
            <a:extLst>
              <a:ext uri="{FF2B5EF4-FFF2-40B4-BE49-F238E27FC236}">
                <a16:creationId xmlns:a16="http://schemas.microsoft.com/office/drawing/2014/main" id="{8E3897D3-6171-A5BB-F19E-BD83DA2743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863" y="0"/>
            <a:ext cx="1058068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Up Arrow 1">
            <a:extLst>
              <a:ext uri="{FF2B5EF4-FFF2-40B4-BE49-F238E27FC236}">
                <a16:creationId xmlns:a16="http://schemas.microsoft.com/office/drawing/2014/main" id="{1F5C12E3-911D-F58A-7472-89E81B711D78}"/>
              </a:ext>
            </a:extLst>
          </p:cNvPr>
          <p:cNvSpPr/>
          <p:nvPr/>
        </p:nvSpPr>
        <p:spPr>
          <a:xfrm>
            <a:off x="10466173" y="5869459"/>
            <a:ext cx="296562" cy="531341"/>
          </a:xfrm>
          <a:prstGeom prst="up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3" name="Up Arrow 2">
            <a:extLst>
              <a:ext uri="{FF2B5EF4-FFF2-40B4-BE49-F238E27FC236}">
                <a16:creationId xmlns:a16="http://schemas.microsoft.com/office/drawing/2014/main" id="{E96A1B08-DA61-37DA-4609-FD0E92E29CB0}"/>
              </a:ext>
            </a:extLst>
          </p:cNvPr>
          <p:cNvSpPr/>
          <p:nvPr/>
        </p:nvSpPr>
        <p:spPr>
          <a:xfrm>
            <a:off x="8493211" y="5869459"/>
            <a:ext cx="296562" cy="383060"/>
          </a:xfrm>
          <a:prstGeom prst="up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5247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Graph showing the top 10 hottest and top 10 coldest annual mean temperatures in the UK from 1884-2022">
            <a:extLst>
              <a:ext uri="{FF2B5EF4-FFF2-40B4-BE49-F238E27FC236}">
                <a16:creationId xmlns:a16="http://schemas.microsoft.com/office/drawing/2014/main" id="{E0BF54CF-FAA9-21C6-DE59-405697C16A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0540" b="36937"/>
          <a:stretch/>
        </p:blipFill>
        <p:spPr bwMode="auto">
          <a:xfrm>
            <a:off x="643467" y="1110419"/>
            <a:ext cx="10905066" cy="463716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a:extLst>
              <a:ext uri="{FF2B5EF4-FFF2-40B4-BE49-F238E27FC236}">
                <a16:creationId xmlns:a16="http://schemas.microsoft.com/office/drawing/2014/main" id="{FA2EDA8A-A2AB-D189-DE20-3BB964037931}"/>
              </a:ext>
            </a:extLst>
          </p:cNvPr>
          <p:cNvSpPr/>
          <p:nvPr/>
        </p:nvSpPr>
        <p:spPr>
          <a:xfrm>
            <a:off x="9082216" y="976184"/>
            <a:ext cx="2466317" cy="1853513"/>
          </a:xfrm>
          <a:prstGeom prst="ellipse">
            <a:avLst/>
          </a:prstGeom>
          <a:noFill/>
          <a:ln w="5715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endParaRPr lang="en-US"/>
          </a:p>
        </p:txBody>
      </p:sp>
    </p:spTree>
    <p:extLst>
      <p:ext uri="{BB962C8B-B14F-4D97-AF65-F5344CB8AC3E}">
        <p14:creationId xmlns:p14="http://schemas.microsoft.com/office/powerpoint/2010/main" val="1851860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1000"/>
                                        <p:tgtEl>
                                          <p:spTgt spid="1028"/>
                                        </p:tgtEl>
                                      </p:cBhvr>
                                    </p:animEffect>
                                    <p:anim calcmode="lin" valueType="num">
                                      <p:cBhvr>
                                        <p:cTn id="8" dur="1000" fill="hold"/>
                                        <p:tgtEl>
                                          <p:spTgt spid="1028"/>
                                        </p:tgtEl>
                                        <p:attrNameLst>
                                          <p:attrName>ppt_x</p:attrName>
                                        </p:attrNameLst>
                                      </p:cBhvr>
                                      <p:tavLst>
                                        <p:tav tm="0">
                                          <p:val>
                                            <p:strVal val="#ppt_x"/>
                                          </p:val>
                                        </p:tav>
                                        <p:tav tm="100000">
                                          <p:val>
                                            <p:strVal val="#ppt_x"/>
                                          </p:val>
                                        </p:tav>
                                      </p:tavLst>
                                    </p:anim>
                                    <p:anim calcmode="lin" valueType="num">
                                      <p:cBhvr>
                                        <p:cTn id="9"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4" name="Picture 8" descr="Image">
            <a:extLst>
              <a:ext uri="{FF2B5EF4-FFF2-40B4-BE49-F238E27FC236}">
                <a16:creationId xmlns:a16="http://schemas.microsoft.com/office/drawing/2014/main" id="{3CCCC35F-BB64-47B3-8E91-91B7C744DB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322173"/>
            <a:ext cx="5535827" cy="55358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6051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6" name="Picture 4" descr="Climate change impacts June temperature records - Met Office">
            <a:extLst>
              <a:ext uri="{FF2B5EF4-FFF2-40B4-BE49-F238E27FC236}">
                <a16:creationId xmlns:a16="http://schemas.microsoft.com/office/drawing/2014/main" id="{1F60DCFA-443E-A36D-02BA-72B064CBB84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11571" y="643467"/>
            <a:ext cx="3955457" cy="557106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Map showing September 2023 mean temperature compared to average. The map shows a significantly warmer than average month.">
            <a:extLst>
              <a:ext uri="{FF2B5EF4-FFF2-40B4-BE49-F238E27FC236}">
                <a16:creationId xmlns:a16="http://schemas.microsoft.com/office/drawing/2014/main" id="{8DC8BB39-708A-8906-3253-CF3F668AB89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924970" y="643467"/>
            <a:ext cx="3955457" cy="5571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5411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DF23F5E9-DDC4-4E0E-1F14-521DF4AB7FD5}"/>
              </a:ext>
            </a:extLst>
          </p:cNvPr>
          <p:cNvSpPr/>
          <p:nvPr/>
        </p:nvSpPr>
        <p:spPr>
          <a:xfrm>
            <a:off x="971658" y="2225564"/>
            <a:ext cx="1502979" cy="1492469"/>
          </a:xfrm>
          <a:prstGeom prst="ellipse">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2,000</a:t>
            </a:r>
          </a:p>
        </p:txBody>
      </p:sp>
      <p:sp>
        <p:nvSpPr>
          <p:cNvPr id="3" name="Oval 2">
            <a:extLst>
              <a:ext uri="{FF2B5EF4-FFF2-40B4-BE49-F238E27FC236}">
                <a16:creationId xmlns:a16="http://schemas.microsoft.com/office/drawing/2014/main" id="{D1F6E450-C9F2-7D09-D778-51F304C0BDDF}"/>
              </a:ext>
            </a:extLst>
          </p:cNvPr>
          <p:cNvSpPr/>
          <p:nvPr/>
        </p:nvSpPr>
        <p:spPr>
          <a:xfrm>
            <a:off x="3789798" y="1644868"/>
            <a:ext cx="2832537" cy="2653862"/>
          </a:xfrm>
          <a:prstGeom prst="ellipse">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7,000</a:t>
            </a:r>
          </a:p>
        </p:txBody>
      </p:sp>
      <p:sp>
        <p:nvSpPr>
          <p:cNvPr id="4" name="Oval 3">
            <a:extLst>
              <a:ext uri="{FF2B5EF4-FFF2-40B4-BE49-F238E27FC236}">
                <a16:creationId xmlns:a16="http://schemas.microsoft.com/office/drawing/2014/main" id="{E8E0ABF6-2D67-660B-3DBB-EA11C8FB6147}"/>
              </a:ext>
            </a:extLst>
          </p:cNvPr>
          <p:cNvSpPr/>
          <p:nvPr/>
        </p:nvSpPr>
        <p:spPr>
          <a:xfrm>
            <a:off x="7878094" y="909144"/>
            <a:ext cx="3862552" cy="3704896"/>
          </a:xfrm>
          <a:prstGeom prst="ellipse">
            <a:avLst/>
          </a:prstGeom>
          <a:solidFill>
            <a:srgbClr val="C00000"/>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t>13,000</a:t>
            </a:r>
          </a:p>
        </p:txBody>
      </p:sp>
      <p:sp>
        <p:nvSpPr>
          <p:cNvPr id="5" name="TextBox 4">
            <a:extLst>
              <a:ext uri="{FF2B5EF4-FFF2-40B4-BE49-F238E27FC236}">
                <a16:creationId xmlns:a16="http://schemas.microsoft.com/office/drawing/2014/main" id="{B3366FA4-688E-DFCA-DB18-FFF5E7F6E8BC}"/>
              </a:ext>
            </a:extLst>
          </p:cNvPr>
          <p:cNvSpPr txBox="1"/>
          <p:nvPr/>
        </p:nvSpPr>
        <p:spPr>
          <a:xfrm>
            <a:off x="818492" y="5496911"/>
            <a:ext cx="1809313" cy="584775"/>
          </a:xfrm>
          <a:prstGeom prst="rect">
            <a:avLst/>
          </a:prstGeom>
          <a:noFill/>
        </p:spPr>
        <p:txBody>
          <a:bodyPr wrap="square" rtlCol="0">
            <a:spAutoFit/>
          </a:bodyPr>
          <a:lstStyle/>
          <a:p>
            <a:pPr algn="ctr"/>
            <a:r>
              <a:rPr lang="en-US" sz="3200" b="1" dirty="0">
                <a:solidFill>
                  <a:schemeClr val="accent4"/>
                </a:solidFill>
              </a:rPr>
              <a:t>Present</a:t>
            </a:r>
          </a:p>
        </p:txBody>
      </p:sp>
      <p:sp>
        <p:nvSpPr>
          <p:cNvPr id="6" name="TextBox 5">
            <a:extLst>
              <a:ext uri="{FF2B5EF4-FFF2-40B4-BE49-F238E27FC236}">
                <a16:creationId xmlns:a16="http://schemas.microsoft.com/office/drawing/2014/main" id="{78A2D52C-4ADF-04D1-4760-F3669A850E5A}"/>
              </a:ext>
            </a:extLst>
          </p:cNvPr>
          <p:cNvSpPr txBox="1"/>
          <p:nvPr/>
        </p:nvSpPr>
        <p:spPr>
          <a:xfrm>
            <a:off x="3853681" y="5466133"/>
            <a:ext cx="2704773" cy="646331"/>
          </a:xfrm>
          <a:prstGeom prst="rect">
            <a:avLst/>
          </a:prstGeom>
          <a:noFill/>
        </p:spPr>
        <p:txBody>
          <a:bodyPr wrap="square" rtlCol="0">
            <a:spAutoFit/>
          </a:bodyPr>
          <a:lstStyle/>
          <a:p>
            <a:pPr algn="ctr"/>
            <a:r>
              <a:rPr lang="en-US" sz="3600" b="1" dirty="0">
                <a:solidFill>
                  <a:schemeClr val="accent2"/>
                </a:solidFill>
              </a:rPr>
              <a:t>2°C warming</a:t>
            </a:r>
          </a:p>
        </p:txBody>
      </p:sp>
      <p:sp>
        <p:nvSpPr>
          <p:cNvPr id="8" name="TextBox 7">
            <a:extLst>
              <a:ext uri="{FF2B5EF4-FFF2-40B4-BE49-F238E27FC236}">
                <a16:creationId xmlns:a16="http://schemas.microsoft.com/office/drawing/2014/main" id="{632C97B7-3A01-9FEF-009B-2502CF118BBF}"/>
              </a:ext>
            </a:extLst>
          </p:cNvPr>
          <p:cNvSpPr txBox="1"/>
          <p:nvPr/>
        </p:nvSpPr>
        <p:spPr>
          <a:xfrm>
            <a:off x="8286420" y="5435355"/>
            <a:ext cx="3045900" cy="707886"/>
          </a:xfrm>
          <a:prstGeom prst="rect">
            <a:avLst/>
          </a:prstGeom>
          <a:noFill/>
        </p:spPr>
        <p:txBody>
          <a:bodyPr wrap="square" rtlCol="0">
            <a:spAutoFit/>
          </a:bodyPr>
          <a:lstStyle/>
          <a:p>
            <a:pPr algn="ctr"/>
            <a:r>
              <a:rPr lang="en-US" sz="4000" b="1" dirty="0">
                <a:solidFill>
                  <a:srgbClr val="C00000"/>
                </a:solidFill>
              </a:rPr>
              <a:t>4°C warming</a:t>
            </a:r>
          </a:p>
        </p:txBody>
      </p:sp>
      <p:sp>
        <p:nvSpPr>
          <p:cNvPr id="9" name="TextBox 8">
            <a:extLst>
              <a:ext uri="{FF2B5EF4-FFF2-40B4-BE49-F238E27FC236}">
                <a16:creationId xmlns:a16="http://schemas.microsoft.com/office/drawing/2014/main" id="{68B55FFC-8B02-E147-54D2-86974377351A}"/>
              </a:ext>
            </a:extLst>
          </p:cNvPr>
          <p:cNvSpPr txBox="1"/>
          <p:nvPr/>
        </p:nvSpPr>
        <p:spPr>
          <a:xfrm>
            <a:off x="2158066" y="6529203"/>
            <a:ext cx="6096000" cy="307777"/>
          </a:xfrm>
          <a:prstGeom prst="rect">
            <a:avLst/>
          </a:prstGeom>
          <a:noFill/>
        </p:spPr>
        <p:txBody>
          <a:bodyPr wrap="square">
            <a:spAutoFit/>
          </a:bodyPr>
          <a:lstStyle/>
          <a:p>
            <a:r>
              <a:rPr lang="en-US" sz="1400" dirty="0"/>
              <a:t>https://</a:t>
            </a:r>
            <a:r>
              <a:rPr lang="en-US" sz="1400" dirty="0" err="1"/>
              <a:t>www.theccc.org.uk</a:t>
            </a:r>
            <a:r>
              <a:rPr lang="en-US" sz="1400" dirty="0"/>
              <a:t>/publication/ccc-adaptation-monitoring-framework/</a:t>
            </a:r>
          </a:p>
        </p:txBody>
      </p:sp>
    </p:spTree>
    <p:extLst>
      <p:ext uri="{BB962C8B-B14F-4D97-AF65-F5344CB8AC3E}">
        <p14:creationId xmlns:p14="http://schemas.microsoft.com/office/powerpoint/2010/main" val="2235499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edge">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edge">
                                      <p:cBhvr>
                                        <p:cTn id="15" dur="2000"/>
                                        <p:tgtEl>
                                          <p:spTgt spid="3"/>
                                        </p:tgtEl>
                                      </p:cBhvr>
                                    </p:animEffect>
                                  </p:childTnLst>
                                </p:cTn>
                              </p:par>
                              <p:par>
                                <p:cTn id="16" presetID="2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edge">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edge">
                                      <p:cBhvr>
                                        <p:cTn id="23" dur="2000"/>
                                        <p:tgtEl>
                                          <p:spTgt spid="4"/>
                                        </p:tgtEl>
                                      </p:cBhvr>
                                    </p:animEffect>
                                  </p:childTnLst>
                                </p:cTn>
                              </p:par>
                              <p:par>
                                <p:cTn id="24" presetID="2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edge">
                                      <p:cBhvr>
                                        <p:cTn id="26" dur="2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5">
            <a:extLst>
              <a:ext uri="{FF2B5EF4-FFF2-40B4-BE49-F238E27FC236}">
                <a16:creationId xmlns:a16="http://schemas.microsoft.com/office/drawing/2014/main" id="{C3F806D3-A646-5BC8-E00B-0938544161A2}"/>
              </a:ext>
            </a:extLst>
          </p:cNvPr>
          <p:cNvPicPr>
            <a:picLocks noChangeAspect="1"/>
          </p:cNvPicPr>
          <p:nvPr/>
        </p:nvPicPr>
        <p:blipFill rotWithShape="1">
          <a:blip r:embed="rId3"/>
          <a:srcRect t="6223"/>
          <a:stretch/>
        </p:blipFill>
        <p:spPr>
          <a:xfrm>
            <a:off x="2102791" y="363179"/>
            <a:ext cx="7986415" cy="5793885"/>
          </a:xfrm>
          <a:prstGeom prst="rect">
            <a:avLst/>
          </a:prstGeom>
          <a:solidFill>
            <a:schemeClr val="bg1"/>
          </a:solidFill>
          <a:ln>
            <a:solidFill>
              <a:schemeClr val="tx1"/>
            </a:solidFill>
          </a:ln>
        </p:spPr>
      </p:pic>
      <p:sp>
        <p:nvSpPr>
          <p:cNvPr id="6" name="TextBox 5">
            <a:extLst>
              <a:ext uri="{FF2B5EF4-FFF2-40B4-BE49-F238E27FC236}">
                <a16:creationId xmlns:a16="http://schemas.microsoft.com/office/drawing/2014/main" id="{B329B4C9-E702-C7E0-39AF-68A97D7ECEF1}"/>
              </a:ext>
            </a:extLst>
          </p:cNvPr>
          <p:cNvSpPr txBox="1"/>
          <p:nvPr/>
        </p:nvSpPr>
        <p:spPr>
          <a:xfrm>
            <a:off x="3111061" y="6408710"/>
            <a:ext cx="5969876" cy="307777"/>
          </a:xfrm>
          <a:prstGeom prst="rect">
            <a:avLst/>
          </a:prstGeom>
          <a:noFill/>
        </p:spPr>
        <p:txBody>
          <a:bodyPr wrap="square">
            <a:spAutoFit/>
          </a:bodyPr>
          <a:lstStyle/>
          <a:p>
            <a:r>
              <a:rPr lang="en-GB" sz="1400" dirty="0"/>
              <a:t>https://</a:t>
            </a:r>
            <a:r>
              <a:rPr lang="en-GB" sz="1400" dirty="0" err="1"/>
              <a:t>www.ipcc.ch</a:t>
            </a:r>
            <a:r>
              <a:rPr lang="en-GB" sz="1400" dirty="0"/>
              <a:t>/report/ar6/</a:t>
            </a:r>
            <a:r>
              <a:rPr lang="en-GB" sz="1400" dirty="0" err="1"/>
              <a:t>syr</a:t>
            </a:r>
            <a:r>
              <a:rPr lang="en-GB" sz="1400" dirty="0"/>
              <a:t>/downloads/report/IPCC_AR6_SYR_SPM.pdf</a:t>
            </a:r>
          </a:p>
        </p:txBody>
      </p:sp>
      <p:sp>
        <p:nvSpPr>
          <p:cNvPr id="4" name="Rounded Rectangle 3">
            <a:extLst>
              <a:ext uri="{FF2B5EF4-FFF2-40B4-BE49-F238E27FC236}">
                <a16:creationId xmlns:a16="http://schemas.microsoft.com/office/drawing/2014/main" id="{A7B5CDAB-F635-0740-015F-9940B51983A5}"/>
              </a:ext>
            </a:extLst>
          </p:cNvPr>
          <p:cNvSpPr/>
          <p:nvPr/>
        </p:nvSpPr>
        <p:spPr>
          <a:xfrm>
            <a:off x="6095998" y="700936"/>
            <a:ext cx="3190104" cy="3941805"/>
          </a:xfrm>
          <a:prstGeom prst="roundRect">
            <a:avLst/>
          </a:prstGeom>
          <a:solidFill>
            <a:srgbClr val="009193"/>
          </a:solidFill>
        </p:spPr>
        <p:style>
          <a:lnRef idx="3">
            <a:schemeClr val="lt1"/>
          </a:lnRef>
          <a:fillRef idx="1">
            <a:schemeClr val="accent1"/>
          </a:fillRef>
          <a:effectRef idx="1">
            <a:schemeClr val="accent1"/>
          </a:effectRef>
          <a:fontRef idx="minor">
            <a:schemeClr val="lt1"/>
          </a:fontRef>
        </p:style>
        <p:txBody>
          <a:bodyPr rtlCol="0" anchor="ctr"/>
          <a:lstStyle/>
          <a:p>
            <a:pPr>
              <a:lnSpc>
                <a:spcPct val="120000"/>
              </a:lnSpc>
            </a:pPr>
            <a:r>
              <a:rPr lang="en-US" sz="2000" b="1" dirty="0"/>
              <a:t>Vulnerability factors</a:t>
            </a:r>
          </a:p>
          <a:p>
            <a:pPr marL="285750" indent="-285750">
              <a:lnSpc>
                <a:spcPct val="120000"/>
              </a:lnSpc>
              <a:buFont typeface="Arial" panose="020B0604020202020204" pitchFamily="34" charset="0"/>
              <a:buChar char="•"/>
            </a:pPr>
            <a:r>
              <a:rPr lang="en-US" sz="2000" dirty="0"/>
              <a:t>Demographic</a:t>
            </a:r>
          </a:p>
          <a:p>
            <a:pPr marL="285750" indent="-285750">
              <a:lnSpc>
                <a:spcPct val="120000"/>
              </a:lnSpc>
              <a:buFont typeface="Arial" panose="020B0604020202020204" pitchFamily="34" charset="0"/>
              <a:buChar char="•"/>
            </a:pPr>
            <a:r>
              <a:rPr lang="en-US" sz="2000" dirty="0"/>
              <a:t>Geographical</a:t>
            </a:r>
          </a:p>
          <a:p>
            <a:pPr marL="285750" indent="-285750">
              <a:lnSpc>
                <a:spcPct val="120000"/>
              </a:lnSpc>
              <a:buFont typeface="Arial" panose="020B0604020202020204" pitchFamily="34" charset="0"/>
              <a:buChar char="•"/>
            </a:pPr>
            <a:r>
              <a:rPr lang="en-US" sz="2000" dirty="0"/>
              <a:t>Biological and health</a:t>
            </a:r>
          </a:p>
          <a:p>
            <a:pPr marL="285750" indent="-285750">
              <a:lnSpc>
                <a:spcPct val="120000"/>
              </a:lnSpc>
              <a:buFont typeface="Arial" panose="020B0604020202020204" pitchFamily="34" charset="0"/>
              <a:buChar char="•"/>
            </a:pPr>
            <a:r>
              <a:rPr lang="en-US" sz="2000" dirty="0"/>
              <a:t>Sociopolitical</a:t>
            </a:r>
          </a:p>
          <a:p>
            <a:pPr marL="285750" indent="-285750">
              <a:lnSpc>
                <a:spcPct val="120000"/>
              </a:lnSpc>
              <a:buFont typeface="Arial" panose="020B0604020202020204" pitchFamily="34" charset="0"/>
              <a:buChar char="•"/>
            </a:pPr>
            <a:r>
              <a:rPr lang="en-US" sz="2000" dirty="0"/>
              <a:t>Socioeconomic</a:t>
            </a:r>
          </a:p>
          <a:p>
            <a:pPr marL="285750" indent="-285750">
              <a:lnSpc>
                <a:spcPct val="120000"/>
              </a:lnSpc>
              <a:buFont typeface="Arial" panose="020B0604020202020204" pitchFamily="34" charset="0"/>
              <a:buChar char="•"/>
            </a:pPr>
            <a:r>
              <a:rPr lang="en-US" sz="2000" dirty="0"/>
              <a:t>Health system capacity</a:t>
            </a:r>
          </a:p>
          <a:p>
            <a:pPr marL="285750" indent="-285750">
              <a:lnSpc>
                <a:spcPct val="120000"/>
              </a:lnSpc>
              <a:buFont typeface="Arial" panose="020B0604020202020204" pitchFamily="34" charset="0"/>
              <a:buChar char="•"/>
            </a:pPr>
            <a:r>
              <a:rPr lang="en-US" sz="2000" dirty="0"/>
              <a:t>Gender &amp; equity</a:t>
            </a:r>
          </a:p>
        </p:txBody>
      </p:sp>
      <p:sp>
        <p:nvSpPr>
          <p:cNvPr id="5" name="Chevron 4">
            <a:extLst>
              <a:ext uri="{FF2B5EF4-FFF2-40B4-BE49-F238E27FC236}">
                <a16:creationId xmlns:a16="http://schemas.microsoft.com/office/drawing/2014/main" id="{9B9E13E8-9717-3597-DC68-044595199A29}"/>
              </a:ext>
            </a:extLst>
          </p:cNvPr>
          <p:cNvSpPr/>
          <p:nvPr/>
        </p:nvSpPr>
        <p:spPr>
          <a:xfrm>
            <a:off x="4877579" y="2261286"/>
            <a:ext cx="1013254" cy="1143000"/>
          </a:xfrm>
          <a:prstGeom prst="chevron">
            <a:avLst/>
          </a:prstGeom>
          <a:solidFill>
            <a:srgbClr val="009193"/>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64552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2000" fill="hold"/>
                                        <p:tgtEl>
                                          <p:spTgt spid="4"/>
                                        </p:tgtEl>
                                        <p:attrNameLst>
                                          <p:attrName>ppt_w</p:attrName>
                                        </p:attrNameLst>
                                      </p:cBhvr>
                                      <p:tavLst>
                                        <p:tav tm="0">
                                          <p:val>
                                            <p:fltVal val="0"/>
                                          </p:val>
                                        </p:tav>
                                        <p:tav tm="100000">
                                          <p:val>
                                            <p:strVal val="#ppt_w"/>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2000" fill="hold"/>
                                        <p:tgtEl>
                                          <p:spTgt spid="5"/>
                                        </p:tgtEl>
                                        <p:attrNameLst>
                                          <p:attrName>ppt_w</p:attrName>
                                        </p:attrNameLst>
                                      </p:cBhvr>
                                      <p:tavLst>
                                        <p:tav tm="0">
                                          <p:val>
                                            <p:fltVal val="0"/>
                                          </p:val>
                                        </p:tav>
                                        <p:tav tm="100000">
                                          <p:val>
                                            <p:strVal val="#ppt_w"/>
                                          </p:val>
                                        </p:tav>
                                      </p:tavLst>
                                    </p:anim>
                                    <p:anim calcmode="lin" valueType="num">
                                      <p:cBhvr>
                                        <p:cTn id="19" dur="20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064EFCC-F998-53F2-F6C6-DE89817CFF9B}"/>
              </a:ext>
            </a:extLst>
          </p:cNvPr>
          <p:cNvPicPr>
            <a:picLocks noChangeAspect="1"/>
          </p:cNvPicPr>
          <p:nvPr/>
        </p:nvPicPr>
        <p:blipFill>
          <a:blip r:embed="rId3"/>
          <a:stretch>
            <a:fillRect/>
          </a:stretch>
        </p:blipFill>
        <p:spPr>
          <a:xfrm>
            <a:off x="643467" y="1239574"/>
            <a:ext cx="5291666" cy="4378852"/>
          </a:xfrm>
          <a:prstGeom prst="rect">
            <a:avLst/>
          </a:prstGeom>
        </p:spPr>
      </p:pic>
      <p:pic>
        <p:nvPicPr>
          <p:cNvPr id="3" name="Picture 2">
            <a:extLst>
              <a:ext uri="{FF2B5EF4-FFF2-40B4-BE49-F238E27FC236}">
                <a16:creationId xmlns:a16="http://schemas.microsoft.com/office/drawing/2014/main" id="{EC471948-EC29-3489-3A46-E8B2199889E0}"/>
              </a:ext>
            </a:extLst>
          </p:cNvPr>
          <p:cNvPicPr>
            <a:picLocks noChangeAspect="1"/>
          </p:cNvPicPr>
          <p:nvPr/>
        </p:nvPicPr>
        <p:blipFill>
          <a:blip r:embed="rId4"/>
          <a:stretch>
            <a:fillRect/>
          </a:stretch>
        </p:blipFill>
        <p:spPr>
          <a:xfrm>
            <a:off x="6256865" y="1441668"/>
            <a:ext cx="5291667" cy="3974664"/>
          </a:xfrm>
          <a:prstGeom prst="rect">
            <a:avLst/>
          </a:prstGeom>
        </p:spPr>
      </p:pic>
      <p:sp>
        <p:nvSpPr>
          <p:cNvPr id="5" name="TextBox 4">
            <a:extLst>
              <a:ext uri="{FF2B5EF4-FFF2-40B4-BE49-F238E27FC236}">
                <a16:creationId xmlns:a16="http://schemas.microsoft.com/office/drawing/2014/main" id="{5C3D9999-EE07-93D2-218C-E48B06735C71}"/>
              </a:ext>
            </a:extLst>
          </p:cNvPr>
          <p:cNvSpPr txBox="1"/>
          <p:nvPr/>
        </p:nvSpPr>
        <p:spPr>
          <a:xfrm>
            <a:off x="1602243" y="6408711"/>
            <a:ext cx="8665780" cy="307777"/>
          </a:xfrm>
          <a:prstGeom prst="rect">
            <a:avLst/>
          </a:prstGeom>
          <a:noFill/>
        </p:spPr>
        <p:txBody>
          <a:bodyPr wrap="square">
            <a:spAutoFit/>
          </a:bodyPr>
          <a:lstStyle/>
          <a:p>
            <a:r>
              <a:rPr lang="en-US" sz="1400" dirty="0"/>
              <a:t>https://</a:t>
            </a:r>
            <a:r>
              <a:rPr lang="en-US" sz="1400" dirty="0" err="1"/>
              <a:t>www.gov.uk</a:t>
            </a:r>
            <a:r>
              <a:rPr lang="en-US" sz="1400" dirty="0"/>
              <a:t>/government/publications/chief-medical-officers-annual-report-2023-health-in-an-ageing-society</a:t>
            </a:r>
          </a:p>
        </p:txBody>
      </p:sp>
    </p:spTree>
    <p:extLst>
      <p:ext uri="{BB962C8B-B14F-4D97-AF65-F5344CB8AC3E}">
        <p14:creationId xmlns:p14="http://schemas.microsoft.com/office/powerpoint/2010/main" val="1603948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strVal val="#ppt_w*0.70"/>
                                          </p:val>
                                        </p:tav>
                                        <p:tav tm="100000">
                                          <p:val>
                                            <p:strVal val="#ppt_w"/>
                                          </p:val>
                                        </p:tav>
                                      </p:tavLst>
                                    </p:anim>
                                    <p:anim calcmode="lin" valueType="num">
                                      <p:cBhvr>
                                        <p:cTn id="15" dur="1000" fill="hold"/>
                                        <p:tgtEl>
                                          <p:spTgt spid="3"/>
                                        </p:tgtEl>
                                        <p:attrNameLst>
                                          <p:attrName>ppt_h</p:attrName>
                                        </p:attrNameLst>
                                      </p:cBhvr>
                                      <p:tavLst>
                                        <p:tav tm="0">
                                          <p:val>
                                            <p:strVal val="#ppt_h"/>
                                          </p:val>
                                        </p:tav>
                                        <p:tav tm="100000">
                                          <p:val>
                                            <p:strVal val="#ppt_h"/>
                                          </p:val>
                                        </p:tav>
                                      </p:tavLst>
                                    </p:anim>
                                    <p:animEffect transition="in" filter="fade">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277A8B3-0B55-3C18-A57D-F59EA18F4449}"/>
              </a:ext>
            </a:extLst>
          </p:cNvPr>
          <p:cNvPicPr>
            <a:picLocks noChangeAspect="1"/>
          </p:cNvPicPr>
          <p:nvPr/>
        </p:nvPicPr>
        <p:blipFill>
          <a:blip r:embed="rId3"/>
          <a:stretch>
            <a:fillRect/>
          </a:stretch>
        </p:blipFill>
        <p:spPr>
          <a:xfrm>
            <a:off x="1938484" y="805307"/>
            <a:ext cx="8315032" cy="5571067"/>
          </a:xfrm>
          <a:prstGeom prst="rect">
            <a:avLst/>
          </a:prstGeom>
        </p:spPr>
      </p:pic>
      <p:sp>
        <p:nvSpPr>
          <p:cNvPr id="7" name="TextBox 6">
            <a:extLst>
              <a:ext uri="{FF2B5EF4-FFF2-40B4-BE49-F238E27FC236}">
                <a16:creationId xmlns:a16="http://schemas.microsoft.com/office/drawing/2014/main" id="{4130B9A6-5E74-B3A3-423D-3E28CF2DEA27}"/>
              </a:ext>
            </a:extLst>
          </p:cNvPr>
          <p:cNvSpPr txBox="1"/>
          <p:nvPr/>
        </p:nvSpPr>
        <p:spPr>
          <a:xfrm>
            <a:off x="1282261" y="148466"/>
            <a:ext cx="9627477" cy="646331"/>
          </a:xfrm>
          <a:prstGeom prst="rect">
            <a:avLst/>
          </a:prstGeom>
          <a:noFill/>
        </p:spPr>
        <p:txBody>
          <a:bodyPr wrap="square">
            <a:spAutoFit/>
          </a:bodyPr>
          <a:lstStyle/>
          <a:p>
            <a:pPr algn="ctr"/>
            <a:r>
              <a:rPr lang="en-GB" b="1" i="0" u="none" strike="noStrike" dirty="0">
                <a:solidFill>
                  <a:srgbClr val="505050"/>
                </a:solidFill>
                <a:effectLst/>
                <a:latin typeface="Source Sans Pro" panose="020B0503030403020204" pitchFamily="34" charset="0"/>
              </a:rPr>
              <a:t>Pooled estimates of the overall cumulative exposure–response relationships between temperature percentile and all-cause mortality by age group</a:t>
            </a:r>
            <a:endParaRPr lang="en-US" dirty="0"/>
          </a:p>
        </p:txBody>
      </p:sp>
      <p:sp>
        <p:nvSpPr>
          <p:cNvPr id="8" name="TextBox 7">
            <a:extLst>
              <a:ext uri="{FF2B5EF4-FFF2-40B4-BE49-F238E27FC236}">
                <a16:creationId xmlns:a16="http://schemas.microsoft.com/office/drawing/2014/main" id="{F107B3CC-88C9-A008-BFD8-43C05DA50648}"/>
              </a:ext>
            </a:extLst>
          </p:cNvPr>
          <p:cNvSpPr txBox="1"/>
          <p:nvPr/>
        </p:nvSpPr>
        <p:spPr>
          <a:xfrm>
            <a:off x="2286000" y="6545343"/>
            <a:ext cx="7620000" cy="307777"/>
          </a:xfrm>
          <a:prstGeom prst="rect">
            <a:avLst/>
          </a:prstGeom>
          <a:noFill/>
        </p:spPr>
        <p:txBody>
          <a:bodyPr wrap="square">
            <a:spAutoFit/>
          </a:bodyPr>
          <a:lstStyle/>
          <a:p>
            <a:r>
              <a:rPr lang="en-US" sz="1400" dirty="0"/>
              <a:t>https://</a:t>
            </a:r>
            <a:r>
              <a:rPr lang="en-US" sz="1400" dirty="0" err="1"/>
              <a:t>www.thelancet.com</a:t>
            </a:r>
            <a:r>
              <a:rPr lang="en-US" sz="1400" dirty="0"/>
              <a:t>/journals/</a:t>
            </a:r>
            <a:r>
              <a:rPr lang="en-US" sz="1400" dirty="0" err="1"/>
              <a:t>lanplh</a:t>
            </a:r>
            <a:r>
              <a:rPr lang="en-US" sz="1400" dirty="0"/>
              <a:t>/article/PIIS2542-5196(22)00138-3/fulltext#seccestitle130</a:t>
            </a:r>
          </a:p>
        </p:txBody>
      </p:sp>
    </p:spTree>
    <p:extLst>
      <p:ext uri="{BB962C8B-B14F-4D97-AF65-F5344CB8AC3E}">
        <p14:creationId xmlns:p14="http://schemas.microsoft.com/office/powerpoint/2010/main" val="3402202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TotalTime>
  <Words>688</Words>
  <Application>Microsoft Macintosh PowerPoint</Application>
  <PresentationFormat>Widescreen</PresentationFormat>
  <Paragraphs>56</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Source Sans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Pinho-Gomes, Ana Catarina</dc:creator>
  <cp:lastModifiedBy>Pinho-Gomes, Ana Catarina</cp:lastModifiedBy>
  <cp:revision>18</cp:revision>
  <dcterms:created xsi:type="dcterms:W3CDTF">2023-11-15T08:53:59Z</dcterms:created>
  <dcterms:modified xsi:type="dcterms:W3CDTF">2023-11-16T15:32:33Z</dcterms:modified>
</cp:coreProperties>
</file>