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4" r:id="rId4"/>
    <p:sldMasterId id="2147483881" r:id="rId5"/>
  </p:sldMasterIdLst>
  <p:notesMasterIdLst>
    <p:notesMasterId r:id="rId19"/>
  </p:notesMasterIdLst>
  <p:sldIdLst>
    <p:sldId id="296" r:id="rId6"/>
    <p:sldId id="2147471415" r:id="rId7"/>
    <p:sldId id="2147471393" r:id="rId8"/>
    <p:sldId id="2147471407" r:id="rId9"/>
    <p:sldId id="2147471420" r:id="rId10"/>
    <p:sldId id="2147471429" r:id="rId11"/>
    <p:sldId id="1432" r:id="rId12"/>
    <p:sldId id="2147471431" r:id="rId13"/>
    <p:sldId id="2147471421" r:id="rId14"/>
    <p:sldId id="2147471428" r:id="rId15"/>
    <p:sldId id="2147471432" r:id="rId16"/>
    <p:sldId id="2147471419" r:id="rId17"/>
    <p:sldId id="214747143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E99CF00-CEF5-9DFE-94C5-F1831C510CE1}" name="Emily Loud" initials="EL" userId="S::Emily.Loud@ukhsa.gov.uk::fbd0e1cd-4e6f-47a3-abd5-5a31915e99f3" providerId="AD"/>
  <p188:author id="{99D0B315-2E4F-642A-6349-138A53C0DAC5}" name="Agnes Jung" initials="AJ" userId="S::Agnes.Jung@ukhsa.gov.uk::48d9fff0-cbbe-4bd0-861e-2e53015f7854" providerId="AD"/>
  <p188:author id="{76570525-659B-C1B2-7038-19D47B5D5F08}" name="Agostinho Sousa" initials="AS" userId="S::Agostinho.Sousa@ukhsa.gov.uk::5716942b-a098-483e-8fda-368e2fe0b9d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usha Rajamani" initials="AR" lastIdx="4" clrIdx="0">
    <p:extLst>
      <p:ext uri="{19B8F6BF-5375-455C-9EA6-DF929625EA0E}">
        <p15:presenceInfo xmlns:p15="http://schemas.microsoft.com/office/powerpoint/2012/main" userId="S::Anusha.Rajamani@ukhsa.gov.uk::a1e05420-cc6a-498b-a885-fef6563e9fd9" providerId="AD"/>
      </p:ext>
    </p:extLst>
  </p:cmAuthor>
  <p:cmAuthor id="2" name="Bernd Eggen" initials="BE" lastIdx="1" clrIdx="1">
    <p:extLst>
      <p:ext uri="{19B8F6BF-5375-455C-9EA6-DF929625EA0E}">
        <p15:presenceInfo xmlns:p15="http://schemas.microsoft.com/office/powerpoint/2012/main" userId="S::bernd.eggen@ukhsa.gov.uk::97f53493-910a-4681-a103-3282e84ded6a" providerId="AD"/>
      </p:ext>
    </p:extLst>
  </p:cmAuthor>
  <p:cmAuthor id="3" name="Carl Petrokofsky" initials="CP" lastIdx="1" clrIdx="2">
    <p:extLst>
      <p:ext uri="{19B8F6BF-5375-455C-9EA6-DF929625EA0E}">
        <p15:presenceInfo xmlns:p15="http://schemas.microsoft.com/office/powerpoint/2012/main" userId="S::Carl.Petrokofsky@ukhsa.gov.uk::6e18d4c9-add2-4019-9689-d5f167339e8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C91"/>
    <a:srgbClr val="FF7F32"/>
    <a:srgbClr val="E4004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08" autoAdjust="0"/>
    <p:restoredTop sz="93792" autoAdjust="0"/>
  </p:normalViewPr>
  <p:slideViewPr>
    <p:cSldViewPr snapToGrid="0">
      <p:cViewPr varScale="1">
        <p:scale>
          <a:sx n="67" d="100"/>
          <a:sy n="67" d="100"/>
        </p:scale>
        <p:origin x="632" y="44"/>
      </p:cViewPr>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F94399-4760-E249-A21A-E0B302D943C1}" type="datetimeFigureOut">
              <a:rPr lang="en-US" smtClean="0"/>
              <a:t>11/19/2023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9349AD-43E2-A142-9B61-FBB06C64E86F}" type="slidenum">
              <a:rPr lang="en-US" smtClean="0"/>
              <a:t>‹#›</a:t>
            </a:fld>
            <a:endParaRPr lang="en-US"/>
          </a:p>
        </p:txBody>
      </p:sp>
    </p:spTree>
    <p:extLst>
      <p:ext uri="{BB962C8B-B14F-4D97-AF65-F5344CB8AC3E}">
        <p14:creationId xmlns:p14="http://schemas.microsoft.com/office/powerpoint/2010/main" val="280939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a:t>
            </a:fld>
            <a:endParaRPr lang="en-US"/>
          </a:p>
        </p:txBody>
      </p:sp>
    </p:spTree>
    <p:extLst>
      <p:ext uri="{BB962C8B-B14F-4D97-AF65-F5344CB8AC3E}">
        <p14:creationId xmlns:p14="http://schemas.microsoft.com/office/powerpoint/2010/main" val="3031717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rtl="0" fontAlgn="base"/>
            <a:r>
              <a:rPr lang="en-US" sz="1400" b="0" i="0" kern="1200" dirty="0">
                <a:solidFill>
                  <a:schemeClr val="tx1"/>
                </a:solidFill>
                <a:effectLst/>
                <a:latin typeface="+mn-lt"/>
                <a:ea typeface="+mn-ea"/>
                <a:cs typeface="+mn-cs"/>
              </a:rPr>
              <a:t>​</a:t>
            </a:r>
          </a:p>
          <a:p>
            <a:pPr rtl="0" fontAlgn="base"/>
            <a:r>
              <a:rPr lang="en-GB" sz="1400" b="0" i="0" kern="1200" dirty="0">
                <a:solidFill>
                  <a:schemeClr val="tx1"/>
                </a:solidFill>
                <a:effectLst/>
                <a:latin typeface="+mn-lt"/>
                <a:ea typeface="+mn-ea"/>
                <a:cs typeface="+mn-cs"/>
              </a:rPr>
              <a:t>​</a:t>
            </a:r>
          </a:p>
          <a:p>
            <a:pPr rtl="0" fontAlgn="base"/>
            <a:r>
              <a:rPr lang="en-GB" sz="1400" b="0" i="0" u="none" strike="noStrike" kern="1200" dirty="0">
                <a:solidFill>
                  <a:schemeClr val="tx1"/>
                </a:solidFill>
                <a:effectLst/>
                <a:latin typeface="+mn-lt"/>
                <a:ea typeface="+mn-ea"/>
                <a:cs typeface="+mn-cs"/>
              </a:rPr>
              <a:t>To understand why people are at risk it’s useful to consider how the body responds to heat. To keep cool in hot weather, the body circulates large volumes of blood to the skin.  This creates extra work for the heart and lungs which, when combined with loss of fluids and salts through sweating, can put a strain on the body.  </a:t>
            </a:r>
            <a:r>
              <a:rPr lang="en-US" sz="1400" b="0" i="0" kern="1200" dirty="0">
                <a:solidFill>
                  <a:schemeClr val="tx1"/>
                </a:solidFill>
                <a:effectLst/>
                <a:latin typeface="+mn-lt"/>
                <a:ea typeface="+mn-ea"/>
                <a:cs typeface="+mn-cs"/>
              </a:rPr>
              <a:t>​</a:t>
            </a:r>
          </a:p>
          <a:p>
            <a:pPr rtl="0" fontAlgn="base"/>
            <a:r>
              <a:rPr lang="en-GB" sz="1400" b="0" i="0" kern="1200" dirty="0">
                <a:solidFill>
                  <a:schemeClr val="tx1"/>
                </a:solidFill>
                <a:effectLst/>
                <a:latin typeface="+mn-lt"/>
                <a:ea typeface="+mn-ea"/>
                <a:cs typeface="+mn-cs"/>
              </a:rPr>
              <a:t>​</a:t>
            </a:r>
          </a:p>
          <a:p>
            <a:pPr rtl="0" fontAlgn="base"/>
            <a:r>
              <a:rPr lang="en-GB" sz="1400" b="0" i="0" u="none" strike="noStrike" kern="1200" dirty="0">
                <a:solidFill>
                  <a:schemeClr val="tx1"/>
                </a:solidFill>
                <a:effectLst/>
                <a:latin typeface="+mn-lt"/>
                <a:ea typeface="+mn-ea"/>
                <a:cs typeface="+mn-cs"/>
              </a:rPr>
              <a:t>Among the effects, heat related illnesses are easier to identify - at the milder end of the spectrum, people may have a heat rash, heat oedema or ‘heat exhaustion’.  At the more serious end, people may develop heat stroke; this  is a medical emergency. Less obviously, the strain put on the heart and lungs can seriously affect people in vulnerable groups.   </a:t>
            </a:r>
            <a:r>
              <a:rPr lang="en-US" sz="1400" b="0" i="0" kern="1200" dirty="0">
                <a:solidFill>
                  <a:schemeClr val="tx1"/>
                </a:solidFill>
                <a:effectLst/>
                <a:latin typeface="+mn-lt"/>
                <a:ea typeface="+mn-ea"/>
                <a:cs typeface="+mn-cs"/>
              </a:rPr>
              <a:t>​</a:t>
            </a:r>
          </a:p>
          <a:p>
            <a:pPr rtl="0" fontAlgn="base"/>
            <a:r>
              <a:rPr lang="en-GB" sz="1400" b="0" i="0" kern="1200" dirty="0">
                <a:solidFill>
                  <a:schemeClr val="tx1"/>
                </a:solidFill>
                <a:effectLst/>
                <a:latin typeface="+mn-lt"/>
                <a:ea typeface="+mn-ea"/>
                <a:cs typeface="+mn-cs"/>
              </a:rPr>
              <a:t>​</a:t>
            </a:r>
          </a:p>
          <a:p>
            <a:pPr rtl="0" fontAlgn="base"/>
            <a:r>
              <a:rPr lang="en-GB" sz="1400" b="0" i="0" u="none" strike="noStrike" kern="1200" dirty="0">
                <a:solidFill>
                  <a:schemeClr val="tx1"/>
                </a:solidFill>
                <a:effectLst/>
                <a:latin typeface="+mn-lt"/>
                <a:ea typeface="+mn-ea"/>
                <a:cs typeface="+mn-cs"/>
              </a:rPr>
              <a:t>For this reason, the majority of serious illnesses and deaths caused by heat are respiratory and cardiovascular  - these are illnesses that you may not recognise as being heat-related and explains why heat is often called ‘the silent killer’.  </a:t>
            </a:r>
            <a:r>
              <a:rPr lang="en-US" sz="1400" b="0" i="0" kern="1200" dirty="0">
                <a:solidFill>
                  <a:schemeClr val="tx1"/>
                </a:solidFill>
                <a:effectLst/>
                <a:latin typeface="+mn-lt"/>
                <a:ea typeface="+mn-ea"/>
                <a:cs typeface="+mn-cs"/>
              </a:rPr>
              <a:t>​</a:t>
            </a:r>
          </a:p>
          <a:p>
            <a:pPr rtl="0" fontAlgn="base"/>
            <a:r>
              <a:rPr lang="en-GB" sz="1400" b="0" i="0" u="none" strike="noStrike" kern="1200" dirty="0">
                <a:solidFill>
                  <a:schemeClr val="tx1"/>
                </a:solidFill>
                <a:effectLst/>
                <a:latin typeface="+mn-lt"/>
                <a:ea typeface="+mn-ea"/>
                <a:cs typeface="+mn-cs"/>
              </a:rPr>
              <a:t>The advice presented in the Plan highlights the steps people can take to mitigate the impacts of heat on health.</a:t>
            </a:r>
            <a:r>
              <a:rPr lang="en-US" sz="1400" b="0" i="0" kern="1200" dirty="0">
                <a:solidFill>
                  <a:schemeClr val="tx1"/>
                </a:solidFill>
                <a:effectLst/>
                <a:latin typeface="+mn-lt"/>
                <a:ea typeface="+mn-ea"/>
                <a:cs typeface="+mn-cs"/>
              </a:rPr>
              <a:t>​</a:t>
            </a:r>
          </a:p>
          <a:p>
            <a:pPr rtl="0" fontAlgn="base"/>
            <a:r>
              <a:rPr lang="en-GB" sz="1400" b="0" i="0" kern="1200" dirty="0">
                <a:solidFill>
                  <a:schemeClr val="tx1"/>
                </a:solidFill>
                <a:effectLst/>
                <a:latin typeface="+mn-lt"/>
                <a:ea typeface="+mn-ea"/>
                <a:cs typeface="+mn-cs"/>
              </a:rPr>
              <a:t>​</a:t>
            </a:r>
          </a:p>
          <a:p>
            <a:pPr rtl="0" fontAlgn="base"/>
            <a:r>
              <a:rPr lang="en-GB" sz="1400" b="0" i="0" u="none" strike="noStrike" kern="1200" dirty="0">
                <a:solidFill>
                  <a:schemeClr val="tx1"/>
                </a:solidFill>
                <a:effectLst/>
                <a:latin typeface="+mn-lt"/>
                <a:ea typeface="+mn-ea"/>
                <a:cs typeface="+mn-cs"/>
              </a:rPr>
              <a:t>Unlike cold weather, heat-related illness and deaths occur very quickly following the onset of hot weather, by the time hot weather arrives, the window of opportunity for effective action is dramatically reduced.    </a:t>
            </a:r>
            <a:r>
              <a:rPr lang="en-US" sz="1400" b="0" i="0" kern="1200" dirty="0">
                <a:solidFill>
                  <a:schemeClr val="tx1"/>
                </a:solidFill>
                <a:effectLst/>
                <a:latin typeface="+mn-lt"/>
                <a:ea typeface="+mn-ea"/>
                <a:cs typeface="+mn-cs"/>
              </a:rPr>
              <a:t>​</a:t>
            </a:r>
          </a:p>
          <a:p>
            <a:pPr rtl="0" fontAlgn="base"/>
            <a:endParaRPr lang="en-GB" sz="1400" b="0" i="0" kern="1200" dirty="0">
              <a:solidFill>
                <a:schemeClr val="tx1"/>
              </a:solidFill>
              <a:effectLst/>
              <a:latin typeface="+mn-lt"/>
              <a:ea typeface="+mn-ea"/>
              <a:cs typeface="+mn-cs"/>
            </a:endParaRPr>
          </a:p>
          <a:p>
            <a:pPr rtl="0" fontAlgn="base"/>
            <a:r>
              <a:rPr lang="en-GB" sz="1400" b="0" i="0" u="none" strike="noStrike" kern="1200" dirty="0">
                <a:solidFill>
                  <a:schemeClr val="tx1"/>
                </a:solidFill>
                <a:effectLst/>
                <a:latin typeface="+mn-lt"/>
                <a:ea typeface="+mn-ea"/>
                <a:cs typeface="+mn-cs"/>
              </a:rPr>
              <a:t>It is essential that long-term planning and preparedness is put in place well ahead of potential heatwaves. During a heatwave our advice focuses on reminding people to keep an eye on vulnerable friends, relatives and neighbours.</a:t>
            </a:r>
            <a:r>
              <a:rPr lang="en-US" sz="1400" b="0" i="0" kern="1200" dirty="0">
                <a:solidFill>
                  <a:schemeClr val="tx1"/>
                </a:solidFill>
                <a:effectLst/>
                <a:latin typeface="+mn-lt"/>
                <a:ea typeface="+mn-ea"/>
                <a:cs typeface="+mn-cs"/>
              </a:rPr>
              <a:t>​</a:t>
            </a:r>
          </a:p>
          <a:p>
            <a:endParaRPr lang="en-GB" sz="1400" kern="1200" dirty="0">
              <a:solidFill>
                <a:schemeClr val="tx1"/>
              </a:solidFill>
              <a:effectLst/>
              <a:latin typeface="+mn-lt"/>
              <a:ea typeface="ヒラギノ角ゴ Pro W3" pitchFamily="84" charset="-128"/>
              <a:cs typeface="ヒラギノ角ゴ Pro W3" pitchFamily="84" charset="-128"/>
            </a:endParaRPr>
          </a:p>
          <a:p>
            <a:endParaRPr lang="en-GB" sz="1400" kern="1200" dirty="0">
              <a:solidFill>
                <a:schemeClr val="tx1"/>
              </a:solidFill>
              <a:effectLst/>
              <a:latin typeface="+mn-lt"/>
              <a:ea typeface="ヒラギノ角ゴ Pro W3" pitchFamily="84" charset="-128"/>
              <a:cs typeface="ヒラギノ角ゴ Pro W3" pitchFamily="84" charset="-128"/>
            </a:endParaRPr>
          </a:p>
          <a:p>
            <a:r>
              <a:rPr lang="en-GB" sz="1400" kern="1200" dirty="0">
                <a:solidFill>
                  <a:schemeClr val="tx1"/>
                </a:solidFill>
                <a:effectLst/>
                <a:latin typeface="+mn-lt"/>
                <a:ea typeface="ヒラギノ角ゴ Pro W3" pitchFamily="84" charset="-128"/>
                <a:cs typeface="ヒラギノ角ゴ Pro W3" pitchFamily="84" charset="-128"/>
              </a:rPr>
              <a:t>NEXT SLIDE PLEASE</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4507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effectLst/>
                <a:uLnTx/>
                <a:uFillTx/>
                <a:latin typeface="Arial" panose="020B0604020202020204" pitchFamily="34" charset="0"/>
                <a:ea typeface="+mn-ea"/>
                <a:cs typeface="+mn-cs"/>
              </a:rPr>
              <a:t>Everyone is at risk from the health consequences of heat, but there are certain factors that increase an individual’s risk of negative health effects during a heatwave.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effectLst/>
                <a:uLnTx/>
                <a:uFillTx/>
                <a:latin typeface="Arial" panose="020B0604020202020204" pitchFamily="34"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effectLst/>
                <a:uLnTx/>
                <a:uFillTx/>
                <a:latin typeface="Arial" panose="020B0604020202020204" pitchFamily="34" charset="0"/>
                <a:ea typeface="+mn-ea"/>
                <a:cs typeface="+mn-cs"/>
              </a:rPr>
              <a:t>This includes, for example: </a:t>
            </a:r>
            <a:r>
              <a:rPr lang="en-GB" b="0" i="0" u="none" strike="noStrike" baseline="0" dirty="0">
                <a:latin typeface="Arial" panose="020B0604020202020204" pitchFamily="34" charset="0"/>
              </a:rPr>
              <a:t> </a:t>
            </a:r>
          </a:p>
          <a:p>
            <a:r>
              <a:rPr lang="en-GB" dirty="0">
                <a:cs typeface="Calibri"/>
              </a:rPr>
              <a:t>Older age (65+)</a:t>
            </a:r>
          </a:p>
          <a:p>
            <a:r>
              <a:rPr lang="en-GB" dirty="0">
                <a:cs typeface="Calibri"/>
              </a:rPr>
              <a:t>underlying health conditions - particularly heart problems, breathing problems, dementia, diabetes, kidney disease, Parkinson’s disease or mobility problems. Those who are already ill or on certain medications.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cs typeface="Calibri"/>
              </a:rPr>
              <a:t>babies and young children under the age of 5 years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cs typeface="Calibri"/>
              </a:rPr>
              <a:t>homelessness, including rough sleepers and those who are unable to make adaptations to their living accommodation such as sofa surfers or those living in hostels </a:t>
            </a:r>
          </a:p>
          <a:p>
            <a:r>
              <a:rPr lang="en-GB" dirty="0">
                <a:cs typeface="Calibri"/>
              </a:rPr>
              <a:t>alcohol or drug dependence </a:t>
            </a:r>
          </a:p>
          <a:p>
            <a:endParaRPr lang="en-GB" dirty="0">
              <a:cs typeface="Calibri"/>
            </a:endParaRPr>
          </a:p>
          <a:p>
            <a:r>
              <a:rPr lang="en-GB" dirty="0">
                <a:cs typeface="Calibri"/>
              </a:rPr>
              <a:t>people who are physically active and spend a lot of time outside such as runners, cyclists and walkers </a:t>
            </a:r>
          </a:p>
          <a:p>
            <a:r>
              <a:rPr lang="en-GB" dirty="0">
                <a:cs typeface="Calibri"/>
              </a:rPr>
              <a:t>people who work in jobs that require manual labour or extensive time outside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cs typeface="Calibri"/>
              </a:rPr>
              <a:t>More generally, people who are unable to adopt cooling behaviours for may be unable to care for themselves</a:t>
            </a:r>
          </a:p>
          <a:p>
            <a:endParaRPr lang="en-GB"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effectLst/>
                <a:uLnTx/>
                <a:uFillTx/>
                <a:latin typeface="Arial" panose="020B0604020202020204" pitchFamily="34" charset="0"/>
                <a:ea typeface="+mn-ea"/>
                <a:cs typeface="+mn-cs"/>
              </a:rPr>
              <a:t>However, aside from personal risk factors, people’s housing or socio-economic status can also put them at greater risk in hot weather if they’re less able to stay cool or to manage the effects of heat. </a:t>
            </a:r>
          </a:p>
          <a:p>
            <a:endParaRPr lang="en-GB" dirty="0">
              <a:cs typeface="Calibri"/>
            </a:endParaRPr>
          </a:p>
          <a:p>
            <a:endParaRPr lang="en-GB" dirty="0">
              <a:cs typeface="Calibri"/>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4</a:t>
            </a:fld>
            <a:endParaRPr lang="en-US"/>
          </a:p>
        </p:txBody>
      </p:sp>
    </p:spTree>
    <p:extLst>
      <p:ext uri="{BB962C8B-B14F-4D97-AF65-F5344CB8AC3E}">
        <p14:creationId xmlns:p14="http://schemas.microsoft.com/office/powerpoint/2010/main" val="27181390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a:t>
            </a:fld>
            <a:endParaRPr lang="en-US"/>
          </a:p>
        </p:txBody>
      </p:sp>
    </p:spTree>
    <p:extLst>
      <p:ext uri="{BB962C8B-B14F-4D97-AF65-F5344CB8AC3E}">
        <p14:creationId xmlns:p14="http://schemas.microsoft.com/office/powerpoint/2010/main" val="3440960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dirty="0"/>
              <a:t>So what is the Extreme Events doing in response to adverse weather events including extreme heat?</a:t>
            </a:r>
          </a:p>
          <a:p>
            <a:pPr marL="0" indent="0">
              <a:buFontTx/>
              <a:buNone/>
            </a:pPr>
            <a:r>
              <a:rPr lang="en-GB" dirty="0"/>
              <a:t>As of this year we have the programme of work you can see here, which includes</a:t>
            </a:r>
          </a:p>
          <a:p>
            <a:pPr marL="171450" indent="-171450">
              <a:buFontTx/>
              <a:buChar char="-"/>
            </a:pPr>
            <a:r>
              <a:rPr lang="en-GB" dirty="0"/>
              <a:t>The adverse weather and health plan</a:t>
            </a:r>
          </a:p>
          <a:p>
            <a:pPr marL="171450" indent="-171450">
              <a:buFontTx/>
              <a:buChar char="-"/>
            </a:pPr>
            <a:r>
              <a:rPr lang="en-GB" dirty="0"/>
              <a:t>an evidence collection, published in parallel, that underlines the activities and scientific evidence that support the Plan</a:t>
            </a:r>
          </a:p>
          <a:p>
            <a:pPr marL="171450" indent="-171450">
              <a:buFontTx/>
              <a:buChar char="-"/>
            </a:pPr>
            <a:r>
              <a:rPr lang="en-GB" dirty="0"/>
              <a:t>guidance and support materials</a:t>
            </a:r>
          </a:p>
          <a:p>
            <a:pPr marL="171450" indent="-171450">
              <a:buFontTx/>
              <a:buChar char="-"/>
            </a:pPr>
            <a:r>
              <a:rPr lang="en-GB" dirty="0"/>
              <a:t>the Weather-Health alerts (heat and cold), developed in collaboration with the Met Office</a:t>
            </a:r>
          </a:p>
          <a:p>
            <a:endParaRPr lang="en-GB" dirty="0"/>
          </a:p>
          <a:p>
            <a:pPr marL="0" indent="0">
              <a:buFontTx/>
              <a:buNone/>
            </a:pPr>
            <a:r>
              <a:rPr lang="en-GB" dirty="0"/>
              <a:t>In addition, a series of products are currently being developed by the UKHSA Centre for Climate and Health Security which will be supported or will support the AWHP implementation, such as the Health Effects from Climate Change 2023 report or the creation of the CCHS Knowledge Hub.</a:t>
            </a:r>
          </a:p>
        </p:txBody>
      </p:sp>
      <p:sp>
        <p:nvSpPr>
          <p:cNvPr id="4" name="Slide Number Placeholder 3"/>
          <p:cNvSpPr>
            <a:spLocks noGrp="1"/>
          </p:cNvSpPr>
          <p:nvPr>
            <p:ph type="sldNum" sz="quarter" idx="5"/>
          </p:nvPr>
        </p:nvSpPr>
        <p:spPr/>
        <p:txBody>
          <a:bodyPr/>
          <a:lstStyle/>
          <a:p>
            <a:fld id="{0C9349AD-43E2-A142-9B61-FBB06C64E86F}" type="slidenum">
              <a:rPr lang="en-US" smtClean="0"/>
              <a:t>6</a:t>
            </a:fld>
            <a:endParaRPr lang="en-US"/>
          </a:p>
        </p:txBody>
      </p:sp>
    </p:spTree>
    <p:extLst>
      <p:ext uri="{BB962C8B-B14F-4D97-AF65-F5344CB8AC3E}">
        <p14:creationId xmlns:p14="http://schemas.microsoft.com/office/powerpoint/2010/main" val="3383980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Plan itself was published in April this year, and combines the previous heatwave and cold weather plans into one. </a:t>
            </a:r>
          </a:p>
          <a:p>
            <a:pPr marL="171450" indent="-171450">
              <a:buFontTx/>
              <a:buChar char="-"/>
            </a:pPr>
            <a:endParaRPr lang="en-GB" dirty="0"/>
          </a:p>
          <a:p>
            <a:pPr marL="0" indent="0">
              <a:buFontTx/>
              <a:buNone/>
            </a:pPr>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7</a:t>
            </a:fld>
            <a:endParaRPr lang="en-US"/>
          </a:p>
        </p:txBody>
      </p:sp>
    </p:spTree>
    <p:extLst>
      <p:ext uri="{BB962C8B-B14F-4D97-AF65-F5344CB8AC3E}">
        <p14:creationId xmlns:p14="http://schemas.microsoft.com/office/powerpoint/2010/main" val="45573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10</a:t>
            </a:fld>
            <a:endParaRPr lang="en-US"/>
          </a:p>
        </p:txBody>
      </p:sp>
    </p:spTree>
    <p:extLst>
      <p:ext uri="{BB962C8B-B14F-4D97-AF65-F5344CB8AC3E}">
        <p14:creationId xmlns:p14="http://schemas.microsoft.com/office/powerpoint/2010/main" val="23353298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Request from </a:t>
            </a:r>
            <a:r>
              <a:rPr lang="en-GB" dirty="0" err="1"/>
              <a:t>Physoc</a:t>
            </a:r>
            <a:r>
              <a:rPr lang="en-GB"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Times New Roman" panose="02020603050405020304" pitchFamily="18" charset="0"/>
                <a:cs typeface="Calibri" panose="020F0502020204030204" pitchFamily="34" charset="0"/>
              </a:rPr>
              <a:t>How can civil society and academic researchers inform the development of UKHSA’s key products?</a:t>
            </a:r>
            <a:endParaRPr lang="en-GB" dirty="0"/>
          </a:p>
          <a:p>
            <a:pPr marL="742950" lvl="1" indent="-285750">
              <a:lnSpc>
                <a:spcPct val="107000"/>
              </a:lnSpc>
              <a:spcBef>
                <a:spcPts val="200"/>
              </a:spcBef>
              <a:spcAft>
                <a:spcPts val="100"/>
              </a:spcAft>
              <a:buFont typeface="Courier New" panose="02070309020205020404" pitchFamily="49" charset="0"/>
              <a:buChar char="o"/>
            </a:pPr>
            <a:r>
              <a:rPr lang="en-GB" sz="1800" dirty="0">
                <a:effectLst/>
                <a:latin typeface="Calibri" panose="020F0502020204030204" pitchFamily="34" charset="0"/>
                <a:ea typeface="Times New Roman" panose="02020603050405020304" pitchFamily="18" charset="0"/>
                <a:cs typeface="Calibri" panose="020F0502020204030204" pitchFamily="34" charset="0"/>
              </a:rPr>
              <a:t>a suite of climate health metrics and indicators to help professionals track, measure and analyse the impact of climate change across a variety of public health areas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Bef>
                <a:spcPts val="200"/>
              </a:spcBef>
              <a:spcAft>
                <a:spcPts val="100"/>
              </a:spcAft>
              <a:buFont typeface="Courier New" panose="02070309020205020404" pitchFamily="49" charset="0"/>
              <a:buChar char="o"/>
            </a:pPr>
            <a:r>
              <a:rPr lang="en-GB" sz="1800" dirty="0">
                <a:effectLst/>
                <a:latin typeface="Calibri" panose="020F0502020204030204" pitchFamily="34" charset="0"/>
                <a:ea typeface="Times New Roman" panose="02020603050405020304" pitchFamily="18" charset="0"/>
                <a:cs typeface="Calibri" panose="020F0502020204030204" pitchFamily="34" charset="0"/>
              </a:rPr>
              <a:t>an online hub for climate evidence which will provide people working in the policy, practice, and research areas of climate and health security with the best available evidence, including evidence syntheses and case studies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Bef>
                <a:spcPts val="200"/>
              </a:spcBef>
              <a:spcAft>
                <a:spcPts val="100"/>
              </a:spcAft>
              <a:buFont typeface="Courier New" panose="02070309020205020404" pitchFamily="49" charset="0"/>
              <a:buChar char="o"/>
            </a:pPr>
            <a:r>
              <a:rPr lang="en-GB" sz="1800" dirty="0">
                <a:effectLst/>
                <a:latin typeface="Calibri" panose="020F0502020204030204" pitchFamily="34" charset="0"/>
                <a:ea typeface="Times New Roman" panose="02020603050405020304" pitchFamily="18" charset="0"/>
                <a:cs typeface="Calibri" panose="020F0502020204030204" pitchFamily="34" charset="0"/>
              </a:rPr>
              <a:t>a local authority risk assessment toolkit which will help local government professionals map and respond to the health impacts of climate change, using an all-hazards approach.</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11</a:t>
            </a:fld>
            <a:endParaRPr lang="en-US"/>
          </a:p>
        </p:txBody>
      </p:sp>
    </p:spTree>
    <p:extLst>
      <p:ext uri="{BB962C8B-B14F-4D97-AF65-F5344CB8AC3E}">
        <p14:creationId xmlns:p14="http://schemas.microsoft.com/office/powerpoint/2010/main" val="31487244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2942364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BC75E-5812-48FD-BCBD-1235D22F0081}"/>
              </a:ext>
            </a:extLst>
          </p:cNvPr>
          <p:cNvSpPr>
            <a:spLocks noGrp="1"/>
          </p:cNvSpPr>
          <p:nvPr>
            <p:ph type="title"/>
          </p:nvPr>
        </p:nvSpPr>
        <p:spPr/>
        <p:txBody>
          <a:bodyPr/>
          <a:lstStyle/>
          <a:p>
            <a:r>
              <a:rPr lang="en-US"/>
              <a:t>Click to edit Master title style</a:t>
            </a:r>
            <a:endParaRPr lang="en-GB"/>
          </a:p>
        </p:txBody>
      </p:sp>
      <p:sp>
        <p:nvSpPr>
          <p:cNvPr id="8" name="Footer Placeholder 7">
            <a:extLst>
              <a:ext uri="{FF2B5EF4-FFF2-40B4-BE49-F238E27FC236}">
                <a16:creationId xmlns:a16="http://schemas.microsoft.com/office/drawing/2014/main" id="{0980B7E6-3A31-244C-8D5C-297872DC3E19}"/>
              </a:ext>
            </a:extLst>
          </p:cNvPr>
          <p:cNvSpPr>
            <a:spLocks noGrp="1"/>
          </p:cNvSpPr>
          <p:nvPr>
            <p:ph type="ftr" sz="quarter" idx="10"/>
          </p:nvPr>
        </p:nvSpPr>
        <p:spPr/>
        <p:txBody>
          <a:bodyPr/>
          <a:lstStyle/>
          <a:p>
            <a:endParaRPr lang="en-GB" sz="1400"/>
          </a:p>
        </p:txBody>
      </p:sp>
      <p:sp>
        <p:nvSpPr>
          <p:cNvPr id="9" name="Slide Number Placeholder 8">
            <a:extLst>
              <a:ext uri="{FF2B5EF4-FFF2-40B4-BE49-F238E27FC236}">
                <a16:creationId xmlns:a16="http://schemas.microsoft.com/office/drawing/2014/main" id="{FF38D384-66F4-D748-9499-51EC5883028E}"/>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157660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400" b="0" i="0">
                <a:solidFill>
                  <a:schemeClr val="bg1"/>
                </a:solidFill>
                <a:latin typeface="Arial"/>
                <a:cs typeface="Arial"/>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79"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200" b="0" i="0">
                <a:solidFill>
                  <a:schemeClr val="bg1"/>
                </a:solidFill>
                <a:latin typeface="Arial"/>
                <a:cs typeface="Arial"/>
              </a:defRPr>
            </a:lvl1pPr>
          </a:lstStyle>
          <a:p>
            <a:pPr marL="12700">
              <a:lnSpc>
                <a:spcPct val="100000"/>
              </a:lnSpc>
            </a:pPr>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p>
        </p:txBody>
      </p:sp>
      <p:sp>
        <p:nvSpPr>
          <p:cNvPr id="7" name="Holder 7"/>
          <p:cNvSpPr>
            <a:spLocks noGrp="1"/>
          </p:cNvSpPr>
          <p:nvPr>
            <p:ph type="sldNum" sz="quarter" idx="7"/>
          </p:nvPr>
        </p:nvSpPr>
        <p:spPr/>
        <p:txBody>
          <a:bodyPr lIns="0" tIns="0" rIns="0" bIns="0"/>
          <a:lstStyle>
            <a:lvl1pPr>
              <a:defRPr sz="1200" b="0" i="0">
                <a:solidFill>
                  <a:schemeClr val="bg1"/>
                </a:solidFill>
                <a:latin typeface="Arial"/>
                <a:cs typeface="Arial"/>
              </a:defRPr>
            </a:lvl1pPr>
          </a:lstStyle>
          <a:p>
            <a:pPr marL="25400">
              <a:lnSpc>
                <a:spcPct val="100000"/>
              </a:lnSpc>
            </a:pPr>
            <a:fld id="{81D60167-4931-47E6-BA6A-407CBD079E47}" type="slidenum">
              <a:rPr dirty="0"/>
              <a:t>‹#›</a:t>
            </a:fld>
            <a:endParaRPr dirty="0"/>
          </a:p>
        </p:txBody>
      </p:sp>
    </p:spTree>
    <p:extLst>
      <p:ext uri="{BB962C8B-B14F-4D97-AF65-F5344CB8AC3E}">
        <p14:creationId xmlns:p14="http://schemas.microsoft.com/office/powerpoint/2010/main" val="18130934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548E60-A39C-4114-98BB-6A6AA49B9BA1}"/>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4595A73D-FF82-4C09-955A-629DACF0A65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C6A7059-A206-425B-9D43-158B7C7EF266}"/>
              </a:ext>
            </a:extLst>
          </p:cNvPr>
          <p:cNvSpPr>
            <a:spLocks noGrp="1"/>
          </p:cNvSpPr>
          <p:nvPr>
            <p:ph type="sldNum" sz="quarter" idx="12"/>
          </p:nvPr>
        </p:nvSpPr>
        <p:spPr/>
        <p:txBody>
          <a:bodyPr/>
          <a:lstStyle/>
          <a:p>
            <a:fld id="{8C327267-C5CC-4AC7-9465-19FD1030146D}" type="slidenum">
              <a:rPr lang="en-GB" smtClean="0"/>
              <a:t>‹#›</a:t>
            </a:fld>
            <a:endParaRPr lang="en-GB"/>
          </a:p>
        </p:txBody>
      </p:sp>
    </p:spTree>
    <p:extLst>
      <p:ext uri="{BB962C8B-B14F-4D97-AF65-F5344CB8AC3E}">
        <p14:creationId xmlns:p14="http://schemas.microsoft.com/office/powerpoint/2010/main" val="923119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41C13-0DB6-4E28-9521-FD744346DD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F51F445-D392-4789-9479-AF028CB55CC0}"/>
              </a:ext>
            </a:extLst>
          </p:cNvPr>
          <p:cNvSpPr>
            <a:spLocks noGrp="1"/>
          </p:cNvSpPr>
          <p:nvPr>
            <p:ph idx="1" hasCustomPrompt="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Footer Placeholder 8">
            <a:extLst>
              <a:ext uri="{FF2B5EF4-FFF2-40B4-BE49-F238E27FC236}">
                <a16:creationId xmlns:a16="http://schemas.microsoft.com/office/drawing/2014/main" id="{C65E6804-E436-2947-81F5-FCC5E465C142}"/>
              </a:ext>
            </a:extLst>
          </p:cNvPr>
          <p:cNvSpPr>
            <a:spLocks noGrp="1"/>
          </p:cNvSpPr>
          <p:nvPr>
            <p:ph type="ftr" sz="quarter" idx="10"/>
          </p:nvPr>
        </p:nvSpPr>
        <p:spPr/>
        <p:txBody>
          <a:bodyPr/>
          <a:lstStyle/>
          <a:p>
            <a:endParaRPr lang="en-GB" sz="1400"/>
          </a:p>
        </p:txBody>
      </p:sp>
      <p:sp>
        <p:nvSpPr>
          <p:cNvPr id="10" name="Slide Number Placeholder 9">
            <a:extLst>
              <a:ext uri="{FF2B5EF4-FFF2-40B4-BE49-F238E27FC236}">
                <a16:creationId xmlns:a16="http://schemas.microsoft.com/office/drawing/2014/main" id="{4C176BFD-AF1B-334D-884D-C08E0A3D509C}"/>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79991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8ADD9-C943-418A-9D35-CC865F95F64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914506-EEE5-4D8C-850E-4F0922B6B431}"/>
              </a:ext>
            </a:extLst>
          </p:cNvPr>
          <p:cNvSpPr>
            <a:spLocks noGrp="1"/>
          </p:cNvSpPr>
          <p:nvPr>
            <p:ph sz="half" idx="1" hasCustomPrompt="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5046333-AC78-4EDE-9D8D-21DCF6FCEA55}"/>
              </a:ext>
            </a:extLst>
          </p:cNvPr>
          <p:cNvSpPr>
            <a:spLocks noGrp="1"/>
          </p:cNvSpPr>
          <p:nvPr>
            <p:ph sz="half" idx="2" hasCustomPrompt="1"/>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9">
            <a:extLst>
              <a:ext uri="{FF2B5EF4-FFF2-40B4-BE49-F238E27FC236}">
                <a16:creationId xmlns:a16="http://schemas.microsoft.com/office/drawing/2014/main" id="{AE4E894C-2A2B-A74C-BFBD-B15007757C8B}"/>
              </a:ext>
            </a:extLst>
          </p:cNvPr>
          <p:cNvSpPr>
            <a:spLocks noGrp="1"/>
          </p:cNvSpPr>
          <p:nvPr>
            <p:ph type="ftr" sz="quarter" idx="10"/>
          </p:nvPr>
        </p:nvSpPr>
        <p:spPr/>
        <p:txBody>
          <a:bodyPr/>
          <a:lstStyle/>
          <a:p>
            <a:endParaRPr lang="en-GB" sz="1400"/>
          </a:p>
        </p:txBody>
      </p:sp>
      <p:sp>
        <p:nvSpPr>
          <p:cNvPr id="11" name="Slide Number Placeholder 10">
            <a:extLst>
              <a:ext uri="{FF2B5EF4-FFF2-40B4-BE49-F238E27FC236}">
                <a16:creationId xmlns:a16="http://schemas.microsoft.com/office/drawing/2014/main" id="{05D39806-AD25-A04F-9636-F009A170C8CD}"/>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016229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602044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BC75E-5812-48FD-BCBD-1235D22F0081}"/>
              </a:ext>
            </a:extLst>
          </p:cNvPr>
          <p:cNvSpPr>
            <a:spLocks noGrp="1"/>
          </p:cNvSpPr>
          <p:nvPr>
            <p:ph type="title"/>
          </p:nvPr>
        </p:nvSpPr>
        <p:spPr/>
        <p:txBody>
          <a:bodyPr/>
          <a:lstStyle/>
          <a:p>
            <a:r>
              <a:rPr lang="en-US"/>
              <a:t>Click to edit Master title style</a:t>
            </a:r>
            <a:endParaRPr lang="en-GB"/>
          </a:p>
        </p:txBody>
      </p:sp>
      <p:sp>
        <p:nvSpPr>
          <p:cNvPr id="8" name="Footer Placeholder 7">
            <a:extLst>
              <a:ext uri="{FF2B5EF4-FFF2-40B4-BE49-F238E27FC236}">
                <a16:creationId xmlns:a16="http://schemas.microsoft.com/office/drawing/2014/main" id="{0980B7E6-3A31-244C-8D5C-297872DC3E19}"/>
              </a:ext>
            </a:extLst>
          </p:cNvPr>
          <p:cNvSpPr>
            <a:spLocks noGrp="1"/>
          </p:cNvSpPr>
          <p:nvPr>
            <p:ph type="ftr" sz="quarter" idx="10"/>
          </p:nvPr>
        </p:nvSpPr>
        <p:spPr/>
        <p:txBody>
          <a:bodyPr/>
          <a:lstStyle/>
          <a:p>
            <a:endParaRPr lang="en-GB" sz="1400"/>
          </a:p>
        </p:txBody>
      </p:sp>
      <p:sp>
        <p:nvSpPr>
          <p:cNvPr id="9" name="Slide Number Placeholder 8">
            <a:extLst>
              <a:ext uri="{FF2B5EF4-FFF2-40B4-BE49-F238E27FC236}">
                <a16:creationId xmlns:a16="http://schemas.microsoft.com/office/drawing/2014/main" id="{FF38D384-66F4-D748-9499-51EC5883028E}"/>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194615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2619620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41C13-0DB6-4E28-9521-FD744346DD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F51F445-D392-4789-9479-AF028CB55CC0}"/>
              </a:ext>
            </a:extLst>
          </p:cNvPr>
          <p:cNvSpPr>
            <a:spLocks noGrp="1"/>
          </p:cNvSpPr>
          <p:nvPr>
            <p:ph idx="1" hasCustomPrompt="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Footer Placeholder 8">
            <a:extLst>
              <a:ext uri="{FF2B5EF4-FFF2-40B4-BE49-F238E27FC236}">
                <a16:creationId xmlns:a16="http://schemas.microsoft.com/office/drawing/2014/main" id="{C65E6804-E436-2947-81F5-FCC5E465C142}"/>
              </a:ext>
            </a:extLst>
          </p:cNvPr>
          <p:cNvSpPr>
            <a:spLocks noGrp="1"/>
          </p:cNvSpPr>
          <p:nvPr>
            <p:ph type="ftr" sz="quarter" idx="10"/>
          </p:nvPr>
        </p:nvSpPr>
        <p:spPr/>
        <p:txBody>
          <a:bodyPr/>
          <a:lstStyle/>
          <a:p>
            <a:endParaRPr lang="en-GB" sz="1400"/>
          </a:p>
        </p:txBody>
      </p:sp>
      <p:sp>
        <p:nvSpPr>
          <p:cNvPr id="10" name="Slide Number Placeholder 9">
            <a:extLst>
              <a:ext uri="{FF2B5EF4-FFF2-40B4-BE49-F238E27FC236}">
                <a16:creationId xmlns:a16="http://schemas.microsoft.com/office/drawing/2014/main" id="{4C176BFD-AF1B-334D-884D-C08E0A3D509C}"/>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482917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8ADD9-C943-418A-9D35-CC865F95F64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914506-EEE5-4D8C-850E-4F0922B6B431}"/>
              </a:ext>
            </a:extLst>
          </p:cNvPr>
          <p:cNvSpPr>
            <a:spLocks noGrp="1"/>
          </p:cNvSpPr>
          <p:nvPr>
            <p:ph sz="half" idx="1" hasCustomPrompt="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5046333-AC78-4EDE-9D8D-21DCF6FCEA55}"/>
              </a:ext>
            </a:extLst>
          </p:cNvPr>
          <p:cNvSpPr>
            <a:spLocks noGrp="1"/>
          </p:cNvSpPr>
          <p:nvPr>
            <p:ph sz="half" idx="2" hasCustomPrompt="1"/>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9">
            <a:extLst>
              <a:ext uri="{FF2B5EF4-FFF2-40B4-BE49-F238E27FC236}">
                <a16:creationId xmlns:a16="http://schemas.microsoft.com/office/drawing/2014/main" id="{AE4E894C-2A2B-A74C-BFBD-B15007757C8B}"/>
              </a:ext>
            </a:extLst>
          </p:cNvPr>
          <p:cNvSpPr>
            <a:spLocks noGrp="1"/>
          </p:cNvSpPr>
          <p:nvPr>
            <p:ph type="ftr" sz="quarter" idx="10"/>
          </p:nvPr>
        </p:nvSpPr>
        <p:spPr/>
        <p:txBody>
          <a:bodyPr/>
          <a:lstStyle/>
          <a:p>
            <a:endParaRPr lang="en-GB" sz="1400"/>
          </a:p>
        </p:txBody>
      </p:sp>
      <p:sp>
        <p:nvSpPr>
          <p:cNvPr id="11" name="Slide Number Placeholder 10">
            <a:extLst>
              <a:ext uri="{FF2B5EF4-FFF2-40B4-BE49-F238E27FC236}">
                <a16:creationId xmlns:a16="http://schemas.microsoft.com/office/drawing/2014/main" id="{05D39806-AD25-A04F-9636-F009A170C8CD}"/>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1705401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4421520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F3503B-7986-436C-9822-A1854F9D9A9B}"/>
              </a:ext>
            </a:extLst>
          </p:cNvPr>
          <p:cNvSpPr>
            <a:spLocks noGrp="1"/>
          </p:cNvSpPr>
          <p:nvPr>
            <p:ph type="title"/>
          </p:nvPr>
        </p:nvSpPr>
        <p:spPr>
          <a:xfrm>
            <a:off x="330206" y="179416"/>
            <a:ext cx="10515600" cy="972607"/>
          </a:xfrm>
          <a:prstGeom prst="rect">
            <a:avLst/>
          </a:prstGeom>
        </p:spPr>
        <p:txBody>
          <a:bodyPr vert="horz" lIns="91440" tIns="45720" rIns="91440" bIns="45720" rtlCol="0" anchor="t">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CF05904-E451-4DAC-98D7-82FCA86A4A8E}"/>
              </a:ext>
            </a:extLst>
          </p:cNvPr>
          <p:cNvSpPr>
            <a:spLocks noGrp="1"/>
          </p:cNvSpPr>
          <p:nvPr>
            <p:ph type="body" idx="1"/>
          </p:nvPr>
        </p:nvSpPr>
        <p:spPr>
          <a:xfrm>
            <a:off x="330205" y="1774826"/>
            <a:ext cx="11123857"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78A9E1E3-76D3-49B4-BA11-2CCBDA7CADC2}"/>
              </a:ext>
            </a:extLst>
          </p:cNvPr>
          <p:cNvSpPr>
            <a:spLocks noGrp="1"/>
          </p:cNvSpPr>
          <p:nvPr>
            <p:ph type="ftr" sz="quarter" idx="3"/>
          </p:nvPr>
        </p:nvSpPr>
        <p:spPr>
          <a:xfrm>
            <a:off x="838200" y="6438850"/>
            <a:ext cx="10007606" cy="363600"/>
          </a:xfrm>
          <a:prstGeom prst="rect">
            <a:avLst/>
          </a:prstGeom>
        </p:spPr>
        <p:txBody>
          <a:bodyPr vert="horz" lIns="91440" tIns="45720" rIns="91440" bIns="45720" rtlCol="0" anchor="ctr"/>
          <a:lstStyle>
            <a:lvl1pPr algn="l">
              <a:defRPr sz="1400">
                <a:solidFill>
                  <a:schemeClr val="bg1"/>
                </a:solidFill>
                <a:latin typeface="Arial" panose="020B0604020202020204" pitchFamily="34" charset="0"/>
                <a:cs typeface="Arial" panose="020B0604020202020204" pitchFamily="34" charset="0"/>
              </a:defRPr>
            </a:lvl1pPr>
          </a:lstStyle>
          <a:p>
            <a:endParaRPr lang="en-GB" sz="1400"/>
          </a:p>
        </p:txBody>
      </p:sp>
      <p:sp>
        <p:nvSpPr>
          <p:cNvPr id="6" name="Slide Number Placeholder 5">
            <a:extLst>
              <a:ext uri="{FF2B5EF4-FFF2-40B4-BE49-F238E27FC236}">
                <a16:creationId xmlns:a16="http://schemas.microsoft.com/office/drawing/2014/main" id="{1BF5F349-A985-4FF9-9FE5-9D2B321F5687}"/>
              </a:ext>
            </a:extLst>
          </p:cNvPr>
          <p:cNvSpPr>
            <a:spLocks noGrp="1"/>
          </p:cNvSpPr>
          <p:nvPr>
            <p:ph type="sldNum" sz="quarter" idx="4"/>
          </p:nvPr>
        </p:nvSpPr>
        <p:spPr>
          <a:xfrm>
            <a:off x="130629" y="6438850"/>
            <a:ext cx="596332" cy="365125"/>
          </a:xfrm>
          <a:prstGeom prst="rect">
            <a:avLst/>
          </a:prstGeom>
        </p:spPr>
        <p:txBody>
          <a:bodyPr vert="horz" lIns="91440" tIns="45720" rIns="91440" bIns="45720" rtlCol="0" anchor="ctr"/>
          <a:lstStyle>
            <a:lvl1pPr algn="r">
              <a:defRPr sz="1400">
                <a:solidFill>
                  <a:schemeClr val="bg1"/>
                </a:solidFill>
                <a:latin typeface="Arial" panose="020B0604020202020204" pitchFamily="34" charset="0"/>
                <a:cs typeface="Arial" panose="020B0604020202020204" pitchFamily="34" charset="0"/>
              </a:defRPr>
            </a:lvl1p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1204892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Lst>
  <p:hf sldNum="0" hdr="0" dt="0"/>
  <p:txStyles>
    <p:title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007C9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07C91"/>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07C9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07C9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07C9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F3503B-7986-436C-9822-A1854F9D9A9B}"/>
              </a:ext>
            </a:extLst>
          </p:cNvPr>
          <p:cNvSpPr>
            <a:spLocks noGrp="1"/>
          </p:cNvSpPr>
          <p:nvPr>
            <p:ph type="title"/>
          </p:nvPr>
        </p:nvSpPr>
        <p:spPr>
          <a:xfrm>
            <a:off x="330206" y="179416"/>
            <a:ext cx="10515600" cy="972607"/>
          </a:xfrm>
          <a:prstGeom prst="rect">
            <a:avLst/>
          </a:prstGeom>
        </p:spPr>
        <p:txBody>
          <a:bodyPr vert="horz" lIns="91440" tIns="45720" rIns="91440" bIns="45720" rtlCol="0" anchor="t">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CF05904-E451-4DAC-98D7-82FCA86A4A8E}"/>
              </a:ext>
            </a:extLst>
          </p:cNvPr>
          <p:cNvSpPr>
            <a:spLocks noGrp="1"/>
          </p:cNvSpPr>
          <p:nvPr>
            <p:ph type="body" idx="1"/>
          </p:nvPr>
        </p:nvSpPr>
        <p:spPr>
          <a:xfrm>
            <a:off x="330205" y="1774826"/>
            <a:ext cx="11123857"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78A9E1E3-76D3-49B4-BA11-2CCBDA7CADC2}"/>
              </a:ext>
            </a:extLst>
          </p:cNvPr>
          <p:cNvSpPr>
            <a:spLocks noGrp="1"/>
          </p:cNvSpPr>
          <p:nvPr>
            <p:ph type="ftr" sz="quarter" idx="3"/>
          </p:nvPr>
        </p:nvSpPr>
        <p:spPr>
          <a:xfrm>
            <a:off x="838200" y="6438850"/>
            <a:ext cx="10007606" cy="363600"/>
          </a:xfrm>
          <a:prstGeom prst="rect">
            <a:avLst/>
          </a:prstGeom>
        </p:spPr>
        <p:txBody>
          <a:bodyPr vert="horz" lIns="91440" tIns="45720" rIns="91440" bIns="45720" rtlCol="0" anchor="ctr"/>
          <a:lstStyle>
            <a:lvl1pPr algn="l">
              <a:defRPr sz="1400">
                <a:solidFill>
                  <a:schemeClr val="bg1"/>
                </a:solidFill>
                <a:latin typeface="Arial" panose="020B0604020202020204" pitchFamily="34" charset="0"/>
                <a:cs typeface="Arial" panose="020B0604020202020204" pitchFamily="34" charset="0"/>
              </a:defRPr>
            </a:lvl1pPr>
          </a:lstStyle>
          <a:p>
            <a:endParaRPr lang="en-GB" sz="1400"/>
          </a:p>
        </p:txBody>
      </p:sp>
      <p:sp>
        <p:nvSpPr>
          <p:cNvPr id="6" name="Slide Number Placeholder 5">
            <a:extLst>
              <a:ext uri="{FF2B5EF4-FFF2-40B4-BE49-F238E27FC236}">
                <a16:creationId xmlns:a16="http://schemas.microsoft.com/office/drawing/2014/main" id="{1BF5F349-A985-4FF9-9FE5-9D2B321F5687}"/>
              </a:ext>
            </a:extLst>
          </p:cNvPr>
          <p:cNvSpPr>
            <a:spLocks noGrp="1"/>
          </p:cNvSpPr>
          <p:nvPr>
            <p:ph type="sldNum" sz="quarter" idx="4"/>
          </p:nvPr>
        </p:nvSpPr>
        <p:spPr>
          <a:xfrm>
            <a:off x="130629" y="6438850"/>
            <a:ext cx="596332" cy="365125"/>
          </a:xfrm>
          <a:prstGeom prst="rect">
            <a:avLst/>
          </a:prstGeom>
        </p:spPr>
        <p:txBody>
          <a:bodyPr vert="horz" lIns="91440" tIns="45720" rIns="91440" bIns="45720" rtlCol="0" anchor="ctr"/>
          <a:lstStyle>
            <a:lvl1pPr algn="r">
              <a:defRPr sz="1400">
                <a:solidFill>
                  <a:schemeClr val="bg1"/>
                </a:solidFill>
                <a:latin typeface="Arial" panose="020B0604020202020204" pitchFamily="34" charset="0"/>
                <a:cs typeface="Arial" panose="020B0604020202020204" pitchFamily="34" charset="0"/>
              </a:defRPr>
            </a:lvl1p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677658095"/>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Lst>
  <p:hf sldNum="0" hdr="0" dt="0"/>
  <p:txStyles>
    <p:title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007C9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07C91"/>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07C9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07C9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07C9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hyperlink" Target="mailto:ExtremeEvents@ukhsa.gov.uk" TargetMode="External"/><Relationship Id="rId2" Type="http://schemas.openxmlformats.org/officeDocument/2006/relationships/hyperlink" Target="https://www.gov.uk/guidance/weather-health-alerting-system" TargetMode="Externa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svg"/><Relationship Id="rId13" Type="http://schemas.openxmlformats.org/officeDocument/2006/relationships/image" Target="../media/image14.png"/><Relationship Id="rId18" Type="http://schemas.openxmlformats.org/officeDocument/2006/relationships/image" Target="../media/image1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17" Type="http://schemas.openxmlformats.org/officeDocument/2006/relationships/image" Target="../media/image18.png"/><Relationship Id="rId2" Type="http://schemas.openxmlformats.org/officeDocument/2006/relationships/notesSlide" Target="../notesSlides/notesSlide3.xml"/><Relationship Id="rId16" Type="http://schemas.openxmlformats.org/officeDocument/2006/relationships/image" Target="../media/image17.svg"/><Relationship Id="rId1" Type="http://schemas.openxmlformats.org/officeDocument/2006/relationships/slideLayout" Target="../slideLayouts/slideLayout2.xml"/><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 Id="rId14" Type="http://schemas.openxmlformats.org/officeDocument/2006/relationships/image" Target="../media/image15.sv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jech.bmj.com/content/68/7/641" TargetMode="External"/><Relationship Id="rId5" Type="http://schemas.openxmlformats.org/officeDocument/2006/relationships/hyperlink" Target="https://www.gov.uk/government/publications/heat-mortality-monitoring-reports/heat-mortality-monitoring-report-2022" TargetMode="External"/><Relationship Id="rId4" Type="http://schemas.openxmlformats.org/officeDocument/2006/relationships/image" Target="cid:image003.png@01DA11A6.67552E9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adverse-weather-and-health-plan"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www.gov.uk/guidance/weather-health-alerting-syste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www.gov.uk/government/publications/hot-weather-and-health-action-cards" TargetMode="External"/><Relationship Id="rId3" Type="http://schemas.openxmlformats.org/officeDocument/2006/relationships/hyperlink" Target="https://www.gov.uk/government/publications/hot-weather-and-health-supporting-vulnerable-people/supporting-vulnerable-people-before-and-during-hot-weather-healthcare-professionals" TargetMode="External"/><Relationship Id="rId7" Type="http://schemas.openxmlformats.org/officeDocument/2006/relationships/hyperlink" Target="https://www.gov.uk/government/publications/hot-weather-and-health-events-and-mass-gatherings" TargetMode="External"/><Relationship Id="rId2" Type="http://schemas.openxmlformats.org/officeDocument/2006/relationships/hyperlink" Target="https://www.gov.uk/government/publications/beat-the-heat-hot-weather-advice" TargetMode="External"/><Relationship Id="rId1" Type="http://schemas.openxmlformats.org/officeDocument/2006/relationships/slideLayout" Target="../slideLayouts/slideLayout2.xml"/><Relationship Id="rId6" Type="http://schemas.openxmlformats.org/officeDocument/2006/relationships/hyperlink" Target="https://www.gov.uk/government/publications/hot-weather-and-health-supporting-vulnerable-people/supporting-vulnerable-people-before-and-during-hot-weather-people-homeless-and-sleeping-rough" TargetMode="External"/><Relationship Id="rId5" Type="http://schemas.openxmlformats.org/officeDocument/2006/relationships/hyperlink" Target="https://www.gov.uk/government/publications/hot-weather-and-health-supporting-vulnerable-people/looking-after-children-and-those-in-early-years-settings-during-heatwaves-for-teachers-and-professionals" TargetMode="External"/><Relationship Id="rId10" Type="http://schemas.openxmlformats.org/officeDocument/2006/relationships/image" Target="../media/image24.png"/><Relationship Id="rId4" Type="http://schemas.openxmlformats.org/officeDocument/2006/relationships/hyperlink" Target="https://www.gov.uk/government/publications/hot-weather-and-health-supporting-vulnerable-people/supporting-vulnerable-people-before-and-during-hot-weather-social-care-managers-staff-and-carers" TargetMode="External"/><Relationship Id="rId9" Type="http://schemas.openxmlformats.org/officeDocument/2006/relationships/hyperlink" Target="https://assets.publishing.service.gov.uk/media/64b67e2a0ea2cb000d15e4a8/Adverse-weather-health-plan-2023.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16D9B-BABA-4EBD-B3F4-1027DE9A044B}"/>
              </a:ext>
            </a:extLst>
          </p:cNvPr>
          <p:cNvSpPr>
            <a:spLocks noGrp="1"/>
          </p:cNvSpPr>
          <p:nvPr>
            <p:ph type="ctrTitle"/>
          </p:nvPr>
        </p:nvSpPr>
        <p:spPr/>
        <p:txBody>
          <a:bodyPr>
            <a:normAutofit/>
          </a:bodyPr>
          <a:lstStyle/>
          <a:p>
            <a:pPr algn="ctr"/>
            <a:r>
              <a:rPr lang="en-GB" sz="4900" dirty="0"/>
              <a:t>UKHSA: Protecting Health and Promoting Heat Resilience</a:t>
            </a:r>
            <a:br>
              <a:rPr lang="en-GB" sz="3600" dirty="0"/>
            </a:br>
            <a:br>
              <a:rPr lang="en-GB" sz="2000" dirty="0"/>
            </a:br>
            <a:r>
              <a:rPr lang="en-GB" sz="2000" dirty="0"/>
              <a:t>20 November 2023, Parliamentary &amp; Scientific Committee </a:t>
            </a:r>
            <a:endParaRPr lang="en-GB" dirty="0"/>
          </a:p>
        </p:txBody>
      </p:sp>
      <p:sp>
        <p:nvSpPr>
          <p:cNvPr id="3" name="Subtitle 2">
            <a:extLst>
              <a:ext uri="{FF2B5EF4-FFF2-40B4-BE49-F238E27FC236}">
                <a16:creationId xmlns:a16="http://schemas.microsoft.com/office/drawing/2014/main" id="{F294AC40-569D-4B0E-9150-F32988104390}"/>
              </a:ext>
            </a:extLst>
          </p:cNvPr>
          <p:cNvSpPr txBox="1">
            <a:spLocks/>
          </p:cNvSpPr>
          <p:nvPr/>
        </p:nvSpPr>
        <p:spPr>
          <a:xfrm>
            <a:off x="285226" y="5106448"/>
            <a:ext cx="8944499" cy="1863089"/>
          </a:xfrm>
          <a:prstGeom prst="rect">
            <a:avLst/>
          </a:prstGeom>
        </p:spPr>
        <p:txBody>
          <a:bodyPr lIns="91440" tIns="45720" rIns="91440" bIns="45720" anchor="t">
            <a:noAutofit/>
          </a:bodyPr>
          <a:lstStyle>
            <a:lvl1pPr marL="228600" indent="-228600" algn="l" defTabSz="914400" rtl="0" eaLnBrk="1" latinLnBrk="0" hangingPunct="1">
              <a:lnSpc>
                <a:spcPct val="90000"/>
              </a:lnSpc>
              <a:spcBef>
                <a:spcPts val="1000"/>
              </a:spcBef>
              <a:buClr>
                <a:srgbClr val="007C9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07C91"/>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07C9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07C9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07C9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GB" sz="1600" b="1" dirty="0">
                <a:solidFill>
                  <a:schemeClr val="bg1"/>
                </a:solidFill>
                <a:latin typeface="Arial"/>
                <a:cs typeface="Arial"/>
              </a:rPr>
              <a:t>Carl Petrokofsky, FFPH</a:t>
            </a:r>
          </a:p>
          <a:p>
            <a:pPr marL="0" indent="0">
              <a:lnSpc>
                <a:spcPct val="100000"/>
              </a:lnSpc>
              <a:spcBef>
                <a:spcPts val="0"/>
              </a:spcBef>
              <a:buNone/>
            </a:pPr>
            <a:r>
              <a:rPr lang="en-GB" sz="1600" dirty="0">
                <a:solidFill>
                  <a:schemeClr val="bg1"/>
                </a:solidFill>
              </a:rPr>
              <a:t>Consultant in Public Health</a:t>
            </a:r>
          </a:p>
          <a:p>
            <a:pPr marL="0" indent="0">
              <a:lnSpc>
                <a:spcPct val="100000"/>
              </a:lnSpc>
              <a:spcBef>
                <a:spcPts val="0"/>
              </a:spcBef>
              <a:buNone/>
            </a:pPr>
            <a:r>
              <a:rPr lang="en-GB" sz="1600" dirty="0">
                <a:solidFill>
                  <a:schemeClr val="bg1"/>
                </a:solidFill>
              </a:rPr>
              <a:t>Extreme Events and Health Protection</a:t>
            </a:r>
          </a:p>
          <a:p>
            <a:pPr marL="0" indent="0">
              <a:lnSpc>
                <a:spcPct val="100000"/>
              </a:lnSpc>
              <a:spcBef>
                <a:spcPts val="0"/>
              </a:spcBef>
              <a:buNone/>
            </a:pPr>
            <a:r>
              <a:rPr lang="en-GB" sz="1600" dirty="0">
                <a:solidFill>
                  <a:schemeClr val="bg1"/>
                </a:solidFill>
              </a:rPr>
              <a:t>Climate Change and Health Security Division</a:t>
            </a:r>
          </a:p>
          <a:p>
            <a:pPr marL="0" indent="0">
              <a:lnSpc>
                <a:spcPct val="100000"/>
              </a:lnSpc>
              <a:spcBef>
                <a:spcPts val="0"/>
              </a:spcBef>
              <a:buNone/>
            </a:pPr>
            <a:r>
              <a:rPr lang="en-GB" sz="1600" dirty="0">
                <a:solidFill>
                  <a:schemeClr val="bg1"/>
                </a:solidFill>
              </a:rPr>
              <a:t>UK Health Security Agency</a:t>
            </a:r>
          </a:p>
          <a:p>
            <a:endParaRPr lang="en-GB" dirty="0">
              <a:solidFill>
                <a:schemeClr val="bg1"/>
              </a:solidFill>
            </a:endParaRPr>
          </a:p>
        </p:txBody>
      </p:sp>
      <p:sp>
        <p:nvSpPr>
          <p:cNvPr id="4" name="TextBox 3">
            <a:extLst>
              <a:ext uri="{FF2B5EF4-FFF2-40B4-BE49-F238E27FC236}">
                <a16:creationId xmlns:a16="http://schemas.microsoft.com/office/drawing/2014/main" id="{891286FB-DE7E-4B21-AC32-4B53D18FC004}"/>
              </a:ext>
            </a:extLst>
          </p:cNvPr>
          <p:cNvSpPr txBox="1"/>
          <p:nvPr/>
        </p:nvSpPr>
        <p:spPr>
          <a:xfrm>
            <a:off x="285226" y="6377061"/>
            <a:ext cx="3775393" cy="369332"/>
          </a:xfrm>
          <a:prstGeom prst="rect">
            <a:avLst/>
          </a:prstGeom>
          <a:noFill/>
        </p:spPr>
        <p:txBody>
          <a:bodyPr wrap="none" rtlCol="0">
            <a:spAutoFit/>
          </a:bodyPr>
          <a:lstStyle/>
          <a:p>
            <a:r>
              <a:rPr lang="en-GB" sz="1400" i="1" dirty="0">
                <a:solidFill>
                  <a:schemeClr val="bg1"/>
                </a:solidFill>
                <a:latin typeface="Arial" panose="020B0604020202020204" pitchFamily="34" charset="0"/>
                <a:cs typeface="Arial" panose="020B0604020202020204" pitchFamily="34" charset="0"/>
              </a:rPr>
              <a:t>With acknowledgements to many colleagues</a:t>
            </a:r>
            <a:r>
              <a:rPr lang="en-GB" i="1" dirty="0">
                <a:solidFill>
                  <a:schemeClr val="bg1"/>
                </a:solidFill>
              </a:rPr>
              <a:t>.</a:t>
            </a:r>
          </a:p>
        </p:txBody>
      </p:sp>
    </p:spTree>
    <p:extLst>
      <p:ext uri="{BB962C8B-B14F-4D97-AF65-F5344CB8AC3E}">
        <p14:creationId xmlns:p14="http://schemas.microsoft.com/office/powerpoint/2010/main" val="29814274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F02AE-89A7-A6B2-FD5A-30719CC51036}"/>
              </a:ext>
            </a:extLst>
          </p:cNvPr>
          <p:cNvSpPr>
            <a:spLocks noGrp="1"/>
          </p:cNvSpPr>
          <p:nvPr>
            <p:ph type="title"/>
          </p:nvPr>
        </p:nvSpPr>
        <p:spPr/>
        <p:txBody>
          <a:bodyPr/>
          <a:lstStyle/>
          <a:p>
            <a:r>
              <a:rPr lang="en-GB" dirty="0"/>
              <a:t>How we work with others</a:t>
            </a:r>
          </a:p>
        </p:txBody>
      </p:sp>
      <p:sp>
        <p:nvSpPr>
          <p:cNvPr id="3" name="Footer Placeholder 2">
            <a:extLst>
              <a:ext uri="{FF2B5EF4-FFF2-40B4-BE49-F238E27FC236}">
                <a16:creationId xmlns:a16="http://schemas.microsoft.com/office/drawing/2014/main" id="{1B867506-9C82-6122-A611-C58766A8319A}"/>
              </a:ext>
            </a:extLst>
          </p:cNvPr>
          <p:cNvSpPr>
            <a:spLocks noGrp="1"/>
          </p:cNvSpPr>
          <p:nvPr>
            <p:ph type="ftr" sz="quarter" idx="10"/>
          </p:nvPr>
        </p:nvSpPr>
        <p:spPr/>
        <p:txBody>
          <a:bodyPr/>
          <a:lstStyle/>
          <a:p>
            <a:endParaRPr lang="en-GB" sz="1400"/>
          </a:p>
        </p:txBody>
      </p:sp>
      <p:sp>
        <p:nvSpPr>
          <p:cNvPr id="6" name="TextBox 5">
            <a:extLst>
              <a:ext uri="{FF2B5EF4-FFF2-40B4-BE49-F238E27FC236}">
                <a16:creationId xmlns:a16="http://schemas.microsoft.com/office/drawing/2014/main" id="{A90FC6C7-B522-E0CF-8A2B-A8E6B6011714}"/>
              </a:ext>
            </a:extLst>
          </p:cNvPr>
          <p:cNvSpPr txBox="1"/>
          <p:nvPr/>
        </p:nvSpPr>
        <p:spPr>
          <a:xfrm>
            <a:off x="330206" y="1554464"/>
            <a:ext cx="7412064" cy="4985980"/>
          </a:xfrm>
          <a:prstGeom prst="rect">
            <a:avLst/>
          </a:prstGeom>
          <a:noFill/>
        </p:spPr>
        <p:txBody>
          <a:bodyPr wrap="square">
            <a:spAutoFit/>
          </a:bodyPr>
          <a:lstStyle/>
          <a:p>
            <a:pPr marL="342900" marR="0" lvl="0" indent="-342900" algn="l" defTabSz="914400" rtl="0" eaLnBrk="0" fontAlgn="base" latinLnBrk="0" hangingPunct="0">
              <a:lnSpc>
                <a:spcPct val="100000"/>
              </a:lnSpc>
              <a:spcBef>
                <a:spcPts val="600"/>
              </a:spcBef>
              <a:spcAft>
                <a:spcPts val="600"/>
              </a:spcAft>
              <a:buClrTx/>
              <a:buSzTx/>
              <a:buFont typeface="Arial" panose="020B0604020202020204" pitchFamily="34" charset="0"/>
              <a:buChar char="•"/>
              <a:tabLst/>
              <a:defRPr/>
            </a:pPr>
            <a:r>
              <a:rPr lang="en-GB" altLang="en-US" sz="2400" b="1" dirty="0">
                <a:solidFill>
                  <a:srgbClr val="0B0C0C"/>
                </a:solidFill>
                <a:latin typeface="Arial" panose="020B0604020202020204" pitchFamily="34" charset="0"/>
                <a:cs typeface="Arial" panose="020B0604020202020204" pitchFamily="34" charset="0"/>
              </a:rPr>
              <a:t>Organisations representing vulnerable groups </a:t>
            </a:r>
            <a:r>
              <a:rPr lang="en-GB" altLang="en-US" sz="2400" dirty="0">
                <a:solidFill>
                  <a:srgbClr val="0B0C0C"/>
                </a:solidFill>
                <a:latin typeface="Arial" panose="020B0604020202020204" pitchFamily="34" charset="0"/>
                <a:cs typeface="Arial" panose="020B0604020202020204" pitchFamily="34" charset="0"/>
              </a:rPr>
              <a:t>were consulted in the formation of the Plan, guidance and alerts, and are key to implementation, improvement and evaluation </a:t>
            </a:r>
          </a:p>
          <a:p>
            <a:pPr marL="342900" marR="0" lvl="0" indent="-342900" algn="l" defTabSz="914400" rtl="0" eaLnBrk="0" fontAlgn="base" latinLnBrk="0" hangingPunct="0">
              <a:lnSpc>
                <a:spcPct val="100000"/>
              </a:lnSpc>
              <a:spcBef>
                <a:spcPts val="600"/>
              </a:spcBef>
              <a:spcAft>
                <a:spcPts val="600"/>
              </a:spcAft>
              <a:buClrTx/>
              <a:buSzTx/>
              <a:buFont typeface="Arial" panose="020B0604020202020204" pitchFamily="34" charset="0"/>
              <a:buChar char="•"/>
              <a:tabLst/>
              <a:defRPr/>
            </a:pPr>
            <a:r>
              <a:rPr kumimoji="0" lang="en-GB" altLang="en-US" sz="2400" b="1" i="0" u="none" strike="noStrike" kern="1200" cap="none" spc="0" normalizeH="0" baseline="0" noProof="0" dirty="0">
                <a:ln>
                  <a:noFill/>
                </a:ln>
                <a:solidFill>
                  <a:srgbClr val="0B0C0C"/>
                </a:solidFill>
                <a:effectLst/>
                <a:uLnTx/>
                <a:uFillTx/>
                <a:latin typeface="Arial" panose="020B0604020202020204" pitchFamily="34" charset="0"/>
                <a:ea typeface="+mn-ea"/>
                <a:cs typeface="Arial" panose="020B0604020202020204" pitchFamily="34" charset="0"/>
              </a:rPr>
              <a:t>Met Office</a:t>
            </a:r>
            <a:r>
              <a:rPr kumimoji="0" lang="en-GB" altLang="en-US" sz="2400" i="0" u="none" strike="noStrike" kern="1200" cap="none" spc="0" normalizeH="0" baseline="0" noProof="0" dirty="0">
                <a:ln>
                  <a:noFill/>
                </a:ln>
                <a:solidFill>
                  <a:srgbClr val="0B0C0C"/>
                </a:solidFill>
                <a:effectLst/>
                <a:uLnTx/>
                <a:uFillTx/>
                <a:latin typeface="Arial" panose="020B0604020202020204" pitchFamily="34" charset="0"/>
                <a:ea typeface="+mn-ea"/>
                <a:cs typeface="Arial" panose="020B0604020202020204" pitchFamily="34" charset="0"/>
              </a:rPr>
              <a:t>, and health and care stakeholders</a:t>
            </a:r>
            <a:r>
              <a:rPr kumimoji="0" lang="en-GB" altLang="en-US" sz="2400" b="0" i="0" u="none" strike="noStrike" kern="1200" cap="none" spc="0" normalizeH="0" baseline="0" noProof="0" dirty="0">
                <a:ln>
                  <a:noFill/>
                </a:ln>
                <a:solidFill>
                  <a:srgbClr val="0B0C0C"/>
                </a:solidFill>
                <a:effectLst/>
                <a:uLnTx/>
                <a:uFillTx/>
                <a:latin typeface="Arial" panose="020B0604020202020204" pitchFamily="34" charset="0"/>
                <a:ea typeface="+mn-ea"/>
                <a:cs typeface="Arial" panose="020B0604020202020204" pitchFamily="34" charset="0"/>
              </a:rPr>
              <a:t>, to decide when to issue a weather health alert. </a:t>
            </a:r>
          </a:p>
          <a:p>
            <a:pPr marL="342900" marR="0" lvl="0" indent="-342900" algn="l" defTabSz="914400" rtl="0" eaLnBrk="0" fontAlgn="base" latinLnBrk="0" hangingPunct="0">
              <a:lnSpc>
                <a:spcPct val="100000"/>
              </a:lnSpc>
              <a:spcBef>
                <a:spcPts val="600"/>
              </a:spcBef>
              <a:spcAft>
                <a:spcPts val="600"/>
              </a:spcAft>
              <a:buClrTx/>
              <a:buSzTx/>
              <a:buFont typeface="Arial" panose="020B0604020202020204" pitchFamily="34" charset="0"/>
              <a:buChar char="•"/>
              <a:tabLst/>
              <a:defRPr/>
            </a:pPr>
            <a:r>
              <a:rPr kumimoji="0" lang="en-GB" altLang="en-US" sz="2400" b="0" i="0" u="none" strike="noStrike" kern="1200" cap="none" spc="0" normalizeH="0" baseline="0" noProof="0" dirty="0">
                <a:ln>
                  <a:noFill/>
                </a:ln>
                <a:solidFill>
                  <a:srgbClr val="0B0C0C"/>
                </a:solidFill>
                <a:effectLst/>
                <a:uLnTx/>
                <a:uFillTx/>
                <a:latin typeface="Arial" panose="020B0604020202020204" pitchFamily="34" charset="0"/>
                <a:ea typeface="+mn-ea"/>
                <a:cs typeface="Arial" panose="020B0604020202020204" pitchFamily="34" charset="0"/>
              </a:rPr>
              <a:t>Alerts </a:t>
            </a:r>
            <a:r>
              <a:rPr lang="en-GB" altLang="en-US" sz="2400" dirty="0">
                <a:solidFill>
                  <a:srgbClr val="0B0C0C"/>
                </a:solidFill>
                <a:latin typeface="Arial" panose="020B0604020202020204" pitchFamily="34" charset="0"/>
                <a:cs typeface="Arial" panose="020B0604020202020204" pitchFamily="34" charset="0"/>
              </a:rPr>
              <a:t>are</a:t>
            </a:r>
            <a:r>
              <a:rPr kumimoji="0" lang="en-GB" altLang="en-US" sz="2400" b="0" i="0" u="none" strike="noStrike" kern="1200" cap="none" spc="0" normalizeH="0" baseline="0" noProof="0" dirty="0">
                <a:ln>
                  <a:noFill/>
                </a:ln>
                <a:solidFill>
                  <a:srgbClr val="0B0C0C"/>
                </a:solidFill>
                <a:effectLst/>
                <a:uLnTx/>
                <a:uFillTx/>
                <a:latin typeface="Arial" panose="020B0604020202020204" pitchFamily="34" charset="0"/>
                <a:ea typeface="+mn-ea"/>
                <a:cs typeface="Arial" panose="020B0604020202020204" pitchFamily="34" charset="0"/>
              </a:rPr>
              <a:t> cascaded across </a:t>
            </a:r>
            <a:r>
              <a:rPr kumimoji="0" lang="en-GB" altLang="en-US" sz="2400" b="1" i="0" u="none" strike="noStrike" kern="1200" cap="none" spc="0" normalizeH="0" baseline="0" noProof="0" dirty="0">
                <a:ln>
                  <a:noFill/>
                </a:ln>
                <a:solidFill>
                  <a:srgbClr val="0B0C0C"/>
                </a:solidFill>
                <a:effectLst/>
                <a:uLnTx/>
                <a:uFillTx/>
                <a:latin typeface="Arial" panose="020B0604020202020204" pitchFamily="34" charset="0"/>
                <a:ea typeface="+mn-ea"/>
                <a:cs typeface="Arial" panose="020B0604020202020204" pitchFamily="34" charset="0"/>
              </a:rPr>
              <a:t>the health and care system and the public</a:t>
            </a:r>
          </a:p>
          <a:p>
            <a:pPr marL="342900" indent="-342900" eaLnBrk="0" fontAlgn="base" hangingPunct="0">
              <a:spcBef>
                <a:spcPts val="600"/>
              </a:spcBef>
              <a:spcAft>
                <a:spcPts val="600"/>
              </a:spcAft>
              <a:buFont typeface="Arial" panose="020B0604020202020204" pitchFamily="34" charset="0"/>
              <a:buChar char="•"/>
              <a:defRPr/>
            </a:pPr>
            <a:r>
              <a:rPr lang="en-GB" altLang="en-US" sz="2400" dirty="0">
                <a:solidFill>
                  <a:srgbClr val="0B0C0C"/>
                </a:solidFill>
                <a:latin typeface="Arial" panose="020B0604020202020204" pitchFamily="34" charset="0"/>
                <a:cs typeface="Arial" panose="020B0604020202020204" pitchFamily="34" charset="0"/>
              </a:rPr>
              <a:t>We engaged </a:t>
            </a:r>
            <a:r>
              <a:rPr lang="en-GB" altLang="en-US" sz="2400" b="1" dirty="0">
                <a:solidFill>
                  <a:srgbClr val="0B0C0C"/>
                </a:solidFill>
                <a:latin typeface="Arial" panose="020B0604020202020204" pitchFamily="34" charset="0"/>
                <a:cs typeface="Arial" panose="020B0604020202020204" pitchFamily="34" charset="0"/>
              </a:rPr>
              <a:t>devolved administrations </a:t>
            </a:r>
            <a:r>
              <a:rPr lang="en-GB" altLang="en-US" sz="2400" dirty="0">
                <a:solidFill>
                  <a:srgbClr val="0B0C0C"/>
                </a:solidFill>
                <a:latin typeface="Arial" panose="020B0604020202020204" pitchFamily="34" charset="0"/>
                <a:cs typeface="Arial" panose="020B0604020202020204" pitchFamily="34" charset="0"/>
              </a:rPr>
              <a:t>in this work, and conversations continue about how they might create their own adverse weather plans and heat health alerts</a:t>
            </a:r>
            <a:endParaRPr lang="en-GB" altLang="en-US" sz="2400" b="1" dirty="0">
              <a:solidFill>
                <a:srgbClr val="0B0C0C"/>
              </a:solidFill>
              <a:latin typeface="Arial" panose="020B0604020202020204" pitchFamily="34" charset="0"/>
              <a:cs typeface="Arial" panose="020B0604020202020204" pitchFamily="34" charset="0"/>
            </a:endParaRPr>
          </a:p>
        </p:txBody>
      </p:sp>
      <p:pic>
        <p:nvPicPr>
          <p:cNvPr id="4" name="Picture 3" descr="UKHSA London region on X: &quot;⚠️The yellow heat-health alert for London issued  by @UKHSA &amp;amp; @metoffice has been extended until 9am on Monday 19 June.  Read more about the health risks of">
            <a:extLst>
              <a:ext uri="{FF2B5EF4-FFF2-40B4-BE49-F238E27FC236}">
                <a16:creationId xmlns:a16="http://schemas.microsoft.com/office/drawing/2014/main" id="{96DB08CB-2CF9-8960-4802-7DA11EAEB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3652" y="1770255"/>
            <a:ext cx="4134601" cy="4134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9688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82744-5400-4826-04AE-BABC288AE936}"/>
              </a:ext>
            </a:extLst>
          </p:cNvPr>
          <p:cNvSpPr>
            <a:spLocks noGrp="1"/>
          </p:cNvSpPr>
          <p:nvPr>
            <p:ph type="title"/>
          </p:nvPr>
        </p:nvSpPr>
        <p:spPr/>
        <p:txBody>
          <a:bodyPr>
            <a:normAutofit/>
          </a:bodyPr>
          <a:lstStyle/>
          <a:p>
            <a:r>
              <a:rPr lang="en-GB" dirty="0"/>
              <a:t>Knowledge hub - under development</a:t>
            </a:r>
          </a:p>
        </p:txBody>
      </p:sp>
      <p:sp>
        <p:nvSpPr>
          <p:cNvPr id="3" name="Footer Placeholder 2">
            <a:extLst>
              <a:ext uri="{FF2B5EF4-FFF2-40B4-BE49-F238E27FC236}">
                <a16:creationId xmlns:a16="http://schemas.microsoft.com/office/drawing/2014/main" id="{B0BE0478-F3D5-9E0C-C50C-984455A32F20}"/>
              </a:ext>
            </a:extLst>
          </p:cNvPr>
          <p:cNvSpPr>
            <a:spLocks noGrp="1"/>
          </p:cNvSpPr>
          <p:nvPr>
            <p:ph type="ftr" sz="quarter" idx="10"/>
          </p:nvPr>
        </p:nvSpPr>
        <p:spPr/>
        <p:txBody>
          <a:bodyPr/>
          <a:lstStyle/>
          <a:p>
            <a:endParaRPr lang="en-GB" sz="1400"/>
          </a:p>
        </p:txBody>
      </p:sp>
      <p:sp>
        <p:nvSpPr>
          <p:cNvPr id="5" name="TextBox 4">
            <a:extLst>
              <a:ext uri="{FF2B5EF4-FFF2-40B4-BE49-F238E27FC236}">
                <a16:creationId xmlns:a16="http://schemas.microsoft.com/office/drawing/2014/main" id="{A024E6F2-8E7B-C83D-4259-D7473E9AAE05}"/>
              </a:ext>
            </a:extLst>
          </p:cNvPr>
          <p:cNvSpPr txBox="1"/>
          <p:nvPr/>
        </p:nvSpPr>
        <p:spPr>
          <a:xfrm>
            <a:off x="507569" y="1793338"/>
            <a:ext cx="6098582" cy="4154984"/>
          </a:xfrm>
          <a:prstGeom prst="rect">
            <a:avLst/>
          </a:prstGeom>
          <a:noFill/>
        </p:spPr>
        <p:txBody>
          <a:bodyPr wrap="square">
            <a:spAutoFit/>
          </a:bodyPr>
          <a:lstStyle/>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The wider Centre for Climate and Health security is working to build a knowledge hub</a:t>
            </a: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This will be digital space where knowledge on climate change and health security relevant to the UK will be shared, exchanged, and available in accessible formats</a:t>
            </a: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Local authorities are a key audience for this, enabling them to better prepare and respond to threats such as </a:t>
            </a:r>
            <a:r>
              <a:rPr lang="en-GB" sz="2400">
                <a:latin typeface="Arial" panose="020B0604020202020204" pitchFamily="34" charset="0"/>
                <a:cs typeface="Arial" panose="020B0604020202020204" pitchFamily="34" charset="0"/>
              </a:rPr>
              <a:t>extreme heat</a:t>
            </a:r>
            <a:endParaRPr lang="en-GB" sz="2400" dirty="0">
              <a:latin typeface="Arial" panose="020B0604020202020204" pitchFamily="34" charset="0"/>
              <a:cs typeface="Arial" panose="020B0604020202020204" pitchFamily="34" charset="0"/>
            </a:endParaRPr>
          </a:p>
        </p:txBody>
      </p:sp>
      <p:pic>
        <p:nvPicPr>
          <p:cNvPr id="6" name="Picture 8" descr="Heatwave on the way for many - Met Office">
            <a:extLst>
              <a:ext uri="{FF2B5EF4-FFF2-40B4-BE49-F238E27FC236}">
                <a16:creationId xmlns:a16="http://schemas.microsoft.com/office/drawing/2014/main" id="{3781F6DC-22ED-4F40-1298-C74951B2620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3259"/>
          <a:stretch/>
        </p:blipFill>
        <p:spPr bwMode="auto">
          <a:xfrm>
            <a:off x="6606151" y="2061274"/>
            <a:ext cx="5165004" cy="375624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2967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02119-54F5-1119-EFC0-BC08F8C50A3A}"/>
              </a:ext>
            </a:extLst>
          </p:cNvPr>
          <p:cNvSpPr>
            <a:spLocks noGrp="1"/>
          </p:cNvSpPr>
          <p:nvPr>
            <p:ph type="title"/>
          </p:nvPr>
        </p:nvSpPr>
        <p:spPr/>
        <p:txBody>
          <a:bodyPr/>
          <a:lstStyle/>
          <a:p>
            <a:r>
              <a:rPr lang="en-GB" dirty="0"/>
              <a:t>What can you do?</a:t>
            </a:r>
          </a:p>
        </p:txBody>
      </p:sp>
      <p:sp>
        <p:nvSpPr>
          <p:cNvPr id="3" name="Footer Placeholder 2">
            <a:extLst>
              <a:ext uri="{FF2B5EF4-FFF2-40B4-BE49-F238E27FC236}">
                <a16:creationId xmlns:a16="http://schemas.microsoft.com/office/drawing/2014/main" id="{7769812A-533C-637E-84F7-BD3013A9B654}"/>
              </a:ext>
            </a:extLst>
          </p:cNvPr>
          <p:cNvSpPr>
            <a:spLocks noGrp="1"/>
          </p:cNvSpPr>
          <p:nvPr>
            <p:ph type="ftr" sz="quarter" idx="10"/>
          </p:nvPr>
        </p:nvSpPr>
        <p:spPr/>
        <p:txBody>
          <a:bodyPr/>
          <a:lstStyle/>
          <a:p>
            <a:endParaRPr lang="en-GB" sz="1400"/>
          </a:p>
        </p:txBody>
      </p:sp>
      <p:sp>
        <p:nvSpPr>
          <p:cNvPr id="4" name="TextBox 3">
            <a:extLst>
              <a:ext uri="{FF2B5EF4-FFF2-40B4-BE49-F238E27FC236}">
                <a16:creationId xmlns:a16="http://schemas.microsoft.com/office/drawing/2014/main" id="{FE05E660-3CCE-0EA8-4904-2C32032A04B6}"/>
              </a:ext>
            </a:extLst>
          </p:cNvPr>
          <p:cNvSpPr txBox="1"/>
          <p:nvPr/>
        </p:nvSpPr>
        <p:spPr>
          <a:xfrm>
            <a:off x="330206" y="1526402"/>
            <a:ext cx="6566540" cy="4524315"/>
          </a:xfrm>
          <a:prstGeom prst="rect">
            <a:avLst/>
          </a:prstGeom>
          <a:noFill/>
        </p:spPr>
        <p:txBody>
          <a:bodyPr wrap="square" rtlCol="0">
            <a:spAutoFit/>
          </a:bodyPr>
          <a:lstStyle/>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Read and share the Adverse Weather and Health plan and guidance</a:t>
            </a: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Sign up for the weather health alerts, encourage others to do the same </a:t>
            </a:r>
            <a:r>
              <a:rPr lang="en-GB" sz="2400" dirty="0">
                <a:latin typeface="Arial" panose="020B0604020202020204" pitchFamily="34" charset="0"/>
                <a:cs typeface="Arial" panose="020B0604020202020204" pitchFamily="34" charset="0"/>
                <a:hlinkClick r:id="rId2"/>
              </a:rPr>
              <a:t>Weather-Health Alerting System - GOV.UK (www.gov.uk)</a:t>
            </a:r>
            <a:endParaRPr lang="en-GB"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Prepare your organisation, family and friends before summer 2024</a:t>
            </a: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Work with us to improve plan/guidance/alerts in future. Feedback to: </a:t>
            </a:r>
            <a:r>
              <a:rPr lang="en-GB" sz="2400" dirty="0">
                <a:latin typeface="Arial" panose="020B0604020202020204" pitchFamily="34" charset="0"/>
                <a:cs typeface="Arial" panose="020B0604020202020204" pitchFamily="34" charset="0"/>
                <a:hlinkClick r:id="rId3"/>
              </a:rPr>
              <a:t>ExtremeEvents@ukhsa.gov.uk</a:t>
            </a:r>
            <a:r>
              <a:rPr lang="en-GB" sz="2400" dirty="0">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F788433A-28A7-B504-41DD-88C179A4501F}"/>
              </a:ext>
            </a:extLst>
          </p:cNvPr>
          <p:cNvSpPr/>
          <p:nvPr/>
        </p:nvSpPr>
        <p:spPr>
          <a:xfrm>
            <a:off x="7327691" y="1677342"/>
            <a:ext cx="3518115" cy="972607"/>
          </a:xfrm>
          <a:prstGeom prst="rect">
            <a:avLst/>
          </a:prstGeom>
          <a:solidFill>
            <a:srgbClr val="007C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0" dirty="0">
                <a:solidFill>
                  <a:schemeClr val="bg1"/>
                </a:solidFill>
                <a:effectLst/>
                <a:latin typeface="Arial" panose="020B0604020202020204" pitchFamily="34" charset="0"/>
                <a:cs typeface="Arial" panose="020B0604020202020204" pitchFamily="34" charset="0"/>
              </a:rPr>
              <a:t>All year round actions for preparedness</a:t>
            </a:r>
          </a:p>
        </p:txBody>
      </p:sp>
      <p:sp>
        <p:nvSpPr>
          <p:cNvPr id="12" name="Rectangle 11">
            <a:extLst>
              <a:ext uri="{FF2B5EF4-FFF2-40B4-BE49-F238E27FC236}">
                <a16:creationId xmlns:a16="http://schemas.microsoft.com/office/drawing/2014/main" id="{7F0E15FA-9DA1-147E-2740-3359704590ED}"/>
              </a:ext>
            </a:extLst>
          </p:cNvPr>
          <p:cNvSpPr/>
          <p:nvPr/>
        </p:nvSpPr>
        <p:spPr>
          <a:xfrm>
            <a:off x="7327691" y="2710989"/>
            <a:ext cx="3518115" cy="7180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0" dirty="0">
                <a:solidFill>
                  <a:srgbClr val="007C91"/>
                </a:solidFill>
                <a:effectLst/>
                <a:latin typeface="Arial" panose="020B0604020202020204" pitchFamily="34" charset="0"/>
                <a:cs typeface="Arial" panose="020B0604020202020204" pitchFamily="34" charset="0"/>
              </a:rPr>
              <a:t>Identify those at risk</a:t>
            </a:r>
          </a:p>
        </p:txBody>
      </p:sp>
      <p:sp>
        <p:nvSpPr>
          <p:cNvPr id="13" name="Rectangle 12">
            <a:extLst>
              <a:ext uri="{FF2B5EF4-FFF2-40B4-BE49-F238E27FC236}">
                <a16:creationId xmlns:a16="http://schemas.microsoft.com/office/drawing/2014/main" id="{AF594B3A-FF4E-A932-13DD-0B4AF729A938}"/>
              </a:ext>
            </a:extLst>
          </p:cNvPr>
          <p:cNvSpPr/>
          <p:nvPr/>
        </p:nvSpPr>
        <p:spPr>
          <a:xfrm>
            <a:off x="7327691" y="3490040"/>
            <a:ext cx="3518115" cy="7180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0" dirty="0">
                <a:solidFill>
                  <a:srgbClr val="007C91"/>
                </a:solidFill>
                <a:effectLst/>
                <a:latin typeface="Arial" panose="020B0604020202020204" pitchFamily="34" charset="0"/>
                <a:cs typeface="Arial" panose="020B0604020202020204" pitchFamily="34" charset="0"/>
              </a:rPr>
              <a:t>Business continuity/hot weather plans</a:t>
            </a:r>
          </a:p>
        </p:txBody>
      </p:sp>
      <p:sp>
        <p:nvSpPr>
          <p:cNvPr id="14" name="Rectangle 13">
            <a:extLst>
              <a:ext uri="{FF2B5EF4-FFF2-40B4-BE49-F238E27FC236}">
                <a16:creationId xmlns:a16="http://schemas.microsoft.com/office/drawing/2014/main" id="{1DEDDFF3-2BD8-C1CD-62EB-8EF0F2499049}"/>
              </a:ext>
            </a:extLst>
          </p:cNvPr>
          <p:cNvSpPr/>
          <p:nvPr/>
        </p:nvSpPr>
        <p:spPr>
          <a:xfrm>
            <a:off x="7327691" y="4269091"/>
            <a:ext cx="3518115" cy="7180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0" dirty="0">
                <a:solidFill>
                  <a:srgbClr val="007C91"/>
                </a:solidFill>
                <a:effectLst/>
                <a:latin typeface="Arial" panose="020B0604020202020204" pitchFamily="34" charset="0"/>
                <a:cs typeface="Arial" panose="020B0604020202020204" pitchFamily="34" charset="0"/>
              </a:rPr>
              <a:t>Training + monitoring</a:t>
            </a:r>
          </a:p>
        </p:txBody>
      </p:sp>
      <p:sp>
        <p:nvSpPr>
          <p:cNvPr id="15" name="Rectangle 14">
            <a:extLst>
              <a:ext uri="{FF2B5EF4-FFF2-40B4-BE49-F238E27FC236}">
                <a16:creationId xmlns:a16="http://schemas.microsoft.com/office/drawing/2014/main" id="{C002D46F-782F-F2BB-F778-148974F99200}"/>
              </a:ext>
            </a:extLst>
          </p:cNvPr>
          <p:cNvSpPr/>
          <p:nvPr/>
        </p:nvSpPr>
        <p:spPr>
          <a:xfrm>
            <a:off x="7327690" y="5048142"/>
            <a:ext cx="3518115" cy="7180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0" dirty="0">
                <a:solidFill>
                  <a:srgbClr val="007C91"/>
                </a:solidFill>
                <a:effectLst/>
                <a:latin typeface="Arial" panose="020B0604020202020204" pitchFamily="34" charset="0"/>
                <a:cs typeface="Arial" panose="020B0604020202020204" pitchFamily="34" charset="0"/>
              </a:rPr>
              <a:t>Making environmental improvements</a:t>
            </a:r>
          </a:p>
        </p:txBody>
      </p:sp>
    </p:spTree>
    <p:extLst>
      <p:ext uri="{BB962C8B-B14F-4D97-AF65-F5344CB8AC3E}">
        <p14:creationId xmlns:p14="http://schemas.microsoft.com/office/powerpoint/2010/main" val="39913716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92B4AE-7FFA-A524-FA46-BED85BCB9EEC}"/>
              </a:ext>
            </a:extLst>
          </p:cNvPr>
          <p:cNvSpPr>
            <a:spLocks noGrp="1"/>
          </p:cNvSpPr>
          <p:nvPr>
            <p:ph type="ctrTitle"/>
          </p:nvPr>
        </p:nvSpPr>
        <p:spPr>
          <a:xfrm>
            <a:off x="512955" y="2528658"/>
            <a:ext cx="10481617" cy="2740766"/>
          </a:xfrm>
        </p:spPr>
        <p:txBody>
          <a:bodyPr>
            <a:normAutofit fontScale="90000"/>
          </a:bodyPr>
          <a:lstStyle/>
          <a:p>
            <a:pPr algn="ctr"/>
            <a:r>
              <a:rPr lang="en-GB" b="1" dirty="0"/>
              <a:t>Thank you!</a:t>
            </a:r>
            <a:br>
              <a:rPr lang="en-GB" b="1" dirty="0"/>
            </a:br>
            <a:br>
              <a:rPr lang="en-GB" b="1" dirty="0"/>
            </a:br>
            <a:r>
              <a:rPr lang="en-GB" dirty="0"/>
              <a:t>For more information on the AWHP: ExtremeEvents@ukhsa.gov.uk</a:t>
            </a:r>
            <a:br>
              <a:rPr lang="en-GB" dirty="0"/>
            </a:br>
            <a:endParaRPr lang="en-GB" dirty="0"/>
          </a:p>
        </p:txBody>
      </p:sp>
    </p:spTree>
    <p:extLst>
      <p:ext uri="{BB962C8B-B14F-4D97-AF65-F5344CB8AC3E}">
        <p14:creationId xmlns:p14="http://schemas.microsoft.com/office/powerpoint/2010/main" val="713147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D6442-C338-3AFD-CC06-E32546412EFB}"/>
              </a:ext>
            </a:extLst>
          </p:cNvPr>
          <p:cNvSpPr>
            <a:spLocks noGrp="1"/>
          </p:cNvSpPr>
          <p:nvPr>
            <p:ph type="title"/>
          </p:nvPr>
        </p:nvSpPr>
        <p:spPr/>
        <p:txBody>
          <a:bodyPr>
            <a:normAutofit fontScale="90000"/>
          </a:bodyPr>
          <a:lstStyle/>
          <a:p>
            <a:r>
              <a:rPr lang="en-GB" dirty="0"/>
              <a:t>UK Health Security Agency: </a:t>
            </a:r>
            <a:br>
              <a:rPr lang="en-GB" dirty="0"/>
            </a:br>
            <a:r>
              <a:rPr lang="en-GB" dirty="0"/>
              <a:t>Extreme Events and Health Protection team</a:t>
            </a:r>
          </a:p>
        </p:txBody>
      </p:sp>
      <p:sp>
        <p:nvSpPr>
          <p:cNvPr id="3" name="Content Placeholder 2">
            <a:extLst>
              <a:ext uri="{FF2B5EF4-FFF2-40B4-BE49-F238E27FC236}">
                <a16:creationId xmlns:a16="http://schemas.microsoft.com/office/drawing/2014/main" id="{859FDE6C-9500-E80F-AD31-458DF2C3B77B}"/>
              </a:ext>
            </a:extLst>
          </p:cNvPr>
          <p:cNvSpPr>
            <a:spLocks noGrp="1"/>
          </p:cNvSpPr>
          <p:nvPr>
            <p:ph idx="1"/>
          </p:nvPr>
        </p:nvSpPr>
        <p:spPr/>
        <p:txBody>
          <a:bodyPr>
            <a:normAutofit fontScale="92500" lnSpcReduction="10000"/>
          </a:bodyPr>
          <a:lstStyle/>
          <a:p>
            <a:pPr marL="0" indent="0" eaLnBrk="0" fontAlgn="base" hangingPunct="0">
              <a:lnSpc>
                <a:spcPct val="100000"/>
              </a:lnSpc>
              <a:spcBef>
                <a:spcPct val="0"/>
              </a:spcBef>
              <a:spcAft>
                <a:spcPct val="0"/>
              </a:spcAft>
              <a:buClrTx/>
              <a:buNone/>
              <a:defRPr/>
            </a:pPr>
            <a:r>
              <a:rPr kumimoji="0" lang="en-US" altLang="en-US" sz="24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The </a:t>
            </a:r>
            <a:r>
              <a:rPr kumimoji="0" lang="en-US" altLang="en-US" sz="24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UK Health Security Agency (UKHSA) </a:t>
            </a:r>
            <a:r>
              <a:rPr kumimoji="0" lang="en-US" altLang="en-US" sz="24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is an executive agency, sponsored by the Department of Health and Social Care. We provide intellectual, scientific and operational leadership at national and local level, as well as on the global stage, to make the nation’s health secure.</a:t>
            </a:r>
          </a:p>
          <a:p>
            <a:pPr marL="0" indent="0" eaLnBrk="0" fontAlgn="base" hangingPunct="0">
              <a:lnSpc>
                <a:spcPct val="100000"/>
              </a:lnSpc>
              <a:spcBef>
                <a:spcPct val="0"/>
              </a:spcBef>
              <a:spcAft>
                <a:spcPct val="0"/>
              </a:spcAft>
              <a:buClrTx/>
              <a:buNone/>
              <a:defRPr/>
            </a:pPr>
            <a:endParaRPr kumimoji="0" lang="en-GB" altLang="en-US" sz="24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0" indent="0" eaLnBrk="0" fontAlgn="base" hangingPunct="0">
              <a:lnSpc>
                <a:spcPct val="100000"/>
              </a:lnSpc>
              <a:spcBef>
                <a:spcPct val="0"/>
              </a:spcBef>
              <a:spcAft>
                <a:spcPct val="0"/>
              </a:spcAft>
              <a:buClrTx/>
              <a:buNone/>
              <a:defRPr/>
            </a:pPr>
            <a:r>
              <a:rPr kumimoji="0" lang="en-GB" altLang="en-US" sz="24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UKHSA established the </a:t>
            </a:r>
            <a:r>
              <a:rPr kumimoji="0" lang="en-GB" altLang="en-US" sz="24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Centre for Climate and Health Security (CCHS) </a:t>
            </a:r>
            <a:r>
              <a:rPr kumimoji="0" lang="en-GB" altLang="en-US" sz="24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in 2022 </a:t>
            </a:r>
            <a:r>
              <a:rPr lang="en-GB" altLang="en-US" dirty="0"/>
              <a:t>to ensure we are best prepared to protect health in the context of a changing climate. </a:t>
            </a:r>
            <a:endParaRPr kumimoji="0" lang="en-US" altLang="en-US" sz="24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0" indent="0" eaLnBrk="0" fontAlgn="base" hangingPunct="0">
              <a:lnSpc>
                <a:spcPct val="100000"/>
              </a:lnSpc>
              <a:spcBef>
                <a:spcPct val="0"/>
              </a:spcBef>
              <a:spcAft>
                <a:spcPct val="0"/>
              </a:spcAft>
              <a:buClrTx/>
              <a:buNone/>
              <a:defRPr/>
            </a:pPr>
            <a:endParaRPr kumimoji="0" lang="en-US" altLang="en-US" sz="24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pPr marL="0" indent="0">
              <a:lnSpc>
                <a:spcPct val="120000"/>
              </a:lnSpc>
              <a:spcBef>
                <a:spcPts val="600"/>
              </a:spcBef>
              <a:spcAft>
                <a:spcPts val="600"/>
              </a:spcAft>
              <a:buClrTx/>
              <a:buNone/>
              <a:defRPr/>
            </a:pPr>
            <a:r>
              <a:rPr kumimoji="0" lang="en-GB" sz="2400" b="0" i="0" u="none" strike="noStrike" kern="1200" cap="none" spc="0" normalizeH="0" baseline="0" noProof="0" dirty="0">
                <a:ln>
                  <a:noFill/>
                </a:ln>
                <a:effectLst/>
                <a:uLnTx/>
                <a:uFillTx/>
                <a:latin typeface="Arial"/>
                <a:ea typeface="Calibri" panose="020F0502020204030204" pitchFamily="34" charset="0"/>
                <a:cs typeface="Arial"/>
              </a:rPr>
              <a:t>The </a:t>
            </a:r>
            <a:r>
              <a:rPr kumimoji="0" lang="en-GB" sz="2400" b="1" i="0" u="none" strike="noStrike" kern="1200" cap="none" spc="0" normalizeH="0" baseline="0" noProof="0" dirty="0">
                <a:ln>
                  <a:noFill/>
                </a:ln>
                <a:effectLst/>
                <a:uLnTx/>
                <a:uFillTx/>
                <a:latin typeface="Arial"/>
                <a:ea typeface="Calibri" panose="020F0502020204030204" pitchFamily="34" charset="0"/>
                <a:cs typeface="Arial"/>
              </a:rPr>
              <a:t>Extreme Events and </a:t>
            </a:r>
            <a:r>
              <a:rPr lang="en-GB" sz="2400" b="1" dirty="0">
                <a:latin typeface="Arial"/>
                <a:ea typeface="Calibri" panose="020F0502020204030204" pitchFamily="34" charset="0"/>
                <a:cs typeface="Arial"/>
              </a:rPr>
              <a:t>Health </a:t>
            </a:r>
            <a:r>
              <a:rPr kumimoji="0" lang="en-GB" sz="2400" b="1" i="0" u="none" strike="noStrike" kern="1200" cap="none" spc="0" normalizeH="0" baseline="0" noProof="0" dirty="0">
                <a:ln>
                  <a:noFill/>
                </a:ln>
                <a:effectLst/>
                <a:uLnTx/>
                <a:uFillTx/>
                <a:latin typeface="Arial"/>
                <a:ea typeface="Calibri" panose="020F0502020204030204" pitchFamily="34" charset="0"/>
                <a:cs typeface="Arial"/>
              </a:rPr>
              <a:t>Protection </a:t>
            </a:r>
            <a:r>
              <a:rPr kumimoji="0" lang="en-GB" sz="2400" b="0" i="0" u="none" strike="noStrike" kern="1200" cap="none" spc="0" normalizeH="0" baseline="0" noProof="0" dirty="0">
                <a:ln>
                  <a:noFill/>
                </a:ln>
                <a:effectLst/>
                <a:uLnTx/>
                <a:uFillTx/>
                <a:latin typeface="Arial"/>
                <a:ea typeface="Calibri" panose="020F0502020204030204" pitchFamily="34" charset="0"/>
                <a:cs typeface="Arial"/>
              </a:rPr>
              <a:t>team is part of the Centre for Climate Health Security </a:t>
            </a:r>
            <a:r>
              <a:rPr kumimoji="0" lang="en-GB" sz="2400" b="0" i="0" strike="noStrike" kern="1200" cap="none" spc="0" normalizeH="0" baseline="0" noProof="0" dirty="0">
                <a:ln>
                  <a:noFill/>
                </a:ln>
                <a:effectLst/>
                <a:uLnTx/>
                <a:uFillTx/>
                <a:latin typeface="Arial"/>
                <a:ea typeface="Calibri" panose="020F0502020204030204" pitchFamily="34" charset="0"/>
                <a:cs typeface="Arial"/>
              </a:rPr>
              <a:t>within UKHSA</a:t>
            </a:r>
            <a:r>
              <a:rPr kumimoji="0" lang="en-GB" sz="2400" b="0" i="0" u="none" strike="noStrike" kern="1200" cap="none" spc="0" normalizeH="0" baseline="0" noProof="0" dirty="0">
                <a:ln>
                  <a:noFill/>
                </a:ln>
                <a:effectLst/>
                <a:uLnTx/>
                <a:uFillTx/>
                <a:latin typeface="Arial"/>
                <a:ea typeface="Calibri" panose="020F0502020204030204" pitchFamily="34" charset="0"/>
                <a:cs typeface="Arial"/>
              </a:rPr>
              <a:t>. We are national focal point for </a:t>
            </a:r>
            <a:r>
              <a:rPr kumimoji="0" lang="en-GB" sz="2400" b="1" i="0" u="none" strike="noStrike" kern="1200" cap="none" spc="0" normalizeH="0" baseline="0" noProof="0" dirty="0">
                <a:ln>
                  <a:noFill/>
                </a:ln>
                <a:effectLst/>
                <a:uLnTx/>
                <a:uFillTx/>
                <a:latin typeface="Arial"/>
                <a:ea typeface="Calibri" panose="020F0502020204030204" pitchFamily="34" charset="0"/>
                <a:cs typeface="Arial"/>
              </a:rPr>
              <a:t>building resilience </a:t>
            </a:r>
            <a:r>
              <a:rPr kumimoji="0" lang="en-GB" sz="2400" b="0" i="0" u="none" strike="noStrike" kern="1200" cap="none" spc="0" normalizeH="0" baseline="0" noProof="0" dirty="0">
                <a:ln>
                  <a:noFill/>
                </a:ln>
                <a:effectLst/>
                <a:uLnTx/>
                <a:uFillTx/>
                <a:latin typeface="Arial"/>
                <a:ea typeface="Calibri" panose="020F0502020204030204" pitchFamily="34" charset="0"/>
                <a:cs typeface="Arial"/>
              </a:rPr>
              <a:t>and </a:t>
            </a:r>
            <a:r>
              <a:rPr kumimoji="0" lang="en-GB" sz="2400" b="1" i="0" u="none" strike="noStrike" kern="1200" cap="none" spc="0" normalizeH="0" baseline="0" noProof="0" dirty="0">
                <a:ln>
                  <a:noFill/>
                </a:ln>
                <a:effectLst/>
                <a:uLnTx/>
                <a:uFillTx/>
                <a:latin typeface="Arial"/>
                <a:ea typeface="Calibri" panose="020F0502020204030204" pitchFamily="34" charset="0"/>
                <a:cs typeface="Arial"/>
              </a:rPr>
              <a:t>promoting climate change adaptation </a:t>
            </a:r>
            <a:r>
              <a:rPr kumimoji="0" lang="en-GB" sz="2400" b="0" i="0" u="none" strike="noStrike" kern="1200" cap="none" spc="0" normalizeH="0" baseline="0" noProof="0" dirty="0">
                <a:ln>
                  <a:noFill/>
                </a:ln>
                <a:effectLst/>
                <a:uLnTx/>
                <a:uFillTx/>
                <a:latin typeface="Arial"/>
                <a:ea typeface="Calibri" panose="020F0502020204030204" pitchFamily="34" charset="0"/>
                <a:cs typeface="Arial"/>
              </a:rPr>
              <a:t>to adverse weather events (heat, cold, flooding, drought). </a:t>
            </a:r>
            <a:endParaRPr kumimoji="0" lang="en-GB" sz="2400" b="1" i="1" u="none" strike="noStrike" kern="1200" cap="none" spc="0" normalizeH="0" baseline="0" noProof="0" dirty="0">
              <a:ln>
                <a:noFill/>
              </a:ln>
              <a:effectLst/>
              <a:uLnTx/>
              <a:uFillTx/>
              <a:latin typeface="Arial"/>
              <a:ea typeface="Calibri" panose="020F0502020204030204" pitchFamily="34" charset="0"/>
              <a:cs typeface="Arial"/>
            </a:endParaRPr>
          </a:p>
          <a:p>
            <a:pPr marL="0" indent="0" eaLnBrk="0" fontAlgn="base" hangingPunct="0">
              <a:lnSpc>
                <a:spcPct val="100000"/>
              </a:lnSpc>
              <a:spcBef>
                <a:spcPct val="0"/>
              </a:spcBef>
              <a:spcAft>
                <a:spcPct val="0"/>
              </a:spcAft>
              <a:buClrTx/>
              <a:buNone/>
              <a:defRPr/>
            </a:pPr>
            <a:endParaRPr kumimoji="0" lang="en-US" altLang="en-US" sz="24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endParaRPr>
          </a:p>
          <a:p>
            <a:endParaRPr lang="en-GB" dirty="0"/>
          </a:p>
        </p:txBody>
      </p:sp>
      <p:sp>
        <p:nvSpPr>
          <p:cNvPr id="5" name="Footer Placeholder 4">
            <a:extLst>
              <a:ext uri="{FF2B5EF4-FFF2-40B4-BE49-F238E27FC236}">
                <a16:creationId xmlns:a16="http://schemas.microsoft.com/office/drawing/2014/main" id="{385E3862-8781-210C-F264-582AFD41CFD0}"/>
              </a:ext>
            </a:extLst>
          </p:cNvPr>
          <p:cNvSpPr>
            <a:spLocks noGrp="1"/>
          </p:cNvSpPr>
          <p:nvPr>
            <p:ph type="ftr" sz="quarter" idx="10"/>
          </p:nvPr>
        </p:nvSpPr>
        <p:spPr/>
        <p:txBody>
          <a:bodyPr/>
          <a:lstStyle/>
          <a:p>
            <a:endParaRPr lang="en-GB" sz="1400"/>
          </a:p>
        </p:txBody>
      </p:sp>
    </p:spTree>
    <p:extLst>
      <p:ext uri="{BB962C8B-B14F-4D97-AF65-F5344CB8AC3E}">
        <p14:creationId xmlns:p14="http://schemas.microsoft.com/office/powerpoint/2010/main" val="2190664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19510-ACD0-4E3B-A665-37F734A526E3}"/>
              </a:ext>
            </a:extLst>
          </p:cNvPr>
          <p:cNvSpPr>
            <a:spLocks noGrp="1"/>
          </p:cNvSpPr>
          <p:nvPr>
            <p:ph type="title"/>
          </p:nvPr>
        </p:nvSpPr>
        <p:spPr/>
        <p:txBody>
          <a:bodyPr/>
          <a:lstStyle/>
          <a:p>
            <a:r>
              <a:rPr lang="en-GB" dirty="0">
                <a:ea typeface="ヒラギノ角ゴ Pro W3" charset="-128"/>
                <a:cs typeface="ヒラギノ角ゴ Pro W3" charset="-128"/>
              </a:rPr>
              <a:t>Health effects of hot weather</a:t>
            </a:r>
            <a:endParaRPr lang="en-GB" dirty="0"/>
          </a:p>
        </p:txBody>
      </p:sp>
      <p:sp>
        <p:nvSpPr>
          <p:cNvPr id="5" name="Slide Number Placeholder 4">
            <a:extLst>
              <a:ext uri="{FF2B5EF4-FFF2-40B4-BE49-F238E27FC236}">
                <a16:creationId xmlns:a16="http://schemas.microsoft.com/office/drawing/2014/main" id="{23A85953-027A-4775-9848-1FB1C078DA37}"/>
              </a:ext>
            </a:extLst>
          </p:cNvPr>
          <p:cNvSpPr>
            <a:spLocks noGrp="1"/>
          </p:cNvSpPr>
          <p:nvPr>
            <p:ph type="sldNum" sz="quarter" idx="11"/>
          </p:nvPr>
        </p:nvSpPr>
        <p:spPr/>
        <p:txBody>
          <a:bodyPr/>
          <a:lstStyle/>
          <a:p>
            <a:pPr defTabSz="914377" fontAlgn="auto">
              <a:spcBef>
                <a:spcPts val="0"/>
              </a:spcBef>
              <a:spcAft>
                <a:spcPts val="0"/>
              </a:spcAft>
            </a:pPr>
            <a:fld id="{344369E4-5DE7-46E5-874E-4FD437973785}" type="slidenum">
              <a:rPr lang="en-GB">
                <a:ea typeface="+mn-ea"/>
              </a:rPr>
              <a:pPr defTabSz="914377" fontAlgn="auto">
                <a:spcBef>
                  <a:spcPts val="0"/>
                </a:spcBef>
                <a:spcAft>
                  <a:spcPts val="0"/>
                </a:spcAft>
              </a:pPr>
              <a:t>3</a:t>
            </a:fld>
            <a:endParaRPr lang="en-GB">
              <a:ea typeface="+mn-ea"/>
            </a:endParaRPr>
          </a:p>
        </p:txBody>
      </p:sp>
      <p:pic>
        <p:nvPicPr>
          <p:cNvPr id="6" name="Content Placeholder 5">
            <a:extLst>
              <a:ext uri="{FF2B5EF4-FFF2-40B4-BE49-F238E27FC236}">
                <a16:creationId xmlns:a16="http://schemas.microsoft.com/office/drawing/2014/main" id="{03F56A04-0EC2-4A8E-B55E-3138D857AE16}"/>
              </a:ext>
            </a:extLst>
          </p:cNvPr>
          <p:cNvPicPr>
            <a:picLocks noGrp="1" noChangeAspect="1"/>
          </p:cNvPicPr>
          <p:nvPr>
            <p:ph idx="1"/>
          </p:nvPr>
        </p:nvPicPr>
        <p:blipFill>
          <a:blip r:embed="rId3"/>
          <a:stretch>
            <a:fillRect/>
          </a:stretch>
        </p:blipFill>
        <p:spPr>
          <a:xfrm>
            <a:off x="1637854" y="1391156"/>
            <a:ext cx="8408297" cy="5466844"/>
          </a:xfrm>
          <a:prstGeom prst="rect">
            <a:avLst/>
          </a:prstGeom>
        </p:spPr>
      </p:pic>
      <p:sp>
        <p:nvSpPr>
          <p:cNvPr id="7" name="Footer Placeholder 3">
            <a:extLst>
              <a:ext uri="{FF2B5EF4-FFF2-40B4-BE49-F238E27FC236}">
                <a16:creationId xmlns:a16="http://schemas.microsoft.com/office/drawing/2014/main" id="{8365B1FF-0B8D-159C-6881-E079614F2320}"/>
              </a:ext>
            </a:extLst>
          </p:cNvPr>
          <p:cNvSpPr>
            <a:spLocks noGrp="1"/>
          </p:cNvSpPr>
          <p:nvPr>
            <p:ph type="ftr" sz="quarter" idx="10"/>
          </p:nvPr>
        </p:nvSpPr>
        <p:spPr>
          <a:xfrm>
            <a:off x="838200" y="6438850"/>
            <a:ext cx="10007606" cy="363600"/>
          </a:xfrm>
        </p:spPr>
        <p:txBody>
          <a:bodyPr/>
          <a:lstStyle/>
          <a:p>
            <a:endParaRPr lang="en-GB" sz="1400" dirty="0"/>
          </a:p>
        </p:txBody>
      </p:sp>
    </p:spTree>
    <p:extLst>
      <p:ext uri="{BB962C8B-B14F-4D97-AF65-F5344CB8AC3E}">
        <p14:creationId xmlns:p14="http://schemas.microsoft.com/office/powerpoint/2010/main" val="11163440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FC306-132C-DC14-71A2-CF0A9B805ADD}"/>
              </a:ext>
            </a:extLst>
          </p:cNvPr>
          <p:cNvSpPr>
            <a:spLocks noGrp="1"/>
          </p:cNvSpPr>
          <p:nvPr>
            <p:ph type="title"/>
          </p:nvPr>
        </p:nvSpPr>
        <p:spPr/>
        <p:txBody>
          <a:bodyPr>
            <a:normAutofit fontScale="90000"/>
          </a:bodyPr>
          <a:lstStyle/>
          <a:p>
            <a:r>
              <a:rPr lang="en-GB" dirty="0"/>
              <a:t>Factors increasing health risk from hot weather</a:t>
            </a:r>
            <a:br>
              <a:rPr lang="en-GB" dirty="0"/>
            </a:br>
            <a:endParaRPr lang="en-GB" dirty="0"/>
          </a:p>
        </p:txBody>
      </p:sp>
      <p:sp>
        <p:nvSpPr>
          <p:cNvPr id="4" name="Footer Placeholder 3">
            <a:extLst>
              <a:ext uri="{FF2B5EF4-FFF2-40B4-BE49-F238E27FC236}">
                <a16:creationId xmlns:a16="http://schemas.microsoft.com/office/drawing/2014/main" id="{789B2B53-0485-FCB1-405B-CEA8FE599D80}"/>
              </a:ext>
            </a:extLst>
          </p:cNvPr>
          <p:cNvSpPr>
            <a:spLocks noGrp="1"/>
          </p:cNvSpPr>
          <p:nvPr>
            <p:ph type="ftr" sz="quarter" idx="10"/>
          </p:nvPr>
        </p:nvSpPr>
        <p:spPr/>
        <p:txBody>
          <a:bodyPr/>
          <a:lstStyle/>
          <a:p>
            <a:endParaRPr lang="en-GB" sz="1400" dirty="0"/>
          </a:p>
        </p:txBody>
      </p:sp>
      <p:sp>
        <p:nvSpPr>
          <p:cNvPr id="5" name="Slide Number Placeholder 4">
            <a:extLst>
              <a:ext uri="{FF2B5EF4-FFF2-40B4-BE49-F238E27FC236}">
                <a16:creationId xmlns:a16="http://schemas.microsoft.com/office/drawing/2014/main" id="{1BBD0AEE-5F42-B2DF-4F4C-7AB6331AF87B}"/>
              </a:ext>
            </a:extLst>
          </p:cNvPr>
          <p:cNvSpPr>
            <a:spLocks noGrp="1"/>
          </p:cNvSpPr>
          <p:nvPr>
            <p:ph type="sldNum" sz="quarter" idx="11"/>
          </p:nvPr>
        </p:nvSpPr>
        <p:spPr/>
        <p:txBody>
          <a:bodyPr/>
          <a:lstStyle/>
          <a:p>
            <a:fld id="{344369E4-5DE7-46E5-874E-4FD437973785}" type="slidenum">
              <a:rPr lang="en-GB" smtClean="0"/>
              <a:pPr/>
              <a:t>4</a:t>
            </a:fld>
            <a:endParaRPr lang="en-GB" sz="1400"/>
          </a:p>
        </p:txBody>
      </p:sp>
      <p:grpSp>
        <p:nvGrpSpPr>
          <p:cNvPr id="14" name="Group 13">
            <a:extLst>
              <a:ext uri="{FF2B5EF4-FFF2-40B4-BE49-F238E27FC236}">
                <a16:creationId xmlns:a16="http://schemas.microsoft.com/office/drawing/2014/main" id="{0B3A50F4-668E-8778-3571-419016E202ED}"/>
              </a:ext>
            </a:extLst>
          </p:cNvPr>
          <p:cNvGrpSpPr/>
          <p:nvPr/>
        </p:nvGrpSpPr>
        <p:grpSpPr>
          <a:xfrm>
            <a:off x="900959" y="1718132"/>
            <a:ext cx="1733851" cy="1657136"/>
            <a:chOff x="690692" y="2935915"/>
            <a:chExt cx="1733851" cy="1657136"/>
          </a:xfrm>
        </p:grpSpPr>
        <p:sp>
          <p:nvSpPr>
            <p:cNvPr id="12" name="Oval 11">
              <a:extLst>
                <a:ext uri="{FF2B5EF4-FFF2-40B4-BE49-F238E27FC236}">
                  <a16:creationId xmlns:a16="http://schemas.microsoft.com/office/drawing/2014/main" id="{E7AFEA10-5945-8589-B7FA-72CDE07EA7E7}"/>
                </a:ext>
              </a:extLst>
            </p:cNvPr>
            <p:cNvSpPr/>
            <p:nvPr/>
          </p:nvSpPr>
          <p:spPr>
            <a:xfrm>
              <a:off x="690692" y="2935915"/>
              <a:ext cx="1733851" cy="1657136"/>
            </a:xfrm>
            <a:prstGeom prst="ellipse">
              <a:avLst/>
            </a:pr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Graphic 6" descr="Man with cane with solid fill">
              <a:extLst>
                <a:ext uri="{FF2B5EF4-FFF2-40B4-BE49-F238E27FC236}">
                  <a16:creationId xmlns:a16="http://schemas.microsoft.com/office/drawing/2014/main" id="{166CDF17-1A48-DF2E-07FF-A9AED04CB14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9582" y="3045065"/>
              <a:ext cx="1438836" cy="1438836"/>
            </a:xfrm>
            <a:prstGeom prst="rect">
              <a:avLst/>
            </a:prstGeom>
          </p:spPr>
        </p:pic>
      </p:grpSp>
      <p:grpSp>
        <p:nvGrpSpPr>
          <p:cNvPr id="37" name="Group 36">
            <a:extLst>
              <a:ext uri="{FF2B5EF4-FFF2-40B4-BE49-F238E27FC236}">
                <a16:creationId xmlns:a16="http://schemas.microsoft.com/office/drawing/2014/main" id="{1070CC60-2A98-79C0-CA95-59F960AEE85E}"/>
              </a:ext>
            </a:extLst>
          </p:cNvPr>
          <p:cNvGrpSpPr/>
          <p:nvPr/>
        </p:nvGrpSpPr>
        <p:grpSpPr>
          <a:xfrm>
            <a:off x="3741781" y="1723674"/>
            <a:ext cx="1733851" cy="1657136"/>
            <a:chOff x="4614622" y="2387774"/>
            <a:chExt cx="1733851" cy="1657136"/>
          </a:xfrm>
        </p:grpSpPr>
        <p:sp>
          <p:nvSpPr>
            <p:cNvPr id="18" name="Oval 17">
              <a:extLst>
                <a:ext uri="{FF2B5EF4-FFF2-40B4-BE49-F238E27FC236}">
                  <a16:creationId xmlns:a16="http://schemas.microsoft.com/office/drawing/2014/main" id="{B8A4948D-11B9-19A5-74D2-A63786899D70}"/>
                </a:ext>
              </a:extLst>
            </p:cNvPr>
            <p:cNvSpPr/>
            <p:nvPr/>
          </p:nvSpPr>
          <p:spPr>
            <a:xfrm>
              <a:off x="4614622" y="2387774"/>
              <a:ext cx="1733851" cy="1657136"/>
            </a:xfrm>
            <a:prstGeom prst="ellipse">
              <a:avLst/>
            </a:pr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Graphic 8" descr="Lungs with virus with solid fill">
              <a:extLst>
                <a:ext uri="{FF2B5EF4-FFF2-40B4-BE49-F238E27FC236}">
                  <a16:creationId xmlns:a16="http://schemas.microsoft.com/office/drawing/2014/main" id="{79574002-BA5F-ABE1-CF25-63D3AF0B026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807416" y="2496924"/>
              <a:ext cx="1348259" cy="1348259"/>
            </a:xfrm>
            <a:prstGeom prst="rect">
              <a:avLst/>
            </a:prstGeom>
          </p:spPr>
        </p:pic>
      </p:grpSp>
      <p:grpSp>
        <p:nvGrpSpPr>
          <p:cNvPr id="34" name="Group 33">
            <a:extLst>
              <a:ext uri="{FF2B5EF4-FFF2-40B4-BE49-F238E27FC236}">
                <a16:creationId xmlns:a16="http://schemas.microsoft.com/office/drawing/2014/main" id="{1405695A-2F9B-C0D7-4CCD-0389D895FCF5}"/>
              </a:ext>
            </a:extLst>
          </p:cNvPr>
          <p:cNvGrpSpPr/>
          <p:nvPr/>
        </p:nvGrpSpPr>
        <p:grpSpPr>
          <a:xfrm>
            <a:off x="6593000" y="1779482"/>
            <a:ext cx="1733851" cy="1657136"/>
            <a:chOff x="8772884" y="2387774"/>
            <a:chExt cx="1733851" cy="1657136"/>
          </a:xfrm>
        </p:grpSpPr>
        <p:sp>
          <p:nvSpPr>
            <p:cNvPr id="19" name="Oval 18">
              <a:extLst>
                <a:ext uri="{FF2B5EF4-FFF2-40B4-BE49-F238E27FC236}">
                  <a16:creationId xmlns:a16="http://schemas.microsoft.com/office/drawing/2014/main" id="{D5E16B3C-2EE0-C187-ACD2-7F35CD99D684}"/>
                </a:ext>
              </a:extLst>
            </p:cNvPr>
            <p:cNvSpPr/>
            <p:nvPr/>
          </p:nvSpPr>
          <p:spPr>
            <a:xfrm>
              <a:off x="8772884" y="2387774"/>
              <a:ext cx="1733851" cy="1657136"/>
            </a:xfrm>
            <a:prstGeom prst="ellipse">
              <a:avLst/>
            </a:pr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Graphic 10" descr="Baby crawling with solid fill">
              <a:extLst>
                <a:ext uri="{FF2B5EF4-FFF2-40B4-BE49-F238E27FC236}">
                  <a16:creationId xmlns:a16="http://schemas.microsoft.com/office/drawing/2014/main" id="{02F9D9ED-7DB1-D2A7-5306-10706B39927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951780" y="2472506"/>
              <a:ext cx="1376056" cy="1376056"/>
            </a:xfrm>
            <a:prstGeom prst="rect">
              <a:avLst/>
            </a:prstGeom>
          </p:spPr>
        </p:pic>
      </p:grpSp>
      <p:sp>
        <p:nvSpPr>
          <p:cNvPr id="13" name="TextBox 12">
            <a:extLst>
              <a:ext uri="{FF2B5EF4-FFF2-40B4-BE49-F238E27FC236}">
                <a16:creationId xmlns:a16="http://schemas.microsoft.com/office/drawing/2014/main" id="{AC904A55-BC5B-AFFE-E596-E2AE67F15DF1}"/>
              </a:ext>
            </a:extLst>
          </p:cNvPr>
          <p:cNvSpPr txBox="1"/>
          <p:nvPr/>
        </p:nvSpPr>
        <p:spPr>
          <a:xfrm>
            <a:off x="802531" y="3476344"/>
            <a:ext cx="1897619" cy="369332"/>
          </a:xfrm>
          <a:prstGeom prst="rect">
            <a:avLst/>
          </a:prstGeom>
          <a:noFill/>
        </p:spPr>
        <p:txBody>
          <a:bodyPr wrap="square">
            <a:spAutoFit/>
          </a:bodyPr>
          <a:lstStyle/>
          <a:p>
            <a:pPr algn="ctr">
              <a:spcBef>
                <a:spcPts val="600"/>
              </a:spcBef>
            </a:pPr>
            <a:r>
              <a:rPr kumimoji="0" lang="en-GB" sz="1800" b="1" i="0" u="none" strike="noStrike" kern="1200" cap="none" spc="0" normalizeH="0" baseline="0" noProof="0" dirty="0">
                <a:ln>
                  <a:noFill/>
                </a:ln>
                <a:effectLst/>
                <a:uLnTx/>
                <a:uFillTx/>
                <a:latin typeface="Arial" panose="020B0604020202020204" pitchFamily="34" charset="0"/>
                <a:ea typeface="+mn-ea"/>
                <a:cs typeface="+mn-cs"/>
              </a:rPr>
              <a:t>Older age (65+)</a:t>
            </a:r>
            <a:endParaRPr lang="en-GB" b="1" i="0" u="none" strike="noStrike" baseline="0" dirty="0">
              <a:latin typeface="Arial" panose="020B0604020202020204" pitchFamily="34" charset="0"/>
            </a:endParaRPr>
          </a:p>
        </p:txBody>
      </p:sp>
      <p:sp>
        <p:nvSpPr>
          <p:cNvPr id="22" name="TextBox 21">
            <a:extLst>
              <a:ext uri="{FF2B5EF4-FFF2-40B4-BE49-F238E27FC236}">
                <a16:creationId xmlns:a16="http://schemas.microsoft.com/office/drawing/2014/main" id="{79908141-4E52-2187-119B-ED8FAF3357E4}"/>
              </a:ext>
            </a:extLst>
          </p:cNvPr>
          <p:cNvSpPr txBox="1"/>
          <p:nvPr/>
        </p:nvSpPr>
        <p:spPr>
          <a:xfrm>
            <a:off x="3441825" y="3474074"/>
            <a:ext cx="2414807" cy="369332"/>
          </a:xfrm>
          <a:prstGeom prst="rect">
            <a:avLst/>
          </a:prstGeom>
          <a:noFill/>
        </p:spPr>
        <p:txBody>
          <a:bodyPr wrap="square">
            <a:spAutoFit/>
          </a:bodyPr>
          <a:lstStyle/>
          <a:p>
            <a:pPr algn="ctr">
              <a:spcBef>
                <a:spcPts val="600"/>
              </a:spcBef>
            </a:pPr>
            <a:r>
              <a:rPr kumimoji="0" lang="en-GB" sz="1800" b="1" i="0" u="none" strike="noStrike" kern="1200" cap="none" spc="0" normalizeH="0" baseline="0" noProof="0" dirty="0">
                <a:ln>
                  <a:noFill/>
                </a:ln>
                <a:effectLst/>
                <a:uLnTx/>
                <a:uFillTx/>
                <a:latin typeface="Arial" panose="020B0604020202020204" pitchFamily="34" charset="0"/>
                <a:ea typeface="+mn-ea"/>
                <a:cs typeface="+mn-cs"/>
              </a:rPr>
              <a:t>Underlying illness</a:t>
            </a:r>
            <a:endParaRPr lang="en-GB" b="1" i="0" u="none" strike="noStrike" baseline="0" dirty="0">
              <a:latin typeface="Arial" panose="020B0604020202020204" pitchFamily="34" charset="0"/>
            </a:endParaRPr>
          </a:p>
        </p:txBody>
      </p:sp>
      <p:sp>
        <p:nvSpPr>
          <p:cNvPr id="23" name="TextBox 22">
            <a:extLst>
              <a:ext uri="{FF2B5EF4-FFF2-40B4-BE49-F238E27FC236}">
                <a16:creationId xmlns:a16="http://schemas.microsoft.com/office/drawing/2014/main" id="{1A65C994-71B7-4025-4EC8-8111E566C8A8}"/>
              </a:ext>
            </a:extLst>
          </p:cNvPr>
          <p:cNvSpPr txBox="1"/>
          <p:nvPr/>
        </p:nvSpPr>
        <p:spPr>
          <a:xfrm>
            <a:off x="6511114" y="3474074"/>
            <a:ext cx="1897619" cy="369332"/>
          </a:xfrm>
          <a:prstGeom prst="rect">
            <a:avLst/>
          </a:prstGeom>
          <a:noFill/>
        </p:spPr>
        <p:txBody>
          <a:bodyPr wrap="square">
            <a:spAutoFit/>
          </a:bodyPr>
          <a:lstStyle/>
          <a:p>
            <a:pPr algn="ctr">
              <a:spcBef>
                <a:spcPts val="600"/>
              </a:spcBef>
            </a:pPr>
            <a:r>
              <a:rPr kumimoji="0" lang="en-GB" sz="1800" b="1" i="0" u="none" strike="noStrike" kern="1200" cap="none" spc="0" normalizeH="0" baseline="0" noProof="0" dirty="0">
                <a:ln>
                  <a:noFill/>
                </a:ln>
                <a:effectLst/>
                <a:uLnTx/>
                <a:uFillTx/>
                <a:latin typeface="Arial" panose="020B0604020202020204" pitchFamily="34" charset="0"/>
                <a:ea typeface="+mn-ea"/>
                <a:cs typeface="+mn-cs"/>
              </a:rPr>
              <a:t>Younger age</a:t>
            </a:r>
            <a:endParaRPr lang="en-GB" b="1" i="0" u="none" strike="noStrike" baseline="0" dirty="0">
              <a:latin typeface="Arial" panose="020B0604020202020204" pitchFamily="34" charset="0"/>
            </a:endParaRPr>
          </a:p>
        </p:txBody>
      </p:sp>
      <p:grpSp>
        <p:nvGrpSpPr>
          <p:cNvPr id="33" name="Group 32">
            <a:extLst>
              <a:ext uri="{FF2B5EF4-FFF2-40B4-BE49-F238E27FC236}">
                <a16:creationId xmlns:a16="http://schemas.microsoft.com/office/drawing/2014/main" id="{1257A1B7-A062-2658-55C5-E47B5E2A1545}"/>
              </a:ext>
            </a:extLst>
          </p:cNvPr>
          <p:cNvGrpSpPr/>
          <p:nvPr/>
        </p:nvGrpSpPr>
        <p:grpSpPr>
          <a:xfrm>
            <a:off x="9590631" y="1768922"/>
            <a:ext cx="1733851" cy="1657136"/>
            <a:chOff x="146408" y="4498215"/>
            <a:chExt cx="1733851" cy="1657136"/>
          </a:xfrm>
        </p:grpSpPr>
        <p:sp>
          <p:nvSpPr>
            <p:cNvPr id="16" name="Oval 15">
              <a:extLst>
                <a:ext uri="{FF2B5EF4-FFF2-40B4-BE49-F238E27FC236}">
                  <a16:creationId xmlns:a16="http://schemas.microsoft.com/office/drawing/2014/main" id="{4D17F949-7515-0996-E894-E767897F98E9}"/>
                </a:ext>
              </a:extLst>
            </p:cNvPr>
            <p:cNvSpPr/>
            <p:nvPr/>
          </p:nvSpPr>
          <p:spPr>
            <a:xfrm>
              <a:off x="146408" y="4498215"/>
              <a:ext cx="1733851" cy="1657136"/>
            </a:xfrm>
            <a:prstGeom prst="ellipse">
              <a:avLst/>
            </a:pr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Graphic 24" descr="Signpost with solid fill">
              <a:extLst>
                <a:ext uri="{FF2B5EF4-FFF2-40B4-BE49-F238E27FC236}">
                  <a16:creationId xmlns:a16="http://schemas.microsoft.com/office/drawing/2014/main" id="{FD6A6237-92E9-3810-540B-950039F130D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44574" y="4769293"/>
              <a:ext cx="1141018" cy="1141018"/>
            </a:xfrm>
            <a:prstGeom prst="rect">
              <a:avLst/>
            </a:prstGeom>
          </p:spPr>
        </p:pic>
      </p:grpSp>
      <p:sp>
        <p:nvSpPr>
          <p:cNvPr id="26" name="TextBox 25">
            <a:extLst>
              <a:ext uri="{FF2B5EF4-FFF2-40B4-BE49-F238E27FC236}">
                <a16:creationId xmlns:a16="http://schemas.microsoft.com/office/drawing/2014/main" id="{A7B70F9C-C5CB-675B-7EB8-53404F8CAC4A}"/>
              </a:ext>
            </a:extLst>
          </p:cNvPr>
          <p:cNvSpPr txBox="1"/>
          <p:nvPr/>
        </p:nvSpPr>
        <p:spPr>
          <a:xfrm>
            <a:off x="9590631" y="3426058"/>
            <a:ext cx="1897619" cy="369332"/>
          </a:xfrm>
          <a:prstGeom prst="rect">
            <a:avLst/>
          </a:prstGeom>
          <a:noFill/>
        </p:spPr>
        <p:txBody>
          <a:bodyPr wrap="square">
            <a:spAutoFit/>
          </a:bodyPr>
          <a:lstStyle/>
          <a:p>
            <a:pPr algn="ctr">
              <a:spcBef>
                <a:spcPts val="600"/>
              </a:spcBef>
            </a:pPr>
            <a:r>
              <a:rPr kumimoji="0" lang="en-GB" sz="1800" b="1" i="0" u="none" strike="noStrike" kern="1200" cap="none" spc="0" normalizeH="0" baseline="0" noProof="0" dirty="0">
                <a:ln>
                  <a:noFill/>
                </a:ln>
                <a:effectLst/>
                <a:uLnTx/>
                <a:uFillTx/>
                <a:latin typeface="Arial" panose="020B0604020202020204" pitchFamily="34" charset="0"/>
                <a:ea typeface="+mn-ea"/>
                <a:cs typeface="+mn-cs"/>
              </a:rPr>
              <a:t>Homelessness</a:t>
            </a:r>
            <a:endParaRPr lang="en-GB" b="1" i="0" u="none" strike="noStrike" baseline="0" dirty="0">
              <a:latin typeface="Arial" panose="020B0604020202020204" pitchFamily="34" charset="0"/>
            </a:endParaRPr>
          </a:p>
        </p:txBody>
      </p:sp>
      <p:sp>
        <p:nvSpPr>
          <p:cNvPr id="27" name="TextBox 26">
            <a:extLst>
              <a:ext uri="{FF2B5EF4-FFF2-40B4-BE49-F238E27FC236}">
                <a16:creationId xmlns:a16="http://schemas.microsoft.com/office/drawing/2014/main" id="{F990DD26-6E77-C668-A61F-82AD49EA182D}"/>
              </a:ext>
            </a:extLst>
          </p:cNvPr>
          <p:cNvSpPr txBox="1"/>
          <p:nvPr/>
        </p:nvSpPr>
        <p:spPr>
          <a:xfrm>
            <a:off x="71743" y="5777791"/>
            <a:ext cx="3449311" cy="369332"/>
          </a:xfrm>
          <a:prstGeom prst="rect">
            <a:avLst/>
          </a:prstGeom>
          <a:noFill/>
        </p:spPr>
        <p:txBody>
          <a:bodyPr wrap="square">
            <a:spAutoFit/>
          </a:bodyPr>
          <a:lstStyle/>
          <a:p>
            <a:pPr algn="ctr">
              <a:spcBef>
                <a:spcPts val="600"/>
              </a:spcBef>
            </a:pPr>
            <a:r>
              <a:rPr kumimoji="0" lang="en-GB" sz="1800" b="1" i="0" u="none" strike="noStrike" kern="1200" cap="none" spc="0" normalizeH="0" baseline="0" noProof="0" dirty="0">
                <a:ln>
                  <a:noFill/>
                </a:ln>
                <a:effectLst/>
                <a:uLnTx/>
                <a:uFillTx/>
                <a:latin typeface="Arial" panose="020B0604020202020204" pitchFamily="34" charset="0"/>
                <a:ea typeface="+mn-ea"/>
                <a:cs typeface="+mn-cs"/>
              </a:rPr>
              <a:t>Alcohol/drug dependency </a:t>
            </a:r>
            <a:endParaRPr lang="en-GB" b="1" i="0" u="none" strike="noStrike" baseline="0" dirty="0">
              <a:latin typeface="Arial" panose="020B0604020202020204" pitchFamily="34" charset="0"/>
            </a:endParaRPr>
          </a:p>
        </p:txBody>
      </p:sp>
      <p:sp>
        <p:nvSpPr>
          <p:cNvPr id="28" name="TextBox 27">
            <a:extLst>
              <a:ext uri="{FF2B5EF4-FFF2-40B4-BE49-F238E27FC236}">
                <a16:creationId xmlns:a16="http://schemas.microsoft.com/office/drawing/2014/main" id="{5AB25E55-D38D-E734-8DCE-3414D98B5512}"/>
              </a:ext>
            </a:extLst>
          </p:cNvPr>
          <p:cNvSpPr txBox="1"/>
          <p:nvPr/>
        </p:nvSpPr>
        <p:spPr>
          <a:xfrm>
            <a:off x="8987992" y="5718180"/>
            <a:ext cx="2852713" cy="646331"/>
          </a:xfrm>
          <a:prstGeom prst="rect">
            <a:avLst/>
          </a:prstGeom>
          <a:noFill/>
        </p:spPr>
        <p:txBody>
          <a:bodyPr wrap="square">
            <a:spAutoFit/>
          </a:bodyPr>
          <a:lstStyle/>
          <a:p>
            <a:pPr algn="ctr">
              <a:spcBef>
                <a:spcPts val="600"/>
              </a:spcBef>
            </a:pPr>
            <a:r>
              <a:rPr kumimoji="0" lang="en-GB" sz="1800" b="1" i="0" u="none" strike="noStrike" kern="1200" cap="none" spc="0" normalizeH="0" baseline="0" noProof="0" dirty="0">
                <a:ln>
                  <a:noFill/>
                </a:ln>
                <a:effectLst/>
                <a:uLnTx/>
                <a:uFillTx/>
                <a:latin typeface="Arial" panose="020B0604020202020204" pitchFamily="34" charset="0"/>
                <a:ea typeface="+mn-ea"/>
                <a:cs typeface="+mn-cs"/>
              </a:rPr>
              <a:t>Inability to adopt cooling behaviours</a:t>
            </a:r>
            <a:endParaRPr lang="en-GB" b="1" i="0" u="none" strike="noStrike" baseline="0" dirty="0">
              <a:latin typeface="Arial" panose="020B0604020202020204" pitchFamily="34" charset="0"/>
            </a:endParaRPr>
          </a:p>
        </p:txBody>
      </p:sp>
      <p:grpSp>
        <p:nvGrpSpPr>
          <p:cNvPr id="38" name="Group 37">
            <a:extLst>
              <a:ext uri="{FF2B5EF4-FFF2-40B4-BE49-F238E27FC236}">
                <a16:creationId xmlns:a16="http://schemas.microsoft.com/office/drawing/2014/main" id="{2D3B9B29-0CF4-BBE9-6EB9-078960C21A56}"/>
              </a:ext>
            </a:extLst>
          </p:cNvPr>
          <p:cNvGrpSpPr/>
          <p:nvPr/>
        </p:nvGrpSpPr>
        <p:grpSpPr>
          <a:xfrm>
            <a:off x="967567" y="4105068"/>
            <a:ext cx="1733851" cy="1657136"/>
            <a:chOff x="4614621" y="4543722"/>
            <a:chExt cx="1733851" cy="1657136"/>
          </a:xfrm>
        </p:grpSpPr>
        <p:sp>
          <p:nvSpPr>
            <p:cNvPr id="20" name="Oval 19">
              <a:extLst>
                <a:ext uri="{FF2B5EF4-FFF2-40B4-BE49-F238E27FC236}">
                  <a16:creationId xmlns:a16="http://schemas.microsoft.com/office/drawing/2014/main" id="{E3661227-DE1A-3359-73F7-FD24661057A9}"/>
                </a:ext>
              </a:extLst>
            </p:cNvPr>
            <p:cNvSpPr/>
            <p:nvPr/>
          </p:nvSpPr>
          <p:spPr>
            <a:xfrm>
              <a:off x="4614621" y="4543722"/>
              <a:ext cx="1733851" cy="1657136"/>
            </a:xfrm>
            <a:prstGeom prst="ellipse">
              <a:avLst/>
            </a:pr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 name="Graphic 29" descr="Bottle with solid fill">
              <a:extLst>
                <a:ext uri="{FF2B5EF4-FFF2-40B4-BE49-F238E27FC236}">
                  <a16:creationId xmlns:a16="http://schemas.microsoft.com/office/drawing/2014/main" id="{66F25E5F-8028-7766-723F-91059F9FBD3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831809" y="4722554"/>
              <a:ext cx="1299472" cy="1299472"/>
            </a:xfrm>
            <a:prstGeom prst="rect">
              <a:avLst/>
            </a:prstGeom>
          </p:spPr>
        </p:pic>
      </p:grpSp>
      <p:grpSp>
        <p:nvGrpSpPr>
          <p:cNvPr id="35" name="Group 34">
            <a:extLst>
              <a:ext uri="{FF2B5EF4-FFF2-40B4-BE49-F238E27FC236}">
                <a16:creationId xmlns:a16="http://schemas.microsoft.com/office/drawing/2014/main" id="{4965C8A2-C6AA-C779-E5EC-6B0605B0925D}"/>
              </a:ext>
            </a:extLst>
          </p:cNvPr>
          <p:cNvGrpSpPr/>
          <p:nvPr/>
        </p:nvGrpSpPr>
        <p:grpSpPr>
          <a:xfrm>
            <a:off x="9433143" y="4145055"/>
            <a:ext cx="1733851" cy="1657136"/>
            <a:chOff x="8772883" y="4458108"/>
            <a:chExt cx="1733851" cy="1657136"/>
          </a:xfrm>
        </p:grpSpPr>
        <p:sp>
          <p:nvSpPr>
            <p:cNvPr id="21" name="Oval 20">
              <a:extLst>
                <a:ext uri="{FF2B5EF4-FFF2-40B4-BE49-F238E27FC236}">
                  <a16:creationId xmlns:a16="http://schemas.microsoft.com/office/drawing/2014/main" id="{31950A0D-7329-0BAA-7995-72D86C7E369A}"/>
                </a:ext>
              </a:extLst>
            </p:cNvPr>
            <p:cNvSpPr/>
            <p:nvPr/>
          </p:nvSpPr>
          <p:spPr>
            <a:xfrm>
              <a:off x="8772883" y="4458108"/>
              <a:ext cx="1733851" cy="1657136"/>
            </a:xfrm>
            <a:prstGeom prst="ellipse">
              <a:avLst/>
            </a:pr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Graphic 31" descr="Snowflake with solid fill">
              <a:extLst>
                <a:ext uri="{FF2B5EF4-FFF2-40B4-BE49-F238E27FC236}">
                  <a16:creationId xmlns:a16="http://schemas.microsoft.com/office/drawing/2014/main" id="{59B85767-90E0-B168-2C7D-3ADCBE638C7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009339" y="4603967"/>
              <a:ext cx="1318497" cy="1318497"/>
            </a:xfrm>
            <a:prstGeom prst="rect">
              <a:avLst/>
            </a:prstGeom>
          </p:spPr>
        </p:pic>
      </p:grpSp>
      <p:sp>
        <p:nvSpPr>
          <p:cNvPr id="8" name="Oval 7">
            <a:extLst>
              <a:ext uri="{FF2B5EF4-FFF2-40B4-BE49-F238E27FC236}">
                <a16:creationId xmlns:a16="http://schemas.microsoft.com/office/drawing/2014/main" id="{18828354-3AF2-3EF3-4B5B-EB1CB1F6B3CB}"/>
              </a:ext>
            </a:extLst>
          </p:cNvPr>
          <p:cNvSpPr/>
          <p:nvPr/>
        </p:nvSpPr>
        <p:spPr>
          <a:xfrm>
            <a:off x="6624143" y="4136234"/>
            <a:ext cx="1733851" cy="1657136"/>
          </a:xfrm>
          <a:prstGeom prst="ellipse">
            <a:avLst/>
          </a:pr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B5315E85-B67F-FAFA-0483-693562739B32}"/>
              </a:ext>
            </a:extLst>
          </p:cNvPr>
          <p:cNvSpPr/>
          <p:nvPr/>
        </p:nvSpPr>
        <p:spPr>
          <a:xfrm>
            <a:off x="3815143" y="4145055"/>
            <a:ext cx="1733851" cy="1657136"/>
          </a:xfrm>
          <a:prstGeom prst="ellipse">
            <a:avLst/>
          </a:pr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Graphic 28" descr="Run with solid fill">
            <a:extLst>
              <a:ext uri="{FF2B5EF4-FFF2-40B4-BE49-F238E27FC236}">
                <a16:creationId xmlns:a16="http://schemas.microsoft.com/office/drawing/2014/main" id="{1F4A05E0-1983-6770-17BE-9170733E60E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4000597" y="4355538"/>
            <a:ext cx="1297261" cy="1297261"/>
          </a:xfrm>
          <a:prstGeom prst="rect">
            <a:avLst/>
          </a:prstGeom>
        </p:spPr>
      </p:pic>
      <p:pic>
        <p:nvPicPr>
          <p:cNvPr id="36" name="Graphic 35" descr="Construction worker female with solid fill">
            <a:extLst>
              <a:ext uri="{FF2B5EF4-FFF2-40B4-BE49-F238E27FC236}">
                <a16:creationId xmlns:a16="http://schemas.microsoft.com/office/drawing/2014/main" id="{05222C7F-57DF-1265-35C3-11F48BF2245A}"/>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806618" y="4283900"/>
            <a:ext cx="1368899" cy="1368899"/>
          </a:xfrm>
          <a:prstGeom prst="rect">
            <a:avLst/>
          </a:prstGeom>
        </p:spPr>
      </p:pic>
      <p:sp>
        <p:nvSpPr>
          <p:cNvPr id="39" name="TextBox 38">
            <a:extLst>
              <a:ext uri="{FF2B5EF4-FFF2-40B4-BE49-F238E27FC236}">
                <a16:creationId xmlns:a16="http://schemas.microsoft.com/office/drawing/2014/main" id="{AAE316A1-BC33-4D5F-22D2-8FBCF59498EE}"/>
              </a:ext>
            </a:extLst>
          </p:cNvPr>
          <p:cNvSpPr txBox="1"/>
          <p:nvPr/>
        </p:nvSpPr>
        <p:spPr>
          <a:xfrm>
            <a:off x="3441823" y="5762987"/>
            <a:ext cx="2414807" cy="369332"/>
          </a:xfrm>
          <a:prstGeom prst="rect">
            <a:avLst/>
          </a:prstGeom>
          <a:noFill/>
        </p:spPr>
        <p:txBody>
          <a:bodyPr wrap="square">
            <a:spAutoFit/>
          </a:bodyPr>
          <a:lstStyle/>
          <a:p>
            <a:pPr algn="ctr">
              <a:spcBef>
                <a:spcPts val="600"/>
              </a:spcBef>
            </a:pPr>
            <a:r>
              <a:rPr kumimoji="0" lang="en-GB" sz="1800" b="1" i="0" u="none" strike="noStrike" kern="1200" cap="none" spc="0" normalizeH="0" baseline="0" noProof="0" dirty="0">
                <a:ln>
                  <a:noFill/>
                </a:ln>
                <a:effectLst/>
                <a:uLnTx/>
                <a:uFillTx/>
                <a:latin typeface="Arial" panose="020B0604020202020204" pitchFamily="34" charset="0"/>
                <a:ea typeface="+mn-ea"/>
                <a:cs typeface="+mn-cs"/>
              </a:rPr>
              <a:t>Physical activity</a:t>
            </a:r>
            <a:endParaRPr lang="en-GB" b="1" i="0" u="none" strike="noStrike" baseline="0" dirty="0">
              <a:latin typeface="Arial" panose="020B0604020202020204" pitchFamily="34" charset="0"/>
            </a:endParaRPr>
          </a:p>
        </p:txBody>
      </p:sp>
      <p:sp>
        <p:nvSpPr>
          <p:cNvPr id="40" name="TextBox 39">
            <a:extLst>
              <a:ext uri="{FF2B5EF4-FFF2-40B4-BE49-F238E27FC236}">
                <a16:creationId xmlns:a16="http://schemas.microsoft.com/office/drawing/2014/main" id="{64086F17-325B-C111-1CDC-B5BFCD1EEC5A}"/>
              </a:ext>
            </a:extLst>
          </p:cNvPr>
          <p:cNvSpPr txBox="1"/>
          <p:nvPr/>
        </p:nvSpPr>
        <p:spPr>
          <a:xfrm>
            <a:off x="6283663" y="5793370"/>
            <a:ext cx="2414807" cy="369332"/>
          </a:xfrm>
          <a:prstGeom prst="rect">
            <a:avLst/>
          </a:prstGeom>
          <a:noFill/>
        </p:spPr>
        <p:txBody>
          <a:bodyPr wrap="square">
            <a:spAutoFit/>
          </a:bodyPr>
          <a:lstStyle/>
          <a:p>
            <a:pPr algn="ctr">
              <a:spcBef>
                <a:spcPts val="600"/>
              </a:spcBef>
            </a:pPr>
            <a:r>
              <a:rPr kumimoji="0" lang="en-GB" sz="1800" b="1" i="0" u="none" strike="noStrike" kern="1200" cap="none" spc="0" normalizeH="0" baseline="0" noProof="0" dirty="0">
                <a:ln>
                  <a:noFill/>
                </a:ln>
                <a:effectLst/>
                <a:uLnTx/>
                <a:uFillTx/>
                <a:latin typeface="Arial" panose="020B0604020202020204" pitchFamily="34" charset="0"/>
                <a:ea typeface="+mn-ea"/>
                <a:cs typeface="+mn-cs"/>
              </a:rPr>
              <a:t>Manual labour</a:t>
            </a:r>
            <a:endParaRPr lang="en-GB" b="1" i="0" u="none" strike="noStrike" baseline="0" dirty="0">
              <a:latin typeface="Arial" panose="020B0604020202020204" pitchFamily="34" charset="0"/>
            </a:endParaRPr>
          </a:p>
        </p:txBody>
      </p:sp>
    </p:spTree>
    <p:extLst>
      <p:ext uri="{BB962C8B-B14F-4D97-AF65-F5344CB8AC3E}">
        <p14:creationId xmlns:p14="http://schemas.microsoft.com/office/powerpoint/2010/main" val="3671586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0CCA9-8D02-C2A9-5DA3-0A45D1217100}"/>
              </a:ext>
            </a:extLst>
          </p:cNvPr>
          <p:cNvSpPr>
            <a:spLocks noGrp="1"/>
          </p:cNvSpPr>
          <p:nvPr>
            <p:ph type="title"/>
          </p:nvPr>
        </p:nvSpPr>
        <p:spPr/>
        <p:txBody>
          <a:bodyPr/>
          <a:lstStyle/>
          <a:p>
            <a:r>
              <a:rPr lang="en-GB" dirty="0"/>
              <a:t>Deaths attributable to heat</a:t>
            </a:r>
          </a:p>
        </p:txBody>
      </p:sp>
      <p:sp>
        <p:nvSpPr>
          <p:cNvPr id="4" name="Footer Placeholder 3">
            <a:extLst>
              <a:ext uri="{FF2B5EF4-FFF2-40B4-BE49-F238E27FC236}">
                <a16:creationId xmlns:a16="http://schemas.microsoft.com/office/drawing/2014/main" id="{629A911B-4BDD-CB4E-0D11-401A66AE67BF}"/>
              </a:ext>
            </a:extLst>
          </p:cNvPr>
          <p:cNvSpPr>
            <a:spLocks noGrp="1"/>
          </p:cNvSpPr>
          <p:nvPr>
            <p:ph type="ftr" sz="quarter" idx="10"/>
          </p:nvPr>
        </p:nvSpPr>
        <p:spPr/>
        <p:txBody>
          <a:bodyPr/>
          <a:lstStyle/>
          <a:p>
            <a:endParaRPr lang="en-GB" sz="1400"/>
          </a:p>
        </p:txBody>
      </p:sp>
      <p:pic>
        <p:nvPicPr>
          <p:cNvPr id="6" name="Picture 5">
            <a:extLst>
              <a:ext uri="{FF2B5EF4-FFF2-40B4-BE49-F238E27FC236}">
                <a16:creationId xmlns:a16="http://schemas.microsoft.com/office/drawing/2014/main" id="{8B4FAFCE-92A7-8613-A39F-22DA06555180}"/>
              </a:ext>
            </a:extLst>
          </p:cNvPr>
          <p:cNvPicPr>
            <a:picLocks noChangeAspect="1"/>
          </p:cNvPicPr>
          <p:nvPr/>
        </p:nvPicPr>
        <p:blipFill rotWithShape="1">
          <a:blip r:embed="rId3" r:link="rId4">
            <a:extLst>
              <a:ext uri="{28A0092B-C50C-407E-A947-70E740481C1C}">
                <a14:useLocalDpi xmlns:a14="http://schemas.microsoft.com/office/drawing/2010/main" val="0"/>
              </a:ext>
            </a:extLst>
          </a:blip>
          <a:srcRect l="15638" r="48488" b="16704"/>
          <a:stretch>
            <a:fillRect/>
          </a:stretch>
        </p:blipFill>
        <p:spPr bwMode="auto">
          <a:xfrm>
            <a:off x="7997276" y="2332931"/>
            <a:ext cx="3573501" cy="2925011"/>
          </a:xfrm>
          <a:prstGeom prst="rect">
            <a:avLst/>
          </a:prstGeom>
          <a:noFill/>
          <a:ln>
            <a:solidFill>
              <a:schemeClr val="tx1"/>
            </a:solidFill>
          </a:ln>
        </p:spPr>
      </p:pic>
      <p:sp>
        <p:nvSpPr>
          <p:cNvPr id="5" name="Rectangle 4">
            <a:extLst>
              <a:ext uri="{FF2B5EF4-FFF2-40B4-BE49-F238E27FC236}">
                <a16:creationId xmlns:a16="http://schemas.microsoft.com/office/drawing/2014/main" id="{EC9AA600-DBD7-9A3C-7C0A-935908D432D2}"/>
              </a:ext>
            </a:extLst>
          </p:cNvPr>
          <p:cNvSpPr/>
          <p:nvPr/>
        </p:nvSpPr>
        <p:spPr>
          <a:xfrm>
            <a:off x="621223" y="2332931"/>
            <a:ext cx="3146156" cy="2925011"/>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latin typeface="Arial" panose="020B0604020202020204" pitchFamily="34" charset="0"/>
                <a:cs typeface="Arial" panose="020B0604020202020204" pitchFamily="34" charset="0"/>
              </a:rPr>
              <a:t>2,985 excess deaths attributable to heat in England in 2022, majority among those aged 65+</a:t>
            </a:r>
          </a:p>
        </p:txBody>
      </p:sp>
      <p:sp>
        <p:nvSpPr>
          <p:cNvPr id="8" name="TextBox 7">
            <a:extLst>
              <a:ext uri="{FF2B5EF4-FFF2-40B4-BE49-F238E27FC236}">
                <a16:creationId xmlns:a16="http://schemas.microsoft.com/office/drawing/2014/main" id="{0A559D2F-1F93-0162-7351-3F53330CB9C9}"/>
              </a:ext>
            </a:extLst>
          </p:cNvPr>
          <p:cNvSpPr txBox="1"/>
          <p:nvPr/>
        </p:nvSpPr>
        <p:spPr>
          <a:xfrm>
            <a:off x="621223" y="5611831"/>
            <a:ext cx="3146156" cy="461665"/>
          </a:xfrm>
          <a:prstGeom prst="rect">
            <a:avLst/>
          </a:prstGeom>
          <a:noFill/>
        </p:spPr>
        <p:txBody>
          <a:bodyPr wrap="square">
            <a:spAutoFit/>
          </a:bodyPr>
          <a:lstStyle/>
          <a:p>
            <a:r>
              <a:rPr lang="en-GB" sz="1200" dirty="0">
                <a:latin typeface="Arial" panose="020B0604020202020204" pitchFamily="34" charset="0"/>
                <a:cs typeface="Arial" panose="020B0604020202020204" pitchFamily="34" charset="0"/>
                <a:hlinkClick r:id="rId5"/>
              </a:rPr>
              <a:t>Heat mortality monitoring report: 2022 - GOV.UK (www.gov.uk)</a:t>
            </a:r>
            <a:endParaRPr lang="en-GB" sz="1200"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1A770924-02A2-142B-EB2E-9300741D71EC}"/>
              </a:ext>
            </a:extLst>
          </p:cNvPr>
          <p:cNvSpPr/>
          <p:nvPr/>
        </p:nvSpPr>
        <p:spPr>
          <a:xfrm>
            <a:off x="4414434" y="2332931"/>
            <a:ext cx="3146156" cy="2925011"/>
          </a:xfrm>
          <a:prstGeom prst="rect">
            <a:avLst/>
          </a:prstGeom>
          <a:solidFill>
            <a:srgbClr val="E40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latin typeface="Arial" panose="020B0604020202020204" pitchFamily="34" charset="0"/>
                <a:cs typeface="Arial" panose="020B0604020202020204" pitchFamily="34" charset="0"/>
              </a:rPr>
              <a:t>Predicted to exceed 3,000/year in 2020s, </a:t>
            </a:r>
          </a:p>
          <a:p>
            <a:pPr algn="ctr"/>
            <a:r>
              <a:rPr lang="en-GB" sz="2800" b="1" dirty="0">
                <a:latin typeface="Arial" panose="020B0604020202020204" pitchFamily="34" charset="0"/>
                <a:cs typeface="Arial" panose="020B0604020202020204" pitchFamily="34" charset="0"/>
              </a:rPr>
              <a:t>7,000 in 2040s, </a:t>
            </a:r>
          </a:p>
          <a:p>
            <a:pPr algn="ctr"/>
            <a:r>
              <a:rPr lang="en-GB" sz="2800" b="1" dirty="0">
                <a:latin typeface="Arial" panose="020B0604020202020204" pitchFamily="34" charset="0"/>
                <a:cs typeface="Arial" panose="020B0604020202020204" pitchFamily="34" charset="0"/>
              </a:rPr>
              <a:t>12,000 by 2080s</a:t>
            </a:r>
          </a:p>
        </p:txBody>
      </p:sp>
      <p:sp>
        <p:nvSpPr>
          <p:cNvPr id="11" name="TextBox 10">
            <a:extLst>
              <a:ext uri="{FF2B5EF4-FFF2-40B4-BE49-F238E27FC236}">
                <a16:creationId xmlns:a16="http://schemas.microsoft.com/office/drawing/2014/main" id="{5DD13C58-D8BD-31F2-E433-50BE3AB74C41}"/>
              </a:ext>
            </a:extLst>
          </p:cNvPr>
          <p:cNvSpPr txBox="1"/>
          <p:nvPr/>
        </p:nvSpPr>
        <p:spPr>
          <a:xfrm>
            <a:off x="4414434" y="5611831"/>
            <a:ext cx="7366713" cy="461665"/>
          </a:xfrm>
          <a:prstGeom prst="rect">
            <a:avLst/>
          </a:prstGeom>
          <a:noFill/>
        </p:spPr>
        <p:txBody>
          <a:bodyPr wrap="square">
            <a:spAutoFit/>
          </a:bodyPr>
          <a:lstStyle/>
          <a:p>
            <a:r>
              <a:rPr lang="en-GB" sz="1200" dirty="0">
                <a:latin typeface="Arial" panose="020B0604020202020204" pitchFamily="34" charset="0"/>
                <a:cs typeface="Arial" panose="020B0604020202020204" pitchFamily="34" charset="0"/>
                <a:hlinkClick r:id="rId6"/>
              </a:rPr>
              <a:t>Climate change effects on human health: projections of temperature-related mortality for the UK during the 2020s, 2050s and 2080s | Journal of Epidemiology &amp; Community Health (bmj.com)</a:t>
            </a:r>
            <a:endParaRPr lang="en-GB" sz="1200" dirty="0">
              <a:latin typeface="Arial" panose="020B0604020202020204" pitchFamily="34" charset="0"/>
              <a:cs typeface="Arial" panose="020B0604020202020204" pitchFamily="34" charset="0"/>
            </a:endParaRPr>
          </a:p>
        </p:txBody>
      </p:sp>
      <p:sp>
        <p:nvSpPr>
          <p:cNvPr id="12" name="Oval 11">
            <a:extLst>
              <a:ext uri="{FF2B5EF4-FFF2-40B4-BE49-F238E27FC236}">
                <a16:creationId xmlns:a16="http://schemas.microsoft.com/office/drawing/2014/main" id="{43208732-767D-F00B-7FF3-2D19C431F6B5}"/>
              </a:ext>
            </a:extLst>
          </p:cNvPr>
          <p:cNvSpPr/>
          <p:nvPr/>
        </p:nvSpPr>
        <p:spPr>
          <a:xfrm>
            <a:off x="9647056" y="70930"/>
            <a:ext cx="2459497" cy="2358937"/>
          </a:xfrm>
          <a:prstGeom prst="ellipse">
            <a:avLst/>
          </a:prstGeom>
          <a:ln w="38100">
            <a:solidFill>
              <a:srgbClr val="007C9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latin typeface="Arial" panose="020B0604020202020204" pitchFamily="34" charset="0"/>
                <a:cs typeface="Arial" panose="020B0604020202020204" pitchFamily="34" charset="0"/>
              </a:rPr>
              <a:t>Update to Health Effects of Climate Change (HECC) report due by end of 2023</a:t>
            </a:r>
          </a:p>
        </p:txBody>
      </p:sp>
    </p:spTree>
    <p:extLst>
      <p:ext uri="{BB962C8B-B14F-4D97-AF65-F5344CB8AC3E}">
        <p14:creationId xmlns:p14="http://schemas.microsoft.com/office/powerpoint/2010/main" val="3608133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C7A7F-40E0-11B4-366E-3B58F6F74DD7}"/>
              </a:ext>
            </a:extLst>
          </p:cNvPr>
          <p:cNvSpPr>
            <a:spLocks noGrp="1"/>
          </p:cNvSpPr>
          <p:nvPr>
            <p:ph type="title"/>
          </p:nvPr>
        </p:nvSpPr>
        <p:spPr/>
        <p:txBody>
          <a:bodyPr/>
          <a:lstStyle/>
          <a:p>
            <a:r>
              <a:rPr lang="en-GB" dirty="0"/>
              <a:t>UKHSA’s response</a:t>
            </a:r>
          </a:p>
        </p:txBody>
      </p:sp>
      <p:sp>
        <p:nvSpPr>
          <p:cNvPr id="4" name="Footer Placeholder 3">
            <a:extLst>
              <a:ext uri="{FF2B5EF4-FFF2-40B4-BE49-F238E27FC236}">
                <a16:creationId xmlns:a16="http://schemas.microsoft.com/office/drawing/2014/main" id="{AD953874-01EB-9936-DF82-987DBA114581}"/>
              </a:ext>
            </a:extLst>
          </p:cNvPr>
          <p:cNvSpPr>
            <a:spLocks noGrp="1"/>
          </p:cNvSpPr>
          <p:nvPr>
            <p:ph type="ftr" sz="quarter" idx="10"/>
          </p:nvPr>
        </p:nvSpPr>
        <p:spPr/>
        <p:txBody>
          <a:bodyPr/>
          <a:lstStyle/>
          <a:p>
            <a:endParaRPr lang="en-GB" sz="1400"/>
          </a:p>
        </p:txBody>
      </p:sp>
      <p:pic>
        <p:nvPicPr>
          <p:cNvPr id="5" name="Content Placeholder 4">
            <a:extLst>
              <a:ext uri="{FF2B5EF4-FFF2-40B4-BE49-F238E27FC236}">
                <a16:creationId xmlns:a16="http://schemas.microsoft.com/office/drawing/2014/main" id="{88E065A9-00B4-B77D-4D77-9BFADA0ED518}"/>
              </a:ext>
            </a:extLst>
          </p:cNvPr>
          <p:cNvPicPr>
            <a:picLocks noGrp="1" noChangeAspect="1"/>
          </p:cNvPicPr>
          <p:nvPr>
            <p:ph idx="1"/>
          </p:nvPr>
        </p:nvPicPr>
        <p:blipFill>
          <a:blip r:embed="rId3"/>
          <a:stretch>
            <a:fillRect/>
          </a:stretch>
        </p:blipFill>
        <p:spPr>
          <a:xfrm>
            <a:off x="2007917" y="1400520"/>
            <a:ext cx="7160177" cy="5220130"/>
          </a:xfrm>
          <a:prstGeom prst="rect">
            <a:avLst/>
          </a:prstGeom>
        </p:spPr>
      </p:pic>
    </p:spTree>
    <p:extLst>
      <p:ext uri="{BB962C8B-B14F-4D97-AF65-F5344CB8AC3E}">
        <p14:creationId xmlns:p14="http://schemas.microsoft.com/office/powerpoint/2010/main" val="210584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BD48F-C566-5D18-084A-F4EBC3DFA1A0}"/>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600">
                <a:solidFill>
                  <a:srgbClr val="FFFFFF"/>
                </a:solidFill>
                <a:latin typeface="+mj-lt"/>
                <a:cs typeface="+mj-cs"/>
              </a:rPr>
              <a:t>Key products</a:t>
            </a:r>
          </a:p>
          <a:p>
            <a:pPr algn="ctr"/>
            <a:endParaRPr lang="en-US" sz="3600">
              <a:solidFill>
                <a:srgbClr val="FFFFFF"/>
              </a:solidFill>
              <a:latin typeface="+mj-lt"/>
              <a:cs typeface="+mj-cs"/>
            </a:endParaRPr>
          </a:p>
        </p:txBody>
      </p:sp>
      <p:sp>
        <p:nvSpPr>
          <p:cNvPr id="9" name="object 2">
            <a:extLst>
              <a:ext uri="{FF2B5EF4-FFF2-40B4-BE49-F238E27FC236}">
                <a16:creationId xmlns:a16="http://schemas.microsoft.com/office/drawing/2014/main" id="{0237C7D1-81E0-7FD6-0EF6-317B07E8CD6C}"/>
              </a:ext>
            </a:extLst>
          </p:cNvPr>
          <p:cNvSpPr txBox="1">
            <a:spLocks/>
          </p:cNvSpPr>
          <p:nvPr/>
        </p:nvSpPr>
        <p:spPr>
          <a:xfrm>
            <a:off x="428798" y="344883"/>
            <a:ext cx="10345420" cy="52629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914377"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pPr marL="12700">
              <a:defRPr/>
            </a:pPr>
            <a:r>
              <a:rPr lang="en-GB" dirty="0">
                <a:solidFill>
                  <a:srgbClr val="FFFFFF"/>
                </a:solidFill>
                <a:latin typeface="Arial"/>
                <a:ea typeface="+mn-ea"/>
                <a:cs typeface="Arial"/>
              </a:rPr>
              <a:t>Adverse Weather and Health Plan</a:t>
            </a:r>
          </a:p>
        </p:txBody>
      </p:sp>
      <p:sp>
        <p:nvSpPr>
          <p:cNvPr id="3" name="Footer Placeholder 2">
            <a:extLst>
              <a:ext uri="{FF2B5EF4-FFF2-40B4-BE49-F238E27FC236}">
                <a16:creationId xmlns:a16="http://schemas.microsoft.com/office/drawing/2014/main" id="{27C26C0D-6D1C-159A-3996-BD0D6071E43E}"/>
              </a:ext>
            </a:extLst>
          </p:cNvPr>
          <p:cNvSpPr>
            <a:spLocks noGrp="1"/>
          </p:cNvSpPr>
          <p:nvPr>
            <p:ph type="ftr" sz="quarter" idx="10"/>
          </p:nvPr>
        </p:nvSpPr>
        <p:spPr/>
        <p:txBody>
          <a:bodyPr/>
          <a:lstStyle/>
          <a:p>
            <a:endParaRPr lang="en-GB" sz="1400"/>
          </a:p>
        </p:txBody>
      </p:sp>
      <p:sp>
        <p:nvSpPr>
          <p:cNvPr id="6" name="TextBox 5">
            <a:extLst>
              <a:ext uri="{FF2B5EF4-FFF2-40B4-BE49-F238E27FC236}">
                <a16:creationId xmlns:a16="http://schemas.microsoft.com/office/drawing/2014/main" id="{0715000E-7AA0-D296-9783-13BE54785A86}"/>
              </a:ext>
            </a:extLst>
          </p:cNvPr>
          <p:cNvSpPr txBox="1"/>
          <p:nvPr/>
        </p:nvSpPr>
        <p:spPr>
          <a:xfrm>
            <a:off x="428798" y="5859791"/>
            <a:ext cx="8684205" cy="36933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hlinkClick r:id="rId3"/>
              </a:rPr>
              <a:t>www.gov.uk/government/publications/adverse-weather-and-health-plan</a:t>
            </a:r>
            <a:endParaRPr lang="en-GB"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1BE401C1-B8AE-B5A5-3D50-653A622763C1}"/>
              </a:ext>
            </a:extLst>
          </p:cNvPr>
          <p:cNvSpPr txBox="1"/>
          <p:nvPr/>
        </p:nvSpPr>
        <p:spPr>
          <a:xfrm>
            <a:off x="490636" y="1762189"/>
            <a:ext cx="7134375" cy="3785652"/>
          </a:xfrm>
          <a:prstGeom prst="rect">
            <a:avLst/>
          </a:prstGeom>
          <a:noFill/>
        </p:spPr>
        <p:txBody>
          <a:bodyPr wrap="square">
            <a:spAutoFit/>
          </a:bodyPr>
          <a:lstStyle/>
          <a:p>
            <a:pPr marR="0" lvl="0" algn="l" defTabSz="914400" rtl="0" eaLnBrk="1" fontAlgn="auto" latinLnBrk="0" hangingPunct="1">
              <a:spcBef>
                <a:spcPts val="0"/>
              </a:spcBef>
              <a:spcAft>
                <a:spcPts val="0"/>
              </a:spcAft>
              <a:buClrTx/>
              <a:buSzTx/>
              <a:tabLst/>
              <a:defRPr/>
            </a:pPr>
            <a:r>
              <a:rPr lang="en-GB" sz="2400" dirty="0">
                <a:solidFill>
                  <a:prstClr val="black"/>
                </a:solidFill>
                <a:latin typeface="Arial" panose="020B0604020202020204" pitchFamily="34" charset="0"/>
                <a:ea typeface="Calibri" panose="020F0502020204030204" pitchFamily="34" charset="0"/>
                <a:cs typeface="Arial" panose="020B0604020202020204" pitchFamily="34" charset="0"/>
              </a:rPr>
              <a:t>Through supporting evidenced-based preparedness and response, this plan aims to reduce exposure to heat and so: </a:t>
            </a:r>
            <a:endPar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endParaRPr>
          </a:p>
          <a:p>
            <a:pPr marL="342891" marR="0" lvl="0" indent="-342891" algn="l" defTabSz="914400" rtl="0" eaLnBrk="1" fontAlgn="auto" latinLnBrk="0" hangingPunct="1">
              <a:spcBef>
                <a:spcPts val="0"/>
              </a:spcBef>
              <a:spcAft>
                <a:spcPts val="0"/>
              </a:spcAft>
              <a:buClrTx/>
              <a:buSzTx/>
              <a:buFont typeface="Symbol" panose="05050102010706020507" pitchFamily="18" charset="2"/>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Prevent the increase in years of life lost due to adverse weather events</a:t>
            </a: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endParaRPr>
          </a:p>
          <a:p>
            <a:pPr marL="342891" marR="0" lvl="0" indent="-342891" algn="l" defTabSz="914400" rtl="0" eaLnBrk="1" fontAlgn="auto" latinLnBrk="0" hangingPunct="1">
              <a:spcBef>
                <a:spcPts val="0"/>
              </a:spcBef>
              <a:spcAft>
                <a:spcPts val="0"/>
              </a:spcAft>
              <a:buClrTx/>
              <a:buSzTx/>
              <a:buFont typeface="Symbol" panose="05050102010706020507" pitchFamily="18" charset="2"/>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Prevent mortality due to adverse weather events</a:t>
            </a: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endParaRPr>
          </a:p>
          <a:p>
            <a:pPr marL="342891" marR="0" lvl="0" indent="-342891" algn="l" defTabSz="914400" rtl="0" eaLnBrk="1" fontAlgn="auto" latinLnBrk="0" hangingPunct="1">
              <a:spcBef>
                <a:spcPts val="0"/>
              </a:spcBef>
              <a:spcAft>
                <a:spcPts val="0"/>
              </a:spcAft>
              <a:buClrTx/>
              <a:buSzTx/>
              <a:buFont typeface="Symbol" panose="05050102010706020507" pitchFamily="18" charset="2"/>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Prevent morbidity due to adverse weather events</a:t>
            </a: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endParaRPr>
          </a:p>
          <a:p>
            <a:pPr marL="342891" marR="0" lvl="0" indent="-342891" algn="l" defTabSz="914400" rtl="0" eaLnBrk="1" fontAlgn="auto" latinLnBrk="0" hangingPunct="1">
              <a:spcBef>
                <a:spcPts val="0"/>
              </a:spcBef>
              <a:spcAft>
                <a:spcPts val="800"/>
              </a:spcAft>
              <a:buClrTx/>
              <a:buSzTx/>
              <a:buFont typeface="Symbol" panose="05050102010706020507" pitchFamily="18" charset="2"/>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Reduce the use of healthcare services due to adverse weather events</a:t>
            </a: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endParaRPr>
          </a:p>
        </p:txBody>
      </p:sp>
      <p:pic>
        <p:nvPicPr>
          <p:cNvPr id="7" name="Content Placeholder 5">
            <a:extLst>
              <a:ext uri="{FF2B5EF4-FFF2-40B4-BE49-F238E27FC236}">
                <a16:creationId xmlns:a16="http://schemas.microsoft.com/office/drawing/2014/main" id="{5D441D81-64CD-7586-57A2-D31007F4B8F1}"/>
              </a:ext>
            </a:extLst>
          </p:cNvPr>
          <p:cNvPicPr>
            <a:picLocks noGrp="1" noChangeAspect="1"/>
          </p:cNvPicPr>
          <p:nvPr>
            <p:ph idx="1"/>
          </p:nvPr>
        </p:nvPicPr>
        <p:blipFill>
          <a:blip r:embed="rId4"/>
          <a:stretch>
            <a:fillRect/>
          </a:stretch>
        </p:blipFill>
        <p:spPr>
          <a:xfrm>
            <a:off x="7874591" y="1203669"/>
            <a:ext cx="3629025" cy="5130317"/>
          </a:xfrm>
          <a:prstGeom prst="rect">
            <a:avLst/>
          </a:prstGeom>
        </p:spPr>
      </p:pic>
    </p:spTree>
    <p:extLst>
      <p:ext uri="{BB962C8B-B14F-4D97-AF65-F5344CB8AC3E}">
        <p14:creationId xmlns:p14="http://schemas.microsoft.com/office/powerpoint/2010/main" val="3882376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B9AA-394B-8A52-24F9-99C7782857C1}"/>
              </a:ext>
            </a:extLst>
          </p:cNvPr>
          <p:cNvSpPr>
            <a:spLocks noGrp="1"/>
          </p:cNvSpPr>
          <p:nvPr>
            <p:ph type="title"/>
          </p:nvPr>
        </p:nvSpPr>
        <p:spPr/>
        <p:txBody>
          <a:bodyPr/>
          <a:lstStyle/>
          <a:p>
            <a:r>
              <a:rPr lang="en-GB" dirty="0"/>
              <a:t>Heat health alerts</a:t>
            </a:r>
          </a:p>
        </p:txBody>
      </p:sp>
      <p:sp>
        <p:nvSpPr>
          <p:cNvPr id="3" name="Content Placeholder 2">
            <a:extLst>
              <a:ext uri="{FF2B5EF4-FFF2-40B4-BE49-F238E27FC236}">
                <a16:creationId xmlns:a16="http://schemas.microsoft.com/office/drawing/2014/main" id="{86B5A7DD-CA43-5F0E-19F9-E5B6295AC25B}"/>
              </a:ext>
            </a:extLst>
          </p:cNvPr>
          <p:cNvSpPr>
            <a:spLocks noGrp="1"/>
          </p:cNvSpPr>
          <p:nvPr>
            <p:ph idx="1"/>
          </p:nvPr>
        </p:nvSpPr>
        <p:spPr>
          <a:xfrm>
            <a:off x="330205" y="1774826"/>
            <a:ext cx="5326675" cy="4351338"/>
          </a:xfrm>
        </p:spPr>
        <p:txBody>
          <a:bodyPr>
            <a:normAutofit fontScale="92500" lnSpcReduction="10000"/>
          </a:bodyPr>
          <a:lstStyle/>
          <a:p>
            <a:r>
              <a:rPr lang="en-GB" dirty="0"/>
              <a:t>Anyone can sign up at: </a:t>
            </a:r>
            <a:r>
              <a:rPr lang="en-GB" dirty="0">
                <a:hlinkClick r:id="rId2"/>
              </a:rPr>
              <a:t>www.gov.uk/guidance/weather-health-alerting-system</a:t>
            </a:r>
            <a:endParaRPr lang="en-GB" dirty="0"/>
          </a:p>
          <a:p>
            <a:r>
              <a:rPr lang="en-GB" dirty="0"/>
              <a:t>Temperature thresholds trigger joint dynamic risk assessment process with Met Office and organisations across government and health and social care sectors. </a:t>
            </a:r>
          </a:p>
          <a:p>
            <a:r>
              <a:rPr lang="en-GB" dirty="0"/>
              <a:t>Based on this red, amber or yellow alerts issued capturing both weather levels and health impacts.</a:t>
            </a:r>
          </a:p>
          <a:p>
            <a:r>
              <a:rPr lang="en-GB" dirty="0"/>
              <a:t>Action cards for partners are pegged to different alert levels for different sectors   </a:t>
            </a:r>
          </a:p>
        </p:txBody>
      </p:sp>
      <p:sp>
        <p:nvSpPr>
          <p:cNvPr id="4" name="Footer Placeholder 3">
            <a:extLst>
              <a:ext uri="{FF2B5EF4-FFF2-40B4-BE49-F238E27FC236}">
                <a16:creationId xmlns:a16="http://schemas.microsoft.com/office/drawing/2014/main" id="{2196EA98-BC77-E73E-7FF1-A6531A1EBC48}"/>
              </a:ext>
            </a:extLst>
          </p:cNvPr>
          <p:cNvSpPr>
            <a:spLocks noGrp="1"/>
          </p:cNvSpPr>
          <p:nvPr>
            <p:ph type="ftr" sz="quarter" idx="10"/>
          </p:nvPr>
        </p:nvSpPr>
        <p:spPr/>
        <p:txBody>
          <a:bodyPr/>
          <a:lstStyle/>
          <a:p>
            <a:endParaRPr lang="en-GB" sz="1400"/>
          </a:p>
        </p:txBody>
      </p:sp>
      <p:pic>
        <p:nvPicPr>
          <p:cNvPr id="7" name="Picture 6">
            <a:extLst>
              <a:ext uri="{FF2B5EF4-FFF2-40B4-BE49-F238E27FC236}">
                <a16:creationId xmlns:a16="http://schemas.microsoft.com/office/drawing/2014/main" id="{67616AC9-3B9D-7953-68E5-B0FA4FE814AF}"/>
              </a:ext>
            </a:extLst>
          </p:cNvPr>
          <p:cNvPicPr>
            <a:picLocks noChangeAspect="1"/>
          </p:cNvPicPr>
          <p:nvPr/>
        </p:nvPicPr>
        <p:blipFill>
          <a:blip r:embed="rId3"/>
          <a:stretch>
            <a:fillRect/>
          </a:stretch>
        </p:blipFill>
        <p:spPr>
          <a:xfrm>
            <a:off x="6788258" y="1345242"/>
            <a:ext cx="3894850" cy="5075869"/>
          </a:xfrm>
          <a:prstGeom prst="rect">
            <a:avLst/>
          </a:prstGeom>
        </p:spPr>
      </p:pic>
    </p:spTree>
    <p:extLst>
      <p:ext uri="{BB962C8B-B14F-4D97-AF65-F5344CB8AC3E}">
        <p14:creationId xmlns:p14="http://schemas.microsoft.com/office/powerpoint/2010/main" val="10533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93F27-A625-78A1-6465-F8355E2ED6B5}"/>
              </a:ext>
            </a:extLst>
          </p:cNvPr>
          <p:cNvSpPr>
            <a:spLocks noGrp="1"/>
          </p:cNvSpPr>
          <p:nvPr>
            <p:ph type="title"/>
          </p:nvPr>
        </p:nvSpPr>
        <p:spPr/>
        <p:txBody>
          <a:bodyPr/>
          <a:lstStyle/>
          <a:p>
            <a:r>
              <a:rPr lang="en-GB" dirty="0"/>
              <a:t>Guidance and evidence </a:t>
            </a:r>
          </a:p>
        </p:txBody>
      </p:sp>
      <p:sp>
        <p:nvSpPr>
          <p:cNvPr id="3" name="Content Placeholder 2">
            <a:extLst>
              <a:ext uri="{FF2B5EF4-FFF2-40B4-BE49-F238E27FC236}">
                <a16:creationId xmlns:a16="http://schemas.microsoft.com/office/drawing/2014/main" id="{11875966-B9B7-87F5-5858-0D2C23029183}"/>
              </a:ext>
            </a:extLst>
          </p:cNvPr>
          <p:cNvSpPr>
            <a:spLocks noGrp="1"/>
          </p:cNvSpPr>
          <p:nvPr>
            <p:ph idx="1"/>
          </p:nvPr>
        </p:nvSpPr>
        <p:spPr>
          <a:xfrm>
            <a:off x="330205" y="1774826"/>
            <a:ext cx="7356955" cy="4351338"/>
          </a:xfrm>
        </p:spPr>
        <p:txBody>
          <a:bodyPr>
            <a:normAutofit/>
          </a:bodyPr>
          <a:lstStyle/>
          <a:p>
            <a:pPr marL="365125" marR="540385" lvl="1" indent="-342900" algn="l" defTabSz="914400" rtl="0" eaLnBrk="1" fontAlgn="auto" latinLnBrk="0" hangingPunct="1">
              <a:lnSpc>
                <a:spcPct val="100000"/>
              </a:lnSpc>
              <a:spcBef>
                <a:spcPts val="0"/>
              </a:spcBef>
              <a:spcAft>
                <a:spcPts val="600"/>
              </a:spcAft>
              <a:buClr>
                <a:srgbClr val="007C91"/>
              </a:buClr>
              <a:buSzTx/>
              <a:buFont typeface="Symbol" panose="05050102010706020507" pitchFamily="18" charset="2"/>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“Beat the Heat” –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2"/>
              </a:rPr>
              <a:t>general population guidance</a:t>
            </a:r>
            <a:endPar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65125" marR="540385" lvl="2" indent="-342900" algn="l" defTabSz="914400" rtl="0" eaLnBrk="1" fontAlgn="auto" latinLnBrk="0" hangingPunct="1">
              <a:lnSpc>
                <a:spcPct val="100000"/>
              </a:lnSpc>
              <a:spcBef>
                <a:spcPts val="0"/>
              </a:spcBef>
              <a:spcAft>
                <a:spcPts val="600"/>
              </a:spcAft>
              <a:buClr>
                <a:srgbClr val="007C91"/>
              </a:buClr>
              <a:buSzTx/>
              <a:buFont typeface="Symbol" panose="05050102010706020507" pitchFamily="18" charset="2"/>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Hot Weather and Health Guidance for:</a:t>
            </a:r>
          </a:p>
          <a:p>
            <a:pPr marL="822325" marR="540385" lvl="3" indent="-342900">
              <a:lnSpc>
                <a:spcPct val="100000"/>
              </a:lnSpc>
              <a:spcBef>
                <a:spcPts val="0"/>
              </a:spcBef>
              <a:buFont typeface="Symbol" panose="05050102010706020507" pitchFamily="18" charset="2"/>
              <a:buChar char=""/>
              <a:defRPr/>
            </a:pP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3"/>
              </a:rPr>
              <a:t>Healthcare Professionals</a:t>
            </a: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822325" marR="540385" lvl="3" indent="-342900">
              <a:lnSpc>
                <a:spcPct val="100000"/>
              </a:lnSpc>
              <a:spcBef>
                <a:spcPts val="0"/>
              </a:spcBef>
              <a:buFont typeface="Symbol" panose="05050102010706020507" pitchFamily="18" charset="2"/>
              <a:buChar char=""/>
              <a:defRPr/>
            </a:pP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4"/>
              </a:rPr>
              <a:t>Care Home Managers and Social Care Staff</a:t>
            </a: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822325" marR="540385" lvl="3" indent="-342900">
              <a:lnSpc>
                <a:spcPct val="100000"/>
              </a:lnSpc>
              <a:spcBef>
                <a:spcPts val="0"/>
              </a:spcBef>
              <a:buFont typeface="Symbol" panose="05050102010706020507" pitchFamily="18" charset="2"/>
              <a:buChar char=""/>
              <a:defRPr/>
            </a:pP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5"/>
              </a:rPr>
              <a:t>Looking after children and early years settings</a:t>
            </a: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822325" marR="540385" lvl="3" indent="-342900">
              <a:lnSpc>
                <a:spcPct val="100000"/>
              </a:lnSpc>
              <a:spcBef>
                <a:spcPts val="0"/>
              </a:spcBef>
              <a:buFont typeface="Symbol" panose="05050102010706020507" pitchFamily="18" charset="2"/>
              <a:buChar char=""/>
              <a:defRPr/>
            </a:pP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6"/>
              </a:rPr>
              <a:t>Supporting people homeless and sleeping rough</a:t>
            </a: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822325" marR="540385" lvl="2" indent="-342900">
              <a:lnSpc>
                <a:spcPct val="100000"/>
              </a:lnSpc>
              <a:spcBef>
                <a:spcPts val="0"/>
              </a:spcBef>
              <a:buFont typeface="Symbol" panose="05050102010706020507" pitchFamily="18" charset="2"/>
              <a:buChar char=""/>
              <a:defRPr/>
            </a:pPr>
            <a:r>
              <a:rPr kumimoji="0" lang="en-GB"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7"/>
              </a:rPr>
              <a:t>Organisers of Mass Gatherings</a:t>
            </a:r>
            <a:endParaRPr kumimoji="0" lang="en-GB"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822325" marR="540385" lvl="2" indent="-342900">
              <a:lnSpc>
                <a:spcPct val="100000"/>
              </a:lnSpc>
              <a:spcBef>
                <a:spcPts val="0"/>
              </a:spcBef>
              <a:buFont typeface="Symbol" panose="05050102010706020507" pitchFamily="18" charset="2"/>
              <a:buChar char=""/>
              <a:defRPr/>
            </a:pPr>
            <a:endParaRPr kumimoji="0" lang="en-GB"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65125" marR="540385" lvl="1" indent="-342900" algn="l" defTabSz="914400" rtl="0" eaLnBrk="1" fontAlgn="auto" latinLnBrk="0" hangingPunct="1">
              <a:lnSpc>
                <a:spcPct val="100000"/>
              </a:lnSpc>
              <a:spcBef>
                <a:spcPts val="0"/>
              </a:spcBef>
              <a:spcAft>
                <a:spcPts val="600"/>
              </a:spcAft>
              <a:buClr>
                <a:srgbClr val="007C91"/>
              </a:buClr>
              <a:buSzTx/>
              <a:buFont typeface="Symbol" panose="05050102010706020507" pitchFamily="18" charset="2"/>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lt"/>
                <a:cs typeface="Arial" panose="020B0604020202020204" pitchFamily="34" charset="0"/>
              </a:rPr>
              <a:t>Heat Health Alert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lt"/>
                <a:cs typeface="Arial" panose="020B0604020202020204" pitchFamily="34" charset="0"/>
                <a:hlinkClick r:id="rId8"/>
              </a:rPr>
              <a:t>Action Cards</a:t>
            </a:r>
            <a:endPar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lt"/>
              <a:cs typeface="Arial" panose="020B0604020202020204" pitchFamily="34" charset="0"/>
            </a:endParaRPr>
          </a:p>
          <a:p>
            <a:pPr marL="365125" marR="540385" lvl="1" indent="-342900" algn="l" defTabSz="914400" rtl="0" eaLnBrk="1" fontAlgn="auto" latinLnBrk="0" hangingPunct="1">
              <a:lnSpc>
                <a:spcPct val="100000"/>
              </a:lnSpc>
              <a:spcBef>
                <a:spcPts val="0"/>
              </a:spcBef>
              <a:spcAft>
                <a:spcPts val="600"/>
              </a:spcAft>
              <a:buClr>
                <a:srgbClr val="007C91"/>
              </a:buClr>
              <a:buSzTx/>
              <a:buFont typeface="Symbol" panose="05050102010706020507" pitchFamily="18" charset="2"/>
              <a:buChar char=""/>
              <a:tabLst/>
              <a:defRPr/>
            </a:pPr>
            <a:r>
              <a:rPr lang="en-GB" sz="2400" dirty="0">
                <a:hlinkClick r:id="rId9"/>
              </a:rPr>
              <a:t>Adverse Weather Health Plan (publishing.service.gov.uk)</a:t>
            </a:r>
            <a:endPar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lt"/>
              <a:cs typeface="Arial" panose="020B0604020202020204" pitchFamily="34" charset="0"/>
            </a:endParaRPr>
          </a:p>
        </p:txBody>
      </p:sp>
      <p:sp>
        <p:nvSpPr>
          <p:cNvPr id="4" name="Footer Placeholder 3">
            <a:extLst>
              <a:ext uri="{FF2B5EF4-FFF2-40B4-BE49-F238E27FC236}">
                <a16:creationId xmlns:a16="http://schemas.microsoft.com/office/drawing/2014/main" id="{63133236-AF1E-B841-5323-C30A072B115C}"/>
              </a:ext>
            </a:extLst>
          </p:cNvPr>
          <p:cNvSpPr>
            <a:spLocks noGrp="1"/>
          </p:cNvSpPr>
          <p:nvPr>
            <p:ph type="ftr" sz="quarter" idx="10"/>
          </p:nvPr>
        </p:nvSpPr>
        <p:spPr/>
        <p:txBody>
          <a:bodyPr/>
          <a:lstStyle/>
          <a:p>
            <a:endParaRPr lang="en-GB" sz="1400"/>
          </a:p>
        </p:txBody>
      </p:sp>
      <p:pic>
        <p:nvPicPr>
          <p:cNvPr id="8" name="Picture 7">
            <a:extLst>
              <a:ext uri="{FF2B5EF4-FFF2-40B4-BE49-F238E27FC236}">
                <a16:creationId xmlns:a16="http://schemas.microsoft.com/office/drawing/2014/main" id="{AB5455EE-5012-889F-3E6F-873A3EAF14A4}"/>
              </a:ext>
            </a:extLst>
          </p:cNvPr>
          <p:cNvPicPr>
            <a:picLocks noChangeAspect="1"/>
          </p:cNvPicPr>
          <p:nvPr/>
        </p:nvPicPr>
        <p:blipFill>
          <a:blip r:embed="rId10"/>
          <a:stretch>
            <a:fillRect/>
          </a:stretch>
        </p:blipFill>
        <p:spPr>
          <a:xfrm>
            <a:off x="7810500" y="1535230"/>
            <a:ext cx="3653080" cy="5148926"/>
          </a:xfrm>
          <a:prstGeom prst="rect">
            <a:avLst/>
          </a:prstGeom>
          <a:ln>
            <a:solidFill>
              <a:schemeClr val="accent1"/>
            </a:solidFill>
          </a:ln>
        </p:spPr>
      </p:pic>
    </p:spTree>
    <p:extLst>
      <p:ext uri="{BB962C8B-B14F-4D97-AF65-F5344CB8AC3E}">
        <p14:creationId xmlns:p14="http://schemas.microsoft.com/office/powerpoint/2010/main" val="27129267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KHSA Presentation template 16-9.potx" id="{FCCDE917-761C-8D46-810E-9C486E1425E5}" vid="{0BBDD5EF-1167-7B45-8C70-F265FAF40350}"/>
    </a:ext>
  </a:ext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KHSA Presentation template 16-9.potx" id="{FCCDE917-761C-8D46-810E-9C486E1425E5}" vid="{0BBDD5EF-1167-7B45-8C70-F265FAF4035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41487c3c-1700-4436-a219-4d4d8b23dc8d">
      <Terms xmlns="http://schemas.microsoft.com/office/infopath/2007/PartnerControls"/>
    </lcf76f155ced4ddcb4097134ff3c332f>
    <TaxCatchAll xmlns="f65ad3d8-3c7c-46b3-9125-5bfb0d010774"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B6C67B3A72EB74CB74D8E6F5E7A0631" ma:contentTypeVersion="16" ma:contentTypeDescription="Create a new document." ma:contentTypeScope="" ma:versionID="32f584361de7a48f918246a096bc8af5">
  <xsd:schema xmlns:xsd="http://www.w3.org/2001/XMLSchema" xmlns:xs="http://www.w3.org/2001/XMLSchema" xmlns:p="http://schemas.microsoft.com/office/2006/metadata/properties" xmlns:ns2="41487c3c-1700-4436-a219-4d4d8b23dc8d" xmlns:ns3="ef557a47-f257-422c-a33b-ca90798107f5" xmlns:ns4="f65ad3d8-3c7c-46b3-9125-5bfb0d010774" targetNamespace="http://schemas.microsoft.com/office/2006/metadata/properties" ma:root="true" ma:fieldsID="22737584dc0ddc01c473c9cc28cb8bfd" ns2:_="" ns3:_="" ns4:_="">
    <xsd:import namespace="41487c3c-1700-4436-a219-4d4d8b23dc8d"/>
    <xsd:import namespace="ef557a47-f257-422c-a33b-ca90798107f5"/>
    <xsd:import namespace="f65ad3d8-3c7c-46b3-9125-5bfb0d01077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Location"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487c3c-1700-4436-a219-4d4d8b23dc8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289f538-edf0-4bde-b084-18e01efd0e8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f557a47-f257-422c-a33b-ca90798107f5"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65ad3d8-3c7c-46b3-9125-5bfb0d010774"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a7e83724-2fb5-4fda-83a2-bcfc9feaa702}" ma:internalName="TaxCatchAll" ma:showField="CatchAllData" ma:web="ef557a47-f257-422c-a33b-ca90798107f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7107CFB-607C-47E6-9888-21710759BD44}">
  <ds:schemaRefs>
    <ds:schemaRef ds:uri="41487c3c-1700-4436-a219-4d4d8b23dc8d"/>
    <ds:schemaRef ds:uri="ef557a47-f257-422c-a33b-ca90798107f5"/>
    <ds:schemaRef ds:uri="f65ad3d8-3c7c-46b3-9125-5bfb0d01077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76CCFA1-28F9-4097-B7E2-AB18A4D06E40}">
  <ds:schemaRefs>
    <ds:schemaRef ds:uri="41487c3c-1700-4436-a219-4d4d8b23dc8d"/>
    <ds:schemaRef ds:uri="ef557a47-f257-422c-a33b-ca90798107f5"/>
    <ds:schemaRef ds:uri="f65ad3d8-3c7c-46b3-9125-5bfb0d01077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801D7CB-848F-4001-83A2-84039730C89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ukhsa-presentation-template-1</Template>
  <TotalTime>12604</TotalTime>
  <Words>1576</Words>
  <Application>Microsoft Office PowerPoint</Application>
  <PresentationFormat>Widescreen</PresentationFormat>
  <Paragraphs>129</Paragraphs>
  <Slides>13</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13</vt:i4>
      </vt:variant>
    </vt:vector>
  </HeadingPairs>
  <TitlesOfParts>
    <vt:vector size="20" baseType="lpstr">
      <vt:lpstr>Arial</vt:lpstr>
      <vt:lpstr>Calibri</vt:lpstr>
      <vt:lpstr>Calibri Light</vt:lpstr>
      <vt:lpstr>Courier New</vt:lpstr>
      <vt:lpstr>Symbol</vt:lpstr>
      <vt:lpstr>Office Theme</vt:lpstr>
      <vt:lpstr>3_Office Theme</vt:lpstr>
      <vt:lpstr>UKHSA: Protecting Health and Promoting Heat Resilience  20 November 2023, Parliamentary &amp; Scientific Committee </vt:lpstr>
      <vt:lpstr>UK Health Security Agency:  Extreme Events and Health Protection team</vt:lpstr>
      <vt:lpstr>Health effects of hot weather</vt:lpstr>
      <vt:lpstr>Factors increasing health risk from hot weather </vt:lpstr>
      <vt:lpstr>Deaths attributable to heat</vt:lpstr>
      <vt:lpstr>UKHSA’s response</vt:lpstr>
      <vt:lpstr>Key products </vt:lpstr>
      <vt:lpstr>Heat health alerts</vt:lpstr>
      <vt:lpstr>Guidance and evidence </vt:lpstr>
      <vt:lpstr>How we work with others</vt:lpstr>
      <vt:lpstr>Knowledge hub - under development</vt:lpstr>
      <vt:lpstr>What can you do?</vt:lpstr>
      <vt:lpstr>Thank you!  For more information on the AWHP: ExtremeEvents@ukhsa.gov.uk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Emer OConnell</dc:creator>
  <cp:lastModifiedBy>Carl Petrokofsky</cp:lastModifiedBy>
  <cp:revision>120</cp:revision>
  <cp:lastPrinted>2021-08-09T14:01:33Z</cp:lastPrinted>
  <dcterms:created xsi:type="dcterms:W3CDTF">2021-09-09T08:33:58Z</dcterms:created>
  <dcterms:modified xsi:type="dcterms:W3CDTF">2023-11-19T16:53:25Z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0x0101003B6C67B3A72EB74CB74D8E6F5E7A0631</vt:lpwstr>
  </property>
  <property fmtid="{D5CDD505-2E9C-101B-9397-08002B2CF9AE}" pid="3" name="MediaServiceImageTags">
    <vt:lpwstr/>
  </property>
</Properties>
</file>