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18"/>
  </p:notesMasterIdLst>
  <p:handoutMasterIdLst>
    <p:handoutMasterId r:id="rId19"/>
  </p:handoutMasterIdLst>
  <p:sldIdLst>
    <p:sldId id="273" r:id="rId2"/>
    <p:sldId id="271" r:id="rId3"/>
    <p:sldId id="339" r:id="rId4"/>
    <p:sldId id="337" r:id="rId5"/>
    <p:sldId id="330" r:id="rId6"/>
    <p:sldId id="329" r:id="rId7"/>
    <p:sldId id="331" r:id="rId8"/>
    <p:sldId id="338" r:id="rId9"/>
    <p:sldId id="324" r:id="rId10"/>
    <p:sldId id="325" r:id="rId11"/>
    <p:sldId id="335" r:id="rId12"/>
    <p:sldId id="336" r:id="rId13"/>
    <p:sldId id="264" r:id="rId14"/>
    <p:sldId id="340" r:id="rId15"/>
    <p:sldId id="332" r:id="rId16"/>
    <p:sldId id="334" r:id="rId17"/>
  </p:sldIdLst>
  <p:sldSz cx="12192000" cy="6858000"/>
  <p:notesSz cx="7086600" cy="86868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1DB8C0-4ECB-4110-97E7-DE1C50893282}">
          <p14:sldIdLst>
            <p14:sldId id="273"/>
            <p14:sldId id="271"/>
            <p14:sldId id="339"/>
            <p14:sldId id="337"/>
            <p14:sldId id="330"/>
            <p14:sldId id="329"/>
            <p14:sldId id="331"/>
            <p14:sldId id="338"/>
            <p14:sldId id="324"/>
            <p14:sldId id="325"/>
            <p14:sldId id="335"/>
            <p14:sldId id="336"/>
            <p14:sldId id="264"/>
          </p14:sldIdLst>
        </p14:section>
        <p14:section name="Appendix" id="{570908A8-E064-4569-8F20-DA3925BA6E77}">
          <p14:sldIdLst>
            <p14:sldId id="340"/>
            <p14:sldId id="332"/>
            <p14:sldId id="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223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95B45A-C052-9DA4-F191-689FFF5E5582}" name="Izabela Gajewska  Intertek" initials="IG" userId="S::izabela.gajewska@intertek.com::5e4d267a-47c6-4aba-8d72-b1823d9b169a" providerId="AD"/>
  <p188:author id="{C01DF5F5-6A55-8EB9-A5F3-B2CB4DB7A657}" name="Andy Duncan  Intertek" initials="ADI" userId="Andy Duncan  Intertek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572C"/>
    <a:srgbClr val="376092"/>
    <a:srgbClr val="75DBFF"/>
    <a:srgbClr val="1A3D68"/>
    <a:srgbClr val="00123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84" autoAdjust="0"/>
    <p:restoredTop sz="96283" autoAdjust="0"/>
  </p:normalViewPr>
  <p:slideViewPr>
    <p:cSldViewPr snapToGrid="0" snapToObjects="1">
      <p:cViewPr varScale="1">
        <p:scale>
          <a:sx n="70" d="100"/>
          <a:sy n="70" d="100"/>
        </p:scale>
        <p:origin x="942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14"/>
    </p:cViewPr>
  </p:sorterViewPr>
  <p:notesViewPr>
    <p:cSldViewPr snapToGrid="0" snapToObjects="1">
      <p:cViewPr varScale="1">
        <p:scale>
          <a:sx n="79" d="100"/>
          <a:sy n="79" d="100"/>
        </p:scale>
        <p:origin x="-3872" y="-112"/>
      </p:cViewPr>
      <p:guideLst>
        <p:guide orient="horz" pos="2736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920804198274543"/>
          <c:y val="0.30600880837853944"/>
          <c:w val="0.62057101651112856"/>
          <c:h val="0.55184939561499324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70:20:10 Learning and Development Model</c:v>
                </c:pt>
              </c:strCache>
            </c:strRef>
          </c:tx>
          <c:explosion val="7"/>
          <c:dPt>
            <c:idx val="0"/>
            <c:bubble3D val="0"/>
            <c:explosion val="2"/>
            <c:spPr>
              <a:solidFill>
                <a:srgbClr val="00B0F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F6C5-47E3-92AA-A0FB367CB559}"/>
              </c:ext>
            </c:extLst>
          </c:dPt>
          <c:dPt>
            <c:idx val="1"/>
            <c:bubble3D val="0"/>
            <c:explosion val="8"/>
            <c:spPr>
              <a:solidFill>
                <a:srgbClr val="0070C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F6C5-47E3-92AA-A0FB367CB559}"/>
              </c:ext>
            </c:extLst>
          </c:dPt>
          <c:dPt>
            <c:idx val="2"/>
            <c:bubble3D val="0"/>
            <c:explosion val="9"/>
            <c:spPr>
              <a:solidFill>
                <a:srgbClr val="1A3D68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F6C5-47E3-92AA-A0FB367CB559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dk1">
                      <a:tint val="98500"/>
                      <a:shade val="51000"/>
                      <a:satMod val="130000"/>
                    </a:schemeClr>
                  </a:gs>
                  <a:gs pos="80000">
                    <a:schemeClr val="dk1">
                      <a:tint val="98500"/>
                      <a:shade val="93000"/>
                      <a:satMod val="130000"/>
                    </a:schemeClr>
                  </a:gs>
                  <a:gs pos="100000">
                    <a:schemeClr val="dk1">
                      <a:tint val="985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F6C5-47E3-92AA-A0FB367CB559}"/>
              </c:ext>
            </c:extLst>
          </c:dPt>
          <c:dLbls>
            <c:dLbl>
              <c:idx val="0"/>
              <c:layout>
                <c:manualLayout>
                  <c:x val="5.017798968968E-2"/>
                  <c:y val="2.30790328914419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344E102-1CC6-40C4-A2BD-E3CF86852ABC}" type="CATEGORYNAME">
                      <a:rPr lang="en-US" sz="160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66BB3D6B-ADC9-41C8-879C-FF8A51ECF867}" type="PERCENTAGE">
                      <a:rPr lang="en-US" sz="16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47660745499791"/>
                      <c:h val="0.2382456073694743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6C5-47E3-92AA-A0FB367CB559}"/>
                </c:ext>
              </c:extLst>
            </c:dLbl>
            <c:dLbl>
              <c:idx val="1"/>
              <c:layout>
                <c:manualLayout>
                  <c:x val="2.3282631954517816E-3"/>
                  <c:y val="-0.1908049031550285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7E60703-B8EB-4FCC-A119-9283B4928485}" type="CATEGORYNAME">
                      <a:rPr lang="en-US" sz="160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rPr>
                      <a:t>
</a:t>
                    </a:r>
                    <a:fld id="{F3F2CD14-8771-4B82-A01C-36161C7DF81D}" type="PERCENTAGE">
                      <a:rPr lang="en-US" sz="1600" baseline="0" smtClean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sz="1600" baseline="0" dirty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257376756208649"/>
                      <c:h val="0.3028568552496128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6C5-47E3-92AA-A0FB367CB559}"/>
                </c:ext>
              </c:extLst>
            </c:dLbl>
            <c:dLbl>
              <c:idx val="2"/>
              <c:layout>
                <c:manualLayout>
                  <c:x val="0.12035286360284507"/>
                  <c:y val="-0.125327304549808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471D153-4A2B-472D-8641-24DE7B2E52A8}" type="CATEGORYNAME">
                      <a:rPr lang="en-US" sz="1600" b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sz="1600" b="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rPr>
                      <a:t>
</a:t>
                    </a:r>
                    <a:fld id="{AA2A0FB5-F43B-433F-A810-BE96EAB4A66C}" type="PERCENTAGE">
                      <a:rPr lang="en-US" sz="1600" b="0" baseline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sz="1600" b="0" baseline="0" dirty="0">
                      <a:solidFill>
                        <a:schemeClr val="tx1"/>
                      </a:solidFill>
                      <a:latin typeface="+mn-lt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64373807563703"/>
                      <c:h val="0.222534719733644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6C5-47E3-92AA-A0FB367CB5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Workplace Learning</c:v>
                </c:pt>
                <c:pt idx="1">
                  <c:v>Informal Learning</c:v>
                </c:pt>
                <c:pt idx="2">
                  <c:v>Formal Learning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6C5-47E3-92AA-A0FB367CB55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4FF079-E777-44CE-B6B0-F1320C23B320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E6FCC07-94E6-4B63-9CAA-DE5A3A9FBD65}">
      <dgm:prSet phldrT="[Text]" custT="1"/>
      <dgm:spPr>
        <a:blipFill rotWithShape="0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GB" sz="1600" b="1" dirty="0"/>
            <a:t>Water</a:t>
          </a:r>
        </a:p>
      </dgm:t>
    </dgm:pt>
    <dgm:pt modelId="{753C242B-8A06-4AF2-88DF-BE89114FACA1}" type="parTrans" cxnId="{26F30AD6-29BD-4A2C-A63C-46B1F6F0233D}">
      <dgm:prSet/>
      <dgm:spPr/>
      <dgm:t>
        <a:bodyPr/>
        <a:lstStyle/>
        <a:p>
          <a:endParaRPr lang="en-GB" sz="1600"/>
        </a:p>
      </dgm:t>
    </dgm:pt>
    <dgm:pt modelId="{950B7868-6B87-4EDF-B9D7-9FE35DD8E9A7}" type="sibTrans" cxnId="{26F30AD6-29BD-4A2C-A63C-46B1F6F0233D}">
      <dgm:prSet/>
      <dgm:spPr/>
      <dgm:t>
        <a:bodyPr/>
        <a:lstStyle/>
        <a:p>
          <a:endParaRPr lang="en-GB" sz="1600"/>
        </a:p>
      </dgm:t>
    </dgm:pt>
    <dgm:pt modelId="{C9590972-6A8E-4183-9DA4-D0F87A616C67}">
      <dgm:prSet phldrT="[Text]" custT="1"/>
      <dgm:spPr>
        <a:blipFill rotWithShape="0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GB" sz="1600" b="1" dirty="0"/>
            <a:t>Oxygen</a:t>
          </a:r>
        </a:p>
      </dgm:t>
    </dgm:pt>
    <dgm:pt modelId="{115F2137-992B-4DD9-A6B5-B88296D12B0F}" type="parTrans" cxnId="{826300AB-95D9-4A69-AA9C-B85510ED24C7}">
      <dgm:prSet/>
      <dgm:spPr/>
      <dgm:t>
        <a:bodyPr/>
        <a:lstStyle/>
        <a:p>
          <a:endParaRPr lang="en-GB" sz="1600"/>
        </a:p>
      </dgm:t>
    </dgm:pt>
    <dgm:pt modelId="{34824A2A-5B4D-4EF6-BE9E-CC4E39E3B510}" type="sibTrans" cxnId="{826300AB-95D9-4A69-AA9C-B85510ED24C7}">
      <dgm:prSet/>
      <dgm:spPr/>
      <dgm:t>
        <a:bodyPr/>
        <a:lstStyle/>
        <a:p>
          <a:endParaRPr lang="en-GB" sz="1600"/>
        </a:p>
      </dgm:t>
    </dgm:pt>
    <dgm:pt modelId="{639C6513-5B86-4395-AAA0-C6252AAC7223}">
      <dgm:prSet phldrT="[Text]" custT="1"/>
      <dgm:spPr>
        <a:blipFill rotWithShape="0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GB" sz="1600" b="1" dirty="0"/>
        </a:p>
        <a:p>
          <a:r>
            <a:rPr lang="en-GB" sz="1600" b="1" dirty="0"/>
            <a:t>Rust</a:t>
          </a:r>
        </a:p>
      </dgm:t>
    </dgm:pt>
    <dgm:pt modelId="{3EFDCC85-5ADC-4CBA-B3BF-6B50B520DEFD}" type="parTrans" cxnId="{A6FE4AB4-994B-4BBB-9BB0-AE1BC4391CE3}">
      <dgm:prSet/>
      <dgm:spPr/>
      <dgm:t>
        <a:bodyPr/>
        <a:lstStyle/>
        <a:p>
          <a:endParaRPr lang="en-GB" sz="1600"/>
        </a:p>
      </dgm:t>
    </dgm:pt>
    <dgm:pt modelId="{5F5FE1A6-87FC-466B-AE27-D34C893AAC3D}" type="sibTrans" cxnId="{A6FE4AB4-994B-4BBB-9BB0-AE1BC4391CE3}">
      <dgm:prSet/>
      <dgm:spPr/>
      <dgm:t>
        <a:bodyPr/>
        <a:lstStyle/>
        <a:p>
          <a:endParaRPr lang="en-GB" sz="1600"/>
        </a:p>
      </dgm:t>
    </dgm:pt>
    <dgm:pt modelId="{AD13B36A-A895-434C-93EC-8C58453C5AFB}">
      <dgm:prSet phldrT="[Text]" custT="1"/>
      <dgm:spPr>
        <a:blipFill rotWithShape="0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r>
            <a:rPr lang="en-GB" sz="1600" b="1" dirty="0"/>
            <a:t>Metal</a:t>
          </a:r>
        </a:p>
      </dgm:t>
    </dgm:pt>
    <dgm:pt modelId="{C72435C1-2650-4F7D-B8EB-AFD6C611CEBF}" type="sibTrans" cxnId="{CA2D4FFC-87EB-4C73-9674-CC5DA5B242CF}">
      <dgm:prSet/>
      <dgm:spPr/>
      <dgm:t>
        <a:bodyPr/>
        <a:lstStyle/>
        <a:p>
          <a:endParaRPr lang="en-GB" sz="1600"/>
        </a:p>
      </dgm:t>
    </dgm:pt>
    <dgm:pt modelId="{EAC9AE5F-DDB2-4B49-A231-2865AF3BE110}" type="parTrans" cxnId="{CA2D4FFC-87EB-4C73-9674-CC5DA5B242CF}">
      <dgm:prSet/>
      <dgm:spPr/>
      <dgm:t>
        <a:bodyPr/>
        <a:lstStyle/>
        <a:p>
          <a:endParaRPr lang="en-GB" sz="1600"/>
        </a:p>
      </dgm:t>
    </dgm:pt>
    <dgm:pt modelId="{FFF8403A-6CFB-47F6-868D-41C96FE21C68}" type="pres">
      <dgm:prSet presAssocID="{CD4FF079-E777-44CE-B6B0-F1320C23B320}" presName="compositeShape" presStyleCnt="0">
        <dgm:presLayoutVars>
          <dgm:chMax val="9"/>
          <dgm:dir/>
          <dgm:resizeHandles val="exact"/>
        </dgm:presLayoutVars>
      </dgm:prSet>
      <dgm:spPr/>
    </dgm:pt>
    <dgm:pt modelId="{03713433-C44F-4A38-929F-76762FF49AA2}" type="pres">
      <dgm:prSet presAssocID="{CD4FF079-E777-44CE-B6B0-F1320C23B320}" presName="triangle1" presStyleLbl="node1" presStyleIdx="0" presStyleCnt="4">
        <dgm:presLayoutVars>
          <dgm:bulletEnabled val="1"/>
        </dgm:presLayoutVars>
      </dgm:prSet>
      <dgm:spPr/>
    </dgm:pt>
    <dgm:pt modelId="{CA974A1F-E0E8-4FAC-9558-CF167264C3BF}" type="pres">
      <dgm:prSet presAssocID="{CD4FF079-E777-44CE-B6B0-F1320C23B320}" presName="triangle2" presStyleLbl="node1" presStyleIdx="1" presStyleCnt="4">
        <dgm:presLayoutVars>
          <dgm:bulletEnabled val="1"/>
        </dgm:presLayoutVars>
      </dgm:prSet>
      <dgm:spPr/>
    </dgm:pt>
    <dgm:pt modelId="{F649418C-A2AB-4E14-BC2F-DF5347A3AD85}" type="pres">
      <dgm:prSet presAssocID="{CD4FF079-E777-44CE-B6B0-F1320C23B320}" presName="triangle3" presStyleLbl="node1" presStyleIdx="2" presStyleCnt="4">
        <dgm:presLayoutVars>
          <dgm:bulletEnabled val="1"/>
        </dgm:presLayoutVars>
      </dgm:prSet>
      <dgm:spPr/>
    </dgm:pt>
    <dgm:pt modelId="{86C0E2B2-C34A-4F4D-850B-36CE74613D40}" type="pres">
      <dgm:prSet presAssocID="{CD4FF079-E777-44CE-B6B0-F1320C23B320}" presName="triangle4" presStyleLbl="node1" presStyleIdx="3" presStyleCnt="4" custLinFactNeighborX="-721">
        <dgm:presLayoutVars>
          <dgm:bulletEnabled val="1"/>
        </dgm:presLayoutVars>
      </dgm:prSet>
      <dgm:spPr/>
    </dgm:pt>
  </dgm:ptLst>
  <dgm:cxnLst>
    <dgm:cxn modelId="{FEA15856-5C76-4D35-AF0D-9AB66EEE0D15}" type="presOf" srcId="{C9590972-6A8E-4183-9DA4-D0F87A616C67}" destId="{CA974A1F-E0E8-4FAC-9558-CF167264C3BF}" srcOrd="0" destOrd="0" presId="urn:microsoft.com/office/officeart/2005/8/layout/pyramid4"/>
    <dgm:cxn modelId="{0DB3D277-4A73-4690-9771-5FF7040F1F32}" type="presOf" srcId="{AD13B36A-A895-434C-93EC-8C58453C5AFB}" destId="{86C0E2B2-C34A-4F4D-850B-36CE74613D40}" srcOrd="0" destOrd="0" presId="urn:microsoft.com/office/officeart/2005/8/layout/pyramid4"/>
    <dgm:cxn modelId="{1C4F789E-99E3-4C0A-8952-63F979AC2FF3}" type="presOf" srcId="{CD4FF079-E777-44CE-B6B0-F1320C23B320}" destId="{FFF8403A-6CFB-47F6-868D-41C96FE21C68}" srcOrd="0" destOrd="0" presId="urn:microsoft.com/office/officeart/2005/8/layout/pyramid4"/>
    <dgm:cxn modelId="{826300AB-95D9-4A69-AA9C-B85510ED24C7}" srcId="{CD4FF079-E777-44CE-B6B0-F1320C23B320}" destId="{C9590972-6A8E-4183-9DA4-D0F87A616C67}" srcOrd="1" destOrd="0" parTransId="{115F2137-992B-4DD9-A6B5-B88296D12B0F}" sibTransId="{34824A2A-5B4D-4EF6-BE9E-CC4E39E3B510}"/>
    <dgm:cxn modelId="{A6FE4AB4-994B-4BBB-9BB0-AE1BC4391CE3}" srcId="{CD4FF079-E777-44CE-B6B0-F1320C23B320}" destId="{639C6513-5B86-4395-AAA0-C6252AAC7223}" srcOrd="2" destOrd="0" parTransId="{3EFDCC85-5ADC-4CBA-B3BF-6B50B520DEFD}" sibTransId="{5F5FE1A6-87FC-466B-AE27-D34C893AAC3D}"/>
    <dgm:cxn modelId="{CBF976BD-66D2-49D3-BC6B-39B1DE293FEF}" type="presOf" srcId="{639C6513-5B86-4395-AAA0-C6252AAC7223}" destId="{F649418C-A2AB-4E14-BC2F-DF5347A3AD85}" srcOrd="0" destOrd="0" presId="urn:microsoft.com/office/officeart/2005/8/layout/pyramid4"/>
    <dgm:cxn modelId="{CC67F8D2-E979-4F9E-8C52-368CFAD730D6}" type="presOf" srcId="{1E6FCC07-94E6-4B63-9CAA-DE5A3A9FBD65}" destId="{03713433-C44F-4A38-929F-76762FF49AA2}" srcOrd="0" destOrd="0" presId="urn:microsoft.com/office/officeart/2005/8/layout/pyramid4"/>
    <dgm:cxn modelId="{26F30AD6-29BD-4A2C-A63C-46B1F6F0233D}" srcId="{CD4FF079-E777-44CE-B6B0-F1320C23B320}" destId="{1E6FCC07-94E6-4B63-9CAA-DE5A3A9FBD65}" srcOrd="0" destOrd="0" parTransId="{753C242B-8A06-4AF2-88DF-BE89114FACA1}" sibTransId="{950B7868-6B87-4EDF-B9D7-9FE35DD8E9A7}"/>
    <dgm:cxn modelId="{CA2D4FFC-87EB-4C73-9674-CC5DA5B242CF}" srcId="{CD4FF079-E777-44CE-B6B0-F1320C23B320}" destId="{AD13B36A-A895-434C-93EC-8C58453C5AFB}" srcOrd="3" destOrd="0" parTransId="{EAC9AE5F-DDB2-4B49-A231-2865AF3BE110}" sibTransId="{C72435C1-2650-4F7D-B8EB-AFD6C611CEBF}"/>
    <dgm:cxn modelId="{980AD01A-4670-4C55-9759-BC4B4D3D0172}" type="presParOf" srcId="{FFF8403A-6CFB-47F6-868D-41C96FE21C68}" destId="{03713433-C44F-4A38-929F-76762FF49AA2}" srcOrd="0" destOrd="0" presId="urn:microsoft.com/office/officeart/2005/8/layout/pyramid4"/>
    <dgm:cxn modelId="{370839E3-35BC-45A0-B480-DC979122620D}" type="presParOf" srcId="{FFF8403A-6CFB-47F6-868D-41C96FE21C68}" destId="{CA974A1F-E0E8-4FAC-9558-CF167264C3BF}" srcOrd="1" destOrd="0" presId="urn:microsoft.com/office/officeart/2005/8/layout/pyramid4"/>
    <dgm:cxn modelId="{2846F200-D0FB-49D9-B500-338AC6FB8ED2}" type="presParOf" srcId="{FFF8403A-6CFB-47F6-868D-41C96FE21C68}" destId="{F649418C-A2AB-4E14-BC2F-DF5347A3AD85}" srcOrd="2" destOrd="0" presId="urn:microsoft.com/office/officeart/2005/8/layout/pyramid4"/>
    <dgm:cxn modelId="{39AEB587-20EC-426D-BDB7-6B4C9C44868A}" type="presParOf" srcId="{FFF8403A-6CFB-47F6-868D-41C96FE21C68}" destId="{86C0E2B2-C34A-4F4D-850B-36CE74613D40}" srcOrd="3" destOrd="0" presId="urn:microsoft.com/office/officeart/2005/8/layout/pyramid4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5246A3-B888-47E9-80BB-6B0140AAD3C9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BE6B2C9B-C17E-4C2C-81CA-32B302EDCEB2}">
      <dgm:prSet phldrT="[Text]" custT="1"/>
      <dgm:spPr>
        <a:solidFill>
          <a:srgbClr val="00B0F0"/>
        </a:solidFill>
        <a:ln>
          <a:noFill/>
        </a:ln>
      </dgm:spPr>
      <dgm:t>
        <a:bodyPr/>
        <a:lstStyle/>
        <a:p>
          <a:pPr>
            <a:buClr>
              <a:schemeClr val="accent1"/>
            </a:buClr>
          </a:pPr>
          <a:r>
            <a:rPr lang="en-US" sz="2000" b="1" dirty="0"/>
            <a:t>Annual cost of corrosion in UK</a:t>
          </a:r>
          <a:endParaRPr lang="en-GB" sz="2000" dirty="0"/>
        </a:p>
      </dgm:t>
    </dgm:pt>
    <dgm:pt modelId="{3D603C0C-B27C-462C-AF31-CF7FE15377F3}" type="parTrans" cxnId="{4433700D-0F4C-4684-85A6-712FE3C47C71}">
      <dgm:prSet/>
      <dgm:spPr/>
      <dgm:t>
        <a:bodyPr/>
        <a:lstStyle/>
        <a:p>
          <a:endParaRPr lang="en-GB"/>
        </a:p>
      </dgm:t>
    </dgm:pt>
    <dgm:pt modelId="{E6E2803A-9C92-411C-ABAC-BD35648D675D}" type="sibTrans" cxnId="{4433700D-0F4C-4684-85A6-712FE3C47C71}">
      <dgm:prSet/>
      <dgm:spPr>
        <a:noFill/>
      </dgm:spPr>
      <dgm:t>
        <a:bodyPr/>
        <a:lstStyle/>
        <a:p>
          <a:endParaRPr lang="en-GB" dirty="0"/>
        </a:p>
      </dgm:t>
    </dgm:pt>
    <dgm:pt modelId="{26B71A68-89D4-40F8-9204-9414D0F0D954}">
      <dgm:prSet phldrT="[Text]" custT="1"/>
      <dgm:spPr>
        <a:solidFill>
          <a:srgbClr val="0070C0"/>
        </a:solidFill>
        <a:ln>
          <a:noFill/>
        </a:ln>
      </dgm:spPr>
      <dgm:t>
        <a:bodyPr/>
        <a:lstStyle/>
        <a:p>
          <a:pPr>
            <a:buClr>
              <a:schemeClr val="accent1"/>
            </a:buClr>
          </a:pPr>
          <a:r>
            <a:rPr lang="en-US" sz="2000" b="1" dirty="0"/>
            <a:t>Annual budget                    for UK education</a:t>
          </a:r>
          <a:endParaRPr lang="en-GB" sz="2000" dirty="0"/>
        </a:p>
      </dgm:t>
    </dgm:pt>
    <dgm:pt modelId="{2A198611-A8FD-442B-BE3B-CFF972767436}" type="parTrans" cxnId="{0E2F3F7F-B64E-48AA-B328-F7753CC1697A}">
      <dgm:prSet/>
      <dgm:spPr/>
      <dgm:t>
        <a:bodyPr/>
        <a:lstStyle/>
        <a:p>
          <a:endParaRPr lang="en-GB"/>
        </a:p>
      </dgm:t>
    </dgm:pt>
    <dgm:pt modelId="{D70EE887-B07E-4C02-8CD0-15DF05E2444C}" type="sibTrans" cxnId="{0E2F3F7F-B64E-48AA-B328-F7753CC1697A}">
      <dgm:prSet/>
      <dgm:spPr/>
      <dgm:t>
        <a:bodyPr/>
        <a:lstStyle/>
        <a:p>
          <a:endParaRPr lang="en-GB"/>
        </a:p>
      </dgm:t>
    </dgm:pt>
    <dgm:pt modelId="{D4012046-C49F-4A72-88F6-1BC8399BEAA2}" type="pres">
      <dgm:prSet presAssocID="{E75246A3-B888-47E9-80BB-6B0140AAD3C9}" presName="linearFlow" presStyleCnt="0">
        <dgm:presLayoutVars>
          <dgm:dir/>
          <dgm:resizeHandles val="exact"/>
        </dgm:presLayoutVars>
      </dgm:prSet>
      <dgm:spPr/>
    </dgm:pt>
    <dgm:pt modelId="{8E3BAE1B-E868-4D24-AFD7-191D3147FEF8}" type="pres">
      <dgm:prSet presAssocID="{BE6B2C9B-C17E-4C2C-81CA-32B302EDCEB2}" presName="node" presStyleLbl="node1" presStyleIdx="0" presStyleCnt="2" custScaleX="163837" custScaleY="41828">
        <dgm:presLayoutVars>
          <dgm:bulletEnabled val="1"/>
        </dgm:presLayoutVars>
      </dgm:prSet>
      <dgm:spPr>
        <a:prstGeom prst="rect">
          <a:avLst/>
        </a:prstGeom>
      </dgm:spPr>
    </dgm:pt>
    <dgm:pt modelId="{40EFCDEC-1E07-490C-9CF9-78F62042E9A0}" type="pres">
      <dgm:prSet presAssocID="{E6E2803A-9C92-411C-ABAC-BD35648D675D}" presName="spacerL" presStyleCnt="0"/>
      <dgm:spPr/>
    </dgm:pt>
    <dgm:pt modelId="{4121AEF7-FAE1-4270-84F1-E1F0A4AC3A51}" type="pres">
      <dgm:prSet presAssocID="{E6E2803A-9C92-411C-ABAC-BD35648D675D}" presName="sibTrans" presStyleLbl="sibTrans2D1" presStyleIdx="0" presStyleCnt="1" custFlipHor="0" custScaleX="38671" custScaleY="16591"/>
      <dgm:spPr>
        <a:prstGeom prst="mathEqual">
          <a:avLst/>
        </a:prstGeom>
      </dgm:spPr>
    </dgm:pt>
    <dgm:pt modelId="{57C246EC-655C-4192-A71D-06D87D79052B}" type="pres">
      <dgm:prSet presAssocID="{E6E2803A-9C92-411C-ABAC-BD35648D675D}" presName="spacerR" presStyleCnt="0"/>
      <dgm:spPr/>
    </dgm:pt>
    <dgm:pt modelId="{E493E74E-4E65-4C8D-AB6F-56D261A70EC6}" type="pres">
      <dgm:prSet presAssocID="{26B71A68-89D4-40F8-9204-9414D0F0D954}" presName="node" presStyleLbl="node1" presStyleIdx="1" presStyleCnt="2" custScaleX="185183" custScaleY="42308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4433700D-0F4C-4684-85A6-712FE3C47C71}" srcId="{E75246A3-B888-47E9-80BB-6B0140AAD3C9}" destId="{BE6B2C9B-C17E-4C2C-81CA-32B302EDCEB2}" srcOrd="0" destOrd="0" parTransId="{3D603C0C-B27C-462C-AF31-CF7FE15377F3}" sibTransId="{E6E2803A-9C92-411C-ABAC-BD35648D675D}"/>
    <dgm:cxn modelId="{E197925F-72B2-4FDB-9A2F-0B493FDE59D1}" type="presOf" srcId="{E6E2803A-9C92-411C-ABAC-BD35648D675D}" destId="{4121AEF7-FAE1-4270-84F1-E1F0A4AC3A51}" srcOrd="0" destOrd="0" presId="urn:microsoft.com/office/officeart/2005/8/layout/equation1"/>
    <dgm:cxn modelId="{0E2F3F7F-B64E-48AA-B328-F7753CC1697A}" srcId="{E75246A3-B888-47E9-80BB-6B0140AAD3C9}" destId="{26B71A68-89D4-40F8-9204-9414D0F0D954}" srcOrd="1" destOrd="0" parTransId="{2A198611-A8FD-442B-BE3B-CFF972767436}" sibTransId="{D70EE887-B07E-4C02-8CD0-15DF05E2444C}"/>
    <dgm:cxn modelId="{0A89198C-BD6D-4FDB-98E3-866A6B4841F4}" type="presOf" srcId="{BE6B2C9B-C17E-4C2C-81CA-32B302EDCEB2}" destId="{8E3BAE1B-E868-4D24-AFD7-191D3147FEF8}" srcOrd="0" destOrd="0" presId="urn:microsoft.com/office/officeart/2005/8/layout/equation1"/>
    <dgm:cxn modelId="{6B86EF9A-FC83-4774-AFE3-405903754BE9}" type="presOf" srcId="{26B71A68-89D4-40F8-9204-9414D0F0D954}" destId="{E493E74E-4E65-4C8D-AB6F-56D261A70EC6}" srcOrd="0" destOrd="0" presId="urn:microsoft.com/office/officeart/2005/8/layout/equation1"/>
    <dgm:cxn modelId="{E449B0D2-7D4C-4372-8690-D02F23C5D0E9}" type="presOf" srcId="{E75246A3-B888-47E9-80BB-6B0140AAD3C9}" destId="{D4012046-C49F-4A72-88F6-1BC8399BEAA2}" srcOrd="0" destOrd="0" presId="urn:microsoft.com/office/officeart/2005/8/layout/equation1"/>
    <dgm:cxn modelId="{7122ABDC-5977-4948-9E74-0C0D07757EDD}" type="presParOf" srcId="{D4012046-C49F-4A72-88F6-1BC8399BEAA2}" destId="{8E3BAE1B-E868-4D24-AFD7-191D3147FEF8}" srcOrd="0" destOrd="0" presId="urn:microsoft.com/office/officeart/2005/8/layout/equation1"/>
    <dgm:cxn modelId="{C3FF9944-C17E-41A2-9837-36E0F46DF067}" type="presParOf" srcId="{D4012046-C49F-4A72-88F6-1BC8399BEAA2}" destId="{40EFCDEC-1E07-490C-9CF9-78F62042E9A0}" srcOrd="1" destOrd="0" presId="urn:microsoft.com/office/officeart/2005/8/layout/equation1"/>
    <dgm:cxn modelId="{1D940B44-F0C8-47E2-A14D-9C2FC4093CD8}" type="presParOf" srcId="{D4012046-C49F-4A72-88F6-1BC8399BEAA2}" destId="{4121AEF7-FAE1-4270-84F1-E1F0A4AC3A51}" srcOrd="2" destOrd="0" presId="urn:microsoft.com/office/officeart/2005/8/layout/equation1"/>
    <dgm:cxn modelId="{01FD0636-4749-4285-AF93-D3BFAD35F944}" type="presParOf" srcId="{D4012046-C49F-4A72-88F6-1BC8399BEAA2}" destId="{57C246EC-655C-4192-A71D-06D87D79052B}" srcOrd="3" destOrd="0" presId="urn:microsoft.com/office/officeart/2005/8/layout/equation1"/>
    <dgm:cxn modelId="{BD60A836-F75D-47B8-8E23-5E278C174955}" type="presParOf" srcId="{D4012046-C49F-4A72-88F6-1BC8399BEAA2}" destId="{E493E74E-4E65-4C8D-AB6F-56D261A70EC6}" srcOrd="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A4AEFE-92F4-4C13-84D9-F75CEB8A0EB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40E6D54-6311-4AEA-BEF6-A1B89E237B3A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00B0F0"/>
        </a:solidFill>
        <a:ln>
          <a:noFill/>
        </a:ln>
      </dgm:spPr>
      <dgm:t>
        <a:bodyPr vert="horz" rtlCol="0" anchor="ctr"/>
        <a:lstStyle/>
        <a:p>
          <a:pPr marL="0" algn="l" defTabSz="457200" rtl="0" eaLnBrk="1" latinLnBrk="0" hangingPunct="1"/>
          <a:endParaRPr lang="en-GB" sz="1800" kern="1200" dirty="0">
            <a:solidFill>
              <a:schemeClr val="tx1"/>
            </a:solidFill>
            <a:latin typeface="Calibri"/>
            <a:ea typeface="+mn-lt"/>
            <a:cs typeface="Calibri"/>
          </a:endParaRPr>
        </a:p>
        <a:p>
          <a:pPr marL="0" algn="l" defTabSz="457200" rtl="0" eaLnBrk="1" latinLnBrk="0" hangingPunct="1"/>
          <a:endParaRPr lang="en-GB" sz="1800" kern="1200" dirty="0">
            <a:solidFill>
              <a:schemeClr val="tx1"/>
            </a:solidFill>
            <a:latin typeface="Calibri"/>
            <a:ea typeface="+mn-lt"/>
            <a:cs typeface="Calibri"/>
          </a:endParaRPr>
        </a:p>
        <a:p>
          <a:pPr marL="0" algn="l" defTabSz="457200" rtl="0" eaLnBrk="1" latinLnBrk="0" hangingPunct="1"/>
          <a:endParaRPr lang="en-GB" sz="1800" kern="1200" dirty="0">
            <a:solidFill>
              <a:schemeClr val="tx1"/>
            </a:solidFill>
            <a:latin typeface="Calibri"/>
            <a:ea typeface="+mn-lt"/>
            <a:cs typeface="Calibri"/>
          </a:endParaRPr>
        </a:p>
        <a:p>
          <a:pPr marL="0" algn="l" defTabSz="457200" rtl="0" eaLnBrk="1" latinLnBrk="0" hangingPunct="1"/>
          <a:endParaRPr lang="en-GB" sz="1800" kern="1200" dirty="0">
            <a:solidFill>
              <a:schemeClr val="tx1"/>
            </a:solidFill>
            <a:latin typeface="Calibri"/>
            <a:ea typeface="+mn-lt"/>
            <a:cs typeface="Calibri"/>
          </a:endParaRPr>
        </a:p>
      </dgm:t>
    </dgm:pt>
    <dgm:pt modelId="{333F92D2-3E8C-4BE7-8A38-091C23569B7A}" type="parTrans" cxnId="{CA27D4AF-7C4E-47F2-BEC4-F8DF8A886D78}">
      <dgm:prSet/>
      <dgm:spPr/>
      <dgm:t>
        <a:bodyPr/>
        <a:lstStyle/>
        <a:p>
          <a:endParaRPr lang="en-GB"/>
        </a:p>
      </dgm:t>
    </dgm:pt>
    <dgm:pt modelId="{B5D32845-232D-489F-B0F9-2F45E0B18276}" type="sibTrans" cxnId="{CA27D4AF-7C4E-47F2-BEC4-F8DF8A886D78}">
      <dgm:prSet/>
      <dgm:spPr/>
      <dgm:t>
        <a:bodyPr/>
        <a:lstStyle/>
        <a:p>
          <a:endParaRPr lang="en-GB"/>
        </a:p>
      </dgm:t>
    </dgm:pt>
    <dgm:pt modelId="{86CCC683-D44B-48B8-BDC8-1B479CB8EA49}">
      <dgm:prSet phldrT="[Text]" custT="1"/>
      <dgm:spPr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en-GB" sz="1600" kern="1200" dirty="0"/>
            <a:t>Projects</a:t>
          </a:r>
        </a:p>
      </dgm:t>
    </dgm:pt>
    <dgm:pt modelId="{1AE5657D-904D-4C23-91BD-8360908B471C}" type="parTrans" cxnId="{3C2FF63D-A849-4E61-9634-339C6C426D2B}">
      <dgm:prSet/>
      <dgm:spPr/>
      <dgm:t>
        <a:bodyPr/>
        <a:lstStyle/>
        <a:p>
          <a:endParaRPr lang="en-GB"/>
        </a:p>
      </dgm:t>
    </dgm:pt>
    <dgm:pt modelId="{D71660D5-1D10-4BDD-B956-8838A7552E79}" type="sibTrans" cxnId="{3C2FF63D-A849-4E61-9634-339C6C426D2B}">
      <dgm:prSet/>
      <dgm:spPr/>
      <dgm:t>
        <a:bodyPr/>
        <a:lstStyle/>
        <a:p>
          <a:endParaRPr lang="en-GB"/>
        </a:p>
      </dgm:t>
    </dgm:pt>
    <dgm:pt modelId="{0DF576F8-667B-4A46-8C69-C05BD04CA46E}">
      <dgm:prSet phldrT="[Text]" custT="1"/>
      <dgm:spPr>
        <a:ln>
          <a:noFill/>
        </a:ln>
      </dgm:spPr>
      <dgm:t>
        <a:bodyPr/>
        <a:lstStyle/>
        <a:p>
          <a:r>
            <a:rPr lang="en-GB" sz="1600" dirty="0"/>
            <a:t>Mentoring</a:t>
          </a:r>
        </a:p>
      </dgm:t>
    </dgm:pt>
    <dgm:pt modelId="{3B834CB8-7AD8-46A4-91DC-7380DD454906}" type="parTrans" cxnId="{0F708664-6F3A-466B-A1E4-3762CF91FB82}">
      <dgm:prSet/>
      <dgm:spPr/>
      <dgm:t>
        <a:bodyPr/>
        <a:lstStyle/>
        <a:p>
          <a:endParaRPr lang="en-GB"/>
        </a:p>
      </dgm:t>
    </dgm:pt>
    <dgm:pt modelId="{4C43EC68-5A22-4841-B5D5-273B407B37CA}" type="sibTrans" cxnId="{0F708664-6F3A-466B-A1E4-3762CF91FB82}">
      <dgm:prSet/>
      <dgm:spPr/>
      <dgm:t>
        <a:bodyPr/>
        <a:lstStyle/>
        <a:p>
          <a:endParaRPr lang="en-GB"/>
        </a:p>
      </dgm:t>
    </dgm:pt>
    <dgm:pt modelId="{5673C2C7-F8BE-4E8B-9860-E0EBB9A6EFCD}">
      <dgm:prSet phldrT="[Text]" phldr="1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1A3D68"/>
        </a:solidFill>
        <a:ln>
          <a:noFill/>
        </a:ln>
      </dgm:spPr>
      <dgm:t>
        <a:bodyPr spcFirstLastPara="0" vert="horz" wrap="square" lIns="68580" tIns="34290" rIns="68580" bIns="3429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prstClr val="black"/>
            </a:solidFill>
            <a:latin typeface="Calibri"/>
            <a:ea typeface="Arial"/>
            <a:cs typeface="Calibri"/>
          </a:endParaRPr>
        </a:p>
      </dgm:t>
    </dgm:pt>
    <dgm:pt modelId="{EDC73FBB-FFBB-4B55-A875-250519EB147D}" type="parTrans" cxnId="{0E11BEE2-2192-4098-A0FF-5D3366EA946D}">
      <dgm:prSet/>
      <dgm:spPr/>
      <dgm:t>
        <a:bodyPr/>
        <a:lstStyle/>
        <a:p>
          <a:endParaRPr lang="en-GB"/>
        </a:p>
      </dgm:t>
    </dgm:pt>
    <dgm:pt modelId="{D2D3E2B2-82AA-467B-A616-B1710ACB6C11}" type="sibTrans" cxnId="{0E11BEE2-2192-4098-A0FF-5D3366EA946D}">
      <dgm:prSet/>
      <dgm:spPr/>
      <dgm:t>
        <a:bodyPr/>
        <a:lstStyle/>
        <a:p>
          <a:endParaRPr lang="en-GB"/>
        </a:p>
      </dgm:t>
    </dgm:pt>
    <dgm:pt modelId="{88F6B8D8-E3DD-4DCD-8732-5F30580AEBF0}">
      <dgm:prSet phldrT="[Text]" custT="1"/>
      <dgm:spPr>
        <a:ln>
          <a:noFill/>
        </a:ln>
      </dgm:spPr>
      <dgm:t>
        <a:bodyPr/>
        <a:lstStyle/>
        <a:p>
          <a:r>
            <a:rPr lang="en-GB" sz="1600" dirty="0"/>
            <a:t>Technical books</a:t>
          </a:r>
        </a:p>
      </dgm:t>
    </dgm:pt>
    <dgm:pt modelId="{ABDD3BA4-AD30-45D5-A1FB-1A70BBF6A9D4}" type="parTrans" cxnId="{242F19EC-36D8-44E0-AE53-BBACA6BFE1C0}">
      <dgm:prSet/>
      <dgm:spPr/>
      <dgm:t>
        <a:bodyPr/>
        <a:lstStyle/>
        <a:p>
          <a:endParaRPr lang="en-GB"/>
        </a:p>
      </dgm:t>
    </dgm:pt>
    <dgm:pt modelId="{AEF1BE1D-A5F8-4708-9ED3-EBDD9BFED1CD}" type="sibTrans" cxnId="{242F19EC-36D8-44E0-AE53-BBACA6BFE1C0}">
      <dgm:prSet/>
      <dgm:spPr/>
      <dgm:t>
        <a:bodyPr/>
        <a:lstStyle/>
        <a:p>
          <a:endParaRPr lang="en-GB"/>
        </a:p>
      </dgm:t>
    </dgm:pt>
    <dgm:pt modelId="{D9A9CE9A-7CB1-4C74-9595-FF8AEE88AA60}">
      <dgm:prSet phldrT="[Text]" custT="1"/>
      <dgm:spPr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en-GB" sz="1600" kern="1200" dirty="0"/>
            <a:t>Work </a:t>
          </a:r>
          <a:r>
            <a:rPr lang="en-GB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+mn-ea"/>
              <a:cs typeface="+mn-cs"/>
            </a:rPr>
            <a:t>meetings</a:t>
          </a:r>
        </a:p>
      </dgm:t>
    </dgm:pt>
    <dgm:pt modelId="{C5806375-E790-4AC7-A497-47CC98798B9B}" type="sibTrans" cxnId="{01FE162B-A2E1-489E-84C5-1228B5D967EF}">
      <dgm:prSet/>
      <dgm:spPr/>
      <dgm:t>
        <a:bodyPr/>
        <a:lstStyle/>
        <a:p>
          <a:endParaRPr lang="en-GB"/>
        </a:p>
      </dgm:t>
    </dgm:pt>
    <dgm:pt modelId="{EFE3B0E5-CB02-4A27-BF8B-9AB604A38B92}" type="parTrans" cxnId="{01FE162B-A2E1-489E-84C5-1228B5D967EF}">
      <dgm:prSet/>
      <dgm:spPr/>
      <dgm:t>
        <a:bodyPr/>
        <a:lstStyle/>
        <a:p>
          <a:endParaRPr lang="en-GB"/>
        </a:p>
      </dgm:t>
    </dgm:pt>
    <dgm:pt modelId="{261A7BE2-2D72-430A-94C2-E3171FC1755B}">
      <dgm:prSet custT="1"/>
      <dgm:spPr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en-GB" sz="1600" kern="1200" dirty="0"/>
            <a:t>Taking notes</a:t>
          </a:r>
        </a:p>
      </dgm:t>
    </dgm:pt>
    <dgm:pt modelId="{6C834EA7-8AF8-4642-9096-DA0190E45242}" type="parTrans" cxnId="{FEBEA6D1-ABCB-49EB-807B-3D321A8B2CE6}">
      <dgm:prSet/>
      <dgm:spPr/>
      <dgm:t>
        <a:bodyPr/>
        <a:lstStyle/>
        <a:p>
          <a:endParaRPr lang="en-GB"/>
        </a:p>
      </dgm:t>
    </dgm:pt>
    <dgm:pt modelId="{73EC396A-C128-4C18-98C9-B4950E195570}" type="sibTrans" cxnId="{FEBEA6D1-ABCB-49EB-807B-3D321A8B2CE6}">
      <dgm:prSet/>
      <dgm:spPr/>
      <dgm:t>
        <a:bodyPr/>
        <a:lstStyle/>
        <a:p>
          <a:endParaRPr lang="en-GB"/>
        </a:p>
      </dgm:t>
    </dgm:pt>
    <dgm:pt modelId="{151D8E64-E1ED-46F7-9F25-FBB4871BED75}">
      <dgm:prSet custT="1"/>
      <dgm:spPr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r>
            <a:rPr lang="en-GB" sz="1600" kern="1200" dirty="0"/>
            <a:t>Site visits</a:t>
          </a:r>
        </a:p>
      </dgm:t>
    </dgm:pt>
    <dgm:pt modelId="{6041BDED-ECFC-469B-877D-CE63FF8D95E2}" type="parTrans" cxnId="{80C05252-4668-4C2E-9A19-CB5E7E4FA7F0}">
      <dgm:prSet/>
      <dgm:spPr/>
      <dgm:t>
        <a:bodyPr/>
        <a:lstStyle/>
        <a:p>
          <a:endParaRPr lang="en-GB"/>
        </a:p>
      </dgm:t>
    </dgm:pt>
    <dgm:pt modelId="{1C499FAB-39E5-4EEB-8919-39EEC16C1043}" type="sibTrans" cxnId="{80C05252-4668-4C2E-9A19-CB5E7E4FA7F0}">
      <dgm:prSet/>
      <dgm:spPr/>
      <dgm:t>
        <a:bodyPr/>
        <a:lstStyle/>
        <a:p>
          <a:endParaRPr lang="en-GB"/>
        </a:p>
      </dgm:t>
    </dgm:pt>
    <dgm:pt modelId="{F0EC3D23-34F6-48A4-BB8F-17FC09D108BF}">
      <dgm:prSet custT="1"/>
      <dgm:spPr/>
      <dgm:t>
        <a:bodyPr/>
        <a:lstStyle/>
        <a:p>
          <a:r>
            <a:rPr lang="en-GB" sz="1600" dirty="0"/>
            <a:t>Appraisals</a:t>
          </a:r>
        </a:p>
      </dgm:t>
    </dgm:pt>
    <dgm:pt modelId="{10D0F935-9736-45E9-B2A9-C6E132848896}" type="parTrans" cxnId="{9EC14C79-6F74-46B6-9C00-927A5857C4E0}">
      <dgm:prSet/>
      <dgm:spPr/>
      <dgm:t>
        <a:bodyPr/>
        <a:lstStyle/>
        <a:p>
          <a:endParaRPr lang="en-GB"/>
        </a:p>
      </dgm:t>
    </dgm:pt>
    <dgm:pt modelId="{5764FCD9-8603-4E14-9175-8DA4305D3245}" type="sibTrans" cxnId="{9EC14C79-6F74-46B6-9C00-927A5857C4E0}">
      <dgm:prSet/>
      <dgm:spPr/>
      <dgm:t>
        <a:bodyPr/>
        <a:lstStyle/>
        <a:p>
          <a:endParaRPr lang="en-GB"/>
        </a:p>
      </dgm:t>
    </dgm:pt>
    <dgm:pt modelId="{0DA14B3E-0C34-4217-B134-C8AF9B1B1531}">
      <dgm:prSet custT="1"/>
      <dgm:spPr/>
      <dgm:t>
        <a:bodyPr/>
        <a:lstStyle/>
        <a:p>
          <a:r>
            <a:rPr lang="en-GB" sz="1600" dirty="0"/>
            <a:t>Feedback</a:t>
          </a:r>
        </a:p>
      </dgm:t>
    </dgm:pt>
    <dgm:pt modelId="{84EDAC0A-4F1F-4F86-9587-CBB6CDCCD364}" type="parTrans" cxnId="{D24B4CCD-828C-492B-A10C-51652B803974}">
      <dgm:prSet/>
      <dgm:spPr/>
      <dgm:t>
        <a:bodyPr/>
        <a:lstStyle/>
        <a:p>
          <a:endParaRPr lang="en-GB"/>
        </a:p>
      </dgm:t>
    </dgm:pt>
    <dgm:pt modelId="{0E45151F-8DA0-4C9B-A791-BE19D7CB5887}" type="sibTrans" cxnId="{D24B4CCD-828C-492B-A10C-51652B803974}">
      <dgm:prSet/>
      <dgm:spPr/>
      <dgm:t>
        <a:bodyPr/>
        <a:lstStyle/>
        <a:p>
          <a:endParaRPr lang="en-GB"/>
        </a:p>
      </dgm:t>
    </dgm:pt>
    <dgm:pt modelId="{9CEFC1CD-CF4D-4763-9AB1-709A2FC918A3}">
      <dgm:prSet custT="1"/>
      <dgm:spPr/>
      <dgm:t>
        <a:bodyPr/>
        <a:lstStyle/>
        <a:p>
          <a:r>
            <a:rPr lang="en-GB" sz="1600" dirty="0"/>
            <a:t>Codes &amp; standards</a:t>
          </a:r>
        </a:p>
      </dgm:t>
    </dgm:pt>
    <dgm:pt modelId="{431D9001-A076-43F6-BFA9-4E1B3290A271}" type="parTrans" cxnId="{BBF6254F-6883-4C77-8CBA-AF8E9A11CBD7}">
      <dgm:prSet/>
      <dgm:spPr/>
      <dgm:t>
        <a:bodyPr/>
        <a:lstStyle/>
        <a:p>
          <a:endParaRPr lang="en-GB"/>
        </a:p>
      </dgm:t>
    </dgm:pt>
    <dgm:pt modelId="{628B9933-0C5F-49FC-B0CC-4DF76396207F}" type="sibTrans" cxnId="{BBF6254F-6883-4C77-8CBA-AF8E9A11CBD7}">
      <dgm:prSet/>
      <dgm:spPr/>
      <dgm:t>
        <a:bodyPr/>
        <a:lstStyle/>
        <a:p>
          <a:endParaRPr lang="en-GB"/>
        </a:p>
      </dgm:t>
    </dgm:pt>
    <dgm:pt modelId="{FA6CFDA5-7D28-41A7-ACAB-3DD185D29A66}">
      <dgm:prSet custT="1"/>
      <dgm:spPr/>
      <dgm:t>
        <a:bodyPr/>
        <a:lstStyle/>
        <a:p>
          <a:r>
            <a:rPr lang="en-GB" sz="1600" dirty="0"/>
            <a:t>Training courses</a:t>
          </a:r>
        </a:p>
      </dgm:t>
    </dgm:pt>
    <dgm:pt modelId="{EBDA3C6E-DE0D-48CE-A762-327AAD749D94}" type="parTrans" cxnId="{BE66F332-F3DA-4922-B60A-537C2A25E6A5}">
      <dgm:prSet/>
      <dgm:spPr/>
      <dgm:t>
        <a:bodyPr/>
        <a:lstStyle/>
        <a:p>
          <a:endParaRPr lang="en-GB"/>
        </a:p>
      </dgm:t>
    </dgm:pt>
    <dgm:pt modelId="{A49EA7DE-EC5B-40F8-AE40-895E9B96C176}" type="sibTrans" cxnId="{BE66F332-F3DA-4922-B60A-537C2A25E6A5}">
      <dgm:prSet/>
      <dgm:spPr/>
      <dgm:t>
        <a:bodyPr/>
        <a:lstStyle/>
        <a:p>
          <a:endParaRPr lang="en-GB"/>
        </a:p>
      </dgm:t>
    </dgm:pt>
    <dgm:pt modelId="{9FC0E4EE-4FC5-4193-9DB4-4014B4D027E6}">
      <dgm:prSet custT="1"/>
      <dgm:spPr/>
      <dgm:t>
        <a:bodyPr/>
        <a:lstStyle/>
        <a:p>
          <a:r>
            <a:rPr lang="en-GB" sz="1600" dirty="0"/>
            <a:t>E-learning</a:t>
          </a:r>
        </a:p>
      </dgm:t>
    </dgm:pt>
    <dgm:pt modelId="{BCFAEBE1-093B-4EA2-8106-CD1DA3FACB71}" type="parTrans" cxnId="{933517D4-DB22-453B-84CF-F2C6FAA36C33}">
      <dgm:prSet/>
      <dgm:spPr/>
      <dgm:t>
        <a:bodyPr/>
        <a:lstStyle/>
        <a:p>
          <a:endParaRPr lang="en-GB"/>
        </a:p>
      </dgm:t>
    </dgm:pt>
    <dgm:pt modelId="{EB4C533F-449F-4CF4-9E0F-1BD749F28070}" type="sibTrans" cxnId="{933517D4-DB22-453B-84CF-F2C6FAA36C33}">
      <dgm:prSet/>
      <dgm:spPr/>
      <dgm:t>
        <a:bodyPr/>
        <a:lstStyle/>
        <a:p>
          <a:endParaRPr lang="en-GB"/>
        </a:p>
      </dgm:t>
    </dgm:pt>
    <dgm:pt modelId="{0581F0EC-47F2-465E-9BDB-6913EDFFE4C3}">
      <dgm:prSet custT="1"/>
      <dgm:spPr/>
      <dgm:t>
        <a:bodyPr/>
        <a:lstStyle/>
        <a:p>
          <a:r>
            <a:rPr lang="en-GB" sz="1600" dirty="0"/>
            <a:t>Conferences</a:t>
          </a:r>
        </a:p>
      </dgm:t>
    </dgm:pt>
    <dgm:pt modelId="{25926E29-36E0-48A7-A8FD-E61C221D1BA0}" type="parTrans" cxnId="{3182C644-49C8-4946-AE09-5BF52C0FE44F}">
      <dgm:prSet/>
      <dgm:spPr/>
      <dgm:t>
        <a:bodyPr/>
        <a:lstStyle/>
        <a:p>
          <a:endParaRPr lang="en-GB"/>
        </a:p>
      </dgm:t>
    </dgm:pt>
    <dgm:pt modelId="{45A27A27-143F-41EF-8546-7100DAFCE874}" type="sibTrans" cxnId="{3182C644-49C8-4946-AE09-5BF52C0FE44F}">
      <dgm:prSet/>
      <dgm:spPr/>
      <dgm:t>
        <a:bodyPr/>
        <a:lstStyle/>
        <a:p>
          <a:endParaRPr lang="en-GB"/>
        </a:p>
      </dgm:t>
    </dgm:pt>
    <dgm:pt modelId="{FAE6110F-8829-47DC-A804-206F65067E7E}">
      <dgm:prSet phldrT="[Text]" phldr="1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rgbClr val="0070C0"/>
        </a:solidFill>
        <a:ln>
          <a:noFill/>
        </a:ln>
      </dgm:spPr>
      <dgm:t>
        <a:bodyPr spcFirstLastPara="0" vert="horz" wrap="square" lIns="68580" tIns="34290" rIns="68580" bIns="34290" numCol="1" spcCol="1270" rtlCol="0" anchor="ctr" anchorCtr="0"/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prstClr val="black"/>
            </a:solidFill>
            <a:latin typeface="Calibri"/>
            <a:ea typeface="Arial"/>
            <a:cs typeface="Calibri"/>
          </a:endParaRPr>
        </a:p>
      </dgm:t>
    </dgm:pt>
    <dgm:pt modelId="{6DB9E878-2BBB-4E31-B1A6-EC409E606E1B}" type="sibTrans" cxnId="{D1135B82-9E47-45DB-B7E5-853487667C08}">
      <dgm:prSet/>
      <dgm:spPr/>
      <dgm:t>
        <a:bodyPr/>
        <a:lstStyle/>
        <a:p>
          <a:endParaRPr lang="en-GB"/>
        </a:p>
      </dgm:t>
    </dgm:pt>
    <dgm:pt modelId="{BB538714-B494-4CC3-8602-DCBCF16FF3AD}" type="parTrans" cxnId="{D1135B82-9E47-45DB-B7E5-853487667C08}">
      <dgm:prSet/>
      <dgm:spPr/>
      <dgm:t>
        <a:bodyPr/>
        <a:lstStyle/>
        <a:p>
          <a:endParaRPr lang="en-GB"/>
        </a:p>
      </dgm:t>
    </dgm:pt>
    <dgm:pt modelId="{20BBE2F0-7E69-4102-8A09-CBA119452FE6}">
      <dgm:prSet custT="1"/>
      <dgm:spPr/>
      <dgm:t>
        <a:bodyPr/>
        <a:lstStyle/>
        <a:p>
          <a:endParaRPr lang="en-GB" sz="1600" dirty="0"/>
        </a:p>
      </dgm:t>
    </dgm:pt>
    <dgm:pt modelId="{F75CCDCA-20C3-40F3-AC30-0E253C1BE576}" type="parTrans" cxnId="{61BE4685-FCC8-46D1-8A86-43C46CF666F8}">
      <dgm:prSet/>
      <dgm:spPr/>
      <dgm:t>
        <a:bodyPr/>
        <a:lstStyle/>
        <a:p>
          <a:endParaRPr lang="en-GB"/>
        </a:p>
      </dgm:t>
    </dgm:pt>
    <dgm:pt modelId="{332758E3-5084-45E6-AEAF-2AA48CEB5FC5}" type="sibTrans" cxnId="{61BE4685-FCC8-46D1-8A86-43C46CF666F8}">
      <dgm:prSet/>
      <dgm:spPr/>
      <dgm:t>
        <a:bodyPr/>
        <a:lstStyle/>
        <a:p>
          <a:endParaRPr lang="en-GB"/>
        </a:p>
      </dgm:t>
    </dgm:pt>
    <dgm:pt modelId="{9E5A2B3C-7888-4879-A38B-93F38945E123}">
      <dgm:prSet custT="1"/>
      <dgm:spPr/>
      <dgm:t>
        <a:bodyPr/>
        <a:lstStyle/>
        <a:p>
          <a:endParaRPr lang="en-GB" sz="1600" dirty="0"/>
        </a:p>
      </dgm:t>
    </dgm:pt>
    <dgm:pt modelId="{387E86BA-7A3B-4FDC-8521-42121E66C16D}" type="parTrans" cxnId="{AC4CE129-2334-4A24-AAF7-8D628D2F5BA3}">
      <dgm:prSet/>
      <dgm:spPr/>
      <dgm:t>
        <a:bodyPr/>
        <a:lstStyle/>
        <a:p>
          <a:endParaRPr lang="en-GB"/>
        </a:p>
      </dgm:t>
    </dgm:pt>
    <dgm:pt modelId="{1EDE6F83-A757-4434-B92B-203AE4FCB200}" type="sibTrans" cxnId="{AC4CE129-2334-4A24-AAF7-8D628D2F5BA3}">
      <dgm:prSet/>
      <dgm:spPr/>
      <dgm:t>
        <a:bodyPr/>
        <a:lstStyle/>
        <a:p>
          <a:endParaRPr lang="en-GB"/>
        </a:p>
      </dgm:t>
    </dgm:pt>
    <dgm:pt modelId="{CA0A0962-29AD-423A-9207-55DE10622E74}">
      <dgm:prSet custT="1"/>
      <dgm:spPr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/>
      </dgm:spPr>
      <dgm:t>
        <a:bodyPr spcFirstLastPara="0" vert="horz" wrap="square" lIns="247650" tIns="123825" rIns="247650" bIns="123825" numCol="1" spcCol="1270" anchor="ctr" anchorCtr="0"/>
        <a:lstStyle/>
        <a:p>
          <a:endParaRPr lang="en-GB" sz="1600" kern="1200" dirty="0"/>
        </a:p>
      </dgm:t>
    </dgm:pt>
    <dgm:pt modelId="{84875E59-AC01-4BE8-9305-BD77D9F9E1D6}" type="parTrans" cxnId="{445D7AA2-84C2-4FC4-9185-7552660FA5A3}">
      <dgm:prSet/>
      <dgm:spPr/>
      <dgm:t>
        <a:bodyPr/>
        <a:lstStyle/>
        <a:p>
          <a:endParaRPr lang="en-GB"/>
        </a:p>
      </dgm:t>
    </dgm:pt>
    <dgm:pt modelId="{CE018E19-76D7-4752-8699-17AB79BF9283}" type="sibTrans" cxnId="{445D7AA2-84C2-4FC4-9185-7552660FA5A3}">
      <dgm:prSet/>
      <dgm:spPr/>
      <dgm:t>
        <a:bodyPr/>
        <a:lstStyle/>
        <a:p>
          <a:endParaRPr lang="en-GB"/>
        </a:p>
      </dgm:t>
    </dgm:pt>
    <dgm:pt modelId="{7BD97E7B-6E82-40FD-8604-F64454267160}" type="pres">
      <dgm:prSet presAssocID="{C9A4AEFE-92F4-4C13-84D9-F75CEB8A0EBB}" presName="Name0" presStyleCnt="0">
        <dgm:presLayoutVars>
          <dgm:dir/>
          <dgm:animLvl val="lvl"/>
          <dgm:resizeHandles val="exact"/>
        </dgm:presLayoutVars>
      </dgm:prSet>
      <dgm:spPr/>
    </dgm:pt>
    <dgm:pt modelId="{0E6FA209-B3FD-4144-AA17-D42DEEBEED68}" type="pres">
      <dgm:prSet presAssocID="{240E6D54-6311-4AEA-BEF6-A1B89E237B3A}" presName="linNode" presStyleCnt="0"/>
      <dgm:spPr/>
    </dgm:pt>
    <dgm:pt modelId="{E5228EBE-D66E-4349-B60A-9CD3A20B19F5}" type="pres">
      <dgm:prSet presAssocID="{240E6D54-6311-4AEA-BEF6-A1B89E237B3A}" presName="parentText" presStyleLbl="node1" presStyleIdx="0" presStyleCnt="3" custScaleX="156457">
        <dgm:presLayoutVars>
          <dgm:chMax val="1"/>
          <dgm:bulletEnabled val="1"/>
        </dgm:presLayoutVars>
      </dgm:prSet>
      <dgm:spPr>
        <a:xfrm>
          <a:off x="0" y="1441"/>
          <a:ext cx="1628908" cy="951596"/>
        </a:xfrm>
        <a:prstGeom prst="rect">
          <a:avLst/>
        </a:prstGeom>
      </dgm:spPr>
    </dgm:pt>
    <dgm:pt modelId="{4A97DA93-6BF6-4183-9ADB-F7C5CEF95E16}" type="pres">
      <dgm:prSet presAssocID="{240E6D54-6311-4AEA-BEF6-A1B89E237B3A}" presName="descendantText" presStyleLbl="alignAccFollowNode1" presStyleIdx="0" presStyleCnt="3">
        <dgm:presLayoutVars>
          <dgm:bulletEnabled val="1"/>
        </dgm:presLayoutVars>
      </dgm:prSet>
      <dgm:spPr>
        <a:xfrm rot="5400000">
          <a:off x="2820409" y="-433559"/>
          <a:ext cx="1319690" cy="2521730"/>
        </a:xfrm>
        <a:prstGeom prst="rect">
          <a:avLst/>
        </a:prstGeom>
      </dgm:spPr>
    </dgm:pt>
    <dgm:pt modelId="{40A989BF-351C-4AA5-B7F5-91E6B814E8EE}" type="pres">
      <dgm:prSet presAssocID="{B5D32845-232D-489F-B0F9-2F45E0B18276}" presName="sp" presStyleCnt="0"/>
      <dgm:spPr/>
    </dgm:pt>
    <dgm:pt modelId="{10212D89-58A5-48AD-BD90-8C5FD6BC7FAE}" type="pres">
      <dgm:prSet presAssocID="{FAE6110F-8829-47DC-A804-206F65067E7E}" presName="linNode" presStyleCnt="0"/>
      <dgm:spPr/>
    </dgm:pt>
    <dgm:pt modelId="{7670278C-4C6A-4318-958B-CB6ED77026C4}" type="pres">
      <dgm:prSet presAssocID="{FAE6110F-8829-47DC-A804-206F65067E7E}" presName="parentText" presStyleLbl="node1" presStyleIdx="1" presStyleCnt="3" custScaleX="155230">
        <dgm:presLayoutVars>
          <dgm:chMax val="1"/>
          <dgm:bulletEnabled val="1"/>
        </dgm:presLayoutVars>
      </dgm:prSet>
      <dgm:spPr>
        <a:xfrm>
          <a:off x="0" y="1501398"/>
          <a:ext cx="1741531" cy="1427843"/>
        </a:xfrm>
        <a:prstGeom prst="rect">
          <a:avLst/>
        </a:prstGeom>
      </dgm:spPr>
    </dgm:pt>
    <dgm:pt modelId="{43B8490A-88BC-47FA-8E44-A1E10BBF8980}" type="pres">
      <dgm:prSet presAssocID="{FAE6110F-8829-47DC-A804-206F65067E7E}" presName="descendantText" presStyleLbl="alignAccFollow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11EC60E4-3EA5-4642-BBC6-ED39472A8AAC}" type="pres">
      <dgm:prSet presAssocID="{6DB9E878-2BBB-4E31-B1A6-EC409E606E1B}" presName="sp" presStyleCnt="0"/>
      <dgm:spPr/>
    </dgm:pt>
    <dgm:pt modelId="{74691F31-A3E1-467C-B125-A042D54660BC}" type="pres">
      <dgm:prSet presAssocID="{5673C2C7-F8BE-4E8B-9860-E0EBB9A6EFCD}" presName="linNode" presStyleCnt="0"/>
      <dgm:spPr/>
    </dgm:pt>
    <dgm:pt modelId="{3EDCC967-A84C-4BD4-8BA6-918A590E8C7F}" type="pres">
      <dgm:prSet presAssocID="{5673C2C7-F8BE-4E8B-9860-E0EBB9A6EFCD}" presName="parentText" presStyleLbl="node1" presStyleIdx="2" presStyleCnt="3" custScaleX="155951">
        <dgm:presLayoutVars>
          <dgm:chMax val="1"/>
          <dgm:bulletEnabled val="1"/>
        </dgm:presLayoutVars>
      </dgm:prSet>
      <dgm:spPr>
        <a:xfrm>
          <a:off x="0" y="3000634"/>
          <a:ext cx="1741531" cy="1427843"/>
        </a:xfrm>
        <a:prstGeom prst="rect">
          <a:avLst/>
        </a:prstGeom>
      </dgm:spPr>
    </dgm:pt>
    <dgm:pt modelId="{2A421F19-FF7F-41AC-8A79-FE36715B952E}" type="pres">
      <dgm:prSet presAssocID="{5673C2C7-F8BE-4E8B-9860-E0EBB9A6EFCD}" presName="descendantText" presStyleLbl="alignAccFollow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0421B20B-DC0F-48BB-85C9-166AE4BE073B}" type="presOf" srcId="{9E5A2B3C-7888-4879-A38B-93F38945E123}" destId="{43B8490A-88BC-47FA-8E44-A1E10BBF8980}" srcOrd="0" destOrd="3" presId="urn:microsoft.com/office/officeart/2005/8/layout/vList5"/>
    <dgm:cxn modelId="{BEB01910-4A8B-4617-874B-DA1F3C89E82E}" type="presOf" srcId="{240E6D54-6311-4AEA-BEF6-A1B89E237B3A}" destId="{E5228EBE-D66E-4349-B60A-9CD3A20B19F5}" srcOrd="0" destOrd="0" presId="urn:microsoft.com/office/officeart/2005/8/layout/vList5"/>
    <dgm:cxn modelId="{6C38E220-0CC4-451E-93EF-AAE921633DCC}" type="presOf" srcId="{0DA14B3E-0C34-4217-B134-C8AF9B1B1531}" destId="{43B8490A-88BC-47FA-8E44-A1E10BBF8980}" srcOrd="0" destOrd="2" presId="urn:microsoft.com/office/officeart/2005/8/layout/vList5"/>
    <dgm:cxn modelId="{D939D625-BEE2-4827-8333-EE0B2CBA4966}" type="presOf" srcId="{FA6CFDA5-7D28-41A7-ACAB-3DD185D29A66}" destId="{2A421F19-FF7F-41AC-8A79-FE36715B952E}" srcOrd="0" destOrd="2" presId="urn:microsoft.com/office/officeart/2005/8/layout/vList5"/>
    <dgm:cxn modelId="{AC4CE129-2334-4A24-AAF7-8D628D2F5BA3}" srcId="{FAE6110F-8829-47DC-A804-206F65067E7E}" destId="{9E5A2B3C-7888-4879-A38B-93F38945E123}" srcOrd="3" destOrd="0" parTransId="{387E86BA-7A3B-4FDC-8521-42121E66C16D}" sibTransId="{1EDE6F83-A757-4434-B92B-203AE4FCB200}"/>
    <dgm:cxn modelId="{01FE162B-A2E1-489E-84C5-1228B5D967EF}" srcId="{240E6D54-6311-4AEA-BEF6-A1B89E237B3A}" destId="{D9A9CE9A-7CB1-4C74-9595-FF8AEE88AA60}" srcOrd="1" destOrd="0" parTransId="{EFE3B0E5-CB02-4A27-BF8B-9AB604A38B92}" sibTransId="{C5806375-E790-4AC7-A497-47CC98798B9B}"/>
    <dgm:cxn modelId="{BE66F332-F3DA-4922-B60A-537C2A25E6A5}" srcId="{5673C2C7-F8BE-4E8B-9860-E0EBB9A6EFCD}" destId="{FA6CFDA5-7D28-41A7-ACAB-3DD185D29A66}" srcOrd="2" destOrd="0" parTransId="{EBDA3C6E-DE0D-48CE-A762-327AAD749D94}" sibTransId="{A49EA7DE-EC5B-40F8-AE40-895E9B96C176}"/>
    <dgm:cxn modelId="{F554E337-7C23-4CA3-829A-F490FE823017}" type="presOf" srcId="{9FC0E4EE-4FC5-4193-9DB4-4014B4D027E6}" destId="{2A421F19-FF7F-41AC-8A79-FE36715B952E}" srcOrd="0" destOrd="3" presId="urn:microsoft.com/office/officeart/2005/8/layout/vList5"/>
    <dgm:cxn modelId="{3C2FF63D-A849-4E61-9634-339C6C426D2B}" srcId="{240E6D54-6311-4AEA-BEF6-A1B89E237B3A}" destId="{86CCC683-D44B-48B8-BDC8-1B479CB8EA49}" srcOrd="0" destOrd="0" parTransId="{1AE5657D-904D-4C23-91BD-8360908B471C}" sibTransId="{D71660D5-1D10-4BDD-B956-8838A7552E79}"/>
    <dgm:cxn modelId="{0F708664-6F3A-466B-A1E4-3762CF91FB82}" srcId="{FAE6110F-8829-47DC-A804-206F65067E7E}" destId="{0DF576F8-667B-4A46-8C69-C05BD04CA46E}" srcOrd="0" destOrd="0" parTransId="{3B834CB8-7AD8-46A4-91DC-7380DD454906}" sibTransId="{4C43EC68-5A22-4841-B5D5-273B407B37CA}"/>
    <dgm:cxn modelId="{3182C644-49C8-4946-AE09-5BF52C0FE44F}" srcId="{5673C2C7-F8BE-4E8B-9860-E0EBB9A6EFCD}" destId="{0581F0EC-47F2-465E-9BDB-6913EDFFE4C3}" srcOrd="4" destOrd="0" parTransId="{25926E29-36E0-48A7-A8FD-E61C221D1BA0}" sibTransId="{45A27A27-143F-41EF-8546-7100DAFCE874}"/>
    <dgm:cxn modelId="{54226D6D-C289-49C8-9858-5E168C87792A}" type="presOf" srcId="{9CEFC1CD-CF4D-4763-9AB1-709A2FC918A3}" destId="{2A421F19-FF7F-41AC-8A79-FE36715B952E}" srcOrd="0" destOrd="1" presId="urn:microsoft.com/office/officeart/2005/8/layout/vList5"/>
    <dgm:cxn modelId="{BBF6254F-6883-4C77-8CBA-AF8E9A11CBD7}" srcId="{5673C2C7-F8BE-4E8B-9860-E0EBB9A6EFCD}" destId="{9CEFC1CD-CF4D-4763-9AB1-709A2FC918A3}" srcOrd="1" destOrd="0" parTransId="{431D9001-A076-43F6-BFA9-4E1B3290A271}" sibTransId="{628B9933-0C5F-49FC-B0CC-4DF76396207F}"/>
    <dgm:cxn modelId="{80C05252-4668-4C2E-9A19-CB5E7E4FA7F0}" srcId="{240E6D54-6311-4AEA-BEF6-A1B89E237B3A}" destId="{151D8E64-E1ED-46F7-9F25-FBB4871BED75}" srcOrd="3" destOrd="0" parTransId="{6041BDED-ECFC-469B-877D-CE63FF8D95E2}" sibTransId="{1C499FAB-39E5-4EEB-8919-39EEC16C1043}"/>
    <dgm:cxn modelId="{9EC14C79-6F74-46B6-9C00-927A5857C4E0}" srcId="{FAE6110F-8829-47DC-A804-206F65067E7E}" destId="{F0EC3D23-34F6-48A4-BB8F-17FC09D108BF}" srcOrd="1" destOrd="0" parTransId="{10D0F935-9736-45E9-B2A9-C6E132848896}" sibTransId="{5764FCD9-8603-4E14-9175-8DA4305D3245}"/>
    <dgm:cxn modelId="{D1135B82-9E47-45DB-B7E5-853487667C08}" srcId="{C9A4AEFE-92F4-4C13-84D9-F75CEB8A0EBB}" destId="{FAE6110F-8829-47DC-A804-206F65067E7E}" srcOrd="1" destOrd="0" parTransId="{BB538714-B494-4CC3-8602-DCBCF16FF3AD}" sibTransId="{6DB9E878-2BBB-4E31-B1A6-EC409E606E1B}"/>
    <dgm:cxn modelId="{61BE4685-FCC8-46D1-8A86-43C46CF666F8}" srcId="{FAE6110F-8829-47DC-A804-206F65067E7E}" destId="{20BBE2F0-7E69-4102-8A09-CBA119452FE6}" srcOrd="4" destOrd="0" parTransId="{F75CCDCA-20C3-40F3-AC30-0E253C1BE576}" sibTransId="{332758E3-5084-45E6-AEAF-2AA48CEB5FC5}"/>
    <dgm:cxn modelId="{87AE9588-7D8E-4794-9B4A-FBBA150554B6}" type="presOf" srcId="{261A7BE2-2D72-430A-94C2-E3171FC1755B}" destId="{4A97DA93-6BF6-4183-9ADB-F7C5CEF95E16}" srcOrd="0" destOrd="2" presId="urn:microsoft.com/office/officeart/2005/8/layout/vList5"/>
    <dgm:cxn modelId="{E8E18391-CD5A-429B-892B-D6846D31AFC9}" type="presOf" srcId="{FAE6110F-8829-47DC-A804-206F65067E7E}" destId="{7670278C-4C6A-4318-958B-CB6ED77026C4}" srcOrd="0" destOrd="0" presId="urn:microsoft.com/office/officeart/2005/8/layout/vList5"/>
    <dgm:cxn modelId="{B345D795-A18E-4C13-B4BD-3EBDD1F74578}" type="presOf" srcId="{20BBE2F0-7E69-4102-8A09-CBA119452FE6}" destId="{43B8490A-88BC-47FA-8E44-A1E10BBF8980}" srcOrd="0" destOrd="4" presId="urn:microsoft.com/office/officeart/2005/8/layout/vList5"/>
    <dgm:cxn modelId="{F4C1419F-0CB4-402A-A22B-FCBDAFFF413E}" type="presOf" srcId="{0DF576F8-667B-4A46-8C69-C05BD04CA46E}" destId="{43B8490A-88BC-47FA-8E44-A1E10BBF8980}" srcOrd="0" destOrd="0" presId="urn:microsoft.com/office/officeart/2005/8/layout/vList5"/>
    <dgm:cxn modelId="{445D7AA2-84C2-4FC4-9185-7552660FA5A3}" srcId="{240E6D54-6311-4AEA-BEF6-A1B89E237B3A}" destId="{CA0A0962-29AD-423A-9207-55DE10622E74}" srcOrd="4" destOrd="0" parTransId="{84875E59-AC01-4BE8-9305-BD77D9F9E1D6}" sibTransId="{CE018E19-76D7-4752-8699-17AB79BF9283}"/>
    <dgm:cxn modelId="{61B315A6-1976-4458-933E-DDF58EC6C5F1}" type="presOf" srcId="{88F6B8D8-E3DD-4DCD-8732-5F30580AEBF0}" destId="{2A421F19-FF7F-41AC-8A79-FE36715B952E}" srcOrd="0" destOrd="0" presId="urn:microsoft.com/office/officeart/2005/8/layout/vList5"/>
    <dgm:cxn modelId="{3711A0AD-BA43-41F7-B3EF-17A75D7FB1B7}" type="presOf" srcId="{5673C2C7-F8BE-4E8B-9860-E0EBB9A6EFCD}" destId="{3EDCC967-A84C-4BD4-8BA6-918A590E8C7F}" srcOrd="0" destOrd="0" presId="urn:microsoft.com/office/officeart/2005/8/layout/vList5"/>
    <dgm:cxn modelId="{1FD760AF-DA5D-4412-89A1-918666AC61FB}" type="presOf" srcId="{F0EC3D23-34F6-48A4-BB8F-17FC09D108BF}" destId="{43B8490A-88BC-47FA-8E44-A1E10BBF8980}" srcOrd="0" destOrd="1" presId="urn:microsoft.com/office/officeart/2005/8/layout/vList5"/>
    <dgm:cxn modelId="{CA27D4AF-7C4E-47F2-BEC4-F8DF8A886D78}" srcId="{C9A4AEFE-92F4-4C13-84D9-F75CEB8A0EBB}" destId="{240E6D54-6311-4AEA-BEF6-A1B89E237B3A}" srcOrd="0" destOrd="0" parTransId="{333F92D2-3E8C-4BE7-8A38-091C23569B7A}" sibTransId="{B5D32845-232D-489F-B0F9-2F45E0B18276}"/>
    <dgm:cxn modelId="{FA66E3B6-B450-4A35-94D2-EF1F6356E367}" type="presOf" srcId="{CA0A0962-29AD-423A-9207-55DE10622E74}" destId="{4A97DA93-6BF6-4183-9ADB-F7C5CEF95E16}" srcOrd="0" destOrd="4" presId="urn:microsoft.com/office/officeart/2005/8/layout/vList5"/>
    <dgm:cxn modelId="{550AE3B8-B9AE-45B5-8A3C-064719CA1729}" type="presOf" srcId="{86CCC683-D44B-48B8-BDC8-1B479CB8EA49}" destId="{4A97DA93-6BF6-4183-9ADB-F7C5CEF95E16}" srcOrd="0" destOrd="0" presId="urn:microsoft.com/office/officeart/2005/8/layout/vList5"/>
    <dgm:cxn modelId="{6E2AC9CB-4A0D-46B8-8B13-326DD04FC20E}" type="presOf" srcId="{0581F0EC-47F2-465E-9BDB-6913EDFFE4C3}" destId="{2A421F19-FF7F-41AC-8A79-FE36715B952E}" srcOrd="0" destOrd="4" presId="urn:microsoft.com/office/officeart/2005/8/layout/vList5"/>
    <dgm:cxn modelId="{D24B4CCD-828C-492B-A10C-51652B803974}" srcId="{FAE6110F-8829-47DC-A804-206F65067E7E}" destId="{0DA14B3E-0C34-4217-B134-C8AF9B1B1531}" srcOrd="2" destOrd="0" parTransId="{84EDAC0A-4F1F-4F86-9587-CBB6CDCCD364}" sibTransId="{0E45151F-8DA0-4C9B-A791-BE19D7CB5887}"/>
    <dgm:cxn modelId="{FEBEA6D1-ABCB-49EB-807B-3D321A8B2CE6}" srcId="{240E6D54-6311-4AEA-BEF6-A1B89E237B3A}" destId="{261A7BE2-2D72-430A-94C2-E3171FC1755B}" srcOrd="2" destOrd="0" parTransId="{6C834EA7-8AF8-4642-9096-DA0190E45242}" sibTransId="{73EC396A-C128-4C18-98C9-B4950E195570}"/>
    <dgm:cxn modelId="{933517D4-DB22-453B-84CF-F2C6FAA36C33}" srcId="{5673C2C7-F8BE-4E8B-9860-E0EBB9A6EFCD}" destId="{9FC0E4EE-4FC5-4193-9DB4-4014B4D027E6}" srcOrd="3" destOrd="0" parTransId="{BCFAEBE1-093B-4EA2-8106-CD1DA3FACB71}" sibTransId="{EB4C533F-449F-4CF4-9E0F-1BD749F28070}"/>
    <dgm:cxn modelId="{42C45CD5-C14F-481E-8DD0-26950D139B0B}" type="presOf" srcId="{151D8E64-E1ED-46F7-9F25-FBB4871BED75}" destId="{4A97DA93-6BF6-4183-9ADB-F7C5CEF95E16}" srcOrd="0" destOrd="3" presId="urn:microsoft.com/office/officeart/2005/8/layout/vList5"/>
    <dgm:cxn modelId="{0E11BEE2-2192-4098-A0FF-5D3366EA946D}" srcId="{C9A4AEFE-92F4-4C13-84D9-F75CEB8A0EBB}" destId="{5673C2C7-F8BE-4E8B-9860-E0EBB9A6EFCD}" srcOrd="2" destOrd="0" parTransId="{EDC73FBB-FFBB-4B55-A875-250519EB147D}" sibTransId="{D2D3E2B2-82AA-467B-A616-B1710ACB6C11}"/>
    <dgm:cxn modelId="{242F19EC-36D8-44E0-AE53-BBACA6BFE1C0}" srcId="{5673C2C7-F8BE-4E8B-9860-E0EBB9A6EFCD}" destId="{88F6B8D8-E3DD-4DCD-8732-5F30580AEBF0}" srcOrd="0" destOrd="0" parTransId="{ABDD3BA4-AD30-45D5-A1FB-1A70BBF6A9D4}" sibTransId="{AEF1BE1D-A5F8-4708-9ED3-EBDD9BFED1CD}"/>
    <dgm:cxn modelId="{AB6FFEF0-6C7B-47BF-B9F0-EA0205A6A9A3}" type="presOf" srcId="{D9A9CE9A-7CB1-4C74-9595-FF8AEE88AA60}" destId="{4A97DA93-6BF6-4183-9ADB-F7C5CEF95E16}" srcOrd="0" destOrd="1" presId="urn:microsoft.com/office/officeart/2005/8/layout/vList5"/>
    <dgm:cxn modelId="{4257B5F9-6088-4AFC-99C2-2FBB7737EAD1}" type="presOf" srcId="{C9A4AEFE-92F4-4C13-84D9-F75CEB8A0EBB}" destId="{7BD97E7B-6E82-40FD-8604-F64454267160}" srcOrd="0" destOrd="0" presId="urn:microsoft.com/office/officeart/2005/8/layout/vList5"/>
    <dgm:cxn modelId="{C0FCD01F-D344-4C2C-A254-BA28F541EFF4}" type="presParOf" srcId="{7BD97E7B-6E82-40FD-8604-F64454267160}" destId="{0E6FA209-B3FD-4144-AA17-D42DEEBEED68}" srcOrd="0" destOrd="0" presId="urn:microsoft.com/office/officeart/2005/8/layout/vList5"/>
    <dgm:cxn modelId="{78AA65B4-6A24-42A2-A3FE-DF5FC7C85609}" type="presParOf" srcId="{0E6FA209-B3FD-4144-AA17-D42DEEBEED68}" destId="{E5228EBE-D66E-4349-B60A-9CD3A20B19F5}" srcOrd="0" destOrd="0" presId="urn:microsoft.com/office/officeart/2005/8/layout/vList5"/>
    <dgm:cxn modelId="{AE573D84-923F-4DDC-89BD-5C8DF9CB2EFA}" type="presParOf" srcId="{0E6FA209-B3FD-4144-AA17-D42DEEBEED68}" destId="{4A97DA93-6BF6-4183-9ADB-F7C5CEF95E16}" srcOrd="1" destOrd="0" presId="urn:microsoft.com/office/officeart/2005/8/layout/vList5"/>
    <dgm:cxn modelId="{CA64ACA0-2BB1-4876-8B79-90D7C40B8887}" type="presParOf" srcId="{7BD97E7B-6E82-40FD-8604-F64454267160}" destId="{40A989BF-351C-4AA5-B7F5-91E6B814E8EE}" srcOrd="1" destOrd="0" presId="urn:microsoft.com/office/officeart/2005/8/layout/vList5"/>
    <dgm:cxn modelId="{31764767-0881-4884-B86B-0E83AC3178E8}" type="presParOf" srcId="{7BD97E7B-6E82-40FD-8604-F64454267160}" destId="{10212D89-58A5-48AD-BD90-8C5FD6BC7FAE}" srcOrd="2" destOrd="0" presId="urn:microsoft.com/office/officeart/2005/8/layout/vList5"/>
    <dgm:cxn modelId="{D1975B06-04E2-49FD-96CB-ECDEA122487A}" type="presParOf" srcId="{10212D89-58A5-48AD-BD90-8C5FD6BC7FAE}" destId="{7670278C-4C6A-4318-958B-CB6ED77026C4}" srcOrd="0" destOrd="0" presId="urn:microsoft.com/office/officeart/2005/8/layout/vList5"/>
    <dgm:cxn modelId="{EF00161D-B253-439C-B9DE-DA77B3EE05D7}" type="presParOf" srcId="{10212D89-58A5-48AD-BD90-8C5FD6BC7FAE}" destId="{43B8490A-88BC-47FA-8E44-A1E10BBF8980}" srcOrd="1" destOrd="0" presId="urn:microsoft.com/office/officeart/2005/8/layout/vList5"/>
    <dgm:cxn modelId="{D96D69EF-C2F5-4949-8B99-D19D4100A413}" type="presParOf" srcId="{7BD97E7B-6E82-40FD-8604-F64454267160}" destId="{11EC60E4-3EA5-4642-BBC6-ED39472A8AAC}" srcOrd="3" destOrd="0" presId="urn:microsoft.com/office/officeart/2005/8/layout/vList5"/>
    <dgm:cxn modelId="{DCFEAA69-9C5F-48F8-9767-41DA78756141}" type="presParOf" srcId="{7BD97E7B-6E82-40FD-8604-F64454267160}" destId="{74691F31-A3E1-467C-B125-A042D54660BC}" srcOrd="4" destOrd="0" presId="urn:microsoft.com/office/officeart/2005/8/layout/vList5"/>
    <dgm:cxn modelId="{933582C0-91B5-4477-9C7F-998E1996499F}" type="presParOf" srcId="{74691F31-A3E1-467C-B125-A042D54660BC}" destId="{3EDCC967-A84C-4BD4-8BA6-918A590E8C7F}" srcOrd="0" destOrd="0" presId="urn:microsoft.com/office/officeart/2005/8/layout/vList5"/>
    <dgm:cxn modelId="{7085F70D-979C-4763-A293-2AF2C6B3E354}" type="presParOf" srcId="{74691F31-A3E1-467C-B125-A042D54660BC}" destId="{2A421F19-FF7F-41AC-8A79-FE36715B952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13433-C44F-4A38-929F-76762FF49AA2}">
      <dsp:nvSpPr>
        <dsp:cNvPr id="0" name=""/>
        <dsp:cNvSpPr/>
      </dsp:nvSpPr>
      <dsp:spPr>
        <a:xfrm>
          <a:off x="2032345" y="0"/>
          <a:ext cx="1989173" cy="1989173"/>
        </a:xfrm>
        <a:prstGeom prst="triangle">
          <a:avLst/>
        </a:prstGeom>
        <a:blipFill rotWithShape="0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Water</a:t>
          </a:r>
        </a:p>
      </dsp:txBody>
      <dsp:txXfrm>
        <a:off x="2529638" y="994587"/>
        <a:ext cx="994587" cy="994586"/>
      </dsp:txXfrm>
    </dsp:sp>
    <dsp:sp modelId="{CA974A1F-E0E8-4FAC-9558-CF167264C3BF}">
      <dsp:nvSpPr>
        <dsp:cNvPr id="0" name=""/>
        <dsp:cNvSpPr/>
      </dsp:nvSpPr>
      <dsp:spPr>
        <a:xfrm>
          <a:off x="1037759" y="1989173"/>
          <a:ext cx="1989173" cy="1989173"/>
        </a:xfrm>
        <a:prstGeom prst="triangle">
          <a:avLst/>
        </a:prstGeom>
        <a:blipFill rotWithShape="0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Oxygen</a:t>
          </a:r>
        </a:p>
      </dsp:txBody>
      <dsp:txXfrm>
        <a:off x="1535052" y="2983760"/>
        <a:ext cx="994587" cy="994586"/>
      </dsp:txXfrm>
    </dsp:sp>
    <dsp:sp modelId="{F649418C-A2AB-4E14-BC2F-DF5347A3AD85}">
      <dsp:nvSpPr>
        <dsp:cNvPr id="0" name=""/>
        <dsp:cNvSpPr/>
      </dsp:nvSpPr>
      <dsp:spPr>
        <a:xfrm rot="10800000">
          <a:off x="2032345" y="1989173"/>
          <a:ext cx="1989173" cy="1989173"/>
        </a:xfrm>
        <a:prstGeom prst="triangle">
          <a:avLst/>
        </a:prstGeom>
        <a:blipFill rotWithShape="0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Rust</a:t>
          </a:r>
        </a:p>
      </dsp:txBody>
      <dsp:txXfrm rot="10800000">
        <a:off x="2529638" y="1989173"/>
        <a:ext cx="994587" cy="994586"/>
      </dsp:txXfrm>
    </dsp:sp>
    <dsp:sp modelId="{86C0E2B2-C34A-4F4D-850B-36CE74613D40}">
      <dsp:nvSpPr>
        <dsp:cNvPr id="0" name=""/>
        <dsp:cNvSpPr/>
      </dsp:nvSpPr>
      <dsp:spPr>
        <a:xfrm>
          <a:off x="3012590" y="1989173"/>
          <a:ext cx="1989173" cy="1989173"/>
        </a:xfrm>
        <a:prstGeom prst="triangle">
          <a:avLst/>
        </a:prstGeom>
        <a:blipFill rotWithShape="0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Metal</a:t>
          </a:r>
        </a:p>
      </dsp:txBody>
      <dsp:txXfrm>
        <a:off x="3509883" y="2983760"/>
        <a:ext cx="994587" cy="994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BAE1B-E868-4D24-AFD7-191D3147FEF8}">
      <dsp:nvSpPr>
        <dsp:cNvPr id="0" name=""/>
        <dsp:cNvSpPr/>
      </dsp:nvSpPr>
      <dsp:spPr>
        <a:xfrm>
          <a:off x="1166" y="470548"/>
          <a:ext cx="2016247" cy="514753"/>
        </a:xfrm>
        <a:prstGeom prst="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lang="en-US" sz="2000" b="1" kern="1200" dirty="0"/>
            <a:t>Annual cost of corrosion in UK</a:t>
          </a:r>
          <a:endParaRPr lang="en-GB" sz="2000" kern="1200" dirty="0"/>
        </a:p>
      </dsp:txBody>
      <dsp:txXfrm>
        <a:off x="1166" y="470548"/>
        <a:ext cx="2016247" cy="514753"/>
      </dsp:txXfrm>
    </dsp:sp>
    <dsp:sp modelId="{4121AEF7-FAE1-4270-84F1-E1F0A4AC3A51}">
      <dsp:nvSpPr>
        <dsp:cNvPr id="0" name=""/>
        <dsp:cNvSpPr/>
      </dsp:nvSpPr>
      <dsp:spPr>
        <a:xfrm>
          <a:off x="2117342" y="668714"/>
          <a:ext cx="276022" cy="118421"/>
        </a:xfrm>
        <a:prstGeom prst="mathEqual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2153929" y="693109"/>
        <a:ext cx="202848" cy="69631"/>
      </dsp:txXfrm>
    </dsp:sp>
    <dsp:sp modelId="{E493E74E-4E65-4C8D-AB6F-56D261A70EC6}">
      <dsp:nvSpPr>
        <dsp:cNvPr id="0" name=""/>
        <dsp:cNvSpPr/>
      </dsp:nvSpPr>
      <dsp:spPr>
        <a:xfrm>
          <a:off x="2493293" y="467595"/>
          <a:ext cx="2278940" cy="520660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lang="en-US" sz="2000" b="1" kern="1200" dirty="0"/>
            <a:t>Annual budget                    for UK education</a:t>
          </a:r>
          <a:endParaRPr lang="en-GB" sz="2000" kern="1200" dirty="0"/>
        </a:p>
      </dsp:txBody>
      <dsp:txXfrm>
        <a:off x="2493293" y="467595"/>
        <a:ext cx="2278940" cy="5206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7DA93-6BF6-4183-9ADB-F7C5CEF95E16}">
      <dsp:nvSpPr>
        <dsp:cNvPr id="0" name=""/>
        <dsp:cNvSpPr/>
      </dsp:nvSpPr>
      <dsp:spPr>
        <a:xfrm rot="5400000">
          <a:off x="2814313" y="-425917"/>
          <a:ext cx="1331880" cy="2521730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Projects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Work </a:t>
          </a:r>
          <a:r>
            <a:rPr lang="en-GB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+mn-ea"/>
              <a:cs typeface="+mn-cs"/>
            </a:rPr>
            <a:t>meetings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Taking notes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Site visits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600" kern="1200" dirty="0"/>
        </a:p>
      </dsp:txBody>
      <dsp:txXfrm rot="-5400000">
        <a:off x="2219388" y="169008"/>
        <a:ext cx="2521730" cy="1331880"/>
      </dsp:txXfrm>
    </dsp:sp>
    <dsp:sp modelId="{E5228EBE-D66E-4349-B60A-9CD3A20B19F5}">
      <dsp:nvSpPr>
        <dsp:cNvPr id="0" name=""/>
        <dsp:cNvSpPr/>
      </dsp:nvSpPr>
      <dsp:spPr>
        <a:xfrm>
          <a:off x="88" y="2522"/>
          <a:ext cx="2219300" cy="1664850"/>
        </a:xfrm>
        <a:prstGeom prst="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0" lvl="0" indent="0" algn="l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tx1"/>
            </a:solidFill>
            <a:latin typeface="Calibri"/>
            <a:ea typeface="+mn-lt"/>
            <a:cs typeface="Calibri"/>
          </a:endParaRPr>
        </a:p>
        <a:p>
          <a:pPr marL="0" lvl="0" indent="0" algn="l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tx1"/>
            </a:solidFill>
            <a:latin typeface="Calibri"/>
            <a:ea typeface="+mn-lt"/>
            <a:cs typeface="Calibri"/>
          </a:endParaRPr>
        </a:p>
        <a:p>
          <a:pPr marL="0" lvl="0" indent="0" algn="l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tx1"/>
            </a:solidFill>
            <a:latin typeface="Calibri"/>
            <a:ea typeface="+mn-lt"/>
            <a:cs typeface="Calibri"/>
          </a:endParaRPr>
        </a:p>
        <a:p>
          <a:pPr marL="0" lvl="0" indent="0" algn="l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schemeClr val="tx1"/>
            </a:solidFill>
            <a:latin typeface="Calibri"/>
            <a:ea typeface="+mn-lt"/>
            <a:cs typeface="Calibri"/>
          </a:endParaRPr>
        </a:p>
      </dsp:txBody>
      <dsp:txXfrm>
        <a:off x="88" y="2522"/>
        <a:ext cx="2219300" cy="1664850"/>
      </dsp:txXfrm>
    </dsp:sp>
    <dsp:sp modelId="{43B8490A-88BC-47FA-8E44-A1E10BBF8980}">
      <dsp:nvSpPr>
        <dsp:cNvPr id="0" name=""/>
        <dsp:cNvSpPr/>
      </dsp:nvSpPr>
      <dsp:spPr>
        <a:xfrm rot="5400000">
          <a:off x="2809116" y="1317731"/>
          <a:ext cx="1331880" cy="25306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Mentoring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Appraisals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Feedback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600" kern="1200" dirty="0"/>
        </a:p>
      </dsp:txBody>
      <dsp:txXfrm rot="-5400000">
        <a:off x="2209747" y="1917100"/>
        <a:ext cx="2530619" cy="1331880"/>
      </dsp:txXfrm>
    </dsp:sp>
    <dsp:sp modelId="{7670278C-4C6A-4318-958B-CB6ED77026C4}">
      <dsp:nvSpPr>
        <dsp:cNvPr id="0" name=""/>
        <dsp:cNvSpPr/>
      </dsp:nvSpPr>
      <dsp:spPr>
        <a:xfrm>
          <a:off x="88" y="1750616"/>
          <a:ext cx="2209658" cy="1664850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prstClr val="black"/>
            </a:solidFill>
            <a:latin typeface="Calibri"/>
            <a:ea typeface="Arial"/>
            <a:cs typeface="Calibri"/>
          </a:endParaRPr>
        </a:p>
      </dsp:txBody>
      <dsp:txXfrm>
        <a:off x="88" y="1750616"/>
        <a:ext cx="2209658" cy="1664850"/>
      </dsp:txXfrm>
    </dsp:sp>
    <dsp:sp modelId="{2A421F19-FF7F-41AC-8A79-FE36715B952E}">
      <dsp:nvSpPr>
        <dsp:cNvPr id="0" name=""/>
        <dsp:cNvSpPr/>
      </dsp:nvSpPr>
      <dsp:spPr>
        <a:xfrm rot="5400000">
          <a:off x="2811217" y="3068788"/>
          <a:ext cx="1331880" cy="252469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Technical books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Codes &amp; standards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Training courses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E-learning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Conferences</a:t>
          </a:r>
        </a:p>
      </dsp:txBody>
      <dsp:txXfrm rot="-5400000">
        <a:off x="2214811" y="3665194"/>
        <a:ext cx="2524693" cy="1331880"/>
      </dsp:txXfrm>
    </dsp:sp>
    <dsp:sp modelId="{3EDCC967-A84C-4BD4-8BA6-918A590E8C7F}">
      <dsp:nvSpPr>
        <dsp:cNvPr id="0" name=""/>
        <dsp:cNvSpPr/>
      </dsp:nvSpPr>
      <dsp:spPr>
        <a:xfrm>
          <a:off x="88" y="3498709"/>
          <a:ext cx="2214722" cy="1664850"/>
        </a:xfrm>
        <a:prstGeom prst="rect">
          <a:avLst/>
        </a:prstGeom>
        <a:solidFill>
          <a:srgbClr val="1A3D68"/>
        </a:solidFill>
        <a:ln w="25400" cap="flat" cmpd="sng" algn="ctr">
          <a:noFill/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0" lvl="0" indent="0" algn="ctr" defTabSz="4572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>
            <a:solidFill>
              <a:prstClr val="black"/>
            </a:solidFill>
            <a:latin typeface="Calibri"/>
            <a:ea typeface="Arial"/>
            <a:cs typeface="Calibri"/>
          </a:endParaRPr>
        </a:p>
      </dsp:txBody>
      <dsp:txXfrm>
        <a:off x="88" y="3498709"/>
        <a:ext cx="2214722" cy="1664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1410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2A829-F5A4-B340-B121-3E48C281DF83}" type="datetimeFigureOut">
              <a:rPr lang="en-US" smtClean="0"/>
              <a:t>9/27/2024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1410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D5C1E-791A-574D-BAB5-7254710C00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40079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3DE34-E27C-6F42-9E6A-26828190C709}" type="datetimeFigureOut">
              <a:rPr lang="en-US" smtClean="0"/>
              <a:t>9/27/2024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650875"/>
            <a:ext cx="57912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660" y="4126230"/>
            <a:ext cx="5669280" cy="39090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100" y="8250952"/>
            <a:ext cx="3070860" cy="4343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6D895-CE9F-A740-9D53-00C494F048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4640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9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716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041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4884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003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9B6E1-5D07-7018-E1A4-26AA89C66A7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537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9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639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386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kern="1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290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06723-38AC-9A58-BC5D-C312DE1CFC2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5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569A5-B7F4-9CD0-562D-6C6E3CFBD66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226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AB114-8365-FFA5-DBFE-E9F9F4CD226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800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934EE-0B37-FB16-0170-5CFE1997466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95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7A487-A133-FFA5-3E0C-72D35E271E7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246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0290E-BB2A-608F-83F6-049E9BFCD6D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724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5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rr_C_Icon_Powerpoint_Frame-01-01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21013" y="2528131"/>
            <a:ext cx="9025195" cy="960767"/>
          </a:xfrm>
        </p:spPr>
        <p:txBody>
          <a:bodyPr/>
          <a:lstStyle>
            <a:lvl1pPr algn="l">
              <a:defRPr baseline="0">
                <a:solidFill>
                  <a:srgbClr val="376092"/>
                </a:solidFill>
              </a:defRPr>
            </a:lvl1pPr>
          </a:lstStyle>
          <a:p>
            <a:r>
              <a:rPr lang="en-GB" dirty="0"/>
              <a:t>Presentation Cover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1013" y="3738278"/>
            <a:ext cx="9025195" cy="1353927"/>
          </a:xfrm>
        </p:spPr>
        <p:txBody>
          <a:bodyPr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Author and Date </a:t>
            </a:r>
          </a:p>
        </p:txBody>
      </p:sp>
    </p:spTree>
    <p:extLst>
      <p:ext uri="{BB962C8B-B14F-4D97-AF65-F5344CB8AC3E}">
        <p14:creationId xmlns:p14="http://schemas.microsoft.com/office/powerpoint/2010/main" val="51653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9110" y="340199"/>
            <a:ext cx="10317525" cy="1144211"/>
          </a:xfrm>
        </p:spPr>
        <p:txBody>
          <a:bodyPr>
            <a:normAutofit/>
          </a:bodyPr>
          <a:lstStyle>
            <a:lvl1pPr algn="l">
              <a:defRPr sz="4000" baseline="0">
                <a:solidFill>
                  <a:srgbClr val="376092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39110" y="1698156"/>
            <a:ext cx="10317525" cy="418013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Body copy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5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9110" y="340199"/>
            <a:ext cx="10317525" cy="1144211"/>
          </a:xfrm>
        </p:spPr>
        <p:txBody>
          <a:bodyPr>
            <a:normAutofit/>
          </a:bodyPr>
          <a:lstStyle>
            <a:lvl1pPr algn="l">
              <a:defRPr sz="3000" baseline="0">
                <a:solidFill>
                  <a:srgbClr val="376092"/>
                </a:solidFill>
              </a:defRPr>
            </a:lvl1pPr>
          </a:lstStyle>
          <a:p>
            <a:r>
              <a:rPr lang="en-US" dirty="0"/>
              <a:t>Sub-section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38F6281-F3EC-A942-9EE9-27874FCA83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9110" y="1698156"/>
            <a:ext cx="4947239" cy="4192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Column body copy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8F6281-F3EC-A942-9EE9-27874FCA83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3398" y="1698156"/>
            <a:ext cx="4983237" cy="4192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Column body copy</a:t>
            </a:r>
          </a:p>
        </p:txBody>
      </p:sp>
    </p:spTree>
    <p:extLst>
      <p:ext uri="{BB962C8B-B14F-4D97-AF65-F5344CB8AC3E}">
        <p14:creationId xmlns:p14="http://schemas.microsoft.com/office/powerpoint/2010/main" val="2835073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rr_C_Icon_Edge_Frame_v2_for_Powerpoin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95"/>
            <a:ext cx="12189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6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CC5972C-5534-4784-B81A-86AD75CF4F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BB41AB5-46E8-4603-9861-2DB3FD33D3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4DDA9366-B465-4C42-A9B3-DFA71B3735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B0EF8-5542-4FC9-9CA3-CB373B3DFC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1140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rr_metal_logo5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11334"/>
            <a:ext cx="12191999" cy="684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31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 title="xxxx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3FC4C-6872-E948-BEF6-B9FE12E5FB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2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19" r:id="rId2"/>
    <p:sldLayoutId id="2147483746" r:id="rId3"/>
    <p:sldLayoutId id="2147483747" r:id="rId4"/>
    <p:sldLayoutId id="2147483748" r:id="rId5"/>
    <p:sldLayoutId id="2147483749" r:id="rId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3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36.jpeg"/><Relationship Id="rId5" Type="http://schemas.openxmlformats.org/officeDocument/2006/relationships/diagramLayout" Target="../diagrams/layout3.xml"/><Relationship Id="rId10" Type="http://schemas.openxmlformats.org/officeDocument/2006/relationships/image" Target="../media/image35.jpeg"/><Relationship Id="rId4" Type="http://schemas.openxmlformats.org/officeDocument/2006/relationships/diagramData" Target="../diagrams/data3.xml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diagramDrawing" Target="../diagrams/drawing1.xml"/><Relationship Id="rId3" Type="http://schemas.openxmlformats.org/officeDocument/2006/relationships/image" Target="../media/image9.jfif"/><Relationship Id="rId7" Type="http://schemas.openxmlformats.org/officeDocument/2006/relationships/image" Target="../media/image12.png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diagramQuickStyle" Target="../diagrams/quickStyle1.xml"/><Relationship Id="rId5" Type="http://schemas.microsoft.com/office/2007/relationships/hdphoto" Target="../media/hdphoto1.wdp"/><Relationship Id="rId10" Type="http://schemas.openxmlformats.org/officeDocument/2006/relationships/diagramLayout" Target="../diagrams/layout1.xml"/><Relationship Id="rId4" Type="http://schemas.openxmlformats.org/officeDocument/2006/relationships/image" Target="../media/image10.png"/><Relationship Id="rId9" Type="http://schemas.openxmlformats.org/officeDocument/2006/relationships/diagramData" Target="../diagrams/data1.xml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8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microsoft.com/office/2007/relationships/diagramDrawing" Target="../diagrams/drawing2.xml"/><Relationship Id="rId5" Type="http://schemas.microsoft.com/office/2007/relationships/hdphoto" Target="../media/hdphoto3.wdp"/><Relationship Id="rId10" Type="http://schemas.openxmlformats.org/officeDocument/2006/relationships/diagramColors" Target="../diagrams/colors2.xml"/><Relationship Id="rId4" Type="http://schemas.openxmlformats.org/officeDocument/2006/relationships/image" Target="../media/image19.png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3080395" y="1877702"/>
            <a:ext cx="7138589" cy="337414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M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entoring the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ext Generation Towards Corrosion Prevention</a:t>
            </a:r>
            <a:br>
              <a:rPr lang="en-GB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Izabela Gajewska</a:t>
            </a: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MSc (Eng) AMEI </a:t>
            </a:r>
            <a:r>
              <a:rPr lang="en-GB" sz="220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MICorr</a:t>
            </a:r>
            <a:b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GB" sz="2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Corrosion Engineer</a:t>
            </a:r>
            <a:b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8EF624-B6E6-CA4A-C3DD-E398358E2A12}"/>
              </a:ext>
            </a:extLst>
          </p:cNvPr>
          <p:cNvSpPr/>
          <p:nvPr/>
        </p:nvSpPr>
        <p:spPr>
          <a:xfrm>
            <a:off x="5662008" y="3604"/>
            <a:ext cx="6529991" cy="207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4" name="Picture 7" descr="Parliamentary and Scientific Committee">
            <a:extLst>
              <a:ext uri="{FF2B5EF4-FFF2-40B4-BE49-F238E27FC236}">
                <a16:creationId xmlns:a16="http://schemas.microsoft.com/office/drawing/2014/main" id="{B72C3D5F-2B17-26E8-C3BF-313FC0291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38" y="204187"/>
            <a:ext cx="1503285" cy="150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rrosion Training Courses | Institute of Corrosion">
            <a:extLst>
              <a:ext uri="{FF2B5EF4-FFF2-40B4-BE49-F238E27FC236}">
                <a16:creationId xmlns:a16="http://schemas.microsoft.com/office/drawing/2014/main" id="{BC536ADA-799F-221D-286E-AFB13ECC1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0317" y="532967"/>
            <a:ext cx="3244185" cy="103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Intertek CAPCIS">
            <a:extLst>
              <a:ext uri="{FF2B5EF4-FFF2-40B4-BE49-F238E27FC236}">
                <a16:creationId xmlns:a16="http://schemas.microsoft.com/office/drawing/2014/main" id="{55DE3747-FD69-85B8-69BF-52EBC1971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61812" y="5112551"/>
            <a:ext cx="2222690" cy="93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30F7A7-ED54-FEE3-065E-E4D659448485}"/>
              </a:ext>
            </a:extLst>
          </p:cNvPr>
          <p:cNvSpPr txBox="1"/>
          <p:nvPr/>
        </p:nvSpPr>
        <p:spPr>
          <a:xfrm>
            <a:off x="9088016" y="6443038"/>
            <a:ext cx="3071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55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6BC1DF-FD7E-013E-F793-B0AF76EA6B49}"/>
              </a:ext>
            </a:extLst>
          </p:cNvPr>
          <p:cNvSpPr txBox="1">
            <a:spLocks/>
          </p:cNvSpPr>
          <p:nvPr/>
        </p:nvSpPr>
        <p:spPr>
          <a:xfrm>
            <a:off x="392980" y="4299194"/>
            <a:ext cx="6751195" cy="20387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Our universities are training students from around                   the world, many supported by their governments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200" b="1" dirty="0"/>
              <a:t>The need to enable and encourage home-grown students into Corrosion Science &amp; Engineering </a:t>
            </a:r>
          </a:p>
          <a:p>
            <a:pPr marL="594000" lvl="1" indent="-252000">
              <a:buClr>
                <a:schemeClr val="tx1"/>
              </a:buClr>
            </a:pPr>
            <a:r>
              <a:rPr lang="en-US" sz="1900" dirty="0"/>
              <a:t>e.g., </a:t>
            </a:r>
            <a:r>
              <a:rPr lang="en-US" sz="1900" dirty="0" err="1"/>
              <a:t>ICorr</a:t>
            </a:r>
            <a:r>
              <a:rPr lang="en-US" sz="1900" dirty="0"/>
              <a:t> 5 Year Funding for 6 Student Scholarships                at the University of Manchester</a:t>
            </a: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9" y="-12779"/>
            <a:ext cx="6529990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Role of Education, Mentoring, Knowledge Transfer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4414345" y="6337929"/>
            <a:ext cx="3521717" cy="290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pic>
        <p:nvPicPr>
          <p:cNvPr id="27" name="Picture 26" descr="A light bulb with many drawings on it&#10;&#10;Description automatically generated with medium confidence">
            <a:extLst>
              <a:ext uri="{FF2B5EF4-FFF2-40B4-BE49-F238E27FC236}">
                <a16:creationId xmlns:a16="http://schemas.microsoft.com/office/drawing/2014/main" id="{CD7D68A5-C6AA-E85C-5FFE-E9AB90BD45C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7653" y="855753"/>
            <a:ext cx="3800161" cy="3925618"/>
          </a:xfrm>
          <a:prstGeom prst="rect">
            <a:avLst/>
          </a:prstGeom>
        </p:spPr>
      </p:pic>
      <p:pic>
        <p:nvPicPr>
          <p:cNvPr id="24" name="Picture 23" descr="A blue and black logo with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71B76C65-7649-ECB8-7BCF-8670D280676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0640" y="4298363"/>
            <a:ext cx="2214186" cy="170388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5FD0BCB7-61C6-4DE7-D2AF-64E59EAA6DC9}"/>
              </a:ext>
            </a:extLst>
          </p:cNvPr>
          <p:cNvSpPr/>
          <p:nvPr/>
        </p:nvSpPr>
        <p:spPr>
          <a:xfrm>
            <a:off x="614185" y="855753"/>
            <a:ext cx="6529991" cy="95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43" lvl="2">
              <a:lnSpc>
                <a:spcPct val="85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2000" dirty="0">
                <a:solidFill>
                  <a:schemeClr val="bg1"/>
                </a:solidFill>
              </a:rPr>
              <a:t>Knowledge – one of the most powerful                       competitive advantages in today's markets</a:t>
            </a:r>
            <a:endParaRPr lang="en-US" b="1" i="1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54A791D-2941-719A-64A0-A61837AF258A}"/>
              </a:ext>
            </a:extLst>
          </p:cNvPr>
          <p:cNvSpPr/>
          <p:nvPr/>
        </p:nvSpPr>
        <p:spPr>
          <a:xfrm>
            <a:off x="614183" y="3038732"/>
            <a:ext cx="6529992" cy="95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43" lvl="2">
              <a:lnSpc>
                <a:spcPct val="85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2000" dirty="0">
                <a:solidFill>
                  <a:schemeClr val="bg1"/>
                </a:solidFill>
              </a:rPr>
              <a:t>Knowledge transfer (KT) is especially important            when experienced UK personnel near retirement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E91F70A-4BC5-4F54-2DA0-68946B4E8068}"/>
              </a:ext>
            </a:extLst>
          </p:cNvPr>
          <p:cNvSpPr/>
          <p:nvPr/>
        </p:nvSpPr>
        <p:spPr>
          <a:xfrm>
            <a:off x="614186" y="1947121"/>
            <a:ext cx="6529990" cy="954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43" lvl="2">
              <a:lnSpc>
                <a:spcPct val="85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2000" dirty="0">
                <a:solidFill>
                  <a:schemeClr val="bg1"/>
                </a:solidFill>
              </a:rPr>
              <a:t>Insufficient competent * Engineers in the UK                           </a:t>
            </a:r>
            <a:r>
              <a:rPr lang="en-US" sz="1500" b="1" dirty="0">
                <a:solidFill>
                  <a:schemeClr val="bg1"/>
                </a:solidFill>
              </a:rPr>
              <a:t>* </a:t>
            </a:r>
            <a:r>
              <a:rPr lang="en-US" sz="1600" dirty="0">
                <a:solidFill>
                  <a:schemeClr val="bg1"/>
                </a:solidFill>
              </a:rPr>
              <a:t>Competency = Qualifications + Training + Experience</a:t>
            </a:r>
            <a:endParaRPr lang="en-US" sz="1500" i="1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2405E5-C162-05E1-816A-18586592A788}"/>
              </a:ext>
            </a:extLst>
          </p:cNvPr>
          <p:cNvSpPr txBox="1"/>
          <p:nvPr/>
        </p:nvSpPr>
        <p:spPr>
          <a:xfrm>
            <a:off x="7691175" y="6467632"/>
            <a:ext cx="3286659" cy="21544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en-GB" sz="800" b="1" dirty="0">
                <a:latin typeface="+mj-lt"/>
              </a:rPr>
              <a:t>Photo acknowledgements</a:t>
            </a:r>
            <a:r>
              <a:rPr lang="en-GB" sz="800" dirty="0">
                <a:latin typeface="+mj-lt"/>
              </a:rPr>
              <a:t>: www.wikipedia.org, www.forbes.com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E55361-3C5E-F059-9C96-51F006E0D171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785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arge building with debris and debris&#10;&#10;Description automatically generated with medium confidence">
            <a:extLst>
              <a:ext uri="{FF2B5EF4-FFF2-40B4-BE49-F238E27FC236}">
                <a16:creationId xmlns:a16="http://schemas.microsoft.com/office/drawing/2014/main" id="{C9FC92FD-C295-C88D-0813-8C06233E8C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7655" y="843225"/>
            <a:ext cx="3800161" cy="5159023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-12779"/>
            <a:ext cx="34762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3907191" y="6337929"/>
            <a:ext cx="4017610" cy="290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991491-F8BB-C6DF-7B4C-A5B5FB950F7E}"/>
              </a:ext>
            </a:extLst>
          </p:cNvPr>
          <p:cNvSpPr txBox="1">
            <a:spLocks/>
          </p:cNvSpPr>
          <p:nvPr/>
        </p:nvSpPr>
        <p:spPr>
          <a:xfrm>
            <a:off x="392980" y="750205"/>
            <a:ext cx="6944947" cy="5252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Corrosion degradation: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Potentially significant safety and environmental threat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Adds significant costs to people and society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Indirectly adds to the tax burden</a:t>
            </a:r>
          </a:p>
          <a:p>
            <a:pPr marL="342000" lvl="1" indent="0">
              <a:lnSpc>
                <a:spcPct val="90000"/>
              </a:lnSpc>
              <a:buClr>
                <a:schemeClr val="tx1"/>
              </a:buClr>
              <a:buNone/>
            </a:pPr>
            <a:endParaRPr lang="en-US" sz="1050" dirty="0"/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Chance to save ~£10-30 billion / year corrosion costs</a:t>
            </a:r>
          </a:p>
          <a:p>
            <a:pPr marL="114300" lvl="1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US" sz="1100" dirty="0"/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Shortage of home-grown Corrosion Professionals                  in the UK</a:t>
            </a:r>
            <a:r>
              <a:rPr lang="en-US" sz="2000" dirty="0"/>
              <a:t> – relatively few </a:t>
            </a:r>
            <a:r>
              <a:rPr lang="en-GB" sz="2000" dirty="0"/>
              <a:t>training programmes available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b="1" dirty="0"/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Effective corrosion management requires competent Corrosion Engineers and Scientists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Mentoring</a:t>
            </a:r>
            <a:r>
              <a:rPr lang="en-US" sz="1800" b="1" dirty="0"/>
              <a:t> </a:t>
            </a:r>
            <a:r>
              <a:rPr lang="en-US" sz="1800" dirty="0"/>
              <a:t>the</a:t>
            </a:r>
            <a:r>
              <a:rPr lang="en-US" sz="1800" b="1" dirty="0"/>
              <a:t> </a:t>
            </a:r>
            <a:r>
              <a:rPr lang="en-US" sz="1800" dirty="0"/>
              <a:t>future generation of corrosion professionals              &amp; fundamental academic R&amp;D – key to combating corrosion, thereby </a:t>
            </a:r>
            <a:r>
              <a:rPr lang="en-US" sz="1800" b="1" dirty="0"/>
              <a:t>improving safety, reducing costs, and promoting sustainability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6804B6-5F3C-8185-9542-BBA13468B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724" y="5769362"/>
            <a:ext cx="6602203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>
                <a:ea typeface="PMingLiU" panose="02020500000000000000" pitchFamily="18" charset="-120"/>
                <a:cs typeface="Arial" panose="020B0604020202020204" pitchFamily="34" charset="0"/>
              </a:rPr>
              <a:t>Swiss Swimming Pool Roof Collapse in 1985 (source: www.reddit.com)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7E2E84-88D1-5FC0-2842-FF9B51228D7A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014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rusty car on wheels&#10;&#10;Description automatically generated">
            <a:extLst>
              <a:ext uri="{FF2B5EF4-FFF2-40B4-BE49-F238E27FC236}">
                <a16:creationId xmlns:a16="http://schemas.microsoft.com/office/drawing/2014/main" id="{CDB32E7C-FB63-6AE7-D2B5-2DAA6E435A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5811" y="855752"/>
            <a:ext cx="4792005" cy="5162086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-12779"/>
            <a:ext cx="34762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Final Comment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3907191" y="6107793"/>
            <a:ext cx="3953442" cy="5205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D259BF-1488-5A74-3262-C79143A4DCBF}"/>
              </a:ext>
            </a:extLst>
          </p:cNvPr>
          <p:cNvSpPr txBox="1">
            <a:spLocks/>
          </p:cNvSpPr>
          <p:nvPr/>
        </p:nvSpPr>
        <p:spPr>
          <a:xfrm>
            <a:off x="392983" y="750208"/>
            <a:ext cx="6039902" cy="107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Advances by Corrosion Engineers / Scientists / Chemists mean that your </a:t>
            </a:r>
            <a:r>
              <a:rPr lang="en-US" sz="2000" b="1" dirty="0"/>
              <a:t>car no longer looks like this after a few years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E0B2A8-0181-AA55-0810-C4AEA946EB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33" y="1989965"/>
            <a:ext cx="5455393" cy="34145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53CB1B3-AB41-A456-DC9F-7C4AC82ECCA2}"/>
              </a:ext>
            </a:extLst>
          </p:cNvPr>
          <p:cNvSpPr txBox="1"/>
          <p:nvPr/>
        </p:nvSpPr>
        <p:spPr>
          <a:xfrm>
            <a:off x="545945" y="5743763"/>
            <a:ext cx="4469834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just"/>
            <a:r>
              <a:rPr lang="en-GB" sz="800" b="1" dirty="0">
                <a:latin typeface="+mj-lt"/>
              </a:rPr>
              <a:t>Photo acknowledgements</a:t>
            </a:r>
            <a:r>
              <a:rPr lang="en-GB" sz="800" dirty="0">
                <a:latin typeface="+mj-lt"/>
              </a:rPr>
              <a:t>:</a:t>
            </a:r>
          </a:p>
          <a:p>
            <a:pPr algn="just"/>
            <a:r>
              <a:rPr lang="en-GB" sz="800" dirty="0">
                <a:latin typeface="+mj-lt"/>
              </a:rPr>
              <a:t>www.autoweek.com/car-life/classic-cars/a2143171/junkyard-treasure-1976-lancia-beta-coupe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59FA2-56A3-2BD4-8390-7D0C96136765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576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2438" y="12177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DE7E526-51E6-680D-766A-0436260F905B}"/>
              </a:ext>
            </a:extLst>
          </p:cNvPr>
          <p:cNvSpPr txBox="1">
            <a:spLocks/>
          </p:cNvSpPr>
          <p:nvPr/>
        </p:nvSpPr>
        <p:spPr>
          <a:xfrm>
            <a:off x="509945" y="776377"/>
            <a:ext cx="11292194" cy="977462"/>
          </a:xfrm>
          <a:prstGeom prst="rect">
            <a:avLst/>
          </a:prstGeom>
        </p:spPr>
        <p:txBody>
          <a:bodyPr rtlCol="0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6000" dirty="0">
                <a:solidFill>
                  <a:srgbClr val="375F92"/>
                </a:solidFill>
              </a:rPr>
              <a:t>Thank You for Your Attention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221860-3C94-D6AF-8D92-696862DAA43A}"/>
              </a:ext>
            </a:extLst>
          </p:cNvPr>
          <p:cNvSpPr>
            <a:spLocks noGrp="1"/>
          </p:cNvSpPr>
          <p:nvPr/>
        </p:nvSpPr>
        <p:spPr>
          <a:xfrm>
            <a:off x="1385738" y="5380097"/>
            <a:ext cx="4437092" cy="1103719"/>
          </a:xfrm>
          <a:prstGeom prst="rect">
            <a:avLst/>
          </a:prstGeom>
          <a:noFill/>
          <a:effectLst>
            <a:softEdge rad="63500"/>
          </a:effectLst>
        </p:spPr>
        <p:txBody>
          <a:bodyPr vert="horz" lIns="0" tIns="0" rIns="0" bIns="0" rtlCol="0" anchor="ctr">
            <a:noAutofit/>
          </a:bodyPr>
          <a:lstStyle>
            <a:lvl1pPr marL="0" indent="0" algn="l" defTabSz="914377" rtl="0" eaLnBrk="1" latinLnBrk="0" hangingPunct="1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b="1" kern="1200" spc="-60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85744" indent="-285744" algn="l" defTabSz="914377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534975" indent="-261932" algn="l" defTabSz="914377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808018" indent="-273044" algn="l" defTabSz="914377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811193" indent="-274632" algn="l" defTabSz="914377" rtl="0" eaLnBrk="1" latinLnBrk="0" hangingPunct="1">
              <a:lnSpc>
                <a:spcPct val="85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latin typeface="+mn-lt"/>
              </a:rPr>
              <a:t>Izabela Gajewska, MSc (Eng) AMEI MICorr </a:t>
            </a:r>
          </a:p>
          <a:p>
            <a:r>
              <a:rPr lang="en-GB" sz="1800" b="0" dirty="0">
                <a:latin typeface="+mn-lt"/>
              </a:rPr>
              <a:t>Corrosion Engineer – Consultancy Services</a:t>
            </a:r>
          </a:p>
          <a:p>
            <a:r>
              <a:rPr lang="en-GB" sz="1800" b="0" dirty="0">
                <a:latin typeface="+mn-lt"/>
              </a:rPr>
              <a:t>Intertek CAPCIS, Manchester, United Kingdom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E116E8EE-CEDD-8E7F-DDF6-7F30382199C0}"/>
              </a:ext>
            </a:extLst>
          </p:cNvPr>
          <p:cNvSpPr txBox="1"/>
          <p:nvPr/>
        </p:nvSpPr>
        <p:spPr>
          <a:xfrm>
            <a:off x="7813343" y="6113309"/>
            <a:ext cx="3136115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en-US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strike="noStrike" kern="1200" cap="none" spc="-3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ea typeface="+mn-ea"/>
                <a:cs typeface="+mn-cs"/>
              </a:rPr>
              <a:t>izabela.gajewska@intertek.com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60084AD-D3CC-144E-DD5D-DC854E55BD1D}"/>
              </a:ext>
            </a:extLst>
          </p:cNvPr>
          <p:cNvGrpSpPr/>
          <p:nvPr/>
        </p:nvGrpSpPr>
        <p:grpSpPr>
          <a:xfrm>
            <a:off x="7342499" y="6053266"/>
            <a:ext cx="397990" cy="397990"/>
            <a:chOff x="292514" y="6221072"/>
            <a:chExt cx="397990" cy="397990"/>
          </a:xfrm>
          <a:solidFill>
            <a:srgbClr val="0070C0"/>
          </a:solidFill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1B528D7-447B-2001-7AD8-272253B7EE15}"/>
                </a:ext>
              </a:extLst>
            </p:cNvPr>
            <p:cNvSpPr/>
            <p:nvPr/>
          </p:nvSpPr>
          <p:spPr>
            <a:xfrm>
              <a:off x="292514" y="6221072"/>
              <a:ext cx="397990" cy="397990"/>
            </a:xfrm>
            <a:prstGeom prst="ellipse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DF3D1F3-BFF2-9E9E-3841-A59FB40BA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112" y="6326032"/>
              <a:ext cx="263462" cy="187167"/>
            </a:xfrm>
            <a:prstGeom prst="rect">
              <a:avLst/>
            </a:prstGeom>
            <a:grpFill/>
            <a:ln w="12700">
              <a:noFill/>
            </a:ln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0C3DC5-9C7D-4D21-ED71-2BB4336E3B3D}"/>
              </a:ext>
            </a:extLst>
          </p:cNvPr>
          <p:cNvGrpSpPr>
            <a:grpSpLocks noChangeAspect="1"/>
          </p:cNvGrpSpPr>
          <p:nvPr/>
        </p:nvGrpSpPr>
        <p:grpSpPr>
          <a:xfrm>
            <a:off x="1385744" y="4752020"/>
            <a:ext cx="1536117" cy="649605"/>
            <a:chOff x="1128861" y="3150416"/>
            <a:chExt cx="2226249" cy="941456"/>
          </a:xfrm>
        </p:grpSpPr>
        <p:pic>
          <p:nvPicPr>
            <p:cNvPr id="19" name="Picture 18" descr="A black and white logo&#10;&#10;Description automatically generated">
              <a:extLst>
                <a:ext uri="{FF2B5EF4-FFF2-40B4-BE49-F238E27FC236}">
                  <a16:creationId xmlns:a16="http://schemas.microsoft.com/office/drawing/2014/main" id="{D3AD6EBD-4B9D-BC7F-F465-DA4F7E68F5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28861" y="3150416"/>
              <a:ext cx="938435" cy="217048"/>
            </a:xfrm>
            <a:prstGeom prst="rect">
              <a:avLst/>
            </a:prstGeom>
          </p:spPr>
        </p:pic>
        <p:pic>
          <p:nvPicPr>
            <p:cNvPr id="17" name="Picture 5" descr="Intertek CAPCIS">
              <a:extLst>
                <a:ext uri="{FF2B5EF4-FFF2-40B4-BE49-F238E27FC236}">
                  <a16:creationId xmlns:a16="http://schemas.microsoft.com/office/drawing/2014/main" id="{ACF0E307-830D-827A-F69B-9B8C677BCE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hq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370" b="98630" l="0" r="96243">
                          <a14:foregroundMark x1="39595" y1="86301" x2="39595" y2="91096"/>
                          <a14:foregroundMark x1="39017" y1="80822" x2="39595" y2="97945"/>
                          <a14:foregroundMark x1="29626" y1="54549" x2="29444" y2="55541"/>
                          <a14:foregroundMark x1="31214" y1="45890" x2="30314" y2="50797"/>
                          <a14:foregroundMark x1="14740" y1="47492" x2="14740" y2="45890"/>
                          <a14:foregroundMark x1="14740" y1="51370" x2="14740" y2="48939"/>
                          <a14:foregroundMark x1="14740" y1="65753" x2="14740" y2="63699"/>
                          <a14:foregroundMark x1="14740" y1="71333" x2="14740" y2="65753"/>
                          <a14:foregroundMark x1="14740" y1="76027" x2="14740" y2="75636"/>
                          <a14:foregroundMark x1="5308" y1="67808" x2="4913" y2="76027"/>
                          <a14:foregroundMark x1="6358" y1="45890" x2="6307" y2="46963"/>
                          <a14:foregroundMark x1="4528" y1="49315" x2="4287" y2="50000"/>
                          <a14:foregroundMark x1="4866" y1="48353" x2="4528" y2="49315"/>
                          <a14:foregroundMark x1="6206" y1="44541" x2="5953" y2="45260"/>
                          <a14:foregroundMark x1="6936" y1="42466" x2="6698" y2="43143"/>
                          <a14:foregroundMark x1="73699" y1="70644" x2="73699" y2="74852"/>
                          <a14:foregroundMark x1="78035" y1="70625" x2="78035" y2="76027"/>
                          <a14:foregroundMark x1="78035" y1="63699" x2="78035" y2="65390"/>
                          <a14:foregroundMark x1="78035" y1="43836" x2="78035" y2="52740"/>
                          <a14:foregroundMark x1="88027" y1="71960" x2="85838" y2="79452"/>
                          <a14:foregroundMark x1="92482" y1="56710" x2="91325" y2="60668"/>
                          <a14:foregroundMark x1="578" y1="2740" x2="578" y2="2740"/>
                          <a14:foregroundMark x1="867" y1="6164" x2="1324" y2="9843"/>
                          <a14:foregroundMark x1="3966" y1="10348" x2="4046" y2="9589"/>
                          <a14:foregroundMark x1="79191" y1="23973" x2="79191" y2="23973"/>
                          <a14:foregroundMark x1="78902" y1="26712" x2="78902" y2="26712"/>
                          <a14:foregroundMark x1="79380" y1="27080" x2="78324" y2="28082"/>
                          <a14:foregroundMark x1="79562" y1="26320" x2="78324" y2="25342"/>
                          <a14:foregroundMark x1="92775" y1="56164" x2="93642" y2="54110"/>
                          <a14:foregroundMark x1="85549" y1="43836" x2="86705" y2="45890"/>
                          <a14:foregroundMark x1="87283" y1="43836" x2="85549" y2="48630"/>
                          <a14:foregroundMark x1="72832" y1="75342" x2="69942" y2="78082"/>
                          <a14:foregroundMark x1="28573" y1="43251" x2="28876" y2="43538"/>
                          <a14:foregroundMark x1="27746" y1="42466" x2="28152" y2="42851"/>
                          <a14:foregroundMark x1="29353" y1="44979" x2="29480" y2="45205"/>
                          <a14:foregroundMark x1="27989" y1="42556" x2="29016" y2="44380"/>
                          <a14:foregroundMark x1="28324" y1="43151" x2="28634" y2="43701"/>
                          <a14:foregroundMark x1="29480" y1="44521" x2="30925" y2="47945"/>
                          <a14:foregroundMark x1="30636" y1="46575" x2="31792" y2="49315"/>
                          <a14:foregroundMark x1="30925" y1="73288" x2="23988" y2="71918"/>
                          <a14:foregroundMark x1="4046" y1="64384" x2="4474" y2="65398"/>
                          <a14:foregroundMark x1="6054" y1="47055" x2="4624" y2="49315"/>
                          <a14:foregroundMark x1="6358" y1="46575" x2="6206" y2="46815"/>
                          <a14:foregroundMark x1="4091" y1="65932" x2="4046" y2="65753"/>
                          <a14:foregroundMark x1="5780" y1="72603" x2="4627" y2="68046"/>
                          <a14:foregroundMark x1="3948" y1="66131" x2="3757" y2="65753"/>
                          <a14:foregroundMark x1="7225" y1="72603" x2="4798" y2="67808"/>
                          <a14:foregroundMark x1="566" y1="61125" x2="289" y2="65068"/>
                          <a14:foregroundMark x1="41618" y1="97260" x2="41618" y2="99315"/>
                          <a14:foregroundMark x1="6647" y1="47260" x2="6647" y2="47260"/>
                          <a14:foregroundMark x1="1156" y1="2740" x2="6647" y2="6849"/>
                          <a14:foregroundMark x1="10405" y1="1370" x2="12043" y2="10329"/>
                          <a14:foregroundMark x1="289" y1="53425" x2="289" y2="61644"/>
                          <a14:foregroundMark x1="289" y1="53425" x2="289" y2="56849"/>
                          <a14:foregroundMark x1="867" y1="58904" x2="1156" y2="61644"/>
                          <a14:foregroundMark x1="867" y1="60274" x2="578" y2="63014"/>
                          <a14:foregroundMark x1="1156" y1="53425" x2="1156" y2="56849"/>
                          <a14:foregroundMark x1="867" y1="54795" x2="867" y2="57534"/>
                          <a14:foregroundMark x1="2023" y1="54110" x2="2312" y2="58219"/>
                          <a14:foregroundMark x1="1445" y1="56849" x2="1156" y2="60274"/>
                          <a14:foregroundMark x1="1734" y1="58219" x2="1734" y2="61644"/>
                          <a14:foregroundMark x1="1734" y1="60274" x2="1734" y2="62329"/>
                          <a14:foregroundMark x1="1445" y1="60959" x2="1156" y2="63699"/>
                          <a14:backgroundMark x1="45954" y1="87671" x2="58671" y2="86301"/>
                          <a14:backgroundMark x1="65029" y1="91096" x2="65029" y2="91096"/>
                          <a14:backgroundMark x1="65029" y1="91096" x2="65029" y2="91096"/>
                          <a14:backgroundMark x1="6072" y1="57735" x2="6016" y2="58219"/>
                          <a14:backgroundMark x1="6191" y1="56701" x2="6174" y2="56849"/>
                          <a14:backgroundMark x1="6182" y1="56705" x2="6115" y2="58219"/>
                          <a14:backgroundMark x1="6647" y1="65753" x2="6214" y2="65240"/>
                          <a14:backgroundMark x1="30347" y1="58904" x2="29769" y2="58904"/>
                          <a14:backgroundMark x1="29191" y1="56849" x2="27948" y2="63233"/>
                          <a14:backgroundMark x1="28613" y1="58219" x2="27749" y2="63194"/>
                          <a14:backgroundMark x1="28902" y1="55479" x2="28938" y2="54626"/>
                          <a14:backgroundMark x1="30058" y1="57534" x2="29647" y2="53308"/>
                          <a14:backgroundMark x1="29480" y1="56164" x2="29389" y2="53788"/>
                          <a14:backgroundMark x1="73410" y1="52740" x2="73410" y2="63699"/>
                          <a14:backgroundMark x1="90173" y1="64384" x2="88150" y2="66438"/>
                          <a14:backgroundMark x1="90173" y1="65068" x2="88150" y2="69863"/>
                          <a14:backgroundMark x1="95376" y1="47260" x2="93851" y2="52941"/>
                          <a14:backgroundMark x1="94380" y1="47200" x2="89017" y2="46746"/>
                          <a14:backgroundMark x1="95087" y1="47260" x2="94871" y2="47242"/>
                          <a14:backgroundMark x1="97688" y1="45205" x2="91329" y2="45890"/>
                          <a14:backgroundMark x1="90173" y1="67123" x2="87283" y2="69863"/>
                          <a14:backgroundMark x1="91567" y1="62908" x2="85260" y2="60959"/>
                          <a14:backgroundMark x1="70809" y1="52740" x2="74566" y2="52055"/>
                          <a14:backgroundMark x1="74855" y1="60959" x2="73699" y2="65068"/>
                          <a14:backgroundMark x1="74566" y1="78082" x2="73803" y2="78082"/>
                          <a14:backgroundMark x1="72543" y1="67808" x2="74855" y2="65068"/>
                          <a14:backgroundMark x1="14740" y1="56849" x2="14740" y2="63699"/>
                          <a14:backgroundMark x1="14740" y1="51370" x2="14740" y2="62329"/>
                          <a14:backgroundMark x1="14740" y1="65753" x2="14740" y2="65753"/>
                          <a14:backgroundMark x1="0" y1="67808" x2="0" y2="63699"/>
                          <a14:backgroundMark x1="30636" y1="52740" x2="30058" y2="50685"/>
                          <a14:backgroundMark x1="29480" y1="52740" x2="29480" y2="50000"/>
                          <a14:backgroundMark x1="30347" y1="51370" x2="30058" y2="47945"/>
                          <a14:backgroundMark x1="78324" y1="31507" x2="79769" y2="30822"/>
                          <a14:backgroundMark x1="7803" y1="47260" x2="6936" y2="47260"/>
                          <a14:backgroundMark x1="6069" y1="49315" x2="6069" y2="49315"/>
                          <a14:backgroundMark x1="6358" y1="49315" x2="6358" y2="47945"/>
                          <a14:backgroundMark x1="5780" y1="66438" x2="5780" y2="67808"/>
                          <a14:backgroundMark x1="16185" y1="76712" x2="15029" y2="76712"/>
                          <a14:backgroundMark x1="0" y1="63699" x2="0" y2="63027"/>
                          <a14:backgroundMark x1="7046" y1="19161" x2="7514" y2="20548"/>
                          <a14:backgroundMark x1="11850" y1="23288" x2="14451" y2="21233"/>
                          <a14:backgroundMark x1="17919" y1="24658" x2="12139" y2="18493"/>
                          <a14:backgroundMark x1="17052" y1="22603" x2="8671" y2="17123"/>
                          <a14:backgroundMark x1="18786" y1="21233" x2="6069" y2="20548"/>
                          <a14:backgroundMark x1="18497" y1="22603" x2="578" y2="19178"/>
                          <a14:backgroundMark x1="78035" y1="30137" x2="78035" y2="30137"/>
                          <a14:backgroundMark x1="15607" y1="52740" x2="15029" y2="50685"/>
                          <a14:backgroundMark x1="0" y1="50000" x2="0" y2="53425"/>
                          <a14:backgroundMark x1="289" y1="65753" x2="0" y2="63699"/>
                        </a14:backgroundRemoval>
                      </a14:imgEffect>
                      <a14:imgEffect>
                        <a14:sharpenSoften amount="50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60" t="18389"/>
            <a:stretch/>
          </p:blipFill>
          <p:spPr bwMode="auto">
            <a:xfrm>
              <a:off x="1128862" y="3319551"/>
              <a:ext cx="2226248" cy="77232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958080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3124998" y="2046601"/>
            <a:ext cx="7138589" cy="3374142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Appendix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br>
              <a:rPr lang="en-GB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b="1" dirty="0"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8EF624-B6E6-CA4A-C3DD-E398358E2A12}"/>
              </a:ext>
            </a:extLst>
          </p:cNvPr>
          <p:cNvSpPr/>
          <p:nvPr/>
        </p:nvSpPr>
        <p:spPr>
          <a:xfrm>
            <a:off x="5662008" y="3604"/>
            <a:ext cx="6529991" cy="207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4" name="Picture 7" descr="Parliamentary and Scientific Committee">
            <a:extLst>
              <a:ext uri="{FF2B5EF4-FFF2-40B4-BE49-F238E27FC236}">
                <a16:creationId xmlns:a16="http://schemas.microsoft.com/office/drawing/2014/main" id="{B72C3D5F-2B17-26E8-C3BF-313FC0291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38" y="204187"/>
            <a:ext cx="1503285" cy="150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rrosion Training Courses | Institute of Corrosion">
            <a:extLst>
              <a:ext uri="{FF2B5EF4-FFF2-40B4-BE49-F238E27FC236}">
                <a16:creationId xmlns:a16="http://schemas.microsoft.com/office/drawing/2014/main" id="{BC536ADA-799F-221D-286E-AFB13ECC1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0317" y="532967"/>
            <a:ext cx="3244185" cy="103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30F7A7-ED54-FEE3-065E-E4D659448485}"/>
              </a:ext>
            </a:extLst>
          </p:cNvPr>
          <p:cNvSpPr txBox="1"/>
          <p:nvPr/>
        </p:nvSpPr>
        <p:spPr>
          <a:xfrm>
            <a:off x="9088016" y="6443038"/>
            <a:ext cx="3071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884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928E22E-E816-6F7F-F5FD-7E5F02517BE9}"/>
              </a:ext>
            </a:extLst>
          </p:cNvPr>
          <p:cNvGraphicFramePr/>
          <p:nvPr/>
        </p:nvGraphicFramePr>
        <p:xfrm>
          <a:off x="342146" y="601179"/>
          <a:ext cx="6407575" cy="491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-12779"/>
            <a:ext cx="5485827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Approaches to Knowledge Transfer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9F552-60EE-0D8C-BBBA-80F05BE7FA49}"/>
              </a:ext>
            </a:extLst>
          </p:cNvPr>
          <p:cNvSpPr txBox="1"/>
          <p:nvPr/>
        </p:nvSpPr>
        <p:spPr>
          <a:xfrm>
            <a:off x="10732946" y="6628345"/>
            <a:ext cx="14590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Monday 1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st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July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3907191" y="6416050"/>
            <a:ext cx="4428736" cy="212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A88E665E-A5C5-6C62-19D9-8637F4DE0BE2}"/>
              </a:ext>
            </a:extLst>
          </p:cNvPr>
          <p:cNvGrpSpPr/>
          <p:nvPr/>
        </p:nvGrpSpPr>
        <p:grpSpPr>
          <a:xfrm>
            <a:off x="6836735" y="853923"/>
            <a:ext cx="4741208" cy="5166083"/>
            <a:chOff x="6836735" y="883452"/>
            <a:chExt cx="4741208" cy="5118798"/>
          </a:xfrm>
        </p:grpSpPr>
        <p:graphicFrame>
          <p:nvGraphicFramePr>
            <p:cNvPr id="26" name="Diagram 25">
              <a:extLst>
                <a:ext uri="{FF2B5EF4-FFF2-40B4-BE49-F238E27FC236}">
                  <a16:creationId xmlns:a16="http://schemas.microsoft.com/office/drawing/2014/main" id="{9191D974-ACA3-1A58-0963-CBD6F490BB66}"/>
                </a:ext>
              </a:extLst>
            </p:cNvPr>
            <p:cNvGraphicFramePr/>
            <p:nvPr/>
          </p:nvGraphicFramePr>
          <p:xfrm>
            <a:off x="6836735" y="883452"/>
            <a:ext cx="4741208" cy="511879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29" name="Rectangle: Rounded Corners 28" descr="Engineers on site looking up">
              <a:extLst>
                <a:ext uri="{FF2B5EF4-FFF2-40B4-BE49-F238E27FC236}">
                  <a16:creationId xmlns:a16="http://schemas.microsoft.com/office/drawing/2014/main" id="{CB2D4DBA-41E2-FC9B-7575-57579CAFEE7F}"/>
                </a:ext>
              </a:extLst>
            </p:cNvPr>
            <p:cNvSpPr/>
            <p:nvPr/>
          </p:nvSpPr>
          <p:spPr>
            <a:xfrm>
              <a:off x="7011980" y="1067267"/>
              <a:ext cx="1863079" cy="1307099"/>
            </a:xfrm>
            <a:prstGeom prst="roundRect">
              <a:avLst>
                <a:gd name="adj" fmla="val 0"/>
              </a:avLst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wrap="none"/>
            <a:lstStyle/>
            <a:p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B1BFC5A-3E80-904C-EE84-AB6109938F38}"/>
                </a:ext>
              </a:extLst>
            </p:cNvPr>
            <p:cNvSpPr txBox="1"/>
            <p:nvPr/>
          </p:nvSpPr>
          <p:spPr>
            <a:xfrm>
              <a:off x="7002776" y="1067267"/>
              <a:ext cx="1872283" cy="338554"/>
            </a:xfrm>
            <a:prstGeom prst="rect">
              <a:avLst/>
            </a:prstGeom>
            <a:solidFill>
              <a:srgbClr val="00B0F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</a:rPr>
                <a:t>Work</a:t>
              </a:r>
              <a:r>
                <a:rPr lang="en-GB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GB" sz="1600" b="1" dirty="0">
                  <a:solidFill>
                    <a:schemeClr val="bg1"/>
                  </a:solidFill>
                </a:rPr>
                <a:t>experience</a:t>
              </a:r>
            </a:p>
          </p:txBody>
        </p:sp>
        <p:sp>
          <p:nvSpPr>
            <p:cNvPr id="32" name="Rectangle: Rounded Corners 31" descr="Man and woman conversing in library">
              <a:extLst>
                <a:ext uri="{FF2B5EF4-FFF2-40B4-BE49-F238E27FC236}">
                  <a16:creationId xmlns:a16="http://schemas.microsoft.com/office/drawing/2014/main" id="{E530621E-32EA-848D-56A5-5FB9DAA9C940}"/>
                </a:ext>
              </a:extLst>
            </p:cNvPr>
            <p:cNvSpPr/>
            <p:nvPr/>
          </p:nvSpPr>
          <p:spPr>
            <a:xfrm>
              <a:off x="7011980" y="2791206"/>
              <a:ext cx="1855133" cy="1303290"/>
            </a:xfrm>
            <a:prstGeom prst="roundRect">
              <a:avLst>
                <a:gd name="adj" fmla="val 0"/>
              </a:avLst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3" name="Rectangle: Rounded Corners 32" descr="Hands held up high during a conference">
              <a:extLst>
                <a:ext uri="{FF2B5EF4-FFF2-40B4-BE49-F238E27FC236}">
                  <a16:creationId xmlns:a16="http://schemas.microsoft.com/office/drawing/2014/main" id="{3F0A9120-6CDD-BFC0-26FC-104B3F4D3624}"/>
                </a:ext>
              </a:extLst>
            </p:cNvPr>
            <p:cNvSpPr/>
            <p:nvPr/>
          </p:nvSpPr>
          <p:spPr>
            <a:xfrm>
              <a:off x="7021184" y="4516280"/>
              <a:ext cx="1853875" cy="1303290"/>
            </a:xfrm>
            <a:prstGeom prst="roundRect">
              <a:avLst>
                <a:gd name="adj" fmla="val 0"/>
              </a:avLst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F125EA-E128-98FE-762A-AD5ABB92B856}"/>
                </a:ext>
              </a:extLst>
            </p:cNvPr>
            <p:cNvSpPr txBox="1"/>
            <p:nvPr/>
          </p:nvSpPr>
          <p:spPr>
            <a:xfrm>
              <a:off x="6923707" y="2791206"/>
              <a:ext cx="2030420" cy="338554"/>
            </a:xfrm>
            <a:prstGeom prst="rect">
              <a:avLst/>
            </a:prstGeom>
            <a:solidFill>
              <a:srgbClr val="0070C0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</a:rPr>
                <a:t>Informal</a:t>
              </a:r>
              <a:r>
                <a:rPr lang="en-GB" sz="1400" b="1" dirty="0">
                  <a:solidFill>
                    <a:schemeClr val="bg1"/>
                  </a:solidFill>
                </a:rPr>
                <a:t> </a:t>
              </a:r>
              <a:r>
                <a:rPr lang="en-GB" sz="1600" b="1" dirty="0">
                  <a:solidFill>
                    <a:schemeClr val="bg1"/>
                  </a:solidFill>
                </a:rPr>
                <a:t>Learning</a:t>
              </a:r>
              <a:endParaRPr lang="en-GB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30C7F0B-6AC0-FF18-B855-EB58ADEE91C2}"/>
                </a:ext>
              </a:extLst>
            </p:cNvPr>
            <p:cNvSpPr txBox="1"/>
            <p:nvPr/>
          </p:nvSpPr>
          <p:spPr>
            <a:xfrm>
              <a:off x="7021184" y="4508296"/>
              <a:ext cx="1853875" cy="338554"/>
            </a:xfrm>
            <a:prstGeom prst="rect">
              <a:avLst/>
            </a:prstGeom>
            <a:solidFill>
              <a:srgbClr val="1A3D68">
                <a:alpha val="50000"/>
              </a:srgb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bg1"/>
                  </a:solidFill>
                </a:rPr>
                <a:t>Formal Learning</a:t>
              </a: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E8A00E2F-03C2-3781-8D74-9A1B063CF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626" y="5523017"/>
            <a:ext cx="5350807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Figure 5: 70:20:10 Model for Learning and Development (</a:t>
            </a:r>
            <a:r>
              <a:rPr lang="en-US" altLang="en-US" sz="1600" i="1" dirty="0" err="1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Eichinger</a:t>
            </a: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, R. and Lombardo, M.,1990s)</a:t>
            </a:r>
          </a:p>
        </p:txBody>
      </p:sp>
    </p:spTree>
    <p:extLst>
      <p:ext uri="{BB962C8B-B14F-4D97-AF65-F5344CB8AC3E}">
        <p14:creationId xmlns:p14="http://schemas.microsoft.com/office/powerpoint/2010/main" val="416877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CF28FC-B599-01E3-381E-B08E4B21D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0028" y="5501203"/>
            <a:ext cx="371789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 err="1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Customised</a:t>
            </a: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 subject-based curriculum (source: personal collection)</a:t>
            </a:r>
            <a:endParaRPr lang="en-US" altLang="en-US" sz="1600" i="1" dirty="0">
              <a:ea typeface="PMingLiU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16" name="Picture 15" descr="A screenshot of a document&#10;&#10;Description automatically generated">
            <a:extLst>
              <a:ext uri="{FF2B5EF4-FFF2-40B4-BE49-F238E27FC236}">
                <a16:creationId xmlns:a16="http://schemas.microsoft.com/office/drawing/2014/main" id="{4D419263-45F2-5AEE-BD8D-30DF80B068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22" t="3009" b="36"/>
          <a:stretch/>
        </p:blipFill>
        <p:spPr>
          <a:xfrm>
            <a:off x="7613935" y="848379"/>
            <a:ext cx="3963880" cy="5169459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8" y="-12779"/>
            <a:ext cx="1074894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Mentoring Future Generation of Corrosion Professionals for UK Plc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3907190" y="6289597"/>
            <a:ext cx="4170741" cy="33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F1F02B-7694-F789-16F9-4B2FFAF7B80C}"/>
              </a:ext>
            </a:extLst>
          </p:cNvPr>
          <p:cNvSpPr txBox="1">
            <a:spLocks/>
          </p:cNvSpPr>
          <p:nvPr/>
        </p:nvSpPr>
        <p:spPr>
          <a:xfrm>
            <a:off x="392982" y="750208"/>
            <a:ext cx="6871884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Mentoring – one of the solutions </a:t>
            </a:r>
            <a:r>
              <a:rPr lang="en-US" sz="2000" dirty="0"/>
              <a:t>to corrosion issues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Mentors matched with development needs of mentees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Clearly defined schedule, regular meetings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Technical presentations + talks about corrosion problems and solutions using sketches, images, videos + site-based learning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 err="1"/>
              <a:t>Customised</a:t>
            </a:r>
            <a:r>
              <a:rPr lang="en-US" sz="1800" dirty="0"/>
              <a:t> subject-based curriculum – mentoring tool</a:t>
            </a:r>
          </a:p>
          <a:p>
            <a:pPr marL="342000" lvl="1" indent="0">
              <a:lnSpc>
                <a:spcPct val="90000"/>
              </a:lnSpc>
              <a:buClr>
                <a:schemeClr val="tx1"/>
              </a:buClr>
              <a:buNone/>
            </a:pPr>
            <a:endParaRPr lang="en-US" sz="1800" dirty="0"/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Sharing experience-based knowledge is critical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Mentor’s support to be assured, including discussions                about issues related to ongoing projects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endParaRPr lang="en-US" sz="1800" dirty="0"/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Evaluation of KT</a:t>
            </a:r>
            <a:r>
              <a:rPr lang="en-US" sz="2000" dirty="0"/>
              <a:t>, e.g., presentations, tests, exams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4850BA-6834-0615-92FC-D145AF6C21A0}"/>
              </a:ext>
            </a:extLst>
          </p:cNvPr>
          <p:cNvSpPr/>
          <p:nvPr/>
        </p:nvSpPr>
        <p:spPr>
          <a:xfrm>
            <a:off x="9211612" y="2639961"/>
            <a:ext cx="832040" cy="3377877"/>
          </a:xfrm>
          <a:prstGeom prst="rect">
            <a:avLst/>
          </a:prstGeom>
          <a:noFill/>
          <a:ln w="57150">
            <a:solidFill>
              <a:srgbClr val="002060"/>
            </a:solidFill>
            <a:prstDash val="sysDash"/>
          </a:ln>
          <a:effectLst>
            <a:glow>
              <a:srgbClr val="92D050"/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65D5B7-82ED-CDEF-8030-57BCF88D5A8B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686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oat on a dock&#10;&#10;Description automatically generated">
            <a:extLst>
              <a:ext uri="{FF2B5EF4-FFF2-40B4-BE49-F238E27FC236}">
                <a16:creationId xmlns:a16="http://schemas.microsoft.com/office/drawing/2014/main" id="{32707FDA-F5AB-1480-475F-37F315F153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72" t="6212" b="12526"/>
          <a:stretch/>
        </p:blipFill>
        <p:spPr>
          <a:xfrm>
            <a:off x="7777653" y="757208"/>
            <a:ext cx="3872616" cy="526763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9" y="-12779"/>
            <a:ext cx="44378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E9F552-60EE-0D8C-BBBA-80F05BE7FA49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D9995-7130-E3E5-3938-42E3A7676D2C}"/>
              </a:ext>
            </a:extLst>
          </p:cNvPr>
          <p:cNvSpPr txBox="1">
            <a:spLocks/>
          </p:cNvSpPr>
          <p:nvPr/>
        </p:nvSpPr>
        <p:spPr>
          <a:xfrm>
            <a:off x="392983" y="750208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What is Corrosion?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Safety Impact of Corrosion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Financial Impact of Corrosion on Society 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Environmental Impact of Corrosion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Solutions to Corrosion Problems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Role of Corrosion Professionals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Role of Education &amp; Mentoring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Summary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6D908F-84FB-050D-AC33-FAD0EA6D9656}"/>
              </a:ext>
            </a:extLst>
          </p:cNvPr>
          <p:cNvSpPr/>
          <p:nvPr/>
        </p:nvSpPr>
        <p:spPr>
          <a:xfrm>
            <a:off x="3907190" y="6330091"/>
            <a:ext cx="4170741" cy="2982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38DD56-3B14-0304-FF5C-880EAA9B88D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1180FDB-1175-17E5-FC87-A155A1C75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769238"/>
            <a:ext cx="6423528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Shiny and rusted metal chains (source: personal collection)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5107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close-up of a stone wall&#10;&#10;Description automatically generated">
            <a:extLst>
              <a:ext uri="{FF2B5EF4-FFF2-40B4-BE49-F238E27FC236}">
                <a16:creationId xmlns:a16="http://schemas.microsoft.com/office/drawing/2014/main" id="{A6DFB44C-6ECE-4126-8FD1-9EC41A78A9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3162" y="4484202"/>
            <a:ext cx="2484653" cy="1518049"/>
          </a:xfrm>
          <a:prstGeom prst="rect">
            <a:avLst/>
          </a:prstGeom>
        </p:spPr>
      </p:pic>
      <p:pic>
        <p:nvPicPr>
          <p:cNvPr id="24" name="Picture 23" descr="A bridge over a river&#10;&#10;Description automatically generated">
            <a:extLst>
              <a:ext uri="{FF2B5EF4-FFF2-40B4-BE49-F238E27FC236}">
                <a16:creationId xmlns:a16="http://schemas.microsoft.com/office/drawing/2014/main" id="{553CB2AC-FF9A-5A3C-99F4-83C7D1F904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3995" y="4484202"/>
            <a:ext cx="2389882" cy="1506797"/>
          </a:xfrm>
          <a:prstGeom prst="rect">
            <a:avLst/>
          </a:prstGeom>
        </p:spPr>
      </p:pic>
      <p:pic>
        <p:nvPicPr>
          <p:cNvPr id="20" name="Picture 19" descr="A large pipe in a factory&#10;&#10;Description automatically generated">
            <a:extLst>
              <a:ext uri="{FF2B5EF4-FFF2-40B4-BE49-F238E27FC236}">
                <a16:creationId xmlns:a16="http://schemas.microsoft.com/office/drawing/2014/main" id="{748F40AC-6D08-DCC2-A4C6-08097E53C5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9613" y="2426336"/>
            <a:ext cx="2478204" cy="1469435"/>
          </a:xfrm>
          <a:prstGeom prst="rect">
            <a:avLst/>
          </a:prstGeom>
        </p:spPr>
      </p:pic>
      <p:pic>
        <p:nvPicPr>
          <p:cNvPr id="19" name="Picture 18" descr="A metal pole in the water&#10;&#10;Description automatically generated">
            <a:extLst>
              <a:ext uri="{FF2B5EF4-FFF2-40B4-BE49-F238E27FC236}">
                <a16:creationId xmlns:a16="http://schemas.microsoft.com/office/drawing/2014/main" id="{4976BC8C-3508-B3C6-7949-EC887CE86C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943" t="3276" r="1333"/>
          <a:stretch/>
        </p:blipFill>
        <p:spPr>
          <a:xfrm>
            <a:off x="6081971" y="2426336"/>
            <a:ext cx="2407538" cy="1483842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01A539D-8932-C682-81AA-1A520610677B}"/>
              </a:ext>
            </a:extLst>
          </p:cNvPr>
          <p:cNvGraphicFramePr/>
          <p:nvPr/>
        </p:nvGraphicFramePr>
        <p:xfrm>
          <a:off x="-417161" y="2032985"/>
          <a:ext cx="6053865" cy="3978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9" y="-12779"/>
            <a:ext cx="44378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What is Corrosion?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3907191" y="6330091"/>
            <a:ext cx="3872034" cy="2982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074FC83-4810-66BC-19B0-0BAD1E2466D0}"/>
              </a:ext>
            </a:extLst>
          </p:cNvPr>
          <p:cNvSpPr txBox="1">
            <a:spLocks/>
          </p:cNvSpPr>
          <p:nvPr/>
        </p:nvSpPr>
        <p:spPr>
          <a:xfrm>
            <a:off x="392983" y="750208"/>
            <a:ext cx="1142597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Corrosion – material deterioration</a:t>
            </a:r>
            <a:r>
              <a:rPr lang="en-US" sz="2000" dirty="0"/>
              <a:t>, usually a metal, due to a chemical                                                reaction with its environment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It can occur in a variety of environments: marine, industrial, atmospheric:</a:t>
            </a:r>
            <a:endParaRPr lang="en-US" sz="20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8DFA03-660B-7E41-38B2-D71656993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897" y="1967275"/>
            <a:ext cx="1073884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Corrosion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Triangle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F05239-CB2A-4A63-B7FF-83C2F5B83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4400" y="1963149"/>
            <a:ext cx="2407538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Offshore Wind Farms</a:t>
            </a: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C1A1B-364D-FCA2-F99A-337A2960F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6714" y="1963149"/>
            <a:ext cx="2484653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Process Plants</a:t>
            </a: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9996FA-6304-9443-06D2-71EB28196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971" y="4020044"/>
            <a:ext cx="2393930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Bridges</a:t>
            </a: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EAF3F9-BABA-71D6-E720-ACB2BABA3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9613" y="4020044"/>
            <a:ext cx="2471754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Buildings</a:t>
            </a:r>
            <a:endParaRPr kumimoji="0" lang="en-US" altLang="en-US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92EA4-175B-5B29-1C88-6B8710EB2C76}"/>
              </a:ext>
            </a:extLst>
          </p:cNvPr>
          <p:cNvSpPr txBox="1"/>
          <p:nvPr/>
        </p:nvSpPr>
        <p:spPr>
          <a:xfrm>
            <a:off x="7765781" y="6235379"/>
            <a:ext cx="4447485" cy="46166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just"/>
            <a:r>
              <a:rPr lang="en-GB" sz="800" b="1" dirty="0">
                <a:latin typeface="+mj-lt"/>
              </a:rPr>
              <a:t>Photo acknowledgements</a:t>
            </a:r>
            <a:r>
              <a:rPr lang="en-GB" sz="800" dirty="0">
                <a:latin typeface="+mj-lt"/>
              </a:rPr>
              <a:t>:</a:t>
            </a:r>
          </a:p>
          <a:p>
            <a:r>
              <a:rPr lang="en-GB" sz="800" dirty="0">
                <a:latin typeface="+mj-lt"/>
              </a:rPr>
              <a:t>www.flickr.com, www.powertherm.co.uk, www.linkedin.com/pulse/penetron-protection-against-corrosion-reinforcement-steel-klouda, www.steelfabservices.com.au, www.safinah-group.com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CC77FA-5774-6E50-F5FB-A254BAE14913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51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rge building with debris and debris&#10;&#10;Description automatically generated with medium confidence">
            <a:extLst>
              <a:ext uri="{FF2B5EF4-FFF2-40B4-BE49-F238E27FC236}">
                <a16:creationId xmlns:a16="http://schemas.microsoft.com/office/drawing/2014/main" id="{70F1479A-7E8F-D0B9-ECB2-55764B7DD0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4566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BE9A773-D2E0-FEEC-BFFA-8EC7B192B2E1}"/>
              </a:ext>
            </a:extLst>
          </p:cNvPr>
          <p:cNvSpPr txBox="1">
            <a:spLocks/>
          </p:cNvSpPr>
          <p:nvPr/>
        </p:nvSpPr>
        <p:spPr>
          <a:xfrm>
            <a:off x="593834" y="555030"/>
            <a:ext cx="11004331" cy="167912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"/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b="1" dirty="0">
                <a:solidFill>
                  <a:schemeClr val="bg1"/>
                </a:solidFill>
              </a:rPr>
              <a:t>1985 – Swimming Pool Roof Collapse in Switzerland                      12 people died, cause – Chloride Stress Corrosion Cracking of stainless steel rods (</a:t>
            </a:r>
            <a:r>
              <a:rPr lang="en-GB" b="1" dirty="0">
                <a:solidFill>
                  <a:schemeClr val="bg1"/>
                </a:solidFill>
              </a:rPr>
              <a:t>source: HSE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endParaRPr lang="en-GB" dirty="0">
              <a:solidFill>
                <a:schemeClr val="bg1"/>
              </a:solidFill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3A6D61-761C-7C94-DA62-C53CB868753B}"/>
              </a:ext>
            </a:extLst>
          </p:cNvPr>
          <p:cNvSpPr txBox="1"/>
          <p:nvPr/>
        </p:nvSpPr>
        <p:spPr>
          <a:xfrm>
            <a:off x="10738872" y="6538723"/>
            <a:ext cx="1474394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r"/>
            <a:r>
              <a:rPr lang="en-GB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Photo acknowledgement</a:t>
            </a:r>
            <a:r>
              <a:rPr lang="en-GB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</a:p>
          <a:p>
            <a:pPr algn="r"/>
            <a:r>
              <a:rPr lang="en-GB" sz="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www.reddit.com</a:t>
            </a:r>
          </a:p>
        </p:txBody>
      </p:sp>
    </p:spTree>
    <p:extLst>
      <p:ext uri="{BB962C8B-B14F-4D97-AF65-F5344CB8AC3E}">
        <p14:creationId xmlns:p14="http://schemas.microsoft.com/office/powerpoint/2010/main" val="2242252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9" y="-12779"/>
            <a:ext cx="5567790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Financial Impact of Corrosion on Society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4305669" y="6337929"/>
            <a:ext cx="3604335" cy="290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E7A9C7-1D05-13ED-9442-8F5DB5B35C0C}"/>
              </a:ext>
            </a:extLst>
          </p:cNvPr>
          <p:cNvSpPr txBox="1">
            <a:spLocks/>
          </p:cNvSpPr>
          <p:nvPr/>
        </p:nvSpPr>
        <p:spPr>
          <a:xfrm>
            <a:off x="392983" y="750208"/>
            <a:ext cx="11409157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Global cost of corrosion is ~</a:t>
            </a:r>
            <a:r>
              <a:rPr lang="en-US" sz="2000" b="1" dirty="0"/>
              <a:t>$2.5 trillion annually </a:t>
            </a:r>
            <a:r>
              <a:rPr lang="en-US" sz="2000" dirty="0"/>
              <a:t>(source: NACE 2016 Study)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~3.4% of the global Gross Domestic Product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2023 – UK GDP was £2,690 billion (source: House of Commons Library on-line)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Assuming 3.4% of GDP is the UK’s cost of corrosion, </a:t>
            </a:r>
            <a:r>
              <a:rPr lang="en-US" sz="1800" b="1" dirty="0"/>
              <a:t>corrosion costs UK Plc ~£90 billion / year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endParaRPr lang="en-US" sz="1800" b="1" dirty="0"/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~15 to 35% of annual corrosion costs could be saved </a:t>
            </a:r>
            <a:r>
              <a:rPr lang="en-US" sz="2000" dirty="0"/>
              <a:t>(source: NACE 2016 Study)</a:t>
            </a:r>
            <a:endParaRPr lang="en-US" sz="2000" b="1" dirty="0"/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2022 – average disposable income in UK was ~£39,328 (source: Office for National Statistics)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dirty="0"/>
              <a:t>Annual cost of corrosion per average UK household ~£1,300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b="1" dirty="0"/>
              <a:t>Potential 35% savings would reduce this cost to ~£850</a:t>
            </a:r>
            <a:endParaRPr lang="en-US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A34225-ADFB-C60F-2235-AEF3CBD0B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7771" y="5523017"/>
            <a:ext cx="4182866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>
                <a:ea typeface="PMingLiU" panose="02020500000000000000" pitchFamily="18" charset="-120"/>
                <a:cs typeface="Arial" panose="020B0604020202020204" pitchFamily="34" charset="0"/>
              </a:rPr>
              <a:t>UK education costs over the years (source: House of Commons Library on-line) 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7" name="Picture 16" descr="A graph showing the growth of public spending education&#10;&#10;Description automatically generated">
            <a:extLst>
              <a:ext uri="{FF2B5EF4-FFF2-40B4-BE49-F238E27FC236}">
                <a16:creationId xmlns:a16="http://schemas.microsoft.com/office/drawing/2014/main" id="{602C7701-6455-377C-2BD8-07F4BD2389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" r="943" b="-1826"/>
          <a:stretch/>
        </p:blipFill>
        <p:spPr>
          <a:xfrm>
            <a:off x="8374119" y="3537959"/>
            <a:ext cx="3203696" cy="2569833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AEFE1F-06A0-D651-7A3D-30ED6F24181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639725" y="4075203"/>
            <a:ext cx="1668046" cy="1928972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94AF101-E654-69E3-5052-3EA23D73D342}"/>
              </a:ext>
            </a:extLst>
          </p:cNvPr>
          <p:cNvGrpSpPr/>
          <p:nvPr/>
        </p:nvGrpSpPr>
        <p:grpSpPr>
          <a:xfrm>
            <a:off x="3039705" y="3974795"/>
            <a:ext cx="4773400" cy="1455851"/>
            <a:chOff x="3136605" y="3679675"/>
            <a:chExt cx="4773400" cy="1455851"/>
          </a:xfrm>
        </p:grpSpPr>
        <p:graphicFrame>
          <p:nvGraphicFramePr>
            <p:cNvPr id="24" name="Diagram 23">
              <a:hlinkClick r:id="" action="ppaction://hlinkshowjump?jump=firstslide" highlightClick="1"/>
              <a:extLst>
                <a:ext uri="{FF2B5EF4-FFF2-40B4-BE49-F238E27FC236}">
                  <a16:creationId xmlns:a16="http://schemas.microsoft.com/office/drawing/2014/main" id="{9C9FB13A-276C-7EC4-9242-E9627C0C4B5C}"/>
                </a:ext>
              </a:extLst>
            </p:cNvPr>
            <p:cNvGraphicFramePr/>
            <p:nvPr/>
          </p:nvGraphicFramePr>
          <p:xfrm>
            <a:off x="3136605" y="3679675"/>
            <a:ext cx="4773400" cy="1455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D61E95-8B02-0653-8420-92E4CB0CDB41}"/>
                </a:ext>
              </a:extLst>
            </p:cNvPr>
            <p:cNvSpPr txBox="1"/>
            <p:nvPr/>
          </p:nvSpPr>
          <p:spPr>
            <a:xfrm>
              <a:off x="5067591" y="4144709"/>
              <a:ext cx="64962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800" dirty="0">
                  <a:solidFill>
                    <a:srgbClr val="002060"/>
                  </a:solidFill>
                </a:rPr>
                <a:t>≈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71CFC38-61A9-BFBD-7F5F-3B9CE5882BB5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418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9043A7E-9959-A3AF-5876-66318799A53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2F84E9F-2960-EBD8-6080-4A4568856978}"/>
                </a:ext>
              </a:extLst>
            </p:cNvPr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92F2F40-7EBA-0975-4C24-ACCCD522CD82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75D77740-F5FA-A5DE-153B-D48815C044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87303" y="6447392"/>
                <a:ext cx="3017393" cy="290415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BAACC9-4ED0-A21C-D3CE-8438AEA9169F}"/>
                </a:ext>
              </a:extLst>
            </p:cNvPr>
            <p:cNvSpPr txBox="1"/>
            <p:nvPr/>
          </p:nvSpPr>
          <p:spPr>
            <a:xfrm>
              <a:off x="8077931" y="160956"/>
              <a:ext cx="396388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GB" sz="1200" dirty="0">
                  <a:solidFill>
                    <a:schemeClr val="accent1">
                      <a:lumMod val="50000"/>
                    </a:schemeClr>
                  </a:solidFill>
                  <a:ea typeface="Calibri" panose="020F0502020204030204" pitchFamily="34" charset="0"/>
                  <a:cs typeface="Segoe UI" panose="020B0502040204020203" pitchFamily="34" charset="0"/>
                </a:rPr>
                <a:t>Parliamentary &amp; Scientific Committee APPG</a:t>
              </a:r>
              <a:endParaRPr lang="en-GB" sz="12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D325916-3654-EFAC-231A-DB751C06CE82}"/>
              </a:ext>
            </a:extLst>
          </p:cNvPr>
          <p:cNvSpPr txBox="1"/>
          <p:nvPr/>
        </p:nvSpPr>
        <p:spPr>
          <a:xfrm>
            <a:off x="10738872" y="6538723"/>
            <a:ext cx="1474394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r"/>
            <a:r>
              <a:rPr lang="en-GB" sz="800" b="1" dirty="0">
                <a:latin typeface="+mj-lt"/>
              </a:rPr>
              <a:t>Photo acknowledgement</a:t>
            </a:r>
            <a:r>
              <a:rPr lang="en-GB" sz="800" dirty="0">
                <a:latin typeface="+mj-lt"/>
              </a:rPr>
              <a:t>:</a:t>
            </a:r>
          </a:p>
          <a:p>
            <a:pPr algn="r"/>
            <a:r>
              <a:rPr lang="en-GB" sz="800" b="1" dirty="0">
                <a:latin typeface="+mj-lt"/>
              </a:rPr>
              <a:t>www.flickr.com</a:t>
            </a:r>
          </a:p>
        </p:txBody>
      </p:sp>
      <p:pic>
        <p:nvPicPr>
          <p:cNvPr id="5" name="Picture 4" descr="A close-up of a rusty pipe&#10;&#10;Description automatically generated">
            <a:extLst>
              <a:ext uri="{FF2B5EF4-FFF2-40B4-BE49-F238E27FC236}">
                <a16:creationId xmlns:a16="http://schemas.microsoft.com/office/drawing/2014/main" id="{2BD481C3-470F-DF26-91FE-951932B06F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alphaModFix amt="4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"/>
            <a:ext cx="12193190" cy="6858000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BE9A773-D2E0-FEEC-BFFA-8EC7B192B2E1}"/>
              </a:ext>
            </a:extLst>
          </p:cNvPr>
          <p:cNvSpPr txBox="1">
            <a:spLocks/>
          </p:cNvSpPr>
          <p:nvPr/>
        </p:nvSpPr>
        <p:spPr>
          <a:xfrm>
            <a:off x="593834" y="555030"/>
            <a:ext cx="9978760" cy="546754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Corrosion can cause leaks and spills,                           leading to environmental pollution</a:t>
            </a:r>
          </a:p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r>
              <a:rPr lang="en-US" b="1" dirty="0"/>
              <a:t>Steel replacement due to corrosion could contribute 4–9% of global </a:t>
            </a:r>
            <a:r>
              <a:rPr lang="en-GB" b="1" dirty="0"/>
              <a:t>CO</a:t>
            </a:r>
            <a:r>
              <a:rPr lang="en-GB" b="1" baseline="-10000" dirty="0"/>
              <a:t>2</a:t>
            </a:r>
            <a:r>
              <a:rPr lang="en-US" b="1" dirty="0"/>
              <a:t> emissions by 2030 if appropriate mitigation actions are not taken (Source: </a:t>
            </a:r>
            <a:r>
              <a:rPr lang="en-US" b="1" dirty="0" err="1"/>
              <a:t>Iannuzzi</a:t>
            </a:r>
            <a:r>
              <a:rPr lang="en-US" b="1" dirty="0"/>
              <a:t> M. and Frankel G. S., 2022)</a:t>
            </a:r>
            <a:endParaRPr lang="en-GB" b="1" dirty="0"/>
          </a:p>
          <a:p>
            <a:pPr marL="0" indent="0">
              <a:buNone/>
            </a:pP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1941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bridge over water with a cloudy sky&#10;&#10;Description automatically generated">
            <a:extLst>
              <a:ext uri="{FF2B5EF4-FFF2-40B4-BE49-F238E27FC236}">
                <a16:creationId xmlns:a16="http://schemas.microsoft.com/office/drawing/2014/main" id="{BAD01753-22A7-5B57-DD2A-CA0BE36706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14" t="9543" r="17846" b="24891"/>
          <a:stretch/>
        </p:blipFill>
        <p:spPr>
          <a:xfrm>
            <a:off x="8553640" y="861871"/>
            <a:ext cx="3012461" cy="2340359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B1616B0F-1AF2-4DEE-2109-B4B87514E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3303" y="4528123"/>
            <a:ext cx="2594513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>
                <a:ea typeface="PMingLiU" panose="02020500000000000000" pitchFamily="18" charset="-120"/>
                <a:cs typeface="Arial" panose="020B0604020202020204" pitchFamily="34" charset="0"/>
              </a:rPr>
              <a:t>Refurbished Tay Bridge (Dundee, Scotland),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>
                <a:ea typeface="PMingLiU" panose="02020500000000000000" pitchFamily="18" charset="-120"/>
                <a:cs typeface="Arial" panose="020B0604020202020204" pitchFamily="34" charset="0"/>
              </a:rPr>
              <a:t>UK's longest rail structure – restoration cost: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i="1" dirty="0">
                <a:ea typeface="PMingLiU" panose="02020500000000000000" pitchFamily="18" charset="-120"/>
                <a:cs typeface="Arial" panose="020B0604020202020204" pitchFamily="34" charset="0"/>
              </a:rPr>
              <a:t>£75 million </a:t>
            </a: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(source: www.networkrail.co.uk)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C3B27C-6C71-3697-311A-782AD9A78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1558" y="764417"/>
            <a:ext cx="2987315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/>
              <a:t>Forth Road Bridge (</a:t>
            </a:r>
            <a:r>
              <a:rPr lang="en-US" altLang="en-US" sz="1600" i="1" dirty="0">
                <a:ea typeface="PMingLiU" panose="02020500000000000000" pitchFamily="18" charset="-120"/>
                <a:cs typeface="Arial" panose="020B0604020202020204" pitchFamily="34" charset="0"/>
              </a:rPr>
              <a:t>South Queensferry, Scotland), </a:t>
            </a:r>
          </a:p>
          <a:p>
            <a:pPr lvl="0"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dirty="0">
                <a:ea typeface="PMingLiU" panose="02020500000000000000" pitchFamily="18" charset="-120"/>
                <a:cs typeface="Arial" panose="020B0604020202020204" pitchFamily="34" charset="0"/>
              </a:rPr>
              <a:t>cable corrosion caused wires to fail – bridge replacement cost: </a:t>
            </a:r>
            <a:r>
              <a:rPr lang="en-US" altLang="en-US" sz="1600" b="1" i="1" dirty="0">
                <a:ea typeface="PMingLiU" panose="02020500000000000000" pitchFamily="18" charset="-120"/>
                <a:cs typeface="Arial" panose="020B0604020202020204" pitchFamily="34" charset="0"/>
              </a:rPr>
              <a:t>£1.4 billion </a:t>
            </a:r>
            <a:r>
              <a:rPr lang="en-US" altLang="en-US" sz="1600" i="1" dirty="0">
                <a:latin typeface="+mj-lt"/>
                <a:ea typeface="PMingLiU" panose="02020500000000000000" pitchFamily="18" charset="-120"/>
                <a:cs typeface="Arial" panose="020B0604020202020204" pitchFamily="34" charset="0"/>
              </a:rPr>
              <a:t>(source: personal collection)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9" y="-12779"/>
            <a:ext cx="44378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Corrosion Management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4455043" y="6337929"/>
            <a:ext cx="3402418" cy="2904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E9698C3-DCC9-BF04-356C-8ECADBF7EA0E}"/>
              </a:ext>
            </a:extLst>
          </p:cNvPr>
          <p:cNvSpPr txBox="1">
            <a:spLocks/>
          </p:cNvSpPr>
          <p:nvPr/>
        </p:nvSpPr>
        <p:spPr>
          <a:xfrm>
            <a:off x="392982" y="750207"/>
            <a:ext cx="4738576" cy="5587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Corrosion and associated costs                                cannot be eliminated completely</a:t>
            </a:r>
          </a:p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endParaRPr lang="en-US" sz="2000" b="1" dirty="0"/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/>
              <a:t>~£10 to £30 billion / year could                      be saved in the UK</a:t>
            </a:r>
          </a:p>
          <a:p>
            <a:pPr marL="114300" indent="0" defTabSz="914400">
              <a:lnSpc>
                <a:spcPct val="90000"/>
              </a:lnSpc>
              <a:buClr>
                <a:schemeClr val="accent1"/>
              </a:buClr>
              <a:buNone/>
            </a:pPr>
            <a:r>
              <a:rPr lang="en-US" sz="2000" b="1" dirty="0"/>
              <a:t> </a:t>
            </a:r>
          </a:p>
          <a:p>
            <a:pPr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/>
              <a:t>Optimised</a:t>
            </a:r>
            <a:r>
              <a:rPr lang="en-US" sz="2000" dirty="0"/>
              <a:t> corrosion prevention practices can: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b="1" dirty="0"/>
              <a:t>Improve safety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b="1" dirty="0"/>
              <a:t>Protect the environment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b="1" dirty="0"/>
              <a:t>Save a lot of money </a:t>
            </a:r>
          </a:p>
          <a:p>
            <a:pPr marL="594000" lvl="1" indent="-252000">
              <a:lnSpc>
                <a:spcPct val="90000"/>
              </a:lnSpc>
              <a:buClr>
                <a:schemeClr val="tx1"/>
              </a:buClr>
            </a:pPr>
            <a:r>
              <a:rPr lang="en-US" sz="1800" b="1" dirty="0"/>
              <a:t>Reduce inconvenience </a:t>
            </a:r>
            <a:r>
              <a:rPr lang="en-US" sz="1800" dirty="0"/>
              <a:t>to the Public:</a:t>
            </a:r>
          </a:p>
          <a:p>
            <a:pPr marL="846000" lvl="2" indent="-252000">
              <a:buClr>
                <a:schemeClr val="tx1"/>
              </a:buClr>
            </a:pPr>
            <a:r>
              <a:rPr lang="en-US" sz="1600" dirty="0"/>
              <a:t>Prevent or reduce water and gas leaks</a:t>
            </a:r>
          </a:p>
          <a:p>
            <a:pPr marL="846000" lvl="2" indent="-252000">
              <a:buClr>
                <a:schemeClr val="tx1"/>
              </a:buClr>
            </a:pPr>
            <a:r>
              <a:rPr lang="en-US" sz="1600" dirty="0"/>
              <a:t>Enable more reliable journeys </a:t>
            </a:r>
          </a:p>
          <a:p>
            <a:pPr marL="846000" lvl="2" indent="-252000">
              <a:buClr>
                <a:schemeClr val="tx1"/>
              </a:buClr>
            </a:pPr>
            <a:r>
              <a:rPr lang="en-US" sz="1600" dirty="0"/>
              <a:t>Extend life of public infrastructure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02276D-E810-2F2C-8B47-F63F19202D6A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2" name="Picture 31" descr="A bridge over a body of water&#10;&#10;Description automatically generated">
            <a:extLst>
              <a:ext uri="{FF2B5EF4-FFF2-40B4-BE49-F238E27FC236}">
                <a16:creationId xmlns:a16="http://schemas.microsoft.com/office/drawing/2014/main" id="{58F14648-8DA5-6851-2B9A-66EF523FB0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1200" y="3689484"/>
            <a:ext cx="3014155" cy="23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26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metal brush with rust&#10;&#10;Description automatically generated">
            <a:extLst>
              <a:ext uri="{FF2B5EF4-FFF2-40B4-BE49-F238E27FC236}">
                <a16:creationId xmlns:a16="http://schemas.microsoft.com/office/drawing/2014/main" id="{BFF7A793-8E6F-18B1-1484-4D5B4849C8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7655" y="855753"/>
            <a:ext cx="3800159" cy="5162086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9" y="-12779"/>
            <a:ext cx="44378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Solutions to Corrosion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4297805" y="6308873"/>
            <a:ext cx="3643037" cy="319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2BFFD4-DE61-7713-EBFF-0D71D6E2B2E7}"/>
              </a:ext>
            </a:extLst>
          </p:cNvPr>
          <p:cNvSpPr txBox="1"/>
          <p:nvPr/>
        </p:nvSpPr>
        <p:spPr>
          <a:xfrm>
            <a:off x="2743200" y="721527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https://fk-instrument.com/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3D91494-0884-858A-A0C3-F9A8BFBC777B}"/>
              </a:ext>
            </a:extLst>
          </p:cNvPr>
          <p:cNvSpPr txBox="1"/>
          <p:nvPr/>
        </p:nvSpPr>
        <p:spPr>
          <a:xfrm>
            <a:off x="7691175" y="6467632"/>
            <a:ext cx="3286659" cy="21544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en-GB" sz="800" b="1" dirty="0">
                <a:latin typeface="+mj-lt"/>
              </a:rPr>
              <a:t>Photo acknowledgements</a:t>
            </a:r>
            <a:r>
              <a:rPr lang="en-GB" sz="800" dirty="0">
                <a:latin typeface="+mj-lt"/>
              </a:rPr>
              <a:t>: www.</a:t>
            </a:r>
            <a:r>
              <a:rPr lang="en-GB" sz="800" dirty="0"/>
              <a:t>fk-instrument.com</a:t>
            </a:r>
            <a:endParaRPr lang="en-GB" sz="800" dirty="0">
              <a:latin typeface="+mj-l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DD85B55-4CA3-B85F-115E-ED33A77AFE7F}"/>
              </a:ext>
            </a:extLst>
          </p:cNvPr>
          <p:cNvSpPr/>
          <p:nvPr/>
        </p:nvSpPr>
        <p:spPr>
          <a:xfrm>
            <a:off x="656122" y="855753"/>
            <a:ext cx="6529991" cy="11862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43" lvl="2">
              <a:lnSpc>
                <a:spcPct val="85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2000" dirty="0">
                <a:solidFill>
                  <a:schemeClr val="bg1"/>
                </a:solidFill>
              </a:rPr>
              <a:t>Cost-effective materials selection to match asset                life cycle and improve safety &amp; reliability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6368193-71A6-D19F-A4E1-C3F47D787949}"/>
              </a:ext>
            </a:extLst>
          </p:cNvPr>
          <p:cNvSpPr/>
          <p:nvPr/>
        </p:nvSpPr>
        <p:spPr>
          <a:xfrm>
            <a:off x="639726" y="3502923"/>
            <a:ext cx="6529990" cy="118621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43" lvl="2">
              <a:lnSpc>
                <a:spcPct val="85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2000" dirty="0">
                <a:solidFill>
                  <a:schemeClr val="bg1"/>
                </a:solidFill>
              </a:rPr>
              <a:t>Communication between Materials and Corrosion Specialists, Government bodies and communities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EE915D-9781-E1A5-C9B6-F899DB06FBC1}"/>
              </a:ext>
            </a:extLst>
          </p:cNvPr>
          <p:cNvSpPr/>
          <p:nvPr/>
        </p:nvSpPr>
        <p:spPr>
          <a:xfrm>
            <a:off x="639725" y="2179338"/>
            <a:ext cx="6529990" cy="11862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43" lvl="2">
              <a:lnSpc>
                <a:spcPct val="85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2000" dirty="0">
                <a:solidFill>
                  <a:schemeClr val="bg1"/>
                </a:solidFill>
              </a:rPr>
              <a:t>Effective corrosion risk management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36F4B7-01C3-DEDC-4BC1-C374B1690D4A}"/>
              </a:ext>
            </a:extLst>
          </p:cNvPr>
          <p:cNvSpPr/>
          <p:nvPr/>
        </p:nvSpPr>
        <p:spPr>
          <a:xfrm>
            <a:off x="639725" y="4831623"/>
            <a:ext cx="6529990" cy="118621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43" lvl="2">
              <a:lnSpc>
                <a:spcPct val="85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2000" dirty="0">
                <a:solidFill>
                  <a:schemeClr val="bg1"/>
                </a:solidFill>
              </a:rPr>
              <a:t>Appropriate education, training and mentoring to increase competency and corrosion awareness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F4A59E-5EEF-061A-E9BC-18065F1CC176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57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49429" y="-12779"/>
            <a:ext cx="4437874" cy="624468"/>
          </a:xfrm>
        </p:spPr>
        <p:txBody>
          <a:bodyPr>
            <a:noAutofit/>
          </a:bodyPr>
          <a:lstStyle/>
          <a:p>
            <a:r>
              <a:rPr lang="en-US" sz="2000" b="1" dirty="0"/>
              <a:t>Role of Corrosion Professionals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96F96-BAD9-D9F9-5C04-0D52BF54B73D}"/>
              </a:ext>
            </a:extLst>
          </p:cNvPr>
          <p:cNvSpPr txBox="1"/>
          <p:nvPr/>
        </p:nvSpPr>
        <p:spPr>
          <a:xfrm>
            <a:off x="8077931" y="160956"/>
            <a:ext cx="3963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egoe UI" panose="020B0502040204020203" pitchFamily="34" charset="0"/>
              </a:rPr>
              <a:t>Parliamentary &amp; Scientific Committee APPG</a:t>
            </a:r>
            <a:endParaRPr lang="en-GB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CD0F16-246C-059C-2F23-5E2F65F00959}"/>
              </a:ext>
            </a:extLst>
          </p:cNvPr>
          <p:cNvSpPr/>
          <p:nvPr/>
        </p:nvSpPr>
        <p:spPr>
          <a:xfrm>
            <a:off x="3907190" y="6253655"/>
            <a:ext cx="4170741" cy="37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87E29-A303-3AFF-EC68-6F95DD1669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7303" y="6447392"/>
            <a:ext cx="3017393" cy="29041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0C484C-5944-B004-802B-9D5A13D27FC0}"/>
              </a:ext>
            </a:extLst>
          </p:cNvPr>
          <p:cNvSpPr txBox="1">
            <a:spLocks/>
          </p:cNvSpPr>
          <p:nvPr/>
        </p:nvSpPr>
        <p:spPr>
          <a:xfrm>
            <a:off x="392982" y="750208"/>
            <a:ext cx="7088908" cy="5267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Fundamental Research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Development of Products (alloys, coatings, inhibitors)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Design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Engineering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HSE Compliance – COMAH and Safety Cases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Asset Integrity Management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Plant &amp; Equipment Engineering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Plant &amp; Equipment Inspection</a:t>
            </a:r>
          </a:p>
          <a:p>
            <a:pPr marL="342900" lvl="1" indent="-228600" defTabSz="9144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Plant &amp; Equipment Safety</a:t>
            </a:r>
          </a:p>
        </p:txBody>
      </p:sp>
      <p:pic>
        <p:nvPicPr>
          <p:cNvPr id="10" name="Picture Placeholder 7" descr="Engineers with digital tablet and projected plans">
            <a:extLst>
              <a:ext uri="{FF2B5EF4-FFF2-40B4-BE49-F238E27FC236}">
                <a16:creationId xmlns:a16="http://schemas.microsoft.com/office/drawing/2014/main" id="{AE494AD2-35E4-AE61-7FFF-F2CFBBBDB2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7655" y="855751"/>
            <a:ext cx="3800160" cy="5146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8F6D83-78C3-4EE0-7194-5DAF6DF65E8A}"/>
              </a:ext>
            </a:extLst>
          </p:cNvPr>
          <p:cNvSpPr txBox="1"/>
          <p:nvPr/>
        </p:nvSpPr>
        <p:spPr>
          <a:xfrm>
            <a:off x="10405498" y="6628345"/>
            <a:ext cx="1786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Tuesday 15</a:t>
            </a:r>
            <a:r>
              <a:rPr lang="en-US" sz="1000" b="1" baseline="30000" dirty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sz="1000" b="1" dirty="0">
                <a:solidFill>
                  <a:schemeClr val="accent1">
                    <a:lumMod val="50000"/>
                  </a:schemeClr>
                </a:solidFill>
              </a:rPr>
              <a:t> October 2024</a:t>
            </a:r>
            <a:endParaRPr lang="en-GB" sz="1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60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ICorr_Presentation_Template</Template>
  <TotalTime>3637</TotalTime>
  <Words>1175</Words>
  <Application>Microsoft Office PowerPoint</Application>
  <PresentationFormat>Widescreen</PresentationFormat>
  <Paragraphs>175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PMingLiU</vt:lpstr>
      <vt:lpstr>Arial</vt:lpstr>
      <vt:lpstr>Calibri</vt:lpstr>
      <vt:lpstr>Times New Roman</vt:lpstr>
      <vt:lpstr>Office Theme</vt:lpstr>
      <vt:lpstr> Mentoring the Next Generation Towards Corrosion Prevention  Izabela Gajewska, MSc (Eng) AMEI MICorr Corrosion Engineer </vt:lpstr>
      <vt:lpstr>Agenda</vt:lpstr>
      <vt:lpstr>What is Corrosion?</vt:lpstr>
      <vt:lpstr>PowerPoint Presentation</vt:lpstr>
      <vt:lpstr>Financial Impact of Corrosion on Society </vt:lpstr>
      <vt:lpstr>PowerPoint Presentation</vt:lpstr>
      <vt:lpstr>Corrosion Management </vt:lpstr>
      <vt:lpstr>Solutions to Corrosion Problems</vt:lpstr>
      <vt:lpstr>Role of Corrosion Professionals</vt:lpstr>
      <vt:lpstr>Role of Education, Mentoring, Knowledge Transfer</vt:lpstr>
      <vt:lpstr>Summary</vt:lpstr>
      <vt:lpstr>Final Comment</vt:lpstr>
      <vt:lpstr>PowerPoint Presentation</vt:lpstr>
      <vt:lpstr> Appendix     </vt:lpstr>
      <vt:lpstr>Approaches to Knowledge Transfer</vt:lpstr>
      <vt:lpstr>Mentoring Future Generation of Corrosion Professionals for UK Plc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AGM</dc:title>
  <dc:creator>Gareth Hinds</dc:creator>
  <cp:lastModifiedBy>Izabela Gajewska  Intertek</cp:lastModifiedBy>
  <cp:revision>269</cp:revision>
  <cp:lastPrinted>2021-11-20T16:51:12Z</cp:lastPrinted>
  <dcterms:created xsi:type="dcterms:W3CDTF">2020-11-05T18:54:41Z</dcterms:created>
  <dcterms:modified xsi:type="dcterms:W3CDTF">2024-09-27T13:41:27Z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160b957-8a75-4a6a-9db5-cff87d15b537_Enabled">
    <vt:lpwstr>true</vt:lpwstr>
  </property>
  <property fmtid="{D5CDD505-2E9C-101B-9397-08002B2CF9AE}" pid="3" name="MSIP_Label_d160b957-8a75-4a6a-9db5-cff87d15b537_SetDate">
    <vt:lpwstr>2020-11-19T13:40:09Z</vt:lpwstr>
  </property>
  <property fmtid="{D5CDD505-2E9C-101B-9397-08002B2CF9AE}" pid="4" name="MSIP_Label_d160b957-8a75-4a6a-9db5-cff87d15b537_Method">
    <vt:lpwstr>Privileged</vt:lpwstr>
  </property>
  <property fmtid="{D5CDD505-2E9C-101B-9397-08002B2CF9AE}" pid="5" name="MSIP_Label_d160b957-8a75-4a6a-9db5-cff87d15b537_Name">
    <vt:lpwstr>d160b957-8a75-4a6a-9db5-cff87d15b537</vt:lpwstr>
  </property>
  <property fmtid="{D5CDD505-2E9C-101B-9397-08002B2CF9AE}" pid="6" name="MSIP_Label_d160b957-8a75-4a6a-9db5-cff87d15b537_SiteId">
    <vt:lpwstr>601e5460-b1bf-49c0-bd2d-e76ffc186a8d</vt:lpwstr>
  </property>
  <property fmtid="{D5CDD505-2E9C-101B-9397-08002B2CF9AE}" pid="7" name="MSIP_Label_d160b957-8a75-4a6a-9db5-cff87d15b537_ActionId">
    <vt:lpwstr>fbc2598f-a445-4ad3-bcae-b8b2bf724a98</vt:lpwstr>
  </property>
  <property fmtid="{D5CDD505-2E9C-101B-9397-08002B2CF9AE}" pid="8" name="MSIP_Label_d160b957-8a75-4a6a-9db5-cff87d15b537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2023-01-04T14:42:28Z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f01d3003-f629-4c8e-9f2f-e31d13ef4a29</vt:lpwstr>
  </property>
  <property fmtid="{D5CDD505-2E9C-101B-9397-08002B2CF9AE}" pid="15" name="MSIP_Label_a4593b6e-8994-43c5-a486-e951b5f02cec_ContentBits">
    <vt:lpwstr>0</vt:lpwstr>
  </property>
</Properties>
</file>