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5"/>
  </p:notesMasterIdLst>
  <p:sldIdLst>
    <p:sldId id="273" r:id="rId2"/>
    <p:sldId id="334" r:id="rId3"/>
    <p:sldId id="335" r:id="rId4"/>
    <p:sldId id="336" r:id="rId5"/>
    <p:sldId id="337" r:id="rId6"/>
    <p:sldId id="338" r:id="rId7"/>
    <p:sldId id="339" r:id="rId8"/>
    <p:sldId id="340" r:id="rId9"/>
    <p:sldId id="341" r:id="rId10"/>
    <p:sldId id="342" r:id="rId11"/>
    <p:sldId id="343" r:id="rId12"/>
    <p:sldId id="344" r:id="rId13"/>
    <p:sldId id="345"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D9DFA"/>
    <a:srgbClr val="FDFDAE"/>
    <a:srgbClr val="FDB07E"/>
    <a:srgbClr val="E98187"/>
    <a:srgbClr val="8CEAFF"/>
    <a:srgbClr val="04508C"/>
    <a:srgbClr val="E68F1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100" d="100"/>
          <a:sy n="100" d="100"/>
        </p:scale>
        <p:origin x="990"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7DCB83-D299-44DF-8539-CE7089B1DBC0}" type="datetimeFigureOut">
              <a:rPr lang="en-GB" smtClean="0"/>
              <a:t>02/09/2024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8581CA-A238-4DF8-BE0F-6280BE9895FD}" type="slidenum">
              <a:rPr lang="en-GB" smtClean="0"/>
              <a:t>‹#›</a:t>
            </a:fld>
            <a:endParaRPr lang="en-GB"/>
          </a:p>
        </p:txBody>
      </p:sp>
    </p:spTree>
    <p:extLst>
      <p:ext uri="{BB962C8B-B14F-4D97-AF65-F5344CB8AC3E}">
        <p14:creationId xmlns:p14="http://schemas.microsoft.com/office/powerpoint/2010/main" val="1022473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4" name="Picture 3" descr="ICorr_C_Icon_Powerpoint_Frame-01-01-01.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89293" cy="6858000"/>
          </a:xfrm>
          <a:prstGeom prst="rect">
            <a:avLst/>
          </a:prstGeom>
        </p:spPr>
      </p:pic>
      <p:sp>
        <p:nvSpPr>
          <p:cNvPr id="2" name="Title 1"/>
          <p:cNvSpPr>
            <a:spLocks noGrp="1"/>
          </p:cNvSpPr>
          <p:nvPr>
            <p:ph type="ctrTitle" hasCustomPrompt="1"/>
          </p:nvPr>
        </p:nvSpPr>
        <p:spPr>
          <a:xfrm>
            <a:off x="1821013" y="2528131"/>
            <a:ext cx="9025195" cy="960767"/>
          </a:xfrm>
        </p:spPr>
        <p:txBody>
          <a:bodyPr/>
          <a:lstStyle>
            <a:lvl1pPr algn="l">
              <a:defRPr baseline="0">
                <a:solidFill>
                  <a:srgbClr val="376092"/>
                </a:solidFill>
              </a:defRPr>
            </a:lvl1pPr>
          </a:lstStyle>
          <a:p>
            <a:r>
              <a:rPr lang="en-GB" dirty="0"/>
              <a:t>Presentation Cover Title</a:t>
            </a:r>
            <a:endParaRPr lang="en-US" dirty="0"/>
          </a:p>
        </p:txBody>
      </p:sp>
      <p:sp>
        <p:nvSpPr>
          <p:cNvPr id="3" name="Subtitle 2"/>
          <p:cNvSpPr>
            <a:spLocks noGrp="1"/>
          </p:cNvSpPr>
          <p:nvPr>
            <p:ph type="subTitle" idx="1" hasCustomPrompt="1"/>
          </p:nvPr>
        </p:nvSpPr>
        <p:spPr>
          <a:xfrm>
            <a:off x="1821013" y="3738278"/>
            <a:ext cx="9025195" cy="1353927"/>
          </a:xfrm>
        </p:spPr>
        <p:txBody>
          <a:bodyPr/>
          <a:lstStyle>
            <a:lvl1pPr marL="0" indent="0" algn="l">
              <a:buNone/>
              <a:defRPr sz="28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Author and Date </a:t>
            </a:r>
          </a:p>
        </p:txBody>
      </p:sp>
    </p:spTree>
    <p:extLst>
      <p:ext uri="{BB962C8B-B14F-4D97-AF65-F5344CB8AC3E}">
        <p14:creationId xmlns:p14="http://schemas.microsoft.com/office/powerpoint/2010/main" val="2284469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9" name="Picture 8" descr="ICorr_C_Icon_Edge_Frame_v2_for_Powerpoint-01.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2095"/>
            <a:ext cx="12189293" cy="6858000"/>
          </a:xfrm>
          <a:prstGeom prst="rect">
            <a:avLst/>
          </a:prstGeom>
        </p:spPr>
      </p:pic>
      <p:sp>
        <p:nvSpPr>
          <p:cNvPr id="2" name="Title 1"/>
          <p:cNvSpPr>
            <a:spLocks noGrp="1"/>
          </p:cNvSpPr>
          <p:nvPr>
            <p:ph type="ctrTitle" hasCustomPrompt="1"/>
          </p:nvPr>
        </p:nvSpPr>
        <p:spPr>
          <a:xfrm>
            <a:off x="939110" y="340199"/>
            <a:ext cx="10317525" cy="1144211"/>
          </a:xfrm>
        </p:spPr>
        <p:txBody>
          <a:bodyPr>
            <a:normAutofit/>
          </a:bodyPr>
          <a:lstStyle>
            <a:lvl1pPr algn="l">
              <a:defRPr sz="4000" baseline="0">
                <a:solidFill>
                  <a:srgbClr val="376092"/>
                </a:solidFill>
              </a:defRPr>
            </a:lvl1pPr>
          </a:lstStyle>
          <a:p>
            <a:r>
              <a:rPr lang="en-GB" dirty="0"/>
              <a:t>Section Title</a:t>
            </a:r>
            <a:endParaRPr lang="en-US" dirty="0"/>
          </a:p>
        </p:txBody>
      </p:sp>
      <p:sp>
        <p:nvSpPr>
          <p:cNvPr id="3" name="Subtitle 2"/>
          <p:cNvSpPr>
            <a:spLocks noGrp="1"/>
          </p:cNvSpPr>
          <p:nvPr>
            <p:ph type="subTitle" idx="1" hasCustomPrompt="1"/>
          </p:nvPr>
        </p:nvSpPr>
        <p:spPr>
          <a:xfrm>
            <a:off x="939110" y="1698156"/>
            <a:ext cx="10317525" cy="4180130"/>
          </a:xfrm>
        </p:spPr>
        <p:txBody>
          <a:bodyPr>
            <a:normAutofit/>
          </a:bodyPr>
          <a:lstStyle>
            <a:lvl1pPr marL="0" indent="0" algn="l">
              <a:buNone/>
              <a:defRPr sz="2800">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Body copy</a:t>
            </a:r>
            <a:endParaRPr lang="en-US" dirty="0"/>
          </a:p>
        </p:txBody>
      </p:sp>
    </p:spTree>
    <p:extLst>
      <p:ext uri="{BB962C8B-B14F-4D97-AF65-F5344CB8AC3E}">
        <p14:creationId xmlns:p14="http://schemas.microsoft.com/office/powerpoint/2010/main" val="4226153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9" name="Picture 8" descr="ICorr_C_Icon_Edge_Frame_v2_for_Powerpoint-01.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2095"/>
            <a:ext cx="12189293" cy="6858000"/>
          </a:xfrm>
          <a:prstGeom prst="rect">
            <a:avLst/>
          </a:prstGeom>
        </p:spPr>
      </p:pic>
      <p:sp>
        <p:nvSpPr>
          <p:cNvPr id="2" name="Title 1"/>
          <p:cNvSpPr>
            <a:spLocks noGrp="1"/>
          </p:cNvSpPr>
          <p:nvPr>
            <p:ph type="ctrTitle" hasCustomPrompt="1"/>
          </p:nvPr>
        </p:nvSpPr>
        <p:spPr>
          <a:xfrm>
            <a:off x="939110" y="340199"/>
            <a:ext cx="10317525" cy="1144211"/>
          </a:xfrm>
        </p:spPr>
        <p:txBody>
          <a:bodyPr>
            <a:normAutofit/>
          </a:bodyPr>
          <a:lstStyle>
            <a:lvl1pPr algn="l">
              <a:defRPr sz="3000" baseline="0">
                <a:solidFill>
                  <a:srgbClr val="376092"/>
                </a:solidFill>
              </a:defRPr>
            </a:lvl1pPr>
          </a:lstStyle>
          <a:p>
            <a:r>
              <a:rPr lang="en-US" dirty="0"/>
              <a:t>Sub-section Title</a:t>
            </a:r>
          </a:p>
        </p:txBody>
      </p:sp>
      <p:sp>
        <p:nvSpPr>
          <p:cNvPr id="5" name="Text Placeholder 2">
            <a:extLst>
              <a:ext uri="{FF2B5EF4-FFF2-40B4-BE49-F238E27FC236}">
                <a16:creationId xmlns:a16="http://schemas.microsoft.com/office/drawing/2014/main" id="{738F6281-F3EC-A942-9EE9-27874FCA8307}"/>
              </a:ext>
            </a:extLst>
          </p:cNvPr>
          <p:cNvSpPr>
            <a:spLocks noGrp="1"/>
          </p:cNvSpPr>
          <p:nvPr>
            <p:ph type="body" sz="quarter" idx="10" hasCustomPrompt="1"/>
          </p:nvPr>
        </p:nvSpPr>
        <p:spPr>
          <a:xfrm>
            <a:off x="939110" y="1698156"/>
            <a:ext cx="4947239" cy="4192225"/>
          </a:xfrm>
          <a:prstGeom prst="rect">
            <a:avLst/>
          </a:prstGeom>
        </p:spPr>
        <p:txBody>
          <a:bodyPr/>
          <a:lstStyle>
            <a:lvl1pPr marL="0" indent="0" algn="l">
              <a:buNone/>
              <a:defRPr sz="2000" baseline="0">
                <a:solidFill>
                  <a:schemeClr val="tx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a:solidFill>
                  <a:schemeClr val="bg1"/>
                </a:solidFill>
              </a:defRPr>
            </a:lvl5pPr>
          </a:lstStyle>
          <a:p>
            <a:pPr lvl="0"/>
            <a:r>
              <a:rPr lang="en-US" dirty="0"/>
              <a:t>Column body copy</a:t>
            </a:r>
          </a:p>
        </p:txBody>
      </p:sp>
      <p:sp>
        <p:nvSpPr>
          <p:cNvPr id="6" name="Text Placeholder 2">
            <a:extLst>
              <a:ext uri="{FF2B5EF4-FFF2-40B4-BE49-F238E27FC236}">
                <a16:creationId xmlns:a16="http://schemas.microsoft.com/office/drawing/2014/main" id="{738F6281-F3EC-A942-9EE9-27874FCA8307}"/>
              </a:ext>
            </a:extLst>
          </p:cNvPr>
          <p:cNvSpPr>
            <a:spLocks noGrp="1"/>
          </p:cNvSpPr>
          <p:nvPr>
            <p:ph type="body" sz="quarter" idx="13" hasCustomPrompt="1"/>
          </p:nvPr>
        </p:nvSpPr>
        <p:spPr>
          <a:xfrm>
            <a:off x="6273398" y="1698156"/>
            <a:ext cx="4983237" cy="4192225"/>
          </a:xfrm>
          <a:prstGeom prst="rect">
            <a:avLst/>
          </a:prstGeom>
        </p:spPr>
        <p:txBody>
          <a:bodyPr/>
          <a:lstStyle>
            <a:lvl1pPr marL="0" indent="0" algn="l">
              <a:buNone/>
              <a:defRPr sz="2000" baseline="0">
                <a:solidFill>
                  <a:schemeClr val="tx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a:solidFill>
                  <a:schemeClr val="bg1"/>
                </a:solidFill>
              </a:defRPr>
            </a:lvl5pPr>
          </a:lstStyle>
          <a:p>
            <a:pPr lvl="0"/>
            <a:r>
              <a:rPr lang="en-US" dirty="0"/>
              <a:t>Column body copy</a:t>
            </a:r>
          </a:p>
        </p:txBody>
      </p:sp>
    </p:spTree>
    <p:extLst>
      <p:ext uri="{BB962C8B-B14F-4D97-AF65-F5344CB8AC3E}">
        <p14:creationId xmlns:p14="http://schemas.microsoft.com/office/powerpoint/2010/main" val="925349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9" name="Picture 8" descr="ICorr_C_Icon_Edge_Frame_v2_for_Powerpoint-01.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2095"/>
            <a:ext cx="12189293" cy="6858000"/>
          </a:xfrm>
          <a:prstGeom prst="rect">
            <a:avLst/>
          </a:prstGeom>
        </p:spPr>
      </p:pic>
    </p:spTree>
    <p:extLst>
      <p:ext uri="{BB962C8B-B14F-4D97-AF65-F5344CB8AC3E}">
        <p14:creationId xmlns:p14="http://schemas.microsoft.com/office/powerpoint/2010/main" val="3026283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ext Slide">
    <p:spTree>
      <p:nvGrpSpPr>
        <p:cNvPr id="1" name=""/>
        <p:cNvGrpSpPr/>
        <p:nvPr/>
      </p:nvGrpSpPr>
      <p:grpSpPr>
        <a:xfrm>
          <a:off x="0" y="0"/>
          <a:ext cx="0" cy="0"/>
          <a:chOff x="0" y="0"/>
          <a:chExt cx="0" cy="0"/>
        </a:xfrm>
      </p:grpSpPr>
      <p:pic>
        <p:nvPicPr>
          <p:cNvPr id="4" name="Picture 3" descr="Icorr_metal_logo5.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1334"/>
            <a:ext cx="12191999" cy="6845548"/>
          </a:xfrm>
          <a:prstGeom prst="rect">
            <a:avLst/>
          </a:prstGeom>
        </p:spPr>
      </p:pic>
    </p:spTree>
    <p:extLst>
      <p:ext uri="{BB962C8B-B14F-4D97-AF65-F5344CB8AC3E}">
        <p14:creationId xmlns:p14="http://schemas.microsoft.com/office/powerpoint/2010/main" val="1102369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6">
            <a:extLst>
              <a:ext uri="{FF2B5EF4-FFF2-40B4-BE49-F238E27FC236}">
                <a16:creationId xmlns:a16="http://schemas.microsoft.com/office/drawing/2014/main" id="{ACC5972C-5534-4784-B81A-86AD75CF4F8E}"/>
              </a:ext>
            </a:extLst>
          </p:cNvPr>
          <p:cNvSpPr>
            <a:spLocks noGrp="1" noChangeArrowheads="1"/>
          </p:cNvSpPr>
          <p:nvPr>
            <p:ph type="dt" sz="half" idx="10"/>
          </p:nvPr>
        </p:nvSpPr>
        <p:spPr>
          <a:ln/>
        </p:spPr>
        <p:txBody>
          <a:bodyPr/>
          <a:lstStyle>
            <a:lvl1pPr>
              <a:defRPr/>
            </a:lvl1pPr>
          </a:lstStyle>
          <a:p>
            <a:pPr>
              <a:defRPr/>
            </a:pPr>
            <a:r>
              <a:rPr lang="en-US" dirty="0"/>
              <a:t>Jan-07</a:t>
            </a:r>
          </a:p>
        </p:txBody>
      </p:sp>
      <p:sp>
        <p:nvSpPr>
          <p:cNvPr id="5" name="Rectangle 7">
            <a:extLst>
              <a:ext uri="{FF2B5EF4-FFF2-40B4-BE49-F238E27FC236}">
                <a16:creationId xmlns:a16="http://schemas.microsoft.com/office/drawing/2014/main" id="{5BB41AB5-46E8-4603-9861-2DB3FD33D3F9}"/>
              </a:ext>
            </a:extLst>
          </p:cNvPr>
          <p:cNvSpPr>
            <a:spLocks noGrp="1" noChangeArrowheads="1"/>
          </p:cNvSpPr>
          <p:nvPr>
            <p:ph type="ftr" sz="quarter" idx="11"/>
          </p:nvPr>
        </p:nvSpPr>
        <p:spPr>
          <a:ln/>
        </p:spPr>
        <p:txBody>
          <a:bodyPr/>
          <a:lstStyle>
            <a:lvl1pPr>
              <a:defRPr/>
            </a:lvl1pPr>
          </a:lstStyle>
          <a:p>
            <a:pPr>
              <a:defRPr/>
            </a:pPr>
            <a:r>
              <a:rPr lang="en-US" dirty="0"/>
              <a:t>Corrosion Management</a:t>
            </a:r>
          </a:p>
        </p:txBody>
      </p:sp>
      <p:sp>
        <p:nvSpPr>
          <p:cNvPr id="6" name="Rectangle 8">
            <a:extLst>
              <a:ext uri="{FF2B5EF4-FFF2-40B4-BE49-F238E27FC236}">
                <a16:creationId xmlns:a16="http://schemas.microsoft.com/office/drawing/2014/main" id="{4DDA9366-B465-4C42-A9B3-DFA71B373576}"/>
              </a:ext>
            </a:extLst>
          </p:cNvPr>
          <p:cNvSpPr>
            <a:spLocks noGrp="1" noChangeArrowheads="1"/>
          </p:cNvSpPr>
          <p:nvPr>
            <p:ph type="sldNum" sz="quarter" idx="12"/>
          </p:nvPr>
        </p:nvSpPr>
        <p:spPr>
          <a:ln/>
        </p:spPr>
        <p:txBody>
          <a:bodyPr/>
          <a:lstStyle>
            <a:lvl1pPr>
              <a:defRPr/>
            </a:lvl1pPr>
          </a:lstStyle>
          <a:p>
            <a:pPr>
              <a:defRPr/>
            </a:pPr>
            <a:fld id="{BA2B0EF8-5542-4FC9-9CA3-CB373B3DFCBA}" type="slidenum">
              <a:rPr lang="en-US" altLang="en-US"/>
              <a:pPr>
                <a:defRPr/>
              </a:pPr>
              <a:t>‹#›</a:t>
            </a:fld>
            <a:endParaRPr lang="en-US" altLang="en-US" dirty="0"/>
          </a:p>
        </p:txBody>
      </p:sp>
    </p:spTree>
    <p:extLst>
      <p:ext uri="{BB962C8B-B14F-4D97-AF65-F5344CB8AC3E}">
        <p14:creationId xmlns:p14="http://schemas.microsoft.com/office/powerpoint/2010/main" val="18981518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title="xxxx"/>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dirty="0"/>
              <a:t> </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93FC4C-6872-E948-BEF6-B9FE12E5FB1C}" type="slidenum">
              <a:rPr lang="en-US" smtClean="0"/>
              <a:t>‹#›</a:t>
            </a:fld>
            <a:endParaRPr lang="en-US" dirty="0"/>
          </a:p>
        </p:txBody>
      </p:sp>
    </p:spTree>
    <p:extLst>
      <p:ext uri="{BB962C8B-B14F-4D97-AF65-F5344CB8AC3E}">
        <p14:creationId xmlns:p14="http://schemas.microsoft.com/office/powerpoint/2010/main" val="18516747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7.jpeg"/><Relationship Id="rId4" Type="http://schemas.openxmlformats.org/officeDocument/2006/relationships/image" Target="../media/image6.jp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7.jpeg"/><Relationship Id="rId4" Type="http://schemas.openxmlformats.org/officeDocument/2006/relationships/image" Target="../media/image6.jpg"/></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6.jpg"/><Relationship Id="rId5" Type="http://schemas.microsoft.com/office/2007/relationships/hdphoto" Target="../media/hdphoto1.wdp"/><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8.pn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14.pn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7" Type="http://schemas.microsoft.com/office/2007/relationships/hdphoto" Target="../media/hdphoto4.wdp"/><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6.jpg"/><Relationship Id="rId4" Type="http://schemas.openxmlformats.org/officeDocument/2006/relationships/image" Target="../media/image2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ctrTitle"/>
          </p:nvPr>
        </p:nvSpPr>
        <p:spPr>
          <a:xfrm>
            <a:off x="3153965" y="1738409"/>
            <a:ext cx="7470043" cy="3206839"/>
          </a:xfrm>
        </p:spPr>
        <p:txBody>
          <a:bodyPr>
            <a:normAutofit fontScale="90000"/>
          </a:bodyPr>
          <a:lstStyle/>
          <a:p>
            <a:br>
              <a:rPr lang="en-US" dirty="0"/>
            </a:br>
            <a:r>
              <a:rPr lang="en-US" b="1" dirty="0">
                <a:effectLst>
                  <a:glow rad="127000">
                    <a:schemeClr val="bg1"/>
                  </a:glow>
                </a:effectLst>
                <a:latin typeface="Abadi Extra Light" panose="020B0204020104020204" pitchFamily="34" charset="0"/>
                <a:ea typeface="ADLaM Display" panose="02010000000000000000" pitchFamily="2" charset="0"/>
                <a:cs typeface="ADLaM Display" panose="02010000000000000000" pitchFamily="2" charset="0"/>
              </a:rPr>
              <a:t>Advanced Corrosion Management Techniques to Reduce Cost and Risk in Our Built Environment</a:t>
            </a:r>
            <a:br>
              <a:rPr lang="en-GB" b="1" dirty="0">
                <a:solidFill>
                  <a:schemeClr val="accent1">
                    <a:lumMod val="50000"/>
                  </a:schemeClr>
                </a:solidFill>
                <a:effectLst/>
                <a:latin typeface="+mn-lt"/>
                <a:ea typeface="Calibri" panose="020F0502020204030204" pitchFamily="34" charset="0"/>
                <a:cs typeface="Times New Roman" panose="02020603050405020304" pitchFamily="18" charset="0"/>
              </a:rPr>
            </a:br>
            <a:br>
              <a:rPr lang="en-GB" b="1" dirty="0">
                <a:solidFill>
                  <a:schemeClr val="accent1">
                    <a:lumMod val="50000"/>
                  </a:schemeClr>
                </a:solidFill>
                <a:effectLst/>
                <a:latin typeface="+mn-lt"/>
                <a:ea typeface="Calibri" panose="020F0502020204030204" pitchFamily="34" charset="0"/>
                <a:cs typeface="Times New Roman" panose="02020603050405020304" pitchFamily="18" charset="0"/>
              </a:rPr>
            </a:br>
            <a:r>
              <a:rPr lang="en-GB" sz="2200" b="1" dirty="0">
                <a:solidFill>
                  <a:schemeClr val="accent1">
                    <a:lumMod val="50000"/>
                  </a:schemeClr>
                </a:solidFill>
                <a:effectLst/>
                <a:latin typeface="+mn-lt"/>
                <a:ea typeface="Calibri" panose="020F0502020204030204" pitchFamily="34" charset="0"/>
                <a:cs typeface="Times New Roman" panose="02020603050405020304" pitchFamily="18" charset="0"/>
              </a:rPr>
              <a:t>Christian Stone</a:t>
            </a:r>
            <a:r>
              <a:rPr lang="en-GB" sz="2200" dirty="0">
                <a:solidFill>
                  <a:schemeClr val="accent1">
                    <a:lumMod val="50000"/>
                  </a:schemeClr>
                </a:solidFill>
                <a:latin typeface="+mn-lt"/>
              </a:rPr>
              <a:t>, </a:t>
            </a:r>
            <a:r>
              <a:rPr lang="en-GB" sz="2200" dirty="0" err="1">
                <a:solidFill>
                  <a:schemeClr val="accent1">
                    <a:lumMod val="50000"/>
                  </a:schemeClr>
                </a:solidFill>
                <a:latin typeface="+mn-lt"/>
              </a:rPr>
              <a:t>M.Phys</a:t>
            </a:r>
            <a:r>
              <a:rPr lang="en-GB" sz="2200" dirty="0">
                <a:solidFill>
                  <a:schemeClr val="accent1">
                    <a:lumMod val="50000"/>
                  </a:schemeClr>
                </a:solidFill>
                <a:latin typeface="+mn-lt"/>
              </a:rPr>
              <a:t> (</a:t>
            </a:r>
            <a:r>
              <a:rPr lang="en-GB" sz="2200" i="1" dirty="0">
                <a:solidFill>
                  <a:schemeClr val="accent1">
                    <a:lumMod val="50000"/>
                  </a:schemeClr>
                </a:solidFill>
                <a:latin typeface="+mn-lt"/>
              </a:rPr>
              <a:t>Physics</a:t>
            </a:r>
            <a:r>
              <a:rPr lang="en-GB" sz="2200" dirty="0">
                <a:solidFill>
                  <a:schemeClr val="accent1">
                    <a:lumMod val="50000"/>
                  </a:schemeClr>
                </a:solidFill>
                <a:latin typeface="+mn-lt"/>
              </a:rPr>
              <a:t>) M.S (</a:t>
            </a:r>
            <a:r>
              <a:rPr lang="en-GB" sz="2200" i="1" dirty="0">
                <a:solidFill>
                  <a:schemeClr val="accent1">
                    <a:lumMod val="50000"/>
                  </a:schemeClr>
                </a:solidFill>
                <a:latin typeface="+mn-lt"/>
              </a:rPr>
              <a:t>Mat Sci &amp; Eng</a:t>
            </a:r>
            <a:r>
              <a:rPr lang="en-GB" sz="2200" dirty="0">
                <a:solidFill>
                  <a:schemeClr val="accent1">
                    <a:lumMod val="50000"/>
                  </a:schemeClr>
                </a:solidFill>
                <a:latin typeface="+mn-lt"/>
              </a:rPr>
              <a:t>), </a:t>
            </a:r>
            <a:br>
              <a:rPr lang="en-GB" sz="2200" dirty="0">
                <a:solidFill>
                  <a:schemeClr val="accent1">
                    <a:lumMod val="50000"/>
                  </a:schemeClr>
                </a:solidFill>
                <a:latin typeface="+mn-lt"/>
              </a:rPr>
            </a:br>
            <a:r>
              <a:rPr lang="en-GB" sz="2200" dirty="0">
                <a:solidFill>
                  <a:schemeClr val="accent1">
                    <a:lumMod val="50000"/>
                  </a:schemeClr>
                </a:solidFill>
                <a:latin typeface="+mn-lt"/>
              </a:rPr>
              <a:t>Lead Materials Scientist, Concrete Preservation Technologies</a:t>
            </a:r>
            <a:br>
              <a:rPr lang="en-GB" sz="1800" dirty="0">
                <a:latin typeface="Calibri" panose="020F0502020204030204" pitchFamily="34" charset="0"/>
                <a:ea typeface="Calibri" panose="020F0502020204030204" pitchFamily="34" charset="0"/>
                <a:cs typeface="Times New Roman" panose="02020603050405020304" pitchFamily="18" charset="0"/>
              </a:rPr>
            </a:br>
            <a:endParaRPr lang="en-US" sz="2800" dirty="0"/>
          </a:p>
        </p:txBody>
      </p:sp>
      <p:sp>
        <p:nvSpPr>
          <p:cNvPr id="3" name="Rectangle 2">
            <a:extLst>
              <a:ext uri="{FF2B5EF4-FFF2-40B4-BE49-F238E27FC236}">
                <a16:creationId xmlns:a16="http://schemas.microsoft.com/office/drawing/2014/main" id="{AB8EF624-B6E6-CA4A-C3DD-E398358E2A12}"/>
              </a:ext>
            </a:extLst>
          </p:cNvPr>
          <p:cNvSpPr/>
          <p:nvPr/>
        </p:nvSpPr>
        <p:spPr>
          <a:xfrm>
            <a:off x="5662008" y="3604"/>
            <a:ext cx="6529991" cy="2076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pic>
        <p:nvPicPr>
          <p:cNvPr id="4" name="Picture 7" descr="Parliamentary and Scientific Committee">
            <a:extLst>
              <a:ext uri="{FF2B5EF4-FFF2-40B4-BE49-F238E27FC236}">
                <a16:creationId xmlns:a16="http://schemas.microsoft.com/office/drawing/2014/main" id="{B72C3D5F-2B17-26E8-C3BF-313FC02915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738" y="204187"/>
            <a:ext cx="1503285" cy="150328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orrosion Training Courses | Institute of Corrosion">
            <a:extLst>
              <a:ext uri="{FF2B5EF4-FFF2-40B4-BE49-F238E27FC236}">
                <a16:creationId xmlns:a16="http://schemas.microsoft.com/office/drawing/2014/main" id="{BC536ADA-799F-221D-286E-AFB13ECC11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40317" y="532967"/>
            <a:ext cx="3244185" cy="103813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5E9EB32-C025-F4A6-8399-2DC6D60230C5}"/>
              </a:ext>
            </a:extLst>
          </p:cNvPr>
          <p:cNvSpPr txBox="1"/>
          <p:nvPr/>
        </p:nvSpPr>
        <p:spPr>
          <a:xfrm>
            <a:off x="9142767" y="6412116"/>
            <a:ext cx="3096232"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F81BD">
                    <a:lumMod val="50000"/>
                  </a:srgbClr>
                </a:solidFill>
                <a:effectLst/>
                <a:uLnTx/>
                <a:uFillTx/>
                <a:latin typeface="Arial"/>
                <a:ea typeface="+mn-ea"/>
                <a:cs typeface="+mn-cs"/>
              </a:rPr>
              <a:t>Tuesday 15</a:t>
            </a:r>
            <a:r>
              <a:rPr kumimoji="0" lang="en-US" sz="1800" b="1" i="0" u="none" strike="noStrike" kern="1200" cap="none" spc="0" normalizeH="0" baseline="30000" noProof="0" dirty="0">
                <a:ln>
                  <a:noFill/>
                </a:ln>
                <a:solidFill>
                  <a:srgbClr val="4F81BD">
                    <a:lumMod val="50000"/>
                  </a:srgbClr>
                </a:solidFill>
                <a:effectLst/>
                <a:uLnTx/>
                <a:uFillTx/>
                <a:latin typeface="Arial"/>
                <a:ea typeface="+mn-ea"/>
                <a:cs typeface="+mn-cs"/>
              </a:rPr>
              <a:t>th</a:t>
            </a:r>
            <a:r>
              <a:rPr kumimoji="0" lang="en-US" sz="1800" b="1" i="0" u="none" strike="noStrike" kern="1200" cap="none" spc="0" normalizeH="0" baseline="0" noProof="0" dirty="0">
                <a:ln>
                  <a:noFill/>
                </a:ln>
                <a:solidFill>
                  <a:srgbClr val="4F81BD">
                    <a:lumMod val="50000"/>
                  </a:srgbClr>
                </a:solidFill>
                <a:effectLst/>
                <a:uLnTx/>
                <a:uFillTx/>
                <a:latin typeface="Arial"/>
                <a:ea typeface="+mn-ea"/>
                <a:cs typeface="+mn-cs"/>
              </a:rPr>
              <a:t> October 2024</a:t>
            </a:r>
            <a:endParaRPr kumimoji="0" lang="en-GB" sz="1800" b="1" i="0" u="none" strike="noStrike" kern="1200" cap="none" spc="0" normalizeH="0" baseline="0" noProof="0" dirty="0">
              <a:ln>
                <a:noFill/>
              </a:ln>
              <a:solidFill>
                <a:srgbClr val="4F81BD">
                  <a:lumMod val="50000"/>
                </a:srgbClr>
              </a:solidFill>
              <a:effectLst/>
              <a:uLnTx/>
              <a:uFillTx/>
              <a:latin typeface="Arial"/>
              <a:ea typeface="+mn-ea"/>
              <a:cs typeface="+mn-cs"/>
            </a:endParaRPr>
          </a:p>
        </p:txBody>
      </p:sp>
      <p:pic>
        <p:nvPicPr>
          <p:cNvPr id="2" name="Picture 1" descr="A blue and white logo&#10;&#10;Description automatically generated">
            <a:extLst>
              <a:ext uri="{FF2B5EF4-FFF2-40B4-BE49-F238E27FC236}">
                <a16:creationId xmlns:a16="http://schemas.microsoft.com/office/drawing/2014/main" id="{0757098C-319C-8304-F5F0-BDD0C0BDC6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20905" y="5101726"/>
            <a:ext cx="1958295" cy="1127092"/>
          </a:xfrm>
          <a:prstGeom prst="rect">
            <a:avLst/>
          </a:prstGeom>
        </p:spPr>
      </p:pic>
      <p:pic>
        <p:nvPicPr>
          <p:cNvPr id="8" name="Picture 2" descr="Council for Higher Education in Art &amp; Design | Loughborough University">
            <a:extLst>
              <a:ext uri="{FF2B5EF4-FFF2-40B4-BE49-F238E27FC236}">
                <a16:creationId xmlns:a16="http://schemas.microsoft.com/office/drawing/2014/main" id="{BFD2B434-7984-3E25-BFB7-59D34892F8C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3161" b="33937"/>
          <a:stretch/>
        </p:blipFill>
        <p:spPr bwMode="auto">
          <a:xfrm>
            <a:off x="6096000" y="5261293"/>
            <a:ext cx="3155066" cy="834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955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CD0F16-246C-059C-2F23-5E2F65F00959}"/>
              </a:ext>
            </a:extLst>
          </p:cNvPr>
          <p:cNvSpPr/>
          <p:nvPr/>
        </p:nvSpPr>
        <p:spPr>
          <a:xfrm>
            <a:off x="3907190" y="6289597"/>
            <a:ext cx="4170741" cy="3387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6" name="Picture 5">
            <a:extLst>
              <a:ext uri="{FF2B5EF4-FFF2-40B4-BE49-F238E27FC236}">
                <a16:creationId xmlns:a16="http://schemas.microsoft.com/office/drawing/2014/main" id="{32F87E29-A303-3AFF-EC68-6F95DD1669A9}"/>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587303" y="6447392"/>
            <a:ext cx="3017393" cy="290415"/>
          </a:xfrm>
          <a:prstGeom prst="rect">
            <a:avLst/>
          </a:prstGeom>
        </p:spPr>
      </p:pic>
      <p:sp>
        <p:nvSpPr>
          <p:cNvPr id="8" name="TextBox 7">
            <a:extLst>
              <a:ext uri="{FF2B5EF4-FFF2-40B4-BE49-F238E27FC236}">
                <a16:creationId xmlns:a16="http://schemas.microsoft.com/office/drawing/2014/main" id="{2065D5B7-82ED-CDEF-8030-57BCF88D5A8B}"/>
              </a:ext>
            </a:extLst>
          </p:cNvPr>
          <p:cNvSpPr txBox="1"/>
          <p:nvPr/>
        </p:nvSpPr>
        <p:spPr>
          <a:xfrm>
            <a:off x="10405498" y="6628345"/>
            <a:ext cx="1786501" cy="246221"/>
          </a:xfrm>
          <a:prstGeom prst="rect">
            <a:avLst/>
          </a:prstGeom>
          <a:noFill/>
        </p:spPr>
        <p:txBody>
          <a:bodyPr wrap="square" rtlCol="0">
            <a:spAutoFit/>
          </a:bodyPr>
          <a:lstStyle/>
          <a:p>
            <a:r>
              <a:rPr lang="en-US" sz="1000" b="1" dirty="0">
                <a:solidFill>
                  <a:schemeClr val="accent1">
                    <a:lumMod val="50000"/>
                  </a:schemeClr>
                </a:solidFill>
              </a:rPr>
              <a:t>Tuesday 15</a:t>
            </a:r>
            <a:r>
              <a:rPr lang="en-US" sz="1000" b="1" baseline="30000" dirty="0">
                <a:solidFill>
                  <a:schemeClr val="accent1">
                    <a:lumMod val="50000"/>
                  </a:schemeClr>
                </a:solidFill>
              </a:rPr>
              <a:t>th</a:t>
            </a:r>
            <a:r>
              <a:rPr lang="en-US" sz="1000" b="1" dirty="0">
                <a:solidFill>
                  <a:schemeClr val="accent1">
                    <a:lumMod val="50000"/>
                  </a:schemeClr>
                </a:solidFill>
              </a:rPr>
              <a:t> October 2024</a:t>
            </a:r>
            <a:endParaRPr lang="en-GB" sz="1000" b="1" dirty="0">
              <a:solidFill>
                <a:schemeClr val="accent1">
                  <a:lumMod val="50000"/>
                </a:schemeClr>
              </a:solidFill>
            </a:endParaRPr>
          </a:p>
        </p:txBody>
      </p:sp>
      <p:sp>
        <p:nvSpPr>
          <p:cNvPr id="3" name="Title 1">
            <a:extLst>
              <a:ext uri="{FF2B5EF4-FFF2-40B4-BE49-F238E27FC236}">
                <a16:creationId xmlns:a16="http://schemas.microsoft.com/office/drawing/2014/main" id="{90BEA3CB-ED7F-2AF8-B6CE-5B87C210EDE1}"/>
              </a:ext>
            </a:extLst>
          </p:cNvPr>
          <p:cNvSpPr txBox="1">
            <a:spLocks/>
          </p:cNvSpPr>
          <p:nvPr/>
        </p:nvSpPr>
        <p:spPr>
          <a:xfrm>
            <a:off x="630936" y="457200"/>
            <a:ext cx="4343400" cy="192938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000" kern="1200" baseline="0">
                <a:solidFill>
                  <a:srgbClr val="376092"/>
                </a:solidFill>
                <a:latin typeface="+mj-lt"/>
                <a:ea typeface="+mj-ea"/>
                <a:cs typeface="+mj-cs"/>
              </a:defRPr>
            </a:lvl1pPr>
          </a:lstStyle>
          <a:p>
            <a:r>
              <a:rPr lang="en-GB" sz="5400">
                <a:latin typeface="Abadi Extra Light" panose="020B0204020104020204" pitchFamily="34" charset="0"/>
              </a:rPr>
              <a:t>Climate Risk</a:t>
            </a:r>
            <a:endParaRPr lang="en-GB" sz="5400" dirty="0">
              <a:latin typeface="Abadi Extra Light" panose="020B0204020104020204" pitchFamily="34" charset="0"/>
            </a:endParaRPr>
          </a:p>
        </p:txBody>
      </p:sp>
      <p:sp>
        <p:nvSpPr>
          <p:cNvPr id="4" name="Content Placeholder 2">
            <a:extLst>
              <a:ext uri="{FF2B5EF4-FFF2-40B4-BE49-F238E27FC236}">
                <a16:creationId xmlns:a16="http://schemas.microsoft.com/office/drawing/2014/main" id="{349157BB-053F-4DFB-D9C2-064FA5F417F4}"/>
              </a:ext>
            </a:extLst>
          </p:cNvPr>
          <p:cNvSpPr txBox="1">
            <a:spLocks/>
          </p:cNvSpPr>
          <p:nvPr/>
        </p:nvSpPr>
        <p:spPr>
          <a:xfrm>
            <a:off x="5219436" y="411068"/>
            <a:ext cx="6517387" cy="1929384"/>
          </a:xfrm>
          <a:prstGeom prst="rect">
            <a:avLst/>
          </a:prstGeom>
        </p:spPr>
        <p:txBody>
          <a:bodyPr vert="horz" lIns="91440" tIns="45720" rIns="91440" bIns="45720" rtlCol="0" anchor="ctr">
            <a:normAutofit/>
          </a:bodyPr>
          <a:lstStyle>
            <a:lvl1pPr marL="0" indent="0" algn="l" defTabSz="457200" rtl="0" eaLnBrk="1" latinLnBrk="0" hangingPunct="1">
              <a:spcBef>
                <a:spcPct val="20000"/>
              </a:spcBef>
              <a:buFont typeface="Arial"/>
              <a:buNone/>
              <a:defRPr sz="2800" kern="1200">
                <a:solidFill>
                  <a:srgbClr val="000000"/>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GB" sz="2000" dirty="0">
                <a:latin typeface="Calibri" panose="020F0502020204030204" pitchFamily="34" charset="0"/>
                <a:ea typeface="Calibri" panose="020F0502020204030204" pitchFamily="34" charset="0"/>
                <a:cs typeface="Calibri" panose="020F0502020204030204" pitchFamily="34" charset="0"/>
              </a:rPr>
              <a:t>Bright Blue think tank expressed concerns over the readiness of our structures in the face of a changing climate.</a:t>
            </a:r>
          </a:p>
          <a:p>
            <a:r>
              <a:rPr lang="en-GB" sz="2000" dirty="0">
                <a:latin typeface="Calibri" panose="020F0502020204030204" pitchFamily="34" charset="0"/>
                <a:ea typeface="Calibri" panose="020F0502020204030204" pitchFamily="34" charset="0"/>
                <a:cs typeface="Calibri" panose="020F0502020204030204" pitchFamily="34" charset="0"/>
              </a:rPr>
              <a:t>Zinc-based galvanic systems react to increased temperature and moisture giving more protection during periods of heightened risk.</a:t>
            </a:r>
          </a:p>
        </p:txBody>
      </p:sp>
      <p:pic>
        <p:nvPicPr>
          <p:cNvPr id="5" name="Picture 2" descr="A graph showing the temperature of the temperature&#10;&#10;Description automatically generated with medium confidence">
            <a:extLst>
              <a:ext uri="{FF2B5EF4-FFF2-40B4-BE49-F238E27FC236}">
                <a16:creationId xmlns:a16="http://schemas.microsoft.com/office/drawing/2014/main" id="{33E89947-F4C1-69D2-39B5-290D1C9C6F2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76634" y="2638521"/>
            <a:ext cx="5524472" cy="348041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 descr="A graph of a graph showing the temperature of a person&#10;&#10;Description automatically generated with medium confidence">
            <a:extLst>
              <a:ext uri="{FF2B5EF4-FFF2-40B4-BE49-F238E27FC236}">
                <a16:creationId xmlns:a16="http://schemas.microsoft.com/office/drawing/2014/main" id="{B5DD09F6-BFEB-1ED3-142E-0F692468381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848425" y="2593591"/>
            <a:ext cx="6088644" cy="3561856"/>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89435DA7-4C7A-5804-5364-C17B813C3A8B}"/>
              </a:ext>
            </a:extLst>
          </p:cNvPr>
          <p:cNvCxnSpPr>
            <a:cxnSpLocks/>
          </p:cNvCxnSpPr>
          <p:nvPr/>
        </p:nvCxnSpPr>
        <p:spPr>
          <a:xfrm>
            <a:off x="4801710" y="664207"/>
            <a:ext cx="0" cy="1515370"/>
          </a:xfrm>
          <a:prstGeom prst="line">
            <a:avLst/>
          </a:prstGeom>
          <a:ln w="57150">
            <a:solidFill>
              <a:srgbClr val="E68F1A"/>
            </a:solidFill>
          </a:ln>
        </p:spPr>
        <p:style>
          <a:lnRef idx="2">
            <a:schemeClr val="accent1"/>
          </a:lnRef>
          <a:fillRef idx="0">
            <a:schemeClr val="accent1"/>
          </a:fillRef>
          <a:effectRef idx="1">
            <a:schemeClr val="accent1"/>
          </a:effectRef>
          <a:fontRef idx="minor">
            <a:schemeClr val="tx1"/>
          </a:fontRef>
        </p:style>
      </p:cxnSp>
      <p:sp>
        <p:nvSpPr>
          <p:cNvPr id="10" name="Rectangle 9">
            <a:extLst>
              <a:ext uri="{FF2B5EF4-FFF2-40B4-BE49-F238E27FC236}">
                <a16:creationId xmlns:a16="http://schemas.microsoft.com/office/drawing/2014/main" id="{25B4D564-E279-B041-BE5F-70FD1413C17E}"/>
              </a:ext>
            </a:extLst>
          </p:cNvPr>
          <p:cNvSpPr/>
          <p:nvPr/>
        </p:nvSpPr>
        <p:spPr>
          <a:xfrm>
            <a:off x="2591345" y="5841939"/>
            <a:ext cx="836644" cy="31350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CB83D177-0192-3529-A2F5-557A8628933F}"/>
              </a:ext>
            </a:extLst>
          </p:cNvPr>
          <p:cNvSpPr txBox="1"/>
          <p:nvPr/>
        </p:nvSpPr>
        <p:spPr>
          <a:xfrm>
            <a:off x="2550912" y="5841939"/>
            <a:ext cx="1597401" cy="276999"/>
          </a:xfrm>
          <a:prstGeom prst="rect">
            <a:avLst/>
          </a:prstGeom>
          <a:noFill/>
        </p:spPr>
        <p:txBody>
          <a:bodyPr wrap="square" rtlCol="0">
            <a:spAutoFit/>
          </a:bodyPr>
          <a:lstStyle/>
          <a:p>
            <a:r>
              <a:rPr lang="en-GB" sz="1200" dirty="0"/>
              <a:t>Time (days)</a:t>
            </a:r>
          </a:p>
        </p:txBody>
      </p:sp>
      <p:sp>
        <p:nvSpPr>
          <p:cNvPr id="12" name="Rectangle 11">
            <a:extLst>
              <a:ext uri="{FF2B5EF4-FFF2-40B4-BE49-F238E27FC236}">
                <a16:creationId xmlns:a16="http://schemas.microsoft.com/office/drawing/2014/main" id="{0E7747B5-1D14-DDAA-5C53-E047C6FF2106}"/>
              </a:ext>
            </a:extLst>
          </p:cNvPr>
          <p:cNvSpPr/>
          <p:nvPr/>
        </p:nvSpPr>
        <p:spPr>
          <a:xfrm>
            <a:off x="8468270" y="5841939"/>
            <a:ext cx="836644" cy="31350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6A67F368-6FF8-DDC9-9429-03C007D78E1A}"/>
              </a:ext>
            </a:extLst>
          </p:cNvPr>
          <p:cNvSpPr txBox="1"/>
          <p:nvPr/>
        </p:nvSpPr>
        <p:spPr>
          <a:xfrm>
            <a:off x="8427837" y="5841939"/>
            <a:ext cx="1597401" cy="276999"/>
          </a:xfrm>
          <a:prstGeom prst="rect">
            <a:avLst/>
          </a:prstGeom>
          <a:noFill/>
        </p:spPr>
        <p:txBody>
          <a:bodyPr wrap="square" rtlCol="0">
            <a:spAutoFit/>
          </a:bodyPr>
          <a:lstStyle/>
          <a:p>
            <a:r>
              <a:rPr lang="en-GB" sz="1200" dirty="0"/>
              <a:t>Time (years)</a:t>
            </a:r>
          </a:p>
        </p:txBody>
      </p:sp>
      <p:sp>
        <p:nvSpPr>
          <p:cNvPr id="14" name="TextBox 13">
            <a:extLst>
              <a:ext uri="{FF2B5EF4-FFF2-40B4-BE49-F238E27FC236}">
                <a16:creationId xmlns:a16="http://schemas.microsoft.com/office/drawing/2014/main" id="{EFAA499D-2867-00B3-DB11-3189C0FB58EF}"/>
              </a:ext>
            </a:extLst>
          </p:cNvPr>
          <p:cNvSpPr txBox="1"/>
          <p:nvPr/>
        </p:nvSpPr>
        <p:spPr>
          <a:xfrm>
            <a:off x="3731894" y="4473826"/>
            <a:ext cx="2124075" cy="369332"/>
          </a:xfrm>
          <a:prstGeom prst="rect">
            <a:avLst/>
          </a:prstGeom>
          <a:noFill/>
        </p:spPr>
        <p:txBody>
          <a:bodyPr wrap="square" rtlCol="0">
            <a:spAutoFit/>
          </a:bodyPr>
          <a:lstStyle/>
          <a:p>
            <a:r>
              <a:rPr lang="en-GB" dirty="0">
                <a:solidFill>
                  <a:srgbClr val="FF0000"/>
                </a:solidFill>
                <a:latin typeface="Calibri" panose="020F0502020204030204" pitchFamily="34" charset="0"/>
                <a:ea typeface="Calibri" panose="020F0502020204030204" pitchFamily="34" charset="0"/>
                <a:cs typeface="Calibri" panose="020F0502020204030204" pitchFamily="34" charset="0"/>
              </a:rPr>
              <a:t>wet-zone current</a:t>
            </a:r>
          </a:p>
        </p:txBody>
      </p:sp>
      <p:sp>
        <p:nvSpPr>
          <p:cNvPr id="15" name="TextBox 14">
            <a:extLst>
              <a:ext uri="{FF2B5EF4-FFF2-40B4-BE49-F238E27FC236}">
                <a16:creationId xmlns:a16="http://schemas.microsoft.com/office/drawing/2014/main" id="{17ADACF7-BCFB-B06B-9437-3BF00197C4B0}"/>
              </a:ext>
            </a:extLst>
          </p:cNvPr>
          <p:cNvSpPr txBox="1"/>
          <p:nvPr/>
        </p:nvSpPr>
        <p:spPr>
          <a:xfrm>
            <a:off x="3793089" y="5253114"/>
            <a:ext cx="2124075" cy="369332"/>
          </a:xfrm>
          <a:prstGeom prst="rect">
            <a:avLst/>
          </a:prstGeom>
          <a:noFill/>
        </p:spPr>
        <p:txBody>
          <a:bodyPr wrap="square" rtlCol="0">
            <a:spAutoFit/>
          </a:bodyPr>
          <a:lstStyle/>
          <a:p>
            <a:r>
              <a:rPr lang="en-GB"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dry-zone current</a:t>
            </a:r>
          </a:p>
        </p:txBody>
      </p:sp>
      <p:sp>
        <p:nvSpPr>
          <p:cNvPr id="16" name="Rectangle 15">
            <a:extLst>
              <a:ext uri="{FF2B5EF4-FFF2-40B4-BE49-F238E27FC236}">
                <a16:creationId xmlns:a16="http://schemas.microsoft.com/office/drawing/2014/main" id="{4E9FEBA8-ABCA-AD91-171D-248A4A89BE4D}"/>
              </a:ext>
            </a:extLst>
          </p:cNvPr>
          <p:cNvSpPr/>
          <p:nvPr/>
        </p:nvSpPr>
        <p:spPr>
          <a:xfrm flipH="1">
            <a:off x="160576" y="3763083"/>
            <a:ext cx="357966" cy="142148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36506256-EB67-5C2A-C63D-49ABB699D297}"/>
              </a:ext>
            </a:extLst>
          </p:cNvPr>
          <p:cNvSpPr txBox="1"/>
          <p:nvPr/>
        </p:nvSpPr>
        <p:spPr>
          <a:xfrm rot="16200000">
            <a:off x="-660296" y="3948694"/>
            <a:ext cx="2135539" cy="276999"/>
          </a:xfrm>
          <a:prstGeom prst="rect">
            <a:avLst/>
          </a:prstGeom>
          <a:noFill/>
        </p:spPr>
        <p:txBody>
          <a:bodyPr wrap="square" rtlCol="0">
            <a:spAutoFit/>
          </a:bodyPr>
          <a:lstStyle/>
          <a:p>
            <a:r>
              <a:rPr lang="en-GB" sz="1200" dirty="0"/>
              <a:t>Galvanic Current (mA)</a:t>
            </a:r>
          </a:p>
        </p:txBody>
      </p:sp>
      <p:sp>
        <p:nvSpPr>
          <p:cNvPr id="18" name="Rectangle 17">
            <a:extLst>
              <a:ext uri="{FF2B5EF4-FFF2-40B4-BE49-F238E27FC236}">
                <a16:creationId xmlns:a16="http://schemas.microsoft.com/office/drawing/2014/main" id="{CC1766AC-A523-6933-CC9C-9501E6F575C7}"/>
              </a:ext>
            </a:extLst>
          </p:cNvPr>
          <p:cNvSpPr/>
          <p:nvPr/>
        </p:nvSpPr>
        <p:spPr>
          <a:xfrm>
            <a:off x="5651011" y="3664201"/>
            <a:ext cx="473185" cy="141559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42F6CAFD-A683-E0BB-EA68-129D080DC425}"/>
              </a:ext>
            </a:extLst>
          </p:cNvPr>
          <p:cNvSpPr txBox="1"/>
          <p:nvPr/>
        </p:nvSpPr>
        <p:spPr>
          <a:xfrm rot="16200000">
            <a:off x="5013963" y="4045003"/>
            <a:ext cx="2023357" cy="276999"/>
          </a:xfrm>
          <a:prstGeom prst="rect">
            <a:avLst/>
          </a:prstGeom>
          <a:noFill/>
        </p:spPr>
        <p:txBody>
          <a:bodyPr wrap="square" rtlCol="0">
            <a:spAutoFit/>
          </a:bodyPr>
          <a:lstStyle/>
          <a:p>
            <a:r>
              <a:rPr lang="en-GB" sz="1200" dirty="0"/>
              <a:t>Galvanic Current (mA)</a:t>
            </a:r>
          </a:p>
        </p:txBody>
      </p:sp>
      <p:sp>
        <p:nvSpPr>
          <p:cNvPr id="20" name="TextBox 19">
            <a:extLst>
              <a:ext uri="{FF2B5EF4-FFF2-40B4-BE49-F238E27FC236}">
                <a16:creationId xmlns:a16="http://schemas.microsoft.com/office/drawing/2014/main" id="{C8A2B0E1-770D-2EED-5976-16124A198599}"/>
              </a:ext>
            </a:extLst>
          </p:cNvPr>
          <p:cNvSpPr txBox="1"/>
          <p:nvPr/>
        </p:nvSpPr>
        <p:spPr>
          <a:xfrm rot="5400000">
            <a:off x="4761110" y="4424798"/>
            <a:ext cx="1931032" cy="276999"/>
          </a:xfrm>
          <a:prstGeom prst="rect">
            <a:avLst/>
          </a:prstGeom>
          <a:noFill/>
        </p:spPr>
        <p:txBody>
          <a:bodyPr wrap="square" rtlCol="0">
            <a:spAutoFit/>
          </a:bodyPr>
          <a:lstStyle/>
          <a:p>
            <a:r>
              <a:rPr lang="en-GB" sz="1200" dirty="0"/>
              <a:t>Temperature Degrees C</a:t>
            </a:r>
          </a:p>
        </p:txBody>
      </p:sp>
      <p:sp>
        <p:nvSpPr>
          <p:cNvPr id="21" name="Rectangle 20">
            <a:extLst>
              <a:ext uri="{FF2B5EF4-FFF2-40B4-BE49-F238E27FC236}">
                <a16:creationId xmlns:a16="http://schemas.microsoft.com/office/drawing/2014/main" id="{2B007031-7873-9DB2-65E5-DED297DB9B57}"/>
              </a:ext>
            </a:extLst>
          </p:cNvPr>
          <p:cNvSpPr/>
          <p:nvPr/>
        </p:nvSpPr>
        <p:spPr>
          <a:xfrm>
            <a:off x="11791095" y="2835526"/>
            <a:ext cx="267555" cy="27869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C3CAF2EE-B83C-53F2-D759-D2A6F39C897A}"/>
              </a:ext>
            </a:extLst>
          </p:cNvPr>
          <p:cNvSpPr txBox="1"/>
          <p:nvPr/>
        </p:nvSpPr>
        <p:spPr>
          <a:xfrm rot="5400000">
            <a:off x="10290581" y="4345928"/>
            <a:ext cx="3237506" cy="276999"/>
          </a:xfrm>
          <a:prstGeom prst="rect">
            <a:avLst/>
          </a:prstGeom>
          <a:noFill/>
        </p:spPr>
        <p:txBody>
          <a:bodyPr wrap="square" rtlCol="0">
            <a:spAutoFit/>
          </a:bodyPr>
          <a:lstStyle/>
          <a:p>
            <a:r>
              <a:rPr lang="en-GB" sz="1200" dirty="0"/>
              <a:t>Polarised steel potential vs Ag/AgCl (mV)</a:t>
            </a:r>
          </a:p>
        </p:txBody>
      </p:sp>
      <p:sp>
        <p:nvSpPr>
          <p:cNvPr id="23" name="Rectangle 22">
            <a:extLst>
              <a:ext uri="{FF2B5EF4-FFF2-40B4-BE49-F238E27FC236}">
                <a16:creationId xmlns:a16="http://schemas.microsoft.com/office/drawing/2014/main" id="{671AF125-14F8-EDF2-6BFC-3D499F9B712E}"/>
              </a:ext>
            </a:extLst>
          </p:cNvPr>
          <p:cNvSpPr/>
          <p:nvPr/>
        </p:nvSpPr>
        <p:spPr>
          <a:xfrm>
            <a:off x="407473" y="2674027"/>
            <a:ext cx="11451533" cy="21430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6AEBCB82-AA0E-E80D-102D-4490042A0D9B}"/>
              </a:ext>
            </a:extLst>
          </p:cNvPr>
          <p:cNvSpPr txBox="1"/>
          <p:nvPr/>
        </p:nvSpPr>
        <p:spPr>
          <a:xfrm>
            <a:off x="1648571" y="2560379"/>
            <a:ext cx="3073471" cy="338554"/>
          </a:xfrm>
          <a:prstGeom prst="rect">
            <a:avLst/>
          </a:prstGeom>
          <a:noFill/>
        </p:spPr>
        <p:txBody>
          <a:bodyPr wrap="square" rtlCol="0">
            <a:spAutoFit/>
          </a:bodyPr>
          <a:lstStyle/>
          <a:p>
            <a:r>
              <a:rPr lang="en-GB" sz="1600" dirty="0">
                <a:latin typeface="Calibri" panose="020F0502020204030204" pitchFamily="34" charset="0"/>
                <a:ea typeface="Calibri" panose="020F0502020204030204" pitchFamily="34" charset="0"/>
                <a:cs typeface="Calibri" panose="020F0502020204030204" pitchFamily="34" charset="0"/>
              </a:rPr>
              <a:t>Anode response to temperature</a:t>
            </a:r>
          </a:p>
        </p:txBody>
      </p:sp>
      <p:sp>
        <p:nvSpPr>
          <p:cNvPr id="25" name="TextBox 24">
            <a:extLst>
              <a:ext uri="{FF2B5EF4-FFF2-40B4-BE49-F238E27FC236}">
                <a16:creationId xmlns:a16="http://schemas.microsoft.com/office/drawing/2014/main" id="{41595239-0163-D0D2-7746-811A9BECF05B}"/>
              </a:ext>
            </a:extLst>
          </p:cNvPr>
          <p:cNvSpPr txBox="1"/>
          <p:nvPr/>
        </p:nvSpPr>
        <p:spPr>
          <a:xfrm>
            <a:off x="7356513" y="2579388"/>
            <a:ext cx="3563226" cy="338554"/>
          </a:xfrm>
          <a:prstGeom prst="rect">
            <a:avLst/>
          </a:prstGeom>
          <a:noFill/>
        </p:spPr>
        <p:txBody>
          <a:bodyPr wrap="square" rtlCol="0">
            <a:spAutoFit/>
          </a:bodyPr>
          <a:lstStyle/>
          <a:p>
            <a:r>
              <a:rPr lang="en-GB" sz="1600" dirty="0">
                <a:latin typeface="Calibri" panose="020F0502020204030204" pitchFamily="34" charset="0"/>
                <a:ea typeface="Calibri" panose="020F0502020204030204" pitchFamily="34" charset="0"/>
                <a:cs typeface="Calibri" panose="020F0502020204030204" pitchFamily="34" charset="0"/>
              </a:rPr>
              <a:t>Anode response to moisture/flooding</a:t>
            </a:r>
          </a:p>
        </p:txBody>
      </p:sp>
      <p:sp>
        <p:nvSpPr>
          <p:cNvPr id="26" name="TextBox 25">
            <a:extLst>
              <a:ext uri="{FF2B5EF4-FFF2-40B4-BE49-F238E27FC236}">
                <a16:creationId xmlns:a16="http://schemas.microsoft.com/office/drawing/2014/main" id="{5DBCD7CC-BCC1-9EBB-99EA-A18D20C2B26C}"/>
              </a:ext>
            </a:extLst>
          </p:cNvPr>
          <p:cNvSpPr txBox="1"/>
          <p:nvPr/>
        </p:nvSpPr>
        <p:spPr>
          <a:xfrm>
            <a:off x="4148313" y="2934922"/>
            <a:ext cx="2124075" cy="369332"/>
          </a:xfrm>
          <a:prstGeom prst="rect">
            <a:avLst/>
          </a:prstGeom>
          <a:noFill/>
        </p:spPr>
        <p:txBody>
          <a:bodyPr wrap="square" rtlCol="0">
            <a:spAutoFit/>
          </a:bodyPr>
          <a:lstStyle/>
          <a:p>
            <a:r>
              <a:rPr lang="en-GB" dirty="0">
                <a:solidFill>
                  <a:srgbClr val="00B050"/>
                </a:solidFill>
                <a:latin typeface="Calibri" panose="020F0502020204030204" pitchFamily="34" charset="0"/>
                <a:ea typeface="Calibri" panose="020F0502020204030204" pitchFamily="34" charset="0"/>
                <a:cs typeface="Calibri" panose="020F0502020204030204" pitchFamily="34" charset="0"/>
              </a:rPr>
              <a:t>temperature</a:t>
            </a:r>
          </a:p>
        </p:txBody>
      </p:sp>
    </p:spTree>
    <p:extLst>
      <p:ext uri="{BB962C8B-B14F-4D97-AF65-F5344CB8AC3E}">
        <p14:creationId xmlns:p14="http://schemas.microsoft.com/office/powerpoint/2010/main" val="1723027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CD0F16-246C-059C-2F23-5E2F65F00959}"/>
              </a:ext>
            </a:extLst>
          </p:cNvPr>
          <p:cNvSpPr/>
          <p:nvPr/>
        </p:nvSpPr>
        <p:spPr>
          <a:xfrm>
            <a:off x="3907190" y="6289597"/>
            <a:ext cx="4170741" cy="3387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6" name="Picture 5">
            <a:extLst>
              <a:ext uri="{FF2B5EF4-FFF2-40B4-BE49-F238E27FC236}">
                <a16:creationId xmlns:a16="http://schemas.microsoft.com/office/drawing/2014/main" id="{32F87E29-A303-3AFF-EC68-6F95DD1669A9}"/>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587303" y="6447392"/>
            <a:ext cx="3017393" cy="290415"/>
          </a:xfrm>
          <a:prstGeom prst="rect">
            <a:avLst/>
          </a:prstGeom>
        </p:spPr>
      </p:pic>
      <p:sp>
        <p:nvSpPr>
          <p:cNvPr id="8" name="TextBox 7">
            <a:extLst>
              <a:ext uri="{FF2B5EF4-FFF2-40B4-BE49-F238E27FC236}">
                <a16:creationId xmlns:a16="http://schemas.microsoft.com/office/drawing/2014/main" id="{2065D5B7-82ED-CDEF-8030-57BCF88D5A8B}"/>
              </a:ext>
            </a:extLst>
          </p:cNvPr>
          <p:cNvSpPr txBox="1"/>
          <p:nvPr/>
        </p:nvSpPr>
        <p:spPr>
          <a:xfrm>
            <a:off x="10405498" y="6628345"/>
            <a:ext cx="1786501" cy="246221"/>
          </a:xfrm>
          <a:prstGeom prst="rect">
            <a:avLst/>
          </a:prstGeom>
          <a:noFill/>
        </p:spPr>
        <p:txBody>
          <a:bodyPr wrap="square" rtlCol="0">
            <a:spAutoFit/>
          </a:bodyPr>
          <a:lstStyle/>
          <a:p>
            <a:r>
              <a:rPr lang="en-US" sz="1000" b="1" dirty="0">
                <a:solidFill>
                  <a:schemeClr val="accent1">
                    <a:lumMod val="50000"/>
                  </a:schemeClr>
                </a:solidFill>
              </a:rPr>
              <a:t>Tuesday 15</a:t>
            </a:r>
            <a:r>
              <a:rPr lang="en-US" sz="1000" b="1" baseline="30000" dirty="0">
                <a:solidFill>
                  <a:schemeClr val="accent1">
                    <a:lumMod val="50000"/>
                  </a:schemeClr>
                </a:solidFill>
              </a:rPr>
              <a:t>th</a:t>
            </a:r>
            <a:r>
              <a:rPr lang="en-US" sz="1000" b="1" dirty="0">
                <a:solidFill>
                  <a:schemeClr val="accent1">
                    <a:lumMod val="50000"/>
                  </a:schemeClr>
                </a:solidFill>
              </a:rPr>
              <a:t> October 2024</a:t>
            </a:r>
            <a:endParaRPr lang="en-GB" sz="1000" b="1" dirty="0">
              <a:solidFill>
                <a:schemeClr val="accent1">
                  <a:lumMod val="50000"/>
                </a:schemeClr>
              </a:solidFill>
            </a:endParaRPr>
          </a:p>
        </p:txBody>
      </p:sp>
      <p:sp>
        <p:nvSpPr>
          <p:cNvPr id="3" name="Title 1">
            <a:extLst>
              <a:ext uri="{FF2B5EF4-FFF2-40B4-BE49-F238E27FC236}">
                <a16:creationId xmlns:a16="http://schemas.microsoft.com/office/drawing/2014/main" id="{FC656DC3-B0BA-31C4-46CE-89CA83749EE1}"/>
              </a:ext>
            </a:extLst>
          </p:cNvPr>
          <p:cNvSpPr txBox="1">
            <a:spLocks/>
          </p:cNvSpPr>
          <p:nvPr/>
        </p:nvSpPr>
        <p:spPr>
          <a:xfrm>
            <a:off x="701964" y="639520"/>
            <a:ext cx="3639126" cy="1928189"/>
          </a:xfrm>
          <a:prstGeom prst="rect">
            <a:avLst/>
          </a:prstGeom>
        </p:spPr>
        <p:txBody>
          <a:bodyPr vert="horz" lIns="91440" tIns="45720" rIns="91440" bIns="45720" rtlCol="0" anchor="b">
            <a:normAutofit/>
          </a:bodyPr>
          <a:lstStyle>
            <a:lvl1pPr algn="l" defTabSz="457200" rtl="0" eaLnBrk="1" latinLnBrk="0" hangingPunct="1">
              <a:spcBef>
                <a:spcPct val="0"/>
              </a:spcBef>
              <a:buNone/>
              <a:defRPr sz="4000" kern="1200" baseline="0">
                <a:solidFill>
                  <a:srgbClr val="376092"/>
                </a:solidFill>
                <a:latin typeface="+mj-lt"/>
                <a:ea typeface="+mj-ea"/>
                <a:cs typeface="+mj-cs"/>
              </a:defRPr>
            </a:lvl1pPr>
          </a:lstStyle>
          <a:p>
            <a:r>
              <a:rPr lang="en-GB" sz="6000">
                <a:latin typeface="Abadi Extra Light" panose="020B0204020104020204" pitchFamily="34" charset="0"/>
              </a:rPr>
              <a:t>Corrosion in RAAC</a:t>
            </a:r>
            <a:endParaRPr lang="en-GB" sz="6000" dirty="0">
              <a:latin typeface="Abadi Extra Light" panose="020B0204020104020204" pitchFamily="34" charset="0"/>
            </a:endParaRPr>
          </a:p>
        </p:txBody>
      </p:sp>
      <p:sp>
        <p:nvSpPr>
          <p:cNvPr id="4" name="Content Placeholder 2">
            <a:extLst>
              <a:ext uri="{FF2B5EF4-FFF2-40B4-BE49-F238E27FC236}">
                <a16:creationId xmlns:a16="http://schemas.microsoft.com/office/drawing/2014/main" id="{8300E757-6494-5FE2-05EF-13836356AD43}"/>
              </a:ext>
            </a:extLst>
          </p:cNvPr>
          <p:cNvSpPr txBox="1">
            <a:spLocks/>
          </p:cNvSpPr>
          <p:nvPr/>
        </p:nvSpPr>
        <p:spPr>
          <a:xfrm>
            <a:off x="630935" y="2886924"/>
            <a:ext cx="3820991" cy="3410712"/>
          </a:xfrm>
          <a:prstGeom prst="rect">
            <a:avLst/>
          </a:prstGeom>
        </p:spPr>
        <p:txBody>
          <a:bodyPr vert="horz" lIns="91440" tIns="45720" rIns="91440" bIns="45720" rtlCol="0" anchor="t">
            <a:normAutofit fontScale="92500" lnSpcReduction="20000"/>
          </a:bodyPr>
          <a:lstStyle>
            <a:lvl1pPr marL="0" indent="0" algn="l" defTabSz="457200" rtl="0" eaLnBrk="1" latinLnBrk="0" hangingPunct="1">
              <a:spcBef>
                <a:spcPct val="20000"/>
              </a:spcBef>
              <a:buFont typeface="Arial"/>
              <a:buNone/>
              <a:defRPr sz="2800" kern="1200">
                <a:solidFill>
                  <a:srgbClr val="000000"/>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GB" sz="2400" dirty="0">
                <a:latin typeface="Calibri" panose="020F0502020204030204" pitchFamily="34" charset="0"/>
                <a:ea typeface="Calibri" panose="020F0502020204030204" pitchFamily="34" charset="0"/>
                <a:cs typeface="Calibri" panose="020F0502020204030204" pitchFamily="34" charset="0"/>
              </a:rPr>
              <a:t>Reinforced Aerated Autoclaved Concrete (RAAC) is vulnerable to reinforcement corrosion.</a:t>
            </a:r>
          </a:p>
          <a:p>
            <a:r>
              <a:rPr lang="en-GB" sz="2400" dirty="0">
                <a:latin typeface="Calibri" panose="020F0502020204030204" pitchFamily="34" charset="0"/>
                <a:ea typeface="Calibri" panose="020F0502020204030204" pitchFamily="34" charset="0"/>
                <a:cs typeface="Calibri" panose="020F0502020204030204" pitchFamily="34" charset="0"/>
              </a:rPr>
              <a:t>Advancements in technology have allowed for RAAC-specific survey methods and anodes to be developed.</a:t>
            </a:r>
          </a:p>
          <a:p>
            <a:r>
              <a:rPr lang="en-GB" sz="2400" dirty="0">
                <a:latin typeface="Calibri" panose="020F0502020204030204" pitchFamily="34" charset="0"/>
                <a:ea typeface="Calibri" panose="020F0502020204030204" pitchFamily="34" charset="0"/>
                <a:cs typeface="Calibri" panose="020F0502020204030204" pitchFamily="34" charset="0"/>
              </a:rPr>
              <a:t>These anodes are now protecting thousands of vulnerable elements within the NHS</a:t>
            </a:r>
            <a:endParaRPr lang="en-US" sz="2400" dirty="0">
              <a:latin typeface="Calibri" panose="020F0502020204030204" pitchFamily="34" charset="0"/>
              <a:ea typeface="Calibri" panose="020F0502020204030204" pitchFamily="34" charset="0"/>
              <a:cs typeface="Calibri" panose="020F0502020204030204" pitchFamily="34" charset="0"/>
            </a:endParaRPr>
          </a:p>
          <a:p>
            <a:endParaRPr lang="en-US" sz="2400" dirty="0">
              <a:latin typeface="Calibri" panose="020F0502020204030204" pitchFamily="34" charset="0"/>
              <a:ea typeface="Calibri" panose="020F0502020204030204" pitchFamily="34" charset="0"/>
              <a:cs typeface="Calibri" panose="020F0502020204030204" pitchFamily="34" charset="0"/>
            </a:endParaRPr>
          </a:p>
          <a:p>
            <a:endParaRPr lang="en-US" sz="2400" dirty="0">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7DD42DBD-9E37-2577-70F1-2B2A968C4347}"/>
              </a:ext>
            </a:extLst>
          </p:cNvPr>
          <p:cNvCxnSpPr>
            <a:cxnSpLocks/>
          </p:cNvCxnSpPr>
          <p:nvPr/>
        </p:nvCxnSpPr>
        <p:spPr>
          <a:xfrm>
            <a:off x="630936" y="2682462"/>
            <a:ext cx="3820991" cy="0"/>
          </a:xfrm>
          <a:prstGeom prst="line">
            <a:avLst/>
          </a:prstGeom>
          <a:ln w="57150">
            <a:solidFill>
              <a:srgbClr val="E68F1A"/>
            </a:solidFill>
          </a:ln>
        </p:spPr>
        <p:style>
          <a:lnRef idx="2">
            <a:schemeClr val="accent1"/>
          </a:lnRef>
          <a:fillRef idx="0">
            <a:schemeClr val="accent1"/>
          </a:fillRef>
          <a:effectRef idx="1">
            <a:schemeClr val="accent1"/>
          </a:effectRef>
          <a:fontRef idx="minor">
            <a:schemeClr val="tx1"/>
          </a:fontRef>
        </p:style>
      </p:cxnSp>
      <p:pic>
        <p:nvPicPr>
          <p:cNvPr id="7" name="Picture 6" descr="A picture containing clothing, person, blue-collar worker, workwear&#10;&#10;Description automatically generated">
            <a:extLst>
              <a:ext uri="{FF2B5EF4-FFF2-40B4-BE49-F238E27FC236}">
                <a16:creationId xmlns:a16="http://schemas.microsoft.com/office/drawing/2014/main" id="{C991FF08-8BD2-EAFE-14BC-6244AB60CFD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8529"/>
          <a:stretch/>
        </p:blipFill>
        <p:spPr>
          <a:xfrm>
            <a:off x="8104961" y="961847"/>
            <a:ext cx="3385075" cy="4934306"/>
          </a:xfrm>
          <a:prstGeom prst="rect">
            <a:avLst/>
          </a:prstGeom>
        </p:spPr>
      </p:pic>
      <p:pic>
        <p:nvPicPr>
          <p:cNvPr id="9" name="Picture 8" descr="A blue and white logo&#10;&#10;Description automatically generated">
            <a:extLst>
              <a:ext uri="{FF2B5EF4-FFF2-40B4-BE49-F238E27FC236}">
                <a16:creationId xmlns:a16="http://schemas.microsoft.com/office/drawing/2014/main" id="{8D3C2397-7FEF-77D3-423D-BF4983478BFF}"/>
              </a:ext>
            </a:extLst>
          </p:cNvPr>
          <p:cNvPicPr>
            <a:picLocks noChangeAspect="1"/>
          </p:cNvPicPr>
          <p:nvPr/>
        </p:nvPicPr>
        <p:blipFill rotWithShape="1">
          <a:blip r:embed="rId4">
            <a:alphaModFix amt="70000"/>
            <a:extLst>
              <a:ext uri="{28A0092B-C50C-407E-A947-70E740481C1C}">
                <a14:useLocalDpi xmlns:a14="http://schemas.microsoft.com/office/drawing/2010/main" val="0"/>
              </a:ext>
            </a:extLst>
          </a:blip>
          <a:srcRect b="16845"/>
          <a:stretch/>
        </p:blipFill>
        <p:spPr>
          <a:xfrm>
            <a:off x="8103717" y="961847"/>
            <a:ext cx="1159156" cy="554764"/>
          </a:xfrm>
          <a:prstGeom prst="rect">
            <a:avLst/>
          </a:prstGeom>
        </p:spPr>
      </p:pic>
      <p:pic>
        <p:nvPicPr>
          <p:cNvPr id="10" name="Picture 9" descr="A crack in a wall&#10;&#10;Description automatically generated">
            <a:extLst>
              <a:ext uri="{FF2B5EF4-FFF2-40B4-BE49-F238E27FC236}">
                <a16:creationId xmlns:a16="http://schemas.microsoft.com/office/drawing/2014/main" id="{8B6E2230-B38E-62E3-76A1-4C4D60FD5BA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710" r="3059"/>
          <a:stretch/>
        </p:blipFill>
        <p:spPr>
          <a:xfrm>
            <a:off x="4662143" y="972210"/>
            <a:ext cx="3331981" cy="4923944"/>
          </a:xfrm>
          <a:prstGeom prst="rect">
            <a:avLst/>
          </a:prstGeom>
        </p:spPr>
      </p:pic>
      <p:sp>
        <p:nvSpPr>
          <p:cNvPr id="11" name="TextBox 10">
            <a:extLst>
              <a:ext uri="{FF2B5EF4-FFF2-40B4-BE49-F238E27FC236}">
                <a16:creationId xmlns:a16="http://schemas.microsoft.com/office/drawing/2014/main" id="{A799EA66-39DE-5D09-7F7B-0A2E445681C4}"/>
              </a:ext>
            </a:extLst>
          </p:cNvPr>
          <p:cNvSpPr txBox="1"/>
          <p:nvPr/>
        </p:nvSpPr>
        <p:spPr>
          <a:xfrm>
            <a:off x="8183880" y="5907525"/>
            <a:ext cx="4517136" cy="369332"/>
          </a:xfrm>
          <a:prstGeom prst="rect">
            <a:avLst/>
          </a:prstGeom>
          <a:noFill/>
        </p:spPr>
        <p:txBody>
          <a:bodyPr wrap="square" rtlCol="0">
            <a:spAutoFit/>
          </a:bodyPr>
          <a:lstStyle/>
          <a:p>
            <a:r>
              <a:rPr lang="en-GB" dirty="0">
                <a:latin typeface="Calibri" panose="020F0502020204030204" pitchFamily="34" charset="0"/>
                <a:ea typeface="Calibri" panose="020F0502020204030204" pitchFamily="34" charset="0"/>
                <a:cs typeface="Calibri" panose="020F0502020204030204" pitchFamily="34" charset="0"/>
              </a:rPr>
              <a:t>Installation of </a:t>
            </a:r>
            <a:r>
              <a:rPr lang="en-GB" dirty="0" err="1">
                <a:latin typeface="Calibri" panose="020F0502020204030204" pitchFamily="34" charset="0"/>
                <a:ea typeface="Calibri" panose="020F0502020204030204" pitchFamily="34" charset="0"/>
                <a:cs typeface="Calibri" panose="020F0502020204030204" pitchFamily="34" charset="0"/>
              </a:rPr>
              <a:t>RAACGuard</a:t>
            </a:r>
            <a:r>
              <a:rPr lang="en-GB" dirty="0">
                <a:latin typeface="Calibri" panose="020F0502020204030204" pitchFamily="34" charset="0"/>
                <a:ea typeface="Calibri" panose="020F0502020204030204" pitchFamily="34" charset="0"/>
                <a:cs typeface="Calibri" panose="020F0502020204030204" pitchFamily="34" charset="0"/>
              </a:rPr>
              <a:t> Anodes</a:t>
            </a:r>
          </a:p>
        </p:txBody>
      </p:sp>
      <p:sp>
        <p:nvSpPr>
          <p:cNvPr id="12" name="TextBox 11">
            <a:extLst>
              <a:ext uri="{FF2B5EF4-FFF2-40B4-BE49-F238E27FC236}">
                <a16:creationId xmlns:a16="http://schemas.microsoft.com/office/drawing/2014/main" id="{56BD292D-3273-8882-9CF3-9DF3CFAEEB05}"/>
              </a:ext>
            </a:extLst>
          </p:cNvPr>
          <p:cNvSpPr txBox="1"/>
          <p:nvPr/>
        </p:nvSpPr>
        <p:spPr>
          <a:xfrm>
            <a:off x="5357468" y="5928304"/>
            <a:ext cx="4517136" cy="369332"/>
          </a:xfrm>
          <a:prstGeom prst="rect">
            <a:avLst/>
          </a:prstGeom>
          <a:noFill/>
        </p:spPr>
        <p:txBody>
          <a:bodyPr wrap="square" rtlCol="0">
            <a:spAutoFit/>
          </a:bodyPr>
          <a:lstStyle/>
          <a:p>
            <a:r>
              <a:rPr lang="en-GB" dirty="0">
                <a:latin typeface="Calibri" panose="020F0502020204030204" pitchFamily="34" charset="0"/>
                <a:ea typeface="Calibri" panose="020F0502020204030204" pitchFamily="34" charset="0"/>
                <a:cs typeface="Calibri" panose="020F0502020204030204" pitchFamily="34" charset="0"/>
              </a:rPr>
              <a:t>Corrosion in RAAC </a:t>
            </a:r>
          </a:p>
        </p:txBody>
      </p:sp>
      <p:pic>
        <p:nvPicPr>
          <p:cNvPr id="13" name="Picture 2" descr="Loughborough University - YouTube">
            <a:extLst>
              <a:ext uri="{FF2B5EF4-FFF2-40B4-BE49-F238E27FC236}">
                <a16:creationId xmlns:a16="http://schemas.microsoft.com/office/drawing/2014/main" id="{0B34BCC8-F839-A909-E905-871C8AFB4847}"/>
              </a:ext>
            </a:extLst>
          </p:cNvPr>
          <p:cNvPicPr>
            <a:picLocks noChangeAspect="1" noChangeArrowheads="1"/>
          </p:cNvPicPr>
          <p:nvPr/>
        </p:nvPicPr>
        <p:blipFill>
          <a:blip r:embed="rId6">
            <a:alphaModFix amt="85000"/>
            <a:extLst>
              <a:ext uri="{28A0092B-C50C-407E-A947-70E740481C1C}">
                <a14:useLocalDpi xmlns:a14="http://schemas.microsoft.com/office/drawing/2010/main" val="0"/>
              </a:ext>
            </a:extLst>
          </a:blip>
          <a:srcRect/>
          <a:stretch>
            <a:fillRect/>
          </a:stretch>
        </p:blipFill>
        <p:spPr bwMode="auto">
          <a:xfrm>
            <a:off x="4662143" y="972210"/>
            <a:ext cx="695325" cy="695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313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CD0F16-246C-059C-2F23-5E2F65F00959}"/>
              </a:ext>
            </a:extLst>
          </p:cNvPr>
          <p:cNvSpPr/>
          <p:nvPr/>
        </p:nvSpPr>
        <p:spPr>
          <a:xfrm>
            <a:off x="3831014" y="6021721"/>
            <a:ext cx="4170741" cy="3387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 name="TextBox 7">
            <a:extLst>
              <a:ext uri="{FF2B5EF4-FFF2-40B4-BE49-F238E27FC236}">
                <a16:creationId xmlns:a16="http://schemas.microsoft.com/office/drawing/2014/main" id="{2065D5B7-82ED-CDEF-8030-57BCF88D5A8B}"/>
              </a:ext>
            </a:extLst>
          </p:cNvPr>
          <p:cNvSpPr txBox="1"/>
          <p:nvPr/>
        </p:nvSpPr>
        <p:spPr>
          <a:xfrm>
            <a:off x="10329322" y="6360469"/>
            <a:ext cx="1786501" cy="246221"/>
          </a:xfrm>
          <a:prstGeom prst="rect">
            <a:avLst/>
          </a:prstGeom>
          <a:noFill/>
        </p:spPr>
        <p:txBody>
          <a:bodyPr wrap="square" rtlCol="0">
            <a:spAutoFit/>
          </a:bodyPr>
          <a:lstStyle/>
          <a:p>
            <a:r>
              <a:rPr lang="en-US" sz="1000" b="1" dirty="0">
                <a:solidFill>
                  <a:schemeClr val="accent1">
                    <a:lumMod val="50000"/>
                  </a:schemeClr>
                </a:solidFill>
              </a:rPr>
              <a:t>Tuesday 15</a:t>
            </a:r>
            <a:r>
              <a:rPr lang="en-US" sz="1000" b="1" baseline="30000" dirty="0">
                <a:solidFill>
                  <a:schemeClr val="accent1">
                    <a:lumMod val="50000"/>
                  </a:schemeClr>
                </a:solidFill>
              </a:rPr>
              <a:t>th</a:t>
            </a:r>
            <a:r>
              <a:rPr lang="en-US" sz="1000" b="1" dirty="0">
                <a:solidFill>
                  <a:schemeClr val="accent1">
                    <a:lumMod val="50000"/>
                  </a:schemeClr>
                </a:solidFill>
              </a:rPr>
              <a:t> October 2024</a:t>
            </a:r>
            <a:endParaRPr lang="en-GB" sz="1000" b="1" dirty="0">
              <a:solidFill>
                <a:schemeClr val="accent1">
                  <a:lumMod val="50000"/>
                </a:schemeClr>
              </a:solidFill>
            </a:endParaRPr>
          </a:p>
        </p:txBody>
      </p:sp>
      <p:pic>
        <p:nvPicPr>
          <p:cNvPr id="3" name="Picture 2" descr="Highway 16 Causeway Project - Highway 16 pier1">
            <a:extLst>
              <a:ext uri="{FF2B5EF4-FFF2-40B4-BE49-F238E27FC236}">
                <a16:creationId xmlns:a16="http://schemas.microsoft.com/office/drawing/2014/main" id="{7B55AF9C-1731-5EB4-A1BC-36C7D0287C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991" y="274469"/>
            <a:ext cx="4010861" cy="61627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7CB8F9D1-DE2D-3391-CE97-470E96FA02F9}"/>
              </a:ext>
            </a:extLst>
          </p:cNvPr>
          <p:cNvSpPr txBox="1">
            <a:spLocks/>
          </p:cNvSpPr>
          <p:nvPr/>
        </p:nvSpPr>
        <p:spPr>
          <a:xfrm>
            <a:off x="4986872" y="660874"/>
            <a:ext cx="6235700" cy="300037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000" kern="1200" baseline="0">
                <a:solidFill>
                  <a:srgbClr val="376092"/>
                </a:solidFill>
                <a:latin typeface="+mj-lt"/>
                <a:ea typeface="+mj-ea"/>
                <a:cs typeface="+mj-cs"/>
              </a:defRPr>
            </a:lvl1pPr>
          </a:lstStyle>
          <a:p>
            <a:r>
              <a:rPr lang="en-GB" dirty="0"/>
              <a:t>Thank you for your time.</a:t>
            </a:r>
          </a:p>
        </p:txBody>
      </p:sp>
      <p:pic>
        <p:nvPicPr>
          <p:cNvPr id="13" name="Picture 4" descr="Guide to Science in Parliament – Science in Parliament">
            <a:extLst>
              <a:ext uri="{FF2B5EF4-FFF2-40B4-BE49-F238E27FC236}">
                <a16:creationId xmlns:a16="http://schemas.microsoft.com/office/drawing/2014/main" id="{09B2C04B-ED35-6E1F-9B3F-E05E88DF772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6931"/>
          <a:stretch/>
        </p:blipFill>
        <p:spPr bwMode="auto">
          <a:xfrm>
            <a:off x="10554528" y="127608"/>
            <a:ext cx="1349254" cy="157567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A blue and white logo&#10;&#10;Description automatically generated">
            <a:extLst>
              <a:ext uri="{FF2B5EF4-FFF2-40B4-BE49-F238E27FC236}">
                <a16:creationId xmlns:a16="http://schemas.microsoft.com/office/drawing/2014/main" id="{EBEC28F7-B9AC-7844-87F3-258FD7EE64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76668" y="4482539"/>
            <a:ext cx="2327114" cy="1339365"/>
          </a:xfrm>
          <a:prstGeom prst="rect">
            <a:avLst/>
          </a:prstGeom>
        </p:spPr>
      </p:pic>
      <p:pic>
        <p:nvPicPr>
          <p:cNvPr id="16" name="Picture 2" descr="Council for Higher Education in Art &amp; Design | Loughborough University">
            <a:extLst>
              <a:ext uri="{FF2B5EF4-FFF2-40B4-BE49-F238E27FC236}">
                <a16:creationId xmlns:a16="http://schemas.microsoft.com/office/drawing/2014/main" id="{11228A26-03E8-6402-7B74-C687DB7237E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3161" b="33937"/>
          <a:stretch/>
        </p:blipFill>
        <p:spPr bwMode="auto">
          <a:xfrm>
            <a:off x="5164337" y="4882173"/>
            <a:ext cx="3551739" cy="939731"/>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D38B7B3C-E792-5E38-CAF7-EFD317450A74}"/>
              </a:ext>
            </a:extLst>
          </p:cNvPr>
          <p:cNvSpPr txBox="1"/>
          <p:nvPr/>
        </p:nvSpPr>
        <p:spPr>
          <a:xfrm>
            <a:off x="4980289" y="2775885"/>
            <a:ext cx="7013852" cy="830997"/>
          </a:xfrm>
          <a:prstGeom prst="rect">
            <a:avLst/>
          </a:prstGeom>
          <a:noFill/>
        </p:spPr>
        <p:txBody>
          <a:bodyPr wrap="square" rtlCol="0">
            <a:spAutoFit/>
          </a:bodyPr>
          <a:lstStyle/>
          <a:p>
            <a:pPr algn="r"/>
            <a:r>
              <a:rPr lang="en-GB" sz="2400" dirty="0">
                <a:latin typeface="Calibri" panose="020F0502020204030204" pitchFamily="34" charset="0"/>
                <a:ea typeface="Calibri" panose="020F0502020204030204" pitchFamily="34" charset="0"/>
                <a:cs typeface="Calibri" panose="020F0502020204030204" pitchFamily="34" charset="0"/>
              </a:rPr>
              <a:t>For more information on corrosion or RAAC concrete:</a:t>
            </a:r>
          </a:p>
          <a:p>
            <a:pPr algn="r"/>
            <a:r>
              <a:rPr lang="en-GB" sz="2400" dirty="0">
                <a:latin typeface="Calibri" panose="020F0502020204030204" pitchFamily="34" charset="0"/>
                <a:ea typeface="Calibri" panose="020F0502020204030204" pitchFamily="34" charset="0"/>
                <a:cs typeface="Calibri" panose="020F0502020204030204" pitchFamily="34" charset="0"/>
              </a:rPr>
              <a:t>christian@cp-tech.co.uk</a:t>
            </a:r>
          </a:p>
        </p:txBody>
      </p:sp>
      <p:pic>
        <p:nvPicPr>
          <p:cNvPr id="18" name="Picture 2" descr="Corrosion Training Courses | Institute of Corrosion">
            <a:extLst>
              <a:ext uri="{FF2B5EF4-FFF2-40B4-BE49-F238E27FC236}">
                <a16:creationId xmlns:a16="http://schemas.microsoft.com/office/drawing/2014/main" id="{D7B4572A-3511-E4B3-4397-FE5EF90198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94830" y="349930"/>
            <a:ext cx="3244185" cy="1038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4734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CD0F16-246C-059C-2F23-5E2F65F00959}"/>
              </a:ext>
            </a:extLst>
          </p:cNvPr>
          <p:cNvSpPr/>
          <p:nvPr/>
        </p:nvSpPr>
        <p:spPr>
          <a:xfrm>
            <a:off x="3907190" y="6289597"/>
            <a:ext cx="4170741" cy="3387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6" name="Picture 5">
            <a:extLst>
              <a:ext uri="{FF2B5EF4-FFF2-40B4-BE49-F238E27FC236}">
                <a16:creationId xmlns:a16="http://schemas.microsoft.com/office/drawing/2014/main" id="{32F87E29-A303-3AFF-EC68-6F95DD1669A9}"/>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587303" y="6447392"/>
            <a:ext cx="3017393" cy="290415"/>
          </a:xfrm>
          <a:prstGeom prst="rect">
            <a:avLst/>
          </a:prstGeom>
        </p:spPr>
      </p:pic>
      <p:sp>
        <p:nvSpPr>
          <p:cNvPr id="8" name="TextBox 7">
            <a:extLst>
              <a:ext uri="{FF2B5EF4-FFF2-40B4-BE49-F238E27FC236}">
                <a16:creationId xmlns:a16="http://schemas.microsoft.com/office/drawing/2014/main" id="{2065D5B7-82ED-CDEF-8030-57BCF88D5A8B}"/>
              </a:ext>
            </a:extLst>
          </p:cNvPr>
          <p:cNvSpPr txBox="1"/>
          <p:nvPr/>
        </p:nvSpPr>
        <p:spPr>
          <a:xfrm>
            <a:off x="10405498" y="6628345"/>
            <a:ext cx="1786501" cy="246221"/>
          </a:xfrm>
          <a:prstGeom prst="rect">
            <a:avLst/>
          </a:prstGeom>
          <a:noFill/>
        </p:spPr>
        <p:txBody>
          <a:bodyPr wrap="square" rtlCol="0">
            <a:spAutoFit/>
          </a:bodyPr>
          <a:lstStyle/>
          <a:p>
            <a:r>
              <a:rPr lang="en-US" sz="1000" b="1" dirty="0">
                <a:solidFill>
                  <a:schemeClr val="accent1">
                    <a:lumMod val="50000"/>
                  </a:schemeClr>
                </a:solidFill>
              </a:rPr>
              <a:t>Tuesday 15</a:t>
            </a:r>
            <a:r>
              <a:rPr lang="en-US" sz="1000" b="1" baseline="30000" dirty="0">
                <a:solidFill>
                  <a:schemeClr val="accent1">
                    <a:lumMod val="50000"/>
                  </a:schemeClr>
                </a:solidFill>
              </a:rPr>
              <a:t>th</a:t>
            </a:r>
            <a:r>
              <a:rPr lang="en-US" sz="1000" b="1" dirty="0">
                <a:solidFill>
                  <a:schemeClr val="accent1">
                    <a:lumMod val="50000"/>
                  </a:schemeClr>
                </a:solidFill>
              </a:rPr>
              <a:t> October 2024</a:t>
            </a:r>
            <a:endParaRPr lang="en-GB" sz="1000" b="1" dirty="0">
              <a:solidFill>
                <a:schemeClr val="accent1">
                  <a:lumMod val="50000"/>
                </a:schemeClr>
              </a:solidFill>
            </a:endParaRPr>
          </a:p>
        </p:txBody>
      </p:sp>
      <p:sp>
        <p:nvSpPr>
          <p:cNvPr id="3" name="TextBox 2">
            <a:extLst>
              <a:ext uri="{FF2B5EF4-FFF2-40B4-BE49-F238E27FC236}">
                <a16:creationId xmlns:a16="http://schemas.microsoft.com/office/drawing/2014/main" id="{EFD2229B-BDFD-619C-A7F3-F7CDB04BCC95}"/>
              </a:ext>
            </a:extLst>
          </p:cNvPr>
          <p:cNvSpPr txBox="1"/>
          <p:nvPr/>
        </p:nvSpPr>
        <p:spPr>
          <a:xfrm>
            <a:off x="285751" y="64146"/>
            <a:ext cx="11972924" cy="6485302"/>
          </a:xfrm>
          <a:prstGeom prst="rect">
            <a:avLst/>
          </a:prstGeom>
          <a:noFill/>
        </p:spPr>
        <p:txBody>
          <a:bodyPr wrap="square">
            <a:spAutoFit/>
          </a:bodyPr>
          <a:lstStyle/>
          <a:p>
            <a:pPr>
              <a:lnSpc>
                <a:spcPct val="107000"/>
              </a:lnSpc>
              <a:spcAft>
                <a:spcPts val="800"/>
              </a:spcAft>
            </a:pPr>
            <a:r>
              <a:rPr lang="en-GB" sz="1100" b="1" dirty="0">
                <a:solidFill>
                  <a:srgbClr val="212121"/>
                </a:solidFill>
                <a:effectLst/>
                <a:highlight>
                  <a:srgbClr val="FFFFFF"/>
                </a:highlight>
                <a:latin typeface="Segoe UI" panose="020B0502040204020203" pitchFamily="34" charset="0"/>
                <a:ea typeface="Times New Roman" panose="02020603050405020304" pitchFamily="18" charset="0"/>
                <a:cs typeface="Times New Roman" panose="02020603050405020304" pitchFamily="18" charset="0"/>
              </a:rPr>
              <a:t>REFERENCES</a:t>
            </a:r>
            <a:r>
              <a:rPr lang="en-GB" sz="1100" dirty="0">
                <a:solidFill>
                  <a:srgbClr val="212121"/>
                </a:solidFill>
                <a:effectLst/>
                <a:highlight>
                  <a:srgbClr val="FFFFFF"/>
                </a:highlight>
                <a:latin typeface="Segoe UI" panose="020B0502040204020203" pitchFamily="34" charset="0"/>
                <a:ea typeface="Times New Roman" panose="02020603050405020304" pitchFamily="18" charset="0"/>
                <a:cs typeface="Times New Roman" panose="02020603050405020304" pitchFamily="18" charset="0"/>
              </a:rPr>
              <a:t>:</a:t>
            </a:r>
            <a:endParaRPr lang="en-GB" sz="1100" dirty="0">
              <a:effectLst/>
              <a:highlight>
                <a:srgbClr val="FFFFFF"/>
              </a:highligh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dirty="0">
                <a:effectLst/>
                <a:latin typeface="Aptos" panose="020B0004020202020204" pitchFamily="34" charset="0"/>
                <a:ea typeface="Aptos" panose="020B0004020202020204" pitchFamily="34" charset="0"/>
                <a:cs typeface="Times New Roman" panose="02020603050405020304" pitchFamily="18" charset="0"/>
              </a:rPr>
              <a:t>[1]  IEA (2019), Global Status Report for Buildings and Construction 2019, IEA, Paris</a:t>
            </a:r>
          </a:p>
          <a:p>
            <a:pPr>
              <a:lnSpc>
                <a:spcPct val="107000"/>
              </a:lnSpc>
              <a:spcAft>
                <a:spcPts val="800"/>
              </a:spcAft>
            </a:pPr>
            <a:r>
              <a:rPr lang="en-GB" sz="1100" dirty="0">
                <a:effectLst/>
                <a:latin typeface="Aptos" panose="020B0004020202020204" pitchFamily="34" charset="0"/>
                <a:ea typeface="Aptos" panose="020B0004020202020204" pitchFamily="34" charset="0"/>
                <a:cs typeface="Times New Roman" panose="02020603050405020304" pitchFamily="18" charset="0"/>
              </a:rPr>
              <a:t>[2] Y. Schwartz, R. </a:t>
            </a:r>
            <a:r>
              <a:rPr lang="en-GB" sz="1100" dirty="0" err="1">
                <a:effectLst/>
                <a:latin typeface="Aptos" panose="020B0004020202020204" pitchFamily="34" charset="0"/>
                <a:ea typeface="Aptos" panose="020B0004020202020204" pitchFamily="34" charset="0"/>
                <a:cs typeface="Times New Roman" panose="02020603050405020304" pitchFamily="18" charset="0"/>
              </a:rPr>
              <a:t>Raslan</a:t>
            </a:r>
            <a:r>
              <a:rPr lang="en-GB" sz="1100" dirty="0">
                <a:effectLst/>
                <a:latin typeface="Aptos" panose="020B0004020202020204" pitchFamily="34" charset="0"/>
                <a:ea typeface="Aptos" panose="020B0004020202020204" pitchFamily="34" charset="0"/>
                <a:cs typeface="Times New Roman" panose="02020603050405020304" pitchFamily="18" charset="0"/>
              </a:rPr>
              <a:t>, D. </a:t>
            </a:r>
            <a:r>
              <a:rPr lang="en-GB" sz="1100" dirty="0" err="1">
                <a:effectLst/>
                <a:latin typeface="Aptos" panose="020B0004020202020204" pitchFamily="34" charset="0"/>
                <a:ea typeface="Aptos" panose="020B0004020202020204" pitchFamily="34" charset="0"/>
                <a:cs typeface="Times New Roman" panose="02020603050405020304" pitchFamily="18" charset="0"/>
              </a:rPr>
              <a:t>Mumovic</a:t>
            </a:r>
            <a:r>
              <a:rPr lang="en-GB" sz="1100" dirty="0">
                <a:effectLst/>
                <a:latin typeface="Aptos" panose="020B0004020202020204" pitchFamily="34" charset="0"/>
                <a:ea typeface="Aptos" panose="020B0004020202020204" pitchFamily="34" charset="0"/>
                <a:cs typeface="Times New Roman" panose="02020603050405020304" pitchFamily="18" charset="0"/>
              </a:rPr>
              <a:t>, Refurbish or replace? The Life Cycle Carbon Footprint and Life Cycle Cost of Refurbished and New Residential Archetype Buildings in London, Energy, Volume 248, 2022, 123585, ISSN 0360-5442,</a:t>
            </a:r>
          </a:p>
          <a:p>
            <a:pPr>
              <a:lnSpc>
                <a:spcPct val="107000"/>
              </a:lnSpc>
              <a:spcAft>
                <a:spcPts val="800"/>
              </a:spcAft>
            </a:pPr>
            <a:r>
              <a:rPr lang="en-GB" sz="1100" dirty="0">
                <a:effectLst/>
                <a:latin typeface="Aptos" panose="020B0004020202020204" pitchFamily="34" charset="0"/>
                <a:ea typeface="Aptos" panose="020B0004020202020204" pitchFamily="34" charset="0"/>
                <a:cs typeface="Times New Roman" panose="02020603050405020304" pitchFamily="18" charset="0"/>
              </a:rPr>
              <a:t>[3] R. Rodrigues, S. </a:t>
            </a:r>
            <a:r>
              <a:rPr lang="en-GB" sz="1100" dirty="0" err="1">
                <a:effectLst/>
                <a:latin typeface="Aptos" panose="020B0004020202020204" pitchFamily="34" charset="0"/>
                <a:ea typeface="Aptos" panose="020B0004020202020204" pitchFamily="34" charset="0"/>
                <a:cs typeface="Times New Roman" panose="02020603050405020304" pitchFamily="18" charset="0"/>
              </a:rPr>
              <a:t>Gaboreau</a:t>
            </a:r>
            <a:r>
              <a:rPr lang="en-GB" sz="1100" dirty="0">
                <a:effectLst/>
                <a:latin typeface="Aptos" panose="020B0004020202020204" pitchFamily="34" charset="0"/>
                <a:ea typeface="Aptos" panose="020B0004020202020204" pitchFamily="34" charset="0"/>
                <a:cs typeface="Times New Roman" panose="02020603050405020304" pitchFamily="18" charset="0"/>
              </a:rPr>
              <a:t>, J. </a:t>
            </a:r>
            <a:r>
              <a:rPr lang="en-GB" sz="1100" dirty="0" err="1">
                <a:effectLst/>
                <a:latin typeface="Aptos" panose="020B0004020202020204" pitchFamily="34" charset="0"/>
                <a:ea typeface="Aptos" panose="020B0004020202020204" pitchFamily="34" charset="0"/>
                <a:cs typeface="Times New Roman" panose="02020603050405020304" pitchFamily="18" charset="0"/>
              </a:rPr>
              <a:t>Gance</a:t>
            </a:r>
            <a:r>
              <a:rPr lang="en-GB" sz="1100" dirty="0">
                <a:effectLst/>
                <a:latin typeface="Aptos" panose="020B0004020202020204" pitchFamily="34" charset="0"/>
                <a:ea typeface="Aptos" panose="020B0004020202020204" pitchFamily="34" charset="0"/>
                <a:cs typeface="Times New Roman" panose="02020603050405020304" pitchFamily="18" charset="0"/>
              </a:rPr>
              <a:t>, I. </a:t>
            </a:r>
            <a:r>
              <a:rPr lang="en-GB" sz="1100" dirty="0" err="1">
                <a:effectLst/>
                <a:latin typeface="Aptos" panose="020B0004020202020204" pitchFamily="34" charset="0"/>
                <a:ea typeface="Aptos" panose="020B0004020202020204" pitchFamily="34" charset="0"/>
                <a:cs typeface="Times New Roman" panose="02020603050405020304" pitchFamily="18" charset="0"/>
              </a:rPr>
              <a:t>Ignatiadis</a:t>
            </a:r>
            <a:r>
              <a:rPr lang="en-GB" sz="1100" dirty="0">
                <a:effectLst/>
                <a:latin typeface="Aptos" panose="020B0004020202020204" pitchFamily="34" charset="0"/>
                <a:ea typeface="Aptos" panose="020B0004020202020204" pitchFamily="34" charset="0"/>
                <a:cs typeface="Times New Roman" panose="02020603050405020304" pitchFamily="18" charset="0"/>
              </a:rPr>
              <a:t>, S. </a:t>
            </a:r>
            <a:r>
              <a:rPr lang="en-GB" sz="1100" dirty="0" err="1">
                <a:effectLst/>
                <a:latin typeface="Aptos" panose="020B0004020202020204" pitchFamily="34" charset="0"/>
                <a:ea typeface="Aptos" panose="020B0004020202020204" pitchFamily="34" charset="0"/>
                <a:cs typeface="Times New Roman" panose="02020603050405020304" pitchFamily="18" charset="0"/>
              </a:rPr>
              <a:t>Betelu</a:t>
            </a:r>
            <a:r>
              <a:rPr lang="en-GB" sz="1100" dirty="0">
                <a:effectLst/>
                <a:latin typeface="Aptos" panose="020B0004020202020204" pitchFamily="34" charset="0"/>
                <a:ea typeface="Aptos" panose="020B0004020202020204" pitchFamily="34" charset="0"/>
                <a:cs typeface="Times New Roman" panose="02020603050405020304" pitchFamily="18" charset="0"/>
              </a:rPr>
              <a:t>, Reinforced concrete structures: A review of corrosion mechanisms and advances in electrical methods for corrosion monitoring, Construction and Building Materials, Volume 269, 2021, 121240, ISSN 0950-0618,</a:t>
            </a:r>
          </a:p>
          <a:p>
            <a:pPr>
              <a:lnSpc>
                <a:spcPct val="107000"/>
              </a:lnSpc>
              <a:spcAft>
                <a:spcPts val="800"/>
              </a:spcAft>
            </a:pPr>
            <a:r>
              <a:rPr lang="en-GB" sz="1100" dirty="0">
                <a:effectLst/>
                <a:latin typeface="Aptos" panose="020B0004020202020204" pitchFamily="34" charset="0"/>
                <a:ea typeface="Aptos" panose="020B0004020202020204" pitchFamily="34" charset="0"/>
                <a:cs typeface="Times New Roman" panose="02020603050405020304" pitchFamily="18" charset="0"/>
              </a:rPr>
              <a:t>[4] M. G. Alexander,  Service life design and modelling of concrete structures - background, developments, and implementation. </a:t>
            </a:r>
            <a:r>
              <a:rPr lang="en-GB" sz="1100" dirty="0" err="1">
                <a:effectLst/>
                <a:latin typeface="Aptos" panose="020B0004020202020204" pitchFamily="34" charset="0"/>
                <a:ea typeface="Aptos" panose="020B0004020202020204" pitchFamily="34" charset="0"/>
                <a:cs typeface="Times New Roman" panose="02020603050405020304" pitchFamily="18" charset="0"/>
              </a:rPr>
              <a:t>Revista</a:t>
            </a:r>
            <a:r>
              <a:rPr lang="en-GB" sz="1100" dirty="0">
                <a:effectLst/>
                <a:latin typeface="Aptos" panose="020B0004020202020204" pitchFamily="34" charset="0"/>
                <a:ea typeface="Aptos" panose="020B0004020202020204" pitchFamily="34" charset="0"/>
                <a:cs typeface="Times New Roman" panose="02020603050405020304" pitchFamily="18" charset="0"/>
              </a:rPr>
              <a:t> ALCONPAT, 8(3), p224 – 245, 2018</a:t>
            </a:r>
          </a:p>
          <a:p>
            <a:pPr>
              <a:lnSpc>
                <a:spcPct val="107000"/>
              </a:lnSpc>
              <a:spcAft>
                <a:spcPts val="800"/>
              </a:spcAft>
            </a:pPr>
            <a:r>
              <a:rPr lang="en-GB" sz="1100" dirty="0">
                <a:effectLst/>
                <a:latin typeface="Aptos" panose="020B0004020202020204" pitchFamily="34" charset="0"/>
                <a:ea typeface="Aptos" panose="020B0004020202020204" pitchFamily="34" charset="0"/>
                <a:cs typeface="Times New Roman" panose="02020603050405020304" pitchFamily="18" charset="0"/>
              </a:rPr>
              <a:t>[5] N. Krishnan, D. K. </a:t>
            </a:r>
            <a:r>
              <a:rPr lang="en-GB" sz="1100" dirty="0" err="1">
                <a:effectLst/>
                <a:latin typeface="Aptos" panose="020B0004020202020204" pitchFamily="34" charset="0"/>
                <a:ea typeface="Aptos" panose="020B0004020202020204" pitchFamily="34" charset="0"/>
                <a:cs typeface="Times New Roman" panose="02020603050405020304" pitchFamily="18" charset="0"/>
              </a:rPr>
              <a:t>Kamde</a:t>
            </a:r>
            <a:r>
              <a:rPr lang="en-GB" sz="1100" dirty="0">
                <a:effectLst/>
                <a:latin typeface="Aptos" panose="020B0004020202020204" pitchFamily="34" charset="0"/>
                <a:ea typeface="Aptos" panose="020B0004020202020204" pitchFamily="34" charset="0"/>
                <a:cs typeface="Times New Roman" panose="02020603050405020304" pitchFamily="18" charset="0"/>
              </a:rPr>
              <a:t>, Z. D. </a:t>
            </a:r>
            <a:r>
              <a:rPr lang="en-GB" sz="1100" dirty="0" err="1">
                <a:effectLst/>
                <a:latin typeface="Aptos" panose="020B0004020202020204" pitchFamily="34" charset="0"/>
                <a:ea typeface="Aptos" panose="020B0004020202020204" pitchFamily="34" charset="0"/>
                <a:cs typeface="Times New Roman" panose="02020603050405020304" pitchFamily="18" charset="0"/>
              </a:rPr>
              <a:t>Veedu</a:t>
            </a:r>
            <a:r>
              <a:rPr lang="en-GB" sz="1100" dirty="0">
                <a:effectLst/>
                <a:latin typeface="Aptos" panose="020B0004020202020204" pitchFamily="34" charset="0"/>
                <a:ea typeface="Aptos" panose="020B0004020202020204" pitchFamily="34" charset="0"/>
                <a:cs typeface="Times New Roman" panose="02020603050405020304" pitchFamily="18" charset="0"/>
              </a:rPr>
              <a:t>, R. G. Pillai, D. Shah, R. </a:t>
            </a:r>
            <a:r>
              <a:rPr lang="en-GB" sz="1100" dirty="0" err="1">
                <a:effectLst/>
                <a:latin typeface="Aptos" panose="020B0004020202020204" pitchFamily="34" charset="0"/>
                <a:ea typeface="Aptos" panose="020B0004020202020204" pitchFamily="34" charset="0"/>
                <a:cs typeface="Times New Roman" panose="02020603050405020304" pitchFamily="18" charset="0"/>
              </a:rPr>
              <a:t>Velayudham</a:t>
            </a:r>
            <a:r>
              <a:rPr lang="en-GB" sz="1100" dirty="0">
                <a:effectLst/>
                <a:latin typeface="Aptos" panose="020B0004020202020204" pitchFamily="34" charset="0"/>
                <a:ea typeface="Aptos" panose="020B0004020202020204" pitchFamily="34" charset="0"/>
                <a:cs typeface="Times New Roman" panose="02020603050405020304" pitchFamily="18" charset="0"/>
              </a:rPr>
              <a:t>, Long-term performance and life-cycle-cost benefits of cathodic protection of concrete structures using galvanic anodes, Journal of Building Engineering, Volume 42, 2021, 102467, ISSN 2352-7102,</a:t>
            </a:r>
          </a:p>
          <a:p>
            <a:pPr>
              <a:lnSpc>
                <a:spcPct val="107000"/>
              </a:lnSpc>
              <a:spcAft>
                <a:spcPts val="800"/>
              </a:spcAft>
            </a:pPr>
            <a:r>
              <a:rPr lang="en-GB" sz="1100" dirty="0">
                <a:effectLst/>
                <a:latin typeface="Aptos" panose="020B0004020202020204" pitchFamily="34" charset="0"/>
                <a:ea typeface="Aptos" panose="020B0004020202020204" pitchFamily="34" charset="0"/>
                <a:cs typeface="Times New Roman" panose="02020603050405020304" pitchFamily="18" charset="0"/>
              </a:rPr>
              <a:t>[6] K. J. </a:t>
            </a:r>
            <a:r>
              <a:rPr lang="en-GB" sz="1100" dirty="0" err="1">
                <a:effectLst/>
                <a:latin typeface="Aptos" panose="020B0004020202020204" pitchFamily="34" charset="0"/>
                <a:ea typeface="Aptos" panose="020B0004020202020204" pitchFamily="34" charset="0"/>
                <a:cs typeface="Times New Roman" panose="02020603050405020304" pitchFamily="18" charset="0"/>
              </a:rPr>
              <a:t>Boam</a:t>
            </a:r>
            <a:r>
              <a:rPr lang="en-GB" sz="1100" dirty="0">
                <a:effectLst/>
                <a:latin typeface="Aptos" panose="020B0004020202020204" pitchFamily="34" charset="0"/>
                <a:ea typeface="Aptos" panose="020B0004020202020204" pitchFamily="34" charset="0"/>
                <a:cs typeface="Times New Roman" panose="02020603050405020304" pitchFamily="18" charset="0"/>
              </a:rPr>
              <a:t>, Durability of Concrete Structures. Investigation, Repair, Protection, Transport Research Laboratory, E and F Spon Limited, p188-205, 1992, ISBN: 0-419-15620-8</a:t>
            </a:r>
          </a:p>
          <a:p>
            <a:pPr>
              <a:lnSpc>
                <a:spcPct val="107000"/>
              </a:lnSpc>
              <a:spcAft>
                <a:spcPts val="800"/>
              </a:spcAft>
            </a:pPr>
            <a:r>
              <a:rPr lang="en-GB" sz="1100" dirty="0">
                <a:effectLst/>
                <a:latin typeface="Aptos" panose="020B0004020202020204" pitchFamily="34" charset="0"/>
                <a:ea typeface="Aptos" panose="020B0004020202020204" pitchFamily="34" charset="0"/>
                <a:cs typeface="Times New Roman" panose="02020603050405020304" pitchFamily="18" charset="0"/>
              </a:rPr>
              <a:t>[7] C. Stone, D. Bewley, G. Glass, The performance and Assessment of Galvanic Anodes in Concrete Structures, Corrosion Management, Jan/Feb, p25-29, 2024</a:t>
            </a:r>
          </a:p>
          <a:p>
            <a:pPr>
              <a:lnSpc>
                <a:spcPct val="107000"/>
              </a:lnSpc>
              <a:spcAft>
                <a:spcPts val="800"/>
              </a:spcAft>
            </a:pPr>
            <a:r>
              <a:rPr lang="en-GB" sz="1100" dirty="0">
                <a:effectLst/>
                <a:latin typeface="Aptos" panose="020B0004020202020204" pitchFamily="34" charset="0"/>
                <a:ea typeface="Aptos" panose="020B0004020202020204" pitchFamily="34" charset="0"/>
                <a:cs typeface="Times New Roman" panose="02020603050405020304" pitchFamily="18" charset="0"/>
              </a:rPr>
              <a:t>[8] S.P. Holmes, G.D. Wilcox, P. J. Robins, G.K. Glass and A.C. Roberts, Responsive behaviour of galvanic anodes in concrete and the basis for its utilisation, Corrosion Science, 53(10) (2011). 3450</a:t>
            </a:r>
          </a:p>
          <a:p>
            <a:pPr>
              <a:lnSpc>
                <a:spcPct val="107000"/>
              </a:lnSpc>
              <a:spcAft>
                <a:spcPts val="800"/>
              </a:spcAft>
            </a:pPr>
            <a:r>
              <a:rPr lang="en-GB" sz="1100" dirty="0">
                <a:effectLst/>
                <a:latin typeface="Aptos" panose="020B0004020202020204" pitchFamily="34" charset="0"/>
                <a:ea typeface="Aptos" panose="020B0004020202020204" pitchFamily="34" charset="0"/>
                <a:cs typeface="Times New Roman" panose="02020603050405020304" pitchFamily="18" charset="0"/>
              </a:rPr>
              <a:t>[9] N. Davison, G.K. Glass, A.C. Roberts, Hybrid Electrochemical treatment applied to corrosion damaged concrete structures. Construction Materials, 161, Issue CM4, p163–172, 2008</a:t>
            </a:r>
          </a:p>
          <a:p>
            <a:pPr algn="just">
              <a:lnSpc>
                <a:spcPct val="107000"/>
              </a:lnSpc>
              <a:spcAft>
                <a:spcPts val="800"/>
              </a:spcAft>
            </a:pPr>
            <a:r>
              <a:rPr lang="en-GB" sz="1100" dirty="0">
                <a:effectLst/>
                <a:latin typeface="Aptos" panose="020B0004020202020204" pitchFamily="34" charset="0"/>
                <a:ea typeface="Aptos" panose="020B0004020202020204" pitchFamily="34" charset="0"/>
                <a:cs typeface="Times New Roman" panose="02020603050405020304" pitchFamily="18" charset="0"/>
              </a:rPr>
              <a:t>[10] C. Stone, S. Wheelhouse, N. Davison, G. Glass, Purely Galvanic Corrosion Management of Larger Structures, Structural Faults and Repairs, 2022</a:t>
            </a:r>
          </a:p>
          <a:p>
            <a:pPr>
              <a:lnSpc>
                <a:spcPct val="107000"/>
              </a:lnSpc>
              <a:spcAft>
                <a:spcPts val="800"/>
              </a:spcAft>
            </a:pPr>
            <a:r>
              <a:rPr lang="en-GB" sz="1100" dirty="0">
                <a:effectLst/>
                <a:latin typeface="Aptos" panose="020B0004020202020204" pitchFamily="34" charset="0"/>
                <a:ea typeface="Aptos" panose="020B0004020202020204" pitchFamily="34" charset="0"/>
                <a:cs typeface="Times New Roman" panose="02020603050405020304" pitchFamily="18" charset="0"/>
              </a:rPr>
              <a:t>[11] J. Axworthy, How critical infrastructure can be made more climate-resilient, Raconteur, 20/07/2022</a:t>
            </a:r>
          </a:p>
          <a:p>
            <a:pPr>
              <a:lnSpc>
                <a:spcPct val="107000"/>
              </a:lnSpc>
              <a:spcAft>
                <a:spcPts val="800"/>
              </a:spcAft>
            </a:pPr>
            <a:r>
              <a:rPr lang="en-GB" sz="1100" dirty="0">
                <a:effectLst/>
                <a:latin typeface="Aptos" panose="020B0004020202020204" pitchFamily="34" charset="0"/>
                <a:ea typeface="Aptos" panose="020B0004020202020204" pitchFamily="34" charset="0"/>
                <a:cs typeface="Times New Roman" panose="02020603050405020304" pitchFamily="18" charset="0"/>
              </a:rPr>
              <a:t>[12] C. Stone, M. Donadio, C. Christodoulou, N. Davison, Case studies of hybrid and galvanic systems on bridge structures, Concrete Solutions, MATEC Web of Conferences 289, 03013 (2019)</a:t>
            </a:r>
          </a:p>
          <a:p>
            <a:pPr>
              <a:lnSpc>
                <a:spcPct val="107000"/>
              </a:lnSpc>
              <a:spcAft>
                <a:spcPts val="800"/>
              </a:spcAft>
            </a:pPr>
            <a:r>
              <a:rPr lang="en-GB" sz="1100" dirty="0">
                <a:effectLst/>
                <a:latin typeface="Aptos" panose="020B0004020202020204" pitchFamily="34" charset="0"/>
                <a:ea typeface="Aptos" panose="020B0004020202020204" pitchFamily="34" charset="0"/>
                <a:cs typeface="Times New Roman" panose="02020603050405020304" pitchFamily="18" charset="0"/>
              </a:rPr>
              <a:t>[13] S.R. Sharp, M.C. Brown, Survey of Cathodic Protection Systems on Virginia Bridges, Virginia Transport Research Council, Final Report VTRC 07-R35, June 2007</a:t>
            </a:r>
          </a:p>
          <a:p>
            <a:pPr>
              <a:lnSpc>
                <a:spcPct val="107000"/>
              </a:lnSpc>
              <a:spcAft>
                <a:spcPts val="800"/>
              </a:spcAft>
            </a:pPr>
            <a:r>
              <a:rPr lang="en-GB" sz="1100" dirty="0">
                <a:effectLst/>
                <a:latin typeface="Aptos" panose="020B0004020202020204" pitchFamily="34" charset="0"/>
                <a:ea typeface="Aptos" panose="020B0004020202020204" pitchFamily="34" charset="0"/>
                <a:cs typeface="Times New Roman" panose="02020603050405020304" pitchFamily="18" charset="0"/>
              </a:rPr>
              <a:t>[14] ISO 12696:2022</a:t>
            </a:r>
          </a:p>
          <a:p>
            <a:pPr>
              <a:lnSpc>
                <a:spcPct val="107000"/>
              </a:lnSpc>
              <a:spcAft>
                <a:spcPts val="800"/>
              </a:spcAft>
            </a:pPr>
            <a:r>
              <a:rPr lang="en-GB" sz="1100" dirty="0">
                <a:effectLst/>
                <a:latin typeface="Aptos" panose="020B0004020202020204" pitchFamily="34" charset="0"/>
                <a:ea typeface="Aptos" panose="020B0004020202020204" pitchFamily="34" charset="0"/>
                <a:cs typeface="Times New Roman" panose="02020603050405020304" pitchFamily="18" charset="0"/>
              </a:rPr>
              <a:t>[15] W. Green, S. </a:t>
            </a:r>
            <a:r>
              <a:rPr lang="en-GB" sz="1100" dirty="0" err="1">
                <a:effectLst/>
                <a:latin typeface="Aptos" panose="020B0004020202020204" pitchFamily="34" charset="0"/>
                <a:ea typeface="Aptos" panose="020B0004020202020204" pitchFamily="34" charset="0"/>
                <a:cs typeface="Times New Roman" panose="02020603050405020304" pitchFamily="18" charset="0"/>
              </a:rPr>
              <a:t>Windred</a:t>
            </a:r>
            <a:r>
              <a:rPr lang="en-GB" sz="1100" dirty="0">
                <a:effectLst/>
                <a:latin typeface="Aptos" panose="020B0004020202020204" pitchFamily="34" charset="0"/>
                <a:ea typeface="Aptos" panose="020B0004020202020204" pitchFamily="34" charset="0"/>
                <a:cs typeface="Times New Roman" panose="02020603050405020304" pitchFamily="18" charset="0"/>
              </a:rPr>
              <a:t>, J. </a:t>
            </a:r>
            <a:r>
              <a:rPr lang="en-GB" sz="1100" dirty="0" err="1">
                <a:effectLst/>
                <a:latin typeface="Aptos" panose="020B0004020202020204" pitchFamily="34" charset="0"/>
                <a:ea typeface="Aptos" panose="020B0004020202020204" pitchFamily="34" charset="0"/>
                <a:cs typeface="Times New Roman" panose="02020603050405020304" pitchFamily="18" charset="0"/>
              </a:rPr>
              <a:t>Katen</a:t>
            </a:r>
            <a:r>
              <a:rPr lang="en-GB" sz="1100" dirty="0">
                <a:effectLst/>
                <a:latin typeface="Aptos" panose="020B0004020202020204" pitchFamily="34" charset="0"/>
                <a:ea typeface="Aptos" panose="020B0004020202020204" pitchFamily="34" charset="0"/>
                <a:cs typeface="Times New Roman" panose="02020603050405020304" pitchFamily="18" charset="0"/>
              </a:rPr>
              <a:t>, Acidification induced deterioration of concrete cathodic protection systems and its management. Deakin University. Journal contribution, 2023. </a:t>
            </a:r>
          </a:p>
          <a:p>
            <a:pPr>
              <a:lnSpc>
                <a:spcPct val="107000"/>
              </a:lnSpc>
              <a:spcAft>
                <a:spcPts val="800"/>
              </a:spcAft>
            </a:pPr>
            <a:r>
              <a:rPr lang="en-GB" sz="1100" dirty="0">
                <a:effectLst/>
                <a:latin typeface="Aptos" panose="020B0004020202020204" pitchFamily="34" charset="0"/>
                <a:ea typeface="Aptos" panose="020B0004020202020204" pitchFamily="34" charset="0"/>
                <a:cs typeface="Times New Roman" panose="02020603050405020304" pitchFamily="18" charset="0"/>
              </a:rPr>
              <a:t>[16] IP7/02 Reinforced autoclaved aerated concrete panels test results, assessment of design, BRE 2002</a:t>
            </a:r>
          </a:p>
          <a:p>
            <a:pPr>
              <a:lnSpc>
                <a:spcPct val="107000"/>
              </a:lnSpc>
              <a:spcAft>
                <a:spcPts val="800"/>
              </a:spcAft>
            </a:pPr>
            <a:r>
              <a:rPr lang="en-GB" sz="1100" dirty="0">
                <a:effectLst/>
                <a:latin typeface="Aptos" panose="020B0004020202020204" pitchFamily="34" charset="0"/>
                <a:ea typeface="Aptos" panose="020B0004020202020204" pitchFamily="34" charset="0"/>
                <a:cs typeface="Times New Roman" panose="02020603050405020304" pitchFamily="18" charset="0"/>
              </a:rPr>
              <a:t>[17] Failure of Reinforced Autoclaved Aerated Concrete (RAAC) Panels SCOSS May 2019</a:t>
            </a:r>
          </a:p>
          <a:p>
            <a:pPr>
              <a:lnSpc>
                <a:spcPct val="107000"/>
              </a:lnSpc>
              <a:spcAft>
                <a:spcPts val="800"/>
              </a:spcAft>
            </a:pPr>
            <a:r>
              <a:rPr lang="en-GB" sz="1100" dirty="0">
                <a:effectLst/>
                <a:latin typeface="Aptos" panose="020B0004020202020204" pitchFamily="34" charset="0"/>
                <a:ea typeface="Aptos" panose="020B0004020202020204" pitchFamily="34" charset="0"/>
                <a:cs typeface="Times New Roman" panose="02020603050405020304" pitchFamily="18" charset="0"/>
              </a:rPr>
              <a:t>[18] Reinforced Autoclaved Aerated Concrete (RAAC) Investigation and Assessment – Further Guidance, </a:t>
            </a:r>
            <a:r>
              <a:rPr lang="en-GB" sz="1100" dirty="0" err="1">
                <a:effectLst/>
                <a:latin typeface="Aptos" panose="020B0004020202020204" pitchFamily="34" charset="0"/>
                <a:ea typeface="Aptos" panose="020B0004020202020204" pitchFamily="34" charset="0"/>
                <a:cs typeface="Times New Roman" panose="02020603050405020304" pitchFamily="18" charset="0"/>
              </a:rPr>
              <a:t>iStructE</a:t>
            </a:r>
            <a:r>
              <a:rPr lang="en-GB" sz="1100" dirty="0">
                <a:effectLst/>
                <a:latin typeface="Aptos" panose="020B0004020202020204" pitchFamily="34" charset="0"/>
                <a:ea typeface="Aptos" panose="020B0004020202020204" pitchFamily="34" charset="0"/>
                <a:cs typeface="Times New Roman" panose="02020603050405020304" pitchFamily="18" charset="0"/>
              </a:rPr>
              <a:t>, April 2023</a:t>
            </a:r>
          </a:p>
          <a:p>
            <a:pPr>
              <a:lnSpc>
                <a:spcPct val="107000"/>
              </a:lnSpc>
              <a:spcAft>
                <a:spcPts val="800"/>
              </a:spcAft>
            </a:pPr>
            <a:r>
              <a:rPr lang="en-GB" sz="1100" dirty="0">
                <a:effectLst/>
                <a:latin typeface="Aptos" panose="020B0004020202020204" pitchFamily="34" charset="0"/>
                <a:ea typeface="Aptos" panose="020B0004020202020204" pitchFamily="34" charset="0"/>
                <a:cs typeface="Times New Roman" panose="02020603050405020304" pitchFamily="18" charset="0"/>
              </a:rPr>
              <a:t>[19] C. Stone, C. Goodier, M. </a:t>
            </a:r>
            <a:r>
              <a:rPr lang="en-GB" sz="1100" dirty="0" err="1">
                <a:effectLst/>
                <a:latin typeface="Aptos" panose="020B0004020202020204" pitchFamily="34" charset="0"/>
                <a:ea typeface="Aptos" panose="020B0004020202020204" pitchFamily="34" charset="0"/>
                <a:cs typeface="Times New Roman" panose="02020603050405020304" pitchFamily="18" charset="0"/>
              </a:rPr>
              <a:t>Liddel</a:t>
            </a:r>
            <a:r>
              <a:rPr lang="en-GB" sz="1100" dirty="0">
                <a:effectLst/>
                <a:latin typeface="Aptos" panose="020B0004020202020204" pitchFamily="34" charset="0"/>
                <a:ea typeface="Aptos" panose="020B0004020202020204" pitchFamily="34" charset="0"/>
                <a:cs typeface="Times New Roman" panose="02020603050405020304" pitchFamily="18" charset="0"/>
              </a:rPr>
              <a:t>, Survey Report on the Condition of RAAC Roof Elements in NHS Properties, Loughborough University RAAC Research Group, 2023</a:t>
            </a:r>
          </a:p>
          <a:p>
            <a:pPr>
              <a:lnSpc>
                <a:spcPct val="107000"/>
              </a:lnSpc>
              <a:spcAft>
                <a:spcPts val="800"/>
              </a:spcAft>
            </a:pPr>
            <a:r>
              <a:rPr lang="en-GB" sz="1100" dirty="0">
                <a:effectLst/>
                <a:latin typeface="Aptos" panose="020B0004020202020204" pitchFamily="34" charset="0"/>
                <a:ea typeface="Aptos" panose="020B0004020202020204" pitchFamily="34" charset="0"/>
                <a:cs typeface="Times New Roman" panose="02020603050405020304" pitchFamily="18" charset="0"/>
              </a:rPr>
              <a:t>[20] C. Stone, Solutions to Corrosion in RAAC Panels, Concrete, November 2023</a:t>
            </a:r>
          </a:p>
        </p:txBody>
      </p:sp>
    </p:spTree>
    <p:extLst>
      <p:ext uri="{BB962C8B-B14F-4D97-AF65-F5344CB8AC3E}">
        <p14:creationId xmlns:p14="http://schemas.microsoft.com/office/powerpoint/2010/main" val="2421170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CD0F16-246C-059C-2F23-5E2F65F00959}"/>
              </a:ext>
            </a:extLst>
          </p:cNvPr>
          <p:cNvSpPr/>
          <p:nvPr/>
        </p:nvSpPr>
        <p:spPr>
          <a:xfrm>
            <a:off x="3907190" y="6289597"/>
            <a:ext cx="4170741" cy="3387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32F87E29-A303-3AFF-EC68-6F95DD1669A9}"/>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587303" y="6447392"/>
            <a:ext cx="3017393" cy="290415"/>
          </a:xfrm>
          <a:prstGeom prst="rect">
            <a:avLst/>
          </a:prstGeom>
        </p:spPr>
      </p:pic>
      <p:sp>
        <p:nvSpPr>
          <p:cNvPr id="8" name="TextBox 7">
            <a:extLst>
              <a:ext uri="{FF2B5EF4-FFF2-40B4-BE49-F238E27FC236}">
                <a16:creationId xmlns:a16="http://schemas.microsoft.com/office/drawing/2014/main" id="{2065D5B7-82ED-CDEF-8030-57BCF88D5A8B}"/>
              </a:ext>
            </a:extLst>
          </p:cNvPr>
          <p:cNvSpPr txBox="1"/>
          <p:nvPr/>
        </p:nvSpPr>
        <p:spPr>
          <a:xfrm>
            <a:off x="10405498" y="6628345"/>
            <a:ext cx="1786501" cy="246221"/>
          </a:xfrm>
          <a:prstGeom prst="rect">
            <a:avLst/>
          </a:prstGeom>
          <a:noFill/>
        </p:spPr>
        <p:txBody>
          <a:bodyPr wrap="square" rtlCol="0">
            <a:spAutoFit/>
          </a:bodyPr>
          <a:lstStyle/>
          <a:p>
            <a:r>
              <a:rPr lang="en-US" sz="1000" b="1" dirty="0">
                <a:solidFill>
                  <a:schemeClr val="accent1">
                    <a:lumMod val="50000"/>
                  </a:schemeClr>
                </a:solidFill>
              </a:rPr>
              <a:t>Tuesday 15</a:t>
            </a:r>
            <a:r>
              <a:rPr lang="en-US" sz="1000" b="1" baseline="30000" dirty="0">
                <a:solidFill>
                  <a:schemeClr val="accent1">
                    <a:lumMod val="50000"/>
                  </a:schemeClr>
                </a:solidFill>
              </a:rPr>
              <a:t>th</a:t>
            </a:r>
            <a:r>
              <a:rPr lang="en-US" sz="1000" b="1" dirty="0">
                <a:solidFill>
                  <a:schemeClr val="accent1">
                    <a:lumMod val="50000"/>
                  </a:schemeClr>
                </a:solidFill>
              </a:rPr>
              <a:t> October 2024</a:t>
            </a:r>
            <a:endParaRPr lang="en-GB" sz="1000" b="1" dirty="0">
              <a:solidFill>
                <a:schemeClr val="accent1">
                  <a:lumMod val="50000"/>
                </a:schemeClr>
              </a:solidFill>
            </a:endParaRPr>
          </a:p>
        </p:txBody>
      </p:sp>
      <p:sp>
        <p:nvSpPr>
          <p:cNvPr id="18" name="Title 1">
            <a:extLst>
              <a:ext uri="{FF2B5EF4-FFF2-40B4-BE49-F238E27FC236}">
                <a16:creationId xmlns:a16="http://schemas.microsoft.com/office/drawing/2014/main" id="{75E12CF0-0130-BC33-D84C-F452AAA42CCE}"/>
              </a:ext>
            </a:extLst>
          </p:cNvPr>
          <p:cNvSpPr txBox="1">
            <a:spLocks/>
          </p:cNvSpPr>
          <p:nvPr/>
        </p:nvSpPr>
        <p:spPr>
          <a:xfrm>
            <a:off x="572493" y="238539"/>
            <a:ext cx="11018520" cy="1434415"/>
          </a:xfrm>
          <a:prstGeom prst="rect">
            <a:avLst/>
          </a:prstGeom>
        </p:spPr>
        <p:txBody>
          <a:bodyPr vert="horz" lIns="91440" tIns="45720" rIns="91440" bIns="45720" rtlCol="0" anchor="b">
            <a:normAutofit/>
          </a:bodyPr>
          <a:lstStyle>
            <a:lvl1pPr algn="l" defTabSz="457200" rtl="0" eaLnBrk="1" latinLnBrk="0" hangingPunct="1">
              <a:spcBef>
                <a:spcPct val="0"/>
              </a:spcBef>
              <a:buNone/>
              <a:defRPr sz="4000" kern="1200" baseline="0">
                <a:solidFill>
                  <a:srgbClr val="376092"/>
                </a:solidFill>
                <a:latin typeface="+mj-lt"/>
                <a:ea typeface="+mj-ea"/>
                <a:cs typeface="+mj-cs"/>
              </a:defRPr>
            </a:lvl1pPr>
          </a:lstStyle>
          <a:p>
            <a:r>
              <a:rPr lang="en-GB" sz="5400">
                <a:latin typeface="Abadi Extra Light" panose="020B0204020104020204" pitchFamily="34" charset="0"/>
              </a:rPr>
              <a:t>Cost of Building New</a:t>
            </a:r>
            <a:endParaRPr lang="en-GB" sz="5400" dirty="0">
              <a:latin typeface="Abadi Extra Light" panose="020B0204020104020204" pitchFamily="34" charset="0"/>
            </a:endParaRPr>
          </a:p>
        </p:txBody>
      </p:sp>
      <p:sp>
        <p:nvSpPr>
          <p:cNvPr id="19" name="Content Placeholder 2">
            <a:extLst>
              <a:ext uri="{FF2B5EF4-FFF2-40B4-BE49-F238E27FC236}">
                <a16:creationId xmlns:a16="http://schemas.microsoft.com/office/drawing/2014/main" id="{98F8C1A6-ADE7-A720-2B85-C5EA7E352C93}"/>
              </a:ext>
            </a:extLst>
          </p:cNvPr>
          <p:cNvSpPr txBox="1">
            <a:spLocks/>
          </p:cNvSpPr>
          <p:nvPr/>
        </p:nvSpPr>
        <p:spPr>
          <a:xfrm>
            <a:off x="572493" y="2071316"/>
            <a:ext cx="6713552" cy="4119172"/>
          </a:xfrm>
          <a:prstGeom prst="rect">
            <a:avLst/>
          </a:prstGeom>
        </p:spPr>
        <p:txBody>
          <a:bodyPr vert="horz" lIns="91440" tIns="45720" rIns="91440" bIns="45720" rtlCol="0" anchor="t">
            <a:normAutofit/>
          </a:bodyPr>
          <a:lstStyle>
            <a:lvl1pPr marL="0" indent="0" algn="l" defTabSz="457200" rtl="0" eaLnBrk="1" latinLnBrk="0" hangingPunct="1">
              <a:spcBef>
                <a:spcPct val="20000"/>
              </a:spcBef>
              <a:buFont typeface="Arial"/>
              <a:buNone/>
              <a:defRPr sz="2800" kern="1200">
                <a:solidFill>
                  <a:srgbClr val="000000"/>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GB" sz="2200" dirty="0">
                <a:latin typeface="Calibri" panose="020F0502020204030204" pitchFamily="34" charset="0"/>
                <a:ea typeface="Calibri" panose="020F0502020204030204" pitchFamily="34" charset="0"/>
                <a:cs typeface="Calibri" panose="020F0502020204030204" pitchFamily="34" charset="0"/>
              </a:rPr>
              <a:t>60% of waste and 25% of CO</a:t>
            </a:r>
            <a:r>
              <a:rPr lang="en-GB" sz="2200" baseline="-25000" dirty="0">
                <a:latin typeface="Calibri" panose="020F0502020204030204" pitchFamily="34" charset="0"/>
                <a:ea typeface="Calibri" panose="020F0502020204030204" pitchFamily="34" charset="0"/>
                <a:cs typeface="Calibri" panose="020F0502020204030204" pitchFamily="34" charset="0"/>
              </a:rPr>
              <a:t>2</a:t>
            </a:r>
            <a:r>
              <a:rPr lang="en-GB" sz="2200" dirty="0">
                <a:latin typeface="Calibri" panose="020F0502020204030204" pitchFamily="34" charset="0"/>
                <a:ea typeface="Calibri" panose="020F0502020204030204" pitchFamily="34" charset="0"/>
                <a:cs typeface="Calibri" panose="020F0502020204030204" pitchFamily="34" charset="0"/>
              </a:rPr>
              <a:t> can be attributed to the construction industry in the UK according to 2022 government reports.</a:t>
            </a:r>
          </a:p>
          <a:p>
            <a:r>
              <a:rPr lang="en-GB" sz="2200" dirty="0">
                <a:latin typeface="Calibri" panose="020F0502020204030204" pitchFamily="34" charset="0"/>
                <a:ea typeface="Calibri" panose="020F0502020204030204" pitchFamily="34" charset="0"/>
                <a:cs typeface="Calibri" panose="020F0502020204030204" pitchFamily="34" charset="0"/>
              </a:rPr>
              <a:t>- </a:t>
            </a:r>
            <a:r>
              <a:rPr lang="en-GB" sz="1800" dirty="0">
                <a:latin typeface="Calibri" panose="020F0502020204030204" pitchFamily="34" charset="0"/>
                <a:ea typeface="Calibri" panose="020F0502020204030204" pitchFamily="34" charset="0"/>
                <a:cs typeface="Calibri" panose="020F0502020204030204" pitchFamily="34" charset="0"/>
              </a:rPr>
              <a:t>Much of this is attributed to the production of cement and steel.</a:t>
            </a:r>
          </a:p>
          <a:p>
            <a:pPr marL="342900" indent="-342900">
              <a:buFont typeface="Arial" panose="020B0604020202020204" pitchFamily="34" charset="0"/>
              <a:buChar char="•"/>
            </a:pPr>
            <a:endParaRPr lang="en-GB" sz="2200" dirty="0">
              <a:latin typeface="Calibri" panose="020F0502020204030204" pitchFamily="34" charset="0"/>
              <a:ea typeface="Calibri" panose="020F0502020204030204" pitchFamily="34" charset="0"/>
              <a:cs typeface="Calibri" panose="020F0502020204030204" pitchFamily="34" charset="0"/>
            </a:endParaRPr>
          </a:p>
          <a:p>
            <a:r>
              <a:rPr lang="en-GB" sz="2200" dirty="0">
                <a:latin typeface="Calibri" panose="020F0502020204030204" pitchFamily="34" charset="0"/>
                <a:ea typeface="Calibri" panose="020F0502020204030204" pitchFamily="34" charset="0"/>
                <a:cs typeface="Calibri" panose="020F0502020204030204" pitchFamily="34" charset="0"/>
              </a:rPr>
              <a:t>The cost of new builds in both CO</a:t>
            </a:r>
            <a:r>
              <a:rPr lang="en-GB" sz="2200" baseline="-25000" dirty="0">
                <a:latin typeface="Calibri" panose="020F0502020204030204" pitchFamily="34" charset="0"/>
                <a:ea typeface="Calibri" panose="020F0502020204030204" pitchFamily="34" charset="0"/>
                <a:cs typeface="Calibri" panose="020F0502020204030204" pitchFamily="34" charset="0"/>
              </a:rPr>
              <a:t>2</a:t>
            </a:r>
            <a:r>
              <a:rPr lang="en-GB" sz="2200" dirty="0">
                <a:latin typeface="Calibri" panose="020F0502020204030204" pitchFamily="34" charset="0"/>
                <a:ea typeface="Calibri" panose="020F0502020204030204" pitchFamily="34" charset="0"/>
                <a:cs typeface="Calibri" panose="020F0502020204030204" pitchFamily="34" charset="0"/>
              </a:rPr>
              <a:t> and budget is much greater than the refitting and rehabilitation of existing infrastructure.</a:t>
            </a:r>
          </a:p>
          <a:p>
            <a:endParaRPr lang="en-GB" sz="2200" dirty="0">
              <a:latin typeface="Calibri" panose="020F0502020204030204" pitchFamily="34" charset="0"/>
              <a:ea typeface="Calibri" panose="020F050202020403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914B960D-89C8-F45A-A966-122BF3607D8B}"/>
              </a:ext>
            </a:extLst>
          </p:cNvPr>
          <p:cNvPicPr>
            <a:picLocks noChangeAspect="1"/>
          </p:cNvPicPr>
          <p:nvPr/>
        </p:nvPicPr>
        <p:blipFill rotWithShape="1">
          <a:blip r:embed="rId3"/>
          <a:srcRect t="3432" r="-1" b="11852"/>
          <a:stretch/>
        </p:blipFill>
        <p:spPr>
          <a:xfrm>
            <a:off x="7675658" y="2093976"/>
            <a:ext cx="3941064" cy="4096512"/>
          </a:xfrm>
          <a:prstGeom prst="rect">
            <a:avLst/>
          </a:prstGeom>
        </p:spPr>
      </p:pic>
      <p:cxnSp>
        <p:nvCxnSpPr>
          <p:cNvPr id="22" name="Straight Connector 21">
            <a:extLst>
              <a:ext uri="{FF2B5EF4-FFF2-40B4-BE49-F238E27FC236}">
                <a16:creationId xmlns:a16="http://schemas.microsoft.com/office/drawing/2014/main" id="{E406A409-D81A-5ABC-3137-38AA2805A5C7}"/>
              </a:ext>
            </a:extLst>
          </p:cNvPr>
          <p:cNvCxnSpPr>
            <a:cxnSpLocks/>
          </p:cNvCxnSpPr>
          <p:nvPr/>
        </p:nvCxnSpPr>
        <p:spPr>
          <a:xfrm>
            <a:off x="706790" y="1792224"/>
            <a:ext cx="6718138" cy="0"/>
          </a:xfrm>
          <a:prstGeom prst="line">
            <a:avLst/>
          </a:prstGeom>
          <a:ln w="57150"/>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2478686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CD0F16-246C-059C-2F23-5E2F65F00959}"/>
              </a:ext>
            </a:extLst>
          </p:cNvPr>
          <p:cNvSpPr/>
          <p:nvPr/>
        </p:nvSpPr>
        <p:spPr>
          <a:xfrm>
            <a:off x="3907190" y="6289597"/>
            <a:ext cx="4170741" cy="3387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6" name="Picture 5">
            <a:extLst>
              <a:ext uri="{FF2B5EF4-FFF2-40B4-BE49-F238E27FC236}">
                <a16:creationId xmlns:a16="http://schemas.microsoft.com/office/drawing/2014/main" id="{32F87E29-A303-3AFF-EC68-6F95DD1669A9}"/>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587303" y="6447392"/>
            <a:ext cx="3017393" cy="290415"/>
          </a:xfrm>
          <a:prstGeom prst="rect">
            <a:avLst/>
          </a:prstGeom>
        </p:spPr>
      </p:pic>
      <p:sp>
        <p:nvSpPr>
          <p:cNvPr id="8" name="TextBox 7">
            <a:extLst>
              <a:ext uri="{FF2B5EF4-FFF2-40B4-BE49-F238E27FC236}">
                <a16:creationId xmlns:a16="http://schemas.microsoft.com/office/drawing/2014/main" id="{2065D5B7-82ED-CDEF-8030-57BCF88D5A8B}"/>
              </a:ext>
            </a:extLst>
          </p:cNvPr>
          <p:cNvSpPr txBox="1"/>
          <p:nvPr/>
        </p:nvSpPr>
        <p:spPr>
          <a:xfrm>
            <a:off x="10405498" y="6628345"/>
            <a:ext cx="1786501" cy="246221"/>
          </a:xfrm>
          <a:prstGeom prst="rect">
            <a:avLst/>
          </a:prstGeom>
          <a:noFill/>
        </p:spPr>
        <p:txBody>
          <a:bodyPr wrap="square" rtlCol="0">
            <a:spAutoFit/>
          </a:bodyPr>
          <a:lstStyle/>
          <a:p>
            <a:r>
              <a:rPr lang="en-US" sz="1000" b="1" dirty="0">
                <a:solidFill>
                  <a:schemeClr val="accent1">
                    <a:lumMod val="50000"/>
                  </a:schemeClr>
                </a:solidFill>
              </a:rPr>
              <a:t>Tuesday 15</a:t>
            </a:r>
            <a:r>
              <a:rPr lang="en-US" sz="1000" b="1" baseline="30000" dirty="0">
                <a:solidFill>
                  <a:schemeClr val="accent1">
                    <a:lumMod val="50000"/>
                  </a:schemeClr>
                </a:solidFill>
              </a:rPr>
              <a:t>th</a:t>
            </a:r>
            <a:r>
              <a:rPr lang="en-US" sz="1000" b="1" dirty="0">
                <a:solidFill>
                  <a:schemeClr val="accent1">
                    <a:lumMod val="50000"/>
                  </a:schemeClr>
                </a:solidFill>
              </a:rPr>
              <a:t> October 2024</a:t>
            </a:r>
            <a:endParaRPr lang="en-GB" sz="1000" b="1" dirty="0">
              <a:solidFill>
                <a:schemeClr val="accent1">
                  <a:lumMod val="50000"/>
                </a:schemeClr>
              </a:solidFill>
            </a:endParaRPr>
          </a:p>
        </p:txBody>
      </p:sp>
      <p:sp>
        <p:nvSpPr>
          <p:cNvPr id="3" name="Title 1">
            <a:extLst>
              <a:ext uri="{FF2B5EF4-FFF2-40B4-BE49-F238E27FC236}">
                <a16:creationId xmlns:a16="http://schemas.microsoft.com/office/drawing/2014/main" id="{B8C9FE26-0166-0841-2823-43B19F15BCAF}"/>
              </a:ext>
            </a:extLst>
          </p:cNvPr>
          <p:cNvSpPr txBox="1">
            <a:spLocks/>
          </p:cNvSpPr>
          <p:nvPr/>
        </p:nvSpPr>
        <p:spPr>
          <a:xfrm>
            <a:off x="841248" y="256032"/>
            <a:ext cx="10506456" cy="1014984"/>
          </a:xfrm>
          <a:prstGeom prst="rect">
            <a:avLst/>
          </a:prstGeom>
        </p:spPr>
        <p:txBody>
          <a:bodyPr vert="horz" lIns="91440" tIns="45720" rIns="91440" bIns="45720" rtlCol="0" anchor="b">
            <a:normAutofit/>
          </a:bodyPr>
          <a:lstStyle>
            <a:lvl1pPr algn="l" defTabSz="457200" rtl="0" eaLnBrk="1" latinLnBrk="0" hangingPunct="1">
              <a:spcBef>
                <a:spcPct val="0"/>
              </a:spcBef>
              <a:buNone/>
              <a:defRPr sz="4000" kern="1200" baseline="0">
                <a:solidFill>
                  <a:srgbClr val="376092"/>
                </a:solidFill>
                <a:latin typeface="+mj-lt"/>
                <a:ea typeface="+mj-ea"/>
                <a:cs typeface="+mj-cs"/>
              </a:defRPr>
            </a:lvl1pPr>
          </a:lstStyle>
          <a:p>
            <a:r>
              <a:rPr lang="en-GB" dirty="0">
                <a:latin typeface="Abadi Extra Light" panose="020B0204020104020204" pitchFamily="34" charset="0"/>
              </a:rPr>
              <a:t>Corrosion is a Major Factor Limiting Service Life</a:t>
            </a:r>
          </a:p>
        </p:txBody>
      </p:sp>
      <p:sp>
        <p:nvSpPr>
          <p:cNvPr id="4" name="Content Placeholder 2">
            <a:extLst>
              <a:ext uri="{FF2B5EF4-FFF2-40B4-BE49-F238E27FC236}">
                <a16:creationId xmlns:a16="http://schemas.microsoft.com/office/drawing/2014/main" id="{95613E22-EC21-87BB-6084-7AAEDEA92DA6}"/>
              </a:ext>
            </a:extLst>
          </p:cNvPr>
          <p:cNvSpPr>
            <a:spLocks/>
          </p:cNvSpPr>
          <p:nvPr/>
        </p:nvSpPr>
        <p:spPr>
          <a:xfrm>
            <a:off x="1213536" y="3904686"/>
            <a:ext cx="3669360" cy="2247530"/>
          </a:xfrm>
          <a:prstGeom prst="rect">
            <a:avLst/>
          </a:prstGeom>
        </p:spPr>
        <p:txBody>
          <a:bodyPr>
            <a:normAutofit/>
          </a:bodyPr>
          <a:lstStyle/>
          <a:p>
            <a:pPr marL="285750" indent="-285750" defTabSz="786384">
              <a:spcAft>
                <a:spcPts val="600"/>
              </a:spcAft>
              <a:buFont typeface="Arial" panose="020B0604020202020204" pitchFamily="34" charset="0"/>
              <a:buChar char="•"/>
            </a:pPr>
            <a:r>
              <a:rPr lang="en-GB" sz="1548" kern="1200" dirty="0">
                <a:solidFill>
                  <a:schemeClr val="tx1"/>
                </a:solidFill>
                <a:latin typeface="Calibri" panose="020F0502020204030204" pitchFamily="34" charset="0"/>
                <a:ea typeface="Calibri" panose="020F0502020204030204" pitchFamily="34" charset="0"/>
                <a:cs typeface="Calibri" panose="020F0502020204030204" pitchFamily="34" charset="0"/>
              </a:rPr>
              <a:t>Reinforced </a:t>
            </a:r>
            <a:r>
              <a:rPr lang="en-GB" sz="1548" dirty="0">
                <a:latin typeface="Calibri" panose="020F0502020204030204" pitchFamily="34" charset="0"/>
                <a:ea typeface="Calibri" panose="020F0502020204030204" pitchFamily="34" charset="0"/>
                <a:cs typeface="Calibri" panose="020F0502020204030204" pitchFamily="34" charset="0"/>
              </a:rPr>
              <a:t>c</a:t>
            </a:r>
            <a:r>
              <a:rPr lang="en-GB" sz="1548" kern="1200" dirty="0">
                <a:solidFill>
                  <a:schemeClr val="tx1"/>
                </a:solidFill>
                <a:latin typeface="Calibri" panose="020F0502020204030204" pitchFamily="34" charset="0"/>
                <a:ea typeface="Calibri" panose="020F0502020204030204" pitchFamily="34" charset="0"/>
                <a:cs typeface="Calibri" panose="020F0502020204030204" pitchFamily="34" charset="0"/>
              </a:rPr>
              <a:t>oncrete makes up much of our built </a:t>
            </a:r>
            <a:r>
              <a:rPr lang="en-GB" sz="1548" dirty="0">
                <a:latin typeface="Calibri" panose="020F0502020204030204" pitchFamily="34" charset="0"/>
                <a:ea typeface="Calibri" panose="020F0502020204030204" pitchFamily="34" charset="0"/>
                <a:cs typeface="Calibri" panose="020F0502020204030204" pitchFamily="34" charset="0"/>
              </a:rPr>
              <a:t>e</a:t>
            </a:r>
            <a:r>
              <a:rPr lang="en-GB" sz="1548" kern="1200" dirty="0">
                <a:solidFill>
                  <a:schemeClr val="tx1"/>
                </a:solidFill>
                <a:latin typeface="Calibri" panose="020F0502020204030204" pitchFamily="34" charset="0"/>
                <a:ea typeface="Calibri" panose="020F0502020204030204" pitchFamily="34" charset="0"/>
                <a:cs typeface="Calibri" panose="020F0502020204030204" pitchFamily="34" charset="0"/>
              </a:rPr>
              <a:t>nvironment.</a:t>
            </a:r>
          </a:p>
          <a:p>
            <a:pPr marL="285750" indent="-285750" defTabSz="786384">
              <a:spcAft>
                <a:spcPts val="600"/>
              </a:spcAft>
              <a:buFont typeface="Arial" panose="020B0604020202020204" pitchFamily="34" charset="0"/>
              <a:buChar char="•"/>
            </a:pPr>
            <a:r>
              <a:rPr lang="en-GB" sz="1548" kern="1200" dirty="0">
                <a:solidFill>
                  <a:schemeClr val="tx1"/>
                </a:solidFill>
                <a:latin typeface="Calibri" panose="020F0502020204030204" pitchFamily="34" charset="0"/>
                <a:ea typeface="Calibri" panose="020F0502020204030204" pitchFamily="34" charset="0"/>
                <a:cs typeface="Calibri" panose="020F0502020204030204" pitchFamily="34" charset="0"/>
              </a:rPr>
              <a:t>Over time corrosion of the reinforcement initiates.</a:t>
            </a:r>
          </a:p>
          <a:p>
            <a:pPr marL="285750" indent="-285750" defTabSz="786384">
              <a:spcAft>
                <a:spcPts val="600"/>
              </a:spcAft>
              <a:buFont typeface="Arial" panose="020B0604020202020204" pitchFamily="34" charset="0"/>
              <a:buChar char="•"/>
            </a:pPr>
            <a:r>
              <a:rPr lang="en-GB" sz="1548" kern="1200" dirty="0">
                <a:solidFill>
                  <a:schemeClr val="tx1"/>
                </a:solidFill>
                <a:latin typeface="Calibri" panose="020F0502020204030204" pitchFamily="34" charset="0"/>
                <a:ea typeface="Calibri" panose="020F0502020204030204" pitchFamily="34" charset="0"/>
                <a:cs typeface="Calibri" panose="020F0502020204030204" pitchFamily="34" charset="0"/>
              </a:rPr>
              <a:t>Corrosion issues accelerate </a:t>
            </a:r>
            <a:r>
              <a:rPr lang="en-GB" sz="1548" dirty="0">
                <a:latin typeface="Calibri" panose="020F0502020204030204" pitchFamily="34" charset="0"/>
                <a:ea typeface="Calibri" panose="020F0502020204030204" pitchFamily="34" charset="0"/>
                <a:cs typeface="Calibri" panose="020F0502020204030204" pitchFamily="34" charset="0"/>
              </a:rPr>
              <a:t>u</a:t>
            </a:r>
            <a:r>
              <a:rPr lang="en-GB" sz="1548" kern="1200" dirty="0">
                <a:solidFill>
                  <a:schemeClr val="tx1"/>
                </a:solidFill>
                <a:latin typeface="Calibri" panose="020F0502020204030204" pitchFamily="34" charset="0"/>
                <a:ea typeface="Calibri" panose="020F0502020204030204" pitchFamily="34" charset="0"/>
                <a:cs typeface="Calibri" panose="020F0502020204030204" pitchFamily="34" charset="0"/>
              </a:rPr>
              <a:t>nless they are managed </a:t>
            </a:r>
            <a:r>
              <a:rPr lang="en-GB" sz="1548" dirty="0">
                <a:latin typeface="Calibri" panose="020F0502020204030204" pitchFamily="34" charset="0"/>
                <a:ea typeface="Calibri" panose="020F0502020204030204" pitchFamily="34" charset="0"/>
                <a:cs typeface="Calibri" panose="020F0502020204030204" pitchFamily="34" charset="0"/>
              </a:rPr>
              <a:t>c</a:t>
            </a:r>
            <a:r>
              <a:rPr lang="en-GB" sz="1548" kern="1200" dirty="0">
                <a:solidFill>
                  <a:schemeClr val="tx1"/>
                </a:solidFill>
                <a:latin typeface="Calibri" panose="020F0502020204030204" pitchFamily="34" charset="0"/>
                <a:ea typeface="Calibri" panose="020F0502020204030204" pitchFamily="34" charset="0"/>
                <a:cs typeface="Calibri" panose="020F0502020204030204" pitchFamily="34" charset="0"/>
              </a:rPr>
              <a:t>orrectly</a:t>
            </a:r>
          </a:p>
          <a:p>
            <a:pPr marL="285750" indent="-285750" defTabSz="786384">
              <a:spcAft>
                <a:spcPts val="600"/>
              </a:spcAft>
              <a:buFont typeface="Arial" panose="020B0604020202020204" pitchFamily="34" charset="0"/>
              <a:buChar char="•"/>
            </a:pPr>
            <a:r>
              <a:rPr lang="en-GB" sz="1548" dirty="0">
                <a:latin typeface="Calibri" panose="020F0502020204030204" pitchFamily="34" charset="0"/>
                <a:ea typeface="Calibri" panose="020F0502020204030204" pitchFamily="34" charset="0"/>
                <a:cs typeface="Calibri" panose="020F0502020204030204" pitchFamily="34" charset="0"/>
              </a:rPr>
              <a:t>Corrosion of steel is often a dominant factor that determines service life.</a:t>
            </a:r>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9C9A041-78BA-E4B1-741B-E13FC8ADC940}"/>
              </a:ext>
            </a:extLst>
          </p:cNvPr>
          <p:cNvSpPr txBox="1"/>
          <p:nvPr/>
        </p:nvSpPr>
        <p:spPr>
          <a:xfrm>
            <a:off x="5043203" y="5794361"/>
            <a:ext cx="5935261" cy="568810"/>
          </a:xfrm>
          <a:prstGeom prst="rect">
            <a:avLst/>
          </a:prstGeom>
          <a:noFill/>
        </p:spPr>
        <p:txBody>
          <a:bodyPr wrap="square">
            <a:spAutoFit/>
          </a:bodyPr>
          <a:lstStyle/>
          <a:p>
            <a:pPr algn="r" defTabSz="786384">
              <a:spcAft>
                <a:spcPts val="600"/>
              </a:spcAft>
            </a:pPr>
            <a:r>
              <a:rPr lang="en-GB" sz="1032" kern="1200" dirty="0">
                <a:solidFill>
                  <a:schemeClr val="bg1">
                    <a:lumMod val="50000"/>
                  </a:schemeClr>
                </a:solidFill>
                <a:latin typeface="+mn-lt"/>
                <a:ea typeface="+mn-ea"/>
                <a:cs typeface="+mn-cs"/>
              </a:rPr>
              <a:t>Loreto, Giovanni &amp; Di Benedetti, Matteo &amp; Iovino, R. &amp; </a:t>
            </a:r>
            <a:r>
              <a:rPr lang="en-GB" sz="1032" kern="1200" dirty="0" err="1">
                <a:solidFill>
                  <a:schemeClr val="bg1">
                    <a:lumMod val="50000"/>
                  </a:schemeClr>
                </a:solidFill>
                <a:latin typeface="+mn-lt"/>
                <a:ea typeface="+mn-ea"/>
                <a:cs typeface="+mn-cs"/>
              </a:rPr>
              <a:t>Nanni</a:t>
            </a:r>
            <a:r>
              <a:rPr lang="en-GB" sz="1032" kern="1200" dirty="0">
                <a:solidFill>
                  <a:schemeClr val="bg1">
                    <a:lumMod val="50000"/>
                  </a:schemeClr>
                </a:solidFill>
                <a:latin typeface="+mn-lt"/>
                <a:ea typeface="+mn-ea"/>
                <a:cs typeface="+mn-cs"/>
              </a:rPr>
              <a:t>, Antonio &amp; Gonzalez, M.. (2011). Evaluation of corrosion effect in reinforced concrete by chloride exposure. Proceedings of SPIE - The International Society for Optical Engineering. 10.1117/12.880156. </a:t>
            </a:r>
            <a:endParaRPr lang="en-GB" sz="1200" dirty="0">
              <a:solidFill>
                <a:schemeClr val="bg1">
                  <a:lumMod val="50000"/>
                </a:schemeClr>
              </a:solidFill>
            </a:endParaRPr>
          </a:p>
        </p:txBody>
      </p:sp>
      <p:pic>
        <p:nvPicPr>
          <p:cNvPr id="7" name="Picture 6" descr="A hole in the ceiling&#10;&#10;Description automatically generated">
            <a:extLst>
              <a:ext uri="{FF2B5EF4-FFF2-40B4-BE49-F238E27FC236}">
                <a16:creationId xmlns:a16="http://schemas.microsoft.com/office/drawing/2014/main" id="{3DE59801-BB16-8579-D61A-794161FB9E72}"/>
              </a:ext>
            </a:extLst>
          </p:cNvPr>
          <p:cNvPicPr>
            <a:picLocks noChangeAspect="1"/>
          </p:cNvPicPr>
          <p:nvPr/>
        </p:nvPicPr>
        <p:blipFill rotWithShape="1">
          <a:blip r:embed="rId3">
            <a:extLst>
              <a:ext uri="{28A0092B-C50C-407E-A947-70E740481C1C}">
                <a14:useLocalDpi xmlns:a14="http://schemas.microsoft.com/office/drawing/2010/main" val="0"/>
              </a:ext>
            </a:extLst>
          </a:blip>
          <a:srcRect l="9717" t="16955" r="26437" b="36084"/>
          <a:stretch/>
        </p:blipFill>
        <p:spPr bwMode="auto">
          <a:xfrm>
            <a:off x="1222888" y="1700784"/>
            <a:ext cx="3747912" cy="2067164"/>
          </a:xfrm>
          <a:prstGeom prst="rect">
            <a:avLst/>
          </a:prstGeom>
          <a:noFill/>
          <a:ln>
            <a:noFill/>
          </a:ln>
          <a:extLst>
            <a:ext uri="{53640926-AAD7-44D8-BBD7-CCE9431645EC}">
              <a14:shadowObscured xmlns:a14="http://schemas.microsoft.com/office/drawing/2010/main"/>
            </a:ext>
          </a:extLst>
        </p:spPr>
      </p:pic>
      <p:pic>
        <p:nvPicPr>
          <p:cNvPr id="9" name="Picture 2" descr="Initiation and propagation periods for corrosion in reinforced-concrete ...">
            <a:extLst>
              <a:ext uri="{FF2B5EF4-FFF2-40B4-BE49-F238E27FC236}">
                <a16:creationId xmlns:a16="http://schemas.microsoft.com/office/drawing/2014/main" id="{35A84C21-CA24-4E23-7757-998ACB3FA8C4}"/>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5144536" y="1691259"/>
            <a:ext cx="5935261" cy="3956840"/>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9">
            <a:extLst>
              <a:ext uri="{FF2B5EF4-FFF2-40B4-BE49-F238E27FC236}">
                <a16:creationId xmlns:a16="http://schemas.microsoft.com/office/drawing/2014/main" id="{E4948A07-278B-FF1F-8847-4567759116E8}"/>
              </a:ext>
            </a:extLst>
          </p:cNvPr>
          <p:cNvCxnSpPr>
            <a:cxnSpLocks/>
          </p:cNvCxnSpPr>
          <p:nvPr/>
        </p:nvCxnSpPr>
        <p:spPr>
          <a:xfrm flipV="1">
            <a:off x="960941" y="1407754"/>
            <a:ext cx="6001834" cy="9992"/>
          </a:xfrm>
          <a:prstGeom prst="line">
            <a:avLst/>
          </a:prstGeom>
          <a:ln w="57150">
            <a:solidFill>
              <a:srgbClr val="E68F1A"/>
            </a:solidFill>
          </a:ln>
        </p:spPr>
        <p:style>
          <a:lnRef idx="2">
            <a:schemeClr val="accent1"/>
          </a:lnRef>
          <a:fillRef idx="0">
            <a:schemeClr val="accent1"/>
          </a:fillRef>
          <a:effectRef idx="1">
            <a:schemeClr val="accent1"/>
          </a:effectRef>
          <a:fontRef idx="minor">
            <a:schemeClr val="tx1"/>
          </a:fontRef>
        </p:style>
      </p:cxnSp>
      <p:pic>
        <p:nvPicPr>
          <p:cNvPr id="11" name="Picture 10" descr="A blue and white logo&#10;&#10;Description automatically generated">
            <a:extLst>
              <a:ext uri="{FF2B5EF4-FFF2-40B4-BE49-F238E27FC236}">
                <a16:creationId xmlns:a16="http://schemas.microsoft.com/office/drawing/2014/main" id="{775E1858-7A35-398B-FA5E-EF656A454A92}"/>
              </a:ext>
            </a:extLst>
          </p:cNvPr>
          <p:cNvPicPr>
            <a:picLocks noChangeAspect="1"/>
          </p:cNvPicPr>
          <p:nvPr/>
        </p:nvPicPr>
        <p:blipFill rotWithShape="1">
          <a:blip r:embed="rId6">
            <a:alphaModFix amt="70000"/>
            <a:extLst>
              <a:ext uri="{28A0092B-C50C-407E-A947-70E740481C1C}">
                <a14:useLocalDpi xmlns:a14="http://schemas.microsoft.com/office/drawing/2010/main" val="0"/>
              </a:ext>
            </a:extLst>
          </a:blip>
          <a:srcRect b="16845"/>
          <a:stretch/>
        </p:blipFill>
        <p:spPr>
          <a:xfrm>
            <a:off x="1222889" y="1700785"/>
            <a:ext cx="783346" cy="374904"/>
          </a:xfrm>
          <a:prstGeom prst="rect">
            <a:avLst/>
          </a:prstGeom>
        </p:spPr>
      </p:pic>
    </p:spTree>
    <p:extLst>
      <p:ext uri="{BB962C8B-B14F-4D97-AF65-F5344CB8AC3E}">
        <p14:creationId xmlns:p14="http://schemas.microsoft.com/office/powerpoint/2010/main" val="2729490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CD0F16-246C-059C-2F23-5E2F65F00959}"/>
              </a:ext>
            </a:extLst>
          </p:cNvPr>
          <p:cNvSpPr/>
          <p:nvPr/>
        </p:nvSpPr>
        <p:spPr>
          <a:xfrm>
            <a:off x="3907190" y="6289597"/>
            <a:ext cx="4170741" cy="3387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6" name="Picture 5">
            <a:extLst>
              <a:ext uri="{FF2B5EF4-FFF2-40B4-BE49-F238E27FC236}">
                <a16:creationId xmlns:a16="http://schemas.microsoft.com/office/drawing/2014/main" id="{32F87E29-A303-3AFF-EC68-6F95DD1669A9}"/>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587303" y="6447392"/>
            <a:ext cx="3017393" cy="290415"/>
          </a:xfrm>
          <a:prstGeom prst="rect">
            <a:avLst/>
          </a:prstGeom>
        </p:spPr>
      </p:pic>
      <p:sp>
        <p:nvSpPr>
          <p:cNvPr id="8" name="TextBox 7">
            <a:extLst>
              <a:ext uri="{FF2B5EF4-FFF2-40B4-BE49-F238E27FC236}">
                <a16:creationId xmlns:a16="http://schemas.microsoft.com/office/drawing/2014/main" id="{2065D5B7-82ED-CDEF-8030-57BCF88D5A8B}"/>
              </a:ext>
            </a:extLst>
          </p:cNvPr>
          <p:cNvSpPr txBox="1"/>
          <p:nvPr/>
        </p:nvSpPr>
        <p:spPr>
          <a:xfrm>
            <a:off x="10405498" y="6628345"/>
            <a:ext cx="1786501" cy="246221"/>
          </a:xfrm>
          <a:prstGeom prst="rect">
            <a:avLst/>
          </a:prstGeom>
          <a:noFill/>
        </p:spPr>
        <p:txBody>
          <a:bodyPr wrap="square" rtlCol="0">
            <a:spAutoFit/>
          </a:bodyPr>
          <a:lstStyle/>
          <a:p>
            <a:r>
              <a:rPr lang="en-US" sz="1000" b="1" dirty="0">
                <a:solidFill>
                  <a:schemeClr val="accent1">
                    <a:lumMod val="50000"/>
                  </a:schemeClr>
                </a:solidFill>
              </a:rPr>
              <a:t>Tuesday 15</a:t>
            </a:r>
            <a:r>
              <a:rPr lang="en-US" sz="1000" b="1" baseline="30000" dirty="0">
                <a:solidFill>
                  <a:schemeClr val="accent1">
                    <a:lumMod val="50000"/>
                  </a:schemeClr>
                </a:solidFill>
              </a:rPr>
              <a:t>th</a:t>
            </a:r>
            <a:r>
              <a:rPr lang="en-US" sz="1000" b="1" dirty="0">
                <a:solidFill>
                  <a:schemeClr val="accent1">
                    <a:lumMod val="50000"/>
                  </a:schemeClr>
                </a:solidFill>
              </a:rPr>
              <a:t> October 2024</a:t>
            </a:r>
            <a:endParaRPr lang="en-GB" sz="1000" b="1" dirty="0">
              <a:solidFill>
                <a:schemeClr val="accent1">
                  <a:lumMod val="50000"/>
                </a:schemeClr>
              </a:solidFill>
            </a:endParaRPr>
          </a:p>
        </p:txBody>
      </p:sp>
      <p:sp>
        <p:nvSpPr>
          <p:cNvPr id="3" name="Title 1">
            <a:extLst>
              <a:ext uri="{FF2B5EF4-FFF2-40B4-BE49-F238E27FC236}">
                <a16:creationId xmlns:a16="http://schemas.microsoft.com/office/drawing/2014/main" id="{D8FCCC64-9C1C-2E70-F35B-B3AFCEE8C220}"/>
              </a:ext>
            </a:extLst>
          </p:cNvPr>
          <p:cNvSpPr txBox="1">
            <a:spLocks/>
          </p:cNvSpPr>
          <p:nvPr/>
        </p:nvSpPr>
        <p:spPr>
          <a:xfrm>
            <a:off x="640080" y="325369"/>
            <a:ext cx="4368602" cy="1956841"/>
          </a:xfrm>
          <a:prstGeom prst="rect">
            <a:avLst/>
          </a:prstGeom>
        </p:spPr>
        <p:txBody>
          <a:bodyPr vert="horz" lIns="91440" tIns="45720" rIns="91440" bIns="45720" rtlCol="0" anchor="b">
            <a:normAutofit lnSpcReduction="10000"/>
          </a:bodyPr>
          <a:lstStyle>
            <a:lvl1pPr algn="l" defTabSz="457200" rtl="0" eaLnBrk="1" latinLnBrk="0" hangingPunct="1">
              <a:spcBef>
                <a:spcPct val="0"/>
              </a:spcBef>
              <a:buNone/>
              <a:defRPr sz="4000" kern="1200" baseline="0">
                <a:solidFill>
                  <a:srgbClr val="376092"/>
                </a:solidFill>
                <a:latin typeface="+mj-lt"/>
                <a:ea typeface="+mj-ea"/>
                <a:cs typeface="+mj-cs"/>
              </a:defRPr>
            </a:lvl1pPr>
          </a:lstStyle>
          <a:p>
            <a:r>
              <a:rPr lang="en-GB" sz="4200">
                <a:latin typeface="Abadi Extra Light" panose="020B0204020104020204" pitchFamily="34" charset="0"/>
              </a:rPr>
              <a:t>Delays to Essential Repairs Cause Further Issues</a:t>
            </a:r>
            <a:endParaRPr lang="en-GB" sz="4200" dirty="0">
              <a:latin typeface="Abadi Extra Light" panose="020B0204020104020204" pitchFamily="34" charset="0"/>
            </a:endParaRPr>
          </a:p>
        </p:txBody>
      </p:sp>
      <p:sp>
        <p:nvSpPr>
          <p:cNvPr id="4" name="Content Placeholder 2">
            <a:extLst>
              <a:ext uri="{FF2B5EF4-FFF2-40B4-BE49-F238E27FC236}">
                <a16:creationId xmlns:a16="http://schemas.microsoft.com/office/drawing/2014/main" id="{9599581E-E42E-180E-36C1-60ACD780F15B}"/>
              </a:ext>
            </a:extLst>
          </p:cNvPr>
          <p:cNvSpPr txBox="1">
            <a:spLocks/>
          </p:cNvSpPr>
          <p:nvPr/>
        </p:nvSpPr>
        <p:spPr>
          <a:xfrm>
            <a:off x="621850" y="2756782"/>
            <a:ext cx="4190537" cy="3871562"/>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800" kern="1200">
                <a:solidFill>
                  <a:srgbClr val="000000"/>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GB" sz="2000" dirty="0">
                <a:latin typeface="Calibri" panose="020F0502020204030204" pitchFamily="34" charset="0"/>
                <a:ea typeface="Calibri" panose="020F0502020204030204" pitchFamily="34" charset="0"/>
                <a:cs typeface="Calibri" panose="020F0502020204030204" pitchFamily="34" charset="0"/>
              </a:rPr>
              <a:t>Roof leaks, damage to concrete cover and corrosion often have accelerating costs if left unchecked.</a:t>
            </a:r>
          </a:p>
          <a:p>
            <a:endParaRPr lang="en-GB" sz="2000" dirty="0">
              <a:latin typeface="Calibri" panose="020F0502020204030204" pitchFamily="34" charset="0"/>
              <a:ea typeface="Calibri" panose="020F0502020204030204" pitchFamily="34" charset="0"/>
              <a:cs typeface="Calibri" panose="020F0502020204030204" pitchFamily="34" charset="0"/>
            </a:endParaRPr>
          </a:p>
          <a:p>
            <a:r>
              <a:rPr lang="en-GB" sz="2000" dirty="0">
                <a:latin typeface="Calibri" panose="020F0502020204030204" pitchFamily="34" charset="0"/>
                <a:ea typeface="Calibri" panose="020F0502020204030204" pitchFamily="34" charset="0"/>
                <a:cs typeface="Calibri" panose="020F0502020204030204" pitchFamily="34" charset="0"/>
              </a:rPr>
              <a:t>Much of the UK public infrastructure is struggling with tight budgets.</a:t>
            </a:r>
          </a:p>
          <a:p>
            <a:endParaRPr lang="en-GB" sz="2000" dirty="0">
              <a:latin typeface="Calibri" panose="020F0502020204030204" pitchFamily="34" charset="0"/>
              <a:ea typeface="Calibri" panose="020F0502020204030204" pitchFamily="34" charset="0"/>
              <a:cs typeface="Calibri" panose="020F0502020204030204" pitchFamily="34" charset="0"/>
            </a:endParaRPr>
          </a:p>
          <a:p>
            <a:r>
              <a:rPr lang="en-GB" sz="2000" dirty="0">
                <a:latin typeface="Calibri" panose="020F0502020204030204" pitchFamily="34" charset="0"/>
                <a:ea typeface="Calibri" panose="020F0502020204030204" pitchFamily="34" charset="0"/>
                <a:cs typeface="Calibri" panose="020F0502020204030204" pitchFamily="34" charset="0"/>
              </a:rPr>
              <a:t>Intervention is required for many mid-century structures</a:t>
            </a:r>
            <a:r>
              <a:rPr lang="en-GB" sz="1800" dirty="0">
                <a:latin typeface="Calibri" panose="020F0502020204030204" pitchFamily="34" charset="0"/>
                <a:ea typeface="Calibri" panose="020F0502020204030204" pitchFamily="34" charset="0"/>
                <a:cs typeface="Calibri" panose="020F0502020204030204" pitchFamily="34" charset="0"/>
              </a:rPr>
              <a:t>.</a:t>
            </a:r>
          </a:p>
        </p:txBody>
      </p:sp>
      <p:pic>
        <p:nvPicPr>
          <p:cNvPr id="5" name="Picture 2" descr="People enjoying the Southbank Centre Food Market">
            <a:extLst>
              <a:ext uri="{FF2B5EF4-FFF2-40B4-BE49-F238E27FC236}">
                <a16:creationId xmlns:a16="http://schemas.microsoft.com/office/drawing/2014/main" id="{54D0621E-2DE9-2063-FD9E-685BF42688A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02"/>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cxnSp>
        <p:nvCxnSpPr>
          <p:cNvPr id="7" name="Straight Connector 6">
            <a:extLst>
              <a:ext uri="{FF2B5EF4-FFF2-40B4-BE49-F238E27FC236}">
                <a16:creationId xmlns:a16="http://schemas.microsoft.com/office/drawing/2014/main" id="{205BD434-C35E-D358-05D9-6E75C935FC87}"/>
              </a:ext>
            </a:extLst>
          </p:cNvPr>
          <p:cNvCxnSpPr>
            <a:cxnSpLocks/>
          </p:cNvCxnSpPr>
          <p:nvPr/>
        </p:nvCxnSpPr>
        <p:spPr>
          <a:xfrm>
            <a:off x="706790" y="2542032"/>
            <a:ext cx="4020658" cy="0"/>
          </a:xfrm>
          <a:prstGeom prst="line">
            <a:avLst/>
          </a:prstGeom>
          <a:ln w="57150"/>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2721398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CD0F16-246C-059C-2F23-5E2F65F00959}"/>
              </a:ext>
            </a:extLst>
          </p:cNvPr>
          <p:cNvSpPr/>
          <p:nvPr/>
        </p:nvSpPr>
        <p:spPr>
          <a:xfrm>
            <a:off x="3907190" y="6289597"/>
            <a:ext cx="4170741" cy="3387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6" name="Picture 5">
            <a:extLst>
              <a:ext uri="{FF2B5EF4-FFF2-40B4-BE49-F238E27FC236}">
                <a16:creationId xmlns:a16="http://schemas.microsoft.com/office/drawing/2014/main" id="{32F87E29-A303-3AFF-EC68-6F95DD1669A9}"/>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587303" y="6447392"/>
            <a:ext cx="3017393" cy="290415"/>
          </a:xfrm>
          <a:prstGeom prst="rect">
            <a:avLst/>
          </a:prstGeom>
        </p:spPr>
      </p:pic>
      <p:sp>
        <p:nvSpPr>
          <p:cNvPr id="8" name="TextBox 7">
            <a:extLst>
              <a:ext uri="{FF2B5EF4-FFF2-40B4-BE49-F238E27FC236}">
                <a16:creationId xmlns:a16="http://schemas.microsoft.com/office/drawing/2014/main" id="{2065D5B7-82ED-CDEF-8030-57BCF88D5A8B}"/>
              </a:ext>
            </a:extLst>
          </p:cNvPr>
          <p:cNvSpPr txBox="1"/>
          <p:nvPr/>
        </p:nvSpPr>
        <p:spPr>
          <a:xfrm>
            <a:off x="10405498" y="6628345"/>
            <a:ext cx="1786501" cy="246221"/>
          </a:xfrm>
          <a:prstGeom prst="rect">
            <a:avLst/>
          </a:prstGeom>
          <a:noFill/>
        </p:spPr>
        <p:txBody>
          <a:bodyPr wrap="square" rtlCol="0">
            <a:spAutoFit/>
          </a:bodyPr>
          <a:lstStyle/>
          <a:p>
            <a:r>
              <a:rPr lang="en-US" sz="1000" b="1" dirty="0">
                <a:solidFill>
                  <a:schemeClr val="accent1">
                    <a:lumMod val="50000"/>
                  </a:schemeClr>
                </a:solidFill>
              </a:rPr>
              <a:t>Tuesday 15</a:t>
            </a:r>
            <a:r>
              <a:rPr lang="en-US" sz="1000" b="1" baseline="30000" dirty="0">
                <a:solidFill>
                  <a:schemeClr val="accent1">
                    <a:lumMod val="50000"/>
                  </a:schemeClr>
                </a:solidFill>
              </a:rPr>
              <a:t>th</a:t>
            </a:r>
            <a:r>
              <a:rPr lang="en-US" sz="1000" b="1" dirty="0">
                <a:solidFill>
                  <a:schemeClr val="accent1">
                    <a:lumMod val="50000"/>
                  </a:schemeClr>
                </a:solidFill>
              </a:rPr>
              <a:t> October 2024</a:t>
            </a:r>
            <a:endParaRPr lang="en-GB" sz="1000" b="1" dirty="0">
              <a:solidFill>
                <a:schemeClr val="accent1">
                  <a:lumMod val="50000"/>
                </a:schemeClr>
              </a:solidFill>
            </a:endParaRPr>
          </a:p>
        </p:txBody>
      </p:sp>
      <p:sp>
        <p:nvSpPr>
          <p:cNvPr id="3" name="Title 1">
            <a:extLst>
              <a:ext uri="{FF2B5EF4-FFF2-40B4-BE49-F238E27FC236}">
                <a16:creationId xmlns:a16="http://schemas.microsoft.com/office/drawing/2014/main" id="{3E1B08E8-2265-E4DD-98EF-83A792095006}"/>
              </a:ext>
            </a:extLst>
          </p:cNvPr>
          <p:cNvSpPr txBox="1">
            <a:spLocks/>
          </p:cNvSpPr>
          <p:nvPr/>
        </p:nvSpPr>
        <p:spPr>
          <a:xfrm>
            <a:off x="770546" y="547170"/>
            <a:ext cx="5325454" cy="1719668"/>
          </a:xfrm>
          <a:prstGeom prst="rect">
            <a:avLst/>
          </a:prstGeom>
        </p:spPr>
        <p:txBody>
          <a:bodyPr vert="horz" lIns="91440" tIns="45720" rIns="91440" bIns="45720" rtlCol="0" anchor="ctr">
            <a:noAutofit/>
          </a:bodyPr>
          <a:lstStyle>
            <a:lvl1pPr algn="l" defTabSz="457200" rtl="0" eaLnBrk="1" latinLnBrk="0" hangingPunct="1">
              <a:spcBef>
                <a:spcPct val="0"/>
              </a:spcBef>
              <a:buNone/>
              <a:defRPr sz="4000" kern="1200" baseline="0">
                <a:solidFill>
                  <a:srgbClr val="376092"/>
                </a:solidFill>
                <a:latin typeface="+mj-lt"/>
                <a:ea typeface="+mj-ea"/>
                <a:cs typeface="+mj-cs"/>
              </a:defRPr>
            </a:lvl1pPr>
          </a:lstStyle>
          <a:p>
            <a:r>
              <a:rPr lang="en-GB" sz="4800">
                <a:latin typeface="Abadi Extra Light" panose="020B0204020104020204" pitchFamily="34" charset="0"/>
              </a:rPr>
              <a:t>Current Repair Strategies are Often Lacking</a:t>
            </a:r>
            <a:endParaRPr lang="en-GB" sz="4800" dirty="0">
              <a:latin typeface="Abadi Extra Light" panose="020B0204020104020204" pitchFamily="34" charset="0"/>
            </a:endParaRPr>
          </a:p>
        </p:txBody>
      </p:sp>
      <p:pic>
        <p:nvPicPr>
          <p:cNvPr id="4" name="Picture 2" descr="A concrete deck showing the quilt-like appearance associated with the ...">
            <a:extLst>
              <a:ext uri="{FF2B5EF4-FFF2-40B4-BE49-F238E27FC236}">
                <a16:creationId xmlns:a16="http://schemas.microsoft.com/office/drawing/2014/main" id="{9A7787A2-FE0C-93DA-4000-2170A89EC42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contrast="7000"/>
                    </a14:imgEffect>
                  </a14:imgLayer>
                </a14:imgProps>
              </a:ext>
              <a:ext uri="{28A0092B-C50C-407E-A947-70E740481C1C}">
                <a14:useLocalDpi xmlns:a14="http://schemas.microsoft.com/office/drawing/2010/main" val="0"/>
              </a:ext>
            </a:extLst>
          </a:blip>
          <a:srcRect/>
          <a:stretch>
            <a:fillRect/>
          </a:stretch>
        </p:blipFill>
        <p:spPr bwMode="auto">
          <a:xfrm>
            <a:off x="6410663" y="383004"/>
            <a:ext cx="4600281" cy="318952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hloride induced corrosion deterioration of a bridge half- joint ...">
            <a:extLst>
              <a:ext uri="{FF2B5EF4-FFF2-40B4-BE49-F238E27FC236}">
                <a16:creationId xmlns:a16="http://schemas.microsoft.com/office/drawing/2014/main" id="{65FFDD7A-CEC3-5AEC-F206-110E032218E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7000" contrast="15000"/>
                    </a14:imgEffect>
                  </a14:imgLayer>
                </a14:imgProps>
              </a:ext>
              <a:ext uri="{28A0092B-C50C-407E-A947-70E740481C1C}">
                <a14:useLocalDpi xmlns:a14="http://schemas.microsoft.com/office/drawing/2010/main" val="0"/>
              </a:ext>
            </a:extLst>
          </a:blip>
          <a:srcRect/>
          <a:stretch>
            <a:fillRect/>
          </a:stretch>
        </p:blipFill>
        <p:spPr bwMode="auto">
          <a:xfrm>
            <a:off x="6410663" y="3692848"/>
            <a:ext cx="4598111" cy="255878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a:extLst>
              <a:ext uri="{FF2B5EF4-FFF2-40B4-BE49-F238E27FC236}">
                <a16:creationId xmlns:a16="http://schemas.microsoft.com/office/drawing/2014/main" id="{B322F8E0-D2FB-A26F-D295-391626380037}"/>
              </a:ext>
            </a:extLst>
          </p:cNvPr>
          <p:cNvCxnSpPr>
            <a:cxnSpLocks/>
          </p:cNvCxnSpPr>
          <p:nvPr/>
        </p:nvCxnSpPr>
        <p:spPr>
          <a:xfrm flipV="1">
            <a:off x="913316" y="3682856"/>
            <a:ext cx="4751003" cy="9992"/>
          </a:xfrm>
          <a:prstGeom prst="line">
            <a:avLst/>
          </a:prstGeom>
          <a:ln w="57150">
            <a:solidFill>
              <a:srgbClr val="E68F1A"/>
            </a:solidFill>
          </a:ln>
        </p:spPr>
        <p:style>
          <a:lnRef idx="2">
            <a:schemeClr val="accent1"/>
          </a:lnRef>
          <a:fillRef idx="0">
            <a:schemeClr val="accent1"/>
          </a:fillRef>
          <a:effectRef idx="1">
            <a:schemeClr val="accent1"/>
          </a:effectRef>
          <a:fontRef idx="minor">
            <a:schemeClr val="tx1"/>
          </a:fontRef>
        </p:style>
      </p:cxnSp>
      <p:pic>
        <p:nvPicPr>
          <p:cNvPr id="9" name="Picture 2" descr="Loughborough University - YouTube">
            <a:extLst>
              <a:ext uri="{FF2B5EF4-FFF2-40B4-BE49-F238E27FC236}">
                <a16:creationId xmlns:a16="http://schemas.microsoft.com/office/drawing/2014/main" id="{EDC626F5-8DA3-6602-FCE9-1AB761FAF7DE}"/>
              </a:ext>
            </a:extLst>
          </p:cNvPr>
          <p:cNvPicPr>
            <a:picLocks noChangeAspect="1" noChangeArrowheads="1"/>
          </p:cNvPicPr>
          <p:nvPr/>
        </p:nvPicPr>
        <p:blipFill>
          <a:blip r:embed="rId7">
            <a:alphaModFix amt="85000"/>
            <a:extLst>
              <a:ext uri="{28A0092B-C50C-407E-A947-70E740481C1C}">
                <a14:useLocalDpi xmlns:a14="http://schemas.microsoft.com/office/drawing/2010/main" val="0"/>
              </a:ext>
            </a:extLst>
          </a:blip>
          <a:srcRect/>
          <a:stretch>
            <a:fillRect/>
          </a:stretch>
        </p:blipFill>
        <p:spPr bwMode="auto">
          <a:xfrm>
            <a:off x="6413685" y="5651865"/>
            <a:ext cx="599763" cy="59976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1B6CC4F-3043-5A8D-C7EB-474CF7DFE2E9}"/>
              </a:ext>
            </a:extLst>
          </p:cNvPr>
          <p:cNvSpPr txBox="1"/>
          <p:nvPr/>
        </p:nvSpPr>
        <p:spPr>
          <a:xfrm>
            <a:off x="570040" y="2947625"/>
            <a:ext cx="5525959" cy="2831544"/>
          </a:xfrm>
          <a:prstGeom prst="rect">
            <a:avLst/>
          </a:prstGeom>
          <a:solidFill>
            <a:schemeClr val="bg1">
              <a:lumMod val="95000"/>
            </a:schemeClr>
          </a:solidFill>
        </p:spPr>
        <p:txBody>
          <a:bodyPr wrap="square" rtlCol="0">
            <a:spAutoFit/>
          </a:bodyPr>
          <a:lstStyle/>
          <a:p>
            <a:pPr algn="just">
              <a:lnSpc>
                <a:spcPts val="3600"/>
              </a:lnSpc>
            </a:pPr>
            <a:r>
              <a:rPr lang="en-US" sz="2000" b="0" i="0" dirty="0">
                <a:solidFill>
                  <a:srgbClr val="333333"/>
                </a:solidFill>
                <a:effectLst/>
                <a:latin typeface="Times New Roman" panose="02020603050405020304" pitchFamily="18" charset="0"/>
                <a:cs typeface="Times New Roman" panose="02020603050405020304" pitchFamily="18" charset="0"/>
              </a:rPr>
              <a:t>A man who could afford fifty dollars had a pair of boots that'd still be keeping his feet dry in ten years’ time, while the poor man who could only afford cheap boots would have spent a hundred dollars on boots in the same time and would still have wet feet.</a:t>
            </a:r>
            <a:endParaRPr lang="en-US" sz="3200" b="0" i="0" dirty="0">
              <a:solidFill>
                <a:srgbClr val="333333"/>
              </a:solidFill>
              <a:effectLst/>
              <a:latin typeface="Times New Roman" panose="02020603050405020304" pitchFamily="18" charset="0"/>
              <a:cs typeface="Times New Roman" panose="02020603050405020304" pitchFamily="18" charset="0"/>
            </a:endParaRPr>
          </a:p>
          <a:p>
            <a:pPr algn="r"/>
            <a:r>
              <a:rPr lang="en-US" sz="2800" dirty="0">
                <a:solidFill>
                  <a:srgbClr val="333333"/>
                </a:solidFill>
                <a:latin typeface="Times New Roman" panose="02020603050405020304" pitchFamily="18" charset="0"/>
                <a:cs typeface="Times New Roman" panose="02020603050405020304" pitchFamily="18" charset="0"/>
              </a:rPr>
              <a:t>- Sir Terry Pratchett</a:t>
            </a:r>
            <a:endParaRPr lang="en-GB" sz="2800" i="1" dirty="0">
              <a:latin typeface="Times New Roman" panose="02020603050405020304" pitchFamily="18"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1C9CE1DC-6F3A-FD45-F2BD-930C011879D6}"/>
              </a:ext>
            </a:extLst>
          </p:cNvPr>
          <p:cNvCxnSpPr>
            <a:cxnSpLocks/>
          </p:cNvCxnSpPr>
          <p:nvPr/>
        </p:nvCxnSpPr>
        <p:spPr>
          <a:xfrm>
            <a:off x="766312" y="2607231"/>
            <a:ext cx="3820991" cy="0"/>
          </a:xfrm>
          <a:prstGeom prst="line">
            <a:avLst/>
          </a:prstGeom>
          <a:ln w="57150">
            <a:solidFill>
              <a:srgbClr val="E68F1A"/>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6475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992EA24-D8CF-A7A6-E3DB-E3B374C6FB4F}"/>
              </a:ext>
            </a:extLst>
          </p:cNvPr>
          <p:cNvSpPr txBox="1">
            <a:spLocks/>
          </p:cNvSpPr>
          <p:nvPr/>
        </p:nvSpPr>
        <p:spPr>
          <a:xfrm>
            <a:off x="701964" y="639520"/>
            <a:ext cx="3639126" cy="1928189"/>
          </a:xfrm>
          <a:prstGeom prst="rect">
            <a:avLst/>
          </a:prstGeom>
        </p:spPr>
        <p:txBody>
          <a:bodyPr vert="horz" lIns="91440" tIns="45720" rIns="91440" bIns="45720" rtlCol="0" anchor="b">
            <a:normAutofit/>
          </a:bodyPr>
          <a:lstStyle>
            <a:lvl1pPr algn="l" defTabSz="457200" rtl="0" eaLnBrk="1" latinLnBrk="0" hangingPunct="1">
              <a:spcBef>
                <a:spcPct val="0"/>
              </a:spcBef>
              <a:buNone/>
              <a:defRPr sz="4000" kern="1200" baseline="0">
                <a:solidFill>
                  <a:srgbClr val="376092"/>
                </a:solidFill>
                <a:latin typeface="+mj-lt"/>
                <a:ea typeface="+mj-ea"/>
                <a:cs typeface="+mj-cs"/>
              </a:defRPr>
            </a:lvl1pPr>
          </a:lstStyle>
          <a:p>
            <a:r>
              <a:rPr lang="en-GB" sz="6000">
                <a:latin typeface="Abadi Extra Light" panose="020B0204020104020204" pitchFamily="34" charset="0"/>
              </a:rPr>
              <a:t>Corrosion Surveys</a:t>
            </a:r>
            <a:endParaRPr lang="en-GB" sz="6000" dirty="0">
              <a:latin typeface="Abadi Extra Light" panose="020B0204020104020204" pitchFamily="34" charset="0"/>
            </a:endParaRPr>
          </a:p>
        </p:txBody>
      </p:sp>
      <p:cxnSp>
        <p:nvCxnSpPr>
          <p:cNvPr id="5" name="Straight Connector 4">
            <a:extLst>
              <a:ext uri="{FF2B5EF4-FFF2-40B4-BE49-F238E27FC236}">
                <a16:creationId xmlns:a16="http://schemas.microsoft.com/office/drawing/2014/main" id="{F1CAA4FB-045B-E291-59AD-0EA7AF837BF3}"/>
              </a:ext>
            </a:extLst>
          </p:cNvPr>
          <p:cNvCxnSpPr>
            <a:cxnSpLocks/>
          </p:cNvCxnSpPr>
          <p:nvPr/>
        </p:nvCxnSpPr>
        <p:spPr>
          <a:xfrm>
            <a:off x="630936" y="2682462"/>
            <a:ext cx="3820991" cy="0"/>
          </a:xfrm>
          <a:prstGeom prst="line">
            <a:avLst/>
          </a:prstGeom>
          <a:ln w="57150">
            <a:solidFill>
              <a:srgbClr val="E68F1A"/>
            </a:solidFill>
          </a:ln>
        </p:spPr>
        <p:style>
          <a:lnRef idx="2">
            <a:schemeClr val="accent1"/>
          </a:lnRef>
          <a:fillRef idx="0">
            <a:schemeClr val="accent1"/>
          </a:fillRef>
          <a:effectRef idx="1">
            <a:schemeClr val="accent1"/>
          </a:effectRef>
          <a:fontRef idx="minor">
            <a:schemeClr val="tx1"/>
          </a:fontRef>
        </p:style>
      </p:cxnSp>
      <p:grpSp>
        <p:nvGrpSpPr>
          <p:cNvPr id="17" name="Group 16">
            <a:extLst>
              <a:ext uri="{FF2B5EF4-FFF2-40B4-BE49-F238E27FC236}">
                <a16:creationId xmlns:a16="http://schemas.microsoft.com/office/drawing/2014/main" id="{FDC7EB50-00D6-154B-0D44-28FC16D11543}"/>
              </a:ext>
            </a:extLst>
          </p:cNvPr>
          <p:cNvGrpSpPr/>
          <p:nvPr/>
        </p:nvGrpSpPr>
        <p:grpSpPr>
          <a:xfrm>
            <a:off x="3907190" y="-283442"/>
            <a:ext cx="9068146" cy="7158008"/>
            <a:chOff x="3907190" y="-283442"/>
            <a:chExt cx="9068146" cy="7158008"/>
          </a:xfrm>
        </p:grpSpPr>
        <p:sp>
          <p:nvSpPr>
            <p:cNvPr id="2" name="Rectangle 1">
              <a:extLst>
                <a:ext uri="{FF2B5EF4-FFF2-40B4-BE49-F238E27FC236}">
                  <a16:creationId xmlns:a16="http://schemas.microsoft.com/office/drawing/2014/main" id="{57CD0F16-246C-059C-2F23-5E2F65F00959}"/>
                </a:ext>
              </a:extLst>
            </p:cNvPr>
            <p:cNvSpPr/>
            <p:nvPr/>
          </p:nvSpPr>
          <p:spPr>
            <a:xfrm>
              <a:off x="3907190" y="6289597"/>
              <a:ext cx="4170741" cy="3387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6" name="Picture 5">
              <a:extLst>
                <a:ext uri="{FF2B5EF4-FFF2-40B4-BE49-F238E27FC236}">
                  <a16:creationId xmlns:a16="http://schemas.microsoft.com/office/drawing/2014/main" id="{32F87E29-A303-3AFF-EC68-6F95DD1669A9}"/>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587303" y="6447392"/>
              <a:ext cx="3017393" cy="290415"/>
            </a:xfrm>
            <a:prstGeom prst="rect">
              <a:avLst/>
            </a:prstGeom>
          </p:spPr>
        </p:pic>
        <p:sp>
          <p:nvSpPr>
            <p:cNvPr id="8" name="TextBox 7">
              <a:extLst>
                <a:ext uri="{FF2B5EF4-FFF2-40B4-BE49-F238E27FC236}">
                  <a16:creationId xmlns:a16="http://schemas.microsoft.com/office/drawing/2014/main" id="{2065D5B7-82ED-CDEF-8030-57BCF88D5A8B}"/>
                </a:ext>
              </a:extLst>
            </p:cNvPr>
            <p:cNvSpPr txBox="1"/>
            <p:nvPr/>
          </p:nvSpPr>
          <p:spPr>
            <a:xfrm>
              <a:off x="10405498" y="6628345"/>
              <a:ext cx="1786501" cy="246221"/>
            </a:xfrm>
            <a:prstGeom prst="rect">
              <a:avLst/>
            </a:prstGeom>
            <a:noFill/>
          </p:spPr>
          <p:txBody>
            <a:bodyPr wrap="square" rtlCol="0">
              <a:spAutoFit/>
            </a:bodyPr>
            <a:lstStyle/>
            <a:p>
              <a:r>
                <a:rPr lang="en-US" sz="1000" b="1" dirty="0">
                  <a:solidFill>
                    <a:schemeClr val="accent1">
                      <a:lumMod val="50000"/>
                    </a:schemeClr>
                  </a:solidFill>
                </a:rPr>
                <a:t>Tuesday 15</a:t>
              </a:r>
              <a:r>
                <a:rPr lang="en-US" sz="1000" b="1" baseline="30000" dirty="0">
                  <a:solidFill>
                    <a:schemeClr val="accent1">
                      <a:lumMod val="50000"/>
                    </a:schemeClr>
                  </a:solidFill>
                </a:rPr>
                <a:t>th</a:t>
              </a:r>
              <a:r>
                <a:rPr lang="en-US" sz="1000" b="1" dirty="0">
                  <a:solidFill>
                    <a:schemeClr val="accent1">
                      <a:lumMod val="50000"/>
                    </a:schemeClr>
                  </a:solidFill>
                </a:rPr>
                <a:t> October 2024</a:t>
              </a:r>
              <a:endParaRPr lang="en-GB" sz="1000" b="1" dirty="0">
                <a:solidFill>
                  <a:schemeClr val="accent1">
                    <a:lumMod val="50000"/>
                  </a:schemeClr>
                </a:solidFill>
              </a:endParaRPr>
            </a:p>
          </p:txBody>
        </p:sp>
        <p:grpSp>
          <p:nvGrpSpPr>
            <p:cNvPr id="7" name="Group 6">
              <a:extLst>
                <a:ext uri="{FF2B5EF4-FFF2-40B4-BE49-F238E27FC236}">
                  <a16:creationId xmlns:a16="http://schemas.microsoft.com/office/drawing/2014/main" id="{4781C728-48F0-5159-BC50-7EDBCBCD08F9}"/>
                </a:ext>
              </a:extLst>
            </p:cNvPr>
            <p:cNvGrpSpPr/>
            <p:nvPr/>
          </p:nvGrpSpPr>
          <p:grpSpPr>
            <a:xfrm>
              <a:off x="4654296" y="-283442"/>
              <a:ext cx="8321040" cy="6972008"/>
              <a:chOff x="4654296" y="572510"/>
              <a:chExt cx="7406450" cy="6116055"/>
            </a:xfrm>
          </p:grpSpPr>
          <p:grpSp>
            <p:nvGrpSpPr>
              <p:cNvPr id="9" name="Group 8">
                <a:extLst>
                  <a:ext uri="{FF2B5EF4-FFF2-40B4-BE49-F238E27FC236}">
                    <a16:creationId xmlns:a16="http://schemas.microsoft.com/office/drawing/2014/main" id="{11D557AF-DAFE-53E5-6713-20F8E2FFDAB1}"/>
                  </a:ext>
                </a:extLst>
              </p:cNvPr>
              <p:cNvGrpSpPr/>
              <p:nvPr/>
            </p:nvGrpSpPr>
            <p:grpSpPr>
              <a:xfrm>
                <a:off x="4654296" y="931435"/>
                <a:ext cx="7406450" cy="5633036"/>
                <a:chOff x="4654296" y="931435"/>
                <a:chExt cx="7406450" cy="5633036"/>
              </a:xfrm>
            </p:grpSpPr>
            <p:pic>
              <p:nvPicPr>
                <p:cNvPr id="12" name="Picture 11" descr="A map of a building&#10;&#10;Description automatically generated">
                  <a:extLst>
                    <a:ext uri="{FF2B5EF4-FFF2-40B4-BE49-F238E27FC236}">
                      <a16:creationId xmlns:a16="http://schemas.microsoft.com/office/drawing/2014/main" id="{9BE283FE-2E0F-FD41-0C5A-BD1E6A5577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4654296" y="931435"/>
                  <a:ext cx="7309104" cy="4732644"/>
                </a:xfrm>
                <a:prstGeom prst="rect">
                  <a:avLst/>
                </a:prstGeom>
                <a:noFill/>
              </p:spPr>
            </p:pic>
            <p:sp>
              <p:nvSpPr>
                <p:cNvPr id="13" name="Rectangle 12">
                  <a:extLst>
                    <a:ext uri="{FF2B5EF4-FFF2-40B4-BE49-F238E27FC236}">
                      <a16:creationId xmlns:a16="http://schemas.microsoft.com/office/drawing/2014/main" id="{63BA3E7A-4F3E-6BF5-40E0-E11B165986E3}"/>
                    </a:ext>
                  </a:extLst>
                </p:cNvPr>
                <p:cNvSpPr/>
                <p:nvPr/>
              </p:nvSpPr>
              <p:spPr>
                <a:xfrm>
                  <a:off x="10991273" y="2161310"/>
                  <a:ext cx="1069473" cy="44031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Rectangle 9">
                <a:extLst>
                  <a:ext uri="{FF2B5EF4-FFF2-40B4-BE49-F238E27FC236}">
                    <a16:creationId xmlns:a16="http://schemas.microsoft.com/office/drawing/2014/main" id="{55C9FF50-0FC6-481E-C14A-AF0E4A82988E}"/>
                  </a:ext>
                </a:extLst>
              </p:cNvPr>
              <p:cNvSpPr/>
              <p:nvPr/>
            </p:nvSpPr>
            <p:spPr>
              <a:xfrm>
                <a:off x="11277600" y="572510"/>
                <a:ext cx="685800" cy="16560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17BDC12-EAF8-1C94-CD61-80F2DE4D9549}"/>
                  </a:ext>
                </a:extLst>
              </p:cNvPr>
              <p:cNvSpPr/>
              <p:nvPr/>
            </p:nvSpPr>
            <p:spPr>
              <a:xfrm>
                <a:off x="11374946" y="5164565"/>
                <a:ext cx="685800" cy="1524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 name="Arrow: Right 13">
              <a:extLst>
                <a:ext uri="{FF2B5EF4-FFF2-40B4-BE49-F238E27FC236}">
                  <a16:creationId xmlns:a16="http://schemas.microsoft.com/office/drawing/2014/main" id="{F9C71CCD-8EBE-C69E-B59D-9BF93C6074E2}"/>
                </a:ext>
              </a:extLst>
            </p:cNvPr>
            <p:cNvSpPr/>
            <p:nvPr/>
          </p:nvSpPr>
          <p:spPr>
            <a:xfrm>
              <a:off x="6125197" y="5443603"/>
              <a:ext cx="3962400" cy="768096"/>
            </a:xfrm>
            <a:prstGeom prst="rightArrow">
              <a:avLst/>
            </a:prstGeom>
            <a:gradFill flip="none" rotWithShape="1">
              <a:gsLst>
                <a:gs pos="0">
                  <a:srgbClr val="8CEAFF"/>
                </a:gs>
                <a:gs pos="50000">
                  <a:srgbClr val="FDFDAE"/>
                </a:gs>
                <a:gs pos="85500">
                  <a:srgbClr val="F39983"/>
                </a:gs>
                <a:gs pos="71000">
                  <a:srgbClr val="FDB07E"/>
                </a:gs>
                <a:gs pos="32000">
                  <a:srgbClr val="7D9DFA"/>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E32EA57D-CFB7-1EBF-6973-F8A3A77936F2}"/>
                </a:ext>
              </a:extLst>
            </p:cNvPr>
            <p:cNvSpPr txBox="1"/>
            <p:nvPr/>
          </p:nvSpPr>
          <p:spPr>
            <a:xfrm>
              <a:off x="4978314" y="5635256"/>
              <a:ext cx="1198875" cy="369332"/>
            </a:xfrm>
            <a:prstGeom prst="rect">
              <a:avLst/>
            </a:prstGeom>
            <a:noFill/>
          </p:spPr>
          <p:txBody>
            <a:bodyPr wrap="square" rtlCol="0">
              <a:spAutoFit/>
            </a:bodyPr>
            <a:lstStyle/>
            <a:p>
              <a:r>
                <a:rPr lang="en-GB" dirty="0">
                  <a:latin typeface="Calibri" panose="020F0502020204030204" pitchFamily="34" charset="0"/>
                  <a:ea typeface="Calibri" panose="020F0502020204030204" pitchFamily="34" charset="0"/>
                  <a:cs typeface="Calibri" panose="020F0502020204030204" pitchFamily="34" charset="0"/>
                </a:rPr>
                <a:t>Low Risk</a:t>
              </a:r>
            </a:p>
          </p:txBody>
        </p:sp>
        <p:sp>
          <p:nvSpPr>
            <p:cNvPr id="16" name="TextBox 15">
              <a:extLst>
                <a:ext uri="{FF2B5EF4-FFF2-40B4-BE49-F238E27FC236}">
                  <a16:creationId xmlns:a16="http://schemas.microsoft.com/office/drawing/2014/main" id="{74E72ABC-AA4D-BA87-2614-7AA3245C4BC3}"/>
                </a:ext>
              </a:extLst>
            </p:cNvPr>
            <p:cNvSpPr txBox="1"/>
            <p:nvPr/>
          </p:nvSpPr>
          <p:spPr>
            <a:xfrm>
              <a:off x="10244200" y="5642985"/>
              <a:ext cx="1398709" cy="369332"/>
            </a:xfrm>
            <a:prstGeom prst="rect">
              <a:avLst/>
            </a:prstGeom>
            <a:noFill/>
          </p:spPr>
          <p:txBody>
            <a:bodyPr wrap="square" rtlCol="0">
              <a:spAutoFit/>
            </a:bodyPr>
            <a:lstStyle/>
            <a:p>
              <a:r>
                <a:rPr lang="en-GB" dirty="0">
                  <a:latin typeface="Calibri" panose="020F0502020204030204" pitchFamily="34" charset="0"/>
                  <a:ea typeface="Calibri" panose="020F0502020204030204" pitchFamily="34" charset="0"/>
                  <a:cs typeface="Calibri" panose="020F0502020204030204" pitchFamily="34" charset="0"/>
                </a:rPr>
                <a:t>Severe Risk</a:t>
              </a:r>
            </a:p>
          </p:txBody>
        </p:sp>
      </p:grpSp>
      <p:sp>
        <p:nvSpPr>
          <p:cNvPr id="4" name="Content Placeholder 2">
            <a:extLst>
              <a:ext uri="{FF2B5EF4-FFF2-40B4-BE49-F238E27FC236}">
                <a16:creationId xmlns:a16="http://schemas.microsoft.com/office/drawing/2014/main" id="{6CF9E17D-4B74-A85D-B066-0C09A940F7C1}"/>
              </a:ext>
            </a:extLst>
          </p:cNvPr>
          <p:cNvSpPr txBox="1">
            <a:spLocks/>
          </p:cNvSpPr>
          <p:nvPr/>
        </p:nvSpPr>
        <p:spPr>
          <a:xfrm>
            <a:off x="708060" y="2894176"/>
            <a:ext cx="4023360" cy="3410712"/>
          </a:xfrm>
          <a:prstGeom prst="rect">
            <a:avLst/>
          </a:prstGeom>
        </p:spPr>
        <p:txBody>
          <a:bodyPr vert="horz" lIns="91440" tIns="45720" rIns="91440" bIns="45720" rtlCol="0" anchor="t">
            <a:normAutofit/>
          </a:bodyPr>
          <a:lstStyle>
            <a:lvl1pPr marL="0" indent="0" algn="l" defTabSz="457200" rtl="0" eaLnBrk="1" latinLnBrk="0" hangingPunct="1">
              <a:spcBef>
                <a:spcPct val="20000"/>
              </a:spcBef>
              <a:buFont typeface="Arial"/>
              <a:buNone/>
              <a:defRPr sz="2800" kern="1200">
                <a:solidFill>
                  <a:srgbClr val="000000"/>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GB" sz="2200" dirty="0">
                <a:latin typeface="Calibri" panose="020F0502020204030204" pitchFamily="34" charset="0"/>
                <a:ea typeface="Calibri" panose="020F0502020204030204" pitchFamily="34" charset="0"/>
                <a:cs typeface="Calibri" panose="020F0502020204030204" pitchFamily="34" charset="0"/>
              </a:rPr>
              <a:t>The UK is world-leading in corrosion surveying and management expertise.</a:t>
            </a:r>
          </a:p>
          <a:p>
            <a:r>
              <a:rPr lang="en-GB" sz="2200" dirty="0">
                <a:latin typeface="Calibri" panose="020F0502020204030204" pitchFamily="34" charset="0"/>
                <a:ea typeface="Calibri" panose="020F0502020204030204" pitchFamily="34" charset="0"/>
                <a:cs typeface="Calibri" panose="020F0502020204030204" pitchFamily="34" charset="0"/>
              </a:rPr>
              <a:t>Electrochemical surveys can pinpoint corrosion issues.</a:t>
            </a:r>
          </a:p>
          <a:p>
            <a:r>
              <a:rPr lang="en-GB" sz="2200" dirty="0">
                <a:latin typeface="Calibri" panose="020F0502020204030204" pitchFamily="34" charset="0"/>
                <a:ea typeface="Calibri" panose="020F0502020204030204" pitchFamily="34" charset="0"/>
                <a:cs typeface="Calibri" panose="020F0502020204030204" pitchFamily="34" charset="0"/>
              </a:rPr>
              <a:t>This leads to cost savings as corrosion management can be localised and tailored to the problem.</a:t>
            </a:r>
          </a:p>
        </p:txBody>
      </p:sp>
    </p:spTree>
    <p:extLst>
      <p:ext uri="{BB962C8B-B14F-4D97-AF65-F5344CB8AC3E}">
        <p14:creationId xmlns:p14="http://schemas.microsoft.com/office/powerpoint/2010/main" val="124843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CD0F16-246C-059C-2F23-5E2F65F00959}"/>
              </a:ext>
            </a:extLst>
          </p:cNvPr>
          <p:cNvSpPr/>
          <p:nvPr/>
        </p:nvSpPr>
        <p:spPr>
          <a:xfrm>
            <a:off x="3907190" y="6289597"/>
            <a:ext cx="4170741" cy="3387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6" name="Picture 5">
            <a:extLst>
              <a:ext uri="{FF2B5EF4-FFF2-40B4-BE49-F238E27FC236}">
                <a16:creationId xmlns:a16="http://schemas.microsoft.com/office/drawing/2014/main" id="{32F87E29-A303-3AFF-EC68-6F95DD1669A9}"/>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587303" y="6447392"/>
            <a:ext cx="3017393" cy="290415"/>
          </a:xfrm>
          <a:prstGeom prst="rect">
            <a:avLst/>
          </a:prstGeom>
        </p:spPr>
      </p:pic>
      <p:sp>
        <p:nvSpPr>
          <p:cNvPr id="8" name="TextBox 7">
            <a:extLst>
              <a:ext uri="{FF2B5EF4-FFF2-40B4-BE49-F238E27FC236}">
                <a16:creationId xmlns:a16="http://schemas.microsoft.com/office/drawing/2014/main" id="{2065D5B7-82ED-CDEF-8030-57BCF88D5A8B}"/>
              </a:ext>
            </a:extLst>
          </p:cNvPr>
          <p:cNvSpPr txBox="1"/>
          <p:nvPr/>
        </p:nvSpPr>
        <p:spPr>
          <a:xfrm>
            <a:off x="10405498" y="6628345"/>
            <a:ext cx="1786501" cy="246221"/>
          </a:xfrm>
          <a:prstGeom prst="rect">
            <a:avLst/>
          </a:prstGeom>
          <a:noFill/>
        </p:spPr>
        <p:txBody>
          <a:bodyPr wrap="square" rtlCol="0">
            <a:spAutoFit/>
          </a:bodyPr>
          <a:lstStyle/>
          <a:p>
            <a:r>
              <a:rPr lang="en-US" sz="1000" b="1" dirty="0">
                <a:solidFill>
                  <a:schemeClr val="accent1">
                    <a:lumMod val="50000"/>
                  </a:schemeClr>
                </a:solidFill>
              </a:rPr>
              <a:t>Tuesday 15</a:t>
            </a:r>
            <a:r>
              <a:rPr lang="en-US" sz="1000" b="1" baseline="30000" dirty="0">
                <a:solidFill>
                  <a:schemeClr val="accent1">
                    <a:lumMod val="50000"/>
                  </a:schemeClr>
                </a:solidFill>
              </a:rPr>
              <a:t>th</a:t>
            </a:r>
            <a:r>
              <a:rPr lang="en-US" sz="1000" b="1" dirty="0">
                <a:solidFill>
                  <a:schemeClr val="accent1">
                    <a:lumMod val="50000"/>
                  </a:schemeClr>
                </a:solidFill>
              </a:rPr>
              <a:t> October 2024</a:t>
            </a:r>
            <a:endParaRPr lang="en-GB" sz="1000" b="1" dirty="0">
              <a:solidFill>
                <a:schemeClr val="accent1">
                  <a:lumMod val="50000"/>
                </a:schemeClr>
              </a:solidFill>
            </a:endParaRPr>
          </a:p>
        </p:txBody>
      </p:sp>
      <p:sp>
        <p:nvSpPr>
          <p:cNvPr id="3" name="Title 1">
            <a:extLst>
              <a:ext uri="{FF2B5EF4-FFF2-40B4-BE49-F238E27FC236}">
                <a16:creationId xmlns:a16="http://schemas.microsoft.com/office/drawing/2014/main" id="{EC1F2C09-6770-BAC5-62EE-F4E6607A97FB}"/>
              </a:ext>
            </a:extLst>
          </p:cNvPr>
          <p:cNvSpPr txBox="1">
            <a:spLocks/>
          </p:cNvSpPr>
          <p:nvPr/>
        </p:nvSpPr>
        <p:spPr>
          <a:xfrm>
            <a:off x="640080" y="329184"/>
            <a:ext cx="6894576" cy="1783080"/>
          </a:xfrm>
          <a:prstGeom prst="rect">
            <a:avLst/>
          </a:prstGeom>
        </p:spPr>
        <p:txBody>
          <a:bodyPr vert="horz" lIns="91440" tIns="45720" rIns="91440" bIns="45720" rtlCol="0" anchor="b">
            <a:normAutofit lnSpcReduction="10000"/>
          </a:bodyPr>
          <a:lstStyle>
            <a:lvl1pPr algn="l" defTabSz="457200" rtl="0" eaLnBrk="1" latinLnBrk="0" hangingPunct="1">
              <a:spcBef>
                <a:spcPct val="0"/>
              </a:spcBef>
              <a:buNone/>
              <a:defRPr sz="4000" kern="1200" baseline="0">
                <a:solidFill>
                  <a:srgbClr val="376092"/>
                </a:solidFill>
                <a:latin typeface="+mj-lt"/>
                <a:ea typeface="+mj-ea"/>
                <a:cs typeface="+mj-cs"/>
              </a:defRPr>
            </a:lvl1pPr>
          </a:lstStyle>
          <a:p>
            <a:r>
              <a:rPr lang="en-GB" sz="6100">
                <a:latin typeface="Abadi Extra Light" panose="020B0204020104020204" pitchFamily="34" charset="0"/>
              </a:rPr>
              <a:t>Corrosion Management</a:t>
            </a:r>
            <a:endParaRPr lang="en-GB" sz="6100" dirty="0">
              <a:latin typeface="Abadi Extra Light" panose="020B0204020104020204" pitchFamily="34" charset="0"/>
            </a:endParaRPr>
          </a:p>
        </p:txBody>
      </p:sp>
      <p:sp>
        <p:nvSpPr>
          <p:cNvPr id="4" name="Content Placeholder 2">
            <a:extLst>
              <a:ext uri="{FF2B5EF4-FFF2-40B4-BE49-F238E27FC236}">
                <a16:creationId xmlns:a16="http://schemas.microsoft.com/office/drawing/2014/main" id="{5EF1CAB3-EB86-E06B-3B07-45E01B6BF000}"/>
              </a:ext>
            </a:extLst>
          </p:cNvPr>
          <p:cNvSpPr txBox="1">
            <a:spLocks/>
          </p:cNvSpPr>
          <p:nvPr/>
        </p:nvSpPr>
        <p:spPr>
          <a:xfrm>
            <a:off x="640079" y="2706624"/>
            <a:ext cx="7332345" cy="3483864"/>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800" kern="1200">
                <a:solidFill>
                  <a:srgbClr val="000000"/>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GB" sz="2200" dirty="0">
                <a:latin typeface="Calibri" panose="020F0502020204030204" pitchFamily="34" charset="0"/>
                <a:ea typeface="Calibri" panose="020F0502020204030204" pitchFamily="34" charset="0"/>
                <a:cs typeface="Calibri" panose="020F0502020204030204" pitchFamily="34" charset="0"/>
              </a:rPr>
              <a:t>Galvanic and Hybrid corrosion management techniques are British inventions, with UK manufacturers protecting structures globally.</a:t>
            </a:r>
          </a:p>
          <a:p>
            <a:r>
              <a:rPr lang="en-GB" sz="2200" dirty="0">
                <a:latin typeface="Calibri" panose="020F0502020204030204" pitchFamily="34" charset="0"/>
                <a:ea typeface="Calibri" panose="020F0502020204030204" pitchFamily="34" charset="0"/>
                <a:cs typeface="Calibri" panose="020F0502020204030204" pitchFamily="34" charset="0"/>
              </a:rPr>
              <a:t>Many of these techniques have decades of data backing up their use and are largely maintenance-free once installed.</a:t>
            </a:r>
          </a:p>
          <a:p>
            <a:r>
              <a:rPr lang="en-GB" sz="2200" dirty="0">
                <a:latin typeface="Calibri" panose="020F0502020204030204" pitchFamily="34" charset="0"/>
                <a:ea typeface="Calibri" panose="020F0502020204030204" pitchFamily="34" charset="0"/>
                <a:cs typeface="Calibri" panose="020F0502020204030204" pitchFamily="34" charset="0"/>
              </a:rPr>
              <a:t>These systems increase the life of structures and reduce repair costs, as well as the disruption caused by routine maintenance. </a:t>
            </a:r>
          </a:p>
          <a:p>
            <a:endParaRPr lang="en-GB" sz="2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2" descr="DUOGUARD™ - DuoGuard 1">
            <a:extLst>
              <a:ext uri="{FF2B5EF4-FFF2-40B4-BE49-F238E27FC236}">
                <a16:creationId xmlns:a16="http://schemas.microsoft.com/office/drawing/2014/main" id="{A4FBFAA8-A4DA-4428-044D-E0F29B96E0F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5436" b="-2"/>
          <a:stretch/>
        </p:blipFill>
        <p:spPr bwMode="auto">
          <a:xfrm>
            <a:off x="8226867" y="66675"/>
            <a:ext cx="3839361" cy="3975657"/>
          </a:xfrm>
          <a:custGeom>
            <a:avLst/>
            <a:gdLst/>
            <a:ahLst/>
            <a:cxnLst/>
            <a:rect l="l" t="t" r="r" b="b"/>
            <a:pathLst>
              <a:path w="4035547" h="4178808">
                <a:moveTo>
                  <a:pt x="14988" y="0"/>
                </a:moveTo>
                <a:lnTo>
                  <a:pt x="4035547" y="0"/>
                </a:lnTo>
                <a:lnTo>
                  <a:pt x="4035547" y="4161794"/>
                </a:lnTo>
                <a:lnTo>
                  <a:pt x="3918602" y="4164199"/>
                </a:lnTo>
                <a:cubicBezTo>
                  <a:pt x="3673497" y="4178956"/>
                  <a:pt x="3428120" y="4172295"/>
                  <a:pt x="3183014" y="4175560"/>
                </a:cubicBezTo>
                <a:cubicBezTo>
                  <a:pt x="2855121" y="4180001"/>
                  <a:pt x="2527499" y="4168639"/>
                  <a:pt x="2199742" y="4167595"/>
                </a:cubicBezTo>
                <a:cubicBezTo>
                  <a:pt x="2132562" y="4167334"/>
                  <a:pt x="2065110" y="4170729"/>
                  <a:pt x="1998202" y="4175952"/>
                </a:cubicBezTo>
                <a:cubicBezTo>
                  <a:pt x="1905507" y="4183005"/>
                  <a:pt x="1814033" y="4174124"/>
                  <a:pt x="1722153" y="4165766"/>
                </a:cubicBezTo>
                <a:cubicBezTo>
                  <a:pt x="1611407" y="4155711"/>
                  <a:pt x="1500933" y="4164591"/>
                  <a:pt x="1390867" y="4176214"/>
                </a:cubicBezTo>
                <a:lnTo>
                  <a:pt x="1348076" y="4178808"/>
                </a:lnTo>
                <a:lnTo>
                  <a:pt x="597587" y="4178808"/>
                </a:lnTo>
                <a:lnTo>
                  <a:pt x="507890" y="4175773"/>
                </a:lnTo>
                <a:cubicBezTo>
                  <a:pt x="403218" y="4174810"/>
                  <a:pt x="298546" y="4175691"/>
                  <a:pt x="193840" y="4176214"/>
                </a:cubicBezTo>
                <a:lnTo>
                  <a:pt x="2757" y="4175742"/>
                </a:lnTo>
                <a:lnTo>
                  <a:pt x="2810" y="4034870"/>
                </a:lnTo>
                <a:cubicBezTo>
                  <a:pt x="5629" y="3979851"/>
                  <a:pt x="10539" y="3924896"/>
                  <a:pt x="15416" y="3870068"/>
                </a:cubicBezTo>
                <a:cubicBezTo>
                  <a:pt x="23018" y="3799731"/>
                  <a:pt x="25045" y="3728899"/>
                  <a:pt x="21498" y="3658244"/>
                </a:cubicBezTo>
                <a:cubicBezTo>
                  <a:pt x="17063" y="3602147"/>
                  <a:pt x="10095" y="3546050"/>
                  <a:pt x="8828" y="3489953"/>
                </a:cubicBezTo>
                <a:cubicBezTo>
                  <a:pt x="6548" y="3389688"/>
                  <a:pt x="7434" y="3289424"/>
                  <a:pt x="13262" y="3189160"/>
                </a:cubicBezTo>
                <a:cubicBezTo>
                  <a:pt x="16176" y="3138901"/>
                  <a:pt x="20864" y="3089150"/>
                  <a:pt x="22891" y="3038510"/>
                </a:cubicBezTo>
                <a:cubicBezTo>
                  <a:pt x="24918" y="2987870"/>
                  <a:pt x="28973" y="2936723"/>
                  <a:pt x="17444" y="2887098"/>
                </a:cubicBezTo>
                <a:cubicBezTo>
                  <a:pt x="-2068" y="2802699"/>
                  <a:pt x="12249" y="2718680"/>
                  <a:pt x="16430" y="2634534"/>
                </a:cubicBezTo>
                <a:cubicBezTo>
                  <a:pt x="18964" y="2582244"/>
                  <a:pt x="34168" y="2528685"/>
                  <a:pt x="20738" y="2477919"/>
                </a:cubicBezTo>
                <a:cubicBezTo>
                  <a:pt x="-421" y="2398342"/>
                  <a:pt x="13389" y="2320415"/>
                  <a:pt x="20738" y="2242107"/>
                </a:cubicBezTo>
                <a:cubicBezTo>
                  <a:pt x="29213" y="2168001"/>
                  <a:pt x="27718" y="2093082"/>
                  <a:pt x="16303" y="2019369"/>
                </a:cubicBezTo>
                <a:cubicBezTo>
                  <a:pt x="1986" y="1946239"/>
                  <a:pt x="1986" y="1871028"/>
                  <a:pt x="16303" y="1797899"/>
                </a:cubicBezTo>
                <a:cubicBezTo>
                  <a:pt x="28162" y="1737537"/>
                  <a:pt x="29530" y="1675589"/>
                  <a:pt x="20357" y="1614758"/>
                </a:cubicBezTo>
                <a:cubicBezTo>
                  <a:pt x="14149" y="1571226"/>
                  <a:pt x="3000" y="1527947"/>
                  <a:pt x="1480" y="1484415"/>
                </a:cubicBezTo>
                <a:cubicBezTo>
                  <a:pt x="-1662" y="1393377"/>
                  <a:pt x="200" y="1302238"/>
                  <a:pt x="7055" y="1211417"/>
                </a:cubicBezTo>
                <a:cubicBezTo>
                  <a:pt x="15036" y="1107980"/>
                  <a:pt x="30366" y="1004923"/>
                  <a:pt x="19724" y="900725"/>
                </a:cubicBezTo>
                <a:cubicBezTo>
                  <a:pt x="16050" y="864934"/>
                  <a:pt x="8575" y="829270"/>
                  <a:pt x="7815" y="793353"/>
                </a:cubicBezTo>
                <a:cubicBezTo>
                  <a:pt x="6168" y="726087"/>
                  <a:pt x="5407" y="659710"/>
                  <a:pt x="9208" y="590286"/>
                </a:cubicBezTo>
                <a:cubicBezTo>
                  <a:pt x="13009" y="520863"/>
                  <a:pt x="27452" y="450424"/>
                  <a:pt x="17697" y="382270"/>
                </a:cubicBezTo>
                <a:cubicBezTo>
                  <a:pt x="7941" y="314115"/>
                  <a:pt x="14276" y="247103"/>
                  <a:pt x="20611" y="180218"/>
                </a:cubicBezTo>
                <a:cubicBezTo>
                  <a:pt x="23652" y="148426"/>
                  <a:pt x="25711" y="116982"/>
                  <a:pt x="25156" y="85665"/>
                </a:cubicBezTo>
                <a:close/>
              </a:path>
            </a:pathLst>
          </a:custGeom>
          <a:noFill/>
          <a:extLst>
            <a:ext uri="{909E8E84-426E-40DD-AFC4-6F175D3DCCD1}">
              <a14:hiddenFill xmlns:a14="http://schemas.microsoft.com/office/drawing/2010/main">
                <a:solidFill>
                  <a:srgbClr val="FFFFFF"/>
                </a:solidFill>
              </a14:hiddenFill>
            </a:ext>
          </a:extLst>
        </p:spPr>
      </p:pic>
      <p:pic>
        <p:nvPicPr>
          <p:cNvPr id="7" name="Picture 4" descr="highways england galvanic anodes">
            <a:extLst>
              <a:ext uri="{FF2B5EF4-FFF2-40B4-BE49-F238E27FC236}">
                <a16:creationId xmlns:a16="http://schemas.microsoft.com/office/drawing/2014/main" id="{3163A3EA-1D86-7384-7D6C-97E9141969F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8525" r="-3" b="-3"/>
          <a:stretch/>
        </p:blipFill>
        <p:spPr bwMode="auto">
          <a:xfrm>
            <a:off x="8214769" y="4068466"/>
            <a:ext cx="3851459" cy="2465234"/>
          </a:xfrm>
          <a:custGeom>
            <a:avLst/>
            <a:gdLst/>
            <a:ahLst/>
            <a:cxnLst/>
            <a:rect l="l" t="t" r="r" b="b"/>
            <a:pathLst>
              <a:path w="4047645" h="2495811">
                <a:moveTo>
                  <a:pt x="2441891" y="4"/>
                </a:moveTo>
                <a:cubicBezTo>
                  <a:pt x="2489381" y="-78"/>
                  <a:pt x="2536882" y="1163"/>
                  <a:pt x="2584383" y="4428"/>
                </a:cubicBezTo>
                <a:cubicBezTo>
                  <a:pt x="2744314" y="17813"/>
                  <a:pt x="2904989" y="21079"/>
                  <a:pt x="3065367" y="14222"/>
                </a:cubicBezTo>
                <a:cubicBezTo>
                  <a:pt x="3194244" y="5694"/>
                  <a:pt x="3323514" y="4206"/>
                  <a:pt x="3452568" y="9782"/>
                </a:cubicBezTo>
                <a:cubicBezTo>
                  <a:pt x="3572813" y="16442"/>
                  <a:pt x="3693059" y="23233"/>
                  <a:pt x="3813712" y="19315"/>
                </a:cubicBezTo>
                <a:cubicBezTo>
                  <a:pt x="3861755" y="17748"/>
                  <a:pt x="3909121" y="15789"/>
                  <a:pt x="3956758" y="13177"/>
                </a:cubicBezTo>
                <a:lnTo>
                  <a:pt x="4047645" y="9696"/>
                </a:lnTo>
                <a:lnTo>
                  <a:pt x="4047645" y="2495811"/>
                </a:lnTo>
                <a:lnTo>
                  <a:pt x="28177" y="2495811"/>
                </a:lnTo>
                <a:lnTo>
                  <a:pt x="28782" y="2485852"/>
                </a:lnTo>
                <a:cubicBezTo>
                  <a:pt x="31911" y="2365446"/>
                  <a:pt x="35027" y="2245002"/>
                  <a:pt x="38157" y="2124521"/>
                </a:cubicBezTo>
                <a:cubicBezTo>
                  <a:pt x="38284" y="2119444"/>
                  <a:pt x="39171" y="2114494"/>
                  <a:pt x="39171" y="2109417"/>
                </a:cubicBezTo>
                <a:cubicBezTo>
                  <a:pt x="48166" y="1995573"/>
                  <a:pt x="53107" y="1881729"/>
                  <a:pt x="18899" y="1770550"/>
                </a:cubicBezTo>
                <a:cubicBezTo>
                  <a:pt x="15871" y="1760104"/>
                  <a:pt x="14262" y="1749304"/>
                  <a:pt x="14084" y="1738440"/>
                </a:cubicBezTo>
                <a:cubicBezTo>
                  <a:pt x="12413" y="1641514"/>
                  <a:pt x="16644" y="1544587"/>
                  <a:pt x="26754" y="1448181"/>
                </a:cubicBezTo>
                <a:cubicBezTo>
                  <a:pt x="31949" y="1389038"/>
                  <a:pt x="26754" y="1329006"/>
                  <a:pt x="43478" y="1270498"/>
                </a:cubicBezTo>
                <a:cubicBezTo>
                  <a:pt x="50864" y="1241421"/>
                  <a:pt x="55109" y="1211634"/>
                  <a:pt x="56147" y="1181656"/>
                </a:cubicBezTo>
                <a:cubicBezTo>
                  <a:pt x="59948" y="1109060"/>
                  <a:pt x="38537" y="1040779"/>
                  <a:pt x="18139" y="972244"/>
                </a:cubicBezTo>
                <a:cubicBezTo>
                  <a:pt x="7370" y="935945"/>
                  <a:pt x="-5426" y="898886"/>
                  <a:pt x="2429" y="860811"/>
                </a:cubicBezTo>
                <a:cubicBezTo>
                  <a:pt x="16707" y="802251"/>
                  <a:pt x="24854" y="742359"/>
                  <a:pt x="26754" y="682112"/>
                </a:cubicBezTo>
                <a:cubicBezTo>
                  <a:pt x="26754" y="639468"/>
                  <a:pt x="16365" y="597712"/>
                  <a:pt x="20039" y="555195"/>
                </a:cubicBezTo>
                <a:cubicBezTo>
                  <a:pt x="28211" y="472712"/>
                  <a:pt x="30238" y="389734"/>
                  <a:pt x="26121" y="306946"/>
                </a:cubicBezTo>
                <a:cubicBezTo>
                  <a:pt x="26095" y="273846"/>
                  <a:pt x="29846" y="240848"/>
                  <a:pt x="37270" y="208585"/>
                </a:cubicBezTo>
                <a:cubicBezTo>
                  <a:pt x="46506" y="151651"/>
                  <a:pt x="48419" y="93777"/>
                  <a:pt x="42971" y="36360"/>
                </a:cubicBezTo>
                <a:lnTo>
                  <a:pt x="38853" y="8429"/>
                </a:lnTo>
                <a:lnTo>
                  <a:pt x="56649" y="7824"/>
                </a:lnTo>
                <a:cubicBezTo>
                  <a:pt x="210497" y="-156"/>
                  <a:pt x="364754" y="3162"/>
                  <a:pt x="518087" y="17748"/>
                </a:cubicBezTo>
                <a:cubicBezTo>
                  <a:pt x="626567" y="25440"/>
                  <a:pt x="735534" y="24213"/>
                  <a:pt x="843809" y="14092"/>
                </a:cubicBezTo>
                <a:cubicBezTo>
                  <a:pt x="1042499" y="-1711"/>
                  <a:pt x="1240782" y="10958"/>
                  <a:pt x="1439065" y="21666"/>
                </a:cubicBezTo>
                <a:cubicBezTo>
                  <a:pt x="1631105" y="32113"/>
                  <a:pt x="1823010" y="24408"/>
                  <a:pt x="2015050" y="17487"/>
                </a:cubicBezTo>
                <a:cubicBezTo>
                  <a:pt x="2157045" y="12394"/>
                  <a:pt x="2299420" y="249"/>
                  <a:pt x="2441891" y="4"/>
                </a:cubicBezTo>
                <a:close/>
              </a:path>
            </a:pathLst>
          </a:custGeom>
          <a:noFill/>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3E74B544-7BB6-C9C9-273C-658CC9F7D9DA}"/>
              </a:ext>
            </a:extLst>
          </p:cNvPr>
          <p:cNvCxnSpPr>
            <a:cxnSpLocks/>
          </p:cNvCxnSpPr>
          <p:nvPr/>
        </p:nvCxnSpPr>
        <p:spPr>
          <a:xfrm flipV="1">
            <a:off x="640080" y="2297401"/>
            <a:ext cx="4751003" cy="9992"/>
          </a:xfrm>
          <a:prstGeom prst="line">
            <a:avLst/>
          </a:prstGeom>
          <a:ln w="57150">
            <a:solidFill>
              <a:srgbClr val="E68F1A"/>
            </a:solidFill>
          </a:ln>
        </p:spPr>
        <p:style>
          <a:lnRef idx="2">
            <a:schemeClr val="accent1"/>
          </a:lnRef>
          <a:fillRef idx="0">
            <a:schemeClr val="accent1"/>
          </a:fillRef>
          <a:effectRef idx="1">
            <a:schemeClr val="accent1"/>
          </a:effectRef>
          <a:fontRef idx="minor">
            <a:schemeClr val="tx1"/>
          </a:fontRef>
        </p:style>
      </p:cxnSp>
      <p:pic>
        <p:nvPicPr>
          <p:cNvPr id="10" name="Picture 9" descr="A blue and white logo&#10;&#10;Description automatically generated">
            <a:extLst>
              <a:ext uri="{FF2B5EF4-FFF2-40B4-BE49-F238E27FC236}">
                <a16:creationId xmlns:a16="http://schemas.microsoft.com/office/drawing/2014/main" id="{230708A9-1104-6FED-63B8-BB058D1FE4B2}"/>
              </a:ext>
            </a:extLst>
          </p:cNvPr>
          <p:cNvPicPr>
            <a:picLocks noChangeAspect="1"/>
          </p:cNvPicPr>
          <p:nvPr/>
        </p:nvPicPr>
        <p:blipFill rotWithShape="1">
          <a:blip r:embed="rId5">
            <a:alphaModFix amt="70000"/>
            <a:extLst>
              <a:ext uri="{28A0092B-C50C-407E-A947-70E740481C1C}">
                <a14:useLocalDpi xmlns:a14="http://schemas.microsoft.com/office/drawing/2010/main" val="0"/>
              </a:ext>
            </a:extLst>
          </a:blip>
          <a:srcRect b="16845"/>
          <a:stretch/>
        </p:blipFill>
        <p:spPr>
          <a:xfrm>
            <a:off x="8214769" y="3495675"/>
            <a:ext cx="1142216" cy="546657"/>
          </a:xfrm>
          <a:prstGeom prst="rect">
            <a:avLst/>
          </a:prstGeom>
        </p:spPr>
      </p:pic>
    </p:spTree>
    <p:extLst>
      <p:ext uri="{BB962C8B-B14F-4D97-AF65-F5344CB8AC3E}">
        <p14:creationId xmlns:p14="http://schemas.microsoft.com/office/powerpoint/2010/main" val="2219805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CD0F16-246C-059C-2F23-5E2F65F00959}"/>
              </a:ext>
            </a:extLst>
          </p:cNvPr>
          <p:cNvSpPr/>
          <p:nvPr/>
        </p:nvSpPr>
        <p:spPr>
          <a:xfrm>
            <a:off x="3907190" y="6289597"/>
            <a:ext cx="4170741" cy="3387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6" name="Picture 5">
            <a:extLst>
              <a:ext uri="{FF2B5EF4-FFF2-40B4-BE49-F238E27FC236}">
                <a16:creationId xmlns:a16="http://schemas.microsoft.com/office/drawing/2014/main" id="{32F87E29-A303-3AFF-EC68-6F95DD1669A9}"/>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587303" y="6447392"/>
            <a:ext cx="3017393" cy="290415"/>
          </a:xfrm>
          <a:prstGeom prst="rect">
            <a:avLst/>
          </a:prstGeom>
        </p:spPr>
      </p:pic>
      <p:sp>
        <p:nvSpPr>
          <p:cNvPr id="8" name="TextBox 7">
            <a:extLst>
              <a:ext uri="{FF2B5EF4-FFF2-40B4-BE49-F238E27FC236}">
                <a16:creationId xmlns:a16="http://schemas.microsoft.com/office/drawing/2014/main" id="{2065D5B7-82ED-CDEF-8030-57BCF88D5A8B}"/>
              </a:ext>
            </a:extLst>
          </p:cNvPr>
          <p:cNvSpPr txBox="1"/>
          <p:nvPr/>
        </p:nvSpPr>
        <p:spPr>
          <a:xfrm>
            <a:off x="10405498" y="6628345"/>
            <a:ext cx="1786501" cy="246221"/>
          </a:xfrm>
          <a:prstGeom prst="rect">
            <a:avLst/>
          </a:prstGeom>
          <a:noFill/>
        </p:spPr>
        <p:txBody>
          <a:bodyPr wrap="square" rtlCol="0">
            <a:spAutoFit/>
          </a:bodyPr>
          <a:lstStyle/>
          <a:p>
            <a:r>
              <a:rPr lang="en-US" sz="1000" b="1" dirty="0">
                <a:solidFill>
                  <a:schemeClr val="accent1">
                    <a:lumMod val="50000"/>
                  </a:schemeClr>
                </a:solidFill>
              </a:rPr>
              <a:t>Tuesday 15</a:t>
            </a:r>
            <a:r>
              <a:rPr lang="en-US" sz="1000" b="1" baseline="30000" dirty="0">
                <a:solidFill>
                  <a:schemeClr val="accent1">
                    <a:lumMod val="50000"/>
                  </a:schemeClr>
                </a:solidFill>
              </a:rPr>
              <a:t>th</a:t>
            </a:r>
            <a:r>
              <a:rPr lang="en-US" sz="1000" b="1" dirty="0">
                <a:solidFill>
                  <a:schemeClr val="accent1">
                    <a:lumMod val="50000"/>
                  </a:schemeClr>
                </a:solidFill>
              </a:rPr>
              <a:t> October 2024</a:t>
            </a:r>
            <a:endParaRPr lang="en-GB" sz="1000" b="1" dirty="0">
              <a:solidFill>
                <a:schemeClr val="accent1">
                  <a:lumMod val="50000"/>
                </a:schemeClr>
              </a:solidFill>
            </a:endParaRPr>
          </a:p>
        </p:txBody>
      </p:sp>
      <p:sp>
        <p:nvSpPr>
          <p:cNvPr id="3" name="Title 1">
            <a:extLst>
              <a:ext uri="{FF2B5EF4-FFF2-40B4-BE49-F238E27FC236}">
                <a16:creationId xmlns:a16="http://schemas.microsoft.com/office/drawing/2014/main" id="{18F0965F-0D18-C532-C5FC-1A7DF13FFB55}"/>
              </a:ext>
            </a:extLst>
          </p:cNvPr>
          <p:cNvSpPr txBox="1">
            <a:spLocks/>
          </p:cNvSpPr>
          <p:nvPr/>
        </p:nvSpPr>
        <p:spPr>
          <a:xfrm>
            <a:off x="640080" y="329184"/>
            <a:ext cx="6894576" cy="1783080"/>
          </a:xfrm>
          <a:prstGeom prst="rect">
            <a:avLst/>
          </a:prstGeom>
        </p:spPr>
        <p:txBody>
          <a:bodyPr vert="horz" lIns="91440" tIns="45720" rIns="91440" bIns="45720" rtlCol="0" anchor="b">
            <a:normAutofit/>
          </a:bodyPr>
          <a:lstStyle>
            <a:lvl1pPr algn="l" defTabSz="457200" rtl="0" eaLnBrk="1" latinLnBrk="0" hangingPunct="1">
              <a:spcBef>
                <a:spcPct val="0"/>
              </a:spcBef>
              <a:buNone/>
              <a:defRPr sz="4000" kern="1200" baseline="0">
                <a:solidFill>
                  <a:srgbClr val="376092"/>
                </a:solidFill>
                <a:latin typeface="+mj-lt"/>
                <a:ea typeface="+mj-ea"/>
                <a:cs typeface="+mj-cs"/>
              </a:defRPr>
            </a:lvl1pPr>
          </a:lstStyle>
          <a:p>
            <a:r>
              <a:rPr lang="en-GB" sz="6600" dirty="0">
                <a:latin typeface="Abadi Extra Light" panose="020B0204020104020204" pitchFamily="34" charset="0"/>
              </a:rPr>
              <a:t>Galvanic Anodes</a:t>
            </a:r>
          </a:p>
        </p:txBody>
      </p:sp>
      <p:sp>
        <p:nvSpPr>
          <p:cNvPr id="4" name="Content Placeholder 2">
            <a:extLst>
              <a:ext uri="{FF2B5EF4-FFF2-40B4-BE49-F238E27FC236}">
                <a16:creationId xmlns:a16="http://schemas.microsoft.com/office/drawing/2014/main" id="{4F550761-2409-1E4C-CB7F-528BD1FC5B00}"/>
              </a:ext>
            </a:extLst>
          </p:cNvPr>
          <p:cNvSpPr txBox="1">
            <a:spLocks/>
          </p:cNvSpPr>
          <p:nvPr/>
        </p:nvSpPr>
        <p:spPr>
          <a:xfrm>
            <a:off x="640080" y="2706624"/>
            <a:ext cx="7189470" cy="3483864"/>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800" kern="1200">
                <a:solidFill>
                  <a:srgbClr val="000000"/>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GB" sz="2200" dirty="0">
                <a:latin typeface="Calibri" panose="020F0502020204030204" pitchFamily="34" charset="0"/>
                <a:ea typeface="Calibri" panose="020F0502020204030204" pitchFamily="34" charset="0"/>
                <a:cs typeface="Calibri" panose="020F0502020204030204" pitchFamily="34" charset="0"/>
              </a:rPr>
              <a:t>Sir Humphrey Davey in 1824 discovered that two dissimilar metals in the presence of moisture create an electric current that corrodes the less noble metal to protect the more noble metal.</a:t>
            </a:r>
          </a:p>
          <a:p>
            <a:r>
              <a:rPr lang="en-GB" sz="2200" dirty="0">
                <a:latin typeface="Calibri" panose="020F0502020204030204" pitchFamily="34" charset="0"/>
                <a:ea typeface="Calibri" panose="020F0502020204030204" pitchFamily="34" charset="0"/>
                <a:cs typeface="Calibri" panose="020F0502020204030204" pitchFamily="34" charset="0"/>
              </a:rPr>
              <a:t>This same electrochemistry has been adapted with modern chemistry, engineering and materials science to protect reinforced concrete structures.</a:t>
            </a:r>
          </a:p>
          <a:p>
            <a:r>
              <a:rPr lang="en-GB" sz="2200" dirty="0">
                <a:latin typeface="Calibri" panose="020F0502020204030204" pitchFamily="34" charset="0"/>
                <a:ea typeface="Calibri" panose="020F0502020204030204" pitchFamily="34" charset="0"/>
                <a:cs typeface="Calibri" panose="020F0502020204030204" pitchFamily="34" charset="0"/>
              </a:rPr>
              <a:t>This industry is now well developed with decades of experience and real-world data supporting their use.</a:t>
            </a:r>
          </a:p>
          <a:p>
            <a:endParaRPr lang="en-GB" sz="2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6" descr="How It Works Image">
            <a:extLst>
              <a:ext uri="{FF2B5EF4-FFF2-40B4-BE49-F238E27FC236}">
                <a16:creationId xmlns:a16="http://schemas.microsoft.com/office/drawing/2014/main" id="{2D469F9F-F6DC-B757-26D4-211E86973FD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428"/>
          <a:stretch/>
        </p:blipFill>
        <p:spPr bwMode="auto">
          <a:xfrm>
            <a:off x="8077931" y="2433779"/>
            <a:ext cx="4035547" cy="4178808"/>
          </a:xfrm>
          <a:custGeom>
            <a:avLst/>
            <a:gdLst/>
            <a:ahLst/>
            <a:cxnLst/>
            <a:rect l="l" t="t" r="r" b="b"/>
            <a:pathLst>
              <a:path w="4035547" h="4178808">
                <a:moveTo>
                  <a:pt x="14988" y="0"/>
                </a:moveTo>
                <a:lnTo>
                  <a:pt x="4035547" y="0"/>
                </a:lnTo>
                <a:lnTo>
                  <a:pt x="4035547" y="4161794"/>
                </a:lnTo>
                <a:lnTo>
                  <a:pt x="3918602" y="4164199"/>
                </a:lnTo>
                <a:cubicBezTo>
                  <a:pt x="3673497" y="4178956"/>
                  <a:pt x="3428120" y="4172295"/>
                  <a:pt x="3183014" y="4175560"/>
                </a:cubicBezTo>
                <a:cubicBezTo>
                  <a:pt x="2855121" y="4180001"/>
                  <a:pt x="2527499" y="4168639"/>
                  <a:pt x="2199742" y="4167595"/>
                </a:cubicBezTo>
                <a:cubicBezTo>
                  <a:pt x="2132562" y="4167334"/>
                  <a:pt x="2065110" y="4170729"/>
                  <a:pt x="1998202" y="4175952"/>
                </a:cubicBezTo>
                <a:cubicBezTo>
                  <a:pt x="1905507" y="4183005"/>
                  <a:pt x="1814033" y="4174124"/>
                  <a:pt x="1722153" y="4165766"/>
                </a:cubicBezTo>
                <a:cubicBezTo>
                  <a:pt x="1611407" y="4155711"/>
                  <a:pt x="1500933" y="4164591"/>
                  <a:pt x="1390867" y="4176214"/>
                </a:cubicBezTo>
                <a:lnTo>
                  <a:pt x="1348076" y="4178808"/>
                </a:lnTo>
                <a:lnTo>
                  <a:pt x="597587" y="4178808"/>
                </a:lnTo>
                <a:lnTo>
                  <a:pt x="507890" y="4175773"/>
                </a:lnTo>
                <a:cubicBezTo>
                  <a:pt x="403218" y="4174810"/>
                  <a:pt x="298546" y="4175691"/>
                  <a:pt x="193840" y="4176214"/>
                </a:cubicBezTo>
                <a:lnTo>
                  <a:pt x="2757" y="4175742"/>
                </a:lnTo>
                <a:lnTo>
                  <a:pt x="2810" y="4034870"/>
                </a:lnTo>
                <a:cubicBezTo>
                  <a:pt x="5629" y="3979851"/>
                  <a:pt x="10539" y="3924896"/>
                  <a:pt x="15416" y="3870068"/>
                </a:cubicBezTo>
                <a:cubicBezTo>
                  <a:pt x="23018" y="3799731"/>
                  <a:pt x="25045" y="3728899"/>
                  <a:pt x="21498" y="3658244"/>
                </a:cubicBezTo>
                <a:cubicBezTo>
                  <a:pt x="17063" y="3602147"/>
                  <a:pt x="10095" y="3546050"/>
                  <a:pt x="8828" y="3489953"/>
                </a:cubicBezTo>
                <a:cubicBezTo>
                  <a:pt x="6548" y="3389688"/>
                  <a:pt x="7434" y="3289424"/>
                  <a:pt x="13262" y="3189160"/>
                </a:cubicBezTo>
                <a:cubicBezTo>
                  <a:pt x="16176" y="3138901"/>
                  <a:pt x="20864" y="3089150"/>
                  <a:pt x="22891" y="3038510"/>
                </a:cubicBezTo>
                <a:cubicBezTo>
                  <a:pt x="24918" y="2987870"/>
                  <a:pt x="28973" y="2936723"/>
                  <a:pt x="17444" y="2887098"/>
                </a:cubicBezTo>
                <a:cubicBezTo>
                  <a:pt x="-2068" y="2802699"/>
                  <a:pt x="12249" y="2718680"/>
                  <a:pt x="16430" y="2634534"/>
                </a:cubicBezTo>
                <a:cubicBezTo>
                  <a:pt x="18964" y="2582244"/>
                  <a:pt x="34168" y="2528685"/>
                  <a:pt x="20738" y="2477919"/>
                </a:cubicBezTo>
                <a:cubicBezTo>
                  <a:pt x="-421" y="2398342"/>
                  <a:pt x="13389" y="2320415"/>
                  <a:pt x="20738" y="2242107"/>
                </a:cubicBezTo>
                <a:cubicBezTo>
                  <a:pt x="29213" y="2168001"/>
                  <a:pt x="27718" y="2093082"/>
                  <a:pt x="16303" y="2019369"/>
                </a:cubicBezTo>
                <a:cubicBezTo>
                  <a:pt x="1986" y="1946239"/>
                  <a:pt x="1986" y="1871028"/>
                  <a:pt x="16303" y="1797899"/>
                </a:cubicBezTo>
                <a:cubicBezTo>
                  <a:pt x="28162" y="1737537"/>
                  <a:pt x="29530" y="1675589"/>
                  <a:pt x="20357" y="1614758"/>
                </a:cubicBezTo>
                <a:cubicBezTo>
                  <a:pt x="14149" y="1571226"/>
                  <a:pt x="3000" y="1527947"/>
                  <a:pt x="1480" y="1484415"/>
                </a:cubicBezTo>
                <a:cubicBezTo>
                  <a:pt x="-1662" y="1393377"/>
                  <a:pt x="200" y="1302238"/>
                  <a:pt x="7055" y="1211417"/>
                </a:cubicBezTo>
                <a:cubicBezTo>
                  <a:pt x="15036" y="1107980"/>
                  <a:pt x="30366" y="1004923"/>
                  <a:pt x="19724" y="900725"/>
                </a:cubicBezTo>
                <a:cubicBezTo>
                  <a:pt x="16050" y="864934"/>
                  <a:pt x="8575" y="829270"/>
                  <a:pt x="7815" y="793353"/>
                </a:cubicBezTo>
                <a:cubicBezTo>
                  <a:pt x="6168" y="726087"/>
                  <a:pt x="5407" y="659710"/>
                  <a:pt x="9208" y="590286"/>
                </a:cubicBezTo>
                <a:cubicBezTo>
                  <a:pt x="13009" y="520863"/>
                  <a:pt x="27452" y="450424"/>
                  <a:pt x="17697" y="382270"/>
                </a:cubicBezTo>
                <a:cubicBezTo>
                  <a:pt x="7941" y="314115"/>
                  <a:pt x="14276" y="247103"/>
                  <a:pt x="20611" y="180218"/>
                </a:cubicBezTo>
                <a:cubicBezTo>
                  <a:pt x="23652" y="148426"/>
                  <a:pt x="25711" y="116982"/>
                  <a:pt x="25156" y="85665"/>
                </a:cubicBezTo>
                <a:close/>
              </a:path>
            </a:pathLst>
          </a:custGeom>
          <a:noFill/>
          <a:extLst>
            <a:ext uri="{909E8E84-426E-40DD-AFC4-6F175D3DCCD1}">
              <a14:hiddenFill xmlns:a14="http://schemas.microsoft.com/office/drawing/2010/main">
                <a:solidFill>
                  <a:srgbClr val="FFFFFF"/>
                </a:solidFill>
              </a14:hiddenFill>
            </a:ext>
          </a:extLst>
        </p:spPr>
      </p:pic>
      <p:pic>
        <p:nvPicPr>
          <p:cNvPr id="7" name="Picture 4" descr="Can galvanic corrosion occur in air, or is there no electrolyte present in  air to make this possible? - Quora">
            <a:extLst>
              <a:ext uri="{FF2B5EF4-FFF2-40B4-BE49-F238E27FC236}">
                <a16:creationId xmlns:a16="http://schemas.microsoft.com/office/drawing/2014/main" id="{40F6D924-76AA-4B5F-E595-2949F157FFD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487" t="2801" r="9396" b="8813"/>
          <a:stretch/>
        </p:blipFill>
        <p:spPr bwMode="auto">
          <a:xfrm>
            <a:off x="8077931" y="104557"/>
            <a:ext cx="4035547" cy="2289774"/>
          </a:xfrm>
          <a:custGeom>
            <a:avLst/>
            <a:gdLst/>
            <a:ahLst/>
            <a:cxnLst/>
            <a:rect l="l" t="t" r="r" b="b"/>
            <a:pathLst>
              <a:path w="4047645" h="2495811">
                <a:moveTo>
                  <a:pt x="2441891" y="4"/>
                </a:moveTo>
                <a:cubicBezTo>
                  <a:pt x="2489381" y="-78"/>
                  <a:pt x="2536882" y="1163"/>
                  <a:pt x="2584383" y="4428"/>
                </a:cubicBezTo>
                <a:cubicBezTo>
                  <a:pt x="2744314" y="17813"/>
                  <a:pt x="2904989" y="21079"/>
                  <a:pt x="3065367" y="14222"/>
                </a:cubicBezTo>
                <a:cubicBezTo>
                  <a:pt x="3194244" y="5694"/>
                  <a:pt x="3323514" y="4206"/>
                  <a:pt x="3452568" y="9782"/>
                </a:cubicBezTo>
                <a:cubicBezTo>
                  <a:pt x="3572813" y="16442"/>
                  <a:pt x="3693059" y="23233"/>
                  <a:pt x="3813712" y="19315"/>
                </a:cubicBezTo>
                <a:cubicBezTo>
                  <a:pt x="3861755" y="17748"/>
                  <a:pt x="3909121" y="15789"/>
                  <a:pt x="3956758" y="13177"/>
                </a:cubicBezTo>
                <a:lnTo>
                  <a:pt x="4047645" y="9696"/>
                </a:lnTo>
                <a:lnTo>
                  <a:pt x="4047645" y="2495811"/>
                </a:lnTo>
                <a:lnTo>
                  <a:pt x="28177" y="2495811"/>
                </a:lnTo>
                <a:lnTo>
                  <a:pt x="28782" y="2485852"/>
                </a:lnTo>
                <a:cubicBezTo>
                  <a:pt x="31911" y="2365446"/>
                  <a:pt x="35027" y="2245002"/>
                  <a:pt x="38157" y="2124521"/>
                </a:cubicBezTo>
                <a:cubicBezTo>
                  <a:pt x="38284" y="2119444"/>
                  <a:pt x="39171" y="2114494"/>
                  <a:pt x="39171" y="2109417"/>
                </a:cubicBezTo>
                <a:cubicBezTo>
                  <a:pt x="48166" y="1995573"/>
                  <a:pt x="53107" y="1881729"/>
                  <a:pt x="18899" y="1770550"/>
                </a:cubicBezTo>
                <a:cubicBezTo>
                  <a:pt x="15871" y="1760104"/>
                  <a:pt x="14262" y="1749304"/>
                  <a:pt x="14084" y="1738440"/>
                </a:cubicBezTo>
                <a:cubicBezTo>
                  <a:pt x="12413" y="1641514"/>
                  <a:pt x="16644" y="1544587"/>
                  <a:pt x="26754" y="1448181"/>
                </a:cubicBezTo>
                <a:cubicBezTo>
                  <a:pt x="31949" y="1389038"/>
                  <a:pt x="26754" y="1329006"/>
                  <a:pt x="43478" y="1270498"/>
                </a:cubicBezTo>
                <a:cubicBezTo>
                  <a:pt x="50864" y="1241421"/>
                  <a:pt x="55109" y="1211634"/>
                  <a:pt x="56147" y="1181656"/>
                </a:cubicBezTo>
                <a:cubicBezTo>
                  <a:pt x="59948" y="1109060"/>
                  <a:pt x="38537" y="1040779"/>
                  <a:pt x="18139" y="972244"/>
                </a:cubicBezTo>
                <a:cubicBezTo>
                  <a:pt x="7370" y="935945"/>
                  <a:pt x="-5426" y="898886"/>
                  <a:pt x="2429" y="860811"/>
                </a:cubicBezTo>
                <a:cubicBezTo>
                  <a:pt x="16707" y="802251"/>
                  <a:pt x="24854" y="742359"/>
                  <a:pt x="26754" y="682112"/>
                </a:cubicBezTo>
                <a:cubicBezTo>
                  <a:pt x="26754" y="639468"/>
                  <a:pt x="16365" y="597712"/>
                  <a:pt x="20039" y="555195"/>
                </a:cubicBezTo>
                <a:cubicBezTo>
                  <a:pt x="28211" y="472712"/>
                  <a:pt x="30238" y="389734"/>
                  <a:pt x="26121" y="306946"/>
                </a:cubicBezTo>
                <a:cubicBezTo>
                  <a:pt x="26095" y="273846"/>
                  <a:pt x="29846" y="240848"/>
                  <a:pt x="37270" y="208585"/>
                </a:cubicBezTo>
                <a:cubicBezTo>
                  <a:pt x="46506" y="151651"/>
                  <a:pt x="48419" y="93777"/>
                  <a:pt x="42971" y="36360"/>
                </a:cubicBezTo>
                <a:lnTo>
                  <a:pt x="38853" y="8429"/>
                </a:lnTo>
                <a:lnTo>
                  <a:pt x="56649" y="7824"/>
                </a:lnTo>
                <a:cubicBezTo>
                  <a:pt x="210497" y="-156"/>
                  <a:pt x="364754" y="3162"/>
                  <a:pt x="518087" y="17748"/>
                </a:cubicBezTo>
                <a:cubicBezTo>
                  <a:pt x="626567" y="25440"/>
                  <a:pt x="735534" y="24213"/>
                  <a:pt x="843809" y="14092"/>
                </a:cubicBezTo>
                <a:cubicBezTo>
                  <a:pt x="1042499" y="-1711"/>
                  <a:pt x="1240782" y="10958"/>
                  <a:pt x="1439065" y="21666"/>
                </a:cubicBezTo>
                <a:cubicBezTo>
                  <a:pt x="1631105" y="32113"/>
                  <a:pt x="1823010" y="24408"/>
                  <a:pt x="2015050" y="17487"/>
                </a:cubicBezTo>
                <a:cubicBezTo>
                  <a:pt x="2157045" y="12394"/>
                  <a:pt x="2299420" y="249"/>
                  <a:pt x="2441891" y="4"/>
                </a:cubicBezTo>
                <a:close/>
              </a:path>
            </a:pathLst>
          </a:custGeom>
          <a:noFill/>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D32156D2-556C-5D21-20FC-1B6BE94180E5}"/>
              </a:ext>
            </a:extLst>
          </p:cNvPr>
          <p:cNvCxnSpPr>
            <a:cxnSpLocks/>
          </p:cNvCxnSpPr>
          <p:nvPr/>
        </p:nvCxnSpPr>
        <p:spPr>
          <a:xfrm flipV="1">
            <a:off x="711477" y="2315874"/>
            <a:ext cx="4751003" cy="9992"/>
          </a:xfrm>
          <a:prstGeom prst="line">
            <a:avLst/>
          </a:prstGeom>
          <a:ln w="57150">
            <a:solidFill>
              <a:srgbClr val="E68F1A"/>
            </a:solidFill>
          </a:ln>
        </p:spPr>
        <p:style>
          <a:lnRef idx="2">
            <a:schemeClr val="accent1"/>
          </a:lnRef>
          <a:fillRef idx="0">
            <a:schemeClr val="accent1"/>
          </a:fillRef>
          <a:effectRef idx="1">
            <a:schemeClr val="accent1"/>
          </a:effectRef>
          <a:fontRef idx="minor">
            <a:schemeClr val="tx1"/>
          </a:fontRef>
        </p:style>
      </p:cxnSp>
      <p:pic>
        <p:nvPicPr>
          <p:cNvPr id="10" name="Picture 9" descr="A blue and white logo&#10;&#10;Description automatically generated">
            <a:extLst>
              <a:ext uri="{FF2B5EF4-FFF2-40B4-BE49-F238E27FC236}">
                <a16:creationId xmlns:a16="http://schemas.microsoft.com/office/drawing/2014/main" id="{9FDE027D-F823-61CA-33F5-5BC9874BBC9B}"/>
              </a:ext>
            </a:extLst>
          </p:cNvPr>
          <p:cNvPicPr>
            <a:picLocks noChangeAspect="1"/>
          </p:cNvPicPr>
          <p:nvPr/>
        </p:nvPicPr>
        <p:blipFill rotWithShape="1">
          <a:blip r:embed="rId5">
            <a:alphaModFix amt="70000"/>
            <a:extLst>
              <a:ext uri="{28A0092B-C50C-407E-A947-70E740481C1C}">
                <a14:useLocalDpi xmlns:a14="http://schemas.microsoft.com/office/drawing/2010/main" val="0"/>
              </a:ext>
            </a:extLst>
          </a:blip>
          <a:srcRect b="16845"/>
          <a:stretch/>
        </p:blipFill>
        <p:spPr>
          <a:xfrm>
            <a:off x="8077931" y="6027883"/>
            <a:ext cx="1254637" cy="600461"/>
          </a:xfrm>
          <a:prstGeom prst="rect">
            <a:avLst/>
          </a:prstGeom>
        </p:spPr>
      </p:pic>
    </p:spTree>
    <p:extLst>
      <p:ext uri="{BB962C8B-B14F-4D97-AF65-F5344CB8AC3E}">
        <p14:creationId xmlns:p14="http://schemas.microsoft.com/office/powerpoint/2010/main" val="4269604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CD0F16-246C-059C-2F23-5E2F65F00959}"/>
              </a:ext>
            </a:extLst>
          </p:cNvPr>
          <p:cNvSpPr/>
          <p:nvPr/>
        </p:nvSpPr>
        <p:spPr>
          <a:xfrm>
            <a:off x="3907190" y="6289597"/>
            <a:ext cx="4170741" cy="3387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6" name="Picture 5">
            <a:extLst>
              <a:ext uri="{FF2B5EF4-FFF2-40B4-BE49-F238E27FC236}">
                <a16:creationId xmlns:a16="http://schemas.microsoft.com/office/drawing/2014/main" id="{32F87E29-A303-3AFF-EC68-6F95DD1669A9}"/>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587303" y="6447392"/>
            <a:ext cx="3017393" cy="290415"/>
          </a:xfrm>
          <a:prstGeom prst="rect">
            <a:avLst/>
          </a:prstGeom>
        </p:spPr>
      </p:pic>
      <p:sp>
        <p:nvSpPr>
          <p:cNvPr id="8" name="TextBox 7">
            <a:extLst>
              <a:ext uri="{FF2B5EF4-FFF2-40B4-BE49-F238E27FC236}">
                <a16:creationId xmlns:a16="http://schemas.microsoft.com/office/drawing/2014/main" id="{2065D5B7-82ED-CDEF-8030-57BCF88D5A8B}"/>
              </a:ext>
            </a:extLst>
          </p:cNvPr>
          <p:cNvSpPr txBox="1"/>
          <p:nvPr/>
        </p:nvSpPr>
        <p:spPr>
          <a:xfrm>
            <a:off x="10405498" y="6628345"/>
            <a:ext cx="1786501" cy="246221"/>
          </a:xfrm>
          <a:prstGeom prst="rect">
            <a:avLst/>
          </a:prstGeom>
          <a:noFill/>
        </p:spPr>
        <p:txBody>
          <a:bodyPr wrap="square" rtlCol="0">
            <a:spAutoFit/>
          </a:bodyPr>
          <a:lstStyle/>
          <a:p>
            <a:r>
              <a:rPr lang="en-US" sz="1000" b="1" dirty="0">
                <a:solidFill>
                  <a:schemeClr val="accent1">
                    <a:lumMod val="50000"/>
                  </a:schemeClr>
                </a:solidFill>
              </a:rPr>
              <a:t>Tuesday 15</a:t>
            </a:r>
            <a:r>
              <a:rPr lang="en-US" sz="1000" b="1" baseline="30000" dirty="0">
                <a:solidFill>
                  <a:schemeClr val="accent1">
                    <a:lumMod val="50000"/>
                  </a:schemeClr>
                </a:solidFill>
              </a:rPr>
              <a:t>th</a:t>
            </a:r>
            <a:r>
              <a:rPr lang="en-US" sz="1000" b="1" dirty="0">
                <a:solidFill>
                  <a:schemeClr val="accent1">
                    <a:lumMod val="50000"/>
                  </a:schemeClr>
                </a:solidFill>
              </a:rPr>
              <a:t> October 2024</a:t>
            </a:r>
            <a:endParaRPr lang="en-GB" sz="1000" b="1" dirty="0">
              <a:solidFill>
                <a:schemeClr val="accent1">
                  <a:lumMod val="50000"/>
                </a:schemeClr>
              </a:solidFill>
            </a:endParaRPr>
          </a:p>
        </p:txBody>
      </p:sp>
      <p:sp>
        <p:nvSpPr>
          <p:cNvPr id="3" name="Title 1">
            <a:extLst>
              <a:ext uri="{FF2B5EF4-FFF2-40B4-BE49-F238E27FC236}">
                <a16:creationId xmlns:a16="http://schemas.microsoft.com/office/drawing/2014/main" id="{2E0981DC-86DD-1BCA-0AFE-9D638A9B00C8}"/>
              </a:ext>
            </a:extLst>
          </p:cNvPr>
          <p:cNvSpPr txBox="1">
            <a:spLocks/>
          </p:cNvSpPr>
          <p:nvPr/>
        </p:nvSpPr>
        <p:spPr>
          <a:xfrm>
            <a:off x="705154" y="95959"/>
            <a:ext cx="3988618" cy="2126565"/>
          </a:xfrm>
          <a:prstGeom prst="rect">
            <a:avLst/>
          </a:prstGeom>
        </p:spPr>
        <p:txBody>
          <a:bodyPr vert="horz" lIns="91440" tIns="45720" rIns="91440" bIns="45720" rtlCol="0" anchor="b">
            <a:normAutofit fontScale="90000"/>
          </a:bodyPr>
          <a:lstStyle>
            <a:lvl1pPr algn="l" defTabSz="457200" rtl="0" eaLnBrk="1" latinLnBrk="0" hangingPunct="1">
              <a:spcBef>
                <a:spcPct val="0"/>
              </a:spcBef>
              <a:buNone/>
              <a:defRPr sz="4000" kern="1200" baseline="0">
                <a:solidFill>
                  <a:srgbClr val="376092"/>
                </a:solidFill>
                <a:latin typeface="+mj-lt"/>
                <a:ea typeface="+mj-ea"/>
                <a:cs typeface="+mj-cs"/>
              </a:defRPr>
            </a:lvl1pPr>
          </a:lstStyle>
          <a:p>
            <a:r>
              <a:rPr lang="en-US" sz="5400" dirty="0">
                <a:solidFill>
                  <a:schemeClr val="accent1"/>
                </a:solidFill>
                <a:latin typeface="Abadi Extra Light" panose="020B0204020104020204" pitchFamily="34" charset="0"/>
              </a:rPr>
              <a:t>Self-Regulating Protection</a:t>
            </a:r>
          </a:p>
        </p:txBody>
      </p:sp>
      <p:sp>
        <p:nvSpPr>
          <p:cNvPr id="4" name="Content Placeholder 3">
            <a:extLst>
              <a:ext uri="{FF2B5EF4-FFF2-40B4-BE49-F238E27FC236}">
                <a16:creationId xmlns:a16="http://schemas.microsoft.com/office/drawing/2014/main" id="{FC8A29AA-A2B8-885C-777B-7D0B66BA16AF}"/>
              </a:ext>
            </a:extLst>
          </p:cNvPr>
          <p:cNvSpPr txBox="1">
            <a:spLocks/>
          </p:cNvSpPr>
          <p:nvPr/>
        </p:nvSpPr>
        <p:spPr>
          <a:xfrm>
            <a:off x="411480" y="2924469"/>
            <a:ext cx="4554394" cy="383757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800" dirty="0">
                <a:latin typeface="Calibri" panose="020F0502020204030204" pitchFamily="34" charset="0"/>
                <a:ea typeface="Calibri" panose="020F0502020204030204" pitchFamily="34" charset="0"/>
                <a:cs typeface="Calibri" panose="020F0502020204030204" pitchFamily="34" charset="0"/>
              </a:rPr>
              <a:t>First Hybrid Galvanic Protection.</a:t>
            </a:r>
          </a:p>
          <a:p>
            <a:pPr lvl="1"/>
            <a:r>
              <a:rPr lang="en-US" sz="1400" dirty="0">
                <a:latin typeface="Calibri" panose="020F0502020204030204" pitchFamily="34" charset="0"/>
                <a:ea typeface="Calibri" panose="020F0502020204030204" pitchFamily="34" charset="0"/>
                <a:cs typeface="Calibri" panose="020F0502020204030204" pitchFamily="34" charset="0"/>
              </a:rPr>
              <a:t>Impressed phase followed by galvanic protection</a:t>
            </a:r>
          </a:p>
          <a:p>
            <a:r>
              <a:rPr lang="en-US" sz="1800" dirty="0">
                <a:latin typeface="Calibri" panose="020F0502020204030204" pitchFamily="34" charset="0"/>
                <a:ea typeface="Calibri" panose="020F0502020204030204" pitchFamily="34" charset="0"/>
                <a:cs typeface="Calibri" panose="020F0502020204030204" pitchFamily="34" charset="0"/>
              </a:rPr>
              <a:t>Flooding of the river caused increased risk</a:t>
            </a:r>
          </a:p>
          <a:p>
            <a:r>
              <a:rPr lang="en-US" sz="1800" dirty="0">
                <a:latin typeface="Calibri" panose="020F0502020204030204" pitchFamily="34" charset="0"/>
                <a:ea typeface="Calibri" panose="020F0502020204030204" pitchFamily="34" charset="0"/>
                <a:cs typeface="Calibri" panose="020F0502020204030204" pitchFamily="34" charset="0"/>
              </a:rPr>
              <a:t>De-icing salts used in the roadway above allow aggressive chloride ion ingress</a:t>
            </a:r>
          </a:p>
          <a:p>
            <a:r>
              <a:rPr lang="en-US" sz="1800" dirty="0">
                <a:latin typeface="Calibri" panose="020F0502020204030204" pitchFamily="34" charset="0"/>
                <a:ea typeface="Calibri" panose="020F0502020204030204" pitchFamily="34" charset="0"/>
                <a:cs typeface="Calibri" panose="020F0502020204030204" pitchFamily="34" charset="0"/>
              </a:rPr>
              <a:t>Around 18 years of maintenance-free protection</a:t>
            </a:r>
          </a:p>
          <a:p>
            <a:pPr lvl="1"/>
            <a:r>
              <a:rPr lang="en-US" sz="1400" dirty="0">
                <a:latin typeface="Calibri" panose="020F0502020204030204" pitchFamily="34" charset="0"/>
                <a:ea typeface="Calibri" panose="020F0502020204030204" pitchFamily="34" charset="0"/>
                <a:cs typeface="Calibri" panose="020F0502020204030204" pitchFamily="34" charset="0"/>
              </a:rPr>
              <a:t>Approximately 7% of the anodes have been consumed</a:t>
            </a:r>
          </a:p>
          <a:p>
            <a:pPr lvl="1"/>
            <a:r>
              <a:rPr lang="en-US" sz="1400" dirty="0">
                <a:latin typeface="Calibri" panose="020F0502020204030204" pitchFamily="34" charset="0"/>
                <a:ea typeface="Calibri" panose="020F0502020204030204" pitchFamily="34" charset="0"/>
                <a:cs typeface="Calibri" panose="020F0502020204030204" pitchFamily="34" charset="0"/>
              </a:rPr>
              <a:t>On track to surpass the 25-year design life by some margin.</a:t>
            </a:r>
          </a:p>
          <a:p>
            <a:r>
              <a:rPr lang="en-US" sz="1800" dirty="0">
                <a:latin typeface="Calibri" panose="020F0502020204030204" pitchFamily="34" charset="0"/>
                <a:ea typeface="Calibri" panose="020F0502020204030204" pitchFamily="34" charset="0"/>
                <a:cs typeface="Calibri" panose="020F0502020204030204" pitchFamily="34" charset="0"/>
              </a:rPr>
              <a:t>Extending the service life of the elements</a:t>
            </a:r>
          </a:p>
          <a:p>
            <a:endParaRPr lang="en-US" sz="18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A graph of steel potential data&#10;&#10;Description automatically generated">
            <a:extLst>
              <a:ext uri="{FF2B5EF4-FFF2-40B4-BE49-F238E27FC236}">
                <a16:creationId xmlns:a16="http://schemas.microsoft.com/office/drawing/2014/main" id="{EFD7B032-8D9B-7B40-FC62-17224E64BC85}"/>
              </a:ext>
            </a:extLst>
          </p:cNvPr>
          <p:cNvPicPr>
            <a:picLocks noChangeAspect="1"/>
          </p:cNvPicPr>
          <p:nvPr/>
        </p:nvPicPr>
        <p:blipFill rotWithShape="1">
          <a:blip r:embed="rId3">
            <a:extLst>
              <a:ext uri="{28A0092B-C50C-407E-A947-70E740481C1C}">
                <a14:useLocalDpi xmlns:a14="http://schemas.microsoft.com/office/drawing/2010/main" val="0"/>
              </a:ext>
            </a:extLst>
          </a:blip>
          <a:srcRect l="3627" t="4702" r="3001" b="3787"/>
          <a:stretch/>
        </p:blipFill>
        <p:spPr>
          <a:xfrm>
            <a:off x="5255773" y="2304200"/>
            <a:ext cx="6355448" cy="4064381"/>
          </a:xfrm>
          <a:prstGeom prst="rect">
            <a:avLst/>
          </a:prstGeom>
        </p:spPr>
      </p:pic>
      <p:cxnSp>
        <p:nvCxnSpPr>
          <p:cNvPr id="7" name="Straight Connector 6">
            <a:extLst>
              <a:ext uri="{FF2B5EF4-FFF2-40B4-BE49-F238E27FC236}">
                <a16:creationId xmlns:a16="http://schemas.microsoft.com/office/drawing/2014/main" id="{9E0EE352-8174-FAC8-27E3-11B245787FA0}"/>
              </a:ext>
            </a:extLst>
          </p:cNvPr>
          <p:cNvCxnSpPr>
            <a:cxnSpLocks/>
          </p:cNvCxnSpPr>
          <p:nvPr/>
        </p:nvCxnSpPr>
        <p:spPr>
          <a:xfrm>
            <a:off x="705154" y="2568492"/>
            <a:ext cx="3503236" cy="0"/>
          </a:xfrm>
          <a:prstGeom prst="line">
            <a:avLst/>
          </a:prstGeom>
          <a:ln w="57150">
            <a:solidFill>
              <a:srgbClr val="E68F1A"/>
            </a:solidFill>
          </a:ln>
        </p:spPr>
        <p:style>
          <a:lnRef idx="2">
            <a:schemeClr val="accent1"/>
          </a:lnRef>
          <a:fillRef idx="0">
            <a:schemeClr val="accent1"/>
          </a:fillRef>
          <a:effectRef idx="1">
            <a:schemeClr val="accent1"/>
          </a:effectRef>
          <a:fontRef idx="minor">
            <a:schemeClr val="tx1"/>
          </a:fontRef>
        </p:style>
      </p:cxnSp>
      <p:pic>
        <p:nvPicPr>
          <p:cNvPr id="9" name="Picture 8" descr="A truck on a bridge&#10;&#10;Description automatically generated">
            <a:extLst>
              <a:ext uri="{FF2B5EF4-FFF2-40B4-BE49-F238E27FC236}">
                <a16:creationId xmlns:a16="http://schemas.microsoft.com/office/drawing/2014/main" id="{01883296-0964-9F3B-EF97-F952475A846F}"/>
              </a:ext>
            </a:extLst>
          </p:cNvPr>
          <p:cNvPicPr>
            <a:picLocks noChangeAspect="1"/>
          </p:cNvPicPr>
          <p:nvPr/>
        </p:nvPicPr>
        <p:blipFill rotWithShape="1">
          <a:blip r:embed="rId4">
            <a:extLst>
              <a:ext uri="{28A0092B-C50C-407E-A947-70E740481C1C}">
                <a14:useLocalDpi xmlns:a14="http://schemas.microsoft.com/office/drawing/2010/main" val="0"/>
              </a:ext>
            </a:extLst>
          </a:blip>
          <a:srcRect t="38385" r="6163" b="9628"/>
          <a:stretch/>
        </p:blipFill>
        <p:spPr>
          <a:xfrm>
            <a:off x="4732175" y="204666"/>
            <a:ext cx="3619973" cy="1980299"/>
          </a:xfrm>
          <a:prstGeom prst="rect">
            <a:avLst/>
          </a:prstGeom>
        </p:spPr>
      </p:pic>
      <p:pic>
        <p:nvPicPr>
          <p:cNvPr id="10" name="Picture 9" descr="A blue and white logo&#10;&#10;Description automatically generated">
            <a:extLst>
              <a:ext uri="{FF2B5EF4-FFF2-40B4-BE49-F238E27FC236}">
                <a16:creationId xmlns:a16="http://schemas.microsoft.com/office/drawing/2014/main" id="{425C3F72-1986-8DBE-A199-DFF3A53F39E5}"/>
              </a:ext>
            </a:extLst>
          </p:cNvPr>
          <p:cNvPicPr>
            <a:picLocks noChangeAspect="1"/>
          </p:cNvPicPr>
          <p:nvPr/>
        </p:nvPicPr>
        <p:blipFill rotWithShape="1">
          <a:blip r:embed="rId5">
            <a:alphaModFix amt="70000"/>
            <a:extLst>
              <a:ext uri="{28A0092B-C50C-407E-A947-70E740481C1C}">
                <a14:useLocalDpi xmlns:a14="http://schemas.microsoft.com/office/drawing/2010/main" val="0"/>
              </a:ext>
            </a:extLst>
          </a:blip>
          <a:srcRect b="16845"/>
          <a:stretch/>
        </p:blipFill>
        <p:spPr>
          <a:xfrm>
            <a:off x="4732175" y="1636010"/>
            <a:ext cx="1086234" cy="519864"/>
          </a:xfrm>
          <a:prstGeom prst="rect">
            <a:avLst/>
          </a:prstGeom>
        </p:spPr>
      </p:pic>
      <p:pic>
        <p:nvPicPr>
          <p:cNvPr id="11" name="Picture 10">
            <a:extLst>
              <a:ext uri="{FF2B5EF4-FFF2-40B4-BE49-F238E27FC236}">
                <a16:creationId xmlns:a16="http://schemas.microsoft.com/office/drawing/2014/main" id="{61F7CF0B-8C0F-C43D-62AE-5AB9B03134B3}"/>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t="17927" r="13408" b="17927"/>
          <a:stretch/>
        </p:blipFill>
        <p:spPr>
          <a:xfrm>
            <a:off x="8428955" y="204665"/>
            <a:ext cx="3564299" cy="1980299"/>
          </a:xfrm>
          <a:prstGeom prst="rect">
            <a:avLst/>
          </a:prstGeom>
        </p:spPr>
      </p:pic>
      <p:pic>
        <p:nvPicPr>
          <p:cNvPr id="12" name="Picture 11" descr="A blue and white logo&#10;&#10;Description automatically generated">
            <a:extLst>
              <a:ext uri="{FF2B5EF4-FFF2-40B4-BE49-F238E27FC236}">
                <a16:creationId xmlns:a16="http://schemas.microsoft.com/office/drawing/2014/main" id="{92A713F4-2A85-8F0A-BE14-729D5602E374}"/>
              </a:ext>
            </a:extLst>
          </p:cNvPr>
          <p:cNvPicPr>
            <a:picLocks noChangeAspect="1"/>
          </p:cNvPicPr>
          <p:nvPr/>
        </p:nvPicPr>
        <p:blipFill rotWithShape="1">
          <a:blip r:embed="rId5">
            <a:alphaModFix amt="70000"/>
            <a:extLst>
              <a:ext uri="{28A0092B-C50C-407E-A947-70E740481C1C}">
                <a14:useLocalDpi xmlns:a14="http://schemas.microsoft.com/office/drawing/2010/main" val="0"/>
              </a:ext>
            </a:extLst>
          </a:blip>
          <a:srcRect b="16845"/>
          <a:stretch/>
        </p:blipFill>
        <p:spPr>
          <a:xfrm>
            <a:off x="8428955" y="1626540"/>
            <a:ext cx="1086234" cy="519864"/>
          </a:xfrm>
          <a:prstGeom prst="rect">
            <a:avLst/>
          </a:prstGeom>
        </p:spPr>
      </p:pic>
      <p:sp>
        <p:nvSpPr>
          <p:cNvPr id="15" name="TextBox 14">
            <a:extLst>
              <a:ext uri="{FF2B5EF4-FFF2-40B4-BE49-F238E27FC236}">
                <a16:creationId xmlns:a16="http://schemas.microsoft.com/office/drawing/2014/main" id="{87D3FE77-7962-FB30-EBA6-2D3C636E40A8}"/>
              </a:ext>
            </a:extLst>
          </p:cNvPr>
          <p:cNvSpPr txBox="1"/>
          <p:nvPr/>
        </p:nvSpPr>
        <p:spPr>
          <a:xfrm>
            <a:off x="7909733" y="6336074"/>
            <a:ext cx="1597401" cy="276999"/>
          </a:xfrm>
          <a:prstGeom prst="rect">
            <a:avLst/>
          </a:prstGeom>
          <a:noFill/>
        </p:spPr>
        <p:txBody>
          <a:bodyPr wrap="square" rtlCol="0">
            <a:spAutoFit/>
          </a:bodyPr>
          <a:lstStyle/>
          <a:p>
            <a:r>
              <a:rPr lang="en-GB" sz="1200" dirty="0"/>
              <a:t>Time (years)</a:t>
            </a:r>
          </a:p>
        </p:txBody>
      </p:sp>
      <p:sp>
        <p:nvSpPr>
          <p:cNvPr id="16" name="TextBox 15">
            <a:extLst>
              <a:ext uri="{FF2B5EF4-FFF2-40B4-BE49-F238E27FC236}">
                <a16:creationId xmlns:a16="http://schemas.microsoft.com/office/drawing/2014/main" id="{E62489E4-DD99-1194-5105-014982C51318}"/>
              </a:ext>
            </a:extLst>
          </p:cNvPr>
          <p:cNvSpPr txBox="1"/>
          <p:nvPr/>
        </p:nvSpPr>
        <p:spPr>
          <a:xfrm rot="16200000">
            <a:off x="3817591" y="4101676"/>
            <a:ext cx="2558034" cy="276999"/>
          </a:xfrm>
          <a:prstGeom prst="rect">
            <a:avLst/>
          </a:prstGeom>
          <a:noFill/>
        </p:spPr>
        <p:txBody>
          <a:bodyPr wrap="square" rtlCol="0">
            <a:spAutoFit/>
          </a:bodyPr>
          <a:lstStyle/>
          <a:p>
            <a:r>
              <a:rPr lang="en-GB" sz="1200" dirty="0"/>
              <a:t>Current output of anodes (mA)</a:t>
            </a:r>
          </a:p>
        </p:txBody>
      </p:sp>
      <p:sp>
        <p:nvSpPr>
          <p:cNvPr id="17" name="Rectangle 16">
            <a:extLst>
              <a:ext uri="{FF2B5EF4-FFF2-40B4-BE49-F238E27FC236}">
                <a16:creationId xmlns:a16="http://schemas.microsoft.com/office/drawing/2014/main" id="{A78DCA57-112E-F45D-E8E0-6D7429C8CD88}"/>
              </a:ext>
            </a:extLst>
          </p:cNvPr>
          <p:cNvSpPr/>
          <p:nvPr/>
        </p:nvSpPr>
        <p:spPr>
          <a:xfrm>
            <a:off x="11773506" y="3193026"/>
            <a:ext cx="165313" cy="27818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989BFC8-FC98-6D3E-DE9A-1EF7C98C2068}"/>
              </a:ext>
            </a:extLst>
          </p:cNvPr>
          <p:cNvSpPr txBox="1"/>
          <p:nvPr/>
        </p:nvSpPr>
        <p:spPr>
          <a:xfrm rot="5400000">
            <a:off x="10084677" y="4201040"/>
            <a:ext cx="3328558" cy="276999"/>
          </a:xfrm>
          <a:prstGeom prst="rect">
            <a:avLst/>
          </a:prstGeom>
          <a:noFill/>
        </p:spPr>
        <p:txBody>
          <a:bodyPr wrap="square" rtlCol="0">
            <a:spAutoFit/>
          </a:bodyPr>
          <a:lstStyle/>
          <a:p>
            <a:r>
              <a:rPr lang="en-GB" sz="1200" dirty="0"/>
              <a:t>Polarised steel potential vs Ag/AgCl (mV)</a:t>
            </a:r>
          </a:p>
        </p:txBody>
      </p:sp>
      <p:sp>
        <p:nvSpPr>
          <p:cNvPr id="20" name="Rectangle 19">
            <a:extLst>
              <a:ext uri="{FF2B5EF4-FFF2-40B4-BE49-F238E27FC236}">
                <a16:creationId xmlns:a16="http://schemas.microsoft.com/office/drawing/2014/main" id="{2D43F65F-A347-0542-0A53-08653D8A8DAF}"/>
              </a:ext>
            </a:extLst>
          </p:cNvPr>
          <p:cNvSpPr/>
          <p:nvPr/>
        </p:nvSpPr>
        <p:spPr>
          <a:xfrm>
            <a:off x="5460570" y="2493771"/>
            <a:ext cx="1730998" cy="566754"/>
          </a:xfrm>
          <a:prstGeom prst="rect">
            <a:avLst/>
          </a:prstGeom>
          <a:solidFill>
            <a:schemeClr val="bg1"/>
          </a:solidFill>
          <a:effectLst/>
        </p:spPr>
        <p:style>
          <a:lnRef idx="1">
            <a:schemeClr val="dk1"/>
          </a:lnRef>
          <a:fillRef idx="3">
            <a:schemeClr val="dk1"/>
          </a:fillRef>
          <a:effectRef idx="2">
            <a:schemeClr val="dk1"/>
          </a:effectRef>
          <a:fontRef idx="minor">
            <a:schemeClr val="lt1"/>
          </a:fontRef>
        </p:style>
        <p:txBody>
          <a:bodyPr rtlCol="0" anchor="ctr"/>
          <a:lstStyle/>
          <a:p>
            <a:pPr algn="ctr"/>
            <a:endParaRPr lang="en-GB"/>
          </a:p>
        </p:txBody>
      </p:sp>
      <p:cxnSp>
        <p:nvCxnSpPr>
          <p:cNvPr id="22" name="Straight Connector 21">
            <a:extLst>
              <a:ext uri="{FF2B5EF4-FFF2-40B4-BE49-F238E27FC236}">
                <a16:creationId xmlns:a16="http://schemas.microsoft.com/office/drawing/2014/main" id="{FDF612EE-EF43-683B-577E-EA89A000A1BE}"/>
              </a:ext>
            </a:extLst>
          </p:cNvPr>
          <p:cNvCxnSpPr/>
          <p:nvPr/>
        </p:nvCxnSpPr>
        <p:spPr>
          <a:xfrm>
            <a:off x="5576947" y="2665566"/>
            <a:ext cx="685255" cy="0"/>
          </a:xfrm>
          <a:prstGeom prst="line">
            <a:avLst/>
          </a:prstGeom>
          <a:effectLst/>
        </p:spPr>
        <p:style>
          <a:lnRef idx="2">
            <a:schemeClr val="accent2"/>
          </a:lnRef>
          <a:fillRef idx="0">
            <a:schemeClr val="accent2"/>
          </a:fillRef>
          <a:effectRef idx="1">
            <a:schemeClr val="accent2"/>
          </a:effectRef>
          <a:fontRef idx="minor">
            <a:schemeClr val="tx1"/>
          </a:fontRef>
        </p:style>
      </p:cxnSp>
      <p:cxnSp>
        <p:nvCxnSpPr>
          <p:cNvPr id="23" name="Straight Connector 22">
            <a:extLst>
              <a:ext uri="{FF2B5EF4-FFF2-40B4-BE49-F238E27FC236}">
                <a16:creationId xmlns:a16="http://schemas.microsoft.com/office/drawing/2014/main" id="{DEA92F26-1735-BB1F-2F6B-D74BB8897A41}"/>
              </a:ext>
            </a:extLst>
          </p:cNvPr>
          <p:cNvCxnSpPr/>
          <p:nvPr/>
        </p:nvCxnSpPr>
        <p:spPr>
          <a:xfrm>
            <a:off x="5576947" y="2906636"/>
            <a:ext cx="685255" cy="0"/>
          </a:xfrm>
          <a:prstGeom prst="line">
            <a:avLst/>
          </a:prstGeom>
          <a:ln>
            <a:solidFill>
              <a:srgbClr val="FFC000"/>
            </a:solidFill>
          </a:ln>
          <a:effectLst/>
        </p:spPr>
        <p:style>
          <a:lnRef idx="2">
            <a:schemeClr val="accent2"/>
          </a:lnRef>
          <a:fillRef idx="0">
            <a:schemeClr val="accent2"/>
          </a:fillRef>
          <a:effectRef idx="1">
            <a:schemeClr val="accent2"/>
          </a:effectRef>
          <a:fontRef idx="minor">
            <a:schemeClr val="tx1"/>
          </a:fontRef>
        </p:style>
      </p:cxnSp>
      <p:sp>
        <p:nvSpPr>
          <p:cNvPr id="24" name="TextBox 23">
            <a:extLst>
              <a:ext uri="{FF2B5EF4-FFF2-40B4-BE49-F238E27FC236}">
                <a16:creationId xmlns:a16="http://schemas.microsoft.com/office/drawing/2014/main" id="{D3996FAE-F408-776F-8AF3-4E25DD78AD2A}"/>
              </a:ext>
            </a:extLst>
          </p:cNvPr>
          <p:cNvSpPr txBox="1"/>
          <p:nvPr/>
        </p:nvSpPr>
        <p:spPr>
          <a:xfrm>
            <a:off x="6251410" y="2507418"/>
            <a:ext cx="940158" cy="307777"/>
          </a:xfrm>
          <a:prstGeom prst="rect">
            <a:avLst/>
          </a:prstGeom>
          <a:noFill/>
        </p:spPr>
        <p:txBody>
          <a:bodyPr wrap="square" rtlCol="0">
            <a:spAutoFit/>
          </a:bodyPr>
          <a:lstStyle/>
          <a:p>
            <a:r>
              <a:rPr lang="en-GB" sz="1400" dirty="0">
                <a:latin typeface="Calibri" panose="020F0502020204030204" pitchFamily="34" charset="0"/>
                <a:ea typeface="Calibri" panose="020F0502020204030204" pitchFamily="34" charset="0"/>
                <a:cs typeface="Calibri" panose="020F0502020204030204" pitchFamily="34" charset="0"/>
              </a:rPr>
              <a:t>Current</a:t>
            </a:r>
          </a:p>
        </p:txBody>
      </p:sp>
      <p:sp>
        <p:nvSpPr>
          <p:cNvPr id="25" name="TextBox 24">
            <a:extLst>
              <a:ext uri="{FF2B5EF4-FFF2-40B4-BE49-F238E27FC236}">
                <a16:creationId xmlns:a16="http://schemas.microsoft.com/office/drawing/2014/main" id="{931A2C69-BCFB-1B82-7302-42A957FEF5AC}"/>
              </a:ext>
            </a:extLst>
          </p:cNvPr>
          <p:cNvSpPr txBox="1"/>
          <p:nvPr/>
        </p:nvSpPr>
        <p:spPr>
          <a:xfrm>
            <a:off x="6251410" y="2752747"/>
            <a:ext cx="940158" cy="307777"/>
          </a:xfrm>
          <a:prstGeom prst="rect">
            <a:avLst/>
          </a:prstGeom>
          <a:noFill/>
        </p:spPr>
        <p:txBody>
          <a:bodyPr wrap="square" rtlCol="0">
            <a:spAutoFit/>
          </a:bodyPr>
          <a:lstStyle/>
          <a:p>
            <a:r>
              <a:rPr lang="en-GB" sz="1400" dirty="0">
                <a:latin typeface="Calibri" panose="020F0502020204030204" pitchFamily="34" charset="0"/>
                <a:ea typeface="Calibri" panose="020F0502020204030204" pitchFamily="34" charset="0"/>
                <a:cs typeface="Calibri" panose="020F0502020204030204" pitchFamily="34" charset="0"/>
              </a:rPr>
              <a:t>Potential</a:t>
            </a:r>
          </a:p>
        </p:txBody>
      </p:sp>
    </p:spTree>
    <p:extLst>
      <p:ext uri="{BB962C8B-B14F-4D97-AF65-F5344CB8AC3E}">
        <p14:creationId xmlns:p14="http://schemas.microsoft.com/office/powerpoint/2010/main" val="32753291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0</TotalTime>
  <Words>1456</Words>
  <Application>Microsoft Office PowerPoint</Application>
  <PresentationFormat>Widescreen</PresentationFormat>
  <Paragraphs>106</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Abadi Extra Light</vt:lpstr>
      <vt:lpstr>Aptos</vt:lpstr>
      <vt:lpstr>Arial</vt:lpstr>
      <vt:lpstr>Calibri</vt:lpstr>
      <vt:lpstr>Segoe UI</vt:lpstr>
      <vt:lpstr>Times New Roman</vt:lpstr>
      <vt:lpstr>Office Theme</vt:lpstr>
      <vt:lpstr> Advanced Corrosion Management Techniques to Reduce Cost and Risk in Our Built Environment  Christian Stone, M.Phys (Physics) M.S (Mat Sci &amp; Eng),  Lead Materials Scientist, Concrete Preservation Technologies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Advanced Corrosion Management Techniques to Reduce the Cost and Risk in our Built Environment.</dc:title>
  <dc:creator>Christian Stone</dc:creator>
  <cp:lastModifiedBy>Christian CPT</cp:lastModifiedBy>
  <cp:revision>6</cp:revision>
  <dcterms:created xsi:type="dcterms:W3CDTF">2024-04-25T11:46:11Z</dcterms:created>
  <dcterms:modified xsi:type="dcterms:W3CDTF">2024-09-02T16:10:03Z</dcterms:modified>
</cp:coreProperties>
</file>