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4"/>
    <p:sldMasterId id="2147491233" r:id="rId5"/>
  </p:sldMasterIdLst>
  <p:notesMasterIdLst>
    <p:notesMasterId r:id="rId65"/>
  </p:notesMasterIdLst>
  <p:handoutMasterIdLst>
    <p:handoutMasterId r:id="rId66"/>
  </p:handoutMasterIdLst>
  <p:sldIdLst>
    <p:sldId id="2858" r:id="rId6"/>
    <p:sldId id="1141" r:id="rId7"/>
    <p:sldId id="1356" r:id="rId8"/>
    <p:sldId id="339" r:id="rId9"/>
    <p:sldId id="1357" r:id="rId10"/>
    <p:sldId id="1358" r:id="rId11"/>
    <p:sldId id="274" r:id="rId12"/>
    <p:sldId id="308" r:id="rId13"/>
    <p:sldId id="1369" r:id="rId14"/>
    <p:sldId id="1370" r:id="rId15"/>
    <p:sldId id="316" r:id="rId16"/>
    <p:sldId id="1371" r:id="rId17"/>
    <p:sldId id="1372" r:id="rId18"/>
    <p:sldId id="1373" r:id="rId19"/>
    <p:sldId id="1360" r:id="rId20"/>
    <p:sldId id="1361" r:id="rId21"/>
    <p:sldId id="1368" r:id="rId22"/>
    <p:sldId id="1362" r:id="rId23"/>
    <p:sldId id="1363" r:id="rId24"/>
    <p:sldId id="1364" r:id="rId25"/>
    <p:sldId id="1367" r:id="rId26"/>
    <p:sldId id="924" r:id="rId27"/>
    <p:sldId id="2860" r:id="rId28"/>
    <p:sldId id="2789" r:id="rId29"/>
    <p:sldId id="2544" r:id="rId30"/>
    <p:sldId id="2692" r:id="rId31"/>
    <p:sldId id="2787" r:id="rId32"/>
    <p:sldId id="2746" r:id="rId33"/>
    <p:sldId id="2747" r:id="rId34"/>
    <p:sldId id="2782" r:id="rId35"/>
    <p:sldId id="2633" r:id="rId36"/>
    <p:sldId id="2740" r:id="rId37"/>
    <p:sldId id="2726" r:id="rId38"/>
    <p:sldId id="2795" r:id="rId39"/>
    <p:sldId id="2775" r:id="rId40"/>
    <p:sldId id="2794" r:id="rId41"/>
    <p:sldId id="2788" r:id="rId42"/>
    <p:sldId id="2791" r:id="rId43"/>
    <p:sldId id="2796" r:id="rId44"/>
    <p:sldId id="2734" r:id="rId45"/>
    <p:sldId id="2790" r:id="rId46"/>
    <p:sldId id="258" r:id="rId47"/>
    <p:sldId id="2844" r:id="rId48"/>
    <p:sldId id="2812" r:id="rId49"/>
    <p:sldId id="2818" r:id="rId50"/>
    <p:sldId id="2848" r:id="rId51"/>
    <p:sldId id="2821" r:id="rId52"/>
    <p:sldId id="1321" r:id="rId53"/>
    <p:sldId id="2859" r:id="rId54"/>
    <p:sldId id="2854" r:id="rId55"/>
    <p:sldId id="2850" r:id="rId56"/>
    <p:sldId id="2855" r:id="rId57"/>
    <p:sldId id="2832" r:id="rId58"/>
    <p:sldId id="1326" r:id="rId59"/>
    <p:sldId id="1327" r:id="rId60"/>
    <p:sldId id="2835" r:id="rId61"/>
    <p:sldId id="2843" r:id="rId62"/>
    <p:sldId id="2841" r:id="rId63"/>
    <p:sldId id="2856" r:id="rId64"/>
  </p:sldIdLst>
  <p:sldSz cx="12192000" cy="6858000"/>
  <p:notesSz cx="9866313"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ilip" id="{0AEF1513-C188-8D4D-BFFD-6669E578D736}">
          <p14:sldIdLst>
            <p14:sldId id="2858"/>
            <p14:sldId id="1141"/>
            <p14:sldId id="1356"/>
            <p14:sldId id="339"/>
            <p14:sldId id="1357"/>
            <p14:sldId id="1358"/>
            <p14:sldId id="274"/>
            <p14:sldId id="308"/>
            <p14:sldId id="1369"/>
            <p14:sldId id="1370"/>
            <p14:sldId id="316"/>
            <p14:sldId id="1371"/>
            <p14:sldId id="1372"/>
            <p14:sldId id="1373"/>
            <p14:sldId id="1360"/>
            <p14:sldId id="1361"/>
            <p14:sldId id="1368"/>
            <p14:sldId id="1362"/>
            <p14:sldId id="1363"/>
            <p14:sldId id="1364"/>
            <p14:sldId id="1367"/>
            <p14:sldId id="924"/>
          </p14:sldIdLst>
        </p14:section>
        <p14:section name="Sarah" id="{8FC7D7F1-E4AA-1E43-B6C8-A1D6463DD3EE}">
          <p14:sldIdLst>
            <p14:sldId id="2860"/>
            <p14:sldId id="2789"/>
            <p14:sldId id="2544"/>
            <p14:sldId id="2692"/>
            <p14:sldId id="2787"/>
            <p14:sldId id="2746"/>
            <p14:sldId id="2747"/>
            <p14:sldId id="2782"/>
            <p14:sldId id="2633"/>
            <p14:sldId id="2740"/>
            <p14:sldId id="2726"/>
            <p14:sldId id="2795"/>
            <p14:sldId id="2775"/>
            <p14:sldId id="2794"/>
            <p14:sldId id="2788"/>
            <p14:sldId id="2791"/>
            <p14:sldId id="2796"/>
            <p14:sldId id="2734"/>
            <p14:sldId id="2790"/>
          </p14:sldIdLst>
        </p14:section>
        <p14:section name="Clare" id="{156F420E-1EE8-473C-82D7-63441D149204}">
          <p14:sldIdLst>
            <p14:sldId id="258"/>
            <p14:sldId id="2844"/>
            <p14:sldId id="2812"/>
            <p14:sldId id="2818"/>
            <p14:sldId id="2848"/>
            <p14:sldId id="2821"/>
            <p14:sldId id="1321"/>
            <p14:sldId id="2859"/>
            <p14:sldId id="2854"/>
            <p14:sldId id="2850"/>
            <p14:sldId id="2855"/>
            <p14:sldId id="2832"/>
            <p14:sldId id="1326"/>
            <p14:sldId id="1327"/>
            <p14:sldId id="2835"/>
            <p14:sldId id="2843"/>
            <p14:sldId id="2841"/>
            <p14:sldId id="285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699244-3CA2-E672-E0E9-48195C62AFCC}" name="Llewellyn, Clare" initials="CL" userId="S::rmjdchl@ucl.ac.uk::7e23098f-adba-44af-8617-61f842f2ca01" providerId="AD"/>
  <p188:author id="{29379C81-99B0-D122-9F10-D772763581AA}" name="Ken K. Ong" initials="KO" userId="S::ko224@cam.ac.uk::16f1cdb8-1a3f-47e2-b056-f7aa4ddf5e1c" providerId="AD"/>
  <p188:author id="{7F649C84-5E54-758F-534E-0DA5FE203A81}" name="Andrea Smith" initials="AS" userId="S::as2353@cam.ac.uk::f3f4c4cc-ff81-4982-9881-cecc46848ec4" providerId="AD"/>
  <p188:author id="{6A2C028C-73AE-FF95-D053-C72B25814D45}" name="Clare Llewellyn" initials="CL" userId="Anonymous_Clare Llewelly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lare Llewellyn" initials="CL" lastIdx="2" clrIdx="6"/>
  <p:cmAuthor id="1" name="Berry, Sarah" initials="BS" lastIdx="1" clrIdx="0"/>
  <p:cmAuthor id="2" name="Berry, Sarah" initials="BS [2]" lastIdx="43" clrIdx="1"/>
  <p:cmAuthor id="3" name="Tim Spector" initials="TS" lastIdx="14" clrIdx="2"/>
  <p:cmAuthor id="4" name="Jonathan Wolf" initials="JW" lastIdx="6" clrIdx="3"/>
  <p:cmAuthor id="5" name="Kosta Frantzis" initials="KF" lastIdx="2" clrIdx="4"/>
  <p:cmAuthor id="6" name="Ordovas, Jose" initials="OJ"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33F"/>
    <a:srgbClr val="0F3065"/>
    <a:srgbClr val="C4C6CD"/>
    <a:srgbClr val="4362AD"/>
    <a:srgbClr val="F2A33E"/>
    <a:srgbClr val="082048"/>
    <a:srgbClr val="76A3EB"/>
    <a:srgbClr val="CC99FF"/>
    <a:srgbClr val="12436D"/>
    <a:srgbClr val="351F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F00F8-5658-683B-7FF7-125A0CF8546D}" v="26" dt="2024-11-11T23:51:59.723"/>
    <p1510:client id="{4A3054BC-714C-0BFD-F557-E83109EC2F09}" v="3" dt="2024-11-12T09:25:06.784"/>
    <p1510:client id="{525CC1E7-E142-E245-8D6A-EB1328F3B5F7}" v="4" dt="2024-11-11T18:59:09.373"/>
    <p1510:client id="{6AD547E3-44FA-4AB4-A845-954AE428189F}" v="21" dt="2024-11-11T18:12:41.319"/>
    <p1510:client id="{82534696-FACB-6049-A75D-0EF9D65818E5}" v="150" dt="2024-11-11T15:06:42.453"/>
    <p1510:client id="{C63D676C-2641-4548-874B-BF934899D8CF}" v="103" dt="2024-11-12T09:57:23.095"/>
    <p1510:client id="{CF1DA4C6-03C3-6DD0-0FE0-D6845A924D1F}" v="6" dt="2024-11-11T15:26:42.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ata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_rels/data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svg"/><Relationship Id="rId1" Type="http://schemas.openxmlformats.org/officeDocument/2006/relationships/image" Target="../media/image154.png"/><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svg"/><Relationship Id="rId1" Type="http://schemas.openxmlformats.org/officeDocument/2006/relationships/image" Target="../media/image154.png"/><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9919FD-7253-40D2-8F4E-F562AEF87BB9}" type="doc">
      <dgm:prSet loTypeId="urn:microsoft.com/office/officeart/2005/8/layout/venn1" loCatId="relationship" qsTypeId="urn:microsoft.com/office/officeart/2005/8/quickstyle/simple1" qsCatId="simple" csTypeId="urn:microsoft.com/office/officeart/2005/8/colors/accent2_2" csCatId="accent2" phldr="1"/>
      <dgm:spPr/>
    </dgm:pt>
    <dgm:pt modelId="{3BD8C580-9404-4158-9B77-972B9F359B66}">
      <dgm:prSet phldrT="[Text]" custT="1"/>
      <dgm:spPr/>
      <dgm:t>
        <a:bodyPr/>
        <a:lstStyle/>
        <a:p>
          <a:r>
            <a:rPr lang="en-GB" sz="1400" b="1">
              <a:solidFill>
                <a:schemeClr val="bg1"/>
              </a:solidFill>
              <a:latin typeface="Calibri" panose="020F0502020204030204" pitchFamily="34" charset="0"/>
              <a:cs typeface="Calibri" panose="020F0502020204030204" pitchFamily="34" charset="0"/>
            </a:rPr>
            <a:t>Food</a:t>
          </a:r>
          <a:br>
            <a:rPr lang="en-GB" sz="1400" b="1">
              <a:solidFill>
                <a:schemeClr val="bg1"/>
              </a:solidFill>
              <a:latin typeface="Calibri" panose="020F0502020204030204" pitchFamily="34" charset="0"/>
              <a:cs typeface="Calibri" panose="020F0502020204030204" pitchFamily="34" charset="0"/>
            </a:rPr>
          </a:br>
          <a:r>
            <a:rPr lang="en-GB" sz="1400" b="1">
              <a:solidFill>
                <a:schemeClr val="bg1"/>
              </a:solidFill>
              <a:latin typeface="Calibri" panose="020F0502020204030204" pitchFamily="34" charset="0"/>
              <a:cs typeface="Calibri" panose="020F0502020204030204" pitchFamily="34" charset="0"/>
            </a:rPr>
            <a:t>Matrix</a:t>
          </a:r>
        </a:p>
      </dgm:t>
    </dgm:pt>
    <dgm:pt modelId="{CE82ABE0-4F0C-4E81-B325-F69EDCC5CD70}" type="parTrans" cxnId="{AA020857-E0A9-4DAE-B1D0-8306D300C438}">
      <dgm:prSet/>
      <dgm:spPr/>
      <dgm:t>
        <a:bodyPr/>
        <a:lstStyle/>
        <a:p>
          <a:endParaRPr lang="en-GB" sz="1100"/>
        </a:p>
      </dgm:t>
    </dgm:pt>
    <dgm:pt modelId="{63340F0F-BFD2-49F3-9F28-488D4C622F77}" type="sibTrans" cxnId="{AA020857-E0A9-4DAE-B1D0-8306D300C438}">
      <dgm:prSet/>
      <dgm:spPr/>
      <dgm:t>
        <a:bodyPr/>
        <a:lstStyle/>
        <a:p>
          <a:endParaRPr lang="en-GB" sz="1100"/>
        </a:p>
      </dgm:t>
    </dgm:pt>
    <dgm:pt modelId="{1593C150-8190-49FF-8A29-7ADEC7ABDC33}">
      <dgm:prSet phldrT="[Text]" custT="1"/>
      <dgm:spPr/>
      <dgm:t>
        <a:bodyPr/>
        <a:lstStyle/>
        <a:p>
          <a:r>
            <a:rPr lang="en-GB" sz="1400">
              <a:solidFill>
                <a:schemeClr val="bg1"/>
              </a:solidFill>
              <a:latin typeface="Calibri" panose="020F0502020204030204" pitchFamily="34" charset="0"/>
              <a:cs typeface="Calibri" panose="020F0502020204030204" pitchFamily="34" charset="0"/>
            </a:rPr>
            <a:t>Non-nutritive bioactives </a:t>
          </a:r>
          <a:endParaRPr lang="en-GB" sz="1400">
            <a:solidFill>
              <a:schemeClr val="bg1"/>
            </a:solidFill>
          </a:endParaRPr>
        </a:p>
      </dgm:t>
    </dgm:pt>
    <dgm:pt modelId="{0E05FCF0-DB5D-4BA0-B24E-F08B6EEF99AF}" type="parTrans" cxnId="{0E0151D9-5409-4F5F-95AA-51188073E0F4}">
      <dgm:prSet/>
      <dgm:spPr/>
      <dgm:t>
        <a:bodyPr/>
        <a:lstStyle/>
        <a:p>
          <a:endParaRPr lang="en-GB" sz="1100"/>
        </a:p>
      </dgm:t>
    </dgm:pt>
    <dgm:pt modelId="{036582C8-9E16-40A6-80D7-208EB1C1E3F8}" type="sibTrans" cxnId="{0E0151D9-5409-4F5F-95AA-51188073E0F4}">
      <dgm:prSet/>
      <dgm:spPr/>
      <dgm:t>
        <a:bodyPr/>
        <a:lstStyle/>
        <a:p>
          <a:endParaRPr lang="en-GB" sz="1100"/>
        </a:p>
      </dgm:t>
    </dgm:pt>
    <dgm:pt modelId="{B6F8BF69-3747-4B9F-AE3E-FC31599FCC1E}">
      <dgm:prSet phldrT="[Text]" custT="1"/>
      <dgm:spPr/>
      <dgm:t>
        <a:bodyPr/>
        <a:lstStyle/>
        <a:p>
          <a:r>
            <a:rPr lang="en-GB" sz="1400">
              <a:solidFill>
                <a:schemeClr val="bg1"/>
              </a:solidFill>
              <a:latin typeface="Calibri" panose="020F0502020204030204" pitchFamily="34" charset="0"/>
              <a:cs typeface="Calibri" panose="020F0502020204030204" pitchFamily="34" charset="0"/>
            </a:rPr>
            <a:t>Nutrients </a:t>
          </a:r>
          <a:endParaRPr lang="en-GB" sz="1400">
            <a:solidFill>
              <a:schemeClr val="bg1"/>
            </a:solidFill>
          </a:endParaRPr>
        </a:p>
      </dgm:t>
    </dgm:pt>
    <dgm:pt modelId="{02203155-C7B5-4CA9-8945-A669840736EC}" type="parTrans" cxnId="{90DB1334-2CF9-4AB2-B694-570BA7C8BB2B}">
      <dgm:prSet/>
      <dgm:spPr/>
      <dgm:t>
        <a:bodyPr/>
        <a:lstStyle/>
        <a:p>
          <a:endParaRPr lang="en-GB" sz="1100"/>
        </a:p>
      </dgm:t>
    </dgm:pt>
    <dgm:pt modelId="{01BCBCCC-91E9-44EA-8776-D8EC7FA3139E}" type="sibTrans" cxnId="{90DB1334-2CF9-4AB2-B694-570BA7C8BB2B}">
      <dgm:prSet/>
      <dgm:spPr/>
      <dgm:t>
        <a:bodyPr/>
        <a:lstStyle/>
        <a:p>
          <a:endParaRPr lang="en-GB" sz="1100"/>
        </a:p>
      </dgm:t>
    </dgm:pt>
    <dgm:pt modelId="{51EC943F-0D13-4FF1-85DC-8BF731EBB544}" type="pres">
      <dgm:prSet presAssocID="{C69919FD-7253-40D2-8F4E-F562AEF87BB9}" presName="compositeShape" presStyleCnt="0">
        <dgm:presLayoutVars>
          <dgm:chMax val="7"/>
          <dgm:dir/>
          <dgm:resizeHandles val="exact"/>
        </dgm:presLayoutVars>
      </dgm:prSet>
      <dgm:spPr/>
    </dgm:pt>
    <dgm:pt modelId="{9CEF6074-6820-4DC5-BE61-B538CF586288}" type="pres">
      <dgm:prSet presAssocID="{3BD8C580-9404-4158-9B77-972B9F359B66}" presName="circ1" presStyleLbl="vennNode1" presStyleIdx="0" presStyleCnt="3" custLinFactNeighborX="-14316" custLinFactNeighborY="10265"/>
      <dgm:spPr/>
    </dgm:pt>
    <dgm:pt modelId="{3411876F-D0F7-4909-8646-40E3414F2E55}" type="pres">
      <dgm:prSet presAssocID="{3BD8C580-9404-4158-9B77-972B9F359B66}" presName="circ1Tx" presStyleLbl="revTx" presStyleIdx="0" presStyleCnt="0">
        <dgm:presLayoutVars>
          <dgm:chMax val="0"/>
          <dgm:chPref val="0"/>
          <dgm:bulletEnabled val="1"/>
        </dgm:presLayoutVars>
      </dgm:prSet>
      <dgm:spPr/>
    </dgm:pt>
    <dgm:pt modelId="{82B3EE2D-55DB-42AE-B577-7EFFFECBE1AA}" type="pres">
      <dgm:prSet presAssocID="{1593C150-8190-49FF-8A29-7ADEC7ABDC33}" presName="circ2" presStyleLbl="vennNode1" presStyleIdx="1" presStyleCnt="3" custScaleX="109774" custLinFactNeighborX="-11628" custLinFactNeighborY="6624"/>
      <dgm:spPr/>
    </dgm:pt>
    <dgm:pt modelId="{25AB9362-3C5B-4306-8CB0-DA62DCAF7B2D}" type="pres">
      <dgm:prSet presAssocID="{1593C150-8190-49FF-8A29-7ADEC7ABDC33}" presName="circ2Tx" presStyleLbl="revTx" presStyleIdx="0" presStyleCnt="0">
        <dgm:presLayoutVars>
          <dgm:chMax val="0"/>
          <dgm:chPref val="0"/>
          <dgm:bulletEnabled val="1"/>
        </dgm:presLayoutVars>
      </dgm:prSet>
      <dgm:spPr/>
    </dgm:pt>
    <dgm:pt modelId="{400B43E9-C1DC-475F-91B6-0AC8EDADEAC5}" type="pres">
      <dgm:prSet presAssocID="{B6F8BF69-3747-4B9F-AE3E-FC31599FCC1E}" presName="circ3" presStyleLbl="vennNode1" presStyleIdx="2" presStyleCnt="3" custLinFactNeighborX="-11628" custLinFactNeighborY="6624"/>
      <dgm:spPr/>
    </dgm:pt>
    <dgm:pt modelId="{E33C7697-AD89-469D-B0AC-B01B812C5624}" type="pres">
      <dgm:prSet presAssocID="{B6F8BF69-3747-4B9F-AE3E-FC31599FCC1E}" presName="circ3Tx" presStyleLbl="revTx" presStyleIdx="0" presStyleCnt="0">
        <dgm:presLayoutVars>
          <dgm:chMax val="0"/>
          <dgm:chPref val="0"/>
          <dgm:bulletEnabled val="1"/>
        </dgm:presLayoutVars>
      </dgm:prSet>
      <dgm:spPr/>
    </dgm:pt>
  </dgm:ptLst>
  <dgm:cxnLst>
    <dgm:cxn modelId="{3ADD5A1D-B911-417C-B41F-6D0CA11AD083}" type="presOf" srcId="{B6F8BF69-3747-4B9F-AE3E-FC31599FCC1E}" destId="{400B43E9-C1DC-475F-91B6-0AC8EDADEAC5}" srcOrd="0" destOrd="0" presId="urn:microsoft.com/office/officeart/2005/8/layout/venn1"/>
    <dgm:cxn modelId="{9DA9C32C-AF0B-42DB-AD1A-E245AD2FAEB3}" type="presOf" srcId="{3BD8C580-9404-4158-9B77-972B9F359B66}" destId="{9CEF6074-6820-4DC5-BE61-B538CF586288}" srcOrd="0" destOrd="0" presId="urn:microsoft.com/office/officeart/2005/8/layout/venn1"/>
    <dgm:cxn modelId="{90DB1334-2CF9-4AB2-B694-570BA7C8BB2B}" srcId="{C69919FD-7253-40D2-8F4E-F562AEF87BB9}" destId="{B6F8BF69-3747-4B9F-AE3E-FC31599FCC1E}" srcOrd="2" destOrd="0" parTransId="{02203155-C7B5-4CA9-8945-A669840736EC}" sibTransId="{01BCBCCC-91E9-44EA-8776-D8EC7FA3139E}"/>
    <dgm:cxn modelId="{0C48C36B-0A87-4565-9EDE-B07413973F0E}" type="presOf" srcId="{B6F8BF69-3747-4B9F-AE3E-FC31599FCC1E}" destId="{E33C7697-AD89-469D-B0AC-B01B812C5624}" srcOrd="1" destOrd="0" presId="urn:microsoft.com/office/officeart/2005/8/layout/venn1"/>
    <dgm:cxn modelId="{AE1B6F54-23B2-4BA4-8E68-E49A746ACF59}" type="presOf" srcId="{C69919FD-7253-40D2-8F4E-F562AEF87BB9}" destId="{51EC943F-0D13-4FF1-85DC-8BF731EBB544}" srcOrd="0" destOrd="0" presId="urn:microsoft.com/office/officeart/2005/8/layout/venn1"/>
    <dgm:cxn modelId="{AA020857-E0A9-4DAE-B1D0-8306D300C438}" srcId="{C69919FD-7253-40D2-8F4E-F562AEF87BB9}" destId="{3BD8C580-9404-4158-9B77-972B9F359B66}" srcOrd="0" destOrd="0" parTransId="{CE82ABE0-4F0C-4E81-B325-F69EDCC5CD70}" sibTransId="{63340F0F-BFD2-49F3-9F28-488D4C622F77}"/>
    <dgm:cxn modelId="{A897E280-F2AA-47C3-8EF4-0CF32878C280}" type="presOf" srcId="{1593C150-8190-49FF-8A29-7ADEC7ABDC33}" destId="{82B3EE2D-55DB-42AE-B577-7EFFFECBE1AA}" srcOrd="0" destOrd="0" presId="urn:microsoft.com/office/officeart/2005/8/layout/venn1"/>
    <dgm:cxn modelId="{15EF45BA-F082-4FB2-8849-3AEA8C66A0D6}" type="presOf" srcId="{3BD8C580-9404-4158-9B77-972B9F359B66}" destId="{3411876F-D0F7-4909-8646-40E3414F2E55}" srcOrd="1" destOrd="0" presId="urn:microsoft.com/office/officeart/2005/8/layout/venn1"/>
    <dgm:cxn modelId="{0E0151D9-5409-4F5F-95AA-51188073E0F4}" srcId="{C69919FD-7253-40D2-8F4E-F562AEF87BB9}" destId="{1593C150-8190-49FF-8A29-7ADEC7ABDC33}" srcOrd="1" destOrd="0" parTransId="{0E05FCF0-DB5D-4BA0-B24E-F08B6EEF99AF}" sibTransId="{036582C8-9E16-40A6-80D7-208EB1C1E3F8}"/>
    <dgm:cxn modelId="{891CA9E1-1506-473B-94B8-216DCFD4D31F}" type="presOf" srcId="{1593C150-8190-49FF-8A29-7ADEC7ABDC33}" destId="{25AB9362-3C5B-4306-8CB0-DA62DCAF7B2D}" srcOrd="1" destOrd="0" presId="urn:microsoft.com/office/officeart/2005/8/layout/venn1"/>
    <dgm:cxn modelId="{A143520B-9D0F-496B-9A06-CC5CF2B17356}" type="presParOf" srcId="{51EC943F-0D13-4FF1-85DC-8BF731EBB544}" destId="{9CEF6074-6820-4DC5-BE61-B538CF586288}" srcOrd="0" destOrd="0" presId="urn:microsoft.com/office/officeart/2005/8/layout/venn1"/>
    <dgm:cxn modelId="{1E34D974-E729-447F-AA94-0417611095C4}" type="presParOf" srcId="{51EC943F-0D13-4FF1-85DC-8BF731EBB544}" destId="{3411876F-D0F7-4909-8646-40E3414F2E55}" srcOrd="1" destOrd="0" presId="urn:microsoft.com/office/officeart/2005/8/layout/venn1"/>
    <dgm:cxn modelId="{816FAEFF-F307-485B-98F9-46ACDFDDFA7A}" type="presParOf" srcId="{51EC943F-0D13-4FF1-85DC-8BF731EBB544}" destId="{82B3EE2D-55DB-42AE-B577-7EFFFECBE1AA}" srcOrd="2" destOrd="0" presId="urn:microsoft.com/office/officeart/2005/8/layout/venn1"/>
    <dgm:cxn modelId="{7201ED4B-C24F-4B21-906F-811C409B74FA}" type="presParOf" srcId="{51EC943F-0D13-4FF1-85DC-8BF731EBB544}" destId="{25AB9362-3C5B-4306-8CB0-DA62DCAF7B2D}" srcOrd="3" destOrd="0" presId="urn:microsoft.com/office/officeart/2005/8/layout/venn1"/>
    <dgm:cxn modelId="{9B0EA0FA-E1CF-48BF-99B5-8F6BCB3B7D42}" type="presParOf" srcId="{51EC943F-0D13-4FF1-85DC-8BF731EBB544}" destId="{400B43E9-C1DC-475F-91B6-0AC8EDADEAC5}" srcOrd="4" destOrd="0" presId="urn:microsoft.com/office/officeart/2005/8/layout/venn1"/>
    <dgm:cxn modelId="{30279FE1-470C-4BB8-BE5D-507799A4E3A9}" type="presParOf" srcId="{51EC943F-0D13-4FF1-85DC-8BF731EBB544}" destId="{E33C7697-AD89-469D-B0AC-B01B812C5624}" srcOrd="5" destOrd="0" presId="urn:microsoft.com/office/officeart/2005/8/layout/ven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DB9C02-BFCA-46A4-BB98-94E12CE3C7A6}" type="doc">
      <dgm:prSet loTypeId="urn:microsoft.com/office/officeart/2016/7/layout/LinearBlockProcessNumbered" loCatId="process" qsTypeId="urn:microsoft.com/office/officeart/2005/8/quickstyle/simple1" qsCatId="simple" csTypeId="urn:microsoft.com/office/officeart/2005/8/colors/accent2_4" csCatId="accent2" phldr="1"/>
      <dgm:spPr/>
      <dgm:t>
        <a:bodyPr/>
        <a:lstStyle/>
        <a:p>
          <a:endParaRPr lang="en-US"/>
        </a:p>
      </dgm:t>
    </dgm:pt>
    <dgm:pt modelId="{4971E9AE-6C0D-411E-BBDA-067DF3A0997D}">
      <dgm:prSet/>
      <dgm:spPr/>
      <dgm:t>
        <a:bodyPr/>
        <a:lstStyle/>
        <a:p>
          <a:r>
            <a:rPr lang="en-US"/>
            <a:t>Undermining breastfeeding</a:t>
          </a:r>
        </a:p>
      </dgm:t>
    </dgm:pt>
    <dgm:pt modelId="{862DDCFD-2F50-4AFA-BA05-38854EEBD3B0}" type="parTrans" cxnId="{1B4B2507-0B5F-435D-AC28-2CDBA81A9F50}">
      <dgm:prSet/>
      <dgm:spPr/>
      <dgm:t>
        <a:bodyPr/>
        <a:lstStyle/>
        <a:p>
          <a:endParaRPr lang="en-US"/>
        </a:p>
      </dgm:t>
    </dgm:pt>
    <dgm:pt modelId="{099A5D4D-0DE1-4298-8659-2D870218D774}" type="sibTrans" cxnId="{1B4B2507-0B5F-435D-AC28-2CDBA81A9F50}">
      <dgm:prSet phldrT="01" phldr="0"/>
      <dgm:spPr/>
      <dgm:t>
        <a:bodyPr/>
        <a:lstStyle/>
        <a:p>
          <a:r>
            <a:rPr lang="en-US"/>
            <a:t>01</a:t>
          </a:r>
        </a:p>
      </dgm:t>
    </dgm:pt>
    <dgm:pt modelId="{B4366EF2-4676-4359-8D87-83D542C0FB29}">
      <dgm:prSet/>
      <dgm:spPr>
        <a:solidFill>
          <a:srgbClr val="4362AD"/>
        </a:solidFill>
      </dgm:spPr>
      <dgm:t>
        <a:bodyPr/>
        <a:lstStyle/>
        <a:p>
          <a:r>
            <a:rPr lang="en-US"/>
            <a:t>Increasing pressure on healthcare services</a:t>
          </a:r>
        </a:p>
      </dgm:t>
    </dgm:pt>
    <dgm:pt modelId="{BD65DF94-8DFA-4486-8FC7-431D1B78763C}" type="parTrans" cxnId="{B4ACFADF-F918-4258-8196-4CFA88DB6637}">
      <dgm:prSet/>
      <dgm:spPr/>
      <dgm:t>
        <a:bodyPr/>
        <a:lstStyle/>
        <a:p>
          <a:endParaRPr lang="en-US"/>
        </a:p>
      </dgm:t>
    </dgm:pt>
    <dgm:pt modelId="{2ECE1146-5F80-450B-A34D-9E6677BDA2F0}" type="sibTrans" cxnId="{B4ACFADF-F918-4258-8196-4CFA88DB6637}">
      <dgm:prSet phldrT="02" phldr="0"/>
      <dgm:spPr/>
      <dgm:t>
        <a:bodyPr/>
        <a:lstStyle/>
        <a:p>
          <a:r>
            <a:rPr lang="en-US"/>
            <a:t>02</a:t>
          </a:r>
        </a:p>
      </dgm:t>
    </dgm:pt>
    <dgm:pt modelId="{BD08B208-E4A3-4878-B5E5-D260BD11E818}">
      <dgm:prSet/>
      <dgm:spPr/>
      <dgm:t>
        <a:bodyPr/>
        <a:lstStyle/>
        <a:p>
          <a:r>
            <a:rPr lang="en-US"/>
            <a:t>Groups who would benefit most are harder to engage</a:t>
          </a:r>
        </a:p>
      </dgm:t>
    </dgm:pt>
    <dgm:pt modelId="{3863AC4F-9A4B-48AB-A2A7-64658378A97D}" type="parTrans" cxnId="{8446A3F4-C4EE-4974-BF9C-6559AC56CC4C}">
      <dgm:prSet/>
      <dgm:spPr/>
      <dgm:t>
        <a:bodyPr/>
        <a:lstStyle/>
        <a:p>
          <a:endParaRPr lang="en-US"/>
        </a:p>
      </dgm:t>
    </dgm:pt>
    <dgm:pt modelId="{A7A6DE27-7F48-41B5-A98A-38AFF629A68E}" type="sibTrans" cxnId="{8446A3F4-C4EE-4974-BF9C-6559AC56CC4C}">
      <dgm:prSet phldrT="03" phldr="0"/>
      <dgm:spPr/>
      <dgm:t>
        <a:bodyPr/>
        <a:lstStyle/>
        <a:p>
          <a:r>
            <a:rPr lang="en-US"/>
            <a:t>03</a:t>
          </a:r>
        </a:p>
      </dgm:t>
    </dgm:pt>
    <dgm:pt modelId="{B5EE44B9-561C-4C24-833F-68209E0FE7CD}">
      <dgm:prSet/>
      <dgm:spPr/>
      <dgm:t>
        <a:bodyPr/>
        <a:lstStyle/>
        <a:p>
          <a:endParaRPr lang="en-US"/>
        </a:p>
      </dgm:t>
    </dgm:pt>
    <dgm:pt modelId="{659CEE54-556C-4D4B-9886-7DF900F0EA5B}" type="parTrans" cxnId="{3E393D2E-68DC-4040-B08E-CA9D6DEBA359}">
      <dgm:prSet/>
      <dgm:spPr/>
      <dgm:t>
        <a:bodyPr/>
        <a:lstStyle/>
        <a:p>
          <a:endParaRPr lang="en-GB"/>
        </a:p>
      </dgm:t>
    </dgm:pt>
    <dgm:pt modelId="{BACFD858-BA80-44DC-9A76-6E2F85AE6D44}" type="sibTrans" cxnId="{3E393D2E-68DC-4040-B08E-CA9D6DEBA359}">
      <dgm:prSet phldrT="02" phldr="0"/>
      <dgm:spPr/>
      <dgm:t>
        <a:bodyPr/>
        <a:lstStyle/>
        <a:p>
          <a:endParaRPr lang="en-GB"/>
        </a:p>
      </dgm:t>
    </dgm:pt>
    <dgm:pt modelId="{32FD63F3-952C-483B-9B57-98EE354B4EA7}">
      <dgm:prSet/>
      <dgm:spPr/>
      <dgm:t>
        <a:bodyPr/>
        <a:lstStyle/>
        <a:p>
          <a:r>
            <a:rPr lang="en-US"/>
            <a:t>Non-evidence based sources of information</a:t>
          </a:r>
        </a:p>
      </dgm:t>
    </dgm:pt>
    <dgm:pt modelId="{64079A65-5FCD-4F8E-8791-F1B415110788}" type="parTrans" cxnId="{05F35172-4444-46B2-BEAA-79623D065367}">
      <dgm:prSet/>
      <dgm:spPr/>
      <dgm:t>
        <a:bodyPr/>
        <a:lstStyle/>
        <a:p>
          <a:endParaRPr lang="en-GB"/>
        </a:p>
      </dgm:t>
    </dgm:pt>
    <dgm:pt modelId="{1BEAB1F5-7BB7-4667-9BC7-87533F35CEE3}" type="sibTrans" cxnId="{05F35172-4444-46B2-BEAA-79623D065367}">
      <dgm:prSet phldrT="04" phldr="0"/>
      <dgm:spPr/>
      <dgm:t>
        <a:bodyPr/>
        <a:lstStyle/>
        <a:p>
          <a:r>
            <a:rPr lang="en-GB"/>
            <a:t>04</a:t>
          </a:r>
        </a:p>
      </dgm:t>
    </dgm:pt>
    <dgm:pt modelId="{C1699662-2613-43E3-9B99-0F301AF66E2C}" type="pres">
      <dgm:prSet presAssocID="{08DB9C02-BFCA-46A4-BB98-94E12CE3C7A6}" presName="Name0" presStyleCnt="0">
        <dgm:presLayoutVars>
          <dgm:animLvl val="lvl"/>
          <dgm:resizeHandles val="exact"/>
        </dgm:presLayoutVars>
      </dgm:prSet>
      <dgm:spPr/>
    </dgm:pt>
    <dgm:pt modelId="{05D719D2-82BD-4CDD-AA8D-4CB7BF96818F}" type="pres">
      <dgm:prSet presAssocID="{4971E9AE-6C0D-411E-BBDA-067DF3A0997D}" presName="compositeNode" presStyleCnt="0">
        <dgm:presLayoutVars>
          <dgm:bulletEnabled val="1"/>
        </dgm:presLayoutVars>
      </dgm:prSet>
      <dgm:spPr/>
    </dgm:pt>
    <dgm:pt modelId="{4868C27D-B855-4711-B69D-6CA143F3C63F}" type="pres">
      <dgm:prSet presAssocID="{4971E9AE-6C0D-411E-BBDA-067DF3A0997D}" presName="bgRect" presStyleLbl="alignNode1" presStyleIdx="0" presStyleCnt="4"/>
      <dgm:spPr/>
    </dgm:pt>
    <dgm:pt modelId="{27FD54EE-1FE0-4804-A338-C55E127DF09D}" type="pres">
      <dgm:prSet presAssocID="{099A5D4D-0DE1-4298-8659-2D870218D774}" presName="sibTransNodeRect" presStyleLbl="alignNode1" presStyleIdx="0" presStyleCnt="4">
        <dgm:presLayoutVars>
          <dgm:chMax val="0"/>
          <dgm:bulletEnabled val="1"/>
        </dgm:presLayoutVars>
      </dgm:prSet>
      <dgm:spPr/>
    </dgm:pt>
    <dgm:pt modelId="{5113132F-F98C-4F61-99A9-4B196C5E76DD}" type="pres">
      <dgm:prSet presAssocID="{4971E9AE-6C0D-411E-BBDA-067DF3A0997D}" presName="nodeRect" presStyleLbl="alignNode1" presStyleIdx="0" presStyleCnt="4">
        <dgm:presLayoutVars>
          <dgm:bulletEnabled val="1"/>
        </dgm:presLayoutVars>
      </dgm:prSet>
      <dgm:spPr/>
    </dgm:pt>
    <dgm:pt modelId="{8CEA4022-5653-4769-8DFD-81D7685281D2}" type="pres">
      <dgm:prSet presAssocID="{099A5D4D-0DE1-4298-8659-2D870218D774}" presName="sibTrans" presStyleCnt="0"/>
      <dgm:spPr/>
    </dgm:pt>
    <dgm:pt modelId="{7DCC2DC9-99BB-4CE1-9575-71D1AC485230}" type="pres">
      <dgm:prSet presAssocID="{B4366EF2-4676-4359-8D87-83D542C0FB29}" presName="compositeNode" presStyleCnt="0">
        <dgm:presLayoutVars>
          <dgm:bulletEnabled val="1"/>
        </dgm:presLayoutVars>
      </dgm:prSet>
      <dgm:spPr/>
    </dgm:pt>
    <dgm:pt modelId="{F6FBBFBC-D426-47CF-A9D6-B1E7C38E6708}" type="pres">
      <dgm:prSet presAssocID="{B4366EF2-4676-4359-8D87-83D542C0FB29}" presName="bgRect" presStyleLbl="alignNode1" presStyleIdx="1" presStyleCnt="4"/>
      <dgm:spPr/>
    </dgm:pt>
    <dgm:pt modelId="{F291B0EB-A6C6-4DEA-926A-F3B53DEE443B}" type="pres">
      <dgm:prSet presAssocID="{2ECE1146-5F80-450B-A34D-9E6677BDA2F0}" presName="sibTransNodeRect" presStyleLbl="alignNode1" presStyleIdx="1" presStyleCnt="4">
        <dgm:presLayoutVars>
          <dgm:chMax val="0"/>
          <dgm:bulletEnabled val="1"/>
        </dgm:presLayoutVars>
      </dgm:prSet>
      <dgm:spPr/>
    </dgm:pt>
    <dgm:pt modelId="{6271AEF2-1C8A-44A0-93B9-65C57660294C}" type="pres">
      <dgm:prSet presAssocID="{B4366EF2-4676-4359-8D87-83D542C0FB29}" presName="nodeRect" presStyleLbl="alignNode1" presStyleIdx="1" presStyleCnt="4">
        <dgm:presLayoutVars>
          <dgm:bulletEnabled val="1"/>
        </dgm:presLayoutVars>
      </dgm:prSet>
      <dgm:spPr/>
    </dgm:pt>
    <dgm:pt modelId="{89573A44-FD50-4934-9A12-67FFD1390BC8}" type="pres">
      <dgm:prSet presAssocID="{2ECE1146-5F80-450B-A34D-9E6677BDA2F0}" presName="sibTrans" presStyleCnt="0"/>
      <dgm:spPr/>
    </dgm:pt>
    <dgm:pt modelId="{77A169C4-DE1B-4F1D-9F1B-03A67916D9D1}" type="pres">
      <dgm:prSet presAssocID="{BD08B208-E4A3-4878-B5E5-D260BD11E818}" presName="compositeNode" presStyleCnt="0">
        <dgm:presLayoutVars>
          <dgm:bulletEnabled val="1"/>
        </dgm:presLayoutVars>
      </dgm:prSet>
      <dgm:spPr/>
    </dgm:pt>
    <dgm:pt modelId="{CBE36D03-1EAB-408D-BAE3-E78AFEA2F41B}" type="pres">
      <dgm:prSet presAssocID="{BD08B208-E4A3-4878-B5E5-D260BD11E818}" presName="bgRect" presStyleLbl="alignNode1" presStyleIdx="2" presStyleCnt="4"/>
      <dgm:spPr/>
    </dgm:pt>
    <dgm:pt modelId="{488F0D1E-F2E1-4F71-854A-E743EF2E54EF}" type="pres">
      <dgm:prSet presAssocID="{A7A6DE27-7F48-41B5-A98A-38AFF629A68E}" presName="sibTransNodeRect" presStyleLbl="alignNode1" presStyleIdx="2" presStyleCnt="4">
        <dgm:presLayoutVars>
          <dgm:chMax val="0"/>
          <dgm:bulletEnabled val="1"/>
        </dgm:presLayoutVars>
      </dgm:prSet>
      <dgm:spPr/>
    </dgm:pt>
    <dgm:pt modelId="{4A3C7712-3344-4CE7-BC26-C7467E000BE5}" type="pres">
      <dgm:prSet presAssocID="{BD08B208-E4A3-4878-B5E5-D260BD11E818}" presName="nodeRect" presStyleLbl="alignNode1" presStyleIdx="2" presStyleCnt="4">
        <dgm:presLayoutVars>
          <dgm:bulletEnabled val="1"/>
        </dgm:presLayoutVars>
      </dgm:prSet>
      <dgm:spPr/>
    </dgm:pt>
    <dgm:pt modelId="{84BDBC59-F148-4EDF-9B92-5D06F911B563}" type="pres">
      <dgm:prSet presAssocID="{A7A6DE27-7F48-41B5-A98A-38AFF629A68E}" presName="sibTrans" presStyleCnt="0"/>
      <dgm:spPr/>
    </dgm:pt>
    <dgm:pt modelId="{A0564200-40D5-445E-B586-7BF3D6850CF6}" type="pres">
      <dgm:prSet presAssocID="{32FD63F3-952C-483B-9B57-98EE354B4EA7}" presName="compositeNode" presStyleCnt="0">
        <dgm:presLayoutVars>
          <dgm:bulletEnabled val="1"/>
        </dgm:presLayoutVars>
      </dgm:prSet>
      <dgm:spPr/>
    </dgm:pt>
    <dgm:pt modelId="{741D0743-4C3D-4BFC-88C4-EB1D35219F53}" type="pres">
      <dgm:prSet presAssocID="{32FD63F3-952C-483B-9B57-98EE354B4EA7}" presName="bgRect" presStyleLbl="alignNode1" presStyleIdx="3" presStyleCnt="4"/>
      <dgm:spPr/>
    </dgm:pt>
    <dgm:pt modelId="{FBC76B04-3BE9-4E75-A701-845C439D3B6F}" type="pres">
      <dgm:prSet presAssocID="{1BEAB1F5-7BB7-4667-9BC7-87533F35CEE3}" presName="sibTransNodeRect" presStyleLbl="alignNode1" presStyleIdx="3" presStyleCnt="4">
        <dgm:presLayoutVars>
          <dgm:chMax val="0"/>
          <dgm:bulletEnabled val="1"/>
        </dgm:presLayoutVars>
      </dgm:prSet>
      <dgm:spPr/>
    </dgm:pt>
    <dgm:pt modelId="{9D8052C7-31B8-45CA-A49E-FFECFD41284C}" type="pres">
      <dgm:prSet presAssocID="{32FD63F3-952C-483B-9B57-98EE354B4EA7}" presName="nodeRect" presStyleLbl="alignNode1" presStyleIdx="3" presStyleCnt="4">
        <dgm:presLayoutVars>
          <dgm:bulletEnabled val="1"/>
        </dgm:presLayoutVars>
      </dgm:prSet>
      <dgm:spPr/>
    </dgm:pt>
  </dgm:ptLst>
  <dgm:cxnLst>
    <dgm:cxn modelId="{1B4B2507-0B5F-435D-AC28-2CDBA81A9F50}" srcId="{08DB9C02-BFCA-46A4-BB98-94E12CE3C7A6}" destId="{4971E9AE-6C0D-411E-BBDA-067DF3A0997D}" srcOrd="0" destOrd="0" parTransId="{862DDCFD-2F50-4AFA-BA05-38854EEBD3B0}" sibTransId="{099A5D4D-0DE1-4298-8659-2D870218D774}"/>
    <dgm:cxn modelId="{67195525-435B-45A5-A090-4924BD447622}" type="presOf" srcId="{BD08B208-E4A3-4878-B5E5-D260BD11E818}" destId="{4A3C7712-3344-4CE7-BC26-C7467E000BE5}" srcOrd="1" destOrd="0" presId="urn:microsoft.com/office/officeart/2016/7/layout/LinearBlockProcessNumbered"/>
    <dgm:cxn modelId="{3E393D2E-68DC-4040-B08E-CA9D6DEBA359}" srcId="{4971E9AE-6C0D-411E-BBDA-067DF3A0997D}" destId="{B5EE44B9-561C-4C24-833F-68209E0FE7CD}" srcOrd="0" destOrd="0" parTransId="{659CEE54-556C-4D4B-9886-7DF900F0EA5B}" sibTransId="{BACFD858-BA80-44DC-9A76-6E2F85AE6D44}"/>
    <dgm:cxn modelId="{953C743D-DDDC-4180-8793-9C9446F03C73}" type="presOf" srcId="{B4366EF2-4676-4359-8D87-83D542C0FB29}" destId="{F6FBBFBC-D426-47CF-A9D6-B1E7C38E6708}" srcOrd="0" destOrd="0" presId="urn:microsoft.com/office/officeart/2016/7/layout/LinearBlockProcessNumbered"/>
    <dgm:cxn modelId="{9393F748-808B-4253-9D6B-DD3EF4BB35C3}" type="presOf" srcId="{099A5D4D-0DE1-4298-8659-2D870218D774}" destId="{27FD54EE-1FE0-4804-A338-C55E127DF09D}" srcOrd="0" destOrd="0" presId="urn:microsoft.com/office/officeart/2016/7/layout/LinearBlockProcessNumbered"/>
    <dgm:cxn modelId="{28AEE74D-6931-4183-8171-F926C7773ECE}" type="presOf" srcId="{B4366EF2-4676-4359-8D87-83D542C0FB29}" destId="{6271AEF2-1C8A-44A0-93B9-65C57660294C}" srcOrd="1" destOrd="0" presId="urn:microsoft.com/office/officeart/2016/7/layout/LinearBlockProcessNumbered"/>
    <dgm:cxn modelId="{9326EE50-CDCA-4041-B5DE-9EA3EC1F901F}" type="presOf" srcId="{4971E9AE-6C0D-411E-BBDA-067DF3A0997D}" destId="{5113132F-F98C-4F61-99A9-4B196C5E76DD}" srcOrd="1" destOrd="0" presId="urn:microsoft.com/office/officeart/2016/7/layout/LinearBlockProcessNumbered"/>
    <dgm:cxn modelId="{05F35172-4444-46B2-BEAA-79623D065367}" srcId="{08DB9C02-BFCA-46A4-BB98-94E12CE3C7A6}" destId="{32FD63F3-952C-483B-9B57-98EE354B4EA7}" srcOrd="3" destOrd="0" parTransId="{64079A65-5FCD-4F8E-8791-F1B415110788}" sibTransId="{1BEAB1F5-7BB7-4667-9BC7-87533F35CEE3}"/>
    <dgm:cxn modelId="{E0705D7B-6E95-4F9B-9160-EE47666F19F5}" type="presOf" srcId="{A7A6DE27-7F48-41B5-A98A-38AFF629A68E}" destId="{488F0D1E-F2E1-4F71-854A-E743EF2E54EF}" srcOrd="0" destOrd="0" presId="urn:microsoft.com/office/officeart/2016/7/layout/LinearBlockProcessNumbered"/>
    <dgm:cxn modelId="{D606097E-BCCA-4BD6-BD2B-242183F0200B}" type="presOf" srcId="{1BEAB1F5-7BB7-4667-9BC7-87533F35CEE3}" destId="{FBC76B04-3BE9-4E75-A701-845C439D3B6F}" srcOrd="0" destOrd="0" presId="urn:microsoft.com/office/officeart/2016/7/layout/LinearBlockProcessNumbered"/>
    <dgm:cxn modelId="{02A84284-199D-4D63-A349-07F61D37C7C9}" type="presOf" srcId="{32FD63F3-952C-483B-9B57-98EE354B4EA7}" destId="{741D0743-4C3D-4BFC-88C4-EB1D35219F53}" srcOrd="0" destOrd="0" presId="urn:microsoft.com/office/officeart/2016/7/layout/LinearBlockProcessNumbered"/>
    <dgm:cxn modelId="{2AD26DAA-B799-4374-9112-1E4A29D07B3A}" type="presOf" srcId="{08DB9C02-BFCA-46A4-BB98-94E12CE3C7A6}" destId="{C1699662-2613-43E3-9B99-0F301AF66E2C}" srcOrd="0" destOrd="0" presId="urn:microsoft.com/office/officeart/2016/7/layout/LinearBlockProcessNumbered"/>
    <dgm:cxn modelId="{A40293AF-159D-4DC1-A612-4EBBCAFC27DA}" type="presOf" srcId="{BD08B208-E4A3-4878-B5E5-D260BD11E818}" destId="{CBE36D03-1EAB-408D-BAE3-E78AFEA2F41B}" srcOrd="0" destOrd="0" presId="urn:microsoft.com/office/officeart/2016/7/layout/LinearBlockProcessNumbered"/>
    <dgm:cxn modelId="{222FB0B7-3110-41D0-8E68-8BFD67C1E44E}" type="presOf" srcId="{32FD63F3-952C-483B-9B57-98EE354B4EA7}" destId="{9D8052C7-31B8-45CA-A49E-FFECFD41284C}" srcOrd="1" destOrd="0" presId="urn:microsoft.com/office/officeart/2016/7/layout/LinearBlockProcessNumbered"/>
    <dgm:cxn modelId="{D8F9E4BA-5762-40C5-AE19-F05EF65D2757}" type="presOf" srcId="{2ECE1146-5F80-450B-A34D-9E6677BDA2F0}" destId="{F291B0EB-A6C6-4DEA-926A-F3B53DEE443B}" srcOrd="0" destOrd="0" presId="urn:microsoft.com/office/officeart/2016/7/layout/LinearBlockProcessNumbered"/>
    <dgm:cxn modelId="{9622A1DF-B1D2-47F0-98FF-0C57C0D07809}" type="presOf" srcId="{B5EE44B9-561C-4C24-833F-68209E0FE7CD}" destId="{5113132F-F98C-4F61-99A9-4B196C5E76DD}" srcOrd="0" destOrd="1" presId="urn:microsoft.com/office/officeart/2016/7/layout/LinearBlockProcessNumbered"/>
    <dgm:cxn modelId="{B4ACFADF-F918-4258-8196-4CFA88DB6637}" srcId="{08DB9C02-BFCA-46A4-BB98-94E12CE3C7A6}" destId="{B4366EF2-4676-4359-8D87-83D542C0FB29}" srcOrd="1" destOrd="0" parTransId="{BD65DF94-8DFA-4486-8FC7-431D1B78763C}" sibTransId="{2ECE1146-5F80-450B-A34D-9E6677BDA2F0}"/>
    <dgm:cxn modelId="{4D205EE3-119A-4A45-B6F5-4B3F367EAE3F}" type="presOf" srcId="{4971E9AE-6C0D-411E-BBDA-067DF3A0997D}" destId="{4868C27D-B855-4711-B69D-6CA143F3C63F}" srcOrd="0" destOrd="0" presId="urn:microsoft.com/office/officeart/2016/7/layout/LinearBlockProcessNumbered"/>
    <dgm:cxn modelId="{8446A3F4-C4EE-4974-BF9C-6559AC56CC4C}" srcId="{08DB9C02-BFCA-46A4-BB98-94E12CE3C7A6}" destId="{BD08B208-E4A3-4878-B5E5-D260BD11E818}" srcOrd="2" destOrd="0" parTransId="{3863AC4F-9A4B-48AB-A2A7-64658378A97D}" sibTransId="{A7A6DE27-7F48-41B5-A98A-38AFF629A68E}"/>
    <dgm:cxn modelId="{2F8BE5C3-D019-4186-931B-914379E6BA23}" type="presParOf" srcId="{C1699662-2613-43E3-9B99-0F301AF66E2C}" destId="{05D719D2-82BD-4CDD-AA8D-4CB7BF96818F}" srcOrd="0" destOrd="0" presId="urn:microsoft.com/office/officeart/2016/7/layout/LinearBlockProcessNumbered"/>
    <dgm:cxn modelId="{B289535A-34B7-4011-B1F1-89E760F48BB3}" type="presParOf" srcId="{05D719D2-82BD-4CDD-AA8D-4CB7BF96818F}" destId="{4868C27D-B855-4711-B69D-6CA143F3C63F}" srcOrd="0" destOrd="0" presId="urn:microsoft.com/office/officeart/2016/7/layout/LinearBlockProcessNumbered"/>
    <dgm:cxn modelId="{CFC382C1-3474-4C01-AC76-6960C0F6DAF0}" type="presParOf" srcId="{05D719D2-82BD-4CDD-AA8D-4CB7BF96818F}" destId="{27FD54EE-1FE0-4804-A338-C55E127DF09D}" srcOrd="1" destOrd="0" presId="urn:microsoft.com/office/officeart/2016/7/layout/LinearBlockProcessNumbered"/>
    <dgm:cxn modelId="{EFD76275-241C-4B0B-BA1A-474A77391E4D}" type="presParOf" srcId="{05D719D2-82BD-4CDD-AA8D-4CB7BF96818F}" destId="{5113132F-F98C-4F61-99A9-4B196C5E76DD}" srcOrd="2" destOrd="0" presId="urn:microsoft.com/office/officeart/2016/7/layout/LinearBlockProcessNumbered"/>
    <dgm:cxn modelId="{A6911198-8ED9-4CC1-B4E4-569D6A27D4B1}" type="presParOf" srcId="{C1699662-2613-43E3-9B99-0F301AF66E2C}" destId="{8CEA4022-5653-4769-8DFD-81D7685281D2}" srcOrd="1" destOrd="0" presId="urn:microsoft.com/office/officeart/2016/7/layout/LinearBlockProcessNumbered"/>
    <dgm:cxn modelId="{024F7458-6A50-4DDC-8414-D1B9BD096CE0}" type="presParOf" srcId="{C1699662-2613-43E3-9B99-0F301AF66E2C}" destId="{7DCC2DC9-99BB-4CE1-9575-71D1AC485230}" srcOrd="2" destOrd="0" presId="urn:microsoft.com/office/officeart/2016/7/layout/LinearBlockProcessNumbered"/>
    <dgm:cxn modelId="{71F08D44-A023-4E34-8182-6F70396C9780}" type="presParOf" srcId="{7DCC2DC9-99BB-4CE1-9575-71D1AC485230}" destId="{F6FBBFBC-D426-47CF-A9D6-B1E7C38E6708}" srcOrd="0" destOrd="0" presId="urn:microsoft.com/office/officeart/2016/7/layout/LinearBlockProcessNumbered"/>
    <dgm:cxn modelId="{50C29008-3696-45F5-85F0-813C8CF92CC7}" type="presParOf" srcId="{7DCC2DC9-99BB-4CE1-9575-71D1AC485230}" destId="{F291B0EB-A6C6-4DEA-926A-F3B53DEE443B}" srcOrd="1" destOrd="0" presId="urn:microsoft.com/office/officeart/2016/7/layout/LinearBlockProcessNumbered"/>
    <dgm:cxn modelId="{D48E893E-70C8-4C0B-B092-ADF2ACE5AB63}" type="presParOf" srcId="{7DCC2DC9-99BB-4CE1-9575-71D1AC485230}" destId="{6271AEF2-1C8A-44A0-93B9-65C57660294C}" srcOrd="2" destOrd="0" presId="urn:microsoft.com/office/officeart/2016/7/layout/LinearBlockProcessNumbered"/>
    <dgm:cxn modelId="{BD174560-6E33-4354-A745-6931F3B93F58}" type="presParOf" srcId="{C1699662-2613-43E3-9B99-0F301AF66E2C}" destId="{89573A44-FD50-4934-9A12-67FFD1390BC8}" srcOrd="3" destOrd="0" presId="urn:microsoft.com/office/officeart/2016/7/layout/LinearBlockProcessNumbered"/>
    <dgm:cxn modelId="{D0819190-3591-48BD-82FC-DC596F3123D0}" type="presParOf" srcId="{C1699662-2613-43E3-9B99-0F301AF66E2C}" destId="{77A169C4-DE1B-4F1D-9F1B-03A67916D9D1}" srcOrd="4" destOrd="0" presId="urn:microsoft.com/office/officeart/2016/7/layout/LinearBlockProcessNumbered"/>
    <dgm:cxn modelId="{77F8C99F-D794-4607-8C08-CD3BE23F7DA3}" type="presParOf" srcId="{77A169C4-DE1B-4F1D-9F1B-03A67916D9D1}" destId="{CBE36D03-1EAB-408D-BAE3-E78AFEA2F41B}" srcOrd="0" destOrd="0" presId="urn:microsoft.com/office/officeart/2016/7/layout/LinearBlockProcessNumbered"/>
    <dgm:cxn modelId="{C42BE83B-ADD5-4BE8-8311-7B1705813F25}" type="presParOf" srcId="{77A169C4-DE1B-4F1D-9F1B-03A67916D9D1}" destId="{488F0D1E-F2E1-4F71-854A-E743EF2E54EF}" srcOrd="1" destOrd="0" presId="urn:microsoft.com/office/officeart/2016/7/layout/LinearBlockProcessNumbered"/>
    <dgm:cxn modelId="{56553A5D-C7CF-4B9A-8CA1-DB524A5FC9F9}" type="presParOf" srcId="{77A169C4-DE1B-4F1D-9F1B-03A67916D9D1}" destId="{4A3C7712-3344-4CE7-BC26-C7467E000BE5}" srcOrd="2" destOrd="0" presId="urn:microsoft.com/office/officeart/2016/7/layout/LinearBlockProcessNumbered"/>
    <dgm:cxn modelId="{03D00977-9184-4D73-9875-654064B80ECF}" type="presParOf" srcId="{C1699662-2613-43E3-9B99-0F301AF66E2C}" destId="{84BDBC59-F148-4EDF-9B92-5D06F911B563}" srcOrd="5" destOrd="0" presId="urn:microsoft.com/office/officeart/2016/7/layout/LinearBlockProcessNumbered"/>
    <dgm:cxn modelId="{E3CBD94A-2B97-4DF9-990A-5B4F832BA370}" type="presParOf" srcId="{C1699662-2613-43E3-9B99-0F301AF66E2C}" destId="{A0564200-40D5-445E-B586-7BF3D6850CF6}" srcOrd="6" destOrd="0" presId="urn:microsoft.com/office/officeart/2016/7/layout/LinearBlockProcessNumbered"/>
    <dgm:cxn modelId="{BF59EBB3-4BE5-40D8-9A07-E2E6B93DBD82}" type="presParOf" srcId="{A0564200-40D5-445E-B586-7BF3D6850CF6}" destId="{741D0743-4C3D-4BFC-88C4-EB1D35219F53}" srcOrd="0" destOrd="0" presId="urn:microsoft.com/office/officeart/2016/7/layout/LinearBlockProcessNumbered"/>
    <dgm:cxn modelId="{EF6BCEB7-6157-4679-B4FE-80F6813E11AB}" type="presParOf" srcId="{A0564200-40D5-445E-B586-7BF3D6850CF6}" destId="{FBC76B04-3BE9-4E75-A701-845C439D3B6F}" srcOrd="1" destOrd="0" presId="urn:microsoft.com/office/officeart/2016/7/layout/LinearBlockProcessNumbered"/>
    <dgm:cxn modelId="{AB98F846-B93B-4FCF-B03F-246ACB61A606}" type="presParOf" srcId="{A0564200-40D5-445E-B586-7BF3D6850CF6}" destId="{9D8052C7-31B8-45CA-A49E-FFECFD41284C}"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DB9C02-BFCA-46A4-BB98-94E12CE3C7A6}" type="doc">
      <dgm:prSet loTypeId="urn:microsoft.com/office/officeart/2016/7/layout/LinearBlockProcessNumbered" loCatId="process" qsTypeId="urn:microsoft.com/office/officeart/2005/8/quickstyle/simple1" qsCatId="simple" csTypeId="urn:microsoft.com/office/officeart/2005/8/colors/accent2_4" csCatId="accent2" phldr="1"/>
      <dgm:spPr/>
      <dgm:t>
        <a:bodyPr/>
        <a:lstStyle/>
        <a:p>
          <a:endParaRPr lang="en-US"/>
        </a:p>
      </dgm:t>
    </dgm:pt>
    <dgm:pt modelId="{4971E9AE-6C0D-411E-BBDA-067DF3A0997D}">
      <dgm:prSet custT="1"/>
      <dgm:spPr>
        <a:solidFill>
          <a:srgbClr val="082048"/>
        </a:solidFill>
      </dgm:spPr>
      <dgm:t>
        <a:bodyPr/>
        <a:lstStyle/>
        <a:p>
          <a:r>
            <a:rPr lang="en-US" sz="2400" err="1"/>
            <a:t>Personalisation</a:t>
          </a:r>
          <a:r>
            <a:rPr lang="en-US" sz="2400"/>
            <a:t> </a:t>
          </a:r>
          <a:r>
            <a:rPr lang="en-US" sz="2400">
              <a:latin typeface="Times New Roman" panose="02020603050405020304" pitchFamily="18" charset="0"/>
              <a:cs typeface="Times New Roman" panose="02020603050405020304" pitchFamily="18" charset="0"/>
            </a:rPr>
            <a:t>→</a:t>
          </a:r>
          <a:r>
            <a:rPr lang="en-US" sz="2400"/>
            <a:t> responds to need</a:t>
          </a:r>
        </a:p>
      </dgm:t>
    </dgm:pt>
    <dgm:pt modelId="{862DDCFD-2F50-4AFA-BA05-38854EEBD3B0}" type="parTrans" cxnId="{1B4B2507-0B5F-435D-AC28-2CDBA81A9F50}">
      <dgm:prSet/>
      <dgm:spPr/>
      <dgm:t>
        <a:bodyPr/>
        <a:lstStyle/>
        <a:p>
          <a:endParaRPr lang="en-US"/>
        </a:p>
      </dgm:t>
    </dgm:pt>
    <dgm:pt modelId="{099A5D4D-0DE1-4298-8659-2D870218D774}" type="sibTrans" cxnId="{1B4B2507-0B5F-435D-AC28-2CDBA81A9F50}">
      <dgm:prSet phldrT="01" phldr="0"/>
      <dgm:spPr/>
      <dgm:t>
        <a:bodyPr/>
        <a:lstStyle/>
        <a:p>
          <a:r>
            <a:rPr lang="en-US"/>
            <a:t>01</a:t>
          </a:r>
        </a:p>
      </dgm:t>
    </dgm:pt>
    <dgm:pt modelId="{B4366EF2-4676-4359-8D87-83D542C0FB29}">
      <dgm:prSet custT="1"/>
      <dgm:spPr/>
      <dgm:t>
        <a:bodyPr/>
        <a:lstStyle/>
        <a:p>
          <a:r>
            <a:rPr lang="en-US" sz="2400"/>
            <a:t>Works alongside the NHS</a:t>
          </a:r>
        </a:p>
      </dgm:t>
    </dgm:pt>
    <dgm:pt modelId="{BD65DF94-8DFA-4486-8FC7-431D1B78763C}" type="parTrans" cxnId="{B4ACFADF-F918-4258-8196-4CFA88DB6637}">
      <dgm:prSet/>
      <dgm:spPr/>
      <dgm:t>
        <a:bodyPr/>
        <a:lstStyle/>
        <a:p>
          <a:endParaRPr lang="en-US"/>
        </a:p>
      </dgm:t>
    </dgm:pt>
    <dgm:pt modelId="{2ECE1146-5F80-450B-A34D-9E6677BDA2F0}" type="sibTrans" cxnId="{B4ACFADF-F918-4258-8196-4CFA88DB6637}">
      <dgm:prSet phldrT="02" phldr="0"/>
      <dgm:spPr/>
      <dgm:t>
        <a:bodyPr/>
        <a:lstStyle/>
        <a:p>
          <a:r>
            <a:rPr lang="en-US"/>
            <a:t>02</a:t>
          </a:r>
        </a:p>
      </dgm:t>
    </dgm:pt>
    <dgm:pt modelId="{BD08B208-E4A3-4878-B5E5-D260BD11E818}">
      <dgm:prSet custT="1"/>
      <dgm:spPr>
        <a:solidFill>
          <a:srgbClr val="C4C6CD"/>
        </a:solidFill>
      </dgm:spPr>
      <dgm:t>
        <a:bodyPr/>
        <a:lstStyle/>
        <a:p>
          <a:r>
            <a:rPr lang="en-US" sz="2400"/>
            <a:t>Greater reach</a:t>
          </a:r>
        </a:p>
      </dgm:t>
    </dgm:pt>
    <dgm:pt modelId="{3863AC4F-9A4B-48AB-A2A7-64658378A97D}" type="parTrans" cxnId="{8446A3F4-C4EE-4974-BF9C-6559AC56CC4C}">
      <dgm:prSet/>
      <dgm:spPr/>
      <dgm:t>
        <a:bodyPr/>
        <a:lstStyle/>
        <a:p>
          <a:endParaRPr lang="en-US"/>
        </a:p>
      </dgm:t>
    </dgm:pt>
    <dgm:pt modelId="{A7A6DE27-7F48-41B5-A98A-38AFF629A68E}" type="sibTrans" cxnId="{8446A3F4-C4EE-4974-BF9C-6559AC56CC4C}">
      <dgm:prSet phldrT="03" phldr="0"/>
      <dgm:spPr/>
      <dgm:t>
        <a:bodyPr/>
        <a:lstStyle/>
        <a:p>
          <a:r>
            <a:rPr lang="en-US"/>
            <a:t>03</a:t>
          </a:r>
        </a:p>
      </dgm:t>
    </dgm:pt>
    <dgm:pt modelId="{B5EE44B9-561C-4C24-833F-68209E0FE7CD}">
      <dgm:prSet custT="1"/>
      <dgm:spPr/>
      <dgm:t>
        <a:bodyPr/>
        <a:lstStyle/>
        <a:p>
          <a:endParaRPr lang="en-US" sz="2400"/>
        </a:p>
      </dgm:t>
    </dgm:pt>
    <dgm:pt modelId="{659CEE54-556C-4D4B-9886-7DF900F0EA5B}" type="parTrans" cxnId="{3E393D2E-68DC-4040-B08E-CA9D6DEBA359}">
      <dgm:prSet/>
      <dgm:spPr/>
      <dgm:t>
        <a:bodyPr/>
        <a:lstStyle/>
        <a:p>
          <a:endParaRPr lang="en-GB"/>
        </a:p>
      </dgm:t>
    </dgm:pt>
    <dgm:pt modelId="{BACFD858-BA80-44DC-9A76-6E2F85AE6D44}" type="sibTrans" cxnId="{3E393D2E-68DC-4040-B08E-CA9D6DEBA359}">
      <dgm:prSet phldrT="02" phldr="0"/>
      <dgm:spPr/>
      <dgm:t>
        <a:bodyPr/>
        <a:lstStyle/>
        <a:p>
          <a:endParaRPr lang="en-GB"/>
        </a:p>
      </dgm:t>
    </dgm:pt>
    <dgm:pt modelId="{32FD63F3-952C-483B-9B57-98EE354B4EA7}">
      <dgm:prSet custT="1"/>
      <dgm:spPr/>
      <dgm:t>
        <a:bodyPr/>
        <a:lstStyle/>
        <a:p>
          <a:r>
            <a:rPr lang="en-US" sz="2400"/>
            <a:t>Evidence-based</a:t>
          </a:r>
        </a:p>
      </dgm:t>
    </dgm:pt>
    <dgm:pt modelId="{64079A65-5FCD-4F8E-8791-F1B415110788}" type="parTrans" cxnId="{05F35172-4444-46B2-BEAA-79623D065367}">
      <dgm:prSet/>
      <dgm:spPr/>
      <dgm:t>
        <a:bodyPr/>
        <a:lstStyle/>
        <a:p>
          <a:endParaRPr lang="en-GB"/>
        </a:p>
      </dgm:t>
    </dgm:pt>
    <dgm:pt modelId="{1BEAB1F5-7BB7-4667-9BC7-87533F35CEE3}" type="sibTrans" cxnId="{05F35172-4444-46B2-BEAA-79623D065367}">
      <dgm:prSet phldrT="04" phldr="0"/>
      <dgm:spPr/>
      <dgm:t>
        <a:bodyPr/>
        <a:lstStyle/>
        <a:p>
          <a:r>
            <a:rPr lang="en-GB"/>
            <a:t>04</a:t>
          </a:r>
        </a:p>
      </dgm:t>
    </dgm:pt>
    <dgm:pt modelId="{C1699662-2613-43E3-9B99-0F301AF66E2C}" type="pres">
      <dgm:prSet presAssocID="{08DB9C02-BFCA-46A4-BB98-94E12CE3C7A6}" presName="Name0" presStyleCnt="0">
        <dgm:presLayoutVars>
          <dgm:animLvl val="lvl"/>
          <dgm:resizeHandles val="exact"/>
        </dgm:presLayoutVars>
      </dgm:prSet>
      <dgm:spPr/>
    </dgm:pt>
    <dgm:pt modelId="{05D719D2-82BD-4CDD-AA8D-4CB7BF96818F}" type="pres">
      <dgm:prSet presAssocID="{4971E9AE-6C0D-411E-BBDA-067DF3A0997D}" presName="compositeNode" presStyleCnt="0">
        <dgm:presLayoutVars>
          <dgm:bulletEnabled val="1"/>
        </dgm:presLayoutVars>
      </dgm:prSet>
      <dgm:spPr/>
    </dgm:pt>
    <dgm:pt modelId="{4868C27D-B855-4711-B69D-6CA143F3C63F}" type="pres">
      <dgm:prSet presAssocID="{4971E9AE-6C0D-411E-BBDA-067DF3A0997D}" presName="bgRect" presStyleLbl="alignNode1" presStyleIdx="0" presStyleCnt="4"/>
      <dgm:spPr/>
    </dgm:pt>
    <dgm:pt modelId="{27FD54EE-1FE0-4804-A338-C55E127DF09D}" type="pres">
      <dgm:prSet presAssocID="{099A5D4D-0DE1-4298-8659-2D870218D774}" presName="sibTransNodeRect" presStyleLbl="alignNode1" presStyleIdx="0" presStyleCnt="4">
        <dgm:presLayoutVars>
          <dgm:chMax val="0"/>
          <dgm:bulletEnabled val="1"/>
        </dgm:presLayoutVars>
      </dgm:prSet>
      <dgm:spPr/>
    </dgm:pt>
    <dgm:pt modelId="{5113132F-F98C-4F61-99A9-4B196C5E76DD}" type="pres">
      <dgm:prSet presAssocID="{4971E9AE-6C0D-411E-BBDA-067DF3A0997D}" presName="nodeRect" presStyleLbl="alignNode1" presStyleIdx="0" presStyleCnt="4">
        <dgm:presLayoutVars>
          <dgm:bulletEnabled val="1"/>
        </dgm:presLayoutVars>
      </dgm:prSet>
      <dgm:spPr/>
    </dgm:pt>
    <dgm:pt modelId="{8CEA4022-5653-4769-8DFD-81D7685281D2}" type="pres">
      <dgm:prSet presAssocID="{099A5D4D-0DE1-4298-8659-2D870218D774}" presName="sibTrans" presStyleCnt="0"/>
      <dgm:spPr/>
    </dgm:pt>
    <dgm:pt modelId="{7DCC2DC9-99BB-4CE1-9575-71D1AC485230}" type="pres">
      <dgm:prSet presAssocID="{B4366EF2-4676-4359-8D87-83D542C0FB29}" presName="compositeNode" presStyleCnt="0">
        <dgm:presLayoutVars>
          <dgm:bulletEnabled val="1"/>
        </dgm:presLayoutVars>
      </dgm:prSet>
      <dgm:spPr/>
    </dgm:pt>
    <dgm:pt modelId="{F6FBBFBC-D426-47CF-A9D6-B1E7C38E6708}" type="pres">
      <dgm:prSet presAssocID="{B4366EF2-4676-4359-8D87-83D542C0FB29}" presName="bgRect" presStyleLbl="alignNode1" presStyleIdx="1" presStyleCnt="4"/>
      <dgm:spPr/>
    </dgm:pt>
    <dgm:pt modelId="{F291B0EB-A6C6-4DEA-926A-F3B53DEE443B}" type="pres">
      <dgm:prSet presAssocID="{2ECE1146-5F80-450B-A34D-9E6677BDA2F0}" presName="sibTransNodeRect" presStyleLbl="alignNode1" presStyleIdx="1" presStyleCnt="4">
        <dgm:presLayoutVars>
          <dgm:chMax val="0"/>
          <dgm:bulletEnabled val="1"/>
        </dgm:presLayoutVars>
      </dgm:prSet>
      <dgm:spPr/>
    </dgm:pt>
    <dgm:pt modelId="{6271AEF2-1C8A-44A0-93B9-65C57660294C}" type="pres">
      <dgm:prSet presAssocID="{B4366EF2-4676-4359-8D87-83D542C0FB29}" presName="nodeRect" presStyleLbl="alignNode1" presStyleIdx="1" presStyleCnt="4">
        <dgm:presLayoutVars>
          <dgm:bulletEnabled val="1"/>
        </dgm:presLayoutVars>
      </dgm:prSet>
      <dgm:spPr/>
    </dgm:pt>
    <dgm:pt modelId="{89573A44-FD50-4934-9A12-67FFD1390BC8}" type="pres">
      <dgm:prSet presAssocID="{2ECE1146-5F80-450B-A34D-9E6677BDA2F0}" presName="sibTrans" presStyleCnt="0"/>
      <dgm:spPr/>
    </dgm:pt>
    <dgm:pt modelId="{77A169C4-DE1B-4F1D-9F1B-03A67916D9D1}" type="pres">
      <dgm:prSet presAssocID="{BD08B208-E4A3-4878-B5E5-D260BD11E818}" presName="compositeNode" presStyleCnt="0">
        <dgm:presLayoutVars>
          <dgm:bulletEnabled val="1"/>
        </dgm:presLayoutVars>
      </dgm:prSet>
      <dgm:spPr/>
    </dgm:pt>
    <dgm:pt modelId="{CBE36D03-1EAB-408D-BAE3-E78AFEA2F41B}" type="pres">
      <dgm:prSet presAssocID="{BD08B208-E4A3-4878-B5E5-D260BD11E818}" presName="bgRect" presStyleLbl="alignNode1" presStyleIdx="2" presStyleCnt="4"/>
      <dgm:spPr/>
    </dgm:pt>
    <dgm:pt modelId="{488F0D1E-F2E1-4F71-854A-E743EF2E54EF}" type="pres">
      <dgm:prSet presAssocID="{A7A6DE27-7F48-41B5-A98A-38AFF629A68E}" presName="sibTransNodeRect" presStyleLbl="alignNode1" presStyleIdx="2" presStyleCnt="4">
        <dgm:presLayoutVars>
          <dgm:chMax val="0"/>
          <dgm:bulletEnabled val="1"/>
        </dgm:presLayoutVars>
      </dgm:prSet>
      <dgm:spPr/>
    </dgm:pt>
    <dgm:pt modelId="{4A3C7712-3344-4CE7-BC26-C7467E000BE5}" type="pres">
      <dgm:prSet presAssocID="{BD08B208-E4A3-4878-B5E5-D260BD11E818}" presName="nodeRect" presStyleLbl="alignNode1" presStyleIdx="2" presStyleCnt="4">
        <dgm:presLayoutVars>
          <dgm:bulletEnabled val="1"/>
        </dgm:presLayoutVars>
      </dgm:prSet>
      <dgm:spPr/>
    </dgm:pt>
    <dgm:pt modelId="{84BDBC59-F148-4EDF-9B92-5D06F911B563}" type="pres">
      <dgm:prSet presAssocID="{A7A6DE27-7F48-41B5-A98A-38AFF629A68E}" presName="sibTrans" presStyleCnt="0"/>
      <dgm:spPr/>
    </dgm:pt>
    <dgm:pt modelId="{A0564200-40D5-445E-B586-7BF3D6850CF6}" type="pres">
      <dgm:prSet presAssocID="{32FD63F3-952C-483B-9B57-98EE354B4EA7}" presName="compositeNode" presStyleCnt="0">
        <dgm:presLayoutVars>
          <dgm:bulletEnabled val="1"/>
        </dgm:presLayoutVars>
      </dgm:prSet>
      <dgm:spPr/>
    </dgm:pt>
    <dgm:pt modelId="{741D0743-4C3D-4BFC-88C4-EB1D35219F53}" type="pres">
      <dgm:prSet presAssocID="{32FD63F3-952C-483B-9B57-98EE354B4EA7}" presName="bgRect" presStyleLbl="alignNode1" presStyleIdx="3" presStyleCnt="4"/>
      <dgm:spPr/>
    </dgm:pt>
    <dgm:pt modelId="{FBC76B04-3BE9-4E75-A701-845C439D3B6F}" type="pres">
      <dgm:prSet presAssocID="{1BEAB1F5-7BB7-4667-9BC7-87533F35CEE3}" presName="sibTransNodeRect" presStyleLbl="alignNode1" presStyleIdx="3" presStyleCnt="4">
        <dgm:presLayoutVars>
          <dgm:chMax val="0"/>
          <dgm:bulletEnabled val="1"/>
        </dgm:presLayoutVars>
      </dgm:prSet>
      <dgm:spPr/>
    </dgm:pt>
    <dgm:pt modelId="{9D8052C7-31B8-45CA-A49E-FFECFD41284C}" type="pres">
      <dgm:prSet presAssocID="{32FD63F3-952C-483B-9B57-98EE354B4EA7}" presName="nodeRect" presStyleLbl="alignNode1" presStyleIdx="3" presStyleCnt="4">
        <dgm:presLayoutVars>
          <dgm:bulletEnabled val="1"/>
        </dgm:presLayoutVars>
      </dgm:prSet>
      <dgm:spPr/>
    </dgm:pt>
  </dgm:ptLst>
  <dgm:cxnLst>
    <dgm:cxn modelId="{1B4B2507-0B5F-435D-AC28-2CDBA81A9F50}" srcId="{08DB9C02-BFCA-46A4-BB98-94E12CE3C7A6}" destId="{4971E9AE-6C0D-411E-BBDA-067DF3A0997D}" srcOrd="0" destOrd="0" parTransId="{862DDCFD-2F50-4AFA-BA05-38854EEBD3B0}" sibTransId="{099A5D4D-0DE1-4298-8659-2D870218D774}"/>
    <dgm:cxn modelId="{67195525-435B-45A5-A090-4924BD447622}" type="presOf" srcId="{BD08B208-E4A3-4878-B5E5-D260BD11E818}" destId="{4A3C7712-3344-4CE7-BC26-C7467E000BE5}" srcOrd="1" destOrd="0" presId="urn:microsoft.com/office/officeart/2016/7/layout/LinearBlockProcessNumbered"/>
    <dgm:cxn modelId="{3E393D2E-68DC-4040-B08E-CA9D6DEBA359}" srcId="{4971E9AE-6C0D-411E-BBDA-067DF3A0997D}" destId="{B5EE44B9-561C-4C24-833F-68209E0FE7CD}" srcOrd="0" destOrd="0" parTransId="{659CEE54-556C-4D4B-9886-7DF900F0EA5B}" sibTransId="{BACFD858-BA80-44DC-9A76-6E2F85AE6D44}"/>
    <dgm:cxn modelId="{953C743D-DDDC-4180-8793-9C9446F03C73}" type="presOf" srcId="{B4366EF2-4676-4359-8D87-83D542C0FB29}" destId="{F6FBBFBC-D426-47CF-A9D6-B1E7C38E6708}" srcOrd="0" destOrd="0" presId="urn:microsoft.com/office/officeart/2016/7/layout/LinearBlockProcessNumbered"/>
    <dgm:cxn modelId="{9393F748-808B-4253-9D6B-DD3EF4BB35C3}" type="presOf" srcId="{099A5D4D-0DE1-4298-8659-2D870218D774}" destId="{27FD54EE-1FE0-4804-A338-C55E127DF09D}" srcOrd="0" destOrd="0" presId="urn:microsoft.com/office/officeart/2016/7/layout/LinearBlockProcessNumbered"/>
    <dgm:cxn modelId="{28AEE74D-6931-4183-8171-F926C7773ECE}" type="presOf" srcId="{B4366EF2-4676-4359-8D87-83D542C0FB29}" destId="{6271AEF2-1C8A-44A0-93B9-65C57660294C}" srcOrd="1" destOrd="0" presId="urn:microsoft.com/office/officeart/2016/7/layout/LinearBlockProcessNumbered"/>
    <dgm:cxn modelId="{9326EE50-CDCA-4041-B5DE-9EA3EC1F901F}" type="presOf" srcId="{4971E9AE-6C0D-411E-BBDA-067DF3A0997D}" destId="{5113132F-F98C-4F61-99A9-4B196C5E76DD}" srcOrd="1" destOrd="0" presId="urn:microsoft.com/office/officeart/2016/7/layout/LinearBlockProcessNumbered"/>
    <dgm:cxn modelId="{05F35172-4444-46B2-BEAA-79623D065367}" srcId="{08DB9C02-BFCA-46A4-BB98-94E12CE3C7A6}" destId="{32FD63F3-952C-483B-9B57-98EE354B4EA7}" srcOrd="3" destOrd="0" parTransId="{64079A65-5FCD-4F8E-8791-F1B415110788}" sibTransId="{1BEAB1F5-7BB7-4667-9BC7-87533F35CEE3}"/>
    <dgm:cxn modelId="{E0705D7B-6E95-4F9B-9160-EE47666F19F5}" type="presOf" srcId="{A7A6DE27-7F48-41B5-A98A-38AFF629A68E}" destId="{488F0D1E-F2E1-4F71-854A-E743EF2E54EF}" srcOrd="0" destOrd="0" presId="urn:microsoft.com/office/officeart/2016/7/layout/LinearBlockProcessNumbered"/>
    <dgm:cxn modelId="{D606097E-BCCA-4BD6-BD2B-242183F0200B}" type="presOf" srcId="{1BEAB1F5-7BB7-4667-9BC7-87533F35CEE3}" destId="{FBC76B04-3BE9-4E75-A701-845C439D3B6F}" srcOrd="0" destOrd="0" presId="urn:microsoft.com/office/officeart/2016/7/layout/LinearBlockProcessNumbered"/>
    <dgm:cxn modelId="{02A84284-199D-4D63-A349-07F61D37C7C9}" type="presOf" srcId="{32FD63F3-952C-483B-9B57-98EE354B4EA7}" destId="{741D0743-4C3D-4BFC-88C4-EB1D35219F53}" srcOrd="0" destOrd="0" presId="urn:microsoft.com/office/officeart/2016/7/layout/LinearBlockProcessNumbered"/>
    <dgm:cxn modelId="{2AD26DAA-B799-4374-9112-1E4A29D07B3A}" type="presOf" srcId="{08DB9C02-BFCA-46A4-BB98-94E12CE3C7A6}" destId="{C1699662-2613-43E3-9B99-0F301AF66E2C}" srcOrd="0" destOrd="0" presId="urn:microsoft.com/office/officeart/2016/7/layout/LinearBlockProcessNumbered"/>
    <dgm:cxn modelId="{A40293AF-159D-4DC1-A612-4EBBCAFC27DA}" type="presOf" srcId="{BD08B208-E4A3-4878-B5E5-D260BD11E818}" destId="{CBE36D03-1EAB-408D-BAE3-E78AFEA2F41B}" srcOrd="0" destOrd="0" presId="urn:microsoft.com/office/officeart/2016/7/layout/LinearBlockProcessNumbered"/>
    <dgm:cxn modelId="{222FB0B7-3110-41D0-8E68-8BFD67C1E44E}" type="presOf" srcId="{32FD63F3-952C-483B-9B57-98EE354B4EA7}" destId="{9D8052C7-31B8-45CA-A49E-FFECFD41284C}" srcOrd="1" destOrd="0" presId="urn:microsoft.com/office/officeart/2016/7/layout/LinearBlockProcessNumbered"/>
    <dgm:cxn modelId="{D8F9E4BA-5762-40C5-AE19-F05EF65D2757}" type="presOf" srcId="{2ECE1146-5F80-450B-A34D-9E6677BDA2F0}" destId="{F291B0EB-A6C6-4DEA-926A-F3B53DEE443B}" srcOrd="0" destOrd="0" presId="urn:microsoft.com/office/officeart/2016/7/layout/LinearBlockProcessNumbered"/>
    <dgm:cxn modelId="{9622A1DF-B1D2-47F0-98FF-0C57C0D07809}" type="presOf" srcId="{B5EE44B9-561C-4C24-833F-68209E0FE7CD}" destId="{5113132F-F98C-4F61-99A9-4B196C5E76DD}" srcOrd="0" destOrd="1" presId="urn:microsoft.com/office/officeart/2016/7/layout/LinearBlockProcessNumbered"/>
    <dgm:cxn modelId="{B4ACFADF-F918-4258-8196-4CFA88DB6637}" srcId="{08DB9C02-BFCA-46A4-BB98-94E12CE3C7A6}" destId="{B4366EF2-4676-4359-8D87-83D542C0FB29}" srcOrd="1" destOrd="0" parTransId="{BD65DF94-8DFA-4486-8FC7-431D1B78763C}" sibTransId="{2ECE1146-5F80-450B-A34D-9E6677BDA2F0}"/>
    <dgm:cxn modelId="{4D205EE3-119A-4A45-B6F5-4B3F367EAE3F}" type="presOf" srcId="{4971E9AE-6C0D-411E-BBDA-067DF3A0997D}" destId="{4868C27D-B855-4711-B69D-6CA143F3C63F}" srcOrd="0" destOrd="0" presId="urn:microsoft.com/office/officeart/2016/7/layout/LinearBlockProcessNumbered"/>
    <dgm:cxn modelId="{8446A3F4-C4EE-4974-BF9C-6559AC56CC4C}" srcId="{08DB9C02-BFCA-46A4-BB98-94E12CE3C7A6}" destId="{BD08B208-E4A3-4878-B5E5-D260BD11E818}" srcOrd="2" destOrd="0" parTransId="{3863AC4F-9A4B-48AB-A2A7-64658378A97D}" sibTransId="{A7A6DE27-7F48-41B5-A98A-38AFF629A68E}"/>
    <dgm:cxn modelId="{2F8BE5C3-D019-4186-931B-914379E6BA23}" type="presParOf" srcId="{C1699662-2613-43E3-9B99-0F301AF66E2C}" destId="{05D719D2-82BD-4CDD-AA8D-4CB7BF96818F}" srcOrd="0" destOrd="0" presId="urn:microsoft.com/office/officeart/2016/7/layout/LinearBlockProcessNumbered"/>
    <dgm:cxn modelId="{B289535A-34B7-4011-B1F1-89E760F48BB3}" type="presParOf" srcId="{05D719D2-82BD-4CDD-AA8D-4CB7BF96818F}" destId="{4868C27D-B855-4711-B69D-6CA143F3C63F}" srcOrd="0" destOrd="0" presId="urn:microsoft.com/office/officeart/2016/7/layout/LinearBlockProcessNumbered"/>
    <dgm:cxn modelId="{CFC382C1-3474-4C01-AC76-6960C0F6DAF0}" type="presParOf" srcId="{05D719D2-82BD-4CDD-AA8D-4CB7BF96818F}" destId="{27FD54EE-1FE0-4804-A338-C55E127DF09D}" srcOrd="1" destOrd="0" presId="urn:microsoft.com/office/officeart/2016/7/layout/LinearBlockProcessNumbered"/>
    <dgm:cxn modelId="{EFD76275-241C-4B0B-BA1A-474A77391E4D}" type="presParOf" srcId="{05D719D2-82BD-4CDD-AA8D-4CB7BF96818F}" destId="{5113132F-F98C-4F61-99A9-4B196C5E76DD}" srcOrd="2" destOrd="0" presId="urn:microsoft.com/office/officeart/2016/7/layout/LinearBlockProcessNumbered"/>
    <dgm:cxn modelId="{A6911198-8ED9-4CC1-B4E4-569D6A27D4B1}" type="presParOf" srcId="{C1699662-2613-43E3-9B99-0F301AF66E2C}" destId="{8CEA4022-5653-4769-8DFD-81D7685281D2}" srcOrd="1" destOrd="0" presId="urn:microsoft.com/office/officeart/2016/7/layout/LinearBlockProcessNumbered"/>
    <dgm:cxn modelId="{024F7458-6A50-4DDC-8414-D1B9BD096CE0}" type="presParOf" srcId="{C1699662-2613-43E3-9B99-0F301AF66E2C}" destId="{7DCC2DC9-99BB-4CE1-9575-71D1AC485230}" srcOrd="2" destOrd="0" presId="urn:microsoft.com/office/officeart/2016/7/layout/LinearBlockProcessNumbered"/>
    <dgm:cxn modelId="{71F08D44-A023-4E34-8182-6F70396C9780}" type="presParOf" srcId="{7DCC2DC9-99BB-4CE1-9575-71D1AC485230}" destId="{F6FBBFBC-D426-47CF-A9D6-B1E7C38E6708}" srcOrd="0" destOrd="0" presId="urn:microsoft.com/office/officeart/2016/7/layout/LinearBlockProcessNumbered"/>
    <dgm:cxn modelId="{50C29008-3696-45F5-85F0-813C8CF92CC7}" type="presParOf" srcId="{7DCC2DC9-99BB-4CE1-9575-71D1AC485230}" destId="{F291B0EB-A6C6-4DEA-926A-F3B53DEE443B}" srcOrd="1" destOrd="0" presId="urn:microsoft.com/office/officeart/2016/7/layout/LinearBlockProcessNumbered"/>
    <dgm:cxn modelId="{D48E893E-70C8-4C0B-B092-ADF2ACE5AB63}" type="presParOf" srcId="{7DCC2DC9-99BB-4CE1-9575-71D1AC485230}" destId="{6271AEF2-1C8A-44A0-93B9-65C57660294C}" srcOrd="2" destOrd="0" presId="urn:microsoft.com/office/officeart/2016/7/layout/LinearBlockProcessNumbered"/>
    <dgm:cxn modelId="{BD174560-6E33-4354-A745-6931F3B93F58}" type="presParOf" srcId="{C1699662-2613-43E3-9B99-0F301AF66E2C}" destId="{89573A44-FD50-4934-9A12-67FFD1390BC8}" srcOrd="3" destOrd="0" presId="urn:microsoft.com/office/officeart/2016/7/layout/LinearBlockProcessNumbered"/>
    <dgm:cxn modelId="{D0819190-3591-48BD-82FC-DC596F3123D0}" type="presParOf" srcId="{C1699662-2613-43E3-9B99-0F301AF66E2C}" destId="{77A169C4-DE1B-4F1D-9F1B-03A67916D9D1}" srcOrd="4" destOrd="0" presId="urn:microsoft.com/office/officeart/2016/7/layout/LinearBlockProcessNumbered"/>
    <dgm:cxn modelId="{77F8C99F-D794-4607-8C08-CD3BE23F7DA3}" type="presParOf" srcId="{77A169C4-DE1B-4F1D-9F1B-03A67916D9D1}" destId="{CBE36D03-1EAB-408D-BAE3-E78AFEA2F41B}" srcOrd="0" destOrd="0" presId="urn:microsoft.com/office/officeart/2016/7/layout/LinearBlockProcessNumbered"/>
    <dgm:cxn modelId="{C42BE83B-ADD5-4BE8-8311-7B1705813F25}" type="presParOf" srcId="{77A169C4-DE1B-4F1D-9F1B-03A67916D9D1}" destId="{488F0D1E-F2E1-4F71-854A-E743EF2E54EF}" srcOrd="1" destOrd="0" presId="urn:microsoft.com/office/officeart/2016/7/layout/LinearBlockProcessNumbered"/>
    <dgm:cxn modelId="{56553A5D-C7CF-4B9A-8CA1-DB524A5FC9F9}" type="presParOf" srcId="{77A169C4-DE1B-4F1D-9F1B-03A67916D9D1}" destId="{4A3C7712-3344-4CE7-BC26-C7467E000BE5}" srcOrd="2" destOrd="0" presId="urn:microsoft.com/office/officeart/2016/7/layout/LinearBlockProcessNumbered"/>
    <dgm:cxn modelId="{03D00977-9184-4D73-9875-654064B80ECF}" type="presParOf" srcId="{C1699662-2613-43E3-9B99-0F301AF66E2C}" destId="{84BDBC59-F148-4EDF-9B92-5D06F911B563}" srcOrd="5" destOrd="0" presId="urn:microsoft.com/office/officeart/2016/7/layout/LinearBlockProcessNumbered"/>
    <dgm:cxn modelId="{E3CBD94A-2B97-4DF9-990A-5B4F832BA370}" type="presParOf" srcId="{C1699662-2613-43E3-9B99-0F301AF66E2C}" destId="{A0564200-40D5-445E-B586-7BF3D6850CF6}" srcOrd="6" destOrd="0" presId="urn:microsoft.com/office/officeart/2016/7/layout/LinearBlockProcessNumbered"/>
    <dgm:cxn modelId="{BF59EBB3-4BE5-40D8-9A07-E2E6B93DBD82}" type="presParOf" srcId="{A0564200-40D5-445E-B586-7BF3D6850CF6}" destId="{741D0743-4C3D-4BFC-88C4-EB1D35219F53}" srcOrd="0" destOrd="0" presId="urn:microsoft.com/office/officeart/2016/7/layout/LinearBlockProcessNumbered"/>
    <dgm:cxn modelId="{EF6BCEB7-6157-4679-B4FE-80F6813E11AB}" type="presParOf" srcId="{A0564200-40D5-445E-B586-7BF3D6850CF6}" destId="{FBC76B04-3BE9-4E75-A701-845C439D3B6F}" srcOrd="1" destOrd="0" presId="urn:microsoft.com/office/officeart/2016/7/layout/LinearBlockProcessNumbered"/>
    <dgm:cxn modelId="{AB98F846-B93B-4FCF-B03F-246ACB61A606}" type="presParOf" srcId="{A0564200-40D5-445E-B586-7BF3D6850CF6}" destId="{9D8052C7-31B8-45CA-A49E-FFECFD41284C}"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3EFFAD-FBD5-410A-8C8D-505A32820BB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534A1D2-0A84-498D-BA30-8CE1924EC5EF}">
      <dgm:prSet/>
      <dgm:spPr/>
      <dgm:t>
        <a:bodyPr/>
        <a:lstStyle/>
        <a:p>
          <a:pPr>
            <a:lnSpc>
              <a:spcPct val="100000"/>
            </a:lnSpc>
          </a:pPr>
          <a:r>
            <a:rPr lang="en-GB" b="1"/>
            <a:t>App</a:t>
          </a:r>
          <a:r>
            <a:rPr lang="en-GB"/>
            <a:t>: Baby Buddy, pregnancy &amp; parenting app used by target users </a:t>
          </a:r>
          <a:endParaRPr lang="en-US" b="1"/>
        </a:p>
      </dgm:t>
    </dgm:pt>
    <dgm:pt modelId="{8A1ED257-B300-4859-87FD-E39E498B18E9}" type="parTrans" cxnId="{CAAA9BEF-5071-41F6-92D8-365FE43B8044}">
      <dgm:prSet/>
      <dgm:spPr/>
      <dgm:t>
        <a:bodyPr/>
        <a:lstStyle/>
        <a:p>
          <a:endParaRPr lang="en-US">
            <a:solidFill>
              <a:schemeClr val="bg1"/>
            </a:solidFill>
          </a:endParaRPr>
        </a:p>
      </dgm:t>
    </dgm:pt>
    <dgm:pt modelId="{FA2459ED-FB4D-407A-9298-BF9D1E6A1950}" type="sibTrans" cxnId="{CAAA9BEF-5071-41F6-92D8-365FE43B8044}">
      <dgm:prSet/>
      <dgm:spPr/>
      <dgm:t>
        <a:bodyPr/>
        <a:lstStyle/>
        <a:p>
          <a:endParaRPr lang="en-US">
            <a:solidFill>
              <a:schemeClr val="bg1"/>
            </a:solidFill>
          </a:endParaRPr>
        </a:p>
      </dgm:t>
    </dgm:pt>
    <dgm:pt modelId="{96EF98EA-918A-4407-863D-6E4695546450}">
      <dgm:prSet/>
      <dgm:spPr/>
      <dgm:t>
        <a:bodyPr/>
        <a:lstStyle/>
        <a:p>
          <a:pPr>
            <a:lnSpc>
              <a:spcPct val="100000"/>
            </a:lnSpc>
          </a:pPr>
          <a:r>
            <a:rPr lang="en-GB" b="1"/>
            <a:t>Approach</a:t>
          </a:r>
          <a:r>
            <a:rPr lang="en-GB"/>
            <a:t>: adapt existing evidence-based </a:t>
          </a:r>
          <a:r>
            <a:rPr lang="en-GB" b="0"/>
            <a:t>behaviour change interventions using behavioural science</a:t>
          </a:r>
          <a:endParaRPr lang="en-US" b="0"/>
        </a:p>
      </dgm:t>
    </dgm:pt>
    <dgm:pt modelId="{F511B23F-ED87-4F83-B81E-44E0E98450E4}" type="parTrans" cxnId="{F90A2419-0619-4A5C-9DCA-6440FB30EB8B}">
      <dgm:prSet/>
      <dgm:spPr/>
      <dgm:t>
        <a:bodyPr/>
        <a:lstStyle/>
        <a:p>
          <a:endParaRPr lang="en-US">
            <a:solidFill>
              <a:schemeClr val="bg1"/>
            </a:solidFill>
          </a:endParaRPr>
        </a:p>
      </dgm:t>
    </dgm:pt>
    <dgm:pt modelId="{311929D3-1BD3-4DCE-83E7-BB762A30A57C}" type="sibTrans" cxnId="{F90A2419-0619-4A5C-9DCA-6440FB30EB8B}">
      <dgm:prSet/>
      <dgm:spPr/>
      <dgm:t>
        <a:bodyPr/>
        <a:lstStyle/>
        <a:p>
          <a:endParaRPr lang="en-US">
            <a:solidFill>
              <a:schemeClr val="bg1"/>
            </a:solidFill>
          </a:endParaRPr>
        </a:p>
      </dgm:t>
    </dgm:pt>
    <dgm:pt modelId="{F856B76A-F8FB-4321-8306-734F46BD1978}">
      <dgm:prSet/>
      <dgm:spPr/>
      <dgm:t>
        <a:bodyPr/>
        <a:lstStyle/>
        <a:p>
          <a:pPr>
            <a:lnSpc>
              <a:spcPct val="100000"/>
            </a:lnSpc>
          </a:pPr>
          <a:r>
            <a:rPr lang="en-US" b="1"/>
            <a:t>Aim: </a:t>
          </a:r>
          <a:r>
            <a:rPr lang="en-US"/>
            <a:t>develop prototype for an app which supports parents in using best practices when formula-feeding, to reduce overfeeding and prevent rapid weight gain</a:t>
          </a:r>
          <a:endParaRPr lang="en-US" b="1"/>
        </a:p>
      </dgm:t>
    </dgm:pt>
    <dgm:pt modelId="{610DF0D9-59DF-4E4B-B61D-BB45A546FDE2}" type="parTrans" cxnId="{5E6C1C59-57DB-41B7-A23B-DABF73B95A90}">
      <dgm:prSet/>
      <dgm:spPr/>
      <dgm:t>
        <a:bodyPr/>
        <a:lstStyle/>
        <a:p>
          <a:endParaRPr lang="en-GB">
            <a:solidFill>
              <a:schemeClr val="bg1"/>
            </a:solidFill>
          </a:endParaRPr>
        </a:p>
      </dgm:t>
    </dgm:pt>
    <dgm:pt modelId="{F3F7A828-2B3C-4C3D-AB0A-0C59600365BB}" type="sibTrans" cxnId="{5E6C1C59-57DB-41B7-A23B-DABF73B95A90}">
      <dgm:prSet/>
      <dgm:spPr/>
      <dgm:t>
        <a:bodyPr/>
        <a:lstStyle/>
        <a:p>
          <a:endParaRPr lang="en-GB">
            <a:solidFill>
              <a:schemeClr val="bg1"/>
            </a:solidFill>
          </a:endParaRPr>
        </a:p>
      </dgm:t>
    </dgm:pt>
    <dgm:pt modelId="{E13812D9-B2B1-41EC-BA72-AB66B907BAF7}">
      <dgm:prSet/>
      <dgm:spPr/>
      <dgm:t>
        <a:bodyPr/>
        <a:lstStyle/>
        <a:p>
          <a:pPr>
            <a:lnSpc>
              <a:spcPct val="100000"/>
            </a:lnSpc>
          </a:pPr>
          <a:r>
            <a:rPr lang="en-US" b="1"/>
            <a:t>Target users: </a:t>
          </a:r>
          <a:r>
            <a:rPr lang="en-US" b="0"/>
            <a:t>parents/caregivers from disadvantaged backgrounds who are using formula to feed their babies</a:t>
          </a:r>
        </a:p>
      </dgm:t>
    </dgm:pt>
    <dgm:pt modelId="{5F319EC7-CEBF-4076-8388-1CCDC03C7EA6}" type="parTrans" cxnId="{10F71C1E-BE0B-4E58-A686-AF57E52A2601}">
      <dgm:prSet/>
      <dgm:spPr/>
      <dgm:t>
        <a:bodyPr/>
        <a:lstStyle/>
        <a:p>
          <a:endParaRPr lang="en-GB">
            <a:solidFill>
              <a:schemeClr val="bg1"/>
            </a:solidFill>
          </a:endParaRPr>
        </a:p>
      </dgm:t>
    </dgm:pt>
    <dgm:pt modelId="{DDB09455-A636-4574-BEB2-0157EEBF1F07}" type="sibTrans" cxnId="{10F71C1E-BE0B-4E58-A686-AF57E52A2601}">
      <dgm:prSet/>
      <dgm:spPr/>
      <dgm:t>
        <a:bodyPr/>
        <a:lstStyle/>
        <a:p>
          <a:endParaRPr lang="en-GB">
            <a:solidFill>
              <a:schemeClr val="bg1"/>
            </a:solidFill>
          </a:endParaRPr>
        </a:p>
      </dgm:t>
    </dgm:pt>
    <dgm:pt modelId="{7B60BAE9-AF28-4DFD-B874-6ABCC1DA04A4}" type="pres">
      <dgm:prSet presAssocID="{3E3EFFAD-FBD5-410A-8C8D-505A32820BBD}" presName="root" presStyleCnt="0">
        <dgm:presLayoutVars>
          <dgm:dir/>
          <dgm:resizeHandles val="exact"/>
        </dgm:presLayoutVars>
      </dgm:prSet>
      <dgm:spPr/>
    </dgm:pt>
    <dgm:pt modelId="{AC50ABB2-5F2A-4A14-A0F1-60D8F599073E}" type="pres">
      <dgm:prSet presAssocID="{F856B76A-F8FB-4321-8306-734F46BD1978}" presName="compNode" presStyleCnt="0"/>
      <dgm:spPr/>
    </dgm:pt>
    <dgm:pt modelId="{10E4E59A-3A7E-4BAB-A162-E62F2CC4226F}" type="pres">
      <dgm:prSet presAssocID="{F856B76A-F8FB-4321-8306-734F46BD1978}" presName="bgRect" presStyleLbl="bgShp" presStyleIdx="0" presStyleCnt="4"/>
      <dgm:spPr/>
    </dgm:pt>
    <dgm:pt modelId="{22136CE4-1B29-45E6-8EF8-949AE0B27500}" type="pres">
      <dgm:prSet presAssocID="{F856B76A-F8FB-4321-8306-734F46BD197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mart Phone with solid fill"/>
        </a:ext>
      </dgm:extLst>
    </dgm:pt>
    <dgm:pt modelId="{6BDF9D4E-848B-4DCE-BEBE-1193B0116637}" type="pres">
      <dgm:prSet presAssocID="{F856B76A-F8FB-4321-8306-734F46BD1978}" presName="spaceRect" presStyleCnt="0"/>
      <dgm:spPr/>
    </dgm:pt>
    <dgm:pt modelId="{FE9ECDE3-4ACF-4A98-9F08-445F764DC8D9}" type="pres">
      <dgm:prSet presAssocID="{F856B76A-F8FB-4321-8306-734F46BD1978}" presName="parTx" presStyleLbl="revTx" presStyleIdx="0" presStyleCnt="4">
        <dgm:presLayoutVars>
          <dgm:chMax val="0"/>
          <dgm:chPref val="0"/>
        </dgm:presLayoutVars>
      </dgm:prSet>
      <dgm:spPr/>
    </dgm:pt>
    <dgm:pt modelId="{72EC89DD-45B5-4BA0-82B7-4D2D893633A5}" type="pres">
      <dgm:prSet presAssocID="{F3F7A828-2B3C-4C3D-AB0A-0C59600365BB}" presName="sibTrans" presStyleCnt="0"/>
      <dgm:spPr/>
    </dgm:pt>
    <dgm:pt modelId="{50331906-A7F6-4D56-88E3-09D2359C01C7}" type="pres">
      <dgm:prSet presAssocID="{E13812D9-B2B1-41EC-BA72-AB66B907BAF7}" presName="compNode" presStyleCnt="0"/>
      <dgm:spPr/>
    </dgm:pt>
    <dgm:pt modelId="{854831CE-5421-4322-923F-F44939F83F76}" type="pres">
      <dgm:prSet presAssocID="{E13812D9-B2B1-41EC-BA72-AB66B907BAF7}" presName="bgRect" presStyleLbl="bgShp" presStyleIdx="1" presStyleCnt="4"/>
      <dgm:spPr/>
    </dgm:pt>
    <dgm:pt modelId="{CC2CEC2A-4F0E-4BAC-A8F4-32147C5F9279}" type="pres">
      <dgm:prSet presAssocID="{E13812D9-B2B1-41EC-BA72-AB66B907BAF7}"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arget Audience with solid fill"/>
        </a:ext>
      </dgm:extLst>
    </dgm:pt>
    <dgm:pt modelId="{22FE727F-5577-413D-AFC3-63CC674FD5F0}" type="pres">
      <dgm:prSet presAssocID="{E13812D9-B2B1-41EC-BA72-AB66B907BAF7}" presName="spaceRect" presStyleCnt="0"/>
      <dgm:spPr/>
    </dgm:pt>
    <dgm:pt modelId="{664D2602-6C23-45F9-B266-F32512101A2D}" type="pres">
      <dgm:prSet presAssocID="{E13812D9-B2B1-41EC-BA72-AB66B907BAF7}" presName="parTx" presStyleLbl="revTx" presStyleIdx="1" presStyleCnt="4">
        <dgm:presLayoutVars>
          <dgm:chMax val="0"/>
          <dgm:chPref val="0"/>
        </dgm:presLayoutVars>
      </dgm:prSet>
      <dgm:spPr/>
    </dgm:pt>
    <dgm:pt modelId="{34FD2F47-8D46-456E-83EF-E13B0E9E6613}" type="pres">
      <dgm:prSet presAssocID="{DDB09455-A636-4574-BEB2-0157EEBF1F07}" presName="sibTrans" presStyleCnt="0"/>
      <dgm:spPr/>
    </dgm:pt>
    <dgm:pt modelId="{B8B4737F-AC00-430C-97A8-14D409001CC8}" type="pres">
      <dgm:prSet presAssocID="{B534A1D2-0A84-498D-BA30-8CE1924EC5EF}" presName="compNode" presStyleCnt="0"/>
      <dgm:spPr/>
    </dgm:pt>
    <dgm:pt modelId="{7753713C-5964-4606-A073-39ABE868AFF4}" type="pres">
      <dgm:prSet presAssocID="{B534A1D2-0A84-498D-BA30-8CE1924EC5EF}" presName="bgRect" presStyleLbl="bgShp" presStyleIdx="2" presStyleCnt="4"/>
      <dgm:spPr/>
    </dgm:pt>
    <dgm:pt modelId="{1A9DE5EE-9D70-4D92-BFB8-02CF0C131E65}" type="pres">
      <dgm:prSet presAssocID="{B534A1D2-0A84-498D-BA30-8CE1924EC5E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wnload"/>
        </a:ext>
      </dgm:extLst>
    </dgm:pt>
    <dgm:pt modelId="{C796481A-D4DA-4523-91EF-6842782A5A60}" type="pres">
      <dgm:prSet presAssocID="{B534A1D2-0A84-498D-BA30-8CE1924EC5EF}" presName="spaceRect" presStyleCnt="0"/>
      <dgm:spPr/>
    </dgm:pt>
    <dgm:pt modelId="{71846C14-6790-4796-BB60-EF0A5F1B22FA}" type="pres">
      <dgm:prSet presAssocID="{B534A1D2-0A84-498D-BA30-8CE1924EC5EF}" presName="parTx" presStyleLbl="revTx" presStyleIdx="2" presStyleCnt="4">
        <dgm:presLayoutVars>
          <dgm:chMax val="0"/>
          <dgm:chPref val="0"/>
        </dgm:presLayoutVars>
      </dgm:prSet>
      <dgm:spPr/>
    </dgm:pt>
    <dgm:pt modelId="{49013D85-D460-4E54-AE95-AB4FF13983EE}" type="pres">
      <dgm:prSet presAssocID="{FA2459ED-FB4D-407A-9298-BF9D1E6A1950}" presName="sibTrans" presStyleCnt="0"/>
      <dgm:spPr/>
    </dgm:pt>
    <dgm:pt modelId="{247EB8C9-5CD0-4B4D-BD81-7FA743E02BAE}" type="pres">
      <dgm:prSet presAssocID="{96EF98EA-918A-4407-863D-6E4695546450}" presName="compNode" presStyleCnt="0"/>
      <dgm:spPr/>
    </dgm:pt>
    <dgm:pt modelId="{1A6B30A3-EABB-4B37-9681-BBA44244B1F6}" type="pres">
      <dgm:prSet presAssocID="{96EF98EA-918A-4407-863D-6E4695546450}" presName="bgRect" presStyleLbl="bgShp" presStyleIdx="3" presStyleCnt="4"/>
      <dgm:spPr/>
    </dgm:pt>
    <dgm:pt modelId="{B185A10B-1C5D-4EAD-B278-4152FE61B224}" type="pres">
      <dgm:prSet presAssocID="{96EF98EA-918A-4407-863D-6E469554645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ustomer Review"/>
        </a:ext>
      </dgm:extLst>
    </dgm:pt>
    <dgm:pt modelId="{31CF490D-5027-4226-8920-209E1ABB1154}" type="pres">
      <dgm:prSet presAssocID="{96EF98EA-918A-4407-863D-6E4695546450}" presName="spaceRect" presStyleCnt="0"/>
      <dgm:spPr/>
    </dgm:pt>
    <dgm:pt modelId="{202A96A4-2BF5-4B3A-A6D0-C8EE734B2BCC}" type="pres">
      <dgm:prSet presAssocID="{96EF98EA-918A-4407-863D-6E4695546450}" presName="parTx" presStyleLbl="revTx" presStyleIdx="3" presStyleCnt="4">
        <dgm:presLayoutVars>
          <dgm:chMax val="0"/>
          <dgm:chPref val="0"/>
        </dgm:presLayoutVars>
      </dgm:prSet>
      <dgm:spPr/>
    </dgm:pt>
  </dgm:ptLst>
  <dgm:cxnLst>
    <dgm:cxn modelId="{F90A2419-0619-4A5C-9DCA-6440FB30EB8B}" srcId="{3E3EFFAD-FBD5-410A-8C8D-505A32820BBD}" destId="{96EF98EA-918A-4407-863D-6E4695546450}" srcOrd="3" destOrd="0" parTransId="{F511B23F-ED87-4F83-B81E-44E0E98450E4}" sibTransId="{311929D3-1BD3-4DCE-83E7-BB762A30A57C}"/>
    <dgm:cxn modelId="{10F71C1E-BE0B-4E58-A686-AF57E52A2601}" srcId="{3E3EFFAD-FBD5-410A-8C8D-505A32820BBD}" destId="{E13812D9-B2B1-41EC-BA72-AB66B907BAF7}" srcOrd="1" destOrd="0" parTransId="{5F319EC7-CEBF-4076-8388-1CCDC03C7EA6}" sibTransId="{DDB09455-A636-4574-BEB2-0157EEBF1F07}"/>
    <dgm:cxn modelId="{BFCB8423-99E7-43C8-8A7B-532E7F2E4C11}" type="presOf" srcId="{96EF98EA-918A-4407-863D-6E4695546450}" destId="{202A96A4-2BF5-4B3A-A6D0-C8EE734B2BCC}" srcOrd="0" destOrd="0" presId="urn:microsoft.com/office/officeart/2018/2/layout/IconVerticalSolidList"/>
    <dgm:cxn modelId="{16E2A736-353B-4E8E-B1E9-CEA76FB66BCA}" type="presOf" srcId="{3E3EFFAD-FBD5-410A-8C8D-505A32820BBD}" destId="{7B60BAE9-AF28-4DFD-B874-6ABCC1DA04A4}" srcOrd="0" destOrd="0" presId="urn:microsoft.com/office/officeart/2018/2/layout/IconVerticalSolidList"/>
    <dgm:cxn modelId="{CEC2F169-6223-40BF-A2DE-4ED060473551}" type="presOf" srcId="{B534A1D2-0A84-498D-BA30-8CE1924EC5EF}" destId="{71846C14-6790-4796-BB60-EF0A5F1B22FA}" srcOrd="0" destOrd="0" presId="urn:microsoft.com/office/officeart/2018/2/layout/IconVerticalSolidList"/>
    <dgm:cxn modelId="{5E6C1C59-57DB-41B7-A23B-DABF73B95A90}" srcId="{3E3EFFAD-FBD5-410A-8C8D-505A32820BBD}" destId="{F856B76A-F8FB-4321-8306-734F46BD1978}" srcOrd="0" destOrd="0" parTransId="{610DF0D9-59DF-4E4B-B61D-BB45A546FDE2}" sibTransId="{F3F7A828-2B3C-4C3D-AB0A-0C59600365BB}"/>
    <dgm:cxn modelId="{9419BFB1-C90A-4BD3-9E51-361C913D505C}" type="presOf" srcId="{E13812D9-B2B1-41EC-BA72-AB66B907BAF7}" destId="{664D2602-6C23-45F9-B266-F32512101A2D}" srcOrd="0" destOrd="0" presId="urn:microsoft.com/office/officeart/2018/2/layout/IconVerticalSolidList"/>
    <dgm:cxn modelId="{CAAA9BEF-5071-41F6-92D8-365FE43B8044}" srcId="{3E3EFFAD-FBD5-410A-8C8D-505A32820BBD}" destId="{B534A1D2-0A84-498D-BA30-8CE1924EC5EF}" srcOrd="2" destOrd="0" parTransId="{8A1ED257-B300-4859-87FD-E39E498B18E9}" sibTransId="{FA2459ED-FB4D-407A-9298-BF9D1E6A1950}"/>
    <dgm:cxn modelId="{FBAD7AFD-689C-4D74-9718-BF2FF4A7C785}" type="presOf" srcId="{F856B76A-F8FB-4321-8306-734F46BD1978}" destId="{FE9ECDE3-4ACF-4A98-9F08-445F764DC8D9}" srcOrd="0" destOrd="0" presId="urn:microsoft.com/office/officeart/2018/2/layout/IconVerticalSolidList"/>
    <dgm:cxn modelId="{0A2BFBD5-9429-428D-8DBA-5317E21B4A31}" type="presParOf" srcId="{7B60BAE9-AF28-4DFD-B874-6ABCC1DA04A4}" destId="{AC50ABB2-5F2A-4A14-A0F1-60D8F599073E}" srcOrd="0" destOrd="0" presId="urn:microsoft.com/office/officeart/2018/2/layout/IconVerticalSolidList"/>
    <dgm:cxn modelId="{A8D49644-6074-4DB4-8B4C-A77427B3DFAF}" type="presParOf" srcId="{AC50ABB2-5F2A-4A14-A0F1-60D8F599073E}" destId="{10E4E59A-3A7E-4BAB-A162-E62F2CC4226F}" srcOrd="0" destOrd="0" presId="urn:microsoft.com/office/officeart/2018/2/layout/IconVerticalSolidList"/>
    <dgm:cxn modelId="{09FF8C0C-F41F-4159-AE54-4C68FF632BBC}" type="presParOf" srcId="{AC50ABB2-5F2A-4A14-A0F1-60D8F599073E}" destId="{22136CE4-1B29-45E6-8EF8-949AE0B27500}" srcOrd="1" destOrd="0" presId="urn:microsoft.com/office/officeart/2018/2/layout/IconVerticalSolidList"/>
    <dgm:cxn modelId="{11B560D9-9487-4CF2-93ED-A8EDBE79B6CB}" type="presParOf" srcId="{AC50ABB2-5F2A-4A14-A0F1-60D8F599073E}" destId="{6BDF9D4E-848B-4DCE-BEBE-1193B0116637}" srcOrd="2" destOrd="0" presId="urn:microsoft.com/office/officeart/2018/2/layout/IconVerticalSolidList"/>
    <dgm:cxn modelId="{54298643-F41B-48A6-AB74-105EC1A9DECB}" type="presParOf" srcId="{AC50ABB2-5F2A-4A14-A0F1-60D8F599073E}" destId="{FE9ECDE3-4ACF-4A98-9F08-445F764DC8D9}" srcOrd="3" destOrd="0" presId="urn:microsoft.com/office/officeart/2018/2/layout/IconVerticalSolidList"/>
    <dgm:cxn modelId="{4558B475-15F3-40D8-92F1-254A9875C850}" type="presParOf" srcId="{7B60BAE9-AF28-4DFD-B874-6ABCC1DA04A4}" destId="{72EC89DD-45B5-4BA0-82B7-4D2D893633A5}" srcOrd="1" destOrd="0" presId="urn:microsoft.com/office/officeart/2018/2/layout/IconVerticalSolidList"/>
    <dgm:cxn modelId="{3A62CE75-7CD3-48E0-85B7-08C9C3C62D4E}" type="presParOf" srcId="{7B60BAE9-AF28-4DFD-B874-6ABCC1DA04A4}" destId="{50331906-A7F6-4D56-88E3-09D2359C01C7}" srcOrd="2" destOrd="0" presId="urn:microsoft.com/office/officeart/2018/2/layout/IconVerticalSolidList"/>
    <dgm:cxn modelId="{C686815C-0488-49D1-A63E-E44A1160E62D}" type="presParOf" srcId="{50331906-A7F6-4D56-88E3-09D2359C01C7}" destId="{854831CE-5421-4322-923F-F44939F83F76}" srcOrd="0" destOrd="0" presId="urn:microsoft.com/office/officeart/2018/2/layout/IconVerticalSolidList"/>
    <dgm:cxn modelId="{673F659E-DE6A-469C-B98E-AC80A6B529BE}" type="presParOf" srcId="{50331906-A7F6-4D56-88E3-09D2359C01C7}" destId="{CC2CEC2A-4F0E-4BAC-A8F4-32147C5F9279}" srcOrd="1" destOrd="0" presId="urn:microsoft.com/office/officeart/2018/2/layout/IconVerticalSolidList"/>
    <dgm:cxn modelId="{797C4E3C-0D28-46AC-8015-CF9DBB49903E}" type="presParOf" srcId="{50331906-A7F6-4D56-88E3-09D2359C01C7}" destId="{22FE727F-5577-413D-AFC3-63CC674FD5F0}" srcOrd="2" destOrd="0" presId="urn:microsoft.com/office/officeart/2018/2/layout/IconVerticalSolidList"/>
    <dgm:cxn modelId="{DCB779F1-5317-4EF1-B45A-1815EEB1DE26}" type="presParOf" srcId="{50331906-A7F6-4D56-88E3-09D2359C01C7}" destId="{664D2602-6C23-45F9-B266-F32512101A2D}" srcOrd="3" destOrd="0" presId="urn:microsoft.com/office/officeart/2018/2/layout/IconVerticalSolidList"/>
    <dgm:cxn modelId="{77B912A3-FA8E-4944-BC3B-20DE00FB0C94}" type="presParOf" srcId="{7B60BAE9-AF28-4DFD-B874-6ABCC1DA04A4}" destId="{34FD2F47-8D46-456E-83EF-E13B0E9E6613}" srcOrd="3" destOrd="0" presId="urn:microsoft.com/office/officeart/2018/2/layout/IconVerticalSolidList"/>
    <dgm:cxn modelId="{D14AD844-CC6F-4BC2-BAE0-D35743538A14}" type="presParOf" srcId="{7B60BAE9-AF28-4DFD-B874-6ABCC1DA04A4}" destId="{B8B4737F-AC00-430C-97A8-14D409001CC8}" srcOrd="4" destOrd="0" presId="urn:microsoft.com/office/officeart/2018/2/layout/IconVerticalSolidList"/>
    <dgm:cxn modelId="{06FD2592-7AA8-4ECC-9A9B-8A4EA51CCC70}" type="presParOf" srcId="{B8B4737F-AC00-430C-97A8-14D409001CC8}" destId="{7753713C-5964-4606-A073-39ABE868AFF4}" srcOrd="0" destOrd="0" presId="urn:microsoft.com/office/officeart/2018/2/layout/IconVerticalSolidList"/>
    <dgm:cxn modelId="{0EC780A2-0282-4CE2-B3DD-DC827D49536D}" type="presParOf" srcId="{B8B4737F-AC00-430C-97A8-14D409001CC8}" destId="{1A9DE5EE-9D70-4D92-BFB8-02CF0C131E65}" srcOrd="1" destOrd="0" presId="urn:microsoft.com/office/officeart/2018/2/layout/IconVerticalSolidList"/>
    <dgm:cxn modelId="{712CE1BE-A52F-453D-896C-D8F5E37E87FC}" type="presParOf" srcId="{B8B4737F-AC00-430C-97A8-14D409001CC8}" destId="{C796481A-D4DA-4523-91EF-6842782A5A60}" srcOrd="2" destOrd="0" presId="urn:microsoft.com/office/officeart/2018/2/layout/IconVerticalSolidList"/>
    <dgm:cxn modelId="{E52FCBA7-91E1-4DF8-BEE8-B5EE3FBCC1F1}" type="presParOf" srcId="{B8B4737F-AC00-430C-97A8-14D409001CC8}" destId="{71846C14-6790-4796-BB60-EF0A5F1B22FA}" srcOrd="3" destOrd="0" presId="urn:microsoft.com/office/officeart/2018/2/layout/IconVerticalSolidList"/>
    <dgm:cxn modelId="{F56201CA-CB5F-462F-9450-4107503FCEB1}" type="presParOf" srcId="{7B60BAE9-AF28-4DFD-B874-6ABCC1DA04A4}" destId="{49013D85-D460-4E54-AE95-AB4FF13983EE}" srcOrd="5" destOrd="0" presId="urn:microsoft.com/office/officeart/2018/2/layout/IconVerticalSolidList"/>
    <dgm:cxn modelId="{390AC4F2-53F8-470B-AF69-A37FECB6F98B}" type="presParOf" srcId="{7B60BAE9-AF28-4DFD-B874-6ABCC1DA04A4}" destId="{247EB8C9-5CD0-4B4D-BD81-7FA743E02BAE}" srcOrd="6" destOrd="0" presId="urn:microsoft.com/office/officeart/2018/2/layout/IconVerticalSolidList"/>
    <dgm:cxn modelId="{C6FAB3AF-FBC8-4A05-A741-6BB355DCEC2E}" type="presParOf" srcId="{247EB8C9-5CD0-4B4D-BD81-7FA743E02BAE}" destId="{1A6B30A3-EABB-4B37-9681-BBA44244B1F6}" srcOrd="0" destOrd="0" presId="urn:microsoft.com/office/officeart/2018/2/layout/IconVerticalSolidList"/>
    <dgm:cxn modelId="{0DC63663-D78B-428E-9C26-9E73FAAF4141}" type="presParOf" srcId="{247EB8C9-5CD0-4B4D-BD81-7FA743E02BAE}" destId="{B185A10B-1C5D-4EAD-B278-4152FE61B224}" srcOrd="1" destOrd="0" presId="urn:microsoft.com/office/officeart/2018/2/layout/IconVerticalSolidList"/>
    <dgm:cxn modelId="{CC714770-ED55-435A-BC7B-2797ADEBFD21}" type="presParOf" srcId="{247EB8C9-5CD0-4B4D-BD81-7FA743E02BAE}" destId="{31CF490D-5027-4226-8920-209E1ABB1154}" srcOrd="2" destOrd="0" presId="urn:microsoft.com/office/officeart/2018/2/layout/IconVerticalSolidList"/>
    <dgm:cxn modelId="{F1539CCD-0C94-41E0-A84C-EA7921B80772}" type="presParOf" srcId="{247EB8C9-5CD0-4B4D-BD81-7FA743E02BAE}" destId="{202A96A4-2BF5-4B3A-A6D0-C8EE734B2BC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2FB74C-320F-474B-8862-F7C750BA9B39}" type="doc">
      <dgm:prSet loTypeId="urn:microsoft.com/office/officeart/2018/2/layout/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56456DDC-3EE1-4041-B94F-080316D620B8}">
      <dgm:prSet custT="1"/>
      <dgm:spPr/>
      <dgm:t>
        <a:bodyPr/>
        <a:lstStyle/>
        <a:p>
          <a:pPr>
            <a:lnSpc>
              <a:spcPct val="100000"/>
            </a:lnSpc>
            <a:defRPr b="1"/>
          </a:pPr>
          <a:endParaRPr lang="en-US" sz="1800" b="0"/>
        </a:p>
      </dgm:t>
    </dgm:pt>
    <dgm:pt modelId="{C715C000-E5F2-4964-8A89-4E8BC93CDF8B}" type="parTrans" cxnId="{15BF6CD6-A3E9-43F1-98AA-A20C0EEC17A9}">
      <dgm:prSet/>
      <dgm:spPr/>
      <dgm:t>
        <a:bodyPr/>
        <a:lstStyle/>
        <a:p>
          <a:endParaRPr lang="en-GB"/>
        </a:p>
      </dgm:t>
    </dgm:pt>
    <dgm:pt modelId="{B384834E-F118-443A-B181-1CD5E7296D66}" type="sibTrans" cxnId="{15BF6CD6-A3E9-43F1-98AA-A20C0EEC17A9}">
      <dgm:prSet/>
      <dgm:spPr/>
      <dgm:t>
        <a:bodyPr/>
        <a:lstStyle/>
        <a:p>
          <a:endParaRPr lang="en-GB"/>
        </a:p>
      </dgm:t>
    </dgm:pt>
    <dgm:pt modelId="{5E190731-BC88-4B38-874B-08A2E3A2F98E}">
      <dgm:prSet custT="1"/>
      <dgm:spPr/>
      <dgm:t>
        <a:bodyPr/>
        <a:lstStyle/>
        <a:p>
          <a:pPr>
            <a:lnSpc>
              <a:spcPct val="100000"/>
            </a:lnSpc>
            <a:defRPr b="1"/>
          </a:pPr>
          <a:endParaRPr lang="en-US" sz="1800" b="0"/>
        </a:p>
      </dgm:t>
    </dgm:pt>
    <dgm:pt modelId="{454716F1-B9DB-4EB4-837D-F56F35530CC2}" type="parTrans" cxnId="{15396C98-9FAA-4D64-AC10-8C2A180632F7}">
      <dgm:prSet/>
      <dgm:spPr/>
      <dgm:t>
        <a:bodyPr/>
        <a:lstStyle/>
        <a:p>
          <a:endParaRPr lang="en-GB"/>
        </a:p>
      </dgm:t>
    </dgm:pt>
    <dgm:pt modelId="{4EED2E74-0F64-455F-9EF4-9EDEEDE4D25E}" type="sibTrans" cxnId="{15396C98-9FAA-4D64-AC10-8C2A180632F7}">
      <dgm:prSet/>
      <dgm:spPr/>
      <dgm:t>
        <a:bodyPr/>
        <a:lstStyle/>
        <a:p>
          <a:endParaRPr lang="en-GB"/>
        </a:p>
      </dgm:t>
    </dgm:pt>
    <dgm:pt modelId="{41F808A9-13F4-4223-9688-9C8DF6B5AD50}">
      <dgm:prSet custT="1"/>
      <dgm:spPr/>
      <dgm:t>
        <a:bodyPr/>
        <a:lstStyle/>
        <a:p>
          <a:pPr algn="ctr">
            <a:lnSpc>
              <a:spcPct val="100000"/>
            </a:lnSpc>
            <a:defRPr b="1"/>
          </a:pPr>
          <a:endParaRPr lang="en-US" sz="1800" b="0"/>
        </a:p>
      </dgm:t>
    </dgm:pt>
    <dgm:pt modelId="{0B5F99BA-AFDE-44B4-80F3-9E335B419F27}" type="sibTrans" cxnId="{1FDD0DD9-4CB2-44C9-911B-BC65E733AC0F}">
      <dgm:prSet/>
      <dgm:spPr/>
      <dgm:t>
        <a:bodyPr/>
        <a:lstStyle/>
        <a:p>
          <a:endParaRPr lang="en-GB"/>
        </a:p>
      </dgm:t>
    </dgm:pt>
    <dgm:pt modelId="{5C9A3158-E604-4DBA-AFF7-0234375A8DC4}" type="parTrans" cxnId="{1FDD0DD9-4CB2-44C9-911B-BC65E733AC0F}">
      <dgm:prSet/>
      <dgm:spPr/>
      <dgm:t>
        <a:bodyPr/>
        <a:lstStyle/>
        <a:p>
          <a:endParaRPr lang="en-GB"/>
        </a:p>
      </dgm:t>
    </dgm:pt>
    <dgm:pt modelId="{788D4C6C-44AB-4DD7-BC25-8D0FC1C8FC02}" type="pres">
      <dgm:prSet presAssocID="{3C2FB74C-320F-474B-8862-F7C750BA9B39}" presName="root" presStyleCnt="0">
        <dgm:presLayoutVars>
          <dgm:dir/>
          <dgm:resizeHandles val="exact"/>
        </dgm:presLayoutVars>
      </dgm:prSet>
      <dgm:spPr/>
    </dgm:pt>
    <dgm:pt modelId="{E7481A9B-78BC-4D6A-A34D-932AE252F86B}" type="pres">
      <dgm:prSet presAssocID="{41F808A9-13F4-4223-9688-9C8DF6B5AD50}" presName="compNode" presStyleCnt="0"/>
      <dgm:spPr/>
    </dgm:pt>
    <dgm:pt modelId="{5A2C7002-7058-4850-800C-66FE5521FED0}" type="pres">
      <dgm:prSet presAssocID="{41F808A9-13F4-4223-9688-9C8DF6B5AD50}" presName="iconRect" presStyleLbl="node1" presStyleIdx="0" presStyleCnt="3" custLinFactNeighborX="52060" custLinFactNeighborY="-43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1AA71945-F245-45F2-A220-6CE85D0398FF}" type="pres">
      <dgm:prSet presAssocID="{41F808A9-13F4-4223-9688-9C8DF6B5AD50}" presName="iconSpace" presStyleCnt="0"/>
      <dgm:spPr/>
    </dgm:pt>
    <dgm:pt modelId="{9A3592F5-C4CD-4B84-8E2C-618D46C007EC}" type="pres">
      <dgm:prSet presAssocID="{41F808A9-13F4-4223-9688-9C8DF6B5AD50}" presName="parTx" presStyleLbl="revTx" presStyleIdx="0" presStyleCnt="6" custLinFactNeighborX="-26014" custLinFactNeighborY="35328">
        <dgm:presLayoutVars>
          <dgm:chMax val="0"/>
          <dgm:chPref val="0"/>
        </dgm:presLayoutVars>
      </dgm:prSet>
      <dgm:spPr/>
    </dgm:pt>
    <dgm:pt modelId="{3CEE4C5A-3D59-439E-8824-A626CE7F34DE}" type="pres">
      <dgm:prSet presAssocID="{41F808A9-13F4-4223-9688-9C8DF6B5AD50}" presName="txSpace" presStyleCnt="0"/>
      <dgm:spPr/>
    </dgm:pt>
    <dgm:pt modelId="{95B48144-0D2E-44F0-AA23-3BA7945864C7}" type="pres">
      <dgm:prSet presAssocID="{41F808A9-13F4-4223-9688-9C8DF6B5AD50}" presName="desTx" presStyleLbl="revTx" presStyleIdx="1" presStyleCnt="6">
        <dgm:presLayoutVars/>
      </dgm:prSet>
      <dgm:spPr/>
    </dgm:pt>
    <dgm:pt modelId="{6F29FABE-ED9A-450F-A02A-ADA84B427E49}" type="pres">
      <dgm:prSet presAssocID="{0B5F99BA-AFDE-44B4-80F3-9E335B419F27}" presName="sibTrans" presStyleCnt="0"/>
      <dgm:spPr/>
    </dgm:pt>
    <dgm:pt modelId="{B69055DD-B82D-4EE1-9783-A1948860B689}" type="pres">
      <dgm:prSet presAssocID="{56456DDC-3EE1-4041-B94F-080316D620B8}" presName="compNode" presStyleCnt="0"/>
      <dgm:spPr/>
    </dgm:pt>
    <dgm:pt modelId="{54C36732-F028-4BD0-93AE-83F796A75EDB}" type="pres">
      <dgm:prSet presAssocID="{56456DDC-3EE1-4041-B94F-080316D620B8}" presName="iconRect" presStyleLbl="node1" presStyleIdx="1" presStyleCnt="3" custLinFactNeighborX="77968" custLinFactNeighborY="-609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12A2F367-BCBC-47B8-874C-8EFCE7F4F034}" type="pres">
      <dgm:prSet presAssocID="{56456DDC-3EE1-4041-B94F-080316D620B8}" presName="iconSpace" presStyleCnt="0"/>
      <dgm:spPr/>
    </dgm:pt>
    <dgm:pt modelId="{9816A768-CB8E-438E-9EA4-0C139963ACF6}" type="pres">
      <dgm:prSet presAssocID="{56456DDC-3EE1-4041-B94F-080316D620B8}" presName="parTx" presStyleLbl="revTx" presStyleIdx="2" presStyleCnt="6">
        <dgm:presLayoutVars>
          <dgm:chMax val="0"/>
          <dgm:chPref val="0"/>
        </dgm:presLayoutVars>
      </dgm:prSet>
      <dgm:spPr/>
    </dgm:pt>
    <dgm:pt modelId="{38F61B0F-73D5-4886-80A6-496DE5AFA5E2}" type="pres">
      <dgm:prSet presAssocID="{56456DDC-3EE1-4041-B94F-080316D620B8}" presName="txSpace" presStyleCnt="0"/>
      <dgm:spPr/>
    </dgm:pt>
    <dgm:pt modelId="{8D0FBE9A-F68F-4F00-AC9D-8B2F6D5C341E}" type="pres">
      <dgm:prSet presAssocID="{56456DDC-3EE1-4041-B94F-080316D620B8}" presName="desTx" presStyleLbl="revTx" presStyleIdx="3" presStyleCnt="6">
        <dgm:presLayoutVars/>
      </dgm:prSet>
      <dgm:spPr/>
    </dgm:pt>
    <dgm:pt modelId="{073B35BE-3AB6-4E71-85D6-2D223D90D5F3}" type="pres">
      <dgm:prSet presAssocID="{B384834E-F118-443A-B181-1CD5E7296D66}" presName="sibTrans" presStyleCnt="0"/>
      <dgm:spPr/>
    </dgm:pt>
    <dgm:pt modelId="{9CF10FA1-41ED-40BA-AE6E-1F1D110DB761}" type="pres">
      <dgm:prSet presAssocID="{5E190731-BC88-4B38-874B-08A2E3A2F98E}" presName="compNode" presStyleCnt="0"/>
      <dgm:spPr/>
    </dgm:pt>
    <dgm:pt modelId="{ABC56596-F5E9-497C-AA8C-DC9B5887E75A}" type="pres">
      <dgm:prSet presAssocID="{5E190731-BC88-4B38-874B-08A2E3A2F98E}" presName="iconRect" presStyleLbl="node1" presStyleIdx="2" presStyleCnt="3" custLinFactNeighborX="79182" custLinFactNeighborY="-542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dd with solid fill"/>
        </a:ext>
      </dgm:extLst>
    </dgm:pt>
    <dgm:pt modelId="{3E7B43EA-BCE1-4740-9AA3-2C8034102EFB}" type="pres">
      <dgm:prSet presAssocID="{5E190731-BC88-4B38-874B-08A2E3A2F98E}" presName="iconSpace" presStyleCnt="0"/>
      <dgm:spPr/>
    </dgm:pt>
    <dgm:pt modelId="{F7C2714D-720C-41E3-8591-8F5AA6E08363}" type="pres">
      <dgm:prSet presAssocID="{5E190731-BC88-4B38-874B-08A2E3A2F98E}" presName="parTx" presStyleLbl="revTx" presStyleIdx="4" presStyleCnt="6">
        <dgm:presLayoutVars>
          <dgm:chMax val="0"/>
          <dgm:chPref val="0"/>
        </dgm:presLayoutVars>
      </dgm:prSet>
      <dgm:spPr/>
    </dgm:pt>
    <dgm:pt modelId="{3E4D5F6D-DB46-4AEF-99E7-C15F27A6DE1B}" type="pres">
      <dgm:prSet presAssocID="{5E190731-BC88-4B38-874B-08A2E3A2F98E}" presName="txSpace" presStyleCnt="0"/>
      <dgm:spPr/>
    </dgm:pt>
    <dgm:pt modelId="{36D761D2-211E-42C9-B168-B96F394BA8B6}" type="pres">
      <dgm:prSet presAssocID="{5E190731-BC88-4B38-874B-08A2E3A2F98E}" presName="desTx" presStyleLbl="revTx" presStyleIdx="5" presStyleCnt="6">
        <dgm:presLayoutVars/>
      </dgm:prSet>
      <dgm:spPr/>
    </dgm:pt>
  </dgm:ptLst>
  <dgm:cxnLst>
    <dgm:cxn modelId="{01B9C613-7F5E-6241-9955-4434504FAD49}" type="presOf" srcId="{41F808A9-13F4-4223-9688-9C8DF6B5AD50}" destId="{9A3592F5-C4CD-4B84-8E2C-618D46C007EC}" srcOrd="0" destOrd="0" presId="urn:microsoft.com/office/officeart/2018/2/layout/IconLabelDescriptionList"/>
    <dgm:cxn modelId="{1F0C463A-5794-8647-9F23-725D4BA94B33}" type="presOf" srcId="{56456DDC-3EE1-4041-B94F-080316D620B8}" destId="{9816A768-CB8E-438E-9EA4-0C139963ACF6}" srcOrd="0" destOrd="0" presId="urn:microsoft.com/office/officeart/2018/2/layout/IconLabelDescriptionList"/>
    <dgm:cxn modelId="{BEE1A265-6A98-654B-8F46-684505D537FC}" type="presOf" srcId="{5E190731-BC88-4B38-874B-08A2E3A2F98E}" destId="{F7C2714D-720C-41E3-8591-8F5AA6E08363}" srcOrd="0" destOrd="0" presId="urn:microsoft.com/office/officeart/2018/2/layout/IconLabelDescriptionList"/>
    <dgm:cxn modelId="{90778770-828C-8C40-A75C-08D08CAAC7C3}" type="presOf" srcId="{3C2FB74C-320F-474B-8862-F7C750BA9B39}" destId="{788D4C6C-44AB-4DD7-BC25-8D0FC1C8FC02}" srcOrd="0" destOrd="0" presId="urn:microsoft.com/office/officeart/2018/2/layout/IconLabelDescriptionList"/>
    <dgm:cxn modelId="{15396C98-9FAA-4D64-AC10-8C2A180632F7}" srcId="{3C2FB74C-320F-474B-8862-F7C750BA9B39}" destId="{5E190731-BC88-4B38-874B-08A2E3A2F98E}" srcOrd="2" destOrd="0" parTransId="{454716F1-B9DB-4EB4-837D-F56F35530CC2}" sibTransId="{4EED2E74-0F64-455F-9EF4-9EDEEDE4D25E}"/>
    <dgm:cxn modelId="{15BF6CD6-A3E9-43F1-98AA-A20C0EEC17A9}" srcId="{3C2FB74C-320F-474B-8862-F7C750BA9B39}" destId="{56456DDC-3EE1-4041-B94F-080316D620B8}" srcOrd="1" destOrd="0" parTransId="{C715C000-E5F2-4964-8A89-4E8BC93CDF8B}" sibTransId="{B384834E-F118-443A-B181-1CD5E7296D66}"/>
    <dgm:cxn modelId="{1FDD0DD9-4CB2-44C9-911B-BC65E733AC0F}" srcId="{3C2FB74C-320F-474B-8862-F7C750BA9B39}" destId="{41F808A9-13F4-4223-9688-9C8DF6B5AD50}" srcOrd="0" destOrd="0" parTransId="{5C9A3158-E604-4DBA-AFF7-0234375A8DC4}" sibTransId="{0B5F99BA-AFDE-44B4-80F3-9E335B419F27}"/>
    <dgm:cxn modelId="{6A52EDBD-0434-BB4A-A108-93223F8C2F68}" type="presParOf" srcId="{788D4C6C-44AB-4DD7-BC25-8D0FC1C8FC02}" destId="{E7481A9B-78BC-4D6A-A34D-932AE252F86B}" srcOrd="0" destOrd="0" presId="urn:microsoft.com/office/officeart/2018/2/layout/IconLabelDescriptionList"/>
    <dgm:cxn modelId="{4BE122C4-91C4-464B-BF0F-0A144E520ED0}" type="presParOf" srcId="{E7481A9B-78BC-4D6A-A34D-932AE252F86B}" destId="{5A2C7002-7058-4850-800C-66FE5521FED0}" srcOrd="0" destOrd="0" presId="urn:microsoft.com/office/officeart/2018/2/layout/IconLabelDescriptionList"/>
    <dgm:cxn modelId="{E0F78D44-86DF-9F49-8E8C-07F6F74F5DF3}" type="presParOf" srcId="{E7481A9B-78BC-4D6A-A34D-932AE252F86B}" destId="{1AA71945-F245-45F2-A220-6CE85D0398FF}" srcOrd="1" destOrd="0" presId="urn:microsoft.com/office/officeart/2018/2/layout/IconLabelDescriptionList"/>
    <dgm:cxn modelId="{BD48F489-0122-BF45-9246-FA30E268032C}" type="presParOf" srcId="{E7481A9B-78BC-4D6A-A34D-932AE252F86B}" destId="{9A3592F5-C4CD-4B84-8E2C-618D46C007EC}" srcOrd="2" destOrd="0" presId="urn:microsoft.com/office/officeart/2018/2/layout/IconLabelDescriptionList"/>
    <dgm:cxn modelId="{A809F55B-2004-BB4E-83A4-C9ECF551D6F4}" type="presParOf" srcId="{E7481A9B-78BC-4D6A-A34D-932AE252F86B}" destId="{3CEE4C5A-3D59-439E-8824-A626CE7F34DE}" srcOrd="3" destOrd="0" presId="urn:microsoft.com/office/officeart/2018/2/layout/IconLabelDescriptionList"/>
    <dgm:cxn modelId="{91BC8C45-8C18-A342-A1FD-C74ED25071DB}" type="presParOf" srcId="{E7481A9B-78BC-4D6A-A34D-932AE252F86B}" destId="{95B48144-0D2E-44F0-AA23-3BA7945864C7}" srcOrd="4" destOrd="0" presId="urn:microsoft.com/office/officeart/2018/2/layout/IconLabelDescriptionList"/>
    <dgm:cxn modelId="{849D8832-649C-8240-9A6D-B4D18DCDF490}" type="presParOf" srcId="{788D4C6C-44AB-4DD7-BC25-8D0FC1C8FC02}" destId="{6F29FABE-ED9A-450F-A02A-ADA84B427E49}" srcOrd="1" destOrd="0" presId="urn:microsoft.com/office/officeart/2018/2/layout/IconLabelDescriptionList"/>
    <dgm:cxn modelId="{2452257D-0520-4842-84AD-0F03E7823E62}" type="presParOf" srcId="{788D4C6C-44AB-4DD7-BC25-8D0FC1C8FC02}" destId="{B69055DD-B82D-4EE1-9783-A1948860B689}" srcOrd="2" destOrd="0" presId="urn:microsoft.com/office/officeart/2018/2/layout/IconLabelDescriptionList"/>
    <dgm:cxn modelId="{2C16DBF4-ECEC-6447-A00D-75A64FD88F9B}" type="presParOf" srcId="{B69055DD-B82D-4EE1-9783-A1948860B689}" destId="{54C36732-F028-4BD0-93AE-83F796A75EDB}" srcOrd="0" destOrd="0" presId="urn:microsoft.com/office/officeart/2018/2/layout/IconLabelDescriptionList"/>
    <dgm:cxn modelId="{12176BD8-ECBA-0246-B8B6-05C1E2DD94BB}" type="presParOf" srcId="{B69055DD-B82D-4EE1-9783-A1948860B689}" destId="{12A2F367-BCBC-47B8-874C-8EFCE7F4F034}" srcOrd="1" destOrd="0" presId="urn:microsoft.com/office/officeart/2018/2/layout/IconLabelDescriptionList"/>
    <dgm:cxn modelId="{5B43BD55-B307-634E-B60E-A0B1EA7D6A15}" type="presParOf" srcId="{B69055DD-B82D-4EE1-9783-A1948860B689}" destId="{9816A768-CB8E-438E-9EA4-0C139963ACF6}" srcOrd="2" destOrd="0" presId="urn:microsoft.com/office/officeart/2018/2/layout/IconLabelDescriptionList"/>
    <dgm:cxn modelId="{043EC1AF-7CDD-B54D-8910-D41024C23293}" type="presParOf" srcId="{B69055DD-B82D-4EE1-9783-A1948860B689}" destId="{38F61B0F-73D5-4886-80A6-496DE5AFA5E2}" srcOrd="3" destOrd="0" presId="urn:microsoft.com/office/officeart/2018/2/layout/IconLabelDescriptionList"/>
    <dgm:cxn modelId="{F94D7C13-3A87-BD41-9EA5-F2D8BCB33636}" type="presParOf" srcId="{B69055DD-B82D-4EE1-9783-A1948860B689}" destId="{8D0FBE9A-F68F-4F00-AC9D-8B2F6D5C341E}" srcOrd="4" destOrd="0" presId="urn:microsoft.com/office/officeart/2018/2/layout/IconLabelDescriptionList"/>
    <dgm:cxn modelId="{ECB5FC37-DBAB-1F43-B81B-68BC301B383F}" type="presParOf" srcId="{788D4C6C-44AB-4DD7-BC25-8D0FC1C8FC02}" destId="{073B35BE-3AB6-4E71-85D6-2D223D90D5F3}" srcOrd="3" destOrd="0" presId="urn:microsoft.com/office/officeart/2018/2/layout/IconLabelDescriptionList"/>
    <dgm:cxn modelId="{4CCAFAF0-3802-624F-83F9-6A3734DE874B}" type="presParOf" srcId="{788D4C6C-44AB-4DD7-BC25-8D0FC1C8FC02}" destId="{9CF10FA1-41ED-40BA-AE6E-1F1D110DB761}" srcOrd="4" destOrd="0" presId="urn:microsoft.com/office/officeart/2018/2/layout/IconLabelDescriptionList"/>
    <dgm:cxn modelId="{FCA3EE28-C890-4C4B-8AD9-25D535B9BF85}" type="presParOf" srcId="{9CF10FA1-41ED-40BA-AE6E-1F1D110DB761}" destId="{ABC56596-F5E9-497C-AA8C-DC9B5887E75A}" srcOrd="0" destOrd="0" presId="urn:microsoft.com/office/officeart/2018/2/layout/IconLabelDescriptionList"/>
    <dgm:cxn modelId="{C0DE0746-FBE1-B049-87DF-0DF9DEF988BA}" type="presParOf" srcId="{9CF10FA1-41ED-40BA-AE6E-1F1D110DB761}" destId="{3E7B43EA-BCE1-4740-9AA3-2C8034102EFB}" srcOrd="1" destOrd="0" presId="urn:microsoft.com/office/officeart/2018/2/layout/IconLabelDescriptionList"/>
    <dgm:cxn modelId="{6696FF34-E5D3-EB42-BA08-5E58A97176D3}" type="presParOf" srcId="{9CF10FA1-41ED-40BA-AE6E-1F1D110DB761}" destId="{F7C2714D-720C-41E3-8591-8F5AA6E08363}" srcOrd="2" destOrd="0" presId="urn:microsoft.com/office/officeart/2018/2/layout/IconLabelDescriptionList"/>
    <dgm:cxn modelId="{C5E5BA8A-6A3C-E94E-9D27-04B63F030C4E}" type="presParOf" srcId="{9CF10FA1-41ED-40BA-AE6E-1F1D110DB761}" destId="{3E4D5F6D-DB46-4AEF-99E7-C15F27A6DE1B}" srcOrd="3" destOrd="0" presId="urn:microsoft.com/office/officeart/2018/2/layout/IconLabelDescriptionList"/>
    <dgm:cxn modelId="{60DF00D7-4CE8-FF42-9AEE-6298B1E074B7}" type="presParOf" srcId="{9CF10FA1-41ED-40BA-AE6E-1F1D110DB761}" destId="{36D761D2-211E-42C9-B168-B96F394BA8B6}"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6E0FD7-2702-4E6D-B2AB-EFB6A05E826E}"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39E71E0D-E077-4574-B418-B80E760F8414}">
      <dgm:prSet/>
      <dgm:spPr/>
      <dgm:t>
        <a:bodyPr/>
        <a:lstStyle/>
        <a:p>
          <a:r>
            <a:rPr lang="en-GB"/>
            <a:t>Info easy to find &amp; understand, quick to read/watch</a:t>
          </a:r>
          <a:endParaRPr lang="en-US"/>
        </a:p>
      </dgm:t>
    </dgm:pt>
    <dgm:pt modelId="{35886828-6D6D-471A-B09F-9DC24BEE78C5}" type="parTrans" cxnId="{C141D0A5-7715-4D39-8B3D-29918ADBBC2A}">
      <dgm:prSet/>
      <dgm:spPr/>
      <dgm:t>
        <a:bodyPr/>
        <a:lstStyle/>
        <a:p>
          <a:endParaRPr lang="en-US"/>
        </a:p>
      </dgm:t>
    </dgm:pt>
    <dgm:pt modelId="{B82CAFCB-9237-4DCC-8B81-B0D4444181D3}" type="sibTrans" cxnId="{C141D0A5-7715-4D39-8B3D-29918ADBBC2A}">
      <dgm:prSet/>
      <dgm:spPr/>
      <dgm:t>
        <a:bodyPr/>
        <a:lstStyle/>
        <a:p>
          <a:endParaRPr lang="en-US"/>
        </a:p>
      </dgm:t>
    </dgm:pt>
    <dgm:pt modelId="{02B75828-5992-4DD4-9233-D0A6E39F8A17}">
      <dgm:prSet/>
      <dgm:spPr/>
      <dgm:t>
        <a:bodyPr/>
        <a:lstStyle/>
        <a:p>
          <a:r>
            <a:rPr lang="en-US"/>
            <a:t>Tailored support valued</a:t>
          </a:r>
        </a:p>
      </dgm:t>
    </dgm:pt>
    <dgm:pt modelId="{C3D9A6D7-DA1E-433B-8F25-983B8E828200}" type="parTrans" cxnId="{DFE0ADD5-DD00-4F18-8EEB-C2BE94432FFA}">
      <dgm:prSet/>
      <dgm:spPr/>
      <dgm:t>
        <a:bodyPr/>
        <a:lstStyle/>
        <a:p>
          <a:endParaRPr lang="en-US"/>
        </a:p>
      </dgm:t>
    </dgm:pt>
    <dgm:pt modelId="{BD838BB0-4C7D-45FC-AC9E-4B791E3E8847}" type="sibTrans" cxnId="{DFE0ADD5-DD00-4F18-8EEB-C2BE94432FFA}">
      <dgm:prSet/>
      <dgm:spPr/>
      <dgm:t>
        <a:bodyPr/>
        <a:lstStyle/>
        <a:p>
          <a:endParaRPr lang="en-US"/>
        </a:p>
      </dgm:t>
    </dgm:pt>
    <dgm:pt modelId="{ED372C90-E526-4D48-8458-92CA745A80A8}">
      <dgm:prSet/>
      <dgm:spPr/>
      <dgm:t>
        <a:bodyPr/>
        <a:lstStyle/>
        <a:p>
          <a:r>
            <a:rPr lang="en-US"/>
            <a:t>Parents who use formula feel stigmatized </a:t>
          </a:r>
        </a:p>
      </dgm:t>
    </dgm:pt>
    <dgm:pt modelId="{50E17C70-759F-4750-BA8F-844E49748296}" type="parTrans" cxnId="{1E3117FB-F9C2-4045-ACB8-FEE1E7BCEEF3}">
      <dgm:prSet/>
      <dgm:spPr/>
      <dgm:t>
        <a:bodyPr/>
        <a:lstStyle/>
        <a:p>
          <a:endParaRPr lang="en-US"/>
        </a:p>
      </dgm:t>
    </dgm:pt>
    <dgm:pt modelId="{4CD91E35-A8D0-4965-883D-9CD680046EE3}" type="sibTrans" cxnId="{1E3117FB-F9C2-4045-ACB8-FEE1E7BCEEF3}">
      <dgm:prSet/>
      <dgm:spPr/>
      <dgm:t>
        <a:bodyPr/>
        <a:lstStyle/>
        <a:p>
          <a:endParaRPr lang="en-US"/>
        </a:p>
      </dgm:t>
    </dgm:pt>
    <dgm:pt modelId="{B4E9436E-B6E8-476D-90E0-E9CDC90239C0}">
      <dgm:prSet/>
      <dgm:spPr/>
      <dgm:t>
        <a:bodyPr/>
        <a:lstStyle/>
        <a:p>
          <a:r>
            <a:rPr lang="en-US"/>
            <a:t>Appropriate positioning alongside existing healthcare</a:t>
          </a:r>
        </a:p>
      </dgm:t>
    </dgm:pt>
    <dgm:pt modelId="{53C7C9A5-50CB-4A2A-ACC2-B563677715EC}" type="parTrans" cxnId="{8A6B6F7B-8CFF-44CA-A123-16D167418EAE}">
      <dgm:prSet/>
      <dgm:spPr/>
      <dgm:t>
        <a:bodyPr/>
        <a:lstStyle/>
        <a:p>
          <a:endParaRPr lang="en-US"/>
        </a:p>
      </dgm:t>
    </dgm:pt>
    <dgm:pt modelId="{D8911D32-9346-44D3-A1F0-4F993719C244}" type="sibTrans" cxnId="{8A6B6F7B-8CFF-44CA-A123-16D167418EAE}">
      <dgm:prSet/>
      <dgm:spPr/>
      <dgm:t>
        <a:bodyPr/>
        <a:lstStyle/>
        <a:p>
          <a:endParaRPr lang="en-US"/>
        </a:p>
      </dgm:t>
    </dgm:pt>
    <dgm:pt modelId="{03303A82-E14E-4811-82F6-328F952A1004}">
      <dgm:prSet/>
      <dgm:spPr/>
      <dgm:t>
        <a:bodyPr/>
        <a:lstStyle/>
        <a:p>
          <a:r>
            <a:rPr lang="en-GB"/>
            <a:t>24/7 access to useful, detailed support</a:t>
          </a:r>
          <a:endParaRPr lang="en-US"/>
        </a:p>
      </dgm:t>
    </dgm:pt>
    <dgm:pt modelId="{6EF3082B-B261-4870-9624-05013C094B84}" type="sibTrans" cxnId="{94721FA1-91E2-4F1E-8AAD-CAEA593C882C}">
      <dgm:prSet/>
      <dgm:spPr/>
      <dgm:t>
        <a:bodyPr/>
        <a:lstStyle/>
        <a:p>
          <a:endParaRPr lang="en-US"/>
        </a:p>
      </dgm:t>
    </dgm:pt>
    <dgm:pt modelId="{F0F943D1-9060-4153-B5B5-363BEE31480D}" type="parTrans" cxnId="{94721FA1-91E2-4F1E-8AAD-CAEA593C882C}">
      <dgm:prSet/>
      <dgm:spPr/>
      <dgm:t>
        <a:bodyPr/>
        <a:lstStyle/>
        <a:p>
          <a:endParaRPr lang="en-US"/>
        </a:p>
      </dgm:t>
    </dgm:pt>
    <dgm:pt modelId="{B6D4FE34-F143-954B-ACF8-8CE18590B59F}">
      <dgm:prSet/>
      <dgm:spPr/>
      <dgm:t>
        <a:bodyPr/>
        <a:lstStyle/>
        <a:p>
          <a:r>
            <a:rPr lang="en-US"/>
            <a:t>Overfeeding happens for many complex reasons</a:t>
          </a:r>
        </a:p>
      </dgm:t>
    </dgm:pt>
    <dgm:pt modelId="{91042A48-A9A2-A549-B056-B7DE44D4CDCD}" type="parTrans" cxnId="{C14C1895-DF08-7C4B-96D5-40D5F3224E7F}">
      <dgm:prSet/>
      <dgm:spPr/>
      <dgm:t>
        <a:bodyPr/>
        <a:lstStyle/>
        <a:p>
          <a:endParaRPr lang="en-US"/>
        </a:p>
      </dgm:t>
    </dgm:pt>
    <dgm:pt modelId="{043107E5-123B-624D-BEF0-CCD4CA4D5B68}" type="sibTrans" cxnId="{C14C1895-DF08-7C4B-96D5-40D5F3224E7F}">
      <dgm:prSet/>
      <dgm:spPr/>
      <dgm:t>
        <a:bodyPr/>
        <a:lstStyle/>
        <a:p>
          <a:endParaRPr lang="en-US"/>
        </a:p>
      </dgm:t>
    </dgm:pt>
    <dgm:pt modelId="{F7CB3F74-582F-498A-8974-4199FB8E9182}" type="pres">
      <dgm:prSet presAssocID="{EB6E0FD7-2702-4E6D-B2AB-EFB6A05E826E}" presName="vert0" presStyleCnt="0">
        <dgm:presLayoutVars>
          <dgm:dir/>
          <dgm:animOne val="branch"/>
          <dgm:animLvl val="lvl"/>
        </dgm:presLayoutVars>
      </dgm:prSet>
      <dgm:spPr/>
    </dgm:pt>
    <dgm:pt modelId="{56781A8F-D615-4E5C-93F9-DC5AFF287F99}" type="pres">
      <dgm:prSet presAssocID="{03303A82-E14E-4811-82F6-328F952A1004}" presName="thickLine" presStyleLbl="alignNode1" presStyleIdx="0" presStyleCnt="6"/>
      <dgm:spPr/>
    </dgm:pt>
    <dgm:pt modelId="{76BECF91-A067-44EE-A911-9B22D853AE01}" type="pres">
      <dgm:prSet presAssocID="{03303A82-E14E-4811-82F6-328F952A1004}" presName="horz1" presStyleCnt="0"/>
      <dgm:spPr/>
    </dgm:pt>
    <dgm:pt modelId="{62F76E96-F364-418E-AD5D-A496573AAA47}" type="pres">
      <dgm:prSet presAssocID="{03303A82-E14E-4811-82F6-328F952A1004}" presName="tx1" presStyleLbl="revTx" presStyleIdx="0" presStyleCnt="6"/>
      <dgm:spPr/>
    </dgm:pt>
    <dgm:pt modelId="{8FCAE26C-236E-4407-B617-9A130E437C76}" type="pres">
      <dgm:prSet presAssocID="{03303A82-E14E-4811-82F6-328F952A1004}" presName="vert1" presStyleCnt="0"/>
      <dgm:spPr/>
    </dgm:pt>
    <dgm:pt modelId="{AA2CBFAA-B26C-426E-B842-69E5B3D5AA97}" type="pres">
      <dgm:prSet presAssocID="{39E71E0D-E077-4574-B418-B80E760F8414}" presName="thickLine" presStyleLbl="alignNode1" presStyleIdx="1" presStyleCnt="6"/>
      <dgm:spPr/>
    </dgm:pt>
    <dgm:pt modelId="{F11DD24F-4C12-4E41-BDE2-B72270A06AE5}" type="pres">
      <dgm:prSet presAssocID="{39E71E0D-E077-4574-B418-B80E760F8414}" presName="horz1" presStyleCnt="0"/>
      <dgm:spPr/>
    </dgm:pt>
    <dgm:pt modelId="{DA7A68B8-879C-4F2D-9FAE-DEEBFA775A3B}" type="pres">
      <dgm:prSet presAssocID="{39E71E0D-E077-4574-B418-B80E760F8414}" presName="tx1" presStyleLbl="revTx" presStyleIdx="1" presStyleCnt="6"/>
      <dgm:spPr/>
    </dgm:pt>
    <dgm:pt modelId="{73B4E16E-4608-4776-8D40-3FDA6A8E267F}" type="pres">
      <dgm:prSet presAssocID="{39E71E0D-E077-4574-B418-B80E760F8414}" presName="vert1" presStyleCnt="0"/>
      <dgm:spPr/>
    </dgm:pt>
    <dgm:pt modelId="{4B5A2CDD-B9C0-4E4A-95FD-DED6BF722901}" type="pres">
      <dgm:prSet presAssocID="{B6D4FE34-F143-954B-ACF8-8CE18590B59F}" presName="thickLine" presStyleLbl="alignNode1" presStyleIdx="2" presStyleCnt="6"/>
      <dgm:spPr/>
    </dgm:pt>
    <dgm:pt modelId="{243B9069-4A9A-5448-90C9-8FF8CEAD939C}" type="pres">
      <dgm:prSet presAssocID="{B6D4FE34-F143-954B-ACF8-8CE18590B59F}" presName="horz1" presStyleCnt="0"/>
      <dgm:spPr/>
    </dgm:pt>
    <dgm:pt modelId="{844A6425-FC01-7D45-B8D2-2FB82711447D}" type="pres">
      <dgm:prSet presAssocID="{B6D4FE34-F143-954B-ACF8-8CE18590B59F}" presName="tx1" presStyleLbl="revTx" presStyleIdx="2" presStyleCnt="6"/>
      <dgm:spPr/>
    </dgm:pt>
    <dgm:pt modelId="{C88FC642-29C8-4647-9A06-2FF06655CE29}" type="pres">
      <dgm:prSet presAssocID="{B6D4FE34-F143-954B-ACF8-8CE18590B59F}" presName="vert1" presStyleCnt="0"/>
      <dgm:spPr/>
    </dgm:pt>
    <dgm:pt modelId="{11DEBE78-3EF1-4A69-BFE5-C589FD12BD1F}" type="pres">
      <dgm:prSet presAssocID="{02B75828-5992-4DD4-9233-D0A6E39F8A17}" presName="thickLine" presStyleLbl="alignNode1" presStyleIdx="3" presStyleCnt="6"/>
      <dgm:spPr/>
    </dgm:pt>
    <dgm:pt modelId="{4800BF7F-155F-4E46-AF00-78ECE3BC3074}" type="pres">
      <dgm:prSet presAssocID="{02B75828-5992-4DD4-9233-D0A6E39F8A17}" presName="horz1" presStyleCnt="0"/>
      <dgm:spPr/>
    </dgm:pt>
    <dgm:pt modelId="{FD6C86CD-E837-4D0E-8C66-B0543F49316F}" type="pres">
      <dgm:prSet presAssocID="{02B75828-5992-4DD4-9233-D0A6E39F8A17}" presName="tx1" presStyleLbl="revTx" presStyleIdx="3" presStyleCnt="6"/>
      <dgm:spPr/>
    </dgm:pt>
    <dgm:pt modelId="{0E385E63-CD71-4CF5-8C8B-C22C692B2A04}" type="pres">
      <dgm:prSet presAssocID="{02B75828-5992-4DD4-9233-D0A6E39F8A17}" presName="vert1" presStyleCnt="0"/>
      <dgm:spPr/>
    </dgm:pt>
    <dgm:pt modelId="{58703966-0B98-489A-8001-523F3049548E}" type="pres">
      <dgm:prSet presAssocID="{ED372C90-E526-4D48-8458-92CA745A80A8}" presName="thickLine" presStyleLbl="alignNode1" presStyleIdx="4" presStyleCnt="6"/>
      <dgm:spPr/>
    </dgm:pt>
    <dgm:pt modelId="{F54FD163-5F96-493C-AEF7-88D3D5093CEF}" type="pres">
      <dgm:prSet presAssocID="{ED372C90-E526-4D48-8458-92CA745A80A8}" presName="horz1" presStyleCnt="0"/>
      <dgm:spPr/>
    </dgm:pt>
    <dgm:pt modelId="{B22C2EEF-1CC0-4732-8E21-F88B7FC97EA6}" type="pres">
      <dgm:prSet presAssocID="{ED372C90-E526-4D48-8458-92CA745A80A8}" presName="tx1" presStyleLbl="revTx" presStyleIdx="4" presStyleCnt="6"/>
      <dgm:spPr/>
    </dgm:pt>
    <dgm:pt modelId="{ABB00BF8-E459-47A1-8F8B-03DF780B635B}" type="pres">
      <dgm:prSet presAssocID="{ED372C90-E526-4D48-8458-92CA745A80A8}" presName="vert1" presStyleCnt="0"/>
      <dgm:spPr/>
    </dgm:pt>
    <dgm:pt modelId="{122ECD5D-D18F-4571-BE80-E0757E244733}" type="pres">
      <dgm:prSet presAssocID="{B4E9436E-B6E8-476D-90E0-E9CDC90239C0}" presName="thickLine" presStyleLbl="alignNode1" presStyleIdx="5" presStyleCnt="6"/>
      <dgm:spPr/>
    </dgm:pt>
    <dgm:pt modelId="{F1CCC1CF-DA67-4D34-AC27-A8F7D03C1682}" type="pres">
      <dgm:prSet presAssocID="{B4E9436E-B6E8-476D-90E0-E9CDC90239C0}" presName="horz1" presStyleCnt="0"/>
      <dgm:spPr/>
    </dgm:pt>
    <dgm:pt modelId="{2300AA24-86E6-4A09-BC82-3E2BA6265B85}" type="pres">
      <dgm:prSet presAssocID="{B4E9436E-B6E8-476D-90E0-E9CDC90239C0}" presName="tx1" presStyleLbl="revTx" presStyleIdx="5" presStyleCnt="6"/>
      <dgm:spPr/>
    </dgm:pt>
    <dgm:pt modelId="{8033DBDC-4611-4E0B-BA8A-B1199BC1CE4E}" type="pres">
      <dgm:prSet presAssocID="{B4E9436E-B6E8-476D-90E0-E9CDC90239C0}" presName="vert1" presStyleCnt="0"/>
      <dgm:spPr/>
    </dgm:pt>
  </dgm:ptLst>
  <dgm:cxnLst>
    <dgm:cxn modelId="{F321615E-417B-5A40-B619-2BB207C14021}" type="presOf" srcId="{03303A82-E14E-4811-82F6-328F952A1004}" destId="{62F76E96-F364-418E-AD5D-A496573AAA47}" srcOrd="0" destOrd="0" presId="urn:microsoft.com/office/officeart/2008/layout/LinedList"/>
    <dgm:cxn modelId="{392E9E52-8CE5-8642-BE30-379866FFDC33}" type="presOf" srcId="{EB6E0FD7-2702-4E6D-B2AB-EFB6A05E826E}" destId="{F7CB3F74-582F-498A-8974-4199FB8E9182}" srcOrd="0" destOrd="0" presId="urn:microsoft.com/office/officeart/2008/layout/LinedList"/>
    <dgm:cxn modelId="{2E075176-6348-FA43-BC78-ECE11AE34E84}" type="presOf" srcId="{02B75828-5992-4DD4-9233-D0A6E39F8A17}" destId="{FD6C86CD-E837-4D0E-8C66-B0543F49316F}" srcOrd="0" destOrd="0" presId="urn:microsoft.com/office/officeart/2008/layout/LinedList"/>
    <dgm:cxn modelId="{8A6B6F7B-8CFF-44CA-A123-16D167418EAE}" srcId="{EB6E0FD7-2702-4E6D-B2AB-EFB6A05E826E}" destId="{B4E9436E-B6E8-476D-90E0-E9CDC90239C0}" srcOrd="5" destOrd="0" parTransId="{53C7C9A5-50CB-4A2A-ACC2-B563677715EC}" sibTransId="{D8911D32-9346-44D3-A1F0-4F993719C244}"/>
    <dgm:cxn modelId="{C14C1895-DF08-7C4B-96D5-40D5F3224E7F}" srcId="{EB6E0FD7-2702-4E6D-B2AB-EFB6A05E826E}" destId="{B6D4FE34-F143-954B-ACF8-8CE18590B59F}" srcOrd="2" destOrd="0" parTransId="{91042A48-A9A2-A549-B056-B7DE44D4CDCD}" sibTransId="{043107E5-123B-624D-BEF0-CCD4CA4D5B68}"/>
    <dgm:cxn modelId="{94721FA1-91E2-4F1E-8AAD-CAEA593C882C}" srcId="{EB6E0FD7-2702-4E6D-B2AB-EFB6A05E826E}" destId="{03303A82-E14E-4811-82F6-328F952A1004}" srcOrd="0" destOrd="0" parTransId="{F0F943D1-9060-4153-B5B5-363BEE31480D}" sibTransId="{6EF3082B-B261-4870-9624-05013C094B84}"/>
    <dgm:cxn modelId="{C141D0A5-7715-4D39-8B3D-29918ADBBC2A}" srcId="{EB6E0FD7-2702-4E6D-B2AB-EFB6A05E826E}" destId="{39E71E0D-E077-4574-B418-B80E760F8414}" srcOrd="1" destOrd="0" parTransId="{35886828-6D6D-471A-B09F-9DC24BEE78C5}" sibTransId="{B82CAFCB-9237-4DCC-8B81-B0D4444181D3}"/>
    <dgm:cxn modelId="{03B7F7AA-ECE3-4C42-9BED-747647323B98}" type="presOf" srcId="{ED372C90-E526-4D48-8458-92CA745A80A8}" destId="{B22C2EEF-1CC0-4732-8E21-F88B7FC97EA6}" srcOrd="0" destOrd="0" presId="urn:microsoft.com/office/officeart/2008/layout/LinedList"/>
    <dgm:cxn modelId="{66EA6BAB-D5A8-5044-9D65-1E3A2E497120}" type="presOf" srcId="{B4E9436E-B6E8-476D-90E0-E9CDC90239C0}" destId="{2300AA24-86E6-4A09-BC82-3E2BA6265B85}" srcOrd="0" destOrd="0" presId="urn:microsoft.com/office/officeart/2008/layout/LinedList"/>
    <dgm:cxn modelId="{9C24AFD0-3385-A443-975A-92EC966E430E}" type="presOf" srcId="{39E71E0D-E077-4574-B418-B80E760F8414}" destId="{DA7A68B8-879C-4F2D-9FAE-DEEBFA775A3B}" srcOrd="0" destOrd="0" presId="urn:microsoft.com/office/officeart/2008/layout/LinedList"/>
    <dgm:cxn modelId="{DFE0ADD5-DD00-4F18-8EEB-C2BE94432FFA}" srcId="{EB6E0FD7-2702-4E6D-B2AB-EFB6A05E826E}" destId="{02B75828-5992-4DD4-9233-D0A6E39F8A17}" srcOrd="3" destOrd="0" parTransId="{C3D9A6D7-DA1E-433B-8F25-983B8E828200}" sibTransId="{BD838BB0-4C7D-45FC-AC9E-4B791E3E8847}"/>
    <dgm:cxn modelId="{554642F7-2B0C-3141-954D-F748850D2FC6}" type="presOf" srcId="{B6D4FE34-F143-954B-ACF8-8CE18590B59F}" destId="{844A6425-FC01-7D45-B8D2-2FB82711447D}" srcOrd="0" destOrd="0" presId="urn:microsoft.com/office/officeart/2008/layout/LinedList"/>
    <dgm:cxn modelId="{1E3117FB-F9C2-4045-ACB8-FEE1E7BCEEF3}" srcId="{EB6E0FD7-2702-4E6D-B2AB-EFB6A05E826E}" destId="{ED372C90-E526-4D48-8458-92CA745A80A8}" srcOrd="4" destOrd="0" parTransId="{50E17C70-759F-4750-BA8F-844E49748296}" sibTransId="{4CD91E35-A8D0-4965-883D-9CD680046EE3}"/>
    <dgm:cxn modelId="{92EB836B-E995-004D-BFB4-2178D137087A}" type="presParOf" srcId="{F7CB3F74-582F-498A-8974-4199FB8E9182}" destId="{56781A8F-D615-4E5C-93F9-DC5AFF287F99}" srcOrd="0" destOrd="0" presId="urn:microsoft.com/office/officeart/2008/layout/LinedList"/>
    <dgm:cxn modelId="{4C704354-0B61-3742-BC56-7DD30AD60D7E}" type="presParOf" srcId="{F7CB3F74-582F-498A-8974-4199FB8E9182}" destId="{76BECF91-A067-44EE-A911-9B22D853AE01}" srcOrd="1" destOrd="0" presId="urn:microsoft.com/office/officeart/2008/layout/LinedList"/>
    <dgm:cxn modelId="{0CC5B629-D452-8546-94B3-751E1DF0DC20}" type="presParOf" srcId="{76BECF91-A067-44EE-A911-9B22D853AE01}" destId="{62F76E96-F364-418E-AD5D-A496573AAA47}" srcOrd="0" destOrd="0" presId="urn:microsoft.com/office/officeart/2008/layout/LinedList"/>
    <dgm:cxn modelId="{63A3614A-E14D-E744-AB86-594105EAC9AF}" type="presParOf" srcId="{76BECF91-A067-44EE-A911-9B22D853AE01}" destId="{8FCAE26C-236E-4407-B617-9A130E437C76}" srcOrd="1" destOrd="0" presId="urn:microsoft.com/office/officeart/2008/layout/LinedList"/>
    <dgm:cxn modelId="{217C93F4-CFCD-5C41-9C0A-5FAFE94B6DE8}" type="presParOf" srcId="{F7CB3F74-582F-498A-8974-4199FB8E9182}" destId="{AA2CBFAA-B26C-426E-B842-69E5B3D5AA97}" srcOrd="2" destOrd="0" presId="urn:microsoft.com/office/officeart/2008/layout/LinedList"/>
    <dgm:cxn modelId="{125A0370-C464-FD41-AB57-8F297323CE9E}" type="presParOf" srcId="{F7CB3F74-582F-498A-8974-4199FB8E9182}" destId="{F11DD24F-4C12-4E41-BDE2-B72270A06AE5}" srcOrd="3" destOrd="0" presId="urn:microsoft.com/office/officeart/2008/layout/LinedList"/>
    <dgm:cxn modelId="{75ED4AEB-6CA6-3644-8587-069E8949C432}" type="presParOf" srcId="{F11DD24F-4C12-4E41-BDE2-B72270A06AE5}" destId="{DA7A68B8-879C-4F2D-9FAE-DEEBFA775A3B}" srcOrd="0" destOrd="0" presId="urn:microsoft.com/office/officeart/2008/layout/LinedList"/>
    <dgm:cxn modelId="{9E819EF8-77E8-474A-8182-0377DAC056F3}" type="presParOf" srcId="{F11DD24F-4C12-4E41-BDE2-B72270A06AE5}" destId="{73B4E16E-4608-4776-8D40-3FDA6A8E267F}" srcOrd="1" destOrd="0" presId="urn:microsoft.com/office/officeart/2008/layout/LinedList"/>
    <dgm:cxn modelId="{51C7C6E3-3884-1B48-A2FE-CDE4F68E1A67}" type="presParOf" srcId="{F7CB3F74-582F-498A-8974-4199FB8E9182}" destId="{4B5A2CDD-B9C0-4E4A-95FD-DED6BF722901}" srcOrd="4" destOrd="0" presId="urn:microsoft.com/office/officeart/2008/layout/LinedList"/>
    <dgm:cxn modelId="{706676A3-FDEF-8C44-9492-7EB56BC2AB0A}" type="presParOf" srcId="{F7CB3F74-582F-498A-8974-4199FB8E9182}" destId="{243B9069-4A9A-5448-90C9-8FF8CEAD939C}" srcOrd="5" destOrd="0" presId="urn:microsoft.com/office/officeart/2008/layout/LinedList"/>
    <dgm:cxn modelId="{811AA81C-B6D3-CA4F-93AA-C6C45D9F9D45}" type="presParOf" srcId="{243B9069-4A9A-5448-90C9-8FF8CEAD939C}" destId="{844A6425-FC01-7D45-B8D2-2FB82711447D}" srcOrd="0" destOrd="0" presId="urn:microsoft.com/office/officeart/2008/layout/LinedList"/>
    <dgm:cxn modelId="{8DF9AC6A-2D01-FA45-833E-20AF871BFAF0}" type="presParOf" srcId="{243B9069-4A9A-5448-90C9-8FF8CEAD939C}" destId="{C88FC642-29C8-4647-9A06-2FF06655CE29}" srcOrd="1" destOrd="0" presId="urn:microsoft.com/office/officeart/2008/layout/LinedList"/>
    <dgm:cxn modelId="{B0703FFF-7A7C-FA42-BC90-89D9C75DB699}" type="presParOf" srcId="{F7CB3F74-582F-498A-8974-4199FB8E9182}" destId="{11DEBE78-3EF1-4A69-BFE5-C589FD12BD1F}" srcOrd="6" destOrd="0" presId="urn:microsoft.com/office/officeart/2008/layout/LinedList"/>
    <dgm:cxn modelId="{F0CA2769-14B4-2342-A6A6-8E5569A44E36}" type="presParOf" srcId="{F7CB3F74-582F-498A-8974-4199FB8E9182}" destId="{4800BF7F-155F-4E46-AF00-78ECE3BC3074}" srcOrd="7" destOrd="0" presId="urn:microsoft.com/office/officeart/2008/layout/LinedList"/>
    <dgm:cxn modelId="{2C7AA0F9-1EB9-854A-8D30-AA4B360B550E}" type="presParOf" srcId="{4800BF7F-155F-4E46-AF00-78ECE3BC3074}" destId="{FD6C86CD-E837-4D0E-8C66-B0543F49316F}" srcOrd="0" destOrd="0" presId="urn:microsoft.com/office/officeart/2008/layout/LinedList"/>
    <dgm:cxn modelId="{C78E5E3D-0DAB-CE4B-98DA-887D2D3A38C7}" type="presParOf" srcId="{4800BF7F-155F-4E46-AF00-78ECE3BC3074}" destId="{0E385E63-CD71-4CF5-8C8B-C22C692B2A04}" srcOrd="1" destOrd="0" presId="urn:microsoft.com/office/officeart/2008/layout/LinedList"/>
    <dgm:cxn modelId="{3DFC0E14-1274-C942-ADFC-AC779C50EEB1}" type="presParOf" srcId="{F7CB3F74-582F-498A-8974-4199FB8E9182}" destId="{58703966-0B98-489A-8001-523F3049548E}" srcOrd="8" destOrd="0" presId="urn:microsoft.com/office/officeart/2008/layout/LinedList"/>
    <dgm:cxn modelId="{4BD33C8C-F98E-CF46-BF29-E501C7292D51}" type="presParOf" srcId="{F7CB3F74-582F-498A-8974-4199FB8E9182}" destId="{F54FD163-5F96-493C-AEF7-88D3D5093CEF}" srcOrd="9" destOrd="0" presId="urn:microsoft.com/office/officeart/2008/layout/LinedList"/>
    <dgm:cxn modelId="{9C2C6B27-DB6F-054F-AAFA-266F8851F978}" type="presParOf" srcId="{F54FD163-5F96-493C-AEF7-88D3D5093CEF}" destId="{B22C2EEF-1CC0-4732-8E21-F88B7FC97EA6}" srcOrd="0" destOrd="0" presId="urn:microsoft.com/office/officeart/2008/layout/LinedList"/>
    <dgm:cxn modelId="{0AD3B685-CB91-4848-B11A-4D662EBD442B}" type="presParOf" srcId="{F54FD163-5F96-493C-AEF7-88D3D5093CEF}" destId="{ABB00BF8-E459-47A1-8F8B-03DF780B635B}" srcOrd="1" destOrd="0" presId="urn:microsoft.com/office/officeart/2008/layout/LinedList"/>
    <dgm:cxn modelId="{E5F64F51-0AB2-AB41-B8FC-38DDC1AC9E1D}" type="presParOf" srcId="{F7CB3F74-582F-498A-8974-4199FB8E9182}" destId="{122ECD5D-D18F-4571-BE80-E0757E244733}" srcOrd="10" destOrd="0" presId="urn:microsoft.com/office/officeart/2008/layout/LinedList"/>
    <dgm:cxn modelId="{48A766BC-6062-474B-9DF9-58A787E8F937}" type="presParOf" srcId="{F7CB3F74-582F-498A-8974-4199FB8E9182}" destId="{F1CCC1CF-DA67-4D34-AC27-A8F7D03C1682}" srcOrd="11" destOrd="0" presId="urn:microsoft.com/office/officeart/2008/layout/LinedList"/>
    <dgm:cxn modelId="{E5667C0F-5126-F44D-B24F-F1880683C988}" type="presParOf" srcId="{F1CCC1CF-DA67-4D34-AC27-A8F7D03C1682}" destId="{2300AA24-86E6-4A09-BC82-3E2BA6265B85}" srcOrd="0" destOrd="0" presId="urn:microsoft.com/office/officeart/2008/layout/LinedList"/>
    <dgm:cxn modelId="{E27AFAA2-F272-F645-A29E-035B5810601D}" type="presParOf" srcId="{F1CCC1CF-DA67-4D34-AC27-A8F7D03C1682}" destId="{8033DBDC-4611-4E0B-BA8A-B1199BC1CE4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B255B8-0E9E-456D-B579-0CE2F33FA26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C2A6282-8F5E-42BF-8F2B-F3889ED3FA8D}">
      <dgm:prSet custT="1"/>
      <dgm:spPr/>
      <dgm:t>
        <a:bodyPr/>
        <a:lstStyle/>
        <a:p>
          <a:pPr>
            <a:lnSpc>
              <a:spcPct val="100000"/>
            </a:lnSpc>
          </a:pPr>
          <a:r>
            <a:rPr lang="en-GB" sz="2000" b="1"/>
            <a:t>6 Content Modules</a:t>
          </a:r>
        </a:p>
        <a:p>
          <a:pPr>
            <a:lnSpc>
              <a:spcPct val="100000"/>
            </a:lnSpc>
          </a:pPr>
          <a:r>
            <a:rPr lang="en-GB" sz="2000"/>
            <a:t>60+ FAQs</a:t>
          </a:r>
        </a:p>
        <a:p>
          <a:pPr>
            <a:lnSpc>
              <a:spcPct val="100000"/>
            </a:lnSpc>
          </a:pPr>
          <a:r>
            <a:rPr lang="en-GB" sz="2000"/>
            <a:t>9 videos</a:t>
          </a:r>
          <a:endParaRPr lang="en-US" sz="2000"/>
        </a:p>
      </dgm:t>
    </dgm:pt>
    <dgm:pt modelId="{04191336-58C8-40EC-81B7-413FA16B17DA}" type="parTrans" cxnId="{84E1C2EA-8722-4D97-A13A-AF3313632050}">
      <dgm:prSet/>
      <dgm:spPr/>
      <dgm:t>
        <a:bodyPr/>
        <a:lstStyle/>
        <a:p>
          <a:endParaRPr lang="en-US"/>
        </a:p>
      </dgm:t>
    </dgm:pt>
    <dgm:pt modelId="{9FEAFF86-9655-4F4C-B69E-01131D20523F}" type="sibTrans" cxnId="{84E1C2EA-8722-4D97-A13A-AF3313632050}">
      <dgm:prSet/>
      <dgm:spPr/>
      <dgm:t>
        <a:bodyPr/>
        <a:lstStyle/>
        <a:p>
          <a:endParaRPr lang="en-US"/>
        </a:p>
      </dgm:t>
    </dgm:pt>
    <dgm:pt modelId="{C6C76072-4FC5-4330-8EE0-68628AAF0D2D}">
      <dgm:prSet custT="1"/>
      <dgm:spPr/>
      <dgm:t>
        <a:bodyPr/>
        <a:lstStyle/>
        <a:p>
          <a:pPr>
            <a:lnSpc>
              <a:spcPct val="100000"/>
            </a:lnSpc>
          </a:pPr>
          <a:r>
            <a:rPr lang="en-GB" sz="2000" b="1"/>
            <a:t>Personalised</a:t>
          </a:r>
          <a:r>
            <a:rPr lang="en-GB" sz="2000"/>
            <a:t> </a:t>
          </a:r>
          <a:r>
            <a:rPr lang="en-GB" sz="2000" b="1"/>
            <a:t>notification pathway </a:t>
          </a:r>
          <a:r>
            <a:rPr lang="en-GB" sz="2000"/>
            <a:t>guides users through</a:t>
          </a:r>
          <a:endParaRPr lang="en-US" sz="2000"/>
        </a:p>
      </dgm:t>
    </dgm:pt>
    <dgm:pt modelId="{4B591CC8-53F0-433C-A800-DBA17092D253}" type="parTrans" cxnId="{7F9B2EEF-5D5C-49D5-9DC1-EACC9046405A}">
      <dgm:prSet/>
      <dgm:spPr/>
      <dgm:t>
        <a:bodyPr/>
        <a:lstStyle/>
        <a:p>
          <a:endParaRPr lang="en-US"/>
        </a:p>
      </dgm:t>
    </dgm:pt>
    <dgm:pt modelId="{604E9272-488E-47EA-BF3F-F374B8E59EE4}" type="sibTrans" cxnId="{7F9B2EEF-5D5C-49D5-9DC1-EACC9046405A}">
      <dgm:prSet/>
      <dgm:spPr/>
      <dgm:t>
        <a:bodyPr/>
        <a:lstStyle/>
        <a:p>
          <a:endParaRPr lang="en-US"/>
        </a:p>
      </dgm:t>
    </dgm:pt>
    <dgm:pt modelId="{4C6A2CB9-7DEC-2443-8538-DF1820F71200}">
      <dgm:prSet custT="1"/>
      <dgm:spPr/>
      <dgm:t>
        <a:bodyPr/>
        <a:lstStyle/>
        <a:p>
          <a:pPr>
            <a:lnSpc>
              <a:spcPct val="100000"/>
            </a:lnSpc>
          </a:pPr>
          <a:r>
            <a:rPr lang="en-US" sz="2000" b="1"/>
            <a:t>Tailored features</a:t>
          </a:r>
        </a:p>
        <a:p>
          <a:pPr>
            <a:lnSpc>
              <a:spcPct val="100000"/>
            </a:lnSpc>
          </a:pPr>
          <a:r>
            <a:rPr lang="en-US" sz="2000"/>
            <a:t>Growth feedback</a:t>
          </a:r>
        </a:p>
        <a:p>
          <a:pPr>
            <a:lnSpc>
              <a:spcPct val="100000"/>
            </a:lnSpc>
          </a:pPr>
          <a:r>
            <a:rPr lang="en-US" sz="2000"/>
            <a:t>Feeding to appetite</a:t>
          </a:r>
        </a:p>
      </dgm:t>
    </dgm:pt>
    <dgm:pt modelId="{E7A26F21-AB2E-2046-99B1-1A032750F255}" type="parTrans" cxnId="{8A04BAAE-9830-4548-9174-8BCA4ADB1637}">
      <dgm:prSet/>
      <dgm:spPr/>
      <dgm:t>
        <a:bodyPr/>
        <a:lstStyle/>
        <a:p>
          <a:endParaRPr lang="en-US"/>
        </a:p>
      </dgm:t>
    </dgm:pt>
    <dgm:pt modelId="{2366F1D2-5B33-EF48-881A-BD1B4D2064E0}" type="sibTrans" cxnId="{8A04BAAE-9830-4548-9174-8BCA4ADB1637}">
      <dgm:prSet/>
      <dgm:spPr/>
      <dgm:t>
        <a:bodyPr/>
        <a:lstStyle/>
        <a:p>
          <a:endParaRPr lang="en-US"/>
        </a:p>
      </dgm:t>
    </dgm:pt>
    <dgm:pt modelId="{4F56F9EA-586E-460C-A3DF-784472513EE5}" type="pres">
      <dgm:prSet presAssocID="{E5B255B8-0E9E-456D-B579-0CE2F33FA26F}" presName="root" presStyleCnt="0">
        <dgm:presLayoutVars>
          <dgm:dir/>
          <dgm:resizeHandles val="exact"/>
        </dgm:presLayoutVars>
      </dgm:prSet>
      <dgm:spPr/>
    </dgm:pt>
    <dgm:pt modelId="{4C58B714-FA2E-4A88-B09A-2DE7F31FE775}" type="pres">
      <dgm:prSet presAssocID="{7C2A6282-8F5E-42BF-8F2B-F3889ED3FA8D}" presName="compNode" presStyleCnt="0"/>
      <dgm:spPr/>
    </dgm:pt>
    <dgm:pt modelId="{EDE7B223-9CAB-4ABF-B9F2-E1344CC6B82B}" type="pres">
      <dgm:prSet presAssocID="{7C2A6282-8F5E-42BF-8F2B-F3889ED3FA8D}" presName="bgRect" presStyleLbl="bgShp" presStyleIdx="0" presStyleCnt="3"/>
      <dgm:spPr>
        <a:solidFill>
          <a:srgbClr val="F2A33F">
            <a:alpha val="85098"/>
          </a:srgbClr>
        </a:solidFill>
        <a:ln>
          <a:solidFill>
            <a:srgbClr val="F2A33F"/>
          </a:solidFill>
        </a:ln>
      </dgm:spPr>
    </dgm:pt>
    <dgm:pt modelId="{EABD972F-50E8-43C0-8C52-E1425A0A8A9A}" type="pres">
      <dgm:prSet presAssocID="{7C2A6282-8F5E-42BF-8F2B-F3889ED3FA8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
        </a:ext>
      </dgm:extLst>
    </dgm:pt>
    <dgm:pt modelId="{C9B57C81-9DB1-4A4F-AB78-DC5170CA4BFC}" type="pres">
      <dgm:prSet presAssocID="{7C2A6282-8F5E-42BF-8F2B-F3889ED3FA8D}" presName="spaceRect" presStyleCnt="0"/>
      <dgm:spPr/>
    </dgm:pt>
    <dgm:pt modelId="{9BCEDD67-0871-4814-A0C0-6E539C4C3526}" type="pres">
      <dgm:prSet presAssocID="{7C2A6282-8F5E-42BF-8F2B-F3889ED3FA8D}" presName="parTx" presStyleLbl="revTx" presStyleIdx="0" presStyleCnt="3">
        <dgm:presLayoutVars>
          <dgm:chMax val="0"/>
          <dgm:chPref val="0"/>
        </dgm:presLayoutVars>
      </dgm:prSet>
      <dgm:spPr/>
    </dgm:pt>
    <dgm:pt modelId="{45308AEF-729C-4E81-8986-D671FF6EC380}" type="pres">
      <dgm:prSet presAssocID="{9FEAFF86-9655-4F4C-B69E-01131D20523F}" presName="sibTrans" presStyleCnt="0"/>
      <dgm:spPr/>
    </dgm:pt>
    <dgm:pt modelId="{A876105B-ECA5-4B4E-914A-09BB38A99C02}" type="pres">
      <dgm:prSet presAssocID="{C6C76072-4FC5-4330-8EE0-68628AAF0D2D}" presName="compNode" presStyleCnt="0"/>
      <dgm:spPr/>
    </dgm:pt>
    <dgm:pt modelId="{144FCC2B-C8EA-4C3A-BA7E-542261568A41}" type="pres">
      <dgm:prSet presAssocID="{C6C76072-4FC5-4330-8EE0-68628AAF0D2D}" presName="bgRect" presStyleLbl="bgShp" presStyleIdx="1" presStyleCnt="3"/>
      <dgm:spPr>
        <a:solidFill>
          <a:srgbClr val="F2A33F">
            <a:alpha val="85098"/>
          </a:srgbClr>
        </a:solidFill>
      </dgm:spPr>
    </dgm:pt>
    <dgm:pt modelId="{45E2B9EF-3C33-40E1-87AD-C9CC8E2DBEF4}" type="pres">
      <dgm:prSet presAssocID="{C6C76072-4FC5-4330-8EE0-68628AAF0D2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ideo camera"/>
        </a:ext>
      </dgm:extLst>
    </dgm:pt>
    <dgm:pt modelId="{F9161A16-47D3-4655-9733-7F400CA52D64}" type="pres">
      <dgm:prSet presAssocID="{C6C76072-4FC5-4330-8EE0-68628AAF0D2D}" presName="spaceRect" presStyleCnt="0"/>
      <dgm:spPr/>
    </dgm:pt>
    <dgm:pt modelId="{12905440-C195-4E8A-886D-D2DBC5C2874D}" type="pres">
      <dgm:prSet presAssocID="{C6C76072-4FC5-4330-8EE0-68628AAF0D2D}" presName="parTx" presStyleLbl="revTx" presStyleIdx="1" presStyleCnt="3">
        <dgm:presLayoutVars>
          <dgm:chMax val="0"/>
          <dgm:chPref val="0"/>
        </dgm:presLayoutVars>
      </dgm:prSet>
      <dgm:spPr/>
    </dgm:pt>
    <dgm:pt modelId="{211FB389-5C5C-AB44-878F-406C806044BB}" type="pres">
      <dgm:prSet presAssocID="{604E9272-488E-47EA-BF3F-F374B8E59EE4}" presName="sibTrans" presStyleCnt="0"/>
      <dgm:spPr/>
    </dgm:pt>
    <dgm:pt modelId="{313FF515-1E50-7D47-B20D-620D71EFA485}" type="pres">
      <dgm:prSet presAssocID="{4C6A2CB9-7DEC-2443-8538-DF1820F71200}" presName="compNode" presStyleCnt="0"/>
      <dgm:spPr/>
    </dgm:pt>
    <dgm:pt modelId="{3998A4F9-31AB-774A-B367-D603EB4C9E59}" type="pres">
      <dgm:prSet presAssocID="{4C6A2CB9-7DEC-2443-8538-DF1820F71200}" presName="bgRect" presStyleLbl="bgShp" presStyleIdx="2" presStyleCnt="3"/>
      <dgm:spPr>
        <a:solidFill>
          <a:srgbClr val="F2A33F">
            <a:alpha val="85098"/>
          </a:srgbClr>
        </a:solidFill>
      </dgm:spPr>
    </dgm:pt>
    <dgm:pt modelId="{A4802DEC-38F4-7049-B939-364D330C3B4B}" type="pres">
      <dgm:prSet presAssocID="{4C6A2CB9-7DEC-2443-8538-DF1820F7120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issors with solid fill"/>
        </a:ext>
      </dgm:extLst>
    </dgm:pt>
    <dgm:pt modelId="{02DF8B08-E5B2-6B48-A5FB-6C90E9AEBACE}" type="pres">
      <dgm:prSet presAssocID="{4C6A2CB9-7DEC-2443-8538-DF1820F71200}" presName="spaceRect" presStyleCnt="0"/>
      <dgm:spPr/>
    </dgm:pt>
    <dgm:pt modelId="{50792EAB-C1B2-9A49-9EA8-7B1787E3E91B}" type="pres">
      <dgm:prSet presAssocID="{4C6A2CB9-7DEC-2443-8538-DF1820F71200}" presName="parTx" presStyleLbl="revTx" presStyleIdx="2" presStyleCnt="3">
        <dgm:presLayoutVars>
          <dgm:chMax val="0"/>
          <dgm:chPref val="0"/>
        </dgm:presLayoutVars>
      </dgm:prSet>
      <dgm:spPr/>
    </dgm:pt>
  </dgm:ptLst>
  <dgm:cxnLst>
    <dgm:cxn modelId="{56D3AF45-6361-48C3-9DF7-FF8B2B49D1B1}" type="presOf" srcId="{7C2A6282-8F5E-42BF-8F2B-F3889ED3FA8D}" destId="{9BCEDD67-0871-4814-A0C0-6E539C4C3526}" srcOrd="0" destOrd="0" presId="urn:microsoft.com/office/officeart/2018/2/layout/IconVerticalSolidList"/>
    <dgm:cxn modelId="{8BA33587-847C-1E49-85E0-03E2292D9D68}" type="presOf" srcId="{4C6A2CB9-7DEC-2443-8538-DF1820F71200}" destId="{50792EAB-C1B2-9A49-9EA8-7B1787E3E91B}" srcOrd="0" destOrd="0" presId="urn:microsoft.com/office/officeart/2018/2/layout/IconVerticalSolidList"/>
    <dgm:cxn modelId="{F97BFFA8-1AAE-4BCC-A291-EC6449821DD1}" type="presOf" srcId="{C6C76072-4FC5-4330-8EE0-68628AAF0D2D}" destId="{12905440-C195-4E8A-886D-D2DBC5C2874D}" srcOrd="0" destOrd="0" presId="urn:microsoft.com/office/officeart/2018/2/layout/IconVerticalSolidList"/>
    <dgm:cxn modelId="{8A04BAAE-9830-4548-9174-8BCA4ADB1637}" srcId="{E5B255B8-0E9E-456D-B579-0CE2F33FA26F}" destId="{4C6A2CB9-7DEC-2443-8538-DF1820F71200}" srcOrd="2" destOrd="0" parTransId="{E7A26F21-AB2E-2046-99B1-1A032750F255}" sibTransId="{2366F1D2-5B33-EF48-881A-BD1B4D2064E0}"/>
    <dgm:cxn modelId="{852435C9-6374-44C4-999A-72C0CCA28B5D}" type="presOf" srcId="{E5B255B8-0E9E-456D-B579-0CE2F33FA26F}" destId="{4F56F9EA-586E-460C-A3DF-784472513EE5}" srcOrd="0" destOrd="0" presId="urn:microsoft.com/office/officeart/2018/2/layout/IconVerticalSolidList"/>
    <dgm:cxn modelId="{84E1C2EA-8722-4D97-A13A-AF3313632050}" srcId="{E5B255B8-0E9E-456D-B579-0CE2F33FA26F}" destId="{7C2A6282-8F5E-42BF-8F2B-F3889ED3FA8D}" srcOrd="0" destOrd="0" parTransId="{04191336-58C8-40EC-81B7-413FA16B17DA}" sibTransId="{9FEAFF86-9655-4F4C-B69E-01131D20523F}"/>
    <dgm:cxn modelId="{7F9B2EEF-5D5C-49D5-9DC1-EACC9046405A}" srcId="{E5B255B8-0E9E-456D-B579-0CE2F33FA26F}" destId="{C6C76072-4FC5-4330-8EE0-68628AAF0D2D}" srcOrd="1" destOrd="0" parTransId="{4B591CC8-53F0-433C-A800-DBA17092D253}" sibTransId="{604E9272-488E-47EA-BF3F-F374B8E59EE4}"/>
    <dgm:cxn modelId="{B806AE63-38E1-46F2-AE7D-DB2B18365882}" type="presParOf" srcId="{4F56F9EA-586E-460C-A3DF-784472513EE5}" destId="{4C58B714-FA2E-4A88-B09A-2DE7F31FE775}" srcOrd="0" destOrd="0" presId="urn:microsoft.com/office/officeart/2018/2/layout/IconVerticalSolidList"/>
    <dgm:cxn modelId="{725C05B5-5DDA-4E5A-9758-BC673E228523}" type="presParOf" srcId="{4C58B714-FA2E-4A88-B09A-2DE7F31FE775}" destId="{EDE7B223-9CAB-4ABF-B9F2-E1344CC6B82B}" srcOrd="0" destOrd="0" presId="urn:microsoft.com/office/officeart/2018/2/layout/IconVerticalSolidList"/>
    <dgm:cxn modelId="{BCCAFD1F-5CD4-477F-91A1-8B4E28A4D4ED}" type="presParOf" srcId="{4C58B714-FA2E-4A88-B09A-2DE7F31FE775}" destId="{EABD972F-50E8-43C0-8C52-E1425A0A8A9A}" srcOrd="1" destOrd="0" presId="urn:microsoft.com/office/officeart/2018/2/layout/IconVerticalSolidList"/>
    <dgm:cxn modelId="{E42369EE-8300-415F-89A6-EE27DFA3137B}" type="presParOf" srcId="{4C58B714-FA2E-4A88-B09A-2DE7F31FE775}" destId="{C9B57C81-9DB1-4A4F-AB78-DC5170CA4BFC}" srcOrd="2" destOrd="0" presId="urn:microsoft.com/office/officeart/2018/2/layout/IconVerticalSolidList"/>
    <dgm:cxn modelId="{54638A9B-DCD5-4700-B9BC-642CCA84870F}" type="presParOf" srcId="{4C58B714-FA2E-4A88-B09A-2DE7F31FE775}" destId="{9BCEDD67-0871-4814-A0C0-6E539C4C3526}" srcOrd="3" destOrd="0" presId="urn:microsoft.com/office/officeart/2018/2/layout/IconVerticalSolidList"/>
    <dgm:cxn modelId="{A47B06B6-2F9A-4EE3-9B98-D49874AB01DF}" type="presParOf" srcId="{4F56F9EA-586E-460C-A3DF-784472513EE5}" destId="{45308AEF-729C-4E81-8986-D671FF6EC380}" srcOrd="1" destOrd="0" presId="urn:microsoft.com/office/officeart/2018/2/layout/IconVerticalSolidList"/>
    <dgm:cxn modelId="{C85BFFB2-A4DA-4EE6-9489-39C1B5619D84}" type="presParOf" srcId="{4F56F9EA-586E-460C-A3DF-784472513EE5}" destId="{A876105B-ECA5-4B4E-914A-09BB38A99C02}" srcOrd="2" destOrd="0" presId="urn:microsoft.com/office/officeart/2018/2/layout/IconVerticalSolidList"/>
    <dgm:cxn modelId="{EE25D852-F230-4CB5-B23E-F1A6773423D3}" type="presParOf" srcId="{A876105B-ECA5-4B4E-914A-09BB38A99C02}" destId="{144FCC2B-C8EA-4C3A-BA7E-542261568A41}" srcOrd="0" destOrd="0" presId="urn:microsoft.com/office/officeart/2018/2/layout/IconVerticalSolidList"/>
    <dgm:cxn modelId="{0F08C4D1-3C0F-443C-BC3F-EBAA2042DDED}" type="presParOf" srcId="{A876105B-ECA5-4B4E-914A-09BB38A99C02}" destId="{45E2B9EF-3C33-40E1-87AD-C9CC8E2DBEF4}" srcOrd="1" destOrd="0" presId="urn:microsoft.com/office/officeart/2018/2/layout/IconVerticalSolidList"/>
    <dgm:cxn modelId="{3BFB6597-11CA-443D-8E29-0484E3C91A69}" type="presParOf" srcId="{A876105B-ECA5-4B4E-914A-09BB38A99C02}" destId="{F9161A16-47D3-4655-9733-7F400CA52D64}" srcOrd="2" destOrd="0" presId="urn:microsoft.com/office/officeart/2018/2/layout/IconVerticalSolidList"/>
    <dgm:cxn modelId="{056AEF53-D8D7-4E01-978D-9C5FE865B0BD}" type="presParOf" srcId="{A876105B-ECA5-4B4E-914A-09BB38A99C02}" destId="{12905440-C195-4E8A-886D-D2DBC5C2874D}" srcOrd="3" destOrd="0" presId="urn:microsoft.com/office/officeart/2018/2/layout/IconVerticalSolidList"/>
    <dgm:cxn modelId="{71E0C07D-067A-8145-9882-47003EED7659}" type="presParOf" srcId="{4F56F9EA-586E-460C-A3DF-784472513EE5}" destId="{211FB389-5C5C-AB44-878F-406C806044BB}" srcOrd="3" destOrd="0" presId="urn:microsoft.com/office/officeart/2018/2/layout/IconVerticalSolidList"/>
    <dgm:cxn modelId="{78B259D4-B453-B94B-A482-123B2A4E200C}" type="presParOf" srcId="{4F56F9EA-586E-460C-A3DF-784472513EE5}" destId="{313FF515-1E50-7D47-B20D-620D71EFA485}" srcOrd="4" destOrd="0" presId="urn:microsoft.com/office/officeart/2018/2/layout/IconVerticalSolidList"/>
    <dgm:cxn modelId="{DC1E29E8-6DA6-7A47-9B8A-D6FFFEC1915A}" type="presParOf" srcId="{313FF515-1E50-7D47-B20D-620D71EFA485}" destId="{3998A4F9-31AB-774A-B367-D603EB4C9E59}" srcOrd="0" destOrd="0" presId="urn:microsoft.com/office/officeart/2018/2/layout/IconVerticalSolidList"/>
    <dgm:cxn modelId="{60616C78-67FF-714D-877E-3A0B9A534E1C}" type="presParOf" srcId="{313FF515-1E50-7D47-B20D-620D71EFA485}" destId="{A4802DEC-38F4-7049-B939-364D330C3B4B}" srcOrd="1" destOrd="0" presId="urn:microsoft.com/office/officeart/2018/2/layout/IconVerticalSolidList"/>
    <dgm:cxn modelId="{25CCD28A-266A-4B4E-9255-3E492A86E936}" type="presParOf" srcId="{313FF515-1E50-7D47-B20D-620D71EFA485}" destId="{02DF8B08-E5B2-6B48-A5FB-6C90E9AEBACE}" srcOrd="2" destOrd="0" presId="urn:microsoft.com/office/officeart/2018/2/layout/IconVerticalSolidList"/>
    <dgm:cxn modelId="{E0F2FFC2-8EDC-AD43-905A-FF009F34CB8A}" type="presParOf" srcId="{313FF515-1E50-7D47-B20D-620D71EFA485}" destId="{50792EAB-C1B2-9A49-9EA8-7B1787E3E9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8CED34-9154-475A-8054-4AE5DDE11A74}"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0F350C13-659A-490C-B5D7-761B6A27F2E4}">
      <dgm:prSet/>
      <dgm:spPr/>
      <dgm:t>
        <a:bodyPr/>
        <a:lstStyle/>
        <a:p>
          <a:r>
            <a:rPr lang="en-GB"/>
            <a:t>“I've kind of been overfeeding…That was… a learning curve for me. I've noticed that it's really worked. So, it's helped me. It's helped him as well” </a:t>
          </a:r>
          <a:endParaRPr lang="en-US"/>
        </a:p>
      </dgm:t>
    </dgm:pt>
    <dgm:pt modelId="{1A494B62-0DA6-4C57-9D01-7F2EB68FBF1E}" type="parTrans" cxnId="{FB109028-8E2D-4BF7-B81D-590D99C7B297}">
      <dgm:prSet/>
      <dgm:spPr/>
      <dgm:t>
        <a:bodyPr/>
        <a:lstStyle/>
        <a:p>
          <a:endParaRPr lang="en-US"/>
        </a:p>
      </dgm:t>
    </dgm:pt>
    <dgm:pt modelId="{5A30E51B-542A-408A-8B4F-1FC6C2F79D01}" type="sibTrans" cxnId="{FB109028-8E2D-4BF7-B81D-590D99C7B297}">
      <dgm:prSet/>
      <dgm:spPr/>
      <dgm:t>
        <a:bodyPr/>
        <a:lstStyle/>
        <a:p>
          <a:endParaRPr lang="en-US"/>
        </a:p>
      </dgm:t>
    </dgm:pt>
    <dgm:pt modelId="{7C41B7CC-CBE7-4907-B209-1775DEF560C2}">
      <dgm:prSet/>
      <dgm:spPr/>
      <dgm:t>
        <a:bodyPr/>
        <a:lstStyle/>
        <a:p>
          <a:r>
            <a:rPr lang="en-GB"/>
            <a:t>“Having this information in Baby Buddy would have saved me probably a solid week’s worth of research that I did on my own”</a:t>
          </a:r>
          <a:endParaRPr lang="en-US"/>
        </a:p>
      </dgm:t>
    </dgm:pt>
    <dgm:pt modelId="{76B9DD36-C700-43D2-9D53-0F25285293B6}" type="parTrans" cxnId="{3BB356DF-7464-44A4-BE6F-AD9CEB7E9FF2}">
      <dgm:prSet/>
      <dgm:spPr/>
      <dgm:t>
        <a:bodyPr/>
        <a:lstStyle/>
        <a:p>
          <a:endParaRPr lang="en-US"/>
        </a:p>
      </dgm:t>
    </dgm:pt>
    <dgm:pt modelId="{C0EB746C-F436-406F-A98C-FC3652D7C56C}" type="sibTrans" cxnId="{3BB356DF-7464-44A4-BE6F-AD9CEB7E9FF2}">
      <dgm:prSet/>
      <dgm:spPr/>
      <dgm:t>
        <a:bodyPr/>
        <a:lstStyle/>
        <a:p>
          <a:endParaRPr lang="en-US"/>
        </a:p>
      </dgm:t>
    </dgm:pt>
    <dgm:pt modelId="{D2624675-4F96-4801-9B44-E2A5261FE567}">
      <dgm:prSet/>
      <dgm:spPr/>
      <dgm:t>
        <a:bodyPr/>
        <a:lstStyle/>
        <a:p>
          <a:r>
            <a:rPr lang="en-GB"/>
            <a:t>[BRIGHT was] “as good as sort of speaking to… your health visitor or something” </a:t>
          </a:r>
          <a:endParaRPr lang="en-US"/>
        </a:p>
      </dgm:t>
    </dgm:pt>
    <dgm:pt modelId="{B94A22FA-2D33-4D81-863D-85ADBD4C4C57}" type="parTrans" cxnId="{95A72B7E-C99C-41EA-9763-BCB8B9A80D13}">
      <dgm:prSet/>
      <dgm:spPr/>
      <dgm:t>
        <a:bodyPr/>
        <a:lstStyle/>
        <a:p>
          <a:endParaRPr lang="en-US"/>
        </a:p>
      </dgm:t>
    </dgm:pt>
    <dgm:pt modelId="{29EA3EF5-EDCC-4BA6-976E-AD59F9E0070C}" type="sibTrans" cxnId="{95A72B7E-C99C-41EA-9763-BCB8B9A80D13}">
      <dgm:prSet/>
      <dgm:spPr/>
      <dgm:t>
        <a:bodyPr/>
        <a:lstStyle/>
        <a:p>
          <a:endParaRPr lang="en-US"/>
        </a:p>
      </dgm:t>
    </dgm:pt>
    <dgm:pt modelId="{F2FA8ED5-E9BD-4DF6-9BEC-E0FEFAAEA7A2}" type="pres">
      <dgm:prSet presAssocID="{0E8CED34-9154-475A-8054-4AE5DDE11A74}" presName="vert0" presStyleCnt="0">
        <dgm:presLayoutVars>
          <dgm:dir/>
          <dgm:animOne val="branch"/>
          <dgm:animLvl val="lvl"/>
        </dgm:presLayoutVars>
      </dgm:prSet>
      <dgm:spPr/>
    </dgm:pt>
    <dgm:pt modelId="{09909A7A-AFAB-441D-9DCA-E9C9555BF71B}" type="pres">
      <dgm:prSet presAssocID="{0F350C13-659A-490C-B5D7-761B6A27F2E4}" presName="thickLine" presStyleLbl="alignNode1" presStyleIdx="0" presStyleCnt="3"/>
      <dgm:spPr/>
    </dgm:pt>
    <dgm:pt modelId="{5999E84F-57E3-4695-A411-AC13A5D7D412}" type="pres">
      <dgm:prSet presAssocID="{0F350C13-659A-490C-B5D7-761B6A27F2E4}" presName="horz1" presStyleCnt="0"/>
      <dgm:spPr/>
    </dgm:pt>
    <dgm:pt modelId="{1245C74D-A2CE-41BB-AACF-A39F73D3E7AD}" type="pres">
      <dgm:prSet presAssocID="{0F350C13-659A-490C-B5D7-761B6A27F2E4}" presName="tx1" presStyleLbl="revTx" presStyleIdx="0" presStyleCnt="3"/>
      <dgm:spPr/>
    </dgm:pt>
    <dgm:pt modelId="{C666C903-0124-4F16-9AF4-988AFBC8B1BB}" type="pres">
      <dgm:prSet presAssocID="{0F350C13-659A-490C-B5D7-761B6A27F2E4}" presName="vert1" presStyleCnt="0"/>
      <dgm:spPr/>
    </dgm:pt>
    <dgm:pt modelId="{5A021708-B795-4F27-98C6-AAF7153A40A9}" type="pres">
      <dgm:prSet presAssocID="{7C41B7CC-CBE7-4907-B209-1775DEF560C2}" presName="thickLine" presStyleLbl="alignNode1" presStyleIdx="1" presStyleCnt="3"/>
      <dgm:spPr/>
    </dgm:pt>
    <dgm:pt modelId="{396DC874-B609-45EE-B393-89A5989E4FD1}" type="pres">
      <dgm:prSet presAssocID="{7C41B7CC-CBE7-4907-B209-1775DEF560C2}" presName="horz1" presStyleCnt="0"/>
      <dgm:spPr/>
    </dgm:pt>
    <dgm:pt modelId="{59ECE688-2474-4E28-9A12-E8F67C657676}" type="pres">
      <dgm:prSet presAssocID="{7C41B7CC-CBE7-4907-B209-1775DEF560C2}" presName="tx1" presStyleLbl="revTx" presStyleIdx="1" presStyleCnt="3"/>
      <dgm:spPr/>
    </dgm:pt>
    <dgm:pt modelId="{E992883D-9B3F-411A-9024-F97464BF89DD}" type="pres">
      <dgm:prSet presAssocID="{7C41B7CC-CBE7-4907-B209-1775DEF560C2}" presName="vert1" presStyleCnt="0"/>
      <dgm:spPr/>
    </dgm:pt>
    <dgm:pt modelId="{42796543-1384-4708-A347-5F6FED09F5FD}" type="pres">
      <dgm:prSet presAssocID="{D2624675-4F96-4801-9B44-E2A5261FE567}" presName="thickLine" presStyleLbl="alignNode1" presStyleIdx="2" presStyleCnt="3"/>
      <dgm:spPr/>
    </dgm:pt>
    <dgm:pt modelId="{12B29724-2AE3-49A4-A2FE-D4B29C9F484D}" type="pres">
      <dgm:prSet presAssocID="{D2624675-4F96-4801-9B44-E2A5261FE567}" presName="horz1" presStyleCnt="0"/>
      <dgm:spPr/>
    </dgm:pt>
    <dgm:pt modelId="{F876E035-0077-4994-9831-F187E8A4304B}" type="pres">
      <dgm:prSet presAssocID="{D2624675-4F96-4801-9B44-E2A5261FE567}" presName="tx1" presStyleLbl="revTx" presStyleIdx="2" presStyleCnt="3"/>
      <dgm:spPr/>
    </dgm:pt>
    <dgm:pt modelId="{B18486E2-F540-4294-9197-DE2945845464}" type="pres">
      <dgm:prSet presAssocID="{D2624675-4F96-4801-9B44-E2A5261FE567}" presName="vert1" presStyleCnt="0"/>
      <dgm:spPr/>
    </dgm:pt>
  </dgm:ptLst>
  <dgm:cxnLst>
    <dgm:cxn modelId="{893CBC11-3E95-4130-9352-651FED1FE826}" type="presOf" srcId="{7C41B7CC-CBE7-4907-B209-1775DEF560C2}" destId="{59ECE688-2474-4E28-9A12-E8F67C657676}" srcOrd="0" destOrd="0" presId="urn:microsoft.com/office/officeart/2008/layout/LinedList"/>
    <dgm:cxn modelId="{FB109028-8E2D-4BF7-B81D-590D99C7B297}" srcId="{0E8CED34-9154-475A-8054-4AE5DDE11A74}" destId="{0F350C13-659A-490C-B5D7-761B6A27F2E4}" srcOrd="0" destOrd="0" parTransId="{1A494B62-0DA6-4C57-9D01-7F2EB68FBF1E}" sibTransId="{5A30E51B-542A-408A-8B4F-1FC6C2F79D01}"/>
    <dgm:cxn modelId="{F0F4115B-977D-40DB-9307-53D2762A1BF3}" type="presOf" srcId="{D2624675-4F96-4801-9B44-E2A5261FE567}" destId="{F876E035-0077-4994-9831-F187E8A4304B}" srcOrd="0" destOrd="0" presId="urn:microsoft.com/office/officeart/2008/layout/LinedList"/>
    <dgm:cxn modelId="{3958F659-FC77-40B6-8AB3-30AEA3F70A80}" type="presOf" srcId="{0F350C13-659A-490C-B5D7-761B6A27F2E4}" destId="{1245C74D-A2CE-41BB-AACF-A39F73D3E7AD}" srcOrd="0" destOrd="0" presId="urn:microsoft.com/office/officeart/2008/layout/LinedList"/>
    <dgm:cxn modelId="{7B8A327A-DDB9-4B7A-862F-67403C7D2E98}" type="presOf" srcId="{0E8CED34-9154-475A-8054-4AE5DDE11A74}" destId="{F2FA8ED5-E9BD-4DF6-9BEC-E0FEFAAEA7A2}" srcOrd="0" destOrd="0" presId="urn:microsoft.com/office/officeart/2008/layout/LinedList"/>
    <dgm:cxn modelId="{95A72B7E-C99C-41EA-9763-BCB8B9A80D13}" srcId="{0E8CED34-9154-475A-8054-4AE5DDE11A74}" destId="{D2624675-4F96-4801-9B44-E2A5261FE567}" srcOrd="2" destOrd="0" parTransId="{B94A22FA-2D33-4D81-863D-85ADBD4C4C57}" sibTransId="{29EA3EF5-EDCC-4BA6-976E-AD59F9E0070C}"/>
    <dgm:cxn modelId="{3BB356DF-7464-44A4-BE6F-AD9CEB7E9FF2}" srcId="{0E8CED34-9154-475A-8054-4AE5DDE11A74}" destId="{7C41B7CC-CBE7-4907-B209-1775DEF560C2}" srcOrd="1" destOrd="0" parTransId="{76B9DD36-C700-43D2-9D53-0F25285293B6}" sibTransId="{C0EB746C-F436-406F-A98C-FC3652D7C56C}"/>
    <dgm:cxn modelId="{74D0D750-4427-4B5A-A5AA-35BD27936480}" type="presParOf" srcId="{F2FA8ED5-E9BD-4DF6-9BEC-E0FEFAAEA7A2}" destId="{09909A7A-AFAB-441D-9DCA-E9C9555BF71B}" srcOrd="0" destOrd="0" presId="urn:microsoft.com/office/officeart/2008/layout/LinedList"/>
    <dgm:cxn modelId="{E79BA1A7-3703-47CF-83FB-544AA0D2047E}" type="presParOf" srcId="{F2FA8ED5-E9BD-4DF6-9BEC-E0FEFAAEA7A2}" destId="{5999E84F-57E3-4695-A411-AC13A5D7D412}" srcOrd="1" destOrd="0" presId="urn:microsoft.com/office/officeart/2008/layout/LinedList"/>
    <dgm:cxn modelId="{D73FFE85-F424-450D-9FF3-544FBDBE0662}" type="presParOf" srcId="{5999E84F-57E3-4695-A411-AC13A5D7D412}" destId="{1245C74D-A2CE-41BB-AACF-A39F73D3E7AD}" srcOrd="0" destOrd="0" presId="urn:microsoft.com/office/officeart/2008/layout/LinedList"/>
    <dgm:cxn modelId="{D37E06A3-0E89-4D2B-9D9B-04FAE49C287A}" type="presParOf" srcId="{5999E84F-57E3-4695-A411-AC13A5D7D412}" destId="{C666C903-0124-4F16-9AF4-988AFBC8B1BB}" srcOrd="1" destOrd="0" presId="urn:microsoft.com/office/officeart/2008/layout/LinedList"/>
    <dgm:cxn modelId="{0057F1DB-21E1-425B-A417-931C8869CCE0}" type="presParOf" srcId="{F2FA8ED5-E9BD-4DF6-9BEC-E0FEFAAEA7A2}" destId="{5A021708-B795-4F27-98C6-AAF7153A40A9}" srcOrd="2" destOrd="0" presId="urn:microsoft.com/office/officeart/2008/layout/LinedList"/>
    <dgm:cxn modelId="{3B6F7680-6843-4644-B8B5-A1C245651E86}" type="presParOf" srcId="{F2FA8ED5-E9BD-4DF6-9BEC-E0FEFAAEA7A2}" destId="{396DC874-B609-45EE-B393-89A5989E4FD1}" srcOrd="3" destOrd="0" presId="urn:microsoft.com/office/officeart/2008/layout/LinedList"/>
    <dgm:cxn modelId="{077D8E6B-D18A-4DE9-96BA-BB31CCB1A4D0}" type="presParOf" srcId="{396DC874-B609-45EE-B393-89A5989E4FD1}" destId="{59ECE688-2474-4E28-9A12-E8F67C657676}" srcOrd="0" destOrd="0" presId="urn:microsoft.com/office/officeart/2008/layout/LinedList"/>
    <dgm:cxn modelId="{D9A934A3-E25E-439C-8338-8604F47EF196}" type="presParOf" srcId="{396DC874-B609-45EE-B393-89A5989E4FD1}" destId="{E992883D-9B3F-411A-9024-F97464BF89DD}" srcOrd="1" destOrd="0" presId="urn:microsoft.com/office/officeart/2008/layout/LinedList"/>
    <dgm:cxn modelId="{72DA3265-781D-4822-893D-0292DB45B881}" type="presParOf" srcId="{F2FA8ED5-E9BD-4DF6-9BEC-E0FEFAAEA7A2}" destId="{42796543-1384-4708-A347-5F6FED09F5FD}" srcOrd="4" destOrd="0" presId="urn:microsoft.com/office/officeart/2008/layout/LinedList"/>
    <dgm:cxn modelId="{BF20DAEF-153A-413A-9903-ED7A4EA89AD2}" type="presParOf" srcId="{F2FA8ED5-E9BD-4DF6-9BEC-E0FEFAAEA7A2}" destId="{12B29724-2AE3-49A4-A2FE-D4B29C9F484D}" srcOrd="5" destOrd="0" presId="urn:microsoft.com/office/officeart/2008/layout/LinedList"/>
    <dgm:cxn modelId="{5B342EF7-CB75-4C0E-A106-908379908313}" type="presParOf" srcId="{12B29724-2AE3-49A4-A2FE-D4B29C9F484D}" destId="{F876E035-0077-4994-9831-F187E8A4304B}" srcOrd="0" destOrd="0" presId="urn:microsoft.com/office/officeart/2008/layout/LinedList"/>
    <dgm:cxn modelId="{14915F2C-AB55-424F-BE49-8AA2EA79AFD6}" type="presParOf" srcId="{12B29724-2AE3-49A4-A2FE-D4B29C9F484D}" destId="{B18486E2-F540-4294-9197-DE294584546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F6074-6820-4DC5-BE61-B538CF586288}">
      <dsp:nvSpPr>
        <dsp:cNvPr id="0" name=""/>
        <dsp:cNvSpPr/>
      </dsp:nvSpPr>
      <dsp:spPr>
        <a:xfrm>
          <a:off x="906433" y="198290"/>
          <a:ext cx="1605810" cy="160581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bg1"/>
              </a:solidFill>
              <a:latin typeface="Calibri" panose="020F0502020204030204" pitchFamily="34" charset="0"/>
              <a:cs typeface="Calibri" panose="020F0502020204030204" pitchFamily="34" charset="0"/>
            </a:rPr>
            <a:t>Food</a:t>
          </a:r>
          <a:br>
            <a:rPr lang="en-GB" sz="1400" b="1" kern="1200">
              <a:solidFill>
                <a:schemeClr val="bg1"/>
              </a:solidFill>
              <a:latin typeface="Calibri" panose="020F0502020204030204" pitchFamily="34" charset="0"/>
              <a:cs typeface="Calibri" panose="020F0502020204030204" pitchFamily="34" charset="0"/>
            </a:rPr>
          </a:br>
          <a:r>
            <a:rPr lang="en-GB" sz="1400" b="1" kern="1200">
              <a:solidFill>
                <a:schemeClr val="bg1"/>
              </a:solidFill>
              <a:latin typeface="Calibri" panose="020F0502020204030204" pitchFamily="34" charset="0"/>
              <a:cs typeface="Calibri" panose="020F0502020204030204" pitchFamily="34" charset="0"/>
            </a:rPr>
            <a:t>Matrix</a:t>
          </a:r>
        </a:p>
      </dsp:txBody>
      <dsp:txXfrm>
        <a:off x="1120541" y="479307"/>
        <a:ext cx="1177594" cy="722614"/>
      </dsp:txXfrm>
    </dsp:sp>
    <dsp:sp modelId="{82B3EE2D-55DB-42AE-B577-7EFFFECBE1AA}">
      <dsp:nvSpPr>
        <dsp:cNvPr id="0" name=""/>
        <dsp:cNvSpPr/>
      </dsp:nvSpPr>
      <dsp:spPr>
        <a:xfrm>
          <a:off x="1450552" y="1070540"/>
          <a:ext cx="1762762" cy="160581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latin typeface="Calibri" panose="020F0502020204030204" pitchFamily="34" charset="0"/>
              <a:cs typeface="Calibri" panose="020F0502020204030204" pitchFamily="34" charset="0"/>
            </a:rPr>
            <a:t>Non-nutritive bioactives </a:t>
          </a:r>
          <a:endParaRPr lang="en-GB" sz="1400" kern="1200">
            <a:solidFill>
              <a:schemeClr val="bg1"/>
            </a:solidFill>
          </a:endParaRPr>
        </a:p>
      </dsp:txBody>
      <dsp:txXfrm>
        <a:off x="1989663" y="1485374"/>
        <a:ext cx="1057657" cy="883195"/>
      </dsp:txXfrm>
    </dsp:sp>
    <dsp:sp modelId="{400B43E9-C1DC-475F-91B6-0AC8EDADEAC5}">
      <dsp:nvSpPr>
        <dsp:cNvPr id="0" name=""/>
        <dsp:cNvSpPr/>
      </dsp:nvSpPr>
      <dsp:spPr>
        <a:xfrm>
          <a:off x="370168" y="1070540"/>
          <a:ext cx="1605810" cy="160581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latin typeface="Calibri" panose="020F0502020204030204" pitchFamily="34" charset="0"/>
              <a:cs typeface="Calibri" panose="020F0502020204030204" pitchFamily="34" charset="0"/>
            </a:rPr>
            <a:t>Nutrients </a:t>
          </a:r>
          <a:endParaRPr lang="en-GB" sz="1400" kern="1200">
            <a:solidFill>
              <a:schemeClr val="bg1"/>
            </a:solidFill>
          </a:endParaRPr>
        </a:p>
      </dsp:txBody>
      <dsp:txXfrm>
        <a:off x="521381" y="1485374"/>
        <a:ext cx="963486" cy="883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C27D-B855-4711-B69D-6CA143F3C63F}">
      <dsp:nvSpPr>
        <dsp:cNvPr id="0" name=""/>
        <dsp:cNvSpPr/>
      </dsp:nvSpPr>
      <dsp:spPr>
        <a:xfrm>
          <a:off x="202" y="136361"/>
          <a:ext cx="2447649" cy="2937179"/>
        </a:xfrm>
        <a:prstGeom prst="rect">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73" tIns="0" rIns="241773" bIns="330200" numCol="1" spcCol="1270" anchor="t" anchorCtr="0">
          <a:noAutofit/>
        </a:bodyPr>
        <a:lstStyle/>
        <a:p>
          <a:pPr marL="0" lvl="0" indent="0" algn="l" defTabSz="1022350">
            <a:lnSpc>
              <a:spcPct val="90000"/>
            </a:lnSpc>
            <a:spcBef>
              <a:spcPct val="0"/>
            </a:spcBef>
            <a:spcAft>
              <a:spcPct val="35000"/>
            </a:spcAft>
            <a:buNone/>
          </a:pPr>
          <a:r>
            <a:rPr lang="en-US" sz="2300" kern="1200"/>
            <a:t>Undermining breastfeeding</a:t>
          </a:r>
        </a:p>
        <a:p>
          <a:pPr marL="171450" lvl="1" indent="-171450" algn="l" defTabSz="800100">
            <a:lnSpc>
              <a:spcPct val="90000"/>
            </a:lnSpc>
            <a:spcBef>
              <a:spcPct val="0"/>
            </a:spcBef>
            <a:spcAft>
              <a:spcPct val="15000"/>
            </a:spcAft>
            <a:buChar char="•"/>
          </a:pPr>
          <a:endParaRPr lang="en-US" sz="1800" kern="1200"/>
        </a:p>
      </dsp:txBody>
      <dsp:txXfrm>
        <a:off x="202" y="1311233"/>
        <a:ext cx="2447649" cy="1762307"/>
      </dsp:txXfrm>
    </dsp:sp>
    <dsp:sp modelId="{27FD54EE-1FE0-4804-A338-C55E127DF09D}">
      <dsp:nvSpPr>
        <dsp:cNvPr id="0" name=""/>
        <dsp:cNvSpPr/>
      </dsp:nvSpPr>
      <dsp:spPr>
        <a:xfrm>
          <a:off x="202" y="136361"/>
          <a:ext cx="2447649" cy="11748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1773" tIns="165100" rIns="241773" bIns="165100" numCol="1" spcCol="1270" anchor="ctr" anchorCtr="0">
          <a:noAutofit/>
        </a:bodyPr>
        <a:lstStyle/>
        <a:p>
          <a:pPr marL="0" lvl="0" indent="0" algn="l" defTabSz="2667000">
            <a:lnSpc>
              <a:spcPct val="90000"/>
            </a:lnSpc>
            <a:spcBef>
              <a:spcPct val="0"/>
            </a:spcBef>
            <a:spcAft>
              <a:spcPct val="35000"/>
            </a:spcAft>
            <a:buNone/>
          </a:pPr>
          <a:r>
            <a:rPr lang="en-US" sz="6000" kern="1200"/>
            <a:t>01</a:t>
          </a:r>
        </a:p>
      </dsp:txBody>
      <dsp:txXfrm>
        <a:off x="202" y="136361"/>
        <a:ext cx="2447649" cy="1174871"/>
      </dsp:txXfrm>
    </dsp:sp>
    <dsp:sp modelId="{F6FBBFBC-D426-47CF-A9D6-B1E7C38E6708}">
      <dsp:nvSpPr>
        <dsp:cNvPr id="0" name=""/>
        <dsp:cNvSpPr/>
      </dsp:nvSpPr>
      <dsp:spPr>
        <a:xfrm>
          <a:off x="2643664" y="136361"/>
          <a:ext cx="2447649" cy="2937179"/>
        </a:xfrm>
        <a:prstGeom prst="rect">
          <a:avLst/>
        </a:prstGeom>
        <a:solidFill>
          <a:srgbClr val="4362AD"/>
        </a:solidFill>
        <a:ln w="12700" cap="flat" cmpd="sng" algn="ctr">
          <a:solidFill>
            <a:schemeClr val="accent2">
              <a:shade val="50000"/>
              <a:hueOff val="324059"/>
              <a:satOff val="-36184"/>
              <a:lumOff val="314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73" tIns="0" rIns="241773" bIns="330200" numCol="1" spcCol="1270" anchor="t" anchorCtr="0">
          <a:noAutofit/>
        </a:bodyPr>
        <a:lstStyle/>
        <a:p>
          <a:pPr marL="0" lvl="0" indent="0" algn="l" defTabSz="1022350">
            <a:lnSpc>
              <a:spcPct val="90000"/>
            </a:lnSpc>
            <a:spcBef>
              <a:spcPct val="0"/>
            </a:spcBef>
            <a:spcAft>
              <a:spcPct val="35000"/>
            </a:spcAft>
            <a:buNone/>
          </a:pPr>
          <a:r>
            <a:rPr lang="en-US" sz="2300" kern="1200"/>
            <a:t>Increasing pressure on healthcare services</a:t>
          </a:r>
        </a:p>
      </dsp:txBody>
      <dsp:txXfrm>
        <a:off x="2643664" y="1311233"/>
        <a:ext cx="2447649" cy="1762307"/>
      </dsp:txXfrm>
    </dsp:sp>
    <dsp:sp modelId="{F291B0EB-A6C6-4DEA-926A-F3B53DEE443B}">
      <dsp:nvSpPr>
        <dsp:cNvPr id="0" name=""/>
        <dsp:cNvSpPr/>
      </dsp:nvSpPr>
      <dsp:spPr>
        <a:xfrm>
          <a:off x="2643664" y="136361"/>
          <a:ext cx="2447649" cy="11748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1773" tIns="165100" rIns="241773" bIns="165100" numCol="1" spcCol="1270" anchor="ctr" anchorCtr="0">
          <a:noAutofit/>
        </a:bodyPr>
        <a:lstStyle/>
        <a:p>
          <a:pPr marL="0" lvl="0" indent="0" algn="l" defTabSz="2667000">
            <a:lnSpc>
              <a:spcPct val="90000"/>
            </a:lnSpc>
            <a:spcBef>
              <a:spcPct val="0"/>
            </a:spcBef>
            <a:spcAft>
              <a:spcPct val="35000"/>
            </a:spcAft>
            <a:buNone/>
          </a:pPr>
          <a:r>
            <a:rPr lang="en-US" sz="6000" kern="1200"/>
            <a:t>02</a:t>
          </a:r>
        </a:p>
      </dsp:txBody>
      <dsp:txXfrm>
        <a:off x="2643664" y="136361"/>
        <a:ext cx="2447649" cy="1174871"/>
      </dsp:txXfrm>
    </dsp:sp>
    <dsp:sp modelId="{CBE36D03-1EAB-408D-BAE3-E78AFEA2F41B}">
      <dsp:nvSpPr>
        <dsp:cNvPr id="0" name=""/>
        <dsp:cNvSpPr/>
      </dsp:nvSpPr>
      <dsp:spPr>
        <a:xfrm>
          <a:off x="5287125" y="136361"/>
          <a:ext cx="2447649" cy="2937179"/>
        </a:xfrm>
        <a:prstGeom prst="rect">
          <a:avLst/>
        </a:prstGeom>
        <a:solidFill>
          <a:schemeClr val="accent2">
            <a:shade val="50000"/>
            <a:hueOff val="648118"/>
            <a:satOff val="-72368"/>
            <a:lumOff val="62885"/>
            <a:alphaOff val="0"/>
          </a:schemeClr>
        </a:solidFill>
        <a:ln w="12700" cap="flat" cmpd="sng" algn="ctr">
          <a:solidFill>
            <a:schemeClr val="accent2">
              <a:shade val="50000"/>
              <a:hueOff val="648118"/>
              <a:satOff val="-72368"/>
              <a:lumOff val="628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73" tIns="0" rIns="241773" bIns="330200" numCol="1" spcCol="1270" anchor="t" anchorCtr="0">
          <a:noAutofit/>
        </a:bodyPr>
        <a:lstStyle/>
        <a:p>
          <a:pPr marL="0" lvl="0" indent="0" algn="l" defTabSz="1022350">
            <a:lnSpc>
              <a:spcPct val="90000"/>
            </a:lnSpc>
            <a:spcBef>
              <a:spcPct val="0"/>
            </a:spcBef>
            <a:spcAft>
              <a:spcPct val="35000"/>
            </a:spcAft>
            <a:buNone/>
          </a:pPr>
          <a:r>
            <a:rPr lang="en-US" sz="2300" kern="1200"/>
            <a:t>Groups who would benefit most are harder to engage</a:t>
          </a:r>
        </a:p>
      </dsp:txBody>
      <dsp:txXfrm>
        <a:off x="5287125" y="1311233"/>
        <a:ext cx="2447649" cy="1762307"/>
      </dsp:txXfrm>
    </dsp:sp>
    <dsp:sp modelId="{488F0D1E-F2E1-4F71-854A-E743EF2E54EF}">
      <dsp:nvSpPr>
        <dsp:cNvPr id="0" name=""/>
        <dsp:cNvSpPr/>
      </dsp:nvSpPr>
      <dsp:spPr>
        <a:xfrm>
          <a:off x="5287125" y="136361"/>
          <a:ext cx="2447649" cy="11748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1773" tIns="165100" rIns="241773" bIns="165100" numCol="1" spcCol="1270" anchor="ctr" anchorCtr="0">
          <a:noAutofit/>
        </a:bodyPr>
        <a:lstStyle/>
        <a:p>
          <a:pPr marL="0" lvl="0" indent="0" algn="l" defTabSz="2667000">
            <a:lnSpc>
              <a:spcPct val="90000"/>
            </a:lnSpc>
            <a:spcBef>
              <a:spcPct val="0"/>
            </a:spcBef>
            <a:spcAft>
              <a:spcPct val="35000"/>
            </a:spcAft>
            <a:buNone/>
          </a:pPr>
          <a:r>
            <a:rPr lang="en-US" sz="6000" kern="1200"/>
            <a:t>03</a:t>
          </a:r>
        </a:p>
      </dsp:txBody>
      <dsp:txXfrm>
        <a:off x="5287125" y="136361"/>
        <a:ext cx="2447649" cy="1174871"/>
      </dsp:txXfrm>
    </dsp:sp>
    <dsp:sp modelId="{741D0743-4C3D-4BFC-88C4-EB1D35219F53}">
      <dsp:nvSpPr>
        <dsp:cNvPr id="0" name=""/>
        <dsp:cNvSpPr/>
      </dsp:nvSpPr>
      <dsp:spPr>
        <a:xfrm>
          <a:off x="7930587" y="136361"/>
          <a:ext cx="2447649" cy="2937179"/>
        </a:xfrm>
        <a:prstGeom prst="rect">
          <a:avLst/>
        </a:prstGeom>
        <a:solidFill>
          <a:schemeClr val="accent2">
            <a:shade val="50000"/>
            <a:hueOff val="324059"/>
            <a:satOff val="-36184"/>
            <a:lumOff val="31442"/>
            <a:alphaOff val="0"/>
          </a:schemeClr>
        </a:solidFill>
        <a:ln w="12700" cap="flat" cmpd="sng" algn="ctr">
          <a:solidFill>
            <a:schemeClr val="accent2">
              <a:shade val="50000"/>
              <a:hueOff val="324059"/>
              <a:satOff val="-36184"/>
              <a:lumOff val="314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73" tIns="0" rIns="241773" bIns="330200" numCol="1" spcCol="1270" anchor="t" anchorCtr="0">
          <a:noAutofit/>
        </a:bodyPr>
        <a:lstStyle/>
        <a:p>
          <a:pPr marL="0" lvl="0" indent="0" algn="l" defTabSz="1022350">
            <a:lnSpc>
              <a:spcPct val="90000"/>
            </a:lnSpc>
            <a:spcBef>
              <a:spcPct val="0"/>
            </a:spcBef>
            <a:spcAft>
              <a:spcPct val="35000"/>
            </a:spcAft>
            <a:buNone/>
          </a:pPr>
          <a:r>
            <a:rPr lang="en-US" sz="2300" kern="1200"/>
            <a:t>Non-evidence based sources of information</a:t>
          </a:r>
        </a:p>
      </dsp:txBody>
      <dsp:txXfrm>
        <a:off x="7930587" y="1311233"/>
        <a:ext cx="2447649" cy="1762307"/>
      </dsp:txXfrm>
    </dsp:sp>
    <dsp:sp modelId="{FBC76B04-3BE9-4E75-A701-845C439D3B6F}">
      <dsp:nvSpPr>
        <dsp:cNvPr id="0" name=""/>
        <dsp:cNvSpPr/>
      </dsp:nvSpPr>
      <dsp:spPr>
        <a:xfrm>
          <a:off x="7930587" y="136361"/>
          <a:ext cx="2447649" cy="11748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1773" tIns="165100" rIns="241773" bIns="165100" numCol="1" spcCol="1270" anchor="ctr" anchorCtr="0">
          <a:noAutofit/>
        </a:bodyPr>
        <a:lstStyle/>
        <a:p>
          <a:pPr marL="0" lvl="0" indent="0" algn="l" defTabSz="2667000">
            <a:lnSpc>
              <a:spcPct val="90000"/>
            </a:lnSpc>
            <a:spcBef>
              <a:spcPct val="0"/>
            </a:spcBef>
            <a:spcAft>
              <a:spcPct val="35000"/>
            </a:spcAft>
            <a:buNone/>
          </a:pPr>
          <a:r>
            <a:rPr lang="en-GB" sz="6000" kern="1200"/>
            <a:t>04</a:t>
          </a:r>
        </a:p>
      </dsp:txBody>
      <dsp:txXfrm>
        <a:off x="7930587" y="136361"/>
        <a:ext cx="2447649" cy="1174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C27D-B855-4711-B69D-6CA143F3C63F}">
      <dsp:nvSpPr>
        <dsp:cNvPr id="0" name=""/>
        <dsp:cNvSpPr/>
      </dsp:nvSpPr>
      <dsp:spPr>
        <a:xfrm>
          <a:off x="202" y="136361"/>
          <a:ext cx="2447649" cy="2937179"/>
        </a:xfrm>
        <a:prstGeom prst="rect">
          <a:avLst/>
        </a:prstGeom>
        <a:solidFill>
          <a:srgbClr val="082048"/>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73" tIns="0" rIns="241773" bIns="330200" numCol="1" spcCol="1270" anchor="t" anchorCtr="0">
          <a:noAutofit/>
        </a:bodyPr>
        <a:lstStyle/>
        <a:p>
          <a:pPr marL="0" lvl="0" indent="0" algn="l" defTabSz="1066800">
            <a:lnSpc>
              <a:spcPct val="90000"/>
            </a:lnSpc>
            <a:spcBef>
              <a:spcPct val="0"/>
            </a:spcBef>
            <a:spcAft>
              <a:spcPct val="35000"/>
            </a:spcAft>
            <a:buNone/>
          </a:pPr>
          <a:r>
            <a:rPr lang="en-US" sz="2400" kern="1200" err="1"/>
            <a:t>Personalisation</a:t>
          </a:r>
          <a:r>
            <a:rPr lang="en-US" sz="2400" kern="1200"/>
            <a:t> </a:t>
          </a:r>
          <a:r>
            <a:rPr lang="en-US" sz="2400" kern="1200">
              <a:latin typeface="Times New Roman" panose="02020603050405020304" pitchFamily="18" charset="0"/>
              <a:cs typeface="Times New Roman" panose="02020603050405020304" pitchFamily="18" charset="0"/>
            </a:rPr>
            <a:t>→</a:t>
          </a:r>
          <a:r>
            <a:rPr lang="en-US" sz="2400" kern="1200"/>
            <a:t> responds to need</a:t>
          </a:r>
        </a:p>
        <a:p>
          <a:pPr marL="228600" lvl="1" indent="-228600" algn="l" defTabSz="1066800">
            <a:lnSpc>
              <a:spcPct val="90000"/>
            </a:lnSpc>
            <a:spcBef>
              <a:spcPct val="0"/>
            </a:spcBef>
            <a:spcAft>
              <a:spcPct val="15000"/>
            </a:spcAft>
            <a:buChar char="•"/>
          </a:pPr>
          <a:endParaRPr lang="en-US" sz="2400" kern="1200"/>
        </a:p>
      </dsp:txBody>
      <dsp:txXfrm>
        <a:off x="202" y="1311233"/>
        <a:ext cx="2447649" cy="1762307"/>
      </dsp:txXfrm>
    </dsp:sp>
    <dsp:sp modelId="{27FD54EE-1FE0-4804-A338-C55E127DF09D}">
      <dsp:nvSpPr>
        <dsp:cNvPr id="0" name=""/>
        <dsp:cNvSpPr/>
      </dsp:nvSpPr>
      <dsp:spPr>
        <a:xfrm>
          <a:off x="202" y="136361"/>
          <a:ext cx="2447649" cy="11748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1773" tIns="165100" rIns="241773" bIns="165100" numCol="1" spcCol="1270" anchor="ctr" anchorCtr="0">
          <a:noAutofit/>
        </a:bodyPr>
        <a:lstStyle/>
        <a:p>
          <a:pPr marL="0" lvl="0" indent="0" algn="l" defTabSz="2667000">
            <a:lnSpc>
              <a:spcPct val="90000"/>
            </a:lnSpc>
            <a:spcBef>
              <a:spcPct val="0"/>
            </a:spcBef>
            <a:spcAft>
              <a:spcPct val="35000"/>
            </a:spcAft>
            <a:buNone/>
          </a:pPr>
          <a:r>
            <a:rPr lang="en-US" sz="6000" kern="1200"/>
            <a:t>01</a:t>
          </a:r>
        </a:p>
      </dsp:txBody>
      <dsp:txXfrm>
        <a:off x="202" y="136361"/>
        <a:ext cx="2447649" cy="1174871"/>
      </dsp:txXfrm>
    </dsp:sp>
    <dsp:sp modelId="{F6FBBFBC-D426-47CF-A9D6-B1E7C38E6708}">
      <dsp:nvSpPr>
        <dsp:cNvPr id="0" name=""/>
        <dsp:cNvSpPr/>
      </dsp:nvSpPr>
      <dsp:spPr>
        <a:xfrm>
          <a:off x="2643664" y="136361"/>
          <a:ext cx="2447649" cy="2937179"/>
        </a:xfrm>
        <a:prstGeom prst="rect">
          <a:avLst/>
        </a:prstGeom>
        <a:solidFill>
          <a:schemeClr val="accent2">
            <a:shade val="50000"/>
            <a:hueOff val="324059"/>
            <a:satOff val="-36184"/>
            <a:lumOff val="31442"/>
            <a:alphaOff val="0"/>
          </a:schemeClr>
        </a:solidFill>
        <a:ln w="12700" cap="flat" cmpd="sng" algn="ctr">
          <a:solidFill>
            <a:schemeClr val="accent2">
              <a:shade val="50000"/>
              <a:hueOff val="324059"/>
              <a:satOff val="-36184"/>
              <a:lumOff val="314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73" tIns="0" rIns="241773" bIns="330200" numCol="1" spcCol="1270" anchor="t" anchorCtr="0">
          <a:noAutofit/>
        </a:bodyPr>
        <a:lstStyle/>
        <a:p>
          <a:pPr marL="0" lvl="0" indent="0" algn="l" defTabSz="1066800">
            <a:lnSpc>
              <a:spcPct val="90000"/>
            </a:lnSpc>
            <a:spcBef>
              <a:spcPct val="0"/>
            </a:spcBef>
            <a:spcAft>
              <a:spcPct val="35000"/>
            </a:spcAft>
            <a:buNone/>
          </a:pPr>
          <a:r>
            <a:rPr lang="en-US" sz="2400" kern="1200"/>
            <a:t>Works alongside the NHS</a:t>
          </a:r>
        </a:p>
      </dsp:txBody>
      <dsp:txXfrm>
        <a:off x="2643664" y="1311233"/>
        <a:ext cx="2447649" cy="1762307"/>
      </dsp:txXfrm>
    </dsp:sp>
    <dsp:sp modelId="{F291B0EB-A6C6-4DEA-926A-F3B53DEE443B}">
      <dsp:nvSpPr>
        <dsp:cNvPr id="0" name=""/>
        <dsp:cNvSpPr/>
      </dsp:nvSpPr>
      <dsp:spPr>
        <a:xfrm>
          <a:off x="2643664" y="136361"/>
          <a:ext cx="2447649" cy="11748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1773" tIns="165100" rIns="241773" bIns="165100" numCol="1" spcCol="1270" anchor="ctr" anchorCtr="0">
          <a:noAutofit/>
        </a:bodyPr>
        <a:lstStyle/>
        <a:p>
          <a:pPr marL="0" lvl="0" indent="0" algn="l" defTabSz="2667000">
            <a:lnSpc>
              <a:spcPct val="90000"/>
            </a:lnSpc>
            <a:spcBef>
              <a:spcPct val="0"/>
            </a:spcBef>
            <a:spcAft>
              <a:spcPct val="35000"/>
            </a:spcAft>
            <a:buNone/>
          </a:pPr>
          <a:r>
            <a:rPr lang="en-US" sz="6000" kern="1200"/>
            <a:t>02</a:t>
          </a:r>
        </a:p>
      </dsp:txBody>
      <dsp:txXfrm>
        <a:off x="2643664" y="136361"/>
        <a:ext cx="2447649" cy="1174871"/>
      </dsp:txXfrm>
    </dsp:sp>
    <dsp:sp modelId="{CBE36D03-1EAB-408D-BAE3-E78AFEA2F41B}">
      <dsp:nvSpPr>
        <dsp:cNvPr id="0" name=""/>
        <dsp:cNvSpPr/>
      </dsp:nvSpPr>
      <dsp:spPr>
        <a:xfrm>
          <a:off x="5287125" y="136361"/>
          <a:ext cx="2447649" cy="2937179"/>
        </a:xfrm>
        <a:prstGeom prst="rect">
          <a:avLst/>
        </a:prstGeom>
        <a:solidFill>
          <a:srgbClr val="C4C6CD"/>
        </a:solidFill>
        <a:ln w="12700" cap="flat" cmpd="sng" algn="ctr">
          <a:solidFill>
            <a:schemeClr val="accent2">
              <a:shade val="50000"/>
              <a:hueOff val="648118"/>
              <a:satOff val="-72368"/>
              <a:lumOff val="628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73" tIns="0" rIns="241773" bIns="330200" numCol="1" spcCol="1270" anchor="t" anchorCtr="0">
          <a:noAutofit/>
        </a:bodyPr>
        <a:lstStyle/>
        <a:p>
          <a:pPr marL="0" lvl="0" indent="0" algn="l" defTabSz="1066800">
            <a:lnSpc>
              <a:spcPct val="90000"/>
            </a:lnSpc>
            <a:spcBef>
              <a:spcPct val="0"/>
            </a:spcBef>
            <a:spcAft>
              <a:spcPct val="35000"/>
            </a:spcAft>
            <a:buNone/>
          </a:pPr>
          <a:r>
            <a:rPr lang="en-US" sz="2400" kern="1200"/>
            <a:t>Greater reach</a:t>
          </a:r>
        </a:p>
      </dsp:txBody>
      <dsp:txXfrm>
        <a:off x="5287125" y="1311233"/>
        <a:ext cx="2447649" cy="1762307"/>
      </dsp:txXfrm>
    </dsp:sp>
    <dsp:sp modelId="{488F0D1E-F2E1-4F71-854A-E743EF2E54EF}">
      <dsp:nvSpPr>
        <dsp:cNvPr id="0" name=""/>
        <dsp:cNvSpPr/>
      </dsp:nvSpPr>
      <dsp:spPr>
        <a:xfrm>
          <a:off x="5287125" y="136361"/>
          <a:ext cx="2447649" cy="11748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1773" tIns="165100" rIns="241773" bIns="165100" numCol="1" spcCol="1270" anchor="ctr" anchorCtr="0">
          <a:noAutofit/>
        </a:bodyPr>
        <a:lstStyle/>
        <a:p>
          <a:pPr marL="0" lvl="0" indent="0" algn="l" defTabSz="2667000">
            <a:lnSpc>
              <a:spcPct val="90000"/>
            </a:lnSpc>
            <a:spcBef>
              <a:spcPct val="0"/>
            </a:spcBef>
            <a:spcAft>
              <a:spcPct val="35000"/>
            </a:spcAft>
            <a:buNone/>
          </a:pPr>
          <a:r>
            <a:rPr lang="en-US" sz="6000" kern="1200"/>
            <a:t>03</a:t>
          </a:r>
        </a:p>
      </dsp:txBody>
      <dsp:txXfrm>
        <a:off x="5287125" y="136361"/>
        <a:ext cx="2447649" cy="1174871"/>
      </dsp:txXfrm>
    </dsp:sp>
    <dsp:sp modelId="{741D0743-4C3D-4BFC-88C4-EB1D35219F53}">
      <dsp:nvSpPr>
        <dsp:cNvPr id="0" name=""/>
        <dsp:cNvSpPr/>
      </dsp:nvSpPr>
      <dsp:spPr>
        <a:xfrm>
          <a:off x="7930587" y="136361"/>
          <a:ext cx="2447649" cy="2937179"/>
        </a:xfrm>
        <a:prstGeom prst="rect">
          <a:avLst/>
        </a:prstGeom>
        <a:solidFill>
          <a:schemeClr val="accent2">
            <a:shade val="50000"/>
            <a:hueOff val="324059"/>
            <a:satOff val="-36184"/>
            <a:lumOff val="31442"/>
            <a:alphaOff val="0"/>
          </a:schemeClr>
        </a:solidFill>
        <a:ln w="12700" cap="flat" cmpd="sng" algn="ctr">
          <a:solidFill>
            <a:schemeClr val="accent2">
              <a:shade val="50000"/>
              <a:hueOff val="324059"/>
              <a:satOff val="-36184"/>
              <a:lumOff val="314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73" tIns="0" rIns="241773" bIns="330200" numCol="1" spcCol="1270" anchor="t" anchorCtr="0">
          <a:noAutofit/>
        </a:bodyPr>
        <a:lstStyle/>
        <a:p>
          <a:pPr marL="0" lvl="0" indent="0" algn="l" defTabSz="1066800">
            <a:lnSpc>
              <a:spcPct val="90000"/>
            </a:lnSpc>
            <a:spcBef>
              <a:spcPct val="0"/>
            </a:spcBef>
            <a:spcAft>
              <a:spcPct val="35000"/>
            </a:spcAft>
            <a:buNone/>
          </a:pPr>
          <a:r>
            <a:rPr lang="en-US" sz="2400" kern="1200"/>
            <a:t>Evidence-based</a:t>
          </a:r>
        </a:p>
      </dsp:txBody>
      <dsp:txXfrm>
        <a:off x="7930587" y="1311233"/>
        <a:ext cx="2447649" cy="1762307"/>
      </dsp:txXfrm>
    </dsp:sp>
    <dsp:sp modelId="{FBC76B04-3BE9-4E75-A701-845C439D3B6F}">
      <dsp:nvSpPr>
        <dsp:cNvPr id="0" name=""/>
        <dsp:cNvSpPr/>
      </dsp:nvSpPr>
      <dsp:spPr>
        <a:xfrm>
          <a:off x="7930587" y="136361"/>
          <a:ext cx="2447649" cy="11748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1773" tIns="165100" rIns="241773" bIns="165100" numCol="1" spcCol="1270" anchor="ctr" anchorCtr="0">
          <a:noAutofit/>
        </a:bodyPr>
        <a:lstStyle/>
        <a:p>
          <a:pPr marL="0" lvl="0" indent="0" algn="l" defTabSz="2667000">
            <a:lnSpc>
              <a:spcPct val="90000"/>
            </a:lnSpc>
            <a:spcBef>
              <a:spcPct val="0"/>
            </a:spcBef>
            <a:spcAft>
              <a:spcPct val="35000"/>
            </a:spcAft>
            <a:buNone/>
          </a:pPr>
          <a:r>
            <a:rPr lang="en-GB" sz="6000" kern="1200"/>
            <a:t>04</a:t>
          </a:r>
        </a:p>
      </dsp:txBody>
      <dsp:txXfrm>
        <a:off x="7930587" y="136361"/>
        <a:ext cx="2447649" cy="11748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4E59A-3A7E-4BAB-A162-E62F2CC4226F}">
      <dsp:nvSpPr>
        <dsp:cNvPr id="0" name=""/>
        <dsp:cNvSpPr/>
      </dsp:nvSpPr>
      <dsp:spPr>
        <a:xfrm>
          <a:off x="0" y="1806"/>
          <a:ext cx="11399196" cy="9155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136CE4-1B29-45E6-8EF8-949AE0B27500}">
      <dsp:nvSpPr>
        <dsp:cNvPr id="0" name=""/>
        <dsp:cNvSpPr/>
      </dsp:nvSpPr>
      <dsp:spPr>
        <a:xfrm>
          <a:off x="276958" y="207808"/>
          <a:ext cx="503560" cy="5035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ECDE3-4ACF-4A98-9F08-445F764DC8D9}">
      <dsp:nvSpPr>
        <dsp:cNvPr id="0" name=""/>
        <dsp:cNvSpPr/>
      </dsp:nvSpPr>
      <dsp:spPr>
        <a:xfrm>
          <a:off x="1057476" y="1806"/>
          <a:ext cx="10341719"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b="1" kern="1200"/>
            <a:t>Aim: </a:t>
          </a:r>
          <a:r>
            <a:rPr lang="en-US" sz="2200" kern="1200"/>
            <a:t>develop prototype for an app which supports parents in using best practices when formula-feeding, to reduce overfeeding and prevent rapid weight gain</a:t>
          </a:r>
          <a:endParaRPr lang="en-US" sz="2200" b="1" kern="1200"/>
        </a:p>
      </dsp:txBody>
      <dsp:txXfrm>
        <a:off x="1057476" y="1806"/>
        <a:ext cx="10341719" cy="915564"/>
      </dsp:txXfrm>
    </dsp:sp>
    <dsp:sp modelId="{854831CE-5421-4322-923F-F44939F83F76}">
      <dsp:nvSpPr>
        <dsp:cNvPr id="0" name=""/>
        <dsp:cNvSpPr/>
      </dsp:nvSpPr>
      <dsp:spPr>
        <a:xfrm>
          <a:off x="0" y="1146262"/>
          <a:ext cx="11399196" cy="9155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2CEC2A-4F0E-4BAC-A8F4-32147C5F9279}">
      <dsp:nvSpPr>
        <dsp:cNvPr id="0" name=""/>
        <dsp:cNvSpPr/>
      </dsp:nvSpPr>
      <dsp:spPr>
        <a:xfrm>
          <a:off x="276958" y="1352264"/>
          <a:ext cx="503560" cy="50356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4D2602-6C23-45F9-B266-F32512101A2D}">
      <dsp:nvSpPr>
        <dsp:cNvPr id="0" name=""/>
        <dsp:cNvSpPr/>
      </dsp:nvSpPr>
      <dsp:spPr>
        <a:xfrm>
          <a:off x="1057476" y="1146262"/>
          <a:ext cx="10341719"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b="1" kern="1200"/>
            <a:t>Target users: </a:t>
          </a:r>
          <a:r>
            <a:rPr lang="en-US" sz="2200" b="0" kern="1200"/>
            <a:t>parents/caregivers from disadvantaged backgrounds who are using formula to feed their babies</a:t>
          </a:r>
        </a:p>
      </dsp:txBody>
      <dsp:txXfrm>
        <a:off x="1057476" y="1146262"/>
        <a:ext cx="10341719" cy="915564"/>
      </dsp:txXfrm>
    </dsp:sp>
    <dsp:sp modelId="{7753713C-5964-4606-A073-39ABE868AFF4}">
      <dsp:nvSpPr>
        <dsp:cNvPr id="0" name=""/>
        <dsp:cNvSpPr/>
      </dsp:nvSpPr>
      <dsp:spPr>
        <a:xfrm>
          <a:off x="0" y="2290717"/>
          <a:ext cx="11399196" cy="9155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9DE5EE-9D70-4D92-BFB8-02CF0C131E65}">
      <dsp:nvSpPr>
        <dsp:cNvPr id="0" name=""/>
        <dsp:cNvSpPr/>
      </dsp:nvSpPr>
      <dsp:spPr>
        <a:xfrm>
          <a:off x="276958" y="2496719"/>
          <a:ext cx="503560" cy="503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46C14-6790-4796-BB60-EF0A5F1B22FA}">
      <dsp:nvSpPr>
        <dsp:cNvPr id="0" name=""/>
        <dsp:cNvSpPr/>
      </dsp:nvSpPr>
      <dsp:spPr>
        <a:xfrm>
          <a:off x="1057476" y="2290717"/>
          <a:ext cx="10341719"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GB" sz="2200" b="1" kern="1200"/>
            <a:t>App</a:t>
          </a:r>
          <a:r>
            <a:rPr lang="en-GB" sz="2200" kern="1200"/>
            <a:t>: Baby Buddy, pregnancy &amp; parenting app used by target users </a:t>
          </a:r>
          <a:endParaRPr lang="en-US" sz="2200" b="1" kern="1200"/>
        </a:p>
      </dsp:txBody>
      <dsp:txXfrm>
        <a:off x="1057476" y="2290717"/>
        <a:ext cx="10341719" cy="915564"/>
      </dsp:txXfrm>
    </dsp:sp>
    <dsp:sp modelId="{1A6B30A3-EABB-4B37-9681-BBA44244B1F6}">
      <dsp:nvSpPr>
        <dsp:cNvPr id="0" name=""/>
        <dsp:cNvSpPr/>
      </dsp:nvSpPr>
      <dsp:spPr>
        <a:xfrm>
          <a:off x="0" y="3435173"/>
          <a:ext cx="11399196" cy="9155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85A10B-1C5D-4EAD-B278-4152FE61B224}">
      <dsp:nvSpPr>
        <dsp:cNvPr id="0" name=""/>
        <dsp:cNvSpPr/>
      </dsp:nvSpPr>
      <dsp:spPr>
        <a:xfrm>
          <a:off x="276958" y="3641175"/>
          <a:ext cx="503560" cy="503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2A96A4-2BF5-4B3A-A6D0-C8EE734B2BCC}">
      <dsp:nvSpPr>
        <dsp:cNvPr id="0" name=""/>
        <dsp:cNvSpPr/>
      </dsp:nvSpPr>
      <dsp:spPr>
        <a:xfrm>
          <a:off x="1057476" y="3435173"/>
          <a:ext cx="10341719"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GB" sz="2200" b="1" kern="1200"/>
            <a:t>Approach</a:t>
          </a:r>
          <a:r>
            <a:rPr lang="en-GB" sz="2200" kern="1200"/>
            <a:t>: adapt existing evidence-based </a:t>
          </a:r>
          <a:r>
            <a:rPr lang="en-GB" sz="2200" b="0" kern="1200"/>
            <a:t>behaviour change interventions using behavioural science</a:t>
          </a:r>
          <a:endParaRPr lang="en-US" sz="2200" b="0" kern="1200"/>
        </a:p>
      </dsp:txBody>
      <dsp:txXfrm>
        <a:off x="1057476" y="3435173"/>
        <a:ext cx="10341719" cy="9155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C7002-7058-4850-800C-66FE5521FED0}">
      <dsp:nvSpPr>
        <dsp:cNvPr id="0" name=""/>
        <dsp:cNvSpPr/>
      </dsp:nvSpPr>
      <dsp:spPr>
        <a:xfrm>
          <a:off x="572305" y="1148874"/>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3592F5-C4CD-4B84-8E2C-618D46C007EC}">
      <dsp:nvSpPr>
        <dsp:cNvPr id="0" name=""/>
        <dsp:cNvSpPr/>
      </dsp:nvSpPr>
      <dsp:spPr>
        <a:xfrm>
          <a:off x="0" y="2545707"/>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endParaRPr lang="en-US" sz="1800" b="0" kern="1200"/>
        </a:p>
      </dsp:txBody>
      <dsp:txXfrm>
        <a:off x="0" y="2545707"/>
        <a:ext cx="3138750" cy="470812"/>
      </dsp:txXfrm>
    </dsp:sp>
    <dsp:sp modelId="{95B48144-0D2E-44F0-AA23-3BA7945864C7}">
      <dsp:nvSpPr>
        <dsp:cNvPr id="0" name=""/>
        <dsp:cNvSpPr/>
      </dsp:nvSpPr>
      <dsp:spPr>
        <a:xfrm>
          <a:off x="393" y="2889353"/>
          <a:ext cx="3138750" cy="265366"/>
        </a:xfrm>
        <a:prstGeom prst="rect">
          <a:avLst/>
        </a:prstGeom>
        <a:noFill/>
        <a:ln>
          <a:noFill/>
        </a:ln>
        <a:effectLst/>
      </dsp:spPr>
      <dsp:style>
        <a:lnRef idx="0">
          <a:scrgbClr r="0" g="0" b="0"/>
        </a:lnRef>
        <a:fillRef idx="0">
          <a:scrgbClr r="0" g="0" b="0"/>
        </a:fillRef>
        <a:effectRef idx="0">
          <a:scrgbClr r="0" g="0" b="0"/>
        </a:effectRef>
        <a:fontRef idx="minor"/>
      </dsp:style>
    </dsp:sp>
    <dsp:sp modelId="{54C36732-F028-4BD0-93AE-83F796A75EDB}">
      <dsp:nvSpPr>
        <dsp:cNvPr id="0" name=""/>
        <dsp:cNvSpPr/>
      </dsp:nvSpPr>
      <dsp:spPr>
        <a:xfrm>
          <a:off x="4544952" y="1129715"/>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16A768-CB8E-438E-9EA4-0C139963ACF6}">
      <dsp:nvSpPr>
        <dsp:cNvPr id="0" name=""/>
        <dsp:cNvSpPr/>
      </dsp:nvSpPr>
      <dsp:spPr>
        <a:xfrm>
          <a:off x="3688425" y="237937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endParaRPr lang="en-US" sz="1800" b="0" kern="1200"/>
        </a:p>
      </dsp:txBody>
      <dsp:txXfrm>
        <a:off x="3688425" y="2379378"/>
        <a:ext cx="3138750" cy="470812"/>
      </dsp:txXfrm>
    </dsp:sp>
    <dsp:sp modelId="{8D0FBE9A-F68F-4F00-AC9D-8B2F6D5C341E}">
      <dsp:nvSpPr>
        <dsp:cNvPr id="0" name=""/>
        <dsp:cNvSpPr/>
      </dsp:nvSpPr>
      <dsp:spPr>
        <a:xfrm>
          <a:off x="3688425" y="2889353"/>
          <a:ext cx="3138750" cy="265366"/>
        </a:xfrm>
        <a:prstGeom prst="rect">
          <a:avLst/>
        </a:prstGeom>
        <a:noFill/>
        <a:ln>
          <a:noFill/>
        </a:ln>
        <a:effectLst/>
      </dsp:spPr>
      <dsp:style>
        <a:lnRef idx="0">
          <a:scrgbClr r="0" g="0" b="0"/>
        </a:lnRef>
        <a:fillRef idx="0">
          <a:scrgbClr r="0" g="0" b="0"/>
        </a:fillRef>
        <a:effectRef idx="0">
          <a:scrgbClr r="0" g="0" b="0"/>
        </a:effectRef>
        <a:fontRef idx="minor"/>
      </dsp:style>
    </dsp:sp>
    <dsp:sp modelId="{ABC56596-F5E9-497C-AA8C-DC9B5887E75A}">
      <dsp:nvSpPr>
        <dsp:cNvPr id="0" name=""/>
        <dsp:cNvSpPr/>
      </dsp:nvSpPr>
      <dsp:spPr>
        <a:xfrm>
          <a:off x="8246320" y="1137020"/>
          <a:ext cx="1098562" cy="109856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C2714D-720C-41E3-8591-8F5AA6E08363}">
      <dsp:nvSpPr>
        <dsp:cNvPr id="0" name=""/>
        <dsp:cNvSpPr/>
      </dsp:nvSpPr>
      <dsp:spPr>
        <a:xfrm>
          <a:off x="7376456" y="237937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endParaRPr lang="en-US" sz="1800" b="0" kern="1200"/>
        </a:p>
      </dsp:txBody>
      <dsp:txXfrm>
        <a:off x="7376456" y="2379378"/>
        <a:ext cx="3138750" cy="470812"/>
      </dsp:txXfrm>
    </dsp:sp>
    <dsp:sp modelId="{36D761D2-211E-42C9-B168-B96F394BA8B6}">
      <dsp:nvSpPr>
        <dsp:cNvPr id="0" name=""/>
        <dsp:cNvSpPr/>
      </dsp:nvSpPr>
      <dsp:spPr>
        <a:xfrm>
          <a:off x="7376456" y="2889353"/>
          <a:ext cx="3138750" cy="26536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81A8F-D615-4E5C-93F9-DC5AFF287F99}">
      <dsp:nvSpPr>
        <dsp:cNvPr id="0" name=""/>
        <dsp:cNvSpPr/>
      </dsp:nvSpPr>
      <dsp:spPr>
        <a:xfrm>
          <a:off x="0" y="2703"/>
          <a:ext cx="71578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76E96-F364-418E-AD5D-A496573AAA47}">
      <dsp:nvSpPr>
        <dsp:cNvPr id="0" name=""/>
        <dsp:cNvSpPr/>
      </dsp:nvSpPr>
      <dsp:spPr>
        <a:xfrm>
          <a:off x="0" y="2703"/>
          <a:ext cx="715783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24/7 access to useful, detailed support</a:t>
          </a:r>
          <a:endParaRPr lang="en-US" sz="2500" kern="1200"/>
        </a:p>
      </dsp:txBody>
      <dsp:txXfrm>
        <a:off x="0" y="2703"/>
        <a:ext cx="7157832" cy="921789"/>
      </dsp:txXfrm>
    </dsp:sp>
    <dsp:sp modelId="{AA2CBFAA-B26C-426E-B842-69E5B3D5AA97}">
      <dsp:nvSpPr>
        <dsp:cNvPr id="0" name=""/>
        <dsp:cNvSpPr/>
      </dsp:nvSpPr>
      <dsp:spPr>
        <a:xfrm>
          <a:off x="0" y="924492"/>
          <a:ext cx="71578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A68B8-879C-4F2D-9FAE-DEEBFA775A3B}">
      <dsp:nvSpPr>
        <dsp:cNvPr id="0" name=""/>
        <dsp:cNvSpPr/>
      </dsp:nvSpPr>
      <dsp:spPr>
        <a:xfrm>
          <a:off x="0" y="924492"/>
          <a:ext cx="715783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Info easy to find &amp; understand, quick to read/watch</a:t>
          </a:r>
          <a:endParaRPr lang="en-US" sz="2500" kern="1200"/>
        </a:p>
      </dsp:txBody>
      <dsp:txXfrm>
        <a:off x="0" y="924492"/>
        <a:ext cx="7157832" cy="921789"/>
      </dsp:txXfrm>
    </dsp:sp>
    <dsp:sp modelId="{4B5A2CDD-B9C0-4E4A-95FD-DED6BF722901}">
      <dsp:nvSpPr>
        <dsp:cNvPr id="0" name=""/>
        <dsp:cNvSpPr/>
      </dsp:nvSpPr>
      <dsp:spPr>
        <a:xfrm>
          <a:off x="0" y="1846281"/>
          <a:ext cx="71578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4A6425-FC01-7D45-B8D2-2FB82711447D}">
      <dsp:nvSpPr>
        <dsp:cNvPr id="0" name=""/>
        <dsp:cNvSpPr/>
      </dsp:nvSpPr>
      <dsp:spPr>
        <a:xfrm>
          <a:off x="0" y="1846281"/>
          <a:ext cx="715783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Overfeeding happens for many complex reasons</a:t>
          </a:r>
        </a:p>
      </dsp:txBody>
      <dsp:txXfrm>
        <a:off x="0" y="1846281"/>
        <a:ext cx="7157832" cy="921789"/>
      </dsp:txXfrm>
    </dsp:sp>
    <dsp:sp modelId="{11DEBE78-3EF1-4A69-BFE5-C589FD12BD1F}">
      <dsp:nvSpPr>
        <dsp:cNvPr id="0" name=""/>
        <dsp:cNvSpPr/>
      </dsp:nvSpPr>
      <dsp:spPr>
        <a:xfrm>
          <a:off x="0" y="2768070"/>
          <a:ext cx="71578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C86CD-E837-4D0E-8C66-B0543F49316F}">
      <dsp:nvSpPr>
        <dsp:cNvPr id="0" name=""/>
        <dsp:cNvSpPr/>
      </dsp:nvSpPr>
      <dsp:spPr>
        <a:xfrm>
          <a:off x="0" y="2768070"/>
          <a:ext cx="715783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Tailored support valued</a:t>
          </a:r>
        </a:p>
      </dsp:txBody>
      <dsp:txXfrm>
        <a:off x="0" y="2768070"/>
        <a:ext cx="7157832" cy="921789"/>
      </dsp:txXfrm>
    </dsp:sp>
    <dsp:sp modelId="{58703966-0B98-489A-8001-523F3049548E}">
      <dsp:nvSpPr>
        <dsp:cNvPr id="0" name=""/>
        <dsp:cNvSpPr/>
      </dsp:nvSpPr>
      <dsp:spPr>
        <a:xfrm>
          <a:off x="0" y="3689859"/>
          <a:ext cx="71578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2C2EEF-1CC0-4732-8E21-F88B7FC97EA6}">
      <dsp:nvSpPr>
        <dsp:cNvPr id="0" name=""/>
        <dsp:cNvSpPr/>
      </dsp:nvSpPr>
      <dsp:spPr>
        <a:xfrm>
          <a:off x="0" y="3689859"/>
          <a:ext cx="715783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Parents who use formula feel stigmatized </a:t>
          </a:r>
        </a:p>
      </dsp:txBody>
      <dsp:txXfrm>
        <a:off x="0" y="3689859"/>
        <a:ext cx="7157832" cy="921789"/>
      </dsp:txXfrm>
    </dsp:sp>
    <dsp:sp modelId="{122ECD5D-D18F-4571-BE80-E0757E244733}">
      <dsp:nvSpPr>
        <dsp:cNvPr id="0" name=""/>
        <dsp:cNvSpPr/>
      </dsp:nvSpPr>
      <dsp:spPr>
        <a:xfrm>
          <a:off x="0" y="4611648"/>
          <a:ext cx="715783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0AA24-86E6-4A09-BC82-3E2BA6265B85}">
      <dsp:nvSpPr>
        <dsp:cNvPr id="0" name=""/>
        <dsp:cNvSpPr/>
      </dsp:nvSpPr>
      <dsp:spPr>
        <a:xfrm>
          <a:off x="0" y="4611648"/>
          <a:ext cx="715783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Appropriate positioning alongside existing healthcare</a:t>
          </a:r>
        </a:p>
      </dsp:txBody>
      <dsp:txXfrm>
        <a:off x="0" y="4611648"/>
        <a:ext cx="7157832" cy="9217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7B223-9CAB-4ABF-B9F2-E1344CC6B82B}">
      <dsp:nvSpPr>
        <dsp:cNvPr id="0" name=""/>
        <dsp:cNvSpPr/>
      </dsp:nvSpPr>
      <dsp:spPr>
        <a:xfrm>
          <a:off x="0" y="4224"/>
          <a:ext cx="5581371" cy="1252783"/>
        </a:xfrm>
        <a:prstGeom prst="roundRect">
          <a:avLst>
            <a:gd name="adj" fmla="val 10000"/>
          </a:avLst>
        </a:prstGeom>
        <a:solidFill>
          <a:srgbClr val="F2A33F">
            <a:alpha val="85098"/>
          </a:srgbClr>
        </a:solidFill>
        <a:ln>
          <a:solidFill>
            <a:srgbClr val="F2A33F"/>
          </a:solidFill>
        </a:ln>
        <a:effectLst/>
      </dsp:spPr>
      <dsp:style>
        <a:lnRef idx="0">
          <a:scrgbClr r="0" g="0" b="0"/>
        </a:lnRef>
        <a:fillRef idx="1">
          <a:scrgbClr r="0" g="0" b="0"/>
        </a:fillRef>
        <a:effectRef idx="0">
          <a:scrgbClr r="0" g="0" b="0"/>
        </a:effectRef>
        <a:fontRef idx="minor"/>
      </dsp:style>
    </dsp:sp>
    <dsp:sp modelId="{EABD972F-50E8-43C0-8C52-E1425A0A8A9A}">
      <dsp:nvSpPr>
        <dsp:cNvPr id="0" name=""/>
        <dsp:cNvSpPr/>
      </dsp:nvSpPr>
      <dsp:spPr>
        <a:xfrm>
          <a:off x="378967" y="286100"/>
          <a:ext cx="689704" cy="6890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EDD67-0871-4814-A0C0-6E539C4C3526}">
      <dsp:nvSpPr>
        <dsp:cNvPr id="0" name=""/>
        <dsp:cNvSpPr/>
      </dsp:nvSpPr>
      <dsp:spPr>
        <a:xfrm>
          <a:off x="1447638" y="4224"/>
          <a:ext cx="4018604" cy="125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16" tIns="132716" rIns="132716" bIns="132716" numCol="1" spcCol="1270" anchor="ctr" anchorCtr="0">
          <a:noAutofit/>
        </a:bodyPr>
        <a:lstStyle/>
        <a:p>
          <a:pPr marL="0" lvl="0" indent="0" algn="l" defTabSz="889000">
            <a:lnSpc>
              <a:spcPct val="100000"/>
            </a:lnSpc>
            <a:spcBef>
              <a:spcPct val="0"/>
            </a:spcBef>
            <a:spcAft>
              <a:spcPct val="35000"/>
            </a:spcAft>
            <a:buNone/>
          </a:pPr>
          <a:r>
            <a:rPr lang="en-GB" sz="2000" b="1" kern="1200"/>
            <a:t>6 Content Modules</a:t>
          </a:r>
        </a:p>
        <a:p>
          <a:pPr marL="0" lvl="0" indent="0" algn="l" defTabSz="889000">
            <a:lnSpc>
              <a:spcPct val="100000"/>
            </a:lnSpc>
            <a:spcBef>
              <a:spcPct val="0"/>
            </a:spcBef>
            <a:spcAft>
              <a:spcPct val="35000"/>
            </a:spcAft>
            <a:buNone/>
          </a:pPr>
          <a:r>
            <a:rPr lang="en-GB" sz="2000" kern="1200"/>
            <a:t>60+ FAQs</a:t>
          </a:r>
        </a:p>
        <a:p>
          <a:pPr marL="0" lvl="0" indent="0" algn="l" defTabSz="889000">
            <a:lnSpc>
              <a:spcPct val="100000"/>
            </a:lnSpc>
            <a:spcBef>
              <a:spcPct val="0"/>
            </a:spcBef>
            <a:spcAft>
              <a:spcPct val="35000"/>
            </a:spcAft>
            <a:buNone/>
          </a:pPr>
          <a:r>
            <a:rPr lang="en-GB" sz="2000" kern="1200"/>
            <a:t>9 videos</a:t>
          </a:r>
          <a:endParaRPr lang="en-US" sz="2000" kern="1200"/>
        </a:p>
      </dsp:txBody>
      <dsp:txXfrm>
        <a:off x="1447638" y="4224"/>
        <a:ext cx="4018604" cy="1254008"/>
      </dsp:txXfrm>
    </dsp:sp>
    <dsp:sp modelId="{144FCC2B-C8EA-4C3A-BA7E-542261568A41}">
      <dsp:nvSpPr>
        <dsp:cNvPr id="0" name=""/>
        <dsp:cNvSpPr/>
      </dsp:nvSpPr>
      <dsp:spPr>
        <a:xfrm>
          <a:off x="0" y="1536901"/>
          <a:ext cx="5581371" cy="1252783"/>
        </a:xfrm>
        <a:prstGeom prst="roundRect">
          <a:avLst>
            <a:gd name="adj" fmla="val 10000"/>
          </a:avLst>
        </a:prstGeom>
        <a:solidFill>
          <a:srgbClr val="F2A33F">
            <a:alpha val="85098"/>
          </a:srgbClr>
        </a:solidFill>
        <a:ln>
          <a:noFill/>
        </a:ln>
        <a:effectLst/>
      </dsp:spPr>
      <dsp:style>
        <a:lnRef idx="0">
          <a:scrgbClr r="0" g="0" b="0"/>
        </a:lnRef>
        <a:fillRef idx="1">
          <a:scrgbClr r="0" g="0" b="0"/>
        </a:fillRef>
        <a:effectRef idx="0">
          <a:scrgbClr r="0" g="0" b="0"/>
        </a:effectRef>
        <a:fontRef idx="minor"/>
      </dsp:style>
    </dsp:sp>
    <dsp:sp modelId="{45E2B9EF-3C33-40E1-87AD-C9CC8E2DBEF4}">
      <dsp:nvSpPr>
        <dsp:cNvPr id="0" name=""/>
        <dsp:cNvSpPr/>
      </dsp:nvSpPr>
      <dsp:spPr>
        <a:xfrm>
          <a:off x="378967" y="1818777"/>
          <a:ext cx="689704" cy="6890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905440-C195-4E8A-886D-D2DBC5C2874D}">
      <dsp:nvSpPr>
        <dsp:cNvPr id="0" name=""/>
        <dsp:cNvSpPr/>
      </dsp:nvSpPr>
      <dsp:spPr>
        <a:xfrm>
          <a:off x="1447638" y="1536901"/>
          <a:ext cx="4018604" cy="125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16" tIns="132716" rIns="132716" bIns="132716" numCol="1" spcCol="1270" anchor="ctr" anchorCtr="0">
          <a:noAutofit/>
        </a:bodyPr>
        <a:lstStyle/>
        <a:p>
          <a:pPr marL="0" lvl="0" indent="0" algn="l" defTabSz="889000">
            <a:lnSpc>
              <a:spcPct val="100000"/>
            </a:lnSpc>
            <a:spcBef>
              <a:spcPct val="0"/>
            </a:spcBef>
            <a:spcAft>
              <a:spcPct val="35000"/>
            </a:spcAft>
            <a:buNone/>
          </a:pPr>
          <a:r>
            <a:rPr lang="en-GB" sz="2000" b="1" kern="1200"/>
            <a:t>Personalised</a:t>
          </a:r>
          <a:r>
            <a:rPr lang="en-GB" sz="2000" kern="1200"/>
            <a:t> </a:t>
          </a:r>
          <a:r>
            <a:rPr lang="en-GB" sz="2000" b="1" kern="1200"/>
            <a:t>notification pathway </a:t>
          </a:r>
          <a:r>
            <a:rPr lang="en-GB" sz="2000" kern="1200"/>
            <a:t>guides users through</a:t>
          </a:r>
          <a:endParaRPr lang="en-US" sz="2000" kern="1200"/>
        </a:p>
      </dsp:txBody>
      <dsp:txXfrm>
        <a:off x="1447638" y="1536901"/>
        <a:ext cx="4018604" cy="1254008"/>
      </dsp:txXfrm>
    </dsp:sp>
    <dsp:sp modelId="{3998A4F9-31AB-774A-B367-D603EB4C9E59}">
      <dsp:nvSpPr>
        <dsp:cNvPr id="0" name=""/>
        <dsp:cNvSpPr/>
      </dsp:nvSpPr>
      <dsp:spPr>
        <a:xfrm>
          <a:off x="0" y="3069578"/>
          <a:ext cx="5581371" cy="1252783"/>
        </a:xfrm>
        <a:prstGeom prst="roundRect">
          <a:avLst>
            <a:gd name="adj" fmla="val 10000"/>
          </a:avLst>
        </a:prstGeom>
        <a:solidFill>
          <a:srgbClr val="F2A33F">
            <a:alpha val="85098"/>
          </a:srgbClr>
        </a:solidFill>
        <a:ln>
          <a:noFill/>
        </a:ln>
        <a:effectLst/>
      </dsp:spPr>
      <dsp:style>
        <a:lnRef idx="0">
          <a:scrgbClr r="0" g="0" b="0"/>
        </a:lnRef>
        <a:fillRef idx="1">
          <a:scrgbClr r="0" g="0" b="0"/>
        </a:fillRef>
        <a:effectRef idx="0">
          <a:scrgbClr r="0" g="0" b="0"/>
        </a:effectRef>
        <a:fontRef idx="minor"/>
      </dsp:style>
    </dsp:sp>
    <dsp:sp modelId="{A4802DEC-38F4-7049-B939-364D330C3B4B}">
      <dsp:nvSpPr>
        <dsp:cNvPr id="0" name=""/>
        <dsp:cNvSpPr/>
      </dsp:nvSpPr>
      <dsp:spPr>
        <a:xfrm>
          <a:off x="378967" y="3351454"/>
          <a:ext cx="689704" cy="68903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792EAB-C1B2-9A49-9EA8-7B1787E3E91B}">
      <dsp:nvSpPr>
        <dsp:cNvPr id="0" name=""/>
        <dsp:cNvSpPr/>
      </dsp:nvSpPr>
      <dsp:spPr>
        <a:xfrm>
          <a:off x="1447638" y="3069578"/>
          <a:ext cx="4018604" cy="125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16" tIns="132716" rIns="132716" bIns="132716" numCol="1" spcCol="1270" anchor="ctr" anchorCtr="0">
          <a:noAutofit/>
        </a:bodyPr>
        <a:lstStyle/>
        <a:p>
          <a:pPr marL="0" lvl="0" indent="0" algn="l" defTabSz="889000">
            <a:lnSpc>
              <a:spcPct val="100000"/>
            </a:lnSpc>
            <a:spcBef>
              <a:spcPct val="0"/>
            </a:spcBef>
            <a:spcAft>
              <a:spcPct val="35000"/>
            </a:spcAft>
            <a:buNone/>
          </a:pPr>
          <a:r>
            <a:rPr lang="en-US" sz="2000" b="1" kern="1200"/>
            <a:t>Tailored features</a:t>
          </a:r>
        </a:p>
        <a:p>
          <a:pPr marL="0" lvl="0" indent="0" algn="l" defTabSz="889000">
            <a:lnSpc>
              <a:spcPct val="100000"/>
            </a:lnSpc>
            <a:spcBef>
              <a:spcPct val="0"/>
            </a:spcBef>
            <a:spcAft>
              <a:spcPct val="35000"/>
            </a:spcAft>
            <a:buNone/>
          </a:pPr>
          <a:r>
            <a:rPr lang="en-US" sz="2000" kern="1200"/>
            <a:t>Growth feedback</a:t>
          </a:r>
        </a:p>
        <a:p>
          <a:pPr marL="0" lvl="0" indent="0" algn="l" defTabSz="889000">
            <a:lnSpc>
              <a:spcPct val="100000"/>
            </a:lnSpc>
            <a:spcBef>
              <a:spcPct val="0"/>
            </a:spcBef>
            <a:spcAft>
              <a:spcPct val="35000"/>
            </a:spcAft>
            <a:buNone/>
          </a:pPr>
          <a:r>
            <a:rPr lang="en-US" sz="2000" kern="1200"/>
            <a:t>Feeding to appetite</a:t>
          </a:r>
        </a:p>
      </dsp:txBody>
      <dsp:txXfrm>
        <a:off x="1447638" y="3069578"/>
        <a:ext cx="4018604" cy="12540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09A7A-AFAB-441D-9DCA-E9C9555BF71B}">
      <dsp:nvSpPr>
        <dsp:cNvPr id="0" name=""/>
        <dsp:cNvSpPr/>
      </dsp:nvSpPr>
      <dsp:spPr>
        <a:xfrm>
          <a:off x="0" y="2124"/>
          <a:ext cx="587466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45C74D-A2CE-41BB-AACF-A39F73D3E7AD}">
      <dsp:nvSpPr>
        <dsp:cNvPr id="0" name=""/>
        <dsp:cNvSpPr/>
      </dsp:nvSpPr>
      <dsp:spPr>
        <a:xfrm>
          <a:off x="0" y="2124"/>
          <a:ext cx="5874665"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“I've kind of been overfeeding…That was… a learning curve for me. I've noticed that it's really worked. So, it's helped me. It's helped him as well” </a:t>
          </a:r>
          <a:endParaRPr lang="en-US" sz="2200" kern="1200"/>
        </a:p>
      </dsp:txBody>
      <dsp:txXfrm>
        <a:off x="0" y="2124"/>
        <a:ext cx="5874665" cy="1449029"/>
      </dsp:txXfrm>
    </dsp:sp>
    <dsp:sp modelId="{5A021708-B795-4F27-98C6-AAF7153A40A9}">
      <dsp:nvSpPr>
        <dsp:cNvPr id="0" name=""/>
        <dsp:cNvSpPr/>
      </dsp:nvSpPr>
      <dsp:spPr>
        <a:xfrm>
          <a:off x="0" y="1451154"/>
          <a:ext cx="587466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ECE688-2474-4E28-9A12-E8F67C657676}">
      <dsp:nvSpPr>
        <dsp:cNvPr id="0" name=""/>
        <dsp:cNvSpPr/>
      </dsp:nvSpPr>
      <dsp:spPr>
        <a:xfrm>
          <a:off x="0" y="1451154"/>
          <a:ext cx="5874665"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“Having this information in Baby Buddy would have saved me probably a solid week’s worth of research that I did on my own”</a:t>
          </a:r>
          <a:endParaRPr lang="en-US" sz="2200" kern="1200"/>
        </a:p>
      </dsp:txBody>
      <dsp:txXfrm>
        <a:off x="0" y="1451154"/>
        <a:ext cx="5874665" cy="1449029"/>
      </dsp:txXfrm>
    </dsp:sp>
    <dsp:sp modelId="{42796543-1384-4708-A347-5F6FED09F5FD}">
      <dsp:nvSpPr>
        <dsp:cNvPr id="0" name=""/>
        <dsp:cNvSpPr/>
      </dsp:nvSpPr>
      <dsp:spPr>
        <a:xfrm>
          <a:off x="0" y="2900183"/>
          <a:ext cx="587466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76E035-0077-4994-9831-F187E8A4304B}">
      <dsp:nvSpPr>
        <dsp:cNvPr id="0" name=""/>
        <dsp:cNvSpPr/>
      </dsp:nvSpPr>
      <dsp:spPr>
        <a:xfrm>
          <a:off x="0" y="2900183"/>
          <a:ext cx="5874665"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[BRIGHT was] “as good as sort of speaking to… your health visitor or something” </a:t>
          </a:r>
          <a:endParaRPr lang="en-US" sz="2200" kern="1200"/>
        </a:p>
      </dsp:txBody>
      <dsp:txXfrm>
        <a:off x="0" y="2900183"/>
        <a:ext cx="5874665" cy="144902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5138" cy="336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88000" y="0"/>
            <a:ext cx="4276725" cy="336550"/>
          </a:xfrm>
          <a:prstGeom prst="rect">
            <a:avLst/>
          </a:prstGeom>
        </p:spPr>
        <p:txBody>
          <a:bodyPr vert="horz" lIns="91440" tIns="45720" rIns="91440" bIns="45720" rtlCol="0"/>
          <a:lstStyle>
            <a:lvl1pPr algn="r">
              <a:defRPr sz="1200"/>
            </a:lvl1pPr>
          </a:lstStyle>
          <a:p>
            <a:fld id="{422457D6-5D7B-F54C-9BF5-355FD76CDBC7}" type="datetimeFigureOut">
              <a:rPr lang="en-US" smtClean="0"/>
              <a:t>11/12/2024</a:t>
            </a:fld>
            <a:endParaRPr lang="en-US"/>
          </a:p>
        </p:txBody>
      </p:sp>
      <p:sp>
        <p:nvSpPr>
          <p:cNvPr id="4" name="Footer Placeholder 3"/>
          <p:cNvSpPr>
            <a:spLocks noGrp="1"/>
          </p:cNvSpPr>
          <p:nvPr>
            <p:ph type="ftr" sz="quarter" idx="2"/>
          </p:nvPr>
        </p:nvSpPr>
        <p:spPr>
          <a:xfrm>
            <a:off x="0" y="6397625"/>
            <a:ext cx="4275138" cy="336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88000" y="6397625"/>
            <a:ext cx="4276725" cy="336550"/>
          </a:xfrm>
          <a:prstGeom prst="rect">
            <a:avLst/>
          </a:prstGeom>
        </p:spPr>
        <p:txBody>
          <a:bodyPr vert="horz" lIns="91440" tIns="45720" rIns="91440" bIns="45720" rtlCol="0" anchor="b"/>
          <a:lstStyle>
            <a:lvl1pPr algn="r">
              <a:defRPr sz="1200"/>
            </a:lvl1pPr>
          </a:lstStyle>
          <a:p>
            <a:fld id="{DC8FA274-061C-BA49-B080-88C5B6A60654}" type="slidenum">
              <a:rPr lang="en-US" smtClean="0"/>
              <a:t>‹#›</a:t>
            </a:fld>
            <a:endParaRPr lang="en-US"/>
          </a:p>
        </p:txBody>
      </p:sp>
    </p:spTree>
    <p:extLst>
      <p:ext uri="{BB962C8B-B14F-4D97-AF65-F5344CB8AC3E}">
        <p14:creationId xmlns:p14="http://schemas.microsoft.com/office/powerpoint/2010/main" val="27620445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75403" cy="33795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588627" y="0"/>
            <a:ext cx="4275403" cy="337958"/>
          </a:xfrm>
          <a:prstGeom prst="rect">
            <a:avLst/>
          </a:prstGeom>
        </p:spPr>
        <p:txBody>
          <a:bodyPr vert="horz" lIns="91440" tIns="45720" rIns="91440" bIns="45720" rtlCol="0"/>
          <a:lstStyle>
            <a:lvl1pPr algn="r">
              <a:defRPr sz="1200"/>
            </a:lvl1pPr>
          </a:lstStyle>
          <a:p>
            <a:fld id="{B058B4E8-81C1-4D75-9EC1-7F53B1719E19}" type="datetimeFigureOut">
              <a:rPr lang="en-GB" smtClean="0"/>
              <a:t>12/11/2024</a:t>
            </a:fld>
            <a:endParaRPr lang="en-GB"/>
          </a:p>
        </p:txBody>
      </p:sp>
      <p:sp>
        <p:nvSpPr>
          <p:cNvPr id="4" name="Slide Image Placeholder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397807"/>
            <a:ext cx="4275403" cy="33795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588627" y="6397807"/>
            <a:ext cx="4275403" cy="337957"/>
          </a:xfrm>
          <a:prstGeom prst="rect">
            <a:avLst/>
          </a:prstGeom>
        </p:spPr>
        <p:txBody>
          <a:bodyPr vert="horz" lIns="91440" tIns="45720" rIns="91440" bIns="45720" rtlCol="0" anchor="b"/>
          <a:lstStyle>
            <a:lvl1pPr algn="r">
              <a:defRPr sz="1200"/>
            </a:lvl1pPr>
          </a:lstStyle>
          <a:p>
            <a:fld id="{EB3A32A1-5ED3-4F5F-82D0-059B1E73FAFF}" type="slidenum">
              <a:rPr lang="en-GB" smtClean="0"/>
              <a:t>‹#›</a:t>
            </a:fld>
            <a:endParaRPr lang="en-GB"/>
          </a:p>
        </p:txBody>
      </p:sp>
    </p:spTree>
    <p:extLst>
      <p:ext uri="{BB962C8B-B14F-4D97-AF65-F5344CB8AC3E}">
        <p14:creationId xmlns:p14="http://schemas.microsoft.com/office/powerpoint/2010/main" val="23390137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7B8ECD0-C8F7-B6B1-527F-25EAD57316FE}"/>
              </a:ext>
            </a:extLst>
          </p:cNvPr>
          <p:cNvSpPr>
            <a:spLocks noGrp="1" noRot="1" noChangeAspect="1" noChangeArrowheads="1"/>
          </p:cNvSpPr>
          <p:nvPr>
            <p:ph type="sldImg"/>
          </p:nvPr>
        </p:nvSpPr>
        <p:spPr bwMode="auto">
          <a:xfrm>
            <a:off x="-584200" y="361950"/>
            <a:ext cx="7931150" cy="4462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a:extLst>
              <a:ext uri="{FF2B5EF4-FFF2-40B4-BE49-F238E27FC236}">
                <a16:creationId xmlns:a16="http://schemas.microsoft.com/office/drawing/2014/main" id="{BD6DA9EF-841C-9B87-6905-C8B2A26B1862}"/>
              </a:ext>
            </a:extLst>
          </p:cNvPr>
          <p:cNvSpPr>
            <a:spLocks noGrp="1"/>
          </p:cNvSpPr>
          <p:nvPr>
            <p:ph type="body" idx="1"/>
          </p:nvPr>
        </p:nvSpPr>
        <p:spPr>
          <a:xfrm>
            <a:off x="0" y="0"/>
            <a:ext cx="0" cy="0"/>
          </a:xfrm>
        </p:spPr>
        <p:txBody>
          <a:bodyPr>
            <a:normAutofit fontScale="25000" lnSpcReduction="20000"/>
          </a:bodyPr>
          <a:lstStyle/>
          <a:p>
            <a:pPr marL="171450" indent="-171450">
              <a:buFont typeface="Arial" panose="020B0604020202020204" pitchFamily="34" charset="0"/>
              <a:buChar char="•"/>
              <a:defRPr/>
            </a:pPr>
            <a:r>
              <a:rPr lang="en-GB"/>
              <a:t>SACN succeeded COMA in 2000 and was operational from 2001. </a:t>
            </a:r>
          </a:p>
          <a:p>
            <a:pPr marL="171450" indent="-171450">
              <a:buFont typeface="Arial" panose="020B0604020202020204" pitchFamily="34" charset="0"/>
              <a:buChar char="•"/>
              <a:defRPr/>
            </a:pPr>
            <a:r>
              <a:rPr lang="en-GB"/>
              <a:t>SACN has published a range of reports, all of which can be accessed from the SACN webpage.</a:t>
            </a:r>
          </a:p>
          <a:p>
            <a:pPr marL="171450" indent="-171450">
              <a:buFont typeface="Arial" panose="020B0604020202020204" pitchFamily="34" charset="0"/>
              <a:buChar char="•"/>
              <a:defRPr/>
            </a:pPr>
            <a:r>
              <a:rPr lang="en-GB"/>
              <a:t>The slide shows only a selection of SACN publications (</a:t>
            </a:r>
            <a:r>
              <a:rPr lang="en-GB" sz="1800">
                <a:latin typeface="Calibri" panose="020F0502020204030204" pitchFamily="34" charset="0"/>
                <a:ea typeface="Calibri" panose="020F0502020204030204" pitchFamily="34" charset="0"/>
              </a:rPr>
              <a:t>otherwise it is difficult to fit on one slide</a:t>
            </a:r>
            <a:r>
              <a:rPr lang="en-GB"/>
              <a:t>).</a:t>
            </a:r>
          </a:p>
          <a:p>
            <a:pPr marL="285750" indent="-285750">
              <a:buFont typeface="Arial" panose="020B0604020202020204" pitchFamily="34" charset="0"/>
              <a:buChar char="•"/>
              <a:defRPr/>
            </a:pPr>
            <a:endParaRPr lang="en-GB"/>
          </a:p>
        </p:txBody>
      </p:sp>
      <p:sp>
        <p:nvSpPr>
          <p:cNvPr id="4" name="Slide Number Placeholder 3">
            <a:extLst>
              <a:ext uri="{FF2B5EF4-FFF2-40B4-BE49-F238E27FC236}">
                <a16:creationId xmlns:a16="http://schemas.microsoft.com/office/drawing/2014/main" id="{AD6ED62A-D849-6181-561A-8BEFA463EEB8}"/>
              </a:ext>
            </a:extLst>
          </p:cNvPr>
          <p:cNvSpPr>
            <a:spLocks noGrp="1"/>
          </p:cNvSpPr>
          <p:nvPr>
            <p:ph type="sldNum" sz="quarter" idx="4294967295"/>
          </p:nvPr>
        </p:nvSpPr>
        <p:spPr>
          <a:xfrm>
            <a:off x="0" y="0"/>
            <a:ext cx="0" cy="0"/>
          </a:xfrm>
        </p:spPr>
        <p:txBody>
          <a:bodyPr/>
          <a:lstStyle/>
          <a:p>
            <a:pPr algn="r" eaLnBrk="1" hangingPunct="1">
              <a:defRPr/>
            </a:pPr>
            <a:fld id="{02CF543E-57AD-4B75-90E9-920C75AABFF1}" type="slidenum">
              <a:rPr lang="en-US" altLang="en-US" sz="1200">
                <a:solidFill>
                  <a:prstClr val="black"/>
                </a:solidFill>
                <a:latin typeface="Calibri" panose="020F0502020204030204" pitchFamily="34" charset="0"/>
                <a:ea typeface="ＭＳ Ｐゴシック" panose="020B0600070205080204" pitchFamily="34" charset="-128"/>
                <a:cs typeface="+mn-cs"/>
              </a:rPr>
              <a:pPr algn="r" eaLnBrk="1" hangingPunct="1">
                <a:defRPr/>
              </a:pPr>
              <a:t>4</a:t>
            </a:fld>
            <a:endParaRPr lang="en-US" altLang="en-US" sz="1200">
              <a:solidFill>
                <a:prstClr val="black"/>
              </a:solidFill>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we do even better and overlay remote data collection with remote clinical testing?</a:t>
            </a:r>
          </a:p>
        </p:txBody>
      </p:sp>
      <p:sp>
        <p:nvSpPr>
          <p:cNvPr id="4" name="Slide Number Placeholder 3"/>
          <p:cNvSpPr>
            <a:spLocks noGrp="1"/>
          </p:cNvSpPr>
          <p:nvPr>
            <p:ph type="sldNum" sz="quarter" idx="5"/>
          </p:nvPr>
        </p:nvSpPr>
        <p:spPr/>
        <p:txBody>
          <a:bodyPr/>
          <a:lstStyle/>
          <a:p>
            <a:fld id="{EB3A32A1-5ED3-4F5F-82D0-059B1E73FAFF}" type="slidenum">
              <a:rPr lang="en-GB" smtClean="0"/>
              <a:t>31</a:t>
            </a:fld>
            <a:endParaRPr lang="en-GB"/>
          </a:p>
        </p:txBody>
      </p:sp>
    </p:spTree>
    <p:extLst>
      <p:ext uri="{BB962C8B-B14F-4D97-AF65-F5344CB8AC3E}">
        <p14:creationId xmlns:p14="http://schemas.microsoft.com/office/powerpoint/2010/main" val="209274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many features we can </a:t>
            </a:r>
            <a:r>
              <a:rPr lang="en-GB" err="1"/>
              <a:t>personalixse</a:t>
            </a:r>
            <a:r>
              <a:rPr lang="en-GB"/>
              <a:t> 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A32A1-5ED3-4F5F-82D0-059B1E73FA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033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3A32A1-5ED3-4F5F-82D0-059B1E73FAFF}" type="slidenum">
              <a:rPr lang="en-GB" smtClean="0"/>
              <a:t>33</a:t>
            </a:fld>
            <a:endParaRPr lang="en-GB"/>
          </a:p>
        </p:txBody>
      </p:sp>
    </p:spTree>
    <p:extLst>
      <p:ext uri="{BB962C8B-B14F-4D97-AF65-F5344CB8AC3E}">
        <p14:creationId xmlns:p14="http://schemas.microsoft.com/office/powerpoint/2010/main" val="704420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3A32A1-5ED3-4F5F-82D0-059B1E73FAFF}" type="slidenum">
              <a:rPr lang="en-GB" smtClean="0"/>
              <a:t>35</a:t>
            </a:fld>
            <a:endParaRPr lang="en-GB"/>
          </a:p>
        </p:txBody>
      </p:sp>
    </p:spTree>
    <p:extLst>
      <p:ext uri="{BB962C8B-B14F-4D97-AF65-F5344CB8AC3E}">
        <p14:creationId xmlns:p14="http://schemas.microsoft.com/office/powerpoint/2010/main" val="2768971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166E5-EF8F-3C34-C7FF-96CC4D302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8ABE2-FF88-C694-492F-A5F99F96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3173D-90B1-F6EE-A3EA-0DBC4BEDC9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DA5DDF-C32E-58EA-8C25-E149A3A42532}"/>
              </a:ext>
            </a:extLst>
          </p:cNvPr>
          <p:cNvSpPr>
            <a:spLocks noGrp="1"/>
          </p:cNvSpPr>
          <p:nvPr>
            <p:ph type="sldNum" sz="quarter" idx="5"/>
          </p:nvPr>
        </p:nvSpPr>
        <p:spPr/>
        <p:txBody>
          <a:bodyPr/>
          <a:lstStyle/>
          <a:p>
            <a:fld id="{EB3A32A1-5ED3-4F5F-82D0-059B1E73FAFF}" type="slidenum">
              <a:rPr lang="en-GB" smtClean="0"/>
              <a:t>36</a:t>
            </a:fld>
            <a:endParaRPr lang="en-GB"/>
          </a:p>
        </p:txBody>
      </p:sp>
    </p:spTree>
    <p:extLst>
      <p:ext uri="{BB962C8B-B14F-4D97-AF65-F5344CB8AC3E}">
        <p14:creationId xmlns:p14="http://schemas.microsoft.com/office/powerpoint/2010/main" val="784523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3A32A1-5ED3-4F5F-82D0-059B1E73FAFF}" type="slidenum">
              <a:rPr lang="en-GB" smtClean="0"/>
              <a:t>37</a:t>
            </a:fld>
            <a:endParaRPr lang="en-GB"/>
          </a:p>
        </p:txBody>
      </p:sp>
    </p:spTree>
    <p:extLst>
      <p:ext uri="{BB962C8B-B14F-4D97-AF65-F5344CB8AC3E}">
        <p14:creationId xmlns:p14="http://schemas.microsoft.com/office/powerpoint/2010/main" val="2167821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3A32A1-5ED3-4F5F-82D0-059B1E73FAFF}" type="slidenum">
              <a:rPr lang="en-GB" smtClean="0"/>
              <a:t>38</a:t>
            </a:fld>
            <a:endParaRPr lang="en-GB"/>
          </a:p>
        </p:txBody>
      </p:sp>
    </p:spTree>
    <p:extLst>
      <p:ext uri="{BB962C8B-B14F-4D97-AF65-F5344CB8AC3E}">
        <p14:creationId xmlns:p14="http://schemas.microsoft.com/office/powerpoint/2010/main" val="2032326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6A7E2-994F-3858-7D88-43227E247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F85CB-4D73-0E53-7CDE-F230C8995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46F949-CDC0-B1B5-763E-57C2F7002CDF}"/>
              </a:ext>
            </a:extLst>
          </p:cNvPr>
          <p:cNvSpPr>
            <a:spLocks noGrp="1"/>
          </p:cNvSpPr>
          <p:nvPr>
            <p:ph type="body" idx="1"/>
          </p:nvPr>
        </p:nvSpPr>
        <p:spPr/>
        <p:txBody>
          <a:bodyPr/>
          <a:lstStyle/>
          <a:p>
            <a:pPr algn="l"/>
            <a:endParaRPr lang="en-IE" sz="1200">
              <a:solidFill>
                <a:schemeClr val="tx1">
                  <a:lumMod val="65000"/>
                  <a:lumOff val="35000"/>
                </a:schemeClr>
              </a:solidFill>
              <a:latin typeface="Arial" panose="020B0604020202020204" pitchFamily="34" charset="0"/>
              <a:cs typeface="Arial" panose="020B0604020202020204" pitchFamily="34" charset="0"/>
            </a:endParaRPr>
          </a:p>
          <a:p>
            <a:pPr algn="l"/>
            <a:endParaRPr lang="en-US" sz="120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51731AA-8848-EF1D-7878-67FA503B8CA0}"/>
              </a:ext>
            </a:extLst>
          </p:cNvPr>
          <p:cNvSpPr>
            <a:spLocks noGrp="1"/>
          </p:cNvSpPr>
          <p:nvPr>
            <p:ph type="sldNum" sz="quarter" idx="5"/>
          </p:nvPr>
        </p:nvSpPr>
        <p:spPr/>
        <p:txBody>
          <a:bodyPr/>
          <a:lstStyle/>
          <a:p>
            <a:fld id="{EB3A32A1-5ED3-4F5F-82D0-059B1E73FAFF}" type="slidenum">
              <a:rPr lang="en-GB" smtClean="0"/>
              <a:t>39</a:t>
            </a:fld>
            <a:endParaRPr lang="en-GB"/>
          </a:p>
        </p:txBody>
      </p:sp>
    </p:spTree>
    <p:extLst>
      <p:ext uri="{BB962C8B-B14F-4D97-AF65-F5344CB8AC3E}">
        <p14:creationId xmlns:p14="http://schemas.microsoft.com/office/powerpoint/2010/main" val="497235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A32A1-5ED3-4F5F-82D0-059B1E73FA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952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0A85-ADB5-3061-8A27-B631164D0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D2A11-0210-565B-025C-E111B9D5B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5634F-192B-AF18-916B-15C98637FF84}"/>
              </a:ext>
            </a:extLst>
          </p:cNvPr>
          <p:cNvSpPr>
            <a:spLocks noGrp="1"/>
          </p:cNvSpPr>
          <p:nvPr>
            <p:ph type="body" idx="1"/>
          </p:nvPr>
        </p:nvSpPr>
        <p:spPr/>
        <p:txBody>
          <a:bodyPr/>
          <a:lstStyle/>
          <a:p>
            <a:r>
              <a:rPr lang="en-GB"/>
              <a:t>s</a:t>
            </a:r>
          </a:p>
        </p:txBody>
      </p:sp>
      <p:sp>
        <p:nvSpPr>
          <p:cNvPr id="4" name="Slide Number Placeholder 3">
            <a:extLst>
              <a:ext uri="{FF2B5EF4-FFF2-40B4-BE49-F238E27FC236}">
                <a16:creationId xmlns:a16="http://schemas.microsoft.com/office/drawing/2014/main" id="{D6EDB647-4D56-09BD-D17F-3BFAF4C509DE}"/>
              </a:ext>
            </a:extLst>
          </p:cNvPr>
          <p:cNvSpPr>
            <a:spLocks noGrp="1"/>
          </p:cNvSpPr>
          <p:nvPr>
            <p:ph type="sldNum" sz="quarter" idx="5"/>
          </p:nvPr>
        </p:nvSpPr>
        <p:spPr/>
        <p:txBody>
          <a:bodyPr/>
          <a:lstStyle/>
          <a:p>
            <a:fld id="{EB3A32A1-5ED3-4F5F-82D0-059B1E73FAFF}" type="slidenum">
              <a:rPr lang="en-GB" smtClean="0"/>
              <a:t>41</a:t>
            </a:fld>
            <a:endParaRPr lang="en-GB"/>
          </a:p>
        </p:txBody>
      </p:sp>
    </p:spTree>
    <p:extLst>
      <p:ext uri="{BB962C8B-B14F-4D97-AF65-F5344CB8AC3E}">
        <p14:creationId xmlns:p14="http://schemas.microsoft.com/office/powerpoint/2010/main" val="132507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3900"/>
          </a:p>
        </p:txBody>
      </p:sp>
      <p:sp>
        <p:nvSpPr>
          <p:cNvPr id="4" name="Slide Number Placeholder 3"/>
          <p:cNvSpPr>
            <a:spLocks noGrp="1"/>
          </p:cNvSpPr>
          <p:nvPr>
            <p:ph type="sldNum" sz="quarter" idx="5"/>
          </p:nvPr>
        </p:nvSpPr>
        <p:spPr/>
        <p:txBody>
          <a:bodyPr/>
          <a:lstStyle/>
          <a:p>
            <a:fld id="{EB3A32A1-5ED3-4F5F-82D0-059B1E73FAFF}" type="slidenum">
              <a:rPr lang="en-GB" smtClean="0"/>
              <a:t>23</a:t>
            </a:fld>
            <a:endParaRPr lang="en-GB"/>
          </a:p>
        </p:txBody>
      </p:sp>
    </p:spTree>
    <p:extLst>
      <p:ext uri="{BB962C8B-B14F-4D97-AF65-F5344CB8AC3E}">
        <p14:creationId xmlns:p14="http://schemas.microsoft.com/office/powerpoint/2010/main" val="1559255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3900"/>
          </a:p>
          <a:p>
            <a:pPr>
              <a:defRPr/>
            </a:pPr>
            <a:r>
              <a:rPr lang="en-GB" sz="9600"/>
              <a:t>Thanks Sarah, for the introduction. I’m going to take a slightly different direction in this final talk, to focus on how apps can help prevent childhood obesity, by supporting infant feeding among under-served groups.</a:t>
            </a:r>
            <a:endParaRPr lang="en-GB" sz="23900"/>
          </a:p>
        </p:txBody>
      </p:sp>
      <p:sp>
        <p:nvSpPr>
          <p:cNvPr id="4" name="Slide Number Placeholder 3"/>
          <p:cNvSpPr>
            <a:spLocks noGrp="1"/>
          </p:cNvSpPr>
          <p:nvPr>
            <p:ph type="sldNum" sz="quarter" idx="5"/>
          </p:nvPr>
        </p:nvSpPr>
        <p:spPr/>
        <p:txBody>
          <a:bodyPr/>
          <a:lstStyle/>
          <a:p>
            <a:fld id="{EB3A32A1-5ED3-4F5F-82D0-059B1E73FAFF}" type="slidenum">
              <a:rPr lang="en-GB" smtClean="0"/>
              <a:t>42</a:t>
            </a:fld>
            <a:endParaRPr lang="en-GB"/>
          </a:p>
        </p:txBody>
      </p:sp>
    </p:spTree>
    <p:extLst>
      <p:ext uri="{BB962C8B-B14F-4D97-AF65-F5344CB8AC3E}">
        <p14:creationId xmlns:p14="http://schemas.microsoft.com/office/powerpoint/2010/main" val="155925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242C4-0464-547D-CAEA-5C30468627AE}"/>
            </a:ext>
          </a:extLst>
        </p:cNvPr>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D5EF2F11-8397-5DAA-8895-D53F827B62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2338" name="Notes Placeholder 2">
            <a:extLst>
              <a:ext uri="{FF2B5EF4-FFF2-40B4-BE49-F238E27FC236}">
                <a16:creationId xmlns:a16="http://schemas.microsoft.com/office/drawing/2014/main" id="{BC5204F0-BC40-A169-76B1-76512511B79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atin typeface="Calibri" charset="0"/>
              <a:ea typeface="MS PGothic" charset="0"/>
            </a:endParaRPr>
          </a:p>
          <a:p>
            <a:r>
              <a:rPr lang="en-GB">
                <a:latin typeface="Calibri"/>
                <a:ea typeface="MS PGothic"/>
                <a:cs typeface="Calibri"/>
              </a:rPr>
              <a:t>Childhood obesity is one of the greatest public health challenges of our time. I know a lot of you will have seen this slide many time before, but it’s important to remind ourselves that currently, in England 1 in 10 children has developed obesity by the time they start school. This has risen to 1 in 5 by the time they leave primary school.</a:t>
            </a:r>
          </a:p>
          <a:p>
            <a:endParaRPr lang="en-GB">
              <a:latin typeface="Calibri" charset="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[magnifying glass] And, like many other health outcomes, there are stark inequalities in childhood obesity, with more than double the number of children affected in the most versus least deprived areas of England.</a:t>
            </a:r>
          </a:p>
          <a:p>
            <a:r>
              <a:rPr lang="en-GB">
                <a:latin typeface="Calibri" charset="0"/>
                <a:ea typeface="MS PGothic" charset="0"/>
              </a:rPr>
              <a:t> </a:t>
            </a:r>
          </a:p>
        </p:txBody>
      </p:sp>
      <p:sp>
        <p:nvSpPr>
          <p:cNvPr id="142339" name="Slide Number Placeholder 3">
            <a:extLst>
              <a:ext uri="{FF2B5EF4-FFF2-40B4-BE49-F238E27FC236}">
                <a16:creationId xmlns:a16="http://schemas.microsoft.com/office/drawing/2014/main" id="{EEBD2061-E2BF-E2F0-2F44-25924744DCA8}"/>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fld id="{1DF9F64C-2540-7042-AC3B-49A1A546AC8B}" type="slidenum">
              <a:rPr lang="en-US" sz="1200">
                <a:cs typeface="Arial" charset="0"/>
              </a:rPr>
              <a:pPr/>
              <a:t>43</a:t>
            </a:fld>
            <a:endParaRPr lang="en-US" sz="1200">
              <a:cs typeface="Arial" charset="0"/>
            </a:endParaRPr>
          </a:p>
        </p:txBody>
      </p:sp>
    </p:spTree>
    <p:extLst>
      <p:ext uri="{BB962C8B-B14F-4D97-AF65-F5344CB8AC3E}">
        <p14:creationId xmlns:p14="http://schemas.microsoft.com/office/powerpoint/2010/main" val="3145367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48E50-216C-D8BA-2551-50E056A90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E53F2-5562-7560-7413-1519F8823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42FE4-15B9-DC46-19C2-4807CA8EAF82}"/>
              </a:ext>
            </a:extLst>
          </p:cNvPr>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Obesity risk actually begins very early in life, long before children start school. We know from a large and robust research base that rapid weight in the 1st 2 years of life is a major risk factor for later obesity. This is an infant growth chart, and healthy growth is when a baby’s weight follows the same centile line over time. Rapid growth is when the baby’s weight crosses over a centile space upwards, with an example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Rapid weight gain is most common among formula fed babies (with up to 40% experiencing it), with the likely reason being overfeeding. And the most recent data from 2023-2024 indicate that by 6-8 weeks of age, about half the babies in England are exclusively FF, and 2/3 are receiving some formula milk.</a:t>
            </a:r>
          </a:p>
          <a:p>
            <a:endParaRPr lang="en-US"/>
          </a:p>
          <a:p>
            <a:r>
              <a:rPr lang="en-US"/>
              <a:t>[magnifying glass] Just as there are inequalities in childhood obesity, RWG is much more common among babies born into disadvantaged families. And this is explained by higher rates of FF among these families. </a:t>
            </a:r>
          </a:p>
          <a:p>
            <a:endParaRPr lang="en-US"/>
          </a:p>
          <a:p>
            <a:r>
              <a:rPr lang="en-US"/>
              <a:t>Alongside supporting breastfeeding, there is also a need to support formula feeding best practices, especially for families from disadvantaged backgrounds.</a:t>
            </a:r>
          </a:p>
          <a:p>
            <a:endParaRPr lang="en-US"/>
          </a:p>
          <a:p>
            <a:endParaRPr lang="en-GB"/>
          </a:p>
        </p:txBody>
      </p:sp>
      <p:sp>
        <p:nvSpPr>
          <p:cNvPr id="4" name="Slide Number Placeholder 3">
            <a:extLst>
              <a:ext uri="{FF2B5EF4-FFF2-40B4-BE49-F238E27FC236}">
                <a16:creationId xmlns:a16="http://schemas.microsoft.com/office/drawing/2014/main" id="{24E92AD7-EBE1-C1DD-A135-36A9D5B838C0}"/>
              </a:ext>
            </a:extLst>
          </p:cNvPr>
          <p:cNvSpPr>
            <a:spLocks noGrp="1"/>
          </p:cNvSpPr>
          <p:nvPr>
            <p:ph type="sldNum" sz="quarter" idx="5"/>
          </p:nvPr>
        </p:nvSpPr>
        <p:spPr/>
        <p:txBody>
          <a:bodyPr/>
          <a:lstStyle/>
          <a:p>
            <a:fld id="{EB3A32A1-5ED3-4F5F-82D0-059B1E73FAFF}" type="slidenum">
              <a:rPr lang="en-GB" smtClean="0"/>
              <a:t>44</a:t>
            </a:fld>
            <a:endParaRPr lang="en-GB"/>
          </a:p>
        </p:txBody>
      </p:sp>
    </p:spTree>
    <p:extLst>
      <p:ext uri="{BB962C8B-B14F-4D97-AF65-F5344CB8AC3E}">
        <p14:creationId xmlns:p14="http://schemas.microsoft.com/office/powerpoint/2010/main" val="3625659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But this is actually very challenging to do. </a:t>
            </a:r>
          </a:p>
          <a:p>
            <a:r>
              <a:rPr lang="en-GB"/>
              <a:t>1) Supporting breastfeeding is a public health priority. So, providing detailed information about formula feeding, that is publicly available, risks of inadvertently undermining breastfeeding.</a:t>
            </a:r>
          </a:p>
          <a:p>
            <a:r>
              <a:rPr lang="en-GB"/>
              <a:t>2) HCPs can provide FF support on an individual basis, for those families who need it, but this is challenging too. HCPs are themselves worried about being seen to promote FF, healthcare services are already under immense pressure, and when it comes to feeding, parents need access to information 24/7 – and healthcare </a:t>
            </a:r>
            <a:r>
              <a:rPr lang="en-GB" err="1"/>
              <a:t>apts</a:t>
            </a:r>
            <a:r>
              <a:rPr lang="en-GB"/>
              <a:t> don’t always come at the right time.</a:t>
            </a:r>
          </a:p>
          <a:p>
            <a:r>
              <a:rPr lang="en-GB"/>
              <a:t>3) The families who would benefit the most from FF support are often harder to engage, or don’t use existing healthcare services.  </a:t>
            </a:r>
          </a:p>
          <a:p>
            <a:r>
              <a:rPr lang="en-GB"/>
              <a:t>4) But parents are information-seekers, and in the absence of information provided by HCPs or professional organisations, they use non-evidence-based sources such as formula milk company websites, or social media.</a:t>
            </a:r>
          </a:p>
        </p:txBody>
      </p:sp>
      <p:sp>
        <p:nvSpPr>
          <p:cNvPr id="4" name="Slide Number Placeholder 3"/>
          <p:cNvSpPr>
            <a:spLocks noGrp="1"/>
          </p:cNvSpPr>
          <p:nvPr>
            <p:ph type="sldNum" sz="quarter" idx="5"/>
          </p:nvPr>
        </p:nvSpPr>
        <p:spPr/>
        <p:txBody>
          <a:bodyPr/>
          <a:lstStyle/>
          <a:p>
            <a:fld id="{EB3A32A1-5ED3-4F5F-82D0-059B1E73FAFF}" type="slidenum">
              <a:rPr lang="en-GB" smtClean="0"/>
              <a:t>45</a:t>
            </a:fld>
            <a:endParaRPr lang="en-GB"/>
          </a:p>
        </p:txBody>
      </p:sp>
    </p:spTree>
    <p:extLst>
      <p:ext uri="{BB962C8B-B14F-4D97-AF65-F5344CB8AC3E}">
        <p14:creationId xmlns:p14="http://schemas.microsoft.com/office/powerpoint/2010/main" val="3376692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D29E0-7897-0F00-9650-D4AFF5A30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A7021-C538-9D6B-87BD-784C2BB03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2CFB9-F304-4259-4D62-C43BEEEA9E65}"/>
              </a:ext>
            </a:extLst>
          </p:cNvPr>
          <p:cNvSpPr>
            <a:spLocks noGrp="1"/>
          </p:cNvSpPr>
          <p:nvPr>
            <p:ph type="body" idx="1"/>
          </p:nvPr>
        </p:nvSpPr>
        <p:spPr/>
        <p:txBody>
          <a:bodyPr/>
          <a:lstStyle/>
          <a:p>
            <a:endParaRPr lang="en-GB"/>
          </a:p>
          <a:p>
            <a:r>
              <a:rPr lang="en-GB"/>
              <a:t>Apps can help solve these public health challenges.</a:t>
            </a:r>
          </a:p>
          <a:p>
            <a:r>
              <a:rPr lang="en-GB"/>
              <a:t>1) They can be personalised so information about FF only goes to families who say they are using formula to feed their baby.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2) They can provide sustainable support at scale, which complements existing healthcare services, and takes pressure off.</a:t>
            </a:r>
            <a:endParaRPr lang="en-GB">
              <a:highlight>
                <a:srgbClr val="FFFF00"/>
              </a:highlight>
            </a:endParaRPr>
          </a:p>
          <a:p>
            <a:r>
              <a:rPr lang="en-GB"/>
              <a:t>3) They can reach groups who may be less likely to use healthcare services, and groups who would benefit the most from support.</a:t>
            </a:r>
          </a:p>
          <a:p>
            <a:r>
              <a:rPr lang="en-GB"/>
              <a:t>4) They can include evidence-based information.</a:t>
            </a:r>
          </a:p>
        </p:txBody>
      </p:sp>
      <p:sp>
        <p:nvSpPr>
          <p:cNvPr id="4" name="Slide Number Placeholder 3">
            <a:extLst>
              <a:ext uri="{FF2B5EF4-FFF2-40B4-BE49-F238E27FC236}">
                <a16:creationId xmlns:a16="http://schemas.microsoft.com/office/drawing/2014/main" id="{E79CA086-E50C-1C47-BBA9-8566AECECD62}"/>
              </a:ext>
            </a:extLst>
          </p:cNvPr>
          <p:cNvSpPr>
            <a:spLocks noGrp="1"/>
          </p:cNvSpPr>
          <p:nvPr>
            <p:ph type="sldNum" sz="quarter" idx="5"/>
          </p:nvPr>
        </p:nvSpPr>
        <p:spPr/>
        <p:txBody>
          <a:bodyPr/>
          <a:lstStyle/>
          <a:p>
            <a:fld id="{EB3A32A1-5ED3-4F5F-82D0-059B1E73FAFF}" type="slidenum">
              <a:rPr lang="en-GB" smtClean="0"/>
              <a:t>46</a:t>
            </a:fld>
            <a:endParaRPr lang="en-GB"/>
          </a:p>
        </p:txBody>
      </p:sp>
    </p:spTree>
    <p:extLst>
      <p:ext uri="{BB962C8B-B14F-4D97-AF65-F5344CB8AC3E}">
        <p14:creationId xmlns:p14="http://schemas.microsoft.com/office/powerpoint/2010/main" val="4148050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This was the aim of BRIGHT: Baby responsive Growth &amp; Health Tracking intervention. </a:t>
            </a:r>
          </a:p>
          <a:p>
            <a:pPr lvl="0">
              <a:lnSpc>
                <a:spcPct val="100000"/>
              </a:lnSpc>
            </a:pPr>
            <a:r>
              <a:rPr lang="en-US" b="1">
                <a:solidFill>
                  <a:schemeClr val="bg1"/>
                </a:solidFill>
              </a:rPr>
              <a:t>Aim: </a:t>
            </a:r>
            <a:r>
              <a:rPr lang="en-US">
                <a:solidFill>
                  <a:schemeClr val="bg1"/>
                </a:solidFill>
              </a:rPr>
              <a:t>develop prototype for an app which supports parents in using best practices when formula-feeding, to reduce overfeeding and prevent rapid weight gain</a:t>
            </a:r>
            <a:endParaRPr lang="en-US" b="1">
              <a:solidFill>
                <a:schemeClr val="bg1"/>
              </a:solidFill>
            </a:endParaRPr>
          </a:p>
          <a:p>
            <a:pPr lvl="0">
              <a:lnSpc>
                <a:spcPct val="100000"/>
              </a:lnSpc>
            </a:pPr>
            <a:r>
              <a:rPr lang="en-US" b="1">
                <a:solidFill>
                  <a:schemeClr val="bg1"/>
                </a:solidFill>
              </a:rPr>
              <a:t>Target users: </a:t>
            </a:r>
            <a:r>
              <a:rPr lang="en-US" b="0">
                <a:solidFill>
                  <a:schemeClr val="bg1"/>
                </a:solidFill>
              </a:rPr>
              <a:t>parents/caregivers from disadvantaged backgrounds who are using formula to feeding their babies</a:t>
            </a:r>
          </a:p>
          <a:p>
            <a:pPr lvl="0">
              <a:lnSpc>
                <a:spcPct val="100000"/>
              </a:lnSpc>
            </a:pPr>
            <a:r>
              <a:rPr lang="en-GB" b="1">
                <a:solidFill>
                  <a:schemeClr val="bg1"/>
                </a:solidFill>
              </a:rPr>
              <a:t>App</a:t>
            </a:r>
            <a:r>
              <a:rPr lang="en-GB">
                <a:solidFill>
                  <a:schemeClr val="bg1"/>
                </a:solidFill>
              </a:rPr>
              <a:t>: Baby Buddy is a pregnancy</a:t>
            </a:r>
            <a:r>
              <a:rPr lang="en-GB" baseline="0">
                <a:solidFill>
                  <a:schemeClr val="bg1"/>
                </a:solidFill>
              </a:rPr>
              <a:t> and parenting app</a:t>
            </a:r>
            <a:r>
              <a:rPr lang="en-GB">
                <a:solidFill>
                  <a:schemeClr val="bg1"/>
                </a:solidFill>
              </a:rPr>
              <a:t>, used by target users </a:t>
            </a:r>
            <a:endParaRPr lang="en-US" b="1">
              <a:solidFill>
                <a:schemeClr val="bg1"/>
              </a:solidFill>
            </a:endParaRPr>
          </a:p>
          <a:p>
            <a:pPr lvl="0">
              <a:lnSpc>
                <a:spcPct val="100000"/>
              </a:lnSpc>
            </a:pPr>
            <a:r>
              <a:rPr lang="en-GB" b="1">
                <a:solidFill>
                  <a:schemeClr val="bg1"/>
                </a:solidFill>
              </a:rPr>
              <a:t>Approach</a:t>
            </a:r>
            <a:r>
              <a:rPr lang="en-GB">
                <a:solidFill>
                  <a:schemeClr val="bg1"/>
                </a:solidFill>
              </a:rPr>
              <a:t>: we adapted existing evidence-based </a:t>
            </a:r>
            <a:r>
              <a:rPr lang="en-GB" b="0">
                <a:solidFill>
                  <a:schemeClr val="bg1"/>
                </a:solidFill>
              </a:rPr>
              <a:t>behaviour change interventions using behavioural science</a:t>
            </a:r>
            <a:endParaRPr lang="en-US" b="0">
              <a:solidFill>
                <a:schemeClr val="bg1"/>
              </a:solidFill>
            </a:endParaRPr>
          </a:p>
          <a:p>
            <a:endParaRPr lang="en-GB"/>
          </a:p>
          <a:p>
            <a:r>
              <a:rPr lang="en-GB"/>
              <a:t>This work was funded by the UKRI Medical Research Council, and was led by researchers at UCL, Cambridge University and Queensland University of Technology, in partnership with the UK charity BB who host the Baby Buddy app.</a:t>
            </a:r>
          </a:p>
        </p:txBody>
      </p:sp>
      <p:sp>
        <p:nvSpPr>
          <p:cNvPr id="4" name="Slide Number Placeholder 3"/>
          <p:cNvSpPr>
            <a:spLocks noGrp="1"/>
          </p:cNvSpPr>
          <p:nvPr>
            <p:ph type="sldNum" sz="quarter" idx="5"/>
          </p:nvPr>
        </p:nvSpPr>
        <p:spPr/>
        <p:txBody>
          <a:bodyPr/>
          <a:lstStyle/>
          <a:p>
            <a:fld id="{EB3A32A1-5ED3-4F5F-82D0-059B1E73FAFF}" type="slidenum">
              <a:rPr lang="en-GB" smtClean="0"/>
              <a:t>47</a:t>
            </a:fld>
            <a:endParaRPr lang="en-GB"/>
          </a:p>
        </p:txBody>
      </p:sp>
    </p:spTree>
    <p:extLst>
      <p:ext uri="{BB962C8B-B14F-4D97-AF65-F5344CB8AC3E}">
        <p14:creationId xmlns:p14="http://schemas.microsoft.com/office/powerpoint/2010/main" val="155105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This is the team</a:t>
            </a:r>
          </a:p>
        </p:txBody>
      </p:sp>
      <p:sp>
        <p:nvSpPr>
          <p:cNvPr id="4" name="Slide Number Placeholder 3"/>
          <p:cNvSpPr>
            <a:spLocks noGrp="1"/>
          </p:cNvSpPr>
          <p:nvPr>
            <p:ph type="sldNum" sz="quarter" idx="5"/>
          </p:nvPr>
        </p:nvSpPr>
        <p:spPr/>
        <p:txBody>
          <a:bodyPr/>
          <a:lstStyle/>
          <a:p>
            <a:fld id="{5CC03F89-1949-E64B-AC42-D3BE5974B6DB}" type="slidenum">
              <a:rPr lang="en-US" smtClean="0"/>
              <a:t>48</a:t>
            </a:fld>
            <a:endParaRPr lang="en-US"/>
          </a:p>
        </p:txBody>
      </p:sp>
    </p:spTree>
    <p:extLst>
      <p:ext uri="{BB962C8B-B14F-4D97-AF65-F5344CB8AC3E}">
        <p14:creationId xmlns:p14="http://schemas.microsoft.com/office/powerpoint/2010/main" val="3586558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4E724-D51C-DBDB-FA10-4C459BC67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2CD32-0139-57F7-373E-82B1A5EAC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C5FD3-4DC6-98FD-20F6-360556F17FB6}"/>
              </a:ext>
            </a:extLst>
          </p:cNvPr>
          <p:cNvSpPr>
            <a:spLocks noGrp="1"/>
          </p:cNvSpPr>
          <p:nvPr>
            <p:ph type="body" idx="1"/>
          </p:nvPr>
        </p:nvSpPr>
        <p:spPr/>
        <p:txBody>
          <a:bodyPr/>
          <a:lstStyle/>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Baby Buddy is the ideal app for this intervention, for a number of reasons.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1) It has different pathways for breastfeeding and FF, allowing us to develop detailed content on FF without undermining breastfeeding. Importantly, it doesn’t yet have any content on formula-feeding.</a:t>
            </a:r>
          </a:p>
          <a:p>
            <a:r>
              <a:rPr lang="en-GB"/>
              <a:t>2) It works alongside the NHS and is already embedded in 30 LAs</a:t>
            </a:r>
          </a:p>
          <a:p>
            <a:r>
              <a:rPr lang="en-GB"/>
              <a:t>3) It’s already established and has a user-base of ~500,000 in the UK – it’s reaching 30% of births in the LAs in which it is embedded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4) It provides evidence-informed content and adheres to guidelines and recommendations and is endorsed by 8 Royal Colleges and professional organisations and used extensively within the NHS.</a:t>
            </a:r>
          </a:p>
          <a:p>
            <a:endParaRPr lang="en-GB"/>
          </a:p>
        </p:txBody>
      </p:sp>
      <p:sp>
        <p:nvSpPr>
          <p:cNvPr id="4" name="Slide Number Placeholder 3">
            <a:extLst>
              <a:ext uri="{FF2B5EF4-FFF2-40B4-BE49-F238E27FC236}">
                <a16:creationId xmlns:a16="http://schemas.microsoft.com/office/drawing/2014/main" id="{E2A5D3F3-E439-C30D-8381-C9648B556C8A}"/>
              </a:ext>
            </a:extLst>
          </p:cNvPr>
          <p:cNvSpPr>
            <a:spLocks noGrp="1"/>
          </p:cNvSpPr>
          <p:nvPr>
            <p:ph type="sldNum" sz="quarter" idx="5"/>
          </p:nvPr>
        </p:nvSpPr>
        <p:spPr/>
        <p:txBody>
          <a:bodyPr/>
          <a:lstStyle/>
          <a:p>
            <a:fld id="{EB3A32A1-5ED3-4F5F-82D0-059B1E73FAFF}" type="slidenum">
              <a:rPr lang="en-GB" smtClean="0"/>
              <a:t>49</a:t>
            </a:fld>
            <a:endParaRPr lang="en-GB"/>
          </a:p>
        </p:txBody>
      </p:sp>
    </p:spTree>
    <p:extLst>
      <p:ext uri="{BB962C8B-B14F-4D97-AF65-F5344CB8AC3E}">
        <p14:creationId xmlns:p14="http://schemas.microsoft.com/office/powerpoint/2010/main" val="2616285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Baby Buddy is the ideal app for this intervention, for a number of reasons.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1) It has different pathways for breastfeeding and FF, allowing us to develop detailed content on FF without undermining breastfeeding. Importantly, it doesn’t yet have any content on formula-feeding.</a:t>
            </a:r>
          </a:p>
          <a:p>
            <a:r>
              <a:rPr lang="en-GB"/>
              <a:t>2) It works alongside the NHS and is already embedded in 30 LAs</a:t>
            </a:r>
          </a:p>
          <a:p>
            <a:r>
              <a:rPr lang="en-GB"/>
              <a:t>3) It’s already established and has a user-base of ~500,000 in the UK – it’s reaching 30% of births in the LAs in which it is embedded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4) It provides evidence-informed content and adheres to guidelines and recommendations and is endorsed by 8 Royal Colleges and professional organisations and used extensively within the NHS.</a:t>
            </a:r>
          </a:p>
          <a:p>
            <a:endParaRPr lang="en-GB"/>
          </a:p>
        </p:txBody>
      </p:sp>
      <p:sp>
        <p:nvSpPr>
          <p:cNvPr id="4" name="Slide Number Placeholder 3"/>
          <p:cNvSpPr>
            <a:spLocks noGrp="1"/>
          </p:cNvSpPr>
          <p:nvPr>
            <p:ph type="sldNum" sz="quarter" idx="5"/>
          </p:nvPr>
        </p:nvSpPr>
        <p:spPr/>
        <p:txBody>
          <a:bodyPr/>
          <a:lstStyle/>
          <a:p>
            <a:fld id="{EB3A32A1-5ED3-4F5F-82D0-059B1E73FAFF}" type="slidenum">
              <a:rPr lang="en-GB" smtClean="0"/>
              <a:t>50</a:t>
            </a:fld>
            <a:endParaRPr lang="en-GB"/>
          </a:p>
        </p:txBody>
      </p:sp>
    </p:spTree>
    <p:extLst>
      <p:ext uri="{BB962C8B-B14F-4D97-AF65-F5344CB8AC3E}">
        <p14:creationId xmlns:p14="http://schemas.microsoft.com/office/powerpoint/2010/main" val="590446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A major strength of Baby Buddy is that its users are under-served families who we most want to reach. </a:t>
            </a:r>
          </a:p>
          <a:p>
            <a:r>
              <a:rPr lang="en-GB"/>
              <a:t>A higher than average proportion of users are on a low income, from minority ethnic backgrounds, not in paid employment and are not native English speakers. </a:t>
            </a:r>
          </a:p>
          <a:p>
            <a:r>
              <a:rPr lang="en-GB"/>
              <a:t>It has been specifically designed to be accessible to all. It has a reading age of 9 and predominantly uses video content and very short articles.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It’s free to download and use and free from commercial interest (with no ads) which is particularly important in infant feeding.</a:t>
            </a:r>
          </a:p>
          <a:p>
            <a:endParaRPr lang="en-GB"/>
          </a:p>
        </p:txBody>
      </p:sp>
      <p:sp>
        <p:nvSpPr>
          <p:cNvPr id="4" name="Slide Number Placeholder 3"/>
          <p:cNvSpPr>
            <a:spLocks noGrp="1"/>
          </p:cNvSpPr>
          <p:nvPr>
            <p:ph type="sldNum" sz="quarter" idx="5"/>
          </p:nvPr>
        </p:nvSpPr>
        <p:spPr/>
        <p:txBody>
          <a:bodyPr/>
          <a:lstStyle/>
          <a:p>
            <a:fld id="{EB3A32A1-5ED3-4F5F-82D0-059B1E73FAFF}" type="slidenum">
              <a:rPr lang="en-GB" smtClean="0"/>
              <a:t>51</a:t>
            </a:fld>
            <a:endParaRPr lang="en-GB"/>
          </a:p>
        </p:txBody>
      </p:sp>
    </p:spTree>
    <p:extLst>
      <p:ext uri="{BB962C8B-B14F-4D97-AF65-F5344CB8AC3E}">
        <p14:creationId xmlns:p14="http://schemas.microsoft.com/office/powerpoint/2010/main" val="2875166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3A32A1-5ED3-4F5F-82D0-059B1E73FAFF}" type="slidenum">
              <a:rPr lang="en-GB" smtClean="0"/>
              <a:t>24</a:t>
            </a:fld>
            <a:endParaRPr lang="en-GB"/>
          </a:p>
        </p:txBody>
      </p:sp>
    </p:spTree>
    <p:extLst>
      <p:ext uri="{BB962C8B-B14F-4D97-AF65-F5344CB8AC3E}">
        <p14:creationId xmlns:p14="http://schemas.microsoft.com/office/powerpoint/2010/main" val="54021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We used something called the PBA to develop the prototype. This is a behavioural science method for developing effective behavioural health interventions that successfully engage users and support better health outcomes.</a:t>
            </a:r>
          </a:p>
          <a:p>
            <a:endParaRPr lang="en-GB"/>
          </a:p>
          <a:p>
            <a:r>
              <a:rPr lang="en-GB"/>
              <a:t>The task is to develop a deep understanding of your users - their world view, their wants and needs, and how they will interact with the key features of your intervention. You also need to understand your stakeholders’ needs and perspectives as well. This was particularly important for BRIGHT, to ensure that it could be rolled out across the UK, embedded it into care pathways and have parents appropriately signposted to it.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It’s an iterative process that involves in-depth research and co-production. So, took the existing F2F intervention components and worked with users and stakeholders to adapt these to digital content that they needed and would use.</a:t>
            </a:r>
          </a:p>
          <a:p>
            <a:endParaRPr lang="en-GB"/>
          </a:p>
          <a:p>
            <a:r>
              <a:rPr lang="en-GB"/>
              <a:t>There’s a growing evidence-based that this method helps to enhance the effectiveness of behaviour change interventions.</a:t>
            </a:r>
          </a:p>
          <a:p>
            <a:endParaRPr lang="en-GB"/>
          </a:p>
        </p:txBody>
      </p:sp>
      <p:sp>
        <p:nvSpPr>
          <p:cNvPr id="4" name="Slide Number Placeholder 3"/>
          <p:cNvSpPr>
            <a:spLocks noGrp="1"/>
          </p:cNvSpPr>
          <p:nvPr>
            <p:ph type="sldNum" sz="quarter" idx="5"/>
          </p:nvPr>
        </p:nvSpPr>
        <p:spPr/>
        <p:txBody>
          <a:bodyPr/>
          <a:lstStyle/>
          <a:p>
            <a:fld id="{EB3A32A1-5ED3-4F5F-82D0-059B1E73FAFF}" type="slidenum">
              <a:rPr lang="en-GB" smtClean="0"/>
              <a:t>52</a:t>
            </a:fld>
            <a:endParaRPr lang="en-GB"/>
          </a:p>
        </p:txBody>
      </p:sp>
    </p:spTree>
    <p:extLst>
      <p:ext uri="{BB962C8B-B14F-4D97-AF65-F5344CB8AC3E}">
        <p14:creationId xmlns:p14="http://schemas.microsoft.com/office/powerpoint/2010/main" val="3547756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Using the PBA, we identified a number of challenges that we needed to directly address in BRIGHT: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171450" lvl="0" indent="-171450">
              <a:buFont typeface="Arial" panose="020B0604020202020204" pitchFamily="34" charset="0"/>
              <a:buChar char="•"/>
            </a:pPr>
            <a:r>
              <a:rPr lang="en-GB"/>
              <a:t>Parents need 24/7 access to useful, detailed information and support for formula-feeding</a:t>
            </a:r>
            <a:endParaRPr lang="en-US"/>
          </a:p>
          <a:p>
            <a:pPr marL="171450" lvl="0" indent="-171450">
              <a:buFont typeface="Arial" panose="020B0604020202020204" pitchFamily="34" charset="0"/>
              <a:buChar char="•"/>
            </a:pPr>
            <a:r>
              <a:rPr lang="en-GB"/>
              <a:t>Information must be useful, easy to find &amp; understand, quick to read/watch</a:t>
            </a:r>
            <a:endParaRPr lang="en-US"/>
          </a:p>
          <a:p>
            <a:pPr marL="171450" lvl="0" indent="-171450">
              <a:buFont typeface="Arial" panose="020B0604020202020204" pitchFamily="34" charset="0"/>
              <a:buChar char="•"/>
            </a:pPr>
            <a:r>
              <a:rPr lang="en-US"/>
              <a:t>Overfeeding happens for many complex reasons – e.g. feeding is used to manage sleep problems and excessive crying</a:t>
            </a:r>
          </a:p>
          <a:p>
            <a:pPr marL="171450" lvl="0" indent="-171450">
              <a:buFont typeface="Arial" panose="020B0604020202020204" pitchFamily="34" charset="0"/>
              <a:buChar char="•"/>
            </a:pPr>
            <a:r>
              <a:rPr lang="en-US"/>
              <a:t>Tailored information is valued</a:t>
            </a:r>
          </a:p>
          <a:p>
            <a:pPr marL="171450" lvl="0" indent="-171450">
              <a:buFont typeface="Arial" panose="020B0604020202020204" pitchFamily="34" charset="0"/>
              <a:buChar char="•"/>
            </a:pPr>
            <a:r>
              <a:rPr lang="en-US"/>
              <a:t>Parents who use formula feel stigmatized – so using the right language and tone is essential</a:t>
            </a:r>
          </a:p>
          <a:p>
            <a:pPr marL="171450" lvl="0" indent="-171450">
              <a:buFont typeface="Arial" panose="020B0604020202020204" pitchFamily="34" charset="0"/>
              <a:buChar char="•"/>
            </a:pPr>
            <a:r>
              <a:rPr lang="en-US"/>
              <a:t>Digital resources must be positioned appropriately alongside existing healthcare provision – HCPs are keen that it isn’t attempting to replace F2F support when needed, but also doesn’t encourage people to seek HCP support when it is not needed</a:t>
            </a:r>
          </a:p>
          <a:p>
            <a:endParaRPr lang="en-GB"/>
          </a:p>
        </p:txBody>
      </p:sp>
      <p:sp>
        <p:nvSpPr>
          <p:cNvPr id="4" name="Slide Number Placeholder 3"/>
          <p:cNvSpPr>
            <a:spLocks noGrp="1"/>
          </p:cNvSpPr>
          <p:nvPr>
            <p:ph type="sldNum" sz="quarter" idx="5"/>
          </p:nvPr>
        </p:nvSpPr>
        <p:spPr/>
        <p:txBody>
          <a:bodyPr/>
          <a:lstStyle/>
          <a:p>
            <a:fld id="{EB3A32A1-5ED3-4F5F-82D0-059B1E73FAFF}" type="slidenum">
              <a:rPr lang="en-GB" smtClean="0"/>
              <a:t>53</a:t>
            </a:fld>
            <a:endParaRPr lang="en-GB"/>
          </a:p>
        </p:txBody>
      </p:sp>
    </p:spTree>
    <p:extLst>
      <p:ext uri="{BB962C8B-B14F-4D97-AF65-F5344CB8AC3E}">
        <p14:creationId xmlns:p14="http://schemas.microsoft.com/office/powerpoint/2010/main" val="2251101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what we created in BRIGHT:</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Core content FAQ’s and videos. Initially we had planned to include support for FF and growth, but following our work with users, we also added support for dealing with sleep problems, and excessive crying.</a:t>
            </a:r>
          </a:p>
          <a:p>
            <a:pPr marL="171450" indent="-171450">
              <a:buFont typeface="Arial" panose="020B0604020202020204" pitchFamily="34" charset="0"/>
              <a:buChar char="•"/>
            </a:pPr>
            <a:r>
              <a:rPr lang="en-GB"/>
              <a:t>We created a personalised notification pathways which guides users through the content.</a:t>
            </a:r>
          </a:p>
          <a:p>
            <a:pPr marL="171450" indent="-171450">
              <a:buFont typeface="Arial" panose="020B0604020202020204" pitchFamily="34" charset="0"/>
              <a:buChar char="•"/>
            </a:pPr>
            <a:r>
              <a:rPr lang="en-GB"/>
              <a:t>We also added some tailored features so parents could get personalised feeding support based on their baby’s appetite and growth patterns. </a:t>
            </a:r>
          </a:p>
        </p:txBody>
      </p:sp>
      <p:sp>
        <p:nvSpPr>
          <p:cNvPr id="4" name="Slide Number Placeholder 3"/>
          <p:cNvSpPr>
            <a:spLocks noGrp="1"/>
          </p:cNvSpPr>
          <p:nvPr>
            <p:ph type="sldNum" sz="quarter" idx="5"/>
          </p:nvPr>
        </p:nvSpPr>
        <p:spPr/>
        <p:txBody>
          <a:bodyPr/>
          <a:lstStyle/>
          <a:p>
            <a:fld id="{5CC03F89-1949-E64B-AC42-D3BE5974B6DB}" type="slidenum">
              <a:rPr lang="en-US" smtClean="0"/>
              <a:t>54</a:t>
            </a:fld>
            <a:endParaRPr lang="en-US"/>
          </a:p>
        </p:txBody>
      </p:sp>
    </p:spTree>
    <p:extLst>
      <p:ext uri="{BB962C8B-B14F-4D97-AF65-F5344CB8AC3E}">
        <p14:creationId xmlns:p14="http://schemas.microsoft.com/office/powerpoint/2010/main" val="2413158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BRIGHT created the UK’s first HCP-endorsed video of a parent formula-feeding their baby, to demonstrate best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video involved a collaboration between the academic team, parents, HCPs who support</a:t>
            </a:r>
            <a:r>
              <a:rPr lang="en-GB" baseline="0"/>
              <a:t> infant feeding, </a:t>
            </a:r>
            <a:r>
              <a:rPr lang="en-GB"/>
              <a:t>and the BB content team and videographer – we all co-wrote the script and agreed on the final tone.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Medhi, a Baby Buddy user, feeding his son. He wanted to support this project because he and his wife felt so unsupported during their FF journey, so he wanted other parents have a better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video was only possible</a:t>
            </a:r>
            <a:r>
              <a:rPr lang="en-GB" baseline="0"/>
              <a:t> because we spent time building trust with key stakeholders, including the BB Board of Trustees who ensure that all content is in line with public health policies and recommendations.</a:t>
            </a:r>
            <a:endParaRPr lang="en-GB"/>
          </a:p>
        </p:txBody>
      </p:sp>
      <p:sp>
        <p:nvSpPr>
          <p:cNvPr id="4" name="Slide Number Placeholder 3"/>
          <p:cNvSpPr>
            <a:spLocks noGrp="1"/>
          </p:cNvSpPr>
          <p:nvPr>
            <p:ph type="sldNum" sz="quarter" idx="5"/>
          </p:nvPr>
        </p:nvSpPr>
        <p:spPr/>
        <p:txBody>
          <a:bodyPr/>
          <a:lstStyle/>
          <a:p>
            <a:fld id="{5CC03F89-1949-E64B-AC42-D3BE5974B6DB}" type="slidenum">
              <a:rPr lang="en-US" smtClean="0"/>
              <a:t>55</a:t>
            </a:fld>
            <a:endParaRPr lang="en-US"/>
          </a:p>
        </p:txBody>
      </p:sp>
    </p:spTree>
    <p:extLst>
      <p:ext uri="{BB962C8B-B14F-4D97-AF65-F5344CB8AC3E}">
        <p14:creationId xmlns:p14="http://schemas.microsoft.com/office/powerpoint/2010/main" val="2849307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I’d like to finish by reflecting on some key opportunities and challenges on using apps to improve nutrition and health outcomes more broadly, taking into account what we have learned from BRIGHT and Baby Steps.</a:t>
            </a:r>
          </a:p>
          <a:p>
            <a:pPr indent="-228600"/>
            <a:r>
              <a:rPr lang="en-US" sz="1200" b="1">
                <a:latin typeface="+mn-lt"/>
                <a:ea typeface="+mn-ea"/>
                <a:cs typeface="+mn-cs"/>
              </a:rPr>
              <a:t>Academic and non-academic partnerships can work very well: </a:t>
            </a:r>
            <a:r>
              <a:rPr lang="en-US" sz="1200">
                <a:latin typeface="+mn-lt"/>
                <a:ea typeface="+mn-ea"/>
                <a:cs typeface="+mn-cs"/>
              </a:rPr>
              <a:t>Leverages tech expertise, commitment to sustaining infrastructure long-term &amp; target user base with academic team’s scientific </a:t>
            </a:r>
            <a:r>
              <a:rPr lang="en-US" sz="1200" err="1">
                <a:latin typeface="+mn-lt"/>
                <a:ea typeface="+mn-ea"/>
                <a:cs typeface="+mn-cs"/>
              </a:rPr>
              <a:t>rigour</a:t>
            </a:r>
            <a:r>
              <a:rPr lang="en-US" sz="1200">
                <a:latin typeface="+mn-lt"/>
                <a:ea typeface="+mn-ea"/>
                <a:cs typeface="+mn-cs"/>
              </a:rPr>
              <a:t> </a:t>
            </a:r>
          </a:p>
          <a:p>
            <a:pPr indent="-228600"/>
            <a:r>
              <a:rPr lang="en-US" sz="1200" b="1">
                <a:latin typeface="+mn-lt"/>
                <a:ea typeface="+mn-ea"/>
                <a:cs typeface="+mn-cs"/>
              </a:rPr>
              <a:t>Involve your users &amp; stakeholders right from the start: </a:t>
            </a:r>
            <a:r>
              <a:rPr lang="en-US" sz="1200" b="0">
                <a:latin typeface="+mn-lt"/>
                <a:ea typeface="+mn-ea"/>
                <a:cs typeface="+mn-cs"/>
              </a:rPr>
              <a:t>get to know them incredibly well, </a:t>
            </a:r>
            <a:r>
              <a:rPr lang="en-US" sz="1200">
                <a:latin typeface="+mn-lt"/>
                <a:ea typeface="+mn-ea"/>
                <a:cs typeface="+mn-cs"/>
              </a:rPr>
              <a:t>don’t make assumptions about what they want or need and don’t spend time and money developing content and features before you’ve done this.</a:t>
            </a: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sz="1200" b="1">
                <a:latin typeface="+mn-lt"/>
                <a:ea typeface="+mn-ea"/>
                <a:cs typeface="+mn-cs"/>
              </a:rPr>
              <a:t>Using this process we created a prototype for </a:t>
            </a:r>
            <a:r>
              <a:rPr lang="en-US" sz="1200" b="1" err="1">
                <a:latin typeface="+mn-lt"/>
                <a:ea typeface="+mn-ea"/>
                <a:cs typeface="+mn-cs"/>
              </a:rPr>
              <a:t>personalised</a:t>
            </a:r>
            <a:r>
              <a:rPr lang="en-US" sz="1200" b="1">
                <a:latin typeface="+mn-lt"/>
                <a:ea typeface="+mn-ea"/>
                <a:cs typeface="+mn-cs"/>
              </a:rPr>
              <a:t> care at scale, </a:t>
            </a:r>
            <a:r>
              <a:rPr lang="en-US" sz="1200" b="0">
                <a:latin typeface="+mn-lt"/>
                <a:ea typeface="+mn-ea"/>
                <a:cs typeface="+mn-cs"/>
              </a:rPr>
              <a:t>which is highly valued by our user-tester parents.</a:t>
            </a:r>
            <a:endParaRPr lang="en-GB" b="0"/>
          </a:p>
        </p:txBody>
      </p:sp>
      <p:sp>
        <p:nvSpPr>
          <p:cNvPr id="4" name="Slide Number Placeholder 3"/>
          <p:cNvSpPr>
            <a:spLocks noGrp="1"/>
          </p:cNvSpPr>
          <p:nvPr>
            <p:ph type="sldNum" sz="quarter" idx="5"/>
          </p:nvPr>
        </p:nvSpPr>
        <p:spPr/>
        <p:txBody>
          <a:bodyPr/>
          <a:lstStyle/>
          <a:p>
            <a:fld id="{EB3A32A1-5ED3-4F5F-82D0-059B1E73FAFF}" type="slidenum">
              <a:rPr lang="en-GB" smtClean="0"/>
              <a:t>56</a:t>
            </a:fld>
            <a:endParaRPr lang="en-GB"/>
          </a:p>
        </p:txBody>
      </p:sp>
    </p:spTree>
    <p:extLst>
      <p:ext uri="{BB962C8B-B14F-4D97-AF65-F5344CB8AC3E}">
        <p14:creationId xmlns:p14="http://schemas.microsoft.com/office/powerpoint/2010/main" val="3710660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But creating the prototype is the starting point. The crucial next stage is developing an evidence base that it can: a) change nutrition; and b) change a health outcome. </a:t>
            </a:r>
          </a:p>
        </p:txBody>
      </p:sp>
      <p:sp>
        <p:nvSpPr>
          <p:cNvPr id="4" name="Slide Number Placeholder 3"/>
          <p:cNvSpPr>
            <a:spLocks noGrp="1"/>
          </p:cNvSpPr>
          <p:nvPr>
            <p:ph type="sldNum" sz="quarter" idx="5"/>
          </p:nvPr>
        </p:nvSpPr>
        <p:spPr/>
        <p:txBody>
          <a:bodyPr/>
          <a:lstStyle/>
          <a:p>
            <a:fld id="{EB3A32A1-5ED3-4F5F-82D0-059B1E73FAFF}" type="slidenum">
              <a:rPr lang="en-GB" smtClean="0"/>
              <a:t>57</a:t>
            </a:fld>
            <a:endParaRPr lang="en-GB"/>
          </a:p>
        </p:txBody>
      </p:sp>
    </p:spTree>
    <p:extLst>
      <p:ext uri="{BB962C8B-B14F-4D97-AF65-F5344CB8AC3E}">
        <p14:creationId xmlns:p14="http://schemas.microsoft.com/office/powerpoint/2010/main" val="3814154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With growing numbers of apps, families and HCPs need to know which ones are safe and effective. This is why we are currently working with BB to develop that evidence base for BRIGHT across the UK.</a:t>
            </a:r>
            <a:endParaRPr lang="en-US" sz="120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ea typeface="+mn-ea"/>
                <a:cs typeface="+mn-cs"/>
              </a:rPr>
              <a:t>Developing the evidence base requires time and money, but is worth the investment!</a:t>
            </a:r>
          </a:p>
          <a:p>
            <a:endParaRPr lang="en-GB"/>
          </a:p>
          <a:p>
            <a:endParaRPr lang="en-GB"/>
          </a:p>
        </p:txBody>
      </p:sp>
      <p:sp>
        <p:nvSpPr>
          <p:cNvPr id="4" name="Slide Number Placeholder 3"/>
          <p:cNvSpPr>
            <a:spLocks noGrp="1"/>
          </p:cNvSpPr>
          <p:nvPr>
            <p:ph type="sldNum" sz="quarter" idx="5"/>
          </p:nvPr>
        </p:nvSpPr>
        <p:spPr/>
        <p:txBody>
          <a:bodyPr/>
          <a:lstStyle/>
          <a:p>
            <a:fld id="{EB3A32A1-5ED3-4F5F-82D0-059B1E73FAFF}" type="slidenum">
              <a:rPr lang="en-GB" smtClean="0"/>
              <a:t>58</a:t>
            </a:fld>
            <a:endParaRPr lang="en-GB"/>
          </a:p>
        </p:txBody>
      </p:sp>
    </p:spTree>
    <p:extLst>
      <p:ext uri="{BB962C8B-B14F-4D97-AF65-F5344CB8AC3E}">
        <p14:creationId xmlns:p14="http://schemas.microsoft.com/office/powerpoint/2010/main" val="37298020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3A32A1-5ED3-4F5F-82D0-059B1E73FAFF}" type="slidenum">
              <a:rPr lang="en-GB" smtClean="0"/>
              <a:t>59</a:t>
            </a:fld>
            <a:endParaRPr lang="en-GB"/>
          </a:p>
        </p:txBody>
      </p:sp>
    </p:spTree>
    <p:extLst>
      <p:ext uri="{BB962C8B-B14F-4D97-AF65-F5344CB8AC3E}">
        <p14:creationId xmlns:p14="http://schemas.microsoft.com/office/powerpoint/2010/main" val="3543436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A32A1-5ED3-4F5F-82D0-059B1E73FAFF}" type="slidenum">
              <a:rPr kumimoji="0" lang="en-GB"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268454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3A32A1-5ED3-4F5F-82D0-059B1E73FAF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3821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A32A1-5ED3-4F5F-82D0-059B1E73FAFF}" type="slidenum">
              <a:rPr kumimoji="0" lang="en-GB"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3334648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71180C-0EB2-3744-A87C-0067DBD340BC}" type="slidenum">
              <a:rPr lang="en-US" smtClean="0"/>
              <a:t>28</a:t>
            </a:fld>
            <a:endParaRPr lang="en-US"/>
          </a:p>
        </p:txBody>
      </p:sp>
    </p:spTree>
    <p:extLst>
      <p:ext uri="{BB962C8B-B14F-4D97-AF65-F5344CB8AC3E}">
        <p14:creationId xmlns:p14="http://schemas.microsoft.com/office/powerpoint/2010/main" val="1913297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Motivation</a:t>
            </a:r>
          </a:p>
        </p:txBody>
      </p:sp>
      <p:sp>
        <p:nvSpPr>
          <p:cNvPr id="4" name="Slide Number Placeholder 3"/>
          <p:cNvSpPr>
            <a:spLocks noGrp="1"/>
          </p:cNvSpPr>
          <p:nvPr>
            <p:ph type="sldNum" sz="quarter" idx="5"/>
          </p:nvPr>
        </p:nvSpPr>
        <p:spPr/>
        <p:txBody>
          <a:bodyPr/>
          <a:lstStyle/>
          <a:p>
            <a:fld id="{EB3A32A1-5ED3-4F5F-82D0-059B1E73FAFF}" type="slidenum">
              <a:rPr lang="en-GB" smtClean="0"/>
              <a:t>29</a:t>
            </a:fld>
            <a:endParaRPr lang="en-GB"/>
          </a:p>
        </p:txBody>
      </p:sp>
    </p:spTree>
    <p:extLst>
      <p:ext uri="{BB962C8B-B14F-4D97-AF65-F5344CB8AC3E}">
        <p14:creationId xmlns:p14="http://schemas.microsoft.com/office/powerpoint/2010/main" val="167810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IE" sz="1200">
              <a:solidFill>
                <a:schemeClr val="tx1">
                  <a:lumMod val="65000"/>
                  <a:lumOff val="35000"/>
                </a:schemeClr>
              </a:solidFill>
              <a:latin typeface="Arial" panose="020B0604020202020204" pitchFamily="34" charset="0"/>
              <a:cs typeface="Arial" panose="020B0604020202020204" pitchFamily="34" charset="0"/>
            </a:endParaRPr>
          </a:p>
          <a:p>
            <a:pPr algn="l"/>
            <a:endParaRPr lang="en-US" sz="120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B3A32A1-5ED3-4F5F-82D0-059B1E73FAFF}" type="slidenum">
              <a:rPr lang="en-GB" smtClean="0"/>
              <a:t>30</a:t>
            </a:fld>
            <a:endParaRPr lang="en-GB"/>
          </a:p>
        </p:txBody>
      </p:sp>
    </p:spTree>
    <p:extLst>
      <p:ext uri="{BB962C8B-B14F-4D97-AF65-F5344CB8AC3E}">
        <p14:creationId xmlns:p14="http://schemas.microsoft.com/office/powerpoint/2010/main" val="9465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683F-D053-C141-84D4-E7FC3B334786}"/>
              </a:ext>
            </a:extLst>
          </p:cNvPr>
          <p:cNvSpPr>
            <a:spLocks noGrp="1"/>
          </p:cNvSpPr>
          <p:nvPr>
            <p:ph type="ctrTitle"/>
          </p:nvPr>
        </p:nvSpPr>
        <p:spPr>
          <a:xfrm>
            <a:off x="695325" y="1122363"/>
            <a:ext cx="10801350" cy="2387600"/>
          </a:xfrm>
        </p:spPr>
        <p:txBody>
          <a:bodyPr anchor="b"/>
          <a:lstStyle>
            <a:lvl1pPr algn="ctr">
              <a:lnSpc>
                <a:spcPct val="100000"/>
              </a:lnSpc>
              <a:defRPr sz="4400"/>
            </a:lvl1pPr>
          </a:lstStyle>
          <a:p>
            <a:r>
              <a:rPr lang="en-GB"/>
              <a:t>Click to edit Master title style</a:t>
            </a:r>
          </a:p>
        </p:txBody>
      </p:sp>
      <p:sp>
        <p:nvSpPr>
          <p:cNvPr id="3" name="Subtitle 2">
            <a:extLst>
              <a:ext uri="{FF2B5EF4-FFF2-40B4-BE49-F238E27FC236}">
                <a16:creationId xmlns:a16="http://schemas.microsoft.com/office/drawing/2014/main" id="{D45774C7-E0EB-C14D-AC9E-3C8E8CD4255D}"/>
              </a:ext>
            </a:extLst>
          </p:cNvPr>
          <p:cNvSpPr>
            <a:spLocks noGrp="1"/>
          </p:cNvSpPr>
          <p:nvPr>
            <p:ph type="subTitle" idx="1"/>
          </p:nvPr>
        </p:nvSpPr>
        <p:spPr>
          <a:xfrm>
            <a:off x="695325" y="3602038"/>
            <a:ext cx="108013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DCC6556-8BB8-A343-9374-69ED10811B3C}"/>
              </a:ext>
            </a:extLst>
          </p:cNvPr>
          <p:cNvSpPr>
            <a:spLocks noGrp="1"/>
          </p:cNvSpPr>
          <p:nvPr>
            <p:ph type="dt" sz="half" idx="10"/>
          </p:nvPr>
        </p:nvSpPr>
        <p:spPr/>
        <p:txBody>
          <a:bodyPr/>
          <a:lstStyle/>
          <a:p>
            <a:fld id="{BD025801-25E7-F343-B280-91FFBFE4BE56}" type="datetime1">
              <a:rPr lang="en-GB" smtClean="0"/>
              <a:t>12/11/2024</a:t>
            </a:fld>
            <a:endParaRPr lang="en-GB"/>
          </a:p>
        </p:txBody>
      </p:sp>
      <p:sp>
        <p:nvSpPr>
          <p:cNvPr id="5" name="Footer Placeholder 4">
            <a:extLst>
              <a:ext uri="{FF2B5EF4-FFF2-40B4-BE49-F238E27FC236}">
                <a16:creationId xmlns:a16="http://schemas.microsoft.com/office/drawing/2014/main" id="{6B2F0DEE-D039-1040-9AC0-FFBBFA3635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F7A7F7-BE39-B54A-BFBE-903A58AA3570}"/>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3193498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D6A5-9117-854E-9322-CBDC0AB29C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B34E114-C3C4-8F41-8A40-A6977C35A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333089-21BE-F747-9EC9-AD28BD705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CAFDCB-6A83-B947-A615-76741F35E835}"/>
              </a:ext>
            </a:extLst>
          </p:cNvPr>
          <p:cNvSpPr>
            <a:spLocks noGrp="1"/>
          </p:cNvSpPr>
          <p:nvPr>
            <p:ph type="dt" sz="half" idx="10"/>
          </p:nvPr>
        </p:nvSpPr>
        <p:spPr/>
        <p:txBody>
          <a:bodyPr/>
          <a:lstStyle/>
          <a:p>
            <a:fld id="{62F948E8-8324-A14F-B40B-23086AB12343}" type="datetime1">
              <a:rPr lang="en-GB" smtClean="0"/>
              <a:t>12/11/2024</a:t>
            </a:fld>
            <a:endParaRPr lang="en-GB"/>
          </a:p>
        </p:txBody>
      </p:sp>
      <p:sp>
        <p:nvSpPr>
          <p:cNvPr id="6" name="Footer Placeholder 5">
            <a:extLst>
              <a:ext uri="{FF2B5EF4-FFF2-40B4-BE49-F238E27FC236}">
                <a16:creationId xmlns:a16="http://schemas.microsoft.com/office/drawing/2014/main" id="{94170F57-EC67-814D-8E64-97289FBA58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D1F771-C644-804A-B332-5A5FCC1EDCA2}"/>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154402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D2B7-824B-D84B-8398-F2B23F3E3B4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9345A5A-3C73-ED48-AC4F-C10A1C9590C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F46F96-14C6-9F42-84AE-9A4313AD34FE}"/>
              </a:ext>
            </a:extLst>
          </p:cNvPr>
          <p:cNvSpPr>
            <a:spLocks noGrp="1"/>
          </p:cNvSpPr>
          <p:nvPr>
            <p:ph type="dt" sz="half" idx="10"/>
          </p:nvPr>
        </p:nvSpPr>
        <p:spPr/>
        <p:txBody>
          <a:bodyPr/>
          <a:lstStyle/>
          <a:p>
            <a:fld id="{3EB5848A-D6E7-F743-A5FF-B7B049D46FFC}" type="datetime1">
              <a:rPr lang="en-GB" smtClean="0"/>
              <a:t>12/11/2024</a:t>
            </a:fld>
            <a:endParaRPr lang="en-GB"/>
          </a:p>
        </p:txBody>
      </p:sp>
      <p:sp>
        <p:nvSpPr>
          <p:cNvPr id="5" name="Footer Placeholder 4">
            <a:extLst>
              <a:ext uri="{FF2B5EF4-FFF2-40B4-BE49-F238E27FC236}">
                <a16:creationId xmlns:a16="http://schemas.microsoft.com/office/drawing/2014/main" id="{66431184-B2C9-774D-AFA1-B83EB72149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A4EC9C-6E69-AD45-996E-CEB26A0D41B8}"/>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3708036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5EA291-CE6C-9F42-AF64-A372F31C7AF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A1CBD45-86AF-B146-A874-3AD83B93E25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38D4B32-C268-1541-BB3D-ECC6D05259CC}"/>
              </a:ext>
            </a:extLst>
          </p:cNvPr>
          <p:cNvSpPr>
            <a:spLocks noGrp="1"/>
          </p:cNvSpPr>
          <p:nvPr>
            <p:ph type="dt" sz="half" idx="10"/>
          </p:nvPr>
        </p:nvSpPr>
        <p:spPr/>
        <p:txBody>
          <a:bodyPr/>
          <a:lstStyle/>
          <a:p>
            <a:fld id="{F7064260-4C72-4745-A24E-4CCD201E3314}" type="datetime1">
              <a:rPr lang="en-GB" smtClean="0"/>
              <a:t>12/11/2024</a:t>
            </a:fld>
            <a:endParaRPr lang="en-GB"/>
          </a:p>
        </p:txBody>
      </p:sp>
      <p:sp>
        <p:nvSpPr>
          <p:cNvPr id="5" name="Footer Placeholder 4">
            <a:extLst>
              <a:ext uri="{FF2B5EF4-FFF2-40B4-BE49-F238E27FC236}">
                <a16:creationId xmlns:a16="http://schemas.microsoft.com/office/drawing/2014/main" id="{70A10DFB-D5CD-1048-BA28-4241FC3B79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F7F001-87BA-6544-BCD5-B44F2AFD55C9}"/>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1039069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B538-84D8-6D4F-B9A5-28852D648C6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DEF2751-DACF-7F4D-B3BC-3005E906C9EC}"/>
              </a:ext>
            </a:extLst>
          </p:cNvPr>
          <p:cNvSpPr>
            <a:spLocks noGrp="1"/>
          </p:cNvSpPr>
          <p:nvPr>
            <p:ph type="dt" sz="half" idx="10"/>
          </p:nvPr>
        </p:nvSpPr>
        <p:spPr/>
        <p:txBody>
          <a:bodyPr/>
          <a:lstStyle/>
          <a:p>
            <a:fld id="{54C9D724-F291-6C4A-9D14-B4217B1446DA}" type="datetime1">
              <a:rPr lang="en-GB" smtClean="0"/>
              <a:t>12/11/2024</a:t>
            </a:fld>
            <a:endParaRPr lang="en-GB"/>
          </a:p>
        </p:txBody>
      </p:sp>
      <p:sp>
        <p:nvSpPr>
          <p:cNvPr id="4" name="Footer Placeholder 3">
            <a:extLst>
              <a:ext uri="{FF2B5EF4-FFF2-40B4-BE49-F238E27FC236}">
                <a16:creationId xmlns:a16="http://schemas.microsoft.com/office/drawing/2014/main" id="{D0C7A477-CE80-0444-B9A0-AE088F15FD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E7E3FA-6EA1-1A45-812C-44674BDF1CBF}"/>
              </a:ext>
            </a:extLst>
          </p:cNvPr>
          <p:cNvSpPr>
            <a:spLocks noGrp="1"/>
          </p:cNvSpPr>
          <p:nvPr>
            <p:ph type="sldNum" sz="quarter" idx="12"/>
          </p:nvPr>
        </p:nvSpPr>
        <p:spPr/>
        <p:txBody>
          <a:bodyPr/>
          <a:lstStyle/>
          <a:p>
            <a:fld id="{1DC05AE3-1596-8A4B-B2E1-36D65264CA56}" type="slidenum">
              <a:rPr lang="en-GB" smtClean="0"/>
              <a:t>‹#›</a:t>
            </a:fld>
            <a:endParaRPr lang="en-GB"/>
          </a:p>
        </p:txBody>
      </p:sp>
      <p:sp>
        <p:nvSpPr>
          <p:cNvPr id="6" name="Rounded Rectangle 5">
            <a:extLst>
              <a:ext uri="{FF2B5EF4-FFF2-40B4-BE49-F238E27FC236}">
                <a16:creationId xmlns:a16="http://schemas.microsoft.com/office/drawing/2014/main" id="{7BA8D4C4-62AB-4C4D-9440-CD6746CBE252}"/>
              </a:ext>
            </a:extLst>
          </p:cNvPr>
          <p:cNvSpPr/>
          <p:nvPr userDrawn="1"/>
        </p:nvSpPr>
        <p:spPr>
          <a:xfrm>
            <a:off x="347682" y="1419764"/>
            <a:ext cx="11496655" cy="4888961"/>
          </a:xfrm>
          <a:prstGeom prst="roundRect">
            <a:avLst>
              <a:gd name="adj" fmla="val 49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868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B538-84D8-6D4F-B9A5-28852D648C6E}"/>
              </a:ext>
            </a:extLst>
          </p:cNvPr>
          <p:cNvSpPr>
            <a:spLocks noGrp="1"/>
          </p:cNvSpPr>
          <p:nvPr>
            <p:ph type="title"/>
          </p:nvPr>
        </p:nvSpPr>
        <p:spPr/>
        <p:txBody>
          <a:bodyPr/>
          <a:lstStyle>
            <a:lvl1pPr>
              <a:defRPr>
                <a:latin typeface="Helvetica"/>
                <a:cs typeface="Helvetica"/>
              </a:defRPr>
            </a:lvl1pPr>
          </a:lstStyle>
          <a:p>
            <a:r>
              <a:rPr lang="en-GB"/>
              <a:t>Click to edit Master title style</a:t>
            </a:r>
          </a:p>
        </p:txBody>
      </p:sp>
      <p:sp>
        <p:nvSpPr>
          <p:cNvPr id="3" name="Date Placeholder 2">
            <a:extLst>
              <a:ext uri="{FF2B5EF4-FFF2-40B4-BE49-F238E27FC236}">
                <a16:creationId xmlns:a16="http://schemas.microsoft.com/office/drawing/2014/main" id="{3DEF2751-DACF-7F4D-B3BC-3005E906C9EC}"/>
              </a:ext>
            </a:extLst>
          </p:cNvPr>
          <p:cNvSpPr>
            <a:spLocks noGrp="1"/>
          </p:cNvSpPr>
          <p:nvPr>
            <p:ph type="dt" sz="half" idx="10"/>
          </p:nvPr>
        </p:nvSpPr>
        <p:spPr/>
        <p:txBody>
          <a:bodyPr/>
          <a:lstStyle/>
          <a:p>
            <a:fld id="{4AF2530C-D688-434C-9691-2B5586D0C562}" type="datetime1">
              <a:rPr lang="en-GB" smtClean="0"/>
              <a:t>12/11/2024</a:t>
            </a:fld>
            <a:endParaRPr lang="en-GB"/>
          </a:p>
        </p:txBody>
      </p:sp>
      <p:sp>
        <p:nvSpPr>
          <p:cNvPr id="4" name="Footer Placeholder 3">
            <a:extLst>
              <a:ext uri="{FF2B5EF4-FFF2-40B4-BE49-F238E27FC236}">
                <a16:creationId xmlns:a16="http://schemas.microsoft.com/office/drawing/2014/main" id="{D0C7A477-CE80-0444-B9A0-AE088F15FD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E7E3FA-6EA1-1A45-812C-44674BDF1CBF}"/>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3697105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B538-84D8-6D4F-B9A5-28852D648C6E}"/>
              </a:ext>
            </a:extLst>
          </p:cNvPr>
          <p:cNvSpPr>
            <a:spLocks noGrp="1"/>
          </p:cNvSpPr>
          <p:nvPr>
            <p:ph type="title" hasCustomPrompt="1"/>
          </p:nvPr>
        </p:nvSpPr>
        <p:spPr/>
        <p:txBody>
          <a:bodyPr/>
          <a:lstStyle>
            <a:lvl1pPr>
              <a:defRPr>
                <a:latin typeface="Helvetica"/>
                <a:cs typeface="Helvetica"/>
              </a:defRPr>
            </a:lvl1pPr>
          </a:lstStyle>
          <a:p>
            <a:r>
              <a:rPr lang="en-GB"/>
              <a:t>Generic without brand colour</a:t>
            </a:r>
          </a:p>
        </p:txBody>
      </p:sp>
      <p:sp>
        <p:nvSpPr>
          <p:cNvPr id="3" name="Date Placeholder 2">
            <a:extLst>
              <a:ext uri="{FF2B5EF4-FFF2-40B4-BE49-F238E27FC236}">
                <a16:creationId xmlns:a16="http://schemas.microsoft.com/office/drawing/2014/main" id="{3DEF2751-DACF-7F4D-B3BC-3005E906C9EC}"/>
              </a:ext>
            </a:extLst>
          </p:cNvPr>
          <p:cNvSpPr>
            <a:spLocks noGrp="1"/>
          </p:cNvSpPr>
          <p:nvPr>
            <p:ph type="dt" sz="half" idx="10"/>
          </p:nvPr>
        </p:nvSpPr>
        <p:spPr/>
        <p:txBody>
          <a:bodyPr/>
          <a:lstStyle/>
          <a:p>
            <a:fld id="{0E4D7C04-A4E4-9842-B1EB-085B768243AE}" type="datetime1">
              <a:rPr lang="en-GB" smtClean="0"/>
              <a:t>12/11/2024</a:t>
            </a:fld>
            <a:endParaRPr lang="en-GB"/>
          </a:p>
        </p:txBody>
      </p:sp>
      <p:sp>
        <p:nvSpPr>
          <p:cNvPr id="4" name="Footer Placeholder 3">
            <a:extLst>
              <a:ext uri="{FF2B5EF4-FFF2-40B4-BE49-F238E27FC236}">
                <a16:creationId xmlns:a16="http://schemas.microsoft.com/office/drawing/2014/main" id="{D0C7A477-CE80-0444-B9A0-AE088F15FD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E7E3FA-6EA1-1A45-812C-44674BDF1CBF}"/>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1852200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333467" y="3573017"/>
            <a:ext cx="9525067" cy="1071571"/>
          </a:xfrm>
          <a:prstGeom prst="rect">
            <a:avLst/>
          </a:prstGeom>
          <a:noFill/>
        </p:spPr>
        <p:txBody>
          <a:bodyPr vert="horz" lIns="91440" tIns="45720" rIns="91440" bIns="45720" rtlCol="0" anchor="ctr">
            <a:noAutofit/>
          </a:bodyPr>
          <a:lstStyle/>
          <a:p>
            <a:r>
              <a:rPr lang="en-US"/>
              <a:t>Click to edit Master title style</a:t>
            </a:r>
            <a:endParaRPr lang="fr-BE"/>
          </a:p>
        </p:txBody>
      </p:sp>
      <p:sp>
        <p:nvSpPr>
          <p:cNvPr id="8" name="Date Placeholder 3"/>
          <p:cNvSpPr>
            <a:spLocks noGrp="1"/>
          </p:cNvSpPr>
          <p:nvPr>
            <p:ph type="dt" sz="half" idx="2"/>
          </p:nvPr>
        </p:nvSpPr>
        <p:spPr>
          <a:xfrm>
            <a:off x="4267720" y="4795441"/>
            <a:ext cx="3656560" cy="505768"/>
          </a:xfrm>
          <a:prstGeom prst="rect">
            <a:avLst/>
          </a:prstGeom>
        </p:spPr>
        <p:txBody>
          <a:bodyPr vert="horz" lIns="91440" tIns="45720" rIns="91440" bIns="45720" rtlCol="0" anchor="ctr"/>
          <a:lstStyle>
            <a:lvl1pPr algn="ctr">
              <a:defRPr sz="3200">
                <a:solidFill>
                  <a:schemeClr val="tx1">
                    <a:tint val="75000"/>
                  </a:schemeClr>
                </a:solidFill>
              </a:defRPr>
            </a:lvl1pPr>
          </a:lstStyle>
          <a:p>
            <a:fld id="{24623CBC-DB61-6246-AF7B-61A4A4354F09}" type="datetime1">
              <a:rPr lang="en-GB" smtClean="0">
                <a:solidFill>
                  <a:prstClr val="black">
                    <a:tint val="75000"/>
                  </a:prstClr>
                </a:solidFill>
                <a:latin typeface="Calibri"/>
              </a:rPr>
              <a:t>12/11/2024</a:t>
            </a:fld>
            <a:endParaRPr lang="fr-BE">
              <a:solidFill>
                <a:prstClr val="black">
                  <a:tint val="75000"/>
                </a:prstClr>
              </a:solidFill>
              <a:latin typeface="Calibri"/>
            </a:endParaRPr>
          </a:p>
        </p:txBody>
      </p:sp>
    </p:spTree>
    <p:extLst>
      <p:ext uri="{BB962C8B-B14F-4D97-AF65-F5344CB8AC3E}">
        <p14:creationId xmlns:p14="http://schemas.microsoft.com/office/powerpoint/2010/main" val="3004409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
        <p:cNvGrpSpPr/>
        <p:nvPr/>
      </p:nvGrpSpPr>
      <p:grpSpPr>
        <a:xfrm>
          <a:off x="0" y="0"/>
          <a:ext cx="0" cy="0"/>
          <a:chOff x="0" y="0"/>
          <a:chExt cx="0" cy="0"/>
        </a:xfrm>
      </p:grpSpPr>
      <p:sp>
        <p:nvSpPr>
          <p:cNvPr id="23" name="Google Shape;23;p10"/>
          <p:cNvSpPr txBox="1">
            <a:spLocks noGrp="1"/>
          </p:cNvSpPr>
          <p:nvPr>
            <p:ph type="title"/>
          </p:nvPr>
        </p:nvSpPr>
        <p:spPr>
          <a:xfrm>
            <a:off x="473332" y="190950"/>
            <a:ext cx="11370323" cy="9193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0"/>
          <p:cNvSpPr txBox="1">
            <a:spLocks noGrp="1"/>
          </p:cNvSpPr>
          <p:nvPr>
            <p:ph type="body" idx="1"/>
          </p:nvPr>
        </p:nvSpPr>
        <p:spPr>
          <a:xfrm>
            <a:off x="457201" y="1253068"/>
            <a:ext cx="11386455" cy="5343675"/>
          </a:xfrm>
          <a:prstGeom prst="rect">
            <a:avLst/>
          </a:prstGeom>
          <a:noFill/>
          <a:ln>
            <a:noFill/>
          </a:ln>
        </p:spPr>
        <p:txBody>
          <a:bodyPr spcFirstLastPara="1" wrap="square" lIns="91425" tIns="45700" rIns="91425" bIns="45700" anchor="t" anchorCtr="0">
            <a:normAutofit/>
          </a:bodyPr>
          <a:lstStyle>
            <a:lvl1pPr marL="609585" lvl="0" indent="-474121" algn="l">
              <a:lnSpc>
                <a:spcPct val="90000"/>
              </a:lnSpc>
              <a:spcBef>
                <a:spcPts val="1000"/>
              </a:spcBef>
              <a:spcAft>
                <a:spcPts val="0"/>
              </a:spcAft>
              <a:buClr>
                <a:schemeClr val="dk1"/>
              </a:buClr>
              <a:buSzPts val="2000"/>
              <a:buChar char="•"/>
              <a:defRPr sz="2667">
                <a:latin typeface="Arial"/>
                <a:ea typeface="Arial"/>
                <a:cs typeface="Arial"/>
                <a:sym typeface="Arial"/>
              </a:defRPr>
            </a:lvl1pPr>
            <a:lvl2pPr marL="1219170" lvl="1" indent="-457189" algn="l">
              <a:lnSpc>
                <a:spcPct val="90000"/>
              </a:lnSpc>
              <a:spcBef>
                <a:spcPts val="500"/>
              </a:spcBef>
              <a:spcAft>
                <a:spcPts val="0"/>
              </a:spcAft>
              <a:buClr>
                <a:schemeClr val="dk1"/>
              </a:buClr>
              <a:buSzPts val="1800"/>
              <a:buChar char="•"/>
              <a:defRPr>
                <a:latin typeface="Arial"/>
                <a:ea typeface="Arial"/>
                <a:cs typeface="Arial"/>
                <a:sym typeface="Arial"/>
              </a:defRPr>
            </a:lvl2pPr>
            <a:lvl3pPr marL="1828754" lvl="2" indent="-431789" algn="l">
              <a:lnSpc>
                <a:spcPct val="90000"/>
              </a:lnSpc>
              <a:spcBef>
                <a:spcPts val="500"/>
              </a:spcBef>
              <a:spcAft>
                <a:spcPts val="0"/>
              </a:spcAft>
              <a:buClr>
                <a:schemeClr val="dk1"/>
              </a:buClr>
              <a:buSzPts val="1500"/>
              <a:buChar char="•"/>
              <a:defRPr>
                <a:latin typeface="Arial"/>
                <a:ea typeface="Arial"/>
                <a:cs typeface="Arial"/>
                <a:sym typeface="Arial"/>
              </a:defRPr>
            </a:lvl3pPr>
            <a:lvl4pPr marL="2438339" lvl="3" indent="-419090" algn="l">
              <a:lnSpc>
                <a:spcPct val="90000"/>
              </a:lnSpc>
              <a:spcBef>
                <a:spcPts val="500"/>
              </a:spcBef>
              <a:spcAft>
                <a:spcPts val="0"/>
              </a:spcAft>
              <a:buClr>
                <a:schemeClr val="dk1"/>
              </a:buClr>
              <a:buSzPts val="1350"/>
              <a:buChar char="•"/>
              <a:defRPr>
                <a:latin typeface="Arial"/>
                <a:ea typeface="Arial"/>
                <a:cs typeface="Arial"/>
                <a:sym typeface="Arial"/>
              </a:defRPr>
            </a:lvl4pPr>
            <a:lvl5pPr marL="3047924" lvl="4" indent="-419090" algn="l">
              <a:lnSpc>
                <a:spcPct val="90000"/>
              </a:lnSpc>
              <a:spcBef>
                <a:spcPts val="500"/>
              </a:spcBef>
              <a:spcAft>
                <a:spcPts val="0"/>
              </a:spcAft>
              <a:buClr>
                <a:schemeClr val="dk1"/>
              </a:buClr>
              <a:buSzPts val="1350"/>
              <a:buChar char="•"/>
              <a:defRPr>
                <a:latin typeface="Arial"/>
                <a:ea typeface="Arial"/>
                <a:cs typeface="Arial"/>
                <a:sym typeface="Aria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5" name="Google Shape;25;p10"/>
          <p:cNvSpPr txBox="1">
            <a:spLocks noGrp="1"/>
          </p:cNvSpPr>
          <p:nvPr>
            <p:ph type="dt" idx="10"/>
          </p:nvPr>
        </p:nvSpPr>
        <p:spPr>
          <a:xfrm>
            <a:off x="838200" y="6509657"/>
            <a:ext cx="2743200" cy="2118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
          <p:cNvSpPr txBox="1">
            <a:spLocks noGrp="1"/>
          </p:cNvSpPr>
          <p:nvPr>
            <p:ph type="ftr" idx="11"/>
          </p:nvPr>
        </p:nvSpPr>
        <p:spPr>
          <a:xfrm>
            <a:off x="4038600" y="6509657"/>
            <a:ext cx="4114800" cy="2118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
          <p:cNvSpPr txBox="1">
            <a:spLocks noGrp="1"/>
          </p:cNvSpPr>
          <p:nvPr>
            <p:ph type="sldNum" idx="12"/>
          </p:nvPr>
        </p:nvSpPr>
        <p:spPr>
          <a:xfrm>
            <a:off x="8610600" y="6509657"/>
            <a:ext cx="2743200" cy="2118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6741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UCL single text block">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587474"/>
            <a:ext cx="8999900" cy="1368000"/>
          </a:xfrm>
        </p:spPr>
        <p:txBody>
          <a:bodyPr/>
          <a:lstStyle>
            <a:lvl1pPr>
              <a:defRPr sz="4000"/>
            </a:lvl1pPr>
          </a:lstStyle>
          <a:p>
            <a:r>
              <a:rPr lang="en-US"/>
              <a:t>Main headline, Arial 44pt bold</a:t>
            </a:r>
          </a:p>
        </p:txBody>
      </p:sp>
      <p:sp>
        <p:nvSpPr>
          <p:cNvPr id="12" name="Text" descr="Text">
            <a:extLst>
              <a:ext uri="{FF2B5EF4-FFF2-40B4-BE49-F238E27FC236}">
                <a16:creationId xmlns:a16="http://schemas.microsoft.com/office/drawing/2014/main" id="{52E39625-6121-A140-A00B-27BF9DA232CD}"/>
              </a:ext>
            </a:extLst>
          </p:cNvPr>
          <p:cNvSpPr>
            <a:spLocks noGrp="1"/>
          </p:cNvSpPr>
          <p:nvPr>
            <p:ph type="body" sz="quarter" idx="13"/>
          </p:nvPr>
        </p:nvSpPr>
        <p:spPr>
          <a:xfrm>
            <a:off x="360000" y="1810117"/>
            <a:ext cx="10439064"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D325149-4F6F-1C44-B8F3-A65FE5349F0B}" type="datetime1">
              <a:rPr lang="en-GB" smtClean="0"/>
              <a:t>12/11/2024</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977074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pic>
        <p:nvPicPr>
          <p:cNvPr id="4" name="University Logo (White)" descr="Graphical user interface&#10;&#10;Description automatically generated with medium confidence">
            <a:extLst>
              <a:ext uri="{FF2B5EF4-FFF2-40B4-BE49-F238E27FC236}">
                <a16:creationId xmlns:a16="http://schemas.microsoft.com/office/drawing/2014/main" id="{1B3C8327-704D-96BE-BD9D-0425094344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12275" y="-279400"/>
            <a:ext cx="287972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54560" y="2060849"/>
            <a:ext cx="7591573" cy="1226567"/>
          </a:xfrm>
          <a:prstGeom prst="rect">
            <a:avLst/>
          </a:prstGeom>
        </p:spPr>
        <p:txBody>
          <a:bodyPr anchor="ctr" anchorCtr="0"/>
          <a:lstStyle>
            <a:lvl1pPr algn="l">
              <a:defRPr sz="3200" b="1" spc="-150"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2351584" y="3287415"/>
            <a:ext cx="7584843" cy="864096"/>
          </a:xfrm>
          <a:prstGeom prst="rect">
            <a:avLst/>
          </a:prstGeom>
        </p:spPr>
        <p:txBody>
          <a:bodyPr anchor="ctr" anchorCtr="0"/>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Text Placeholder 3"/>
          <p:cNvSpPr>
            <a:spLocks noGrp="1"/>
          </p:cNvSpPr>
          <p:nvPr>
            <p:ph type="body" sz="quarter" idx="10"/>
          </p:nvPr>
        </p:nvSpPr>
        <p:spPr>
          <a:xfrm>
            <a:off x="2351584" y="4149081"/>
            <a:ext cx="3071283" cy="359395"/>
          </a:xfrm>
          <a:prstGeom prst="rect">
            <a:avLst/>
          </a:prstGeom>
        </p:spPr>
        <p:txBody>
          <a:bodyPr/>
          <a:lstStyle>
            <a:lvl1pPr marL="0" indent="0">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84094081"/>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A433-A8F2-134A-AC9C-CD139CC39BA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41A89E8-CF6C-D24A-81B1-D45147A4803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AF7CC04-3DA5-0A4E-A3DD-A562C73C4B8B}"/>
              </a:ext>
            </a:extLst>
          </p:cNvPr>
          <p:cNvSpPr>
            <a:spLocks noGrp="1"/>
          </p:cNvSpPr>
          <p:nvPr>
            <p:ph type="dt" sz="half" idx="10"/>
          </p:nvPr>
        </p:nvSpPr>
        <p:spPr/>
        <p:txBody>
          <a:bodyPr/>
          <a:lstStyle/>
          <a:p>
            <a:fld id="{26D902B7-9BB1-F64E-AD97-F511C6359E89}" type="datetime1">
              <a:rPr lang="en-GB" smtClean="0"/>
              <a:t>12/11/2024</a:t>
            </a:fld>
            <a:endParaRPr lang="en-GB"/>
          </a:p>
        </p:txBody>
      </p:sp>
      <p:sp>
        <p:nvSpPr>
          <p:cNvPr id="5" name="Footer Placeholder 4">
            <a:extLst>
              <a:ext uri="{FF2B5EF4-FFF2-40B4-BE49-F238E27FC236}">
                <a16:creationId xmlns:a16="http://schemas.microsoft.com/office/drawing/2014/main" id="{AD99E47E-E138-614F-ADD9-9FB939470D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7175A6-98C7-5C46-BA5E-AE661BB1EDD9}"/>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1018117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6308725"/>
          </a:xfrm>
        </p:spPr>
        <p:txBody>
          <a:bodyPr rtlCol="0">
            <a:normAutofit/>
          </a:bodyPr>
          <a:lstStyle/>
          <a:p>
            <a:pPr lvl="0"/>
            <a:endParaRPr lang="en-US" noProof="0"/>
          </a:p>
        </p:txBody>
      </p:sp>
      <p:sp>
        <p:nvSpPr>
          <p:cNvPr id="2" name="Slide Number Placeholder 5">
            <a:extLst>
              <a:ext uri="{FF2B5EF4-FFF2-40B4-BE49-F238E27FC236}">
                <a16:creationId xmlns:a16="http://schemas.microsoft.com/office/drawing/2014/main" id="{4E924E48-39D9-D1BC-DF10-289C5EDAABA9}"/>
              </a:ext>
            </a:extLst>
          </p:cNvPr>
          <p:cNvSpPr>
            <a:spLocks noGrp="1"/>
          </p:cNvSpPr>
          <p:nvPr>
            <p:ph type="sldNum" sz="quarter" idx="14"/>
          </p:nvPr>
        </p:nvSpPr>
        <p:spPr/>
        <p:txBody>
          <a:bodyPr/>
          <a:lstStyle>
            <a:lvl1pPr>
              <a:defRPr>
                <a:solidFill>
                  <a:prstClr val="white"/>
                </a:solidFill>
              </a:defRPr>
            </a:lvl1pPr>
          </a:lstStyle>
          <a:p>
            <a:pPr>
              <a:defRPr/>
            </a:pPr>
            <a:r>
              <a:rPr lang="en-US"/>
              <a:t>  </a:t>
            </a:r>
            <a:fld id="{500FD782-545A-4B32-805F-988D6C5C7F88}" type="slidenum">
              <a:rPr lang="en-US" smtClean="0"/>
              <a:pPr>
                <a:defRPr/>
              </a:pPr>
              <a:t>‹#›</a:t>
            </a:fld>
            <a:endParaRPr lang="en-US"/>
          </a:p>
        </p:txBody>
      </p:sp>
      <p:sp>
        <p:nvSpPr>
          <p:cNvPr id="3" name="Footer Placeholder 5">
            <a:extLst>
              <a:ext uri="{FF2B5EF4-FFF2-40B4-BE49-F238E27FC236}">
                <a16:creationId xmlns:a16="http://schemas.microsoft.com/office/drawing/2014/main" id="{CF76111B-3E82-AF1D-5592-4E77745D558D}"/>
              </a:ext>
            </a:extLst>
          </p:cNvPr>
          <p:cNvSpPr>
            <a:spLocks noGrp="1"/>
          </p:cNvSpPr>
          <p:nvPr>
            <p:ph type="ftr" sz="quarter" idx="15"/>
          </p:nvPr>
        </p:nvSpPr>
        <p:spPr/>
        <p:txBody>
          <a:bodyPr/>
          <a:lstStyle>
            <a:lvl1pPr algn="l">
              <a:defRPr sz="1200" baseline="0">
                <a:solidFill>
                  <a:prstClr val="white"/>
                </a:solidFill>
                <a:latin typeface="Arial" pitchFamily="34" charset="0"/>
              </a:defRPr>
            </a:lvl1pPr>
          </a:lstStyle>
          <a:p>
            <a:pPr>
              <a:defRPr/>
            </a:pPr>
            <a:r>
              <a:rPr lang="en-GB"/>
              <a:t>Feeding in the firt year of life</a:t>
            </a:r>
            <a:endParaRPr lang="en-US"/>
          </a:p>
        </p:txBody>
      </p:sp>
    </p:spTree>
    <p:extLst>
      <p:ext uri="{BB962C8B-B14F-4D97-AF65-F5344CB8AC3E}">
        <p14:creationId xmlns:p14="http://schemas.microsoft.com/office/powerpoint/2010/main" val="1472491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pic>
        <p:nvPicPr>
          <p:cNvPr id="2" name="Imagen 12">
            <a:extLst>
              <a:ext uri="{FF2B5EF4-FFF2-40B4-BE49-F238E27FC236}">
                <a16:creationId xmlns:a16="http://schemas.microsoft.com/office/drawing/2014/main" id="{25C7227A-62AF-5B1E-A5BB-D18210EE96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94013"/>
            <a:ext cx="12192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18">
            <a:extLst>
              <a:ext uri="{FF2B5EF4-FFF2-40B4-BE49-F238E27FC236}">
                <a16:creationId xmlns:a16="http://schemas.microsoft.com/office/drawing/2014/main" id="{73140592-97B4-6208-18BF-F84F3E6E93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02863" y="5908675"/>
            <a:ext cx="13843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19">
            <a:extLst>
              <a:ext uri="{FF2B5EF4-FFF2-40B4-BE49-F238E27FC236}">
                <a16:creationId xmlns:a16="http://schemas.microsoft.com/office/drawing/2014/main" id="{B5B2FA32-4BC8-0E6C-20EB-3E9B7AF05680}"/>
              </a:ext>
            </a:extLst>
          </p:cNvPr>
          <p:cNvSpPr>
            <a:spLocks noChangeArrowheads="1"/>
          </p:cNvSpPr>
          <p:nvPr userDrawn="1"/>
        </p:nvSpPr>
        <p:spPr bwMode="auto">
          <a:xfrm>
            <a:off x="9728200" y="5870575"/>
            <a:ext cx="1963738" cy="27622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200">
                <a:solidFill>
                  <a:schemeClr val="bg1"/>
                </a:solidFill>
                <a:latin typeface="Trebuchet MS" panose="020B0603020202020204" pitchFamily="34" charset="0"/>
              </a:rPr>
              <a:t>A project coordinated by:</a:t>
            </a:r>
          </a:p>
        </p:txBody>
      </p:sp>
      <p:cxnSp>
        <p:nvCxnSpPr>
          <p:cNvPr id="6" name="Conector recto 22">
            <a:extLst>
              <a:ext uri="{FF2B5EF4-FFF2-40B4-BE49-F238E27FC236}">
                <a16:creationId xmlns:a16="http://schemas.microsoft.com/office/drawing/2014/main" id="{5C99120B-3CBB-8EAD-F120-44AED31A39F1}"/>
              </a:ext>
            </a:extLst>
          </p:cNvPr>
          <p:cNvCxnSpPr>
            <a:cxnSpLocks/>
          </p:cNvCxnSpPr>
          <p:nvPr userDrawn="1"/>
        </p:nvCxnSpPr>
        <p:spPr>
          <a:xfrm>
            <a:off x="4619625" y="4483100"/>
            <a:ext cx="2789238"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Imagen 7">
            <a:extLst>
              <a:ext uri="{FF2B5EF4-FFF2-40B4-BE49-F238E27FC236}">
                <a16:creationId xmlns:a16="http://schemas.microsoft.com/office/drawing/2014/main" id="{F4C2B8B8-CE73-6D57-1743-2CE7444F8B8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40000" y="871538"/>
            <a:ext cx="7231063"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468030E-1527-E751-0867-6EC3E41F3D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40325" y="5807075"/>
            <a:ext cx="2268538"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
            <a:extLst>
              <a:ext uri="{FF2B5EF4-FFF2-40B4-BE49-F238E27FC236}">
                <a16:creationId xmlns:a16="http://schemas.microsoft.com/office/drawing/2014/main" id="{C97BB993-FAFC-3A04-D866-662FAFE3C35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41050" y="331788"/>
            <a:ext cx="8096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ítulo 1"/>
          <p:cNvSpPr>
            <a:spLocks noGrp="1"/>
          </p:cNvSpPr>
          <p:nvPr>
            <p:ph type="title"/>
          </p:nvPr>
        </p:nvSpPr>
        <p:spPr>
          <a:xfrm>
            <a:off x="2507751" y="3786698"/>
            <a:ext cx="7263579" cy="667263"/>
          </a:xfrm>
          <a:prstGeom prst="rect">
            <a:avLst/>
          </a:prstGeom>
        </p:spPr>
        <p:txBody>
          <a:bodyPr>
            <a:normAutofit/>
          </a:bodyPr>
          <a:lstStyle>
            <a:lvl1pPr algn="ctr">
              <a:defRPr sz="3200" b="1" i="0" u="none" baseline="0">
                <a:solidFill>
                  <a:schemeClr val="bg1"/>
                </a:solidFill>
                <a:latin typeface="Trebuchet MS" panose="020B0703020202090204" pitchFamily="34" charset="0"/>
                <a:ea typeface="Verdana" panose="020B0604030504040204" pitchFamily="34" charset="0"/>
                <a:cs typeface="Verdana" panose="020B0604030504040204" pitchFamily="34" charset="0"/>
              </a:defRPr>
            </a:lvl1pPr>
          </a:lstStyle>
          <a:p>
            <a:r>
              <a:rPr lang="en-US" noProof="0"/>
              <a:t>Click to edit Master title style</a:t>
            </a:r>
            <a:endParaRPr lang="en-GB" noProof="0"/>
          </a:p>
        </p:txBody>
      </p:sp>
      <p:sp>
        <p:nvSpPr>
          <p:cNvPr id="3" name="Marcador de contenido 2"/>
          <p:cNvSpPr>
            <a:spLocks noGrp="1"/>
          </p:cNvSpPr>
          <p:nvPr>
            <p:ph sz="quarter" idx="10"/>
          </p:nvPr>
        </p:nvSpPr>
        <p:spPr>
          <a:xfrm>
            <a:off x="2507751" y="4699226"/>
            <a:ext cx="7263579" cy="985016"/>
          </a:xfrm>
        </p:spPr>
        <p:txBody>
          <a:bodyPr>
            <a:normAutofit/>
          </a:bodyPr>
          <a:lstStyle>
            <a:lvl1pPr marL="0" indent="0" algn="ctr">
              <a:buNone/>
              <a:defRPr sz="2400">
                <a:solidFill>
                  <a:schemeClr val="bg1"/>
                </a:solidFill>
                <a:latin typeface="Trebuchet MS" panose="020B070302020209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807040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Logo Slide">
    <p:spTree>
      <p:nvGrpSpPr>
        <p:cNvPr id="1" name=""/>
        <p:cNvGrpSpPr/>
        <p:nvPr/>
      </p:nvGrpSpPr>
      <p:grpSpPr>
        <a:xfrm>
          <a:off x="0" y="0"/>
          <a:ext cx="0" cy="0"/>
          <a:chOff x="0" y="0"/>
          <a:chExt cx="0" cy="0"/>
        </a:xfrm>
      </p:grpSpPr>
      <p:pic>
        <p:nvPicPr>
          <p:cNvPr id="2" name="University Logo (White)" descr="Graphical user interface&#10;&#10;Description automatically generated with medium confidence">
            <a:extLst>
              <a:ext uri="{FF2B5EF4-FFF2-40B4-BE49-F238E27FC236}">
                <a16:creationId xmlns:a16="http://schemas.microsoft.com/office/drawing/2014/main" id="{012FDEB9-2DA7-A8DB-16E9-4A8A44FB6A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5550" y="1341438"/>
            <a:ext cx="669607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058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pic>
        <p:nvPicPr>
          <p:cNvPr id="4" name="University Logo (White)" descr="Graphical user interface&#10;&#10;Description automatically generated with medium confidence">
            <a:extLst>
              <a:ext uri="{FF2B5EF4-FFF2-40B4-BE49-F238E27FC236}">
                <a16:creationId xmlns:a16="http://schemas.microsoft.com/office/drawing/2014/main" id="{1B3C8327-704D-96BE-BD9D-0425094344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12275" y="-279400"/>
            <a:ext cx="287972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54560" y="2060849"/>
            <a:ext cx="7591573" cy="1226567"/>
          </a:xfrm>
          <a:prstGeom prst="rect">
            <a:avLst/>
          </a:prstGeom>
        </p:spPr>
        <p:txBody>
          <a:bodyPr anchor="ctr" anchorCtr="0"/>
          <a:lstStyle>
            <a:lvl1pPr algn="l">
              <a:defRPr sz="3200" b="1" spc="-150"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2351584" y="3287415"/>
            <a:ext cx="7584843" cy="864096"/>
          </a:xfrm>
          <a:prstGeom prst="rect">
            <a:avLst/>
          </a:prstGeom>
        </p:spPr>
        <p:txBody>
          <a:bodyPr anchor="ctr" anchorCtr="0"/>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Text Placeholder 3"/>
          <p:cNvSpPr>
            <a:spLocks noGrp="1"/>
          </p:cNvSpPr>
          <p:nvPr>
            <p:ph type="body" sz="quarter" idx="10"/>
          </p:nvPr>
        </p:nvSpPr>
        <p:spPr>
          <a:xfrm>
            <a:off x="2351584" y="4149081"/>
            <a:ext cx="3071283" cy="359395"/>
          </a:xfrm>
          <a:prstGeom prst="rect">
            <a:avLst/>
          </a:prstGeom>
        </p:spPr>
        <p:txBody>
          <a:bodyPr/>
          <a:lstStyle>
            <a:lvl1pPr marL="0" indent="0">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49356911"/>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s 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2269-4195-CB4D-823A-227ED66C6D31}"/>
              </a:ext>
            </a:extLst>
          </p:cNvPr>
          <p:cNvSpPr txBox="1"/>
          <p:nvPr userDrawn="1"/>
        </p:nvSpPr>
        <p:spPr>
          <a:xfrm>
            <a:off x="2351088" y="2700338"/>
            <a:ext cx="7585075" cy="584200"/>
          </a:xfrm>
          <a:prstGeom prst="rect">
            <a:avLst/>
          </a:prstGeom>
          <a:noFill/>
        </p:spPr>
        <p:txBody>
          <a:bodyPr>
            <a:spAutoFit/>
          </a:bodyPr>
          <a:lstStyle/>
          <a:p>
            <a:pPr>
              <a:defRPr/>
            </a:pPr>
            <a:r>
              <a:rPr lang="en-GB" sz="3200" b="1" spc="-150">
                <a:solidFill>
                  <a:schemeClr val="bg1"/>
                </a:solidFill>
              </a:rPr>
              <a:t>YOUR QUESTIONS</a:t>
            </a:r>
          </a:p>
        </p:txBody>
      </p:sp>
      <p:pic>
        <p:nvPicPr>
          <p:cNvPr id="3" name="University Logo (White)" descr="Graphical user interface&#10;&#10;Description automatically generated with medium confidence">
            <a:extLst>
              <a:ext uri="{FF2B5EF4-FFF2-40B4-BE49-F238E27FC236}">
                <a16:creationId xmlns:a16="http://schemas.microsoft.com/office/drawing/2014/main" id="{EFBF134C-EA35-9A44-2E8F-B7D9E3C992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12275" y="-279400"/>
            <a:ext cx="287972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sz="quarter" idx="11"/>
          </p:nvPr>
        </p:nvSpPr>
        <p:spPr>
          <a:xfrm>
            <a:off x="2351584" y="3356522"/>
            <a:ext cx="7584843" cy="1800671"/>
          </a:xfrm>
          <a:prstGeom prst="rect">
            <a:avLst/>
          </a:prstGeom>
        </p:spPr>
        <p:txBody>
          <a:bodyPr/>
          <a:lstStyle>
            <a:lvl1pPr marL="0" indent="0">
              <a:buNone/>
              <a:defRPr sz="1600" b="0" spc="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38770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7A62ED-8FA0-C2A5-DBC0-71A31CAB3F27}"/>
              </a:ext>
            </a:extLst>
          </p:cNvPr>
          <p:cNvSpPr>
            <a:spLocks noGrp="1" noChangeArrowheads="1"/>
          </p:cNvSpPr>
          <p:nvPr>
            <p:ph type="dt" sz="half" idx="10"/>
          </p:nvPr>
        </p:nvSpPr>
        <p:spPr>
          <a:xfrm>
            <a:off x="0" y="0"/>
            <a:ext cx="0" cy="0"/>
          </a:xfrm>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56D5D03-B641-51C7-1CF3-968C9EC645EE}"/>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F681FC2-9469-D645-CC4A-70457304F6F9}"/>
              </a:ext>
            </a:extLst>
          </p:cNvPr>
          <p:cNvSpPr>
            <a:spLocks noGrp="1" noChangeArrowheads="1"/>
          </p:cNvSpPr>
          <p:nvPr>
            <p:ph type="sldNum" sz="quarter" idx="12"/>
          </p:nvPr>
        </p:nvSpPr>
        <p:spPr>
          <a:xfrm>
            <a:off x="0" y="0"/>
            <a:ext cx="0" cy="0"/>
          </a:xfrm>
        </p:spPr>
        <p:txBody>
          <a:bodyPr/>
          <a:lstStyle>
            <a:lvl1pPr>
              <a:defRPr/>
            </a:lvl1pPr>
          </a:lstStyle>
          <a:p>
            <a:pPr>
              <a:defRPr/>
            </a:pPr>
            <a:fld id="{08EFFF72-07A9-4759-91BC-79B9F9B13580}" type="slidenum">
              <a:rPr lang="en-US" altLang="en-US"/>
              <a:pPr>
                <a:defRPr/>
              </a:pPr>
              <a:t>‹#›</a:t>
            </a:fld>
            <a:endParaRPr lang="en-US" altLang="en-US"/>
          </a:p>
        </p:txBody>
      </p:sp>
    </p:spTree>
    <p:extLst>
      <p:ext uri="{BB962C8B-B14F-4D97-AF65-F5344CB8AC3E}">
        <p14:creationId xmlns:p14="http://schemas.microsoft.com/office/powerpoint/2010/main" val="565145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2BEA621-38C6-C92F-24EB-7891E12F0FBD}"/>
              </a:ext>
            </a:extLst>
          </p:cNvPr>
          <p:cNvSpPr>
            <a:spLocks noGrp="1" noChangeArrowheads="1"/>
          </p:cNvSpPr>
          <p:nvPr>
            <p:ph type="dt" sz="half" idx="10"/>
          </p:nvPr>
        </p:nvSpPr>
        <p:spPr>
          <a:xfrm>
            <a:off x="0" y="0"/>
            <a:ext cx="0" cy="0"/>
          </a:xfrm>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DCE2C7-A83F-86E7-C0AE-057FAD2D1DCB}"/>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24BFCE-9D1D-5DC1-4F3D-8A8CBFA16220}"/>
              </a:ext>
            </a:extLst>
          </p:cNvPr>
          <p:cNvSpPr>
            <a:spLocks noGrp="1" noChangeArrowheads="1"/>
          </p:cNvSpPr>
          <p:nvPr>
            <p:ph type="sldNum" sz="quarter" idx="12"/>
          </p:nvPr>
        </p:nvSpPr>
        <p:spPr>
          <a:xfrm>
            <a:off x="0" y="0"/>
            <a:ext cx="0" cy="0"/>
          </a:xfrm>
        </p:spPr>
        <p:txBody>
          <a:bodyPr/>
          <a:lstStyle>
            <a:lvl1pPr>
              <a:defRPr/>
            </a:lvl1pPr>
          </a:lstStyle>
          <a:p>
            <a:pPr>
              <a:defRPr/>
            </a:pPr>
            <a:fld id="{62A361E4-5ACF-4CFF-ADD0-9D553CD8303F}" type="slidenum">
              <a:rPr lang="en-US" altLang="en-US"/>
              <a:pPr>
                <a:defRPr/>
              </a:pPr>
              <a:t>‹#›</a:t>
            </a:fld>
            <a:endParaRPr lang="en-US" altLang="en-US"/>
          </a:p>
        </p:txBody>
      </p:sp>
    </p:spTree>
    <p:extLst>
      <p:ext uri="{BB962C8B-B14F-4D97-AF65-F5344CB8AC3E}">
        <p14:creationId xmlns:p14="http://schemas.microsoft.com/office/powerpoint/2010/main" val="248400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5D24-25A8-7A40-B4FA-0BD54B8479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BBD0F14-8A6A-6C4C-AF81-592BEA311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197B4A-EFC6-F048-B88F-3A45036E9348}"/>
              </a:ext>
            </a:extLst>
          </p:cNvPr>
          <p:cNvSpPr>
            <a:spLocks noGrp="1"/>
          </p:cNvSpPr>
          <p:nvPr>
            <p:ph type="dt" sz="half" idx="10"/>
          </p:nvPr>
        </p:nvSpPr>
        <p:spPr/>
        <p:txBody>
          <a:bodyPr/>
          <a:lstStyle/>
          <a:p>
            <a:fld id="{1534DF6C-83D2-8744-A10D-B72B642E2F39}" type="datetime1">
              <a:rPr lang="en-GB" smtClean="0"/>
              <a:t>12/11/2024</a:t>
            </a:fld>
            <a:endParaRPr lang="en-GB"/>
          </a:p>
        </p:txBody>
      </p:sp>
      <p:sp>
        <p:nvSpPr>
          <p:cNvPr id="5" name="Footer Placeholder 4">
            <a:extLst>
              <a:ext uri="{FF2B5EF4-FFF2-40B4-BE49-F238E27FC236}">
                <a16:creationId xmlns:a16="http://schemas.microsoft.com/office/drawing/2014/main" id="{60BE6A69-9F2A-1743-8C0F-AE385F55E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38A0F0-DC68-644D-B2DD-31704D1F1DF6}"/>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213743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EC40-AA49-3144-9AC6-D77D57A8A61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1AEC83C-64F8-244B-8FBD-5AEC00207B3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CE226FA-64D7-8D4A-931F-1D89FF62C46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523511F-5346-BB4A-A658-68426488FAE9}"/>
              </a:ext>
            </a:extLst>
          </p:cNvPr>
          <p:cNvSpPr>
            <a:spLocks noGrp="1"/>
          </p:cNvSpPr>
          <p:nvPr>
            <p:ph type="dt" sz="half" idx="10"/>
          </p:nvPr>
        </p:nvSpPr>
        <p:spPr/>
        <p:txBody>
          <a:bodyPr/>
          <a:lstStyle/>
          <a:p>
            <a:fld id="{0C82BE51-8386-7D46-90FB-13AF23A04D86}" type="datetime1">
              <a:rPr lang="en-GB" smtClean="0"/>
              <a:t>12/11/2024</a:t>
            </a:fld>
            <a:endParaRPr lang="en-GB"/>
          </a:p>
        </p:txBody>
      </p:sp>
      <p:sp>
        <p:nvSpPr>
          <p:cNvPr id="6" name="Footer Placeholder 5">
            <a:extLst>
              <a:ext uri="{FF2B5EF4-FFF2-40B4-BE49-F238E27FC236}">
                <a16:creationId xmlns:a16="http://schemas.microsoft.com/office/drawing/2014/main" id="{CEA266A5-7D62-8E4D-B794-C736E24B83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6FF1DB-924F-4B4B-9BAD-B5FC59FE22ED}"/>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194733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FE7D9-FF45-3B4E-9EB7-24524A64837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F40571B-B81B-2746-B217-846694188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3174A9E-EA42-5E4B-B9CE-62DC98E33E6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670F405-DEA3-1C4F-ACA3-0BE811361D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F69C97-31C2-7B4A-A3CC-A312556987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5DF6BCB-E8B1-B040-AE0D-A676C786F23F}"/>
              </a:ext>
            </a:extLst>
          </p:cNvPr>
          <p:cNvSpPr>
            <a:spLocks noGrp="1"/>
          </p:cNvSpPr>
          <p:nvPr>
            <p:ph type="dt" sz="half" idx="10"/>
          </p:nvPr>
        </p:nvSpPr>
        <p:spPr/>
        <p:txBody>
          <a:bodyPr/>
          <a:lstStyle/>
          <a:p>
            <a:fld id="{885195B3-95C0-9849-85B3-0F9021319A6E}" type="datetime1">
              <a:rPr lang="en-GB" smtClean="0"/>
              <a:t>12/11/2024</a:t>
            </a:fld>
            <a:endParaRPr lang="en-GB"/>
          </a:p>
        </p:txBody>
      </p:sp>
      <p:sp>
        <p:nvSpPr>
          <p:cNvPr id="8" name="Footer Placeholder 7">
            <a:extLst>
              <a:ext uri="{FF2B5EF4-FFF2-40B4-BE49-F238E27FC236}">
                <a16:creationId xmlns:a16="http://schemas.microsoft.com/office/drawing/2014/main" id="{F1377922-9531-0B4E-A983-467C1B5896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06A4E8-FDCD-D847-B08A-145D5158FD62}"/>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1105256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B538-84D8-6D4F-B9A5-28852D648C6E}"/>
              </a:ext>
            </a:extLst>
          </p:cNvPr>
          <p:cNvSpPr>
            <a:spLocks noGrp="1"/>
          </p:cNvSpPr>
          <p:nvPr>
            <p:ph type="title"/>
          </p:nvPr>
        </p:nvSpPr>
        <p:spPr/>
        <p:txBody>
          <a:bodyPr/>
          <a:lstStyle>
            <a:lvl1pPr>
              <a:defRPr>
                <a:latin typeface="Helvetica"/>
                <a:cs typeface="Helvetica"/>
              </a:defRPr>
            </a:lvl1pPr>
          </a:lstStyle>
          <a:p>
            <a:r>
              <a:rPr lang="en-GB"/>
              <a:t>Click to edit Master title style</a:t>
            </a:r>
          </a:p>
        </p:txBody>
      </p:sp>
      <p:sp>
        <p:nvSpPr>
          <p:cNvPr id="3" name="Date Placeholder 2">
            <a:extLst>
              <a:ext uri="{FF2B5EF4-FFF2-40B4-BE49-F238E27FC236}">
                <a16:creationId xmlns:a16="http://schemas.microsoft.com/office/drawing/2014/main" id="{3DEF2751-DACF-7F4D-B3BC-3005E906C9EC}"/>
              </a:ext>
            </a:extLst>
          </p:cNvPr>
          <p:cNvSpPr>
            <a:spLocks noGrp="1"/>
          </p:cNvSpPr>
          <p:nvPr>
            <p:ph type="dt" sz="half" idx="10"/>
          </p:nvPr>
        </p:nvSpPr>
        <p:spPr/>
        <p:txBody>
          <a:bodyPr/>
          <a:lstStyle/>
          <a:p>
            <a:fld id="{9262E362-B714-A04D-B258-5F857CA37F96}" type="datetime1">
              <a:rPr lang="en-GB" smtClean="0"/>
              <a:t>12/11/2024</a:t>
            </a:fld>
            <a:endParaRPr lang="en-GB"/>
          </a:p>
        </p:txBody>
      </p:sp>
      <p:sp>
        <p:nvSpPr>
          <p:cNvPr id="4" name="Footer Placeholder 3">
            <a:extLst>
              <a:ext uri="{FF2B5EF4-FFF2-40B4-BE49-F238E27FC236}">
                <a16:creationId xmlns:a16="http://schemas.microsoft.com/office/drawing/2014/main" id="{D0C7A477-CE80-0444-B9A0-AE088F15FD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E7E3FA-6EA1-1A45-812C-44674BDF1CBF}"/>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97153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B538-84D8-6D4F-B9A5-28852D648C6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DEF2751-DACF-7F4D-B3BC-3005E906C9EC}"/>
              </a:ext>
            </a:extLst>
          </p:cNvPr>
          <p:cNvSpPr>
            <a:spLocks noGrp="1"/>
          </p:cNvSpPr>
          <p:nvPr>
            <p:ph type="dt" sz="half" idx="10"/>
          </p:nvPr>
        </p:nvSpPr>
        <p:spPr/>
        <p:txBody>
          <a:bodyPr/>
          <a:lstStyle/>
          <a:p>
            <a:fld id="{82E673B5-3462-6048-A0DD-7FBE18DFF36B}" type="datetime1">
              <a:rPr lang="en-GB" smtClean="0"/>
              <a:t>12/11/2024</a:t>
            </a:fld>
            <a:endParaRPr lang="en-GB"/>
          </a:p>
        </p:txBody>
      </p:sp>
      <p:sp>
        <p:nvSpPr>
          <p:cNvPr id="4" name="Footer Placeholder 3">
            <a:extLst>
              <a:ext uri="{FF2B5EF4-FFF2-40B4-BE49-F238E27FC236}">
                <a16:creationId xmlns:a16="http://schemas.microsoft.com/office/drawing/2014/main" id="{D0C7A477-CE80-0444-B9A0-AE088F15FD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E7E3FA-6EA1-1A45-812C-44674BDF1CBF}"/>
              </a:ext>
            </a:extLst>
          </p:cNvPr>
          <p:cNvSpPr>
            <a:spLocks noGrp="1"/>
          </p:cNvSpPr>
          <p:nvPr>
            <p:ph type="sldNum" sz="quarter" idx="12"/>
          </p:nvPr>
        </p:nvSpPr>
        <p:spPr/>
        <p:txBody>
          <a:bodyPr/>
          <a:lstStyle/>
          <a:p>
            <a:fld id="{1DC05AE3-1596-8A4B-B2E1-36D65264CA56}" type="slidenum">
              <a:rPr lang="en-GB" smtClean="0"/>
              <a:t>‹#›</a:t>
            </a:fld>
            <a:endParaRPr lang="en-GB"/>
          </a:p>
        </p:txBody>
      </p:sp>
      <p:sp>
        <p:nvSpPr>
          <p:cNvPr id="6" name="Rounded Rectangle 5">
            <a:extLst>
              <a:ext uri="{FF2B5EF4-FFF2-40B4-BE49-F238E27FC236}">
                <a16:creationId xmlns:a16="http://schemas.microsoft.com/office/drawing/2014/main" id="{376CA191-672A-684D-BA07-7EBA6FEF1600}"/>
              </a:ext>
            </a:extLst>
          </p:cNvPr>
          <p:cNvSpPr/>
          <p:nvPr userDrawn="1"/>
        </p:nvSpPr>
        <p:spPr>
          <a:xfrm>
            <a:off x="347682" y="1419764"/>
            <a:ext cx="11496655" cy="4888961"/>
          </a:xfrm>
          <a:prstGeom prst="roundRect">
            <a:avLst>
              <a:gd name="adj" fmla="val 49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816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2E064-D3F7-904E-ADAE-6D6B31BAA6A6}"/>
              </a:ext>
            </a:extLst>
          </p:cNvPr>
          <p:cNvSpPr>
            <a:spLocks noGrp="1"/>
          </p:cNvSpPr>
          <p:nvPr>
            <p:ph type="dt" sz="half" idx="10"/>
          </p:nvPr>
        </p:nvSpPr>
        <p:spPr/>
        <p:txBody>
          <a:bodyPr/>
          <a:lstStyle/>
          <a:p>
            <a:fld id="{B7E9A51E-25CA-6441-9F92-0CC16A3E1178}" type="datetime1">
              <a:rPr lang="en-GB" smtClean="0"/>
              <a:t>12/11/2024</a:t>
            </a:fld>
            <a:endParaRPr lang="en-GB"/>
          </a:p>
        </p:txBody>
      </p:sp>
      <p:sp>
        <p:nvSpPr>
          <p:cNvPr id="3" name="Footer Placeholder 2">
            <a:extLst>
              <a:ext uri="{FF2B5EF4-FFF2-40B4-BE49-F238E27FC236}">
                <a16:creationId xmlns:a16="http://schemas.microsoft.com/office/drawing/2014/main" id="{F3854757-4136-7649-8578-CABC7D6AE2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6ADC956-0A53-3148-8C4E-DB0C7E677831}"/>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2700526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259A-DC4B-3444-AAE0-2621EAB9C0C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D5F012A-9810-1244-B955-E1DA7EA6D1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C13DDF0-46EA-F94B-9531-8787C519E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7879BD-A9AC-4749-A10A-7D191AB7D52B}"/>
              </a:ext>
            </a:extLst>
          </p:cNvPr>
          <p:cNvSpPr>
            <a:spLocks noGrp="1"/>
          </p:cNvSpPr>
          <p:nvPr>
            <p:ph type="dt" sz="half" idx="10"/>
          </p:nvPr>
        </p:nvSpPr>
        <p:spPr/>
        <p:txBody>
          <a:bodyPr/>
          <a:lstStyle/>
          <a:p>
            <a:fld id="{4E387457-FB91-E045-83DE-78BC2147F3A6}" type="datetime1">
              <a:rPr lang="en-GB" smtClean="0"/>
              <a:t>12/11/2024</a:t>
            </a:fld>
            <a:endParaRPr lang="en-GB"/>
          </a:p>
        </p:txBody>
      </p:sp>
      <p:sp>
        <p:nvSpPr>
          <p:cNvPr id="6" name="Footer Placeholder 5">
            <a:extLst>
              <a:ext uri="{FF2B5EF4-FFF2-40B4-BE49-F238E27FC236}">
                <a16:creationId xmlns:a16="http://schemas.microsoft.com/office/drawing/2014/main" id="{80B085E0-0BC7-5D40-9DCF-60E305450B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8650F4-C041-9840-91B0-083409AC07AC}"/>
              </a:ext>
            </a:extLst>
          </p:cNvPr>
          <p:cNvSpPr>
            <a:spLocks noGrp="1"/>
          </p:cNvSpPr>
          <p:nvPr>
            <p:ph type="sldNum" sz="quarter" idx="12"/>
          </p:nvPr>
        </p:nvSpPr>
        <p:spPr/>
        <p:txBody>
          <a:bodyPr/>
          <a:lstStyle/>
          <a:p>
            <a:fld id="{1DC05AE3-1596-8A4B-B2E1-36D65264CA56}" type="slidenum">
              <a:rPr lang="en-GB" smtClean="0"/>
              <a:t>‹#›</a:t>
            </a:fld>
            <a:endParaRPr lang="en-GB"/>
          </a:p>
        </p:txBody>
      </p:sp>
    </p:spTree>
    <p:extLst>
      <p:ext uri="{BB962C8B-B14F-4D97-AF65-F5344CB8AC3E}">
        <p14:creationId xmlns:p14="http://schemas.microsoft.com/office/powerpoint/2010/main" val="1317376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B6AD6-F984-0642-A3C0-01804832A037}"/>
              </a:ext>
            </a:extLst>
          </p:cNvPr>
          <p:cNvSpPr>
            <a:spLocks noGrp="1"/>
          </p:cNvSpPr>
          <p:nvPr>
            <p:ph type="title"/>
          </p:nvPr>
        </p:nvSpPr>
        <p:spPr>
          <a:xfrm>
            <a:off x="334962" y="549276"/>
            <a:ext cx="11522075" cy="751624"/>
          </a:xfrm>
          <a:prstGeom prst="rect">
            <a:avLst/>
          </a:prstGeom>
        </p:spPr>
        <p:txBody>
          <a:bodyPr vert="horz" lIns="0" tIns="0" rIns="0" bIns="0" rtlCol="0" anchor="t">
            <a:noAutofit/>
          </a:bodyPr>
          <a:lstStyle/>
          <a:p>
            <a:r>
              <a:rPr lang="en-GB"/>
              <a:t>Click to edit </a:t>
            </a:r>
            <a:br>
              <a:rPr lang="en-GB"/>
            </a:br>
            <a:r>
              <a:rPr lang="en-GB"/>
              <a:t>Master title style</a:t>
            </a:r>
          </a:p>
        </p:txBody>
      </p:sp>
      <p:sp>
        <p:nvSpPr>
          <p:cNvPr id="3" name="Text Placeholder 2">
            <a:extLst>
              <a:ext uri="{FF2B5EF4-FFF2-40B4-BE49-F238E27FC236}">
                <a16:creationId xmlns:a16="http://schemas.microsoft.com/office/drawing/2014/main" id="{99A48DEC-F814-A94B-B5C3-C87CC1A6D323}"/>
              </a:ext>
            </a:extLst>
          </p:cNvPr>
          <p:cNvSpPr>
            <a:spLocks noGrp="1"/>
          </p:cNvSpPr>
          <p:nvPr>
            <p:ph type="body" idx="1"/>
          </p:nvPr>
        </p:nvSpPr>
        <p:spPr>
          <a:xfrm>
            <a:off x="334963" y="1435395"/>
            <a:ext cx="5761037" cy="4741568"/>
          </a:xfrm>
          <a:prstGeom prst="rect">
            <a:avLst/>
          </a:prstGeom>
        </p:spPr>
        <p:txBody>
          <a:bodyPr vert="horz" lIns="0" tIns="0" rIns="0" bIns="0" rtlCol="0" anchor="t">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572DBD-3354-C140-B29C-C4AB57458F82}"/>
              </a:ext>
            </a:extLst>
          </p:cNvPr>
          <p:cNvSpPr>
            <a:spLocks noGrp="1"/>
          </p:cNvSpPr>
          <p:nvPr>
            <p:ph type="dt" sz="half" idx="2"/>
          </p:nvPr>
        </p:nvSpPr>
        <p:spPr>
          <a:xfrm>
            <a:off x="695325" y="6452045"/>
            <a:ext cx="2743200" cy="365125"/>
          </a:xfrm>
          <a:prstGeom prst="rect">
            <a:avLst/>
          </a:prstGeom>
        </p:spPr>
        <p:txBody>
          <a:bodyPr vert="horz" lIns="0" tIns="0" rIns="0" bIns="0" rtlCol="0" anchor="t">
            <a:noAutofit/>
          </a:bodyPr>
          <a:lstStyle>
            <a:lvl1pPr algn="l">
              <a:defRPr sz="1200">
                <a:solidFill>
                  <a:schemeClr val="tx1">
                    <a:tint val="75000"/>
                  </a:schemeClr>
                </a:solidFill>
              </a:defRPr>
            </a:lvl1pPr>
          </a:lstStyle>
          <a:p>
            <a:fld id="{5894B97A-5938-9548-9EB5-0FD013ECDBFC}" type="datetime1">
              <a:rPr lang="en-GB" smtClean="0"/>
              <a:t>12/11/2024</a:t>
            </a:fld>
            <a:endParaRPr lang="en-GB"/>
          </a:p>
        </p:txBody>
      </p:sp>
      <p:sp>
        <p:nvSpPr>
          <p:cNvPr id="5" name="Footer Placeholder 4">
            <a:extLst>
              <a:ext uri="{FF2B5EF4-FFF2-40B4-BE49-F238E27FC236}">
                <a16:creationId xmlns:a16="http://schemas.microsoft.com/office/drawing/2014/main" id="{5032E9BE-33A7-1845-8ED1-40A5A2187773}"/>
              </a:ext>
            </a:extLst>
          </p:cNvPr>
          <p:cNvSpPr>
            <a:spLocks noGrp="1"/>
          </p:cNvSpPr>
          <p:nvPr>
            <p:ph type="ftr" sz="quarter" idx="3"/>
          </p:nvPr>
        </p:nvSpPr>
        <p:spPr>
          <a:xfrm>
            <a:off x="4038600" y="6452045"/>
            <a:ext cx="4114800" cy="365125"/>
          </a:xfrm>
          <a:prstGeom prst="rect">
            <a:avLst/>
          </a:prstGeom>
        </p:spPr>
        <p:txBody>
          <a:bodyPr vert="horz" lIns="0" tIns="0" rIns="0" bIns="0" rtlCol="0" anchor="t">
            <a:noAutofit/>
          </a:bodyP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C66725-52C3-164E-8799-AA180F7950EC}"/>
              </a:ext>
            </a:extLst>
          </p:cNvPr>
          <p:cNvSpPr>
            <a:spLocks noGrp="1"/>
          </p:cNvSpPr>
          <p:nvPr>
            <p:ph type="sldNum" sz="quarter" idx="4"/>
          </p:nvPr>
        </p:nvSpPr>
        <p:spPr>
          <a:xfrm>
            <a:off x="11661220" y="6500223"/>
            <a:ext cx="391633" cy="179384"/>
          </a:xfrm>
          <a:prstGeom prst="rect">
            <a:avLst/>
          </a:prstGeom>
        </p:spPr>
        <p:txBody>
          <a:bodyPr vert="horz" lIns="0" tIns="0" rIns="0" bIns="0" rtlCol="0" anchor="t">
            <a:noAutofit/>
          </a:bodyPr>
          <a:lstStyle>
            <a:lvl1pPr algn="r">
              <a:defRPr sz="1200">
                <a:solidFill>
                  <a:schemeClr val="tx1">
                    <a:tint val="75000"/>
                  </a:schemeClr>
                </a:solidFill>
              </a:defRPr>
            </a:lvl1pPr>
          </a:lstStyle>
          <a:p>
            <a:fld id="{3BEE768D-F06E-7543-AD0C-20BFAD1380C9}" type="slidenum">
              <a:rPr lang="en-GB" smtClean="0"/>
              <a:t>‹#›</a:t>
            </a:fld>
            <a:endParaRPr lang="en-GB"/>
          </a:p>
        </p:txBody>
      </p:sp>
    </p:spTree>
    <p:extLst>
      <p:ext uri="{BB962C8B-B14F-4D97-AF65-F5344CB8AC3E}">
        <p14:creationId xmlns:p14="http://schemas.microsoft.com/office/powerpoint/2010/main" val="82801252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6" r:id="rId7"/>
    <p:sldLayoutId id="2147483841" r:id="rId8"/>
    <p:sldLayoutId id="2147483842" r:id="rId9"/>
    <p:sldLayoutId id="2147483843" r:id="rId10"/>
    <p:sldLayoutId id="2147483844" r:id="rId11"/>
    <p:sldLayoutId id="2147483845" r:id="rId12"/>
    <p:sldLayoutId id="2147483847" r:id="rId13"/>
    <p:sldLayoutId id="2147483863" r:id="rId14"/>
    <p:sldLayoutId id="2147483848" r:id="rId15"/>
    <p:sldLayoutId id="2147483865" r:id="rId16"/>
    <p:sldLayoutId id="2147483868" r:id="rId17"/>
    <p:sldLayoutId id="2147483869" r:id="rId18"/>
    <p:sldLayoutId id="2147483870" r:id="rId19"/>
    <p:sldLayoutId id="2147483871" r:id="rId20"/>
    <p:sldLayoutId id="2147483872" r:id="rId21"/>
  </p:sldLayoutIdLst>
  <p:hf hdr="0" ftr="0" dt="0"/>
  <p:txStyles>
    <p:titleStyle>
      <a:lvl1pPr algn="l" defTabSz="914400" rtl="0" eaLnBrk="1" latinLnBrk="0" hangingPunct="1">
        <a:lnSpc>
          <a:spcPct val="90000"/>
        </a:lnSpc>
        <a:spcBef>
          <a:spcPct val="0"/>
        </a:spcBef>
        <a:buNone/>
        <a:defRPr sz="2400" kern="1200">
          <a:solidFill>
            <a:srgbClr val="424242"/>
          </a:solidFill>
          <a:latin typeface="Helvetica"/>
          <a:ea typeface="+mj-ea"/>
          <a:cs typeface="Helvetica"/>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1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58400" indent="-156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361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518400" indent="-156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469" userDrawn="1">
          <p15:clr>
            <a:srgbClr val="F26B43"/>
          </p15:clr>
        </p15:guide>
        <p15:guide id="3" pos="2706" userDrawn="1">
          <p15:clr>
            <a:srgbClr val="F26B43"/>
          </p15:clr>
        </p15:guide>
        <p15:guide id="5" pos="1572" userDrawn="1">
          <p15:clr>
            <a:srgbClr val="F26B43"/>
          </p15:clr>
        </p15:guide>
        <p15:guide id="6" pos="211" userDrawn="1">
          <p15:clr>
            <a:srgbClr val="F26B43"/>
          </p15:clr>
        </p15:guide>
        <p15:guide id="7" pos="6108" userDrawn="1">
          <p15:clr>
            <a:srgbClr val="F26B43"/>
          </p15:clr>
        </p15:guide>
        <p15:guide id="8" pos="4974" userDrawn="1">
          <p15:clr>
            <a:srgbClr val="F26B43"/>
          </p15:clr>
        </p15:guide>
        <p15:guide id="9" pos="3840" userDrawn="1">
          <p15:clr>
            <a:srgbClr val="F26B43"/>
          </p15:clr>
        </p15:guide>
        <p15:guide id="11" orient="horz" pos="346" userDrawn="1">
          <p15:clr>
            <a:srgbClr val="F26B43"/>
          </p15:clr>
        </p15:guide>
        <p15:guide id="12" pos="438" userDrawn="1">
          <p15:clr>
            <a:srgbClr val="F26B43"/>
          </p15:clr>
        </p15:guide>
        <p15:guide id="13" pos="7242" userDrawn="1">
          <p15:clr>
            <a:srgbClr val="F26B43"/>
          </p15:clr>
        </p15:guide>
        <p15:guide id="14" orient="horz" pos="3974" userDrawn="1">
          <p15:clr>
            <a:srgbClr val="F26B43"/>
          </p15:clr>
        </p15:guide>
        <p15:guide id="15" orient="horz" pos="40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5C8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4377" r:id="rId1"/>
    <p:sldLayoutId id="2147494378" r:id="rId2"/>
    <p:sldLayoutId id="2147494379" r:id="rId3"/>
    <p:sldLayoutId id="2147494380" r:id="rId4"/>
    <p:sldLayoutId id="2147494381" r:id="rId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ucida Sans" panose="020B0602030504020204" pitchFamily="34" charset="0"/>
        </a:defRPr>
      </a:lvl2pPr>
      <a:lvl3pPr algn="ctr" rtl="0" eaLnBrk="0" fontAlgn="base" hangingPunct="0">
        <a:spcBef>
          <a:spcPct val="0"/>
        </a:spcBef>
        <a:spcAft>
          <a:spcPct val="0"/>
        </a:spcAft>
        <a:defRPr sz="4400">
          <a:solidFill>
            <a:schemeClr val="tx1"/>
          </a:solidFill>
          <a:latin typeface="Lucida Sans" panose="020B0602030504020204" pitchFamily="34" charset="0"/>
        </a:defRPr>
      </a:lvl3pPr>
      <a:lvl4pPr algn="ctr" rtl="0" eaLnBrk="0" fontAlgn="base" hangingPunct="0">
        <a:spcBef>
          <a:spcPct val="0"/>
        </a:spcBef>
        <a:spcAft>
          <a:spcPct val="0"/>
        </a:spcAft>
        <a:defRPr sz="4400">
          <a:solidFill>
            <a:schemeClr val="tx1"/>
          </a:solidFill>
          <a:latin typeface="Lucida Sans" panose="020B0602030504020204" pitchFamily="34" charset="0"/>
        </a:defRPr>
      </a:lvl4pPr>
      <a:lvl5pPr algn="ctr" rtl="0" eaLnBrk="0" fontAlgn="base" hangingPunct="0">
        <a:spcBef>
          <a:spcPct val="0"/>
        </a:spcBef>
        <a:spcAft>
          <a:spcPct val="0"/>
        </a:spcAft>
        <a:defRPr sz="4400">
          <a:solidFill>
            <a:schemeClr val="tx1"/>
          </a:solidFill>
          <a:latin typeface="Lucida Sans" panose="020B0602030504020204" pitchFamily="34" charset="0"/>
        </a:defRPr>
      </a:lvl5pPr>
      <a:lvl6pPr marL="457200" algn="ctr" rtl="0" fontAlgn="base">
        <a:spcBef>
          <a:spcPct val="0"/>
        </a:spcBef>
        <a:spcAft>
          <a:spcPct val="0"/>
        </a:spcAft>
        <a:defRPr sz="4400">
          <a:solidFill>
            <a:schemeClr val="tx1"/>
          </a:solidFill>
          <a:latin typeface="Lucida Sans" panose="020B0602030504020204" pitchFamily="34" charset="0"/>
        </a:defRPr>
      </a:lvl6pPr>
      <a:lvl7pPr marL="914400" algn="ctr" rtl="0" fontAlgn="base">
        <a:spcBef>
          <a:spcPct val="0"/>
        </a:spcBef>
        <a:spcAft>
          <a:spcPct val="0"/>
        </a:spcAft>
        <a:defRPr sz="4400">
          <a:solidFill>
            <a:schemeClr val="tx1"/>
          </a:solidFill>
          <a:latin typeface="Lucida Sans" panose="020B0602030504020204" pitchFamily="34" charset="0"/>
        </a:defRPr>
      </a:lvl7pPr>
      <a:lvl8pPr marL="1371600" algn="ctr" rtl="0" fontAlgn="base">
        <a:spcBef>
          <a:spcPct val="0"/>
        </a:spcBef>
        <a:spcAft>
          <a:spcPct val="0"/>
        </a:spcAft>
        <a:defRPr sz="4400">
          <a:solidFill>
            <a:schemeClr val="tx1"/>
          </a:solidFill>
          <a:latin typeface="Lucida Sans" panose="020B0602030504020204" pitchFamily="34" charset="0"/>
        </a:defRPr>
      </a:lvl8pPr>
      <a:lvl9pPr marL="1828800" algn="ctr" rtl="0" fontAlgn="base">
        <a:spcBef>
          <a:spcPct val="0"/>
        </a:spcBef>
        <a:spcAft>
          <a:spcPct val="0"/>
        </a:spcAft>
        <a:defRPr sz="4400">
          <a:solidFill>
            <a:schemeClr val="tx1"/>
          </a:solidFill>
          <a:latin typeface="Lucida Sans" panose="020B0602030504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9.png"/><Relationship Id="rId10" Type="http://schemas.openxmlformats.org/officeDocument/2006/relationships/image" Target="../media/image53.jpeg"/><Relationship Id="rId4" Type="http://schemas.openxmlformats.org/officeDocument/2006/relationships/image" Target="../media/image48.png"/><Relationship Id="rId9"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61.png"/><Relationship Id="rId7" Type="http://schemas.openxmlformats.org/officeDocument/2006/relationships/diagramData" Target="../diagrams/data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4.png"/><Relationship Id="rId11" Type="http://schemas.microsoft.com/office/2007/relationships/diagramDrawing" Target="../diagrams/drawing1.xml"/><Relationship Id="rId5" Type="http://schemas.openxmlformats.org/officeDocument/2006/relationships/image" Target="../media/image63.png"/><Relationship Id="rId10" Type="http://schemas.openxmlformats.org/officeDocument/2006/relationships/diagramColors" Target="../diagrams/colors1.xml"/><Relationship Id="rId4" Type="http://schemas.openxmlformats.org/officeDocument/2006/relationships/image" Target="../media/image62.png"/><Relationship Id="rId9"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4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45.jpe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99.sv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99.sv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diagramColors" Target="../diagrams/colors4.xml"/><Relationship Id="rId11" Type="http://schemas.openxmlformats.org/officeDocument/2006/relationships/image" Target="../media/image111.png"/><Relationship Id="rId5" Type="http://schemas.openxmlformats.org/officeDocument/2006/relationships/diagramQuickStyle" Target="../diagrams/quickStyle4.xml"/><Relationship Id="rId10" Type="http://schemas.openxmlformats.org/officeDocument/2006/relationships/image" Target="../media/image110.png"/><Relationship Id="rId4" Type="http://schemas.openxmlformats.org/officeDocument/2006/relationships/diagramLayout" Target="../diagrams/layout4.xml"/><Relationship Id="rId9" Type="http://schemas.openxmlformats.org/officeDocument/2006/relationships/image" Target="../media/image109.png"/></Relationships>
</file>

<file path=ppt/slides/_rels/slide4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3.png"/><Relationship Id="rId21" Type="http://schemas.openxmlformats.org/officeDocument/2006/relationships/image" Target="../media/image131.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5" Type="http://schemas.openxmlformats.org/officeDocument/2006/relationships/image" Target="../media/image135.png"/><Relationship Id="rId2" Type="http://schemas.openxmlformats.org/officeDocument/2006/relationships/notesSlide" Target="../notesSlides/notesSlide26.xml"/><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18.xml"/><Relationship Id="rId6" Type="http://schemas.openxmlformats.org/officeDocument/2006/relationships/image" Target="../media/image116.png"/><Relationship Id="rId11" Type="http://schemas.openxmlformats.org/officeDocument/2006/relationships/image" Target="../media/image121.jpeg"/><Relationship Id="rId24" Type="http://schemas.openxmlformats.org/officeDocument/2006/relationships/image" Target="../media/image134.png"/><Relationship Id="rId5" Type="http://schemas.openxmlformats.org/officeDocument/2006/relationships/image" Target="../media/image115.jpeg"/><Relationship Id="rId15" Type="http://schemas.openxmlformats.org/officeDocument/2006/relationships/image" Target="../media/image125.png"/><Relationship Id="rId23" Type="http://schemas.openxmlformats.org/officeDocument/2006/relationships/image" Target="../media/image133.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jpe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32.png"/></Relationships>
</file>

<file path=ppt/slides/_rels/slide4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jpeg"/><Relationship Id="rId12" Type="http://schemas.openxmlformats.org/officeDocument/2006/relationships/image" Target="../media/image136.jpe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140.png"/><Relationship Id="rId11" Type="http://schemas.openxmlformats.org/officeDocument/2006/relationships/image" Target="../media/image95.jpe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53.sv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61.png"/><Relationship Id="rId7" Type="http://schemas.openxmlformats.org/officeDocument/2006/relationships/diagramQuickStyle" Target="../diagrams/quickStyle8.xm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62.svg"/><Relationship Id="rId9" Type="http://schemas.microsoft.com/office/2007/relationships/diagramDrawing" Target="../diagrams/drawing8.xml"/></Relationships>
</file>

<file path=ppt/slides/_rels/slide5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164.svg"/></Relationships>
</file>

<file path=ppt/slides/_rels/slide58.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72.sv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166.svg"/><Relationship Id="rId11" Type="http://schemas.openxmlformats.org/officeDocument/2006/relationships/image" Target="../media/image171.png"/><Relationship Id="rId5" Type="http://schemas.openxmlformats.org/officeDocument/2006/relationships/image" Target="../media/image165.png"/><Relationship Id="rId10" Type="http://schemas.openxmlformats.org/officeDocument/2006/relationships/image" Target="../media/image170.svg"/><Relationship Id="rId4" Type="http://schemas.openxmlformats.org/officeDocument/2006/relationships/image" Target="../media/image164.svg"/><Relationship Id="rId9" Type="http://schemas.openxmlformats.org/officeDocument/2006/relationships/image" Target="../media/image169.png"/></Relationships>
</file>

<file path=ppt/slides/_rels/slide59.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ubtitle 10">
            <a:extLst>
              <a:ext uri="{FF2B5EF4-FFF2-40B4-BE49-F238E27FC236}">
                <a16:creationId xmlns:a16="http://schemas.microsoft.com/office/drawing/2014/main" id="{BA8598DA-33F2-90AB-B191-24A7B550B650}"/>
              </a:ext>
            </a:extLst>
          </p:cNvPr>
          <p:cNvSpPr>
            <a:spLocks noGrp="1" noChangeArrowheads="1"/>
          </p:cNvSpPr>
          <p:nvPr>
            <p:ph type="subTitle" idx="1"/>
          </p:nvPr>
        </p:nvSpPr>
        <p:spPr bwMode="auto">
          <a:xfrm>
            <a:off x="1198563" y="3643313"/>
            <a:ext cx="7585075" cy="86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GB" altLang="en-US">
                <a:latin typeface="Arial" panose="020B0604020202020204" pitchFamily="34" charset="0"/>
                <a:cs typeface="Arial" panose="020B0604020202020204" pitchFamily="34" charset="0"/>
              </a:rPr>
              <a:t>Philip Calder</a:t>
            </a:r>
          </a:p>
          <a:p>
            <a:pPr eaLnBrk="1" hangingPunct="1"/>
            <a:r>
              <a:rPr lang="en-GB" altLang="en-US">
                <a:latin typeface="Arial" panose="020B0604020202020204" pitchFamily="34" charset="0"/>
                <a:cs typeface="Arial" panose="020B0604020202020204" pitchFamily="34" charset="0"/>
              </a:rPr>
              <a:t>Professor of Nutritional Immunology</a:t>
            </a:r>
          </a:p>
          <a:p>
            <a:pPr eaLnBrk="1" hangingPunct="1"/>
            <a:endParaRPr lang="en-GB" altLang="en-US"/>
          </a:p>
        </p:txBody>
      </p:sp>
      <p:sp>
        <p:nvSpPr>
          <p:cNvPr id="25603" name="Rectangle 5">
            <a:extLst>
              <a:ext uri="{FF2B5EF4-FFF2-40B4-BE49-F238E27FC236}">
                <a16:creationId xmlns:a16="http://schemas.microsoft.com/office/drawing/2014/main" id="{6825B3B9-1B62-A369-E94A-5D6315BFB4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200">
                <a:solidFill>
                  <a:srgbClr val="000000"/>
                </a:solidFill>
              </a:rPr>
              <a:t>Targeting gut microbiota to mitigate age-related immune decline</a:t>
            </a:r>
            <a:endParaRPr lang="en-GB" altLang="en-US"/>
          </a:p>
        </p:txBody>
      </p:sp>
      <p:sp>
        <p:nvSpPr>
          <p:cNvPr id="25604" name="TextBox 1">
            <a:extLst>
              <a:ext uri="{FF2B5EF4-FFF2-40B4-BE49-F238E27FC236}">
                <a16:creationId xmlns:a16="http://schemas.microsoft.com/office/drawing/2014/main" id="{AD9FB33C-E507-6376-771A-66997723F2B3}"/>
              </a:ext>
            </a:extLst>
          </p:cNvPr>
          <p:cNvSpPr txBox="1">
            <a:spLocks noChangeArrowheads="1"/>
          </p:cNvSpPr>
          <p:nvPr/>
        </p:nvSpPr>
        <p:spPr bwMode="auto">
          <a:xfrm>
            <a:off x="1136650" y="5830888"/>
            <a:ext cx="2916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solidFill>
                  <a:schemeClr val="bg1"/>
                </a:solidFill>
              </a:rPr>
              <a:t>APPG, 12 November 2024</a:t>
            </a:r>
          </a:p>
        </p:txBody>
      </p:sp>
      <p:sp>
        <p:nvSpPr>
          <p:cNvPr id="25605" name="TextBox 1">
            <a:extLst>
              <a:ext uri="{FF2B5EF4-FFF2-40B4-BE49-F238E27FC236}">
                <a16:creationId xmlns:a16="http://schemas.microsoft.com/office/drawing/2014/main" id="{EEE5FBEE-8864-AE17-3CC1-DC64A7B09589}"/>
              </a:ext>
            </a:extLst>
          </p:cNvPr>
          <p:cNvSpPr txBox="1">
            <a:spLocks noChangeArrowheads="1"/>
          </p:cNvSpPr>
          <p:nvPr/>
        </p:nvSpPr>
        <p:spPr bwMode="auto">
          <a:xfrm>
            <a:off x="1198563" y="2198688"/>
            <a:ext cx="10312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2800" b="1">
                <a:solidFill>
                  <a:schemeClr val="bg1"/>
                </a:solidFill>
              </a:rPr>
              <a:t>Can an app deliver positive nutrition and health outcomes?</a:t>
            </a:r>
          </a:p>
        </p:txBody>
      </p:sp>
    </p:spTree>
    <p:extLst>
      <p:ext uri="{BB962C8B-B14F-4D97-AF65-F5344CB8AC3E}">
        <p14:creationId xmlns:p14="http://schemas.microsoft.com/office/powerpoint/2010/main" val="4166985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a:extLst>
              <a:ext uri="{FF2B5EF4-FFF2-40B4-BE49-F238E27FC236}">
                <a16:creationId xmlns:a16="http://schemas.microsoft.com/office/drawing/2014/main" id="{99660356-15EF-88AC-0A92-853BB21C001F}"/>
              </a:ext>
            </a:extLst>
          </p:cNvPr>
          <p:cNvSpPr txBox="1">
            <a:spLocks noChangeArrowheads="1"/>
          </p:cNvSpPr>
          <p:nvPr/>
        </p:nvSpPr>
        <p:spPr bwMode="auto">
          <a:xfrm>
            <a:off x="3706813" y="1554163"/>
            <a:ext cx="47783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4000"/>
              <a:t>70% female</a:t>
            </a:r>
          </a:p>
          <a:p>
            <a:endParaRPr lang="en-GB" altLang="en-US" sz="4000"/>
          </a:p>
          <a:p>
            <a:r>
              <a:rPr lang="en-GB" altLang="en-US" sz="4000"/>
              <a:t>Mean age 45 years</a:t>
            </a:r>
          </a:p>
          <a:p>
            <a:endParaRPr lang="en-GB" altLang="en-US" sz="4000"/>
          </a:p>
          <a:p>
            <a:r>
              <a:rPr lang="en-GB" altLang="en-US" sz="4000"/>
              <a:t>Mean BMI 31 kg/m2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4" descr="Graphical user interface, application&#10;&#10;Description automatically generated">
            <a:extLst>
              <a:ext uri="{FF2B5EF4-FFF2-40B4-BE49-F238E27FC236}">
                <a16:creationId xmlns:a16="http://schemas.microsoft.com/office/drawing/2014/main" id="{0E6EE7E7-D6A2-8079-CCDF-7B0A926E5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538" y="787400"/>
            <a:ext cx="2300287"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Graphical user interface, application&#10;&#10;Description automatically generated">
            <a:extLst>
              <a:ext uri="{FF2B5EF4-FFF2-40B4-BE49-F238E27FC236}">
                <a16:creationId xmlns:a16="http://schemas.microsoft.com/office/drawing/2014/main" id="{FEC3AA9C-CA12-2D4B-62AB-527251FC9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787400"/>
            <a:ext cx="230505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A plate of food&#10;&#10;Description automatically generated with low confidence">
            <a:extLst>
              <a:ext uri="{FF2B5EF4-FFF2-40B4-BE49-F238E27FC236}">
                <a16:creationId xmlns:a16="http://schemas.microsoft.com/office/drawing/2014/main" id="{4BCE9DC2-B347-2ED0-BABE-D3663DB1C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163" y="787400"/>
            <a:ext cx="2300287"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138F1EDB-DE61-3EEA-4004-D801A074AFF9}"/>
              </a:ext>
            </a:extLst>
          </p:cNvPr>
          <p:cNvSpPr txBox="1">
            <a:spLocks noChangeArrowheads="1"/>
          </p:cNvSpPr>
          <p:nvPr/>
        </p:nvSpPr>
        <p:spPr bwMode="auto">
          <a:xfrm>
            <a:off x="203200" y="139700"/>
            <a:ext cx="4608513" cy="393700"/>
          </a:xfrm>
          <a:prstGeom prst="rect">
            <a:avLst/>
          </a:prstGeom>
          <a:noFill/>
          <a:ln>
            <a:noFill/>
          </a:ln>
        </p:spPr>
        <p:txBody>
          <a:bodyPr lIns="0" tIns="0" rIns="0" bIns="0"/>
          <a:lstStyle>
            <a:lvl1pPr algn="l" rtl="0" eaLnBrk="0" fontAlgn="base" hangingPunct="0">
              <a:lnSpc>
                <a:spcPct val="90000"/>
              </a:lnSpc>
              <a:spcBef>
                <a:spcPct val="0"/>
              </a:spcBef>
              <a:spcAft>
                <a:spcPct val="0"/>
              </a:spcAft>
              <a:defRPr sz="6000" b="0"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anose="020B0602040502020204" pitchFamily="34" charset="0"/>
                <a:ea typeface="ＭＳ Ｐゴシック" panose="020B0600070205080204" pitchFamily="34" charset="-128"/>
              </a:defRPr>
            </a:lvl2pPr>
            <a:lvl3pPr algn="l" rtl="0" eaLnBrk="0" fontAlgn="base" hangingPunct="0">
              <a:spcBef>
                <a:spcPct val="0"/>
              </a:spcBef>
              <a:spcAft>
                <a:spcPct val="0"/>
              </a:spcAft>
              <a:defRPr sz="3600" b="1">
                <a:solidFill>
                  <a:schemeClr val="tx2"/>
                </a:solidFill>
                <a:latin typeface="Lucida Sans" panose="020B0602040502020204" pitchFamily="34" charset="0"/>
                <a:ea typeface="ＭＳ Ｐゴシック" panose="020B0600070205080204" pitchFamily="34" charset="-128"/>
              </a:defRPr>
            </a:lvl3pPr>
            <a:lvl4pPr algn="l" rtl="0" eaLnBrk="0" fontAlgn="base" hangingPunct="0">
              <a:spcBef>
                <a:spcPct val="0"/>
              </a:spcBef>
              <a:spcAft>
                <a:spcPct val="0"/>
              </a:spcAft>
              <a:defRPr sz="3600" b="1">
                <a:solidFill>
                  <a:schemeClr val="tx2"/>
                </a:solidFill>
                <a:latin typeface="Lucida Sans" panose="020B0602040502020204" pitchFamily="34" charset="0"/>
                <a:ea typeface="ＭＳ Ｐゴシック" panose="020B0600070205080204" pitchFamily="34" charset="-128"/>
              </a:defRPr>
            </a:lvl4pPr>
            <a:lvl5pPr algn="l" rtl="0" eaLnBrk="0" fontAlgn="base" hangingPunct="0">
              <a:spcBef>
                <a:spcPct val="0"/>
              </a:spcBef>
              <a:spcAft>
                <a:spcPct val="0"/>
              </a:spcAft>
              <a:defRPr sz="3600" b="1">
                <a:solidFill>
                  <a:schemeClr val="tx2"/>
                </a:solidFill>
                <a:latin typeface="Lucida Sans" panose="020B0602040502020204" pitchFamily="34" charset="0"/>
                <a:ea typeface="ＭＳ Ｐゴシック" panose="020B0600070205080204" pitchFamily="34" charset="-128"/>
              </a:defRPr>
            </a:lvl5pPr>
            <a:lvl6pPr marL="457200" algn="l" rtl="0" fontAlgn="base">
              <a:spcBef>
                <a:spcPct val="0"/>
              </a:spcBef>
              <a:spcAft>
                <a:spcPct val="0"/>
              </a:spcAft>
              <a:defRPr sz="3600" b="1">
                <a:solidFill>
                  <a:schemeClr val="tx2"/>
                </a:solidFill>
                <a:latin typeface="Lucida Sans" panose="020B0602040502020204" pitchFamily="34" charset="0"/>
                <a:ea typeface="ＭＳ Ｐゴシック" panose="020B0600070205080204" pitchFamily="34" charset="-128"/>
              </a:defRPr>
            </a:lvl6pPr>
            <a:lvl7pPr marL="914400" algn="l" rtl="0" fontAlgn="base">
              <a:spcBef>
                <a:spcPct val="0"/>
              </a:spcBef>
              <a:spcAft>
                <a:spcPct val="0"/>
              </a:spcAft>
              <a:defRPr sz="3600" b="1">
                <a:solidFill>
                  <a:schemeClr val="tx2"/>
                </a:solidFill>
                <a:latin typeface="Lucida Sans" panose="020B0602040502020204" pitchFamily="34" charset="0"/>
                <a:ea typeface="ＭＳ Ｐゴシック" panose="020B0600070205080204" pitchFamily="34" charset="-128"/>
              </a:defRPr>
            </a:lvl7pPr>
            <a:lvl8pPr marL="1371600" algn="l" rtl="0" fontAlgn="base">
              <a:spcBef>
                <a:spcPct val="0"/>
              </a:spcBef>
              <a:spcAft>
                <a:spcPct val="0"/>
              </a:spcAft>
              <a:defRPr sz="3600" b="1">
                <a:solidFill>
                  <a:schemeClr val="tx2"/>
                </a:solidFill>
                <a:latin typeface="Lucida Sans" panose="020B0602040502020204" pitchFamily="34" charset="0"/>
                <a:ea typeface="ＭＳ Ｐゴシック" panose="020B0600070205080204" pitchFamily="34" charset="-128"/>
              </a:defRPr>
            </a:lvl8pPr>
            <a:lvl9pPr marL="1828800" algn="l" rtl="0" fontAlgn="base">
              <a:spcBef>
                <a:spcPct val="0"/>
              </a:spcBef>
              <a:spcAft>
                <a:spcPct val="0"/>
              </a:spcAft>
              <a:defRPr sz="3600" b="1">
                <a:solidFill>
                  <a:schemeClr val="tx2"/>
                </a:solidFill>
                <a:latin typeface="Lucida Sans" panose="020B0602040502020204" pitchFamily="34" charset="0"/>
                <a:ea typeface="ＭＳ Ｐゴシック" panose="020B0600070205080204" pitchFamily="34" charset="-128"/>
              </a:defRPr>
            </a:lvl9pPr>
          </a:lstStyle>
          <a:p>
            <a:pPr defTabSz="914377" eaLnBrk="1" hangingPunct="1">
              <a:defRPr/>
            </a:pPr>
            <a:r>
              <a:rPr lang="en-GB" altLang="en-US" sz="2667" b="1">
                <a:solidFill>
                  <a:srgbClr val="1F497D"/>
                </a:solidFill>
                <a:latin typeface="Telegraf"/>
                <a:ea typeface="ＭＳ Ｐゴシック"/>
              </a:rPr>
              <a:t>Appearance of study app</a:t>
            </a:r>
            <a:endParaRPr lang="en-US" altLang="en-US" sz="2667" b="1">
              <a:solidFill>
                <a:srgbClr val="1F497D"/>
              </a:solidFill>
              <a:latin typeface="Telegraf"/>
              <a:ea typeface="ＭＳ Ｐゴシック"/>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a:extLst>
              <a:ext uri="{FF2B5EF4-FFF2-40B4-BE49-F238E27FC236}">
                <a16:creationId xmlns:a16="http://schemas.microsoft.com/office/drawing/2014/main" id="{F1937602-B826-FFB1-DB2D-D13430EC9ADC}"/>
              </a:ext>
            </a:extLst>
          </p:cNvPr>
          <p:cNvSpPr txBox="1">
            <a:spLocks noChangeArrowheads="1"/>
          </p:cNvSpPr>
          <p:nvPr/>
        </p:nvSpPr>
        <p:spPr bwMode="auto">
          <a:xfrm>
            <a:off x="2976563" y="334963"/>
            <a:ext cx="6003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4000">
                <a:solidFill>
                  <a:srgbClr val="0070C0"/>
                </a:solidFill>
              </a:rPr>
              <a:t>Summary of diet changes</a:t>
            </a:r>
          </a:p>
        </p:txBody>
      </p:sp>
      <p:sp>
        <p:nvSpPr>
          <p:cNvPr id="36867" name="TextBox 2">
            <a:extLst>
              <a:ext uri="{FF2B5EF4-FFF2-40B4-BE49-F238E27FC236}">
                <a16:creationId xmlns:a16="http://schemas.microsoft.com/office/drawing/2014/main" id="{B708D0A4-0C7E-4D1F-5780-D6637B2C24A3}"/>
              </a:ext>
            </a:extLst>
          </p:cNvPr>
          <p:cNvSpPr txBox="1">
            <a:spLocks noChangeArrowheads="1"/>
          </p:cNvSpPr>
          <p:nvPr/>
        </p:nvSpPr>
        <p:spPr bwMode="auto">
          <a:xfrm>
            <a:off x="833438" y="1768475"/>
            <a:ext cx="1070768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GB" altLang="en-US" sz="2400"/>
              <a:t>Sugar intake </a:t>
            </a:r>
            <a:r>
              <a:rPr lang="en-GB" altLang="en-US" sz="2400">
                <a:solidFill>
                  <a:srgbClr val="FF0000"/>
                </a:solidFill>
              </a:rPr>
              <a:t>decreased</a:t>
            </a:r>
            <a:r>
              <a:rPr lang="en-GB" altLang="en-US" sz="2400"/>
              <a:t> in PP</a:t>
            </a:r>
          </a:p>
          <a:p>
            <a:pPr>
              <a:buFont typeface="Arial" panose="020B0604020202020204" pitchFamily="34" charset="0"/>
              <a:buChar char="•"/>
            </a:pPr>
            <a:endParaRPr lang="en-GB" altLang="en-US" sz="2400"/>
          </a:p>
          <a:p>
            <a:pPr>
              <a:buFont typeface="Arial" panose="020B0604020202020204" pitchFamily="34" charset="0"/>
              <a:buChar char="•"/>
            </a:pPr>
            <a:r>
              <a:rPr lang="en-GB" altLang="en-US" sz="2400"/>
              <a:t>Refined and high GI carbohydrates intake </a:t>
            </a:r>
            <a:r>
              <a:rPr lang="en-GB" altLang="en-US" sz="2400">
                <a:solidFill>
                  <a:srgbClr val="FF0000"/>
                </a:solidFill>
              </a:rPr>
              <a:t>decreased</a:t>
            </a:r>
            <a:r>
              <a:rPr lang="en-GB" altLang="en-US" sz="2400"/>
              <a:t> in all groups but bigger decrease in PN and PP</a:t>
            </a:r>
          </a:p>
          <a:p>
            <a:pPr>
              <a:buFont typeface="Arial" panose="020B0604020202020204" pitchFamily="34" charset="0"/>
              <a:buChar char="•"/>
            </a:pPr>
            <a:endParaRPr lang="en-GB" altLang="en-US" sz="2400"/>
          </a:p>
          <a:p>
            <a:pPr>
              <a:buFont typeface="Arial" panose="020B0604020202020204" pitchFamily="34" charset="0"/>
              <a:buChar char="•"/>
            </a:pPr>
            <a:r>
              <a:rPr lang="en-GB" altLang="en-US" sz="2400"/>
              <a:t>Full fat dairy intake </a:t>
            </a:r>
            <a:r>
              <a:rPr lang="en-GB" altLang="en-US" sz="2400">
                <a:solidFill>
                  <a:srgbClr val="FF0000"/>
                </a:solidFill>
              </a:rPr>
              <a:t>decreased</a:t>
            </a:r>
            <a:r>
              <a:rPr lang="en-GB" altLang="en-US" sz="2400"/>
              <a:t> in all groups but bigger decrease in PP</a:t>
            </a:r>
          </a:p>
          <a:p>
            <a:pPr>
              <a:buFont typeface="Arial" panose="020B0604020202020204" pitchFamily="34" charset="0"/>
              <a:buChar char="•"/>
            </a:pPr>
            <a:endParaRPr lang="en-GB" altLang="en-US" sz="2400"/>
          </a:p>
          <a:p>
            <a:pPr>
              <a:buFont typeface="Arial" panose="020B0604020202020204" pitchFamily="34" charset="0"/>
              <a:buChar char="•"/>
            </a:pPr>
            <a:r>
              <a:rPr lang="en-GB" altLang="en-US" sz="2400"/>
              <a:t>Nuts and seeds intake </a:t>
            </a:r>
            <a:r>
              <a:rPr lang="en-GB" altLang="en-US" sz="2400">
                <a:solidFill>
                  <a:srgbClr val="FF0000"/>
                </a:solidFill>
              </a:rPr>
              <a:t>increased</a:t>
            </a:r>
            <a:r>
              <a:rPr lang="en-GB" altLang="en-US" sz="2400"/>
              <a:t> in all groups but bigger increase in PP</a:t>
            </a:r>
          </a:p>
          <a:p>
            <a:pPr>
              <a:buFont typeface="Arial" panose="020B0604020202020204" pitchFamily="34" charset="0"/>
              <a:buChar char="•"/>
            </a:pPr>
            <a:endParaRPr lang="en-GB" altLang="en-US" sz="2400"/>
          </a:p>
          <a:p>
            <a:pPr>
              <a:buFont typeface="Arial" panose="020B0604020202020204" pitchFamily="34" charset="0"/>
              <a:buChar char="•"/>
            </a:pPr>
            <a:r>
              <a:rPr lang="en-GB" altLang="en-US" sz="2400"/>
              <a:t>Fruit and veg intake </a:t>
            </a:r>
            <a:r>
              <a:rPr lang="en-GB" altLang="en-US" sz="2400">
                <a:solidFill>
                  <a:srgbClr val="FF0000"/>
                </a:solidFill>
              </a:rPr>
              <a:t>increased</a:t>
            </a:r>
            <a:r>
              <a:rPr lang="en-GB" altLang="en-US" sz="2400"/>
              <a:t> in all groups but bigger increase in PN and PP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E4019C1B-4737-5C2C-11AF-BC4C8F7C6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1520825"/>
            <a:ext cx="58118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a:extLst>
              <a:ext uri="{FF2B5EF4-FFF2-40B4-BE49-F238E27FC236}">
                <a16:creationId xmlns:a16="http://schemas.microsoft.com/office/drawing/2014/main" id="{200DEF11-59B3-CF26-C8B6-E6FE400171AD}"/>
              </a:ext>
            </a:extLst>
          </p:cNvPr>
          <p:cNvSpPr txBox="1">
            <a:spLocks noChangeArrowheads="1"/>
          </p:cNvSpPr>
          <p:nvPr/>
        </p:nvSpPr>
        <p:spPr bwMode="auto">
          <a:xfrm>
            <a:off x="1951038" y="415925"/>
            <a:ext cx="8883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4000">
                <a:solidFill>
                  <a:srgbClr val="0070C0"/>
                </a:solidFill>
              </a:rPr>
              <a:t>Primary outcome: waist circumference</a:t>
            </a:r>
          </a:p>
        </p:txBody>
      </p:sp>
      <p:pic>
        <p:nvPicPr>
          <p:cNvPr id="37892" name="Picture 11">
            <a:extLst>
              <a:ext uri="{FF2B5EF4-FFF2-40B4-BE49-F238E27FC236}">
                <a16:creationId xmlns:a16="http://schemas.microsoft.com/office/drawing/2014/main" id="{023A314F-B321-4804-7504-B4DD55720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88" y="1825625"/>
            <a:ext cx="6015037"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D2FED87-D659-0BCB-FEAA-E30C1606CE57}"/>
              </a:ext>
            </a:extLst>
          </p:cNvPr>
          <p:cNvSpPr/>
          <p:nvPr/>
        </p:nvSpPr>
        <p:spPr>
          <a:xfrm>
            <a:off x="5868988" y="1535113"/>
            <a:ext cx="5753100" cy="454342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894" name="TextBox 13">
            <a:extLst>
              <a:ext uri="{FF2B5EF4-FFF2-40B4-BE49-F238E27FC236}">
                <a16:creationId xmlns:a16="http://schemas.microsoft.com/office/drawing/2014/main" id="{C9922564-D014-845E-D121-B5F19A0255B7}"/>
              </a:ext>
            </a:extLst>
          </p:cNvPr>
          <p:cNvSpPr txBox="1">
            <a:spLocks noChangeArrowheads="1"/>
          </p:cNvSpPr>
          <p:nvPr/>
        </p:nvSpPr>
        <p:spPr bwMode="auto">
          <a:xfrm>
            <a:off x="7292975" y="1579563"/>
            <a:ext cx="344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solidFill>
                  <a:schemeClr val="tx2"/>
                </a:solidFill>
              </a:rPr>
              <a:t>One-way ANOVA p = 0.001 </a:t>
            </a:r>
          </a:p>
        </p:txBody>
      </p:sp>
      <p:sp>
        <p:nvSpPr>
          <p:cNvPr id="37895" name="TextBox 14">
            <a:extLst>
              <a:ext uri="{FF2B5EF4-FFF2-40B4-BE49-F238E27FC236}">
                <a16:creationId xmlns:a16="http://schemas.microsoft.com/office/drawing/2014/main" id="{6EC53E1C-E1DB-79A3-F47B-602BB4770C27}"/>
              </a:ext>
            </a:extLst>
          </p:cNvPr>
          <p:cNvSpPr txBox="1">
            <a:spLocks noChangeArrowheads="1"/>
          </p:cNvSpPr>
          <p:nvPr/>
        </p:nvSpPr>
        <p:spPr bwMode="auto">
          <a:xfrm>
            <a:off x="9383713" y="2390775"/>
            <a:ext cx="2165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a:solidFill>
                  <a:schemeClr val="tx2"/>
                </a:solidFill>
              </a:rPr>
              <a:t>P = 0.043 vs. PN</a:t>
            </a:r>
          </a:p>
          <a:p>
            <a:pPr algn="ctr"/>
            <a:r>
              <a:rPr lang="en-GB" altLang="en-US">
                <a:solidFill>
                  <a:schemeClr val="tx2"/>
                </a:solidFill>
              </a:rPr>
              <a:t>P = 0.001 vs CT</a:t>
            </a:r>
          </a:p>
        </p:txBody>
      </p:sp>
      <p:sp>
        <p:nvSpPr>
          <p:cNvPr id="37896" name="TextBox 15">
            <a:extLst>
              <a:ext uri="{FF2B5EF4-FFF2-40B4-BE49-F238E27FC236}">
                <a16:creationId xmlns:a16="http://schemas.microsoft.com/office/drawing/2014/main" id="{F3F9371B-987A-0616-8D78-EFBA660675BF}"/>
              </a:ext>
            </a:extLst>
          </p:cNvPr>
          <p:cNvSpPr txBox="1">
            <a:spLocks noChangeArrowheads="1"/>
          </p:cNvSpPr>
          <p:nvPr/>
        </p:nvSpPr>
        <p:spPr bwMode="auto">
          <a:xfrm>
            <a:off x="1584325" y="5151438"/>
            <a:ext cx="218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t>PP vs CT p &lt; 0.001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60C1A53B-DF8F-340C-890C-6079FC4A3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1300"/>
            <a:ext cx="6646863"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E3CBFC2B-44DE-99EA-61E9-6D234F2F009C}"/>
              </a:ext>
            </a:extLst>
          </p:cNvPr>
          <p:cNvSpPr/>
          <p:nvPr/>
        </p:nvSpPr>
        <p:spPr>
          <a:xfrm>
            <a:off x="82550" y="1176338"/>
            <a:ext cx="5957888" cy="454342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Rounded Corners 3">
            <a:extLst>
              <a:ext uri="{FF2B5EF4-FFF2-40B4-BE49-F238E27FC236}">
                <a16:creationId xmlns:a16="http://schemas.microsoft.com/office/drawing/2014/main" id="{D5FD6F46-E93C-E52B-6C71-886B908F5E5A}"/>
              </a:ext>
            </a:extLst>
          </p:cNvPr>
          <p:cNvSpPr/>
          <p:nvPr/>
        </p:nvSpPr>
        <p:spPr>
          <a:xfrm>
            <a:off x="6151563" y="1157288"/>
            <a:ext cx="6049962" cy="454342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8917" name="Picture 4">
            <a:extLst>
              <a:ext uri="{FF2B5EF4-FFF2-40B4-BE49-F238E27FC236}">
                <a16:creationId xmlns:a16="http://schemas.microsoft.com/office/drawing/2014/main" id="{7DCE7ED2-59DF-FA0D-C0EF-1405C30DD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300" y="1212850"/>
            <a:ext cx="6934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5">
            <a:extLst>
              <a:ext uri="{FF2B5EF4-FFF2-40B4-BE49-F238E27FC236}">
                <a16:creationId xmlns:a16="http://schemas.microsoft.com/office/drawing/2014/main" id="{E8DE4D74-E909-E599-0CC8-BC0305CFBF9E}"/>
              </a:ext>
            </a:extLst>
          </p:cNvPr>
          <p:cNvSpPr txBox="1">
            <a:spLocks noChangeArrowheads="1"/>
          </p:cNvSpPr>
          <p:nvPr/>
        </p:nvSpPr>
        <p:spPr bwMode="auto">
          <a:xfrm>
            <a:off x="10109200" y="2171700"/>
            <a:ext cx="186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a:t>P = 0.001 vs CT</a:t>
            </a:r>
          </a:p>
        </p:txBody>
      </p:sp>
      <p:sp>
        <p:nvSpPr>
          <p:cNvPr id="38919" name="TextBox 6">
            <a:extLst>
              <a:ext uri="{FF2B5EF4-FFF2-40B4-BE49-F238E27FC236}">
                <a16:creationId xmlns:a16="http://schemas.microsoft.com/office/drawing/2014/main" id="{48FD7E46-F795-B204-DE83-A9DB3E2BA603}"/>
              </a:ext>
            </a:extLst>
          </p:cNvPr>
          <p:cNvSpPr txBox="1">
            <a:spLocks noChangeArrowheads="1"/>
          </p:cNvSpPr>
          <p:nvPr/>
        </p:nvSpPr>
        <p:spPr bwMode="auto">
          <a:xfrm>
            <a:off x="4059238" y="2324100"/>
            <a:ext cx="186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a:t>P = 0.041 vs CT</a:t>
            </a:r>
          </a:p>
        </p:txBody>
      </p:sp>
      <p:sp>
        <p:nvSpPr>
          <p:cNvPr id="38920" name="TextBox 2">
            <a:extLst>
              <a:ext uri="{FF2B5EF4-FFF2-40B4-BE49-F238E27FC236}">
                <a16:creationId xmlns:a16="http://schemas.microsoft.com/office/drawing/2014/main" id="{5D3242AF-A98A-88C1-CD13-B6AEAB156FA1}"/>
              </a:ext>
            </a:extLst>
          </p:cNvPr>
          <p:cNvSpPr txBox="1">
            <a:spLocks noChangeArrowheads="1"/>
          </p:cNvSpPr>
          <p:nvPr/>
        </p:nvSpPr>
        <p:spPr bwMode="auto">
          <a:xfrm>
            <a:off x="711200" y="142875"/>
            <a:ext cx="1088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4000">
                <a:solidFill>
                  <a:srgbClr val="0070C0"/>
                </a:solidFill>
              </a:rPr>
              <a:t>Other relevant outcomes: body weight and BMI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a:extLst>
              <a:ext uri="{FF2B5EF4-FFF2-40B4-BE49-F238E27FC236}">
                <a16:creationId xmlns:a16="http://schemas.microsoft.com/office/drawing/2014/main" id="{27ABF6FB-0D64-010A-D9B8-2A98D33657D2}"/>
              </a:ext>
            </a:extLst>
          </p:cNvPr>
          <p:cNvSpPr txBox="1">
            <a:spLocks noChangeArrowheads="1"/>
          </p:cNvSpPr>
          <p:nvPr/>
        </p:nvSpPr>
        <p:spPr bwMode="auto">
          <a:xfrm>
            <a:off x="3586163" y="741363"/>
            <a:ext cx="4959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3600">
                <a:solidFill>
                  <a:srgbClr val="0070C0"/>
                </a:solidFill>
              </a:rPr>
              <a:t>Example 2 – POWeR +</a:t>
            </a:r>
          </a:p>
        </p:txBody>
      </p:sp>
      <p:grpSp>
        <p:nvGrpSpPr>
          <p:cNvPr id="39939" name="Group 7">
            <a:extLst>
              <a:ext uri="{FF2B5EF4-FFF2-40B4-BE49-F238E27FC236}">
                <a16:creationId xmlns:a16="http://schemas.microsoft.com/office/drawing/2014/main" id="{CE8CA5C1-FF12-66AD-83AE-27C332DCFCB4}"/>
              </a:ext>
            </a:extLst>
          </p:cNvPr>
          <p:cNvGrpSpPr>
            <a:grpSpLocks/>
          </p:cNvGrpSpPr>
          <p:nvPr/>
        </p:nvGrpSpPr>
        <p:grpSpPr bwMode="auto">
          <a:xfrm>
            <a:off x="1885950" y="1938338"/>
            <a:ext cx="8420100" cy="2509837"/>
            <a:chOff x="1885949" y="1938689"/>
            <a:chExt cx="8420100" cy="2509737"/>
          </a:xfrm>
        </p:grpSpPr>
        <p:pic>
          <p:nvPicPr>
            <p:cNvPr id="39942" name="Picture 4">
              <a:extLst>
                <a:ext uri="{FF2B5EF4-FFF2-40B4-BE49-F238E27FC236}">
                  <a16:creationId xmlns:a16="http://schemas.microsoft.com/office/drawing/2014/main" id="{D3833DC0-2D09-2174-2D87-35BA0DE30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49" y="1938689"/>
              <a:ext cx="8420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a:extLst>
                <a:ext uri="{FF2B5EF4-FFF2-40B4-BE49-F238E27FC236}">
                  <a16:creationId xmlns:a16="http://schemas.microsoft.com/office/drawing/2014/main" id="{31898676-05A4-FBF9-4C01-74C16E0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123" y="4038851"/>
              <a:ext cx="17430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Rounded Corners 8">
            <a:extLst>
              <a:ext uri="{FF2B5EF4-FFF2-40B4-BE49-F238E27FC236}">
                <a16:creationId xmlns:a16="http://schemas.microsoft.com/office/drawing/2014/main" id="{F9107B96-F107-7784-04B0-30821446E8BD}"/>
              </a:ext>
            </a:extLst>
          </p:cNvPr>
          <p:cNvSpPr/>
          <p:nvPr/>
        </p:nvSpPr>
        <p:spPr>
          <a:xfrm>
            <a:off x="1885950" y="1741488"/>
            <a:ext cx="8653463" cy="2887662"/>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9941" name="Picture 2" descr="NIHR Evidence | Cochrane Kidney and Transplant">
            <a:extLst>
              <a:ext uri="{FF2B5EF4-FFF2-40B4-BE49-F238E27FC236}">
                <a16:creationId xmlns:a16="http://schemas.microsoft.com/office/drawing/2014/main" id="{58BC5D89-06FA-2BF9-AA04-6321B1618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5697538"/>
            <a:ext cx="4699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88DDD6-03DF-0D3B-C6F8-CFBB5EAE0AFC}"/>
              </a:ext>
            </a:extLst>
          </p:cNvPr>
          <p:cNvSpPr txBox="1"/>
          <p:nvPr/>
        </p:nvSpPr>
        <p:spPr>
          <a:xfrm>
            <a:off x="763588" y="317500"/>
            <a:ext cx="10902950" cy="6648450"/>
          </a:xfrm>
          <a:prstGeom prst="rect">
            <a:avLst/>
          </a:prstGeom>
          <a:noFill/>
        </p:spPr>
        <p:txBody>
          <a:bodyPr>
            <a:spAutoFit/>
          </a:bodyPr>
          <a:lstStyle/>
          <a:p>
            <a:pPr marL="285750" indent="-285750">
              <a:buFont typeface="Arial" panose="020B0604020202020204" pitchFamily="34" charset="0"/>
              <a:buChar char="•"/>
              <a:defRPr/>
            </a:pPr>
            <a:r>
              <a:rPr lang="en-GB" sz="2400"/>
              <a:t>818 people living with obesity (primary outcome available for 666 (81%))</a:t>
            </a:r>
          </a:p>
          <a:p>
            <a:pPr marL="285750" indent="-285750">
              <a:buFont typeface="Arial" panose="020B0604020202020204" pitchFamily="34" charset="0"/>
              <a:buChar char="•"/>
              <a:defRPr/>
            </a:pPr>
            <a:endParaRPr lang="en-GB" sz="2400"/>
          </a:p>
          <a:p>
            <a:pPr marL="285750" indent="-285750">
              <a:buFont typeface="Arial" panose="020B0604020202020204" pitchFamily="34" charset="0"/>
              <a:buChar char="•"/>
              <a:defRPr/>
            </a:pPr>
            <a:r>
              <a:rPr lang="en-GB" sz="2400"/>
              <a:t>Testing 24 web-based weight management sessions over 6 months</a:t>
            </a:r>
          </a:p>
          <a:p>
            <a:pPr marL="285750" indent="-285750">
              <a:buFont typeface="Arial" panose="020B0604020202020204" pitchFamily="34" charset="0"/>
              <a:buChar char="•"/>
              <a:defRPr/>
            </a:pPr>
            <a:endParaRPr lang="en-GB" sz="2400"/>
          </a:p>
          <a:p>
            <a:pPr marL="285750" indent="-285750">
              <a:buFont typeface="Arial" panose="020B0604020202020204" pitchFamily="34" charset="0"/>
              <a:buChar char="•"/>
              <a:defRPr/>
            </a:pPr>
            <a:r>
              <a:rPr lang="en-GB" sz="2400"/>
              <a:t>Involved 56 primary care practices in central and south England</a:t>
            </a:r>
          </a:p>
          <a:p>
            <a:pPr marL="285750" indent="-285750">
              <a:buFont typeface="Arial" panose="020B0604020202020204" pitchFamily="34" charset="0"/>
              <a:buChar char="•"/>
              <a:defRPr/>
            </a:pPr>
            <a:endParaRPr lang="en-GB" sz="2400"/>
          </a:p>
          <a:p>
            <a:pPr marL="285750" indent="-285750">
              <a:buFont typeface="Arial" panose="020B0604020202020204" pitchFamily="34" charset="0"/>
              <a:buChar char="•"/>
              <a:defRPr/>
            </a:pPr>
            <a:r>
              <a:rPr lang="en-GB" sz="2400"/>
              <a:t>Randomised to three groups </a:t>
            </a:r>
          </a:p>
          <a:p>
            <a:pPr marL="742950" lvl="1" indent="-285750">
              <a:buFont typeface="Arial" panose="020B0604020202020204" pitchFamily="34" charset="0"/>
              <a:buChar char="•"/>
              <a:defRPr/>
            </a:pPr>
            <a:r>
              <a:rPr lang="en-GB" sz="2400"/>
              <a:t>evidence-based written dietetic advice to swap foods for similar, but healthier, choices and increase fruit and vegetable intake, in addition to 6 monthly nurse follow-up (control group)</a:t>
            </a:r>
          </a:p>
          <a:p>
            <a:pPr marL="742950" lvl="1" indent="-285750">
              <a:buFont typeface="Arial" panose="020B0604020202020204" pitchFamily="34" charset="0"/>
              <a:buChar char="•"/>
              <a:defRPr/>
            </a:pPr>
            <a:r>
              <a:rPr lang="en-GB" sz="2400"/>
              <a:t>web-based intervention (advice, encouragement, reminders, goal setting etc.) and face-to-face nurse support (</a:t>
            </a:r>
            <a:r>
              <a:rPr lang="en-GB" sz="2400" err="1"/>
              <a:t>POWeR+F</a:t>
            </a:r>
            <a:r>
              <a:rPr lang="en-GB" sz="2400"/>
              <a:t>) – 24 sessions and up to seven nurse contacts over 6 months</a:t>
            </a:r>
          </a:p>
          <a:p>
            <a:pPr marL="742950" lvl="1" indent="-285750">
              <a:buFont typeface="Arial" panose="020B0604020202020204" pitchFamily="34" charset="0"/>
              <a:buChar char="•"/>
              <a:defRPr/>
            </a:pPr>
            <a:r>
              <a:rPr lang="en-GB" sz="2400"/>
              <a:t>web-based intervention and remote nurse support (</a:t>
            </a:r>
            <a:r>
              <a:rPr lang="en-GB" sz="2400" err="1"/>
              <a:t>POWeR+R</a:t>
            </a:r>
            <a:r>
              <a:rPr lang="en-GB" sz="2400"/>
              <a:t>) – 24 sessions and up to five emails or brief phone calls over 6 months</a:t>
            </a:r>
          </a:p>
          <a:p>
            <a:pPr>
              <a:defRPr/>
            </a:pPr>
            <a:endParaRPr lang="en-GB" sz="2400"/>
          </a:p>
          <a:p>
            <a:pPr marL="285750" indent="-285750">
              <a:buFont typeface="Arial" panose="020B0604020202020204" pitchFamily="34" charset="0"/>
              <a:buChar char="•"/>
              <a:defRPr/>
            </a:pPr>
            <a:r>
              <a:rPr lang="en-GB" sz="2400"/>
              <a:t>Primary outcome: weight loss at 12 months</a:t>
            </a:r>
          </a:p>
          <a:p>
            <a:pPr>
              <a:defRPr/>
            </a:pPr>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760D821-7965-93A9-8C42-4847632CE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50" y="639763"/>
            <a:ext cx="10609263"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03408604-7F4D-8D49-F3D4-9B26603E6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 y="419100"/>
            <a:ext cx="104648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3">
            <a:extLst>
              <a:ext uri="{FF2B5EF4-FFF2-40B4-BE49-F238E27FC236}">
                <a16:creationId xmlns:a16="http://schemas.microsoft.com/office/drawing/2014/main" id="{E1D18271-5B78-8AFF-7F1D-B1BDA42DA2F1}"/>
              </a:ext>
            </a:extLst>
          </p:cNvPr>
          <p:cNvSpPr txBox="1">
            <a:spLocks noChangeArrowheads="1"/>
          </p:cNvSpPr>
          <p:nvPr/>
        </p:nvSpPr>
        <p:spPr bwMode="auto">
          <a:xfrm>
            <a:off x="857250" y="5408613"/>
            <a:ext cx="106441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400"/>
              <a:t>All groups: Less sweets, cereals, fatty foods, salty snacks and sweet drinks and more F&amp;V – no differences between groups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6">
            <a:extLst>
              <a:ext uri="{FF2B5EF4-FFF2-40B4-BE49-F238E27FC236}">
                <a16:creationId xmlns:a16="http://schemas.microsoft.com/office/drawing/2014/main" id="{451C7C36-BF93-D2D0-A4A4-0B2C433C0600}"/>
              </a:ext>
            </a:extLst>
          </p:cNvPr>
          <p:cNvGrpSpPr>
            <a:grpSpLocks/>
          </p:cNvGrpSpPr>
          <p:nvPr/>
        </p:nvGrpSpPr>
        <p:grpSpPr bwMode="auto">
          <a:xfrm>
            <a:off x="892175" y="949325"/>
            <a:ext cx="10221913" cy="4289425"/>
            <a:chOff x="892191" y="554955"/>
            <a:chExt cx="10222449" cy="4289777"/>
          </a:xfrm>
        </p:grpSpPr>
        <p:pic>
          <p:nvPicPr>
            <p:cNvPr id="44035" name="Picture 2">
              <a:extLst>
                <a:ext uri="{FF2B5EF4-FFF2-40B4-BE49-F238E27FC236}">
                  <a16:creationId xmlns:a16="http://schemas.microsoft.com/office/drawing/2014/main" id="{50BB6EB0-B4BC-41F5-3B66-231FDDCE7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91" y="554955"/>
              <a:ext cx="10222449" cy="295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731E8E1-7BD5-6D7F-326E-E47D94148F1C}"/>
                </a:ext>
              </a:extLst>
            </p:cNvPr>
            <p:cNvSpPr/>
            <p:nvPr/>
          </p:nvSpPr>
          <p:spPr>
            <a:xfrm>
              <a:off x="6247110" y="2666503"/>
              <a:ext cx="1684425" cy="7620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37" name="TextBox 4">
              <a:extLst>
                <a:ext uri="{FF2B5EF4-FFF2-40B4-BE49-F238E27FC236}">
                  <a16:creationId xmlns:a16="http://schemas.microsoft.com/office/drawing/2014/main" id="{E766A268-6DA0-74FF-41A8-A3885FF842A1}"/>
                </a:ext>
              </a:extLst>
            </p:cNvPr>
            <p:cNvSpPr txBox="1">
              <a:spLocks noChangeArrowheads="1"/>
            </p:cNvSpPr>
            <p:nvPr/>
          </p:nvSpPr>
          <p:spPr bwMode="auto">
            <a:xfrm>
              <a:off x="4343702" y="4013735"/>
              <a:ext cx="54906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2400"/>
                <a:t>Greater weight loss than control group </a:t>
              </a:r>
            </a:p>
            <a:p>
              <a:pPr algn="ctr">
                <a:spcBef>
                  <a:spcPct val="0"/>
                </a:spcBef>
                <a:buFontTx/>
                <a:buNone/>
              </a:pPr>
              <a:r>
                <a:rPr lang="en-GB" altLang="en-US" sz="2400"/>
                <a:t>(2.9 and 2.4 kg, respectively)</a:t>
              </a:r>
            </a:p>
          </p:txBody>
        </p:sp>
        <p:sp>
          <p:nvSpPr>
            <p:cNvPr id="6" name="Arrow: Down 5">
              <a:extLst>
                <a:ext uri="{FF2B5EF4-FFF2-40B4-BE49-F238E27FC236}">
                  <a16:creationId xmlns:a16="http://schemas.microsoft.com/office/drawing/2014/main" id="{BECEDB72-CFDB-B4DC-F1EF-D6E203041F33}"/>
                </a:ext>
              </a:extLst>
            </p:cNvPr>
            <p:cNvSpPr/>
            <p:nvPr/>
          </p:nvSpPr>
          <p:spPr>
            <a:xfrm>
              <a:off x="6877380" y="3428566"/>
              <a:ext cx="423885" cy="585836"/>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a:extLst>
              <a:ext uri="{FF2B5EF4-FFF2-40B4-BE49-F238E27FC236}">
                <a16:creationId xmlns:a16="http://schemas.microsoft.com/office/drawing/2014/main" id="{4A56F70F-0413-13CD-8D9A-1A5387E04ED7}"/>
              </a:ext>
            </a:extLst>
          </p:cNvPr>
          <p:cNvSpPr txBox="1">
            <a:spLocks noChangeArrowheads="1"/>
          </p:cNvSpPr>
          <p:nvPr/>
        </p:nvSpPr>
        <p:spPr bwMode="auto">
          <a:xfrm>
            <a:off x="777875" y="1720850"/>
            <a:ext cx="108108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GB" altLang="en-US" sz="3600">
                <a:solidFill>
                  <a:srgbClr val="000000"/>
                </a:solidFill>
              </a:rPr>
              <a:t>Some introductory points</a:t>
            </a:r>
          </a:p>
          <a:p>
            <a:pPr eaLnBrk="1" hangingPunct="1">
              <a:spcBef>
                <a:spcPct val="0"/>
              </a:spcBef>
            </a:pPr>
            <a:r>
              <a:rPr lang="en-GB" altLang="en-US" sz="3600">
                <a:solidFill>
                  <a:srgbClr val="000000"/>
                </a:solidFill>
              </a:rPr>
              <a:t>I will describe findings with two apps used in controlled trials in those living with obesity</a:t>
            </a:r>
          </a:p>
          <a:p>
            <a:pPr eaLnBrk="1" hangingPunct="1">
              <a:spcBef>
                <a:spcPct val="0"/>
              </a:spcBef>
            </a:pPr>
            <a:r>
              <a:rPr lang="en-GB" altLang="en-US" sz="3600">
                <a:solidFill>
                  <a:srgbClr val="000000"/>
                </a:solidFill>
              </a:rPr>
              <a:t>Sarah Berry will describe real world examples</a:t>
            </a:r>
          </a:p>
          <a:p>
            <a:pPr eaLnBrk="1" hangingPunct="1">
              <a:spcBef>
                <a:spcPct val="0"/>
              </a:spcBef>
            </a:pPr>
            <a:r>
              <a:rPr lang="en-GB" altLang="en-US" sz="3600">
                <a:solidFill>
                  <a:srgbClr val="000000"/>
                </a:solidFill>
              </a:rPr>
              <a:t>Clare Llewellyn will give a case study around infant feeding</a:t>
            </a:r>
          </a:p>
        </p:txBody>
      </p:sp>
      <p:sp>
        <p:nvSpPr>
          <p:cNvPr id="26627" name="TextBox 1">
            <a:extLst>
              <a:ext uri="{FF2B5EF4-FFF2-40B4-BE49-F238E27FC236}">
                <a16:creationId xmlns:a16="http://schemas.microsoft.com/office/drawing/2014/main" id="{A7A489E3-E183-64F5-DC08-F72D9821C233}"/>
              </a:ext>
            </a:extLst>
          </p:cNvPr>
          <p:cNvSpPr txBox="1">
            <a:spLocks noChangeArrowheads="1"/>
          </p:cNvSpPr>
          <p:nvPr/>
        </p:nvSpPr>
        <p:spPr bwMode="auto">
          <a:xfrm>
            <a:off x="4681538" y="409575"/>
            <a:ext cx="2122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4000">
                <a:solidFill>
                  <a:srgbClr val="0070C0"/>
                </a:solidFill>
              </a:rPr>
              <a:t>To cover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a:extLst>
              <a:ext uri="{FF2B5EF4-FFF2-40B4-BE49-F238E27FC236}">
                <a16:creationId xmlns:a16="http://schemas.microsoft.com/office/drawing/2014/main" id="{E99ABCDE-0C80-3660-8A30-64622CB97FE9}"/>
              </a:ext>
            </a:extLst>
          </p:cNvPr>
          <p:cNvSpPr txBox="1">
            <a:spLocks noChangeArrowheads="1"/>
          </p:cNvSpPr>
          <p:nvPr/>
        </p:nvSpPr>
        <p:spPr bwMode="auto">
          <a:xfrm>
            <a:off x="865188" y="581025"/>
            <a:ext cx="107648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3600">
                <a:solidFill>
                  <a:srgbClr val="0070C0"/>
                </a:solidFill>
              </a:rPr>
              <a:t>Clinically important weight loss (</a:t>
            </a:r>
            <a:r>
              <a:rPr lang="en-GB" altLang="en-US" sz="3600" u="sng">
                <a:solidFill>
                  <a:srgbClr val="0070C0"/>
                </a:solidFill>
              </a:rPr>
              <a:t>&gt;</a:t>
            </a:r>
            <a:r>
              <a:rPr lang="en-GB" altLang="en-US" sz="3600">
                <a:solidFill>
                  <a:srgbClr val="0070C0"/>
                </a:solidFill>
              </a:rPr>
              <a:t> 5%) at 12 months</a:t>
            </a:r>
          </a:p>
        </p:txBody>
      </p:sp>
      <p:sp>
        <p:nvSpPr>
          <p:cNvPr id="45059" name="TextBox 2">
            <a:extLst>
              <a:ext uri="{FF2B5EF4-FFF2-40B4-BE49-F238E27FC236}">
                <a16:creationId xmlns:a16="http://schemas.microsoft.com/office/drawing/2014/main" id="{96DAC40E-FDD9-A3AF-1F28-56651BFB0C1E}"/>
              </a:ext>
            </a:extLst>
          </p:cNvPr>
          <p:cNvSpPr txBox="1">
            <a:spLocks noChangeArrowheads="1"/>
          </p:cNvSpPr>
          <p:nvPr/>
        </p:nvSpPr>
        <p:spPr bwMode="auto">
          <a:xfrm>
            <a:off x="3705225" y="1997075"/>
            <a:ext cx="4262438"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3600"/>
              <a:t>Control		18.5%</a:t>
            </a:r>
          </a:p>
          <a:p>
            <a:pPr>
              <a:spcBef>
                <a:spcPct val="0"/>
              </a:spcBef>
              <a:buFontTx/>
              <a:buNone/>
            </a:pPr>
            <a:endParaRPr lang="en-GB" altLang="en-US" sz="3600"/>
          </a:p>
          <a:p>
            <a:pPr>
              <a:spcBef>
                <a:spcPct val="0"/>
              </a:spcBef>
              <a:buFontTx/>
              <a:buNone/>
            </a:pPr>
            <a:r>
              <a:rPr lang="en-GB" altLang="en-US" sz="3600"/>
              <a:t>POWeR+F	29.2%</a:t>
            </a:r>
          </a:p>
          <a:p>
            <a:pPr>
              <a:spcBef>
                <a:spcPct val="0"/>
              </a:spcBef>
              <a:buFontTx/>
              <a:buNone/>
            </a:pPr>
            <a:endParaRPr lang="en-GB" altLang="en-US" sz="3600"/>
          </a:p>
          <a:p>
            <a:pPr>
              <a:spcBef>
                <a:spcPct val="0"/>
              </a:spcBef>
              <a:buFontTx/>
              <a:buNone/>
            </a:pPr>
            <a:r>
              <a:rPr lang="en-GB" altLang="en-US" sz="3600"/>
              <a:t>POWeR+R	32.4%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a:extLst>
              <a:ext uri="{FF2B5EF4-FFF2-40B4-BE49-F238E27FC236}">
                <a16:creationId xmlns:a16="http://schemas.microsoft.com/office/drawing/2014/main" id="{CD5519FC-2968-C20F-EDA5-5355695E9F22}"/>
              </a:ext>
            </a:extLst>
          </p:cNvPr>
          <p:cNvSpPr txBox="1">
            <a:spLocks noChangeArrowheads="1"/>
          </p:cNvSpPr>
          <p:nvPr/>
        </p:nvSpPr>
        <p:spPr bwMode="auto">
          <a:xfrm>
            <a:off x="3148013" y="333375"/>
            <a:ext cx="5895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4400">
                <a:solidFill>
                  <a:srgbClr val="0070C0"/>
                </a:solidFill>
              </a:rPr>
              <a:t>Conclusions &amp; caveats</a:t>
            </a:r>
          </a:p>
        </p:txBody>
      </p:sp>
      <p:sp>
        <p:nvSpPr>
          <p:cNvPr id="46083" name="TextBox 2">
            <a:extLst>
              <a:ext uri="{FF2B5EF4-FFF2-40B4-BE49-F238E27FC236}">
                <a16:creationId xmlns:a16="http://schemas.microsoft.com/office/drawing/2014/main" id="{D5C7E60C-6817-4EC6-E132-8E565BFB34D1}"/>
              </a:ext>
            </a:extLst>
          </p:cNvPr>
          <p:cNvSpPr txBox="1">
            <a:spLocks noChangeArrowheads="1"/>
          </p:cNvSpPr>
          <p:nvPr/>
        </p:nvSpPr>
        <p:spPr bwMode="auto">
          <a:xfrm>
            <a:off x="884238" y="1616075"/>
            <a:ext cx="1092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2400"/>
              <a:t>Giving people healthy eating advice (in a trial setting) can improve diet</a:t>
            </a:r>
          </a:p>
          <a:p>
            <a:pPr>
              <a:spcBef>
                <a:spcPct val="0"/>
              </a:spcBef>
            </a:pPr>
            <a:endParaRPr lang="en-GB" altLang="en-US" sz="2400"/>
          </a:p>
          <a:p>
            <a:pPr>
              <a:spcBef>
                <a:spcPct val="0"/>
              </a:spcBef>
            </a:pPr>
            <a:r>
              <a:rPr lang="en-GB" altLang="en-US" sz="2400"/>
              <a:t>“Apps” used alongside AHP support (as provided in these trials) might bring about greater dietary change </a:t>
            </a:r>
          </a:p>
          <a:p>
            <a:pPr>
              <a:spcBef>
                <a:spcPct val="0"/>
              </a:spcBef>
            </a:pPr>
            <a:endParaRPr lang="en-GB" altLang="en-US" sz="2400"/>
          </a:p>
          <a:p>
            <a:pPr>
              <a:spcBef>
                <a:spcPct val="0"/>
              </a:spcBef>
            </a:pPr>
            <a:r>
              <a:rPr lang="en-GB" altLang="en-US" sz="2400"/>
              <a:t>“Apps” used alongside AHP support (as provided in these trials) are more effective than simply providing advice in inducing weight loss – POWeR+ shows this can be sustained in some people</a:t>
            </a:r>
          </a:p>
          <a:p>
            <a:pPr>
              <a:spcBef>
                <a:spcPct val="0"/>
              </a:spcBef>
            </a:pPr>
            <a:endParaRPr lang="en-GB" altLang="en-US" sz="2400"/>
          </a:p>
          <a:p>
            <a:pPr>
              <a:spcBef>
                <a:spcPct val="0"/>
              </a:spcBef>
            </a:pPr>
            <a:r>
              <a:rPr lang="en-GB" altLang="en-US" sz="2400"/>
              <a:t>PREVENTOMICS was an intensive (?trial-only) intervention but shows that behaviour change nudging can be effective when added on to personalised advice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4D6B8210-077E-812A-9F3E-77B1BFFB86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FE81D4EC-5E0C-AD8B-79BC-79C3023247BF}"/>
              </a:ext>
            </a:extLst>
          </p:cNvPr>
          <p:cNvSpPr/>
          <p:nvPr/>
        </p:nvSpPr>
        <p:spPr>
          <a:xfrm rot="5221346">
            <a:off x="1618500" y="3731951"/>
            <a:ext cx="698707" cy="523803"/>
          </a:xfrm>
          <a:prstGeom prst="ellipse">
            <a:avLst/>
          </a:prstGeom>
          <a:solidFill>
            <a:srgbClr val="4362A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4">
            <a:extLst>
              <a:ext uri="{FF2B5EF4-FFF2-40B4-BE49-F238E27FC236}">
                <a16:creationId xmlns:a16="http://schemas.microsoft.com/office/drawing/2014/main" id="{D4F2136A-D198-4F84-AB5E-3354A33F2124}"/>
              </a:ext>
            </a:extLst>
          </p:cNvPr>
          <p:cNvSpPr>
            <a:spLocks noGrp="1"/>
          </p:cNvSpPr>
          <p:nvPr>
            <p:ph type="subTitle" idx="1"/>
          </p:nvPr>
        </p:nvSpPr>
        <p:spPr>
          <a:xfrm>
            <a:off x="5181600" y="4475593"/>
            <a:ext cx="2638893" cy="1383459"/>
          </a:xfrm>
        </p:spPr>
        <p:txBody>
          <a:bodyPr/>
          <a:lstStyle/>
          <a:p>
            <a:pPr lvl="0" algn="l"/>
            <a:r>
              <a:rPr lang="en-GB" sz="1800" b="1">
                <a:solidFill>
                  <a:srgbClr val="3F4345"/>
                </a:solidFill>
                <a:latin typeface="Helvetica"/>
                <a:cs typeface="Helvetica"/>
              </a:rPr>
              <a:t>Professor Sarah Berry </a:t>
            </a:r>
          </a:p>
          <a:p>
            <a:pPr algn="l"/>
            <a:r>
              <a:rPr lang="en-GB" sz="1800" b="1">
                <a:solidFill>
                  <a:srgbClr val="3F4345"/>
                </a:solidFill>
                <a:latin typeface="Helvetica"/>
                <a:cs typeface="Helvetica"/>
              </a:rPr>
              <a:t>King’s College London</a:t>
            </a:r>
            <a:br>
              <a:rPr lang="en-GB" sz="1800">
                <a:solidFill>
                  <a:srgbClr val="3F4345"/>
                </a:solidFill>
                <a:latin typeface="Helvetica"/>
                <a:cs typeface="Helvetica"/>
              </a:rPr>
            </a:br>
            <a:r>
              <a:rPr lang="en-GB" sz="1800">
                <a:solidFill>
                  <a:srgbClr val="3F4345"/>
                </a:solidFill>
                <a:latin typeface="Helvetica"/>
                <a:cs typeface="Helvetica"/>
              </a:rPr>
              <a:t>Dept. Nutritional Sciences</a:t>
            </a:r>
          </a:p>
        </p:txBody>
      </p:sp>
      <p:pic>
        <p:nvPicPr>
          <p:cNvPr id="3" name="Picture 2">
            <a:extLst>
              <a:ext uri="{FF2B5EF4-FFF2-40B4-BE49-F238E27FC236}">
                <a16:creationId xmlns:a16="http://schemas.microsoft.com/office/drawing/2014/main" id="{470B4163-D7CB-4AED-ACF8-322FE15789ED}"/>
              </a:ext>
            </a:extLst>
          </p:cNvPr>
          <p:cNvPicPr>
            <a:picLocks noChangeAspect="1"/>
          </p:cNvPicPr>
          <p:nvPr/>
        </p:nvPicPr>
        <p:blipFill>
          <a:blip r:embed="rId3"/>
          <a:stretch>
            <a:fillRect/>
          </a:stretch>
        </p:blipFill>
        <p:spPr>
          <a:xfrm>
            <a:off x="820812" y="4458891"/>
            <a:ext cx="1954211" cy="1483903"/>
          </a:xfrm>
          <a:prstGeom prst="rect">
            <a:avLst/>
          </a:prstGeom>
        </p:spPr>
      </p:pic>
      <p:pic>
        <p:nvPicPr>
          <p:cNvPr id="4" name="Picture 3">
            <a:extLst>
              <a:ext uri="{FF2B5EF4-FFF2-40B4-BE49-F238E27FC236}">
                <a16:creationId xmlns:a16="http://schemas.microsoft.com/office/drawing/2014/main" id="{4296C0ED-6042-421A-01CC-774D0BB3E48B}"/>
              </a:ext>
            </a:extLst>
          </p:cNvPr>
          <p:cNvPicPr>
            <a:picLocks noChangeAspect="1"/>
          </p:cNvPicPr>
          <p:nvPr/>
        </p:nvPicPr>
        <p:blipFill rotWithShape="1">
          <a:blip r:embed="rId4"/>
          <a:srcRect t="10816" b="13739"/>
          <a:stretch/>
        </p:blipFill>
        <p:spPr>
          <a:xfrm>
            <a:off x="2962795" y="4458891"/>
            <a:ext cx="1966869" cy="1483903"/>
          </a:xfrm>
          <a:prstGeom prst="rect">
            <a:avLst/>
          </a:prstGeom>
        </p:spPr>
      </p:pic>
      <p:sp>
        <p:nvSpPr>
          <p:cNvPr id="5" name="Rectangle 4">
            <a:extLst>
              <a:ext uri="{FF2B5EF4-FFF2-40B4-BE49-F238E27FC236}">
                <a16:creationId xmlns:a16="http://schemas.microsoft.com/office/drawing/2014/main" id="{A3551D81-BE91-4281-D604-7006BCDCF6AD}"/>
              </a:ext>
            </a:extLst>
          </p:cNvPr>
          <p:cNvSpPr>
            <a:spLocks noChangeArrowheads="1"/>
          </p:cNvSpPr>
          <p:nvPr/>
        </p:nvSpPr>
        <p:spPr bwMode="auto">
          <a:xfrm>
            <a:off x="984982" y="1843798"/>
            <a:ext cx="102220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3200" b="0" i="0">
                <a:solidFill>
                  <a:srgbClr val="333132"/>
                </a:solidFill>
                <a:effectLst/>
                <a:latin typeface="Calibri" panose="020F0502020204030204" pitchFamily="34" charset="0"/>
                <a:cs typeface="Calibri" panose="020F0502020204030204" pitchFamily="34" charset="0"/>
              </a:rPr>
              <a:t>The application of novel technologies and community science in the future of diet-related disease prevention </a:t>
            </a:r>
            <a:endParaRPr kumimoji="0" lang="en-GB" altLang="en-US" sz="32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2376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565630C-B6D5-4A71-B72D-A6ED48958D51}"/>
              </a:ext>
            </a:extLst>
          </p:cNvPr>
          <p:cNvPicPr>
            <a:picLocks noChangeAspect="1" noChangeArrowheads="1"/>
          </p:cNvPicPr>
          <p:nvPr/>
        </p:nvPicPr>
        <p:blipFill rotWithShape="1">
          <a:blip r:embed="rId3">
            <a:alphaModFix amt="49000"/>
          </a:blip>
          <a:srcRect t="9475" b="9475"/>
          <a:stretch/>
        </p:blipFill>
        <p:spPr bwMode="auto">
          <a:xfrm>
            <a:off x="0" y="827"/>
            <a:ext cx="12192000" cy="6857173"/>
          </a:xfrm>
          <a:prstGeom prst="rect">
            <a:avLst/>
          </a:prstGeom>
          <a:solidFill>
            <a:schemeClr val="tx1"/>
          </a:solidFill>
        </p:spPr>
      </p:pic>
      <p:sp>
        <p:nvSpPr>
          <p:cNvPr id="7" name="Title 12">
            <a:extLst>
              <a:ext uri="{FF2B5EF4-FFF2-40B4-BE49-F238E27FC236}">
                <a16:creationId xmlns:a16="http://schemas.microsoft.com/office/drawing/2014/main" id="{7F0B5E4F-869F-689C-AFE4-FE670E5D2560}"/>
              </a:ext>
            </a:extLst>
          </p:cNvPr>
          <p:cNvSpPr txBox="1">
            <a:spLocks/>
          </p:cNvSpPr>
          <p:nvPr/>
        </p:nvSpPr>
        <p:spPr>
          <a:xfrm>
            <a:off x="0" y="3054360"/>
            <a:ext cx="2925371"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i="0" u="none" strike="noStrike" kern="1200" cap="none" spc="0" normalizeH="0" baseline="0" noProof="0">
                <a:ln>
                  <a:noFill/>
                </a:ln>
                <a:solidFill>
                  <a:srgbClr val="FFFFFF"/>
                </a:solidFill>
                <a:effectLst/>
                <a:uLnTx/>
                <a:uFillTx/>
                <a:latin typeface=""/>
                <a:ea typeface="+mj-ea"/>
                <a:cs typeface=""/>
              </a:rPr>
              <a:t>Remote clinical testing</a:t>
            </a:r>
          </a:p>
        </p:txBody>
      </p:sp>
      <p:sp>
        <p:nvSpPr>
          <p:cNvPr id="9" name="Title 12">
            <a:extLst>
              <a:ext uri="{FF2B5EF4-FFF2-40B4-BE49-F238E27FC236}">
                <a16:creationId xmlns:a16="http://schemas.microsoft.com/office/drawing/2014/main" id="{CC2DCB76-7B1C-64B0-8B80-1934F799C56B}"/>
              </a:ext>
            </a:extLst>
          </p:cNvPr>
          <p:cNvSpPr txBox="1">
            <a:spLocks/>
          </p:cNvSpPr>
          <p:nvPr/>
        </p:nvSpPr>
        <p:spPr>
          <a:xfrm>
            <a:off x="7890806" y="3024561"/>
            <a:ext cx="1732218"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a:solidFill>
                  <a:srgbClr val="FFFFFF"/>
                </a:solidFill>
                <a:latin typeface=""/>
                <a:cs typeface=""/>
              </a:rPr>
              <a:t>Data Science </a:t>
            </a:r>
            <a:endParaRPr kumimoji="0" lang="en-GB" b="0" i="0" u="none" strike="noStrike" kern="1200" cap="none" spc="0" normalizeH="0" baseline="0" noProof="0">
              <a:ln>
                <a:noFill/>
              </a:ln>
              <a:solidFill>
                <a:srgbClr val="FFFFFF"/>
              </a:solidFill>
              <a:effectLst/>
              <a:uLnTx/>
              <a:uFillTx/>
              <a:latin typeface=""/>
              <a:cs typeface=""/>
            </a:endParaRPr>
          </a:p>
        </p:txBody>
      </p:sp>
      <p:sp>
        <p:nvSpPr>
          <p:cNvPr id="10" name="Plus 32">
            <a:extLst>
              <a:ext uri="{FF2B5EF4-FFF2-40B4-BE49-F238E27FC236}">
                <a16:creationId xmlns:a16="http://schemas.microsoft.com/office/drawing/2014/main" id="{9F2A0DFE-92AA-6B2A-EF70-EDAE75621C0B}"/>
              </a:ext>
            </a:extLst>
          </p:cNvPr>
          <p:cNvSpPr/>
          <p:nvPr/>
        </p:nvSpPr>
        <p:spPr>
          <a:xfrm>
            <a:off x="2664049" y="3001798"/>
            <a:ext cx="776962" cy="77837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Helvetica Neue"/>
              <a:ea typeface="+mn-ea"/>
              <a:cs typeface="Helvetica Neue"/>
            </a:endParaRPr>
          </a:p>
        </p:txBody>
      </p:sp>
      <p:sp>
        <p:nvSpPr>
          <p:cNvPr id="11" name="Title 12">
            <a:extLst>
              <a:ext uri="{FF2B5EF4-FFF2-40B4-BE49-F238E27FC236}">
                <a16:creationId xmlns:a16="http://schemas.microsoft.com/office/drawing/2014/main" id="{91452907-CA65-76AD-F68E-046563676EA2}"/>
              </a:ext>
            </a:extLst>
          </p:cNvPr>
          <p:cNvSpPr txBox="1">
            <a:spLocks/>
          </p:cNvSpPr>
          <p:nvPr/>
        </p:nvSpPr>
        <p:spPr>
          <a:xfrm>
            <a:off x="5452772" y="3018035"/>
            <a:ext cx="2055223"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
                <a:ea typeface="+mj-ea"/>
                <a:cs typeface=""/>
              </a:rPr>
              <a:t>Community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
                <a:ea typeface="+mj-ea"/>
                <a:cs typeface=""/>
              </a:rPr>
              <a:t>science </a:t>
            </a:r>
          </a:p>
        </p:txBody>
      </p:sp>
      <p:sp>
        <p:nvSpPr>
          <p:cNvPr id="12" name="Title 12">
            <a:extLst>
              <a:ext uri="{FF2B5EF4-FFF2-40B4-BE49-F238E27FC236}">
                <a16:creationId xmlns:a16="http://schemas.microsoft.com/office/drawing/2014/main" id="{3CB38FC6-EC94-7F13-0B57-A9FF6AD42F9F}"/>
              </a:ext>
            </a:extLst>
          </p:cNvPr>
          <p:cNvSpPr txBox="1">
            <a:spLocks/>
          </p:cNvSpPr>
          <p:nvPr/>
        </p:nvSpPr>
        <p:spPr>
          <a:xfrm>
            <a:off x="3188481" y="3055886"/>
            <a:ext cx="2055223"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
                <a:ea typeface="+mj-ea"/>
                <a:cs typeface=""/>
              </a:rPr>
              <a:t>Digital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
                <a:ea typeface="+mj-ea"/>
                <a:cs typeface=""/>
              </a:rPr>
              <a:t>tools</a:t>
            </a:r>
          </a:p>
        </p:txBody>
      </p:sp>
      <p:sp>
        <p:nvSpPr>
          <p:cNvPr id="13" name="Plus 32">
            <a:extLst>
              <a:ext uri="{FF2B5EF4-FFF2-40B4-BE49-F238E27FC236}">
                <a16:creationId xmlns:a16="http://schemas.microsoft.com/office/drawing/2014/main" id="{F4592875-0147-DA9B-1033-9A762D00EC08}"/>
              </a:ext>
            </a:extLst>
          </p:cNvPr>
          <p:cNvSpPr/>
          <p:nvPr/>
        </p:nvSpPr>
        <p:spPr>
          <a:xfrm>
            <a:off x="4859043" y="3028644"/>
            <a:ext cx="776962" cy="77837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Helvetica Neue"/>
              <a:ea typeface="+mn-ea"/>
              <a:cs typeface="Helvetica Neue"/>
            </a:endParaRPr>
          </a:p>
        </p:txBody>
      </p:sp>
      <p:sp>
        <p:nvSpPr>
          <p:cNvPr id="14" name="Plus 32">
            <a:extLst>
              <a:ext uri="{FF2B5EF4-FFF2-40B4-BE49-F238E27FC236}">
                <a16:creationId xmlns:a16="http://schemas.microsoft.com/office/drawing/2014/main" id="{E921FC76-5288-BF40-0ACF-29151A819C9D}"/>
              </a:ext>
            </a:extLst>
          </p:cNvPr>
          <p:cNvSpPr/>
          <p:nvPr/>
        </p:nvSpPr>
        <p:spPr>
          <a:xfrm>
            <a:off x="7355346" y="2993206"/>
            <a:ext cx="776962" cy="77837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Helvetica Neue"/>
              <a:ea typeface="+mn-ea"/>
              <a:cs typeface="Helvetica Neue"/>
            </a:endParaRPr>
          </a:p>
        </p:txBody>
      </p:sp>
      <p:sp>
        <p:nvSpPr>
          <p:cNvPr id="18" name="Title 12">
            <a:extLst>
              <a:ext uri="{FF2B5EF4-FFF2-40B4-BE49-F238E27FC236}">
                <a16:creationId xmlns:a16="http://schemas.microsoft.com/office/drawing/2014/main" id="{D3B90957-9136-2D6A-9E0A-470776F136A0}"/>
              </a:ext>
            </a:extLst>
          </p:cNvPr>
          <p:cNvSpPr txBox="1">
            <a:spLocks/>
          </p:cNvSpPr>
          <p:nvPr/>
        </p:nvSpPr>
        <p:spPr>
          <a:xfrm>
            <a:off x="10240130" y="3092754"/>
            <a:ext cx="1732218"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a:solidFill>
                  <a:srgbClr val="FFFFFF"/>
                </a:solidFill>
                <a:latin typeface=""/>
                <a:cs typeface=""/>
              </a:rPr>
              <a:t>Traditional Science </a:t>
            </a:r>
            <a:endParaRPr kumimoji="0" lang="en-GB" b="0" i="0" u="none" strike="noStrike" kern="1200" cap="none" spc="0" normalizeH="0" baseline="0" noProof="0">
              <a:ln>
                <a:noFill/>
              </a:ln>
              <a:solidFill>
                <a:srgbClr val="FFFFFF"/>
              </a:solidFill>
              <a:effectLst/>
              <a:uLnTx/>
              <a:uFillTx/>
              <a:latin typeface=""/>
              <a:cs typeface=""/>
            </a:endParaRPr>
          </a:p>
        </p:txBody>
      </p:sp>
      <p:sp>
        <p:nvSpPr>
          <p:cNvPr id="19" name="Plus 32">
            <a:extLst>
              <a:ext uri="{FF2B5EF4-FFF2-40B4-BE49-F238E27FC236}">
                <a16:creationId xmlns:a16="http://schemas.microsoft.com/office/drawing/2014/main" id="{33784698-D7C8-46F5-0E90-ADF0A754C284}"/>
              </a:ext>
            </a:extLst>
          </p:cNvPr>
          <p:cNvSpPr/>
          <p:nvPr/>
        </p:nvSpPr>
        <p:spPr>
          <a:xfrm>
            <a:off x="9463168" y="2937328"/>
            <a:ext cx="776962" cy="77837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Helvetica Neue"/>
              <a:ea typeface="+mn-ea"/>
              <a:cs typeface="Helvetica Neue"/>
            </a:endParaRPr>
          </a:p>
        </p:txBody>
      </p:sp>
      <p:sp>
        <p:nvSpPr>
          <p:cNvPr id="5" name="Title 6">
            <a:extLst>
              <a:ext uri="{FF2B5EF4-FFF2-40B4-BE49-F238E27FC236}">
                <a16:creationId xmlns:a16="http://schemas.microsoft.com/office/drawing/2014/main" id="{61FA3D4A-FC89-1E6E-ADDD-5C848A0EE62A}"/>
              </a:ext>
            </a:extLst>
          </p:cNvPr>
          <p:cNvSpPr txBox="1">
            <a:spLocks/>
          </p:cNvSpPr>
          <p:nvPr/>
        </p:nvSpPr>
        <p:spPr>
          <a:xfrm>
            <a:off x="3745872" y="1270097"/>
            <a:ext cx="7218948" cy="751624"/>
          </a:xfrm>
          <a:prstGeom prst="rect">
            <a:avLst/>
          </a:prstGeom>
        </p:spPr>
        <p:txBody>
          <a:bodyPr/>
          <a:lstStyle>
            <a:lvl1pPr algn="l" defTabSz="914400" rtl="0" eaLnBrk="1" latinLnBrk="0" hangingPunct="1">
              <a:lnSpc>
                <a:spcPct val="90000"/>
              </a:lnSpc>
              <a:spcBef>
                <a:spcPct val="0"/>
              </a:spcBef>
              <a:buNone/>
              <a:defRPr sz="2400" kern="1200">
                <a:solidFill>
                  <a:srgbClr val="424242"/>
                </a:solidFill>
                <a:latin typeface="Helvetica"/>
                <a:ea typeface="+mj-ea"/>
                <a:cs typeface="Helvetica"/>
              </a:defRPr>
            </a:lvl1pPr>
          </a:lstStyle>
          <a:p>
            <a:r>
              <a:rPr lang="en-US" sz="3600">
                <a:solidFill>
                  <a:schemeClr val="bg1"/>
                </a:solidFill>
              </a:rPr>
              <a:t>New era in health….. </a:t>
            </a:r>
          </a:p>
        </p:txBody>
      </p:sp>
    </p:spTree>
    <p:extLst>
      <p:ext uri="{BB962C8B-B14F-4D97-AF65-F5344CB8AC3E}">
        <p14:creationId xmlns:p14="http://schemas.microsoft.com/office/powerpoint/2010/main" val="169644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p:bldP spid="12" grpId="0"/>
      <p:bldP spid="13" grpId="0" animBg="1"/>
      <p:bldP spid="14" grpId="0" animBg="1"/>
      <p:bldP spid="18"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565630C-B6D5-4A71-B72D-A6ED48958D51}"/>
              </a:ext>
            </a:extLst>
          </p:cNvPr>
          <p:cNvPicPr>
            <a:picLocks noChangeAspect="1" noChangeArrowheads="1"/>
          </p:cNvPicPr>
          <p:nvPr/>
        </p:nvPicPr>
        <p:blipFill rotWithShape="1">
          <a:blip r:embed="rId3">
            <a:alphaModFix amt="49000"/>
          </a:blip>
          <a:srcRect t="9475" b="9475"/>
          <a:stretch/>
        </p:blipFill>
        <p:spPr bwMode="auto">
          <a:xfrm>
            <a:off x="0" y="827"/>
            <a:ext cx="12192000" cy="6857173"/>
          </a:xfrm>
          <a:prstGeom prst="rect">
            <a:avLst/>
          </a:prstGeom>
          <a:solidFill>
            <a:schemeClr val="tx1"/>
          </a:solidFill>
        </p:spPr>
      </p:pic>
      <p:sp>
        <p:nvSpPr>
          <p:cNvPr id="6" name="The world’s largest nutritional science programme to measure our responses to food">
            <a:extLst>
              <a:ext uri="{FF2B5EF4-FFF2-40B4-BE49-F238E27FC236}">
                <a16:creationId xmlns:a16="http://schemas.microsoft.com/office/drawing/2014/main" id="{76740A52-B4BC-4901-A9DE-6C10CFCF5366}"/>
              </a:ext>
            </a:extLst>
          </p:cNvPr>
          <p:cNvSpPr txBox="1">
            <a:spLocks/>
          </p:cNvSpPr>
          <p:nvPr/>
        </p:nvSpPr>
        <p:spPr>
          <a:xfrm>
            <a:off x="225912" y="1664072"/>
            <a:ext cx="11360074" cy="18859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1pPr>
            <a:lvl2pPr marL="0" marR="0" indent="2286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2pPr>
            <a:lvl3pPr marL="0" marR="0" indent="4572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3pPr>
            <a:lvl4pPr marL="0" marR="0" indent="6858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4pPr>
            <a:lvl5pPr marL="0" marR="0" indent="9144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5pPr>
            <a:lvl6pPr marL="0" marR="0" indent="11430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6pPr>
            <a:lvl7pPr marL="0" marR="0" indent="13716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7pPr>
            <a:lvl8pPr marL="0" marR="0" indent="16002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8pPr>
            <a:lvl9pPr marL="0" marR="0" indent="18288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9pPr>
          </a:lstStyle>
          <a:p>
            <a:pPr defTabSz="410756">
              <a:lnSpc>
                <a:spcPct val="130000"/>
              </a:lnSpc>
              <a:defRPr sz="6400">
                <a:latin typeface="Sofia Pro Regular"/>
                <a:ea typeface="Sofia Pro Regular"/>
                <a:cs typeface="Sofia Pro Regular"/>
                <a:sym typeface="Sofia Pro Regular"/>
              </a:defRPr>
            </a:pPr>
            <a:r>
              <a:rPr lang="en-GB" sz="3200" kern="0">
                <a:solidFill>
                  <a:srgbClr val="FFFFFF"/>
                </a:solidFill>
                <a:latin typeface="Calibri" panose="020F0502020204030204" pitchFamily="34" charset="0"/>
                <a:ea typeface="Sofia Pro Regular"/>
                <a:cs typeface="Calibri" panose="020F0502020204030204" pitchFamily="34" charset="0"/>
                <a:sym typeface="Sofia Pro Regular"/>
              </a:rPr>
              <a:t>What is possible with….</a:t>
            </a:r>
          </a:p>
          <a:p>
            <a:pPr defTabSz="410756">
              <a:lnSpc>
                <a:spcPct val="130000"/>
              </a:lnSpc>
              <a:defRPr sz="6400">
                <a:latin typeface="Sofia Pro Regular"/>
                <a:ea typeface="Sofia Pro Regular"/>
                <a:cs typeface="Sofia Pro Regular"/>
                <a:sym typeface="Sofia Pro Regular"/>
              </a:defRPr>
            </a:pPr>
            <a:r>
              <a:rPr lang="en-GB" sz="3200" kern="0">
                <a:solidFill>
                  <a:srgbClr val="FFFFFF"/>
                </a:solidFill>
                <a:latin typeface="Calibri" panose="020F0502020204030204" pitchFamily="34" charset="0"/>
                <a:ea typeface="Sofia Pro Regular"/>
                <a:cs typeface="Calibri" panose="020F0502020204030204" pitchFamily="34" charset="0"/>
                <a:sym typeface="Sofia Pro Regular"/>
              </a:rPr>
              <a:t> </a:t>
            </a:r>
          </a:p>
          <a:p>
            <a:pPr defTabSz="410756">
              <a:lnSpc>
                <a:spcPct val="130000"/>
              </a:lnSpc>
              <a:defRPr sz="6400">
                <a:latin typeface="Sofia Pro Regular"/>
                <a:ea typeface="Sofia Pro Regular"/>
                <a:cs typeface="Sofia Pro Regular"/>
                <a:sym typeface="Sofia Pro Regular"/>
              </a:defRPr>
            </a:pPr>
            <a:r>
              <a:rPr lang="en-GB" sz="3200" kern="0">
                <a:solidFill>
                  <a:srgbClr val="FFFFFF"/>
                </a:solidFill>
                <a:latin typeface="Calibri" panose="020F0502020204030204" pitchFamily="34" charset="0"/>
                <a:ea typeface="Sofia Pro Regular"/>
                <a:cs typeface="Calibri" panose="020F0502020204030204" pitchFamily="34" charset="0"/>
                <a:sym typeface="Sofia Pro Regular"/>
              </a:rPr>
              <a:t>Digital Devices         Community Science         Data Science </a:t>
            </a:r>
          </a:p>
        </p:txBody>
      </p:sp>
      <p:sp>
        <p:nvSpPr>
          <p:cNvPr id="4" name="Rectangle: Rounded Corners 3">
            <a:extLst>
              <a:ext uri="{FF2B5EF4-FFF2-40B4-BE49-F238E27FC236}">
                <a16:creationId xmlns:a16="http://schemas.microsoft.com/office/drawing/2014/main" id="{5920389E-5EBF-2752-3BDF-C7AB35F63503}"/>
              </a:ext>
            </a:extLst>
          </p:cNvPr>
          <p:cNvSpPr/>
          <p:nvPr/>
        </p:nvSpPr>
        <p:spPr>
          <a:xfrm>
            <a:off x="4206241" y="4404682"/>
            <a:ext cx="4034118" cy="1149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162;p12">
            <a:extLst>
              <a:ext uri="{FF2B5EF4-FFF2-40B4-BE49-F238E27FC236}">
                <a16:creationId xmlns:a16="http://schemas.microsoft.com/office/drawing/2014/main" id="{3B0647CA-0120-967A-87A2-63D049E28695}"/>
              </a:ext>
            </a:extLst>
          </p:cNvPr>
          <p:cNvSpPr/>
          <p:nvPr/>
        </p:nvSpPr>
        <p:spPr>
          <a:xfrm>
            <a:off x="4489332" y="4636546"/>
            <a:ext cx="3439054" cy="76970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defTabSz="609615">
              <a:buClr>
                <a:srgbClr val="000000"/>
              </a:buClr>
            </a:pPr>
            <a:endParaRPr sz="1200" kern="0">
              <a:solidFill>
                <a:srgbClr val="000000"/>
              </a:solidFill>
              <a:latin typeface="Calibri"/>
              <a:ea typeface="Calibri"/>
              <a:cs typeface="Calibri"/>
              <a:sym typeface="Calibri"/>
            </a:endParaRPr>
          </a:p>
        </p:txBody>
      </p:sp>
      <p:sp>
        <p:nvSpPr>
          <p:cNvPr id="3" name="Plus 32">
            <a:extLst>
              <a:ext uri="{FF2B5EF4-FFF2-40B4-BE49-F238E27FC236}">
                <a16:creationId xmlns:a16="http://schemas.microsoft.com/office/drawing/2014/main" id="{E1F4C641-DC0C-EF1B-ED26-C60D62ACD548}"/>
              </a:ext>
            </a:extLst>
          </p:cNvPr>
          <p:cNvSpPr/>
          <p:nvPr/>
        </p:nvSpPr>
        <p:spPr>
          <a:xfrm>
            <a:off x="7823457" y="2947595"/>
            <a:ext cx="600663" cy="64052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Neue"/>
              <a:ea typeface="+mn-ea"/>
              <a:cs typeface="Helvetica Neue"/>
            </a:endParaRPr>
          </a:p>
        </p:txBody>
      </p:sp>
      <p:sp>
        <p:nvSpPr>
          <p:cNvPr id="7" name="Plus 32">
            <a:extLst>
              <a:ext uri="{FF2B5EF4-FFF2-40B4-BE49-F238E27FC236}">
                <a16:creationId xmlns:a16="http://schemas.microsoft.com/office/drawing/2014/main" id="{6DC816C0-F99C-DC89-07C1-4DF459E052D5}"/>
              </a:ext>
            </a:extLst>
          </p:cNvPr>
          <p:cNvSpPr/>
          <p:nvPr/>
        </p:nvSpPr>
        <p:spPr>
          <a:xfrm>
            <a:off x="3724353" y="2947595"/>
            <a:ext cx="600663" cy="64052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Neue"/>
              <a:ea typeface="+mn-ea"/>
              <a:cs typeface="Helvetica Neue"/>
            </a:endParaRPr>
          </a:p>
        </p:txBody>
      </p:sp>
    </p:spTree>
    <p:extLst>
      <p:ext uri="{BB962C8B-B14F-4D97-AF65-F5344CB8AC3E}">
        <p14:creationId xmlns:p14="http://schemas.microsoft.com/office/powerpoint/2010/main" val="79885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143AECAC-B60A-5148-87E4-25BB1528FEF5}"/>
              </a:ext>
            </a:extLst>
          </p:cNvPr>
          <p:cNvSpPr/>
          <p:nvPr/>
        </p:nvSpPr>
        <p:spPr>
          <a:xfrm>
            <a:off x="191068" y="928049"/>
            <a:ext cx="5340573" cy="5726761"/>
          </a:xfrm>
          <a:prstGeom prst="roundRect">
            <a:avLst>
              <a:gd name="adj" fmla="val 8448"/>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400" kern="0">
              <a:solidFill>
                <a:srgbClr val="424242"/>
              </a:solidFill>
              <a:latin typeface="Helvetica"/>
              <a:cs typeface="Helvetica"/>
              <a:sym typeface="Arial"/>
            </a:endParaRPr>
          </a:p>
        </p:txBody>
      </p:sp>
      <p:sp>
        <p:nvSpPr>
          <p:cNvPr id="15" name="Rounded Rectangle 14">
            <a:extLst>
              <a:ext uri="{FF2B5EF4-FFF2-40B4-BE49-F238E27FC236}">
                <a16:creationId xmlns:a16="http://schemas.microsoft.com/office/drawing/2014/main" id="{143AECAC-B60A-5148-87E4-25BB1528FEF5}"/>
              </a:ext>
            </a:extLst>
          </p:cNvPr>
          <p:cNvSpPr/>
          <p:nvPr/>
        </p:nvSpPr>
        <p:spPr>
          <a:xfrm>
            <a:off x="5743138" y="928048"/>
            <a:ext cx="6113899" cy="5807285"/>
          </a:xfrm>
          <a:prstGeom prst="roundRect">
            <a:avLst>
              <a:gd name="adj" fmla="val 8448"/>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400" kern="0">
              <a:solidFill>
                <a:srgbClr val="424242"/>
              </a:solidFill>
              <a:latin typeface="Helvetica"/>
              <a:cs typeface="Helvetica"/>
              <a:sym typeface="Arial"/>
            </a:endParaRPr>
          </a:p>
        </p:txBody>
      </p:sp>
      <p:pic>
        <p:nvPicPr>
          <p:cNvPr id="4098" name="Picture 2" descr="Science | AAAS">
            <a:extLst>
              <a:ext uri="{FF2B5EF4-FFF2-40B4-BE49-F238E27FC236}">
                <a16:creationId xmlns:a16="http://schemas.microsoft.com/office/drawing/2014/main" id="{7A0D11D7-1249-480E-ACEE-7579E8D3F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462" y="6070545"/>
            <a:ext cx="860541" cy="481903"/>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44BC727-1BE6-4B6C-976C-BEB07402A04A}"/>
              </a:ext>
            </a:extLst>
          </p:cNvPr>
          <p:cNvPicPr>
            <a:picLocks noChangeAspect="1"/>
          </p:cNvPicPr>
          <p:nvPr/>
        </p:nvPicPr>
        <p:blipFill>
          <a:blip r:embed="rId4"/>
          <a:stretch>
            <a:fillRect/>
          </a:stretch>
        </p:blipFill>
        <p:spPr>
          <a:xfrm>
            <a:off x="6860914" y="6070545"/>
            <a:ext cx="1452008" cy="481903"/>
          </a:xfrm>
          <a:prstGeom prst="rect">
            <a:avLst/>
          </a:prstGeom>
        </p:spPr>
      </p:pic>
      <p:sp>
        <p:nvSpPr>
          <p:cNvPr id="18" name="object 2">
            <a:extLst>
              <a:ext uri="{FF2B5EF4-FFF2-40B4-BE49-F238E27FC236}">
                <a16:creationId xmlns:a16="http://schemas.microsoft.com/office/drawing/2014/main" id="{C7A9AA46-7FA3-4388-A958-198F19632669}"/>
              </a:ext>
            </a:extLst>
          </p:cNvPr>
          <p:cNvSpPr/>
          <p:nvPr/>
        </p:nvSpPr>
        <p:spPr>
          <a:xfrm>
            <a:off x="10196036" y="122667"/>
            <a:ext cx="1729819" cy="1519460"/>
          </a:xfrm>
          <a:prstGeom prst="rect">
            <a:avLst/>
          </a:prstGeom>
          <a:blipFill>
            <a:blip r:embed="rId5" cstate="print"/>
            <a:stretch>
              <a:fillRect/>
            </a:stretch>
          </a:blipFill>
        </p:spPr>
        <p:txBody>
          <a:bodyPr wrap="square" lIns="0" tIns="0" rIns="0" bIns="0" rtlCol="0"/>
          <a:lstStyle/>
          <a:p>
            <a:pPr defTabSz="609615">
              <a:buClr>
                <a:srgbClr val="000000"/>
              </a:buClr>
            </a:pPr>
            <a:endParaRPr sz="1200" ker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Arial"/>
              <a:sym typeface="Arial"/>
            </a:endParaRPr>
          </a:p>
        </p:txBody>
      </p:sp>
      <p:sp>
        <p:nvSpPr>
          <p:cNvPr id="20" name="Google Shape;162;p12">
            <a:extLst>
              <a:ext uri="{FF2B5EF4-FFF2-40B4-BE49-F238E27FC236}">
                <a16:creationId xmlns:a16="http://schemas.microsoft.com/office/drawing/2014/main" id="{927785C2-D029-4F63-BEAD-8577027E1FDD}"/>
              </a:ext>
            </a:extLst>
          </p:cNvPr>
          <p:cNvSpPr/>
          <p:nvPr/>
        </p:nvSpPr>
        <p:spPr>
          <a:xfrm>
            <a:off x="571732" y="1193342"/>
            <a:ext cx="3270249" cy="660399"/>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defTabSz="609615">
              <a:buClr>
                <a:srgbClr val="000000"/>
              </a:buClr>
            </a:pPr>
            <a:endParaRPr sz="1200" kern="0">
              <a:solidFill>
                <a:srgbClr val="000000"/>
              </a:solidFill>
              <a:latin typeface="Calibri"/>
              <a:ea typeface="Calibri"/>
              <a:cs typeface="Calibri"/>
              <a:sym typeface="Calibri"/>
            </a:endParaRPr>
          </a:p>
        </p:txBody>
      </p:sp>
      <p:sp>
        <p:nvSpPr>
          <p:cNvPr id="23" name="Google Shape;2108;g9931b203ca_7_104">
            <a:extLst>
              <a:ext uri="{FF2B5EF4-FFF2-40B4-BE49-F238E27FC236}">
                <a16:creationId xmlns:a16="http://schemas.microsoft.com/office/drawing/2014/main" id="{DC868EC6-18BF-4529-831E-EF367145AA59}"/>
              </a:ext>
            </a:extLst>
          </p:cNvPr>
          <p:cNvSpPr txBox="1"/>
          <p:nvPr/>
        </p:nvSpPr>
        <p:spPr>
          <a:xfrm>
            <a:off x="372145" y="2398938"/>
            <a:ext cx="4995235" cy="2134279"/>
          </a:xfrm>
          <a:prstGeom prst="rect">
            <a:avLst/>
          </a:prstGeom>
          <a:noFill/>
          <a:ln>
            <a:noFill/>
          </a:ln>
        </p:spPr>
        <p:txBody>
          <a:bodyPr spcFirstLastPara="1" wrap="square" lIns="0" tIns="8867" rIns="0" bIns="0" anchor="t" anchorCtr="0">
            <a:noAutofit/>
          </a:bodyPr>
          <a:lstStyle/>
          <a:p>
            <a:pPr defTabSz="1219170">
              <a:lnSpc>
                <a:spcPct val="115000"/>
              </a:lnSpc>
              <a:spcBef>
                <a:spcPts val="300"/>
              </a:spcBef>
              <a:buClr>
                <a:srgbClr val="3F4345"/>
              </a:buClr>
              <a:buSzPts val="1200"/>
            </a:pPr>
            <a:r>
              <a:rPr lang="en-US" sz="1600" b="1" u="sng" kern="0">
                <a:solidFill>
                  <a:srgbClr val="3F4345"/>
                </a:solidFill>
                <a:latin typeface="Helvetica Neue"/>
                <a:ea typeface="Helvetica Neue"/>
                <a:cs typeface="Helvetica Neue"/>
                <a:sym typeface="Helvetica Neue"/>
              </a:rPr>
              <a:t>&gt;5.3 million community scientists improved health </a:t>
            </a:r>
            <a:endParaRPr sz="1600" b="1" u="sng" kern="0">
              <a:solidFill>
                <a:srgbClr val="3F4345"/>
              </a:solidFill>
              <a:latin typeface="Helvetica Neue"/>
              <a:ea typeface="Helvetica Neue"/>
              <a:cs typeface="Helvetica Neue"/>
              <a:sym typeface="Helvetica Neue"/>
            </a:endParaRPr>
          </a:p>
          <a:p>
            <a:pPr defTabSz="1219170">
              <a:lnSpc>
                <a:spcPct val="115000"/>
              </a:lnSpc>
              <a:spcBef>
                <a:spcPts val="300"/>
              </a:spcBef>
              <a:buClr>
                <a:srgbClr val="3F4345"/>
              </a:buClr>
              <a:buSzPts val="1200"/>
            </a:pPr>
            <a:r>
              <a:rPr lang="en-US" sz="1600" kern="0">
                <a:solidFill>
                  <a:srgbClr val="3F4345"/>
                </a:solidFill>
                <a:latin typeface="Helvetica Neue"/>
                <a:ea typeface="Helvetica Neue"/>
                <a:cs typeface="Helvetica Neue"/>
                <a:sym typeface="Helvetica Neue"/>
              </a:rPr>
              <a:t>Predicts "Symptomatic COVID" via algorithm using specific clusters of  symptoms</a:t>
            </a:r>
          </a:p>
          <a:p>
            <a:pPr defTabSz="1219170">
              <a:lnSpc>
                <a:spcPct val="115000"/>
              </a:lnSpc>
              <a:spcBef>
                <a:spcPts val="300"/>
              </a:spcBef>
              <a:buClr>
                <a:srgbClr val="3F4345"/>
              </a:buClr>
              <a:buSzPts val="1200"/>
            </a:pPr>
            <a:r>
              <a:rPr lang="en-US" sz="1600" kern="0">
                <a:solidFill>
                  <a:srgbClr val="3F4345"/>
                </a:solidFill>
                <a:latin typeface="Helvetica Neue"/>
                <a:ea typeface="Helvetica Neue"/>
                <a:cs typeface="Helvetica Neue"/>
                <a:sym typeface="Helvetica Neue"/>
              </a:rPr>
              <a:t>          Changed WHO definition of symptoms </a:t>
            </a:r>
          </a:p>
          <a:p>
            <a:pPr defTabSz="1219170">
              <a:lnSpc>
                <a:spcPct val="115000"/>
              </a:lnSpc>
              <a:spcBef>
                <a:spcPts val="300"/>
              </a:spcBef>
              <a:buClr>
                <a:srgbClr val="3F4345"/>
              </a:buClr>
              <a:buSzPts val="1200"/>
            </a:pPr>
            <a:r>
              <a:rPr lang="en-US" sz="1600" kern="0">
                <a:solidFill>
                  <a:srgbClr val="3F4345"/>
                </a:solidFill>
                <a:latin typeface="Helvetica Neue"/>
                <a:ea typeface="Helvetica Neue"/>
                <a:cs typeface="Helvetica Neue"/>
                <a:sym typeface="Helvetica Neue"/>
              </a:rPr>
              <a:t>          Change in government guidance</a:t>
            </a:r>
          </a:p>
          <a:p>
            <a:pPr marR="220122" defTabSz="1219170">
              <a:lnSpc>
                <a:spcPct val="115000"/>
              </a:lnSpc>
              <a:spcBef>
                <a:spcPts val="300"/>
              </a:spcBef>
              <a:buClr>
                <a:srgbClr val="3F4345"/>
              </a:buClr>
              <a:buSzPts val="1200"/>
            </a:pPr>
            <a:endParaRPr lang="en-US" sz="1600" kern="0">
              <a:solidFill>
                <a:srgbClr val="3F4345"/>
              </a:solidFill>
              <a:latin typeface="Helvetica Neue"/>
              <a:ea typeface="Helvetica Neue"/>
              <a:cs typeface="Helvetica Neue"/>
              <a:sym typeface="Helvetica Neue"/>
            </a:endParaRPr>
          </a:p>
        </p:txBody>
      </p:sp>
      <p:pic>
        <p:nvPicPr>
          <p:cNvPr id="24" name="Picture 23" descr="A picture containing chart&#10;&#10;Description automatically generated">
            <a:extLst>
              <a:ext uri="{FF2B5EF4-FFF2-40B4-BE49-F238E27FC236}">
                <a16:creationId xmlns:a16="http://schemas.microsoft.com/office/drawing/2014/main" id="{01EB0046-7B62-4883-88DE-ACEF2B9645A5}"/>
              </a:ext>
            </a:extLst>
          </p:cNvPr>
          <p:cNvPicPr>
            <a:picLocks noChangeAspect="1"/>
          </p:cNvPicPr>
          <p:nvPr/>
        </p:nvPicPr>
        <p:blipFill>
          <a:blip r:embed="rId7"/>
          <a:stretch>
            <a:fillRect/>
          </a:stretch>
        </p:blipFill>
        <p:spPr>
          <a:xfrm>
            <a:off x="5743138" y="1756808"/>
            <a:ext cx="6104089" cy="3787093"/>
          </a:xfrm>
          <a:prstGeom prst="rect">
            <a:avLst/>
          </a:prstGeom>
        </p:spPr>
      </p:pic>
      <p:sp>
        <p:nvSpPr>
          <p:cNvPr id="4" name="TextBox 3">
            <a:extLst>
              <a:ext uri="{FF2B5EF4-FFF2-40B4-BE49-F238E27FC236}">
                <a16:creationId xmlns:a16="http://schemas.microsoft.com/office/drawing/2014/main" id="{E66F64DD-BBD6-493B-AF86-B83410CB8601}"/>
              </a:ext>
            </a:extLst>
          </p:cNvPr>
          <p:cNvSpPr txBox="1"/>
          <p:nvPr/>
        </p:nvSpPr>
        <p:spPr>
          <a:xfrm>
            <a:off x="266145" y="4378482"/>
            <a:ext cx="5396668" cy="2443746"/>
          </a:xfrm>
          <a:prstGeom prst="rect">
            <a:avLst/>
          </a:prstGeom>
          <a:noFill/>
        </p:spPr>
        <p:txBody>
          <a:bodyPr wrap="square" rtlCol="0">
            <a:spAutoFit/>
          </a:bodyPr>
          <a:lstStyle/>
          <a:p>
            <a:pPr marR="220122" defTabSz="1219170">
              <a:lnSpc>
                <a:spcPct val="115000"/>
              </a:lnSpc>
              <a:spcBef>
                <a:spcPts val="300"/>
              </a:spcBef>
              <a:buClr>
                <a:srgbClr val="3F4345"/>
              </a:buClr>
              <a:buSzPts val="1200"/>
            </a:pPr>
            <a:r>
              <a:rPr lang="en-US" sz="1600" b="1" u="sng" kern="0">
                <a:solidFill>
                  <a:srgbClr val="3F4345"/>
                </a:solidFill>
                <a:latin typeface="Helvetica Neue"/>
                <a:ea typeface="Helvetica Neue"/>
                <a:cs typeface="Helvetica Neue"/>
                <a:sym typeface="Helvetica Neue"/>
              </a:rPr>
              <a:t>Generated a goldmine of data on:</a:t>
            </a:r>
          </a:p>
          <a:p>
            <a:pPr marL="359991" marR="220122" lvl="1" indent="-143996" defTabSz="1219170">
              <a:lnSpc>
                <a:spcPct val="115000"/>
              </a:lnSpc>
              <a:spcBef>
                <a:spcPts val="300"/>
              </a:spcBef>
              <a:buClr>
                <a:srgbClr val="3F4345"/>
              </a:buClr>
              <a:buSzPts val="1200"/>
              <a:buFont typeface="Arial"/>
              <a:buChar char="•"/>
            </a:pPr>
            <a:r>
              <a:rPr lang="en-US" sz="1600" kern="0">
                <a:solidFill>
                  <a:srgbClr val="3F4345"/>
                </a:solidFill>
                <a:latin typeface="Helvetica Neue"/>
                <a:ea typeface="Helvetica Neue"/>
                <a:cs typeface="Helvetica Neue"/>
                <a:sym typeface="Helvetica Neue"/>
              </a:rPr>
              <a:t>Symptoms longitudinally</a:t>
            </a:r>
          </a:p>
          <a:p>
            <a:pPr marL="359991" marR="220122" lvl="1" indent="-143996" defTabSz="1219170">
              <a:lnSpc>
                <a:spcPct val="115000"/>
              </a:lnSpc>
              <a:spcBef>
                <a:spcPts val="300"/>
              </a:spcBef>
              <a:buClr>
                <a:srgbClr val="3F4345"/>
              </a:buClr>
              <a:buSzPts val="1200"/>
              <a:buFont typeface="Arial"/>
              <a:buChar char="•"/>
            </a:pPr>
            <a:r>
              <a:rPr lang="en-US" sz="1600" kern="0">
                <a:solidFill>
                  <a:srgbClr val="3F4345"/>
                </a:solidFill>
                <a:latin typeface="Helvetica Neue"/>
                <a:ea typeface="Helvetica Neue"/>
                <a:cs typeface="Helvetica Neue"/>
                <a:sym typeface="Helvetica Neue"/>
              </a:rPr>
              <a:t>Social economics, deprivation,  demographics, ethnicity, co-morbidities, exposures, long covid, vaccines</a:t>
            </a:r>
          </a:p>
          <a:p>
            <a:pPr marL="359991" marR="220122" lvl="1" indent="-143996" defTabSz="1219170">
              <a:lnSpc>
                <a:spcPct val="115000"/>
              </a:lnSpc>
              <a:spcBef>
                <a:spcPts val="300"/>
              </a:spcBef>
              <a:buClr>
                <a:srgbClr val="3F4345"/>
              </a:buClr>
              <a:buSzPts val="1200"/>
              <a:buFont typeface="Arial"/>
              <a:buChar char="•"/>
            </a:pPr>
            <a:r>
              <a:rPr lang="en-US" sz="1600" kern="0">
                <a:solidFill>
                  <a:srgbClr val="3F4345"/>
                </a:solidFill>
                <a:latin typeface="Helvetica Neue"/>
                <a:ea typeface="Helvetica Neue"/>
                <a:cs typeface="Helvetica Neue"/>
                <a:sym typeface="Helvetica Neue"/>
              </a:rPr>
              <a:t>Diet quality, Diet Habits &amp; Lifestyle</a:t>
            </a:r>
          </a:p>
          <a:p>
            <a:pPr marL="287851" marR="220122" indent="-287851" defTabSz="1219170">
              <a:lnSpc>
                <a:spcPct val="115000"/>
              </a:lnSpc>
              <a:spcBef>
                <a:spcPts val="300"/>
              </a:spcBef>
              <a:buClr>
                <a:srgbClr val="3F4345"/>
              </a:buClr>
              <a:buSzPts val="1200"/>
              <a:buFont typeface="Arial"/>
              <a:buChar char="•"/>
            </a:pPr>
            <a:endParaRPr lang="en-US" sz="1600" kern="0">
              <a:solidFill>
                <a:srgbClr val="3F4345"/>
              </a:solidFill>
              <a:latin typeface="Helvetica Neue"/>
              <a:ea typeface="Helvetica Neue"/>
              <a:cs typeface="Helvetica Neue"/>
              <a:sym typeface="Helvetica Neue"/>
            </a:endParaRPr>
          </a:p>
          <a:p>
            <a:pPr defTabSz="1219170">
              <a:buClr>
                <a:srgbClr val="000000"/>
              </a:buClr>
            </a:pPr>
            <a:endParaRPr lang="en-GB" sz="1400" kern="0">
              <a:solidFill>
                <a:srgbClr val="000000"/>
              </a:solidFill>
              <a:latin typeface="Arial"/>
              <a:cs typeface="Arial"/>
              <a:sym typeface="Arial"/>
            </a:endParaRPr>
          </a:p>
        </p:txBody>
      </p:sp>
      <p:sp>
        <p:nvSpPr>
          <p:cNvPr id="2" name="Title 1">
            <a:extLst>
              <a:ext uri="{FF2B5EF4-FFF2-40B4-BE49-F238E27FC236}">
                <a16:creationId xmlns:a16="http://schemas.microsoft.com/office/drawing/2014/main" id="{7272C950-CE5A-A7C6-3A59-2F93E81C0F35}"/>
              </a:ext>
            </a:extLst>
          </p:cNvPr>
          <p:cNvSpPr txBox="1">
            <a:spLocks/>
          </p:cNvSpPr>
          <p:nvPr/>
        </p:nvSpPr>
        <p:spPr>
          <a:xfrm>
            <a:off x="266145" y="258834"/>
            <a:ext cx="9534071" cy="7516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rgbClr val="424242"/>
                </a:solidFill>
                <a:latin typeface="Helvetica"/>
                <a:ea typeface="+mj-ea"/>
                <a:cs typeface="Helvetica"/>
              </a:defRPr>
            </a:lvl1pPr>
          </a:lstStyle>
          <a:p>
            <a:r>
              <a:rPr lang="en-US" sz="2200">
                <a:latin typeface="Calibri" panose="020F0502020204030204" pitchFamily="34" charset="0"/>
                <a:cs typeface="Calibri" panose="020F0502020204030204" pitchFamily="34" charset="0"/>
              </a:rPr>
              <a:t>An App combining biological science and data science; at pace to impact health &amp; policy</a:t>
            </a:r>
            <a:endParaRPr lang="en-GB" sz="22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7143D35-FA5B-8DBC-C298-57BBD3B5F3CD}"/>
              </a:ext>
            </a:extLst>
          </p:cNvPr>
          <p:cNvPicPr>
            <a:picLocks noChangeAspect="1"/>
          </p:cNvPicPr>
          <p:nvPr/>
        </p:nvPicPr>
        <p:blipFill rotWithShape="1">
          <a:blip r:embed="rId8"/>
          <a:srcRect t="22974" b="21595"/>
          <a:stretch/>
        </p:blipFill>
        <p:spPr>
          <a:xfrm>
            <a:off x="8385833" y="6076197"/>
            <a:ext cx="1659304" cy="483623"/>
          </a:xfrm>
          <a:prstGeom prst="rect">
            <a:avLst/>
          </a:prstGeom>
          <a:ln>
            <a:solidFill>
              <a:srgbClr val="7030A0"/>
            </a:solidFill>
          </a:ln>
        </p:spPr>
      </p:pic>
      <p:pic>
        <p:nvPicPr>
          <p:cNvPr id="5" name="Picture 4" descr="Gut Journal (@Gut_BMJ) / Twitter">
            <a:extLst>
              <a:ext uri="{FF2B5EF4-FFF2-40B4-BE49-F238E27FC236}">
                <a16:creationId xmlns:a16="http://schemas.microsoft.com/office/drawing/2014/main" id="{411BD55B-E767-CCE3-32E6-BA7E0C171C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18048" y="6070545"/>
            <a:ext cx="481903" cy="4819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ature Food (@NatureFoodJnl) / Twitter">
            <a:extLst>
              <a:ext uri="{FF2B5EF4-FFF2-40B4-BE49-F238E27FC236}">
                <a16:creationId xmlns:a16="http://schemas.microsoft.com/office/drawing/2014/main" id="{89F63DD3-89B6-3EB1-AAFB-BEBF46937D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72862" y="6052133"/>
            <a:ext cx="500475" cy="5004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60FDFB3-06FF-E30F-E997-39769C5CEE23}"/>
              </a:ext>
            </a:extLst>
          </p:cNvPr>
          <p:cNvCxnSpPr>
            <a:cxnSpLocks/>
          </p:cNvCxnSpPr>
          <p:nvPr/>
        </p:nvCxnSpPr>
        <p:spPr>
          <a:xfrm flipV="1">
            <a:off x="402043" y="3466076"/>
            <a:ext cx="469326" cy="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9DEE144-A8EB-4D54-E342-E1BC20E05A1E}"/>
              </a:ext>
            </a:extLst>
          </p:cNvPr>
          <p:cNvCxnSpPr>
            <a:cxnSpLocks/>
          </p:cNvCxnSpPr>
          <p:nvPr/>
        </p:nvCxnSpPr>
        <p:spPr>
          <a:xfrm flipV="1">
            <a:off x="402043" y="3831690"/>
            <a:ext cx="469326" cy="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92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565630C-B6D5-4A71-B72D-A6ED48958D51}"/>
              </a:ext>
            </a:extLst>
          </p:cNvPr>
          <p:cNvPicPr>
            <a:picLocks noChangeAspect="1" noChangeArrowheads="1"/>
          </p:cNvPicPr>
          <p:nvPr/>
        </p:nvPicPr>
        <p:blipFill rotWithShape="1">
          <a:blip r:embed="rId3">
            <a:alphaModFix amt="49000"/>
          </a:blip>
          <a:srcRect t="9475" b="9475"/>
          <a:stretch/>
        </p:blipFill>
        <p:spPr bwMode="auto">
          <a:xfrm>
            <a:off x="0" y="827"/>
            <a:ext cx="12192000" cy="6857173"/>
          </a:xfrm>
          <a:prstGeom prst="rect">
            <a:avLst/>
          </a:prstGeom>
          <a:solidFill>
            <a:schemeClr val="tx1"/>
          </a:solidFill>
        </p:spPr>
      </p:pic>
      <p:sp>
        <p:nvSpPr>
          <p:cNvPr id="6" name="The world’s largest nutritional science programme to measure our responses to food">
            <a:extLst>
              <a:ext uri="{FF2B5EF4-FFF2-40B4-BE49-F238E27FC236}">
                <a16:creationId xmlns:a16="http://schemas.microsoft.com/office/drawing/2014/main" id="{76740A52-B4BC-4901-A9DE-6C10CFCF5366}"/>
              </a:ext>
            </a:extLst>
          </p:cNvPr>
          <p:cNvSpPr txBox="1">
            <a:spLocks/>
          </p:cNvSpPr>
          <p:nvPr/>
        </p:nvSpPr>
        <p:spPr>
          <a:xfrm>
            <a:off x="543262" y="1717080"/>
            <a:ext cx="11360074" cy="18859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1pPr>
            <a:lvl2pPr marL="0" marR="0" indent="2286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2pPr>
            <a:lvl3pPr marL="0" marR="0" indent="4572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3pPr>
            <a:lvl4pPr marL="0" marR="0" indent="6858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4pPr>
            <a:lvl5pPr marL="0" marR="0" indent="9144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5pPr>
            <a:lvl6pPr marL="0" marR="0" indent="11430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6pPr>
            <a:lvl7pPr marL="0" marR="0" indent="13716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7pPr>
            <a:lvl8pPr marL="0" marR="0" indent="16002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8pPr>
            <a:lvl9pPr marL="0" marR="0" indent="18288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9pPr>
          </a:lstStyle>
          <a:p>
            <a:pPr defTabSz="410756">
              <a:lnSpc>
                <a:spcPct val="130000"/>
              </a:lnSpc>
              <a:defRPr sz="6400">
                <a:latin typeface="Sofia Pro Regular"/>
                <a:ea typeface="Sofia Pro Regular"/>
                <a:cs typeface="Sofia Pro Regular"/>
                <a:sym typeface="Sofia Pro Regular"/>
              </a:defRPr>
            </a:pPr>
            <a:r>
              <a:rPr lang="en-GB" sz="3200" kern="0">
                <a:solidFill>
                  <a:srgbClr val="FFFFFF"/>
                </a:solidFill>
                <a:latin typeface="Calibri" panose="020F0502020204030204" pitchFamily="34" charset="0"/>
                <a:ea typeface="Sofia Pro Regular"/>
                <a:cs typeface="Calibri" panose="020F0502020204030204" pitchFamily="34" charset="0"/>
                <a:sym typeface="Sofia Pro Regular"/>
              </a:rPr>
              <a:t>Can we apply this to deliver positive nutrition &amp; health outcomes?</a:t>
            </a:r>
          </a:p>
          <a:p>
            <a:pPr defTabSz="410756">
              <a:lnSpc>
                <a:spcPct val="130000"/>
              </a:lnSpc>
              <a:defRPr sz="6400">
                <a:latin typeface="Sofia Pro Regular"/>
                <a:ea typeface="Sofia Pro Regular"/>
                <a:cs typeface="Sofia Pro Regular"/>
                <a:sym typeface="Sofia Pro Regular"/>
              </a:defRPr>
            </a:pPr>
            <a:r>
              <a:rPr lang="en-GB" sz="3200" kern="0">
                <a:solidFill>
                  <a:srgbClr val="FFFFFF"/>
                </a:solidFill>
                <a:latin typeface="Calibri" panose="020F0502020204030204" pitchFamily="34" charset="0"/>
                <a:ea typeface="Sofia Pro Regular"/>
                <a:cs typeface="Calibri" panose="020F0502020204030204" pitchFamily="34" charset="0"/>
                <a:sym typeface="Sofia Pro Regular"/>
              </a:rPr>
              <a:t> </a:t>
            </a:r>
          </a:p>
          <a:p>
            <a:pPr defTabSz="410756">
              <a:lnSpc>
                <a:spcPct val="130000"/>
              </a:lnSpc>
              <a:defRPr sz="6400">
                <a:latin typeface="Sofia Pro Regular"/>
                <a:ea typeface="Sofia Pro Regular"/>
                <a:cs typeface="Sofia Pro Regular"/>
                <a:sym typeface="Sofia Pro Regular"/>
              </a:defRPr>
            </a:pPr>
            <a:r>
              <a:rPr lang="en-GB" sz="3200" kern="0">
                <a:solidFill>
                  <a:srgbClr val="FFFFFF"/>
                </a:solidFill>
                <a:latin typeface="Calibri" panose="020F0502020204030204" pitchFamily="34" charset="0"/>
                <a:ea typeface="Sofia Pro Regular"/>
                <a:cs typeface="Calibri" panose="020F0502020204030204" pitchFamily="34" charset="0"/>
                <a:sym typeface="Sofia Pro Regular"/>
              </a:rPr>
              <a:t>Digital Devices         Community Science         Data Science </a:t>
            </a:r>
          </a:p>
        </p:txBody>
      </p:sp>
      <p:sp>
        <p:nvSpPr>
          <p:cNvPr id="4" name="Rectangle: Rounded Corners 3">
            <a:extLst>
              <a:ext uri="{FF2B5EF4-FFF2-40B4-BE49-F238E27FC236}">
                <a16:creationId xmlns:a16="http://schemas.microsoft.com/office/drawing/2014/main" id="{5920389E-5EBF-2752-3BDF-C7AB35F63503}"/>
              </a:ext>
            </a:extLst>
          </p:cNvPr>
          <p:cNvSpPr/>
          <p:nvPr/>
        </p:nvSpPr>
        <p:spPr>
          <a:xfrm>
            <a:off x="4206241" y="4404682"/>
            <a:ext cx="4034118" cy="1149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us 32">
            <a:extLst>
              <a:ext uri="{FF2B5EF4-FFF2-40B4-BE49-F238E27FC236}">
                <a16:creationId xmlns:a16="http://schemas.microsoft.com/office/drawing/2014/main" id="{E1F4C641-DC0C-EF1B-ED26-C60D62ACD548}"/>
              </a:ext>
            </a:extLst>
          </p:cNvPr>
          <p:cNvSpPr/>
          <p:nvPr/>
        </p:nvSpPr>
        <p:spPr>
          <a:xfrm>
            <a:off x="8140807" y="3000603"/>
            <a:ext cx="600663" cy="64052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Neue"/>
              <a:ea typeface="+mn-ea"/>
              <a:cs typeface="Helvetica Neue"/>
            </a:endParaRPr>
          </a:p>
        </p:txBody>
      </p:sp>
      <p:sp>
        <p:nvSpPr>
          <p:cNvPr id="7" name="Plus 32">
            <a:extLst>
              <a:ext uri="{FF2B5EF4-FFF2-40B4-BE49-F238E27FC236}">
                <a16:creationId xmlns:a16="http://schemas.microsoft.com/office/drawing/2014/main" id="{6DC816C0-F99C-DC89-07C1-4DF459E052D5}"/>
              </a:ext>
            </a:extLst>
          </p:cNvPr>
          <p:cNvSpPr/>
          <p:nvPr/>
        </p:nvSpPr>
        <p:spPr>
          <a:xfrm>
            <a:off x="4041703" y="3000603"/>
            <a:ext cx="600663" cy="64052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Neue"/>
              <a:ea typeface="+mn-ea"/>
              <a:cs typeface="Helvetica Neue"/>
            </a:endParaRPr>
          </a:p>
        </p:txBody>
      </p:sp>
      <p:pic>
        <p:nvPicPr>
          <p:cNvPr id="8" name="Picture 7">
            <a:extLst>
              <a:ext uri="{FF2B5EF4-FFF2-40B4-BE49-F238E27FC236}">
                <a16:creationId xmlns:a16="http://schemas.microsoft.com/office/drawing/2014/main" id="{96C14E9C-8BDA-D851-9E06-63278FED9B45}"/>
              </a:ext>
            </a:extLst>
          </p:cNvPr>
          <p:cNvPicPr>
            <a:picLocks noChangeAspect="1"/>
          </p:cNvPicPr>
          <p:nvPr/>
        </p:nvPicPr>
        <p:blipFill rotWithShape="1">
          <a:blip r:embed="rId4"/>
          <a:srcRect t="15261" b="16042"/>
          <a:stretch/>
        </p:blipFill>
        <p:spPr>
          <a:xfrm>
            <a:off x="5617822" y="4531235"/>
            <a:ext cx="1210955" cy="831893"/>
          </a:xfrm>
          <a:prstGeom prst="rect">
            <a:avLst/>
          </a:prstGeom>
        </p:spPr>
      </p:pic>
    </p:spTree>
    <p:extLst>
      <p:ext uri="{BB962C8B-B14F-4D97-AF65-F5344CB8AC3E}">
        <p14:creationId xmlns:p14="http://schemas.microsoft.com/office/powerpoint/2010/main" val="663289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29;p32">
            <a:extLst>
              <a:ext uri="{FF2B5EF4-FFF2-40B4-BE49-F238E27FC236}">
                <a16:creationId xmlns:a16="http://schemas.microsoft.com/office/drawing/2014/main" id="{0353B538-7BA0-0F5F-0D4D-D58E8128D8F0}"/>
              </a:ext>
            </a:extLst>
          </p:cNvPr>
          <p:cNvPicPr preferRelativeResize="0"/>
          <p:nvPr/>
        </p:nvPicPr>
        <p:blipFill>
          <a:blip r:embed="rId3">
            <a:alphaModFix/>
          </a:blip>
          <a:stretch>
            <a:fillRect/>
          </a:stretch>
        </p:blipFill>
        <p:spPr>
          <a:xfrm>
            <a:off x="919620" y="1826253"/>
            <a:ext cx="2834801" cy="4782836"/>
          </a:xfrm>
          <a:prstGeom prst="rect">
            <a:avLst/>
          </a:prstGeom>
          <a:noFill/>
          <a:ln>
            <a:noFill/>
          </a:ln>
        </p:spPr>
      </p:pic>
      <p:sp>
        <p:nvSpPr>
          <p:cNvPr id="7" name="Google Shape;598;g157d1f0ac91_1_27">
            <a:extLst>
              <a:ext uri="{FF2B5EF4-FFF2-40B4-BE49-F238E27FC236}">
                <a16:creationId xmlns:a16="http://schemas.microsoft.com/office/drawing/2014/main" id="{0C91409A-8F58-D8CB-8A65-8704D668A9D9}"/>
              </a:ext>
            </a:extLst>
          </p:cNvPr>
          <p:cNvSpPr txBox="1">
            <a:spLocks/>
          </p:cNvSpPr>
          <p:nvPr/>
        </p:nvSpPr>
        <p:spPr>
          <a:xfrm>
            <a:off x="4688173" y="2379264"/>
            <a:ext cx="9166147" cy="763500"/>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2400" kern="1200">
                <a:solidFill>
                  <a:srgbClr val="424242"/>
                </a:solidFill>
                <a:latin typeface="Helvetica"/>
                <a:ea typeface="+mj-ea"/>
                <a:cs typeface="Helvetic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buClr>
                <a:schemeClr val="dk1"/>
              </a:buClr>
              <a:buSzPct val="39285"/>
              <a:buFont typeface="Arial"/>
              <a:buNone/>
            </a:pPr>
            <a:r>
              <a:rPr lang="en-GB">
                <a:latin typeface="Arial" panose="020B0604020202020204" pitchFamily="34" charset="0"/>
                <a:ea typeface="Libre Caslon Text"/>
                <a:cs typeface="Arial" panose="020B0604020202020204" pitchFamily="34" charset="0"/>
                <a:sym typeface="Libre Caslon Text"/>
              </a:rPr>
              <a:t>Intervention trials – </a:t>
            </a:r>
            <a:r>
              <a:rPr lang="en-GB" i="1">
                <a:latin typeface="Arial" panose="020B0604020202020204" pitchFamily="34" charset="0"/>
                <a:ea typeface="Libre Caslon Text"/>
                <a:cs typeface="Arial" panose="020B0604020202020204" pitchFamily="34" charset="0"/>
                <a:sym typeface="Libre Caslon Text"/>
              </a:rPr>
              <a:t>feasibility in our noisy lives!</a:t>
            </a:r>
          </a:p>
          <a:p>
            <a:endParaRPr lang="en-GB">
              <a:latin typeface="Helvetica" panose="020B0604020202020204" pitchFamily="34" charset="0"/>
              <a:ea typeface="Libre Caslon Text"/>
              <a:cs typeface="Helvetica" panose="020B0604020202020204" pitchFamily="34" charset="0"/>
              <a:sym typeface="Libre Caslon Text"/>
            </a:endParaRPr>
          </a:p>
        </p:txBody>
      </p:sp>
      <p:pic>
        <p:nvPicPr>
          <p:cNvPr id="20" name="Picture 19">
            <a:extLst>
              <a:ext uri="{FF2B5EF4-FFF2-40B4-BE49-F238E27FC236}">
                <a16:creationId xmlns:a16="http://schemas.microsoft.com/office/drawing/2014/main" id="{9376C311-588A-E13E-9EB8-576598B719B7}"/>
              </a:ext>
            </a:extLst>
          </p:cNvPr>
          <p:cNvPicPr>
            <a:picLocks noChangeAspect="1"/>
          </p:cNvPicPr>
          <p:nvPr/>
        </p:nvPicPr>
        <p:blipFill>
          <a:blip r:embed="rId4"/>
          <a:stretch>
            <a:fillRect/>
          </a:stretch>
        </p:blipFill>
        <p:spPr>
          <a:xfrm>
            <a:off x="4780788" y="2933912"/>
            <a:ext cx="6378510" cy="3466325"/>
          </a:xfrm>
          <a:prstGeom prst="rect">
            <a:avLst/>
          </a:prstGeom>
        </p:spPr>
      </p:pic>
      <p:sp>
        <p:nvSpPr>
          <p:cNvPr id="21" name="TextBox 20">
            <a:extLst>
              <a:ext uri="{FF2B5EF4-FFF2-40B4-BE49-F238E27FC236}">
                <a16:creationId xmlns:a16="http://schemas.microsoft.com/office/drawing/2014/main" id="{F1F8EFA2-2E6B-C001-8035-FB03029AC44D}"/>
              </a:ext>
            </a:extLst>
          </p:cNvPr>
          <p:cNvSpPr txBox="1"/>
          <p:nvPr/>
        </p:nvSpPr>
        <p:spPr>
          <a:xfrm>
            <a:off x="1424988" y="6329442"/>
            <a:ext cx="753732" cy="276999"/>
          </a:xfrm>
          <a:prstGeom prst="rect">
            <a:avLst/>
          </a:prstGeom>
          <a:noFill/>
        </p:spPr>
        <p:txBody>
          <a:bodyPr wrap="none" rtlCol="0">
            <a:spAutoFit/>
          </a:bodyPr>
          <a:lstStyle/>
          <a:p>
            <a:r>
              <a:rPr lang="en-GB" sz="1200">
                <a:solidFill>
                  <a:schemeClr val="bg1"/>
                </a:solidFill>
              </a:rPr>
              <a:t>Oct 2022</a:t>
            </a:r>
          </a:p>
        </p:txBody>
      </p:sp>
      <p:sp>
        <p:nvSpPr>
          <p:cNvPr id="2" name="Rectangle: Rounded Corners 1">
            <a:extLst>
              <a:ext uri="{FF2B5EF4-FFF2-40B4-BE49-F238E27FC236}">
                <a16:creationId xmlns:a16="http://schemas.microsoft.com/office/drawing/2014/main" id="{BCA03D33-1B2C-CF68-21B2-366762DFF988}"/>
              </a:ext>
            </a:extLst>
          </p:cNvPr>
          <p:cNvSpPr/>
          <p:nvPr/>
        </p:nvSpPr>
        <p:spPr>
          <a:xfrm>
            <a:off x="285724" y="97122"/>
            <a:ext cx="10891289" cy="1290614"/>
          </a:xfrm>
          <a:prstGeom prst="round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5" name="Picture 4">
            <a:extLst>
              <a:ext uri="{FF2B5EF4-FFF2-40B4-BE49-F238E27FC236}">
                <a16:creationId xmlns:a16="http://schemas.microsoft.com/office/drawing/2014/main" id="{4486081B-23A5-60C2-2BC3-C2C03047BBE0}"/>
              </a:ext>
            </a:extLst>
          </p:cNvPr>
          <p:cNvPicPr>
            <a:picLocks noChangeAspect="1"/>
          </p:cNvPicPr>
          <p:nvPr/>
        </p:nvPicPr>
        <p:blipFill rotWithShape="1">
          <a:blip r:embed="rId5"/>
          <a:srcRect t="15261" b="16042"/>
          <a:stretch/>
        </p:blipFill>
        <p:spPr>
          <a:xfrm>
            <a:off x="777702" y="265332"/>
            <a:ext cx="1327943" cy="912261"/>
          </a:xfrm>
          <a:prstGeom prst="rect">
            <a:avLst/>
          </a:prstGeom>
        </p:spPr>
      </p:pic>
      <p:sp>
        <p:nvSpPr>
          <p:cNvPr id="8" name="TextBox 7">
            <a:extLst>
              <a:ext uri="{FF2B5EF4-FFF2-40B4-BE49-F238E27FC236}">
                <a16:creationId xmlns:a16="http://schemas.microsoft.com/office/drawing/2014/main" id="{19F840B6-3259-B4FB-5F52-8B97E19EC01A}"/>
              </a:ext>
            </a:extLst>
          </p:cNvPr>
          <p:cNvSpPr txBox="1"/>
          <p:nvPr/>
        </p:nvSpPr>
        <p:spPr>
          <a:xfrm>
            <a:off x="2228378" y="255233"/>
            <a:ext cx="8487508" cy="1020921"/>
          </a:xfrm>
          <a:prstGeom prst="rect">
            <a:avLst/>
          </a:prstGeom>
          <a:noFill/>
        </p:spPr>
        <p:txBody>
          <a:bodyPr wrap="square">
            <a:spAutoFit/>
          </a:bodyPr>
          <a:lstStyle/>
          <a:p>
            <a:pPr defTabSz="457189">
              <a:lnSpc>
                <a:spcPct val="115000"/>
              </a:lnSpc>
            </a:pPr>
            <a:r>
              <a:rPr lang="en-GB" i="1">
                <a:solidFill>
                  <a:srgbClr val="3944A3"/>
                </a:solidFill>
                <a:latin typeface="Arial" panose="020B0604020202020204" pitchFamily="34" charset="0"/>
                <a:ea typeface="Libre Caslon Text"/>
                <a:cs typeface="Arial" panose="020B0604020202020204" pitchFamily="34" charset="0"/>
                <a:sym typeface="Libre Caslon Text"/>
              </a:rPr>
              <a:t>The ZOE Health Study is a longitudinal cohort of 1 million active users, leveraging the power of large-scale community science to discover the nutrition and lifestyle interventions that work in a real-world setting</a:t>
            </a:r>
          </a:p>
        </p:txBody>
      </p:sp>
      <p:sp>
        <p:nvSpPr>
          <p:cNvPr id="4" name="Rectangle 3">
            <a:extLst>
              <a:ext uri="{FF2B5EF4-FFF2-40B4-BE49-F238E27FC236}">
                <a16:creationId xmlns:a16="http://schemas.microsoft.com/office/drawing/2014/main" id="{C95B2BD4-9FD1-71C1-E31C-01BBEE5FC726}"/>
              </a:ext>
            </a:extLst>
          </p:cNvPr>
          <p:cNvSpPr/>
          <p:nvPr/>
        </p:nvSpPr>
        <p:spPr>
          <a:xfrm>
            <a:off x="5155096" y="4704522"/>
            <a:ext cx="5658678" cy="450574"/>
          </a:xfrm>
          <a:prstGeom prst="rect">
            <a:avLst/>
          </a:prstGeom>
          <a:solidFill>
            <a:srgbClr val="A027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0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ADA05-38C9-E58B-8E92-AE6893AD3B78}"/>
              </a:ext>
            </a:extLst>
          </p:cNvPr>
          <p:cNvSpPr>
            <a:spLocks noGrp="1"/>
          </p:cNvSpPr>
          <p:nvPr>
            <p:ph type="sldNum" sz="quarter" idx="12"/>
          </p:nvPr>
        </p:nvSpPr>
        <p:spPr/>
        <p:txBody>
          <a:bodyPr/>
          <a:lstStyle/>
          <a:p>
            <a:fld id="{1DC05AE3-1596-8A4B-B2E1-36D65264CA56}" type="slidenum">
              <a:rPr lang="en-GB" smtClean="0"/>
              <a:t>29</a:t>
            </a:fld>
            <a:endParaRPr lang="en-GB"/>
          </a:p>
        </p:txBody>
      </p:sp>
      <p:sp>
        <p:nvSpPr>
          <p:cNvPr id="3" name="AutoShape 2">
            <a:extLst>
              <a:ext uri="{FF2B5EF4-FFF2-40B4-BE49-F238E27FC236}">
                <a16:creationId xmlns:a16="http://schemas.microsoft.com/office/drawing/2014/main" id="{9AC9C879-6F26-C33B-003C-6F8B2670D0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a:extLst>
              <a:ext uri="{FF2B5EF4-FFF2-40B4-BE49-F238E27FC236}">
                <a16:creationId xmlns:a16="http://schemas.microsoft.com/office/drawing/2014/main" id="{6D3C22B4-EEFE-544C-696E-54DB24DD8415}"/>
              </a:ext>
            </a:extLst>
          </p:cNvPr>
          <p:cNvPicPr>
            <a:picLocks noChangeAspect="1"/>
          </p:cNvPicPr>
          <p:nvPr/>
        </p:nvPicPr>
        <p:blipFill rotWithShape="1">
          <a:blip r:embed="rId3"/>
          <a:srcRect t="15261" b="16042"/>
          <a:stretch/>
        </p:blipFill>
        <p:spPr>
          <a:xfrm>
            <a:off x="10333277" y="178393"/>
            <a:ext cx="1327943" cy="912261"/>
          </a:xfrm>
          <a:prstGeom prst="rect">
            <a:avLst/>
          </a:prstGeom>
        </p:spPr>
      </p:pic>
      <p:sp>
        <p:nvSpPr>
          <p:cNvPr id="4" name="Google Shape;598;g157d1f0ac91_1_27">
            <a:extLst>
              <a:ext uri="{FF2B5EF4-FFF2-40B4-BE49-F238E27FC236}">
                <a16:creationId xmlns:a16="http://schemas.microsoft.com/office/drawing/2014/main" id="{AB25C77D-4C2B-97AB-A8EB-F4DB4D9A326E}"/>
              </a:ext>
            </a:extLst>
          </p:cNvPr>
          <p:cNvSpPr txBox="1">
            <a:spLocks/>
          </p:cNvSpPr>
          <p:nvPr/>
        </p:nvSpPr>
        <p:spPr>
          <a:xfrm>
            <a:off x="286197" y="262062"/>
            <a:ext cx="9166147" cy="763500"/>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2400" kern="1200">
                <a:solidFill>
                  <a:srgbClr val="424242"/>
                </a:solidFill>
                <a:latin typeface="Helvetica"/>
                <a:ea typeface="+mj-ea"/>
                <a:cs typeface="Helvetic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buClr>
                <a:schemeClr val="dk1"/>
              </a:buClr>
              <a:buSzPct val="39285"/>
              <a:buFont typeface="Arial"/>
              <a:buNone/>
            </a:pPr>
            <a:r>
              <a:rPr lang="en-GB">
                <a:latin typeface="Arial" panose="020B0604020202020204" pitchFamily="34" charset="0"/>
                <a:ea typeface="Libre Caslon Text"/>
                <a:cs typeface="Arial" panose="020B0604020202020204" pitchFamily="34" charset="0"/>
                <a:sym typeface="Libre Caslon Text"/>
              </a:rPr>
              <a:t>Intervention trials – </a:t>
            </a:r>
            <a:r>
              <a:rPr lang="en-GB" i="1">
                <a:latin typeface="Arial" panose="020B0604020202020204" pitchFamily="34" charset="0"/>
                <a:ea typeface="Libre Caslon Text"/>
                <a:cs typeface="Arial" panose="020B0604020202020204" pitchFamily="34" charset="0"/>
                <a:sym typeface="Libre Caslon Text"/>
              </a:rPr>
              <a:t>user experience</a:t>
            </a:r>
            <a:r>
              <a:rPr lang="en-GB">
                <a:latin typeface="Arial" panose="020B0604020202020204" pitchFamily="34" charset="0"/>
                <a:ea typeface="Libre Caslon Text"/>
                <a:cs typeface="Arial" panose="020B0604020202020204" pitchFamily="34" charset="0"/>
                <a:sym typeface="Libre Caslon Text"/>
              </a:rPr>
              <a:t> </a:t>
            </a:r>
            <a:endParaRPr lang="en-GB" i="1">
              <a:latin typeface="Arial" panose="020B0604020202020204" pitchFamily="34" charset="0"/>
              <a:ea typeface="Libre Caslon Text"/>
              <a:cs typeface="Arial" panose="020B0604020202020204" pitchFamily="34" charset="0"/>
              <a:sym typeface="Libre Caslon Text"/>
            </a:endParaRPr>
          </a:p>
          <a:p>
            <a:endParaRPr lang="en-GB">
              <a:latin typeface="Helvetica" panose="020B0604020202020204" pitchFamily="34" charset="0"/>
              <a:ea typeface="Libre Caslon Text"/>
              <a:cs typeface="Helvetica" panose="020B0604020202020204" pitchFamily="34" charset="0"/>
              <a:sym typeface="Libre Caslon Text"/>
            </a:endParaRPr>
          </a:p>
        </p:txBody>
      </p:sp>
      <p:pic>
        <p:nvPicPr>
          <p:cNvPr id="7" name="Picture 6">
            <a:extLst>
              <a:ext uri="{FF2B5EF4-FFF2-40B4-BE49-F238E27FC236}">
                <a16:creationId xmlns:a16="http://schemas.microsoft.com/office/drawing/2014/main" id="{5205DC28-00E1-EFE3-7FDF-7C38C09CCE9D}"/>
              </a:ext>
            </a:extLst>
          </p:cNvPr>
          <p:cNvPicPr>
            <a:picLocks noChangeAspect="1"/>
          </p:cNvPicPr>
          <p:nvPr/>
        </p:nvPicPr>
        <p:blipFill rotWithShape="1">
          <a:blip r:embed="rId4"/>
          <a:srcRect b="66646"/>
          <a:stretch/>
        </p:blipFill>
        <p:spPr>
          <a:xfrm>
            <a:off x="393692" y="831924"/>
            <a:ext cx="3586637" cy="650104"/>
          </a:xfrm>
          <a:prstGeom prst="rect">
            <a:avLst/>
          </a:prstGeom>
        </p:spPr>
      </p:pic>
      <p:pic>
        <p:nvPicPr>
          <p:cNvPr id="6" name="Picture 5">
            <a:extLst>
              <a:ext uri="{FF2B5EF4-FFF2-40B4-BE49-F238E27FC236}">
                <a16:creationId xmlns:a16="http://schemas.microsoft.com/office/drawing/2014/main" id="{887E9E18-3AF0-9AA3-CD33-8392064227BC}"/>
              </a:ext>
            </a:extLst>
          </p:cNvPr>
          <p:cNvPicPr>
            <a:picLocks noChangeAspect="1"/>
          </p:cNvPicPr>
          <p:nvPr/>
        </p:nvPicPr>
        <p:blipFill rotWithShape="1">
          <a:blip r:embed="rId5"/>
          <a:srcRect t="906" b="84097"/>
          <a:stretch/>
        </p:blipFill>
        <p:spPr>
          <a:xfrm>
            <a:off x="512357" y="1881979"/>
            <a:ext cx="2327577" cy="4053154"/>
          </a:xfrm>
          <a:prstGeom prst="rect">
            <a:avLst/>
          </a:prstGeom>
        </p:spPr>
      </p:pic>
      <p:pic>
        <p:nvPicPr>
          <p:cNvPr id="8" name="Picture 7">
            <a:extLst>
              <a:ext uri="{FF2B5EF4-FFF2-40B4-BE49-F238E27FC236}">
                <a16:creationId xmlns:a16="http://schemas.microsoft.com/office/drawing/2014/main" id="{92FA8F32-8EF7-7B11-50E2-C9F029D29D93}"/>
              </a:ext>
            </a:extLst>
          </p:cNvPr>
          <p:cNvPicPr>
            <a:picLocks noChangeAspect="1"/>
          </p:cNvPicPr>
          <p:nvPr/>
        </p:nvPicPr>
        <p:blipFill rotWithShape="1">
          <a:blip r:embed="rId5"/>
          <a:srcRect l="2" t="34134" r="-4389" b="47991"/>
          <a:stretch/>
        </p:blipFill>
        <p:spPr>
          <a:xfrm>
            <a:off x="3437941" y="1841239"/>
            <a:ext cx="2327577" cy="4627717"/>
          </a:xfrm>
          <a:prstGeom prst="rect">
            <a:avLst/>
          </a:prstGeom>
        </p:spPr>
      </p:pic>
      <p:pic>
        <p:nvPicPr>
          <p:cNvPr id="13" name="Picture 12">
            <a:extLst>
              <a:ext uri="{FF2B5EF4-FFF2-40B4-BE49-F238E27FC236}">
                <a16:creationId xmlns:a16="http://schemas.microsoft.com/office/drawing/2014/main" id="{F4D898AE-1E5A-6241-EE38-DEA422CCB37A}"/>
              </a:ext>
            </a:extLst>
          </p:cNvPr>
          <p:cNvPicPr>
            <a:picLocks noChangeAspect="1"/>
          </p:cNvPicPr>
          <p:nvPr/>
        </p:nvPicPr>
        <p:blipFill rotWithShape="1">
          <a:blip r:embed="rId5"/>
          <a:srcRect l="2" t="52126" r="533" b="28894"/>
          <a:stretch/>
        </p:blipFill>
        <p:spPr>
          <a:xfrm>
            <a:off x="6468709" y="1841239"/>
            <a:ext cx="2102772" cy="4658984"/>
          </a:xfrm>
          <a:prstGeom prst="rect">
            <a:avLst/>
          </a:prstGeom>
        </p:spPr>
      </p:pic>
      <p:pic>
        <p:nvPicPr>
          <p:cNvPr id="14" name="Picture 13">
            <a:extLst>
              <a:ext uri="{FF2B5EF4-FFF2-40B4-BE49-F238E27FC236}">
                <a16:creationId xmlns:a16="http://schemas.microsoft.com/office/drawing/2014/main" id="{63BC5484-EF86-383C-EA6F-9CD32E85CD57}"/>
              </a:ext>
            </a:extLst>
          </p:cNvPr>
          <p:cNvPicPr>
            <a:picLocks noChangeAspect="1"/>
          </p:cNvPicPr>
          <p:nvPr/>
        </p:nvPicPr>
        <p:blipFill rotWithShape="1">
          <a:blip r:embed="rId5"/>
          <a:srcRect l="-1581" t="71047" r="4087" b="14168"/>
          <a:stretch/>
        </p:blipFill>
        <p:spPr>
          <a:xfrm>
            <a:off x="9338139" y="1859355"/>
            <a:ext cx="2327577" cy="4098401"/>
          </a:xfrm>
          <a:prstGeom prst="rect">
            <a:avLst/>
          </a:prstGeom>
        </p:spPr>
      </p:pic>
      <p:cxnSp>
        <p:nvCxnSpPr>
          <p:cNvPr id="16" name="Straight Arrow Connector 15">
            <a:extLst>
              <a:ext uri="{FF2B5EF4-FFF2-40B4-BE49-F238E27FC236}">
                <a16:creationId xmlns:a16="http://schemas.microsoft.com/office/drawing/2014/main" id="{8E55960C-ED56-971F-5CF1-CBB18B874471}"/>
              </a:ext>
            </a:extLst>
          </p:cNvPr>
          <p:cNvCxnSpPr>
            <a:cxnSpLocks/>
          </p:cNvCxnSpPr>
          <p:nvPr/>
        </p:nvCxnSpPr>
        <p:spPr>
          <a:xfrm>
            <a:off x="5686704" y="3537390"/>
            <a:ext cx="782005" cy="0"/>
          </a:xfrm>
          <a:prstGeom prst="straightConnector1">
            <a:avLst/>
          </a:prstGeom>
          <a:ln w="31750">
            <a:solidFill>
              <a:srgbClr val="08295D"/>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A8DE22E-716F-C16E-70E3-732F8AE24F41}"/>
              </a:ext>
            </a:extLst>
          </p:cNvPr>
          <p:cNvCxnSpPr>
            <a:cxnSpLocks/>
          </p:cNvCxnSpPr>
          <p:nvPr/>
        </p:nvCxnSpPr>
        <p:spPr>
          <a:xfrm>
            <a:off x="2853861" y="3537390"/>
            <a:ext cx="584080" cy="0"/>
          </a:xfrm>
          <a:prstGeom prst="straightConnector1">
            <a:avLst/>
          </a:prstGeom>
          <a:ln w="31750">
            <a:solidFill>
              <a:srgbClr val="08295D"/>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425D356-3F62-4C2D-C7FA-70606EDE70F9}"/>
              </a:ext>
            </a:extLst>
          </p:cNvPr>
          <p:cNvCxnSpPr>
            <a:cxnSpLocks/>
          </p:cNvCxnSpPr>
          <p:nvPr/>
        </p:nvCxnSpPr>
        <p:spPr>
          <a:xfrm>
            <a:off x="8571481" y="3450432"/>
            <a:ext cx="782005" cy="0"/>
          </a:xfrm>
          <a:prstGeom prst="straightConnector1">
            <a:avLst/>
          </a:prstGeom>
          <a:ln w="31750">
            <a:solidFill>
              <a:srgbClr val="08295D"/>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970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4">
            <a:extLst>
              <a:ext uri="{FF2B5EF4-FFF2-40B4-BE49-F238E27FC236}">
                <a16:creationId xmlns:a16="http://schemas.microsoft.com/office/drawing/2014/main" id="{69774829-DA2F-6727-6F9E-221AD894DFEB}"/>
              </a:ext>
            </a:extLst>
          </p:cNvPr>
          <p:cNvSpPr txBox="1">
            <a:spLocks noChangeArrowheads="1"/>
          </p:cNvSpPr>
          <p:nvPr/>
        </p:nvSpPr>
        <p:spPr bwMode="auto">
          <a:xfrm>
            <a:off x="1289050" y="490538"/>
            <a:ext cx="100203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400"/>
              <a:t>A healthy diet is one that maintains or improves overall health. A healthy diet provides the body with essential nutrition: fluid, energy, macronutrients, micronutrients, other components (e.g. fibre)</a:t>
            </a:r>
          </a:p>
          <a:p>
            <a:pPr>
              <a:spcBef>
                <a:spcPct val="0"/>
              </a:spcBef>
              <a:buFontTx/>
              <a:buNone/>
            </a:pPr>
            <a:r>
              <a:rPr lang="en-GB" altLang="en-US" sz="2400"/>
              <a:t>  </a:t>
            </a:r>
          </a:p>
        </p:txBody>
      </p:sp>
      <p:sp>
        <p:nvSpPr>
          <p:cNvPr id="27651" name="TextBox 6">
            <a:extLst>
              <a:ext uri="{FF2B5EF4-FFF2-40B4-BE49-F238E27FC236}">
                <a16:creationId xmlns:a16="http://schemas.microsoft.com/office/drawing/2014/main" id="{CC54DE5A-D542-A91D-FC37-CA4DB1D28EDE}"/>
              </a:ext>
            </a:extLst>
          </p:cNvPr>
          <p:cNvSpPr txBox="1">
            <a:spLocks noChangeArrowheads="1"/>
          </p:cNvSpPr>
          <p:nvPr/>
        </p:nvSpPr>
        <p:spPr bwMode="auto">
          <a:xfrm>
            <a:off x="1289050" y="2058988"/>
            <a:ext cx="6959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400">
                <a:solidFill>
                  <a:srgbClr val="111111"/>
                </a:solidFill>
              </a:rPr>
              <a:t>Having a poor diet is one the biggest preventable risk factors to ill health, contributing to lower life expectancy and earlier onset of disease. People most at risk of diet-related ill health include the disabled, those on lower incomes, those in deprived areas, those from some minority ethnic backgrounds, and vulnerable people such as the homeless.</a:t>
            </a:r>
          </a:p>
          <a:p>
            <a:pPr>
              <a:spcBef>
                <a:spcPct val="0"/>
              </a:spcBef>
              <a:buFontTx/>
              <a:buNone/>
            </a:pPr>
            <a:endParaRPr lang="en-GB" altLang="en-US" sz="2400">
              <a:solidFill>
                <a:srgbClr val="111111"/>
              </a:solidFill>
            </a:endParaRPr>
          </a:p>
          <a:p>
            <a:pPr>
              <a:spcBef>
                <a:spcPct val="0"/>
              </a:spcBef>
              <a:buFontTx/>
              <a:buNone/>
            </a:pPr>
            <a:r>
              <a:rPr lang="en-GB" altLang="en-US" sz="2400">
                <a:solidFill>
                  <a:srgbClr val="111111"/>
                </a:solidFill>
              </a:rPr>
              <a:t>Can have “too much” (e.g. calories, less healthful nutrients), “too little”  (more healthful nutrients), or both at the same time (double burden)</a:t>
            </a:r>
            <a:endParaRPr lang="en-GB" altLang="en-US" sz="2400"/>
          </a:p>
        </p:txBody>
      </p:sp>
      <p:sp>
        <p:nvSpPr>
          <p:cNvPr id="27652" name="TextBox 7">
            <a:extLst>
              <a:ext uri="{FF2B5EF4-FFF2-40B4-BE49-F238E27FC236}">
                <a16:creationId xmlns:a16="http://schemas.microsoft.com/office/drawing/2014/main" id="{E7091EAA-9993-297D-6CEC-828297FE92C9}"/>
              </a:ext>
            </a:extLst>
          </p:cNvPr>
          <p:cNvSpPr txBox="1">
            <a:spLocks noChangeArrowheads="1"/>
          </p:cNvSpPr>
          <p:nvPr/>
        </p:nvSpPr>
        <p:spPr bwMode="auto">
          <a:xfrm>
            <a:off x="8793163" y="2973388"/>
            <a:ext cx="25892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2800">
                <a:solidFill>
                  <a:srgbClr val="FF0000"/>
                </a:solidFill>
              </a:rPr>
              <a:t>Poor diet </a:t>
            </a:r>
          </a:p>
          <a:p>
            <a:pPr algn="ctr">
              <a:spcBef>
                <a:spcPct val="0"/>
              </a:spcBef>
              <a:buFontTx/>
              <a:buNone/>
            </a:pPr>
            <a:r>
              <a:rPr lang="en-GB" altLang="en-US" sz="2800">
                <a:solidFill>
                  <a:srgbClr val="FF0000"/>
                </a:solidFill>
              </a:rPr>
              <a:t>is responsible for much ill health in the UK</a:t>
            </a:r>
          </a:p>
        </p:txBody>
      </p:sp>
      <p:sp>
        <p:nvSpPr>
          <p:cNvPr id="9" name="Oval 8">
            <a:extLst>
              <a:ext uri="{FF2B5EF4-FFF2-40B4-BE49-F238E27FC236}">
                <a16:creationId xmlns:a16="http://schemas.microsoft.com/office/drawing/2014/main" id="{96E74CAE-83E8-C7CF-5999-0DAEDC74E9B4}"/>
              </a:ext>
            </a:extLst>
          </p:cNvPr>
          <p:cNvSpPr/>
          <p:nvPr/>
        </p:nvSpPr>
        <p:spPr>
          <a:xfrm>
            <a:off x="8731250" y="2698750"/>
            <a:ext cx="2714625" cy="257016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891D2A7-6D55-2E32-EB98-2ACD787B1894}"/>
              </a:ext>
            </a:extLst>
          </p:cNvPr>
          <p:cNvSpPr/>
          <p:nvPr/>
        </p:nvSpPr>
        <p:spPr>
          <a:xfrm>
            <a:off x="3286661" y="2014143"/>
            <a:ext cx="1959429" cy="1916857"/>
          </a:xfrm>
          <a:prstGeom prst="ellipse">
            <a:avLst/>
          </a:prstGeom>
          <a:solidFill>
            <a:srgbClr val="A027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LTStd-Roman"/>
              <a:ea typeface="+mn-ea"/>
              <a:cs typeface="+mn-cs"/>
            </a:endParaRPr>
          </a:p>
        </p:txBody>
      </p:sp>
      <p:sp>
        <p:nvSpPr>
          <p:cNvPr id="19" name="Oval 18">
            <a:extLst>
              <a:ext uri="{FF2B5EF4-FFF2-40B4-BE49-F238E27FC236}">
                <a16:creationId xmlns:a16="http://schemas.microsoft.com/office/drawing/2014/main" id="{A49F225B-E7A1-1303-22E5-B464FAE4CA28}"/>
              </a:ext>
            </a:extLst>
          </p:cNvPr>
          <p:cNvSpPr/>
          <p:nvPr/>
        </p:nvSpPr>
        <p:spPr>
          <a:xfrm>
            <a:off x="3230624" y="4138296"/>
            <a:ext cx="1959429" cy="1916857"/>
          </a:xfrm>
          <a:prstGeom prst="ellipse">
            <a:avLst/>
          </a:prstGeom>
          <a:solidFill>
            <a:srgbClr val="A027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LTStd-Roman"/>
              <a:ea typeface="+mn-ea"/>
              <a:cs typeface="+mn-cs"/>
            </a:endParaRPr>
          </a:p>
        </p:txBody>
      </p:sp>
      <p:pic>
        <p:nvPicPr>
          <p:cNvPr id="12" name="Picture 11">
            <a:extLst>
              <a:ext uri="{FF2B5EF4-FFF2-40B4-BE49-F238E27FC236}">
                <a16:creationId xmlns:a16="http://schemas.microsoft.com/office/drawing/2014/main" id="{6D3C22B4-EEFE-544C-696E-54DB24DD8415}"/>
              </a:ext>
            </a:extLst>
          </p:cNvPr>
          <p:cNvPicPr>
            <a:picLocks noChangeAspect="1"/>
          </p:cNvPicPr>
          <p:nvPr/>
        </p:nvPicPr>
        <p:blipFill rotWithShape="1">
          <a:blip r:embed="rId3"/>
          <a:srcRect t="15261" b="16042"/>
          <a:stretch/>
        </p:blipFill>
        <p:spPr>
          <a:xfrm>
            <a:off x="10333277" y="178393"/>
            <a:ext cx="1327943" cy="912261"/>
          </a:xfrm>
          <a:prstGeom prst="rect">
            <a:avLst/>
          </a:prstGeom>
        </p:spPr>
      </p:pic>
      <p:sp>
        <p:nvSpPr>
          <p:cNvPr id="4" name="Google Shape;598;g157d1f0ac91_1_27">
            <a:extLst>
              <a:ext uri="{FF2B5EF4-FFF2-40B4-BE49-F238E27FC236}">
                <a16:creationId xmlns:a16="http://schemas.microsoft.com/office/drawing/2014/main" id="{AB25C77D-4C2B-97AB-A8EB-F4DB4D9A326E}"/>
              </a:ext>
            </a:extLst>
          </p:cNvPr>
          <p:cNvSpPr txBox="1">
            <a:spLocks/>
          </p:cNvSpPr>
          <p:nvPr/>
        </p:nvSpPr>
        <p:spPr>
          <a:xfrm>
            <a:off x="286197" y="262062"/>
            <a:ext cx="9166147" cy="763500"/>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2400" kern="1200">
                <a:solidFill>
                  <a:srgbClr val="424242"/>
                </a:solidFill>
                <a:latin typeface="Helvetica"/>
                <a:ea typeface="+mj-ea"/>
                <a:cs typeface="Helvetic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buClr>
                <a:schemeClr val="dk1"/>
              </a:buClr>
              <a:buSzPct val="39285"/>
              <a:buFont typeface="Arial"/>
              <a:buNone/>
            </a:pPr>
            <a:r>
              <a:rPr lang="en-GB">
                <a:latin typeface="Arial" panose="020B0604020202020204" pitchFamily="34" charset="0"/>
                <a:ea typeface="Libre Caslon Text"/>
                <a:cs typeface="Arial" panose="020B0604020202020204" pitchFamily="34" charset="0"/>
                <a:sym typeface="Libre Caslon Text"/>
              </a:rPr>
              <a:t>Intervention trials – </a:t>
            </a:r>
            <a:r>
              <a:rPr lang="en-GB" i="1">
                <a:latin typeface="Arial" panose="020B0604020202020204" pitchFamily="34" charset="0"/>
                <a:ea typeface="Libre Caslon Text"/>
                <a:cs typeface="Arial" panose="020B0604020202020204" pitchFamily="34" charset="0"/>
                <a:sym typeface="Libre Caslon Text"/>
              </a:rPr>
              <a:t>real life results to improve health</a:t>
            </a:r>
          </a:p>
          <a:p>
            <a:endParaRPr lang="en-GB">
              <a:latin typeface="Helvetica" panose="020B0604020202020204" pitchFamily="34" charset="0"/>
              <a:ea typeface="Libre Caslon Text"/>
              <a:cs typeface="Helvetica" panose="020B0604020202020204" pitchFamily="34" charset="0"/>
              <a:sym typeface="Libre Caslon Text"/>
            </a:endParaRPr>
          </a:p>
        </p:txBody>
      </p:sp>
      <p:pic>
        <p:nvPicPr>
          <p:cNvPr id="7" name="Picture 6">
            <a:extLst>
              <a:ext uri="{FF2B5EF4-FFF2-40B4-BE49-F238E27FC236}">
                <a16:creationId xmlns:a16="http://schemas.microsoft.com/office/drawing/2014/main" id="{5205DC28-00E1-EFE3-7FDF-7C38C09CCE9D}"/>
              </a:ext>
            </a:extLst>
          </p:cNvPr>
          <p:cNvPicPr>
            <a:picLocks noChangeAspect="1"/>
          </p:cNvPicPr>
          <p:nvPr/>
        </p:nvPicPr>
        <p:blipFill rotWithShape="1">
          <a:blip r:embed="rId4"/>
          <a:srcRect b="66646"/>
          <a:stretch/>
        </p:blipFill>
        <p:spPr>
          <a:xfrm>
            <a:off x="1262968" y="947524"/>
            <a:ext cx="3586637" cy="650104"/>
          </a:xfrm>
          <a:prstGeom prst="rect">
            <a:avLst/>
          </a:prstGeom>
        </p:spPr>
      </p:pic>
      <p:sp>
        <p:nvSpPr>
          <p:cNvPr id="5" name="Rounded Rectangle 9">
            <a:extLst>
              <a:ext uri="{FF2B5EF4-FFF2-40B4-BE49-F238E27FC236}">
                <a16:creationId xmlns:a16="http://schemas.microsoft.com/office/drawing/2014/main" id="{D47E1ACD-C6B9-D4B1-3A05-C2325B6E271A}"/>
              </a:ext>
            </a:extLst>
          </p:cNvPr>
          <p:cNvSpPr/>
          <p:nvPr/>
        </p:nvSpPr>
        <p:spPr>
          <a:xfrm>
            <a:off x="6365192" y="1253981"/>
            <a:ext cx="3383492" cy="51173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red green and blue bars&#10;&#10;Description automatically generated">
            <a:extLst>
              <a:ext uri="{FF2B5EF4-FFF2-40B4-BE49-F238E27FC236}">
                <a16:creationId xmlns:a16="http://schemas.microsoft.com/office/drawing/2014/main" id="{110B56C8-8CB3-40C0-1962-6F6EDDF20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3019" y="2449045"/>
            <a:ext cx="2629325" cy="3619824"/>
          </a:xfrm>
          <a:prstGeom prst="rect">
            <a:avLst/>
          </a:prstGeom>
        </p:spPr>
      </p:pic>
      <p:sp>
        <p:nvSpPr>
          <p:cNvPr id="16" name="Oval 15">
            <a:extLst>
              <a:ext uri="{FF2B5EF4-FFF2-40B4-BE49-F238E27FC236}">
                <a16:creationId xmlns:a16="http://schemas.microsoft.com/office/drawing/2014/main" id="{E8955215-E5F8-2361-E482-D0886EF90993}"/>
              </a:ext>
            </a:extLst>
          </p:cNvPr>
          <p:cNvSpPr/>
          <p:nvPr/>
        </p:nvSpPr>
        <p:spPr>
          <a:xfrm>
            <a:off x="780227" y="1956350"/>
            <a:ext cx="1959429" cy="1916857"/>
          </a:xfrm>
          <a:prstGeom prst="ellipse">
            <a:avLst/>
          </a:prstGeom>
          <a:solidFill>
            <a:srgbClr val="A027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LTStd-Roman"/>
              <a:ea typeface="+mn-ea"/>
              <a:cs typeface="+mn-cs"/>
            </a:endParaRPr>
          </a:p>
        </p:txBody>
      </p:sp>
      <p:sp>
        <p:nvSpPr>
          <p:cNvPr id="17" name="TextBox 16">
            <a:extLst>
              <a:ext uri="{FF2B5EF4-FFF2-40B4-BE49-F238E27FC236}">
                <a16:creationId xmlns:a16="http://schemas.microsoft.com/office/drawing/2014/main" id="{5F9D996B-EE4D-F3FE-B6EF-5B91B2B54DA7}"/>
              </a:ext>
            </a:extLst>
          </p:cNvPr>
          <p:cNvSpPr txBox="1"/>
          <p:nvPr/>
        </p:nvSpPr>
        <p:spPr>
          <a:xfrm>
            <a:off x="970958" y="2221439"/>
            <a:ext cx="1705677" cy="1386677"/>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noProof="0">
                <a:ln>
                  <a:noFill/>
                </a:ln>
                <a:solidFill>
                  <a:srgbClr val="FFFFFF"/>
                </a:solidFill>
                <a:effectLst/>
                <a:uLnTx/>
                <a:uFillTx/>
                <a:latin typeface="Helvetica"/>
                <a:cs typeface="Helvetica"/>
              </a:rPr>
              <a:t> </a:t>
            </a:r>
            <a:r>
              <a:rPr kumimoji="0" lang="en-GB" b="0" i="0" u="none" strike="noStrike" kern="1200" cap="none" spc="0" normalizeH="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GB" b="0" i="0" u="none" strike="noStrike" kern="1200" cap="none" spc="0" normalizeH="0" noProof="0">
                <a:ln>
                  <a:noFill/>
                </a:ln>
                <a:solidFill>
                  <a:srgbClr val="FFFFFF"/>
                </a:solidFill>
                <a:effectLst/>
                <a:uLnTx/>
                <a:uFillTx/>
                <a:latin typeface="Helvetica"/>
                <a:cs typeface="Helvetica"/>
              </a:rPr>
              <a:t>eating window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noProof="0">
                <a:ln>
                  <a:noFill/>
                </a:ln>
                <a:solidFill>
                  <a:srgbClr val="FFFFFF"/>
                </a:solidFill>
                <a:effectLst/>
                <a:uLnTx/>
                <a:uFillTx/>
                <a:latin typeface="Helvetica"/>
                <a:cs typeface="Helvetica"/>
              </a:rPr>
              <a:t>by 1.7h</a:t>
            </a:r>
            <a:endParaRPr kumimoji="0" lang="en-GB" b="0" i="0" u="none" strike="noStrike" kern="1200" cap="none" spc="0" normalizeH="0" baseline="0" noProof="0">
              <a:ln>
                <a:noFill/>
              </a:ln>
              <a:solidFill>
                <a:srgbClr val="FFFFFF"/>
              </a:solidFill>
              <a:effectLst/>
              <a:uLnTx/>
              <a:uFillTx/>
              <a:latin typeface="Helvetica"/>
              <a:cs typeface="Helvetica"/>
            </a:endParaRPr>
          </a:p>
        </p:txBody>
      </p:sp>
      <p:sp>
        <p:nvSpPr>
          <p:cNvPr id="24" name="TextBox 23">
            <a:extLst>
              <a:ext uri="{FF2B5EF4-FFF2-40B4-BE49-F238E27FC236}">
                <a16:creationId xmlns:a16="http://schemas.microsoft.com/office/drawing/2014/main" id="{1D874551-D0EC-FB46-A4CA-68DC7AF99583}"/>
              </a:ext>
            </a:extLst>
          </p:cNvPr>
          <p:cNvSpPr txBox="1"/>
          <p:nvPr/>
        </p:nvSpPr>
        <p:spPr>
          <a:xfrm>
            <a:off x="3443298" y="4385310"/>
            <a:ext cx="1551802" cy="1357302"/>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noProof="0">
                <a:ln>
                  <a:noFill/>
                </a:ln>
                <a:solidFill>
                  <a:srgbClr val="FFFFFF"/>
                </a:solidFill>
                <a:effectLst/>
                <a:uLnTx/>
                <a:uFillTx/>
                <a:latin typeface="Helvetica"/>
                <a:cs typeface="Helvetica"/>
              </a:rPr>
              <a:t>Older, more physically active more adherent</a:t>
            </a:r>
            <a:endParaRPr kumimoji="0" lang="en-GB" sz="1600" b="0" i="0" u="none" strike="noStrike" kern="1200" cap="none" spc="0" normalizeH="0" baseline="0" noProof="0">
              <a:ln>
                <a:noFill/>
              </a:ln>
              <a:solidFill>
                <a:srgbClr val="FFFFFF"/>
              </a:solidFill>
              <a:effectLst/>
              <a:uLnTx/>
              <a:uFillTx/>
              <a:latin typeface="Helvetica"/>
              <a:cs typeface="Helvetica"/>
            </a:endParaRPr>
          </a:p>
        </p:txBody>
      </p:sp>
      <p:sp>
        <p:nvSpPr>
          <p:cNvPr id="26" name="TextBox 25">
            <a:extLst>
              <a:ext uri="{FF2B5EF4-FFF2-40B4-BE49-F238E27FC236}">
                <a16:creationId xmlns:a16="http://schemas.microsoft.com/office/drawing/2014/main" id="{B9A569A9-DA17-D47D-EA52-B504FE391680}"/>
              </a:ext>
            </a:extLst>
          </p:cNvPr>
          <p:cNvSpPr txBox="1"/>
          <p:nvPr/>
        </p:nvSpPr>
        <p:spPr>
          <a:xfrm>
            <a:off x="3480119" y="2239783"/>
            <a:ext cx="1586421" cy="1357302"/>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noProof="0">
                <a:ln>
                  <a:noFill/>
                </a:ln>
                <a:solidFill>
                  <a:srgbClr val="FFFFFF"/>
                </a:solidFill>
                <a:effectLst/>
                <a:uLnTx/>
                <a:uFillTx/>
                <a:latin typeface="Helvetica"/>
                <a:cs typeface="Helvetica"/>
              </a:rPr>
              <a:t>People can do it!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aseline="0">
                <a:solidFill>
                  <a:srgbClr val="FFFFFF"/>
                </a:solidFill>
                <a:latin typeface="Helvetica"/>
                <a:cs typeface="Helvetica"/>
              </a:rPr>
              <a:t>&gt;30,000 doing it for ~6</a:t>
            </a:r>
            <a:r>
              <a:rPr lang="en-GB" sz="1600">
                <a:solidFill>
                  <a:srgbClr val="FFFFFF"/>
                </a:solidFill>
                <a:latin typeface="Helvetica"/>
                <a:cs typeface="Helvetica"/>
              </a:rPr>
              <a:t> months</a:t>
            </a:r>
            <a:endParaRPr kumimoji="0" lang="en-GB" sz="1600" b="0" i="0" u="none" strike="noStrike" kern="1200" cap="none" spc="0" normalizeH="0" baseline="0" noProof="0">
              <a:ln>
                <a:noFill/>
              </a:ln>
              <a:solidFill>
                <a:srgbClr val="FFFFFF"/>
              </a:solidFill>
              <a:effectLst/>
              <a:uLnTx/>
              <a:uFillTx/>
              <a:latin typeface="Helvetica"/>
              <a:cs typeface="Helvetica"/>
            </a:endParaRPr>
          </a:p>
        </p:txBody>
      </p:sp>
      <p:sp>
        <p:nvSpPr>
          <p:cNvPr id="2" name="Oval 1">
            <a:extLst>
              <a:ext uri="{FF2B5EF4-FFF2-40B4-BE49-F238E27FC236}">
                <a16:creationId xmlns:a16="http://schemas.microsoft.com/office/drawing/2014/main" id="{F5AF7CA1-0E4A-7F76-D08D-83AC1D3D10D6}"/>
              </a:ext>
            </a:extLst>
          </p:cNvPr>
          <p:cNvSpPr/>
          <p:nvPr/>
        </p:nvSpPr>
        <p:spPr>
          <a:xfrm>
            <a:off x="780448" y="4138296"/>
            <a:ext cx="1959429" cy="1916857"/>
          </a:xfrm>
          <a:prstGeom prst="ellipse">
            <a:avLst/>
          </a:prstGeom>
          <a:solidFill>
            <a:srgbClr val="A027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LTStd-Roman"/>
              <a:ea typeface="+mn-ea"/>
              <a:cs typeface="+mn-cs"/>
            </a:endParaRPr>
          </a:p>
        </p:txBody>
      </p:sp>
      <p:sp>
        <p:nvSpPr>
          <p:cNvPr id="6" name="TextBox 5">
            <a:extLst>
              <a:ext uri="{FF2B5EF4-FFF2-40B4-BE49-F238E27FC236}">
                <a16:creationId xmlns:a16="http://schemas.microsoft.com/office/drawing/2014/main" id="{6199BCDF-CC1B-193C-7EF6-614A112EB1C1}"/>
              </a:ext>
            </a:extLst>
          </p:cNvPr>
          <p:cNvSpPr txBox="1"/>
          <p:nvPr/>
        </p:nvSpPr>
        <p:spPr>
          <a:xfrm>
            <a:off x="904150" y="4403385"/>
            <a:ext cx="1705677" cy="1386677"/>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noProof="0">
                <a:ln>
                  <a:noFill/>
                </a:ln>
                <a:solidFill>
                  <a:srgbClr val="FFFFFF"/>
                </a:solidFill>
                <a:effectLst/>
                <a:uLnTx/>
                <a:uFillTx/>
                <a:latin typeface="Helvetica"/>
                <a:cs typeface="Helvetica"/>
              </a:rPr>
              <a:t> </a:t>
            </a:r>
            <a:r>
              <a:rPr kumimoji="0" lang="en-GB" b="0" i="0" u="none" strike="noStrike" kern="1200" cap="none" spc="0" normalizeH="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GB" b="0" i="0" u="none" strike="noStrike" kern="1200" cap="none" spc="0" normalizeH="0" noProof="0">
                <a:ln>
                  <a:noFill/>
                </a:ln>
                <a:solidFill>
                  <a:srgbClr val="FFFFFF"/>
                </a:solidFill>
                <a:effectLst/>
                <a:uLnTx/>
                <a:uFillTx/>
                <a:latin typeface="Helvetica"/>
                <a:cs typeface="Helvetica"/>
              </a:rPr>
              <a:t>1.1kg weight in 2 weeks</a:t>
            </a:r>
            <a:endParaRPr kumimoji="0" lang="en-GB" b="0" i="0" u="none" strike="noStrike" kern="1200" cap="none" spc="0" normalizeH="0" baseline="0" noProof="0">
              <a:ln>
                <a:noFill/>
              </a:ln>
              <a:solidFill>
                <a:srgbClr val="FFFFFF"/>
              </a:solidFill>
              <a:effectLst/>
              <a:uLnTx/>
              <a:uFillTx/>
              <a:latin typeface="Helvetica"/>
              <a:cs typeface="Helvetica"/>
            </a:endParaRPr>
          </a:p>
        </p:txBody>
      </p:sp>
      <p:sp>
        <p:nvSpPr>
          <p:cNvPr id="20" name="TextBox 19">
            <a:extLst>
              <a:ext uri="{FF2B5EF4-FFF2-40B4-BE49-F238E27FC236}">
                <a16:creationId xmlns:a16="http://schemas.microsoft.com/office/drawing/2014/main" id="{81F09F44-087B-9A0E-001C-10E7F20014A3}"/>
              </a:ext>
            </a:extLst>
          </p:cNvPr>
          <p:cNvSpPr txBox="1"/>
          <p:nvPr/>
        </p:nvSpPr>
        <p:spPr>
          <a:xfrm>
            <a:off x="7048955" y="1678791"/>
            <a:ext cx="2177451" cy="381848"/>
          </a:xfrm>
          <a:prstGeom prst="rect">
            <a:avLst/>
          </a:prstGeom>
          <a:noFill/>
        </p:spPr>
        <p:txBody>
          <a:bodyPr wrap="square" rtlCol="0">
            <a:spAutoFit/>
          </a:bodyPr>
          <a:lstStyle/>
          <a:p>
            <a:r>
              <a:rPr lang="en-US"/>
              <a:t>People felt better!</a:t>
            </a:r>
          </a:p>
        </p:txBody>
      </p:sp>
    </p:spTree>
    <p:extLst>
      <p:ext uri="{BB962C8B-B14F-4D97-AF65-F5344CB8AC3E}">
        <p14:creationId xmlns:p14="http://schemas.microsoft.com/office/powerpoint/2010/main" val="1745292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565630C-B6D5-4A71-B72D-A6ED48958D51}"/>
              </a:ext>
            </a:extLst>
          </p:cNvPr>
          <p:cNvPicPr>
            <a:picLocks noChangeAspect="1" noChangeArrowheads="1"/>
          </p:cNvPicPr>
          <p:nvPr/>
        </p:nvPicPr>
        <p:blipFill rotWithShape="1">
          <a:blip r:embed="rId3">
            <a:alphaModFix amt="49000"/>
          </a:blip>
          <a:srcRect t="9475" b="9475"/>
          <a:stretch/>
        </p:blipFill>
        <p:spPr bwMode="auto">
          <a:xfrm>
            <a:off x="0" y="827"/>
            <a:ext cx="12192000" cy="6857173"/>
          </a:xfrm>
          <a:prstGeom prst="rect">
            <a:avLst/>
          </a:prstGeom>
          <a:solidFill>
            <a:schemeClr val="tx1"/>
          </a:solidFill>
        </p:spPr>
      </p:pic>
      <p:sp>
        <p:nvSpPr>
          <p:cNvPr id="6" name="The world’s largest nutritional science programme to measure our responses to food">
            <a:extLst>
              <a:ext uri="{FF2B5EF4-FFF2-40B4-BE49-F238E27FC236}">
                <a16:creationId xmlns:a16="http://schemas.microsoft.com/office/drawing/2014/main" id="{76740A52-B4BC-4901-A9DE-6C10CFCF5366}"/>
              </a:ext>
            </a:extLst>
          </p:cNvPr>
          <p:cNvSpPr txBox="1">
            <a:spLocks/>
          </p:cNvSpPr>
          <p:nvPr/>
        </p:nvSpPr>
        <p:spPr>
          <a:xfrm>
            <a:off x="437946" y="5287281"/>
            <a:ext cx="11382047" cy="10773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1pPr>
            <a:lvl2pPr marL="0" marR="0" indent="2286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2pPr>
            <a:lvl3pPr marL="0" marR="0" indent="4572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3pPr>
            <a:lvl4pPr marL="0" marR="0" indent="6858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4pPr>
            <a:lvl5pPr marL="0" marR="0" indent="9144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5pPr>
            <a:lvl6pPr marL="0" marR="0" indent="11430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6pPr>
            <a:lvl7pPr marL="0" marR="0" indent="13716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7pPr>
            <a:lvl8pPr marL="0" marR="0" indent="16002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8pPr>
            <a:lvl9pPr marL="0" marR="0" indent="18288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9pPr>
          </a:lstStyle>
          <a:p>
            <a:pPr defTabSz="410766">
              <a:lnSpc>
                <a:spcPct val="100000"/>
              </a:lnSpc>
              <a:defRPr sz="6400">
                <a:latin typeface="Sofia Pro Regular"/>
                <a:ea typeface="Sofia Pro Regular"/>
                <a:cs typeface="Sofia Pro Regular"/>
                <a:sym typeface="Sofia Pro Regular"/>
              </a:defRPr>
            </a:pPr>
            <a:r>
              <a:rPr lang="en-GB" sz="2400" kern="0">
                <a:solidFill>
                  <a:schemeClr val="bg1"/>
                </a:solidFill>
                <a:latin typeface="Helvetica"/>
                <a:ea typeface="Sofia Pro Regular"/>
                <a:cs typeface="Helvetica"/>
                <a:sym typeface="Sofia Pro Regular"/>
              </a:rPr>
              <a:t>Ongoing program to measure </a:t>
            </a:r>
          </a:p>
          <a:p>
            <a:pPr defTabSz="410766">
              <a:lnSpc>
                <a:spcPct val="100000"/>
              </a:lnSpc>
              <a:defRPr sz="6400">
                <a:latin typeface="Sofia Pro Regular"/>
                <a:ea typeface="Sofia Pro Regular"/>
                <a:cs typeface="Sofia Pro Regular"/>
                <a:sym typeface="Sofia Pro Regular"/>
              </a:defRPr>
            </a:pPr>
            <a:r>
              <a:rPr lang="en-GB" sz="2400" kern="0">
                <a:solidFill>
                  <a:schemeClr val="bg1"/>
                </a:solidFill>
                <a:latin typeface="Helvetica"/>
                <a:ea typeface="Sofia Pro Regular"/>
                <a:cs typeface="Helvetica"/>
                <a:sym typeface="Sofia Pro Regular"/>
              </a:rPr>
              <a:t>Individual responses to food &amp; lifestyle interventions</a:t>
            </a:r>
          </a:p>
        </p:txBody>
      </p:sp>
      <p:sp>
        <p:nvSpPr>
          <p:cNvPr id="7" name="Title 12">
            <a:extLst>
              <a:ext uri="{FF2B5EF4-FFF2-40B4-BE49-F238E27FC236}">
                <a16:creationId xmlns:a16="http://schemas.microsoft.com/office/drawing/2014/main" id="{7F0B5E4F-869F-689C-AFE4-FE670E5D2560}"/>
              </a:ext>
            </a:extLst>
          </p:cNvPr>
          <p:cNvSpPr txBox="1">
            <a:spLocks/>
          </p:cNvSpPr>
          <p:nvPr/>
        </p:nvSpPr>
        <p:spPr>
          <a:xfrm>
            <a:off x="0" y="2479707"/>
            <a:ext cx="2925371"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
                <a:ea typeface="+mj-ea"/>
                <a:cs typeface=""/>
              </a:rPr>
              <a:t>Remote clinical testing</a:t>
            </a:r>
          </a:p>
        </p:txBody>
      </p:sp>
      <p:sp>
        <p:nvSpPr>
          <p:cNvPr id="9" name="Title 12">
            <a:extLst>
              <a:ext uri="{FF2B5EF4-FFF2-40B4-BE49-F238E27FC236}">
                <a16:creationId xmlns:a16="http://schemas.microsoft.com/office/drawing/2014/main" id="{CC2DCB76-7B1C-64B0-8B80-1934F799C56B}"/>
              </a:ext>
            </a:extLst>
          </p:cNvPr>
          <p:cNvSpPr txBox="1">
            <a:spLocks/>
          </p:cNvSpPr>
          <p:nvPr/>
        </p:nvSpPr>
        <p:spPr>
          <a:xfrm>
            <a:off x="7890806" y="2449908"/>
            <a:ext cx="1732218"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a:solidFill>
                  <a:srgbClr val="FFFFFF"/>
                </a:solidFill>
                <a:latin typeface=""/>
                <a:cs typeface=""/>
              </a:rPr>
              <a:t>Data Science </a:t>
            </a:r>
            <a:endParaRPr kumimoji="0" lang="en-GB" b="0" i="0" u="none" strike="noStrike" kern="1200" cap="none" spc="0" normalizeH="0" baseline="0" noProof="0">
              <a:ln>
                <a:noFill/>
              </a:ln>
              <a:solidFill>
                <a:srgbClr val="FFFFFF"/>
              </a:solidFill>
              <a:effectLst/>
              <a:uLnTx/>
              <a:uFillTx/>
              <a:latin typeface=""/>
              <a:cs typeface=""/>
            </a:endParaRPr>
          </a:p>
        </p:txBody>
      </p:sp>
      <p:sp>
        <p:nvSpPr>
          <p:cNvPr id="10" name="Plus 32">
            <a:extLst>
              <a:ext uri="{FF2B5EF4-FFF2-40B4-BE49-F238E27FC236}">
                <a16:creationId xmlns:a16="http://schemas.microsoft.com/office/drawing/2014/main" id="{9F2A0DFE-92AA-6B2A-EF70-EDAE75621C0B}"/>
              </a:ext>
            </a:extLst>
          </p:cNvPr>
          <p:cNvSpPr/>
          <p:nvPr/>
        </p:nvSpPr>
        <p:spPr>
          <a:xfrm>
            <a:off x="2664049" y="2427145"/>
            <a:ext cx="776962" cy="77837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Helvetica Neue"/>
              <a:ea typeface="+mn-ea"/>
              <a:cs typeface="Helvetica Neue"/>
            </a:endParaRPr>
          </a:p>
        </p:txBody>
      </p:sp>
      <p:sp>
        <p:nvSpPr>
          <p:cNvPr id="11" name="Title 12">
            <a:extLst>
              <a:ext uri="{FF2B5EF4-FFF2-40B4-BE49-F238E27FC236}">
                <a16:creationId xmlns:a16="http://schemas.microsoft.com/office/drawing/2014/main" id="{91452907-CA65-76AD-F68E-046563676EA2}"/>
              </a:ext>
            </a:extLst>
          </p:cNvPr>
          <p:cNvSpPr txBox="1">
            <a:spLocks/>
          </p:cNvSpPr>
          <p:nvPr/>
        </p:nvSpPr>
        <p:spPr>
          <a:xfrm>
            <a:off x="5452772" y="2443382"/>
            <a:ext cx="2055223"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
                <a:ea typeface="+mj-ea"/>
                <a:cs typeface=""/>
              </a:rPr>
              <a:t>Community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
                <a:ea typeface="+mj-ea"/>
                <a:cs typeface=""/>
              </a:rPr>
              <a:t>science </a:t>
            </a:r>
          </a:p>
        </p:txBody>
      </p:sp>
      <p:sp>
        <p:nvSpPr>
          <p:cNvPr id="12" name="Title 12">
            <a:extLst>
              <a:ext uri="{FF2B5EF4-FFF2-40B4-BE49-F238E27FC236}">
                <a16:creationId xmlns:a16="http://schemas.microsoft.com/office/drawing/2014/main" id="{3CB38FC6-EC94-7F13-0B57-A9FF6AD42F9F}"/>
              </a:ext>
            </a:extLst>
          </p:cNvPr>
          <p:cNvSpPr txBox="1">
            <a:spLocks/>
          </p:cNvSpPr>
          <p:nvPr/>
        </p:nvSpPr>
        <p:spPr>
          <a:xfrm>
            <a:off x="3188481" y="2481233"/>
            <a:ext cx="2055223"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
                <a:ea typeface="+mj-ea"/>
                <a:cs typeface=""/>
              </a:rPr>
              <a:t>Digital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
                <a:ea typeface="+mj-ea"/>
                <a:cs typeface=""/>
              </a:rPr>
              <a:t>tools</a:t>
            </a:r>
          </a:p>
        </p:txBody>
      </p:sp>
      <p:sp>
        <p:nvSpPr>
          <p:cNvPr id="13" name="Plus 32">
            <a:extLst>
              <a:ext uri="{FF2B5EF4-FFF2-40B4-BE49-F238E27FC236}">
                <a16:creationId xmlns:a16="http://schemas.microsoft.com/office/drawing/2014/main" id="{F4592875-0147-DA9B-1033-9A762D00EC08}"/>
              </a:ext>
            </a:extLst>
          </p:cNvPr>
          <p:cNvSpPr/>
          <p:nvPr/>
        </p:nvSpPr>
        <p:spPr>
          <a:xfrm>
            <a:off x="4859043" y="2453991"/>
            <a:ext cx="776962" cy="77837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Helvetica Neue"/>
              <a:ea typeface="+mn-ea"/>
              <a:cs typeface="Helvetica Neue"/>
            </a:endParaRPr>
          </a:p>
        </p:txBody>
      </p:sp>
      <p:sp>
        <p:nvSpPr>
          <p:cNvPr id="14" name="Plus 32">
            <a:extLst>
              <a:ext uri="{FF2B5EF4-FFF2-40B4-BE49-F238E27FC236}">
                <a16:creationId xmlns:a16="http://schemas.microsoft.com/office/drawing/2014/main" id="{E921FC76-5288-BF40-0ACF-29151A819C9D}"/>
              </a:ext>
            </a:extLst>
          </p:cNvPr>
          <p:cNvSpPr/>
          <p:nvPr/>
        </p:nvSpPr>
        <p:spPr>
          <a:xfrm>
            <a:off x="7355346" y="2418553"/>
            <a:ext cx="776962" cy="77837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Helvetica Neue"/>
              <a:ea typeface="+mn-ea"/>
              <a:cs typeface="Helvetica Neue"/>
            </a:endParaRPr>
          </a:p>
        </p:txBody>
      </p:sp>
      <p:sp>
        <p:nvSpPr>
          <p:cNvPr id="15" name="Rectangle: Rounded Corners 14">
            <a:extLst>
              <a:ext uri="{FF2B5EF4-FFF2-40B4-BE49-F238E27FC236}">
                <a16:creationId xmlns:a16="http://schemas.microsoft.com/office/drawing/2014/main" id="{1DA5DCCA-9296-E506-6C7C-3ADA6E1190F2}"/>
              </a:ext>
            </a:extLst>
          </p:cNvPr>
          <p:cNvSpPr/>
          <p:nvPr/>
        </p:nvSpPr>
        <p:spPr>
          <a:xfrm>
            <a:off x="3577692" y="4031850"/>
            <a:ext cx="4844703" cy="8052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8EEA4E6D-FA43-F8E2-F64B-A525857FA8BC}"/>
              </a:ext>
            </a:extLst>
          </p:cNvPr>
          <p:cNvPicPr>
            <a:picLocks noChangeAspect="1"/>
          </p:cNvPicPr>
          <p:nvPr/>
        </p:nvPicPr>
        <p:blipFill rotWithShape="1">
          <a:blip r:embed="rId4"/>
          <a:srcRect t="28324" r="12719"/>
          <a:stretch/>
        </p:blipFill>
        <p:spPr>
          <a:xfrm>
            <a:off x="3986663" y="4183059"/>
            <a:ext cx="1756117" cy="502854"/>
          </a:xfrm>
          <a:prstGeom prst="rect">
            <a:avLst/>
          </a:prstGeom>
        </p:spPr>
      </p:pic>
      <p:sp>
        <p:nvSpPr>
          <p:cNvPr id="17" name="Title 6">
            <a:extLst>
              <a:ext uri="{FF2B5EF4-FFF2-40B4-BE49-F238E27FC236}">
                <a16:creationId xmlns:a16="http://schemas.microsoft.com/office/drawing/2014/main" id="{A0917C40-78FC-DF31-5247-8006B4858807}"/>
              </a:ext>
            </a:extLst>
          </p:cNvPr>
          <p:cNvSpPr txBox="1">
            <a:spLocks/>
          </p:cNvSpPr>
          <p:nvPr/>
        </p:nvSpPr>
        <p:spPr>
          <a:xfrm>
            <a:off x="5800246" y="4234911"/>
            <a:ext cx="2004191" cy="565926"/>
          </a:xfrm>
          <a:prstGeom prst="rect">
            <a:avLst/>
          </a:prstGeom>
          <a:ln>
            <a:noFill/>
          </a:ln>
        </p:spPr>
        <p:txBody>
          <a:bodyPr/>
          <a:lstStyle>
            <a:lvl1pPr algn="l" defTabSz="914400" rtl="0" eaLnBrk="1" latinLnBrk="0" hangingPunct="1">
              <a:lnSpc>
                <a:spcPct val="90000"/>
              </a:lnSpc>
              <a:spcBef>
                <a:spcPct val="0"/>
              </a:spcBef>
              <a:buNone/>
              <a:defRPr sz="2400" kern="1200">
                <a:solidFill>
                  <a:srgbClr val="424242"/>
                </a:solidFill>
                <a:latin typeface="Helvetica"/>
                <a:ea typeface="+mj-ea"/>
                <a:cs typeface="Helvetica"/>
              </a:defRPr>
            </a:lvl1pPr>
          </a:lstStyle>
          <a:p>
            <a:r>
              <a:rPr lang="en-US">
                <a:solidFill>
                  <a:schemeClr val="tx1"/>
                </a:solidFill>
              </a:rPr>
              <a:t>n~200,000</a:t>
            </a:r>
          </a:p>
        </p:txBody>
      </p:sp>
      <p:sp>
        <p:nvSpPr>
          <p:cNvPr id="3" name="The world’s largest nutritional science programme to measure our responses to food">
            <a:extLst>
              <a:ext uri="{FF2B5EF4-FFF2-40B4-BE49-F238E27FC236}">
                <a16:creationId xmlns:a16="http://schemas.microsoft.com/office/drawing/2014/main" id="{1E012B67-16CF-6127-4E16-9D2AC0E96F16}"/>
              </a:ext>
            </a:extLst>
          </p:cNvPr>
          <p:cNvSpPr txBox="1">
            <a:spLocks/>
          </p:cNvSpPr>
          <p:nvPr/>
        </p:nvSpPr>
        <p:spPr>
          <a:xfrm>
            <a:off x="337886" y="466774"/>
            <a:ext cx="11360074" cy="18859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1pPr>
            <a:lvl2pPr marL="0" marR="0" indent="2286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2pPr>
            <a:lvl3pPr marL="0" marR="0" indent="4572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3pPr>
            <a:lvl4pPr marL="0" marR="0" indent="6858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4pPr>
            <a:lvl5pPr marL="0" marR="0" indent="914400" algn="ctr" defTabSz="821531" latinLnBrk="0">
              <a:lnSpc>
                <a:spcPct val="120000"/>
              </a:lnSpc>
              <a:spcBef>
                <a:spcPts val="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5pPr>
            <a:lvl6pPr marL="0" marR="0" indent="11430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6pPr>
            <a:lvl7pPr marL="0" marR="0" indent="13716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7pPr>
            <a:lvl8pPr marL="0" marR="0" indent="16002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8pPr>
            <a:lvl9pPr marL="0" marR="0" indent="1828800" algn="ctr" defTabSz="821531" latinLnBrk="0">
              <a:lnSpc>
                <a:spcPct val="120000"/>
              </a:lnSpc>
              <a:spcBef>
                <a:spcPts val="1600"/>
              </a:spcBef>
              <a:spcAft>
                <a:spcPts val="0"/>
              </a:spcAft>
              <a:buClrTx/>
              <a:buSzTx/>
              <a:buFontTx/>
              <a:buNone/>
              <a:tabLst/>
              <a:defRPr sz="4800" b="0" i="0" u="none" strike="noStrike" cap="none" spc="0" baseline="0">
                <a:solidFill>
                  <a:srgbClr val="565A5C"/>
                </a:solidFill>
                <a:uFillTx/>
                <a:latin typeface="+mn-lt"/>
                <a:ea typeface="+mn-ea"/>
                <a:cs typeface="+mn-cs"/>
                <a:sym typeface="SofiaPro-ExtraLight"/>
              </a:defRPr>
            </a:lvl9pPr>
          </a:lstStyle>
          <a:p>
            <a:pPr defTabSz="410756">
              <a:lnSpc>
                <a:spcPct val="130000"/>
              </a:lnSpc>
              <a:defRPr sz="6400">
                <a:latin typeface="Sofia Pro Regular"/>
                <a:ea typeface="Sofia Pro Regular"/>
                <a:cs typeface="Sofia Pro Regular"/>
                <a:sym typeface="Sofia Pro Regular"/>
              </a:defRPr>
            </a:pPr>
            <a:r>
              <a:rPr lang="en-GB" sz="3200" kern="0">
                <a:solidFill>
                  <a:srgbClr val="FFFFFF"/>
                </a:solidFill>
                <a:latin typeface="Calibri" panose="020F0502020204030204" pitchFamily="34" charset="0"/>
                <a:ea typeface="Sofia Pro Regular"/>
                <a:cs typeface="Calibri" panose="020F0502020204030204" pitchFamily="34" charset="0"/>
                <a:sym typeface="Sofia Pro Regular"/>
              </a:rPr>
              <a:t>Can we overlay this with remote clinical testing to prevent diet-related disease  ?</a:t>
            </a:r>
          </a:p>
          <a:p>
            <a:pPr defTabSz="410756">
              <a:lnSpc>
                <a:spcPct val="130000"/>
              </a:lnSpc>
              <a:defRPr sz="6400">
                <a:latin typeface="Sofia Pro Regular"/>
                <a:ea typeface="Sofia Pro Regular"/>
                <a:cs typeface="Sofia Pro Regular"/>
                <a:sym typeface="Sofia Pro Regular"/>
              </a:defRPr>
            </a:pPr>
            <a:r>
              <a:rPr lang="en-GB" sz="3200" kern="0">
                <a:solidFill>
                  <a:srgbClr val="FFFFFF"/>
                </a:solidFill>
                <a:latin typeface="Calibri" panose="020F0502020204030204" pitchFamily="34" charset="0"/>
                <a:ea typeface="Sofia Pro Regular"/>
                <a:cs typeface="Calibri" panose="020F0502020204030204" pitchFamily="34" charset="0"/>
                <a:sym typeface="Sofia Pro Regular"/>
              </a:rPr>
              <a:t> </a:t>
            </a:r>
          </a:p>
        </p:txBody>
      </p:sp>
      <p:pic>
        <p:nvPicPr>
          <p:cNvPr id="4" name="Picture 3">
            <a:extLst>
              <a:ext uri="{FF2B5EF4-FFF2-40B4-BE49-F238E27FC236}">
                <a16:creationId xmlns:a16="http://schemas.microsoft.com/office/drawing/2014/main" id="{81C72B3E-71D2-3688-B913-E004BE599E16}"/>
              </a:ext>
            </a:extLst>
          </p:cNvPr>
          <p:cNvPicPr>
            <a:picLocks noChangeAspect="1"/>
          </p:cNvPicPr>
          <p:nvPr/>
        </p:nvPicPr>
        <p:blipFill rotWithShape="1">
          <a:blip r:embed="rId5"/>
          <a:srcRect l="5121" t="55615" r="79462" b="19898"/>
          <a:stretch/>
        </p:blipFill>
        <p:spPr>
          <a:xfrm>
            <a:off x="7525205" y="4073490"/>
            <a:ext cx="744541" cy="733817"/>
          </a:xfrm>
          <a:prstGeom prst="rect">
            <a:avLst/>
          </a:prstGeom>
        </p:spPr>
      </p:pic>
      <p:sp>
        <p:nvSpPr>
          <p:cNvPr id="18" name="Title 12">
            <a:extLst>
              <a:ext uri="{FF2B5EF4-FFF2-40B4-BE49-F238E27FC236}">
                <a16:creationId xmlns:a16="http://schemas.microsoft.com/office/drawing/2014/main" id="{D3B90957-9136-2D6A-9E0A-470776F136A0}"/>
              </a:ext>
            </a:extLst>
          </p:cNvPr>
          <p:cNvSpPr txBox="1">
            <a:spLocks/>
          </p:cNvSpPr>
          <p:nvPr/>
        </p:nvSpPr>
        <p:spPr>
          <a:xfrm>
            <a:off x="10240130" y="2518101"/>
            <a:ext cx="1732218" cy="100392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a:solidFill>
                  <a:srgbClr val="FFFFFF"/>
                </a:solidFill>
                <a:latin typeface=""/>
                <a:cs typeface=""/>
              </a:rPr>
              <a:t>Traditional Science </a:t>
            </a:r>
            <a:endParaRPr kumimoji="0" lang="en-GB" b="0" i="0" u="none" strike="noStrike" kern="1200" cap="none" spc="0" normalizeH="0" baseline="0" noProof="0">
              <a:ln>
                <a:noFill/>
              </a:ln>
              <a:solidFill>
                <a:srgbClr val="FFFFFF"/>
              </a:solidFill>
              <a:effectLst/>
              <a:uLnTx/>
              <a:uFillTx/>
              <a:latin typeface=""/>
              <a:cs typeface=""/>
            </a:endParaRPr>
          </a:p>
        </p:txBody>
      </p:sp>
      <p:sp>
        <p:nvSpPr>
          <p:cNvPr id="19" name="Plus 32">
            <a:extLst>
              <a:ext uri="{FF2B5EF4-FFF2-40B4-BE49-F238E27FC236}">
                <a16:creationId xmlns:a16="http://schemas.microsoft.com/office/drawing/2014/main" id="{33784698-D7C8-46F5-0E90-ADF0A754C284}"/>
              </a:ext>
            </a:extLst>
          </p:cNvPr>
          <p:cNvSpPr/>
          <p:nvPr/>
        </p:nvSpPr>
        <p:spPr>
          <a:xfrm>
            <a:off x="9463168" y="2362675"/>
            <a:ext cx="776962" cy="778375"/>
          </a:xfrm>
          <a:prstGeom prst="mathPlus">
            <a:avLst>
              <a:gd name="adj1" fmla="val 13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Helvetica Neue"/>
              <a:ea typeface="+mn-ea"/>
              <a:cs typeface="Helvetica Neue"/>
            </a:endParaRPr>
          </a:p>
        </p:txBody>
      </p:sp>
    </p:spTree>
    <p:extLst>
      <p:ext uri="{BB962C8B-B14F-4D97-AF65-F5344CB8AC3E}">
        <p14:creationId xmlns:p14="http://schemas.microsoft.com/office/powerpoint/2010/main" val="155106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p:bldP spid="12" grpId="0"/>
      <p:bldP spid="13" grpId="0" animBg="1"/>
      <p:bldP spid="14" grpId="0" animBg="1"/>
      <p:bldP spid="18"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19">
            <a:extLst>
              <a:ext uri="{FF2B5EF4-FFF2-40B4-BE49-F238E27FC236}">
                <a16:creationId xmlns:a16="http://schemas.microsoft.com/office/drawing/2014/main" id="{62A94BFF-D656-4F12-ACF6-6F1E830C6405}"/>
              </a:ext>
            </a:extLst>
          </p:cNvPr>
          <p:cNvSpPr/>
          <p:nvPr/>
        </p:nvSpPr>
        <p:spPr>
          <a:xfrm>
            <a:off x="8167561" y="1460332"/>
            <a:ext cx="3581075" cy="5137075"/>
          </a:xfrm>
          <a:prstGeom prst="roundRect">
            <a:avLst>
              <a:gd name="adj" fmla="val 8448"/>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24242"/>
              </a:solidFill>
              <a:effectLst/>
              <a:uLnTx/>
              <a:uFillTx/>
              <a:latin typeface="Helvetica"/>
              <a:ea typeface="+mn-ea"/>
              <a:cs typeface="Helvetica"/>
            </a:endParaRPr>
          </a:p>
        </p:txBody>
      </p:sp>
      <p:sp>
        <p:nvSpPr>
          <p:cNvPr id="28" name="Rounded Rectangle 19">
            <a:extLst>
              <a:ext uri="{FF2B5EF4-FFF2-40B4-BE49-F238E27FC236}">
                <a16:creationId xmlns:a16="http://schemas.microsoft.com/office/drawing/2014/main" id="{9AA0B5F6-1B6A-CDA7-7799-89B59D59DA24}"/>
              </a:ext>
            </a:extLst>
          </p:cNvPr>
          <p:cNvSpPr/>
          <p:nvPr/>
        </p:nvSpPr>
        <p:spPr>
          <a:xfrm>
            <a:off x="211725" y="1460332"/>
            <a:ext cx="3581075" cy="5137075"/>
          </a:xfrm>
          <a:prstGeom prst="roundRect">
            <a:avLst>
              <a:gd name="adj" fmla="val 8448"/>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24242"/>
              </a:solidFill>
              <a:effectLst/>
              <a:uLnTx/>
              <a:uFillTx/>
              <a:latin typeface="Helvetica"/>
              <a:ea typeface="+mn-ea"/>
              <a:cs typeface="Helvetica"/>
            </a:endParaRPr>
          </a:p>
        </p:txBody>
      </p:sp>
      <p:sp>
        <p:nvSpPr>
          <p:cNvPr id="17" name="Title 1">
            <a:extLst>
              <a:ext uri="{FF2B5EF4-FFF2-40B4-BE49-F238E27FC236}">
                <a16:creationId xmlns:a16="http://schemas.microsoft.com/office/drawing/2014/main" id="{192A39AA-8BF8-2E49-90B0-EF22F5CF3097}"/>
              </a:ext>
            </a:extLst>
          </p:cNvPr>
          <p:cNvSpPr txBox="1">
            <a:spLocks/>
          </p:cNvSpPr>
          <p:nvPr/>
        </p:nvSpPr>
        <p:spPr bwMode="auto">
          <a:xfrm>
            <a:off x="228560" y="1624927"/>
            <a:ext cx="3519304" cy="2646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Georgia"/>
                <a:ea typeface="ＭＳ Ｐゴシック" pitchFamily="-107" charset="-128"/>
                <a:cs typeface="Georgia"/>
              </a:defRPr>
            </a:lvl1pPr>
            <a:lvl2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2pPr>
            <a:lvl3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3pPr>
            <a:lvl4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4pPr>
            <a:lvl5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5pPr>
            <a:lvl6pPr marL="4572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6pPr>
            <a:lvl7pPr marL="9144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7pPr>
            <a:lvl8pPr marL="13716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8pPr>
            <a:lvl9pPr marL="18288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Helvetica"/>
                <a:ea typeface="ＭＳ Ｐゴシック" pitchFamily="-107" charset="-128"/>
                <a:cs typeface="Helvetica"/>
              </a:rPr>
              <a:t>Who</a:t>
            </a:r>
            <a:r>
              <a:rPr kumimoji="0" lang="en-GB" sz="2000" b="0" i="0" u="none" strike="noStrike" kern="1200" cap="none" spc="0" normalizeH="0" baseline="0" noProof="0">
                <a:ln>
                  <a:noFill/>
                </a:ln>
                <a:solidFill>
                  <a:srgbClr val="000000"/>
                </a:solidFill>
                <a:effectLst/>
                <a:uLnTx/>
                <a:uFillTx/>
                <a:latin typeface="Helvetica"/>
                <a:ea typeface="ＭＳ Ｐゴシック" pitchFamily="-107" charset="-128"/>
                <a:cs typeface="Helvetica"/>
              </a:rPr>
              <a:t> we are</a:t>
            </a:r>
          </a:p>
        </p:txBody>
      </p:sp>
      <p:pic>
        <p:nvPicPr>
          <p:cNvPr id="18" name="Picture 17">
            <a:extLst>
              <a:ext uri="{FF2B5EF4-FFF2-40B4-BE49-F238E27FC236}">
                <a16:creationId xmlns:a16="http://schemas.microsoft.com/office/drawing/2014/main" id="{6D690ED4-1531-4E90-B3D5-736E3FE5E2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120" t="78491" r="40477" b="6612"/>
          <a:stretch/>
        </p:blipFill>
        <p:spPr>
          <a:xfrm>
            <a:off x="443364" y="2643959"/>
            <a:ext cx="1045029" cy="836828"/>
          </a:xfrm>
          <a:prstGeom prst="rect">
            <a:avLst/>
          </a:prstGeom>
        </p:spPr>
      </p:pic>
      <p:sp>
        <p:nvSpPr>
          <p:cNvPr id="25" name="Title 1">
            <a:extLst>
              <a:ext uri="{FF2B5EF4-FFF2-40B4-BE49-F238E27FC236}">
                <a16:creationId xmlns:a16="http://schemas.microsoft.com/office/drawing/2014/main" id="{F460E02F-4DB3-43AD-793C-B5E300A63CE7}"/>
              </a:ext>
            </a:extLst>
          </p:cNvPr>
          <p:cNvSpPr txBox="1">
            <a:spLocks/>
          </p:cNvSpPr>
          <p:nvPr/>
        </p:nvSpPr>
        <p:spPr bwMode="auto">
          <a:xfrm>
            <a:off x="8223267" y="1680545"/>
            <a:ext cx="3519304" cy="2646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Georgia"/>
                <a:ea typeface="ＭＳ Ｐゴシック" pitchFamily="-107" charset="-128"/>
                <a:cs typeface="Georgia"/>
              </a:defRPr>
            </a:lvl1pPr>
            <a:lvl2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2pPr>
            <a:lvl3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3pPr>
            <a:lvl4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4pPr>
            <a:lvl5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5pPr>
            <a:lvl6pPr marL="4572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6pPr>
            <a:lvl7pPr marL="9144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7pPr>
            <a:lvl8pPr marL="13716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8pPr>
            <a:lvl9pPr marL="18288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Helvetica"/>
                <a:ea typeface="ＭＳ Ｐゴシック" pitchFamily="-107" charset="-128"/>
                <a:cs typeface="Helvetica"/>
              </a:rPr>
              <a:t>How</a:t>
            </a:r>
            <a:r>
              <a:rPr kumimoji="0" lang="en-GB" sz="2000" b="0" i="0" u="none" strike="noStrike" kern="1200" cap="none" spc="0" normalizeH="0" baseline="0" noProof="0">
                <a:ln>
                  <a:noFill/>
                </a:ln>
                <a:solidFill>
                  <a:srgbClr val="000000"/>
                </a:solidFill>
                <a:effectLst/>
                <a:uLnTx/>
                <a:uFillTx/>
                <a:latin typeface="Helvetica"/>
                <a:ea typeface="ＭＳ Ｐゴシック" pitchFamily="-107" charset="-128"/>
                <a:cs typeface="Helvetica"/>
              </a:rPr>
              <a:t> we eat &amp; </a:t>
            </a:r>
            <a:r>
              <a:rPr kumimoji="0" lang="en-GB" sz="2000" b="1" i="0" u="none" strike="noStrike" kern="1200" cap="none" spc="0" normalizeH="0" baseline="0" noProof="0">
                <a:ln>
                  <a:noFill/>
                </a:ln>
                <a:solidFill>
                  <a:srgbClr val="000000"/>
                </a:solidFill>
                <a:effectLst/>
                <a:uLnTx/>
                <a:uFillTx/>
                <a:latin typeface="Helvetica"/>
                <a:ea typeface="ＭＳ Ｐゴシック" pitchFamily="-107" charset="-128"/>
                <a:cs typeface="Helvetica"/>
              </a:rPr>
              <a:t>Why</a:t>
            </a:r>
            <a:r>
              <a:rPr kumimoji="0" lang="en-GB" sz="2000" b="0" i="0" u="none" strike="noStrike" kern="1200" cap="none" spc="0" normalizeH="0" baseline="0" noProof="0">
                <a:ln>
                  <a:noFill/>
                </a:ln>
                <a:solidFill>
                  <a:srgbClr val="000000"/>
                </a:solidFill>
                <a:effectLst/>
                <a:uLnTx/>
                <a:uFillTx/>
                <a:latin typeface="Helvetica"/>
                <a:ea typeface="ＭＳ Ｐゴシック" pitchFamily="-107" charset="-128"/>
                <a:cs typeface="Helvetica"/>
              </a:rPr>
              <a:t> we make those choices</a:t>
            </a:r>
          </a:p>
        </p:txBody>
      </p:sp>
      <p:pic>
        <p:nvPicPr>
          <p:cNvPr id="12" name="Picture 11">
            <a:extLst>
              <a:ext uri="{FF2B5EF4-FFF2-40B4-BE49-F238E27FC236}">
                <a16:creationId xmlns:a16="http://schemas.microsoft.com/office/drawing/2014/main" id="{639AEDA8-8EFE-C237-4F0D-67119BCBEA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97" t="51141" r="7693" b="31806"/>
          <a:stretch/>
        </p:blipFill>
        <p:spPr>
          <a:xfrm>
            <a:off x="9575437" y="2135423"/>
            <a:ext cx="765321" cy="957944"/>
          </a:xfrm>
          <a:prstGeom prst="rect">
            <a:avLst/>
          </a:prstGeom>
        </p:spPr>
      </p:pic>
      <p:pic>
        <p:nvPicPr>
          <p:cNvPr id="13" name="Picture 12">
            <a:extLst>
              <a:ext uri="{FF2B5EF4-FFF2-40B4-BE49-F238E27FC236}">
                <a16:creationId xmlns:a16="http://schemas.microsoft.com/office/drawing/2014/main" id="{F2EDFB79-24A0-C4EF-2F1A-ED656B95C5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62" t="31002" r="4440" b="50368"/>
          <a:stretch/>
        </p:blipFill>
        <p:spPr>
          <a:xfrm>
            <a:off x="469943" y="4745012"/>
            <a:ext cx="1012371" cy="1046549"/>
          </a:xfrm>
          <a:prstGeom prst="rect">
            <a:avLst/>
          </a:prstGeom>
        </p:spPr>
      </p:pic>
      <p:pic>
        <p:nvPicPr>
          <p:cNvPr id="15" name="Picture 14">
            <a:extLst>
              <a:ext uri="{FF2B5EF4-FFF2-40B4-BE49-F238E27FC236}">
                <a16:creationId xmlns:a16="http://schemas.microsoft.com/office/drawing/2014/main" id="{F66425E2-4E70-B656-9D32-84B1DF968D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02" t="14511" r="19459" b="71564"/>
          <a:stretch/>
        </p:blipFill>
        <p:spPr>
          <a:xfrm>
            <a:off x="2610073" y="4865302"/>
            <a:ext cx="939222" cy="782227"/>
          </a:xfrm>
          <a:prstGeom prst="rect">
            <a:avLst/>
          </a:prstGeom>
        </p:spPr>
      </p:pic>
      <p:pic>
        <p:nvPicPr>
          <p:cNvPr id="16" name="Picture 15">
            <a:extLst>
              <a:ext uri="{FF2B5EF4-FFF2-40B4-BE49-F238E27FC236}">
                <a16:creationId xmlns:a16="http://schemas.microsoft.com/office/drawing/2014/main" id="{8365FB61-1E61-5FF9-71FD-E3319E279E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55" t="13131" r="64248" b="69816"/>
          <a:stretch/>
        </p:blipFill>
        <p:spPr>
          <a:xfrm>
            <a:off x="2733862" y="2667820"/>
            <a:ext cx="845420" cy="957944"/>
          </a:xfrm>
          <a:prstGeom prst="rect">
            <a:avLst/>
          </a:prstGeom>
        </p:spPr>
      </p:pic>
      <p:pic>
        <p:nvPicPr>
          <p:cNvPr id="19" name="Picture 18">
            <a:extLst>
              <a:ext uri="{FF2B5EF4-FFF2-40B4-BE49-F238E27FC236}">
                <a16:creationId xmlns:a16="http://schemas.microsoft.com/office/drawing/2014/main" id="{2C0D5A13-A616-6855-BCB0-AFFD9BF91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55" t="69964" r="65253" b="14611"/>
          <a:stretch/>
        </p:blipFill>
        <p:spPr>
          <a:xfrm>
            <a:off x="8382332" y="3229003"/>
            <a:ext cx="812835" cy="866493"/>
          </a:xfrm>
          <a:prstGeom prst="rect">
            <a:avLst/>
          </a:prstGeom>
        </p:spPr>
      </p:pic>
      <p:pic>
        <p:nvPicPr>
          <p:cNvPr id="21" name="Picture 20">
            <a:extLst>
              <a:ext uri="{FF2B5EF4-FFF2-40B4-BE49-F238E27FC236}">
                <a16:creationId xmlns:a16="http://schemas.microsoft.com/office/drawing/2014/main" id="{DAE04A97-EB2C-EF3D-E746-3FB185BE61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940" t="71126" r="21968" b="13953"/>
          <a:stretch/>
        </p:blipFill>
        <p:spPr>
          <a:xfrm>
            <a:off x="10689326" y="3241355"/>
            <a:ext cx="812835" cy="838200"/>
          </a:xfrm>
          <a:prstGeom prst="rect">
            <a:avLst/>
          </a:prstGeom>
        </p:spPr>
      </p:pic>
      <p:pic>
        <p:nvPicPr>
          <p:cNvPr id="24" name="Picture 23">
            <a:extLst>
              <a:ext uri="{FF2B5EF4-FFF2-40B4-BE49-F238E27FC236}">
                <a16:creationId xmlns:a16="http://schemas.microsoft.com/office/drawing/2014/main" id="{F2FE2C17-05DB-F765-592A-4D293E4C9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47" t="53513" r="78246" b="32693"/>
          <a:stretch/>
        </p:blipFill>
        <p:spPr>
          <a:xfrm>
            <a:off x="1755456" y="2130960"/>
            <a:ext cx="711343" cy="774864"/>
          </a:xfrm>
          <a:prstGeom prst="rect">
            <a:avLst/>
          </a:prstGeom>
        </p:spPr>
      </p:pic>
      <p:pic>
        <p:nvPicPr>
          <p:cNvPr id="31" name="Picture 30">
            <a:extLst>
              <a:ext uri="{FF2B5EF4-FFF2-40B4-BE49-F238E27FC236}">
                <a16:creationId xmlns:a16="http://schemas.microsoft.com/office/drawing/2014/main" id="{FEFAA97C-678E-9334-17BF-A1D64E782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958" t="35275" r="43958" b="35077"/>
          <a:stretch/>
        </p:blipFill>
        <p:spPr>
          <a:xfrm>
            <a:off x="1715763" y="3310181"/>
            <a:ext cx="650806" cy="1665515"/>
          </a:xfrm>
          <a:prstGeom prst="rect">
            <a:avLst/>
          </a:prstGeom>
        </p:spPr>
      </p:pic>
      <p:cxnSp>
        <p:nvCxnSpPr>
          <p:cNvPr id="3" name="Straight Arrow Connector 2">
            <a:extLst>
              <a:ext uri="{FF2B5EF4-FFF2-40B4-BE49-F238E27FC236}">
                <a16:creationId xmlns:a16="http://schemas.microsoft.com/office/drawing/2014/main" id="{1998807D-0A47-7566-80E7-0C297D5FECC7}"/>
              </a:ext>
            </a:extLst>
          </p:cNvPr>
          <p:cNvCxnSpPr>
            <a:cxnSpLocks/>
          </p:cNvCxnSpPr>
          <p:nvPr/>
        </p:nvCxnSpPr>
        <p:spPr>
          <a:xfrm>
            <a:off x="2023293" y="2902198"/>
            <a:ext cx="0" cy="34849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8A0467FC-1C38-C041-E506-BFBE5B2A75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958" t="35275" r="43958" b="35077"/>
          <a:stretch/>
        </p:blipFill>
        <p:spPr>
          <a:xfrm>
            <a:off x="9696097" y="3448178"/>
            <a:ext cx="650806" cy="1665515"/>
          </a:xfrm>
          <a:prstGeom prst="rect">
            <a:avLst/>
          </a:prstGeom>
        </p:spPr>
      </p:pic>
      <p:cxnSp>
        <p:nvCxnSpPr>
          <p:cNvPr id="33" name="Straight Arrow Connector 32">
            <a:extLst>
              <a:ext uri="{FF2B5EF4-FFF2-40B4-BE49-F238E27FC236}">
                <a16:creationId xmlns:a16="http://schemas.microsoft.com/office/drawing/2014/main" id="{6F85FEC6-A276-70B1-294B-AC1D2704DBB7}"/>
              </a:ext>
            </a:extLst>
          </p:cNvPr>
          <p:cNvCxnSpPr>
            <a:cxnSpLocks/>
          </p:cNvCxnSpPr>
          <p:nvPr/>
        </p:nvCxnSpPr>
        <p:spPr>
          <a:xfrm>
            <a:off x="1293018" y="3650936"/>
            <a:ext cx="340447" cy="175341"/>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E827FF9-9833-D0D3-2859-091FD024920B}"/>
              </a:ext>
            </a:extLst>
          </p:cNvPr>
          <p:cNvCxnSpPr>
            <a:cxnSpLocks/>
          </p:cNvCxnSpPr>
          <p:nvPr/>
        </p:nvCxnSpPr>
        <p:spPr>
          <a:xfrm flipH="1">
            <a:off x="2443718" y="3618171"/>
            <a:ext cx="290144" cy="22184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A1D4EDE-A7C0-1691-32CF-3E87B8150EB7}"/>
              </a:ext>
            </a:extLst>
          </p:cNvPr>
          <p:cNvCxnSpPr>
            <a:cxnSpLocks/>
          </p:cNvCxnSpPr>
          <p:nvPr/>
        </p:nvCxnSpPr>
        <p:spPr>
          <a:xfrm flipV="1">
            <a:off x="1359243" y="4452149"/>
            <a:ext cx="298513" cy="276153"/>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B6AE05B-BF80-B924-D6A5-82E1DA685C9C}"/>
              </a:ext>
            </a:extLst>
          </p:cNvPr>
          <p:cNvCxnSpPr>
            <a:cxnSpLocks/>
          </p:cNvCxnSpPr>
          <p:nvPr/>
        </p:nvCxnSpPr>
        <p:spPr>
          <a:xfrm flipH="1" flipV="1">
            <a:off x="2443718" y="4429495"/>
            <a:ext cx="252034" cy="20434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1CACF99-59BE-3F8D-53DB-53B4AEB13C9A}"/>
              </a:ext>
            </a:extLst>
          </p:cNvPr>
          <p:cNvCxnSpPr>
            <a:cxnSpLocks/>
          </p:cNvCxnSpPr>
          <p:nvPr/>
        </p:nvCxnSpPr>
        <p:spPr>
          <a:xfrm flipV="1">
            <a:off x="10050841" y="4919507"/>
            <a:ext cx="0" cy="391063"/>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1ACA4BC1-E99E-54AA-2936-51B0ACA0863C}"/>
              </a:ext>
            </a:extLst>
          </p:cNvPr>
          <p:cNvSpPr>
            <a:spLocks noGrp="1"/>
          </p:cNvSpPr>
          <p:nvPr>
            <p:ph type="title"/>
          </p:nvPr>
        </p:nvSpPr>
        <p:spPr>
          <a:xfrm>
            <a:off x="326305" y="265838"/>
            <a:ext cx="11857038" cy="751624"/>
          </a:xfrm>
        </p:spPr>
        <p:txBody>
          <a:bodyPr/>
          <a:lstStyle/>
          <a:p>
            <a:r>
              <a:rPr lang="en-US">
                <a:solidFill>
                  <a:schemeClr val="accent6">
                    <a:lumMod val="50000"/>
                  </a:schemeClr>
                </a:solidFill>
                <a:latin typeface="Calibri" panose="020F0502020204030204" pitchFamily="34" charset="0"/>
                <a:cs typeface="Calibri" panose="020F0502020204030204" pitchFamily="34" charset="0"/>
              </a:rPr>
              <a:t>We are complicated! …….Unravelling the variability in </a:t>
            </a:r>
            <a:r>
              <a:rPr lang="en-US" b="1">
                <a:solidFill>
                  <a:schemeClr val="accent6">
                    <a:lumMod val="50000"/>
                  </a:schemeClr>
                </a:solidFill>
                <a:latin typeface="Calibri" panose="020F0502020204030204" pitchFamily="34" charset="0"/>
                <a:cs typeface="Calibri" panose="020F0502020204030204" pitchFamily="34" charset="0"/>
              </a:rPr>
              <a:t>who</a:t>
            </a:r>
            <a:r>
              <a:rPr lang="en-US">
                <a:solidFill>
                  <a:schemeClr val="accent6">
                    <a:lumMod val="50000"/>
                  </a:schemeClr>
                </a:solidFill>
                <a:latin typeface="Calibri" panose="020F0502020204030204" pitchFamily="34" charset="0"/>
                <a:cs typeface="Calibri" panose="020F0502020204030204" pitchFamily="34" charset="0"/>
              </a:rPr>
              <a:t> we are, </a:t>
            </a:r>
            <a:r>
              <a:rPr lang="en-US" b="1">
                <a:solidFill>
                  <a:schemeClr val="accent6">
                    <a:lumMod val="50000"/>
                  </a:schemeClr>
                </a:solidFill>
                <a:latin typeface="Calibri" panose="020F0502020204030204" pitchFamily="34" charset="0"/>
                <a:cs typeface="Calibri" panose="020F0502020204030204" pitchFamily="34" charset="0"/>
              </a:rPr>
              <a:t>what</a:t>
            </a:r>
            <a:r>
              <a:rPr lang="en-US">
                <a:solidFill>
                  <a:schemeClr val="accent6">
                    <a:lumMod val="50000"/>
                  </a:schemeClr>
                </a:solidFill>
                <a:latin typeface="Calibri" panose="020F0502020204030204" pitchFamily="34" charset="0"/>
                <a:cs typeface="Calibri" panose="020F0502020204030204" pitchFamily="34" charset="0"/>
              </a:rPr>
              <a:t> we eat, </a:t>
            </a:r>
            <a:r>
              <a:rPr lang="en-US" b="1">
                <a:solidFill>
                  <a:schemeClr val="accent6">
                    <a:lumMod val="50000"/>
                  </a:schemeClr>
                </a:solidFill>
                <a:latin typeface="Calibri" panose="020F0502020204030204" pitchFamily="34" charset="0"/>
                <a:cs typeface="Calibri" panose="020F0502020204030204" pitchFamily="34" charset="0"/>
              </a:rPr>
              <a:t>how </a:t>
            </a:r>
            <a:r>
              <a:rPr lang="en-US">
                <a:solidFill>
                  <a:schemeClr val="accent6">
                    <a:lumMod val="50000"/>
                  </a:schemeClr>
                </a:solidFill>
                <a:latin typeface="Calibri" panose="020F0502020204030204" pitchFamily="34" charset="0"/>
                <a:cs typeface="Calibri" panose="020F0502020204030204" pitchFamily="34" charset="0"/>
              </a:rPr>
              <a:t>we eat and </a:t>
            </a:r>
            <a:r>
              <a:rPr lang="en-US" b="1">
                <a:solidFill>
                  <a:schemeClr val="accent6">
                    <a:lumMod val="50000"/>
                  </a:schemeClr>
                </a:solidFill>
                <a:latin typeface="Calibri" panose="020F0502020204030204" pitchFamily="34" charset="0"/>
                <a:cs typeface="Calibri" panose="020F0502020204030204" pitchFamily="34" charset="0"/>
              </a:rPr>
              <a:t>why</a:t>
            </a:r>
            <a:r>
              <a:rPr lang="en-US">
                <a:solidFill>
                  <a:schemeClr val="accent6">
                    <a:lumMod val="50000"/>
                  </a:schemeClr>
                </a:solidFill>
                <a:latin typeface="Calibri" panose="020F0502020204030204" pitchFamily="34" charset="0"/>
                <a:cs typeface="Calibri" panose="020F0502020204030204" pitchFamily="34" charset="0"/>
              </a:rPr>
              <a:t> we make those choices is challenging!</a:t>
            </a:r>
            <a:endParaRPr lang="en-US">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505A1408-6FB8-6167-4221-8BC1B263D7F1}"/>
              </a:ext>
            </a:extLst>
          </p:cNvPr>
          <p:cNvGrpSpPr/>
          <p:nvPr/>
        </p:nvGrpSpPr>
        <p:grpSpPr>
          <a:xfrm>
            <a:off x="9831998" y="5411096"/>
            <a:ext cx="437687" cy="422749"/>
            <a:chOff x="5566709" y="5010493"/>
            <a:chExt cx="437687" cy="422749"/>
          </a:xfrm>
        </p:grpSpPr>
        <p:sp>
          <p:nvSpPr>
            <p:cNvPr id="10" name="Oval 9">
              <a:extLst>
                <a:ext uri="{FF2B5EF4-FFF2-40B4-BE49-F238E27FC236}">
                  <a16:creationId xmlns:a16="http://schemas.microsoft.com/office/drawing/2014/main" id="{E73D6D7A-FB37-2579-51D9-09746C2D77CB}"/>
                </a:ext>
              </a:extLst>
            </p:cNvPr>
            <p:cNvSpPr/>
            <p:nvPr/>
          </p:nvSpPr>
          <p:spPr>
            <a:xfrm>
              <a:off x="5566709" y="5010493"/>
              <a:ext cx="437687" cy="4227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67C69CF-DC2E-73BB-6800-EEA8E4923B1C}"/>
                </a:ext>
              </a:extLst>
            </p:cNvPr>
            <p:cNvPicPr>
              <a:picLocks noChangeAspect="1"/>
            </p:cNvPicPr>
            <p:nvPr/>
          </p:nvPicPr>
          <p:blipFill>
            <a:blip r:embed="rId4">
              <a:clrChange>
                <a:clrFrom>
                  <a:srgbClr val="F4F4F6"/>
                </a:clrFrom>
                <a:clrTo>
                  <a:srgbClr val="F4F4F6">
                    <a:alpha val="0"/>
                  </a:srgbClr>
                </a:clrTo>
              </a:clrChange>
              <a:lum bright="70000" contrast="-70000"/>
            </a:blip>
            <a:stretch>
              <a:fillRect/>
            </a:stretch>
          </p:blipFill>
          <p:spPr>
            <a:xfrm>
              <a:off x="5633160" y="5014668"/>
              <a:ext cx="304783" cy="385403"/>
            </a:xfrm>
            <a:prstGeom prst="rect">
              <a:avLst/>
            </a:prstGeom>
          </p:spPr>
        </p:pic>
      </p:grpSp>
      <p:cxnSp>
        <p:nvCxnSpPr>
          <p:cNvPr id="20" name="Straight Arrow Connector 19">
            <a:extLst>
              <a:ext uri="{FF2B5EF4-FFF2-40B4-BE49-F238E27FC236}">
                <a16:creationId xmlns:a16="http://schemas.microsoft.com/office/drawing/2014/main" id="{9EE7DF6C-959F-9CC3-6AC9-D59F9423B127}"/>
              </a:ext>
            </a:extLst>
          </p:cNvPr>
          <p:cNvCxnSpPr>
            <a:cxnSpLocks/>
          </p:cNvCxnSpPr>
          <p:nvPr/>
        </p:nvCxnSpPr>
        <p:spPr>
          <a:xfrm>
            <a:off x="10004962" y="3050047"/>
            <a:ext cx="0" cy="274744"/>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5C90D2E-58FE-7C57-AD57-3495209BE412}"/>
              </a:ext>
            </a:extLst>
          </p:cNvPr>
          <p:cNvCxnSpPr>
            <a:cxnSpLocks/>
          </p:cNvCxnSpPr>
          <p:nvPr/>
        </p:nvCxnSpPr>
        <p:spPr>
          <a:xfrm>
            <a:off x="9255959" y="3773840"/>
            <a:ext cx="340447" cy="175341"/>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E6F2730-C724-186F-0AC8-9E0A11E66BF0}"/>
              </a:ext>
            </a:extLst>
          </p:cNvPr>
          <p:cNvCxnSpPr>
            <a:cxnSpLocks/>
          </p:cNvCxnSpPr>
          <p:nvPr/>
        </p:nvCxnSpPr>
        <p:spPr>
          <a:xfrm flipH="1">
            <a:off x="10431440" y="3730832"/>
            <a:ext cx="290144" cy="22184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899A577-76D9-D0DA-A857-DD70AF7D6C49}"/>
              </a:ext>
            </a:extLst>
          </p:cNvPr>
          <p:cNvSpPr txBox="1"/>
          <p:nvPr/>
        </p:nvSpPr>
        <p:spPr>
          <a:xfrm>
            <a:off x="9510077" y="5934371"/>
            <a:ext cx="1116179" cy="261610"/>
          </a:xfrm>
          <a:prstGeom prst="rect">
            <a:avLst/>
          </a:prstGeom>
          <a:noFill/>
        </p:spPr>
        <p:txBody>
          <a:bodyPr wrap="square" rtlCol="0">
            <a:spAutoFit/>
          </a:bodyPr>
          <a:lstStyle/>
          <a:p>
            <a:r>
              <a:rPr lang="en-US" sz="1050">
                <a:latin typeface="Avenir Book" panose="02000503020000020003" pitchFamily="2" charset="0"/>
                <a:cs typeface="Futura Medium" panose="020B0602020204020303" pitchFamily="34" charset="-79"/>
              </a:rPr>
              <a:t>Meal ordering</a:t>
            </a:r>
          </a:p>
        </p:txBody>
      </p:sp>
      <p:sp>
        <p:nvSpPr>
          <p:cNvPr id="27" name="TextBox 26">
            <a:extLst>
              <a:ext uri="{FF2B5EF4-FFF2-40B4-BE49-F238E27FC236}">
                <a16:creationId xmlns:a16="http://schemas.microsoft.com/office/drawing/2014/main" id="{FA6B4C34-866D-2CC0-517A-0DD93FB1F6BE}"/>
              </a:ext>
            </a:extLst>
          </p:cNvPr>
          <p:cNvSpPr txBox="1"/>
          <p:nvPr/>
        </p:nvSpPr>
        <p:spPr>
          <a:xfrm>
            <a:off x="10679343" y="5373386"/>
            <a:ext cx="1116179" cy="261610"/>
          </a:xfrm>
          <a:prstGeom prst="rect">
            <a:avLst/>
          </a:prstGeom>
          <a:noFill/>
        </p:spPr>
        <p:txBody>
          <a:bodyPr wrap="square" rtlCol="0">
            <a:spAutoFit/>
          </a:bodyPr>
          <a:lstStyle/>
          <a:p>
            <a:r>
              <a:rPr lang="en-US" sz="1050">
                <a:latin typeface="Avenir Book" panose="02000503020000020003" pitchFamily="2" charset="0"/>
                <a:cs typeface="Futura Medium" panose="020B0602020204020303" pitchFamily="34" charset="-79"/>
              </a:rPr>
              <a:t>Smoking</a:t>
            </a:r>
          </a:p>
        </p:txBody>
      </p:sp>
      <p:sp>
        <p:nvSpPr>
          <p:cNvPr id="29" name="TextBox 28">
            <a:extLst>
              <a:ext uri="{FF2B5EF4-FFF2-40B4-BE49-F238E27FC236}">
                <a16:creationId xmlns:a16="http://schemas.microsoft.com/office/drawing/2014/main" id="{24B2A8C3-0915-7D85-635A-83B228222350}"/>
              </a:ext>
            </a:extLst>
          </p:cNvPr>
          <p:cNvSpPr txBox="1"/>
          <p:nvPr/>
        </p:nvSpPr>
        <p:spPr>
          <a:xfrm>
            <a:off x="8480227" y="5398266"/>
            <a:ext cx="1116179" cy="261610"/>
          </a:xfrm>
          <a:prstGeom prst="rect">
            <a:avLst/>
          </a:prstGeom>
          <a:noFill/>
        </p:spPr>
        <p:txBody>
          <a:bodyPr wrap="square" rtlCol="0">
            <a:spAutoFit/>
          </a:bodyPr>
          <a:lstStyle/>
          <a:p>
            <a:r>
              <a:rPr lang="en-US" sz="1050">
                <a:latin typeface="Avenir Book" panose="02000503020000020003" pitchFamily="2" charset="0"/>
                <a:cs typeface="Futura Medium" panose="020B0602020204020303" pitchFamily="34" charset="-79"/>
              </a:rPr>
              <a:t>Medication</a:t>
            </a:r>
          </a:p>
        </p:txBody>
      </p:sp>
      <p:sp>
        <p:nvSpPr>
          <p:cNvPr id="46" name="Oval 45">
            <a:extLst>
              <a:ext uri="{FF2B5EF4-FFF2-40B4-BE49-F238E27FC236}">
                <a16:creationId xmlns:a16="http://schemas.microsoft.com/office/drawing/2014/main" id="{FC1C617B-D40F-E5A4-97B0-53CFD1C06B05}"/>
              </a:ext>
            </a:extLst>
          </p:cNvPr>
          <p:cNvSpPr/>
          <p:nvPr/>
        </p:nvSpPr>
        <p:spPr>
          <a:xfrm>
            <a:off x="8720491" y="4959756"/>
            <a:ext cx="437687" cy="4227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46D54F38-E56C-DFF2-07AD-C293182D15CC}"/>
              </a:ext>
            </a:extLst>
          </p:cNvPr>
          <p:cNvCxnSpPr>
            <a:cxnSpLocks/>
          </p:cNvCxnSpPr>
          <p:nvPr/>
        </p:nvCxnSpPr>
        <p:spPr>
          <a:xfrm flipV="1">
            <a:off x="9255959" y="4712054"/>
            <a:ext cx="323909" cy="207453"/>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2EC213A-34BE-7C06-DC31-5A158950FC4C}"/>
              </a:ext>
            </a:extLst>
          </p:cNvPr>
          <p:cNvCxnSpPr>
            <a:cxnSpLocks/>
          </p:cNvCxnSpPr>
          <p:nvPr/>
        </p:nvCxnSpPr>
        <p:spPr>
          <a:xfrm flipH="1" flipV="1">
            <a:off x="10466089" y="4703239"/>
            <a:ext cx="252034" cy="20434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163AD953-B65F-9D2E-B63B-F3B7A13FF5CE}"/>
              </a:ext>
            </a:extLst>
          </p:cNvPr>
          <p:cNvSpPr/>
          <p:nvPr/>
        </p:nvSpPr>
        <p:spPr>
          <a:xfrm>
            <a:off x="10799746" y="4945257"/>
            <a:ext cx="437687" cy="4227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E33C266C-03B4-4656-8B97-528584B7D616}"/>
              </a:ext>
            </a:extLst>
          </p:cNvPr>
          <p:cNvPicPr>
            <a:picLocks noChangeAspect="1"/>
          </p:cNvPicPr>
          <p:nvPr/>
        </p:nvPicPr>
        <p:blipFill>
          <a:blip r:embed="rId5">
            <a:clrChange>
              <a:clrFrom>
                <a:srgbClr val="F4F4F6"/>
              </a:clrFrom>
              <a:clrTo>
                <a:srgbClr val="F4F4F6">
                  <a:alpha val="0"/>
                </a:srgbClr>
              </a:clrTo>
            </a:clrChange>
            <a:lum bright="70000" contrast="-70000"/>
          </a:blip>
          <a:stretch>
            <a:fillRect/>
          </a:stretch>
        </p:blipFill>
        <p:spPr>
          <a:xfrm>
            <a:off x="10847833" y="5020496"/>
            <a:ext cx="320606" cy="272060"/>
          </a:xfrm>
          <a:prstGeom prst="rect">
            <a:avLst/>
          </a:prstGeom>
        </p:spPr>
      </p:pic>
      <p:pic>
        <p:nvPicPr>
          <p:cNvPr id="56" name="Picture 55">
            <a:extLst>
              <a:ext uri="{FF2B5EF4-FFF2-40B4-BE49-F238E27FC236}">
                <a16:creationId xmlns:a16="http://schemas.microsoft.com/office/drawing/2014/main" id="{37D967C7-018D-81DD-C653-1B00BD628F07}"/>
              </a:ext>
            </a:extLst>
          </p:cNvPr>
          <p:cNvPicPr>
            <a:picLocks noChangeAspect="1"/>
          </p:cNvPicPr>
          <p:nvPr/>
        </p:nvPicPr>
        <p:blipFill rotWithShape="1">
          <a:blip r:embed="rId6">
            <a:clrChange>
              <a:clrFrom>
                <a:srgbClr val="F4F4F6"/>
              </a:clrFrom>
              <a:clrTo>
                <a:srgbClr val="F4F4F6">
                  <a:alpha val="0"/>
                </a:srgbClr>
              </a:clrTo>
            </a:clrChange>
            <a:lum bright="70000" contrast="-70000"/>
          </a:blip>
          <a:srcRect l="35725" b="3732"/>
          <a:stretch/>
        </p:blipFill>
        <p:spPr>
          <a:xfrm>
            <a:off x="8834376" y="4993915"/>
            <a:ext cx="231497" cy="354429"/>
          </a:xfrm>
          <a:prstGeom prst="rect">
            <a:avLst/>
          </a:prstGeom>
        </p:spPr>
      </p:pic>
      <p:sp>
        <p:nvSpPr>
          <p:cNvPr id="41" name="Rounded Rectangle 19">
            <a:extLst>
              <a:ext uri="{FF2B5EF4-FFF2-40B4-BE49-F238E27FC236}">
                <a16:creationId xmlns:a16="http://schemas.microsoft.com/office/drawing/2014/main" id="{E1DE5711-1B75-45B5-DEA5-4472FECE9210}"/>
              </a:ext>
            </a:extLst>
          </p:cNvPr>
          <p:cNvSpPr/>
          <p:nvPr/>
        </p:nvSpPr>
        <p:spPr>
          <a:xfrm>
            <a:off x="4168929" y="1460332"/>
            <a:ext cx="3581075" cy="5137075"/>
          </a:xfrm>
          <a:prstGeom prst="roundRect">
            <a:avLst>
              <a:gd name="adj" fmla="val 8448"/>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24242"/>
              </a:solidFill>
              <a:effectLst/>
              <a:uLnTx/>
              <a:uFillTx/>
              <a:latin typeface="Helvetica"/>
              <a:ea typeface="+mn-ea"/>
              <a:cs typeface="Helvetica"/>
            </a:endParaRPr>
          </a:p>
        </p:txBody>
      </p:sp>
      <p:sp>
        <p:nvSpPr>
          <p:cNvPr id="42" name="Title 1">
            <a:extLst>
              <a:ext uri="{FF2B5EF4-FFF2-40B4-BE49-F238E27FC236}">
                <a16:creationId xmlns:a16="http://schemas.microsoft.com/office/drawing/2014/main" id="{892925B8-F218-FF60-CBC5-306A7A540B12}"/>
              </a:ext>
            </a:extLst>
          </p:cNvPr>
          <p:cNvSpPr txBox="1">
            <a:spLocks/>
          </p:cNvSpPr>
          <p:nvPr/>
        </p:nvSpPr>
        <p:spPr bwMode="auto">
          <a:xfrm>
            <a:off x="4341132" y="1659510"/>
            <a:ext cx="3334640" cy="2646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Georgia"/>
                <a:ea typeface="ＭＳ Ｐゴシック" pitchFamily="-107" charset="-128"/>
                <a:cs typeface="Georgia"/>
              </a:defRPr>
            </a:lvl1pPr>
            <a:lvl2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2pPr>
            <a:lvl3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3pPr>
            <a:lvl4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4pPr>
            <a:lvl5pPr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5pPr>
            <a:lvl6pPr marL="4572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6pPr>
            <a:lvl7pPr marL="9144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7pPr>
            <a:lvl8pPr marL="13716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8pPr>
            <a:lvl9pPr marL="1828800" algn="ctr" defTabSz="457200" rtl="0" eaLnBrk="1" fontAlgn="base" hangingPunct="1">
              <a:spcBef>
                <a:spcPct val="0"/>
              </a:spcBef>
              <a:spcAft>
                <a:spcPct val="0"/>
              </a:spcAft>
              <a:defRPr sz="4400">
                <a:solidFill>
                  <a:schemeClr val="tx1"/>
                </a:solidFill>
                <a:latin typeface="Georgia" pitchFamily="-107" charset="0"/>
                <a:ea typeface="ＭＳ Ｐゴシック" pitchFamily="-107"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Helvetica"/>
                <a:ea typeface="ＭＳ Ｐゴシック" pitchFamily="-107" charset="-128"/>
                <a:cs typeface="Helvetica"/>
              </a:rPr>
              <a:t>What </a:t>
            </a:r>
            <a:r>
              <a:rPr kumimoji="0" lang="en-GB" sz="2000" i="0" u="none" strike="noStrike" kern="1200" cap="none" spc="0" normalizeH="0" baseline="0" noProof="0">
                <a:ln>
                  <a:noFill/>
                </a:ln>
                <a:solidFill>
                  <a:srgbClr val="000000"/>
                </a:solidFill>
                <a:effectLst/>
                <a:uLnTx/>
                <a:uFillTx/>
                <a:latin typeface="Helvetica"/>
                <a:ea typeface="ＭＳ Ｐゴシック" pitchFamily="-107" charset="-128"/>
                <a:cs typeface="Helvetica"/>
              </a:rPr>
              <a:t>we eat</a:t>
            </a:r>
          </a:p>
        </p:txBody>
      </p:sp>
      <p:graphicFrame>
        <p:nvGraphicFramePr>
          <p:cNvPr id="43" name="Diagram 42">
            <a:extLst>
              <a:ext uri="{FF2B5EF4-FFF2-40B4-BE49-F238E27FC236}">
                <a16:creationId xmlns:a16="http://schemas.microsoft.com/office/drawing/2014/main" id="{1CF213FA-D250-BF7F-FA75-E0CFE0A4276A}"/>
              </a:ext>
            </a:extLst>
          </p:cNvPr>
          <p:cNvGraphicFramePr/>
          <p:nvPr/>
        </p:nvGraphicFramePr>
        <p:xfrm>
          <a:off x="4212883" y="2245671"/>
          <a:ext cx="3956930" cy="26763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a:extLst>
              <a:ext uri="{FF2B5EF4-FFF2-40B4-BE49-F238E27FC236}">
                <a16:creationId xmlns:a16="http://schemas.microsoft.com/office/drawing/2014/main" id="{0261B208-F5D5-8DF7-E1B6-96DD35874EDE}"/>
              </a:ext>
            </a:extLst>
          </p:cNvPr>
          <p:cNvSpPr txBox="1"/>
          <p:nvPr/>
        </p:nvSpPr>
        <p:spPr>
          <a:xfrm>
            <a:off x="215041" y="6132955"/>
            <a:ext cx="3545704" cy="400110"/>
          </a:xfrm>
          <a:prstGeom prst="rect">
            <a:avLst/>
          </a:prstGeom>
          <a:noFill/>
        </p:spPr>
        <p:txBody>
          <a:bodyPr wrap="square" rtlCol="0">
            <a:spAutoFit/>
          </a:bodyPr>
          <a:lstStyle/>
          <a:p>
            <a:r>
              <a:rPr lang="en-GB" sz="2000"/>
              <a:t>Resolution + precision + breadth</a:t>
            </a:r>
          </a:p>
        </p:txBody>
      </p:sp>
      <p:sp>
        <p:nvSpPr>
          <p:cNvPr id="4" name="TextBox 3">
            <a:extLst>
              <a:ext uri="{FF2B5EF4-FFF2-40B4-BE49-F238E27FC236}">
                <a16:creationId xmlns:a16="http://schemas.microsoft.com/office/drawing/2014/main" id="{207C73C1-E78A-925D-3705-5BBAAB19D7AA}"/>
              </a:ext>
            </a:extLst>
          </p:cNvPr>
          <p:cNvSpPr txBox="1"/>
          <p:nvPr/>
        </p:nvSpPr>
        <p:spPr>
          <a:xfrm>
            <a:off x="4189161" y="6148798"/>
            <a:ext cx="3555662" cy="400110"/>
          </a:xfrm>
          <a:prstGeom prst="rect">
            <a:avLst/>
          </a:prstGeom>
          <a:noFill/>
        </p:spPr>
        <p:txBody>
          <a:bodyPr wrap="square" rtlCol="0">
            <a:spAutoFit/>
          </a:bodyPr>
          <a:lstStyle/>
          <a:p>
            <a:r>
              <a:rPr lang="en-GB" sz="2000"/>
              <a:t>Resolution + precision + breadth</a:t>
            </a:r>
          </a:p>
        </p:txBody>
      </p:sp>
      <p:sp>
        <p:nvSpPr>
          <p:cNvPr id="5" name="TextBox 4">
            <a:extLst>
              <a:ext uri="{FF2B5EF4-FFF2-40B4-BE49-F238E27FC236}">
                <a16:creationId xmlns:a16="http://schemas.microsoft.com/office/drawing/2014/main" id="{38E66AC0-100C-306F-D0AD-90CDB89B7E10}"/>
              </a:ext>
            </a:extLst>
          </p:cNvPr>
          <p:cNvSpPr txBox="1"/>
          <p:nvPr/>
        </p:nvSpPr>
        <p:spPr>
          <a:xfrm>
            <a:off x="9173971" y="6197297"/>
            <a:ext cx="3251550" cy="400110"/>
          </a:xfrm>
          <a:prstGeom prst="rect">
            <a:avLst/>
          </a:prstGeom>
          <a:noFill/>
        </p:spPr>
        <p:txBody>
          <a:bodyPr wrap="square" rtlCol="0">
            <a:spAutoFit/>
          </a:bodyPr>
          <a:lstStyle/>
          <a:p>
            <a:r>
              <a:rPr lang="en-GB" sz="2000"/>
              <a:t>Real time data</a:t>
            </a:r>
          </a:p>
        </p:txBody>
      </p:sp>
    </p:spTree>
    <p:extLst>
      <p:ext uri="{BB962C8B-B14F-4D97-AF65-F5344CB8AC3E}">
        <p14:creationId xmlns:p14="http://schemas.microsoft.com/office/powerpoint/2010/main" val="2134638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29615E8E-57B6-1648-A294-3BF0700F52CC}"/>
              </a:ext>
            </a:extLst>
          </p:cNvPr>
          <p:cNvSpPr/>
          <p:nvPr/>
        </p:nvSpPr>
        <p:spPr>
          <a:xfrm>
            <a:off x="545911" y="1301467"/>
            <a:ext cx="11311127" cy="4853552"/>
          </a:xfrm>
          <a:prstGeom prst="roundRect">
            <a:avLst>
              <a:gd name="adj" fmla="val 6606"/>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7" name="TextBox 36">
            <a:extLst>
              <a:ext uri="{FF2B5EF4-FFF2-40B4-BE49-F238E27FC236}">
                <a16:creationId xmlns:a16="http://schemas.microsoft.com/office/drawing/2014/main" id="{BC6E17A7-9465-6242-9AED-6CFECD78C27C}"/>
              </a:ext>
            </a:extLst>
          </p:cNvPr>
          <p:cNvSpPr txBox="1"/>
          <p:nvPr/>
        </p:nvSpPr>
        <p:spPr>
          <a:xfrm>
            <a:off x="2570541" y="4375864"/>
            <a:ext cx="1792283" cy="923331"/>
          </a:xfrm>
          <a:prstGeom prst="rect">
            <a:avLst/>
          </a:prstGeom>
          <a:noFill/>
          <a:ln>
            <a:noFill/>
          </a:ln>
        </p:spPr>
        <p:txBody>
          <a:bodyPr wrap="square" lIns="0" tIns="0" rIns="0" bIns="0" rtlCol="0">
            <a:noAutofit/>
          </a:bodyPr>
          <a:lstStyle/>
          <a:p>
            <a:pPr>
              <a:lnSpc>
                <a:spcPct val="90000"/>
              </a:lnSpc>
            </a:pPr>
            <a:r>
              <a:rPr lang="en-GB" sz="2000" b="1">
                <a:latin typeface="Helvetica"/>
                <a:cs typeface="Helvetica"/>
              </a:rPr>
              <a:t>~90 million</a:t>
            </a:r>
            <a:br>
              <a:rPr lang="en-GB" sz="1400">
                <a:latin typeface="Helvetica"/>
                <a:cs typeface="Helvetica"/>
              </a:rPr>
            </a:br>
            <a:r>
              <a:rPr lang="en-GB" sz="1400">
                <a:solidFill>
                  <a:schemeClr val="accent6">
                    <a:lumMod val="75000"/>
                  </a:schemeClr>
                </a:solidFill>
                <a:latin typeface="Helvetica"/>
                <a:cs typeface="Helvetica"/>
              </a:rPr>
              <a:t>CGM glucose readings</a:t>
            </a:r>
          </a:p>
        </p:txBody>
      </p:sp>
      <p:sp>
        <p:nvSpPr>
          <p:cNvPr id="25" name="TextBox 24">
            <a:extLst>
              <a:ext uri="{FF2B5EF4-FFF2-40B4-BE49-F238E27FC236}">
                <a16:creationId xmlns:a16="http://schemas.microsoft.com/office/drawing/2014/main" id="{BC6E17A7-9465-6242-9AED-6CFECD78C27C}"/>
              </a:ext>
            </a:extLst>
          </p:cNvPr>
          <p:cNvSpPr txBox="1"/>
          <p:nvPr/>
        </p:nvSpPr>
        <p:spPr>
          <a:xfrm>
            <a:off x="6551932" y="2488251"/>
            <a:ext cx="1792283" cy="599108"/>
          </a:xfrm>
          <a:prstGeom prst="rect">
            <a:avLst/>
          </a:prstGeom>
          <a:noFill/>
          <a:ln>
            <a:noFill/>
          </a:ln>
        </p:spPr>
        <p:txBody>
          <a:bodyPr wrap="square" lIns="0" tIns="0" rIns="0" bIns="0" rtlCol="0">
            <a:noAutofit/>
          </a:bodyPr>
          <a:lstStyle/>
          <a:p>
            <a:pPr>
              <a:lnSpc>
                <a:spcPct val="90000"/>
              </a:lnSpc>
            </a:pPr>
            <a:r>
              <a:rPr lang="en-GB" sz="2000" b="1">
                <a:latin typeface="Helvetica"/>
                <a:cs typeface="Helvetica"/>
              </a:rPr>
              <a:t>~500,000</a:t>
            </a:r>
            <a:br>
              <a:rPr lang="en-GB" sz="1400">
                <a:latin typeface="Helvetica"/>
                <a:cs typeface="Helvetica"/>
              </a:rPr>
            </a:br>
            <a:r>
              <a:rPr lang="en-GB" sz="1400">
                <a:solidFill>
                  <a:schemeClr val="accent6">
                    <a:lumMod val="75000"/>
                  </a:schemeClr>
                </a:solidFill>
                <a:latin typeface="Helvetica"/>
                <a:cs typeface="Helvetica"/>
              </a:rPr>
              <a:t>Standardised meals consumed</a:t>
            </a:r>
          </a:p>
        </p:txBody>
      </p:sp>
      <p:sp>
        <p:nvSpPr>
          <p:cNvPr id="26" name="TextBox 25">
            <a:extLst>
              <a:ext uri="{FF2B5EF4-FFF2-40B4-BE49-F238E27FC236}">
                <a16:creationId xmlns:a16="http://schemas.microsoft.com/office/drawing/2014/main" id="{BC6E17A7-9465-6242-9AED-6CFECD78C27C}"/>
              </a:ext>
            </a:extLst>
          </p:cNvPr>
          <p:cNvSpPr txBox="1"/>
          <p:nvPr/>
        </p:nvSpPr>
        <p:spPr>
          <a:xfrm>
            <a:off x="6444677" y="4337760"/>
            <a:ext cx="1792283" cy="923331"/>
          </a:xfrm>
          <a:prstGeom prst="rect">
            <a:avLst/>
          </a:prstGeom>
          <a:noFill/>
          <a:ln>
            <a:noFill/>
          </a:ln>
        </p:spPr>
        <p:txBody>
          <a:bodyPr wrap="square" lIns="0" tIns="0" rIns="0" bIns="0" rtlCol="0">
            <a:noAutofit/>
          </a:bodyPr>
          <a:lstStyle/>
          <a:p>
            <a:pPr>
              <a:lnSpc>
                <a:spcPct val="90000"/>
              </a:lnSpc>
            </a:pPr>
            <a:r>
              <a:rPr lang="en-GB" sz="2000" b="1">
                <a:latin typeface="Helvetica"/>
                <a:cs typeface="Helvetica"/>
              </a:rPr>
              <a:t>~180,000</a:t>
            </a:r>
            <a:br>
              <a:rPr lang="en-GB" sz="1400" b="1">
                <a:latin typeface="Helvetica"/>
                <a:cs typeface="Helvetica"/>
              </a:rPr>
            </a:br>
            <a:r>
              <a:rPr lang="en-GB" sz="1400">
                <a:solidFill>
                  <a:schemeClr val="accent6">
                    <a:lumMod val="75000"/>
                  </a:schemeClr>
                </a:solidFill>
                <a:latin typeface="Helvetica"/>
                <a:cs typeface="Helvetica"/>
              </a:rPr>
              <a:t>TAG readings</a:t>
            </a:r>
          </a:p>
        </p:txBody>
      </p:sp>
      <p:sp>
        <p:nvSpPr>
          <p:cNvPr id="27" name="TextBox 26">
            <a:extLst>
              <a:ext uri="{FF2B5EF4-FFF2-40B4-BE49-F238E27FC236}">
                <a16:creationId xmlns:a16="http://schemas.microsoft.com/office/drawing/2014/main" id="{BC6E17A7-9465-6242-9AED-6CFECD78C27C}"/>
              </a:ext>
            </a:extLst>
          </p:cNvPr>
          <p:cNvSpPr txBox="1"/>
          <p:nvPr/>
        </p:nvSpPr>
        <p:spPr>
          <a:xfrm>
            <a:off x="2563969" y="2338798"/>
            <a:ext cx="1792283" cy="599108"/>
          </a:xfrm>
          <a:prstGeom prst="rect">
            <a:avLst/>
          </a:prstGeom>
          <a:noFill/>
          <a:ln>
            <a:noFill/>
          </a:ln>
        </p:spPr>
        <p:txBody>
          <a:bodyPr wrap="square" lIns="0" tIns="0" rIns="0" bIns="0" rtlCol="0">
            <a:noAutofit/>
          </a:bodyPr>
          <a:lstStyle/>
          <a:p>
            <a:pPr>
              <a:lnSpc>
                <a:spcPct val="90000"/>
              </a:lnSpc>
            </a:pPr>
            <a:r>
              <a:rPr lang="en-GB" sz="2000" b="1">
                <a:latin typeface="Helvetica"/>
                <a:cs typeface="Helvetica"/>
              </a:rPr>
              <a:t>~5 million</a:t>
            </a:r>
          </a:p>
          <a:p>
            <a:pPr>
              <a:lnSpc>
                <a:spcPct val="90000"/>
              </a:lnSpc>
            </a:pPr>
            <a:r>
              <a:rPr lang="en-GB" sz="1400">
                <a:solidFill>
                  <a:schemeClr val="accent6">
                    <a:lumMod val="75000"/>
                  </a:schemeClr>
                </a:solidFill>
                <a:latin typeface="Helvetica"/>
                <a:cs typeface="Helvetica"/>
              </a:rPr>
              <a:t>Meals logged </a:t>
            </a:r>
          </a:p>
        </p:txBody>
      </p:sp>
      <p:pic>
        <p:nvPicPr>
          <p:cNvPr id="23" name="Picture 22">
            <a:extLst>
              <a:ext uri="{FF2B5EF4-FFF2-40B4-BE49-F238E27FC236}">
                <a16:creationId xmlns:a16="http://schemas.microsoft.com/office/drawing/2014/main" id="{F831662B-D8FC-F545-A3D4-CFB580A783AA}"/>
              </a:ext>
            </a:extLst>
          </p:cNvPr>
          <p:cNvPicPr>
            <a:picLocks noChangeAspect="1"/>
          </p:cNvPicPr>
          <p:nvPr/>
        </p:nvPicPr>
        <p:blipFill rotWithShape="1">
          <a:blip r:embed="rId3"/>
          <a:srcRect b="24580"/>
          <a:stretch/>
        </p:blipFill>
        <p:spPr>
          <a:xfrm>
            <a:off x="5056107" y="2015791"/>
            <a:ext cx="1304108" cy="1311420"/>
          </a:xfrm>
          <a:prstGeom prst="ellipse">
            <a:avLst/>
          </a:prstGeom>
        </p:spPr>
      </p:pic>
      <p:pic>
        <p:nvPicPr>
          <p:cNvPr id="31" name="Picture 30" descr="phon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34" y="1977902"/>
            <a:ext cx="1400135" cy="1400135"/>
          </a:xfrm>
          <a:prstGeom prst="rect">
            <a:avLst/>
          </a:prstGeom>
        </p:spPr>
      </p:pic>
      <p:pic>
        <p:nvPicPr>
          <p:cNvPr id="29" name="Picture 28" descr="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132" y="4076064"/>
            <a:ext cx="1332000" cy="1332000"/>
          </a:xfrm>
          <a:prstGeom prst="rect">
            <a:avLst/>
          </a:prstGeom>
        </p:spPr>
      </p:pic>
      <p:pic>
        <p:nvPicPr>
          <p:cNvPr id="5" name="Picture 4" descr="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6643" y="4037960"/>
            <a:ext cx="1332000" cy="1332000"/>
          </a:xfrm>
          <a:prstGeom prst="rect">
            <a:avLst/>
          </a:prstGeom>
        </p:spPr>
      </p:pic>
      <p:grpSp>
        <p:nvGrpSpPr>
          <p:cNvPr id="14" name="Group 5">
            <a:extLst>
              <a:ext uri="{FF2B5EF4-FFF2-40B4-BE49-F238E27FC236}">
                <a16:creationId xmlns:a16="http://schemas.microsoft.com/office/drawing/2014/main" id="{4EA4FB2C-852C-4046-B887-2A62C4C20701}"/>
              </a:ext>
            </a:extLst>
          </p:cNvPr>
          <p:cNvGrpSpPr/>
          <p:nvPr/>
        </p:nvGrpSpPr>
        <p:grpSpPr>
          <a:xfrm>
            <a:off x="8451886" y="1997313"/>
            <a:ext cx="1304119" cy="1303545"/>
            <a:chOff x="0" y="0"/>
            <a:chExt cx="1304117" cy="1303543"/>
          </a:xfrm>
        </p:grpSpPr>
        <p:grpSp>
          <p:nvGrpSpPr>
            <p:cNvPr id="15" name="Picture 43">
              <a:extLst>
                <a:ext uri="{FF2B5EF4-FFF2-40B4-BE49-F238E27FC236}">
                  <a16:creationId xmlns:a16="http://schemas.microsoft.com/office/drawing/2014/main" id="{98F549D3-6737-4889-8DDD-B74A4AF46B9C}"/>
                </a:ext>
              </a:extLst>
            </p:cNvPr>
            <p:cNvGrpSpPr/>
            <p:nvPr/>
          </p:nvGrpSpPr>
          <p:grpSpPr>
            <a:xfrm>
              <a:off x="0" y="0"/>
              <a:ext cx="1304118" cy="1303544"/>
              <a:chOff x="0" y="0"/>
              <a:chExt cx="1304117" cy="1303543"/>
            </a:xfrm>
          </p:grpSpPr>
          <p:sp>
            <p:nvSpPr>
              <p:cNvPr id="17" name="Shape">
                <a:extLst>
                  <a:ext uri="{FF2B5EF4-FFF2-40B4-BE49-F238E27FC236}">
                    <a16:creationId xmlns:a16="http://schemas.microsoft.com/office/drawing/2014/main" id="{2A564596-9772-482B-A62F-7CDB61F7E951}"/>
                  </a:ext>
                </a:extLst>
              </p:cNvPr>
              <p:cNvSpPr/>
              <p:nvPr/>
            </p:nvSpPr>
            <p:spPr>
              <a:xfrm>
                <a:off x="-1" y="-1"/>
                <a:ext cx="1304109" cy="13035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gradFill flip="none" rotWithShape="1">
                <a:gsLst>
                  <a:gs pos="0">
                    <a:srgbClr val="FFF9F8"/>
                  </a:gs>
                  <a:gs pos="15000">
                    <a:srgbClr val="FFF9F8"/>
                  </a:gs>
                  <a:gs pos="27000">
                    <a:srgbClr val="FFF9F8"/>
                  </a:gs>
                  <a:gs pos="55000">
                    <a:srgbClr val="F8F2F2"/>
                  </a:gs>
                </a:gsLst>
                <a:lin ang="3600000" scaled="0"/>
              </a:gradFill>
              <a:ln w="12700" cap="flat">
                <a:noFill/>
                <a:miter lim="400000"/>
              </a:ln>
              <a:effectLst/>
            </p:spPr>
            <p:txBody>
              <a:bodyPr wrap="square" lIns="45719" tIns="45719" rIns="45719" bIns="45719" numCol="1" anchor="ctr">
                <a:noAutofit/>
              </a:bodyPr>
              <a:lstStyle/>
              <a:p>
                <a:endParaRPr sz="900"/>
              </a:p>
            </p:txBody>
          </p:sp>
          <p:pic>
            <p:nvPicPr>
              <p:cNvPr id="18" name="image48.png" descr="image48.png">
                <a:extLst>
                  <a:ext uri="{FF2B5EF4-FFF2-40B4-BE49-F238E27FC236}">
                    <a16:creationId xmlns:a16="http://schemas.microsoft.com/office/drawing/2014/main" id="{58C32BA6-0774-49B7-96B6-569396EE3121}"/>
                  </a:ext>
                </a:extLst>
              </p:cNvPr>
              <p:cNvPicPr>
                <a:picLocks noChangeAspect="1"/>
              </p:cNvPicPr>
              <p:nvPr/>
            </p:nvPicPr>
            <p:blipFill>
              <a:blip r:embed="rId7"/>
              <a:srcRect t="29" b="22"/>
              <a:stretch>
                <a:fillRect/>
              </a:stretch>
            </p:blipFill>
            <p:spPr>
              <a:xfrm>
                <a:off x="312875" y="521493"/>
                <a:ext cx="991243" cy="6584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5668" y="21600"/>
                    </a:lnTo>
                    <a:cubicBezTo>
                      <a:pt x="19250" y="17718"/>
                      <a:pt x="21600" y="11421"/>
                      <a:pt x="21600" y="4271"/>
                    </a:cubicBezTo>
                    <a:cubicBezTo>
                      <a:pt x="21600" y="2808"/>
                      <a:pt x="21501" y="1380"/>
                      <a:pt x="21315" y="0"/>
                    </a:cubicBezTo>
                    <a:lnTo>
                      <a:pt x="0" y="0"/>
                    </a:lnTo>
                    <a:close/>
                  </a:path>
                </a:pathLst>
              </a:custGeom>
              <a:ln w="12700" cap="flat">
                <a:noFill/>
                <a:miter lim="400000"/>
              </a:ln>
              <a:effectLst/>
            </p:spPr>
          </p:pic>
        </p:grpSp>
        <p:pic>
          <p:nvPicPr>
            <p:cNvPr id="16" name="Picture 177" descr="Picture 177">
              <a:extLst>
                <a:ext uri="{FF2B5EF4-FFF2-40B4-BE49-F238E27FC236}">
                  <a16:creationId xmlns:a16="http://schemas.microsoft.com/office/drawing/2014/main" id="{9F0AF5F4-E11E-4D89-9699-5B68D7AFAFC6}"/>
                </a:ext>
              </a:extLst>
            </p:cNvPr>
            <p:cNvPicPr>
              <a:picLocks noChangeAspect="1"/>
            </p:cNvPicPr>
            <p:nvPr/>
          </p:nvPicPr>
          <p:blipFill>
            <a:blip r:embed="rId8"/>
            <a:stretch>
              <a:fillRect/>
            </a:stretch>
          </p:blipFill>
          <p:spPr>
            <a:xfrm>
              <a:off x="284183" y="301582"/>
              <a:ext cx="439566" cy="353564"/>
            </a:xfrm>
            <a:prstGeom prst="rect">
              <a:avLst/>
            </a:prstGeom>
            <a:ln w="12700" cap="flat">
              <a:noFill/>
              <a:miter lim="400000"/>
            </a:ln>
            <a:effectLst/>
          </p:spPr>
        </p:pic>
      </p:grpSp>
      <p:sp>
        <p:nvSpPr>
          <p:cNvPr id="19" name="TextBox 37">
            <a:extLst>
              <a:ext uri="{FF2B5EF4-FFF2-40B4-BE49-F238E27FC236}">
                <a16:creationId xmlns:a16="http://schemas.microsoft.com/office/drawing/2014/main" id="{6BE23606-43AE-4D23-B3C6-6BC4699B557F}"/>
              </a:ext>
            </a:extLst>
          </p:cNvPr>
          <p:cNvSpPr txBox="1"/>
          <p:nvPr/>
        </p:nvSpPr>
        <p:spPr>
          <a:xfrm>
            <a:off x="9855708" y="2393805"/>
            <a:ext cx="2045835" cy="471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000">
                <a:latin typeface="AvenirLTStd-Heavy"/>
                <a:ea typeface="AvenirLTStd-Heavy"/>
                <a:cs typeface="AvenirLTStd-Heavy"/>
                <a:sym typeface="AvenirLTStd-Heavy"/>
              </a:defRPr>
            </a:pPr>
            <a:r>
              <a:rPr lang="en-GB" sz="2000" b="1">
                <a:latin typeface="Helvetica" panose="020B0604020202020204" pitchFamily="34" charset="0"/>
                <a:cs typeface="Helvetica" panose="020B0604020202020204" pitchFamily="34" charset="0"/>
              </a:rPr>
              <a:t>~180,000</a:t>
            </a:r>
            <a:endParaRPr sz="2000" b="1">
              <a:latin typeface="Helvetica" panose="020B0604020202020204" pitchFamily="34" charset="0"/>
              <a:cs typeface="Helvetica" panose="020B0604020202020204" pitchFamily="34" charset="0"/>
            </a:endParaRPr>
          </a:p>
          <a:p>
            <a:pPr>
              <a:lnSpc>
                <a:spcPct val="90000"/>
              </a:lnSpc>
              <a:defRPr sz="2000">
                <a:latin typeface="AvenirLTStd-Heavy"/>
                <a:ea typeface="AvenirLTStd-Heavy"/>
                <a:cs typeface="AvenirLTStd-Heavy"/>
                <a:sym typeface="AvenirLTStd-Heavy"/>
              </a:defRPr>
            </a:pPr>
            <a:r>
              <a:rPr sz="1400">
                <a:latin typeface="Helvetica" panose="020B0604020202020204" pitchFamily="34" charset="0"/>
                <a:cs typeface="Helvetica" panose="020B0604020202020204" pitchFamily="34" charset="0"/>
              </a:rPr>
              <a:t>Metabolomic</a:t>
            </a:r>
            <a:r>
              <a:rPr lang="en-GB" sz="1400">
                <a:latin typeface="Helvetica" panose="020B0604020202020204" pitchFamily="34" charset="0"/>
                <a:cs typeface="Helvetica" panose="020B0604020202020204" pitchFamily="34" charset="0"/>
              </a:rPr>
              <a:t> measures</a:t>
            </a:r>
            <a:r>
              <a:rPr sz="1400">
                <a:latin typeface="Helvetica" panose="020B0604020202020204" pitchFamily="34" charset="0"/>
                <a:cs typeface="Helvetica" panose="020B0604020202020204" pitchFamily="34" charset="0"/>
              </a:rPr>
              <a:t> </a:t>
            </a:r>
          </a:p>
        </p:txBody>
      </p:sp>
      <p:sp>
        <p:nvSpPr>
          <p:cNvPr id="20" name="TextBox 37">
            <a:extLst>
              <a:ext uri="{FF2B5EF4-FFF2-40B4-BE49-F238E27FC236}">
                <a16:creationId xmlns:a16="http://schemas.microsoft.com/office/drawing/2014/main" id="{AA871BA3-CAB7-474F-99F1-49D2B55CD24E}"/>
              </a:ext>
            </a:extLst>
          </p:cNvPr>
          <p:cNvSpPr txBox="1"/>
          <p:nvPr/>
        </p:nvSpPr>
        <p:spPr>
          <a:xfrm>
            <a:off x="9855708" y="4305307"/>
            <a:ext cx="2045835" cy="471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000">
                <a:latin typeface="AvenirLTStd-Heavy"/>
                <a:ea typeface="AvenirLTStd-Heavy"/>
                <a:cs typeface="AvenirLTStd-Heavy"/>
                <a:sym typeface="AvenirLTStd-Heavy"/>
              </a:defRPr>
            </a:pPr>
            <a:r>
              <a:rPr lang="en-GB" sz="2000" b="1">
                <a:latin typeface="Helvetica" panose="020B0604020202020204" pitchFamily="34" charset="0"/>
                <a:cs typeface="Helvetica" panose="020B0604020202020204" pitchFamily="34" charset="0"/>
              </a:rPr>
              <a:t>~180,000</a:t>
            </a:r>
            <a:endParaRPr sz="2000" b="1">
              <a:latin typeface="Helvetica" panose="020B0604020202020204" pitchFamily="34" charset="0"/>
              <a:cs typeface="Helvetica" panose="020B0604020202020204" pitchFamily="34" charset="0"/>
            </a:endParaRPr>
          </a:p>
          <a:p>
            <a:pPr>
              <a:lnSpc>
                <a:spcPct val="90000"/>
              </a:lnSpc>
              <a:defRPr sz="2000">
                <a:latin typeface="AvenirLTStd-Heavy"/>
                <a:ea typeface="AvenirLTStd-Heavy"/>
                <a:cs typeface="AvenirLTStd-Heavy"/>
                <a:sym typeface="AvenirLTStd-Heavy"/>
              </a:defRPr>
            </a:pPr>
            <a:r>
              <a:rPr sz="1400">
                <a:latin typeface="Helvetica" panose="020B0604020202020204" pitchFamily="34" charset="0"/>
                <a:cs typeface="Helvetica" panose="020B0604020202020204" pitchFamily="34" charset="0"/>
              </a:rPr>
              <a:t>Metagenomic </a:t>
            </a:r>
            <a:r>
              <a:rPr lang="en-GB" sz="1400">
                <a:latin typeface="Helvetica" panose="020B0604020202020204" pitchFamily="34" charset="0"/>
                <a:cs typeface="Helvetica" panose="020B0604020202020204" pitchFamily="34" charset="0"/>
              </a:rPr>
              <a:t>measures</a:t>
            </a:r>
            <a:endParaRPr sz="1400">
              <a:latin typeface="Helvetica" panose="020B0604020202020204" pitchFamily="34" charset="0"/>
              <a:cs typeface="Helvetica" panose="020B0604020202020204" pitchFamily="34" charset="0"/>
            </a:endParaRPr>
          </a:p>
        </p:txBody>
      </p:sp>
      <p:pic>
        <p:nvPicPr>
          <p:cNvPr id="21" name="unknown.png" descr="unknown.png">
            <a:extLst>
              <a:ext uri="{FF2B5EF4-FFF2-40B4-BE49-F238E27FC236}">
                <a16:creationId xmlns:a16="http://schemas.microsoft.com/office/drawing/2014/main" id="{8FD806A8-1D41-4791-8902-C26FEA1BF921}"/>
              </a:ext>
            </a:extLst>
          </p:cNvPr>
          <p:cNvPicPr>
            <a:picLocks noChangeAspect="1"/>
          </p:cNvPicPr>
          <p:nvPr/>
        </p:nvPicPr>
        <p:blipFill>
          <a:blip r:embed="rId9"/>
          <a:stretch>
            <a:fillRect/>
          </a:stretch>
        </p:blipFill>
        <p:spPr>
          <a:xfrm>
            <a:off x="8441279" y="4088136"/>
            <a:ext cx="1400136" cy="1400136"/>
          </a:xfrm>
          <a:prstGeom prst="rect">
            <a:avLst/>
          </a:prstGeom>
          <a:ln w="12700">
            <a:miter lim="400000"/>
          </a:ln>
        </p:spPr>
      </p:pic>
      <p:sp>
        <p:nvSpPr>
          <p:cNvPr id="6" name="Title 3">
            <a:extLst>
              <a:ext uri="{FF2B5EF4-FFF2-40B4-BE49-F238E27FC236}">
                <a16:creationId xmlns:a16="http://schemas.microsoft.com/office/drawing/2014/main" id="{3CBC8A81-64CE-5F98-1605-8E729F06D0D1}"/>
              </a:ext>
            </a:extLst>
          </p:cNvPr>
          <p:cNvSpPr txBox="1">
            <a:spLocks/>
          </p:cNvSpPr>
          <p:nvPr/>
        </p:nvSpPr>
        <p:spPr>
          <a:xfrm>
            <a:off x="334963" y="369407"/>
            <a:ext cx="11522075" cy="7516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rgbClr val="424242"/>
                </a:solidFill>
                <a:latin typeface="Helvetica"/>
                <a:ea typeface="+mj-ea"/>
                <a:cs typeface="Helvetica"/>
              </a:defRPr>
            </a:lvl1pPr>
          </a:lstStyle>
          <a:p>
            <a:r>
              <a:rPr lang="en-GB" sz="2667">
                <a:latin typeface="Calibri" panose="020F0502020204030204" pitchFamily="34" charset="0"/>
                <a:cs typeface="Calibri" panose="020F0502020204030204" pitchFamily="34" charset="0"/>
              </a:rPr>
              <a:t>PREDICT study data acquisition – scale, breadth, resolution &amp; precision to measure responses to food and unravel the best diet for you</a:t>
            </a:r>
          </a:p>
        </p:txBody>
      </p:sp>
    </p:spTree>
    <p:extLst>
      <p:ext uri="{BB962C8B-B14F-4D97-AF65-F5344CB8AC3E}">
        <p14:creationId xmlns:p14="http://schemas.microsoft.com/office/powerpoint/2010/main" val="4075813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A152BB-A34D-F7A2-9DAA-531F619F977E}"/>
              </a:ext>
            </a:extLst>
          </p:cNvPr>
          <p:cNvSpPr>
            <a:spLocks noGrp="1"/>
          </p:cNvSpPr>
          <p:nvPr>
            <p:ph type="sldNum" sz="quarter" idx="12"/>
          </p:nvPr>
        </p:nvSpPr>
        <p:spPr>
          <a:xfrm>
            <a:off x="11661220" y="6500222"/>
            <a:ext cx="391633" cy="192339"/>
          </a:xfrm>
        </p:spPr>
        <p:txBody>
          <a:bodyPr/>
          <a:lstStyle/>
          <a:p>
            <a:fld id="{1DC05AE3-1596-8A4B-B2E1-36D65264CA56}" type="slidenum">
              <a:rPr lang="en-GB" sz="1600" smtClean="0"/>
              <a:t>34</a:t>
            </a:fld>
            <a:endParaRPr lang="en-GB" sz="1600"/>
          </a:p>
        </p:txBody>
      </p:sp>
      <p:pic>
        <p:nvPicPr>
          <p:cNvPr id="5122" name="Picture 2" descr="Zoe, a microbiome-focused nutrition ...">
            <a:extLst>
              <a:ext uri="{FF2B5EF4-FFF2-40B4-BE49-F238E27FC236}">
                <a16:creationId xmlns:a16="http://schemas.microsoft.com/office/drawing/2014/main" id="{8660875B-B66F-D11E-6E43-3C9974096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167" y="1774497"/>
            <a:ext cx="5118181" cy="28661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F579678-67C2-B4F7-6F60-0905CADDF1CA}"/>
              </a:ext>
            </a:extLst>
          </p:cNvPr>
          <p:cNvSpPr txBox="1">
            <a:spLocks/>
          </p:cNvSpPr>
          <p:nvPr/>
        </p:nvSpPr>
        <p:spPr>
          <a:xfrm>
            <a:off x="334963" y="369407"/>
            <a:ext cx="11522075" cy="7516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rgbClr val="424242"/>
                </a:solidFill>
                <a:latin typeface="Helvetica"/>
                <a:ea typeface="+mj-ea"/>
                <a:cs typeface="Helvetica"/>
              </a:defRPr>
            </a:lvl1pPr>
          </a:lstStyle>
          <a:p>
            <a:r>
              <a:rPr lang="en-GB" sz="2800">
                <a:latin typeface="Calibri" panose="020F0502020204030204" pitchFamily="34" charset="0"/>
                <a:cs typeface="Calibri" panose="020F0502020204030204" pitchFamily="34" charset="0"/>
              </a:rPr>
              <a:t>Can these learnings be translated into an app to change  diet to improve health?</a:t>
            </a:r>
          </a:p>
        </p:txBody>
      </p:sp>
      <p:sp>
        <p:nvSpPr>
          <p:cNvPr id="5" name="Oval 4">
            <a:extLst>
              <a:ext uri="{FF2B5EF4-FFF2-40B4-BE49-F238E27FC236}">
                <a16:creationId xmlns:a16="http://schemas.microsoft.com/office/drawing/2014/main" id="{822C60C2-D1BF-B328-02F5-09081104E9BC}"/>
              </a:ext>
            </a:extLst>
          </p:cNvPr>
          <p:cNvSpPr/>
          <p:nvPr/>
        </p:nvSpPr>
        <p:spPr>
          <a:xfrm>
            <a:off x="1134647" y="5003965"/>
            <a:ext cx="1433223" cy="1395905"/>
          </a:xfrm>
          <a:prstGeom prst="ellipse">
            <a:avLst/>
          </a:prstGeom>
          <a:solidFill>
            <a:srgbClr val="082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FFFFFF"/>
              </a:solidFill>
              <a:latin typeface="AvenirLTStd-Roman"/>
            </a:endParaRPr>
          </a:p>
        </p:txBody>
      </p:sp>
      <p:sp>
        <p:nvSpPr>
          <p:cNvPr id="6" name="Oval 5">
            <a:extLst>
              <a:ext uri="{FF2B5EF4-FFF2-40B4-BE49-F238E27FC236}">
                <a16:creationId xmlns:a16="http://schemas.microsoft.com/office/drawing/2014/main" id="{80080618-2230-EBAC-D59E-D613B09E5887}"/>
              </a:ext>
            </a:extLst>
          </p:cNvPr>
          <p:cNvSpPr/>
          <p:nvPr/>
        </p:nvSpPr>
        <p:spPr>
          <a:xfrm>
            <a:off x="4239239" y="5019525"/>
            <a:ext cx="1433223" cy="1395905"/>
          </a:xfrm>
          <a:prstGeom prst="ellipse">
            <a:avLst/>
          </a:prstGeom>
          <a:solidFill>
            <a:srgbClr val="082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FFFFFF"/>
              </a:solidFill>
              <a:latin typeface="AvenirLTStd-Roman"/>
            </a:endParaRPr>
          </a:p>
        </p:txBody>
      </p:sp>
      <p:sp>
        <p:nvSpPr>
          <p:cNvPr id="7" name="Oval 6">
            <a:extLst>
              <a:ext uri="{FF2B5EF4-FFF2-40B4-BE49-F238E27FC236}">
                <a16:creationId xmlns:a16="http://schemas.microsoft.com/office/drawing/2014/main" id="{FE1DA800-F76C-4AB2-5C27-58196DD2D68D}"/>
              </a:ext>
            </a:extLst>
          </p:cNvPr>
          <p:cNvSpPr/>
          <p:nvPr/>
        </p:nvSpPr>
        <p:spPr>
          <a:xfrm>
            <a:off x="2690666" y="5003965"/>
            <a:ext cx="1433223" cy="1395905"/>
          </a:xfrm>
          <a:prstGeom prst="ellipse">
            <a:avLst/>
          </a:prstGeom>
          <a:solidFill>
            <a:srgbClr val="082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FFFFFF"/>
              </a:solidFill>
              <a:latin typeface="AvenirLTStd-Roman"/>
            </a:endParaRPr>
          </a:p>
        </p:txBody>
      </p:sp>
      <p:sp>
        <p:nvSpPr>
          <p:cNvPr id="8" name="TextBox 7">
            <a:extLst>
              <a:ext uri="{FF2B5EF4-FFF2-40B4-BE49-F238E27FC236}">
                <a16:creationId xmlns:a16="http://schemas.microsoft.com/office/drawing/2014/main" id="{CC61400E-7901-74F1-EFF8-809BC3DFEB2F}"/>
              </a:ext>
            </a:extLst>
          </p:cNvPr>
          <p:cNvSpPr txBox="1"/>
          <p:nvPr/>
        </p:nvSpPr>
        <p:spPr>
          <a:xfrm>
            <a:off x="1242731" y="5301933"/>
            <a:ext cx="1259022" cy="496015"/>
          </a:xfrm>
          <a:prstGeom prst="rect">
            <a:avLst/>
          </a:prstGeom>
          <a:noFill/>
        </p:spPr>
        <p:txBody>
          <a:bodyPr wrap="square" lIns="0" tIns="0" rIns="0" bIns="0" rtlCol="0">
            <a:noAutofit/>
          </a:bodyPr>
          <a:lstStyle/>
          <a:p>
            <a:pPr algn="ctr" defTabSz="457189">
              <a:defRPr/>
            </a:pPr>
            <a:r>
              <a:rPr lang="en-GB" u="sng">
                <a:solidFill>
                  <a:srgbClr val="FFFFFF"/>
                </a:solidFill>
                <a:latin typeface="Helvetica"/>
                <a:cs typeface="Helvetica"/>
                <a:sym typeface="SofiaPro-Light"/>
              </a:rPr>
              <a:t>Who</a:t>
            </a:r>
            <a:r>
              <a:rPr lang="en-GB">
                <a:solidFill>
                  <a:srgbClr val="FFFFFF"/>
                </a:solidFill>
                <a:latin typeface="Helvetica"/>
                <a:cs typeface="Helvetica"/>
                <a:sym typeface="SofiaPro-Light"/>
              </a:rPr>
              <a:t> </a:t>
            </a:r>
          </a:p>
          <a:p>
            <a:pPr algn="ctr" defTabSz="457189">
              <a:defRPr/>
            </a:pPr>
            <a:r>
              <a:rPr lang="en-GB">
                <a:solidFill>
                  <a:srgbClr val="FFFFFF"/>
                </a:solidFill>
                <a:latin typeface="Helvetica"/>
                <a:cs typeface="Helvetica"/>
                <a:sym typeface="SofiaPro-Light"/>
              </a:rPr>
              <a:t>we are</a:t>
            </a:r>
          </a:p>
        </p:txBody>
      </p:sp>
      <p:sp>
        <p:nvSpPr>
          <p:cNvPr id="9" name="TextBox 8">
            <a:extLst>
              <a:ext uri="{FF2B5EF4-FFF2-40B4-BE49-F238E27FC236}">
                <a16:creationId xmlns:a16="http://schemas.microsoft.com/office/drawing/2014/main" id="{E0ED6F80-5528-CE22-6BE4-FED705994AA8}"/>
              </a:ext>
            </a:extLst>
          </p:cNvPr>
          <p:cNvSpPr txBox="1"/>
          <p:nvPr/>
        </p:nvSpPr>
        <p:spPr>
          <a:xfrm>
            <a:off x="4274584" y="5337269"/>
            <a:ext cx="1354725" cy="656340"/>
          </a:xfrm>
          <a:prstGeom prst="rect">
            <a:avLst/>
          </a:prstGeom>
          <a:noFill/>
        </p:spPr>
        <p:txBody>
          <a:bodyPr wrap="square" lIns="0" tIns="0" rIns="0" bIns="0" rtlCol="0">
            <a:noAutofit/>
          </a:bodyPr>
          <a:lstStyle/>
          <a:p>
            <a:pPr algn="ctr" defTabSz="457189">
              <a:defRPr/>
            </a:pPr>
            <a:r>
              <a:rPr lang="en-GB" u="sng">
                <a:solidFill>
                  <a:srgbClr val="FFFFFF"/>
                </a:solidFill>
                <a:latin typeface="Helvetica"/>
                <a:cs typeface="Helvetica"/>
                <a:sym typeface="SofiaPro-Light"/>
              </a:rPr>
              <a:t>How</a:t>
            </a:r>
            <a:r>
              <a:rPr lang="en-GB">
                <a:solidFill>
                  <a:srgbClr val="FFFFFF"/>
                </a:solidFill>
                <a:latin typeface="Helvetica"/>
                <a:cs typeface="Helvetica"/>
                <a:sym typeface="SofiaPro-Light"/>
              </a:rPr>
              <a:t> </a:t>
            </a:r>
          </a:p>
          <a:p>
            <a:pPr algn="ctr" defTabSz="457189">
              <a:defRPr/>
            </a:pPr>
            <a:r>
              <a:rPr lang="en-GB">
                <a:solidFill>
                  <a:srgbClr val="FFFFFF"/>
                </a:solidFill>
                <a:latin typeface="Helvetica"/>
                <a:cs typeface="Helvetica"/>
                <a:sym typeface="SofiaPro-Light"/>
              </a:rPr>
              <a:t>we eat </a:t>
            </a:r>
          </a:p>
        </p:txBody>
      </p:sp>
      <p:sp>
        <p:nvSpPr>
          <p:cNvPr id="10" name="Oval 9">
            <a:extLst>
              <a:ext uri="{FF2B5EF4-FFF2-40B4-BE49-F238E27FC236}">
                <a16:creationId xmlns:a16="http://schemas.microsoft.com/office/drawing/2014/main" id="{72E0579B-E655-5D35-400B-80121845B4BA}"/>
              </a:ext>
            </a:extLst>
          </p:cNvPr>
          <p:cNvSpPr/>
          <p:nvPr/>
        </p:nvSpPr>
        <p:spPr>
          <a:xfrm>
            <a:off x="5795258" y="5003965"/>
            <a:ext cx="1433223" cy="1395905"/>
          </a:xfrm>
          <a:prstGeom prst="ellipse">
            <a:avLst/>
          </a:prstGeom>
          <a:solidFill>
            <a:srgbClr val="082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FFFFFF"/>
              </a:solidFill>
              <a:latin typeface="AvenirLTStd-Roman"/>
            </a:endParaRPr>
          </a:p>
        </p:txBody>
      </p:sp>
      <p:sp>
        <p:nvSpPr>
          <p:cNvPr id="11" name="TextBox 10">
            <a:extLst>
              <a:ext uri="{FF2B5EF4-FFF2-40B4-BE49-F238E27FC236}">
                <a16:creationId xmlns:a16="http://schemas.microsoft.com/office/drawing/2014/main" id="{8A27FAC0-0A50-ABB0-C980-A527E95B5C88}"/>
              </a:ext>
            </a:extLst>
          </p:cNvPr>
          <p:cNvSpPr txBox="1"/>
          <p:nvPr/>
        </p:nvSpPr>
        <p:spPr>
          <a:xfrm>
            <a:off x="5882886" y="5330834"/>
            <a:ext cx="1259022" cy="554451"/>
          </a:xfrm>
          <a:prstGeom prst="rect">
            <a:avLst/>
          </a:prstGeom>
          <a:noFill/>
        </p:spPr>
        <p:txBody>
          <a:bodyPr wrap="square" lIns="0" tIns="0" rIns="0" bIns="0" rtlCol="0">
            <a:noAutofit/>
          </a:bodyPr>
          <a:lstStyle/>
          <a:p>
            <a:pPr algn="ctr" defTabSz="457189">
              <a:defRPr/>
            </a:pPr>
            <a:r>
              <a:rPr lang="en-GB" u="sng">
                <a:solidFill>
                  <a:srgbClr val="FFFFFF"/>
                </a:solidFill>
                <a:latin typeface="Helvetica"/>
                <a:cs typeface="Helvetica"/>
                <a:sym typeface="SofiaPro-Light"/>
              </a:rPr>
              <a:t>Why</a:t>
            </a:r>
            <a:r>
              <a:rPr lang="en-GB">
                <a:solidFill>
                  <a:srgbClr val="FFFFFF"/>
                </a:solidFill>
                <a:latin typeface="Helvetica"/>
                <a:cs typeface="Helvetica"/>
                <a:sym typeface="SofiaPro-Light"/>
              </a:rPr>
              <a:t> </a:t>
            </a:r>
          </a:p>
          <a:p>
            <a:pPr algn="ctr" defTabSz="457189">
              <a:defRPr/>
            </a:pPr>
            <a:r>
              <a:rPr lang="en-GB">
                <a:solidFill>
                  <a:srgbClr val="FFFFFF"/>
                </a:solidFill>
                <a:latin typeface="Helvetica"/>
                <a:cs typeface="Helvetica"/>
                <a:sym typeface="SofiaPro-Light"/>
              </a:rPr>
              <a:t>we eat</a:t>
            </a:r>
          </a:p>
        </p:txBody>
      </p:sp>
      <p:sp>
        <p:nvSpPr>
          <p:cNvPr id="12" name="Oval 11">
            <a:extLst>
              <a:ext uri="{FF2B5EF4-FFF2-40B4-BE49-F238E27FC236}">
                <a16:creationId xmlns:a16="http://schemas.microsoft.com/office/drawing/2014/main" id="{DBEECD43-1017-08C1-40F3-D5769BFFB8C0}"/>
              </a:ext>
            </a:extLst>
          </p:cNvPr>
          <p:cNvSpPr/>
          <p:nvPr/>
        </p:nvSpPr>
        <p:spPr>
          <a:xfrm>
            <a:off x="9161510" y="4954257"/>
            <a:ext cx="1433223" cy="1343881"/>
          </a:xfrm>
          <a:prstGeom prst="ellipse">
            <a:avLst/>
          </a:prstGeom>
          <a:solidFill>
            <a:srgbClr val="082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FFFFFF"/>
              </a:solidFill>
              <a:latin typeface="AvenirLTStd-Roman"/>
            </a:endParaRPr>
          </a:p>
        </p:txBody>
      </p:sp>
      <p:sp>
        <p:nvSpPr>
          <p:cNvPr id="13" name="TextBox 12">
            <a:extLst>
              <a:ext uri="{FF2B5EF4-FFF2-40B4-BE49-F238E27FC236}">
                <a16:creationId xmlns:a16="http://schemas.microsoft.com/office/drawing/2014/main" id="{0CC90437-02E8-45E5-40AE-48E24E6A33A7}"/>
              </a:ext>
            </a:extLst>
          </p:cNvPr>
          <p:cNvSpPr txBox="1"/>
          <p:nvPr/>
        </p:nvSpPr>
        <p:spPr>
          <a:xfrm>
            <a:off x="9236812" y="5221991"/>
            <a:ext cx="1259022" cy="567665"/>
          </a:xfrm>
          <a:prstGeom prst="rect">
            <a:avLst/>
          </a:prstGeom>
          <a:noFill/>
        </p:spPr>
        <p:txBody>
          <a:bodyPr wrap="square" lIns="0" tIns="0" rIns="0" bIns="0" rtlCol="0">
            <a:noAutofit/>
          </a:bodyPr>
          <a:lstStyle/>
          <a:p>
            <a:pPr algn="ctr" defTabSz="457189">
              <a:defRPr/>
            </a:pPr>
            <a:r>
              <a:rPr lang="en-GB" u="sng">
                <a:solidFill>
                  <a:srgbClr val="FFFFFF"/>
                </a:solidFill>
                <a:latin typeface="Helvetica"/>
                <a:cs typeface="Helvetica"/>
                <a:sym typeface="SofiaPro-Light"/>
              </a:rPr>
              <a:t>Delivery</a:t>
            </a:r>
          </a:p>
        </p:txBody>
      </p:sp>
      <p:sp>
        <p:nvSpPr>
          <p:cNvPr id="14" name="Oval 13">
            <a:extLst>
              <a:ext uri="{FF2B5EF4-FFF2-40B4-BE49-F238E27FC236}">
                <a16:creationId xmlns:a16="http://schemas.microsoft.com/office/drawing/2014/main" id="{80145138-97D0-F58C-3075-564E3DF3530B}"/>
              </a:ext>
            </a:extLst>
          </p:cNvPr>
          <p:cNvSpPr/>
          <p:nvPr/>
        </p:nvSpPr>
        <p:spPr>
          <a:xfrm>
            <a:off x="7377589" y="4960649"/>
            <a:ext cx="1553221" cy="1395905"/>
          </a:xfrm>
          <a:prstGeom prst="ellipse">
            <a:avLst/>
          </a:prstGeom>
          <a:solidFill>
            <a:srgbClr val="082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u="sng">
              <a:solidFill>
                <a:srgbClr val="FFFFFF"/>
              </a:solidFill>
              <a:latin typeface="AvenirLTStd-Roman"/>
            </a:endParaRPr>
          </a:p>
        </p:txBody>
      </p:sp>
      <p:sp>
        <p:nvSpPr>
          <p:cNvPr id="15" name="TextBox 14">
            <a:extLst>
              <a:ext uri="{FF2B5EF4-FFF2-40B4-BE49-F238E27FC236}">
                <a16:creationId xmlns:a16="http://schemas.microsoft.com/office/drawing/2014/main" id="{7052B363-56C8-759B-C330-F89ADBFF211B}"/>
              </a:ext>
            </a:extLst>
          </p:cNvPr>
          <p:cNvSpPr txBox="1"/>
          <p:nvPr/>
        </p:nvSpPr>
        <p:spPr>
          <a:xfrm>
            <a:off x="7517155" y="5258786"/>
            <a:ext cx="1364511" cy="742828"/>
          </a:xfrm>
          <a:prstGeom prst="rect">
            <a:avLst/>
          </a:prstGeom>
          <a:noFill/>
        </p:spPr>
        <p:txBody>
          <a:bodyPr wrap="square" lIns="0" tIns="0" rIns="0" bIns="0" rtlCol="0">
            <a:noAutofit/>
          </a:bodyPr>
          <a:lstStyle/>
          <a:p>
            <a:pPr algn="ctr" defTabSz="457189">
              <a:defRPr/>
            </a:pPr>
            <a:r>
              <a:rPr lang="en-GB">
                <a:solidFill>
                  <a:srgbClr val="FFFFFF"/>
                </a:solidFill>
                <a:latin typeface="Helvetica"/>
                <a:cs typeface="Helvetica"/>
                <a:sym typeface="SofiaPro-Light"/>
              </a:rPr>
              <a:t>Goals </a:t>
            </a:r>
          </a:p>
          <a:p>
            <a:pPr algn="ctr" defTabSz="457189">
              <a:defRPr/>
            </a:pPr>
            <a:r>
              <a:rPr lang="en-GB" u="sng">
                <a:solidFill>
                  <a:srgbClr val="FFFFFF"/>
                </a:solidFill>
                <a:latin typeface="Helvetica"/>
                <a:cs typeface="Helvetica"/>
                <a:sym typeface="SofiaPro-Light"/>
              </a:rPr>
              <a:t>Motivation</a:t>
            </a:r>
            <a:r>
              <a:rPr lang="en-GB">
                <a:solidFill>
                  <a:srgbClr val="FFFFFF"/>
                </a:solidFill>
                <a:latin typeface="Helvetica"/>
                <a:cs typeface="Helvetica"/>
                <a:sym typeface="SofiaPro-Light"/>
              </a:rPr>
              <a:t> </a:t>
            </a:r>
          </a:p>
        </p:txBody>
      </p:sp>
      <p:sp>
        <p:nvSpPr>
          <p:cNvPr id="16" name="TextBox 15">
            <a:extLst>
              <a:ext uri="{FF2B5EF4-FFF2-40B4-BE49-F238E27FC236}">
                <a16:creationId xmlns:a16="http://schemas.microsoft.com/office/drawing/2014/main" id="{7BE76974-427A-7D63-48E2-279089BC9981}"/>
              </a:ext>
            </a:extLst>
          </p:cNvPr>
          <p:cNvSpPr txBox="1"/>
          <p:nvPr/>
        </p:nvSpPr>
        <p:spPr>
          <a:xfrm>
            <a:off x="2882421" y="5386371"/>
            <a:ext cx="1148368" cy="503972"/>
          </a:xfrm>
          <a:prstGeom prst="rect">
            <a:avLst/>
          </a:prstGeom>
          <a:noFill/>
        </p:spPr>
        <p:txBody>
          <a:bodyPr wrap="square" lIns="0" tIns="0" rIns="0" bIns="0" rtlCol="0">
            <a:noAutofit/>
          </a:bodyPr>
          <a:lstStyle/>
          <a:p>
            <a:pPr algn="ctr" defTabSz="457189">
              <a:lnSpc>
                <a:spcPct val="90000"/>
              </a:lnSpc>
              <a:defRPr/>
            </a:pPr>
            <a:r>
              <a:rPr lang="en-GB" u="sng">
                <a:solidFill>
                  <a:srgbClr val="FFFFFF"/>
                </a:solidFill>
                <a:latin typeface="Helvetica"/>
                <a:cs typeface="Helvetica"/>
                <a:sym typeface="SofiaPro-Light"/>
              </a:rPr>
              <a:t>What</a:t>
            </a:r>
            <a:r>
              <a:rPr lang="en-GB">
                <a:solidFill>
                  <a:srgbClr val="FFFFFF"/>
                </a:solidFill>
                <a:latin typeface="Helvetica"/>
                <a:cs typeface="Helvetica"/>
                <a:sym typeface="SofiaPro-Light"/>
              </a:rPr>
              <a:t> we eat now </a:t>
            </a:r>
          </a:p>
        </p:txBody>
      </p:sp>
      <p:sp>
        <p:nvSpPr>
          <p:cNvPr id="17" name="TextBox 16">
            <a:extLst>
              <a:ext uri="{FF2B5EF4-FFF2-40B4-BE49-F238E27FC236}">
                <a16:creationId xmlns:a16="http://schemas.microsoft.com/office/drawing/2014/main" id="{B18ED6FA-8FEF-B864-4E11-7AF44B021035}"/>
              </a:ext>
            </a:extLst>
          </p:cNvPr>
          <p:cNvSpPr txBox="1"/>
          <p:nvPr/>
        </p:nvSpPr>
        <p:spPr>
          <a:xfrm>
            <a:off x="9034080" y="5466490"/>
            <a:ext cx="1694883" cy="646331"/>
          </a:xfrm>
          <a:prstGeom prst="rect">
            <a:avLst/>
          </a:prstGeom>
          <a:noFill/>
        </p:spPr>
        <p:txBody>
          <a:bodyPr wrap="square" rtlCol="0">
            <a:spAutoFit/>
          </a:bodyPr>
          <a:lstStyle/>
          <a:p>
            <a:pPr algn="ctr" defTabSz="609585">
              <a:defRPr/>
            </a:pPr>
            <a:r>
              <a:rPr lang="en-GB">
                <a:solidFill>
                  <a:schemeClr val="bg1"/>
                </a:solidFill>
                <a:latin typeface="Calibri" panose="020F0502020204030204" pitchFamily="34" charset="0"/>
                <a:cs typeface="Calibri" panose="020F0502020204030204" pitchFamily="34" charset="0"/>
              </a:rPr>
              <a:t>In-app experience</a:t>
            </a:r>
          </a:p>
        </p:txBody>
      </p:sp>
    </p:spTree>
    <p:extLst>
      <p:ext uri="{BB962C8B-B14F-4D97-AF65-F5344CB8AC3E}">
        <p14:creationId xmlns:p14="http://schemas.microsoft.com/office/powerpoint/2010/main" val="208911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animBg="1"/>
      <p:bldP spid="11" grpId="0"/>
      <p:bldP spid="12" grpId="0" animBg="1"/>
      <p:bldP spid="13" grpId="0"/>
      <p:bldP spid="14" grpId="0" animBg="1"/>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9D37D1E5-98D3-5045-4E60-AFFDD3D84204}"/>
              </a:ext>
            </a:extLst>
          </p:cNvPr>
          <p:cNvSpPr/>
          <p:nvPr/>
        </p:nvSpPr>
        <p:spPr>
          <a:xfrm>
            <a:off x="311189" y="1227418"/>
            <a:ext cx="11271609" cy="5247827"/>
          </a:xfrm>
          <a:prstGeom prst="roundRect">
            <a:avLst>
              <a:gd name="adj" fmla="val 8448"/>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GB">
              <a:solidFill>
                <a:srgbClr val="424242"/>
              </a:solidFill>
              <a:latin typeface="Helvetica"/>
              <a:cs typeface="Helvetica"/>
            </a:endParaRPr>
          </a:p>
        </p:txBody>
      </p:sp>
      <p:sp>
        <p:nvSpPr>
          <p:cNvPr id="23" name="TextBox 22">
            <a:extLst>
              <a:ext uri="{FF2B5EF4-FFF2-40B4-BE49-F238E27FC236}">
                <a16:creationId xmlns:a16="http://schemas.microsoft.com/office/drawing/2014/main" id="{99FD58F3-6AA0-C2A7-A318-2D59EE461343}"/>
              </a:ext>
            </a:extLst>
          </p:cNvPr>
          <p:cNvSpPr txBox="1"/>
          <p:nvPr/>
        </p:nvSpPr>
        <p:spPr>
          <a:xfrm>
            <a:off x="5536360" y="2789077"/>
            <a:ext cx="559640" cy="461665"/>
          </a:xfrm>
          <a:prstGeom prst="rect">
            <a:avLst/>
          </a:prstGeom>
          <a:noFill/>
        </p:spPr>
        <p:txBody>
          <a:bodyPr wrap="none" rtlCol="0">
            <a:spAutoFit/>
          </a:bodyPr>
          <a:lstStyle/>
          <a:p>
            <a:r>
              <a:rPr lang="en-GB" sz="2400" b="1"/>
              <a:t>Vs.</a:t>
            </a:r>
          </a:p>
        </p:txBody>
      </p:sp>
      <p:sp>
        <p:nvSpPr>
          <p:cNvPr id="44" name="TextBox 43">
            <a:extLst>
              <a:ext uri="{FF2B5EF4-FFF2-40B4-BE49-F238E27FC236}">
                <a16:creationId xmlns:a16="http://schemas.microsoft.com/office/drawing/2014/main" id="{AAFFF2A4-77DB-259E-B829-C472CB8376DB}"/>
              </a:ext>
            </a:extLst>
          </p:cNvPr>
          <p:cNvSpPr txBox="1"/>
          <p:nvPr/>
        </p:nvSpPr>
        <p:spPr>
          <a:xfrm>
            <a:off x="355809" y="285191"/>
            <a:ext cx="11480382" cy="954107"/>
          </a:xfrm>
          <a:prstGeom prst="rect">
            <a:avLst/>
          </a:prstGeom>
          <a:noFill/>
        </p:spPr>
        <p:txBody>
          <a:bodyPr wrap="square">
            <a:spAutoFit/>
          </a:bodyPr>
          <a:lstStyle/>
          <a:p>
            <a:r>
              <a:rPr lang="en-GB" sz="2800" b="0" i="0">
                <a:effectLst/>
                <a:latin typeface="Calibri" panose="020F0502020204030204" pitchFamily="34" charset="0"/>
                <a:cs typeface="Calibri" panose="020F0502020204030204" pitchFamily="34" charset="0"/>
              </a:rPr>
              <a:t>Does this app-based approach improve diet and health versus standard approaches?</a:t>
            </a:r>
            <a:endParaRPr lang="en-GB" sz="2800"/>
          </a:p>
        </p:txBody>
      </p:sp>
      <p:pic>
        <p:nvPicPr>
          <p:cNvPr id="6" name="Picture 5">
            <a:extLst>
              <a:ext uri="{FF2B5EF4-FFF2-40B4-BE49-F238E27FC236}">
                <a16:creationId xmlns:a16="http://schemas.microsoft.com/office/drawing/2014/main" id="{62E249B3-DDA9-DE63-1112-0E8AB9D79F11}"/>
              </a:ext>
            </a:extLst>
          </p:cNvPr>
          <p:cNvPicPr>
            <a:picLocks noChangeAspect="1"/>
          </p:cNvPicPr>
          <p:nvPr/>
        </p:nvPicPr>
        <p:blipFill>
          <a:blip r:embed="rId3"/>
          <a:stretch>
            <a:fillRect/>
          </a:stretch>
        </p:blipFill>
        <p:spPr>
          <a:xfrm>
            <a:off x="6099408" y="2064397"/>
            <a:ext cx="3945086" cy="2568596"/>
          </a:xfrm>
          <a:prstGeom prst="rect">
            <a:avLst/>
          </a:prstGeom>
        </p:spPr>
      </p:pic>
      <p:pic>
        <p:nvPicPr>
          <p:cNvPr id="2056" name="Picture 8" descr="The Eatwell Plate | public | Queen's University Belfast">
            <a:extLst>
              <a:ext uri="{FF2B5EF4-FFF2-40B4-BE49-F238E27FC236}">
                <a16:creationId xmlns:a16="http://schemas.microsoft.com/office/drawing/2014/main" id="{29241AC9-7B03-3739-8198-3AD551007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866" y="2064397"/>
            <a:ext cx="3733642" cy="263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84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8CAC4-78BA-1DBA-7504-89B3B9844B51}"/>
            </a:ext>
          </a:extLst>
        </p:cNvPr>
        <p:cNvGrpSpPr/>
        <p:nvPr/>
      </p:nvGrpSpPr>
      <p:grpSpPr>
        <a:xfrm>
          <a:off x="0" y="0"/>
          <a:ext cx="0" cy="0"/>
          <a:chOff x="0" y="0"/>
          <a:chExt cx="0" cy="0"/>
        </a:xfrm>
      </p:grpSpPr>
      <p:sp>
        <p:nvSpPr>
          <p:cNvPr id="2" name="Rounded Rectangle 14">
            <a:extLst>
              <a:ext uri="{FF2B5EF4-FFF2-40B4-BE49-F238E27FC236}">
                <a16:creationId xmlns:a16="http://schemas.microsoft.com/office/drawing/2014/main" id="{B5D4F673-8E90-66AC-6B67-191A634D47CA}"/>
              </a:ext>
            </a:extLst>
          </p:cNvPr>
          <p:cNvSpPr/>
          <p:nvPr/>
        </p:nvSpPr>
        <p:spPr>
          <a:xfrm>
            <a:off x="311189" y="1227418"/>
            <a:ext cx="11271609" cy="5247827"/>
          </a:xfrm>
          <a:prstGeom prst="roundRect">
            <a:avLst>
              <a:gd name="adj" fmla="val 8448"/>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GB">
              <a:solidFill>
                <a:srgbClr val="424242"/>
              </a:solidFill>
              <a:latin typeface="Helvetica"/>
              <a:cs typeface="Helvetica"/>
            </a:endParaRPr>
          </a:p>
        </p:txBody>
      </p:sp>
      <p:sp>
        <p:nvSpPr>
          <p:cNvPr id="23" name="TextBox 22">
            <a:extLst>
              <a:ext uri="{FF2B5EF4-FFF2-40B4-BE49-F238E27FC236}">
                <a16:creationId xmlns:a16="http://schemas.microsoft.com/office/drawing/2014/main" id="{7A812F93-7344-832F-DEB1-C68E04D11A5A}"/>
              </a:ext>
            </a:extLst>
          </p:cNvPr>
          <p:cNvSpPr txBox="1"/>
          <p:nvPr/>
        </p:nvSpPr>
        <p:spPr>
          <a:xfrm>
            <a:off x="5536360" y="2789077"/>
            <a:ext cx="559640" cy="461665"/>
          </a:xfrm>
          <a:prstGeom prst="rect">
            <a:avLst/>
          </a:prstGeom>
          <a:noFill/>
        </p:spPr>
        <p:txBody>
          <a:bodyPr wrap="none" rtlCol="0">
            <a:spAutoFit/>
          </a:bodyPr>
          <a:lstStyle/>
          <a:p>
            <a:r>
              <a:rPr lang="en-GB" sz="2400" b="1"/>
              <a:t>Vs.</a:t>
            </a:r>
          </a:p>
        </p:txBody>
      </p:sp>
      <p:pic>
        <p:nvPicPr>
          <p:cNvPr id="2056" name="Picture 8" descr="The Eatwell Plate | public | Queen's University Belfast">
            <a:extLst>
              <a:ext uri="{FF2B5EF4-FFF2-40B4-BE49-F238E27FC236}">
                <a16:creationId xmlns:a16="http://schemas.microsoft.com/office/drawing/2014/main" id="{2472FA99-BF98-675A-80C7-10912CC9F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866" y="2064397"/>
            <a:ext cx="3733642" cy="2631642"/>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496;p94">
            <a:extLst>
              <a:ext uri="{FF2B5EF4-FFF2-40B4-BE49-F238E27FC236}">
                <a16:creationId xmlns:a16="http://schemas.microsoft.com/office/drawing/2014/main" id="{FC2A0AAA-D3BB-81B9-EB64-E8DAE6F06E4B}"/>
              </a:ext>
            </a:extLst>
          </p:cNvPr>
          <p:cNvPicPr preferRelativeResize="0"/>
          <p:nvPr/>
        </p:nvPicPr>
        <p:blipFill rotWithShape="1">
          <a:blip r:embed="rId4">
            <a:alphaModFix/>
          </a:blip>
          <a:srcRect l="-130" t="11598" r="129"/>
          <a:stretch/>
        </p:blipFill>
        <p:spPr>
          <a:xfrm>
            <a:off x="6362737" y="2372273"/>
            <a:ext cx="2091715" cy="2320531"/>
          </a:xfrm>
          <a:prstGeom prst="roundRect">
            <a:avLst>
              <a:gd name="adj" fmla="val 5457"/>
            </a:avLst>
          </a:prstGeom>
          <a:noFill/>
          <a:ln>
            <a:noFill/>
          </a:ln>
        </p:spPr>
      </p:pic>
      <p:sp>
        <p:nvSpPr>
          <p:cNvPr id="4" name="TextBox 3">
            <a:extLst>
              <a:ext uri="{FF2B5EF4-FFF2-40B4-BE49-F238E27FC236}">
                <a16:creationId xmlns:a16="http://schemas.microsoft.com/office/drawing/2014/main" id="{6C14FA23-5A98-0D04-14A9-422877D8501C}"/>
              </a:ext>
            </a:extLst>
          </p:cNvPr>
          <p:cNvSpPr txBox="1"/>
          <p:nvPr/>
        </p:nvSpPr>
        <p:spPr>
          <a:xfrm>
            <a:off x="8958101" y="3028252"/>
            <a:ext cx="1954738" cy="614358"/>
          </a:xfrm>
          <a:prstGeom prst="rect">
            <a:avLst/>
          </a:prstGeom>
          <a:noFill/>
          <a:ln>
            <a:solidFill>
              <a:schemeClr val="tx1"/>
            </a:solidFill>
          </a:ln>
        </p:spPr>
        <p:txBody>
          <a:bodyPr wrap="square" lIns="0" tIns="0" rIns="0" bIns="0" rtlCol="0">
            <a:noAutofit/>
          </a:bodyPr>
          <a:lstStyle/>
          <a:p>
            <a:pPr algn="ctr" defTabSz="457189">
              <a:defRPr/>
            </a:pPr>
            <a:r>
              <a:rPr lang="en-GB" sz="2000" b="1">
                <a:latin typeface="Calibri" panose="020F0502020204030204" pitchFamily="34" charset="0"/>
                <a:cs typeface="Calibri" panose="020F0502020204030204" pitchFamily="34" charset="0"/>
                <a:sym typeface="SofiaPro-Light"/>
              </a:rPr>
              <a:t>Remote technologies</a:t>
            </a:r>
            <a:endParaRPr lang="en-GB" sz="1050">
              <a:latin typeface="Calibri" panose="020F0502020204030204" pitchFamily="34" charset="0"/>
              <a:cs typeface="Calibri" panose="020F0502020204030204" pitchFamily="34" charset="0"/>
              <a:sym typeface="SofiaPro-Light"/>
            </a:endParaRPr>
          </a:p>
        </p:txBody>
      </p:sp>
      <p:cxnSp>
        <p:nvCxnSpPr>
          <p:cNvPr id="5" name="Straight Arrow Connector 4">
            <a:extLst>
              <a:ext uri="{FF2B5EF4-FFF2-40B4-BE49-F238E27FC236}">
                <a16:creationId xmlns:a16="http://schemas.microsoft.com/office/drawing/2014/main" id="{1ADB7F5A-B6BF-AD65-3FE8-0BC81D24D8A8}"/>
              </a:ext>
            </a:extLst>
          </p:cNvPr>
          <p:cNvCxnSpPr>
            <a:cxnSpLocks/>
          </p:cNvCxnSpPr>
          <p:nvPr/>
        </p:nvCxnSpPr>
        <p:spPr>
          <a:xfrm flipH="1">
            <a:off x="8454452" y="3112234"/>
            <a:ext cx="50083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C3BA22B-05E7-A76A-E4EE-68A79793FC7E}"/>
              </a:ext>
            </a:extLst>
          </p:cNvPr>
          <p:cNvCxnSpPr>
            <a:cxnSpLocks/>
          </p:cNvCxnSpPr>
          <p:nvPr/>
        </p:nvCxnSpPr>
        <p:spPr>
          <a:xfrm flipH="1">
            <a:off x="8454452" y="3429000"/>
            <a:ext cx="5008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4" descr="Top 25 Prestigious Medical Journals To Publish In">
            <a:extLst>
              <a:ext uri="{FF2B5EF4-FFF2-40B4-BE49-F238E27FC236}">
                <a16:creationId xmlns:a16="http://schemas.microsoft.com/office/drawing/2014/main" id="{213F8136-31D4-842B-1B35-53C1C8983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33" y="5087759"/>
            <a:ext cx="1387599" cy="534283"/>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a:extLst>
              <a:ext uri="{FF2B5EF4-FFF2-40B4-BE49-F238E27FC236}">
                <a16:creationId xmlns:a16="http://schemas.microsoft.com/office/drawing/2014/main" id="{E402268E-C7A1-36E3-E17A-1D01F4FCA2B0}"/>
              </a:ext>
            </a:extLst>
          </p:cNvPr>
          <p:cNvSpPr txBox="1">
            <a:spLocks/>
          </p:cNvSpPr>
          <p:nvPr/>
        </p:nvSpPr>
        <p:spPr>
          <a:xfrm>
            <a:off x="528866" y="5692135"/>
            <a:ext cx="2166680" cy="3970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kern="1200">
                <a:solidFill>
                  <a:srgbClr val="424242"/>
                </a:solidFill>
                <a:latin typeface="Helvetica"/>
                <a:ea typeface="+mj-ea"/>
                <a:cs typeface="Helvetica"/>
              </a:defRPr>
            </a:lvl1pPr>
          </a:lstStyle>
          <a:p>
            <a:pPr defTabSz="914377"/>
            <a:r>
              <a:rPr lang="en-US" sz="2133">
                <a:solidFill>
                  <a:srgbClr val="616465">
                    <a:lumMod val="50000"/>
                  </a:srgbClr>
                </a:solidFill>
                <a:latin typeface="Calibri" panose="020F0502020204030204" pitchFamily="34" charset="0"/>
                <a:cs typeface="Calibri" panose="020F0502020204030204" pitchFamily="34" charset="0"/>
              </a:rPr>
              <a:t>ZOE METHOD</a:t>
            </a:r>
            <a:endParaRPr lang="en-US" sz="2133">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0A3ACC0B-86F7-8DFD-5003-72477777DDF5}"/>
              </a:ext>
            </a:extLst>
          </p:cNvPr>
          <p:cNvSpPr txBox="1"/>
          <p:nvPr/>
        </p:nvSpPr>
        <p:spPr>
          <a:xfrm>
            <a:off x="522433" y="6005414"/>
            <a:ext cx="1199312" cy="307777"/>
          </a:xfrm>
          <a:prstGeom prst="rect">
            <a:avLst/>
          </a:prstGeom>
          <a:noFill/>
        </p:spPr>
        <p:txBody>
          <a:bodyPr wrap="square" rtlCol="0">
            <a:spAutoFit/>
          </a:bodyPr>
          <a:lstStyle/>
          <a:p>
            <a:r>
              <a:rPr lang="en-GB" sz="1400"/>
              <a:t>N=347</a:t>
            </a:r>
          </a:p>
        </p:txBody>
      </p:sp>
      <p:sp>
        <p:nvSpPr>
          <p:cNvPr id="31" name="TextBox 30">
            <a:extLst>
              <a:ext uri="{FF2B5EF4-FFF2-40B4-BE49-F238E27FC236}">
                <a16:creationId xmlns:a16="http://schemas.microsoft.com/office/drawing/2014/main" id="{0C7721C5-098C-8A0D-D98F-B525608B8418}"/>
              </a:ext>
            </a:extLst>
          </p:cNvPr>
          <p:cNvSpPr txBox="1"/>
          <p:nvPr/>
        </p:nvSpPr>
        <p:spPr>
          <a:xfrm>
            <a:off x="355809" y="195617"/>
            <a:ext cx="11480382" cy="954107"/>
          </a:xfrm>
          <a:prstGeom prst="rect">
            <a:avLst/>
          </a:prstGeom>
          <a:noFill/>
        </p:spPr>
        <p:txBody>
          <a:bodyPr wrap="square">
            <a:spAutoFit/>
          </a:bodyPr>
          <a:lstStyle/>
          <a:p>
            <a:r>
              <a:rPr lang="en-GB" sz="2800" b="0" i="0">
                <a:effectLst/>
                <a:latin typeface="Calibri" panose="020F0502020204030204" pitchFamily="34" charset="0"/>
                <a:cs typeface="Calibri" panose="020F0502020204030204" pitchFamily="34" charset="0"/>
              </a:rPr>
              <a:t>Does this app-based approach improve diet and health versus standard approaches - Yes</a:t>
            </a:r>
            <a:endParaRPr lang="en-GB" sz="2800"/>
          </a:p>
        </p:txBody>
      </p:sp>
    </p:spTree>
    <p:extLst>
      <p:ext uri="{BB962C8B-B14F-4D97-AF65-F5344CB8AC3E}">
        <p14:creationId xmlns:p14="http://schemas.microsoft.com/office/powerpoint/2010/main" val="2404400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565630C-B6D5-4A71-B72D-A6ED48958D51}"/>
              </a:ext>
            </a:extLst>
          </p:cNvPr>
          <p:cNvPicPr>
            <a:picLocks noChangeAspect="1" noChangeArrowheads="1"/>
          </p:cNvPicPr>
          <p:nvPr/>
        </p:nvPicPr>
        <p:blipFill rotWithShape="1">
          <a:blip r:embed="rId3">
            <a:alphaModFix amt="49000"/>
          </a:blip>
          <a:srcRect t="9475" b="9475"/>
          <a:stretch/>
        </p:blipFill>
        <p:spPr bwMode="auto">
          <a:xfrm>
            <a:off x="0" y="827"/>
            <a:ext cx="12192000" cy="6857173"/>
          </a:xfrm>
          <a:prstGeom prst="rect">
            <a:avLst/>
          </a:prstGeom>
          <a:solidFill>
            <a:schemeClr val="tx1"/>
          </a:solidFill>
        </p:spPr>
      </p:pic>
      <p:sp>
        <p:nvSpPr>
          <p:cNvPr id="15" name="Rectangle: Rounded Corners 14">
            <a:extLst>
              <a:ext uri="{FF2B5EF4-FFF2-40B4-BE49-F238E27FC236}">
                <a16:creationId xmlns:a16="http://schemas.microsoft.com/office/drawing/2014/main" id="{1DA5DCCA-9296-E506-6C7C-3ADA6E1190F2}"/>
              </a:ext>
            </a:extLst>
          </p:cNvPr>
          <p:cNvSpPr/>
          <p:nvPr/>
        </p:nvSpPr>
        <p:spPr>
          <a:xfrm>
            <a:off x="3535478" y="3531105"/>
            <a:ext cx="4717555" cy="1245704"/>
          </a:xfrm>
          <a:prstGeom prst="roundRect">
            <a:avLst/>
          </a:prstGeom>
          <a:solidFill>
            <a:srgbClr val="FED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72D97A7-AB81-40B1-E671-0CC0978D39BB}"/>
              </a:ext>
            </a:extLst>
          </p:cNvPr>
          <p:cNvSpPr txBox="1"/>
          <p:nvPr/>
        </p:nvSpPr>
        <p:spPr>
          <a:xfrm>
            <a:off x="1364106" y="2110844"/>
            <a:ext cx="9563724"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sz="3200" b="0" i="0">
                <a:solidFill>
                  <a:schemeClr val="bg1"/>
                </a:solidFill>
                <a:effectLst/>
                <a:latin typeface="Calibri" panose="020F0502020204030204" pitchFamily="34" charset="0"/>
                <a:cs typeface="Calibri" panose="020F0502020204030204" pitchFamily="34" charset="0"/>
              </a:rPr>
              <a:t>Can we capitalise on ‘hot topics’ and make them accessible to all?</a:t>
            </a:r>
            <a:endParaRPr kumimoji="0" lang="en-GB" altLang="en-US" sz="600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9481996-EB65-1790-6006-E027EB653B2C}"/>
              </a:ext>
            </a:extLst>
          </p:cNvPr>
          <p:cNvPicPr>
            <a:picLocks noChangeAspect="1"/>
          </p:cNvPicPr>
          <p:nvPr/>
        </p:nvPicPr>
        <p:blipFill>
          <a:blip r:embed="rId4"/>
          <a:srcRect l="41948" t="52668" r="25389" b="44487"/>
          <a:stretch/>
        </p:blipFill>
        <p:spPr>
          <a:xfrm>
            <a:off x="3727252" y="3787244"/>
            <a:ext cx="4334006" cy="817288"/>
          </a:xfrm>
          <a:prstGeom prst="rect">
            <a:avLst/>
          </a:prstGeom>
        </p:spPr>
      </p:pic>
    </p:spTree>
    <p:extLst>
      <p:ext uri="{BB962C8B-B14F-4D97-AF65-F5344CB8AC3E}">
        <p14:creationId xmlns:p14="http://schemas.microsoft.com/office/powerpoint/2010/main" val="3680902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E3FDE-BD36-A2B5-83B9-0C78DA658D3B}"/>
              </a:ext>
            </a:extLst>
          </p:cNvPr>
          <p:cNvSpPr>
            <a:spLocks noGrp="1"/>
          </p:cNvSpPr>
          <p:nvPr>
            <p:ph type="title"/>
          </p:nvPr>
        </p:nvSpPr>
        <p:spPr>
          <a:xfrm>
            <a:off x="334963" y="278834"/>
            <a:ext cx="11522075" cy="751624"/>
          </a:xfrm>
        </p:spPr>
        <p:txBody>
          <a:bodyPr/>
          <a:lstStyle/>
          <a:p>
            <a:r>
              <a:rPr lang="en-US"/>
              <a:t>The </a:t>
            </a:r>
            <a:r>
              <a:rPr lang="en-US" err="1"/>
              <a:t>MenoScale</a:t>
            </a:r>
            <a:r>
              <a:rPr lang="en-US"/>
              <a:t> – how to track symptoms to change symptoms</a:t>
            </a:r>
          </a:p>
        </p:txBody>
      </p:sp>
      <p:sp>
        <p:nvSpPr>
          <p:cNvPr id="3" name="Slide Number Placeholder 2">
            <a:extLst>
              <a:ext uri="{FF2B5EF4-FFF2-40B4-BE49-F238E27FC236}">
                <a16:creationId xmlns:a16="http://schemas.microsoft.com/office/drawing/2014/main" id="{3A344232-91C7-117F-647D-4709A2B025EC}"/>
              </a:ext>
            </a:extLst>
          </p:cNvPr>
          <p:cNvSpPr>
            <a:spLocks noGrp="1"/>
          </p:cNvSpPr>
          <p:nvPr>
            <p:ph type="sldNum" sz="quarter" idx="12"/>
          </p:nvPr>
        </p:nvSpPr>
        <p:spPr>
          <a:xfrm>
            <a:off x="11721220" y="6678616"/>
            <a:ext cx="391633" cy="179384"/>
          </a:xfrm>
        </p:spPr>
        <p:txBody>
          <a:bodyPr/>
          <a:lstStyle/>
          <a:p>
            <a:fld id="{1DC05AE3-1596-8A4B-B2E1-36D65264CA56}" type="slidenum">
              <a:rPr lang="en-GB" smtClean="0"/>
              <a:t>38</a:t>
            </a:fld>
            <a:endParaRPr lang="en-GB"/>
          </a:p>
        </p:txBody>
      </p:sp>
      <p:pic>
        <p:nvPicPr>
          <p:cNvPr id="4" name="Picture 3">
            <a:extLst>
              <a:ext uri="{FF2B5EF4-FFF2-40B4-BE49-F238E27FC236}">
                <a16:creationId xmlns:a16="http://schemas.microsoft.com/office/drawing/2014/main" id="{614D9513-0ED2-056B-1CEC-00B3645CDD4D}"/>
              </a:ext>
            </a:extLst>
          </p:cNvPr>
          <p:cNvPicPr>
            <a:picLocks noChangeAspect="1"/>
          </p:cNvPicPr>
          <p:nvPr/>
        </p:nvPicPr>
        <p:blipFill>
          <a:blip r:embed="rId3"/>
          <a:srcRect t="16071"/>
          <a:stretch/>
        </p:blipFill>
        <p:spPr>
          <a:xfrm>
            <a:off x="219166" y="1244261"/>
            <a:ext cx="2990851" cy="5434354"/>
          </a:xfrm>
          <a:prstGeom prst="rect">
            <a:avLst/>
          </a:prstGeom>
        </p:spPr>
      </p:pic>
      <p:pic>
        <p:nvPicPr>
          <p:cNvPr id="6" name="Picture 5">
            <a:extLst>
              <a:ext uri="{FF2B5EF4-FFF2-40B4-BE49-F238E27FC236}">
                <a16:creationId xmlns:a16="http://schemas.microsoft.com/office/drawing/2014/main" id="{9F335C01-F1CF-2032-94B2-9C5091FD1AC6}"/>
              </a:ext>
            </a:extLst>
          </p:cNvPr>
          <p:cNvPicPr>
            <a:picLocks noChangeAspect="1"/>
          </p:cNvPicPr>
          <p:nvPr/>
        </p:nvPicPr>
        <p:blipFill>
          <a:blip r:embed="rId4"/>
          <a:srcRect t="8009" b="4742"/>
          <a:stretch/>
        </p:blipFill>
        <p:spPr>
          <a:xfrm>
            <a:off x="3562769" y="1244261"/>
            <a:ext cx="2877083" cy="5434354"/>
          </a:xfrm>
          <a:prstGeom prst="rect">
            <a:avLst/>
          </a:prstGeom>
        </p:spPr>
      </p:pic>
      <p:pic>
        <p:nvPicPr>
          <p:cNvPr id="7" name="Picture 6">
            <a:extLst>
              <a:ext uri="{FF2B5EF4-FFF2-40B4-BE49-F238E27FC236}">
                <a16:creationId xmlns:a16="http://schemas.microsoft.com/office/drawing/2014/main" id="{EE3E72CF-A19F-802A-0194-85038611638B}"/>
              </a:ext>
            </a:extLst>
          </p:cNvPr>
          <p:cNvPicPr>
            <a:picLocks noChangeAspect="1"/>
          </p:cNvPicPr>
          <p:nvPr/>
        </p:nvPicPr>
        <p:blipFill>
          <a:blip r:embed="rId5"/>
          <a:srcRect l="3953" t="13531" r="7573" b="15065"/>
          <a:stretch/>
        </p:blipFill>
        <p:spPr>
          <a:xfrm>
            <a:off x="6783648" y="2042159"/>
            <a:ext cx="2521357" cy="4405405"/>
          </a:xfrm>
          <a:prstGeom prst="rect">
            <a:avLst/>
          </a:prstGeom>
        </p:spPr>
      </p:pic>
      <p:pic>
        <p:nvPicPr>
          <p:cNvPr id="8" name="Picture 7">
            <a:extLst>
              <a:ext uri="{FF2B5EF4-FFF2-40B4-BE49-F238E27FC236}">
                <a16:creationId xmlns:a16="http://schemas.microsoft.com/office/drawing/2014/main" id="{3DA27162-D556-B348-4F25-81AF762FCA2B}"/>
              </a:ext>
            </a:extLst>
          </p:cNvPr>
          <p:cNvPicPr>
            <a:picLocks noChangeAspect="1"/>
          </p:cNvPicPr>
          <p:nvPr/>
        </p:nvPicPr>
        <p:blipFill>
          <a:blip r:embed="rId6"/>
          <a:srcRect l="3726" t="10853" r="3848" b="12463"/>
          <a:stretch/>
        </p:blipFill>
        <p:spPr>
          <a:xfrm>
            <a:off x="9488923" y="2042159"/>
            <a:ext cx="2524150" cy="4533728"/>
          </a:xfrm>
          <a:prstGeom prst="rect">
            <a:avLst/>
          </a:prstGeom>
        </p:spPr>
      </p:pic>
      <p:pic>
        <p:nvPicPr>
          <p:cNvPr id="1028" name="Picture 4" descr="British Menopause Society - YouTube">
            <a:extLst>
              <a:ext uri="{FF2B5EF4-FFF2-40B4-BE49-F238E27FC236}">
                <a16:creationId xmlns:a16="http://schemas.microsoft.com/office/drawing/2014/main" id="{7D672E7C-DA02-41C3-2C68-9CC1E92A64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0888" y="188112"/>
            <a:ext cx="1056149" cy="10561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EB0D7A-E528-BC52-6008-1A2F1D802AD5}"/>
              </a:ext>
            </a:extLst>
          </p:cNvPr>
          <p:cNvSpPr txBox="1"/>
          <p:nvPr/>
        </p:nvSpPr>
        <p:spPr>
          <a:xfrm>
            <a:off x="9707795" y="1565445"/>
            <a:ext cx="2086405" cy="369332"/>
          </a:xfrm>
          <a:prstGeom prst="rect">
            <a:avLst/>
          </a:prstGeom>
          <a:noFill/>
        </p:spPr>
        <p:txBody>
          <a:bodyPr wrap="none" rtlCol="0">
            <a:spAutoFit/>
          </a:bodyPr>
          <a:lstStyle/>
          <a:p>
            <a:r>
              <a:rPr lang="en-US"/>
              <a:t>Launched Sept 2024</a:t>
            </a:r>
          </a:p>
        </p:txBody>
      </p:sp>
    </p:spTree>
    <p:extLst>
      <p:ext uri="{BB962C8B-B14F-4D97-AF65-F5344CB8AC3E}">
        <p14:creationId xmlns:p14="http://schemas.microsoft.com/office/powerpoint/2010/main" val="557956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2AD68-4EB6-EEFC-3D20-8C5ABE1BD440}"/>
            </a:ext>
          </a:extLst>
        </p:cNvPr>
        <p:cNvGrpSpPr/>
        <p:nvPr/>
      </p:nvGrpSpPr>
      <p:grpSpPr>
        <a:xfrm>
          <a:off x="0" y="0"/>
          <a:ext cx="0" cy="0"/>
          <a:chOff x="0" y="0"/>
          <a:chExt cx="0" cy="0"/>
        </a:xfrm>
      </p:grpSpPr>
      <p:sp>
        <p:nvSpPr>
          <p:cNvPr id="34" name="Rounded Rectangle 33">
            <a:extLst>
              <a:ext uri="{FF2B5EF4-FFF2-40B4-BE49-F238E27FC236}">
                <a16:creationId xmlns:a16="http://schemas.microsoft.com/office/drawing/2014/main" id="{B4679EC7-2884-DE3D-1542-BD25A12A77F4}"/>
              </a:ext>
            </a:extLst>
          </p:cNvPr>
          <p:cNvSpPr/>
          <p:nvPr/>
        </p:nvSpPr>
        <p:spPr>
          <a:xfrm>
            <a:off x="3622526" y="1812212"/>
            <a:ext cx="2645751" cy="325011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Oval 30">
            <a:extLst>
              <a:ext uri="{FF2B5EF4-FFF2-40B4-BE49-F238E27FC236}">
                <a16:creationId xmlns:a16="http://schemas.microsoft.com/office/drawing/2014/main" id="{90890C02-B6A9-5B55-66E5-D6B050BAF28B}"/>
              </a:ext>
            </a:extLst>
          </p:cNvPr>
          <p:cNvSpPr/>
          <p:nvPr/>
        </p:nvSpPr>
        <p:spPr>
          <a:xfrm>
            <a:off x="8467632" y="4249304"/>
            <a:ext cx="1254682" cy="1229424"/>
          </a:xfrm>
          <a:prstGeom prst="ellipse">
            <a:avLst/>
          </a:prstGeom>
          <a:solidFill>
            <a:srgbClr val="522D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LTStd-Roman"/>
              <a:ea typeface="+mn-ea"/>
              <a:cs typeface="+mn-cs"/>
            </a:endParaRPr>
          </a:p>
        </p:txBody>
      </p:sp>
      <p:sp>
        <p:nvSpPr>
          <p:cNvPr id="32" name="Oval 31">
            <a:extLst>
              <a:ext uri="{FF2B5EF4-FFF2-40B4-BE49-F238E27FC236}">
                <a16:creationId xmlns:a16="http://schemas.microsoft.com/office/drawing/2014/main" id="{9EED1C1A-5105-CAD0-BC27-C9CF610A23BE}"/>
              </a:ext>
            </a:extLst>
          </p:cNvPr>
          <p:cNvSpPr/>
          <p:nvPr/>
        </p:nvSpPr>
        <p:spPr>
          <a:xfrm>
            <a:off x="10049345" y="3972437"/>
            <a:ext cx="1254682" cy="1229424"/>
          </a:xfrm>
          <a:prstGeom prst="ellipse">
            <a:avLst/>
          </a:prstGeom>
          <a:solidFill>
            <a:srgbClr val="522D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LTStd-Roman"/>
              <a:ea typeface="+mn-ea"/>
              <a:cs typeface="+mn-cs"/>
            </a:endParaRPr>
          </a:p>
        </p:txBody>
      </p:sp>
      <p:sp>
        <p:nvSpPr>
          <p:cNvPr id="14" name="Oval 13">
            <a:extLst>
              <a:ext uri="{FF2B5EF4-FFF2-40B4-BE49-F238E27FC236}">
                <a16:creationId xmlns:a16="http://schemas.microsoft.com/office/drawing/2014/main" id="{5B9B0061-CA01-8C6D-8DDC-0F3045BEADD4}"/>
              </a:ext>
            </a:extLst>
          </p:cNvPr>
          <p:cNvSpPr/>
          <p:nvPr/>
        </p:nvSpPr>
        <p:spPr>
          <a:xfrm>
            <a:off x="6879274" y="3928551"/>
            <a:ext cx="1254682" cy="1229424"/>
          </a:xfrm>
          <a:prstGeom prst="ellipse">
            <a:avLst/>
          </a:prstGeom>
          <a:solidFill>
            <a:srgbClr val="522D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LTStd-Roman"/>
              <a:ea typeface="+mn-ea"/>
              <a:cs typeface="+mn-cs"/>
            </a:endParaRPr>
          </a:p>
        </p:txBody>
      </p:sp>
      <p:sp>
        <p:nvSpPr>
          <p:cNvPr id="18" name="Oval 17">
            <a:extLst>
              <a:ext uri="{FF2B5EF4-FFF2-40B4-BE49-F238E27FC236}">
                <a16:creationId xmlns:a16="http://schemas.microsoft.com/office/drawing/2014/main" id="{E44EC67A-F61D-69C9-9539-F08672F12B5B}"/>
              </a:ext>
            </a:extLst>
          </p:cNvPr>
          <p:cNvSpPr/>
          <p:nvPr/>
        </p:nvSpPr>
        <p:spPr>
          <a:xfrm>
            <a:off x="8052517" y="1762384"/>
            <a:ext cx="1959429" cy="1916857"/>
          </a:xfrm>
          <a:prstGeom prst="ellipse">
            <a:avLst/>
          </a:prstGeom>
          <a:solidFill>
            <a:srgbClr val="522D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LTStd-Roman"/>
              <a:ea typeface="+mn-ea"/>
              <a:cs typeface="+mn-cs"/>
            </a:endParaRPr>
          </a:p>
        </p:txBody>
      </p:sp>
      <p:sp>
        <p:nvSpPr>
          <p:cNvPr id="24" name="TextBox 23">
            <a:extLst>
              <a:ext uri="{FF2B5EF4-FFF2-40B4-BE49-F238E27FC236}">
                <a16:creationId xmlns:a16="http://schemas.microsoft.com/office/drawing/2014/main" id="{92D5AC8F-7579-08DE-659D-8419FA93CAE5}"/>
              </a:ext>
            </a:extLst>
          </p:cNvPr>
          <p:cNvSpPr txBox="1"/>
          <p:nvPr/>
        </p:nvSpPr>
        <p:spPr>
          <a:xfrm>
            <a:off x="8327110" y="4121426"/>
            <a:ext cx="1551802" cy="1357302"/>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noProof="0">
                <a:ln>
                  <a:noFill/>
                </a:ln>
                <a:solidFill>
                  <a:srgbClr val="FFFFFF"/>
                </a:solidFill>
                <a:effectLst/>
                <a:uLnTx/>
                <a:uFillTx/>
                <a:latin typeface="Calibri" panose="020F0502020204030204" pitchFamily="34" charset="0"/>
                <a:cs typeface="Calibri" panose="020F0502020204030204" pitchFamily="34" charset="0"/>
              </a:rPr>
              <a:t>Fatigue</a:t>
            </a:r>
            <a:endParaRPr kumimoji="0" lang="en-GB"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8F14FE1E-77A5-4C17-0EF8-EE4C32299D20}"/>
              </a:ext>
            </a:extLst>
          </p:cNvPr>
          <p:cNvSpPr txBox="1"/>
          <p:nvPr/>
        </p:nvSpPr>
        <p:spPr>
          <a:xfrm>
            <a:off x="8271650" y="2003119"/>
            <a:ext cx="1586421" cy="1357302"/>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noProof="0">
                <a:ln>
                  <a:noFill/>
                </a:ln>
                <a:solidFill>
                  <a:srgbClr val="FFFFFF"/>
                </a:solidFill>
                <a:effectLst/>
                <a:uLnTx/>
                <a:uFillTx/>
                <a:latin typeface="Calibri" panose="020F0502020204030204" pitchFamily="34" charset="0"/>
                <a:cs typeface="Calibri" panose="020F0502020204030204" pitchFamily="34" charset="0"/>
              </a:rPr>
              <a:t>90% have &gt;10 symptoms</a:t>
            </a:r>
            <a:endParaRPr kumimoji="0" lang="en-GB"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49AAB9C-12C4-9647-7A00-1D01A5783620}"/>
              </a:ext>
            </a:extLst>
          </p:cNvPr>
          <p:cNvSpPr txBox="1"/>
          <p:nvPr/>
        </p:nvSpPr>
        <p:spPr>
          <a:xfrm>
            <a:off x="6665129" y="3785985"/>
            <a:ext cx="1705677" cy="1386677"/>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aseline="0">
                <a:solidFill>
                  <a:srgbClr val="FFFFFF"/>
                </a:solidFill>
                <a:latin typeface="Calibri" panose="020F0502020204030204" pitchFamily="34" charset="0"/>
                <a:cs typeface="Calibri" panose="020F0502020204030204" pitchFamily="34" charset="0"/>
              </a:rPr>
              <a:t>Irritability</a:t>
            </a:r>
            <a:endParaRPr kumimoji="0" lang="en-GB"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7C34A8F-6735-BACB-D68A-6D4CCF5A1485}"/>
              </a:ext>
            </a:extLst>
          </p:cNvPr>
          <p:cNvSpPr txBox="1"/>
          <p:nvPr/>
        </p:nvSpPr>
        <p:spPr>
          <a:xfrm>
            <a:off x="10085662" y="3860179"/>
            <a:ext cx="1056149" cy="1357302"/>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noProof="0">
                <a:ln>
                  <a:noFill/>
                </a:ln>
                <a:solidFill>
                  <a:srgbClr val="FFFFFF"/>
                </a:solidFill>
                <a:effectLst/>
                <a:uLnTx/>
                <a:uFillTx/>
                <a:latin typeface="Calibri" panose="020F0502020204030204" pitchFamily="34" charset="0"/>
                <a:cs typeface="Calibri" panose="020F0502020204030204" pitchFamily="34" charset="0"/>
              </a:rPr>
              <a:t>Memory problems </a:t>
            </a:r>
            <a:endParaRPr kumimoji="0" lang="en-GB"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0784F89D-0504-ECA9-4A43-9BC24C249A1C}"/>
              </a:ext>
            </a:extLst>
          </p:cNvPr>
          <p:cNvPicPr>
            <a:picLocks noChangeAspect="1"/>
          </p:cNvPicPr>
          <p:nvPr/>
        </p:nvPicPr>
        <p:blipFill>
          <a:blip r:embed="rId3"/>
          <a:srcRect t="16071"/>
          <a:stretch/>
        </p:blipFill>
        <p:spPr>
          <a:xfrm>
            <a:off x="219166" y="922734"/>
            <a:ext cx="3167807" cy="5755881"/>
          </a:xfrm>
          <a:prstGeom prst="rect">
            <a:avLst/>
          </a:prstGeom>
        </p:spPr>
      </p:pic>
      <p:sp>
        <p:nvSpPr>
          <p:cNvPr id="23" name="Title 1">
            <a:extLst>
              <a:ext uri="{FF2B5EF4-FFF2-40B4-BE49-F238E27FC236}">
                <a16:creationId xmlns:a16="http://schemas.microsoft.com/office/drawing/2014/main" id="{4C4C7FDD-D477-485B-2CDD-40DA3DA22D26}"/>
              </a:ext>
            </a:extLst>
          </p:cNvPr>
          <p:cNvSpPr txBox="1">
            <a:spLocks/>
          </p:cNvSpPr>
          <p:nvPr/>
        </p:nvSpPr>
        <p:spPr>
          <a:xfrm>
            <a:off x="334963" y="278834"/>
            <a:ext cx="11522075" cy="751624"/>
          </a:xfrm>
          <a:prstGeom prst="rect">
            <a:avLst/>
          </a:prstGeom>
        </p:spPr>
        <p:txBody>
          <a:bodyPr/>
          <a:lstStyle>
            <a:lvl1pPr algn="l" defTabSz="914400" rtl="0" eaLnBrk="1" latinLnBrk="0" hangingPunct="1">
              <a:lnSpc>
                <a:spcPct val="90000"/>
              </a:lnSpc>
              <a:spcBef>
                <a:spcPct val="0"/>
              </a:spcBef>
              <a:buNone/>
              <a:defRPr sz="2400" kern="1200">
                <a:solidFill>
                  <a:srgbClr val="424242"/>
                </a:solidFill>
                <a:latin typeface="Helvetica"/>
                <a:ea typeface="+mj-ea"/>
                <a:cs typeface="Helvetica"/>
              </a:defRPr>
            </a:lvl1pPr>
          </a:lstStyle>
          <a:p>
            <a:r>
              <a:rPr lang="en-US"/>
              <a:t>The MenoScale – how to track symptoms to change symptoms</a:t>
            </a:r>
          </a:p>
        </p:txBody>
      </p:sp>
      <p:pic>
        <p:nvPicPr>
          <p:cNvPr id="25" name="Picture 4" descr="British Menopause Society - YouTube">
            <a:extLst>
              <a:ext uri="{FF2B5EF4-FFF2-40B4-BE49-F238E27FC236}">
                <a16:creationId xmlns:a16="http://schemas.microsoft.com/office/drawing/2014/main" id="{48A881A1-EFEF-07E3-A352-4C7DA93FF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888" y="188112"/>
            <a:ext cx="1056149" cy="1056149"/>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a:extLst>
              <a:ext uri="{FF2B5EF4-FFF2-40B4-BE49-F238E27FC236}">
                <a16:creationId xmlns:a16="http://schemas.microsoft.com/office/drawing/2014/main" id="{CBEE5F7E-B6F6-7495-F04D-508CD02C4DA8}"/>
              </a:ext>
            </a:extLst>
          </p:cNvPr>
          <p:cNvSpPr/>
          <p:nvPr/>
        </p:nvSpPr>
        <p:spPr>
          <a:xfrm>
            <a:off x="3722620" y="965556"/>
            <a:ext cx="3487511" cy="5280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4F65BC02-5B35-C507-0529-CFD7A52EA8DE}"/>
              </a:ext>
            </a:extLst>
          </p:cNvPr>
          <p:cNvSpPr txBox="1"/>
          <p:nvPr/>
        </p:nvSpPr>
        <p:spPr>
          <a:xfrm>
            <a:off x="3838976" y="968630"/>
            <a:ext cx="3285708" cy="461665"/>
          </a:xfrm>
          <a:prstGeom prst="rect">
            <a:avLst/>
          </a:prstGeom>
          <a:noFill/>
        </p:spPr>
        <p:txBody>
          <a:bodyPr wrap="none" rtlCol="0">
            <a:spAutoFit/>
          </a:bodyPr>
          <a:lstStyle/>
          <a:p>
            <a:r>
              <a:rPr lang="en-US" sz="2400"/>
              <a:t>n=95,000 within 8 weeks</a:t>
            </a:r>
          </a:p>
        </p:txBody>
      </p:sp>
      <p:pic>
        <p:nvPicPr>
          <p:cNvPr id="7170" name="Picture 2" descr="Simple globe world map Stock Vector ...">
            <a:extLst>
              <a:ext uri="{FF2B5EF4-FFF2-40B4-BE49-F238E27FC236}">
                <a16:creationId xmlns:a16="http://schemas.microsoft.com/office/drawing/2014/main" id="{8A9F913D-7B18-613D-A499-BCD2724599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52" t="5591" r="15143" b="12454"/>
          <a:stretch/>
        </p:blipFill>
        <p:spPr bwMode="auto">
          <a:xfrm>
            <a:off x="3805833" y="2754632"/>
            <a:ext cx="2170114" cy="2092083"/>
          </a:xfrm>
          <a:prstGeom prst="ellipse">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B7DE281-5E37-E09E-03DA-815BA968DBE7}"/>
              </a:ext>
            </a:extLst>
          </p:cNvPr>
          <p:cNvSpPr txBox="1"/>
          <p:nvPr/>
        </p:nvSpPr>
        <p:spPr>
          <a:xfrm>
            <a:off x="3931325" y="1669900"/>
            <a:ext cx="1705677" cy="1386677"/>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noProof="0">
                <a:ln>
                  <a:noFill/>
                </a:ln>
                <a:effectLst/>
                <a:uLnTx/>
                <a:uFillTx/>
                <a:latin typeface="Calibri" panose="020F0502020204030204" pitchFamily="34" charset="0"/>
                <a:cs typeface="Calibri" panose="020F0502020204030204" pitchFamily="34" charset="0"/>
              </a:rPr>
              <a:t> Data from 133 countries</a:t>
            </a:r>
            <a:endParaRPr kumimoji="0" lang="en-GB"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A826807D-EA13-70D9-3079-3B7E37C9D222}"/>
              </a:ext>
            </a:extLst>
          </p:cNvPr>
          <p:cNvCxnSpPr/>
          <p:nvPr/>
        </p:nvCxnSpPr>
        <p:spPr>
          <a:xfrm flipH="1">
            <a:off x="7779026" y="3429000"/>
            <a:ext cx="520910" cy="499551"/>
          </a:xfrm>
          <a:prstGeom prst="straightConnector1">
            <a:avLst/>
          </a:prstGeom>
          <a:ln>
            <a:solidFill>
              <a:srgbClr val="4B201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A975DCB-AB9A-A9B2-F68A-4C8796345A2A}"/>
              </a:ext>
            </a:extLst>
          </p:cNvPr>
          <p:cNvCxnSpPr>
            <a:cxnSpLocks/>
            <a:endCxn id="24" idx="0"/>
          </p:cNvCxnSpPr>
          <p:nvPr/>
        </p:nvCxnSpPr>
        <p:spPr>
          <a:xfrm>
            <a:off x="9051341" y="3488063"/>
            <a:ext cx="51670" cy="633363"/>
          </a:xfrm>
          <a:prstGeom prst="straightConnector1">
            <a:avLst/>
          </a:prstGeom>
          <a:ln>
            <a:solidFill>
              <a:srgbClr val="4B201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B309783-8C76-C9F6-4D3F-30CFFB86CF98}"/>
              </a:ext>
            </a:extLst>
          </p:cNvPr>
          <p:cNvCxnSpPr>
            <a:cxnSpLocks/>
          </p:cNvCxnSpPr>
          <p:nvPr/>
        </p:nvCxnSpPr>
        <p:spPr>
          <a:xfrm>
            <a:off x="9826899" y="3387004"/>
            <a:ext cx="562231" cy="541547"/>
          </a:xfrm>
          <a:prstGeom prst="straightConnector1">
            <a:avLst/>
          </a:prstGeom>
          <a:ln>
            <a:solidFill>
              <a:srgbClr val="4B20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0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4" grpId="0" animBg="1"/>
      <p:bldP spid="18" grpId="0" animBg="1"/>
      <p:bldP spid="24" grpId="0"/>
      <p:bldP spid="26"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5">
            <a:extLst>
              <a:ext uri="{FF2B5EF4-FFF2-40B4-BE49-F238E27FC236}">
                <a16:creationId xmlns:a16="http://schemas.microsoft.com/office/drawing/2014/main" id="{335CD2D1-0B09-C02D-7384-BE9A8FE68320}"/>
              </a:ext>
            </a:extLst>
          </p:cNvPr>
          <p:cNvSpPr>
            <a:spLocks noGrp="1" noChangeArrowheads="1"/>
          </p:cNvSpPr>
          <p:nvPr>
            <p:ph type="ftr" sz="quarter" idx="15"/>
          </p:nvPr>
        </p:nvSpPr>
        <p:spPr bwMode="auto">
          <a:xfrm>
            <a:off x="2068513" y="6337300"/>
            <a:ext cx="80645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GB" altLang="en-US" sz="1200">
                <a:solidFill>
                  <a:srgbClr val="FFFFFF"/>
                </a:solidFill>
              </a:rPr>
              <a:t>Feeding in the first year of life (Mach, 2019)</a:t>
            </a:r>
            <a:endParaRPr lang="en-US" altLang="en-US" sz="1200">
              <a:solidFill>
                <a:srgbClr val="FFFFFF"/>
              </a:solidFill>
            </a:endParaRPr>
          </a:p>
        </p:txBody>
      </p:sp>
      <p:sp>
        <p:nvSpPr>
          <p:cNvPr id="28675" name="Footer Placeholder 3">
            <a:extLst>
              <a:ext uri="{FF2B5EF4-FFF2-40B4-BE49-F238E27FC236}">
                <a16:creationId xmlns:a16="http://schemas.microsoft.com/office/drawing/2014/main" id="{AC55ABF3-90C5-33A4-9CB8-F926B146538C}"/>
              </a:ext>
            </a:extLst>
          </p:cNvPr>
          <p:cNvSpPr txBox="1">
            <a:spLocks noChangeArrowheads="1"/>
          </p:cNvSpPr>
          <p:nvPr/>
        </p:nvSpPr>
        <p:spPr bwMode="auto">
          <a:xfrm>
            <a:off x="1992313" y="6318250"/>
            <a:ext cx="80645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200">
                <a:solidFill>
                  <a:srgbClr val="FFFFFF"/>
                </a:solidFill>
                <a:ea typeface="ＭＳ Ｐゴシック" panose="020B0600070205080204" pitchFamily="34" charset="-128"/>
              </a:rPr>
              <a:t>Feeding in the)</a:t>
            </a:r>
            <a:endParaRPr lang="en-US" altLang="en-US" sz="1200">
              <a:solidFill>
                <a:srgbClr val="FFFFFF"/>
              </a:solidFill>
              <a:ea typeface="ＭＳ Ｐゴシック" panose="020B0600070205080204" pitchFamily="34" charset="-128"/>
            </a:endParaRPr>
          </a:p>
        </p:txBody>
      </p:sp>
      <p:grpSp>
        <p:nvGrpSpPr>
          <p:cNvPr id="28676" name="Group 2">
            <a:extLst>
              <a:ext uri="{FF2B5EF4-FFF2-40B4-BE49-F238E27FC236}">
                <a16:creationId xmlns:a16="http://schemas.microsoft.com/office/drawing/2014/main" id="{76BB85C5-02BC-E0CD-C457-F5EFDD8449EC}"/>
              </a:ext>
            </a:extLst>
          </p:cNvPr>
          <p:cNvGrpSpPr>
            <a:grpSpLocks/>
          </p:cNvGrpSpPr>
          <p:nvPr/>
        </p:nvGrpSpPr>
        <p:grpSpPr bwMode="auto">
          <a:xfrm>
            <a:off x="251192" y="437906"/>
            <a:ext cx="11690350" cy="5886450"/>
            <a:chOff x="274638" y="625475"/>
            <a:chExt cx="11690350" cy="5886450"/>
          </a:xfrm>
        </p:grpSpPr>
        <p:sp>
          <p:nvSpPr>
            <p:cNvPr id="26" name="TextBox 25">
              <a:extLst>
                <a:ext uri="{FF2B5EF4-FFF2-40B4-BE49-F238E27FC236}">
                  <a16:creationId xmlns:a16="http://schemas.microsoft.com/office/drawing/2014/main" id="{2581B0B3-CAD8-79F2-DF38-8548E8A6E4C7}"/>
                </a:ext>
              </a:extLst>
            </p:cNvPr>
            <p:cNvSpPr txBox="1"/>
            <p:nvPr/>
          </p:nvSpPr>
          <p:spPr>
            <a:xfrm>
              <a:off x="3633788" y="2009775"/>
              <a:ext cx="704850" cy="338138"/>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GB" sz="1600">
                  <a:solidFill>
                    <a:prstClr val="black"/>
                  </a:solidFill>
                  <a:ea typeface="ＭＳ Ｐゴシック" panose="020B0600070205080204" pitchFamily="34" charset="-128"/>
                </a:rPr>
                <a:t>2015</a:t>
              </a:r>
            </a:p>
          </p:txBody>
        </p:sp>
        <p:sp>
          <p:nvSpPr>
            <p:cNvPr id="41" name="TextBox 40">
              <a:extLst>
                <a:ext uri="{FF2B5EF4-FFF2-40B4-BE49-F238E27FC236}">
                  <a16:creationId xmlns:a16="http://schemas.microsoft.com/office/drawing/2014/main" id="{481AC783-7D6B-1B54-9DDC-50335B95F893}"/>
                </a:ext>
              </a:extLst>
            </p:cNvPr>
            <p:cNvSpPr txBox="1"/>
            <p:nvPr/>
          </p:nvSpPr>
          <p:spPr>
            <a:xfrm>
              <a:off x="8780463" y="3422650"/>
              <a:ext cx="1003300" cy="831850"/>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GB">
                  <a:solidFill>
                    <a:prstClr val="black"/>
                  </a:solidFill>
                  <a:ea typeface="ＭＳ Ｐゴシック" panose="020B0600070205080204" pitchFamily="34" charset="-128"/>
                </a:rPr>
                <a:t>2023</a:t>
              </a:r>
            </a:p>
            <a:p>
              <a:pPr algn="ctr">
                <a:defRPr/>
              </a:pPr>
              <a:endParaRPr lang="en-GB">
                <a:solidFill>
                  <a:prstClr val="black"/>
                </a:solidFill>
                <a:ea typeface="ＭＳ Ｐゴシック" panose="020B0600070205080204" pitchFamily="34" charset="-128"/>
              </a:endParaRPr>
            </a:p>
          </p:txBody>
        </p:sp>
        <p:pic>
          <p:nvPicPr>
            <p:cNvPr id="10" name="Picture 3">
              <a:extLst>
                <a:ext uri="{FF2B5EF4-FFF2-40B4-BE49-F238E27FC236}">
                  <a16:creationId xmlns:a16="http://schemas.microsoft.com/office/drawing/2014/main" id="{D8D1C3BE-76C6-206C-A894-35FC777BB1C9}"/>
                </a:ext>
              </a:extLst>
            </p:cNvPr>
            <p:cNvPicPr>
              <a:picLocks noChangeAspect="1" noChangeArrowheads="1"/>
            </p:cNvPicPr>
            <p:nvPr/>
          </p:nvPicPr>
          <p:blipFill>
            <a:blip r:embed="rId3" cstate="print"/>
            <a:srcRect/>
            <a:stretch>
              <a:fillRect/>
            </a:stretch>
          </p:blipFill>
          <p:spPr>
            <a:xfrm>
              <a:off x="7446963" y="890588"/>
              <a:ext cx="739775" cy="936625"/>
            </a:xfrm>
            <a:prstGeom prst="rect">
              <a:avLst/>
            </a:prstGeom>
            <a:noFill/>
            <a:ln w="6350">
              <a:solidFill>
                <a:schemeClr val="tx1"/>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EDF5B3BD-8FA1-92DA-DDAB-94462E2C3A66}"/>
                </a:ext>
              </a:extLst>
            </p:cNvPr>
            <p:cNvPicPr>
              <a:picLocks noChangeAspect="1"/>
            </p:cNvPicPr>
            <p:nvPr/>
          </p:nvPicPr>
          <p:blipFill rotWithShape="1">
            <a:blip r:embed="rId4"/>
            <a:srcRect l="51363" t="11436" r="14727" b="9841"/>
            <a:stretch/>
          </p:blipFill>
          <p:spPr bwMode="auto">
            <a:xfrm>
              <a:off x="6753225" y="852488"/>
              <a:ext cx="693738" cy="1008062"/>
            </a:xfrm>
            <a:prstGeom prst="rect">
              <a:avLst/>
            </a:prstGeom>
            <a:ln w="6350">
              <a:solidFill>
                <a:schemeClr val="tx1"/>
              </a:solidFill>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80168F69-9B13-9620-57B1-AED8C9D44DD1}"/>
                </a:ext>
              </a:extLst>
            </p:cNvPr>
            <p:cNvPicPr>
              <a:picLocks noChangeAspect="1"/>
            </p:cNvPicPr>
            <p:nvPr/>
          </p:nvPicPr>
          <p:blipFill rotWithShape="1">
            <a:blip r:embed="rId5"/>
            <a:srcRect l="30419" t="7447" r="31183" b="5319"/>
            <a:stretch/>
          </p:blipFill>
          <p:spPr bwMode="auto">
            <a:xfrm>
              <a:off x="5235575" y="779463"/>
              <a:ext cx="741363" cy="1152525"/>
            </a:xfrm>
            <a:prstGeom prst="rect">
              <a:avLst/>
            </a:prstGeom>
            <a:ln w="6350">
              <a:solidFill>
                <a:schemeClr val="tx1"/>
              </a:solidFill>
            </a:ln>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A2BC6924-9755-E057-C125-4ED84301F213}"/>
                </a:ext>
              </a:extLst>
            </p:cNvPr>
            <p:cNvPicPr>
              <a:picLocks noChangeAspect="1"/>
            </p:cNvPicPr>
            <p:nvPr/>
          </p:nvPicPr>
          <p:blipFill rotWithShape="1">
            <a:blip r:embed="rId6"/>
            <a:srcRect l="31915" t="8245" r="33178" b="5851"/>
            <a:stretch/>
          </p:blipFill>
          <p:spPr bwMode="auto">
            <a:xfrm>
              <a:off x="4430713" y="742950"/>
              <a:ext cx="795337" cy="1223963"/>
            </a:xfrm>
            <a:prstGeom prst="rect">
              <a:avLst/>
            </a:prstGeom>
            <a:ln w="6350">
              <a:solidFill>
                <a:schemeClr val="tx1"/>
              </a:solidFill>
            </a:ln>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E12C8CB5-A709-B447-4C35-63EC44E0A7D1}"/>
                </a:ext>
              </a:extLst>
            </p:cNvPr>
            <p:cNvPicPr>
              <a:picLocks noChangeAspect="1"/>
            </p:cNvPicPr>
            <p:nvPr/>
          </p:nvPicPr>
          <p:blipFill rotWithShape="1">
            <a:blip r:embed="rId7"/>
            <a:srcRect l="31915" t="7447" r="33012" b="5319"/>
            <a:stretch/>
          </p:blipFill>
          <p:spPr bwMode="auto">
            <a:xfrm>
              <a:off x="3600450" y="696913"/>
              <a:ext cx="833438" cy="1295400"/>
            </a:xfrm>
            <a:prstGeom prst="rect">
              <a:avLst/>
            </a:prstGeom>
            <a:ln w="6350">
              <a:solidFill>
                <a:schemeClr val="tx1"/>
              </a:solidFill>
            </a:ln>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8D768B27-6D99-1055-B920-95D3CAB1F593}"/>
                </a:ext>
              </a:extLst>
            </p:cNvPr>
            <p:cNvPicPr>
              <a:picLocks noChangeAspect="1"/>
            </p:cNvPicPr>
            <p:nvPr/>
          </p:nvPicPr>
          <p:blipFill rotWithShape="1">
            <a:blip r:embed="rId8"/>
            <a:srcRect l="31749" t="13143" r="33012" b="5319"/>
            <a:stretch/>
          </p:blipFill>
          <p:spPr bwMode="auto">
            <a:xfrm>
              <a:off x="2679700" y="663575"/>
              <a:ext cx="903288" cy="1368425"/>
            </a:xfrm>
            <a:prstGeom prst="rect">
              <a:avLst/>
            </a:prstGeom>
            <a:ln w="6350">
              <a:solidFill>
                <a:schemeClr val="tx1"/>
              </a:solidFill>
            </a:ln>
            <a:effectLst>
              <a:outerShdw blurRad="50800" dist="38100" dir="5400000" algn="t" rotWithShape="0">
                <a:prstClr val="black">
                  <a:alpha val="40000"/>
                </a:prstClr>
              </a:outerShdw>
            </a:effectLst>
          </p:spPr>
        </p:pic>
        <p:pic>
          <p:nvPicPr>
            <p:cNvPr id="23" name="Picture 3">
              <a:extLst>
                <a:ext uri="{FF2B5EF4-FFF2-40B4-BE49-F238E27FC236}">
                  <a16:creationId xmlns:a16="http://schemas.microsoft.com/office/drawing/2014/main" id="{A94088A7-635F-0774-150F-69130328A510}"/>
                </a:ext>
              </a:extLst>
            </p:cNvPr>
            <p:cNvPicPr>
              <a:picLocks noChangeAspect="1" noChangeArrowheads="1"/>
            </p:cNvPicPr>
            <p:nvPr/>
          </p:nvPicPr>
          <p:blipFill rotWithShape="1">
            <a:blip r:embed="rId9" cstate="email"/>
            <a:srcRect l="46452" t="16636" r="30712" b="31126"/>
            <a:stretch/>
          </p:blipFill>
          <p:spPr bwMode="auto">
            <a:xfrm>
              <a:off x="1665288" y="625475"/>
              <a:ext cx="1008062" cy="1441450"/>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pic>
          <p:nvPicPr>
            <p:cNvPr id="28" name="Picture 3">
              <a:extLst>
                <a:ext uri="{FF2B5EF4-FFF2-40B4-BE49-F238E27FC236}">
                  <a16:creationId xmlns:a16="http://schemas.microsoft.com/office/drawing/2014/main" id="{78A211F9-14F0-E493-BE6C-FBB007BF798A}"/>
                </a:ext>
              </a:extLst>
            </p:cNvPr>
            <p:cNvPicPr>
              <a:picLocks noChangeAspect="1" noChangeArrowheads="1"/>
            </p:cNvPicPr>
            <p:nvPr/>
          </p:nvPicPr>
          <p:blipFill rotWithShape="1">
            <a:blip r:embed="rId10" cstate="email"/>
            <a:srcRect l="35705" t="13441" r="36731" b="24403"/>
            <a:stretch/>
          </p:blipFill>
          <p:spPr bwMode="auto">
            <a:xfrm>
              <a:off x="774700" y="1065213"/>
              <a:ext cx="1081088" cy="1522412"/>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pic>
          <p:nvPicPr>
            <p:cNvPr id="30" name="Picture 3">
              <a:extLst>
                <a:ext uri="{FF2B5EF4-FFF2-40B4-BE49-F238E27FC236}">
                  <a16:creationId xmlns:a16="http://schemas.microsoft.com/office/drawing/2014/main" id="{CDCED0CC-69C1-701B-CB81-72652C053900}"/>
                </a:ext>
              </a:extLst>
            </p:cNvPr>
            <p:cNvPicPr>
              <a:picLocks noChangeAspect="1" noChangeArrowheads="1"/>
            </p:cNvPicPr>
            <p:nvPr/>
          </p:nvPicPr>
          <p:blipFill rotWithShape="1">
            <a:blip r:embed="rId11" cstate="email"/>
            <a:srcRect l="35148" t="17227" r="36357" b="11415"/>
            <a:stretch/>
          </p:blipFill>
          <p:spPr bwMode="auto">
            <a:xfrm>
              <a:off x="488950" y="2068513"/>
              <a:ext cx="1152525" cy="1622425"/>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pic>
          <p:nvPicPr>
            <p:cNvPr id="31" name="Picture 5">
              <a:extLst>
                <a:ext uri="{FF2B5EF4-FFF2-40B4-BE49-F238E27FC236}">
                  <a16:creationId xmlns:a16="http://schemas.microsoft.com/office/drawing/2014/main" id="{B24462BF-B43C-752F-39F3-FD75D3B736B7}"/>
                </a:ext>
              </a:extLst>
            </p:cNvPr>
            <p:cNvPicPr>
              <a:picLocks noChangeAspect="1" noChangeArrowheads="1"/>
            </p:cNvPicPr>
            <p:nvPr/>
          </p:nvPicPr>
          <p:blipFill rotWithShape="1">
            <a:blip r:embed="rId12" cstate="email"/>
            <a:srcRect l="35148" t="16733" r="36357" b="10925"/>
            <a:stretch/>
          </p:blipFill>
          <p:spPr bwMode="auto">
            <a:xfrm>
              <a:off x="274638" y="2697163"/>
              <a:ext cx="1223962" cy="1747837"/>
            </a:xfrm>
            <a:prstGeom prst="rect">
              <a:avLst/>
            </a:prstGeom>
            <a:noFill/>
            <a:ln w="9525">
              <a:solidFill>
                <a:schemeClr val="bg1">
                  <a:lumMod val="65000"/>
                </a:schemeClr>
              </a:solidFill>
              <a:miter lim="800000"/>
              <a:headEnd/>
              <a:tailEnd/>
            </a:ln>
            <a:effectLst>
              <a:outerShdw blurRad="50800" dist="38100" dir="5400000" algn="t" rotWithShape="0">
                <a:prstClr val="black">
                  <a:alpha val="40000"/>
                </a:prstClr>
              </a:outerShdw>
            </a:effectLst>
          </p:spPr>
        </p:pic>
        <p:pic>
          <p:nvPicPr>
            <p:cNvPr id="32" name="Picture 6">
              <a:extLst>
                <a:ext uri="{FF2B5EF4-FFF2-40B4-BE49-F238E27FC236}">
                  <a16:creationId xmlns:a16="http://schemas.microsoft.com/office/drawing/2014/main" id="{5E11C7ED-F123-B566-31E8-C22D6462FA28}"/>
                </a:ext>
              </a:extLst>
            </p:cNvPr>
            <p:cNvPicPr>
              <a:picLocks noChangeAspect="1" noChangeArrowheads="1"/>
            </p:cNvPicPr>
            <p:nvPr/>
          </p:nvPicPr>
          <p:blipFill rotWithShape="1">
            <a:blip r:embed="rId13" cstate="print"/>
            <a:srcRect l="35425" t="17227" r="36623" b="11415"/>
            <a:stretch/>
          </p:blipFill>
          <p:spPr bwMode="auto">
            <a:xfrm>
              <a:off x="628650" y="3214688"/>
              <a:ext cx="1296988" cy="1860550"/>
            </a:xfrm>
            <a:prstGeom prst="rect">
              <a:avLst/>
            </a:prstGeom>
            <a:noFill/>
            <a:ln w="9525">
              <a:solidFill>
                <a:schemeClr val="bg1">
                  <a:lumMod val="65000"/>
                </a:schemeClr>
              </a:solidFill>
              <a:miter lim="800000"/>
              <a:headEnd/>
              <a:tailEnd/>
            </a:ln>
            <a:effectLst>
              <a:outerShdw blurRad="50800" dist="38100" dir="5400000" algn="t" rotWithShape="0">
                <a:prstClr val="black">
                  <a:alpha val="40000"/>
                </a:prstClr>
              </a:outerShdw>
            </a:effectLst>
          </p:spPr>
        </p:pic>
        <p:pic>
          <p:nvPicPr>
            <p:cNvPr id="33" name="Picture 7">
              <a:extLst>
                <a:ext uri="{FF2B5EF4-FFF2-40B4-BE49-F238E27FC236}">
                  <a16:creationId xmlns:a16="http://schemas.microsoft.com/office/drawing/2014/main" id="{AA9C8FFD-CAE2-6697-2F24-7BB2EDC62DB3}"/>
                </a:ext>
              </a:extLst>
            </p:cNvPr>
            <p:cNvPicPr>
              <a:picLocks noChangeAspect="1" noChangeArrowheads="1"/>
            </p:cNvPicPr>
            <p:nvPr/>
          </p:nvPicPr>
          <p:blipFill rotWithShape="1">
            <a:blip r:embed="rId14" cstate="email"/>
            <a:srcRect l="35425" t="16733" r="36347" b="10925"/>
            <a:stretch/>
          </p:blipFill>
          <p:spPr bwMode="auto">
            <a:xfrm>
              <a:off x="1154113" y="3863975"/>
              <a:ext cx="1368425" cy="1971675"/>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pic>
          <p:nvPicPr>
            <p:cNvPr id="34" name="Picture 8">
              <a:extLst>
                <a:ext uri="{FF2B5EF4-FFF2-40B4-BE49-F238E27FC236}">
                  <a16:creationId xmlns:a16="http://schemas.microsoft.com/office/drawing/2014/main" id="{BE8BA819-08B6-B84F-1193-06DF0CD64327}"/>
                </a:ext>
              </a:extLst>
            </p:cNvPr>
            <p:cNvPicPr>
              <a:picLocks noChangeAspect="1" noChangeArrowheads="1"/>
            </p:cNvPicPr>
            <p:nvPr/>
          </p:nvPicPr>
          <p:blipFill rotWithShape="1">
            <a:blip r:embed="rId15" cstate="print"/>
            <a:srcRect l="35148" t="16733" r="36357" b="10925"/>
            <a:stretch/>
          </p:blipFill>
          <p:spPr bwMode="auto">
            <a:xfrm>
              <a:off x="1735138" y="4064000"/>
              <a:ext cx="1439862" cy="2055813"/>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pic>
          <p:nvPicPr>
            <p:cNvPr id="38" name="Picture 37" descr="SACN report on Feeding in the First Year of Life.pdf - Adobe Acrobat Reader DC">
              <a:extLst>
                <a:ext uri="{FF2B5EF4-FFF2-40B4-BE49-F238E27FC236}">
                  <a16:creationId xmlns:a16="http://schemas.microsoft.com/office/drawing/2014/main" id="{7DF1CA43-EC2D-6D4A-8881-C393D1AFA4D0}"/>
                </a:ext>
              </a:extLst>
            </p:cNvPr>
            <p:cNvPicPr>
              <a:picLocks noChangeAspect="1"/>
            </p:cNvPicPr>
            <p:nvPr/>
          </p:nvPicPr>
          <p:blipFill rotWithShape="1">
            <a:blip r:embed="rId16" cstate="email"/>
            <a:srcRect l="25971" t="20647" r="43700" b="1567"/>
            <a:stretch/>
          </p:blipFill>
          <p:spPr>
            <a:xfrm>
              <a:off x="2752725" y="4189413"/>
              <a:ext cx="1517650" cy="2087562"/>
            </a:xfrm>
            <a:prstGeom prst="rect">
              <a:avLst/>
            </a:prstGeom>
            <a:ln>
              <a:solidFill>
                <a:schemeClr val="tx1"/>
              </a:solidFill>
            </a:ln>
            <a:effectLst>
              <a:outerShdw blurRad="50800" dist="38100" dir="5400000" algn="t" rotWithShape="0">
                <a:prstClr val="black">
                  <a:alpha val="40000"/>
                </a:prstClr>
              </a:outerShdw>
            </a:effectLst>
          </p:spPr>
        </p:pic>
        <p:pic>
          <p:nvPicPr>
            <p:cNvPr id="4" name="Picture 3" descr="Graphical user interface&#10;&#10;Description automatically generated">
              <a:extLst>
                <a:ext uri="{FF2B5EF4-FFF2-40B4-BE49-F238E27FC236}">
                  <a16:creationId xmlns:a16="http://schemas.microsoft.com/office/drawing/2014/main" id="{15D74DEF-4E5C-5FC4-018F-363B9090E79C}"/>
                </a:ext>
              </a:extLst>
            </p:cNvPr>
            <p:cNvPicPr>
              <a:picLocks noChangeAspect="1"/>
            </p:cNvPicPr>
            <p:nvPr/>
          </p:nvPicPr>
          <p:blipFill>
            <a:blip r:embed="rId17" cstate="email"/>
            <a:stretch>
              <a:fillRect/>
            </a:stretch>
          </p:blipFill>
          <p:spPr>
            <a:xfrm>
              <a:off x="3941763" y="4156075"/>
              <a:ext cx="1609725" cy="2160588"/>
            </a:xfrm>
            <a:prstGeom prst="rect">
              <a:avLst/>
            </a:prstGeom>
            <a:ln>
              <a:solidFill>
                <a:schemeClr val="tx1"/>
              </a:solidFill>
            </a:ln>
            <a:effectLst>
              <a:outerShdw blurRad="50800" dist="38100" dir="5400000" algn="t" rotWithShape="0">
                <a:prstClr val="black">
                  <a:alpha val="40000"/>
                </a:prstClr>
              </a:outerShdw>
            </a:effectLst>
          </p:spPr>
        </p:pic>
        <p:pic>
          <p:nvPicPr>
            <p:cNvPr id="29" name="Picture 28" descr="Text&#10;&#10;Description automatically generated with medium confidence">
              <a:extLst>
                <a:ext uri="{FF2B5EF4-FFF2-40B4-BE49-F238E27FC236}">
                  <a16:creationId xmlns:a16="http://schemas.microsoft.com/office/drawing/2014/main" id="{6BD10049-F23D-DFB5-6A0C-D0C27B687CCB}"/>
                </a:ext>
              </a:extLst>
            </p:cNvPr>
            <p:cNvPicPr>
              <a:picLocks noChangeAspect="1"/>
            </p:cNvPicPr>
            <p:nvPr/>
          </p:nvPicPr>
          <p:blipFill>
            <a:blip r:embed="rId18" cstate="email"/>
            <a:stretch>
              <a:fillRect/>
            </a:stretch>
          </p:blipFill>
          <p:spPr>
            <a:xfrm>
              <a:off x="4868863" y="4124325"/>
              <a:ext cx="1703387" cy="2232025"/>
            </a:xfrm>
            <a:prstGeom prst="rect">
              <a:avLst/>
            </a:prstGeom>
            <a:ln>
              <a:solidFill>
                <a:schemeClr val="tx1"/>
              </a:solidFill>
            </a:ln>
            <a:effectLst>
              <a:outerShdw blurRad="50800" dist="38100" dir="5400000" algn="t" rotWithShape="0">
                <a:prstClr val="black">
                  <a:alpha val="40000"/>
                </a:prstClr>
              </a:outerShdw>
            </a:effectLst>
          </p:spPr>
        </p:pic>
        <p:pic>
          <p:nvPicPr>
            <p:cNvPr id="42" name="Picture 41" descr="A purple rectangle with white text&#10;&#10;Description automatically generated">
              <a:extLst>
                <a:ext uri="{FF2B5EF4-FFF2-40B4-BE49-F238E27FC236}">
                  <a16:creationId xmlns:a16="http://schemas.microsoft.com/office/drawing/2014/main" id="{E0DFE01D-3CCC-6C2B-A668-096F0F226B3E}"/>
                </a:ext>
              </a:extLst>
            </p:cNvPr>
            <p:cNvPicPr>
              <a:picLocks noChangeAspect="1"/>
            </p:cNvPicPr>
            <p:nvPr/>
          </p:nvPicPr>
          <p:blipFill>
            <a:blip r:embed="rId19" cstate="email"/>
            <a:stretch>
              <a:fillRect/>
            </a:stretch>
          </p:blipFill>
          <p:spPr>
            <a:xfrm>
              <a:off x="6578600" y="3962400"/>
              <a:ext cx="1738313" cy="2459038"/>
            </a:xfrm>
            <a:prstGeom prst="rect">
              <a:avLst/>
            </a:prstGeom>
            <a:ln w="12700">
              <a:solidFill>
                <a:schemeClr val="tx1"/>
              </a:solidFil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2EF8BF74-E16C-7099-6B5F-0D77517E8A02}"/>
                </a:ext>
              </a:extLst>
            </p:cNvPr>
            <p:cNvSpPr txBox="1"/>
            <p:nvPr/>
          </p:nvSpPr>
          <p:spPr>
            <a:xfrm>
              <a:off x="8258175" y="1774825"/>
              <a:ext cx="555625" cy="292100"/>
            </a:xfrm>
            <a:prstGeom prst="rect">
              <a:avLst/>
            </a:prstGeom>
            <a:noFill/>
            <a:effectLst>
              <a:outerShdw blurRad="50800" dist="38100" dir="5400000" algn="t" rotWithShape="0">
                <a:prstClr val="black">
                  <a:alpha val="40000"/>
                </a:prstClr>
              </a:outerShdw>
            </a:effectLst>
          </p:spPr>
          <p:txBody>
            <a:bodyPr wrap="none">
              <a:spAutoFit/>
            </a:bodyPr>
            <a:lstStyle/>
            <a:p>
              <a:pPr algn="ctr">
                <a:defRPr/>
              </a:pPr>
              <a:r>
                <a:rPr lang="en-GB" sz="1300">
                  <a:solidFill>
                    <a:prstClr val="black"/>
                  </a:solidFill>
                  <a:ea typeface="ＭＳ Ｐゴシック" panose="020B0600070205080204" pitchFamily="34" charset="-128"/>
                </a:rPr>
                <a:t>2003</a:t>
              </a:r>
            </a:p>
          </p:txBody>
        </p:sp>
        <p:sp>
          <p:nvSpPr>
            <p:cNvPr id="35" name="TextBox 34">
              <a:extLst>
                <a:ext uri="{FF2B5EF4-FFF2-40B4-BE49-F238E27FC236}">
                  <a16:creationId xmlns:a16="http://schemas.microsoft.com/office/drawing/2014/main" id="{6B4FD008-C723-25A8-D63C-F5BB6AB6068B}"/>
                </a:ext>
              </a:extLst>
            </p:cNvPr>
            <p:cNvSpPr txBox="1"/>
            <p:nvPr/>
          </p:nvSpPr>
          <p:spPr>
            <a:xfrm>
              <a:off x="4583113" y="1992313"/>
              <a:ext cx="606425" cy="307975"/>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GB" sz="1400">
                  <a:solidFill>
                    <a:prstClr val="black"/>
                  </a:solidFill>
                  <a:ea typeface="ＭＳ Ｐゴシック" panose="020B0600070205080204" pitchFamily="34" charset="-128"/>
                </a:rPr>
                <a:t>2010</a:t>
              </a:r>
            </a:p>
          </p:txBody>
        </p:sp>
        <p:sp>
          <p:nvSpPr>
            <p:cNvPr id="36" name="TextBox 35">
              <a:extLst>
                <a:ext uri="{FF2B5EF4-FFF2-40B4-BE49-F238E27FC236}">
                  <a16:creationId xmlns:a16="http://schemas.microsoft.com/office/drawing/2014/main" id="{E54A7268-A343-E7BD-2529-675C994E087C}"/>
                </a:ext>
              </a:extLst>
            </p:cNvPr>
            <p:cNvSpPr txBox="1"/>
            <p:nvPr/>
          </p:nvSpPr>
          <p:spPr>
            <a:xfrm>
              <a:off x="3097213" y="3678238"/>
              <a:ext cx="903287" cy="461962"/>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GB">
                  <a:solidFill>
                    <a:prstClr val="black"/>
                  </a:solidFill>
                  <a:ea typeface="ＭＳ Ｐゴシック" panose="020B0600070205080204" pitchFamily="34" charset="-128"/>
                </a:rPr>
                <a:t>2018</a:t>
              </a:r>
            </a:p>
          </p:txBody>
        </p:sp>
        <p:pic>
          <p:nvPicPr>
            <p:cNvPr id="39" name="Picture 38" descr="A close-up of a document&#10;&#10;Description automatically generated">
              <a:extLst>
                <a:ext uri="{FF2B5EF4-FFF2-40B4-BE49-F238E27FC236}">
                  <a16:creationId xmlns:a16="http://schemas.microsoft.com/office/drawing/2014/main" id="{162AC032-61FB-B955-4F65-FED2FB145023}"/>
                </a:ext>
              </a:extLst>
            </p:cNvPr>
            <p:cNvPicPr>
              <a:picLocks noChangeAspect="1"/>
            </p:cNvPicPr>
            <p:nvPr/>
          </p:nvPicPr>
          <p:blipFill>
            <a:blip r:embed="rId20" cstate="email"/>
            <a:stretch>
              <a:fillRect/>
            </a:stretch>
          </p:blipFill>
          <p:spPr>
            <a:xfrm>
              <a:off x="8345488" y="3930650"/>
              <a:ext cx="1825625" cy="2581275"/>
            </a:xfrm>
            <a:prstGeom prst="rect">
              <a:avLst/>
            </a:prstGeom>
            <a:ln w="12700">
              <a:solidFill>
                <a:schemeClr val="tx1"/>
              </a:solidFill>
            </a:ln>
            <a:effectLst>
              <a:outerShdw blurRad="50800" dist="38100" dir="5400000" algn="t" rotWithShape="0">
                <a:prstClr val="black">
                  <a:alpha val="40000"/>
                </a:prstClr>
              </a:outerShdw>
            </a:effectLst>
          </p:spPr>
        </p:pic>
        <p:pic>
          <p:nvPicPr>
            <p:cNvPr id="25" name="Picture 24" descr="A purple cover with white text&#10;&#10;Description automatically generated">
              <a:extLst>
                <a:ext uri="{FF2B5EF4-FFF2-40B4-BE49-F238E27FC236}">
                  <a16:creationId xmlns:a16="http://schemas.microsoft.com/office/drawing/2014/main" id="{B16A1919-B9E1-EBB9-B307-05E0859FA909}"/>
                </a:ext>
              </a:extLst>
            </p:cNvPr>
            <p:cNvPicPr>
              <a:picLocks noChangeAspect="1"/>
            </p:cNvPicPr>
            <p:nvPr/>
          </p:nvPicPr>
          <p:blipFill>
            <a:blip r:embed="rId21" cstate="email"/>
            <a:stretch>
              <a:fillRect/>
            </a:stretch>
          </p:blipFill>
          <p:spPr>
            <a:xfrm>
              <a:off x="8189913" y="930275"/>
              <a:ext cx="609600" cy="863600"/>
            </a:xfrm>
            <a:prstGeom prst="rect">
              <a:avLst/>
            </a:prstGeom>
            <a:ln>
              <a:solidFill>
                <a:schemeClr val="tx1"/>
              </a:solidFill>
            </a:ln>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6D69E01A-BBAB-91C2-7ECB-5CCE3295B255}"/>
                </a:ext>
              </a:extLst>
            </p:cNvPr>
            <p:cNvPicPr>
              <a:picLocks noChangeAspect="1" noChangeArrowheads="1"/>
            </p:cNvPicPr>
            <p:nvPr/>
          </p:nvPicPr>
          <p:blipFill>
            <a:blip r:embed="rId22" cstate="email"/>
            <a:srcRect/>
            <a:stretch>
              <a:fillRect/>
            </a:stretch>
          </p:blipFill>
          <p:spPr bwMode="auto">
            <a:xfrm>
              <a:off x="5976938" y="823913"/>
              <a:ext cx="806450" cy="1079500"/>
            </a:xfrm>
            <a:prstGeom prst="rect">
              <a:avLst/>
            </a:prstGeom>
            <a:solidFill>
              <a:schemeClr val="accent6">
                <a:lumMod val="75000"/>
              </a:schemeClr>
            </a:solidFill>
            <a:ln>
              <a:noFill/>
            </a:ln>
            <a:effectLst/>
          </p:spPr>
        </p:pic>
        <p:sp>
          <p:nvSpPr>
            <p:cNvPr id="28702" name="TextBox 16">
              <a:extLst>
                <a:ext uri="{FF2B5EF4-FFF2-40B4-BE49-F238E27FC236}">
                  <a16:creationId xmlns:a16="http://schemas.microsoft.com/office/drawing/2014/main" id="{6DF79472-04CF-354E-8FA1-F018917F4D37}"/>
                </a:ext>
              </a:extLst>
            </p:cNvPr>
            <p:cNvSpPr txBox="1">
              <a:spLocks noChangeArrowheads="1"/>
            </p:cNvSpPr>
            <p:nvPr/>
          </p:nvSpPr>
          <p:spPr bwMode="auto">
            <a:xfrm>
              <a:off x="4886325" y="2266950"/>
              <a:ext cx="70786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4000">
                  <a:solidFill>
                    <a:srgbClr val="660066"/>
                  </a:solidFill>
                </a:rPr>
                <a:t>SACN publications: We know what a good diet is!</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E63B-7882-3D47-88EE-C6A50E06D46A}"/>
              </a:ext>
            </a:extLst>
          </p:cNvPr>
          <p:cNvSpPr>
            <a:spLocks noGrp="1"/>
          </p:cNvSpPr>
          <p:nvPr>
            <p:ph type="title"/>
          </p:nvPr>
        </p:nvSpPr>
        <p:spPr>
          <a:xfrm>
            <a:off x="334963" y="360901"/>
            <a:ext cx="11522075" cy="751624"/>
          </a:xfrm>
        </p:spPr>
        <p:txBody>
          <a:bodyPr/>
          <a:lstStyle/>
          <a:p>
            <a:r>
              <a:rPr lang="en-US" sz="2667">
                <a:latin typeface="Calibri" panose="020F0502020204030204" pitchFamily="34" charset="0"/>
                <a:cs typeface="Calibri" panose="020F0502020204030204" pitchFamily="34" charset="0"/>
              </a:rPr>
              <a:t>The future holds a lot of potential</a:t>
            </a:r>
          </a:p>
        </p:txBody>
      </p:sp>
      <p:sp>
        <p:nvSpPr>
          <p:cNvPr id="24" name="Rounded Rectangle 7">
            <a:extLst>
              <a:ext uri="{FF2B5EF4-FFF2-40B4-BE49-F238E27FC236}">
                <a16:creationId xmlns:a16="http://schemas.microsoft.com/office/drawing/2014/main" id="{762710A3-B820-7B4C-85DA-89B68B935C82}"/>
              </a:ext>
            </a:extLst>
          </p:cNvPr>
          <p:cNvSpPr/>
          <p:nvPr/>
        </p:nvSpPr>
        <p:spPr>
          <a:xfrm>
            <a:off x="4365206" y="2763172"/>
            <a:ext cx="3418029" cy="3917437"/>
          </a:xfrm>
          <a:prstGeom prst="roundRect">
            <a:avLst>
              <a:gd name="adj" fmla="val 8448"/>
            </a:avLst>
          </a:prstGeom>
          <a:solidFill>
            <a:srgbClr val="FFFFFF"/>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424242"/>
              </a:solidFill>
              <a:latin typeface="Helvetica"/>
              <a:cs typeface="Helvetica"/>
            </a:endParaRPr>
          </a:p>
        </p:txBody>
      </p:sp>
      <p:sp>
        <p:nvSpPr>
          <p:cNvPr id="25" name="Rounded Rectangle 7">
            <a:extLst>
              <a:ext uri="{FF2B5EF4-FFF2-40B4-BE49-F238E27FC236}">
                <a16:creationId xmlns:a16="http://schemas.microsoft.com/office/drawing/2014/main" id="{637AB9E6-59FC-5542-8B70-1ECFB232DB24}"/>
              </a:ext>
            </a:extLst>
          </p:cNvPr>
          <p:cNvSpPr/>
          <p:nvPr/>
        </p:nvSpPr>
        <p:spPr>
          <a:xfrm>
            <a:off x="509002" y="2763172"/>
            <a:ext cx="3418029" cy="3917437"/>
          </a:xfrm>
          <a:prstGeom prst="roundRect">
            <a:avLst>
              <a:gd name="adj" fmla="val 8448"/>
            </a:avLst>
          </a:prstGeom>
          <a:solidFill>
            <a:srgbClr val="FFFFFF"/>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424242"/>
              </a:solidFill>
              <a:latin typeface="Helvetica"/>
              <a:cs typeface="Helvetica"/>
            </a:endParaRPr>
          </a:p>
        </p:txBody>
      </p:sp>
      <p:pic>
        <p:nvPicPr>
          <p:cNvPr id="6146" name="Picture 2" descr="Mobile Phone Surveys: The Ultimate Guide">
            <a:extLst>
              <a:ext uri="{FF2B5EF4-FFF2-40B4-BE49-F238E27FC236}">
                <a16:creationId xmlns:a16="http://schemas.microsoft.com/office/drawing/2014/main" id="{17250522-2ED8-8F47-A0C1-3D3B48119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32818" y="2967745"/>
            <a:ext cx="1570399" cy="10450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ealthy People Are Wearing Continuous Glucose Monitors | Time">
            <a:extLst>
              <a:ext uri="{FF2B5EF4-FFF2-40B4-BE49-F238E27FC236}">
                <a16:creationId xmlns:a16="http://schemas.microsoft.com/office/drawing/2014/main" id="{A8C6F6C4-69EB-374F-A8BE-2EA6E7EBF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432818" y="4234331"/>
            <a:ext cx="1570397" cy="104502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e Internet of Things: A Look Into The Social Implications of Google Glass  - Inquiries Journal">
            <a:extLst>
              <a:ext uri="{FF2B5EF4-FFF2-40B4-BE49-F238E27FC236}">
                <a16:creationId xmlns:a16="http://schemas.microsoft.com/office/drawing/2014/main" id="{E24471C4-A209-9E4E-9387-BAF7AC15C4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26" r="9934"/>
          <a:stretch/>
        </p:blipFill>
        <p:spPr bwMode="auto">
          <a:xfrm>
            <a:off x="5334742" y="3025753"/>
            <a:ext cx="1669143" cy="1044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AP At-Home Blood Collection System Now FDA Cleared">
            <a:extLst>
              <a:ext uri="{FF2B5EF4-FFF2-40B4-BE49-F238E27FC236}">
                <a16:creationId xmlns:a16="http://schemas.microsoft.com/office/drawing/2014/main" id="{11129E7B-1298-D04E-844A-00E5593005D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142" t="17055" r="23567" b="18738"/>
          <a:stretch/>
        </p:blipFill>
        <p:spPr bwMode="auto">
          <a:xfrm>
            <a:off x="1317145" y="5968991"/>
            <a:ext cx="998100" cy="74912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ew Report: Single Blood Drop Market survey and Forecast by 2025- QY  Research | Medgadget">
            <a:extLst>
              <a:ext uri="{FF2B5EF4-FFF2-40B4-BE49-F238E27FC236}">
                <a16:creationId xmlns:a16="http://schemas.microsoft.com/office/drawing/2014/main" id="{DF9AB045-3EDC-8245-9CA8-5B40BE6D916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147" t="8564" r="17145" b="17574"/>
          <a:stretch/>
        </p:blipFill>
        <p:spPr bwMode="auto">
          <a:xfrm>
            <a:off x="2431640" y="5843889"/>
            <a:ext cx="998101" cy="854468"/>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791A2018-59CD-F747-8C8B-F241A9140B3E}"/>
              </a:ext>
            </a:extLst>
          </p:cNvPr>
          <p:cNvGrpSpPr/>
          <p:nvPr/>
        </p:nvGrpSpPr>
        <p:grpSpPr>
          <a:xfrm>
            <a:off x="1715812" y="1172512"/>
            <a:ext cx="8246211" cy="1190779"/>
            <a:chOff x="2380909" y="2396258"/>
            <a:chExt cx="4772276" cy="3991738"/>
          </a:xfrm>
        </p:grpSpPr>
        <p:grpSp>
          <p:nvGrpSpPr>
            <p:cNvPr id="35" name="Group 34">
              <a:extLst>
                <a:ext uri="{FF2B5EF4-FFF2-40B4-BE49-F238E27FC236}">
                  <a16:creationId xmlns:a16="http://schemas.microsoft.com/office/drawing/2014/main" id="{0BFDC8AD-5F86-7A4B-AD41-4BAC3C62A3EA}"/>
                </a:ext>
              </a:extLst>
            </p:cNvPr>
            <p:cNvGrpSpPr/>
            <p:nvPr/>
          </p:nvGrpSpPr>
          <p:grpSpPr>
            <a:xfrm>
              <a:off x="2639351" y="2396258"/>
              <a:ext cx="4513834" cy="3991738"/>
              <a:chOff x="2639351" y="2396258"/>
              <a:chExt cx="4513834" cy="3991738"/>
            </a:xfrm>
          </p:grpSpPr>
          <p:cxnSp>
            <p:nvCxnSpPr>
              <p:cNvPr id="50" name="Straight Arrow Connector 49">
                <a:extLst>
                  <a:ext uri="{FF2B5EF4-FFF2-40B4-BE49-F238E27FC236}">
                    <a16:creationId xmlns:a16="http://schemas.microsoft.com/office/drawing/2014/main" id="{5D7AA22C-2BE4-994D-8ECC-A08B2831A14E}"/>
                  </a:ext>
                </a:extLst>
              </p:cNvPr>
              <p:cNvCxnSpPr>
                <a:cxnSpLocks/>
              </p:cNvCxnSpPr>
              <p:nvPr/>
            </p:nvCxnSpPr>
            <p:spPr>
              <a:xfrm>
                <a:off x="2639351" y="6387996"/>
                <a:ext cx="4513834"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E955388-7F12-E543-8206-5A39C38283D1}"/>
                  </a:ext>
                </a:extLst>
              </p:cNvPr>
              <p:cNvCxnSpPr>
                <a:cxnSpLocks/>
              </p:cNvCxnSpPr>
              <p:nvPr/>
            </p:nvCxnSpPr>
            <p:spPr>
              <a:xfrm flipV="1">
                <a:off x="2639351" y="2396258"/>
                <a:ext cx="0" cy="3991738"/>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A0DE1C16-8C03-6947-8475-5D929186CCC7}"/>
                </a:ext>
              </a:extLst>
            </p:cNvPr>
            <p:cNvSpPr txBox="1"/>
            <p:nvPr/>
          </p:nvSpPr>
          <p:spPr>
            <a:xfrm rot="16200000">
              <a:off x="1931910" y="3984654"/>
              <a:ext cx="1511856" cy="613858"/>
            </a:xfrm>
            <a:prstGeom prst="rect">
              <a:avLst/>
            </a:prstGeom>
            <a:noFill/>
          </p:spPr>
          <p:txBody>
            <a:bodyPr wrap="none" lIns="0" tIns="0" rIns="0" bIns="0" rtlCol="0">
              <a:noAutofit/>
            </a:bodyPr>
            <a:lstStyle/>
            <a:p>
              <a:pPr algn="ctr" defTabSz="457178"/>
              <a:r>
                <a:rPr lang="en-GB" sz="1600">
                  <a:solidFill>
                    <a:srgbClr val="000000"/>
                  </a:solidFill>
                  <a:latin typeface="Calibri" panose="020F0502020204030204" pitchFamily="34" charset="0"/>
                  <a:cs typeface="Calibri" panose="020F0502020204030204" pitchFamily="34" charset="0"/>
                </a:rPr>
                <a:t>Data quantity</a:t>
              </a:r>
            </a:p>
          </p:txBody>
        </p:sp>
      </p:grpSp>
      <p:sp>
        <p:nvSpPr>
          <p:cNvPr id="8" name="Right Triangle 7">
            <a:extLst>
              <a:ext uri="{FF2B5EF4-FFF2-40B4-BE49-F238E27FC236}">
                <a16:creationId xmlns:a16="http://schemas.microsoft.com/office/drawing/2014/main" id="{936CFB6A-7B3F-9D45-B6AD-2A639AB01252}"/>
              </a:ext>
            </a:extLst>
          </p:cNvPr>
          <p:cNvSpPr/>
          <p:nvPr/>
        </p:nvSpPr>
        <p:spPr>
          <a:xfrm flipH="1">
            <a:off x="2162381" y="1142449"/>
            <a:ext cx="7634715" cy="1190779"/>
          </a:xfrm>
          <a:prstGeom prst="rtTriangle">
            <a:avLst/>
          </a:prstGeom>
          <a:solidFill>
            <a:srgbClr val="22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latin typeface="Calibri" panose="020F0502020204030204" pitchFamily="34" charset="0"/>
              <a:cs typeface="Calibri" panose="020F0502020204030204" pitchFamily="34" charset="0"/>
            </a:endParaRPr>
          </a:p>
        </p:txBody>
      </p:sp>
      <p:pic>
        <p:nvPicPr>
          <p:cNvPr id="2" name="Picture 2" descr="Clinical trials in the future | Centre for Cancer Biomarkers CCBIO | UiB">
            <a:extLst>
              <a:ext uri="{FF2B5EF4-FFF2-40B4-BE49-F238E27FC236}">
                <a16:creationId xmlns:a16="http://schemas.microsoft.com/office/drawing/2014/main" id="{AB1D0DD6-A2C9-4A6F-B3D9-109ED3C5BA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5314" y="5579181"/>
            <a:ext cx="2046101" cy="10894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uture technology: 22 ideas about to change our world">
            <a:extLst>
              <a:ext uri="{FF2B5EF4-FFF2-40B4-BE49-F238E27FC236}">
                <a16:creationId xmlns:a16="http://schemas.microsoft.com/office/drawing/2014/main" id="{32A1CAE1-0FE4-4566-A3E1-FA2BC7C3455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4570"/>
          <a:stretch/>
        </p:blipFill>
        <p:spPr bwMode="auto">
          <a:xfrm>
            <a:off x="5322933" y="4167287"/>
            <a:ext cx="1804043" cy="118651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B204772A-6184-4514-A804-DF2FEDDF20F5}"/>
              </a:ext>
            </a:extLst>
          </p:cNvPr>
          <p:cNvGrpSpPr/>
          <p:nvPr/>
        </p:nvGrpSpPr>
        <p:grpSpPr>
          <a:xfrm>
            <a:off x="-4495" y="5511569"/>
            <a:ext cx="1652631" cy="1193652"/>
            <a:chOff x="2473737" y="1563017"/>
            <a:chExt cx="1964955" cy="1500985"/>
          </a:xfrm>
        </p:grpSpPr>
        <p:sp>
          <p:nvSpPr>
            <p:cNvPr id="26" name="Oval 25">
              <a:extLst>
                <a:ext uri="{FF2B5EF4-FFF2-40B4-BE49-F238E27FC236}">
                  <a16:creationId xmlns:a16="http://schemas.microsoft.com/office/drawing/2014/main" id="{CCBB72A7-2FCC-4098-B280-4E569F4DDDBA}"/>
                </a:ext>
              </a:extLst>
            </p:cNvPr>
            <p:cNvSpPr/>
            <p:nvPr/>
          </p:nvSpPr>
          <p:spPr>
            <a:xfrm>
              <a:off x="2793747" y="1652600"/>
              <a:ext cx="1411402" cy="1411402"/>
            </a:xfrm>
            <a:prstGeom prst="ellipse">
              <a:avLst/>
            </a:prstGeom>
            <a:solidFill>
              <a:schemeClr val="accent1">
                <a:lumMod val="50000"/>
              </a:schemeClr>
            </a:solidFill>
            <a:ln w="127000">
              <a:solidFill>
                <a:schemeClr val="accent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2000">
                <a:solidFill>
                  <a:srgbClr val="56595C"/>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6E2FA19D-06F1-4B69-B6DF-4D3E8CF3331B}"/>
                </a:ext>
              </a:extLst>
            </p:cNvPr>
            <p:cNvSpPr txBox="1"/>
            <p:nvPr/>
          </p:nvSpPr>
          <p:spPr>
            <a:xfrm>
              <a:off x="2473737" y="1563017"/>
              <a:ext cx="1964955" cy="1421843"/>
            </a:xfrm>
            <a:prstGeom prst="rect">
              <a:avLst/>
            </a:prstGeom>
            <a:noFill/>
          </p:spPr>
          <p:txBody>
            <a:bodyPr wrap="none" lIns="0" tIns="0" rIns="0" bIns="0" rtlCol="0" anchor="ctr">
              <a:noAutofit/>
            </a:bodyPr>
            <a:lstStyle/>
            <a:p>
              <a:pPr algn="ctr" defTabSz="457189"/>
              <a:r>
                <a:rPr lang="en-GB">
                  <a:solidFill>
                    <a:srgbClr val="FFFFFF"/>
                  </a:solidFill>
                  <a:latin typeface="Calibri" panose="020F0502020204030204" pitchFamily="34" charset="0"/>
                  <a:cs typeface="Calibri" panose="020F0502020204030204" pitchFamily="34" charset="0"/>
                </a:rPr>
                <a:t>The</a:t>
              </a:r>
              <a:br>
                <a:rPr lang="en-GB">
                  <a:solidFill>
                    <a:srgbClr val="FFFFFF"/>
                  </a:solidFill>
                  <a:latin typeface="Calibri" panose="020F0502020204030204" pitchFamily="34" charset="0"/>
                  <a:cs typeface="Calibri" panose="020F0502020204030204" pitchFamily="34" charset="0"/>
                </a:rPr>
              </a:br>
              <a:r>
                <a:rPr lang="en-GB">
                  <a:solidFill>
                    <a:srgbClr val="FFFFFF"/>
                  </a:solidFill>
                  <a:latin typeface="Calibri" panose="020F0502020204030204" pitchFamily="34" charset="0"/>
                  <a:cs typeface="Calibri" panose="020F0502020204030204" pitchFamily="34" charset="0"/>
                </a:rPr>
                <a:t>Present</a:t>
              </a:r>
            </a:p>
          </p:txBody>
        </p:sp>
      </p:grpSp>
      <p:grpSp>
        <p:nvGrpSpPr>
          <p:cNvPr id="28" name="Group 27">
            <a:extLst>
              <a:ext uri="{FF2B5EF4-FFF2-40B4-BE49-F238E27FC236}">
                <a16:creationId xmlns:a16="http://schemas.microsoft.com/office/drawing/2014/main" id="{28E220BA-B773-4DFC-B2BB-4DDF7596FBE2}"/>
              </a:ext>
            </a:extLst>
          </p:cNvPr>
          <p:cNvGrpSpPr/>
          <p:nvPr/>
        </p:nvGrpSpPr>
        <p:grpSpPr>
          <a:xfrm>
            <a:off x="3840359" y="5473581"/>
            <a:ext cx="1652631" cy="1200812"/>
            <a:chOff x="2542088" y="1499769"/>
            <a:chExt cx="1964955" cy="1509988"/>
          </a:xfrm>
        </p:grpSpPr>
        <p:sp>
          <p:nvSpPr>
            <p:cNvPr id="29" name="Oval 28">
              <a:extLst>
                <a:ext uri="{FF2B5EF4-FFF2-40B4-BE49-F238E27FC236}">
                  <a16:creationId xmlns:a16="http://schemas.microsoft.com/office/drawing/2014/main" id="{1D0D9B25-F424-4E71-A0BA-AB1A4D1CB233}"/>
                </a:ext>
              </a:extLst>
            </p:cNvPr>
            <p:cNvSpPr/>
            <p:nvPr/>
          </p:nvSpPr>
          <p:spPr>
            <a:xfrm>
              <a:off x="2828715" y="1598355"/>
              <a:ext cx="1411402" cy="1411402"/>
            </a:xfrm>
            <a:prstGeom prst="ellipse">
              <a:avLst/>
            </a:prstGeom>
            <a:solidFill>
              <a:schemeClr val="accent1">
                <a:lumMod val="50000"/>
              </a:schemeClr>
            </a:solidFill>
            <a:ln w="127000">
              <a:solidFill>
                <a:schemeClr val="accent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2000">
                <a:solidFill>
                  <a:srgbClr val="56595C"/>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5D2470F7-2C4A-4AE8-AE59-7C99D1518553}"/>
                </a:ext>
              </a:extLst>
            </p:cNvPr>
            <p:cNvSpPr txBox="1"/>
            <p:nvPr/>
          </p:nvSpPr>
          <p:spPr>
            <a:xfrm>
              <a:off x="2542088" y="1499769"/>
              <a:ext cx="1964955" cy="1421843"/>
            </a:xfrm>
            <a:prstGeom prst="rect">
              <a:avLst/>
            </a:prstGeom>
            <a:noFill/>
          </p:spPr>
          <p:txBody>
            <a:bodyPr wrap="none" lIns="0" tIns="0" rIns="0" bIns="0" rtlCol="0" anchor="ctr">
              <a:noAutofit/>
            </a:bodyPr>
            <a:lstStyle/>
            <a:p>
              <a:pPr algn="ctr" defTabSz="457189"/>
              <a:r>
                <a:rPr lang="en-GB">
                  <a:solidFill>
                    <a:srgbClr val="FFFFFF"/>
                  </a:solidFill>
                  <a:latin typeface="Calibri" panose="020F0502020204030204" pitchFamily="34" charset="0"/>
                  <a:cs typeface="Calibri" panose="020F0502020204030204" pitchFamily="34" charset="0"/>
                </a:rPr>
                <a:t>The</a:t>
              </a:r>
              <a:br>
                <a:rPr lang="en-GB">
                  <a:solidFill>
                    <a:srgbClr val="FFFFFF"/>
                  </a:solidFill>
                  <a:latin typeface="Calibri" panose="020F0502020204030204" pitchFamily="34" charset="0"/>
                  <a:cs typeface="Calibri" panose="020F0502020204030204" pitchFamily="34" charset="0"/>
                </a:rPr>
              </a:br>
              <a:r>
                <a:rPr lang="en-GB">
                  <a:solidFill>
                    <a:srgbClr val="FFFFFF"/>
                  </a:solidFill>
                  <a:latin typeface="Calibri" panose="020F0502020204030204" pitchFamily="34" charset="0"/>
                  <a:cs typeface="Calibri" panose="020F0502020204030204" pitchFamily="34" charset="0"/>
                </a:rPr>
                <a:t>Future</a:t>
              </a:r>
            </a:p>
          </p:txBody>
        </p:sp>
      </p:grpSp>
      <p:sp>
        <p:nvSpPr>
          <p:cNvPr id="6" name="TextBox 5">
            <a:extLst>
              <a:ext uri="{FF2B5EF4-FFF2-40B4-BE49-F238E27FC236}">
                <a16:creationId xmlns:a16="http://schemas.microsoft.com/office/drawing/2014/main" id="{84B103B9-0451-497A-BEA4-46D17BB02261}"/>
              </a:ext>
            </a:extLst>
          </p:cNvPr>
          <p:cNvSpPr txBox="1"/>
          <p:nvPr/>
        </p:nvSpPr>
        <p:spPr>
          <a:xfrm>
            <a:off x="9984979" y="2155559"/>
            <a:ext cx="1338124" cy="338554"/>
          </a:xfrm>
          <a:prstGeom prst="rect">
            <a:avLst/>
          </a:prstGeom>
          <a:noFill/>
        </p:spPr>
        <p:txBody>
          <a:bodyPr wrap="square" rtlCol="0">
            <a:spAutoFit/>
          </a:bodyPr>
          <a:lstStyle/>
          <a:p>
            <a:pPr defTabSz="457189"/>
            <a:r>
              <a:rPr lang="en-GB" sz="1600">
                <a:solidFill>
                  <a:srgbClr val="000000"/>
                </a:solidFill>
                <a:latin typeface="Calibri" panose="020F0502020204030204" pitchFamily="34" charset="0"/>
                <a:cs typeface="Calibri" panose="020F0502020204030204" pitchFamily="34" charset="0"/>
              </a:rPr>
              <a:t>Data quality</a:t>
            </a:r>
          </a:p>
        </p:txBody>
      </p:sp>
      <p:sp>
        <p:nvSpPr>
          <p:cNvPr id="7" name="TextBox 6">
            <a:extLst>
              <a:ext uri="{FF2B5EF4-FFF2-40B4-BE49-F238E27FC236}">
                <a16:creationId xmlns:a16="http://schemas.microsoft.com/office/drawing/2014/main" id="{1C7FE4FA-9F19-5D13-892D-0A62C21846BD}"/>
              </a:ext>
            </a:extLst>
          </p:cNvPr>
          <p:cNvSpPr txBox="1"/>
          <p:nvPr/>
        </p:nvSpPr>
        <p:spPr>
          <a:xfrm>
            <a:off x="8879857" y="498550"/>
            <a:ext cx="2443247" cy="584775"/>
          </a:xfrm>
          <a:prstGeom prst="rect">
            <a:avLst/>
          </a:prstGeom>
          <a:noFill/>
        </p:spPr>
        <p:txBody>
          <a:bodyPr wrap="square" rtlCol="0">
            <a:spAutoFit/>
          </a:bodyPr>
          <a:lstStyle/>
          <a:p>
            <a:pPr defTabSz="457189"/>
            <a:r>
              <a:rPr lang="en-GB" sz="1600">
                <a:solidFill>
                  <a:srgbClr val="2267A4"/>
                </a:solidFill>
                <a:latin typeface="Calibri" panose="020F0502020204030204" pitchFamily="34" charset="0"/>
                <a:cs typeface="Calibri" panose="020F0502020204030204" pitchFamily="34" charset="0"/>
              </a:rPr>
              <a:t>Community Scientists</a:t>
            </a:r>
          </a:p>
          <a:p>
            <a:pPr defTabSz="457189"/>
            <a:r>
              <a:rPr lang="en-GB" sz="1600">
                <a:solidFill>
                  <a:srgbClr val="2267A4"/>
                </a:solidFill>
                <a:latin typeface="Calibri" panose="020F0502020204030204" pitchFamily="34" charset="0"/>
                <a:cs typeface="Calibri" panose="020F0502020204030204" pitchFamily="34" charset="0"/>
              </a:rPr>
              <a:t>Real-time data </a:t>
            </a:r>
          </a:p>
        </p:txBody>
      </p:sp>
      <p:sp>
        <p:nvSpPr>
          <p:cNvPr id="9" name="Rounded Rectangle 7">
            <a:extLst>
              <a:ext uri="{FF2B5EF4-FFF2-40B4-BE49-F238E27FC236}">
                <a16:creationId xmlns:a16="http://schemas.microsoft.com/office/drawing/2014/main" id="{F6306303-4A2A-0558-BAD4-EF5368989F1D}"/>
              </a:ext>
            </a:extLst>
          </p:cNvPr>
          <p:cNvSpPr/>
          <p:nvPr/>
        </p:nvSpPr>
        <p:spPr>
          <a:xfrm>
            <a:off x="8171523" y="2777764"/>
            <a:ext cx="3755827" cy="3917437"/>
          </a:xfrm>
          <a:prstGeom prst="roundRect">
            <a:avLst>
              <a:gd name="adj" fmla="val 8448"/>
            </a:avLst>
          </a:prstGeom>
          <a:solidFill>
            <a:srgbClr val="FFFFFF"/>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424242"/>
              </a:solidFill>
              <a:latin typeface="Helvetica"/>
              <a:cs typeface="Helvetica"/>
            </a:endParaRPr>
          </a:p>
        </p:txBody>
      </p:sp>
      <p:sp>
        <p:nvSpPr>
          <p:cNvPr id="10" name="TextBox 9">
            <a:extLst>
              <a:ext uri="{FF2B5EF4-FFF2-40B4-BE49-F238E27FC236}">
                <a16:creationId xmlns:a16="http://schemas.microsoft.com/office/drawing/2014/main" id="{1AE9FD0A-761D-F4D2-7CE4-E83F088DB765}"/>
              </a:ext>
            </a:extLst>
          </p:cNvPr>
          <p:cNvSpPr txBox="1"/>
          <p:nvPr/>
        </p:nvSpPr>
        <p:spPr>
          <a:xfrm>
            <a:off x="8010574" y="5400379"/>
            <a:ext cx="1652631" cy="1130715"/>
          </a:xfrm>
          <a:prstGeom prst="rect">
            <a:avLst/>
          </a:prstGeom>
          <a:noFill/>
        </p:spPr>
        <p:txBody>
          <a:bodyPr wrap="none" lIns="0" tIns="0" rIns="0" bIns="0" rtlCol="0" anchor="ctr">
            <a:noAutofit/>
          </a:bodyPr>
          <a:lstStyle/>
          <a:p>
            <a:pPr algn="ctr" defTabSz="457189"/>
            <a:r>
              <a:rPr lang="en-GB">
                <a:solidFill>
                  <a:srgbClr val="FFFFFF"/>
                </a:solidFill>
                <a:latin typeface="Calibri" panose="020F0502020204030204" pitchFamily="34" charset="0"/>
                <a:cs typeface="Calibri" panose="020F0502020204030204" pitchFamily="34" charset="0"/>
              </a:rPr>
              <a:t>The</a:t>
            </a:r>
            <a:br>
              <a:rPr lang="en-GB">
                <a:solidFill>
                  <a:srgbClr val="FFFFFF"/>
                </a:solidFill>
                <a:latin typeface="Calibri" panose="020F0502020204030204" pitchFamily="34" charset="0"/>
                <a:cs typeface="Calibri" panose="020F0502020204030204" pitchFamily="34" charset="0"/>
              </a:rPr>
            </a:br>
            <a:r>
              <a:rPr lang="en-GB">
                <a:solidFill>
                  <a:srgbClr val="FFFFFF"/>
                </a:solidFill>
                <a:latin typeface="Calibri" panose="020F0502020204030204" pitchFamily="34" charset="0"/>
                <a:cs typeface="Calibri" panose="020F0502020204030204" pitchFamily="34" charset="0"/>
              </a:rPr>
              <a:t>Future</a:t>
            </a:r>
          </a:p>
        </p:txBody>
      </p:sp>
      <p:grpSp>
        <p:nvGrpSpPr>
          <p:cNvPr id="11" name="Group 10">
            <a:extLst>
              <a:ext uri="{FF2B5EF4-FFF2-40B4-BE49-F238E27FC236}">
                <a16:creationId xmlns:a16="http://schemas.microsoft.com/office/drawing/2014/main" id="{E4A67B52-CBEA-C522-2BCA-FB15500330B3}"/>
              </a:ext>
            </a:extLst>
          </p:cNvPr>
          <p:cNvGrpSpPr/>
          <p:nvPr/>
        </p:nvGrpSpPr>
        <p:grpSpPr>
          <a:xfrm>
            <a:off x="7783235" y="5497545"/>
            <a:ext cx="1652631" cy="1200812"/>
            <a:chOff x="2542088" y="1499769"/>
            <a:chExt cx="1964955" cy="1509988"/>
          </a:xfrm>
        </p:grpSpPr>
        <p:sp>
          <p:nvSpPr>
            <p:cNvPr id="12" name="Oval 11">
              <a:extLst>
                <a:ext uri="{FF2B5EF4-FFF2-40B4-BE49-F238E27FC236}">
                  <a16:creationId xmlns:a16="http://schemas.microsoft.com/office/drawing/2014/main" id="{AE46F24C-B04B-473F-076A-9DC8D34905F2}"/>
                </a:ext>
              </a:extLst>
            </p:cNvPr>
            <p:cNvSpPr/>
            <p:nvPr/>
          </p:nvSpPr>
          <p:spPr>
            <a:xfrm>
              <a:off x="2828715" y="1598355"/>
              <a:ext cx="1411402" cy="1411402"/>
            </a:xfrm>
            <a:prstGeom prst="ellipse">
              <a:avLst/>
            </a:prstGeom>
            <a:solidFill>
              <a:schemeClr val="accent1">
                <a:lumMod val="50000"/>
              </a:schemeClr>
            </a:solidFill>
            <a:ln w="127000">
              <a:solidFill>
                <a:schemeClr val="accent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2000">
                <a:solidFill>
                  <a:srgbClr val="56595C"/>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B07EF42-EB0A-FD6E-7AE3-1EFC50661F97}"/>
                </a:ext>
              </a:extLst>
            </p:cNvPr>
            <p:cNvSpPr txBox="1"/>
            <p:nvPr/>
          </p:nvSpPr>
          <p:spPr>
            <a:xfrm>
              <a:off x="2542088" y="1499769"/>
              <a:ext cx="1964955" cy="1421843"/>
            </a:xfrm>
            <a:prstGeom prst="rect">
              <a:avLst/>
            </a:prstGeom>
            <a:noFill/>
          </p:spPr>
          <p:txBody>
            <a:bodyPr wrap="none" lIns="0" tIns="0" rIns="0" bIns="0" rtlCol="0" anchor="ctr">
              <a:noAutofit/>
            </a:bodyPr>
            <a:lstStyle/>
            <a:p>
              <a:pPr algn="ctr" defTabSz="457189"/>
              <a:r>
                <a:rPr lang="en-GB">
                  <a:solidFill>
                    <a:srgbClr val="FFFFFF"/>
                  </a:solidFill>
                  <a:latin typeface="Calibri" panose="020F0502020204030204" pitchFamily="34" charset="0"/>
                  <a:cs typeface="Calibri" panose="020F0502020204030204" pitchFamily="34" charset="0"/>
                </a:rPr>
                <a:t>Challenges?</a:t>
              </a:r>
            </a:p>
          </p:txBody>
        </p:sp>
      </p:grpSp>
      <p:sp>
        <p:nvSpPr>
          <p:cNvPr id="15" name="TextBox 14">
            <a:extLst>
              <a:ext uri="{FF2B5EF4-FFF2-40B4-BE49-F238E27FC236}">
                <a16:creationId xmlns:a16="http://schemas.microsoft.com/office/drawing/2014/main" id="{239A41BB-2247-61D3-7192-99C2D50FE764}"/>
              </a:ext>
            </a:extLst>
          </p:cNvPr>
          <p:cNvSpPr txBox="1"/>
          <p:nvPr/>
        </p:nvSpPr>
        <p:spPr>
          <a:xfrm>
            <a:off x="8247619" y="3051945"/>
            <a:ext cx="3098953" cy="707886"/>
          </a:xfrm>
          <a:prstGeom prst="rect">
            <a:avLst/>
          </a:prstGeom>
          <a:noFill/>
        </p:spPr>
        <p:txBody>
          <a:bodyPr wrap="square" rtlCol="0">
            <a:spAutoFit/>
          </a:bodyPr>
          <a:lstStyle/>
          <a:p>
            <a:r>
              <a:rPr lang="en-GB" sz="2000">
                <a:latin typeface="Calibri" panose="020F0502020204030204" pitchFamily="34" charset="0"/>
                <a:cs typeface="Calibri" panose="020F0502020204030204" pitchFamily="34" charset="0"/>
              </a:rPr>
              <a:t>The challenges……</a:t>
            </a:r>
          </a:p>
          <a:p>
            <a:endParaRPr lang="en-GB" sz="200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A452CB4-D9F2-5BF6-21AE-F5C56630073C}"/>
              </a:ext>
            </a:extLst>
          </p:cNvPr>
          <p:cNvSpPr txBox="1"/>
          <p:nvPr/>
        </p:nvSpPr>
        <p:spPr>
          <a:xfrm>
            <a:off x="8239170" y="3720798"/>
            <a:ext cx="3617868" cy="1405513"/>
          </a:xfrm>
          <a:prstGeom prst="rect">
            <a:avLst/>
          </a:prstGeom>
          <a:noFill/>
        </p:spPr>
        <p:txBody>
          <a:bodyPr wrap="square">
            <a:spAutoFit/>
          </a:bodyPr>
          <a:lstStyle/>
          <a:p>
            <a:pPr marL="177742" indent="-177742" defTabSz="457189">
              <a:spcBef>
                <a:spcPts val="800"/>
              </a:spcBef>
              <a:buFont typeface="Arial" panose="020B0604020202020204" pitchFamily="34" charset="0"/>
              <a:buChar char="•"/>
              <a:defRPr/>
            </a:pPr>
            <a:r>
              <a:rPr lang="en-GB">
                <a:solidFill>
                  <a:schemeClr val="tx1">
                    <a:lumMod val="75000"/>
                    <a:lumOff val="25000"/>
                  </a:schemeClr>
                </a:solidFill>
                <a:latin typeface="Calibri" panose="020F0502020204030204" pitchFamily="34" charset="0"/>
                <a:cs typeface="Calibri" panose="020F0502020204030204" pitchFamily="34" charset="0"/>
              </a:rPr>
              <a:t>What are the prospects at </a:t>
            </a:r>
            <a:br>
              <a:rPr lang="en-GB">
                <a:solidFill>
                  <a:schemeClr val="tx1">
                    <a:lumMod val="75000"/>
                    <a:lumOff val="25000"/>
                  </a:schemeClr>
                </a:solidFill>
                <a:latin typeface="Calibri" panose="020F0502020204030204" pitchFamily="34" charset="0"/>
                <a:cs typeface="Calibri" panose="020F0502020204030204" pitchFamily="34" charset="0"/>
              </a:rPr>
            </a:br>
            <a:r>
              <a:rPr lang="en-GB">
                <a:solidFill>
                  <a:schemeClr val="tx1">
                    <a:lumMod val="75000"/>
                    <a:lumOff val="25000"/>
                  </a:schemeClr>
                </a:solidFill>
                <a:latin typeface="Calibri" panose="020F0502020204030204" pitchFamily="34" charset="0"/>
                <a:cs typeface="Calibri" panose="020F0502020204030204" pitchFamily="34" charset="0"/>
              </a:rPr>
              <a:t>a population level?</a:t>
            </a:r>
          </a:p>
          <a:p>
            <a:pPr marL="177742" indent="-177742" defTabSz="457189">
              <a:spcBef>
                <a:spcPts val="800"/>
              </a:spcBef>
              <a:buFont typeface="Arial" panose="020B0604020202020204" pitchFamily="34" charset="0"/>
              <a:buChar char="•"/>
              <a:defRPr/>
            </a:pPr>
            <a:r>
              <a:rPr lang="en-GB">
                <a:solidFill>
                  <a:schemeClr val="tx1">
                    <a:lumMod val="75000"/>
                    <a:lumOff val="25000"/>
                  </a:schemeClr>
                </a:solidFill>
                <a:latin typeface="Calibri" panose="020F0502020204030204" pitchFamily="34" charset="0"/>
                <a:cs typeface="Calibri" panose="020F0502020204030204" pitchFamily="34" charset="0"/>
              </a:rPr>
              <a:t>What about the ‘unseen’ barriers? </a:t>
            </a:r>
          </a:p>
          <a:p>
            <a:pPr marL="177742" indent="-177742" defTabSz="457189">
              <a:spcBef>
                <a:spcPts val="800"/>
              </a:spcBef>
              <a:buFont typeface="Arial" panose="020B0604020202020204" pitchFamily="34" charset="0"/>
              <a:buChar char="•"/>
              <a:defRPr/>
            </a:pPr>
            <a:r>
              <a:rPr lang="en-GB">
                <a:solidFill>
                  <a:schemeClr val="tx1">
                    <a:lumMod val="75000"/>
                    <a:lumOff val="25000"/>
                  </a:schemeClr>
                </a:solidFill>
                <a:latin typeface="Calibri" panose="020F0502020204030204" pitchFamily="34" charset="0"/>
                <a:cs typeface="Calibri" panose="020F0502020204030204" pitchFamily="34" charset="0"/>
              </a:rPr>
              <a:t>What about underserved groups?</a:t>
            </a:r>
          </a:p>
        </p:txBody>
      </p:sp>
    </p:spTree>
    <p:extLst>
      <p:ext uri="{BB962C8B-B14F-4D97-AF65-F5344CB8AC3E}">
        <p14:creationId xmlns:p14="http://schemas.microsoft.com/office/powerpoint/2010/main" val="3370627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E20BC8-6B24-01E8-F696-6AA21E91400A}"/>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384BAC54-F5F0-73B3-C467-EF63A2980D91}"/>
              </a:ext>
            </a:extLst>
          </p:cNvPr>
          <p:cNvPicPr>
            <a:picLocks noChangeAspect="1" noChangeArrowheads="1"/>
          </p:cNvPicPr>
          <p:nvPr/>
        </p:nvPicPr>
        <p:blipFill rotWithShape="1">
          <a:blip r:embed="rId3">
            <a:alphaModFix amt="49000"/>
          </a:blip>
          <a:srcRect t="9475" b="9475"/>
          <a:stretch/>
        </p:blipFill>
        <p:spPr bwMode="auto">
          <a:xfrm>
            <a:off x="0" y="827"/>
            <a:ext cx="12192000" cy="6857173"/>
          </a:xfrm>
          <a:prstGeom prst="rect">
            <a:avLst/>
          </a:prstGeom>
          <a:solidFill>
            <a:schemeClr val="tx1"/>
          </a:solidFill>
        </p:spPr>
      </p:pic>
      <p:sp>
        <p:nvSpPr>
          <p:cNvPr id="4" name="Rectangle: Rounded Corners 14">
            <a:extLst>
              <a:ext uri="{FF2B5EF4-FFF2-40B4-BE49-F238E27FC236}">
                <a16:creationId xmlns:a16="http://schemas.microsoft.com/office/drawing/2014/main" id="{278D91ED-5068-91D8-E919-D426127FE67A}"/>
              </a:ext>
            </a:extLst>
          </p:cNvPr>
          <p:cNvSpPr/>
          <p:nvPr/>
        </p:nvSpPr>
        <p:spPr>
          <a:xfrm>
            <a:off x="832077" y="4457657"/>
            <a:ext cx="10435691" cy="16691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7D07BEA-5A7D-823D-C00D-EF4748D84DBA}"/>
              </a:ext>
            </a:extLst>
          </p:cNvPr>
          <p:cNvSpPr/>
          <p:nvPr/>
        </p:nvSpPr>
        <p:spPr>
          <a:xfrm>
            <a:off x="2447208" y="336095"/>
            <a:ext cx="6549307" cy="31863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Object 1" descr="/tmp/beautiful_ai_exports/4cf2e02f-e765-4b91-9072-db7f3fc7f457.jpg">
            <a:extLst>
              <a:ext uri="{FF2B5EF4-FFF2-40B4-BE49-F238E27FC236}">
                <a16:creationId xmlns:a16="http://schemas.microsoft.com/office/drawing/2014/main" id="{CFD51E44-C402-A702-19B5-E2F2B85E6632}"/>
              </a:ext>
            </a:extLst>
          </p:cNvPr>
          <p:cNvPicPr>
            <a:picLocks noChangeAspect="1"/>
          </p:cNvPicPr>
          <p:nvPr/>
        </p:nvPicPr>
        <p:blipFill>
          <a:blip r:embed="rId4"/>
          <a:srcRect l="11356" t="19241" r="19444" b="17991"/>
          <a:stretch/>
        </p:blipFill>
        <p:spPr>
          <a:xfrm>
            <a:off x="3588227" y="1401870"/>
            <a:ext cx="3811412" cy="1944598"/>
          </a:xfrm>
          <a:prstGeom prst="rect">
            <a:avLst/>
          </a:prstGeom>
        </p:spPr>
      </p:pic>
      <p:pic>
        <p:nvPicPr>
          <p:cNvPr id="6146" name="Picture 2" descr="About us | Cancer Research Horizons">
            <a:extLst>
              <a:ext uri="{FF2B5EF4-FFF2-40B4-BE49-F238E27FC236}">
                <a16:creationId xmlns:a16="http://schemas.microsoft.com/office/drawing/2014/main" id="{1DD31C9D-5405-F713-626E-C6DA0B8D0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232" y="4551340"/>
            <a:ext cx="2911482" cy="14061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borah James Bowel Cancer Research">
            <a:extLst>
              <a:ext uri="{FF2B5EF4-FFF2-40B4-BE49-F238E27FC236}">
                <a16:creationId xmlns:a16="http://schemas.microsoft.com/office/drawing/2014/main" id="{7CB75E2D-DBB2-8BF5-0D02-3C688DD0B3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0633" y="4551340"/>
            <a:ext cx="2297281" cy="152873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ational Cancer Institute's Research ...">
            <a:extLst>
              <a:ext uri="{FF2B5EF4-FFF2-40B4-BE49-F238E27FC236}">
                <a16:creationId xmlns:a16="http://schemas.microsoft.com/office/drawing/2014/main" id="{61F7523C-42BC-8190-AA4C-CAF3125A81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25" t="25842" r="9945" b="29978"/>
          <a:stretch/>
        </p:blipFill>
        <p:spPr bwMode="auto">
          <a:xfrm>
            <a:off x="3835714" y="4551340"/>
            <a:ext cx="2594919" cy="140616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rench National Cancer Institute (INCa)">
            <a:extLst>
              <a:ext uri="{FF2B5EF4-FFF2-40B4-BE49-F238E27FC236}">
                <a16:creationId xmlns:a16="http://schemas.microsoft.com/office/drawing/2014/main" id="{B7C6CE4B-EC8B-0B2F-E9E2-88D7EEE218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7914" y="4672469"/>
            <a:ext cx="2297281" cy="12864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F8452D-B3CE-036A-F02D-7E06309B8C96}"/>
              </a:ext>
            </a:extLst>
          </p:cNvPr>
          <p:cNvSpPr txBox="1"/>
          <p:nvPr/>
        </p:nvSpPr>
        <p:spPr>
          <a:xfrm>
            <a:off x="3816105" y="670653"/>
            <a:ext cx="4467633" cy="523220"/>
          </a:xfrm>
          <a:prstGeom prst="rect">
            <a:avLst/>
          </a:prstGeom>
          <a:noFill/>
        </p:spPr>
        <p:txBody>
          <a:bodyPr wrap="none" rtlCol="0">
            <a:spAutoFit/>
          </a:bodyPr>
          <a:lstStyle/>
          <a:p>
            <a:r>
              <a:rPr lang="en-US" sz="2800"/>
              <a:t>App-based cancer prevention</a:t>
            </a:r>
          </a:p>
        </p:txBody>
      </p:sp>
    </p:spTree>
    <p:extLst>
      <p:ext uri="{BB962C8B-B14F-4D97-AF65-F5344CB8AC3E}">
        <p14:creationId xmlns:p14="http://schemas.microsoft.com/office/powerpoint/2010/main" val="3759501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21" name="Rectangle 312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7A5B8E-39E1-87ED-9DF7-A6F871C308F1}"/>
              </a:ext>
            </a:extLst>
          </p:cNvPr>
          <p:cNvSpPr>
            <a:spLocks noChangeArrowheads="1"/>
          </p:cNvSpPr>
          <p:nvPr/>
        </p:nvSpPr>
        <p:spPr bwMode="auto">
          <a:xfrm>
            <a:off x="996978" y="1869700"/>
            <a:ext cx="4036334" cy="23876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0" marR="0" lvl="0" indent="0" defTabSz="914400" fontAlgn="base">
              <a:lnSpc>
                <a:spcPct val="90000"/>
              </a:lnSpc>
              <a:spcBef>
                <a:spcPct val="0"/>
              </a:spcBef>
              <a:spcAft>
                <a:spcPts val="600"/>
              </a:spcAft>
              <a:buClrTx/>
              <a:buSzTx/>
              <a:tabLst/>
            </a:pPr>
            <a:r>
              <a:rPr lang="en-US" sz="2600" b="0" i="0" kern="1200">
                <a:solidFill>
                  <a:schemeClr val="tx1"/>
                </a:solidFill>
                <a:effectLst/>
                <a:latin typeface="+mj-lt"/>
                <a:ea typeface="+mj-ea"/>
                <a:cs typeface="+mj-cs"/>
              </a:rPr>
              <a:t>Use of digital apps to support underserved groups</a:t>
            </a:r>
          </a:p>
          <a:p>
            <a:pPr marL="0" marR="0" lvl="0" indent="0" defTabSz="914400" fontAlgn="base">
              <a:lnSpc>
                <a:spcPct val="90000"/>
              </a:lnSpc>
              <a:spcBef>
                <a:spcPct val="0"/>
              </a:spcBef>
              <a:spcAft>
                <a:spcPts val="600"/>
              </a:spcAft>
              <a:buClrTx/>
              <a:buSzTx/>
              <a:tabLst/>
            </a:pPr>
            <a:endParaRPr kumimoji="0" lang="en-US" altLang="en-US" sz="2600" u="none" strike="noStrike" kern="1200" cap="none" normalizeH="0" baseline="0">
              <a:ln>
                <a:noFill/>
              </a:ln>
              <a:solidFill>
                <a:schemeClr val="tx1"/>
              </a:solidFill>
              <a:latin typeface="+mj-lt"/>
              <a:ea typeface="+mj-ea"/>
              <a:cs typeface="+mj-cs"/>
            </a:endParaRPr>
          </a:p>
          <a:p>
            <a:pPr marL="0" marR="0" lvl="0" indent="0" defTabSz="914400" fontAlgn="base">
              <a:lnSpc>
                <a:spcPct val="90000"/>
              </a:lnSpc>
              <a:spcBef>
                <a:spcPct val="0"/>
              </a:spcBef>
              <a:spcAft>
                <a:spcPts val="600"/>
              </a:spcAft>
              <a:buClrTx/>
              <a:buSzTx/>
              <a:tabLst/>
            </a:pPr>
            <a:r>
              <a:rPr lang="en-US" altLang="en-US" sz="2600" i="0" kern="1200">
                <a:solidFill>
                  <a:schemeClr val="tx1"/>
                </a:solidFill>
                <a:effectLst/>
                <a:latin typeface="+mj-lt"/>
                <a:ea typeface="+mj-ea"/>
                <a:cs typeface="+mj-cs"/>
              </a:rPr>
              <a:t>Case study: infant feeding</a:t>
            </a:r>
            <a:endParaRPr kumimoji="0" lang="en-US" altLang="en-US" sz="2600" i="0" u="none" strike="noStrike" kern="1200" cap="none" normalizeH="0" baseline="0">
              <a:ln>
                <a:noFill/>
              </a:ln>
              <a:solidFill>
                <a:schemeClr val="tx1"/>
              </a:solidFill>
              <a:effectLst/>
              <a:latin typeface="+mj-lt"/>
              <a:ea typeface="+mj-ea"/>
              <a:cs typeface="+mj-cs"/>
            </a:endParaRPr>
          </a:p>
        </p:txBody>
      </p:sp>
      <p:sp>
        <p:nvSpPr>
          <p:cNvPr id="10" name="Subtitle 4">
            <a:extLst>
              <a:ext uri="{FF2B5EF4-FFF2-40B4-BE49-F238E27FC236}">
                <a16:creationId xmlns:a16="http://schemas.microsoft.com/office/drawing/2014/main" id="{D4F2136A-D198-4F84-AB5E-3354A33F2124}"/>
              </a:ext>
            </a:extLst>
          </p:cNvPr>
          <p:cNvSpPr>
            <a:spLocks noGrp="1"/>
          </p:cNvSpPr>
          <p:nvPr>
            <p:ph type="subTitle" idx="1"/>
          </p:nvPr>
        </p:nvSpPr>
        <p:spPr>
          <a:xfrm>
            <a:off x="830674" y="3907327"/>
            <a:ext cx="5265326" cy="1709849"/>
          </a:xfrm>
        </p:spPr>
        <p:txBody>
          <a:bodyPr vert="horz" lIns="91440" tIns="45720" rIns="91440" bIns="45720" rtlCol="0" anchor="b">
            <a:normAutofit/>
          </a:bodyPr>
          <a:lstStyle/>
          <a:p>
            <a:pPr lvl="0" algn="l"/>
            <a:r>
              <a:rPr lang="en-US" sz="2000" b="1" kern="1200">
                <a:solidFill>
                  <a:schemeClr val="tx1"/>
                </a:solidFill>
                <a:latin typeface="+mn-lt"/>
                <a:ea typeface="+mn-ea"/>
                <a:cs typeface="+mn-cs"/>
              </a:rPr>
              <a:t>Professor Clare Llewellyn</a:t>
            </a:r>
          </a:p>
          <a:p>
            <a:pPr algn="l"/>
            <a:r>
              <a:rPr lang="en-US" sz="2000" b="1" kern="1200">
                <a:solidFill>
                  <a:schemeClr val="tx1"/>
                </a:solidFill>
                <a:latin typeface="+mn-lt"/>
                <a:ea typeface="+mn-ea"/>
                <a:cs typeface="+mn-cs"/>
              </a:rPr>
              <a:t>University College London</a:t>
            </a:r>
            <a:br>
              <a:rPr lang="en-US" sz="2000" kern="1200">
                <a:solidFill>
                  <a:schemeClr val="tx1"/>
                </a:solidFill>
                <a:latin typeface="+mn-lt"/>
                <a:ea typeface="+mn-ea"/>
                <a:cs typeface="+mn-cs"/>
              </a:rPr>
            </a:br>
            <a:r>
              <a:rPr lang="en-US" sz="2000" kern="1200">
                <a:solidFill>
                  <a:schemeClr val="tx1"/>
                </a:solidFill>
                <a:latin typeface="+mn-lt"/>
                <a:ea typeface="+mn-ea"/>
                <a:cs typeface="+mn-cs"/>
              </a:rPr>
              <a:t>Department of </a:t>
            </a:r>
            <a:r>
              <a:rPr lang="en-US" sz="2000" kern="1200" err="1">
                <a:solidFill>
                  <a:schemeClr val="tx1"/>
                </a:solidFill>
                <a:latin typeface="+mn-lt"/>
                <a:ea typeface="+mn-ea"/>
                <a:cs typeface="+mn-cs"/>
              </a:rPr>
              <a:t>Behavioural</a:t>
            </a:r>
            <a:r>
              <a:rPr lang="en-US" sz="2000" kern="1200">
                <a:solidFill>
                  <a:schemeClr val="tx1"/>
                </a:solidFill>
                <a:latin typeface="+mn-lt"/>
                <a:ea typeface="+mn-ea"/>
                <a:cs typeface="+mn-cs"/>
              </a:rPr>
              <a:t> Science &amp; Health</a:t>
            </a:r>
          </a:p>
        </p:txBody>
      </p:sp>
      <p:grpSp>
        <p:nvGrpSpPr>
          <p:cNvPr id="3122" name="Group 312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099" name="Rectangle 309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3" name="Rectangle 31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4" name="Rectangle 31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25" name="Rectangle 312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6" name="Rectangle 31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ental health tips for partners and dads-to-be | Parent Club">
            <a:extLst>
              <a:ext uri="{FF2B5EF4-FFF2-40B4-BE49-F238E27FC236}">
                <a16:creationId xmlns:a16="http://schemas.microsoft.com/office/drawing/2014/main" id="{322198FF-F970-928E-1935-0A612AE93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978" b="2"/>
          <a:stretch/>
        </p:blipFill>
        <p:spPr bwMode="auto">
          <a:xfrm>
            <a:off x="7323416" y="666728"/>
            <a:ext cx="2734152" cy="5465791"/>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descr="A black and white logo&#10;&#10;Description automatically generated">
            <a:extLst>
              <a:ext uri="{FF2B5EF4-FFF2-40B4-BE49-F238E27FC236}">
                <a16:creationId xmlns:a16="http://schemas.microsoft.com/office/drawing/2014/main" id="{260F6101-E3F2-049D-9E5D-BF566CBF9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 y="6048857"/>
            <a:ext cx="2412161" cy="8091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30610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9FD06-E31B-E1FF-F0DD-88D296B2C8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328A247-4DED-9B6F-2685-670120B824C4}"/>
              </a:ext>
            </a:extLst>
          </p:cNvPr>
          <p:cNvSpPr>
            <a:spLocks noGrp="1"/>
          </p:cNvSpPr>
          <p:nvPr>
            <p:ph type="body" idx="1"/>
          </p:nvPr>
        </p:nvSpPr>
        <p:spPr/>
        <p:txBody>
          <a:bodyPr/>
          <a:lstStyle/>
          <a:p>
            <a:endParaRPr lang="en-GB"/>
          </a:p>
          <a:p>
            <a:endParaRPr lang="en-GB"/>
          </a:p>
          <a:p>
            <a:endParaRPr lang="en-GB"/>
          </a:p>
          <a:p>
            <a:endParaRPr lang="en-GB"/>
          </a:p>
          <a:p>
            <a:endParaRPr lang="en-GB"/>
          </a:p>
          <a:p>
            <a:endParaRPr lang="en-GB"/>
          </a:p>
          <a:p>
            <a:endParaRPr lang="en-GB"/>
          </a:p>
          <a:p>
            <a:endParaRPr lang="en-GB"/>
          </a:p>
          <a:p>
            <a:r>
              <a:rPr lang="en-GB">
                <a:latin typeface="+mn-lt"/>
              </a:rPr>
              <a:t>1 in 10 children in Reception (4-5 years) currently affected</a:t>
            </a:r>
          </a:p>
        </p:txBody>
      </p:sp>
      <p:sp>
        <p:nvSpPr>
          <p:cNvPr id="5" name="Title 1">
            <a:extLst>
              <a:ext uri="{FF2B5EF4-FFF2-40B4-BE49-F238E27FC236}">
                <a16:creationId xmlns:a16="http://schemas.microsoft.com/office/drawing/2014/main" id="{7DBCB2C4-8BAB-7D88-54F2-2AD782C330BB}"/>
              </a:ext>
            </a:extLst>
          </p:cNvPr>
          <p:cNvSpPr txBox="1">
            <a:spLocks/>
          </p:cNvSpPr>
          <p:nvPr/>
        </p:nvSpPr>
        <p:spPr>
          <a:xfrm>
            <a:off x="457201" y="411480"/>
            <a:ext cx="11390487" cy="1106424"/>
          </a:xfrm>
          <a:prstGeom prst="rect">
            <a:avLst/>
          </a:prstGeom>
          <a:noFill/>
          <a:ln>
            <a:noFill/>
          </a:ln>
        </p:spPr>
        <p:txBody>
          <a:bodyPr spcFirstLastPara="1" vert="horz" wrap="square" lIns="91440" tIns="45720" rIns="91440" bIns="45720" rtlCol="0" anchor="ctr" anchorCtr="0">
            <a:normAutofit/>
          </a:bodyPr>
          <a:lstStyle>
            <a:lvl1pPr lvl="0" algn="l" defTabSz="914400" rtl="0" eaLnBrk="1" latinLnBrk="0" hangingPunct="1">
              <a:lnSpc>
                <a:spcPct val="90000"/>
              </a:lnSpc>
              <a:spcBef>
                <a:spcPts val="0"/>
              </a:spcBef>
              <a:spcAft>
                <a:spcPts val="0"/>
              </a:spcAft>
              <a:buClr>
                <a:srgbClr val="1F3864"/>
              </a:buClr>
              <a:buSzPts val="1800"/>
              <a:buNone/>
              <a:defRPr sz="2400" kern="1200">
                <a:solidFill>
                  <a:srgbClr val="424242"/>
                </a:solidFill>
                <a:latin typeface="Helvetica"/>
                <a:ea typeface="+mj-ea"/>
                <a:cs typeface="Helvetic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spcBef>
                <a:spcPct val="0"/>
              </a:spcBef>
            </a:pPr>
            <a:r>
              <a:rPr lang="en-US" sz="2800" b="1">
                <a:solidFill>
                  <a:schemeClr val="tx1"/>
                </a:solidFill>
                <a:latin typeface="+mj-lt"/>
                <a:cs typeface="+mj-cs"/>
              </a:rPr>
              <a:t>Childhood obesity is one of the greatest public heath challenges of our time</a:t>
            </a:r>
          </a:p>
        </p:txBody>
      </p:sp>
      <p:pic>
        <p:nvPicPr>
          <p:cNvPr id="6" name="Picture 22">
            <a:extLst>
              <a:ext uri="{FF2B5EF4-FFF2-40B4-BE49-F238E27FC236}">
                <a16:creationId xmlns:a16="http://schemas.microsoft.com/office/drawing/2014/main" id="{6D6AEF9B-4D25-E8F9-3DC1-8E823BFED342}"/>
              </a:ext>
            </a:extLst>
          </p:cNvPr>
          <p:cNvPicPr>
            <a:picLock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4311" y="2065160"/>
            <a:ext cx="11503377" cy="2517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4358C6EF-F8E4-3557-6887-BCB4BE9DD2CF}"/>
              </a:ext>
            </a:extLst>
          </p:cNvPr>
          <p:cNvGrpSpPr/>
          <p:nvPr/>
        </p:nvGrpSpPr>
        <p:grpSpPr>
          <a:xfrm>
            <a:off x="3039468" y="-157844"/>
            <a:ext cx="7526931" cy="7526931"/>
            <a:chOff x="3039468" y="-157844"/>
            <a:chExt cx="7526931" cy="7526931"/>
          </a:xfrm>
        </p:grpSpPr>
        <p:pic>
          <p:nvPicPr>
            <p:cNvPr id="4" name="Graphic 3" descr="Magnifying glass with solid fill">
              <a:extLst>
                <a:ext uri="{FF2B5EF4-FFF2-40B4-BE49-F238E27FC236}">
                  <a16:creationId xmlns:a16="http://schemas.microsoft.com/office/drawing/2014/main" id="{B7289090-D499-4366-30C6-EB0AF85A9E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9468" y="-157844"/>
              <a:ext cx="7526931" cy="7526931"/>
            </a:xfrm>
            <a:prstGeom prst="rect">
              <a:avLst/>
            </a:prstGeom>
          </p:spPr>
        </p:pic>
        <p:sp>
          <p:nvSpPr>
            <p:cNvPr id="3" name="Flowchart: Connector 2">
              <a:extLst>
                <a:ext uri="{FF2B5EF4-FFF2-40B4-BE49-F238E27FC236}">
                  <a16:creationId xmlns:a16="http://schemas.microsoft.com/office/drawing/2014/main" id="{33AC8459-97DE-CDD7-840F-C6A9C9A1E2E4}"/>
                </a:ext>
              </a:extLst>
            </p:cNvPr>
            <p:cNvSpPr/>
            <p:nvPr/>
          </p:nvSpPr>
          <p:spPr>
            <a:xfrm>
              <a:off x="3963337" y="776574"/>
              <a:ext cx="4163726" cy="416372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96083C7-20A6-31AE-41A4-3C778580F049}"/>
                </a:ext>
              </a:extLst>
            </p:cNvPr>
            <p:cNvSpPr txBox="1"/>
            <p:nvPr/>
          </p:nvSpPr>
          <p:spPr>
            <a:xfrm>
              <a:off x="5220411" y="1398972"/>
              <a:ext cx="1905000" cy="1862048"/>
            </a:xfrm>
            <a:prstGeom prst="rect">
              <a:avLst/>
            </a:prstGeom>
            <a:noFill/>
            <a:ln>
              <a:noFill/>
            </a:ln>
          </p:spPr>
          <p:txBody>
            <a:bodyPr wrap="square" rtlCol="0">
              <a:spAutoFit/>
            </a:bodyPr>
            <a:lstStyle/>
            <a:p>
              <a:r>
                <a:rPr lang="en-GB" sz="11500" b="1">
                  <a:solidFill>
                    <a:srgbClr val="F2A33E"/>
                  </a:solidFill>
                </a:rPr>
                <a:t>2x</a:t>
              </a:r>
              <a:endParaRPr lang="en-GB" sz="2000" b="1">
                <a:solidFill>
                  <a:srgbClr val="F2A33E"/>
                </a:solidFill>
              </a:endParaRPr>
            </a:p>
          </p:txBody>
        </p:sp>
        <p:sp>
          <p:nvSpPr>
            <p:cNvPr id="8" name="TextBox 7">
              <a:extLst>
                <a:ext uri="{FF2B5EF4-FFF2-40B4-BE49-F238E27FC236}">
                  <a16:creationId xmlns:a16="http://schemas.microsoft.com/office/drawing/2014/main" id="{46FB6AF2-E985-CD1C-9A93-69D3082A20C3}"/>
                </a:ext>
              </a:extLst>
            </p:cNvPr>
            <p:cNvSpPr txBox="1"/>
            <p:nvPr/>
          </p:nvSpPr>
          <p:spPr>
            <a:xfrm>
              <a:off x="4442906" y="3143956"/>
              <a:ext cx="3187700" cy="1015663"/>
            </a:xfrm>
            <a:prstGeom prst="rect">
              <a:avLst/>
            </a:prstGeom>
            <a:noFill/>
          </p:spPr>
          <p:txBody>
            <a:bodyPr wrap="square" rtlCol="0">
              <a:spAutoFit/>
            </a:bodyPr>
            <a:lstStyle/>
            <a:p>
              <a:pPr algn="ctr"/>
              <a:r>
                <a:rPr lang="en-GB" sz="2000"/>
                <a:t>more than double children living in the most vs. least deprived areas</a:t>
              </a:r>
            </a:p>
          </p:txBody>
        </p:sp>
      </p:grpSp>
      <p:sp>
        <p:nvSpPr>
          <p:cNvPr id="9" name="TextBox 51">
            <a:extLst>
              <a:ext uri="{FF2B5EF4-FFF2-40B4-BE49-F238E27FC236}">
                <a16:creationId xmlns:a16="http://schemas.microsoft.com/office/drawing/2014/main" id="{0846F140-FD88-4B83-9A75-328153858EF2}"/>
              </a:ext>
            </a:extLst>
          </p:cNvPr>
          <p:cNvSpPr txBox="1">
            <a:spLocks noChangeArrowheads="1"/>
          </p:cNvSpPr>
          <p:nvPr/>
        </p:nvSpPr>
        <p:spPr bwMode="auto">
          <a:xfrm>
            <a:off x="1140279" y="6372296"/>
            <a:ext cx="859154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a:r>
              <a:rPr lang="en-GB" i="1">
                <a:latin typeface="+mn-lt"/>
              </a:rPr>
              <a:t>OHID. Patterns and trends in child obesity in England. November 2024 </a:t>
            </a:r>
            <a:endParaRPr lang="en-GB" i="1" baseline="30000">
              <a:latin typeface="+mn-lt"/>
            </a:endParaRPr>
          </a:p>
        </p:txBody>
      </p:sp>
    </p:spTree>
    <p:extLst>
      <p:ext uri="{BB962C8B-B14F-4D97-AF65-F5344CB8AC3E}">
        <p14:creationId xmlns:p14="http://schemas.microsoft.com/office/powerpoint/2010/main" val="357414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C5DC-1CDE-0421-4D41-76B6B8CD0B7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0F1A03A-EC17-8701-8DF9-6241433622E6}"/>
              </a:ext>
            </a:extLst>
          </p:cNvPr>
          <p:cNvSpPr>
            <a:spLocks noGrp="1"/>
          </p:cNvSpPr>
          <p:nvPr>
            <p:ph type="body" idx="1"/>
          </p:nvPr>
        </p:nvSpPr>
        <p:spPr>
          <a:xfrm>
            <a:off x="6699921" y="1604836"/>
            <a:ext cx="4953501" cy="3012143"/>
          </a:xfrm>
        </p:spPr>
        <p:txBody>
          <a:bodyPr>
            <a:noAutofit/>
          </a:bodyPr>
          <a:lstStyle/>
          <a:p>
            <a:pPr marL="135464" indent="0">
              <a:buNone/>
            </a:pPr>
            <a:r>
              <a:rPr lang="en-US" sz="1800" b="1">
                <a:latin typeface="+mn-lt"/>
              </a:rPr>
              <a:t>Major risk factor for childhood obesity: </a:t>
            </a:r>
            <a:r>
              <a:rPr lang="en-US" sz="1800">
                <a:latin typeface="+mn-lt"/>
              </a:rPr>
              <a:t>Rapid weight gain during first 2 years</a:t>
            </a:r>
          </a:p>
          <a:p>
            <a:pPr marL="135464" indent="0">
              <a:buNone/>
            </a:pPr>
            <a:endParaRPr lang="en-US" sz="1800">
              <a:latin typeface="+mn-lt"/>
            </a:endParaRPr>
          </a:p>
          <a:p>
            <a:pPr marL="135464" indent="0">
              <a:buNone/>
            </a:pPr>
            <a:r>
              <a:rPr lang="en-US" sz="1800" b="1">
                <a:latin typeface="+mn-lt"/>
              </a:rPr>
              <a:t>Highest risk of rapid weight gain</a:t>
            </a:r>
            <a:r>
              <a:rPr lang="en-US" sz="1800">
                <a:latin typeface="+mn-lt"/>
              </a:rPr>
              <a:t>: Formula fed (up to 40%) </a:t>
            </a:r>
          </a:p>
          <a:p>
            <a:pPr marL="135464" indent="0">
              <a:buNone/>
            </a:pPr>
            <a:r>
              <a:rPr lang="en-US" sz="1800">
                <a:latin typeface="+mn-lt"/>
                <a:sym typeface="Wingdings" panose="05000000000000000000" pitchFamily="2" charset="2"/>
              </a:rPr>
              <a:t> </a:t>
            </a:r>
            <a:r>
              <a:rPr lang="en-US" sz="1800">
                <a:latin typeface="+mn-lt"/>
              </a:rPr>
              <a:t>Likely reason is overfeeding</a:t>
            </a:r>
          </a:p>
          <a:p>
            <a:pPr marL="135464" indent="0">
              <a:buNone/>
            </a:pPr>
            <a:endParaRPr lang="en-US" sz="1800">
              <a:latin typeface="+mn-lt"/>
            </a:endParaRPr>
          </a:p>
          <a:p>
            <a:pPr marL="135464" indent="0">
              <a:buNone/>
            </a:pPr>
            <a:r>
              <a:rPr lang="en-US" sz="1800" b="1">
                <a:latin typeface="+mn-lt"/>
              </a:rPr>
              <a:t>6-8 weeks</a:t>
            </a:r>
            <a:r>
              <a:rPr lang="en-US" sz="1800">
                <a:latin typeface="+mn-lt"/>
              </a:rPr>
              <a:t>: </a:t>
            </a:r>
          </a:p>
          <a:p>
            <a:pPr marL="135464" indent="0">
              <a:buNone/>
            </a:pPr>
            <a:r>
              <a:rPr lang="en-US" sz="1800" b="1">
                <a:latin typeface="+mn-lt"/>
              </a:rPr>
              <a:t>	~half </a:t>
            </a:r>
            <a:r>
              <a:rPr lang="en-US" sz="1800">
                <a:latin typeface="+mn-lt"/>
              </a:rPr>
              <a:t>exclusively formula fed</a:t>
            </a:r>
          </a:p>
          <a:p>
            <a:pPr marL="135464" indent="0">
              <a:buNone/>
            </a:pPr>
            <a:r>
              <a:rPr lang="en-US" sz="1800" b="1">
                <a:latin typeface="+mn-lt"/>
              </a:rPr>
              <a:t>	~2/3 </a:t>
            </a:r>
            <a:r>
              <a:rPr lang="en-US" sz="1800">
                <a:latin typeface="+mn-lt"/>
              </a:rPr>
              <a:t>partially formula fed</a:t>
            </a:r>
          </a:p>
        </p:txBody>
      </p:sp>
      <p:sp>
        <p:nvSpPr>
          <p:cNvPr id="6" name="Title 5">
            <a:extLst>
              <a:ext uri="{FF2B5EF4-FFF2-40B4-BE49-F238E27FC236}">
                <a16:creationId xmlns:a16="http://schemas.microsoft.com/office/drawing/2014/main" id="{9BC950CE-233D-D895-91E7-7ADA0455CFAD}"/>
              </a:ext>
            </a:extLst>
          </p:cNvPr>
          <p:cNvSpPr>
            <a:spLocks noGrp="1"/>
          </p:cNvSpPr>
          <p:nvPr>
            <p:ph type="title"/>
          </p:nvPr>
        </p:nvSpPr>
        <p:spPr/>
        <p:txBody>
          <a:bodyPr>
            <a:normAutofit/>
          </a:bodyPr>
          <a:lstStyle/>
          <a:p>
            <a:r>
              <a:rPr lang="en-US" sz="2800" b="1">
                <a:solidFill>
                  <a:schemeClr val="tx1"/>
                </a:solidFill>
                <a:latin typeface="+mj-lt"/>
              </a:rPr>
              <a:t>Obesity risk begins in infancy, with rapid weight gain</a:t>
            </a:r>
            <a:endParaRPr lang="en-GB" sz="2800" b="1">
              <a:solidFill>
                <a:schemeClr val="tx1"/>
              </a:solidFill>
              <a:latin typeface="+mj-lt"/>
            </a:endParaRPr>
          </a:p>
        </p:txBody>
      </p:sp>
      <p:pic>
        <p:nvPicPr>
          <p:cNvPr id="7" name="Google Shape;259;p31">
            <a:extLst>
              <a:ext uri="{FF2B5EF4-FFF2-40B4-BE49-F238E27FC236}">
                <a16:creationId xmlns:a16="http://schemas.microsoft.com/office/drawing/2014/main" id="{4945D0BC-D0EB-C54A-46A3-5F0AED33AC85}"/>
              </a:ext>
            </a:extLst>
          </p:cNvPr>
          <p:cNvPicPr preferRelativeResize="0"/>
          <p:nvPr/>
        </p:nvPicPr>
        <p:blipFill>
          <a:blip r:embed="rId3">
            <a:alphaModFix/>
          </a:blip>
          <a:stretch>
            <a:fillRect/>
          </a:stretch>
        </p:blipFill>
        <p:spPr>
          <a:xfrm>
            <a:off x="993394" y="1703667"/>
            <a:ext cx="4953501" cy="3863567"/>
          </a:xfrm>
          <a:prstGeom prst="rect">
            <a:avLst/>
          </a:prstGeom>
          <a:noFill/>
          <a:ln>
            <a:noFill/>
          </a:ln>
        </p:spPr>
      </p:pic>
      <p:pic>
        <p:nvPicPr>
          <p:cNvPr id="8" name="Google Shape;259;p31">
            <a:extLst>
              <a:ext uri="{FF2B5EF4-FFF2-40B4-BE49-F238E27FC236}">
                <a16:creationId xmlns:a16="http://schemas.microsoft.com/office/drawing/2014/main" id="{B99CC351-6114-5C0B-4AB5-A179A6FE9749}"/>
              </a:ext>
            </a:extLst>
          </p:cNvPr>
          <p:cNvPicPr preferRelativeResize="0"/>
          <p:nvPr/>
        </p:nvPicPr>
        <p:blipFill>
          <a:blip r:embed="rId3">
            <a:alphaModFix/>
          </a:blip>
          <a:stretch>
            <a:fillRect/>
          </a:stretch>
        </p:blipFill>
        <p:spPr>
          <a:xfrm>
            <a:off x="993394" y="1703667"/>
            <a:ext cx="4953501" cy="3863567"/>
          </a:xfrm>
          <a:prstGeom prst="rect">
            <a:avLst/>
          </a:prstGeom>
          <a:noFill/>
          <a:ln>
            <a:noFill/>
          </a:ln>
        </p:spPr>
      </p:pic>
      <p:sp>
        <p:nvSpPr>
          <p:cNvPr id="5" name="Text Placeholder 2">
            <a:extLst>
              <a:ext uri="{FF2B5EF4-FFF2-40B4-BE49-F238E27FC236}">
                <a16:creationId xmlns:a16="http://schemas.microsoft.com/office/drawing/2014/main" id="{AF614893-CCD5-FCD3-823D-DEB3EA88FD12}"/>
              </a:ext>
            </a:extLst>
          </p:cNvPr>
          <p:cNvSpPr txBox="1">
            <a:spLocks/>
          </p:cNvSpPr>
          <p:nvPr/>
        </p:nvSpPr>
        <p:spPr>
          <a:xfrm>
            <a:off x="1773753" y="4565677"/>
            <a:ext cx="4173142" cy="617660"/>
          </a:xfrm>
          <a:prstGeom prst="rect">
            <a:avLst/>
          </a:prstGeom>
          <a:noFill/>
          <a:ln>
            <a:noFill/>
          </a:ln>
        </p:spPr>
        <p:txBody>
          <a:bodyPr spcFirstLastPara="1" vert="horz" wrap="square" lIns="91425" tIns="45700" rIns="91425" bIns="45700" rtlCol="0" anchor="t" anchorCtr="0">
            <a:normAutofit/>
          </a:bodyPr>
          <a:lstStyle>
            <a:lvl1pPr marL="609585" lvl="0" indent="-474121" algn="l" defTabSz="914400" rtl="0" eaLnBrk="1" latinLnBrk="0" hangingPunct="1">
              <a:lnSpc>
                <a:spcPct val="90000"/>
              </a:lnSpc>
              <a:spcBef>
                <a:spcPts val="1000"/>
              </a:spcBef>
              <a:spcAft>
                <a:spcPts val="0"/>
              </a:spcAft>
              <a:buClr>
                <a:schemeClr val="dk1"/>
              </a:buClr>
              <a:buSzPts val="2000"/>
              <a:buFont typeface="Arial" panose="020B0604020202020204" pitchFamily="34" charset="0"/>
              <a:buChar char="•"/>
              <a:defRPr sz="2667" kern="1200">
                <a:solidFill>
                  <a:schemeClr val="tx1"/>
                </a:solidFill>
                <a:latin typeface="Arial"/>
                <a:ea typeface="Arial"/>
                <a:cs typeface="Arial"/>
                <a:sym typeface="Arial"/>
              </a:defRPr>
            </a:lvl1pPr>
            <a:lvl2pPr marL="1219170" lvl="1" indent="-457189"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2pPr>
            <a:lvl3pPr marL="1828754" lvl="2" indent="-431789" algn="l" defTabSz="914400" rtl="0" eaLnBrk="1" latinLnBrk="0" hangingPunct="1">
              <a:lnSpc>
                <a:spcPct val="90000"/>
              </a:lnSpc>
              <a:spcBef>
                <a:spcPts val="500"/>
              </a:spcBef>
              <a:spcAft>
                <a:spcPts val="0"/>
              </a:spcAft>
              <a:buClr>
                <a:schemeClr val="dk1"/>
              </a:buClr>
              <a:buSzPts val="1500"/>
              <a:buFont typeface="Arial" panose="020B0604020202020204" pitchFamily="34" charset="0"/>
              <a:buChar char="•"/>
              <a:defRPr sz="1800" kern="1200">
                <a:solidFill>
                  <a:schemeClr val="tx1"/>
                </a:solidFill>
                <a:latin typeface="Arial"/>
                <a:ea typeface="Arial"/>
                <a:cs typeface="Arial"/>
                <a:sym typeface="Arial"/>
              </a:defRPr>
            </a:lvl3pPr>
            <a:lvl4pPr marL="2438339" lvl="3" indent="-419090" algn="l" defTabSz="914400" rtl="0" eaLnBrk="1" latinLnBrk="0" hangingPunct="1">
              <a:lnSpc>
                <a:spcPct val="90000"/>
              </a:lnSpc>
              <a:spcBef>
                <a:spcPts val="500"/>
              </a:spcBef>
              <a:spcAft>
                <a:spcPts val="0"/>
              </a:spcAft>
              <a:buClr>
                <a:schemeClr val="dk1"/>
              </a:buClr>
              <a:buSzPts val="1350"/>
              <a:buFont typeface="Arial" panose="020B0604020202020204" pitchFamily="34" charset="0"/>
              <a:buChar char="•"/>
              <a:defRPr sz="1400" kern="1200">
                <a:solidFill>
                  <a:schemeClr val="tx1"/>
                </a:solidFill>
                <a:latin typeface="Arial"/>
                <a:ea typeface="Arial"/>
                <a:cs typeface="Arial"/>
                <a:sym typeface="Arial"/>
              </a:defRPr>
            </a:lvl4pPr>
            <a:lvl5pPr marL="3047924" lvl="4" indent="-419090" algn="l" defTabSz="914400" rtl="0" eaLnBrk="1" latinLnBrk="0" hangingPunct="1">
              <a:lnSpc>
                <a:spcPct val="90000"/>
              </a:lnSpc>
              <a:spcBef>
                <a:spcPts val="500"/>
              </a:spcBef>
              <a:spcAft>
                <a:spcPts val="0"/>
              </a:spcAft>
              <a:buClr>
                <a:schemeClr val="dk1"/>
              </a:buClr>
              <a:buSzPts val="1350"/>
              <a:buFont typeface="Arial" panose="020B0604020202020204" pitchFamily="34" charset="0"/>
              <a:buChar char="•"/>
              <a:defRPr sz="1400" kern="1200">
                <a:solidFill>
                  <a:schemeClr val="tx1"/>
                </a:solidFill>
                <a:latin typeface="Arial"/>
                <a:ea typeface="Arial"/>
                <a:cs typeface="Arial"/>
                <a:sym typeface="Arial"/>
              </a:defRPr>
            </a:lvl5pPr>
            <a:lvl6pPr marL="3657509" lvl="5" indent="-457189"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35464" indent="0">
              <a:buFont typeface="Arial" panose="020B0604020202020204" pitchFamily="34" charset="0"/>
              <a:buNone/>
            </a:pPr>
            <a:r>
              <a:rPr lang="en-US"/>
              <a:t>Infant Growth chart</a:t>
            </a:r>
          </a:p>
        </p:txBody>
      </p:sp>
      <p:sp>
        <p:nvSpPr>
          <p:cNvPr id="12" name="Google Shape;255;p31">
            <a:extLst>
              <a:ext uri="{FF2B5EF4-FFF2-40B4-BE49-F238E27FC236}">
                <a16:creationId xmlns:a16="http://schemas.microsoft.com/office/drawing/2014/main" id="{41DB2213-02B8-1EE3-C138-3BA2CE21DC22}"/>
              </a:ext>
            </a:extLst>
          </p:cNvPr>
          <p:cNvSpPr txBox="1"/>
          <p:nvPr/>
        </p:nvSpPr>
        <p:spPr>
          <a:xfrm>
            <a:off x="2073884" y="5640155"/>
            <a:ext cx="2836000" cy="379615"/>
          </a:xfrm>
          <a:prstGeom prst="rect">
            <a:avLst/>
          </a:prstGeom>
          <a:noFill/>
          <a:ln>
            <a:noFill/>
          </a:ln>
        </p:spPr>
        <p:txBody>
          <a:bodyPr spcFirstLastPara="1" wrap="square" lIns="91433" tIns="45700" rIns="91433" bIns="45700" anchor="t" anchorCtr="0">
            <a:spAutoFit/>
          </a:bodyPr>
          <a:lstStyle/>
          <a:p>
            <a:pPr algn="ctr">
              <a:spcBef>
                <a:spcPts val="0"/>
              </a:spcBef>
              <a:spcAft>
                <a:spcPts val="0"/>
              </a:spcAft>
            </a:pPr>
            <a:r>
              <a:rPr lang="en" sz="1867">
                <a:latin typeface="Arial"/>
                <a:ea typeface="Arial"/>
                <a:cs typeface="Arial"/>
                <a:sym typeface="Arial"/>
              </a:rPr>
              <a:t>Age (months)</a:t>
            </a:r>
            <a:endParaRPr sz="1467"/>
          </a:p>
        </p:txBody>
      </p:sp>
      <p:sp>
        <p:nvSpPr>
          <p:cNvPr id="13" name="Google Shape;256;p31">
            <a:extLst>
              <a:ext uri="{FF2B5EF4-FFF2-40B4-BE49-F238E27FC236}">
                <a16:creationId xmlns:a16="http://schemas.microsoft.com/office/drawing/2014/main" id="{ED9C8D3E-0AE5-221F-8FAB-3729C3C06362}"/>
              </a:ext>
            </a:extLst>
          </p:cNvPr>
          <p:cNvSpPr txBox="1"/>
          <p:nvPr/>
        </p:nvSpPr>
        <p:spPr>
          <a:xfrm rot="-5400000">
            <a:off x="-736857" y="3205496"/>
            <a:ext cx="2836000" cy="379615"/>
          </a:xfrm>
          <a:prstGeom prst="rect">
            <a:avLst/>
          </a:prstGeom>
          <a:noFill/>
          <a:ln>
            <a:noFill/>
          </a:ln>
        </p:spPr>
        <p:txBody>
          <a:bodyPr spcFirstLastPara="1" wrap="square" lIns="91433" tIns="45700" rIns="91433" bIns="45700" anchor="t" anchorCtr="0">
            <a:spAutoFit/>
          </a:bodyPr>
          <a:lstStyle/>
          <a:p>
            <a:pPr algn="ctr">
              <a:spcBef>
                <a:spcPts val="0"/>
              </a:spcBef>
              <a:spcAft>
                <a:spcPts val="0"/>
              </a:spcAft>
            </a:pPr>
            <a:r>
              <a:rPr lang="en" sz="1867">
                <a:latin typeface="Arial"/>
                <a:ea typeface="Arial"/>
                <a:cs typeface="Arial"/>
                <a:sym typeface="Arial"/>
              </a:rPr>
              <a:t>Weight (kg)</a:t>
            </a:r>
            <a:endParaRPr sz="1467"/>
          </a:p>
        </p:txBody>
      </p:sp>
      <p:sp>
        <p:nvSpPr>
          <p:cNvPr id="14" name="Freeform: Shape 13">
            <a:extLst>
              <a:ext uri="{FF2B5EF4-FFF2-40B4-BE49-F238E27FC236}">
                <a16:creationId xmlns:a16="http://schemas.microsoft.com/office/drawing/2014/main" id="{E4F53E79-EAF3-0250-E811-352CBDE0993E}"/>
              </a:ext>
            </a:extLst>
          </p:cNvPr>
          <p:cNvSpPr/>
          <p:nvPr/>
        </p:nvSpPr>
        <p:spPr>
          <a:xfrm>
            <a:off x="1470508" y="2793321"/>
            <a:ext cx="1898561" cy="1599692"/>
          </a:xfrm>
          <a:custGeom>
            <a:avLst/>
            <a:gdLst>
              <a:gd name="connsiteX0" fmla="*/ 0 w 2030680"/>
              <a:gd name="connsiteY0" fmla="*/ 1603169 h 1603169"/>
              <a:gd name="connsiteX1" fmla="*/ 154379 w 2030680"/>
              <a:gd name="connsiteY1" fmla="*/ 1460665 h 1603169"/>
              <a:gd name="connsiteX2" fmla="*/ 213755 w 2030680"/>
              <a:gd name="connsiteY2" fmla="*/ 1436915 h 1603169"/>
              <a:gd name="connsiteX3" fmla="*/ 249381 w 2030680"/>
              <a:gd name="connsiteY3" fmla="*/ 1413164 h 1603169"/>
              <a:gd name="connsiteX4" fmla="*/ 356259 w 2030680"/>
              <a:gd name="connsiteY4" fmla="*/ 1330037 h 1603169"/>
              <a:gd name="connsiteX5" fmla="*/ 403761 w 2030680"/>
              <a:gd name="connsiteY5" fmla="*/ 1270660 h 1603169"/>
              <a:gd name="connsiteX6" fmla="*/ 498763 w 2030680"/>
              <a:gd name="connsiteY6" fmla="*/ 1199408 h 1603169"/>
              <a:gd name="connsiteX7" fmla="*/ 546265 w 2030680"/>
              <a:gd name="connsiteY7" fmla="*/ 1151907 h 1603169"/>
              <a:gd name="connsiteX8" fmla="*/ 629392 w 2030680"/>
              <a:gd name="connsiteY8" fmla="*/ 1092530 h 1603169"/>
              <a:gd name="connsiteX9" fmla="*/ 771896 w 2030680"/>
              <a:gd name="connsiteY9" fmla="*/ 961902 h 1603169"/>
              <a:gd name="connsiteX10" fmla="*/ 819397 w 2030680"/>
              <a:gd name="connsiteY10" fmla="*/ 938151 h 1603169"/>
              <a:gd name="connsiteX11" fmla="*/ 890649 w 2030680"/>
              <a:gd name="connsiteY11" fmla="*/ 890650 h 1603169"/>
              <a:gd name="connsiteX12" fmla="*/ 1009402 w 2030680"/>
              <a:gd name="connsiteY12" fmla="*/ 831273 h 1603169"/>
              <a:gd name="connsiteX13" fmla="*/ 1104405 w 2030680"/>
              <a:gd name="connsiteY13" fmla="*/ 783772 h 1603169"/>
              <a:gd name="connsiteX14" fmla="*/ 1175657 w 2030680"/>
              <a:gd name="connsiteY14" fmla="*/ 736270 h 1603169"/>
              <a:gd name="connsiteX15" fmla="*/ 1235033 w 2030680"/>
              <a:gd name="connsiteY15" fmla="*/ 700644 h 1603169"/>
              <a:gd name="connsiteX16" fmla="*/ 1270659 w 2030680"/>
              <a:gd name="connsiteY16" fmla="*/ 665019 h 1603169"/>
              <a:gd name="connsiteX17" fmla="*/ 1353787 w 2030680"/>
              <a:gd name="connsiteY17" fmla="*/ 617517 h 1603169"/>
              <a:gd name="connsiteX18" fmla="*/ 1484415 w 2030680"/>
              <a:gd name="connsiteY18" fmla="*/ 510639 h 1603169"/>
              <a:gd name="connsiteX19" fmla="*/ 1531916 w 2030680"/>
              <a:gd name="connsiteY19" fmla="*/ 463138 h 1603169"/>
              <a:gd name="connsiteX20" fmla="*/ 1686296 w 2030680"/>
              <a:gd name="connsiteY20" fmla="*/ 332509 h 1603169"/>
              <a:gd name="connsiteX21" fmla="*/ 1781298 w 2030680"/>
              <a:gd name="connsiteY21" fmla="*/ 213756 h 1603169"/>
              <a:gd name="connsiteX22" fmla="*/ 1828800 w 2030680"/>
              <a:gd name="connsiteY22" fmla="*/ 154380 h 1603169"/>
              <a:gd name="connsiteX23" fmla="*/ 1900052 w 2030680"/>
              <a:gd name="connsiteY23" fmla="*/ 71252 h 1603169"/>
              <a:gd name="connsiteX24" fmla="*/ 1971303 w 2030680"/>
              <a:gd name="connsiteY24" fmla="*/ 23751 h 1603169"/>
              <a:gd name="connsiteX25" fmla="*/ 2030680 w 2030680"/>
              <a:gd name="connsiteY25" fmla="*/ 0 h 1603169"/>
              <a:gd name="connsiteX0" fmla="*/ 0 w 2030680"/>
              <a:gd name="connsiteY0" fmla="*/ 1603169 h 1603169"/>
              <a:gd name="connsiteX1" fmla="*/ 154379 w 2030680"/>
              <a:gd name="connsiteY1" fmla="*/ 1460665 h 1603169"/>
              <a:gd name="connsiteX2" fmla="*/ 213755 w 2030680"/>
              <a:gd name="connsiteY2" fmla="*/ 1436915 h 1603169"/>
              <a:gd name="connsiteX3" fmla="*/ 249381 w 2030680"/>
              <a:gd name="connsiteY3" fmla="*/ 1413164 h 1603169"/>
              <a:gd name="connsiteX4" fmla="*/ 356259 w 2030680"/>
              <a:gd name="connsiteY4" fmla="*/ 1330037 h 1603169"/>
              <a:gd name="connsiteX5" fmla="*/ 403761 w 2030680"/>
              <a:gd name="connsiteY5" fmla="*/ 1270660 h 1603169"/>
              <a:gd name="connsiteX6" fmla="*/ 546265 w 2030680"/>
              <a:gd name="connsiteY6" fmla="*/ 1151907 h 1603169"/>
              <a:gd name="connsiteX7" fmla="*/ 629392 w 2030680"/>
              <a:gd name="connsiteY7" fmla="*/ 1092530 h 1603169"/>
              <a:gd name="connsiteX8" fmla="*/ 771896 w 2030680"/>
              <a:gd name="connsiteY8" fmla="*/ 961902 h 1603169"/>
              <a:gd name="connsiteX9" fmla="*/ 819397 w 2030680"/>
              <a:gd name="connsiteY9" fmla="*/ 938151 h 1603169"/>
              <a:gd name="connsiteX10" fmla="*/ 890649 w 2030680"/>
              <a:gd name="connsiteY10" fmla="*/ 890650 h 1603169"/>
              <a:gd name="connsiteX11" fmla="*/ 1009402 w 2030680"/>
              <a:gd name="connsiteY11" fmla="*/ 831273 h 1603169"/>
              <a:gd name="connsiteX12" fmla="*/ 1104405 w 2030680"/>
              <a:gd name="connsiteY12" fmla="*/ 783772 h 1603169"/>
              <a:gd name="connsiteX13" fmla="*/ 1175657 w 2030680"/>
              <a:gd name="connsiteY13" fmla="*/ 736270 h 1603169"/>
              <a:gd name="connsiteX14" fmla="*/ 1235033 w 2030680"/>
              <a:gd name="connsiteY14" fmla="*/ 700644 h 1603169"/>
              <a:gd name="connsiteX15" fmla="*/ 1270659 w 2030680"/>
              <a:gd name="connsiteY15" fmla="*/ 665019 h 1603169"/>
              <a:gd name="connsiteX16" fmla="*/ 1353787 w 2030680"/>
              <a:gd name="connsiteY16" fmla="*/ 617517 h 1603169"/>
              <a:gd name="connsiteX17" fmla="*/ 1484415 w 2030680"/>
              <a:gd name="connsiteY17" fmla="*/ 510639 h 1603169"/>
              <a:gd name="connsiteX18" fmla="*/ 1531916 w 2030680"/>
              <a:gd name="connsiteY18" fmla="*/ 463138 h 1603169"/>
              <a:gd name="connsiteX19" fmla="*/ 1686296 w 2030680"/>
              <a:gd name="connsiteY19" fmla="*/ 332509 h 1603169"/>
              <a:gd name="connsiteX20" fmla="*/ 1781298 w 2030680"/>
              <a:gd name="connsiteY20" fmla="*/ 213756 h 1603169"/>
              <a:gd name="connsiteX21" fmla="*/ 1828800 w 2030680"/>
              <a:gd name="connsiteY21" fmla="*/ 154380 h 1603169"/>
              <a:gd name="connsiteX22" fmla="*/ 1900052 w 2030680"/>
              <a:gd name="connsiteY22" fmla="*/ 71252 h 1603169"/>
              <a:gd name="connsiteX23" fmla="*/ 1971303 w 2030680"/>
              <a:gd name="connsiteY23" fmla="*/ 23751 h 1603169"/>
              <a:gd name="connsiteX24" fmla="*/ 2030680 w 2030680"/>
              <a:gd name="connsiteY24" fmla="*/ 0 h 1603169"/>
              <a:gd name="connsiteX0" fmla="*/ 0 w 2030680"/>
              <a:gd name="connsiteY0" fmla="*/ 1603169 h 1603169"/>
              <a:gd name="connsiteX1" fmla="*/ 154379 w 2030680"/>
              <a:gd name="connsiteY1" fmla="*/ 1460665 h 1603169"/>
              <a:gd name="connsiteX2" fmla="*/ 213755 w 2030680"/>
              <a:gd name="connsiteY2" fmla="*/ 1436915 h 1603169"/>
              <a:gd name="connsiteX3" fmla="*/ 249381 w 2030680"/>
              <a:gd name="connsiteY3" fmla="*/ 1413164 h 1603169"/>
              <a:gd name="connsiteX4" fmla="*/ 356259 w 2030680"/>
              <a:gd name="connsiteY4" fmla="*/ 1330037 h 1603169"/>
              <a:gd name="connsiteX5" fmla="*/ 546265 w 2030680"/>
              <a:gd name="connsiteY5" fmla="*/ 1151907 h 1603169"/>
              <a:gd name="connsiteX6" fmla="*/ 629392 w 2030680"/>
              <a:gd name="connsiteY6" fmla="*/ 1092530 h 1603169"/>
              <a:gd name="connsiteX7" fmla="*/ 771896 w 2030680"/>
              <a:gd name="connsiteY7" fmla="*/ 961902 h 1603169"/>
              <a:gd name="connsiteX8" fmla="*/ 819397 w 2030680"/>
              <a:gd name="connsiteY8" fmla="*/ 938151 h 1603169"/>
              <a:gd name="connsiteX9" fmla="*/ 890649 w 2030680"/>
              <a:gd name="connsiteY9" fmla="*/ 890650 h 1603169"/>
              <a:gd name="connsiteX10" fmla="*/ 1009402 w 2030680"/>
              <a:gd name="connsiteY10" fmla="*/ 831273 h 1603169"/>
              <a:gd name="connsiteX11" fmla="*/ 1104405 w 2030680"/>
              <a:gd name="connsiteY11" fmla="*/ 783772 h 1603169"/>
              <a:gd name="connsiteX12" fmla="*/ 1175657 w 2030680"/>
              <a:gd name="connsiteY12" fmla="*/ 736270 h 1603169"/>
              <a:gd name="connsiteX13" fmla="*/ 1235033 w 2030680"/>
              <a:gd name="connsiteY13" fmla="*/ 700644 h 1603169"/>
              <a:gd name="connsiteX14" fmla="*/ 1270659 w 2030680"/>
              <a:gd name="connsiteY14" fmla="*/ 665019 h 1603169"/>
              <a:gd name="connsiteX15" fmla="*/ 1353787 w 2030680"/>
              <a:gd name="connsiteY15" fmla="*/ 617517 h 1603169"/>
              <a:gd name="connsiteX16" fmla="*/ 1484415 w 2030680"/>
              <a:gd name="connsiteY16" fmla="*/ 510639 h 1603169"/>
              <a:gd name="connsiteX17" fmla="*/ 1531916 w 2030680"/>
              <a:gd name="connsiteY17" fmla="*/ 463138 h 1603169"/>
              <a:gd name="connsiteX18" fmla="*/ 1686296 w 2030680"/>
              <a:gd name="connsiteY18" fmla="*/ 332509 h 1603169"/>
              <a:gd name="connsiteX19" fmla="*/ 1781298 w 2030680"/>
              <a:gd name="connsiteY19" fmla="*/ 213756 h 1603169"/>
              <a:gd name="connsiteX20" fmla="*/ 1828800 w 2030680"/>
              <a:gd name="connsiteY20" fmla="*/ 154380 h 1603169"/>
              <a:gd name="connsiteX21" fmla="*/ 1900052 w 2030680"/>
              <a:gd name="connsiteY21" fmla="*/ 71252 h 1603169"/>
              <a:gd name="connsiteX22" fmla="*/ 1971303 w 2030680"/>
              <a:gd name="connsiteY22" fmla="*/ 23751 h 1603169"/>
              <a:gd name="connsiteX23" fmla="*/ 2030680 w 2030680"/>
              <a:gd name="connsiteY23" fmla="*/ 0 h 1603169"/>
              <a:gd name="connsiteX0" fmla="*/ 0 w 2030680"/>
              <a:gd name="connsiteY0" fmla="*/ 1603169 h 1603169"/>
              <a:gd name="connsiteX1" fmla="*/ 154379 w 2030680"/>
              <a:gd name="connsiteY1" fmla="*/ 1460665 h 1603169"/>
              <a:gd name="connsiteX2" fmla="*/ 213755 w 2030680"/>
              <a:gd name="connsiteY2" fmla="*/ 1436915 h 1603169"/>
              <a:gd name="connsiteX3" fmla="*/ 249381 w 2030680"/>
              <a:gd name="connsiteY3" fmla="*/ 1413164 h 1603169"/>
              <a:gd name="connsiteX4" fmla="*/ 342352 w 2030680"/>
              <a:gd name="connsiteY4" fmla="*/ 1239640 h 1603169"/>
              <a:gd name="connsiteX5" fmla="*/ 546265 w 2030680"/>
              <a:gd name="connsiteY5" fmla="*/ 1151907 h 1603169"/>
              <a:gd name="connsiteX6" fmla="*/ 629392 w 2030680"/>
              <a:gd name="connsiteY6" fmla="*/ 1092530 h 1603169"/>
              <a:gd name="connsiteX7" fmla="*/ 771896 w 2030680"/>
              <a:gd name="connsiteY7" fmla="*/ 961902 h 1603169"/>
              <a:gd name="connsiteX8" fmla="*/ 819397 w 2030680"/>
              <a:gd name="connsiteY8" fmla="*/ 938151 h 1603169"/>
              <a:gd name="connsiteX9" fmla="*/ 890649 w 2030680"/>
              <a:gd name="connsiteY9" fmla="*/ 890650 h 1603169"/>
              <a:gd name="connsiteX10" fmla="*/ 1009402 w 2030680"/>
              <a:gd name="connsiteY10" fmla="*/ 831273 h 1603169"/>
              <a:gd name="connsiteX11" fmla="*/ 1104405 w 2030680"/>
              <a:gd name="connsiteY11" fmla="*/ 783772 h 1603169"/>
              <a:gd name="connsiteX12" fmla="*/ 1175657 w 2030680"/>
              <a:gd name="connsiteY12" fmla="*/ 736270 h 1603169"/>
              <a:gd name="connsiteX13" fmla="*/ 1235033 w 2030680"/>
              <a:gd name="connsiteY13" fmla="*/ 700644 h 1603169"/>
              <a:gd name="connsiteX14" fmla="*/ 1270659 w 2030680"/>
              <a:gd name="connsiteY14" fmla="*/ 665019 h 1603169"/>
              <a:gd name="connsiteX15" fmla="*/ 1353787 w 2030680"/>
              <a:gd name="connsiteY15" fmla="*/ 617517 h 1603169"/>
              <a:gd name="connsiteX16" fmla="*/ 1484415 w 2030680"/>
              <a:gd name="connsiteY16" fmla="*/ 510639 h 1603169"/>
              <a:gd name="connsiteX17" fmla="*/ 1531916 w 2030680"/>
              <a:gd name="connsiteY17" fmla="*/ 463138 h 1603169"/>
              <a:gd name="connsiteX18" fmla="*/ 1686296 w 2030680"/>
              <a:gd name="connsiteY18" fmla="*/ 332509 h 1603169"/>
              <a:gd name="connsiteX19" fmla="*/ 1781298 w 2030680"/>
              <a:gd name="connsiteY19" fmla="*/ 213756 h 1603169"/>
              <a:gd name="connsiteX20" fmla="*/ 1828800 w 2030680"/>
              <a:gd name="connsiteY20" fmla="*/ 154380 h 1603169"/>
              <a:gd name="connsiteX21" fmla="*/ 1900052 w 2030680"/>
              <a:gd name="connsiteY21" fmla="*/ 71252 h 1603169"/>
              <a:gd name="connsiteX22" fmla="*/ 1971303 w 2030680"/>
              <a:gd name="connsiteY22" fmla="*/ 23751 h 1603169"/>
              <a:gd name="connsiteX23" fmla="*/ 2030680 w 2030680"/>
              <a:gd name="connsiteY23" fmla="*/ 0 h 1603169"/>
              <a:gd name="connsiteX0" fmla="*/ 0 w 2030680"/>
              <a:gd name="connsiteY0" fmla="*/ 1603169 h 1603169"/>
              <a:gd name="connsiteX1" fmla="*/ 154379 w 2030680"/>
              <a:gd name="connsiteY1" fmla="*/ 1460665 h 1603169"/>
              <a:gd name="connsiteX2" fmla="*/ 213755 w 2030680"/>
              <a:gd name="connsiteY2" fmla="*/ 1436915 h 1603169"/>
              <a:gd name="connsiteX3" fmla="*/ 342352 w 2030680"/>
              <a:gd name="connsiteY3" fmla="*/ 1239640 h 1603169"/>
              <a:gd name="connsiteX4" fmla="*/ 546265 w 2030680"/>
              <a:gd name="connsiteY4" fmla="*/ 1151907 h 1603169"/>
              <a:gd name="connsiteX5" fmla="*/ 629392 w 2030680"/>
              <a:gd name="connsiteY5" fmla="*/ 1092530 h 1603169"/>
              <a:gd name="connsiteX6" fmla="*/ 771896 w 2030680"/>
              <a:gd name="connsiteY6" fmla="*/ 961902 h 1603169"/>
              <a:gd name="connsiteX7" fmla="*/ 819397 w 2030680"/>
              <a:gd name="connsiteY7" fmla="*/ 938151 h 1603169"/>
              <a:gd name="connsiteX8" fmla="*/ 890649 w 2030680"/>
              <a:gd name="connsiteY8" fmla="*/ 890650 h 1603169"/>
              <a:gd name="connsiteX9" fmla="*/ 1009402 w 2030680"/>
              <a:gd name="connsiteY9" fmla="*/ 831273 h 1603169"/>
              <a:gd name="connsiteX10" fmla="*/ 1104405 w 2030680"/>
              <a:gd name="connsiteY10" fmla="*/ 783772 h 1603169"/>
              <a:gd name="connsiteX11" fmla="*/ 1175657 w 2030680"/>
              <a:gd name="connsiteY11" fmla="*/ 736270 h 1603169"/>
              <a:gd name="connsiteX12" fmla="*/ 1235033 w 2030680"/>
              <a:gd name="connsiteY12" fmla="*/ 700644 h 1603169"/>
              <a:gd name="connsiteX13" fmla="*/ 1270659 w 2030680"/>
              <a:gd name="connsiteY13" fmla="*/ 665019 h 1603169"/>
              <a:gd name="connsiteX14" fmla="*/ 1353787 w 2030680"/>
              <a:gd name="connsiteY14" fmla="*/ 617517 h 1603169"/>
              <a:gd name="connsiteX15" fmla="*/ 1484415 w 2030680"/>
              <a:gd name="connsiteY15" fmla="*/ 510639 h 1603169"/>
              <a:gd name="connsiteX16" fmla="*/ 1531916 w 2030680"/>
              <a:gd name="connsiteY16" fmla="*/ 463138 h 1603169"/>
              <a:gd name="connsiteX17" fmla="*/ 1686296 w 2030680"/>
              <a:gd name="connsiteY17" fmla="*/ 332509 h 1603169"/>
              <a:gd name="connsiteX18" fmla="*/ 1781298 w 2030680"/>
              <a:gd name="connsiteY18" fmla="*/ 213756 h 1603169"/>
              <a:gd name="connsiteX19" fmla="*/ 1828800 w 2030680"/>
              <a:gd name="connsiteY19" fmla="*/ 154380 h 1603169"/>
              <a:gd name="connsiteX20" fmla="*/ 1900052 w 2030680"/>
              <a:gd name="connsiteY20" fmla="*/ 71252 h 1603169"/>
              <a:gd name="connsiteX21" fmla="*/ 1971303 w 2030680"/>
              <a:gd name="connsiteY21" fmla="*/ 23751 h 1603169"/>
              <a:gd name="connsiteX22" fmla="*/ 2030680 w 2030680"/>
              <a:gd name="connsiteY22" fmla="*/ 0 h 1603169"/>
              <a:gd name="connsiteX0" fmla="*/ 0 w 2030680"/>
              <a:gd name="connsiteY0" fmla="*/ 1603169 h 1603169"/>
              <a:gd name="connsiteX1" fmla="*/ 154379 w 2030680"/>
              <a:gd name="connsiteY1" fmla="*/ 1460665 h 1603169"/>
              <a:gd name="connsiteX2" fmla="*/ 342352 w 2030680"/>
              <a:gd name="connsiteY2" fmla="*/ 1239640 h 1603169"/>
              <a:gd name="connsiteX3" fmla="*/ 546265 w 2030680"/>
              <a:gd name="connsiteY3" fmla="*/ 1151907 h 1603169"/>
              <a:gd name="connsiteX4" fmla="*/ 629392 w 2030680"/>
              <a:gd name="connsiteY4" fmla="*/ 1092530 h 1603169"/>
              <a:gd name="connsiteX5" fmla="*/ 771896 w 2030680"/>
              <a:gd name="connsiteY5" fmla="*/ 961902 h 1603169"/>
              <a:gd name="connsiteX6" fmla="*/ 819397 w 2030680"/>
              <a:gd name="connsiteY6" fmla="*/ 938151 h 1603169"/>
              <a:gd name="connsiteX7" fmla="*/ 890649 w 2030680"/>
              <a:gd name="connsiteY7" fmla="*/ 890650 h 1603169"/>
              <a:gd name="connsiteX8" fmla="*/ 1009402 w 2030680"/>
              <a:gd name="connsiteY8" fmla="*/ 831273 h 1603169"/>
              <a:gd name="connsiteX9" fmla="*/ 1104405 w 2030680"/>
              <a:gd name="connsiteY9" fmla="*/ 783772 h 1603169"/>
              <a:gd name="connsiteX10" fmla="*/ 1175657 w 2030680"/>
              <a:gd name="connsiteY10" fmla="*/ 736270 h 1603169"/>
              <a:gd name="connsiteX11" fmla="*/ 1235033 w 2030680"/>
              <a:gd name="connsiteY11" fmla="*/ 700644 h 1603169"/>
              <a:gd name="connsiteX12" fmla="*/ 1270659 w 2030680"/>
              <a:gd name="connsiteY12" fmla="*/ 665019 h 1603169"/>
              <a:gd name="connsiteX13" fmla="*/ 1353787 w 2030680"/>
              <a:gd name="connsiteY13" fmla="*/ 617517 h 1603169"/>
              <a:gd name="connsiteX14" fmla="*/ 1484415 w 2030680"/>
              <a:gd name="connsiteY14" fmla="*/ 510639 h 1603169"/>
              <a:gd name="connsiteX15" fmla="*/ 1531916 w 2030680"/>
              <a:gd name="connsiteY15" fmla="*/ 463138 h 1603169"/>
              <a:gd name="connsiteX16" fmla="*/ 1686296 w 2030680"/>
              <a:gd name="connsiteY16" fmla="*/ 332509 h 1603169"/>
              <a:gd name="connsiteX17" fmla="*/ 1781298 w 2030680"/>
              <a:gd name="connsiteY17" fmla="*/ 213756 h 1603169"/>
              <a:gd name="connsiteX18" fmla="*/ 1828800 w 2030680"/>
              <a:gd name="connsiteY18" fmla="*/ 154380 h 1603169"/>
              <a:gd name="connsiteX19" fmla="*/ 1900052 w 2030680"/>
              <a:gd name="connsiteY19" fmla="*/ 71252 h 1603169"/>
              <a:gd name="connsiteX20" fmla="*/ 1971303 w 2030680"/>
              <a:gd name="connsiteY20" fmla="*/ 23751 h 1603169"/>
              <a:gd name="connsiteX21" fmla="*/ 2030680 w 2030680"/>
              <a:gd name="connsiteY21" fmla="*/ 0 h 1603169"/>
              <a:gd name="connsiteX0" fmla="*/ 0 w 2044587"/>
              <a:gd name="connsiteY0" fmla="*/ 1637937 h 1637937"/>
              <a:gd name="connsiteX1" fmla="*/ 168286 w 2044587"/>
              <a:gd name="connsiteY1" fmla="*/ 1460665 h 1637937"/>
              <a:gd name="connsiteX2" fmla="*/ 356259 w 2044587"/>
              <a:gd name="connsiteY2" fmla="*/ 1239640 h 1637937"/>
              <a:gd name="connsiteX3" fmla="*/ 560172 w 2044587"/>
              <a:gd name="connsiteY3" fmla="*/ 1151907 h 1637937"/>
              <a:gd name="connsiteX4" fmla="*/ 643299 w 2044587"/>
              <a:gd name="connsiteY4" fmla="*/ 1092530 h 1637937"/>
              <a:gd name="connsiteX5" fmla="*/ 785803 w 2044587"/>
              <a:gd name="connsiteY5" fmla="*/ 961902 h 1637937"/>
              <a:gd name="connsiteX6" fmla="*/ 833304 w 2044587"/>
              <a:gd name="connsiteY6" fmla="*/ 938151 h 1637937"/>
              <a:gd name="connsiteX7" fmla="*/ 904556 w 2044587"/>
              <a:gd name="connsiteY7" fmla="*/ 890650 h 1637937"/>
              <a:gd name="connsiteX8" fmla="*/ 1023309 w 2044587"/>
              <a:gd name="connsiteY8" fmla="*/ 831273 h 1637937"/>
              <a:gd name="connsiteX9" fmla="*/ 1118312 w 2044587"/>
              <a:gd name="connsiteY9" fmla="*/ 783772 h 1637937"/>
              <a:gd name="connsiteX10" fmla="*/ 1189564 w 2044587"/>
              <a:gd name="connsiteY10" fmla="*/ 736270 h 1637937"/>
              <a:gd name="connsiteX11" fmla="*/ 1248940 w 2044587"/>
              <a:gd name="connsiteY11" fmla="*/ 700644 h 1637937"/>
              <a:gd name="connsiteX12" fmla="*/ 1284566 w 2044587"/>
              <a:gd name="connsiteY12" fmla="*/ 665019 h 1637937"/>
              <a:gd name="connsiteX13" fmla="*/ 1367694 w 2044587"/>
              <a:gd name="connsiteY13" fmla="*/ 617517 h 1637937"/>
              <a:gd name="connsiteX14" fmla="*/ 1498322 w 2044587"/>
              <a:gd name="connsiteY14" fmla="*/ 510639 h 1637937"/>
              <a:gd name="connsiteX15" fmla="*/ 1545823 w 2044587"/>
              <a:gd name="connsiteY15" fmla="*/ 463138 h 1637937"/>
              <a:gd name="connsiteX16" fmla="*/ 1700203 w 2044587"/>
              <a:gd name="connsiteY16" fmla="*/ 332509 h 1637937"/>
              <a:gd name="connsiteX17" fmla="*/ 1795205 w 2044587"/>
              <a:gd name="connsiteY17" fmla="*/ 213756 h 1637937"/>
              <a:gd name="connsiteX18" fmla="*/ 1842707 w 2044587"/>
              <a:gd name="connsiteY18" fmla="*/ 154380 h 1637937"/>
              <a:gd name="connsiteX19" fmla="*/ 1913959 w 2044587"/>
              <a:gd name="connsiteY19" fmla="*/ 71252 h 1637937"/>
              <a:gd name="connsiteX20" fmla="*/ 1985210 w 2044587"/>
              <a:gd name="connsiteY20" fmla="*/ 23751 h 1637937"/>
              <a:gd name="connsiteX21" fmla="*/ 2044587 w 2044587"/>
              <a:gd name="connsiteY21" fmla="*/ 0 h 1637937"/>
              <a:gd name="connsiteX0" fmla="*/ 0 w 2044587"/>
              <a:gd name="connsiteY0" fmla="*/ 1637937 h 1637937"/>
              <a:gd name="connsiteX1" fmla="*/ 251730 w 2044587"/>
              <a:gd name="connsiteY1" fmla="*/ 1366791 h 1637937"/>
              <a:gd name="connsiteX2" fmla="*/ 356259 w 2044587"/>
              <a:gd name="connsiteY2" fmla="*/ 1239640 h 1637937"/>
              <a:gd name="connsiteX3" fmla="*/ 560172 w 2044587"/>
              <a:gd name="connsiteY3" fmla="*/ 1151907 h 1637937"/>
              <a:gd name="connsiteX4" fmla="*/ 643299 w 2044587"/>
              <a:gd name="connsiteY4" fmla="*/ 1092530 h 1637937"/>
              <a:gd name="connsiteX5" fmla="*/ 785803 w 2044587"/>
              <a:gd name="connsiteY5" fmla="*/ 961902 h 1637937"/>
              <a:gd name="connsiteX6" fmla="*/ 833304 w 2044587"/>
              <a:gd name="connsiteY6" fmla="*/ 938151 h 1637937"/>
              <a:gd name="connsiteX7" fmla="*/ 904556 w 2044587"/>
              <a:gd name="connsiteY7" fmla="*/ 890650 h 1637937"/>
              <a:gd name="connsiteX8" fmla="*/ 1023309 w 2044587"/>
              <a:gd name="connsiteY8" fmla="*/ 831273 h 1637937"/>
              <a:gd name="connsiteX9" fmla="*/ 1118312 w 2044587"/>
              <a:gd name="connsiteY9" fmla="*/ 783772 h 1637937"/>
              <a:gd name="connsiteX10" fmla="*/ 1189564 w 2044587"/>
              <a:gd name="connsiteY10" fmla="*/ 736270 h 1637937"/>
              <a:gd name="connsiteX11" fmla="*/ 1248940 w 2044587"/>
              <a:gd name="connsiteY11" fmla="*/ 700644 h 1637937"/>
              <a:gd name="connsiteX12" fmla="*/ 1284566 w 2044587"/>
              <a:gd name="connsiteY12" fmla="*/ 665019 h 1637937"/>
              <a:gd name="connsiteX13" fmla="*/ 1367694 w 2044587"/>
              <a:gd name="connsiteY13" fmla="*/ 617517 h 1637937"/>
              <a:gd name="connsiteX14" fmla="*/ 1498322 w 2044587"/>
              <a:gd name="connsiteY14" fmla="*/ 510639 h 1637937"/>
              <a:gd name="connsiteX15" fmla="*/ 1545823 w 2044587"/>
              <a:gd name="connsiteY15" fmla="*/ 463138 h 1637937"/>
              <a:gd name="connsiteX16" fmla="*/ 1700203 w 2044587"/>
              <a:gd name="connsiteY16" fmla="*/ 332509 h 1637937"/>
              <a:gd name="connsiteX17" fmla="*/ 1795205 w 2044587"/>
              <a:gd name="connsiteY17" fmla="*/ 213756 h 1637937"/>
              <a:gd name="connsiteX18" fmla="*/ 1842707 w 2044587"/>
              <a:gd name="connsiteY18" fmla="*/ 154380 h 1637937"/>
              <a:gd name="connsiteX19" fmla="*/ 1913959 w 2044587"/>
              <a:gd name="connsiteY19" fmla="*/ 71252 h 1637937"/>
              <a:gd name="connsiteX20" fmla="*/ 1985210 w 2044587"/>
              <a:gd name="connsiteY20" fmla="*/ 23751 h 1637937"/>
              <a:gd name="connsiteX21" fmla="*/ 2044587 w 2044587"/>
              <a:gd name="connsiteY21" fmla="*/ 0 h 1637937"/>
              <a:gd name="connsiteX0" fmla="*/ 0 w 2044587"/>
              <a:gd name="connsiteY0" fmla="*/ 1637937 h 1637937"/>
              <a:gd name="connsiteX1" fmla="*/ 251730 w 2044587"/>
              <a:gd name="connsiteY1" fmla="*/ 1366791 h 1637937"/>
              <a:gd name="connsiteX2" fmla="*/ 731754 w 2044587"/>
              <a:gd name="connsiteY2" fmla="*/ 989310 h 1637937"/>
              <a:gd name="connsiteX3" fmla="*/ 560172 w 2044587"/>
              <a:gd name="connsiteY3" fmla="*/ 1151907 h 1637937"/>
              <a:gd name="connsiteX4" fmla="*/ 643299 w 2044587"/>
              <a:gd name="connsiteY4" fmla="*/ 1092530 h 1637937"/>
              <a:gd name="connsiteX5" fmla="*/ 785803 w 2044587"/>
              <a:gd name="connsiteY5" fmla="*/ 961902 h 1637937"/>
              <a:gd name="connsiteX6" fmla="*/ 833304 w 2044587"/>
              <a:gd name="connsiteY6" fmla="*/ 938151 h 1637937"/>
              <a:gd name="connsiteX7" fmla="*/ 904556 w 2044587"/>
              <a:gd name="connsiteY7" fmla="*/ 890650 h 1637937"/>
              <a:gd name="connsiteX8" fmla="*/ 1023309 w 2044587"/>
              <a:gd name="connsiteY8" fmla="*/ 831273 h 1637937"/>
              <a:gd name="connsiteX9" fmla="*/ 1118312 w 2044587"/>
              <a:gd name="connsiteY9" fmla="*/ 783772 h 1637937"/>
              <a:gd name="connsiteX10" fmla="*/ 1189564 w 2044587"/>
              <a:gd name="connsiteY10" fmla="*/ 736270 h 1637937"/>
              <a:gd name="connsiteX11" fmla="*/ 1248940 w 2044587"/>
              <a:gd name="connsiteY11" fmla="*/ 700644 h 1637937"/>
              <a:gd name="connsiteX12" fmla="*/ 1284566 w 2044587"/>
              <a:gd name="connsiteY12" fmla="*/ 665019 h 1637937"/>
              <a:gd name="connsiteX13" fmla="*/ 1367694 w 2044587"/>
              <a:gd name="connsiteY13" fmla="*/ 617517 h 1637937"/>
              <a:gd name="connsiteX14" fmla="*/ 1498322 w 2044587"/>
              <a:gd name="connsiteY14" fmla="*/ 510639 h 1637937"/>
              <a:gd name="connsiteX15" fmla="*/ 1545823 w 2044587"/>
              <a:gd name="connsiteY15" fmla="*/ 463138 h 1637937"/>
              <a:gd name="connsiteX16" fmla="*/ 1700203 w 2044587"/>
              <a:gd name="connsiteY16" fmla="*/ 332509 h 1637937"/>
              <a:gd name="connsiteX17" fmla="*/ 1795205 w 2044587"/>
              <a:gd name="connsiteY17" fmla="*/ 213756 h 1637937"/>
              <a:gd name="connsiteX18" fmla="*/ 1842707 w 2044587"/>
              <a:gd name="connsiteY18" fmla="*/ 154380 h 1637937"/>
              <a:gd name="connsiteX19" fmla="*/ 1913959 w 2044587"/>
              <a:gd name="connsiteY19" fmla="*/ 71252 h 1637937"/>
              <a:gd name="connsiteX20" fmla="*/ 1985210 w 2044587"/>
              <a:gd name="connsiteY20" fmla="*/ 23751 h 1637937"/>
              <a:gd name="connsiteX21" fmla="*/ 2044587 w 2044587"/>
              <a:gd name="connsiteY21" fmla="*/ 0 h 1637937"/>
              <a:gd name="connsiteX0" fmla="*/ 0 w 2044587"/>
              <a:gd name="connsiteY0" fmla="*/ 1637937 h 1637937"/>
              <a:gd name="connsiteX1" fmla="*/ 251730 w 2044587"/>
              <a:gd name="connsiteY1" fmla="*/ 1366791 h 1637937"/>
              <a:gd name="connsiteX2" fmla="*/ 731754 w 2044587"/>
              <a:gd name="connsiteY2" fmla="*/ 989310 h 1637937"/>
              <a:gd name="connsiteX3" fmla="*/ 643299 w 2044587"/>
              <a:gd name="connsiteY3" fmla="*/ 1092530 h 1637937"/>
              <a:gd name="connsiteX4" fmla="*/ 785803 w 2044587"/>
              <a:gd name="connsiteY4" fmla="*/ 961902 h 1637937"/>
              <a:gd name="connsiteX5" fmla="*/ 833304 w 2044587"/>
              <a:gd name="connsiteY5" fmla="*/ 938151 h 1637937"/>
              <a:gd name="connsiteX6" fmla="*/ 904556 w 2044587"/>
              <a:gd name="connsiteY6" fmla="*/ 890650 h 1637937"/>
              <a:gd name="connsiteX7" fmla="*/ 1023309 w 2044587"/>
              <a:gd name="connsiteY7" fmla="*/ 831273 h 1637937"/>
              <a:gd name="connsiteX8" fmla="*/ 1118312 w 2044587"/>
              <a:gd name="connsiteY8" fmla="*/ 783772 h 1637937"/>
              <a:gd name="connsiteX9" fmla="*/ 1189564 w 2044587"/>
              <a:gd name="connsiteY9" fmla="*/ 736270 h 1637937"/>
              <a:gd name="connsiteX10" fmla="*/ 1248940 w 2044587"/>
              <a:gd name="connsiteY10" fmla="*/ 700644 h 1637937"/>
              <a:gd name="connsiteX11" fmla="*/ 1284566 w 2044587"/>
              <a:gd name="connsiteY11" fmla="*/ 665019 h 1637937"/>
              <a:gd name="connsiteX12" fmla="*/ 1367694 w 2044587"/>
              <a:gd name="connsiteY12" fmla="*/ 617517 h 1637937"/>
              <a:gd name="connsiteX13" fmla="*/ 1498322 w 2044587"/>
              <a:gd name="connsiteY13" fmla="*/ 510639 h 1637937"/>
              <a:gd name="connsiteX14" fmla="*/ 1545823 w 2044587"/>
              <a:gd name="connsiteY14" fmla="*/ 463138 h 1637937"/>
              <a:gd name="connsiteX15" fmla="*/ 1700203 w 2044587"/>
              <a:gd name="connsiteY15" fmla="*/ 332509 h 1637937"/>
              <a:gd name="connsiteX16" fmla="*/ 1795205 w 2044587"/>
              <a:gd name="connsiteY16" fmla="*/ 213756 h 1637937"/>
              <a:gd name="connsiteX17" fmla="*/ 1842707 w 2044587"/>
              <a:gd name="connsiteY17" fmla="*/ 154380 h 1637937"/>
              <a:gd name="connsiteX18" fmla="*/ 1913959 w 2044587"/>
              <a:gd name="connsiteY18" fmla="*/ 71252 h 1637937"/>
              <a:gd name="connsiteX19" fmla="*/ 1985210 w 2044587"/>
              <a:gd name="connsiteY19" fmla="*/ 23751 h 1637937"/>
              <a:gd name="connsiteX20" fmla="*/ 2044587 w 2044587"/>
              <a:gd name="connsiteY20" fmla="*/ 0 h 1637937"/>
              <a:gd name="connsiteX0" fmla="*/ 0 w 2044587"/>
              <a:gd name="connsiteY0" fmla="*/ 1637937 h 1637937"/>
              <a:gd name="connsiteX1" fmla="*/ 251730 w 2044587"/>
              <a:gd name="connsiteY1" fmla="*/ 1366791 h 1637937"/>
              <a:gd name="connsiteX2" fmla="*/ 731754 w 2044587"/>
              <a:gd name="connsiteY2" fmla="*/ 989310 h 1637937"/>
              <a:gd name="connsiteX3" fmla="*/ 785803 w 2044587"/>
              <a:gd name="connsiteY3" fmla="*/ 961902 h 1637937"/>
              <a:gd name="connsiteX4" fmla="*/ 833304 w 2044587"/>
              <a:gd name="connsiteY4" fmla="*/ 938151 h 1637937"/>
              <a:gd name="connsiteX5" fmla="*/ 904556 w 2044587"/>
              <a:gd name="connsiteY5" fmla="*/ 890650 h 1637937"/>
              <a:gd name="connsiteX6" fmla="*/ 1023309 w 2044587"/>
              <a:gd name="connsiteY6" fmla="*/ 831273 h 1637937"/>
              <a:gd name="connsiteX7" fmla="*/ 1118312 w 2044587"/>
              <a:gd name="connsiteY7" fmla="*/ 783772 h 1637937"/>
              <a:gd name="connsiteX8" fmla="*/ 1189564 w 2044587"/>
              <a:gd name="connsiteY8" fmla="*/ 736270 h 1637937"/>
              <a:gd name="connsiteX9" fmla="*/ 1248940 w 2044587"/>
              <a:gd name="connsiteY9" fmla="*/ 700644 h 1637937"/>
              <a:gd name="connsiteX10" fmla="*/ 1284566 w 2044587"/>
              <a:gd name="connsiteY10" fmla="*/ 665019 h 1637937"/>
              <a:gd name="connsiteX11" fmla="*/ 1367694 w 2044587"/>
              <a:gd name="connsiteY11" fmla="*/ 617517 h 1637937"/>
              <a:gd name="connsiteX12" fmla="*/ 1498322 w 2044587"/>
              <a:gd name="connsiteY12" fmla="*/ 510639 h 1637937"/>
              <a:gd name="connsiteX13" fmla="*/ 1545823 w 2044587"/>
              <a:gd name="connsiteY13" fmla="*/ 463138 h 1637937"/>
              <a:gd name="connsiteX14" fmla="*/ 1700203 w 2044587"/>
              <a:gd name="connsiteY14" fmla="*/ 332509 h 1637937"/>
              <a:gd name="connsiteX15" fmla="*/ 1795205 w 2044587"/>
              <a:gd name="connsiteY15" fmla="*/ 213756 h 1637937"/>
              <a:gd name="connsiteX16" fmla="*/ 1842707 w 2044587"/>
              <a:gd name="connsiteY16" fmla="*/ 154380 h 1637937"/>
              <a:gd name="connsiteX17" fmla="*/ 1913959 w 2044587"/>
              <a:gd name="connsiteY17" fmla="*/ 71252 h 1637937"/>
              <a:gd name="connsiteX18" fmla="*/ 1985210 w 2044587"/>
              <a:gd name="connsiteY18" fmla="*/ 23751 h 1637937"/>
              <a:gd name="connsiteX19" fmla="*/ 2044587 w 2044587"/>
              <a:gd name="connsiteY19" fmla="*/ 0 h 1637937"/>
              <a:gd name="connsiteX0" fmla="*/ 0 w 2044587"/>
              <a:gd name="connsiteY0" fmla="*/ 1637937 h 1637937"/>
              <a:gd name="connsiteX1" fmla="*/ 251730 w 2044587"/>
              <a:gd name="connsiteY1" fmla="*/ 1366791 h 1637937"/>
              <a:gd name="connsiteX2" fmla="*/ 731754 w 2044587"/>
              <a:gd name="connsiteY2" fmla="*/ 989310 h 1637937"/>
              <a:gd name="connsiteX3" fmla="*/ 833304 w 2044587"/>
              <a:gd name="connsiteY3" fmla="*/ 938151 h 1637937"/>
              <a:gd name="connsiteX4" fmla="*/ 904556 w 2044587"/>
              <a:gd name="connsiteY4" fmla="*/ 890650 h 1637937"/>
              <a:gd name="connsiteX5" fmla="*/ 1023309 w 2044587"/>
              <a:gd name="connsiteY5" fmla="*/ 831273 h 1637937"/>
              <a:gd name="connsiteX6" fmla="*/ 1118312 w 2044587"/>
              <a:gd name="connsiteY6" fmla="*/ 783772 h 1637937"/>
              <a:gd name="connsiteX7" fmla="*/ 1189564 w 2044587"/>
              <a:gd name="connsiteY7" fmla="*/ 736270 h 1637937"/>
              <a:gd name="connsiteX8" fmla="*/ 1248940 w 2044587"/>
              <a:gd name="connsiteY8" fmla="*/ 700644 h 1637937"/>
              <a:gd name="connsiteX9" fmla="*/ 1284566 w 2044587"/>
              <a:gd name="connsiteY9" fmla="*/ 665019 h 1637937"/>
              <a:gd name="connsiteX10" fmla="*/ 1367694 w 2044587"/>
              <a:gd name="connsiteY10" fmla="*/ 617517 h 1637937"/>
              <a:gd name="connsiteX11" fmla="*/ 1498322 w 2044587"/>
              <a:gd name="connsiteY11" fmla="*/ 510639 h 1637937"/>
              <a:gd name="connsiteX12" fmla="*/ 1545823 w 2044587"/>
              <a:gd name="connsiteY12" fmla="*/ 463138 h 1637937"/>
              <a:gd name="connsiteX13" fmla="*/ 1700203 w 2044587"/>
              <a:gd name="connsiteY13" fmla="*/ 332509 h 1637937"/>
              <a:gd name="connsiteX14" fmla="*/ 1795205 w 2044587"/>
              <a:gd name="connsiteY14" fmla="*/ 213756 h 1637937"/>
              <a:gd name="connsiteX15" fmla="*/ 1842707 w 2044587"/>
              <a:gd name="connsiteY15" fmla="*/ 154380 h 1637937"/>
              <a:gd name="connsiteX16" fmla="*/ 1913959 w 2044587"/>
              <a:gd name="connsiteY16" fmla="*/ 71252 h 1637937"/>
              <a:gd name="connsiteX17" fmla="*/ 1985210 w 2044587"/>
              <a:gd name="connsiteY17" fmla="*/ 23751 h 1637937"/>
              <a:gd name="connsiteX18" fmla="*/ 2044587 w 2044587"/>
              <a:gd name="connsiteY18" fmla="*/ 0 h 1637937"/>
              <a:gd name="connsiteX0" fmla="*/ 0 w 2044587"/>
              <a:gd name="connsiteY0" fmla="*/ 1637937 h 1637937"/>
              <a:gd name="connsiteX1" fmla="*/ 251730 w 2044587"/>
              <a:gd name="connsiteY1" fmla="*/ 1366791 h 1637937"/>
              <a:gd name="connsiteX2" fmla="*/ 731754 w 2044587"/>
              <a:gd name="connsiteY2" fmla="*/ 989310 h 1637937"/>
              <a:gd name="connsiteX3" fmla="*/ 833304 w 2044587"/>
              <a:gd name="connsiteY3" fmla="*/ 938151 h 1637937"/>
              <a:gd name="connsiteX4" fmla="*/ 1023309 w 2044587"/>
              <a:gd name="connsiteY4" fmla="*/ 831273 h 1637937"/>
              <a:gd name="connsiteX5" fmla="*/ 1118312 w 2044587"/>
              <a:gd name="connsiteY5" fmla="*/ 783772 h 1637937"/>
              <a:gd name="connsiteX6" fmla="*/ 1189564 w 2044587"/>
              <a:gd name="connsiteY6" fmla="*/ 736270 h 1637937"/>
              <a:gd name="connsiteX7" fmla="*/ 1248940 w 2044587"/>
              <a:gd name="connsiteY7" fmla="*/ 700644 h 1637937"/>
              <a:gd name="connsiteX8" fmla="*/ 1284566 w 2044587"/>
              <a:gd name="connsiteY8" fmla="*/ 665019 h 1637937"/>
              <a:gd name="connsiteX9" fmla="*/ 1367694 w 2044587"/>
              <a:gd name="connsiteY9" fmla="*/ 617517 h 1637937"/>
              <a:gd name="connsiteX10" fmla="*/ 1498322 w 2044587"/>
              <a:gd name="connsiteY10" fmla="*/ 510639 h 1637937"/>
              <a:gd name="connsiteX11" fmla="*/ 1545823 w 2044587"/>
              <a:gd name="connsiteY11" fmla="*/ 463138 h 1637937"/>
              <a:gd name="connsiteX12" fmla="*/ 1700203 w 2044587"/>
              <a:gd name="connsiteY12" fmla="*/ 332509 h 1637937"/>
              <a:gd name="connsiteX13" fmla="*/ 1795205 w 2044587"/>
              <a:gd name="connsiteY13" fmla="*/ 213756 h 1637937"/>
              <a:gd name="connsiteX14" fmla="*/ 1842707 w 2044587"/>
              <a:gd name="connsiteY14" fmla="*/ 154380 h 1637937"/>
              <a:gd name="connsiteX15" fmla="*/ 1913959 w 2044587"/>
              <a:gd name="connsiteY15" fmla="*/ 71252 h 1637937"/>
              <a:gd name="connsiteX16" fmla="*/ 1985210 w 2044587"/>
              <a:gd name="connsiteY16" fmla="*/ 23751 h 1637937"/>
              <a:gd name="connsiteX17" fmla="*/ 2044587 w 2044587"/>
              <a:gd name="connsiteY17" fmla="*/ 0 h 1637937"/>
              <a:gd name="connsiteX0" fmla="*/ 0 w 2044587"/>
              <a:gd name="connsiteY0" fmla="*/ 1637937 h 1637937"/>
              <a:gd name="connsiteX1" fmla="*/ 251730 w 2044587"/>
              <a:gd name="connsiteY1" fmla="*/ 1366791 h 1637937"/>
              <a:gd name="connsiteX2" fmla="*/ 731754 w 2044587"/>
              <a:gd name="connsiteY2" fmla="*/ 989310 h 1637937"/>
              <a:gd name="connsiteX3" fmla="*/ 1031482 w 2044587"/>
              <a:gd name="connsiteY3" fmla="*/ 778218 h 1637937"/>
              <a:gd name="connsiteX4" fmla="*/ 1023309 w 2044587"/>
              <a:gd name="connsiteY4" fmla="*/ 831273 h 1637937"/>
              <a:gd name="connsiteX5" fmla="*/ 1118312 w 2044587"/>
              <a:gd name="connsiteY5" fmla="*/ 783772 h 1637937"/>
              <a:gd name="connsiteX6" fmla="*/ 1189564 w 2044587"/>
              <a:gd name="connsiteY6" fmla="*/ 736270 h 1637937"/>
              <a:gd name="connsiteX7" fmla="*/ 1248940 w 2044587"/>
              <a:gd name="connsiteY7" fmla="*/ 700644 h 1637937"/>
              <a:gd name="connsiteX8" fmla="*/ 1284566 w 2044587"/>
              <a:gd name="connsiteY8" fmla="*/ 665019 h 1637937"/>
              <a:gd name="connsiteX9" fmla="*/ 1367694 w 2044587"/>
              <a:gd name="connsiteY9" fmla="*/ 617517 h 1637937"/>
              <a:gd name="connsiteX10" fmla="*/ 1498322 w 2044587"/>
              <a:gd name="connsiteY10" fmla="*/ 510639 h 1637937"/>
              <a:gd name="connsiteX11" fmla="*/ 1545823 w 2044587"/>
              <a:gd name="connsiteY11" fmla="*/ 463138 h 1637937"/>
              <a:gd name="connsiteX12" fmla="*/ 1700203 w 2044587"/>
              <a:gd name="connsiteY12" fmla="*/ 332509 h 1637937"/>
              <a:gd name="connsiteX13" fmla="*/ 1795205 w 2044587"/>
              <a:gd name="connsiteY13" fmla="*/ 213756 h 1637937"/>
              <a:gd name="connsiteX14" fmla="*/ 1842707 w 2044587"/>
              <a:gd name="connsiteY14" fmla="*/ 154380 h 1637937"/>
              <a:gd name="connsiteX15" fmla="*/ 1913959 w 2044587"/>
              <a:gd name="connsiteY15" fmla="*/ 71252 h 1637937"/>
              <a:gd name="connsiteX16" fmla="*/ 1985210 w 2044587"/>
              <a:gd name="connsiteY16" fmla="*/ 23751 h 1637937"/>
              <a:gd name="connsiteX17" fmla="*/ 2044587 w 2044587"/>
              <a:gd name="connsiteY17"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023309 w 2044587"/>
              <a:gd name="connsiteY4" fmla="*/ 831273 h 1637937"/>
              <a:gd name="connsiteX5" fmla="*/ 1118312 w 2044587"/>
              <a:gd name="connsiteY5" fmla="*/ 783772 h 1637937"/>
              <a:gd name="connsiteX6" fmla="*/ 1189564 w 2044587"/>
              <a:gd name="connsiteY6" fmla="*/ 736270 h 1637937"/>
              <a:gd name="connsiteX7" fmla="*/ 1248940 w 2044587"/>
              <a:gd name="connsiteY7" fmla="*/ 700644 h 1637937"/>
              <a:gd name="connsiteX8" fmla="*/ 1284566 w 2044587"/>
              <a:gd name="connsiteY8" fmla="*/ 665019 h 1637937"/>
              <a:gd name="connsiteX9" fmla="*/ 1367694 w 2044587"/>
              <a:gd name="connsiteY9" fmla="*/ 617517 h 1637937"/>
              <a:gd name="connsiteX10" fmla="*/ 1498322 w 2044587"/>
              <a:gd name="connsiteY10" fmla="*/ 510639 h 1637937"/>
              <a:gd name="connsiteX11" fmla="*/ 1545823 w 2044587"/>
              <a:gd name="connsiteY11" fmla="*/ 463138 h 1637937"/>
              <a:gd name="connsiteX12" fmla="*/ 1700203 w 2044587"/>
              <a:gd name="connsiteY12" fmla="*/ 332509 h 1637937"/>
              <a:gd name="connsiteX13" fmla="*/ 1795205 w 2044587"/>
              <a:gd name="connsiteY13" fmla="*/ 213756 h 1637937"/>
              <a:gd name="connsiteX14" fmla="*/ 1842707 w 2044587"/>
              <a:gd name="connsiteY14" fmla="*/ 154380 h 1637937"/>
              <a:gd name="connsiteX15" fmla="*/ 1913959 w 2044587"/>
              <a:gd name="connsiteY15" fmla="*/ 71252 h 1637937"/>
              <a:gd name="connsiteX16" fmla="*/ 1985210 w 2044587"/>
              <a:gd name="connsiteY16" fmla="*/ 23751 h 1637937"/>
              <a:gd name="connsiteX17" fmla="*/ 2044587 w 2044587"/>
              <a:gd name="connsiteY17"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118312 w 2044587"/>
              <a:gd name="connsiteY4" fmla="*/ 783772 h 1637937"/>
              <a:gd name="connsiteX5" fmla="*/ 1189564 w 2044587"/>
              <a:gd name="connsiteY5" fmla="*/ 736270 h 1637937"/>
              <a:gd name="connsiteX6" fmla="*/ 1248940 w 2044587"/>
              <a:gd name="connsiteY6" fmla="*/ 700644 h 1637937"/>
              <a:gd name="connsiteX7" fmla="*/ 1284566 w 2044587"/>
              <a:gd name="connsiteY7" fmla="*/ 665019 h 1637937"/>
              <a:gd name="connsiteX8" fmla="*/ 1367694 w 2044587"/>
              <a:gd name="connsiteY8" fmla="*/ 617517 h 1637937"/>
              <a:gd name="connsiteX9" fmla="*/ 1498322 w 2044587"/>
              <a:gd name="connsiteY9" fmla="*/ 510639 h 1637937"/>
              <a:gd name="connsiteX10" fmla="*/ 1545823 w 2044587"/>
              <a:gd name="connsiteY10" fmla="*/ 463138 h 1637937"/>
              <a:gd name="connsiteX11" fmla="*/ 1700203 w 2044587"/>
              <a:gd name="connsiteY11" fmla="*/ 332509 h 1637937"/>
              <a:gd name="connsiteX12" fmla="*/ 1795205 w 2044587"/>
              <a:gd name="connsiteY12" fmla="*/ 213756 h 1637937"/>
              <a:gd name="connsiteX13" fmla="*/ 1842707 w 2044587"/>
              <a:gd name="connsiteY13" fmla="*/ 154380 h 1637937"/>
              <a:gd name="connsiteX14" fmla="*/ 1913959 w 2044587"/>
              <a:gd name="connsiteY14" fmla="*/ 71252 h 1637937"/>
              <a:gd name="connsiteX15" fmla="*/ 1985210 w 2044587"/>
              <a:gd name="connsiteY15" fmla="*/ 23751 h 1637937"/>
              <a:gd name="connsiteX16" fmla="*/ 2044587 w 2044587"/>
              <a:gd name="connsiteY16"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189564 w 2044587"/>
              <a:gd name="connsiteY4" fmla="*/ 736270 h 1637937"/>
              <a:gd name="connsiteX5" fmla="*/ 1248940 w 2044587"/>
              <a:gd name="connsiteY5" fmla="*/ 700644 h 1637937"/>
              <a:gd name="connsiteX6" fmla="*/ 1284566 w 2044587"/>
              <a:gd name="connsiteY6" fmla="*/ 665019 h 1637937"/>
              <a:gd name="connsiteX7" fmla="*/ 1367694 w 2044587"/>
              <a:gd name="connsiteY7" fmla="*/ 617517 h 1637937"/>
              <a:gd name="connsiteX8" fmla="*/ 1498322 w 2044587"/>
              <a:gd name="connsiteY8" fmla="*/ 510639 h 1637937"/>
              <a:gd name="connsiteX9" fmla="*/ 1545823 w 2044587"/>
              <a:gd name="connsiteY9" fmla="*/ 463138 h 1637937"/>
              <a:gd name="connsiteX10" fmla="*/ 1700203 w 2044587"/>
              <a:gd name="connsiteY10" fmla="*/ 332509 h 1637937"/>
              <a:gd name="connsiteX11" fmla="*/ 1795205 w 2044587"/>
              <a:gd name="connsiteY11" fmla="*/ 213756 h 1637937"/>
              <a:gd name="connsiteX12" fmla="*/ 1842707 w 2044587"/>
              <a:gd name="connsiteY12" fmla="*/ 154380 h 1637937"/>
              <a:gd name="connsiteX13" fmla="*/ 1913959 w 2044587"/>
              <a:gd name="connsiteY13" fmla="*/ 71252 h 1637937"/>
              <a:gd name="connsiteX14" fmla="*/ 1985210 w 2044587"/>
              <a:gd name="connsiteY14" fmla="*/ 23751 h 1637937"/>
              <a:gd name="connsiteX15" fmla="*/ 2044587 w 2044587"/>
              <a:gd name="connsiteY15"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248940 w 2044587"/>
              <a:gd name="connsiteY4" fmla="*/ 700644 h 1637937"/>
              <a:gd name="connsiteX5" fmla="*/ 1284566 w 2044587"/>
              <a:gd name="connsiteY5" fmla="*/ 665019 h 1637937"/>
              <a:gd name="connsiteX6" fmla="*/ 1367694 w 2044587"/>
              <a:gd name="connsiteY6" fmla="*/ 617517 h 1637937"/>
              <a:gd name="connsiteX7" fmla="*/ 1498322 w 2044587"/>
              <a:gd name="connsiteY7" fmla="*/ 510639 h 1637937"/>
              <a:gd name="connsiteX8" fmla="*/ 1545823 w 2044587"/>
              <a:gd name="connsiteY8" fmla="*/ 463138 h 1637937"/>
              <a:gd name="connsiteX9" fmla="*/ 1700203 w 2044587"/>
              <a:gd name="connsiteY9" fmla="*/ 332509 h 1637937"/>
              <a:gd name="connsiteX10" fmla="*/ 1795205 w 2044587"/>
              <a:gd name="connsiteY10" fmla="*/ 213756 h 1637937"/>
              <a:gd name="connsiteX11" fmla="*/ 1842707 w 2044587"/>
              <a:gd name="connsiteY11" fmla="*/ 154380 h 1637937"/>
              <a:gd name="connsiteX12" fmla="*/ 1913959 w 2044587"/>
              <a:gd name="connsiteY12" fmla="*/ 71252 h 1637937"/>
              <a:gd name="connsiteX13" fmla="*/ 1985210 w 2044587"/>
              <a:gd name="connsiteY13" fmla="*/ 23751 h 1637937"/>
              <a:gd name="connsiteX14" fmla="*/ 2044587 w 2044587"/>
              <a:gd name="connsiteY14"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284566 w 2044587"/>
              <a:gd name="connsiteY4" fmla="*/ 665019 h 1637937"/>
              <a:gd name="connsiteX5" fmla="*/ 1367694 w 2044587"/>
              <a:gd name="connsiteY5" fmla="*/ 617517 h 1637937"/>
              <a:gd name="connsiteX6" fmla="*/ 1498322 w 2044587"/>
              <a:gd name="connsiteY6" fmla="*/ 510639 h 1637937"/>
              <a:gd name="connsiteX7" fmla="*/ 1545823 w 2044587"/>
              <a:gd name="connsiteY7" fmla="*/ 463138 h 1637937"/>
              <a:gd name="connsiteX8" fmla="*/ 1700203 w 2044587"/>
              <a:gd name="connsiteY8" fmla="*/ 332509 h 1637937"/>
              <a:gd name="connsiteX9" fmla="*/ 1795205 w 2044587"/>
              <a:gd name="connsiteY9" fmla="*/ 213756 h 1637937"/>
              <a:gd name="connsiteX10" fmla="*/ 1842707 w 2044587"/>
              <a:gd name="connsiteY10" fmla="*/ 154380 h 1637937"/>
              <a:gd name="connsiteX11" fmla="*/ 1913959 w 2044587"/>
              <a:gd name="connsiteY11" fmla="*/ 71252 h 1637937"/>
              <a:gd name="connsiteX12" fmla="*/ 1985210 w 2044587"/>
              <a:gd name="connsiteY12" fmla="*/ 23751 h 1637937"/>
              <a:gd name="connsiteX13" fmla="*/ 2044587 w 2044587"/>
              <a:gd name="connsiteY13"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367694 w 2044587"/>
              <a:gd name="connsiteY5" fmla="*/ 617517 h 1637937"/>
              <a:gd name="connsiteX6" fmla="*/ 1498322 w 2044587"/>
              <a:gd name="connsiteY6" fmla="*/ 510639 h 1637937"/>
              <a:gd name="connsiteX7" fmla="*/ 1545823 w 2044587"/>
              <a:gd name="connsiteY7" fmla="*/ 463138 h 1637937"/>
              <a:gd name="connsiteX8" fmla="*/ 1700203 w 2044587"/>
              <a:gd name="connsiteY8" fmla="*/ 332509 h 1637937"/>
              <a:gd name="connsiteX9" fmla="*/ 1795205 w 2044587"/>
              <a:gd name="connsiteY9" fmla="*/ 213756 h 1637937"/>
              <a:gd name="connsiteX10" fmla="*/ 1842707 w 2044587"/>
              <a:gd name="connsiteY10" fmla="*/ 154380 h 1637937"/>
              <a:gd name="connsiteX11" fmla="*/ 1913959 w 2044587"/>
              <a:gd name="connsiteY11" fmla="*/ 71252 h 1637937"/>
              <a:gd name="connsiteX12" fmla="*/ 1985210 w 2044587"/>
              <a:gd name="connsiteY12" fmla="*/ 23751 h 1637937"/>
              <a:gd name="connsiteX13" fmla="*/ 2044587 w 2044587"/>
              <a:gd name="connsiteY13"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367694 w 2044587"/>
              <a:gd name="connsiteY5" fmla="*/ 617517 h 1637937"/>
              <a:gd name="connsiteX6" fmla="*/ 1498322 w 2044587"/>
              <a:gd name="connsiteY6" fmla="*/ 510639 h 1637937"/>
              <a:gd name="connsiteX7" fmla="*/ 1545823 w 2044587"/>
              <a:gd name="connsiteY7" fmla="*/ 463138 h 1637937"/>
              <a:gd name="connsiteX8" fmla="*/ 1700203 w 2044587"/>
              <a:gd name="connsiteY8" fmla="*/ 332509 h 1637937"/>
              <a:gd name="connsiteX9" fmla="*/ 1795205 w 2044587"/>
              <a:gd name="connsiteY9" fmla="*/ 213756 h 1637937"/>
              <a:gd name="connsiteX10" fmla="*/ 1842707 w 2044587"/>
              <a:gd name="connsiteY10" fmla="*/ 154380 h 1637937"/>
              <a:gd name="connsiteX11" fmla="*/ 1913959 w 2044587"/>
              <a:gd name="connsiteY11" fmla="*/ 71252 h 1637937"/>
              <a:gd name="connsiteX12" fmla="*/ 1985210 w 2044587"/>
              <a:gd name="connsiteY12" fmla="*/ 23751 h 1637937"/>
              <a:gd name="connsiteX13" fmla="*/ 2044587 w 2044587"/>
              <a:gd name="connsiteY13"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367694 w 2044587"/>
              <a:gd name="connsiteY5" fmla="*/ 617517 h 1637937"/>
              <a:gd name="connsiteX6" fmla="*/ 1498322 w 2044587"/>
              <a:gd name="connsiteY6" fmla="*/ 510639 h 1637937"/>
              <a:gd name="connsiteX7" fmla="*/ 1545823 w 2044587"/>
              <a:gd name="connsiteY7" fmla="*/ 463138 h 1637937"/>
              <a:gd name="connsiteX8" fmla="*/ 1700203 w 2044587"/>
              <a:gd name="connsiteY8" fmla="*/ 332509 h 1637937"/>
              <a:gd name="connsiteX9" fmla="*/ 1795205 w 2044587"/>
              <a:gd name="connsiteY9" fmla="*/ 213756 h 1637937"/>
              <a:gd name="connsiteX10" fmla="*/ 1842707 w 2044587"/>
              <a:gd name="connsiteY10" fmla="*/ 154380 h 1637937"/>
              <a:gd name="connsiteX11" fmla="*/ 1913959 w 2044587"/>
              <a:gd name="connsiteY11" fmla="*/ 71252 h 1637937"/>
              <a:gd name="connsiteX12" fmla="*/ 1985210 w 2044587"/>
              <a:gd name="connsiteY12" fmla="*/ 23751 h 1637937"/>
              <a:gd name="connsiteX13" fmla="*/ 2044587 w 2044587"/>
              <a:gd name="connsiteY13"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367694 w 2044587"/>
              <a:gd name="connsiteY5" fmla="*/ 617517 h 1637937"/>
              <a:gd name="connsiteX6" fmla="*/ 1545823 w 2044587"/>
              <a:gd name="connsiteY6" fmla="*/ 463138 h 1637937"/>
              <a:gd name="connsiteX7" fmla="*/ 1700203 w 2044587"/>
              <a:gd name="connsiteY7" fmla="*/ 332509 h 1637937"/>
              <a:gd name="connsiteX8" fmla="*/ 1795205 w 2044587"/>
              <a:gd name="connsiteY8" fmla="*/ 213756 h 1637937"/>
              <a:gd name="connsiteX9" fmla="*/ 1842707 w 2044587"/>
              <a:gd name="connsiteY9" fmla="*/ 154380 h 1637937"/>
              <a:gd name="connsiteX10" fmla="*/ 1913959 w 2044587"/>
              <a:gd name="connsiteY10" fmla="*/ 71252 h 1637937"/>
              <a:gd name="connsiteX11" fmla="*/ 1985210 w 2044587"/>
              <a:gd name="connsiteY11" fmla="*/ 23751 h 1637937"/>
              <a:gd name="connsiteX12" fmla="*/ 2044587 w 2044587"/>
              <a:gd name="connsiteY12"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545823 w 2044587"/>
              <a:gd name="connsiteY5" fmla="*/ 463138 h 1637937"/>
              <a:gd name="connsiteX6" fmla="*/ 1700203 w 2044587"/>
              <a:gd name="connsiteY6" fmla="*/ 332509 h 1637937"/>
              <a:gd name="connsiteX7" fmla="*/ 1795205 w 2044587"/>
              <a:gd name="connsiteY7" fmla="*/ 213756 h 1637937"/>
              <a:gd name="connsiteX8" fmla="*/ 1842707 w 2044587"/>
              <a:gd name="connsiteY8" fmla="*/ 154380 h 1637937"/>
              <a:gd name="connsiteX9" fmla="*/ 1913959 w 2044587"/>
              <a:gd name="connsiteY9" fmla="*/ 71252 h 1637937"/>
              <a:gd name="connsiteX10" fmla="*/ 1985210 w 2044587"/>
              <a:gd name="connsiteY10" fmla="*/ 23751 h 1637937"/>
              <a:gd name="connsiteX11" fmla="*/ 2044587 w 2044587"/>
              <a:gd name="connsiteY11"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535393 w 2044587"/>
              <a:gd name="connsiteY5" fmla="*/ 431847 h 1637937"/>
              <a:gd name="connsiteX6" fmla="*/ 1700203 w 2044587"/>
              <a:gd name="connsiteY6" fmla="*/ 332509 h 1637937"/>
              <a:gd name="connsiteX7" fmla="*/ 1795205 w 2044587"/>
              <a:gd name="connsiteY7" fmla="*/ 213756 h 1637937"/>
              <a:gd name="connsiteX8" fmla="*/ 1842707 w 2044587"/>
              <a:gd name="connsiteY8" fmla="*/ 154380 h 1637937"/>
              <a:gd name="connsiteX9" fmla="*/ 1913959 w 2044587"/>
              <a:gd name="connsiteY9" fmla="*/ 71252 h 1637937"/>
              <a:gd name="connsiteX10" fmla="*/ 1985210 w 2044587"/>
              <a:gd name="connsiteY10" fmla="*/ 23751 h 1637937"/>
              <a:gd name="connsiteX11" fmla="*/ 2044587 w 2044587"/>
              <a:gd name="connsiteY11"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535393 w 2044587"/>
              <a:gd name="connsiteY5" fmla="*/ 431847 h 1637937"/>
              <a:gd name="connsiteX6" fmla="*/ 1700203 w 2044587"/>
              <a:gd name="connsiteY6" fmla="*/ 332509 h 1637937"/>
              <a:gd name="connsiteX7" fmla="*/ 1842707 w 2044587"/>
              <a:gd name="connsiteY7" fmla="*/ 154380 h 1637937"/>
              <a:gd name="connsiteX8" fmla="*/ 1913959 w 2044587"/>
              <a:gd name="connsiteY8" fmla="*/ 71252 h 1637937"/>
              <a:gd name="connsiteX9" fmla="*/ 1985210 w 2044587"/>
              <a:gd name="connsiteY9" fmla="*/ 23751 h 1637937"/>
              <a:gd name="connsiteX10" fmla="*/ 2044587 w 2044587"/>
              <a:gd name="connsiteY10"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535393 w 2044587"/>
              <a:gd name="connsiteY5" fmla="*/ 431847 h 1637937"/>
              <a:gd name="connsiteX6" fmla="*/ 1700203 w 2044587"/>
              <a:gd name="connsiteY6" fmla="*/ 332509 h 1637937"/>
              <a:gd name="connsiteX7" fmla="*/ 1913959 w 2044587"/>
              <a:gd name="connsiteY7" fmla="*/ 71252 h 1637937"/>
              <a:gd name="connsiteX8" fmla="*/ 1985210 w 2044587"/>
              <a:gd name="connsiteY8" fmla="*/ 23751 h 1637937"/>
              <a:gd name="connsiteX9" fmla="*/ 2044587 w 2044587"/>
              <a:gd name="connsiteY9"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535393 w 2044587"/>
              <a:gd name="connsiteY5" fmla="*/ 431847 h 1637937"/>
              <a:gd name="connsiteX6" fmla="*/ 1700203 w 2044587"/>
              <a:gd name="connsiteY6" fmla="*/ 332509 h 1637937"/>
              <a:gd name="connsiteX7" fmla="*/ 1913959 w 2044587"/>
              <a:gd name="connsiteY7" fmla="*/ 71252 h 1637937"/>
              <a:gd name="connsiteX8" fmla="*/ 2044587 w 2044587"/>
              <a:gd name="connsiteY8" fmla="*/ 0 h 1637937"/>
              <a:gd name="connsiteX0" fmla="*/ 0 w 2044587"/>
              <a:gd name="connsiteY0" fmla="*/ 1637937 h 1637937"/>
              <a:gd name="connsiteX1" fmla="*/ 251730 w 2044587"/>
              <a:gd name="connsiteY1" fmla="*/ 1366791 h 1637937"/>
              <a:gd name="connsiteX2" fmla="*/ 644834 w 2044587"/>
              <a:gd name="connsiteY2" fmla="*/ 1027555 h 1637937"/>
              <a:gd name="connsiteX3" fmla="*/ 1031482 w 2044587"/>
              <a:gd name="connsiteY3" fmla="*/ 778218 h 1637937"/>
              <a:gd name="connsiteX4" fmla="*/ 1354103 w 2044587"/>
              <a:gd name="connsiteY4" fmla="*/ 605913 h 1637937"/>
              <a:gd name="connsiteX5" fmla="*/ 1535393 w 2044587"/>
              <a:gd name="connsiteY5" fmla="*/ 431847 h 1637937"/>
              <a:gd name="connsiteX6" fmla="*/ 1700203 w 2044587"/>
              <a:gd name="connsiteY6" fmla="*/ 332509 h 1637937"/>
              <a:gd name="connsiteX7" fmla="*/ 2044587 w 2044587"/>
              <a:gd name="connsiteY7" fmla="*/ 0 h 1637937"/>
              <a:gd name="connsiteX0" fmla="*/ 0 w 1898561"/>
              <a:gd name="connsiteY0" fmla="*/ 1599692 h 1599692"/>
              <a:gd name="connsiteX1" fmla="*/ 251730 w 1898561"/>
              <a:gd name="connsiteY1" fmla="*/ 1328546 h 1599692"/>
              <a:gd name="connsiteX2" fmla="*/ 644834 w 1898561"/>
              <a:gd name="connsiteY2" fmla="*/ 989310 h 1599692"/>
              <a:gd name="connsiteX3" fmla="*/ 1031482 w 1898561"/>
              <a:gd name="connsiteY3" fmla="*/ 739973 h 1599692"/>
              <a:gd name="connsiteX4" fmla="*/ 1354103 w 1898561"/>
              <a:gd name="connsiteY4" fmla="*/ 567668 h 1599692"/>
              <a:gd name="connsiteX5" fmla="*/ 1535393 w 1898561"/>
              <a:gd name="connsiteY5" fmla="*/ 393602 h 1599692"/>
              <a:gd name="connsiteX6" fmla="*/ 1700203 w 1898561"/>
              <a:gd name="connsiteY6" fmla="*/ 294264 h 1599692"/>
              <a:gd name="connsiteX7" fmla="*/ 1898561 w 1898561"/>
              <a:gd name="connsiteY7" fmla="*/ 0 h 1599692"/>
              <a:gd name="connsiteX0" fmla="*/ 0 w 1898561"/>
              <a:gd name="connsiteY0" fmla="*/ 1599692 h 1599692"/>
              <a:gd name="connsiteX1" fmla="*/ 251730 w 1898561"/>
              <a:gd name="connsiteY1" fmla="*/ 1328546 h 1599692"/>
              <a:gd name="connsiteX2" fmla="*/ 644834 w 1898561"/>
              <a:gd name="connsiteY2" fmla="*/ 989310 h 1599692"/>
              <a:gd name="connsiteX3" fmla="*/ 1031482 w 1898561"/>
              <a:gd name="connsiteY3" fmla="*/ 739973 h 1599692"/>
              <a:gd name="connsiteX4" fmla="*/ 1354103 w 1898561"/>
              <a:gd name="connsiteY4" fmla="*/ 567668 h 1599692"/>
              <a:gd name="connsiteX5" fmla="*/ 1580591 w 1898561"/>
              <a:gd name="connsiteY5" fmla="*/ 435324 h 1599692"/>
              <a:gd name="connsiteX6" fmla="*/ 1700203 w 1898561"/>
              <a:gd name="connsiteY6" fmla="*/ 294264 h 1599692"/>
              <a:gd name="connsiteX7" fmla="*/ 1898561 w 1898561"/>
              <a:gd name="connsiteY7" fmla="*/ 0 h 1599692"/>
              <a:gd name="connsiteX0" fmla="*/ 0 w 1898561"/>
              <a:gd name="connsiteY0" fmla="*/ 1599692 h 1599692"/>
              <a:gd name="connsiteX1" fmla="*/ 251730 w 1898561"/>
              <a:gd name="connsiteY1" fmla="*/ 1328546 h 1599692"/>
              <a:gd name="connsiteX2" fmla="*/ 644834 w 1898561"/>
              <a:gd name="connsiteY2" fmla="*/ 989310 h 1599692"/>
              <a:gd name="connsiteX3" fmla="*/ 1031482 w 1898561"/>
              <a:gd name="connsiteY3" fmla="*/ 739973 h 1599692"/>
              <a:gd name="connsiteX4" fmla="*/ 1354103 w 1898561"/>
              <a:gd name="connsiteY4" fmla="*/ 567668 h 1599692"/>
              <a:gd name="connsiteX5" fmla="*/ 1580591 w 1898561"/>
              <a:gd name="connsiteY5" fmla="*/ 435324 h 1599692"/>
              <a:gd name="connsiteX6" fmla="*/ 1898561 w 1898561"/>
              <a:gd name="connsiteY6" fmla="*/ 0 h 1599692"/>
              <a:gd name="connsiteX0" fmla="*/ 0 w 1898561"/>
              <a:gd name="connsiteY0" fmla="*/ 1599692 h 1599692"/>
              <a:gd name="connsiteX1" fmla="*/ 251730 w 1898561"/>
              <a:gd name="connsiteY1" fmla="*/ 1328546 h 1599692"/>
              <a:gd name="connsiteX2" fmla="*/ 644834 w 1898561"/>
              <a:gd name="connsiteY2" fmla="*/ 989310 h 1599692"/>
              <a:gd name="connsiteX3" fmla="*/ 1031482 w 1898561"/>
              <a:gd name="connsiteY3" fmla="*/ 739973 h 1599692"/>
              <a:gd name="connsiteX4" fmla="*/ 1357579 w 1898561"/>
              <a:gd name="connsiteY4" fmla="*/ 578098 h 1599692"/>
              <a:gd name="connsiteX5" fmla="*/ 1580591 w 1898561"/>
              <a:gd name="connsiteY5" fmla="*/ 435324 h 1599692"/>
              <a:gd name="connsiteX6" fmla="*/ 1898561 w 1898561"/>
              <a:gd name="connsiteY6" fmla="*/ 0 h 1599692"/>
              <a:gd name="connsiteX0" fmla="*/ 0 w 1898561"/>
              <a:gd name="connsiteY0" fmla="*/ 1599692 h 1599692"/>
              <a:gd name="connsiteX1" fmla="*/ 251730 w 1898561"/>
              <a:gd name="connsiteY1" fmla="*/ 1328546 h 1599692"/>
              <a:gd name="connsiteX2" fmla="*/ 644834 w 1898561"/>
              <a:gd name="connsiteY2" fmla="*/ 989310 h 1599692"/>
              <a:gd name="connsiteX3" fmla="*/ 1031482 w 1898561"/>
              <a:gd name="connsiteY3" fmla="*/ 750404 h 1599692"/>
              <a:gd name="connsiteX4" fmla="*/ 1357579 w 1898561"/>
              <a:gd name="connsiteY4" fmla="*/ 578098 h 1599692"/>
              <a:gd name="connsiteX5" fmla="*/ 1580591 w 1898561"/>
              <a:gd name="connsiteY5" fmla="*/ 435324 h 1599692"/>
              <a:gd name="connsiteX6" fmla="*/ 1898561 w 1898561"/>
              <a:gd name="connsiteY6" fmla="*/ 0 h 159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561" h="1599692">
                <a:moveTo>
                  <a:pt x="0" y="1599692"/>
                </a:moveTo>
                <a:cubicBezTo>
                  <a:pt x="43289" y="1556403"/>
                  <a:pt x="144258" y="1430276"/>
                  <a:pt x="251730" y="1328546"/>
                </a:cubicBezTo>
                <a:cubicBezTo>
                  <a:pt x="359202" y="1226816"/>
                  <a:pt x="514875" y="1085667"/>
                  <a:pt x="644834" y="989310"/>
                </a:cubicBezTo>
                <a:cubicBezTo>
                  <a:pt x="774793" y="892953"/>
                  <a:pt x="912691" y="818939"/>
                  <a:pt x="1031482" y="750404"/>
                </a:cubicBezTo>
                <a:cubicBezTo>
                  <a:pt x="1150273" y="681869"/>
                  <a:pt x="1266061" y="630611"/>
                  <a:pt x="1357579" y="578098"/>
                </a:cubicBezTo>
                <a:cubicBezTo>
                  <a:pt x="1449097" y="525585"/>
                  <a:pt x="1490427" y="531674"/>
                  <a:pt x="1580591" y="435324"/>
                </a:cubicBezTo>
                <a:cubicBezTo>
                  <a:pt x="1670755" y="338974"/>
                  <a:pt x="1832317" y="90693"/>
                  <a:pt x="1898561" y="0"/>
                </a:cubicBezTo>
              </a:path>
            </a:pathLst>
          </a:cu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9BD28393-D47D-C739-1353-487218A48597}"/>
              </a:ext>
            </a:extLst>
          </p:cNvPr>
          <p:cNvGrpSpPr/>
          <p:nvPr/>
        </p:nvGrpSpPr>
        <p:grpSpPr>
          <a:xfrm>
            <a:off x="96858" y="-303547"/>
            <a:ext cx="7526931" cy="7526931"/>
            <a:chOff x="3039468" y="-157844"/>
            <a:chExt cx="7526931" cy="7526931"/>
          </a:xfrm>
        </p:grpSpPr>
        <p:grpSp>
          <p:nvGrpSpPr>
            <p:cNvPr id="16" name="Group 15">
              <a:extLst>
                <a:ext uri="{FF2B5EF4-FFF2-40B4-BE49-F238E27FC236}">
                  <a16:creationId xmlns:a16="http://schemas.microsoft.com/office/drawing/2014/main" id="{5F509EBA-DAE9-966E-81A3-F9508ADF9250}"/>
                </a:ext>
              </a:extLst>
            </p:cNvPr>
            <p:cNvGrpSpPr/>
            <p:nvPr/>
          </p:nvGrpSpPr>
          <p:grpSpPr>
            <a:xfrm>
              <a:off x="3039468" y="-157844"/>
              <a:ext cx="7526931" cy="7526931"/>
              <a:chOff x="3039468" y="-157844"/>
              <a:chExt cx="7526931" cy="7526931"/>
            </a:xfrm>
          </p:grpSpPr>
          <p:pic>
            <p:nvPicPr>
              <p:cNvPr id="20" name="Graphic 19" descr="Magnifying glass with solid fill">
                <a:extLst>
                  <a:ext uri="{FF2B5EF4-FFF2-40B4-BE49-F238E27FC236}">
                    <a16:creationId xmlns:a16="http://schemas.microsoft.com/office/drawing/2014/main" id="{0C31493F-6341-C4B7-69C2-510A560EFD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9468" y="-157844"/>
                <a:ext cx="7526931" cy="7526931"/>
              </a:xfrm>
              <a:prstGeom prst="rect">
                <a:avLst/>
              </a:prstGeom>
            </p:spPr>
          </p:pic>
          <p:sp>
            <p:nvSpPr>
              <p:cNvPr id="21" name="Flowchart: Connector 20">
                <a:extLst>
                  <a:ext uri="{FF2B5EF4-FFF2-40B4-BE49-F238E27FC236}">
                    <a16:creationId xmlns:a16="http://schemas.microsoft.com/office/drawing/2014/main" id="{FFDEA0CB-009B-569D-E79F-EB1BCC38634D}"/>
                  </a:ext>
                </a:extLst>
              </p:cNvPr>
              <p:cNvSpPr/>
              <p:nvPr/>
            </p:nvSpPr>
            <p:spPr>
              <a:xfrm>
                <a:off x="3963337" y="776574"/>
                <a:ext cx="4163726" cy="416372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86C7D15-1CF5-16D9-8A40-ADAD5DD4139B}"/>
                  </a:ext>
                </a:extLst>
              </p:cNvPr>
              <p:cNvSpPr txBox="1"/>
              <p:nvPr/>
            </p:nvSpPr>
            <p:spPr>
              <a:xfrm>
                <a:off x="4442906" y="3143956"/>
                <a:ext cx="3187700" cy="400110"/>
              </a:xfrm>
              <a:prstGeom prst="rect">
                <a:avLst/>
              </a:prstGeom>
              <a:noFill/>
            </p:spPr>
            <p:txBody>
              <a:bodyPr wrap="square" rtlCol="0">
                <a:spAutoFit/>
              </a:bodyPr>
              <a:lstStyle/>
              <a:p>
                <a:pPr algn="ctr"/>
                <a:endParaRPr lang="en-GB" sz="2000"/>
              </a:p>
            </p:txBody>
          </p:sp>
        </p:grpSp>
        <p:sp>
          <p:nvSpPr>
            <p:cNvPr id="18" name="TextBox 17">
              <a:extLst>
                <a:ext uri="{FF2B5EF4-FFF2-40B4-BE49-F238E27FC236}">
                  <a16:creationId xmlns:a16="http://schemas.microsoft.com/office/drawing/2014/main" id="{AF0B0CAE-4BE0-D3F3-A675-D6E5AFFDDB87}"/>
                </a:ext>
              </a:extLst>
            </p:cNvPr>
            <p:cNvSpPr txBox="1"/>
            <p:nvPr/>
          </p:nvSpPr>
          <p:spPr>
            <a:xfrm>
              <a:off x="4242801" y="1910764"/>
              <a:ext cx="3560810" cy="1015663"/>
            </a:xfrm>
            <a:prstGeom prst="rect">
              <a:avLst/>
            </a:prstGeom>
            <a:noFill/>
          </p:spPr>
          <p:txBody>
            <a:bodyPr wrap="square">
              <a:spAutoFit/>
            </a:bodyPr>
            <a:lstStyle/>
            <a:p>
              <a:pPr marL="135464" indent="0" algn="ctr">
                <a:buNone/>
              </a:pPr>
              <a:r>
                <a:rPr lang="en-US" sz="2000"/>
                <a:t>Rapid weight gain more common among babies born into disadvantaged families</a:t>
              </a:r>
            </a:p>
          </p:txBody>
        </p:sp>
        <p:sp>
          <p:nvSpPr>
            <p:cNvPr id="19" name="TextBox 18">
              <a:extLst>
                <a:ext uri="{FF2B5EF4-FFF2-40B4-BE49-F238E27FC236}">
                  <a16:creationId xmlns:a16="http://schemas.microsoft.com/office/drawing/2014/main" id="{40B4DA9D-4BC0-9265-0E83-56582B6A1DA7}"/>
                </a:ext>
              </a:extLst>
            </p:cNvPr>
            <p:cNvSpPr txBox="1"/>
            <p:nvPr/>
          </p:nvSpPr>
          <p:spPr>
            <a:xfrm>
              <a:off x="4647187" y="3119467"/>
              <a:ext cx="2897626" cy="707886"/>
            </a:xfrm>
            <a:prstGeom prst="rect">
              <a:avLst/>
            </a:prstGeom>
            <a:noFill/>
          </p:spPr>
          <p:txBody>
            <a:bodyPr wrap="square">
              <a:spAutoFit/>
            </a:bodyPr>
            <a:lstStyle/>
            <a:p>
              <a:pPr marL="135464" indent="0">
                <a:buNone/>
              </a:pPr>
              <a:r>
                <a:rPr lang="en-US" sz="2000" b="1">
                  <a:sym typeface="Wingdings" panose="05000000000000000000" pitchFamily="2" charset="2"/>
                </a:rPr>
                <a:t> </a:t>
              </a:r>
              <a:r>
                <a:rPr lang="en-US" sz="2000" b="1"/>
                <a:t>explained by higher rates of formula feeding</a:t>
              </a:r>
            </a:p>
          </p:txBody>
        </p:sp>
      </p:grpSp>
      <p:sp>
        <p:nvSpPr>
          <p:cNvPr id="2" name="TextBox 1">
            <a:extLst>
              <a:ext uri="{FF2B5EF4-FFF2-40B4-BE49-F238E27FC236}">
                <a16:creationId xmlns:a16="http://schemas.microsoft.com/office/drawing/2014/main" id="{6D2DB5EE-DA0D-A313-D958-9FB196FB3B64}"/>
              </a:ext>
            </a:extLst>
          </p:cNvPr>
          <p:cNvSpPr txBox="1"/>
          <p:nvPr/>
        </p:nvSpPr>
        <p:spPr>
          <a:xfrm>
            <a:off x="1271464" y="6250697"/>
            <a:ext cx="9261850" cy="584775"/>
          </a:xfrm>
          <a:prstGeom prst="rect">
            <a:avLst/>
          </a:prstGeom>
          <a:noFill/>
        </p:spPr>
        <p:txBody>
          <a:bodyPr wrap="square">
            <a:spAutoFit/>
          </a:bodyPr>
          <a:lstStyle/>
          <a:p>
            <a:pPr marL="406400" indent="-406400" algn="ctr"/>
            <a:r>
              <a:rPr lang="en-GB" sz="1600" i="1">
                <a:effectLst/>
                <a:ea typeface="Calibri" panose="020F0502020204030204" pitchFamily="34" charset="0"/>
                <a:cs typeface="Calibri" panose="020F0502020204030204" pitchFamily="34" charset="0"/>
              </a:rPr>
              <a:t>Zheng, et al (2018) </a:t>
            </a:r>
            <a:r>
              <a:rPr lang="en-GB" sz="1600" i="1" err="1">
                <a:effectLst/>
                <a:ea typeface="Calibri" panose="020F0502020204030204" pitchFamily="34" charset="0"/>
                <a:cs typeface="Calibri" panose="020F0502020204030204" pitchFamily="34" charset="0"/>
              </a:rPr>
              <a:t>Obes</a:t>
            </a:r>
            <a:r>
              <a:rPr lang="en-GB" sz="1600" i="1">
                <a:effectLst/>
                <a:ea typeface="Calibri" panose="020F0502020204030204" pitchFamily="34" charset="0"/>
                <a:cs typeface="Calibri" panose="020F0502020204030204" pitchFamily="34" charset="0"/>
              </a:rPr>
              <a:t> Rev; 19:321-32; </a:t>
            </a:r>
            <a:r>
              <a:rPr lang="en-GB" sz="1600" i="1" err="1">
                <a:ea typeface="Calibri" panose="020F0502020204030204" pitchFamily="34" charset="0"/>
                <a:cs typeface="Calibri" panose="020F0502020204030204" pitchFamily="34" charset="0"/>
              </a:rPr>
              <a:t>W</a:t>
            </a:r>
            <a:r>
              <a:rPr lang="en-GB" sz="1600" i="1" err="1">
                <a:effectLst/>
                <a:ea typeface="Calibri" panose="020F0502020204030204" pitchFamily="34" charset="0"/>
                <a:cs typeface="Calibri" panose="020F0502020204030204" pitchFamily="34" charset="0"/>
              </a:rPr>
              <a:t>jlaars</a:t>
            </a:r>
            <a:r>
              <a:rPr lang="en-GB" sz="1600" i="1">
                <a:effectLst/>
                <a:ea typeface="Calibri" panose="020F0502020204030204" pitchFamily="34" charset="0"/>
                <a:cs typeface="Calibri" panose="020F0502020204030204" pitchFamily="34" charset="0"/>
              </a:rPr>
              <a:t> et al (2011) Int J </a:t>
            </a:r>
            <a:r>
              <a:rPr lang="en-GB" sz="1600" i="1" err="1">
                <a:effectLst/>
                <a:ea typeface="Calibri" panose="020F0502020204030204" pitchFamily="34" charset="0"/>
                <a:cs typeface="Calibri" panose="020F0502020204030204" pitchFamily="34" charset="0"/>
              </a:rPr>
              <a:t>Obes</a:t>
            </a:r>
            <a:r>
              <a:rPr lang="en-GB" sz="1600" i="1">
                <a:effectLst/>
                <a:ea typeface="Calibri" panose="020F0502020204030204" pitchFamily="34" charset="0"/>
                <a:cs typeface="Calibri" panose="020F0502020204030204" pitchFamily="34" charset="0"/>
              </a:rPr>
              <a:t> (Lond) 35: 963-70; </a:t>
            </a:r>
          </a:p>
          <a:p>
            <a:pPr marL="406400" indent="-406400" algn="ctr"/>
            <a:r>
              <a:rPr lang="en-GB" sz="1600" i="1">
                <a:effectLst/>
                <a:ea typeface="Calibri" panose="020F0502020204030204" pitchFamily="34" charset="0"/>
                <a:cs typeface="Calibri" panose="020F0502020204030204" pitchFamily="34" charset="0"/>
              </a:rPr>
              <a:t>OHID. Breastfeeding at 6 to 8 weeks after birth: annual data April 2023 to March 2024</a:t>
            </a:r>
            <a:endParaRPr lang="en-GB" sz="1600" i="1">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74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2" name="Rectangle 3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EF79C-D13D-9808-CF02-0B4354C35CEB}"/>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a:spcBef>
                <a:spcPct val="0"/>
              </a:spcBef>
            </a:pPr>
            <a:r>
              <a:rPr lang="en-US" sz="4800" kern="1200">
                <a:solidFill>
                  <a:schemeClr val="tx1"/>
                </a:solidFill>
                <a:latin typeface="+mj-lt"/>
                <a:ea typeface="+mj-ea"/>
                <a:cs typeface="+mj-cs"/>
              </a:rPr>
              <a:t>Public health challenges in supporting formula feeding best practices</a:t>
            </a:r>
          </a:p>
        </p:txBody>
      </p:sp>
      <p:cxnSp>
        <p:nvCxnSpPr>
          <p:cNvPr id="54" name="Straight Connector 5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4" name="Text Placeholder 2">
            <a:extLst>
              <a:ext uri="{FF2B5EF4-FFF2-40B4-BE49-F238E27FC236}">
                <a16:creationId xmlns:a16="http://schemas.microsoft.com/office/drawing/2014/main" id="{DC539757-0E7D-3F4F-3D23-F35D3F830569}"/>
              </a:ext>
            </a:extLst>
          </p:cNvPr>
          <p:cNvGraphicFramePr/>
          <p:nvPr>
            <p:extLst>
              <p:ext uri="{D42A27DB-BD31-4B8C-83A1-F6EECF244321}">
                <p14:modId xmlns:p14="http://schemas.microsoft.com/office/powerpoint/2010/main" val="839670803"/>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4761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8312F7-C109-26E4-DD64-7EE26B38F88C}"/>
            </a:ext>
          </a:extLst>
        </p:cNvPr>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BDE6CF5-C839-3F5C-3EFE-044358589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5FCA8F8-0CC3-B83D-5DDA-361A1BC4C1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2" name="Rectangle 31">
              <a:extLst>
                <a:ext uri="{FF2B5EF4-FFF2-40B4-BE49-F238E27FC236}">
                  <a16:creationId xmlns:a16="http://schemas.microsoft.com/office/drawing/2014/main" id="{F4949038-187B-C5D2-BA8A-712A965D0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087BA92-59F8-AD53-7193-E46DEFCA0F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7F3C56B-CB09-9667-229C-7749A0628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7FFBCA0F-B540-4BF9-BCD8-31F12C6A1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0BDBC-3D53-B6E6-6A89-42C225C1A3FE}"/>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a:spcBef>
                <a:spcPct val="0"/>
              </a:spcBef>
            </a:pPr>
            <a:r>
              <a:rPr lang="en-US" sz="4800" b="1" kern="1200">
                <a:solidFill>
                  <a:schemeClr val="tx1"/>
                </a:solidFill>
                <a:latin typeface="+mj-lt"/>
                <a:ea typeface="+mj-ea"/>
                <a:cs typeface="+mj-cs"/>
              </a:rPr>
              <a:t>Solution</a:t>
            </a:r>
            <a:r>
              <a:rPr lang="en-US" sz="4800" kern="1200">
                <a:solidFill>
                  <a:schemeClr val="tx1"/>
                </a:solidFill>
                <a:latin typeface="+mj-lt"/>
                <a:ea typeface="+mj-ea"/>
                <a:cs typeface="+mj-cs"/>
              </a:rPr>
              <a:t>: </a:t>
            </a:r>
            <a:br>
              <a:rPr lang="en-US" sz="4800" kern="1200">
                <a:solidFill>
                  <a:schemeClr val="tx1"/>
                </a:solidFill>
                <a:latin typeface="+mj-lt"/>
                <a:ea typeface="+mj-ea"/>
                <a:cs typeface="+mj-cs"/>
              </a:rPr>
            </a:br>
            <a:r>
              <a:rPr lang="en-US" sz="4800" kern="1200">
                <a:solidFill>
                  <a:schemeClr val="tx1"/>
                </a:solidFill>
                <a:latin typeface="+mj-lt"/>
                <a:ea typeface="+mj-ea"/>
                <a:cs typeface="+mj-cs"/>
              </a:rPr>
              <a:t>digital formula feeding support</a:t>
            </a:r>
          </a:p>
        </p:txBody>
      </p:sp>
      <p:cxnSp>
        <p:nvCxnSpPr>
          <p:cNvPr id="54" name="Straight Connector 53">
            <a:extLst>
              <a:ext uri="{FF2B5EF4-FFF2-40B4-BE49-F238E27FC236}">
                <a16:creationId xmlns:a16="http://schemas.microsoft.com/office/drawing/2014/main" id="{AECB60BD-C5CF-3DE7-C538-EE285284EC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4" name="Text Placeholder 2">
            <a:extLst>
              <a:ext uri="{FF2B5EF4-FFF2-40B4-BE49-F238E27FC236}">
                <a16:creationId xmlns:a16="http://schemas.microsoft.com/office/drawing/2014/main" id="{BB3E4C8F-9B1A-80EA-DD16-7803854B5350}"/>
              </a:ext>
            </a:extLst>
          </p:cNvPr>
          <p:cNvGraphicFramePr/>
          <p:nvPr>
            <p:extLst>
              <p:ext uri="{D42A27DB-BD31-4B8C-83A1-F6EECF244321}">
                <p14:modId xmlns:p14="http://schemas.microsoft.com/office/powerpoint/2010/main" val="717550105"/>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046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FFF5-2557-F4DC-C3CA-17EB1A26334B}"/>
              </a:ext>
            </a:extLst>
          </p:cNvPr>
          <p:cNvSpPr>
            <a:spLocks noGrp="1"/>
          </p:cNvSpPr>
          <p:nvPr>
            <p:ph type="title"/>
          </p:nvPr>
        </p:nvSpPr>
        <p:spPr>
          <a:xfrm>
            <a:off x="390728" y="191665"/>
            <a:ext cx="11250698" cy="1133499"/>
          </a:xfrm>
        </p:spPr>
        <p:txBody>
          <a:bodyPr vert="horz" lIns="91440" tIns="45720" rIns="91440" bIns="45720" rtlCol="0" anchor="ctr">
            <a:normAutofit/>
          </a:bodyPr>
          <a:lstStyle/>
          <a:p>
            <a:pPr>
              <a:spcBef>
                <a:spcPct val="0"/>
              </a:spcBef>
            </a:pPr>
            <a:r>
              <a:rPr lang="en-US" sz="3600" kern="1200">
                <a:solidFill>
                  <a:schemeClr val="tx1"/>
                </a:solidFill>
                <a:latin typeface="+mj-lt"/>
                <a:ea typeface="+mj-ea"/>
                <a:cs typeface="+mj-cs"/>
              </a:rPr>
              <a:t>BRIGHT: </a:t>
            </a:r>
            <a:r>
              <a:rPr lang="en-US" sz="3600" b="1" kern="1200">
                <a:solidFill>
                  <a:schemeClr val="tx1"/>
                </a:solidFill>
                <a:latin typeface="+mj-lt"/>
                <a:ea typeface="+mj-ea"/>
                <a:cs typeface="+mj-cs"/>
              </a:rPr>
              <a:t>B</a:t>
            </a:r>
            <a:r>
              <a:rPr lang="en-US" sz="3600" kern="1200">
                <a:solidFill>
                  <a:schemeClr val="tx1"/>
                </a:solidFill>
                <a:latin typeface="+mj-lt"/>
                <a:ea typeface="+mj-ea"/>
                <a:cs typeface="+mj-cs"/>
              </a:rPr>
              <a:t>aby </a:t>
            </a:r>
            <a:r>
              <a:rPr lang="en-US" sz="3600" b="1" kern="1200">
                <a:solidFill>
                  <a:schemeClr val="tx1"/>
                </a:solidFill>
                <a:latin typeface="+mj-lt"/>
                <a:ea typeface="+mj-ea"/>
                <a:cs typeface="+mj-cs"/>
              </a:rPr>
              <a:t>R</a:t>
            </a:r>
            <a:r>
              <a:rPr lang="en-US" sz="3600" kern="1200">
                <a:solidFill>
                  <a:schemeClr val="tx1"/>
                </a:solidFill>
                <a:latin typeface="+mj-lt"/>
                <a:ea typeface="+mj-ea"/>
                <a:cs typeface="+mj-cs"/>
              </a:rPr>
              <a:t>espons</a:t>
            </a:r>
            <a:r>
              <a:rPr lang="en-US" sz="3600" b="1" kern="1200">
                <a:solidFill>
                  <a:schemeClr val="tx1"/>
                </a:solidFill>
                <a:latin typeface="+mj-lt"/>
                <a:ea typeface="+mj-ea"/>
                <a:cs typeface="+mj-cs"/>
              </a:rPr>
              <a:t>i</a:t>
            </a:r>
            <a:r>
              <a:rPr lang="en-US" sz="3600" kern="1200">
                <a:solidFill>
                  <a:schemeClr val="tx1"/>
                </a:solidFill>
                <a:latin typeface="+mj-lt"/>
                <a:ea typeface="+mj-ea"/>
                <a:cs typeface="+mj-cs"/>
              </a:rPr>
              <a:t>ve </a:t>
            </a:r>
            <a:r>
              <a:rPr lang="en-US" sz="3600" b="1" kern="1200">
                <a:solidFill>
                  <a:schemeClr val="tx1"/>
                </a:solidFill>
                <a:latin typeface="+mj-lt"/>
                <a:ea typeface="+mj-ea"/>
                <a:cs typeface="+mj-cs"/>
              </a:rPr>
              <a:t>G</a:t>
            </a:r>
            <a:r>
              <a:rPr lang="en-US" sz="3600" kern="1200">
                <a:solidFill>
                  <a:schemeClr val="tx1"/>
                </a:solidFill>
                <a:latin typeface="+mj-lt"/>
                <a:ea typeface="+mj-ea"/>
                <a:cs typeface="+mj-cs"/>
              </a:rPr>
              <a:t>rowth &amp; </a:t>
            </a:r>
            <a:r>
              <a:rPr lang="en-US" sz="3600" b="1" kern="1200">
                <a:solidFill>
                  <a:schemeClr val="tx1"/>
                </a:solidFill>
                <a:latin typeface="+mj-lt"/>
                <a:ea typeface="+mj-ea"/>
                <a:cs typeface="+mj-cs"/>
              </a:rPr>
              <a:t>H</a:t>
            </a:r>
            <a:r>
              <a:rPr lang="en-US" sz="3600" kern="1200">
                <a:solidFill>
                  <a:schemeClr val="tx1"/>
                </a:solidFill>
                <a:latin typeface="+mj-lt"/>
                <a:ea typeface="+mj-ea"/>
                <a:cs typeface="+mj-cs"/>
              </a:rPr>
              <a:t>ealth </a:t>
            </a:r>
            <a:r>
              <a:rPr lang="en-US" sz="3600" b="1" kern="1200">
                <a:solidFill>
                  <a:schemeClr val="tx1"/>
                </a:solidFill>
                <a:latin typeface="+mj-lt"/>
                <a:ea typeface="+mj-ea"/>
                <a:cs typeface="+mj-cs"/>
              </a:rPr>
              <a:t>T</a:t>
            </a:r>
            <a:r>
              <a:rPr lang="en-US" sz="3600" kern="1200">
                <a:solidFill>
                  <a:schemeClr val="tx1"/>
                </a:solidFill>
                <a:latin typeface="+mj-lt"/>
                <a:ea typeface="+mj-ea"/>
                <a:cs typeface="+mj-cs"/>
              </a:rPr>
              <a:t>racking</a:t>
            </a:r>
          </a:p>
        </p:txBody>
      </p:sp>
      <p:graphicFrame>
        <p:nvGraphicFramePr>
          <p:cNvPr id="15" name="Text Placeholder 2">
            <a:extLst>
              <a:ext uri="{FF2B5EF4-FFF2-40B4-BE49-F238E27FC236}">
                <a16:creationId xmlns:a16="http://schemas.microsoft.com/office/drawing/2014/main" id="{915F66C6-B9EB-FE00-015D-A2A5FD7E7897}"/>
              </a:ext>
            </a:extLst>
          </p:cNvPr>
          <p:cNvGraphicFramePr/>
          <p:nvPr>
            <p:extLst>
              <p:ext uri="{D42A27DB-BD31-4B8C-83A1-F6EECF244321}">
                <p14:modId xmlns:p14="http://schemas.microsoft.com/office/powerpoint/2010/main" val="914854931"/>
              </p:ext>
            </p:extLst>
          </p:nvPr>
        </p:nvGraphicFramePr>
        <p:xfrm>
          <a:off x="390728" y="1516829"/>
          <a:ext cx="11399196"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B400E1D3-724F-9E54-A40F-5EEE240FAFB8}"/>
              </a:ext>
            </a:extLst>
          </p:cNvPr>
          <p:cNvGrpSpPr/>
          <p:nvPr/>
        </p:nvGrpSpPr>
        <p:grpSpPr>
          <a:xfrm>
            <a:off x="3049" y="6127507"/>
            <a:ext cx="12185903" cy="796469"/>
            <a:chOff x="3049" y="6127507"/>
            <a:chExt cx="12185903" cy="796469"/>
          </a:xfrm>
        </p:grpSpPr>
        <p:pic>
          <p:nvPicPr>
            <p:cNvPr id="3" name="Picture 2">
              <a:extLst>
                <a:ext uri="{FF2B5EF4-FFF2-40B4-BE49-F238E27FC236}">
                  <a16:creationId xmlns:a16="http://schemas.microsoft.com/office/drawing/2014/main" id="{555B9A5B-F479-9723-EBC1-F866B3CD3C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9" y="6167958"/>
              <a:ext cx="2057106" cy="690042"/>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Download University of Cambridge Logo ...">
              <a:extLst>
                <a:ext uri="{FF2B5EF4-FFF2-40B4-BE49-F238E27FC236}">
                  <a16:creationId xmlns:a16="http://schemas.microsoft.com/office/drawing/2014/main" id="{2D0EC1DE-5D4E-EF58-0E80-806D0067EC4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4403" b="29176"/>
            <a:stretch/>
          </p:blipFill>
          <p:spPr bwMode="auto">
            <a:xfrm>
              <a:off x="2393175" y="6128409"/>
              <a:ext cx="2575429" cy="79556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57E333-4623-B802-2DF8-577935637DC3}"/>
                </a:ext>
              </a:extLst>
            </p:cNvPr>
            <p:cNvPicPr>
              <a:picLocks noChangeAspect="1"/>
            </p:cNvPicPr>
            <p:nvPr/>
          </p:nvPicPr>
          <p:blipFill>
            <a:blip r:embed="rId10"/>
            <a:stretch>
              <a:fillRect/>
            </a:stretch>
          </p:blipFill>
          <p:spPr>
            <a:xfrm>
              <a:off x="5789502" y="6188192"/>
              <a:ext cx="2990946" cy="592676"/>
            </a:xfrm>
            <a:prstGeom prst="rect">
              <a:avLst/>
            </a:prstGeom>
          </p:spPr>
        </p:pic>
        <p:pic>
          <p:nvPicPr>
            <p:cNvPr id="1030" name="Picture 6" descr="Medical Research Council (United ...">
              <a:extLst>
                <a:ext uri="{FF2B5EF4-FFF2-40B4-BE49-F238E27FC236}">
                  <a16:creationId xmlns:a16="http://schemas.microsoft.com/office/drawing/2014/main" id="{DE77EC53-009E-69DA-E769-91CF636CF7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14333" y="6127507"/>
              <a:ext cx="2174619" cy="73049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 name="Google Shape;119;p27">
            <a:extLst>
              <a:ext uri="{FF2B5EF4-FFF2-40B4-BE49-F238E27FC236}">
                <a16:creationId xmlns:a16="http://schemas.microsoft.com/office/drawing/2014/main" id="{40DCE478-85FF-3891-EC02-5B0A943CB508}"/>
              </a:ext>
            </a:extLst>
          </p:cNvPr>
          <p:cNvPicPr preferRelativeResize="0"/>
          <p:nvPr/>
        </p:nvPicPr>
        <p:blipFill>
          <a:blip r:embed="rId12">
            <a:alphaModFix/>
          </a:blip>
          <a:stretch>
            <a:fillRect/>
          </a:stretch>
        </p:blipFill>
        <p:spPr>
          <a:xfrm>
            <a:off x="10713706" y="3693101"/>
            <a:ext cx="775871" cy="1968170"/>
          </a:xfrm>
          <a:prstGeom prst="rect">
            <a:avLst/>
          </a:prstGeom>
          <a:noFill/>
          <a:ln>
            <a:noFill/>
          </a:ln>
        </p:spPr>
      </p:pic>
    </p:spTree>
    <p:extLst>
      <p:ext uri="{BB962C8B-B14F-4D97-AF65-F5344CB8AC3E}">
        <p14:creationId xmlns:p14="http://schemas.microsoft.com/office/powerpoint/2010/main" val="352571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Heading"/>
          <p:cNvSpPr>
            <a:spLocks noGrp="1"/>
          </p:cNvSpPr>
          <p:nvPr>
            <p:ph type="title"/>
          </p:nvPr>
        </p:nvSpPr>
        <p:spPr>
          <a:xfrm>
            <a:off x="360000" y="67688"/>
            <a:ext cx="8999900" cy="1368000"/>
          </a:xfrm>
        </p:spPr>
        <p:txBody>
          <a:bodyPr/>
          <a:lstStyle/>
          <a:p>
            <a:br>
              <a:rPr lang="en-GB"/>
            </a:br>
            <a:endParaRPr lang="en-GB"/>
          </a:p>
        </p:txBody>
      </p:sp>
      <p:sp>
        <p:nvSpPr>
          <p:cNvPr id="3" name="TextBox 2">
            <a:extLst>
              <a:ext uri="{FF2B5EF4-FFF2-40B4-BE49-F238E27FC236}">
                <a16:creationId xmlns:a16="http://schemas.microsoft.com/office/drawing/2014/main" id="{F0796A3D-7309-0D45-981F-B3DCDAC81A84}"/>
              </a:ext>
            </a:extLst>
          </p:cNvPr>
          <p:cNvSpPr txBox="1"/>
          <p:nvPr/>
        </p:nvSpPr>
        <p:spPr>
          <a:xfrm>
            <a:off x="1518799" y="3861714"/>
            <a:ext cx="184731" cy="369332"/>
          </a:xfrm>
          <a:prstGeom prst="rect">
            <a:avLst/>
          </a:prstGeom>
          <a:noFill/>
        </p:spPr>
        <p:txBody>
          <a:bodyPr wrap="none" rtlCol="0">
            <a:spAutoFit/>
          </a:bodyPr>
          <a:lstStyle/>
          <a:p>
            <a:pPr algn="l"/>
            <a:endParaRPr lang="en-GB"/>
          </a:p>
        </p:txBody>
      </p:sp>
      <p:pic>
        <p:nvPicPr>
          <p:cNvPr id="6" name="Picture 5">
            <a:extLst>
              <a:ext uri="{FF2B5EF4-FFF2-40B4-BE49-F238E27FC236}">
                <a16:creationId xmlns:a16="http://schemas.microsoft.com/office/drawing/2014/main" id="{7937B469-51CB-2B65-83DA-A6B6892BF5C6}"/>
              </a:ext>
            </a:extLst>
          </p:cNvPr>
          <p:cNvPicPr>
            <a:picLocks noChangeAspect="1"/>
          </p:cNvPicPr>
          <p:nvPr/>
        </p:nvPicPr>
        <p:blipFill>
          <a:blip r:embed="rId3"/>
          <a:stretch>
            <a:fillRect/>
          </a:stretch>
        </p:blipFill>
        <p:spPr>
          <a:xfrm>
            <a:off x="5669088" y="4041054"/>
            <a:ext cx="1746401" cy="382339"/>
          </a:xfrm>
          <a:prstGeom prst="rect">
            <a:avLst/>
          </a:prstGeom>
        </p:spPr>
      </p:pic>
      <p:pic>
        <p:nvPicPr>
          <p:cNvPr id="7" name="Picture 4" descr="http://www.tedxgoodenoughcollege.com/wordpress/wp-content/uploads/2016/03/andrea3.jpg">
            <a:extLst>
              <a:ext uri="{FF2B5EF4-FFF2-40B4-BE49-F238E27FC236}">
                <a16:creationId xmlns:a16="http://schemas.microsoft.com/office/drawing/2014/main" id="{76A6C716-4B17-A757-7EB1-A6F460CBC83D}"/>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3972" t="17463" r="18931" b="29517"/>
          <a:stretch/>
        </p:blipFill>
        <p:spPr bwMode="auto">
          <a:xfrm>
            <a:off x="1493777" y="1875219"/>
            <a:ext cx="1238249" cy="14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48D317A-F188-EE25-7523-DF8E33CF42B1}"/>
              </a:ext>
            </a:extLst>
          </p:cNvPr>
          <p:cNvPicPr>
            <a:picLocks noChangeAspect="1"/>
          </p:cNvPicPr>
          <p:nvPr/>
        </p:nvPicPr>
        <p:blipFill rotWithShape="1">
          <a:blip r:embed="rId5">
            <a:extLst>
              <a:ext uri="{28A0092B-C50C-407E-A947-70E740481C1C}">
                <a14:useLocalDpi xmlns:a14="http://schemas.microsoft.com/office/drawing/2010/main" val="0"/>
              </a:ext>
            </a:extLst>
          </a:blip>
          <a:srcRect l="28448" t="14132" r="24322" b="25081"/>
          <a:stretch/>
        </p:blipFill>
        <p:spPr>
          <a:xfrm>
            <a:off x="2638395" y="1888701"/>
            <a:ext cx="1128655" cy="1452615"/>
          </a:xfrm>
          <a:prstGeom prst="rect">
            <a:avLst/>
          </a:prstGeom>
        </p:spPr>
      </p:pic>
      <p:sp>
        <p:nvSpPr>
          <p:cNvPr id="9" name="TextBox 13">
            <a:extLst>
              <a:ext uri="{FF2B5EF4-FFF2-40B4-BE49-F238E27FC236}">
                <a16:creationId xmlns:a16="http://schemas.microsoft.com/office/drawing/2014/main" id="{EBE0CB42-F272-F20C-ADD9-80E64419A1D9}"/>
              </a:ext>
            </a:extLst>
          </p:cNvPr>
          <p:cNvSpPr txBox="1">
            <a:spLocks noChangeArrowheads="1"/>
          </p:cNvSpPr>
          <p:nvPr/>
        </p:nvSpPr>
        <p:spPr bwMode="auto">
          <a:xfrm>
            <a:off x="1391842" y="3397312"/>
            <a:ext cx="12149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Dr Andrea Smith</a:t>
            </a:r>
          </a:p>
          <a:p>
            <a:pPr algn="ctr" eaLnBrk="1" hangingPunct="1"/>
            <a:r>
              <a:rPr lang="en-GB" sz="1200">
                <a:latin typeface="+mn-lt"/>
              </a:rPr>
              <a:t>Co-Investigator</a:t>
            </a:r>
          </a:p>
        </p:txBody>
      </p:sp>
      <p:sp>
        <p:nvSpPr>
          <p:cNvPr id="10" name="TextBox 13">
            <a:extLst>
              <a:ext uri="{FF2B5EF4-FFF2-40B4-BE49-F238E27FC236}">
                <a16:creationId xmlns:a16="http://schemas.microsoft.com/office/drawing/2014/main" id="{D2ED51B3-40C3-5239-6BA0-E6449DE18100}"/>
              </a:ext>
            </a:extLst>
          </p:cNvPr>
          <p:cNvSpPr txBox="1">
            <a:spLocks noChangeArrowheads="1"/>
          </p:cNvSpPr>
          <p:nvPr/>
        </p:nvSpPr>
        <p:spPr bwMode="auto">
          <a:xfrm>
            <a:off x="2482597" y="3386590"/>
            <a:ext cx="1497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Kristiane Tommerup,</a:t>
            </a:r>
          </a:p>
          <a:p>
            <a:pPr algn="ctr" eaLnBrk="1" hangingPunct="1"/>
            <a:r>
              <a:rPr lang="en-GB" sz="1200">
                <a:latin typeface="+mn-lt"/>
              </a:rPr>
              <a:t>PhD student</a:t>
            </a:r>
          </a:p>
        </p:txBody>
      </p:sp>
      <p:sp>
        <p:nvSpPr>
          <p:cNvPr id="11" name="TextBox 13">
            <a:extLst>
              <a:ext uri="{FF2B5EF4-FFF2-40B4-BE49-F238E27FC236}">
                <a16:creationId xmlns:a16="http://schemas.microsoft.com/office/drawing/2014/main" id="{0574F26A-30BA-86C5-361D-8823D682D312}"/>
              </a:ext>
            </a:extLst>
          </p:cNvPr>
          <p:cNvSpPr txBox="1">
            <a:spLocks noChangeArrowheads="1"/>
          </p:cNvSpPr>
          <p:nvPr/>
        </p:nvSpPr>
        <p:spPr bwMode="auto">
          <a:xfrm>
            <a:off x="4857705" y="3375638"/>
            <a:ext cx="10607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Celina Cimino</a:t>
            </a:r>
          </a:p>
          <a:p>
            <a:pPr algn="ctr" eaLnBrk="1" hangingPunct="1"/>
            <a:r>
              <a:rPr lang="en-GB" sz="1200">
                <a:latin typeface="+mn-lt"/>
              </a:rPr>
              <a:t>MSc Student</a:t>
            </a:r>
          </a:p>
        </p:txBody>
      </p:sp>
      <p:pic>
        <p:nvPicPr>
          <p:cNvPr id="12" name="Picture 1">
            <a:extLst>
              <a:ext uri="{FF2B5EF4-FFF2-40B4-BE49-F238E27FC236}">
                <a16:creationId xmlns:a16="http://schemas.microsoft.com/office/drawing/2014/main" id="{443672A9-6D40-7708-9AB8-3CAB6A92AFDD}"/>
              </a:ext>
            </a:extLst>
          </p:cNvPr>
          <p:cNvPicPr>
            <a:picLocks noChangeAspect="1"/>
          </p:cNvPicPr>
          <p:nvPr/>
        </p:nvPicPr>
        <p:blipFill rotWithShape="1">
          <a:blip r:embed="rId6">
            <a:extLst>
              <a:ext uri="{28A0092B-C50C-407E-A947-70E740481C1C}">
                <a14:useLocalDpi xmlns:a14="http://schemas.microsoft.com/office/drawing/2010/main" val="0"/>
              </a:ext>
            </a:extLst>
          </a:blip>
          <a:srcRect l="8212" r="13770" b="6158"/>
          <a:stretch/>
        </p:blipFill>
        <p:spPr bwMode="auto">
          <a:xfrm>
            <a:off x="3751165" y="1872928"/>
            <a:ext cx="1063973" cy="14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3A29BF9-706C-84E2-AD00-F9999D40E427}"/>
              </a:ext>
            </a:extLst>
          </p:cNvPr>
          <p:cNvPicPr>
            <a:picLocks noChangeAspect="1"/>
          </p:cNvPicPr>
          <p:nvPr/>
        </p:nvPicPr>
        <p:blipFill rotWithShape="1">
          <a:blip r:embed="rId7"/>
          <a:srcRect l="20877" t="6703" r="20218" b="42219"/>
          <a:stretch/>
        </p:blipFill>
        <p:spPr>
          <a:xfrm>
            <a:off x="400676" y="1877119"/>
            <a:ext cx="1128935" cy="1468388"/>
          </a:xfrm>
          <a:prstGeom prst="rect">
            <a:avLst/>
          </a:prstGeom>
        </p:spPr>
      </p:pic>
      <p:sp>
        <p:nvSpPr>
          <p:cNvPr id="15" name="TextBox 13">
            <a:extLst>
              <a:ext uri="{FF2B5EF4-FFF2-40B4-BE49-F238E27FC236}">
                <a16:creationId xmlns:a16="http://schemas.microsoft.com/office/drawing/2014/main" id="{6D61EBC0-65B6-91CE-3E33-715DAB4757C2}"/>
              </a:ext>
            </a:extLst>
          </p:cNvPr>
          <p:cNvSpPr txBox="1">
            <a:spLocks noChangeArrowheads="1"/>
          </p:cNvSpPr>
          <p:nvPr/>
        </p:nvSpPr>
        <p:spPr bwMode="auto">
          <a:xfrm>
            <a:off x="-24587" y="3385008"/>
            <a:ext cx="15183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Dr Clare Llewellyn</a:t>
            </a:r>
          </a:p>
          <a:p>
            <a:pPr algn="ctr" eaLnBrk="1" hangingPunct="1"/>
            <a:r>
              <a:rPr lang="en-GB" sz="1200">
                <a:latin typeface="+mn-lt"/>
              </a:rPr>
              <a:t>Principal-Investigator</a:t>
            </a:r>
          </a:p>
        </p:txBody>
      </p:sp>
      <p:sp>
        <p:nvSpPr>
          <p:cNvPr id="16" name="TextBox 13">
            <a:extLst>
              <a:ext uri="{FF2B5EF4-FFF2-40B4-BE49-F238E27FC236}">
                <a16:creationId xmlns:a16="http://schemas.microsoft.com/office/drawing/2014/main" id="{F7059213-B5AA-1517-2F57-13B65DAFE292}"/>
              </a:ext>
            </a:extLst>
          </p:cNvPr>
          <p:cNvSpPr txBox="1">
            <a:spLocks noChangeArrowheads="1"/>
          </p:cNvSpPr>
          <p:nvPr/>
        </p:nvSpPr>
        <p:spPr bwMode="auto">
          <a:xfrm>
            <a:off x="3919728" y="3375638"/>
            <a:ext cx="9525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Alex Rhodes</a:t>
            </a:r>
          </a:p>
          <a:p>
            <a:pPr algn="ctr" eaLnBrk="1" hangingPunct="1"/>
            <a:r>
              <a:rPr lang="en-GB" sz="1200">
                <a:latin typeface="+mn-lt"/>
              </a:rPr>
              <a:t>PhD student</a:t>
            </a:r>
          </a:p>
        </p:txBody>
      </p:sp>
      <p:pic>
        <p:nvPicPr>
          <p:cNvPr id="17" name="Picture 16">
            <a:extLst>
              <a:ext uri="{FF2B5EF4-FFF2-40B4-BE49-F238E27FC236}">
                <a16:creationId xmlns:a16="http://schemas.microsoft.com/office/drawing/2014/main" id="{42D4231C-510A-5464-46ED-673BC84BD927}"/>
              </a:ext>
            </a:extLst>
          </p:cNvPr>
          <p:cNvPicPr>
            <a:picLocks noChangeAspect="1"/>
          </p:cNvPicPr>
          <p:nvPr/>
        </p:nvPicPr>
        <p:blipFill rotWithShape="1">
          <a:blip r:embed="rId8"/>
          <a:srcRect l="11299" r="16291" b="3246"/>
          <a:stretch/>
        </p:blipFill>
        <p:spPr>
          <a:xfrm>
            <a:off x="403845" y="4530275"/>
            <a:ext cx="922855" cy="1369800"/>
          </a:xfrm>
          <a:prstGeom prst="rect">
            <a:avLst/>
          </a:prstGeom>
        </p:spPr>
      </p:pic>
      <p:sp>
        <p:nvSpPr>
          <p:cNvPr id="18" name="TextBox 13">
            <a:extLst>
              <a:ext uri="{FF2B5EF4-FFF2-40B4-BE49-F238E27FC236}">
                <a16:creationId xmlns:a16="http://schemas.microsoft.com/office/drawing/2014/main" id="{35A4535A-A608-1347-9C2C-A9D5F4B37372}"/>
              </a:ext>
            </a:extLst>
          </p:cNvPr>
          <p:cNvSpPr txBox="1">
            <a:spLocks noChangeArrowheads="1"/>
          </p:cNvSpPr>
          <p:nvPr/>
        </p:nvSpPr>
        <p:spPr bwMode="auto">
          <a:xfrm>
            <a:off x="132652" y="5932835"/>
            <a:ext cx="14566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Dr Kathryn Bradbury</a:t>
            </a:r>
          </a:p>
          <a:p>
            <a:pPr algn="ctr" eaLnBrk="1" hangingPunct="1"/>
            <a:r>
              <a:rPr lang="en-GB" sz="1200">
                <a:latin typeface="+mn-lt"/>
              </a:rPr>
              <a:t>Co-Investigator</a:t>
            </a:r>
          </a:p>
        </p:txBody>
      </p:sp>
      <p:pic>
        <p:nvPicPr>
          <p:cNvPr id="19" name="Picture 18">
            <a:extLst>
              <a:ext uri="{FF2B5EF4-FFF2-40B4-BE49-F238E27FC236}">
                <a16:creationId xmlns:a16="http://schemas.microsoft.com/office/drawing/2014/main" id="{80BC3E9C-A0AC-3FEE-72BA-C1FA80D44484}"/>
              </a:ext>
            </a:extLst>
          </p:cNvPr>
          <p:cNvPicPr>
            <a:picLocks noChangeAspect="1"/>
          </p:cNvPicPr>
          <p:nvPr/>
        </p:nvPicPr>
        <p:blipFill rotWithShape="1">
          <a:blip r:embed="rId9"/>
          <a:srcRect t="24378" b="29140"/>
          <a:stretch/>
        </p:blipFill>
        <p:spPr>
          <a:xfrm>
            <a:off x="203655" y="4095767"/>
            <a:ext cx="1315776" cy="376374"/>
          </a:xfrm>
          <a:prstGeom prst="rect">
            <a:avLst/>
          </a:prstGeom>
        </p:spPr>
      </p:pic>
      <p:sp>
        <p:nvSpPr>
          <p:cNvPr id="20" name="TextBox 13">
            <a:extLst>
              <a:ext uri="{FF2B5EF4-FFF2-40B4-BE49-F238E27FC236}">
                <a16:creationId xmlns:a16="http://schemas.microsoft.com/office/drawing/2014/main" id="{DF5CC3D0-6B81-51E3-ADFD-712C763742C3}"/>
              </a:ext>
            </a:extLst>
          </p:cNvPr>
          <p:cNvSpPr txBox="1">
            <a:spLocks noChangeArrowheads="1"/>
          </p:cNvSpPr>
          <p:nvPr/>
        </p:nvSpPr>
        <p:spPr bwMode="auto">
          <a:xfrm>
            <a:off x="1720434" y="5939424"/>
            <a:ext cx="138316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Prof Lynne Daniels</a:t>
            </a:r>
          </a:p>
          <a:p>
            <a:pPr algn="ctr"/>
            <a:r>
              <a:rPr lang="en-GB" sz="1200">
                <a:latin typeface="+mn-lt"/>
              </a:rPr>
              <a:t>Co-Investigator</a:t>
            </a:r>
          </a:p>
        </p:txBody>
      </p:sp>
      <p:pic>
        <p:nvPicPr>
          <p:cNvPr id="21" name="Picture 20">
            <a:extLst>
              <a:ext uri="{FF2B5EF4-FFF2-40B4-BE49-F238E27FC236}">
                <a16:creationId xmlns:a16="http://schemas.microsoft.com/office/drawing/2014/main" id="{8E8B6B42-58E8-BF54-81F2-06E38AB0F3B7}"/>
              </a:ext>
            </a:extLst>
          </p:cNvPr>
          <p:cNvPicPr>
            <a:picLocks noChangeAspect="1"/>
          </p:cNvPicPr>
          <p:nvPr/>
        </p:nvPicPr>
        <p:blipFill rotWithShape="1">
          <a:blip r:embed="rId10"/>
          <a:srcRect l="3516" t="34371" r="4978" b="33818"/>
          <a:stretch/>
        </p:blipFill>
        <p:spPr>
          <a:xfrm>
            <a:off x="2316776" y="4062317"/>
            <a:ext cx="1275103" cy="443275"/>
          </a:xfrm>
          <a:prstGeom prst="rect">
            <a:avLst/>
          </a:prstGeom>
        </p:spPr>
      </p:pic>
      <p:grpSp>
        <p:nvGrpSpPr>
          <p:cNvPr id="22" name="Group 21">
            <a:extLst>
              <a:ext uri="{FF2B5EF4-FFF2-40B4-BE49-F238E27FC236}">
                <a16:creationId xmlns:a16="http://schemas.microsoft.com/office/drawing/2014/main" id="{62ABC836-CB08-CD87-810C-77BC1119DDB8}"/>
              </a:ext>
            </a:extLst>
          </p:cNvPr>
          <p:cNvGrpSpPr/>
          <p:nvPr/>
        </p:nvGrpSpPr>
        <p:grpSpPr>
          <a:xfrm>
            <a:off x="1905420" y="4535829"/>
            <a:ext cx="2018123" cy="1364246"/>
            <a:chOff x="1757761" y="4142160"/>
            <a:chExt cx="2018123" cy="1364246"/>
          </a:xfrm>
        </p:grpSpPr>
        <p:pic>
          <p:nvPicPr>
            <p:cNvPr id="23" name="Picture 4" descr="Image result for professor lynne daniels">
              <a:extLst>
                <a:ext uri="{FF2B5EF4-FFF2-40B4-BE49-F238E27FC236}">
                  <a16:creationId xmlns:a16="http://schemas.microsoft.com/office/drawing/2014/main" id="{640F283F-E191-F93F-5087-3442D5D86D96}"/>
                </a:ext>
              </a:extLst>
            </p:cNvPr>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l="8395" r="18496"/>
            <a:stretch/>
          </p:blipFill>
          <p:spPr bwMode="auto">
            <a:xfrm>
              <a:off x="1757761" y="4160378"/>
              <a:ext cx="997369" cy="1346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0A5D4D06-570D-A1F4-817A-724BD74F246D}"/>
                </a:ext>
              </a:extLst>
            </p:cNvPr>
            <p:cNvPicPr>
              <a:picLocks noChangeAspect="1"/>
            </p:cNvPicPr>
            <p:nvPr/>
          </p:nvPicPr>
          <p:blipFill rotWithShape="1">
            <a:blip r:embed="rId12"/>
            <a:srcRect l="27410" t="10530" r="17891" b="33042"/>
            <a:stretch/>
          </p:blipFill>
          <p:spPr>
            <a:xfrm>
              <a:off x="2737442" y="4142160"/>
              <a:ext cx="1038442" cy="1364246"/>
            </a:xfrm>
            <a:prstGeom prst="rect">
              <a:avLst/>
            </a:prstGeom>
          </p:spPr>
        </p:pic>
      </p:grpSp>
      <p:sp>
        <p:nvSpPr>
          <p:cNvPr id="25" name="TextBox 13">
            <a:extLst>
              <a:ext uri="{FF2B5EF4-FFF2-40B4-BE49-F238E27FC236}">
                <a16:creationId xmlns:a16="http://schemas.microsoft.com/office/drawing/2014/main" id="{B72904AF-8D64-F8F3-5017-B46F62B62526}"/>
              </a:ext>
            </a:extLst>
          </p:cNvPr>
          <p:cNvSpPr txBox="1">
            <a:spLocks noChangeArrowheads="1"/>
          </p:cNvSpPr>
          <p:nvPr/>
        </p:nvSpPr>
        <p:spPr bwMode="auto">
          <a:xfrm>
            <a:off x="2898974" y="5954039"/>
            <a:ext cx="132055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Dr Rebecca Byrne</a:t>
            </a:r>
          </a:p>
          <a:p>
            <a:pPr algn="ctr"/>
            <a:r>
              <a:rPr lang="en-GB" sz="1200">
                <a:latin typeface="+mn-lt"/>
              </a:rPr>
              <a:t>Co-Investigator</a:t>
            </a:r>
          </a:p>
        </p:txBody>
      </p:sp>
      <p:sp>
        <p:nvSpPr>
          <p:cNvPr id="26" name="TextBox 13">
            <a:extLst>
              <a:ext uri="{FF2B5EF4-FFF2-40B4-BE49-F238E27FC236}">
                <a16:creationId xmlns:a16="http://schemas.microsoft.com/office/drawing/2014/main" id="{6D99694F-144F-A784-B177-CCB8009E3E60}"/>
              </a:ext>
            </a:extLst>
          </p:cNvPr>
          <p:cNvSpPr txBox="1">
            <a:spLocks noChangeArrowheads="1"/>
          </p:cNvSpPr>
          <p:nvPr/>
        </p:nvSpPr>
        <p:spPr bwMode="auto">
          <a:xfrm>
            <a:off x="5759505" y="3370818"/>
            <a:ext cx="11583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Tiffany Denning</a:t>
            </a:r>
          </a:p>
          <a:p>
            <a:pPr algn="ctr" eaLnBrk="1" hangingPunct="1"/>
            <a:r>
              <a:rPr lang="en-GB" sz="1200">
                <a:latin typeface="+mn-lt"/>
              </a:rPr>
              <a:t>MSc Student</a:t>
            </a:r>
          </a:p>
        </p:txBody>
      </p:sp>
      <p:sp>
        <p:nvSpPr>
          <p:cNvPr id="27" name="TextBox 13">
            <a:extLst>
              <a:ext uri="{FF2B5EF4-FFF2-40B4-BE49-F238E27FC236}">
                <a16:creationId xmlns:a16="http://schemas.microsoft.com/office/drawing/2014/main" id="{C0C0B21E-1AF7-15D3-2A1E-C0F50532E4C9}"/>
              </a:ext>
            </a:extLst>
          </p:cNvPr>
          <p:cNvSpPr txBox="1">
            <a:spLocks noChangeArrowheads="1"/>
          </p:cNvSpPr>
          <p:nvPr/>
        </p:nvSpPr>
        <p:spPr bwMode="auto">
          <a:xfrm>
            <a:off x="6837814" y="3385007"/>
            <a:ext cx="12259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Zohar Preminger</a:t>
            </a:r>
          </a:p>
          <a:p>
            <a:pPr algn="ctr" eaLnBrk="1" hangingPunct="1"/>
            <a:r>
              <a:rPr lang="en-GB" sz="1200">
                <a:latin typeface="+mn-lt"/>
              </a:rPr>
              <a:t>MSc Student</a:t>
            </a:r>
          </a:p>
        </p:txBody>
      </p:sp>
      <p:pic>
        <p:nvPicPr>
          <p:cNvPr id="28" name="Picture 27">
            <a:extLst>
              <a:ext uri="{FF2B5EF4-FFF2-40B4-BE49-F238E27FC236}">
                <a16:creationId xmlns:a16="http://schemas.microsoft.com/office/drawing/2014/main" id="{701652CB-8350-8472-D952-347654D9B76D}"/>
              </a:ext>
            </a:extLst>
          </p:cNvPr>
          <p:cNvPicPr>
            <a:picLocks noChangeAspect="1"/>
          </p:cNvPicPr>
          <p:nvPr/>
        </p:nvPicPr>
        <p:blipFill rotWithShape="1">
          <a:blip r:embed="rId13"/>
          <a:srcRect l="14179" r="13958"/>
          <a:stretch/>
        </p:blipFill>
        <p:spPr>
          <a:xfrm>
            <a:off x="4799253" y="1871028"/>
            <a:ext cx="1063973" cy="1480569"/>
          </a:xfrm>
          <a:prstGeom prst="rect">
            <a:avLst/>
          </a:prstGeom>
        </p:spPr>
      </p:pic>
      <p:grpSp>
        <p:nvGrpSpPr>
          <p:cNvPr id="29" name="Group 28">
            <a:extLst>
              <a:ext uri="{FF2B5EF4-FFF2-40B4-BE49-F238E27FC236}">
                <a16:creationId xmlns:a16="http://schemas.microsoft.com/office/drawing/2014/main" id="{EE140CED-5C36-0AFD-F56B-D7A7ECF6B389}"/>
              </a:ext>
            </a:extLst>
          </p:cNvPr>
          <p:cNvGrpSpPr/>
          <p:nvPr/>
        </p:nvGrpSpPr>
        <p:grpSpPr>
          <a:xfrm>
            <a:off x="4691377" y="4521046"/>
            <a:ext cx="3469141" cy="1908475"/>
            <a:chOff x="5011020" y="4982041"/>
            <a:chExt cx="3469141" cy="1908475"/>
          </a:xfrm>
        </p:grpSpPr>
        <p:sp>
          <p:nvSpPr>
            <p:cNvPr id="30" name="TextBox 13">
              <a:extLst>
                <a:ext uri="{FF2B5EF4-FFF2-40B4-BE49-F238E27FC236}">
                  <a16:creationId xmlns:a16="http://schemas.microsoft.com/office/drawing/2014/main" id="{DEB24E29-2FBE-CE25-D501-84CDC396B65D}"/>
                </a:ext>
              </a:extLst>
            </p:cNvPr>
            <p:cNvSpPr txBox="1">
              <a:spLocks noChangeArrowheads="1"/>
            </p:cNvSpPr>
            <p:nvPr/>
          </p:nvSpPr>
          <p:spPr bwMode="auto">
            <a:xfrm>
              <a:off x="5011020" y="6410277"/>
              <a:ext cx="12619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Dr Raj Lakshman</a:t>
              </a:r>
            </a:p>
            <a:p>
              <a:pPr algn="ctr" eaLnBrk="1" hangingPunct="1"/>
              <a:r>
                <a:rPr lang="en-GB" sz="1200">
                  <a:latin typeface="+mn-lt"/>
                </a:rPr>
                <a:t>Co-PI</a:t>
              </a:r>
            </a:p>
          </p:txBody>
        </p:sp>
        <p:sp>
          <p:nvSpPr>
            <p:cNvPr id="31" name="TextBox 13">
              <a:extLst>
                <a:ext uri="{FF2B5EF4-FFF2-40B4-BE49-F238E27FC236}">
                  <a16:creationId xmlns:a16="http://schemas.microsoft.com/office/drawing/2014/main" id="{1DFE3D72-45F2-DFBA-8D1D-9CC8026175C3}"/>
                </a:ext>
              </a:extLst>
            </p:cNvPr>
            <p:cNvSpPr txBox="1">
              <a:spLocks noChangeArrowheads="1"/>
            </p:cNvSpPr>
            <p:nvPr/>
          </p:nvSpPr>
          <p:spPr bwMode="auto">
            <a:xfrm>
              <a:off x="6295013" y="6410277"/>
              <a:ext cx="100335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Prof Ken Ong</a:t>
              </a:r>
            </a:p>
            <a:p>
              <a:pPr algn="ctr" eaLnBrk="1" hangingPunct="1"/>
              <a:r>
                <a:rPr lang="en-GB" sz="1200">
                  <a:latin typeface="+mn-lt"/>
                </a:rPr>
                <a:t>Co-PI</a:t>
              </a:r>
            </a:p>
          </p:txBody>
        </p:sp>
        <p:sp>
          <p:nvSpPr>
            <p:cNvPr id="34" name="TextBox 13">
              <a:extLst>
                <a:ext uri="{FF2B5EF4-FFF2-40B4-BE49-F238E27FC236}">
                  <a16:creationId xmlns:a16="http://schemas.microsoft.com/office/drawing/2014/main" id="{134EDAEF-3224-FE5E-F1E2-27A0D540D327}"/>
                </a:ext>
              </a:extLst>
            </p:cNvPr>
            <p:cNvSpPr txBox="1">
              <a:spLocks noChangeArrowheads="1"/>
            </p:cNvSpPr>
            <p:nvPr/>
          </p:nvSpPr>
          <p:spPr bwMode="auto">
            <a:xfrm>
              <a:off x="7341057" y="6428851"/>
              <a:ext cx="11391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Dr Amy Ahern</a:t>
              </a:r>
            </a:p>
            <a:p>
              <a:pPr algn="ctr"/>
              <a:r>
                <a:rPr lang="en-GB" sz="1200">
                  <a:latin typeface="+mn-lt"/>
                </a:rPr>
                <a:t>Co-Investigator</a:t>
              </a:r>
            </a:p>
          </p:txBody>
        </p:sp>
        <p:pic>
          <p:nvPicPr>
            <p:cNvPr id="35" name="Picture 34">
              <a:extLst>
                <a:ext uri="{FF2B5EF4-FFF2-40B4-BE49-F238E27FC236}">
                  <a16:creationId xmlns:a16="http://schemas.microsoft.com/office/drawing/2014/main" id="{8C4E766D-62A5-32C3-74AA-26BA26770869}"/>
                </a:ext>
              </a:extLst>
            </p:cNvPr>
            <p:cNvPicPr>
              <a:picLocks noChangeAspect="1"/>
            </p:cNvPicPr>
            <p:nvPr/>
          </p:nvPicPr>
          <p:blipFill rotWithShape="1">
            <a:blip r:embed="rId14"/>
            <a:srcRect l="5017" r="15352"/>
            <a:stretch/>
          </p:blipFill>
          <p:spPr>
            <a:xfrm>
              <a:off x="5011020" y="4991270"/>
              <a:ext cx="1128935" cy="1417712"/>
            </a:xfrm>
            <a:prstGeom prst="rect">
              <a:avLst/>
            </a:prstGeom>
          </p:spPr>
        </p:pic>
        <p:pic>
          <p:nvPicPr>
            <p:cNvPr id="37" name="Picture 36">
              <a:extLst>
                <a:ext uri="{FF2B5EF4-FFF2-40B4-BE49-F238E27FC236}">
                  <a16:creationId xmlns:a16="http://schemas.microsoft.com/office/drawing/2014/main" id="{2E53A74E-4C6C-AEB9-B742-683C1FEEEF9A}"/>
                </a:ext>
              </a:extLst>
            </p:cNvPr>
            <p:cNvPicPr>
              <a:picLocks noChangeAspect="1"/>
            </p:cNvPicPr>
            <p:nvPr/>
          </p:nvPicPr>
          <p:blipFill rotWithShape="1">
            <a:blip r:embed="rId15"/>
            <a:srcRect l="10216" r="9784"/>
            <a:stretch/>
          </p:blipFill>
          <p:spPr>
            <a:xfrm>
              <a:off x="7310223" y="4982041"/>
              <a:ext cx="1134702" cy="1418378"/>
            </a:xfrm>
            <a:prstGeom prst="rect">
              <a:avLst/>
            </a:prstGeom>
          </p:spPr>
        </p:pic>
      </p:grpSp>
      <p:pic>
        <p:nvPicPr>
          <p:cNvPr id="38" name="Picture 37">
            <a:extLst>
              <a:ext uri="{FF2B5EF4-FFF2-40B4-BE49-F238E27FC236}">
                <a16:creationId xmlns:a16="http://schemas.microsoft.com/office/drawing/2014/main" id="{183D816A-6E15-D2B6-D4E4-771F3112750A}"/>
              </a:ext>
            </a:extLst>
          </p:cNvPr>
          <p:cNvPicPr>
            <a:picLocks noChangeAspect="1"/>
          </p:cNvPicPr>
          <p:nvPr/>
        </p:nvPicPr>
        <p:blipFill>
          <a:blip r:embed="rId16"/>
          <a:stretch>
            <a:fillRect/>
          </a:stretch>
        </p:blipFill>
        <p:spPr>
          <a:xfrm>
            <a:off x="5792220" y="1868549"/>
            <a:ext cx="1193429" cy="1480938"/>
          </a:xfrm>
          <a:prstGeom prst="rect">
            <a:avLst/>
          </a:prstGeom>
        </p:spPr>
      </p:pic>
      <p:pic>
        <p:nvPicPr>
          <p:cNvPr id="39" name="Picture 38">
            <a:extLst>
              <a:ext uri="{FF2B5EF4-FFF2-40B4-BE49-F238E27FC236}">
                <a16:creationId xmlns:a16="http://schemas.microsoft.com/office/drawing/2014/main" id="{9370AACD-7879-BE2C-E1BF-56D9F446E322}"/>
              </a:ext>
            </a:extLst>
          </p:cNvPr>
          <p:cNvPicPr>
            <a:picLocks noChangeAspect="1"/>
          </p:cNvPicPr>
          <p:nvPr/>
        </p:nvPicPr>
        <p:blipFill>
          <a:blip r:embed="rId17"/>
          <a:stretch>
            <a:fillRect/>
          </a:stretch>
        </p:blipFill>
        <p:spPr>
          <a:xfrm>
            <a:off x="6773889" y="1888701"/>
            <a:ext cx="1188842" cy="1447285"/>
          </a:xfrm>
          <a:prstGeom prst="rect">
            <a:avLst/>
          </a:prstGeom>
        </p:spPr>
      </p:pic>
      <p:grpSp>
        <p:nvGrpSpPr>
          <p:cNvPr id="40" name="Group 39">
            <a:extLst>
              <a:ext uri="{FF2B5EF4-FFF2-40B4-BE49-F238E27FC236}">
                <a16:creationId xmlns:a16="http://schemas.microsoft.com/office/drawing/2014/main" id="{89F40187-AA14-6021-588E-BFFBEFA84502}"/>
              </a:ext>
            </a:extLst>
          </p:cNvPr>
          <p:cNvGrpSpPr/>
          <p:nvPr/>
        </p:nvGrpSpPr>
        <p:grpSpPr>
          <a:xfrm>
            <a:off x="9109258" y="4062317"/>
            <a:ext cx="2592718" cy="2069194"/>
            <a:chOff x="8642422" y="3311786"/>
            <a:chExt cx="2592718" cy="2069194"/>
          </a:xfrm>
        </p:grpSpPr>
        <p:sp>
          <p:nvSpPr>
            <p:cNvPr id="41" name="TextBox 13">
              <a:extLst>
                <a:ext uri="{FF2B5EF4-FFF2-40B4-BE49-F238E27FC236}">
                  <a16:creationId xmlns:a16="http://schemas.microsoft.com/office/drawing/2014/main" id="{F737BD1A-67BB-B331-1961-5F9F4BA17700}"/>
                </a:ext>
              </a:extLst>
            </p:cNvPr>
            <p:cNvSpPr txBox="1">
              <a:spLocks noChangeArrowheads="1"/>
            </p:cNvSpPr>
            <p:nvPr/>
          </p:nvSpPr>
          <p:spPr bwMode="auto">
            <a:xfrm>
              <a:off x="8642422" y="4734649"/>
              <a:ext cx="176319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err="1">
                  <a:latin typeface="+mn-lt"/>
                </a:rPr>
                <a:t>Nilushka</a:t>
              </a:r>
              <a:r>
                <a:rPr lang="en-GB" sz="1200">
                  <a:latin typeface="+mn-lt"/>
                </a:rPr>
                <a:t> Perera</a:t>
              </a:r>
            </a:p>
            <a:p>
              <a:pPr algn="ctr"/>
              <a:r>
                <a:rPr lang="en-GB" sz="1200">
                  <a:latin typeface="+mn-lt"/>
                </a:rPr>
                <a:t>Head of Evaluation Impact and Policy &amp; PM</a:t>
              </a:r>
            </a:p>
          </p:txBody>
        </p:sp>
        <p:sp>
          <p:nvSpPr>
            <p:cNvPr id="42" name="TextBox 13">
              <a:extLst>
                <a:ext uri="{FF2B5EF4-FFF2-40B4-BE49-F238E27FC236}">
                  <a16:creationId xmlns:a16="http://schemas.microsoft.com/office/drawing/2014/main" id="{BB4D663B-5A5C-DD4E-1A67-CFAD2EDD79E5}"/>
                </a:ext>
              </a:extLst>
            </p:cNvPr>
            <p:cNvSpPr txBox="1">
              <a:spLocks noChangeArrowheads="1"/>
            </p:cNvSpPr>
            <p:nvPr/>
          </p:nvSpPr>
          <p:spPr bwMode="auto">
            <a:xfrm>
              <a:off x="10116116" y="4734649"/>
              <a:ext cx="111902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Jenny </a:t>
              </a:r>
              <a:r>
                <a:rPr lang="en-GB" sz="1200" err="1">
                  <a:latin typeface="+mn-lt"/>
                </a:rPr>
                <a:t>Mcleish</a:t>
              </a:r>
              <a:endParaRPr lang="en-GB" sz="1200">
                <a:latin typeface="+mn-lt"/>
              </a:endParaRPr>
            </a:p>
            <a:p>
              <a:pPr algn="ctr" eaLnBrk="1" hangingPunct="1"/>
              <a:r>
                <a:rPr lang="en-GB" sz="1200">
                  <a:latin typeface="+mn-lt"/>
                </a:rPr>
                <a:t>Content Writer</a:t>
              </a:r>
            </a:p>
          </p:txBody>
        </p:sp>
        <p:pic>
          <p:nvPicPr>
            <p:cNvPr id="43" name="Picture 42">
              <a:extLst>
                <a:ext uri="{FF2B5EF4-FFF2-40B4-BE49-F238E27FC236}">
                  <a16:creationId xmlns:a16="http://schemas.microsoft.com/office/drawing/2014/main" id="{FE36CEA5-B18D-9E69-8490-394C0D56A247}"/>
                </a:ext>
              </a:extLst>
            </p:cNvPr>
            <p:cNvPicPr>
              <a:picLocks noChangeAspect="1"/>
            </p:cNvPicPr>
            <p:nvPr/>
          </p:nvPicPr>
          <p:blipFill>
            <a:blip r:embed="rId18"/>
            <a:stretch>
              <a:fillRect/>
            </a:stretch>
          </p:blipFill>
          <p:spPr>
            <a:xfrm>
              <a:off x="10085215" y="3322738"/>
              <a:ext cx="1031341" cy="1445951"/>
            </a:xfrm>
            <a:prstGeom prst="rect">
              <a:avLst/>
            </a:prstGeom>
          </p:spPr>
        </p:pic>
        <p:pic>
          <p:nvPicPr>
            <p:cNvPr id="44" name="Picture 43">
              <a:extLst>
                <a:ext uri="{FF2B5EF4-FFF2-40B4-BE49-F238E27FC236}">
                  <a16:creationId xmlns:a16="http://schemas.microsoft.com/office/drawing/2014/main" id="{BA87E309-E173-F0DA-B15A-9F3EBB5EF7C2}"/>
                </a:ext>
              </a:extLst>
            </p:cNvPr>
            <p:cNvPicPr>
              <a:picLocks noChangeAspect="1"/>
            </p:cNvPicPr>
            <p:nvPr/>
          </p:nvPicPr>
          <p:blipFill rotWithShape="1">
            <a:blip r:embed="rId19"/>
            <a:srcRect l="10840" r="18368"/>
            <a:stretch/>
          </p:blipFill>
          <p:spPr>
            <a:xfrm>
              <a:off x="9067604" y="3311786"/>
              <a:ext cx="1033082" cy="1443631"/>
            </a:xfrm>
            <a:prstGeom prst="rect">
              <a:avLst/>
            </a:prstGeom>
          </p:spPr>
        </p:pic>
      </p:grpSp>
      <p:grpSp>
        <p:nvGrpSpPr>
          <p:cNvPr id="45" name="Group 44">
            <a:extLst>
              <a:ext uri="{FF2B5EF4-FFF2-40B4-BE49-F238E27FC236}">
                <a16:creationId xmlns:a16="http://schemas.microsoft.com/office/drawing/2014/main" id="{27F890EB-C779-7A41-1651-7D55193ABBA8}"/>
              </a:ext>
            </a:extLst>
          </p:cNvPr>
          <p:cNvGrpSpPr/>
          <p:nvPr/>
        </p:nvGrpSpPr>
        <p:grpSpPr>
          <a:xfrm>
            <a:off x="9020808" y="1915751"/>
            <a:ext cx="3080508" cy="2007392"/>
            <a:chOff x="9020808" y="1390234"/>
            <a:chExt cx="3080508" cy="2007392"/>
          </a:xfrm>
        </p:grpSpPr>
        <p:pic>
          <p:nvPicPr>
            <p:cNvPr id="46" name="Picture 45">
              <a:extLst>
                <a:ext uri="{FF2B5EF4-FFF2-40B4-BE49-F238E27FC236}">
                  <a16:creationId xmlns:a16="http://schemas.microsoft.com/office/drawing/2014/main" id="{B65F8636-62BC-5F6A-5BAE-82A4B197DEA6}"/>
                </a:ext>
              </a:extLst>
            </p:cNvPr>
            <p:cNvPicPr>
              <a:picLocks noChangeAspect="1"/>
            </p:cNvPicPr>
            <p:nvPr/>
          </p:nvPicPr>
          <p:blipFill rotWithShape="1">
            <a:blip r:embed="rId20"/>
            <a:srcRect l="22195" t="12515" r="19753" b="22948"/>
            <a:stretch/>
          </p:blipFill>
          <p:spPr>
            <a:xfrm>
              <a:off x="9159751" y="1395991"/>
              <a:ext cx="925464" cy="1414478"/>
            </a:xfrm>
            <a:prstGeom prst="rect">
              <a:avLst/>
            </a:prstGeom>
          </p:spPr>
        </p:pic>
        <p:sp>
          <p:nvSpPr>
            <p:cNvPr id="47" name="TextBox 13">
              <a:extLst>
                <a:ext uri="{FF2B5EF4-FFF2-40B4-BE49-F238E27FC236}">
                  <a16:creationId xmlns:a16="http://schemas.microsoft.com/office/drawing/2014/main" id="{11AAB497-6C42-D19D-94F1-37CAB3801240}"/>
                </a:ext>
              </a:extLst>
            </p:cNvPr>
            <p:cNvSpPr txBox="1">
              <a:spLocks noChangeArrowheads="1"/>
            </p:cNvSpPr>
            <p:nvPr/>
          </p:nvSpPr>
          <p:spPr bwMode="auto">
            <a:xfrm>
              <a:off x="9020808" y="2792231"/>
              <a:ext cx="11721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Nicola Cadbury</a:t>
              </a:r>
            </a:p>
            <a:p>
              <a:pPr algn="ctr"/>
              <a:r>
                <a:rPr lang="en-GB" sz="1200">
                  <a:latin typeface="+mn-lt"/>
                </a:rPr>
                <a:t>Content Lead</a:t>
              </a:r>
            </a:p>
          </p:txBody>
        </p:sp>
        <p:pic>
          <p:nvPicPr>
            <p:cNvPr id="48" name="Picture 47">
              <a:extLst>
                <a:ext uri="{FF2B5EF4-FFF2-40B4-BE49-F238E27FC236}">
                  <a16:creationId xmlns:a16="http://schemas.microsoft.com/office/drawing/2014/main" id="{3A154484-2522-41D0-372B-A2C603BDE0BC}"/>
                </a:ext>
              </a:extLst>
            </p:cNvPr>
            <p:cNvPicPr>
              <a:picLocks noChangeAspect="1"/>
            </p:cNvPicPr>
            <p:nvPr/>
          </p:nvPicPr>
          <p:blipFill>
            <a:blip r:embed="rId21"/>
            <a:stretch>
              <a:fillRect/>
            </a:stretch>
          </p:blipFill>
          <p:spPr>
            <a:xfrm>
              <a:off x="10065704" y="1390234"/>
              <a:ext cx="1004098" cy="1407755"/>
            </a:xfrm>
            <a:prstGeom prst="rect">
              <a:avLst/>
            </a:prstGeom>
          </p:spPr>
        </p:pic>
        <p:sp>
          <p:nvSpPr>
            <p:cNvPr id="49" name="TextBox 13">
              <a:extLst>
                <a:ext uri="{FF2B5EF4-FFF2-40B4-BE49-F238E27FC236}">
                  <a16:creationId xmlns:a16="http://schemas.microsoft.com/office/drawing/2014/main" id="{E37CEE89-9301-BA54-E61E-E3304BCA4CD5}"/>
                </a:ext>
              </a:extLst>
            </p:cNvPr>
            <p:cNvSpPr txBox="1">
              <a:spLocks noChangeArrowheads="1"/>
            </p:cNvSpPr>
            <p:nvPr/>
          </p:nvSpPr>
          <p:spPr bwMode="auto">
            <a:xfrm>
              <a:off x="10103406" y="2747705"/>
              <a:ext cx="9497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Jake </a:t>
              </a:r>
              <a:r>
                <a:rPr lang="en-GB" sz="1200" err="1">
                  <a:latin typeface="+mn-lt"/>
                </a:rPr>
                <a:t>Elgood</a:t>
              </a:r>
              <a:endParaRPr lang="en-GB" sz="1200">
                <a:latin typeface="+mn-lt"/>
              </a:endParaRPr>
            </a:p>
            <a:p>
              <a:pPr algn="ctr" eaLnBrk="1" hangingPunct="1"/>
              <a:r>
                <a:rPr lang="en-GB" sz="1200">
                  <a:latin typeface="+mn-lt"/>
                </a:rPr>
                <a:t>Digital Lead </a:t>
              </a:r>
            </a:p>
          </p:txBody>
        </p:sp>
        <p:pic>
          <p:nvPicPr>
            <p:cNvPr id="50" name="Picture 49">
              <a:extLst>
                <a:ext uri="{FF2B5EF4-FFF2-40B4-BE49-F238E27FC236}">
                  <a16:creationId xmlns:a16="http://schemas.microsoft.com/office/drawing/2014/main" id="{7D0173FA-B519-EF72-7418-39DFAF966DC9}"/>
                </a:ext>
              </a:extLst>
            </p:cNvPr>
            <p:cNvPicPr>
              <a:picLocks noChangeAspect="1"/>
            </p:cNvPicPr>
            <p:nvPr/>
          </p:nvPicPr>
          <p:blipFill rotWithShape="1">
            <a:blip r:embed="rId22"/>
            <a:srcRect l="19674" t="9286" r="27364" b="13036"/>
            <a:stretch/>
          </p:blipFill>
          <p:spPr>
            <a:xfrm>
              <a:off x="11053153" y="1399120"/>
              <a:ext cx="949850" cy="1398869"/>
            </a:xfrm>
            <a:prstGeom prst="rect">
              <a:avLst/>
            </a:prstGeom>
          </p:spPr>
        </p:pic>
        <p:sp>
          <p:nvSpPr>
            <p:cNvPr id="51" name="TextBox 13">
              <a:extLst>
                <a:ext uri="{FF2B5EF4-FFF2-40B4-BE49-F238E27FC236}">
                  <a16:creationId xmlns:a16="http://schemas.microsoft.com/office/drawing/2014/main" id="{71820330-F289-C2CE-4031-F00F678E96B3}"/>
                </a:ext>
              </a:extLst>
            </p:cNvPr>
            <p:cNvSpPr txBox="1">
              <a:spLocks noChangeArrowheads="1"/>
            </p:cNvSpPr>
            <p:nvPr/>
          </p:nvSpPr>
          <p:spPr bwMode="auto">
            <a:xfrm>
              <a:off x="11024418" y="2751295"/>
              <a:ext cx="107689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charset="0"/>
                  <a:ea typeface="MS PGothic" charset="0"/>
                  <a:cs typeface="MS PGothic" charset="0"/>
                </a:defRPr>
              </a:lvl1pPr>
              <a:lvl2pPr marL="742950" indent="-285750">
                <a:defRPr sz="1600">
                  <a:solidFill>
                    <a:schemeClr val="tx1"/>
                  </a:solidFill>
                  <a:latin typeface="Calibri" charset="0"/>
                  <a:ea typeface="MS PGothic" charset="0"/>
                  <a:cs typeface="MS PGothic" charset="0"/>
                </a:defRPr>
              </a:lvl2pPr>
              <a:lvl3pPr marL="1143000" indent="-228600">
                <a:defRPr sz="1600">
                  <a:solidFill>
                    <a:schemeClr val="tx1"/>
                  </a:solidFill>
                  <a:latin typeface="Calibri" charset="0"/>
                  <a:ea typeface="MS PGothic" charset="0"/>
                  <a:cs typeface="MS PGothic" charset="0"/>
                </a:defRPr>
              </a:lvl3pPr>
              <a:lvl4pPr marL="1600200" indent="-228600">
                <a:defRPr sz="1600">
                  <a:solidFill>
                    <a:schemeClr val="tx1"/>
                  </a:solidFill>
                  <a:latin typeface="Calibri" charset="0"/>
                  <a:ea typeface="MS PGothic" charset="0"/>
                  <a:cs typeface="MS PGothic" charset="0"/>
                </a:defRPr>
              </a:lvl4pPr>
              <a:lvl5pPr marL="2057400" indent="-22860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GB" sz="1200">
                  <a:latin typeface="+mn-lt"/>
                </a:rPr>
                <a:t>Zan Barberton</a:t>
              </a:r>
            </a:p>
            <a:p>
              <a:pPr algn="ctr" eaLnBrk="1" hangingPunct="1"/>
              <a:r>
                <a:rPr lang="en-GB" sz="1200">
                  <a:latin typeface="+mn-lt"/>
                </a:rPr>
                <a:t>Filmmaker</a:t>
              </a:r>
            </a:p>
            <a:p>
              <a:pPr algn="ctr" eaLnBrk="1" hangingPunct="1"/>
              <a:endParaRPr lang="en-GB" sz="1200">
                <a:latin typeface="+mn-lt"/>
              </a:endParaRPr>
            </a:p>
          </p:txBody>
        </p:sp>
      </p:grpSp>
      <p:pic>
        <p:nvPicPr>
          <p:cNvPr id="52" name="Picture 51">
            <a:extLst>
              <a:ext uri="{FF2B5EF4-FFF2-40B4-BE49-F238E27FC236}">
                <a16:creationId xmlns:a16="http://schemas.microsoft.com/office/drawing/2014/main" id="{2DFF3123-147B-E9D2-1775-824D489B1C10}"/>
              </a:ext>
            </a:extLst>
          </p:cNvPr>
          <p:cNvPicPr>
            <a:picLocks noChangeAspect="1"/>
          </p:cNvPicPr>
          <p:nvPr/>
        </p:nvPicPr>
        <p:blipFill rotWithShape="1">
          <a:blip r:embed="rId23"/>
          <a:srcRect l="26742" t="41353"/>
          <a:stretch/>
        </p:blipFill>
        <p:spPr>
          <a:xfrm>
            <a:off x="3048873" y="1148057"/>
            <a:ext cx="2088275" cy="620688"/>
          </a:xfrm>
          <a:prstGeom prst="rect">
            <a:avLst/>
          </a:prstGeom>
        </p:spPr>
      </p:pic>
      <p:pic>
        <p:nvPicPr>
          <p:cNvPr id="53" name="Picture 52">
            <a:extLst>
              <a:ext uri="{FF2B5EF4-FFF2-40B4-BE49-F238E27FC236}">
                <a16:creationId xmlns:a16="http://schemas.microsoft.com/office/drawing/2014/main" id="{109C0C9D-3962-0364-6C2A-25ADDF265BED}"/>
              </a:ext>
            </a:extLst>
          </p:cNvPr>
          <p:cNvPicPr>
            <a:picLocks noChangeAspect="1"/>
          </p:cNvPicPr>
          <p:nvPr/>
        </p:nvPicPr>
        <p:blipFill>
          <a:blip r:embed="rId24"/>
          <a:stretch>
            <a:fillRect/>
          </a:stretch>
        </p:blipFill>
        <p:spPr>
          <a:xfrm>
            <a:off x="8597448" y="1165635"/>
            <a:ext cx="3037336" cy="604610"/>
          </a:xfrm>
          <a:prstGeom prst="rect">
            <a:avLst/>
          </a:prstGeom>
        </p:spPr>
      </p:pic>
      <p:sp>
        <p:nvSpPr>
          <p:cNvPr id="13" name="Title 1">
            <a:extLst>
              <a:ext uri="{FF2B5EF4-FFF2-40B4-BE49-F238E27FC236}">
                <a16:creationId xmlns:a16="http://schemas.microsoft.com/office/drawing/2014/main" id="{B807737B-E921-C477-46E6-5229AA9F0ED0}"/>
              </a:ext>
            </a:extLst>
          </p:cNvPr>
          <p:cNvSpPr txBox="1">
            <a:spLocks/>
          </p:cNvSpPr>
          <p:nvPr/>
        </p:nvSpPr>
        <p:spPr>
          <a:xfrm>
            <a:off x="390728" y="-81603"/>
            <a:ext cx="11250698" cy="1133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424242"/>
                </a:solidFill>
                <a:latin typeface="Helvetica"/>
                <a:ea typeface="+mj-ea"/>
                <a:cs typeface="Helvetica"/>
              </a:defRPr>
            </a:lvl1pPr>
          </a:lstStyle>
          <a:p>
            <a:r>
              <a:rPr lang="en-US" sz="3600">
                <a:solidFill>
                  <a:schemeClr val="tx1"/>
                </a:solidFill>
                <a:latin typeface="+mj-lt"/>
                <a:cs typeface="+mj-cs"/>
              </a:rPr>
              <a:t>BRIGHT TEAM</a:t>
            </a:r>
          </a:p>
        </p:txBody>
      </p:sp>
      <p:pic>
        <p:nvPicPr>
          <p:cNvPr id="32" name="Picture 31">
            <a:extLst>
              <a:ext uri="{FF2B5EF4-FFF2-40B4-BE49-F238E27FC236}">
                <a16:creationId xmlns:a16="http://schemas.microsoft.com/office/drawing/2014/main" id="{FE905D9A-1166-A2C4-4504-275631E136B0}"/>
              </a:ext>
            </a:extLst>
          </p:cNvPr>
          <p:cNvPicPr>
            <a:picLocks noChangeAspect="1"/>
          </p:cNvPicPr>
          <p:nvPr/>
        </p:nvPicPr>
        <p:blipFill>
          <a:blip r:embed="rId25"/>
          <a:srcRect t="8809"/>
          <a:stretch/>
        </p:blipFill>
        <p:spPr>
          <a:xfrm>
            <a:off x="5818760" y="4511977"/>
            <a:ext cx="1149229" cy="1455879"/>
          </a:xfrm>
          <a:prstGeom prst="rect">
            <a:avLst/>
          </a:prstGeom>
        </p:spPr>
      </p:pic>
    </p:spTree>
    <p:extLst>
      <p:ext uri="{BB962C8B-B14F-4D97-AF65-F5344CB8AC3E}">
        <p14:creationId xmlns:p14="http://schemas.microsoft.com/office/powerpoint/2010/main" val="3046648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93C0D-B2EC-8106-88A3-7A47395DC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C10D9B-D2F1-B106-E468-88671399F17B}"/>
              </a:ext>
            </a:extLst>
          </p:cNvPr>
          <p:cNvSpPr>
            <a:spLocks noGrp="1"/>
          </p:cNvSpPr>
          <p:nvPr>
            <p:ph type="sldNum" idx="12"/>
          </p:nvPr>
        </p:nvSpPr>
        <p:spPr/>
        <p:txBody>
          <a:bodyPr/>
          <a:lstStyle/>
          <a:p>
            <a:fld id="{00000000-1234-1234-1234-123412341234}" type="slidenum">
              <a:rPr lang="en-US" smtClean="0"/>
              <a:pPr/>
              <a:t>49</a:t>
            </a:fld>
            <a:endParaRPr lang="en-US"/>
          </a:p>
        </p:txBody>
      </p:sp>
      <p:grpSp>
        <p:nvGrpSpPr>
          <p:cNvPr id="5" name="Group 4">
            <a:extLst>
              <a:ext uri="{FF2B5EF4-FFF2-40B4-BE49-F238E27FC236}">
                <a16:creationId xmlns:a16="http://schemas.microsoft.com/office/drawing/2014/main" id="{3B6D7D30-FB61-AE71-EE2C-BA55809FA3B5}"/>
              </a:ext>
            </a:extLst>
          </p:cNvPr>
          <p:cNvGrpSpPr/>
          <p:nvPr/>
        </p:nvGrpSpPr>
        <p:grpSpPr>
          <a:xfrm>
            <a:off x="5977788" y="3009736"/>
            <a:ext cx="4851640" cy="874869"/>
            <a:chOff x="954316" y="2997190"/>
            <a:chExt cx="4851640" cy="874869"/>
          </a:xfrm>
        </p:grpSpPr>
        <p:sp>
          <p:nvSpPr>
            <p:cNvPr id="8" name="TextBox 7">
              <a:extLst>
                <a:ext uri="{FF2B5EF4-FFF2-40B4-BE49-F238E27FC236}">
                  <a16:creationId xmlns:a16="http://schemas.microsoft.com/office/drawing/2014/main" id="{1591F441-DB23-F8E5-F6AB-395643670C54}"/>
                </a:ext>
              </a:extLst>
            </p:cNvPr>
            <p:cNvSpPr txBox="1"/>
            <p:nvPr/>
          </p:nvSpPr>
          <p:spPr>
            <a:xfrm>
              <a:off x="954316" y="2997190"/>
              <a:ext cx="4851640" cy="523220"/>
            </a:xfrm>
            <a:prstGeom prst="rect">
              <a:avLst/>
            </a:prstGeom>
            <a:noFill/>
          </p:spPr>
          <p:txBody>
            <a:bodyPr wrap="square" rtlCol="0">
              <a:spAutoFit/>
            </a:bodyPr>
            <a:lstStyle/>
            <a:p>
              <a:r>
                <a:rPr lang="en-GB" sz="2800" b="1"/>
                <a:t>02 Works alongside the NHS</a:t>
              </a:r>
              <a:endParaRPr lang="en-GB" b="1"/>
            </a:p>
          </p:txBody>
        </p:sp>
        <p:sp>
          <p:nvSpPr>
            <p:cNvPr id="9" name="TextBox 8">
              <a:extLst>
                <a:ext uri="{FF2B5EF4-FFF2-40B4-BE49-F238E27FC236}">
                  <a16:creationId xmlns:a16="http://schemas.microsoft.com/office/drawing/2014/main" id="{C0E69F5E-8D9B-0C23-95EB-707C3ADC8FE1}"/>
                </a:ext>
              </a:extLst>
            </p:cNvPr>
            <p:cNvSpPr txBox="1"/>
            <p:nvPr/>
          </p:nvSpPr>
          <p:spPr>
            <a:xfrm>
              <a:off x="974934" y="3502727"/>
              <a:ext cx="3907908" cy="369332"/>
            </a:xfrm>
            <a:prstGeom prst="rect">
              <a:avLst/>
            </a:prstGeom>
            <a:noFill/>
          </p:spPr>
          <p:txBody>
            <a:bodyPr wrap="square" rtlCol="0">
              <a:spAutoFit/>
            </a:bodyPr>
            <a:lstStyle/>
            <a:p>
              <a:r>
                <a:rPr lang="en-GB"/>
                <a:t>Embedded 30 Local Authorities </a:t>
              </a:r>
            </a:p>
          </p:txBody>
        </p:sp>
      </p:grpSp>
      <p:pic>
        <p:nvPicPr>
          <p:cNvPr id="14" name="Picture 13" descr="A blue and white logo&#10;&#10;Description automatically generated">
            <a:extLst>
              <a:ext uri="{FF2B5EF4-FFF2-40B4-BE49-F238E27FC236}">
                <a16:creationId xmlns:a16="http://schemas.microsoft.com/office/drawing/2014/main" id="{FDE35824-8492-D3F2-B81B-DA4D42068315}"/>
              </a:ext>
            </a:extLst>
          </p:cNvPr>
          <p:cNvPicPr>
            <a:picLocks noChangeAspect="1"/>
          </p:cNvPicPr>
          <p:nvPr/>
        </p:nvPicPr>
        <p:blipFill>
          <a:blip r:embed="rId3"/>
          <a:stretch>
            <a:fillRect/>
          </a:stretch>
        </p:blipFill>
        <p:spPr>
          <a:xfrm>
            <a:off x="9875159" y="5518471"/>
            <a:ext cx="1364785" cy="549640"/>
          </a:xfrm>
          <a:prstGeom prst="rect">
            <a:avLst/>
          </a:prstGeom>
        </p:spPr>
      </p:pic>
      <p:grpSp>
        <p:nvGrpSpPr>
          <p:cNvPr id="3" name="Group 2">
            <a:extLst>
              <a:ext uri="{FF2B5EF4-FFF2-40B4-BE49-F238E27FC236}">
                <a16:creationId xmlns:a16="http://schemas.microsoft.com/office/drawing/2014/main" id="{F9C29066-6DC0-2E69-FD28-F5F78AABBA90}"/>
              </a:ext>
            </a:extLst>
          </p:cNvPr>
          <p:cNvGrpSpPr/>
          <p:nvPr/>
        </p:nvGrpSpPr>
        <p:grpSpPr>
          <a:xfrm>
            <a:off x="5855972" y="1848426"/>
            <a:ext cx="5334314" cy="1137037"/>
            <a:chOff x="832500" y="1835880"/>
            <a:chExt cx="5334314" cy="1137037"/>
          </a:xfrm>
        </p:grpSpPr>
        <p:sp>
          <p:nvSpPr>
            <p:cNvPr id="27" name="Rectangle 26">
              <a:extLst>
                <a:ext uri="{FF2B5EF4-FFF2-40B4-BE49-F238E27FC236}">
                  <a16:creationId xmlns:a16="http://schemas.microsoft.com/office/drawing/2014/main" id="{5513C1B9-2CC6-B022-0C03-DAD92FF2430E}"/>
                </a:ext>
              </a:extLst>
            </p:cNvPr>
            <p:cNvSpPr/>
            <p:nvPr/>
          </p:nvSpPr>
          <p:spPr>
            <a:xfrm>
              <a:off x="974934" y="1835880"/>
              <a:ext cx="5191880" cy="1137037"/>
            </a:xfrm>
            <a:prstGeom prst="rect">
              <a:avLst/>
            </a:prstGeom>
            <a:solidFill>
              <a:srgbClr val="F2A3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D42592E-CED9-2126-6EE8-12D20A4F3518}"/>
                </a:ext>
              </a:extLst>
            </p:cNvPr>
            <p:cNvSpPr txBox="1"/>
            <p:nvPr/>
          </p:nvSpPr>
          <p:spPr>
            <a:xfrm>
              <a:off x="974934" y="1835880"/>
              <a:ext cx="3423925" cy="523220"/>
            </a:xfrm>
            <a:prstGeom prst="rect">
              <a:avLst/>
            </a:prstGeom>
            <a:noFill/>
          </p:spPr>
          <p:txBody>
            <a:bodyPr wrap="square" rtlCol="0">
              <a:spAutoFit/>
            </a:bodyPr>
            <a:lstStyle/>
            <a:p>
              <a:r>
                <a:rPr lang="en-GB" sz="2800" b="1"/>
                <a:t>01 Responds to need</a:t>
              </a:r>
              <a:endParaRPr lang="en-GB" b="1"/>
            </a:p>
          </p:txBody>
        </p:sp>
        <p:sp>
          <p:nvSpPr>
            <p:cNvPr id="10" name="TextBox 9">
              <a:extLst>
                <a:ext uri="{FF2B5EF4-FFF2-40B4-BE49-F238E27FC236}">
                  <a16:creationId xmlns:a16="http://schemas.microsoft.com/office/drawing/2014/main" id="{7F519AA8-8946-47E4-F876-9535DF2EFF19}"/>
                </a:ext>
              </a:extLst>
            </p:cNvPr>
            <p:cNvSpPr txBox="1"/>
            <p:nvPr/>
          </p:nvSpPr>
          <p:spPr>
            <a:xfrm>
              <a:off x="954316" y="2280269"/>
              <a:ext cx="3928526" cy="646331"/>
            </a:xfrm>
            <a:prstGeom prst="rect">
              <a:avLst/>
            </a:prstGeom>
            <a:noFill/>
          </p:spPr>
          <p:txBody>
            <a:bodyPr wrap="square" rtlCol="0">
              <a:spAutoFit/>
            </a:bodyPr>
            <a:lstStyle/>
            <a:p>
              <a:r>
                <a:rPr lang="en-GB"/>
                <a:t>Different pathways for breastfeeding and formula-feeding</a:t>
              </a:r>
            </a:p>
          </p:txBody>
        </p:sp>
        <p:cxnSp>
          <p:nvCxnSpPr>
            <p:cNvPr id="2" name="Straight Connector 1">
              <a:extLst>
                <a:ext uri="{FF2B5EF4-FFF2-40B4-BE49-F238E27FC236}">
                  <a16:creationId xmlns:a16="http://schemas.microsoft.com/office/drawing/2014/main" id="{62F3D0EE-88C2-9A0D-3130-2F6639E9C06A}"/>
                </a:ext>
              </a:extLst>
            </p:cNvPr>
            <p:cNvCxnSpPr>
              <a:cxnSpLocks/>
            </p:cNvCxnSpPr>
            <p:nvPr/>
          </p:nvCxnSpPr>
          <p:spPr>
            <a:xfrm>
              <a:off x="832500" y="1949606"/>
              <a:ext cx="0" cy="925424"/>
            </a:xfrm>
            <a:prstGeom prst="line">
              <a:avLst/>
            </a:prstGeom>
            <a:ln w="38100">
              <a:solidFill>
                <a:srgbClr val="F2A33E"/>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4BC3092-3881-85ED-D2FE-E4AF4251ECE3}"/>
              </a:ext>
            </a:extLst>
          </p:cNvPr>
          <p:cNvGrpSpPr/>
          <p:nvPr/>
        </p:nvGrpSpPr>
        <p:grpSpPr>
          <a:xfrm>
            <a:off x="6019022" y="5075709"/>
            <a:ext cx="4851640" cy="793684"/>
            <a:chOff x="995550" y="5063163"/>
            <a:chExt cx="4851640" cy="793684"/>
          </a:xfrm>
        </p:grpSpPr>
        <p:sp>
          <p:nvSpPr>
            <p:cNvPr id="34" name="TextBox 33">
              <a:extLst>
                <a:ext uri="{FF2B5EF4-FFF2-40B4-BE49-F238E27FC236}">
                  <a16:creationId xmlns:a16="http://schemas.microsoft.com/office/drawing/2014/main" id="{8BA60F49-4AA8-67A1-437D-7173DC48CC8A}"/>
                </a:ext>
              </a:extLst>
            </p:cNvPr>
            <p:cNvSpPr txBox="1"/>
            <p:nvPr/>
          </p:nvSpPr>
          <p:spPr>
            <a:xfrm>
              <a:off x="995550" y="5063163"/>
              <a:ext cx="4851640" cy="523220"/>
            </a:xfrm>
            <a:prstGeom prst="rect">
              <a:avLst/>
            </a:prstGeom>
            <a:noFill/>
          </p:spPr>
          <p:txBody>
            <a:bodyPr wrap="square" rtlCol="0">
              <a:spAutoFit/>
            </a:bodyPr>
            <a:lstStyle/>
            <a:p>
              <a:r>
                <a:rPr lang="en-GB" sz="2800" b="1"/>
                <a:t>04 Evidence-informed</a:t>
              </a:r>
              <a:endParaRPr lang="en-GB" b="1"/>
            </a:p>
          </p:txBody>
        </p:sp>
        <p:sp>
          <p:nvSpPr>
            <p:cNvPr id="35" name="TextBox 34">
              <a:extLst>
                <a:ext uri="{FF2B5EF4-FFF2-40B4-BE49-F238E27FC236}">
                  <a16:creationId xmlns:a16="http://schemas.microsoft.com/office/drawing/2014/main" id="{F50F3C9A-9E64-D961-F6E3-5A93BFA584E3}"/>
                </a:ext>
              </a:extLst>
            </p:cNvPr>
            <p:cNvSpPr txBox="1"/>
            <p:nvPr/>
          </p:nvSpPr>
          <p:spPr>
            <a:xfrm>
              <a:off x="1003905" y="5487515"/>
              <a:ext cx="3907908" cy="369332"/>
            </a:xfrm>
            <a:prstGeom prst="rect">
              <a:avLst/>
            </a:prstGeom>
            <a:noFill/>
          </p:spPr>
          <p:txBody>
            <a:bodyPr wrap="square" rtlCol="0">
              <a:spAutoFit/>
            </a:bodyPr>
            <a:lstStyle/>
            <a:p>
              <a:r>
                <a:rPr lang="en-GB"/>
                <a:t>Adheres to recommendations</a:t>
              </a:r>
            </a:p>
          </p:txBody>
        </p:sp>
      </p:grpSp>
      <p:grpSp>
        <p:nvGrpSpPr>
          <p:cNvPr id="6" name="Group 5">
            <a:extLst>
              <a:ext uri="{FF2B5EF4-FFF2-40B4-BE49-F238E27FC236}">
                <a16:creationId xmlns:a16="http://schemas.microsoft.com/office/drawing/2014/main" id="{6167B67E-C407-5150-387C-628F73DDB3F2}"/>
              </a:ext>
            </a:extLst>
          </p:cNvPr>
          <p:cNvGrpSpPr/>
          <p:nvPr/>
        </p:nvGrpSpPr>
        <p:grpSpPr>
          <a:xfrm>
            <a:off x="5855972" y="3947990"/>
            <a:ext cx="5313696" cy="1137037"/>
            <a:chOff x="832500" y="3935444"/>
            <a:chExt cx="5313696" cy="1137037"/>
          </a:xfrm>
        </p:grpSpPr>
        <p:sp>
          <p:nvSpPr>
            <p:cNvPr id="29" name="Rectangle 28">
              <a:extLst>
                <a:ext uri="{FF2B5EF4-FFF2-40B4-BE49-F238E27FC236}">
                  <a16:creationId xmlns:a16="http://schemas.microsoft.com/office/drawing/2014/main" id="{CD15C7C7-DE87-ACD7-3DBA-ADB52B801CFB}"/>
                </a:ext>
              </a:extLst>
            </p:cNvPr>
            <p:cNvSpPr/>
            <p:nvPr/>
          </p:nvSpPr>
          <p:spPr>
            <a:xfrm>
              <a:off x="954316" y="3935444"/>
              <a:ext cx="5191880" cy="1137037"/>
            </a:xfrm>
            <a:prstGeom prst="rect">
              <a:avLst/>
            </a:prstGeom>
            <a:solidFill>
              <a:srgbClr val="F2A3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56A8801-AC89-1EB4-55D4-BCE594D9E51D}"/>
                </a:ext>
              </a:extLst>
            </p:cNvPr>
            <p:cNvSpPr txBox="1"/>
            <p:nvPr/>
          </p:nvSpPr>
          <p:spPr>
            <a:xfrm>
              <a:off x="995550" y="4044677"/>
              <a:ext cx="4851640" cy="523220"/>
            </a:xfrm>
            <a:prstGeom prst="rect">
              <a:avLst/>
            </a:prstGeom>
            <a:noFill/>
          </p:spPr>
          <p:txBody>
            <a:bodyPr wrap="square" rtlCol="0">
              <a:spAutoFit/>
            </a:bodyPr>
            <a:lstStyle/>
            <a:p>
              <a:r>
                <a:rPr lang="en-GB" sz="2800" b="1"/>
                <a:t>03 Wide reach</a:t>
              </a:r>
              <a:endParaRPr lang="en-GB" b="1"/>
            </a:p>
          </p:txBody>
        </p:sp>
        <p:sp>
          <p:nvSpPr>
            <p:cNvPr id="31" name="TextBox 30">
              <a:extLst>
                <a:ext uri="{FF2B5EF4-FFF2-40B4-BE49-F238E27FC236}">
                  <a16:creationId xmlns:a16="http://schemas.microsoft.com/office/drawing/2014/main" id="{13CA4EA3-D35D-A424-C59F-DE4E94F20E59}"/>
                </a:ext>
              </a:extLst>
            </p:cNvPr>
            <p:cNvSpPr txBox="1"/>
            <p:nvPr/>
          </p:nvSpPr>
          <p:spPr>
            <a:xfrm>
              <a:off x="995550" y="4505307"/>
              <a:ext cx="3907908" cy="369332"/>
            </a:xfrm>
            <a:prstGeom prst="rect">
              <a:avLst/>
            </a:prstGeom>
            <a:noFill/>
          </p:spPr>
          <p:txBody>
            <a:bodyPr wrap="square" rtlCol="0">
              <a:spAutoFit/>
            </a:bodyPr>
            <a:lstStyle/>
            <a:p>
              <a:r>
                <a:rPr lang="en-GB"/>
                <a:t>~500,000 UK users</a:t>
              </a:r>
            </a:p>
          </p:txBody>
        </p:sp>
        <p:cxnSp>
          <p:nvCxnSpPr>
            <p:cNvPr id="36" name="Straight Connector 35">
              <a:extLst>
                <a:ext uri="{FF2B5EF4-FFF2-40B4-BE49-F238E27FC236}">
                  <a16:creationId xmlns:a16="http://schemas.microsoft.com/office/drawing/2014/main" id="{8036CF4A-B08D-8616-A175-7C8981AADF5B}"/>
                </a:ext>
              </a:extLst>
            </p:cNvPr>
            <p:cNvCxnSpPr>
              <a:cxnSpLocks/>
            </p:cNvCxnSpPr>
            <p:nvPr/>
          </p:nvCxnSpPr>
          <p:spPr>
            <a:xfrm>
              <a:off x="832500" y="4044677"/>
              <a:ext cx="0" cy="925424"/>
            </a:xfrm>
            <a:prstGeom prst="line">
              <a:avLst/>
            </a:prstGeom>
            <a:ln w="38100">
              <a:solidFill>
                <a:srgbClr val="F2A33E"/>
              </a:solidFill>
            </a:ln>
          </p:spPr>
          <p:style>
            <a:lnRef idx="1">
              <a:schemeClr val="accent1"/>
            </a:lnRef>
            <a:fillRef idx="0">
              <a:schemeClr val="accent1"/>
            </a:fillRef>
            <a:effectRef idx="0">
              <a:schemeClr val="accent1"/>
            </a:effectRef>
            <a:fontRef idx="minor">
              <a:schemeClr val="tx1"/>
            </a:fontRef>
          </p:style>
        </p:cxnSp>
      </p:grpSp>
      <p:pic>
        <p:nvPicPr>
          <p:cNvPr id="13" name="Picture 2" descr="Mental health tips for partners and dads-to-be | Parent Club">
            <a:extLst>
              <a:ext uri="{FF2B5EF4-FFF2-40B4-BE49-F238E27FC236}">
                <a16:creationId xmlns:a16="http://schemas.microsoft.com/office/drawing/2014/main" id="{C6354C37-6E11-B081-A33D-4C3C209A4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 b="3065"/>
          <a:stretch/>
        </p:blipFill>
        <p:spPr bwMode="auto">
          <a:xfrm>
            <a:off x="5977788" y="845689"/>
            <a:ext cx="5717388" cy="5542334"/>
          </a:xfrm>
          <a:prstGeom prst="rect">
            <a:avLst/>
          </a:prstGeom>
          <a:noFill/>
          <a:ln w="38100">
            <a:solidFill>
              <a:srgbClr val="F2A33F"/>
            </a:solidFill>
          </a:ln>
          <a:effectLst>
            <a:outerShdw blurRad="635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57135246"/>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a:extLst>
              <a:ext uri="{FF2B5EF4-FFF2-40B4-BE49-F238E27FC236}">
                <a16:creationId xmlns:a16="http://schemas.microsoft.com/office/drawing/2014/main" id="{E99E4953-4B53-32DE-88DA-1C7470B4E81F}"/>
              </a:ext>
            </a:extLst>
          </p:cNvPr>
          <p:cNvSpPr txBox="1">
            <a:spLocks noChangeArrowheads="1"/>
          </p:cNvSpPr>
          <p:nvPr/>
        </p:nvSpPr>
        <p:spPr bwMode="auto">
          <a:xfrm>
            <a:off x="1516063" y="2498725"/>
            <a:ext cx="9612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400"/>
              <a:t>But …. the majority of the population does not adhere to a good diet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63786-A9F7-6192-B921-4A4CDC845F6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D5C8DA-A6B2-5C64-78DB-648C84BBE014}"/>
              </a:ext>
            </a:extLst>
          </p:cNvPr>
          <p:cNvSpPr>
            <a:spLocks noGrp="1"/>
          </p:cNvSpPr>
          <p:nvPr>
            <p:ph type="sldNum" idx="12"/>
          </p:nvPr>
        </p:nvSpPr>
        <p:spPr/>
        <p:txBody>
          <a:bodyPr/>
          <a:lstStyle/>
          <a:p>
            <a:fld id="{00000000-1234-1234-1234-123412341234}" type="slidenum">
              <a:rPr lang="en-US" smtClean="0"/>
              <a:pPr/>
              <a:t>50</a:t>
            </a:fld>
            <a:endParaRPr lang="en-US"/>
          </a:p>
        </p:txBody>
      </p:sp>
      <p:grpSp>
        <p:nvGrpSpPr>
          <p:cNvPr id="5" name="Group 4">
            <a:extLst>
              <a:ext uri="{FF2B5EF4-FFF2-40B4-BE49-F238E27FC236}">
                <a16:creationId xmlns:a16="http://schemas.microsoft.com/office/drawing/2014/main" id="{F38606A3-C33B-4F20-3900-2A54E09547DF}"/>
              </a:ext>
            </a:extLst>
          </p:cNvPr>
          <p:cNvGrpSpPr/>
          <p:nvPr/>
        </p:nvGrpSpPr>
        <p:grpSpPr>
          <a:xfrm>
            <a:off x="954316" y="2997190"/>
            <a:ext cx="4851640" cy="874869"/>
            <a:chOff x="954316" y="2997190"/>
            <a:chExt cx="4851640" cy="874869"/>
          </a:xfrm>
        </p:grpSpPr>
        <p:sp>
          <p:nvSpPr>
            <p:cNvPr id="8" name="TextBox 7">
              <a:extLst>
                <a:ext uri="{FF2B5EF4-FFF2-40B4-BE49-F238E27FC236}">
                  <a16:creationId xmlns:a16="http://schemas.microsoft.com/office/drawing/2014/main" id="{FDB096DC-9459-1CE2-6AF9-8A5CD7EF93F7}"/>
                </a:ext>
              </a:extLst>
            </p:cNvPr>
            <p:cNvSpPr txBox="1"/>
            <p:nvPr/>
          </p:nvSpPr>
          <p:spPr>
            <a:xfrm>
              <a:off x="954316" y="2997190"/>
              <a:ext cx="4851640" cy="523220"/>
            </a:xfrm>
            <a:prstGeom prst="rect">
              <a:avLst/>
            </a:prstGeom>
            <a:noFill/>
          </p:spPr>
          <p:txBody>
            <a:bodyPr wrap="square" rtlCol="0">
              <a:spAutoFit/>
            </a:bodyPr>
            <a:lstStyle/>
            <a:p>
              <a:r>
                <a:rPr lang="en-GB" sz="2800" b="1"/>
                <a:t>02 Works alongside the NHS</a:t>
              </a:r>
              <a:endParaRPr lang="en-GB" b="1"/>
            </a:p>
          </p:txBody>
        </p:sp>
        <p:sp>
          <p:nvSpPr>
            <p:cNvPr id="9" name="TextBox 8">
              <a:extLst>
                <a:ext uri="{FF2B5EF4-FFF2-40B4-BE49-F238E27FC236}">
                  <a16:creationId xmlns:a16="http://schemas.microsoft.com/office/drawing/2014/main" id="{DA978E6E-A4F1-7E31-FF9A-F4C131161DA6}"/>
                </a:ext>
              </a:extLst>
            </p:cNvPr>
            <p:cNvSpPr txBox="1"/>
            <p:nvPr/>
          </p:nvSpPr>
          <p:spPr>
            <a:xfrm>
              <a:off x="974934" y="3502727"/>
              <a:ext cx="3907908" cy="369332"/>
            </a:xfrm>
            <a:prstGeom prst="rect">
              <a:avLst/>
            </a:prstGeom>
            <a:noFill/>
          </p:spPr>
          <p:txBody>
            <a:bodyPr wrap="square" rtlCol="0">
              <a:spAutoFit/>
            </a:bodyPr>
            <a:lstStyle/>
            <a:p>
              <a:r>
                <a:rPr lang="en-GB"/>
                <a:t>Embedded 30 Local Authorities </a:t>
              </a:r>
            </a:p>
          </p:txBody>
        </p:sp>
      </p:grpSp>
      <p:grpSp>
        <p:nvGrpSpPr>
          <p:cNvPr id="15" name="Group 14">
            <a:extLst>
              <a:ext uri="{FF2B5EF4-FFF2-40B4-BE49-F238E27FC236}">
                <a16:creationId xmlns:a16="http://schemas.microsoft.com/office/drawing/2014/main" id="{07860E5A-BED5-9A83-C181-1B3A61C9C2B7}"/>
              </a:ext>
            </a:extLst>
          </p:cNvPr>
          <p:cNvGrpSpPr/>
          <p:nvPr/>
        </p:nvGrpSpPr>
        <p:grpSpPr>
          <a:xfrm>
            <a:off x="0" y="-22534"/>
            <a:ext cx="12149496" cy="711879"/>
            <a:chOff x="21252" y="6155645"/>
            <a:chExt cx="12149496" cy="711879"/>
          </a:xfrm>
        </p:grpSpPr>
        <p:pic>
          <p:nvPicPr>
            <p:cNvPr id="16" name="Picture 2" descr="Home | RCOG">
              <a:extLst>
                <a:ext uri="{FF2B5EF4-FFF2-40B4-BE49-F238E27FC236}">
                  <a16:creationId xmlns:a16="http://schemas.microsoft.com/office/drawing/2014/main" id="{95BECAAB-57CF-99B2-D654-7B8A89B1A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2" y="6180658"/>
              <a:ext cx="1226546" cy="68686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8" descr="Royal College of Psychiatrists - Wikipedia">
              <a:extLst>
                <a:ext uri="{FF2B5EF4-FFF2-40B4-BE49-F238E27FC236}">
                  <a16:creationId xmlns:a16="http://schemas.microsoft.com/office/drawing/2014/main" id="{6260DBEC-B138-9C10-09AE-D3D064A04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7240" y="6180658"/>
              <a:ext cx="573508" cy="679300"/>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0" descr="RCM Homepage - Royal College of Midwives">
              <a:extLst>
                <a:ext uri="{FF2B5EF4-FFF2-40B4-BE49-F238E27FC236}">
                  <a16:creationId xmlns:a16="http://schemas.microsoft.com/office/drawing/2014/main" id="{E40A6C22-F262-217E-E444-C237C8ADA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346" y="6180658"/>
              <a:ext cx="2055314" cy="686866"/>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2" descr="Royal College of General Practitioners ...">
              <a:extLst>
                <a:ext uri="{FF2B5EF4-FFF2-40B4-BE49-F238E27FC236}">
                  <a16:creationId xmlns:a16="http://schemas.microsoft.com/office/drawing/2014/main" id="{D7758041-59C0-3EA8-5A26-49AF783E3F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5936" y="6170002"/>
              <a:ext cx="2076570" cy="686866"/>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4" descr="Speech and Language Therapists ...">
              <a:extLst>
                <a:ext uri="{FF2B5EF4-FFF2-40B4-BE49-F238E27FC236}">
                  <a16:creationId xmlns:a16="http://schemas.microsoft.com/office/drawing/2014/main" id="{0425020E-52A7-BAA0-46A9-51722F51D8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6768" y="6171420"/>
              <a:ext cx="1864821" cy="685447"/>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6" descr="Health Visitors' Association (CPHVA ...">
              <a:extLst>
                <a:ext uri="{FF2B5EF4-FFF2-40B4-BE49-F238E27FC236}">
                  <a16:creationId xmlns:a16="http://schemas.microsoft.com/office/drawing/2014/main" id="{DC6ACC15-B715-1AFA-6403-2EE4035138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8352" y="6155645"/>
              <a:ext cx="736328" cy="704314"/>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0" descr="Faculty of Public Health Home - Faculty ...">
              <a:extLst>
                <a:ext uri="{FF2B5EF4-FFF2-40B4-BE49-F238E27FC236}">
                  <a16:creationId xmlns:a16="http://schemas.microsoft.com/office/drawing/2014/main" id="{8EAF3EBB-5927-0050-2C6A-1B764AAB32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9283" y="6156925"/>
              <a:ext cx="2315361" cy="708784"/>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descr="Paediatric Dentistry (BSPD ...">
              <a:extLst>
                <a:ext uri="{FF2B5EF4-FFF2-40B4-BE49-F238E27FC236}">
                  <a16:creationId xmlns:a16="http://schemas.microsoft.com/office/drawing/2014/main" id="{96E7924F-FA80-C791-B9E6-4045322616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25877" y="6159596"/>
              <a:ext cx="1241561" cy="695274"/>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DE810ACC-B448-45AD-A757-8A00F5FF9459}"/>
              </a:ext>
            </a:extLst>
          </p:cNvPr>
          <p:cNvGrpSpPr/>
          <p:nvPr/>
        </p:nvGrpSpPr>
        <p:grpSpPr>
          <a:xfrm>
            <a:off x="832500" y="1835880"/>
            <a:ext cx="5334314" cy="1137037"/>
            <a:chOff x="832500" y="1835880"/>
            <a:chExt cx="5334314" cy="1137037"/>
          </a:xfrm>
        </p:grpSpPr>
        <p:sp>
          <p:nvSpPr>
            <p:cNvPr id="27" name="Rectangle 26">
              <a:extLst>
                <a:ext uri="{FF2B5EF4-FFF2-40B4-BE49-F238E27FC236}">
                  <a16:creationId xmlns:a16="http://schemas.microsoft.com/office/drawing/2014/main" id="{CB62EB28-9E45-F422-6C22-70AA21D83C3C}"/>
                </a:ext>
              </a:extLst>
            </p:cNvPr>
            <p:cNvSpPr/>
            <p:nvPr/>
          </p:nvSpPr>
          <p:spPr>
            <a:xfrm>
              <a:off x="974934" y="1835880"/>
              <a:ext cx="5191880" cy="1137037"/>
            </a:xfrm>
            <a:prstGeom prst="rect">
              <a:avLst/>
            </a:prstGeom>
            <a:solidFill>
              <a:srgbClr val="F2A3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5A239A4-6F60-37E5-B68F-92FFDEC2DAEB}"/>
                </a:ext>
              </a:extLst>
            </p:cNvPr>
            <p:cNvSpPr txBox="1"/>
            <p:nvPr/>
          </p:nvSpPr>
          <p:spPr>
            <a:xfrm>
              <a:off x="974934" y="1835880"/>
              <a:ext cx="3423925" cy="523220"/>
            </a:xfrm>
            <a:prstGeom prst="rect">
              <a:avLst/>
            </a:prstGeom>
            <a:noFill/>
          </p:spPr>
          <p:txBody>
            <a:bodyPr wrap="square" rtlCol="0">
              <a:spAutoFit/>
            </a:bodyPr>
            <a:lstStyle/>
            <a:p>
              <a:r>
                <a:rPr lang="en-GB" sz="2800" b="1"/>
                <a:t>01 Responds to need</a:t>
              </a:r>
              <a:endParaRPr lang="en-GB" b="1"/>
            </a:p>
          </p:txBody>
        </p:sp>
        <p:sp>
          <p:nvSpPr>
            <p:cNvPr id="10" name="TextBox 9">
              <a:extLst>
                <a:ext uri="{FF2B5EF4-FFF2-40B4-BE49-F238E27FC236}">
                  <a16:creationId xmlns:a16="http://schemas.microsoft.com/office/drawing/2014/main" id="{A8AEE4F1-9011-310B-F82B-291035383F9E}"/>
                </a:ext>
              </a:extLst>
            </p:cNvPr>
            <p:cNvSpPr txBox="1"/>
            <p:nvPr/>
          </p:nvSpPr>
          <p:spPr>
            <a:xfrm>
              <a:off x="954316" y="2280269"/>
              <a:ext cx="3928526" cy="646331"/>
            </a:xfrm>
            <a:prstGeom prst="rect">
              <a:avLst/>
            </a:prstGeom>
            <a:noFill/>
          </p:spPr>
          <p:txBody>
            <a:bodyPr wrap="square" rtlCol="0">
              <a:spAutoFit/>
            </a:bodyPr>
            <a:lstStyle/>
            <a:p>
              <a:r>
                <a:rPr lang="en-GB"/>
                <a:t>Different pathways for breastfeeding and formula-feeding</a:t>
              </a:r>
            </a:p>
          </p:txBody>
        </p:sp>
        <p:cxnSp>
          <p:nvCxnSpPr>
            <p:cNvPr id="2" name="Straight Connector 1">
              <a:extLst>
                <a:ext uri="{FF2B5EF4-FFF2-40B4-BE49-F238E27FC236}">
                  <a16:creationId xmlns:a16="http://schemas.microsoft.com/office/drawing/2014/main" id="{B812AEE3-DEC0-2548-1179-CD4D38A5C50C}"/>
                </a:ext>
              </a:extLst>
            </p:cNvPr>
            <p:cNvCxnSpPr>
              <a:cxnSpLocks/>
            </p:cNvCxnSpPr>
            <p:nvPr/>
          </p:nvCxnSpPr>
          <p:spPr>
            <a:xfrm>
              <a:off x="832500" y="1949606"/>
              <a:ext cx="0" cy="925424"/>
            </a:xfrm>
            <a:prstGeom prst="line">
              <a:avLst/>
            </a:prstGeom>
            <a:ln w="38100">
              <a:solidFill>
                <a:srgbClr val="F2A33E"/>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4D8F01A-773E-2596-8120-6E32AE32CEC1}"/>
              </a:ext>
            </a:extLst>
          </p:cNvPr>
          <p:cNvGrpSpPr/>
          <p:nvPr/>
        </p:nvGrpSpPr>
        <p:grpSpPr>
          <a:xfrm>
            <a:off x="995550" y="5063163"/>
            <a:ext cx="4851640" cy="793684"/>
            <a:chOff x="995550" y="5063163"/>
            <a:chExt cx="4851640" cy="793684"/>
          </a:xfrm>
        </p:grpSpPr>
        <p:sp>
          <p:nvSpPr>
            <p:cNvPr id="34" name="TextBox 33">
              <a:extLst>
                <a:ext uri="{FF2B5EF4-FFF2-40B4-BE49-F238E27FC236}">
                  <a16:creationId xmlns:a16="http://schemas.microsoft.com/office/drawing/2014/main" id="{640B51C0-9F3A-8A74-F1BF-409E415F4FC6}"/>
                </a:ext>
              </a:extLst>
            </p:cNvPr>
            <p:cNvSpPr txBox="1"/>
            <p:nvPr/>
          </p:nvSpPr>
          <p:spPr>
            <a:xfrm>
              <a:off x="995550" y="5063163"/>
              <a:ext cx="4851640" cy="523220"/>
            </a:xfrm>
            <a:prstGeom prst="rect">
              <a:avLst/>
            </a:prstGeom>
            <a:noFill/>
          </p:spPr>
          <p:txBody>
            <a:bodyPr wrap="square" rtlCol="0">
              <a:spAutoFit/>
            </a:bodyPr>
            <a:lstStyle/>
            <a:p>
              <a:r>
                <a:rPr lang="en-GB" sz="2800" b="1"/>
                <a:t>04 Evidence-informed</a:t>
              </a:r>
              <a:endParaRPr lang="en-GB" b="1"/>
            </a:p>
          </p:txBody>
        </p:sp>
        <p:sp>
          <p:nvSpPr>
            <p:cNvPr id="35" name="TextBox 34">
              <a:extLst>
                <a:ext uri="{FF2B5EF4-FFF2-40B4-BE49-F238E27FC236}">
                  <a16:creationId xmlns:a16="http://schemas.microsoft.com/office/drawing/2014/main" id="{FC04EBC7-04F2-BA94-BBD7-87CF545B2047}"/>
                </a:ext>
              </a:extLst>
            </p:cNvPr>
            <p:cNvSpPr txBox="1"/>
            <p:nvPr/>
          </p:nvSpPr>
          <p:spPr>
            <a:xfrm>
              <a:off x="1003905" y="5487515"/>
              <a:ext cx="3907908" cy="369332"/>
            </a:xfrm>
            <a:prstGeom prst="rect">
              <a:avLst/>
            </a:prstGeom>
            <a:noFill/>
          </p:spPr>
          <p:txBody>
            <a:bodyPr wrap="square" rtlCol="0">
              <a:spAutoFit/>
            </a:bodyPr>
            <a:lstStyle/>
            <a:p>
              <a:r>
                <a:rPr lang="en-GB"/>
                <a:t>Adheres to recommendations</a:t>
              </a:r>
            </a:p>
          </p:txBody>
        </p:sp>
      </p:grpSp>
      <p:grpSp>
        <p:nvGrpSpPr>
          <p:cNvPr id="6" name="Group 5">
            <a:extLst>
              <a:ext uri="{FF2B5EF4-FFF2-40B4-BE49-F238E27FC236}">
                <a16:creationId xmlns:a16="http://schemas.microsoft.com/office/drawing/2014/main" id="{C929AC4E-F1CE-24BB-069C-7FD7C19A271F}"/>
              </a:ext>
            </a:extLst>
          </p:cNvPr>
          <p:cNvGrpSpPr/>
          <p:nvPr/>
        </p:nvGrpSpPr>
        <p:grpSpPr>
          <a:xfrm>
            <a:off x="832500" y="3935444"/>
            <a:ext cx="5313696" cy="1137037"/>
            <a:chOff x="832500" y="3935444"/>
            <a:chExt cx="5313696" cy="1137037"/>
          </a:xfrm>
        </p:grpSpPr>
        <p:sp>
          <p:nvSpPr>
            <p:cNvPr id="29" name="Rectangle 28">
              <a:extLst>
                <a:ext uri="{FF2B5EF4-FFF2-40B4-BE49-F238E27FC236}">
                  <a16:creationId xmlns:a16="http://schemas.microsoft.com/office/drawing/2014/main" id="{AFCD26AD-EC8E-4294-1301-C2756548F6AF}"/>
                </a:ext>
              </a:extLst>
            </p:cNvPr>
            <p:cNvSpPr/>
            <p:nvPr/>
          </p:nvSpPr>
          <p:spPr>
            <a:xfrm>
              <a:off x="954316" y="3935444"/>
              <a:ext cx="5191880" cy="1137037"/>
            </a:xfrm>
            <a:prstGeom prst="rect">
              <a:avLst/>
            </a:prstGeom>
            <a:solidFill>
              <a:srgbClr val="F2A3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C2173D61-64B7-3A0A-F7BF-98216B4F416C}"/>
                </a:ext>
              </a:extLst>
            </p:cNvPr>
            <p:cNvSpPr txBox="1"/>
            <p:nvPr/>
          </p:nvSpPr>
          <p:spPr>
            <a:xfrm>
              <a:off x="995550" y="4044677"/>
              <a:ext cx="4851640" cy="523220"/>
            </a:xfrm>
            <a:prstGeom prst="rect">
              <a:avLst/>
            </a:prstGeom>
            <a:noFill/>
          </p:spPr>
          <p:txBody>
            <a:bodyPr wrap="square" rtlCol="0">
              <a:spAutoFit/>
            </a:bodyPr>
            <a:lstStyle/>
            <a:p>
              <a:r>
                <a:rPr lang="en-GB" sz="2800" b="1"/>
                <a:t>03 Wide reach</a:t>
              </a:r>
              <a:endParaRPr lang="en-GB" b="1"/>
            </a:p>
          </p:txBody>
        </p:sp>
        <p:sp>
          <p:nvSpPr>
            <p:cNvPr id="31" name="TextBox 30">
              <a:extLst>
                <a:ext uri="{FF2B5EF4-FFF2-40B4-BE49-F238E27FC236}">
                  <a16:creationId xmlns:a16="http://schemas.microsoft.com/office/drawing/2014/main" id="{0E1CB32B-4128-EF8A-917A-E98902B3B8E8}"/>
                </a:ext>
              </a:extLst>
            </p:cNvPr>
            <p:cNvSpPr txBox="1"/>
            <p:nvPr/>
          </p:nvSpPr>
          <p:spPr>
            <a:xfrm>
              <a:off x="995550" y="4505307"/>
              <a:ext cx="3907908" cy="369332"/>
            </a:xfrm>
            <a:prstGeom prst="rect">
              <a:avLst/>
            </a:prstGeom>
            <a:noFill/>
          </p:spPr>
          <p:txBody>
            <a:bodyPr wrap="square" rtlCol="0">
              <a:spAutoFit/>
            </a:bodyPr>
            <a:lstStyle/>
            <a:p>
              <a:r>
                <a:rPr lang="en-GB"/>
                <a:t>~500,000 UK users</a:t>
              </a:r>
            </a:p>
          </p:txBody>
        </p:sp>
        <p:cxnSp>
          <p:nvCxnSpPr>
            <p:cNvPr id="36" name="Straight Connector 35">
              <a:extLst>
                <a:ext uri="{FF2B5EF4-FFF2-40B4-BE49-F238E27FC236}">
                  <a16:creationId xmlns:a16="http://schemas.microsoft.com/office/drawing/2014/main" id="{ADFDD482-58A3-2883-4AF9-92CC283B6A0E}"/>
                </a:ext>
              </a:extLst>
            </p:cNvPr>
            <p:cNvCxnSpPr>
              <a:cxnSpLocks/>
            </p:cNvCxnSpPr>
            <p:nvPr/>
          </p:nvCxnSpPr>
          <p:spPr>
            <a:xfrm>
              <a:off x="832500" y="4044677"/>
              <a:ext cx="0" cy="925424"/>
            </a:xfrm>
            <a:prstGeom prst="line">
              <a:avLst/>
            </a:prstGeom>
            <a:ln w="38100">
              <a:solidFill>
                <a:srgbClr val="F2A33E"/>
              </a:solidFill>
            </a:ln>
          </p:spPr>
          <p:style>
            <a:lnRef idx="1">
              <a:schemeClr val="accent1"/>
            </a:lnRef>
            <a:fillRef idx="0">
              <a:schemeClr val="accent1"/>
            </a:fillRef>
            <a:effectRef idx="0">
              <a:schemeClr val="accent1"/>
            </a:effectRef>
            <a:fontRef idx="minor">
              <a:schemeClr val="tx1"/>
            </a:fontRef>
          </p:style>
        </p:cxnSp>
      </p:grpSp>
      <p:pic>
        <p:nvPicPr>
          <p:cNvPr id="13" name="Picture 2" descr="Mental health tips for partners and dads-to-be | Parent Club">
            <a:extLst>
              <a:ext uri="{FF2B5EF4-FFF2-40B4-BE49-F238E27FC236}">
                <a16:creationId xmlns:a16="http://schemas.microsoft.com/office/drawing/2014/main" id="{E656D7BA-219D-2D0A-D66C-F883D96517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4" b="3065"/>
          <a:stretch/>
        </p:blipFill>
        <p:spPr bwMode="auto">
          <a:xfrm>
            <a:off x="5977788" y="845689"/>
            <a:ext cx="5717388" cy="5542334"/>
          </a:xfrm>
          <a:prstGeom prst="rect">
            <a:avLst/>
          </a:prstGeom>
          <a:noFill/>
          <a:ln w="38100">
            <a:solidFill>
              <a:srgbClr val="F2A33F"/>
            </a:solidFill>
          </a:ln>
          <a:effectLst>
            <a:outerShdw blurRad="635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4" name="Picture 13" descr="A blue and white logo&#10;&#10;Description automatically generated">
            <a:extLst>
              <a:ext uri="{FF2B5EF4-FFF2-40B4-BE49-F238E27FC236}">
                <a16:creationId xmlns:a16="http://schemas.microsoft.com/office/drawing/2014/main" id="{D6915CC2-BFD7-C8E4-AFCB-6A5D8D3705B5}"/>
              </a:ext>
            </a:extLst>
          </p:cNvPr>
          <p:cNvPicPr>
            <a:picLocks noChangeAspect="1"/>
          </p:cNvPicPr>
          <p:nvPr/>
        </p:nvPicPr>
        <p:blipFill>
          <a:blip r:embed="rId12"/>
          <a:stretch>
            <a:fillRect/>
          </a:stretch>
        </p:blipFill>
        <p:spPr>
          <a:xfrm>
            <a:off x="9875159" y="5518471"/>
            <a:ext cx="1364785" cy="549640"/>
          </a:xfrm>
          <a:prstGeom prst="rect">
            <a:avLst/>
          </a:prstGeom>
        </p:spPr>
      </p:pic>
    </p:spTree>
    <p:extLst>
      <p:ext uri="{BB962C8B-B14F-4D97-AF65-F5344CB8AC3E}">
        <p14:creationId xmlns:p14="http://schemas.microsoft.com/office/powerpoint/2010/main" val="1754764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4C6CD"/>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0F9D46-40E4-1967-8158-7BE91BF4036E}"/>
              </a:ext>
            </a:extLst>
          </p:cNvPr>
          <p:cNvSpPr>
            <a:spLocks noGrp="1"/>
          </p:cNvSpPr>
          <p:nvPr>
            <p:ph type="sldNum" idx="12"/>
          </p:nvPr>
        </p:nvSpPr>
        <p:spPr/>
        <p:txBody>
          <a:bodyPr/>
          <a:lstStyle/>
          <a:p>
            <a:fld id="{00000000-1234-1234-1234-123412341234}" type="slidenum">
              <a:rPr lang="en-US" smtClean="0"/>
              <a:pPr/>
              <a:t>51</a:t>
            </a:fld>
            <a:endParaRPr lang="en-US"/>
          </a:p>
        </p:txBody>
      </p:sp>
      <p:sp>
        <p:nvSpPr>
          <p:cNvPr id="5" name="TextBox 4">
            <a:extLst>
              <a:ext uri="{FF2B5EF4-FFF2-40B4-BE49-F238E27FC236}">
                <a16:creationId xmlns:a16="http://schemas.microsoft.com/office/drawing/2014/main" id="{B7D7A99D-96AB-ACE9-C9E2-0EC26261E095}"/>
              </a:ext>
            </a:extLst>
          </p:cNvPr>
          <p:cNvSpPr txBox="1"/>
          <p:nvPr/>
        </p:nvSpPr>
        <p:spPr>
          <a:xfrm>
            <a:off x="1090961" y="367990"/>
            <a:ext cx="7606990" cy="646331"/>
          </a:xfrm>
          <a:prstGeom prst="rect">
            <a:avLst/>
          </a:prstGeom>
          <a:noFill/>
        </p:spPr>
        <p:txBody>
          <a:bodyPr wrap="square" rtlCol="0">
            <a:spAutoFit/>
          </a:bodyPr>
          <a:lstStyle/>
          <a:p>
            <a:r>
              <a:rPr lang="en-GB" sz="3600">
                <a:solidFill>
                  <a:schemeClr val="bg1"/>
                </a:solidFill>
              </a:rPr>
              <a:t>03 Wide reach</a:t>
            </a:r>
            <a:endParaRPr lang="en-GB" sz="2400">
              <a:solidFill>
                <a:schemeClr val="bg1"/>
              </a:solidFill>
            </a:endParaRPr>
          </a:p>
        </p:txBody>
      </p:sp>
      <p:sp>
        <p:nvSpPr>
          <p:cNvPr id="9" name="Rectangle 8">
            <a:extLst>
              <a:ext uri="{FF2B5EF4-FFF2-40B4-BE49-F238E27FC236}">
                <a16:creationId xmlns:a16="http://schemas.microsoft.com/office/drawing/2014/main" id="{FD94B2EA-ED41-FA50-7E7A-A032C76E4961}"/>
              </a:ext>
            </a:extLst>
          </p:cNvPr>
          <p:cNvSpPr/>
          <p:nvPr/>
        </p:nvSpPr>
        <p:spPr>
          <a:xfrm>
            <a:off x="0" y="1922405"/>
            <a:ext cx="12192000" cy="2051824"/>
          </a:xfrm>
          <a:prstGeom prst="rect">
            <a:avLst/>
          </a:prstGeom>
          <a:solidFill>
            <a:srgbClr val="F2A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hart with text and numbers&#10;&#10;Description automatically generated with medium confidence">
            <a:extLst>
              <a:ext uri="{FF2B5EF4-FFF2-40B4-BE49-F238E27FC236}">
                <a16:creationId xmlns:a16="http://schemas.microsoft.com/office/drawing/2014/main" id="{2551581F-D62A-10BF-689A-F8B3713E0B5B}"/>
              </a:ext>
            </a:extLst>
          </p:cNvPr>
          <p:cNvPicPr>
            <a:picLocks noChangeAspect="1"/>
          </p:cNvPicPr>
          <p:nvPr/>
        </p:nvPicPr>
        <p:blipFill>
          <a:blip r:embed="rId3"/>
          <a:srcRect r="5500" b="2"/>
          <a:stretch/>
        </p:blipFill>
        <p:spPr>
          <a:xfrm>
            <a:off x="911177" y="1014321"/>
            <a:ext cx="10369645" cy="3867993"/>
          </a:xfrm>
          <a:prstGeom prst="rect">
            <a:avLst/>
          </a:prstGeom>
          <a:ln w="38100" cap="sq">
            <a:solidFill>
              <a:srgbClr val="F2A33E"/>
            </a:solidFill>
            <a:prstDash val="solid"/>
            <a:miter lim="800000"/>
          </a:ln>
          <a:effectLst>
            <a:outerShdw blurRad="50800" dist="38100" dir="2700000" algn="tl" rotWithShape="0">
              <a:srgbClr val="000000">
                <a:alpha val="43000"/>
              </a:srgbClr>
            </a:outerShdw>
          </a:effectLst>
        </p:spPr>
      </p:pic>
      <p:sp>
        <p:nvSpPr>
          <p:cNvPr id="11" name="Title 1">
            <a:extLst>
              <a:ext uri="{FF2B5EF4-FFF2-40B4-BE49-F238E27FC236}">
                <a16:creationId xmlns:a16="http://schemas.microsoft.com/office/drawing/2014/main" id="{2B41EC6D-F804-615F-0905-F2E9BE9D9D4F}"/>
              </a:ext>
            </a:extLst>
          </p:cNvPr>
          <p:cNvSpPr txBox="1">
            <a:spLocks/>
          </p:cNvSpPr>
          <p:nvPr/>
        </p:nvSpPr>
        <p:spPr>
          <a:xfrm>
            <a:off x="682261" y="5149414"/>
            <a:ext cx="3876086" cy="1556907"/>
          </a:xfrm>
          <a:prstGeom prst="rect">
            <a:avLst/>
          </a:prstGeom>
        </p:spPr>
        <p:txBody>
          <a:bodyPr spcFirstLastPara="1" vert="horz" lIns="91440" tIns="45720" rIns="91440" bIns="45720" rtlCol="0" anchor="ctr" anchorCtr="0">
            <a:normAutofit/>
          </a:bodyPr>
          <a:lstStyle>
            <a:lvl1pPr lvl="0" algn="l" defTabSz="914400" rtl="0" eaLnBrk="1" latinLnBrk="0" hangingPunct="1">
              <a:lnSpc>
                <a:spcPct val="90000"/>
              </a:lnSpc>
              <a:spcBef>
                <a:spcPts val="0"/>
              </a:spcBef>
              <a:spcAft>
                <a:spcPts val="0"/>
              </a:spcAft>
              <a:buClr>
                <a:srgbClr val="1F3864"/>
              </a:buClr>
              <a:buSzPts val="1800"/>
              <a:buNone/>
              <a:defRPr sz="2400" kern="1200">
                <a:solidFill>
                  <a:srgbClr val="424242"/>
                </a:solidFill>
                <a:latin typeface="Helvetica"/>
                <a:ea typeface="+mj-ea"/>
                <a:cs typeface="Helvetic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spcBef>
                <a:spcPct val="0"/>
              </a:spcBef>
              <a:spcAft>
                <a:spcPts val="600"/>
              </a:spcAft>
            </a:pPr>
            <a:r>
              <a:rPr lang="en-US" sz="3200" b="1">
                <a:solidFill>
                  <a:schemeClr val="tx1"/>
                </a:solidFill>
                <a:latin typeface="+mj-lt"/>
                <a:cs typeface="+mj-cs"/>
              </a:rPr>
              <a:t>Baby Buddy users are families we most want to reach</a:t>
            </a:r>
          </a:p>
        </p:txBody>
      </p:sp>
      <p:sp>
        <p:nvSpPr>
          <p:cNvPr id="12" name="TextBox 11">
            <a:extLst>
              <a:ext uri="{FF2B5EF4-FFF2-40B4-BE49-F238E27FC236}">
                <a16:creationId xmlns:a16="http://schemas.microsoft.com/office/drawing/2014/main" id="{53621576-62FE-D489-0658-16806851AA5E}"/>
              </a:ext>
            </a:extLst>
          </p:cNvPr>
          <p:cNvSpPr txBox="1"/>
          <p:nvPr/>
        </p:nvSpPr>
        <p:spPr>
          <a:xfrm>
            <a:off x="5162719" y="5150104"/>
            <a:ext cx="6586915" cy="1556907"/>
          </a:xfrm>
          <a:prstGeom prst="rect">
            <a:avLst/>
          </a:prstGeom>
        </p:spPr>
        <p:txBody>
          <a:bodyPr vert="horz" lIns="91440" tIns="45720" rIns="91440" bIns="45720" rtlCol="0" anchor="ctr">
            <a:normAutofit fontScale="92500"/>
          </a:bodyPr>
          <a:lstStyle/>
          <a:p>
            <a:pPr defTabSz="914400">
              <a:lnSpc>
                <a:spcPct val="90000"/>
              </a:lnSpc>
              <a:spcAft>
                <a:spcPts val="600"/>
              </a:spcAft>
            </a:pPr>
            <a:r>
              <a:rPr lang="en-US" sz="2800" b="1"/>
              <a:t>BB has been designed to be accessible to all: </a:t>
            </a:r>
          </a:p>
          <a:p>
            <a:pPr marL="285750" indent="-228600" defTabSz="914400">
              <a:lnSpc>
                <a:spcPct val="90000"/>
              </a:lnSpc>
              <a:spcAft>
                <a:spcPts val="600"/>
              </a:spcAft>
              <a:buFont typeface="Arial" panose="020B0604020202020204" pitchFamily="34" charset="0"/>
              <a:buChar char="•"/>
            </a:pPr>
            <a:r>
              <a:rPr lang="en-US" sz="2800"/>
              <a:t>Reading age 9 &amp; 300 videos</a:t>
            </a:r>
          </a:p>
          <a:p>
            <a:pPr marL="285750" indent="-228600" defTabSz="914400">
              <a:lnSpc>
                <a:spcPct val="90000"/>
              </a:lnSpc>
              <a:spcAft>
                <a:spcPts val="600"/>
              </a:spcAft>
              <a:buFont typeface="Arial" panose="020B0604020202020204" pitchFamily="34" charset="0"/>
              <a:buChar char="•"/>
            </a:pPr>
            <a:r>
              <a:rPr lang="en-US" sz="2800"/>
              <a:t>Free to download &amp; use and no ads</a:t>
            </a:r>
          </a:p>
        </p:txBody>
      </p:sp>
      <p:cxnSp>
        <p:nvCxnSpPr>
          <p:cNvPr id="14" name="Straight Connector 13">
            <a:extLst>
              <a:ext uri="{FF2B5EF4-FFF2-40B4-BE49-F238E27FC236}">
                <a16:creationId xmlns:a16="http://schemas.microsoft.com/office/drawing/2014/main" id="{16A10BD9-62C8-49AB-EDD6-71E283A22641}"/>
              </a:ext>
            </a:extLst>
          </p:cNvPr>
          <p:cNvCxnSpPr/>
          <p:nvPr/>
        </p:nvCxnSpPr>
        <p:spPr>
          <a:xfrm>
            <a:off x="4761571" y="5229922"/>
            <a:ext cx="0" cy="1279735"/>
          </a:xfrm>
          <a:prstGeom prst="line">
            <a:avLst/>
          </a:prstGeom>
          <a:ln w="38100">
            <a:solidFill>
              <a:srgbClr val="F2A3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892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4778D-DE6B-308A-A858-7F00CED7282D}"/>
            </a:ext>
          </a:extLst>
        </p:cNvPr>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3F4D05-D0B9-BA23-0B4F-7C1ED84974BB}"/>
              </a:ext>
            </a:extLst>
          </p:cNvPr>
          <p:cNvSpPr/>
          <p:nvPr/>
        </p:nvSpPr>
        <p:spPr>
          <a:xfrm>
            <a:off x="-1" y="1"/>
            <a:ext cx="12188952" cy="1463166"/>
          </a:xfrm>
          <a:prstGeom prst="rect">
            <a:avLst/>
          </a:prstGeom>
          <a:solidFill>
            <a:srgbClr val="0F3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537B6557-2562-8346-2996-D9FF64E14D81}"/>
              </a:ext>
            </a:extLst>
          </p:cNvPr>
          <p:cNvSpPr/>
          <p:nvPr/>
        </p:nvSpPr>
        <p:spPr>
          <a:xfrm>
            <a:off x="2121832" y="2263356"/>
            <a:ext cx="7674015" cy="2455761"/>
          </a:xfrm>
          <a:custGeom>
            <a:avLst/>
            <a:gdLst>
              <a:gd name="connsiteX0" fmla="*/ 0 w 7674015"/>
              <a:gd name="connsiteY0" fmla="*/ 1505141 h 3692849"/>
              <a:gd name="connsiteX1" fmla="*/ 1585731 w 7674015"/>
              <a:gd name="connsiteY1" fmla="*/ 432 h 3692849"/>
              <a:gd name="connsiteX2" fmla="*/ 3808070 w 7674015"/>
              <a:gd name="connsiteY2" fmla="*/ 1632462 h 3692849"/>
              <a:gd name="connsiteX3" fmla="*/ 5822065 w 7674015"/>
              <a:gd name="connsiteY3" fmla="*/ 3692756 h 3692849"/>
              <a:gd name="connsiteX4" fmla="*/ 7674015 w 7674015"/>
              <a:gd name="connsiteY4" fmla="*/ 1551440 h 3692849"/>
              <a:gd name="connsiteX0" fmla="*/ 0 w 7674015"/>
              <a:gd name="connsiteY0" fmla="*/ 1504724 h 3692425"/>
              <a:gd name="connsiteX1" fmla="*/ 1585731 w 7674015"/>
              <a:gd name="connsiteY1" fmla="*/ 15 h 3692425"/>
              <a:gd name="connsiteX2" fmla="*/ 3657599 w 7674015"/>
              <a:gd name="connsiteY2" fmla="*/ 1527873 h 3692425"/>
              <a:gd name="connsiteX3" fmla="*/ 5822065 w 7674015"/>
              <a:gd name="connsiteY3" fmla="*/ 3692339 h 3692425"/>
              <a:gd name="connsiteX4" fmla="*/ 7674015 w 7674015"/>
              <a:gd name="connsiteY4" fmla="*/ 1551023 h 3692425"/>
              <a:gd name="connsiteX0" fmla="*/ 0 w 7674015"/>
              <a:gd name="connsiteY0" fmla="*/ 1666766 h 3854469"/>
              <a:gd name="connsiteX1" fmla="*/ 1840374 w 7674015"/>
              <a:gd name="connsiteY1" fmla="*/ 12 h 3854469"/>
              <a:gd name="connsiteX2" fmla="*/ 3657599 w 7674015"/>
              <a:gd name="connsiteY2" fmla="*/ 1689915 h 3854469"/>
              <a:gd name="connsiteX3" fmla="*/ 5822065 w 7674015"/>
              <a:gd name="connsiteY3" fmla="*/ 3854381 h 3854469"/>
              <a:gd name="connsiteX4" fmla="*/ 7674015 w 7674015"/>
              <a:gd name="connsiteY4" fmla="*/ 1713065 h 3854469"/>
              <a:gd name="connsiteX0" fmla="*/ 0 w 7674015"/>
              <a:gd name="connsiteY0" fmla="*/ 1226940 h 3414639"/>
              <a:gd name="connsiteX1" fmla="*/ 1967696 w 7674015"/>
              <a:gd name="connsiteY1" fmla="*/ 24 h 3414639"/>
              <a:gd name="connsiteX2" fmla="*/ 3657599 w 7674015"/>
              <a:gd name="connsiteY2" fmla="*/ 1250089 h 3414639"/>
              <a:gd name="connsiteX3" fmla="*/ 5822065 w 7674015"/>
              <a:gd name="connsiteY3" fmla="*/ 3414555 h 3414639"/>
              <a:gd name="connsiteX4" fmla="*/ 7674015 w 7674015"/>
              <a:gd name="connsiteY4" fmla="*/ 1273239 h 3414639"/>
              <a:gd name="connsiteX0" fmla="*/ 0 w 7674015"/>
              <a:gd name="connsiteY0" fmla="*/ 1227009 h 3414709"/>
              <a:gd name="connsiteX1" fmla="*/ 1967696 w 7674015"/>
              <a:gd name="connsiteY1" fmla="*/ 93 h 3414709"/>
              <a:gd name="connsiteX2" fmla="*/ 3796495 w 7674015"/>
              <a:gd name="connsiteY2" fmla="*/ 1273307 h 3414709"/>
              <a:gd name="connsiteX3" fmla="*/ 5822065 w 7674015"/>
              <a:gd name="connsiteY3" fmla="*/ 3414624 h 3414709"/>
              <a:gd name="connsiteX4" fmla="*/ 7674015 w 7674015"/>
              <a:gd name="connsiteY4" fmla="*/ 1273308 h 3414709"/>
              <a:gd name="connsiteX0" fmla="*/ 0 w 7674015"/>
              <a:gd name="connsiteY0" fmla="*/ 1227009 h 3414710"/>
              <a:gd name="connsiteX1" fmla="*/ 1967696 w 7674015"/>
              <a:gd name="connsiteY1" fmla="*/ 93 h 3414710"/>
              <a:gd name="connsiteX2" fmla="*/ 3796495 w 7674015"/>
              <a:gd name="connsiteY2" fmla="*/ 1273307 h 3414710"/>
              <a:gd name="connsiteX3" fmla="*/ 5822065 w 7674015"/>
              <a:gd name="connsiteY3" fmla="*/ 3414624 h 3414710"/>
              <a:gd name="connsiteX4" fmla="*/ 7674015 w 7674015"/>
              <a:gd name="connsiteY4" fmla="*/ 1273308 h 3414710"/>
              <a:gd name="connsiteX0" fmla="*/ 0 w 7674015"/>
              <a:gd name="connsiteY0" fmla="*/ 1227009 h 2940175"/>
              <a:gd name="connsiteX1" fmla="*/ 1967696 w 7674015"/>
              <a:gd name="connsiteY1" fmla="*/ 93 h 2940175"/>
              <a:gd name="connsiteX2" fmla="*/ 3796495 w 7674015"/>
              <a:gd name="connsiteY2" fmla="*/ 1273307 h 2940175"/>
              <a:gd name="connsiteX3" fmla="*/ 5984111 w 7674015"/>
              <a:gd name="connsiteY3" fmla="*/ 2940062 h 2940175"/>
              <a:gd name="connsiteX4" fmla="*/ 7674015 w 7674015"/>
              <a:gd name="connsiteY4" fmla="*/ 1273308 h 2940175"/>
              <a:gd name="connsiteX0" fmla="*/ 0 w 7674015"/>
              <a:gd name="connsiteY0" fmla="*/ 1227009 h 2940062"/>
              <a:gd name="connsiteX1" fmla="*/ 1967696 w 7674015"/>
              <a:gd name="connsiteY1" fmla="*/ 93 h 2940062"/>
              <a:gd name="connsiteX2" fmla="*/ 3796495 w 7674015"/>
              <a:gd name="connsiteY2" fmla="*/ 1273307 h 2940062"/>
              <a:gd name="connsiteX3" fmla="*/ 5984111 w 7674015"/>
              <a:gd name="connsiteY3" fmla="*/ 2940062 h 2940062"/>
              <a:gd name="connsiteX4" fmla="*/ 7674015 w 7674015"/>
              <a:gd name="connsiteY4" fmla="*/ 1273308 h 2940062"/>
              <a:gd name="connsiteX0" fmla="*/ 0 w 7674015"/>
              <a:gd name="connsiteY0" fmla="*/ 1227009 h 2940062"/>
              <a:gd name="connsiteX1" fmla="*/ 1967696 w 7674015"/>
              <a:gd name="connsiteY1" fmla="*/ 93 h 2940062"/>
              <a:gd name="connsiteX2" fmla="*/ 3796495 w 7674015"/>
              <a:gd name="connsiteY2" fmla="*/ 1273307 h 2940062"/>
              <a:gd name="connsiteX3" fmla="*/ 5984111 w 7674015"/>
              <a:gd name="connsiteY3" fmla="*/ 2940062 h 2940062"/>
              <a:gd name="connsiteX4" fmla="*/ 7674015 w 7674015"/>
              <a:gd name="connsiteY4" fmla="*/ 1273308 h 2940062"/>
              <a:gd name="connsiteX0" fmla="*/ 0 w 7674015"/>
              <a:gd name="connsiteY0" fmla="*/ 1227009 h 2940062"/>
              <a:gd name="connsiteX1" fmla="*/ 1967696 w 7674015"/>
              <a:gd name="connsiteY1" fmla="*/ 93 h 2940062"/>
              <a:gd name="connsiteX2" fmla="*/ 3796495 w 7674015"/>
              <a:gd name="connsiteY2" fmla="*/ 1273307 h 2940062"/>
              <a:gd name="connsiteX3" fmla="*/ 5984111 w 7674015"/>
              <a:gd name="connsiteY3" fmla="*/ 2940062 h 2940062"/>
              <a:gd name="connsiteX4" fmla="*/ 7674015 w 7674015"/>
              <a:gd name="connsiteY4" fmla="*/ 1273308 h 2940062"/>
              <a:gd name="connsiteX0" fmla="*/ 0 w 7674015"/>
              <a:gd name="connsiteY0" fmla="*/ 1227009 h 2893763"/>
              <a:gd name="connsiteX1" fmla="*/ 1967696 w 7674015"/>
              <a:gd name="connsiteY1" fmla="*/ 93 h 2893763"/>
              <a:gd name="connsiteX2" fmla="*/ 3796495 w 7674015"/>
              <a:gd name="connsiteY2" fmla="*/ 1273307 h 2893763"/>
              <a:gd name="connsiteX3" fmla="*/ 5891514 w 7674015"/>
              <a:gd name="connsiteY3" fmla="*/ 2893763 h 2893763"/>
              <a:gd name="connsiteX4" fmla="*/ 7674015 w 7674015"/>
              <a:gd name="connsiteY4" fmla="*/ 1273308 h 2893763"/>
              <a:gd name="connsiteX0" fmla="*/ 0 w 7674015"/>
              <a:gd name="connsiteY0" fmla="*/ 1227009 h 2893763"/>
              <a:gd name="connsiteX1" fmla="*/ 1967696 w 7674015"/>
              <a:gd name="connsiteY1" fmla="*/ 93 h 2893763"/>
              <a:gd name="connsiteX2" fmla="*/ 3796495 w 7674015"/>
              <a:gd name="connsiteY2" fmla="*/ 1273307 h 2893763"/>
              <a:gd name="connsiteX3" fmla="*/ 5891514 w 7674015"/>
              <a:gd name="connsiteY3" fmla="*/ 2893763 h 2893763"/>
              <a:gd name="connsiteX4" fmla="*/ 7674015 w 7674015"/>
              <a:gd name="connsiteY4" fmla="*/ 1273308 h 2893763"/>
              <a:gd name="connsiteX0" fmla="*/ 0 w 7674015"/>
              <a:gd name="connsiteY0" fmla="*/ 1227009 h 2893763"/>
              <a:gd name="connsiteX1" fmla="*/ 1967696 w 7674015"/>
              <a:gd name="connsiteY1" fmla="*/ 93 h 2893763"/>
              <a:gd name="connsiteX2" fmla="*/ 3796495 w 7674015"/>
              <a:gd name="connsiteY2" fmla="*/ 1273307 h 2893763"/>
              <a:gd name="connsiteX3" fmla="*/ 5891514 w 7674015"/>
              <a:gd name="connsiteY3" fmla="*/ 2893763 h 2893763"/>
              <a:gd name="connsiteX4" fmla="*/ 7674015 w 7674015"/>
              <a:gd name="connsiteY4" fmla="*/ 1273308 h 2893763"/>
              <a:gd name="connsiteX0" fmla="*/ 0 w 7674015"/>
              <a:gd name="connsiteY0" fmla="*/ 1227009 h 2893763"/>
              <a:gd name="connsiteX1" fmla="*/ 1967696 w 7674015"/>
              <a:gd name="connsiteY1" fmla="*/ 93 h 2893763"/>
              <a:gd name="connsiteX2" fmla="*/ 3796495 w 7674015"/>
              <a:gd name="connsiteY2" fmla="*/ 1273307 h 2893763"/>
              <a:gd name="connsiteX3" fmla="*/ 5891514 w 7674015"/>
              <a:gd name="connsiteY3" fmla="*/ 2893763 h 2893763"/>
              <a:gd name="connsiteX4" fmla="*/ 7674015 w 7674015"/>
              <a:gd name="connsiteY4" fmla="*/ 1273308 h 2893763"/>
              <a:gd name="connsiteX0" fmla="*/ 0 w 7674015"/>
              <a:gd name="connsiteY0" fmla="*/ 1227009 h 2619443"/>
              <a:gd name="connsiteX1" fmla="*/ 1967696 w 7674015"/>
              <a:gd name="connsiteY1" fmla="*/ 93 h 2619443"/>
              <a:gd name="connsiteX2" fmla="*/ 3796495 w 7674015"/>
              <a:gd name="connsiteY2" fmla="*/ 1273307 h 2619443"/>
              <a:gd name="connsiteX3" fmla="*/ 5921994 w 7674015"/>
              <a:gd name="connsiteY3" fmla="*/ 2619443 h 2619443"/>
              <a:gd name="connsiteX4" fmla="*/ 7674015 w 7674015"/>
              <a:gd name="connsiteY4" fmla="*/ 1273308 h 2619443"/>
              <a:gd name="connsiteX0" fmla="*/ 0 w 7674015"/>
              <a:gd name="connsiteY0" fmla="*/ 968037 h 2360471"/>
              <a:gd name="connsiteX1" fmla="*/ 2059136 w 7674015"/>
              <a:gd name="connsiteY1" fmla="*/ 201 h 2360471"/>
              <a:gd name="connsiteX2" fmla="*/ 3796495 w 7674015"/>
              <a:gd name="connsiteY2" fmla="*/ 1014335 h 2360471"/>
              <a:gd name="connsiteX3" fmla="*/ 5921994 w 7674015"/>
              <a:gd name="connsiteY3" fmla="*/ 2360471 h 2360471"/>
              <a:gd name="connsiteX4" fmla="*/ 7674015 w 7674015"/>
              <a:gd name="connsiteY4" fmla="*/ 1014336 h 2360471"/>
              <a:gd name="connsiteX0" fmla="*/ 0 w 7674015"/>
              <a:gd name="connsiteY0" fmla="*/ 969385 h 2361819"/>
              <a:gd name="connsiteX1" fmla="*/ 2059136 w 7674015"/>
              <a:gd name="connsiteY1" fmla="*/ 1549 h 2361819"/>
              <a:gd name="connsiteX2" fmla="*/ 3796495 w 7674015"/>
              <a:gd name="connsiteY2" fmla="*/ 1015683 h 2361819"/>
              <a:gd name="connsiteX3" fmla="*/ 5921994 w 7674015"/>
              <a:gd name="connsiteY3" fmla="*/ 2361819 h 2361819"/>
              <a:gd name="connsiteX4" fmla="*/ 7674015 w 7674015"/>
              <a:gd name="connsiteY4" fmla="*/ 1015684 h 2361819"/>
              <a:gd name="connsiteX0" fmla="*/ 0 w 7674015"/>
              <a:gd name="connsiteY0" fmla="*/ 969385 h 2361819"/>
              <a:gd name="connsiteX1" fmla="*/ 2059136 w 7674015"/>
              <a:gd name="connsiteY1" fmla="*/ 1549 h 2361819"/>
              <a:gd name="connsiteX2" fmla="*/ 3796495 w 7674015"/>
              <a:gd name="connsiteY2" fmla="*/ 1015683 h 2361819"/>
              <a:gd name="connsiteX3" fmla="*/ 5921994 w 7674015"/>
              <a:gd name="connsiteY3" fmla="*/ 2361819 h 2361819"/>
              <a:gd name="connsiteX4" fmla="*/ 7674015 w 7674015"/>
              <a:gd name="connsiteY4" fmla="*/ 1015684 h 2361819"/>
              <a:gd name="connsiteX0" fmla="*/ 0 w 7674015"/>
              <a:gd name="connsiteY0" fmla="*/ 1060427 h 2452861"/>
              <a:gd name="connsiteX1" fmla="*/ 1967696 w 7674015"/>
              <a:gd name="connsiteY1" fmla="*/ 1151 h 2452861"/>
              <a:gd name="connsiteX2" fmla="*/ 3796495 w 7674015"/>
              <a:gd name="connsiteY2" fmla="*/ 1106725 h 2452861"/>
              <a:gd name="connsiteX3" fmla="*/ 5921994 w 7674015"/>
              <a:gd name="connsiteY3" fmla="*/ 2452861 h 2452861"/>
              <a:gd name="connsiteX4" fmla="*/ 7674015 w 7674015"/>
              <a:gd name="connsiteY4" fmla="*/ 1106726 h 2452861"/>
              <a:gd name="connsiteX0" fmla="*/ 0 w 7674015"/>
              <a:gd name="connsiteY0" fmla="*/ 1060427 h 2452861"/>
              <a:gd name="connsiteX1" fmla="*/ 1967696 w 7674015"/>
              <a:gd name="connsiteY1" fmla="*/ 1151 h 2452861"/>
              <a:gd name="connsiteX2" fmla="*/ 3796495 w 7674015"/>
              <a:gd name="connsiteY2" fmla="*/ 1106725 h 2452861"/>
              <a:gd name="connsiteX3" fmla="*/ 5921994 w 7674015"/>
              <a:gd name="connsiteY3" fmla="*/ 2452861 h 2452861"/>
              <a:gd name="connsiteX4" fmla="*/ 7674015 w 7674015"/>
              <a:gd name="connsiteY4" fmla="*/ 1106726 h 2452861"/>
              <a:gd name="connsiteX0" fmla="*/ 0 w 7674015"/>
              <a:gd name="connsiteY0" fmla="*/ 1060427 h 2452861"/>
              <a:gd name="connsiteX1" fmla="*/ 1723856 w 7674015"/>
              <a:gd name="connsiteY1" fmla="*/ 1151 h 2452861"/>
              <a:gd name="connsiteX2" fmla="*/ 3796495 w 7674015"/>
              <a:gd name="connsiteY2" fmla="*/ 1106725 h 2452861"/>
              <a:gd name="connsiteX3" fmla="*/ 5921994 w 7674015"/>
              <a:gd name="connsiteY3" fmla="*/ 2452861 h 2452861"/>
              <a:gd name="connsiteX4" fmla="*/ 7674015 w 7674015"/>
              <a:gd name="connsiteY4" fmla="*/ 1106726 h 2452861"/>
              <a:gd name="connsiteX0" fmla="*/ 0 w 7674015"/>
              <a:gd name="connsiteY0" fmla="*/ 1063327 h 2455761"/>
              <a:gd name="connsiteX1" fmla="*/ 1723856 w 7674015"/>
              <a:gd name="connsiteY1" fmla="*/ 4051 h 2455761"/>
              <a:gd name="connsiteX2" fmla="*/ 3948895 w 7674015"/>
              <a:gd name="connsiteY2" fmla="*/ 1338225 h 2455761"/>
              <a:gd name="connsiteX3" fmla="*/ 5921994 w 7674015"/>
              <a:gd name="connsiteY3" fmla="*/ 2455761 h 2455761"/>
              <a:gd name="connsiteX4" fmla="*/ 7674015 w 7674015"/>
              <a:gd name="connsiteY4" fmla="*/ 1109626 h 2455761"/>
              <a:gd name="connsiteX0" fmla="*/ 0 w 7674015"/>
              <a:gd name="connsiteY0" fmla="*/ 1063327 h 2455761"/>
              <a:gd name="connsiteX1" fmla="*/ 1723856 w 7674015"/>
              <a:gd name="connsiteY1" fmla="*/ 4051 h 2455761"/>
              <a:gd name="connsiteX2" fmla="*/ 3948895 w 7674015"/>
              <a:gd name="connsiteY2" fmla="*/ 1338225 h 2455761"/>
              <a:gd name="connsiteX3" fmla="*/ 5921994 w 7674015"/>
              <a:gd name="connsiteY3" fmla="*/ 2455761 h 2455761"/>
              <a:gd name="connsiteX4" fmla="*/ 7674015 w 7674015"/>
              <a:gd name="connsiteY4" fmla="*/ 1109626 h 2455761"/>
              <a:gd name="connsiteX0" fmla="*/ 0 w 7674015"/>
              <a:gd name="connsiteY0" fmla="*/ 1063327 h 2455761"/>
              <a:gd name="connsiteX1" fmla="*/ 1723856 w 7674015"/>
              <a:gd name="connsiteY1" fmla="*/ 4051 h 2455761"/>
              <a:gd name="connsiteX2" fmla="*/ 3948895 w 7674015"/>
              <a:gd name="connsiteY2" fmla="*/ 1338225 h 2455761"/>
              <a:gd name="connsiteX3" fmla="*/ 5921994 w 7674015"/>
              <a:gd name="connsiteY3" fmla="*/ 2455761 h 2455761"/>
              <a:gd name="connsiteX4" fmla="*/ 7674015 w 7674015"/>
              <a:gd name="connsiteY4" fmla="*/ 1109626 h 245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015" h="2455761">
                <a:moveTo>
                  <a:pt x="0" y="1063327"/>
                </a:moveTo>
                <a:cubicBezTo>
                  <a:pt x="475526" y="300362"/>
                  <a:pt x="1065707" y="-41765"/>
                  <a:pt x="1723856" y="4051"/>
                </a:cubicBezTo>
                <a:cubicBezTo>
                  <a:pt x="2382005" y="49867"/>
                  <a:pt x="2929165" y="441927"/>
                  <a:pt x="3948895" y="1338225"/>
                </a:cubicBezTo>
                <a:cubicBezTo>
                  <a:pt x="4968625" y="2234523"/>
                  <a:pt x="5502218" y="2430876"/>
                  <a:pt x="5921994" y="2455761"/>
                </a:cubicBezTo>
                <a:cubicBezTo>
                  <a:pt x="6786237" y="2419108"/>
                  <a:pt x="7652794" y="1599621"/>
                  <a:pt x="7674015" y="1109626"/>
                </a:cubicBezTo>
              </a:path>
            </a:pathLst>
          </a:custGeom>
          <a:noFill/>
          <a:ln w="38100">
            <a:solidFill>
              <a:srgbClr val="12436D"/>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157023-247D-E27A-28CF-A8BA7A956951}"/>
              </a:ext>
            </a:extLst>
          </p:cNvPr>
          <p:cNvSpPr>
            <a:spLocks noGrp="1"/>
          </p:cNvSpPr>
          <p:nvPr>
            <p:ph type="title"/>
          </p:nvPr>
        </p:nvSpPr>
        <p:spPr>
          <a:xfrm>
            <a:off x="534882" y="286349"/>
            <a:ext cx="11217377" cy="890469"/>
          </a:xfrm>
        </p:spPr>
        <p:txBody>
          <a:bodyPr vert="horz" lIns="91440" tIns="45720" rIns="91440" bIns="45720" rtlCol="0" anchor="ctr">
            <a:normAutofit/>
          </a:bodyPr>
          <a:lstStyle/>
          <a:p>
            <a:pPr algn="just">
              <a:spcBef>
                <a:spcPct val="0"/>
              </a:spcBef>
            </a:pPr>
            <a:r>
              <a:rPr lang="en-US" sz="2500" b="1" kern="1200">
                <a:solidFill>
                  <a:schemeClr val="bg1"/>
                </a:solidFill>
                <a:latin typeface="+mj-lt"/>
                <a:ea typeface="+mj-ea"/>
                <a:cs typeface="+mj-cs"/>
              </a:rPr>
              <a:t>Person-Based Approach</a:t>
            </a:r>
            <a:r>
              <a:rPr lang="en-US" sz="2500" kern="1200">
                <a:solidFill>
                  <a:schemeClr val="bg1"/>
                </a:solidFill>
                <a:latin typeface="+mj-lt"/>
                <a:ea typeface="+mj-ea"/>
                <a:cs typeface="+mj-cs"/>
              </a:rPr>
              <a:t>: method for developing effective </a:t>
            </a:r>
            <a:r>
              <a:rPr lang="en-US" sz="2500" kern="1200" err="1">
                <a:solidFill>
                  <a:schemeClr val="bg1"/>
                </a:solidFill>
                <a:latin typeface="+mj-lt"/>
                <a:ea typeface="+mj-ea"/>
                <a:cs typeface="+mj-cs"/>
              </a:rPr>
              <a:t>behavioural</a:t>
            </a:r>
            <a:r>
              <a:rPr lang="en-US" sz="2500" kern="1200">
                <a:solidFill>
                  <a:schemeClr val="bg1"/>
                </a:solidFill>
                <a:latin typeface="+mj-lt"/>
                <a:ea typeface="+mj-ea"/>
                <a:cs typeface="+mj-cs"/>
              </a:rPr>
              <a:t> health interventions that successfully engage users and support better health outcomes</a:t>
            </a:r>
          </a:p>
        </p:txBody>
      </p:sp>
      <p:sp>
        <p:nvSpPr>
          <p:cNvPr id="18" name="Oval 17">
            <a:extLst>
              <a:ext uri="{FF2B5EF4-FFF2-40B4-BE49-F238E27FC236}">
                <a16:creationId xmlns:a16="http://schemas.microsoft.com/office/drawing/2014/main" id="{33512C7A-3050-51E8-2E69-E5B2760F3A3F}"/>
              </a:ext>
            </a:extLst>
          </p:cNvPr>
          <p:cNvSpPr/>
          <p:nvPr/>
        </p:nvSpPr>
        <p:spPr>
          <a:xfrm>
            <a:off x="1415619" y="2842545"/>
            <a:ext cx="1412423" cy="1412423"/>
          </a:xfrm>
          <a:prstGeom prst="ellipse">
            <a:avLst/>
          </a:prstGeom>
          <a:solidFill>
            <a:schemeClr val="bg1"/>
          </a:solidFill>
          <a:ln w="38100">
            <a:solidFill>
              <a:srgbClr val="1243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C206067-7AE0-7FFF-1068-A838E72EA774}"/>
              </a:ext>
            </a:extLst>
          </p:cNvPr>
          <p:cNvSpPr/>
          <p:nvPr/>
        </p:nvSpPr>
        <p:spPr>
          <a:xfrm>
            <a:off x="5403500" y="2847649"/>
            <a:ext cx="1412423" cy="1412423"/>
          </a:xfrm>
          <a:prstGeom prst="ellipse">
            <a:avLst/>
          </a:prstGeom>
          <a:solidFill>
            <a:schemeClr val="bg1"/>
          </a:solidFill>
          <a:ln w="38100">
            <a:solidFill>
              <a:srgbClr val="1243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65E993D-5739-1BFE-0AF5-C4B15DA9E338}"/>
              </a:ext>
            </a:extLst>
          </p:cNvPr>
          <p:cNvSpPr/>
          <p:nvPr/>
        </p:nvSpPr>
        <p:spPr>
          <a:xfrm>
            <a:off x="9089635" y="2840343"/>
            <a:ext cx="1412423" cy="1412423"/>
          </a:xfrm>
          <a:prstGeom prst="ellipse">
            <a:avLst/>
          </a:prstGeom>
          <a:solidFill>
            <a:schemeClr val="bg1"/>
          </a:solidFill>
          <a:ln w="38100">
            <a:solidFill>
              <a:srgbClr val="1243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1" name="Text Placeholder 2">
            <a:extLst>
              <a:ext uri="{FF2B5EF4-FFF2-40B4-BE49-F238E27FC236}">
                <a16:creationId xmlns:a16="http://schemas.microsoft.com/office/drawing/2014/main" id="{089D4A6E-95C3-8A68-73D7-627960727D45}"/>
              </a:ext>
            </a:extLst>
          </p:cNvPr>
          <p:cNvGraphicFramePr/>
          <p:nvPr/>
        </p:nvGraphicFramePr>
        <p:xfrm>
          <a:off x="1000246" y="186755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D5A2A87F-88C2-240D-F505-7DC5803D2C96}"/>
              </a:ext>
            </a:extLst>
          </p:cNvPr>
          <p:cNvSpPr/>
          <p:nvPr/>
        </p:nvSpPr>
        <p:spPr>
          <a:xfrm>
            <a:off x="1415620" y="2840343"/>
            <a:ext cx="1412423" cy="1412423"/>
          </a:xfrm>
          <a:prstGeom prst="ellipse">
            <a:avLst/>
          </a:prstGeom>
          <a:noFill/>
          <a:ln w="38100">
            <a:solidFill>
              <a:srgbClr val="1243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314E027-2656-D363-584A-2065D76BB9A4}"/>
              </a:ext>
            </a:extLst>
          </p:cNvPr>
          <p:cNvSpPr/>
          <p:nvPr/>
        </p:nvSpPr>
        <p:spPr>
          <a:xfrm>
            <a:off x="5403502" y="2859498"/>
            <a:ext cx="1412423" cy="1412423"/>
          </a:xfrm>
          <a:prstGeom prst="ellipse">
            <a:avLst/>
          </a:prstGeom>
          <a:noFill/>
          <a:ln w="38100">
            <a:solidFill>
              <a:srgbClr val="1243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014271A-6240-D707-6DC0-9B9A2C58702F}"/>
              </a:ext>
            </a:extLst>
          </p:cNvPr>
          <p:cNvSpPr/>
          <p:nvPr/>
        </p:nvSpPr>
        <p:spPr>
          <a:xfrm>
            <a:off x="9089635" y="2840343"/>
            <a:ext cx="1412423" cy="1412423"/>
          </a:xfrm>
          <a:prstGeom prst="ellipse">
            <a:avLst/>
          </a:prstGeom>
          <a:noFill/>
          <a:ln w="38100">
            <a:solidFill>
              <a:srgbClr val="1243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8F93116-BFF4-C2CE-8FF5-D6078B90A20A}"/>
              </a:ext>
            </a:extLst>
          </p:cNvPr>
          <p:cNvSpPr txBox="1"/>
          <p:nvPr/>
        </p:nvSpPr>
        <p:spPr>
          <a:xfrm>
            <a:off x="897325" y="4684408"/>
            <a:ext cx="2449010" cy="646331"/>
          </a:xfrm>
          <a:prstGeom prst="rect">
            <a:avLst/>
          </a:prstGeom>
          <a:noFill/>
        </p:spPr>
        <p:txBody>
          <a:bodyPr wrap="square" rtlCol="0">
            <a:spAutoFit/>
          </a:bodyPr>
          <a:lstStyle/>
          <a:p>
            <a:pPr algn="ctr"/>
            <a:r>
              <a:rPr lang="en-GB"/>
              <a:t>Deep understanding</a:t>
            </a:r>
          </a:p>
          <a:p>
            <a:pPr algn="ctr"/>
            <a:r>
              <a:rPr lang="en-GB"/>
              <a:t>of users &amp; stakeholders</a:t>
            </a:r>
          </a:p>
        </p:txBody>
      </p:sp>
      <p:sp>
        <p:nvSpPr>
          <p:cNvPr id="11" name="TextBox 10">
            <a:extLst>
              <a:ext uri="{FF2B5EF4-FFF2-40B4-BE49-F238E27FC236}">
                <a16:creationId xmlns:a16="http://schemas.microsoft.com/office/drawing/2014/main" id="{6B84CEFE-874A-65C0-3250-395E61CF9FE1}"/>
              </a:ext>
            </a:extLst>
          </p:cNvPr>
          <p:cNvSpPr txBox="1"/>
          <p:nvPr/>
        </p:nvSpPr>
        <p:spPr>
          <a:xfrm>
            <a:off x="4885205" y="4885780"/>
            <a:ext cx="2642029" cy="646331"/>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lang="en-GB">
                <a:solidFill>
                  <a:schemeClr val="tx1"/>
                </a:solidFill>
              </a:rPr>
              <a:t>Iterative in-depth research &amp; co-production</a:t>
            </a:r>
          </a:p>
        </p:txBody>
      </p:sp>
      <p:sp>
        <p:nvSpPr>
          <p:cNvPr id="12" name="TextBox 11">
            <a:extLst>
              <a:ext uri="{FF2B5EF4-FFF2-40B4-BE49-F238E27FC236}">
                <a16:creationId xmlns:a16="http://schemas.microsoft.com/office/drawing/2014/main" id="{4F704A9A-5926-9164-E568-CFE9F9A68FDA}"/>
              </a:ext>
            </a:extLst>
          </p:cNvPr>
          <p:cNvSpPr txBox="1"/>
          <p:nvPr/>
        </p:nvSpPr>
        <p:spPr>
          <a:xfrm>
            <a:off x="8094367" y="4684408"/>
            <a:ext cx="3402957" cy="646331"/>
          </a:xfrm>
          <a:prstGeom prst="rect">
            <a:avLst/>
          </a:prstGeom>
          <a:noFill/>
        </p:spPr>
        <p:txBody>
          <a:bodyPr wrap="square" rtlCol="0">
            <a:spAutoFit/>
          </a:bodyPr>
          <a:lstStyle/>
          <a:p>
            <a:pPr algn="ctr"/>
            <a:r>
              <a:rPr lang="en-GB"/>
              <a:t>Enhances effectiveness </a:t>
            </a:r>
          </a:p>
          <a:p>
            <a:pPr algn="ctr"/>
            <a:r>
              <a:rPr lang="en-GB"/>
              <a:t>of behaviour change interventions</a:t>
            </a:r>
          </a:p>
        </p:txBody>
      </p:sp>
      <p:sp>
        <p:nvSpPr>
          <p:cNvPr id="15" name="Rectangle 14">
            <a:extLst>
              <a:ext uri="{FF2B5EF4-FFF2-40B4-BE49-F238E27FC236}">
                <a16:creationId xmlns:a16="http://schemas.microsoft.com/office/drawing/2014/main" id="{94E8D403-751A-71F5-B022-C12834061A2D}"/>
              </a:ext>
            </a:extLst>
          </p:cNvPr>
          <p:cNvSpPr/>
          <p:nvPr/>
        </p:nvSpPr>
        <p:spPr>
          <a:xfrm>
            <a:off x="8182978" y="6084722"/>
            <a:ext cx="4005973" cy="369332"/>
          </a:xfrm>
          <a:prstGeom prst="rect">
            <a:avLst/>
          </a:prstGeom>
          <a:solidFill>
            <a:srgbClr val="0F3065"/>
          </a:solidFill>
          <a:ln>
            <a:solidFill>
              <a:srgbClr val="0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82F186CB-966E-44C7-190F-E9B4C21BE02B}"/>
              </a:ext>
            </a:extLst>
          </p:cNvPr>
          <p:cNvSpPr/>
          <p:nvPr/>
        </p:nvSpPr>
        <p:spPr>
          <a:xfrm>
            <a:off x="7998884" y="6093142"/>
            <a:ext cx="337707" cy="33770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World with solid fill">
            <a:extLst>
              <a:ext uri="{FF2B5EF4-FFF2-40B4-BE49-F238E27FC236}">
                <a16:creationId xmlns:a16="http://schemas.microsoft.com/office/drawing/2014/main" id="{41FB8555-2244-D172-FB0D-0E6D29F0E5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24800" y="6026003"/>
            <a:ext cx="516356" cy="516356"/>
          </a:xfrm>
          <a:prstGeom prst="rect">
            <a:avLst/>
          </a:prstGeom>
        </p:spPr>
      </p:pic>
      <p:sp>
        <p:nvSpPr>
          <p:cNvPr id="4" name="TextBox 3">
            <a:extLst>
              <a:ext uri="{FF2B5EF4-FFF2-40B4-BE49-F238E27FC236}">
                <a16:creationId xmlns:a16="http://schemas.microsoft.com/office/drawing/2014/main" id="{58C2F208-DD12-6C93-D0B0-7008587F25E2}"/>
              </a:ext>
            </a:extLst>
          </p:cNvPr>
          <p:cNvSpPr txBox="1"/>
          <p:nvPr/>
        </p:nvSpPr>
        <p:spPr>
          <a:xfrm>
            <a:off x="7093198" y="6084275"/>
            <a:ext cx="6096000" cy="369332"/>
          </a:xfrm>
          <a:prstGeom prst="rect">
            <a:avLst/>
          </a:prstGeom>
          <a:noFill/>
        </p:spPr>
        <p:txBody>
          <a:bodyPr wrap="square">
            <a:spAutoFit/>
          </a:bodyPr>
          <a:lstStyle/>
          <a:p>
            <a:pPr algn="ctr"/>
            <a:r>
              <a:rPr lang="en-GB" i="1">
                <a:solidFill>
                  <a:schemeClr val="bg1"/>
                </a:solidFill>
              </a:rPr>
              <a:t>https://personbasedapproach.org/</a:t>
            </a:r>
          </a:p>
        </p:txBody>
      </p:sp>
      <p:sp>
        <p:nvSpPr>
          <p:cNvPr id="21" name="TextBox 20">
            <a:extLst>
              <a:ext uri="{FF2B5EF4-FFF2-40B4-BE49-F238E27FC236}">
                <a16:creationId xmlns:a16="http://schemas.microsoft.com/office/drawing/2014/main" id="{07061357-253A-81FF-B7A4-2D82F4D95140}"/>
              </a:ext>
            </a:extLst>
          </p:cNvPr>
          <p:cNvSpPr txBox="1"/>
          <p:nvPr/>
        </p:nvSpPr>
        <p:spPr>
          <a:xfrm>
            <a:off x="5958840" y="6385560"/>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025081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68870-27CB-E2E4-495C-3AC73BBBEB44}"/>
              </a:ext>
            </a:extLst>
          </p:cNvPr>
          <p:cNvSpPr>
            <a:spLocks noGrp="1"/>
          </p:cNvSpPr>
          <p:nvPr>
            <p:ph type="title"/>
          </p:nvPr>
        </p:nvSpPr>
        <p:spPr>
          <a:xfrm>
            <a:off x="635000" y="640823"/>
            <a:ext cx="3611628" cy="5583148"/>
          </a:xfrm>
        </p:spPr>
        <p:txBody>
          <a:bodyPr vert="horz" lIns="91440" tIns="45720" rIns="91440" bIns="45720" rtlCol="0" anchor="ctr">
            <a:normAutofit/>
          </a:bodyPr>
          <a:lstStyle/>
          <a:p>
            <a:r>
              <a:rPr lang="en-US" sz="4800" b="1" kern="1200">
                <a:solidFill>
                  <a:srgbClr val="F2A33F"/>
                </a:solidFill>
                <a:latin typeface="+mj-lt"/>
                <a:ea typeface="+mj-ea"/>
                <a:cs typeface="+mj-cs"/>
              </a:rPr>
              <a:t>Key challenges identified using</a:t>
            </a:r>
            <a:r>
              <a:rPr lang="en-US" sz="4800" b="1">
                <a:solidFill>
                  <a:srgbClr val="F2A33F"/>
                </a:solidFill>
                <a:latin typeface="+mj-lt"/>
                <a:cs typeface="+mj-cs"/>
              </a:rPr>
              <a:t> </a:t>
            </a:r>
            <a:r>
              <a:rPr lang="en-US" sz="4800" b="1" kern="1200">
                <a:solidFill>
                  <a:srgbClr val="F2A33F"/>
                </a:solidFill>
                <a:latin typeface="+mj-lt"/>
                <a:ea typeface="+mj-ea"/>
                <a:cs typeface="+mj-cs"/>
              </a:rPr>
              <a:t>the PBA</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ext Placeholder 2">
            <a:extLst>
              <a:ext uri="{FF2B5EF4-FFF2-40B4-BE49-F238E27FC236}">
                <a16:creationId xmlns:a16="http://schemas.microsoft.com/office/drawing/2014/main" id="{6B122169-85DB-670A-2050-22B5533F244E}"/>
              </a:ext>
            </a:extLst>
          </p:cNvPr>
          <p:cNvGraphicFramePr/>
          <p:nvPr>
            <p:extLst>
              <p:ext uri="{D42A27DB-BD31-4B8C-83A1-F6EECF244321}">
                <p14:modId xmlns:p14="http://schemas.microsoft.com/office/powerpoint/2010/main" val="809738520"/>
              </p:ext>
            </p:extLst>
          </p:nvPr>
        </p:nvGraphicFramePr>
        <p:xfrm>
          <a:off x="4648018" y="640822"/>
          <a:ext cx="715783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8767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Heading"/>
          <p:cNvSpPr>
            <a:spLocks noGrp="1"/>
          </p:cNvSpPr>
          <p:nvPr>
            <p:ph type="title"/>
          </p:nvPr>
        </p:nvSpPr>
        <p:spPr>
          <a:xfrm>
            <a:off x="346352" y="363384"/>
            <a:ext cx="8999900" cy="1368000"/>
          </a:xfrm>
        </p:spPr>
        <p:txBody>
          <a:bodyPr/>
          <a:lstStyle/>
          <a:p>
            <a:br>
              <a:rPr lang="en-GB"/>
            </a:br>
            <a:endParaRPr lang="en-GB"/>
          </a:p>
        </p:txBody>
      </p:sp>
      <p:sp>
        <p:nvSpPr>
          <p:cNvPr id="9" name="TextBox 8">
            <a:extLst>
              <a:ext uri="{FF2B5EF4-FFF2-40B4-BE49-F238E27FC236}">
                <a16:creationId xmlns:a16="http://schemas.microsoft.com/office/drawing/2014/main" id="{DFD379B0-55DB-7B60-2830-3FFE668F2ED8}"/>
              </a:ext>
            </a:extLst>
          </p:cNvPr>
          <p:cNvSpPr txBox="1"/>
          <p:nvPr/>
        </p:nvSpPr>
        <p:spPr>
          <a:xfrm>
            <a:off x="1518799" y="3853707"/>
            <a:ext cx="184731" cy="369332"/>
          </a:xfrm>
          <a:prstGeom prst="rect">
            <a:avLst/>
          </a:prstGeom>
          <a:noFill/>
        </p:spPr>
        <p:txBody>
          <a:bodyPr wrap="none" rtlCol="0">
            <a:spAutoFit/>
          </a:bodyPr>
          <a:lstStyle/>
          <a:p>
            <a:pPr algn="l"/>
            <a:endParaRPr lang="en-GB"/>
          </a:p>
        </p:txBody>
      </p:sp>
      <p:grpSp>
        <p:nvGrpSpPr>
          <p:cNvPr id="6" name="Google Shape;303;p35">
            <a:extLst>
              <a:ext uri="{FF2B5EF4-FFF2-40B4-BE49-F238E27FC236}">
                <a16:creationId xmlns:a16="http://schemas.microsoft.com/office/drawing/2014/main" id="{9FA0971A-A45D-DA7F-1D93-DDD5E29F3CAA}"/>
              </a:ext>
            </a:extLst>
          </p:cNvPr>
          <p:cNvGrpSpPr/>
          <p:nvPr/>
        </p:nvGrpSpPr>
        <p:grpSpPr>
          <a:xfrm>
            <a:off x="6362570" y="680436"/>
            <a:ext cx="5243020" cy="5497127"/>
            <a:chOff x="1574557" y="0"/>
            <a:chExt cx="5243020" cy="5497127"/>
          </a:xfrm>
        </p:grpSpPr>
        <p:sp>
          <p:nvSpPr>
            <p:cNvPr id="10" name="Google Shape;304;p35">
              <a:extLst>
                <a:ext uri="{FF2B5EF4-FFF2-40B4-BE49-F238E27FC236}">
                  <a16:creationId xmlns:a16="http://schemas.microsoft.com/office/drawing/2014/main" id="{37A366AF-63CD-014C-921F-9F9FA9E982FC}"/>
                </a:ext>
              </a:extLst>
            </p:cNvPr>
            <p:cNvSpPr/>
            <p:nvPr/>
          </p:nvSpPr>
          <p:spPr>
            <a:xfrm>
              <a:off x="3068825" y="1773334"/>
              <a:ext cx="2253900" cy="1949700"/>
            </a:xfrm>
            <a:prstGeom prst="hexagon">
              <a:avLst>
                <a:gd name="adj" fmla="val 28570"/>
                <a:gd name="vf" fmla="val 115470"/>
              </a:avLst>
            </a:prstGeom>
            <a:solidFill>
              <a:schemeClr val="bg1">
                <a:lumMod val="65000"/>
              </a:schemeClr>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spcBef>
                  <a:spcPts val="0"/>
                </a:spcBef>
                <a:spcAft>
                  <a:spcPts val="0"/>
                </a:spcAft>
              </a:pPr>
              <a:endParaRPr/>
            </a:p>
          </p:txBody>
        </p:sp>
        <p:sp>
          <p:nvSpPr>
            <p:cNvPr id="11" name="Google Shape;305;p35">
              <a:extLst>
                <a:ext uri="{FF2B5EF4-FFF2-40B4-BE49-F238E27FC236}">
                  <a16:creationId xmlns:a16="http://schemas.microsoft.com/office/drawing/2014/main" id="{0225B714-0FC4-7469-41D2-AB2AF6F173DD}"/>
                </a:ext>
              </a:extLst>
            </p:cNvPr>
            <p:cNvSpPr txBox="1"/>
            <p:nvPr/>
          </p:nvSpPr>
          <p:spPr>
            <a:xfrm>
              <a:off x="3442342" y="2096441"/>
              <a:ext cx="1506900" cy="1303500"/>
            </a:xfrm>
            <a:prstGeom prst="rect">
              <a:avLst/>
            </a:prstGeom>
            <a:noFill/>
            <a:ln>
              <a:noFill/>
            </a:ln>
          </p:spPr>
          <p:txBody>
            <a:bodyPr spcFirstLastPara="1" wrap="square" lIns="22867" tIns="22867" rIns="22867" bIns="22867" anchor="ctr" anchorCtr="0">
              <a:noAutofit/>
            </a:bodyPr>
            <a:lstStyle/>
            <a:p>
              <a:pPr algn="ctr">
                <a:lnSpc>
                  <a:spcPct val="90000"/>
                </a:lnSpc>
                <a:spcBef>
                  <a:spcPts val="0"/>
                </a:spcBef>
                <a:spcAft>
                  <a:spcPts val="0"/>
                </a:spcAft>
                <a:buClr>
                  <a:schemeClr val="lt1"/>
                </a:buClr>
                <a:buSzPts val="1400"/>
              </a:pPr>
              <a:r>
                <a:rPr lang="en-US" sz="1867" b="1">
                  <a:ea typeface="Arial"/>
                  <a:cs typeface="Arial" panose="020B0604020202020204" pitchFamily="34" charset="0"/>
                  <a:sym typeface="Arial"/>
                </a:rPr>
                <a:t>FAQs</a:t>
              </a:r>
              <a:r>
                <a:rPr lang="en" sz="1867" b="1">
                  <a:ea typeface="Arial"/>
                  <a:cs typeface="Arial" panose="020B0604020202020204" pitchFamily="34" charset="0"/>
                  <a:sym typeface="Arial"/>
                </a:rPr>
                <a:t>, Videos &amp; Notifications</a:t>
              </a:r>
              <a:endParaRPr sz="1467">
                <a:cs typeface="Arial" panose="020B0604020202020204" pitchFamily="34" charset="0"/>
              </a:endParaRPr>
            </a:p>
          </p:txBody>
        </p:sp>
        <p:sp>
          <p:nvSpPr>
            <p:cNvPr id="12" name="Google Shape;306;p35">
              <a:extLst>
                <a:ext uri="{FF2B5EF4-FFF2-40B4-BE49-F238E27FC236}">
                  <a16:creationId xmlns:a16="http://schemas.microsoft.com/office/drawing/2014/main" id="{B3934076-E7D5-0C18-2C31-038552A2D6B6}"/>
                </a:ext>
              </a:extLst>
            </p:cNvPr>
            <p:cNvSpPr/>
            <p:nvPr/>
          </p:nvSpPr>
          <p:spPr>
            <a:xfrm>
              <a:off x="4480253" y="840492"/>
              <a:ext cx="850500" cy="732900"/>
            </a:xfrm>
            <a:prstGeom prst="hexagon">
              <a:avLst>
                <a:gd name="adj" fmla="val 28900"/>
                <a:gd name="vf" fmla="val 115470"/>
              </a:avLst>
            </a:prstGeom>
            <a:solidFill>
              <a:srgbClr val="CFDEEF"/>
            </a:solidFill>
            <a:ln>
              <a:noFill/>
            </a:ln>
          </p:spPr>
          <p:txBody>
            <a:bodyPr spcFirstLastPara="1" wrap="square" lIns="91433" tIns="91433" rIns="91433" bIns="91433" anchor="ctr" anchorCtr="0">
              <a:noAutofit/>
            </a:bodyPr>
            <a:lstStyle/>
            <a:p>
              <a:pPr>
                <a:spcBef>
                  <a:spcPts val="0"/>
                </a:spcBef>
                <a:spcAft>
                  <a:spcPts val="0"/>
                </a:spcAft>
              </a:pPr>
              <a:endParaRPr/>
            </a:p>
          </p:txBody>
        </p:sp>
        <p:sp>
          <p:nvSpPr>
            <p:cNvPr id="13" name="Google Shape;307;p35">
              <a:extLst>
                <a:ext uri="{FF2B5EF4-FFF2-40B4-BE49-F238E27FC236}">
                  <a16:creationId xmlns:a16="http://schemas.microsoft.com/office/drawing/2014/main" id="{4AB54393-E52E-1165-405C-815E9F64D1AF}"/>
                </a:ext>
              </a:extLst>
            </p:cNvPr>
            <p:cNvSpPr/>
            <p:nvPr/>
          </p:nvSpPr>
          <p:spPr>
            <a:xfrm>
              <a:off x="3276449" y="0"/>
              <a:ext cx="1847100" cy="1598100"/>
            </a:xfrm>
            <a:prstGeom prst="hexagon">
              <a:avLst>
                <a:gd name="adj" fmla="val 28570"/>
                <a:gd name="vf" fmla="val 115470"/>
              </a:avLst>
            </a:prstGeom>
            <a:solidFill>
              <a:srgbClr val="0F306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spcBef>
                  <a:spcPts val="0"/>
                </a:spcBef>
                <a:spcAft>
                  <a:spcPts val="0"/>
                </a:spcAft>
              </a:pPr>
              <a:endParaRPr/>
            </a:p>
          </p:txBody>
        </p:sp>
        <p:sp>
          <p:nvSpPr>
            <p:cNvPr id="16" name="Google Shape;308;p35">
              <a:extLst>
                <a:ext uri="{FF2B5EF4-FFF2-40B4-BE49-F238E27FC236}">
                  <a16:creationId xmlns:a16="http://schemas.microsoft.com/office/drawing/2014/main" id="{A32DD335-3648-B94F-A7E5-ABF9A2CEF54F}"/>
                </a:ext>
              </a:extLst>
            </p:cNvPr>
            <p:cNvSpPr txBox="1"/>
            <p:nvPr/>
          </p:nvSpPr>
          <p:spPr>
            <a:xfrm>
              <a:off x="3582557" y="264819"/>
              <a:ext cx="1234800" cy="1068300"/>
            </a:xfrm>
            <a:prstGeom prst="rect">
              <a:avLst/>
            </a:prstGeom>
            <a:noFill/>
            <a:ln>
              <a:noFill/>
            </a:ln>
          </p:spPr>
          <p:txBody>
            <a:bodyPr spcFirstLastPara="1" wrap="square" lIns="20300" tIns="20300" rIns="20300" bIns="20300" anchor="ctr" anchorCtr="0">
              <a:noAutofit/>
            </a:bodyPr>
            <a:lstStyle/>
            <a:p>
              <a:pPr algn="ctr">
                <a:lnSpc>
                  <a:spcPct val="90000"/>
                </a:lnSpc>
                <a:spcBef>
                  <a:spcPts val="0"/>
                </a:spcBef>
                <a:spcAft>
                  <a:spcPts val="0"/>
                </a:spcAft>
                <a:buClr>
                  <a:schemeClr val="lt1"/>
                </a:buClr>
                <a:buSzPts val="1200"/>
              </a:pPr>
              <a:r>
                <a:rPr lang="en" sz="1600" b="1">
                  <a:solidFill>
                    <a:schemeClr val="lt1"/>
                  </a:solidFill>
                  <a:ea typeface="Arial"/>
                  <a:cs typeface="Arial" panose="020B0604020202020204" pitchFamily="34" charset="0"/>
                  <a:sym typeface="Arial"/>
                </a:rPr>
                <a:t>Formula feeding </a:t>
              </a:r>
              <a:endParaRPr sz="1467">
                <a:cs typeface="Arial" panose="020B0604020202020204" pitchFamily="34" charset="0"/>
              </a:endParaRPr>
            </a:p>
          </p:txBody>
        </p:sp>
        <p:sp>
          <p:nvSpPr>
            <p:cNvPr id="18" name="Google Shape;309;p35">
              <a:extLst>
                <a:ext uri="{FF2B5EF4-FFF2-40B4-BE49-F238E27FC236}">
                  <a16:creationId xmlns:a16="http://schemas.microsoft.com/office/drawing/2014/main" id="{9AC6402E-A20F-39E2-BDCF-094717E478BC}"/>
                </a:ext>
              </a:extLst>
            </p:cNvPr>
            <p:cNvSpPr/>
            <p:nvPr/>
          </p:nvSpPr>
          <p:spPr>
            <a:xfrm>
              <a:off x="5472761" y="2210346"/>
              <a:ext cx="850500" cy="732900"/>
            </a:xfrm>
            <a:prstGeom prst="hexagon">
              <a:avLst>
                <a:gd name="adj" fmla="val 28900"/>
                <a:gd name="vf" fmla="val 115470"/>
              </a:avLst>
            </a:prstGeom>
            <a:solidFill>
              <a:srgbClr val="CFDEEF"/>
            </a:solidFill>
            <a:ln>
              <a:noFill/>
            </a:ln>
          </p:spPr>
          <p:txBody>
            <a:bodyPr spcFirstLastPara="1" wrap="square" lIns="91433" tIns="91433" rIns="91433" bIns="91433" anchor="ctr" anchorCtr="0">
              <a:noAutofit/>
            </a:bodyPr>
            <a:lstStyle/>
            <a:p>
              <a:pPr>
                <a:spcBef>
                  <a:spcPts val="0"/>
                </a:spcBef>
                <a:spcAft>
                  <a:spcPts val="0"/>
                </a:spcAft>
              </a:pPr>
              <a:endParaRPr/>
            </a:p>
          </p:txBody>
        </p:sp>
        <p:sp>
          <p:nvSpPr>
            <p:cNvPr id="19" name="Google Shape;310;p35">
              <a:extLst>
                <a:ext uri="{FF2B5EF4-FFF2-40B4-BE49-F238E27FC236}">
                  <a16:creationId xmlns:a16="http://schemas.microsoft.com/office/drawing/2014/main" id="{B092340B-06F6-5426-21E4-9D7D64C0AED1}"/>
                </a:ext>
              </a:extLst>
            </p:cNvPr>
            <p:cNvSpPr/>
            <p:nvPr/>
          </p:nvSpPr>
          <p:spPr>
            <a:xfrm>
              <a:off x="4970477" y="982864"/>
              <a:ext cx="1847100" cy="1598100"/>
            </a:xfrm>
            <a:prstGeom prst="hexagon">
              <a:avLst>
                <a:gd name="adj" fmla="val 28570"/>
                <a:gd name="vf" fmla="val 115470"/>
              </a:avLst>
            </a:prstGeom>
            <a:solidFill>
              <a:srgbClr val="0F306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spcBef>
                  <a:spcPts val="0"/>
                </a:spcBef>
                <a:spcAft>
                  <a:spcPts val="0"/>
                </a:spcAft>
              </a:pPr>
              <a:endParaRPr/>
            </a:p>
          </p:txBody>
        </p:sp>
        <p:sp>
          <p:nvSpPr>
            <p:cNvPr id="20" name="Google Shape;311;p35">
              <a:extLst>
                <a:ext uri="{FF2B5EF4-FFF2-40B4-BE49-F238E27FC236}">
                  <a16:creationId xmlns:a16="http://schemas.microsoft.com/office/drawing/2014/main" id="{152FB15E-BFA9-C18A-2ED6-A9AE9ECC7523}"/>
                </a:ext>
              </a:extLst>
            </p:cNvPr>
            <p:cNvSpPr txBox="1"/>
            <p:nvPr/>
          </p:nvSpPr>
          <p:spPr>
            <a:xfrm>
              <a:off x="5276585" y="1247683"/>
              <a:ext cx="1234800" cy="1068300"/>
            </a:xfrm>
            <a:prstGeom prst="rect">
              <a:avLst/>
            </a:prstGeom>
            <a:noFill/>
            <a:ln>
              <a:noFill/>
            </a:ln>
          </p:spPr>
          <p:txBody>
            <a:bodyPr spcFirstLastPara="1" wrap="square" lIns="20300" tIns="20300" rIns="20300" bIns="20300" anchor="ctr" anchorCtr="0">
              <a:noAutofit/>
            </a:bodyPr>
            <a:lstStyle/>
            <a:p>
              <a:pPr algn="ctr">
                <a:lnSpc>
                  <a:spcPct val="90000"/>
                </a:lnSpc>
                <a:spcBef>
                  <a:spcPts val="0"/>
                </a:spcBef>
                <a:spcAft>
                  <a:spcPts val="0"/>
                </a:spcAft>
                <a:buClr>
                  <a:schemeClr val="lt1"/>
                </a:buClr>
                <a:buSzPts val="1200"/>
              </a:pPr>
              <a:r>
                <a:rPr lang="en" sz="1600" b="1">
                  <a:solidFill>
                    <a:schemeClr val="lt1"/>
                  </a:solidFill>
                  <a:cs typeface="Arial" panose="020B0604020202020204" pitchFamily="34" charset="0"/>
                </a:rPr>
                <a:t>Feeding solids</a:t>
              </a:r>
              <a:endParaRPr sz="1467">
                <a:cs typeface="Arial" panose="020B0604020202020204" pitchFamily="34" charset="0"/>
              </a:endParaRPr>
            </a:p>
          </p:txBody>
        </p:sp>
        <p:sp>
          <p:nvSpPr>
            <p:cNvPr id="21" name="Google Shape;312;p35">
              <a:extLst>
                <a:ext uri="{FF2B5EF4-FFF2-40B4-BE49-F238E27FC236}">
                  <a16:creationId xmlns:a16="http://schemas.microsoft.com/office/drawing/2014/main" id="{E20C5C69-368D-2697-80BD-F6B0AF026699}"/>
                </a:ext>
              </a:extLst>
            </p:cNvPr>
            <p:cNvSpPr/>
            <p:nvPr/>
          </p:nvSpPr>
          <p:spPr>
            <a:xfrm>
              <a:off x="4783301" y="3756654"/>
              <a:ext cx="850500" cy="732900"/>
            </a:xfrm>
            <a:prstGeom prst="hexagon">
              <a:avLst>
                <a:gd name="adj" fmla="val 28900"/>
                <a:gd name="vf" fmla="val 115470"/>
              </a:avLst>
            </a:prstGeom>
            <a:solidFill>
              <a:srgbClr val="CFDEEF"/>
            </a:solidFill>
            <a:ln>
              <a:noFill/>
            </a:ln>
          </p:spPr>
          <p:txBody>
            <a:bodyPr spcFirstLastPara="1" wrap="square" lIns="91433" tIns="91433" rIns="91433" bIns="91433" anchor="ctr" anchorCtr="0">
              <a:noAutofit/>
            </a:bodyPr>
            <a:lstStyle/>
            <a:p>
              <a:pPr>
                <a:spcBef>
                  <a:spcPts val="0"/>
                </a:spcBef>
                <a:spcAft>
                  <a:spcPts val="0"/>
                </a:spcAft>
              </a:pPr>
              <a:endParaRPr/>
            </a:p>
          </p:txBody>
        </p:sp>
        <p:sp>
          <p:nvSpPr>
            <p:cNvPr id="26" name="Google Shape;313;p35">
              <a:extLst>
                <a:ext uri="{FF2B5EF4-FFF2-40B4-BE49-F238E27FC236}">
                  <a16:creationId xmlns:a16="http://schemas.microsoft.com/office/drawing/2014/main" id="{1C0170EE-EA31-42DD-9FB8-D1BF86BEAA31}"/>
                </a:ext>
              </a:extLst>
            </p:cNvPr>
            <p:cNvSpPr/>
            <p:nvPr/>
          </p:nvSpPr>
          <p:spPr>
            <a:xfrm>
              <a:off x="4970477" y="2915062"/>
              <a:ext cx="1847100" cy="1598100"/>
            </a:xfrm>
            <a:prstGeom prst="hexagon">
              <a:avLst>
                <a:gd name="adj" fmla="val 28570"/>
                <a:gd name="vf" fmla="val 115470"/>
              </a:avLst>
            </a:prstGeom>
            <a:solidFill>
              <a:srgbClr val="0F306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spcBef>
                  <a:spcPts val="0"/>
                </a:spcBef>
                <a:spcAft>
                  <a:spcPts val="0"/>
                </a:spcAft>
              </a:pPr>
              <a:endParaRPr/>
            </a:p>
          </p:txBody>
        </p:sp>
        <p:sp>
          <p:nvSpPr>
            <p:cNvPr id="30" name="Google Shape;314;p35">
              <a:extLst>
                <a:ext uri="{FF2B5EF4-FFF2-40B4-BE49-F238E27FC236}">
                  <a16:creationId xmlns:a16="http://schemas.microsoft.com/office/drawing/2014/main" id="{03881755-5F00-6C64-5025-1D3FA65B49BE}"/>
                </a:ext>
              </a:extLst>
            </p:cNvPr>
            <p:cNvSpPr txBox="1"/>
            <p:nvPr/>
          </p:nvSpPr>
          <p:spPr>
            <a:xfrm>
              <a:off x="5276585" y="3179881"/>
              <a:ext cx="1234800" cy="1068300"/>
            </a:xfrm>
            <a:prstGeom prst="rect">
              <a:avLst/>
            </a:prstGeom>
            <a:noFill/>
            <a:ln>
              <a:noFill/>
            </a:ln>
          </p:spPr>
          <p:txBody>
            <a:bodyPr spcFirstLastPara="1" wrap="square" lIns="20300" tIns="20300" rIns="20300" bIns="20300" anchor="ctr" anchorCtr="0">
              <a:noAutofit/>
            </a:bodyPr>
            <a:lstStyle/>
            <a:p>
              <a:pPr algn="ctr">
                <a:lnSpc>
                  <a:spcPct val="90000"/>
                </a:lnSpc>
                <a:spcBef>
                  <a:spcPts val="0"/>
                </a:spcBef>
                <a:spcAft>
                  <a:spcPts val="0"/>
                </a:spcAft>
                <a:buClr>
                  <a:schemeClr val="lt1"/>
                </a:buClr>
                <a:buSzPts val="1200"/>
              </a:pPr>
              <a:r>
                <a:rPr lang="en" sz="1600" b="1">
                  <a:solidFill>
                    <a:schemeClr val="lt1"/>
                  </a:solidFill>
                  <a:ea typeface="Arial"/>
                  <a:cs typeface="Arial" panose="020B0604020202020204" pitchFamily="34" charset="0"/>
                  <a:sym typeface="Arial"/>
                </a:rPr>
                <a:t>Crying</a:t>
              </a:r>
              <a:endParaRPr sz="1467">
                <a:cs typeface="Arial" panose="020B0604020202020204" pitchFamily="34" charset="0"/>
              </a:endParaRPr>
            </a:p>
          </p:txBody>
        </p:sp>
        <p:sp>
          <p:nvSpPr>
            <p:cNvPr id="31" name="Google Shape;315;p35">
              <a:extLst>
                <a:ext uri="{FF2B5EF4-FFF2-40B4-BE49-F238E27FC236}">
                  <a16:creationId xmlns:a16="http://schemas.microsoft.com/office/drawing/2014/main" id="{E1B99752-DE2C-5D75-2A50-DCEB4A4D2FC1}"/>
                </a:ext>
              </a:extLst>
            </p:cNvPr>
            <p:cNvSpPr/>
            <p:nvPr/>
          </p:nvSpPr>
          <p:spPr>
            <a:xfrm>
              <a:off x="3073019" y="3917167"/>
              <a:ext cx="850500" cy="732900"/>
            </a:xfrm>
            <a:prstGeom prst="hexagon">
              <a:avLst>
                <a:gd name="adj" fmla="val 28900"/>
                <a:gd name="vf" fmla="val 115470"/>
              </a:avLst>
            </a:prstGeom>
            <a:solidFill>
              <a:srgbClr val="CFDEEF"/>
            </a:solidFill>
            <a:ln>
              <a:noFill/>
            </a:ln>
          </p:spPr>
          <p:txBody>
            <a:bodyPr spcFirstLastPara="1" wrap="square" lIns="91433" tIns="91433" rIns="91433" bIns="91433" anchor="ctr" anchorCtr="0">
              <a:noAutofit/>
            </a:bodyPr>
            <a:lstStyle/>
            <a:p>
              <a:pPr>
                <a:spcBef>
                  <a:spcPts val="0"/>
                </a:spcBef>
                <a:spcAft>
                  <a:spcPts val="0"/>
                </a:spcAft>
              </a:pPr>
              <a:endParaRPr/>
            </a:p>
          </p:txBody>
        </p:sp>
        <p:sp>
          <p:nvSpPr>
            <p:cNvPr id="32" name="Google Shape;316;p35">
              <a:extLst>
                <a:ext uri="{FF2B5EF4-FFF2-40B4-BE49-F238E27FC236}">
                  <a16:creationId xmlns:a16="http://schemas.microsoft.com/office/drawing/2014/main" id="{006B4988-7312-642E-24D6-ADAF5976F198}"/>
                </a:ext>
              </a:extLst>
            </p:cNvPr>
            <p:cNvSpPr/>
            <p:nvPr/>
          </p:nvSpPr>
          <p:spPr>
            <a:xfrm>
              <a:off x="3276449" y="3899027"/>
              <a:ext cx="1847100" cy="1598100"/>
            </a:xfrm>
            <a:prstGeom prst="hexagon">
              <a:avLst>
                <a:gd name="adj" fmla="val 28570"/>
                <a:gd name="vf" fmla="val 115470"/>
              </a:avLst>
            </a:prstGeom>
            <a:solidFill>
              <a:srgbClr val="0F306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spcBef>
                  <a:spcPts val="0"/>
                </a:spcBef>
                <a:spcAft>
                  <a:spcPts val="0"/>
                </a:spcAft>
              </a:pPr>
              <a:endParaRPr/>
            </a:p>
          </p:txBody>
        </p:sp>
        <p:sp>
          <p:nvSpPr>
            <p:cNvPr id="33" name="Google Shape;317;p35">
              <a:extLst>
                <a:ext uri="{FF2B5EF4-FFF2-40B4-BE49-F238E27FC236}">
                  <a16:creationId xmlns:a16="http://schemas.microsoft.com/office/drawing/2014/main" id="{9C4F2410-0D82-2632-B0A8-F3099274E447}"/>
                </a:ext>
              </a:extLst>
            </p:cNvPr>
            <p:cNvSpPr txBox="1"/>
            <p:nvPr/>
          </p:nvSpPr>
          <p:spPr>
            <a:xfrm>
              <a:off x="3582557" y="4163846"/>
              <a:ext cx="1234800" cy="1068300"/>
            </a:xfrm>
            <a:prstGeom prst="rect">
              <a:avLst/>
            </a:prstGeom>
            <a:noFill/>
            <a:ln>
              <a:noFill/>
            </a:ln>
          </p:spPr>
          <p:txBody>
            <a:bodyPr spcFirstLastPara="1" wrap="square" lIns="20300" tIns="20300" rIns="20300" bIns="20300" anchor="ctr" anchorCtr="0">
              <a:noAutofit/>
            </a:bodyPr>
            <a:lstStyle/>
            <a:p>
              <a:pPr algn="ctr">
                <a:lnSpc>
                  <a:spcPct val="90000"/>
                </a:lnSpc>
                <a:spcBef>
                  <a:spcPts val="0"/>
                </a:spcBef>
                <a:spcAft>
                  <a:spcPts val="0"/>
                </a:spcAft>
                <a:buClr>
                  <a:schemeClr val="lt1"/>
                </a:buClr>
                <a:buSzPts val="1200"/>
              </a:pPr>
              <a:r>
                <a:rPr lang="en" sz="1600" b="1">
                  <a:solidFill>
                    <a:schemeClr val="lt1"/>
                  </a:solidFill>
                  <a:ea typeface="Arial"/>
                  <a:cs typeface="Arial" panose="020B0604020202020204" pitchFamily="34" charset="0"/>
                  <a:sym typeface="Arial"/>
                </a:rPr>
                <a:t>Sleeping</a:t>
              </a:r>
              <a:endParaRPr sz="1467">
                <a:cs typeface="Arial" panose="020B0604020202020204" pitchFamily="34" charset="0"/>
              </a:endParaRPr>
            </a:p>
          </p:txBody>
        </p:sp>
        <p:sp>
          <p:nvSpPr>
            <p:cNvPr id="34" name="Google Shape;318;p35">
              <a:extLst>
                <a:ext uri="{FF2B5EF4-FFF2-40B4-BE49-F238E27FC236}">
                  <a16:creationId xmlns:a16="http://schemas.microsoft.com/office/drawing/2014/main" id="{E4560BC2-AA0E-3013-4477-242EC3CB9227}"/>
                </a:ext>
              </a:extLst>
            </p:cNvPr>
            <p:cNvSpPr/>
            <p:nvPr/>
          </p:nvSpPr>
          <p:spPr>
            <a:xfrm>
              <a:off x="2064257" y="2547862"/>
              <a:ext cx="850500" cy="732900"/>
            </a:xfrm>
            <a:prstGeom prst="hexagon">
              <a:avLst>
                <a:gd name="adj" fmla="val 28900"/>
                <a:gd name="vf" fmla="val 115470"/>
              </a:avLst>
            </a:prstGeom>
            <a:solidFill>
              <a:srgbClr val="CFDEEF"/>
            </a:solidFill>
            <a:ln>
              <a:noFill/>
            </a:ln>
          </p:spPr>
          <p:txBody>
            <a:bodyPr spcFirstLastPara="1" wrap="square" lIns="91433" tIns="91433" rIns="91433" bIns="91433" anchor="ctr" anchorCtr="0">
              <a:noAutofit/>
            </a:bodyPr>
            <a:lstStyle/>
            <a:p>
              <a:pPr>
                <a:spcBef>
                  <a:spcPts val="0"/>
                </a:spcBef>
                <a:spcAft>
                  <a:spcPts val="0"/>
                </a:spcAft>
              </a:pPr>
              <a:endParaRPr/>
            </a:p>
          </p:txBody>
        </p:sp>
        <p:sp>
          <p:nvSpPr>
            <p:cNvPr id="35" name="Google Shape;319;p35">
              <a:extLst>
                <a:ext uri="{FF2B5EF4-FFF2-40B4-BE49-F238E27FC236}">
                  <a16:creationId xmlns:a16="http://schemas.microsoft.com/office/drawing/2014/main" id="{EF38CAB9-244A-4CF9-D33F-AB823AC18890}"/>
                </a:ext>
              </a:extLst>
            </p:cNvPr>
            <p:cNvSpPr/>
            <p:nvPr/>
          </p:nvSpPr>
          <p:spPr>
            <a:xfrm>
              <a:off x="1574557" y="2916162"/>
              <a:ext cx="1847100" cy="1598100"/>
            </a:xfrm>
            <a:prstGeom prst="hexagon">
              <a:avLst>
                <a:gd name="adj" fmla="val 28570"/>
                <a:gd name="vf" fmla="val 115470"/>
              </a:avLst>
            </a:prstGeom>
            <a:solidFill>
              <a:srgbClr val="0F306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spcBef>
                  <a:spcPts val="0"/>
                </a:spcBef>
                <a:spcAft>
                  <a:spcPts val="0"/>
                </a:spcAft>
              </a:pPr>
              <a:endParaRPr/>
            </a:p>
          </p:txBody>
        </p:sp>
        <p:sp>
          <p:nvSpPr>
            <p:cNvPr id="36" name="Google Shape;320;p35">
              <a:extLst>
                <a:ext uri="{FF2B5EF4-FFF2-40B4-BE49-F238E27FC236}">
                  <a16:creationId xmlns:a16="http://schemas.microsoft.com/office/drawing/2014/main" id="{11FE1295-B695-316B-FBA3-95864B80BFE9}"/>
                </a:ext>
              </a:extLst>
            </p:cNvPr>
            <p:cNvSpPr txBox="1"/>
            <p:nvPr/>
          </p:nvSpPr>
          <p:spPr>
            <a:xfrm>
              <a:off x="1880665" y="3180981"/>
              <a:ext cx="1234800" cy="1068300"/>
            </a:xfrm>
            <a:prstGeom prst="rect">
              <a:avLst/>
            </a:prstGeom>
            <a:noFill/>
            <a:ln>
              <a:noFill/>
            </a:ln>
          </p:spPr>
          <p:txBody>
            <a:bodyPr spcFirstLastPara="1" wrap="square" lIns="20300" tIns="20300" rIns="20300" bIns="20300" anchor="ctr" anchorCtr="0">
              <a:noAutofit/>
            </a:bodyPr>
            <a:lstStyle/>
            <a:p>
              <a:pPr algn="ctr">
                <a:lnSpc>
                  <a:spcPct val="90000"/>
                </a:lnSpc>
                <a:spcBef>
                  <a:spcPts val="0"/>
                </a:spcBef>
                <a:spcAft>
                  <a:spcPts val="0"/>
                </a:spcAft>
                <a:buClr>
                  <a:schemeClr val="lt1"/>
                </a:buClr>
                <a:buSzPts val="1200"/>
              </a:pPr>
              <a:r>
                <a:rPr lang="en" sz="1600" b="1">
                  <a:solidFill>
                    <a:schemeClr val="lt1"/>
                  </a:solidFill>
                  <a:ea typeface="Arial"/>
                  <a:cs typeface="Arial" panose="020B0604020202020204" pitchFamily="34" charset="0"/>
                  <a:sym typeface="Arial"/>
                </a:rPr>
                <a:t>Appetite</a:t>
              </a:r>
              <a:endParaRPr sz="1467">
                <a:cs typeface="Arial" panose="020B0604020202020204" pitchFamily="34" charset="0"/>
              </a:endParaRPr>
            </a:p>
          </p:txBody>
        </p:sp>
        <p:sp>
          <p:nvSpPr>
            <p:cNvPr id="37" name="Google Shape;321;p35">
              <a:extLst>
                <a:ext uri="{FF2B5EF4-FFF2-40B4-BE49-F238E27FC236}">
                  <a16:creationId xmlns:a16="http://schemas.microsoft.com/office/drawing/2014/main" id="{7EE0EAC9-9B56-E536-261E-D4A56B0523F9}"/>
                </a:ext>
              </a:extLst>
            </p:cNvPr>
            <p:cNvSpPr/>
            <p:nvPr/>
          </p:nvSpPr>
          <p:spPr>
            <a:xfrm>
              <a:off x="1574557" y="980666"/>
              <a:ext cx="1847100" cy="1598100"/>
            </a:xfrm>
            <a:prstGeom prst="hexagon">
              <a:avLst>
                <a:gd name="adj" fmla="val 28570"/>
                <a:gd name="vf" fmla="val 115470"/>
              </a:avLst>
            </a:prstGeom>
            <a:solidFill>
              <a:srgbClr val="0F306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spcBef>
                  <a:spcPts val="0"/>
                </a:spcBef>
                <a:spcAft>
                  <a:spcPts val="0"/>
                </a:spcAft>
              </a:pPr>
              <a:endParaRPr/>
            </a:p>
          </p:txBody>
        </p:sp>
        <p:sp>
          <p:nvSpPr>
            <p:cNvPr id="38" name="Google Shape;322;p35">
              <a:extLst>
                <a:ext uri="{FF2B5EF4-FFF2-40B4-BE49-F238E27FC236}">
                  <a16:creationId xmlns:a16="http://schemas.microsoft.com/office/drawing/2014/main" id="{AB3FF47F-8571-99CD-8D0E-6F2C25FBF945}"/>
                </a:ext>
              </a:extLst>
            </p:cNvPr>
            <p:cNvSpPr txBox="1"/>
            <p:nvPr/>
          </p:nvSpPr>
          <p:spPr>
            <a:xfrm>
              <a:off x="1880665" y="1245485"/>
              <a:ext cx="1234800" cy="1068300"/>
            </a:xfrm>
            <a:prstGeom prst="rect">
              <a:avLst/>
            </a:prstGeom>
            <a:noFill/>
            <a:ln>
              <a:noFill/>
            </a:ln>
          </p:spPr>
          <p:txBody>
            <a:bodyPr spcFirstLastPara="1" wrap="square" lIns="20300" tIns="20300" rIns="20300" bIns="20300" anchor="ctr" anchorCtr="0">
              <a:noAutofit/>
            </a:bodyPr>
            <a:lstStyle/>
            <a:p>
              <a:pPr algn="ctr">
                <a:lnSpc>
                  <a:spcPct val="90000"/>
                </a:lnSpc>
                <a:spcBef>
                  <a:spcPts val="0"/>
                </a:spcBef>
                <a:spcAft>
                  <a:spcPts val="0"/>
                </a:spcAft>
                <a:buClr>
                  <a:schemeClr val="lt1"/>
                </a:buClr>
                <a:buSzPts val="1200"/>
              </a:pPr>
              <a:r>
                <a:rPr lang="en" sz="1600" b="1">
                  <a:solidFill>
                    <a:schemeClr val="lt1"/>
                  </a:solidFill>
                  <a:cs typeface="Arial" panose="020B0604020202020204" pitchFamily="34" charset="0"/>
                </a:rPr>
                <a:t>Growth</a:t>
              </a:r>
              <a:endParaRPr sz="1467">
                <a:cs typeface="Arial" panose="020B0604020202020204" pitchFamily="34" charset="0"/>
              </a:endParaRPr>
            </a:p>
          </p:txBody>
        </p:sp>
      </p:grpSp>
      <p:sp>
        <p:nvSpPr>
          <p:cNvPr id="40" name="TextBox 39">
            <a:extLst>
              <a:ext uri="{FF2B5EF4-FFF2-40B4-BE49-F238E27FC236}">
                <a16:creationId xmlns:a16="http://schemas.microsoft.com/office/drawing/2014/main" id="{E4D5924A-32FD-519A-03EF-D609848A0A1E}"/>
              </a:ext>
            </a:extLst>
          </p:cNvPr>
          <p:cNvSpPr txBox="1"/>
          <p:nvPr/>
        </p:nvSpPr>
        <p:spPr>
          <a:xfrm>
            <a:off x="346352" y="213746"/>
            <a:ext cx="12139638" cy="523220"/>
          </a:xfrm>
          <a:prstGeom prst="rect">
            <a:avLst/>
          </a:prstGeom>
          <a:noFill/>
        </p:spPr>
        <p:txBody>
          <a:bodyPr wrap="square">
            <a:spAutoFit/>
          </a:bodyPr>
          <a:lstStyle/>
          <a:p>
            <a:pPr>
              <a:spcBef>
                <a:spcPts val="0"/>
              </a:spcBef>
              <a:spcAft>
                <a:spcPts val="0"/>
              </a:spcAft>
            </a:pPr>
            <a:r>
              <a:rPr lang="en-GB" sz="2800" b="1">
                <a:solidFill>
                  <a:schemeClr val="dk1"/>
                </a:solidFill>
                <a:ea typeface="Proxima Nova"/>
                <a:cs typeface="Arial" panose="020B0604020202020204" pitchFamily="34" charset="0"/>
                <a:sym typeface="Proxima Nova"/>
              </a:rPr>
              <a:t>BRIGHT prototype addresses key challenges</a:t>
            </a:r>
          </a:p>
        </p:txBody>
      </p:sp>
      <p:graphicFrame>
        <p:nvGraphicFramePr>
          <p:cNvPr id="44" name="Google Shape;261;p31">
            <a:extLst>
              <a:ext uri="{FF2B5EF4-FFF2-40B4-BE49-F238E27FC236}">
                <a16:creationId xmlns:a16="http://schemas.microsoft.com/office/drawing/2014/main" id="{3D4D6F63-4A08-B39C-567B-952FE3587C8B}"/>
              </a:ext>
            </a:extLst>
          </p:cNvPr>
          <p:cNvGraphicFramePr/>
          <p:nvPr>
            <p:extLst>
              <p:ext uri="{D42A27DB-BD31-4B8C-83A1-F6EECF244321}">
                <p14:modId xmlns:p14="http://schemas.microsoft.com/office/powerpoint/2010/main" val="186772846"/>
              </p:ext>
            </p:extLst>
          </p:nvPr>
        </p:nvGraphicFramePr>
        <p:xfrm>
          <a:off x="466319" y="1264714"/>
          <a:ext cx="5581371" cy="4327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0633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holding a baby&#10;&#10;Description automatically generated">
            <a:extLst>
              <a:ext uri="{FF2B5EF4-FFF2-40B4-BE49-F238E27FC236}">
                <a16:creationId xmlns:a16="http://schemas.microsoft.com/office/drawing/2014/main" id="{3C28326F-17C5-D6E4-E3C6-AE50EEF6F4F6}"/>
              </a:ext>
            </a:extLst>
          </p:cNvPr>
          <p:cNvPicPr>
            <a:picLocks noChangeAspect="1"/>
          </p:cNvPicPr>
          <p:nvPr/>
        </p:nvPicPr>
        <p:blipFill>
          <a:blip r:embed="rId3"/>
          <a:srcRect l="1723" r="2723" b="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9C4B3-F830-1994-55D6-6D0C808D0461}"/>
              </a:ext>
            </a:extLst>
          </p:cNvPr>
          <p:cNvSpPr>
            <a:spLocks noGrp="1"/>
          </p:cNvSpPr>
          <p:nvPr>
            <p:ph type="title"/>
          </p:nvPr>
        </p:nvSpPr>
        <p:spPr>
          <a:xfrm>
            <a:off x="523875" y="5317240"/>
            <a:ext cx="11210925" cy="744836"/>
          </a:xfrm>
        </p:spPr>
        <p:txBody>
          <a:bodyPr>
            <a:noAutofit/>
          </a:bodyPr>
          <a:lstStyle/>
          <a:p>
            <a:pPr algn="ctr"/>
            <a:r>
              <a:rPr lang="en-GB" sz="2800">
                <a:solidFill>
                  <a:schemeClr val="tx1">
                    <a:lumMod val="85000"/>
                    <a:lumOff val="15000"/>
                  </a:schemeClr>
                </a:solidFill>
                <a:latin typeface="+mn-lt"/>
              </a:rPr>
              <a:t>Creating UK’s first healthcare professional endorsed demonstration video</a:t>
            </a:r>
            <a:br>
              <a:rPr lang="en-GB" sz="2800">
                <a:solidFill>
                  <a:schemeClr val="tx1">
                    <a:lumMod val="85000"/>
                    <a:lumOff val="15000"/>
                  </a:schemeClr>
                </a:solidFill>
                <a:latin typeface="+mn-lt"/>
              </a:rPr>
            </a:br>
            <a:r>
              <a:rPr lang="en-GB" sz="2800">
                <a:solidFill>
                  <a:schemeClr val="tx1">
                    <a:lumMod val="85000"/>
                    <a:lumOff val="15000"/>
                  </a:schemeClr>
                </a:solidFill>
                <a:latin typeface="+mn-lt"/>
              </a:rPr>
              <a:t>for how to formula-feed, featuring a parent and baby</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D379B0-55DB-7B60-2830-3FFE668F2ED8}"/>
              </a:ext>
            </a:extLst>
          </p:cNvPr>
          <p:cNvSpPr txBox="1"/>
          <p:nvPr/>
        </p:nvSpPr>
        <p:spPr>
          <a:xfrm>
            <a:off x="1518799" y="3853707"/>
            <a:ext cx="184731" cy="369332"/>
          </a:xfrm>
          <a:prstGeom prst="rect">
            <a:avLst/>
          </a:prstGeom>
          <a:noFill/>
        </p:spPr>
        <p:txBody>
          <a:bodyPr wrap="none" rtlCol="0">
            <a:spAutoFit/>
          </a:bodyPr>
          <a:lstStyle/>
          <a:p>
            <a:pPr algn="l"/>
            <a:endParaRPr lang="en-GB"/>
          </a:p>
        </p:txBody>
      </p:sp>
    </p:spTree>
    <p:extLst>
      <p:ext uri="{BB962C8B-B14F-4D97-AF65-F5344CB8AC3E}">
        <p14:creationId xmlns:p14="http://schemas.microsoft.com/office/powerpoint/2010/main" val="306485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B12D4-2EDC-AA53-1EBA-B79764179F1B}"/>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4A30388-D6BA-8EBF-6E62-17AE12F57564}"/>
              </a:ext>
            </a:extLst>
          </p:cNvPr>
          <p:cNvGrpSpPr/>
          <p:nvPr/>
        </p:nvGrpSpPr>
        <p:grpSpPr>
          <a:xfrm>
            <a:off x="-914400" y="455109"/>
            <a:ext cx="7505700" cy="6416679"/>
            <a:chOff x="-914400" y="455109"/>
            <a:chExt cx="7505700" cy="6416679"/>
          </a:xfrm>
        </p:grpSpPr>
        <p:grpSp>
          <p:nvGrpSpPr>
            <p:cNvPr id="6" name="Group 5">
              <a:extLst>
                <a:ext uri="{FF2B5EF4-FFF2-40B4-BE49-F238E27FC236}">
                  <a16:creationId xmlns:a16="http://schemas.microsoft.com/office/drawing/2014/main" id="{9F9A4E97-E639-F955-3294-8164F33779DE}"/>
                </a:ext>
              </a:extLst>
            </p:cNvPr>
            <p:cNvGrpSpPr/>
            <p:nvPr/>
          </p:nvGrpSpPr>
          <p:grpSpPr>
            <a:xfrm>
              <a:off x="-914400" y="455109"/>
              <a:ext cx="7505700" cy="6416679"/>
              <a:chOff x="-914400" y="455109"/>
              <a:chExt cx="7505700" cy="6416679"/>
            </a:xfrm>
          </p:grpSpPr>
          <p:grpSp>
            <p:nvGrpSpPr>
              <p:cNvPr id="64" name="Group 63">
                <a:extLst>
                  <a:ext uri="{FF2B5EF4-FFF2-40B4-BE49-F238E27FC236}">
                    <a16:creationId xmlns:a16="http://schemas.microsoft.com/office/drawing/2014/main" id="{9B4B7C55-EAFA-DFFD-D782-E2D89F77E6EE}"/>
                  </a:ext>
                </a:extLst>
              </p:cNvPr>
              <p:cNvGrpSpPr/>
              <p:nvPr/>
            </p:nvGrpSpPr>
            <p:grpSpPr>
              <a:xfrm>
                <a:off x="-914400" y="455109"/>
                <a:ext cx="7505700" cy="6416679"/>
                <a:chOff x="-914400" y="455109"/>
                <a:chExt cx="7505700" cy="6416679"/>
              </a:xfrm>
            </p:grpSpPr>
            <p:sp>
              <p:nvSpPr>
                <p:cNvPr id="63" name="Rectangle 62">
                  <a:extLst>
                    <a:ext uri="{FF2B5EF4-FFF2-40B4-BE49-F238E27FC236}">
                      <a16:creationId xmlns:a16="http://schemas.microsoft.com/office/drawing/2014/main" id="{4355F07E-B91E-0455-156C-D1EFA2057B00}"/>
                    </a:ext>
                  </a:extLst>
                </p:cNvPr>
                <p:cNvSpPr/>
                <p:nvPr/>
              </p:nvSpPr>
              <p:spPr>
                <a:xfrm>
                  <a:off x="1395662" y="1356812"/>
                  <a:ext cx="2935705" cy="48005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Graphic 7" descr="Smart Phone with solid fill">
                  <a:extLst>
                    <a:ext uri="{FF2B5EF4-FFF2-40B4-BE49-F238E27FC236}">
                      <a16:creationId xmlns:a16="http://schemas.microsoft.com/office/drawing/2014/main" id="{1C00CAE9-1B66-0CCC-0480-6E0C2E6223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455109"/>
                  <a:ext cx="7505700" cy="6416679"/>
                </a:xfrm>
                <a:prstGeom prst="rect">
                  <a:avLst/>
                </a:prstGeom>
              </p:spPr>
            </p:pic>
          </p:grpSp>
          <p:sp>
            <p:nvSpPr>
              <p:cNvPr id="5" name="Oval 4">
                <a:extLst>
                  <a:ext uri="{FF2B5EF4-FFF2-40B4-BE49-F238E27FC236}">
                    <a16:creationId xmlns:a16="http://schemas.microsoft.com/office/drawing/2014/main" id="{C00381C4-E0BD-EFAA-9AD6-73496A318573}"/>
                  </a:ext>
                </a:extLst>
              </p:cNvPr>
              <p:cNvSpPr/>
              <p:nvPr/>
            </p:nvSpPr>
            <p:spPr>
              <a:xfrm>
                <a:off x="2659510" y="6233224"/>
                <a:ext cx="357879" cy="289727"/>
              </a:xfrm>
              <a:prstGeom prst="ellipse">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7E44E04C-AC29-8DDE-DAB9-EB0E68E0FBF1}"/>
                </a:ext>
              </a:extLst>
            </p:cNvPr>
            <p:cNvSpPr/>
            <p:nvPr/>
          </p:nvSpPr>
          <p:spPr>
            <a:xfrm>
              <a:off x="1117600" y="1356812"/>
              <a:ext cx="3390900" cy="4800600"/>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xtBox 56">
            <a:extLst>
              <a:ext uri="{FF2B5EF4-FFF2-40B4-BE49-F238E27FC236}">
                <a16:creationId xmlns:a16="http://schemas.microsoft.com/office/drawing/2014/main" id="{4071D438-DD58-A4BB-86D6-CFC2E88FCF45}"/>
              </a:ext>
            </a:extLst>
          </p:cNvPr>
          <p:cNvSpPr txBox="1"/>
          <p:nvPr/>
        </p:nvSpPr>
        <p:spPr>
          <a:xfrm>
            <a:off x="37126" y="307173"/>
            <a:ext cx="5528786" cy="369332"/>
          </a:xfrm>
          <a:prstGeom prst="rect">
            <a:avLst/>
          </a:prstGeom>
          <a:noFill/>
        </p:spPr>
        <p:txBody>
          <a:bodyPr wrap="square" rtlCol="0">
            <a:spAutoFit/>
          </a:bodyPr>
          <a:lstStyle/>
          <a:p>
            <a:pPr algn="ctr"/>
            <a:r>
              <a:rPr lang="en-GB" b="1"/>
              <a:t>Prototype for personalised care at scale</a:t>
            </a:r>
          </a:p>
        </p:txBody>
      </p:sp>
      <p:graphicFrame>
        <p:nvGraphicFramePr>
          <p:cNvPr id="2" name="TextBox 8">
            <a:extLst>
              <a:ext uri="{FF2B5EF4-FFF2-40B4-BE49-F238E27FC236}">
                <a16:creationId xmlns:a16="http://schemas.microsoft.com/office/drawing/2014/main" id="{C19F7293-8EC8-59EB-DAA5-FCFC0E891F3E}"/>
              </a:ext>
            </a:extLst>
          </p:cNvPr>
          <p:cNvGraphicFramePr/>
          <p:nvPr>
            <p:extLst>
              <p:ext uri="{D42A27DB-BD31-4B8C-83A1-F6EECF244321}">
                <p14:modId xmlns:p14="http://schemas.microsoft.com/office/powerpoint/2010/main" val="506205548"/>
              </p:ext>
            </p:extLst>
          </p:nvPr>
        </p:nvGraphicFramePr>
        <p:xfrm>
          <a:off x="5479134" y="1825625"/>
          <a:ext cx="5874665"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6" name="Group 55">
            <a:extLst>
              <a:ext uri="{FF2B5EF4-FFF2-40B4-BE49-F238E27FC236}">
                <a16:creationId xmlns:a16="http://schemas.microsoft.com/office/drawing/2014/main" id="{8CF9AB76-C038-D33A-FC22-239C6A0BBA1B}"/>
              </a:ext>
            </a:extLst>
          </p:cNvPr>
          <p:cNvGrpSpPr/>
          <p:nvPr/>
        </p:nvGrpSpPr>
        <p:grpSpPr>
          <a:xfrm>
            <a:off x="2641876" y="1356812"/>
            <a:ext cx="1866624" cy="3005342"/>
            <a:chOff x="2641876" y="1206500"/>
            <a:chExt cx="1866624" cy="3005342"/>
          </a:xfrm>
          <a:solidFill>
            <a:srgbClr val="C4C6CD"/>
          </a:solidFill>
        </p:grpSpPr>
        <p:grpSp>
          <p:nvGrpSpPr>
            <p:cNvPr id="49" name="Group 48">
              <a:extLst>
                <a:ext uri="{FF2B5EF4-FFF2-40B4-BE49-F238E27FC236}">
                  <a16:creationId xmlns:a16="http://schemas.microsoft.com/office/drawing/2014/main" id="{EE84A146-40F9-D19E-8E43-154E0E94E21D}"/>
                </a:ext>
              </a:extLst>
            </p:cNvPr>
            <p:cNvGrpSpPr/>
            <p:nvPr/>
          </p:nvGrpSpPr>
          <p:grpSpPr>
            <a:xfrm>
              <a:off x="2819782" y="1206500"/>
              <a:ext cx="1688718" cy="3005342"/>
              <a:chOff x="2819782" y="1206500"/>
              <a:chExt cx="1688718" cy="3005342"/>
            </a:xfrm>
            <a:grpFill/>
          </p:grpSpPr>
          <p:sp>
            <p:nvSpPr>
              <p:cNvPr id="44" name="Oval 43">
                <a:extLst>
                  <a:ext uri="{FF2B5EF4-FFF2-40B4-BE49-F238E27FC236}">
                    <a16:creationId xmlns:a16="http://schemas.microsoft.com/office/drawing/2014/main" id="{D2A13D66-AA19-2961-DE15-509D63F77CEC}"/>
                  </a:ext>
                </a:extLst>
              </p:cNvPr>
              <p:cNvSpPr/>
              <p:nvPr/>
            </p:nvSpPr>
            <p:spPr>
              <a:xfrm rot="5400000">
                <a:off x="3307865" y="3600587"/>
                <a:ext cx="698707" cy="523803"/>
              </a:xfrm>
              <a:prstGeom prst="ellipse">
                <a:avLst/>
              </a:prstGeom>
              <a:gr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BCFC031-B87E-CA23-22BB-13ECD88BA491}"/>
                  </a:ext>
                </a:extLst>
              </p:cNvPr>
              <p:cNvSpPr/>
              <p:nvPr/>
            </p:nvSpPr>
            <p:spPr>
              <a:xfrm>
                <a:off x="2819782" y="1206500"/>
                <a:ext cx="1688718" cy="2393950"/>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Non</a:t>
                </a:r>
              </a:p>
              <a:p>
                <a:pPr algn="ctr"/>
                <a:r>
                  <a:rPr lang="en-GB" sz="2000" b="1"/>
                  <a:t>academic</a:t>
                </a:r>
              </a:p>
            </p:txBody>
          </p:sp>
          <p:cxnSp>
            <p:nvCxnSpPr>
              <p:cNvPr id="48" name="Straight Connector 47">
                <a:extLst>
                  <a:ext uri="{FF2B5EF4-FFF2-40B4-BE49-F238E27FC236}">
                    <a16:creationId xmlns:a16="http://schemas.microsoft.com/office/drawing/2014/main" id="{E1874B1D-FD1C-0786-D918-DF23BD70FB45}"/>
                  </a:ext>
                </a:extLst>
              </p:cNvPr>
              <p:cNvCxnSpPr>
                <a:cxnSpLocks/>
              </p:cNvCxnSpPr>
              <p:nvPr/>
            </p:nvCxnSpPr>
            <p:spPr>
              <a:xfrm flipH="1">
                <a:off x="3497347" y="3601686"/>
                <a:ext cx="324000" cy="0"/>
              </a:xfrm>
              <a:prstGeom prst="line">
                <a:avLst/>
              </a:prstGeom>
              <a:grpFill/>
              <a:ln w="28575">
                <a:solidFill>
                  <a:srgbClr val="C4C6CD"/>
                </a:solidFill>
              </a:ln>
            </p:spPr>
            <p:style>
              <a:lnRef idx="1">
                <a:schemeClr val="accent1"/>
              </a:lnRef>
              <a:fillRef idx="0">
                <a:schemeClr val="accent1"/>
              </a:fillRef>
              <a:effectRef idx="0">
                <a:schemeClr val="accent1"/>
              </a:effectRef>
              <a:fontRef idx="minor">
                <a:schemeClr val="tx1"/>
              </a:fontRef>
            </p:style>
          </p:cxnSp>
        </p:grpSp>
        <p:sp>
          <p:nvSpPr>
            <p:cNvPr id="55" name="Oval 54">
              <a:extLst>
                <a:ext uri="{FF2B5EF4-FFF2-40B4-BE49-F238E27FC236}">
                  <a16:creationId xmlns:a16="http://schemas.microsoft.com/office/drawing/2014/main" id="{AA1BB7B9-C899-BCF9-1111-94FFA591A893}"/>
                </a:ext>
              </a:extLst>
            </p:cNvPr>
            <p:cNvSpPr/>
            <p:nvPr/>
          </p:nvSpPr>
          <p:spPr>
            <a:xfrm>
              <a:off x="2641876" y="1665412"/>
              <a:ext cx="698707" cy="523803"/>
            </a:xfrm>
            <a:prstGeom prst="ellipse">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82256778-7DF6-6730-AA43-39346805B55C}"/>
              </a:ext>
            </a:extLst>
          </p:cNvPr>
          <p:cNvGrpSpPr/>
          <p:nvPr/>
        </p:nvGrpSpPr>
        <p:grpSpPr>
          <a:xfrm>
            <a:off x="1133642" y="3639201"/>
            <a:ext cx="2222984" cy="2518211"/>
            <a:chOff x="1133642" y="3639201"/>
            <a:chExt cx="2222984" cy="2518211"/>
          </a:xfrm>
        </p:grpSpPr>
        <p:grpSp>
          <p:nvGrpSpPr>
            <p:cNvPr id="62" name="Group 61">
              <a:extLst>
                <a:ext uri="{FF2B5EF4-FFF2-40B4-BE49-F238E27FC236}">
                  <a16:creationId xmlns:a16="http://schemas.microsoft.com/office/drawing/2014/main" id="{8BB8B979-A6DA-C56D-5385-AF2CB6D5F909}"/>
                </a:ext>
              </a:extLst>
            </p:cNvPr>
            <p:cNvGrpSpPr/>
            <p:nvPr/>
          </p:nvGrpSpPr>
          <p:grpSpPr>
            <a:xfrm>
              <a:off x="1133642" y="3763462"/>
              <a:ext cx="2222984" cy="2393950"/>
              <a:chOff x="1117600" y="3763462"/>
              <a:chExt cx="2222984" cy="2393950"/>
            </a:xfrm>
            <a:solidFill>
              <a:srgbClr val="F2A33F"/>
            </a:solidFill>
          </p:grpSpPr>
          <p:sp>
            <p:nvSpPr>
              <p:cNvPr id="60" name="Oval 59">
                <a:extLst>
                  <a:ext uri="{FF2B5EF4-FFF2-40B4-BE49-F238E27FC236}">
                    <a16:creationId xmlns:a16="http://schemas.microsoft.com/office/drawing/2014/main" id="{6A98A380-7D3F-A97A-FFBE-881823699992}"/>
                  </a:ext>
                </a:extLst>
              </p:cNvPr>
              <p:cNvSpPr/>
              <p:nvPr/>
            </p:nvSpPr>
            <p:spPr>
              <a:xfrm>
                <a:off x="2641877" y="5174697"/>
                <a:ext cx="698707" cy="523803"/>
              </a:xfrm>
              <a:prstGeom prst="ellipse">
                <a:avLst/>
              </a:prstGeom>
              <a:gr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C40D-4542-17E1-D599-0852AEBE36A9}"/>
                  </a:ext>
                </a:extLst>
              </p:cNvPr>
              <p:cNvSpPr/>
              <p:nvPr/>
            </p:nvSpPr>
            <p:spPr>
              <a:xfrm>
                <a:off x="1117600" y="3763462"/>
                <a:ext cx="1702182" cy="2393950"/>
              </a:xfrm>
              <a:prstGeom prst="rect">
                <a:avLst/>
              </a:prstGeom>
              <a:gr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Users &amp; stakeholders</a:t>
                </a:r>
              </a:p>
            </p:txBody>
          </p:sp>
          <p:cxnSp>
            <p:nvCxnSpPr>
              <p:cNvPr id="61" name="Straight Connector 60">
                <a:extLst>
                  <a:ext uri="{FF2B5EF4-FFF2-40B4-BE49-F238E27FC236}">
                    <a16:creationId xmlns:a16="http://schemas.microsoft.com/office/drawing/2014/main" id="{0E84553A-8CF5-0F24-6569-61E4D35BECAE}"/>
                  </a:ext>
                </a:extLst>
              </p:cNvPr>
              <p:cNvCxnSpPr>
                <a:cxnSpLocks/>
              </p:cNvCxnSpPr>
              <p:nvPr/>
            </p:nvCxnSpPr>
            <p:spPr>
              <a:xfrm>
                <a:off x="2818420" y="5238398"/>
                <a:ext cx="0" cy="414000"/>
              </a:xfrm>
              <a:prstGeom prst="line">
                <a:avLst/>
              </a:prstGeom>
              <a:grpFill/>
              <a:ln w="28575">
                <a:solidFill>
                  <a:srgbClr val="F2A33F"/>
                </a:solidFill>
              </a:ln>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F45D5BC4-0BB1-26C0-94B9-DE687A5544C2}"/>
                </a:ext>
              </a:extLst>
            </p:cNvPr>
            <p:cNvSpPr/>
            <p:nvPr/>
          </p:nvSpPr>
          <p:spPr>
            <a:xfrm rot="5221346">
              <a:off x="1607380" y="3726653"/>
              <a:ext cx="698707" cy="523803"/>
            </a:xfrm>
            <a:prstGeom prst="ellipse">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815E6423-0302-5919-37B3-F504A24CCC4D}"/>
              </a:ext>
            </a:extLst>
          </p:cNvPr>
          <p:cNvGrpSpPr/>
          <p:nvPr/>
        </p:nvGrpSpPr>
        <p:grpSpPr>
          <a:xfrm>
            <a:off x="1117600" y="1356812"/>
            <a:ext cx="2222984" cy="2986394"/>
            <a:chOff x="1117600" y="1206500"/>
            <a:chExt cx="2222984" cy="2986394"/>
          </a:xfrm>
          <a:solidFill>
            <a:srgbClr val="4362AD"/>
          </a:solidFill>
        </p:grpSpPr>
        <p:grpSp>
          <p:nvGrpSpPr>
            <p:cNvPr id="50" name="Group 49">
              <a:extLst>
                <a:ext uri="{FF2B5EF4-FFF2-40B4-BE49-F238E27FC236}">
                  <a16:creationId xmlns:a16="http://schemas.microsoft.com/office/drawing/2014/main" id="{1C968358-4C02-341E-8A4A-285C4133F53A}"/>
                </a:ext>
              </a:extLst>
            </p:cNvPr>
            <p:cNvGrpSpPr/>
            <p:nvPr/>
          </p:nvGrpSpPr>
          <p:grpSpPr>
            <a:xfrm>
              <a:off x="1117600" y="1206500"/>
              <a:ext cx="2222984" cy="2986394"/>
              <a:chOff x="1117600" y="1206500"/>
              <a:chExt cx="2222984" cy="2986394"/>
            </a:xfrm>
            <a:grpFill/>
          </p:grpSpPr>
          <p:grpSp>
            <p:nvGrpSpPr>
              <p:cNvPr id="43" name="Group 42">
                <a:extLst>
                  <a:ext uri="{FF2B5EF4-FFF2-40B4-BE49-F238E27FC236}">
                    <a16:creationId xmlns:a16="http://schemas.microsoft.com/office/drawing/2014/main" id="{DA91B82C-CD2F-8FC3-9406-B38B16B308F2}"/>
                  </a:ext>
                </a:extLst>
              </p:cNvPr>
              <p:cNvGrpSpPr/>
              <p:nvPr/>
            </p:nvGrpSpPr>
            <p:grpSpPr>
              <a:xfrm>
                <a:off x="1117600" y="1206500"/>
                <a:ext cx="2222984" cy="2986394"/>
                <a:chOff x="1117600" y="1206500"/>
                <a:chExt cx="2222984" cy="2986394"/>
              </a:xfrm>
              <a:grpFill/>
            </p:grpSpPr>
            <p:sp>
              <p:nvSpPr>
                <p:cNvPr id="22" name="Oval 21">
                  <a:extLst>
                    <a:ext uri="{FF2B5EF4-FFF2-40B4-BE49-F238E27FC236}">
                      <a16:creationId xmlns:a16="http://schemas.microsoft.com/office/drawing/2014/main" id="{DBE38717-0EC8-46B4-5517-033DC064D7DA}"/>
                    </a:ext>
                  </a:extLst>
                </p:cNvPr>
                <p:cNvSpPr/>
                <p:nvPr/>
              </p:nvSpPr>
              <p:spPr>
                <a:xfrm>
                  <a:off x="2641877" y="1665412"/>
                  <a:ext cx="698707" cy="523803"/>
                </a:xfrm>
                <a:prstGeom prst="ellipse">
                  <a:avLst/>
                </a:prstGeom>
                <a:gr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9883F6A-AB67-0CBB-30F3-3F0A85FAFD85}"/>
                    </a:ext>
                  </a:extLst>
                </p:cNvPr>
                <p:cNvSpPr/>
                <p:nvPr/>
              </p:nvSpPr>
              <p:spPr>
                <a:xfrm rot="5221346">
                  <a:off x="1618500" y="3581639"/>
                  <a:ext cx="698707" cy="523803"/>
                </a:xfrm>
                <a:prstGeom prst="ellipse">
                  <a:avLst/>
                </a:prstGeom>
                <a:gr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BDE7352-9B58-5AD4-2D18-F6E12E3A5384}"/>
                    </a:ext>
                  </a:extLst>
                </p:cNvPr>
                <p:cNvSpPr/>
                <p:nvPr/>
              </p:nvSpPr>
              <p:spPr>
                <a:xfrm>
                  <a:off x="1117600" y="1206500"/>
                  <a:ext cx="1688718" cy="2393950"/>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Academic</a:t>
                  </a:r>
                </a:p>
              </p:txBody>
            </p:sp>
          </p:grpSp>
          <p:cxnSp>
            <p:nvCxnSpPr>
              <p:cNvPr id="27" name="Straight Connector 26">
                <a:extLst>
                  <a:ext uri="{FF2B5EF4-FFF2-40B4-BE49-F238E27FC236}">
                    <a16:creationId xmlns:a16="http://schemas.microsoft.com/office/drawing/2014/main" id="{F2847A9E-0FAF-E713-7D69-D8A7143F6684}"/>
                  </a:ext>
                </a:extLst>
              </p:cNvPr>
              <p:cNvCxnSpPr>
                <a:cxnSpLocks/>
              </p:cNvCxnSpPr>
              <p:nvPr/>
            </p:nvCxnSpPr>
            <p:spPr>
              <a:xfrm>
                <a:off x="2806318" y="1725173"/>
                <a:ext cx="0" cy="414000"/>
              </a:xfrm>
              <a:prstGeom prst="line">
                <a:avLst/>
              </a:prstGeom>
              <a:grpFill/>
              <a:ln w="12700">
                <a:solidFill>
                  <a:srgbClr val="4362AD"/>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DEE7FEAE-0C4E-501A-5C47-6958D9A788E8}"/>
                </a:ext>
              </a:extLst>
            </p:cNvPr>
            <p:cNvCxnSpPr>
              <a:cxnSpLocks/>
            </p:cNvCxnSpPr>
            <p:nvPr/>
          </p:nvCxnSpPr>
          <p:spPr>
            <a:xfrm flipH="1">
              <a:off x="1787294" y="3612654"/>
              <a:ext cx="324000" cy="0"/>
            </a:xfrm>
            <a:prstGeom prst="line">
              <a:avLst/>
            </a:prstGeom>
            <a:grpFill/>
            <a:ln w="38100">
              <a:solidFill>
                <a:srgbClr val="4362A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15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Graphic spid="2"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5170018-9A80-0F6E-1E9A-3234F16D780E}"/>
            </a:ext>
          </a:extLst>
        </p:cNvPr>
        <p:cNvGrpSpPr/>
        <p:nvPr/>
      </p:nvGrpSpPr>
      <p:grpSpPr>
        <a:xfrm>
          <a:off x="0" y="0"/>
          <a:ext cx="0" cy="0"/>
          <a:chOff x="0" y="0"/>
          <a:chExt cx="0" cy="0"/>
        </a:xfrm>
      </p:grpSpPr>
      <p:grpSp>
        <p:nvGrpSpPr>
          <p:cNvPr id="64" name="Group 63">
            <a:extLst>
              <a:ext uri="{FF2B5EF4-FFF2-40B4-BE49-F238E27FC236}">
                <a16:creationId xmlns:a16="http://schemas.microsoft.com/office/drawing/2014/main" id="{7D906A90-F555-E6F6-9258-F91A0E3163F6}"/>
              </a:ext>
            </a:extLst>
          </p:cNvPr>
          <p:cNvGrpSpPr/>
          <p:nvPr/>
        </p:nvGrpSpPr>
        <p:grpSpPr>
          <a:xfrm>
            <a:off x="-914400" y="455109"/>
            <a:ext cx="7505700" cy="6416679"/>
            <a:chOff x="-914400" y="455109"/>
            <a:chExt cx="7505700" cy="6416679"/>
          </a:xfrm>
        </p:grpSpPr>
        <p:sp>
          <p:nvSpPr>
            <p:cNvPr id="63" name="Rectangle 62">
              <a:extLst>
                <a:ext uri="{FF2B5EF4-FFF2-40B4-BE49-F238E27FC236}">
                  <a16:creationId xmlns:a16="http://schemas.microsoft.com/office/drawing/2014/main" id="{EBFF8FEE-AA46-7438-F49E-478E848025C5}"/>
                </a:ext>
              </a:extLst>
            </p:cNvPr>
            <p:cNvSpPr/>
            <p:nvPr/>
          </p:nvSpPr>
          <p:spPr>
            <a:xfrm>
              <a:off x="1395662" y="1356812"/>
              <a:ext cx="2935705" cy="4800597"/>
            </a:xfrm>
            <a:prstGeom prst="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Graphic 7" descr="Smart Phone with solid fill">
              <a:extLst>
                <a:ext uri="{FF2B5EF4-FFF2-40B4-BE49-F238E27FC236}">
                  <a16:creationId xmlns:a16="http://schemas.microsoft.com/office/drawing/2014/main" id="{5A27DADF-123D-7867-EEDE-8E4AE4D168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455109"/>
              <a:ext cx="7505700" cy="6416679"/>
            </a:xfrm>
            <a:prstGeom prst="rect">
              <a:avLst/>
            </a:prstGeom>
          </p:spPr>
        </p:pic>
      </p:grpSp>
      <p:sp>
        <p:nvSpPr>
          <p:cNvPr id="18" name="Rectangle 17">
            <a:extLst>
              <a:ext uri="{FF2B5EF4-FFF2-40B4-BE49-F238E27FC236}">
                <a16:creationId xmlns:a16="http://schemas.microsoft.com/office/drawing/2014/main" id="{C2AADDD4-48F0-936B-37D5-8D75378B033F}"/>
              </a:ext>
            </a:extLst>
          </p:cNvPr>
          <p:cNvSpPr/>
          <p:nvPr/>
        </p:nvSpPr>
        <p:spPr>
          <a:xfrm rot="5400000">
            <a:off x="8150985" y="114989"/>
            <a:ext cx="449650" cy="8099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94158C4C-13F3-F5AF-0DCA-99276B9F3EC8}"/>
              </a:ext>
            </a:extLst>
          </p:cNvPr>
          <p:cNvCxnSpPr>
            <a:cxnSpLocks/>
          </p:cNvCxnSpPr>
          <p:nvPr/>
        </p:nvCxnSpPr>
        <p:spPr>
          <a:xfrm flipH="1" flipV="1">
            <a:off x="8809594" y="779719"/>
            <a:ext cx="143487" cy="103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3061564-6FB8-ACFD-C8FC-F1473F8D402B}"/>
              </a:ext>
            </a:extLst>
          </p:cNvPr>
          <p:cNvCxnSpPr>
            <a:cxnSpLocks/>
          </p:cNvCxnSpPr>
          <p:nvPr/>
        </p:nvCxnSpPr>
        <p:spPr>
          <a:xfrm flipH="1" flipV="1">
            <a:off x="7742778" y="780884"/>
            <a:ext cx="143487" cy="103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5C98D0-D38D-1DB8-88BC-93B0A564E87E}"/>
              </a:ext>
            </a:extLst>
          </p:cNvPr>
          <p:cNvCxnSpPr>
            <a:cxnSpLocks/>
          </p:cNvCxnSpPr>
          <p:nvPr/>
        </p:nvCxnSpPr>
        <p:spPr>
          <a:xfrm rot="5400000" flipH="1" flipV="1">
            <a:off x="7422902" y="1918444"/>
            <a:ext cx="143487" cy="103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94EE5D0-B5F5-E851-D097-0BDA4D2B6BC9}"/>
              </a:ext>
            </a:extLst>
          </p:cNvPr>
          <p:cNvSpPr txBox="1"/>
          <p:nvPr/>
        </p:nvSpPr>
        <p:spPr>
          <a:xfrm>
            <a:off x="5960590" y="3286655"/>
            <a:ext cx="1261421" cy="369332"/>
          </a:xfrm>
          <a:prstGeom prst="rect">
            <a:avLst/>
          </a:prstGeom>
          <a:noFill/>
        </p:spPr>
        <p:txBody>
          <a:bodyPr wrap="square" rtlCol="0">
            <a:spAutoFit/>
          </a:bodyPr>
          <a:lstStyle/>
          <a:p>
            <a:pPr algn="ctr"/>
            <a:r>
              <a:rPr lang="en-GB"/>
              <a:t>BENEFITS?</a:t>
            </a:r>
          </a:p>
        </p:txBody>
      </p:sp>
      <p:sp>
        <p:nvSpPr>
          <p:cNvPr id="34" name="TextBox 33">
            <a:extLst>
              <a:ext uri="{FF2B5EF4-FFF2-40B4-BE49-F238E27FC236}">
                <a16:creationId xmlns:a16="http://schemas.microsoft.com/office/drawing/2014/main" id="{C19BF3AB-287E-49D9-CF1E-D20124EDD0EC}"/>
              </a:ext>
            </a:extLst>
          </p:cNvPr>
          <p:cNvSpPr txBox="1"/>
          <p:nvPr/>
        </p:nvSpPr>
        <p:spPr>
          <a:xfrm>
            <a:off x="7886265" y="4302960"/>
            <a:ext cx="1261421" cy="369332"/>
          </a:xfrm>
          <a:prstGeom prst="rect">
            <a:avLst/>
          </a:prstGeom>
          <a:noFill/>
        </p:spPr>
        <p:txBody>
          <a:bodyPr wrap="square" rtlCol="0">
            <a:spAutoFit/>
          </a:bodyPr>
          <a:lstStyle/>
          <a:p>
            <a:pPr algn="ctr"/>
            <a:r>
              <a:rPr lang="en-GB"/>
              <a:t>BENEFITS?</a:t>
            </a:r>
          </a:p>
        </p:txBody>
      </p:sp>
      <p:sp>
        <p:nvSpPr>
          <p:cNvPr id="36" name="Oval 35">
            <a:extLst>
              <a:ext uri="{FF2B5EF4-FFF2-40B4-BE49-F238E27FC236}">
                <a16:creationId xmlns:a16="http://schemas.microsoft.com/office/drawing/2014/main" id="{43F9C67A-7ABE-BB3C-DF6F-4EC728FEE5F2}"/>
              </a:ext>
            </a:extLst>
          </p:cNvPr>
          <p:cNvSpPr/>
          <p:nvPr/>
        </p:nvSpPr>
        <p:spPr>
          <a:xfrm>
            <a:off x="2659510" y="6233224"/>
            <a:ext cx="357879" cy="289727"/>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246E381-2DA4-544C-0AA4-D9EFF7AFCC64}"/>
              </a:ext>
            </a:extLst>
          </p:cNvPr>
          <p:cNvSpPr txBox="1"/>
          <p:nvPr/>
        </p:nvSpPr>
        <p:spPr>
          <a:xfrm>
            <a:off x="5940743" y="2705725"/>
            <a:ext cx="4870134" cy="1446550"/>
          </a:xfrm>
          <a:prstGeom prst="rect">
            <a:avLst/>
          </a:prstGeom>
          <a:noFill/>
        </p:spPr>
        <p:txBody>
          <a:bodyPr wrap="square" rtlCol="0">
            <a:spAutoFit/>
          </a:bodyPr>
          <a:lstStyle/>
          <a:p>
            <a:pPr algn="ctr"/>
            <a:r>
              <a:rPr lang="en-GB" sz="8800" b="1">
                <a:ln w="12700">
                  <a:solidFill>
                    <a:schemeClr val="bg1"/>
                  </a:solidFill>
                  <a:prstDash val="lgDash"/>
                </a:ln>
                <a:noFill/>
              </a:rPr>
              <a:t>Evidence</a:t>
            </a:r>
            <a:endParaRPr lang="en-GB" sz="8000" b="1">
              <a:ln w="12700">
                <a:solidFill>
                  <a:schemeClr val="bg1"/>
                </a:solidFill>
                <a:prstDash val="lgDash"/>
              </a:ln>
              <a:noFill/>
            </a:endParaRPr>
          </a:p>
        </p:txBody>
      </p:sp>
      <p:sp>
        <p:nvSpPr>
          <p:cNvPr id="2" name="Rectangle 1">
            <a:extLst>
              <a:ext uri="{FF2B5EF4-FFF2-40B4-BE49-F238E27FC236}">
                <a16:creationId xmlns:a16="http://schemas.microsoft.com/office/drawing/2014/main" id="{57A327C9-9FFD-4038-A260-F7B46C62E110}"/>
              </a:ext>
            </a:extLst>
          </p:cNvPr>
          <p:cNvSpPr/>
          <p:nvPr/>
        </p:nvSpPr>
        <p:spPr>
          <a:xfrm>
            <a:off x="2829136" y="3762966"/>
            <a:ext cx="1673444" cy="2393948"/>
          </a:xfrm>
          <a:prstGeom prst="rect">
            <a:avLst/>
          </a:prstGeom>
          <a:ln w="57150">
            <a:noFill/>
            <a:prstDash val="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nvGrpSpPr>
          <p:cNvPr id="62" name="Group 61">
            <a:extLst>
              <a:ext uri="{FF2B5EF4-FFF2-40B4-BE49-F238E27FC236}">
                <a16:creationId xmlns:a16="http://schemas.microsoft.com/office/drawing/2014/main" id="{3AFFFD72-10E3-2EB3-6923-0EFBCA8100BB}"/>
              </a:ext>
            </a:extLst>
          </p:cNvPr>
          <p:cNvGrpSpPr/>
          <p:nvPr/>
        </p:nvGrpSpPr>
        <p:grpSpPr>
          <a:xfrm>
            <a:off x="1133642" y="3763462"/>
            <a:ext cx="2222984" cy="2393950"/>
            <a:chOff x="1117600" y="3763462"/>
            <a:chExt cx="2222984" cy="2393950"/>
          </a:xfrm>
          <a:solidFill>
            <a:srgbClr val="F2A33F"/>
          </a:solidFill>
        </p:grpSpPr>
        <p:sp>
          <p:nvSpPr>
            <p:cNvPr id="60" name="Oval 59">
              <a:extLst>
                <a:ext uri="{FF2B5EF4-FFF2-40B4-BE49-F238E27FC236}">
                  <a16:creationId xmlns:a16="http://schemas.microsoft.com/office/drawing/2014/main" id="{31465898-CDC7-628A-78C4-6961663D5D07}"/>
                </a:ext>
              </a:extLst>
            </p:cNvPr>
            <p:cNvSpPr/>
            <p:nvPr/>
          </p:nvSpPr>
          <p:spPr>
            <a:xfrm>
              <a:off x="2641877" y="5174697"/>
              <a:ext cx="698707" cy="523803"/>
            </a:xfrm>
            <a:prstGeom prst="ellipse">
              <a:avLst/>
            </a:prstGeom>
            <a:grpFill/>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DD9197-8387-A68E-AEB8-E15C484CCEAD}"/>
                </a:ext>
              </a:extLst>
            </p:cNvPr>
            <p:cNvSpPr/>
            <p:nvPr/>
          </p:nvSpPr>
          <p:spPr>
            <a:xfrm>
              <a:off x="1117600" y="3763462"/>
              <a:ext cx="1702182" cy="2393950"/>
            </a:xfrm>
            <a:prstGeom prst="rect">
              <a:avLst/>
            </a:prstGeom>
            <a:gr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Users &amp; stakeholders</a:t>
              </a:r>
            </a:p>
          </p:txBody>
        </p:sp>
        <p:cxnSp>
          <p:nvCxnSpPr>
            <p:cNvPr id="61" name="Straight Connector 60">
              <a:extLst>
                <a:ext uri="{FF2B5EF4-FFF2-40B4-BE49-F238E27FC236}">
                  <a16:creationId xmlns:a16="http://schemas.microsoft.com/office/drawing/2014/main" id="{717F771A-69C6-1DDF-7E8B-0E4B20E709D4}"/>
                </a:ext>
              </a:extLst>
            </p:cNvPr>
            <p:cNvCxnSpPr>
              <a:cxnSpLocks/>
            </p:cNvCxnSpPr>
            <p:nvPr/>
          </p:nvCxnSpPr>
          <p:spPr>
            <a:xfrm>
              <a:off x="2831382" y="5231024"/>
              <a:ext cx="0" cy="414000"/>
            </a:xfrm>
            <a:prstGeom prst="line">
              <a:avLst/>
            </a:prstGeom>
            <a:grpFill/>
            <a:ln w="38100">
              <a:solidFill>
                <a:srgbClr val="F2A33F"/>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B7F88CCC-0407-A5B7-DB9D-02F3AEB96A2C}"/>
              </a:ext>
            </a:extLst>
          </p:cNvPr>
          <p:cNvGrpSpPr/>
          <p:nvPr/>
        </p:nvGrpSpPr>
        <p:grpSpPr>
          <a:xfrm>
            <a:off x="2641876" y="1356812"/>
            <a:ext cx="1866624" cy="3005342"/>
            <a:chOff x="2641876" y="1206500"/>
            <a:chExt cx="1866624" cy="3005342"/>
          </a:xfrm>
          <a:solidFill>
            <a:srgbClr val="C4C6CD"/>
          </a:solidFill>
        </p:grpSpPr>
        <p:grpSp>
          <p:nvGrpSpPr>
            <p:cNvPr id="49" name="Group 48">
              <a:extLst>
                <a:ext uri="{FF2B5EF4-FFF2-40B4-BE49-F238E27FC236}">
                  <a16:creationId xmlns:a16="http://schemas.microsoft.com/office/drawing/2014/main" id="{C9613465-27FA-2B32-0C53-8F093005F1D0}"/>
                </a:ext>
              </a:extLst>
            </p:cNvPr>
            <p:cNvGrpSpPr/>
            <p:nvPr/>
          </p:nvGrpSpPr>
          <p:grpSpPr>
            <a:xfrm>
              <a:off x="2819782" y="1206500"/>
              <a:ext cx="1688718" cy="3005342"/>
              <a:chOff x="2819782" y="1206500"/>
              <a:chExt cx="1688718" cy="3005342"/>
            </a:xfrm>
            <a:grpFill/>
          </p:grpSpPr>
          <p:sp>
            <p:nvSpPr>
              <p:cNvPr id="44" name="Oval 43">
                <a:extLst>
                  <a:ext uri="{FF2B5EF4-FFF2-40B4-BE49-F238E27FC236}">
                    <a16:creationId xmlns:a16="http://schemas.microsoft.com/office/drawing/2014/main" id="{8B99D1C8-94A7-95A4-4DAD-112009C6DB15}"/>
                  </a:ext>
                </a:extLst>
              </p:cNvPr>
              <p:cNvSpPr/>
              <p:nvPr/>
            </p:nvSpPr>
            <p:spPr>
              <a:xfrm rot="5400000">
                <a:off x="3307865" y="3600587"/>
                <a:ext cx="698707" cy="523803"/>
              </a:xfrm>
              <a:prstGeom prst="ellipse">
                <a:avLst/>
              </a:prstGeom>
              <a:grpFill/>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0B29322-5EB3-6643-A78F-DAF9CDD1F29E}"/>
                  </a:ext>
                </a:extLst>
              </p:cNvPr>
              <p:cNvSpPr/>
              <p:nvPr/>
            </p:nvSpPr>
            <p:spPr>
              <a:xfrm>
                <a:off x="2819782" y="1206500"/>
                <a:ext cx="1688718" cy="2393950"/>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Non</a:t>
                </a:r>
              </a:p>
              <a:p>
                <a:pPr algn="ctr"/>
                <a:r>
                  <a:rPr lang="en-GB" sz="2000" b="1"/>
                  <a:t>academic</a:t>
                </a:r>
              </a:p>
            </p:txBody>
          </p:sp>
          <p:cxnSp>
            <p:nvCxnSpPr>
              <p:cNvPr id="48" name="Straight Connector 47">
                <a:extLst>
                  <a:ext uri="{FF2B5EF4-FFF2-40B4-BE49-F238E27FC236}">
                    <a16:creationId xmlns:a16="http://schemas.microsoft.com/office/drawing/2014/main" id="{2A1D2550-F57C-D74E-1A53-5F0128DC5DAB}"/>
                  </a:ext>
                </a:extLst>
              </p:cNvPr>
              <p:cNvCxnSpPr>
                <a:cxnSpLocks/>
              </p:cNvCxnSpPr>
              <p:nvPr/>
            </p:nvCxnSpPr>
            <p:spPr>
              <a:xfrm flipH="1">
                <a:off x="3497347" y="3601686"/>
                <a:ext cx="324000" cy="0"/>
              </a:xfrm>
              <a:prstGeom prst="line">
                <a:avLst/>
              </a:prstGeom>
              <a:grpFill/>
              <a:ln w="28575">
                <a:solidFill>
                  <a:srgbClr val="C4C6CD"/>
                </a:solidFill>
              </a:ln>
            </p:spPr>
            <p:style>
              <a:lnRef idx="1">
                <a:schemeClr val="accent1"/>
              </a:lnRef>
              <a:fillRef idx="0">
                <a:schemeClr val="accent1"/>
              </a:fillRef>
              <a:effectRef idx="0">
                <a:schemeClr val="accent1"/>
              </a:effectRef>
              <a:fontRef idx="minor">
                <a:schemeClr val="tx1"/>
              </a:fontRef>
            </p:style>
          </p:cxnSp>
        </p:grpSp>
        <p:sp>
          <p:nvSpPr>
            <p:cNvPr id="55" name="Oval 54">
              <a:extLst>
                <a:ext uri="{FF2B5EF4-FFF2-40B4-BE49-F238E27FC236}">
                  <a16:creationId xmlns:a16="http://schemas.microsoft.com/office/drawing/2014/main" id="{7DE9DE63-A5BE-D084-E6FD-A0A4AE94FE00}"/>
                </a:ext>
              </a:extLst>
            </p:cNvPr>
            <p:cNvSpPr/>
            <p:nvPr/>
          </p:nvSpPr>
          <p:spPr>
            <a:xfrm>
              <a:off x="2641876" y="1665412"/>
              <a:ext cx="698707" cy="523803"/>
            </a:xfrm>
            <a:prstGeom prst="ellipse">
              <a:avLst/>
            </a:prstGeom>
            <a:gr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934F82AA-111E-11EB-556F-61E46AFCB0B7}"/>
              </a:ext>
            </a:extLst>
          </p:cNvPr>
          <p:cNvGrpSpPr/>
          <p:nvPr/>
        </p:nvGrpSpPr>
        <p:grpSpPr>
          <a:xfrm>
            <a:off x="1117600" y="1356812"/>
            <a:ext cx="2222984" cy="2986394"/>
            <a:chOff x="1117600" y="1206500"/>
            <a:chExt cx="2222984" cy="2986394"/>
          </a:xfrm>
          <a:solidFill>
            <a:srgbClr val="4362AD"/>
          </a:solidFill>
        </p:grpSpPr>
        <p:grpSp>
          <p:nvGrpSpPr>
            <p:cNvPr id="50" name="Group 49">
              <a:extLst>
                <a:ext uri="{FF2B5EF4-FFF2-40B4-BE49-F238E27FC236}">
                  <a16:creationId xmlns:a16="http://schemas.microsoft.com/office/drawing/2014/main" id="{E54AB362-2C0C-3002-89B4-F3F575EC82CB}"/>
                </a:ext>
              </a:extLst>
            </p:cNvPr>
            <p:cNvGrpSpPr/>
            <p:nvPr/>
          </p:nvGrpSpPr>
          <p:grpSpPr>
            <a:xfrm>
              <a:off x="1117600" y="1206500"/>
              <a:ext cx="2222984" cy="2986394"/>
              <a:chOff x="1117600" y="1206500"/>
              <a:chExt cx="2222984" cy="2986394"/>
            </a:xfrm>
            <a:grpFill/>
          </p:grpSpPr>
          <p:grpSp>
            <p:nvGrpSpPr>
              <p:cNvPr id="43" name="Group 42">
                <a:extLst>
                  <a:ext uri="{FF2B5EF4-FFF2-40B4-BE49-F238E27FC236}">
                    <a16:creationId xmlns:a16="http://schemas.microsoft.com/office/drawing/2014/main" id="{76C39E86-CE41-6F50-26A0-3DAEF875AEF3}"/>
                  </a:ext>
                </a:extLst>
              </p:cNvPr>
              <p:cNvGrpSpPr/>
              <p:nvPr/>
            </p:nvGrpSpPr>
            <p:grpSpPr>
              <a:xfrm>
                <a:off x="1117600" y="1206500"/>
                <a:ext cx="2222984" cy="2986394"/>
                <a:chOff x="1117600" y="1206500"/>
                <a:chExt cx="2222984" cy="2986394"/>
              </a:xfrm>
              <a:grpFill/>
            </p:grpSpPr>
            <p:sp>
              <p:nvSpPr>
                <p:cNvPr id="22" name="Oval 21">
                  <a:extLst>
                    <a:ext uri="{FF2B5EF4-FFF2-40B4-BE49-F238E27FC236}">
                      <a16:creationId xmlns:a16="http://schemas.microsoft.com/office/drawing/2014/main" id="{5614C1C1-92CA-62CF-E749-0A921BD4E5D6}"/>
                    </a:ext>
                  </a:extLst>
                </p:cNvPr>
                <p:cNvSpPr/>
                <p:nvPr/>
              </p:nvSpPr>
              <p:spPr>
                <a:xfrm>
                  <a:off x="2641877" y="1665412"/>
                  <a:ext cx="698707" cy="523803"/>
                </a:xfrm>
                <a:prstGeom prst="ellipse">
                  <a:avLst/>
                </a:prstGeom>
                <a:gr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5C7B313-FB99-F38C-7C92-0DA69BF19187}"/>
                    </a:ext>
                  </a:extLst>
                </p:cNvPr>
                <p:cNvSpPr/>
                <p:nvPr/>
              </p:nvSpPr>
              <p:spPr>
                <a:xfrm rot="5221346">
                  <a:off x="1618500" y="3581639"/>
                  <a:ext cx="698707" cy="523803"/>
                </a:xfrm>
                <a:prstGeom prst="ellipse">
                  <a:avLst/>
                </a:prstGeom>
                <a:grp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28D106D-F728-C8AE-86E6-14DD33318539}"/>
                    </a:ext>
                  </a:extLst>
                </p:cNvPr>
                <p:cNvSpPr/>
                <p:nvPr/>
              </p:nvSpPr>
              <p:spPr>
                <a:xfrm>
                  <a:off x="1117600" y="1206500"/>
                  <a:ext cx="1688718" cy="2393950"/>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Academic</a:t>
                  </a:r>
                </a:p>
              </p:txBody>
            </p:sp>
          </p:grpSp>
          <p:cxnSp>
            <p:nvCxnSpPr>
              <p:cNvPr id="27" name="Straight Connector 26">
                <a:extLst>
                  <a:ext uri="{FF2B5EF4-FFF2-40B4-BE49-F238E27FC236}">
                    <a16:creationId xmlns:a16="http://schemas.microsoft.com/office/drawing/2014/main" id="{DF789E09-334D-672A-D931-027F818CDED3}"/>
                  </a:ext>
                </a:extLst>
              </p:cNvPr>
              <p:cNvCxnSpPr>
                <a:cxnSpLocks/>
              </p:cNvCxnSpPr>
              <p:nvPr/>
            </p:nvCxnSpPr>
            <p:spPr>
              <a:xfrm>
                <a:off x="2806318" y="1725173"/>
                <a:ext cx="0" cy="414000"/>
              </a:xfrm>
              <a:prstGeom prst="line">
                <a:avLst/>
              </a:prstGeom>
              <a:grpFill/>
              <a:ln w="12700">
                <a:solidFill>
                  <a:srgbClr val="4362AD"/>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01D6A92A-37B3-C29B-7CC3-A16E6E825933}"/>
                </a:ext>
              </a:extLst>
            </p:cNvPr>
            <p:cNvCxnSpPr>
              <a:cxnSpLocks/>
            </p:cNvCxnSpPr>
            <p:nvPr/>
          </p:nvCxnSpPr>
          <p:spPr>
            <a:xfrm flipH="1">
              <a:off x="1787294" y="3612654"/>
              <a:ext cx="324000" cy="0"/>
            </a:xfrm>
            <a:prstGeom prst="line">
              <a:avLst/>
            </a:prstGeom>
            <a:grpFill/>
            <a:ln w="38100">
              <a:solidFill>
                <a:srgbClr val="4362AD"/>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B8B826D8-688A-AFFC-A6EA-BADD0FEA99F7}"/>
              </a:ext>
            </a:extLst>
          </p:cNvPr>
          <p:cNvSpPr/>
          <p:nvPr/>
        </p:nvSpPr>
        <p:spPr>
          <a:xfrm>
            <a:off x="1117600" y="1356812"/>
            <a:ext cx="3390900" cy="48006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3F6BD08-39DE-2BBB-3290-DD8FBE1AF732}"/>
              </a:ext>
            </a:extLst>
          </p:cNvPr>
          <p:cNvSpPr txBox="1"/>
          <p:nvPr/>
        </p:nvSpPr>
        <p:spPr>
          <a:xfrm>
            <a:off x="37126" y="307173"/>
            <a:ext cx="5528786" cy="369332"/>
          </a:xfrm>
          <a:prstGeom prst="rect">
            <a:avLst/>
          </a:prstGeom>
          <a:noFill/>
        </p:spPr>
        <p:txBody>
          <a:bodyPr wrap="square" rtlCol="0">
            <a:spAutoFit/>
          </a:bodyPr>
          <a:lstStyle/>
          <a:p>
            <a:pPr algn="ctr"/>
            <a:r>
              <a:rPr lang="en-GB" b="1">
                <a:solidFill>
                  <a:schemeClr val="bg1">
                    <a:lumMod val="95000"/>
                  </a:schemeClr>
                </a:solidFill>
              </a:rPr>
              <a:t>Prototype for personalised care at scale</a:t>
            </a:r>
          </a:p>
        </p:txBody>
      </p:sp>
    </p:spTree>
    <p:extLst>
      <p:ext uri="{BB962C8B-B14F-4D97-AF65-F5344CB8AC3E}">
        <p14:creationId xmlns:p14="http://schemas.microsoft.com/office/powerpoint/2010/main" val="86454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04ACE3-37C5-1EB3-A635-6DF329055020}"/>
            </a:ext>
          </a:extLst>
        </p:cNvPr>
        <p:cNvGrpSpPr/>
        <p:nvPr/>
      </p:nvGrpSpPr>
      <p:grpSpPr>
        <a:xfrm>
          <a:off x="0" y="0"/>
          <a:ext cx="0" cy="0"/>
          <a:chOff x="0" y="0"/>
          <a:chExt cx="0" cy="0"/>
        </a:xfrm>
      </p:grpSpPr>
      <p:grpSp>
        <p:nvGrpSpPr>
          <p:cNvPr id="64" name="Group 63">
            <a:extLst>
              <a:ext uri="{FF2B5EF4-FFF2-40B4-BE49-F238E27FC236}">
                <a16:creationId xmlns:a16="http://schemas.microsoft.com/office/drawing/2014/main" id="{776B2303-F19E-0D9D-BDA0-8E36F1794BCB}"/>
              </a:ext>
            </a:extLst>
          </p:cNvPr>
          <p:cNvGrpSpPr/>
          <p:nvPr/>
        </p:nvGrpSpPr>
        <p:grpSpPr>
          <a:xfrm>
            <a:off x="-914400" y="455109"/>
            <a:ext cx="7505700" cy="6416679"/>
            <a:chOff x="-914400" y="455109"/>
            <a:chExt cx="7505700" cy="6416679"/>
          </a:xfrm>
        </p:grpSpPr>
        <p:pic>
          <p:nvPicPr>
            <p:cNvPr id="8" name="Graphic 7" descr="Smart Phone with solid fill">
              <a:extLst>
                <a:ext uri="{FF2B5EF4-FFF2-40B4-BE49-F238E27FC236}">
                  <a16:creationId xmlns:a16="http://schemas.microsoft.com/office/drawing/2014/main" id="{C398A70F-9394-F4A6-2B35-FA7D5D95C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455109"/>
              <a:ext cx="7505700" cy="6416679"/>
            </a:xfrm>
            <a:prstGeom prst="rect">
              <a:avLst/>
            </a:prstGeom>
          </p:spPr>
        </p:pic>
        <p:sp>
          <p:nvSpPr>
            <p:cNvPr id="63" name="Rectangle 62">
              <a:extLst>
                <a:ext uri="{FF2B5EF4-FFF2-40B4-BE49-F238E27FC236}">
                  <a16:creationId xmlns:a16="http://schemas.microsoft.com/office/drawing/2014/main" id="{57DCD233-3F03-2756-36FD-43D999522152}"/>
                </a:ext>
              </a:extLst>
            </p:cNvPr>
            <p:cNvSpPr/>
            <p:nvPr/>
          </p:nvSpPr>
          <p:spPr>
            <a:xfrm>
              <a:off x="1395662" y="1356812"/>
              <a:ext cx="2935705" cy="4800597"/>
            </a:xfrm>
            <a:prstGeom prst="rect">
              <a:avLst/>
            </a:prstGeom>
            <a:solidFill>
              <a:schemeClr val="bg1"/>
            </a:solidFill>
            <a:ln w="285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8" name="Rectangle 17">
            <a:extLst>
              <a:ext uri="{FF2B5EF4-FFF2-40B4-BE49-F238E27FC236}">
                <a16:creationId xmlns:a16="http://schemas.microsoft.com/office/drawing/2014/main" id="{AF89F417-DC08-993B-62AE-8A80CBE8B3CA}"/>
              </a:ext>
            </a:extLst>
          </p:cNvPr>
          <p:cNvSpPr/>
          <p:nvPr/>
        </p:nvSpPr>
        <p:spPr>
          <a:xfrm rot="5400000">
            <a:off x="8150985" y="114989"/>
            <a:ext cx="449650" cy="8099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DA7936CB-709F-F104-3D9E-9B1FC673A611}"/>
              </a:ext>
            </a:extLst>
          </p:cNvPr>
          <p:cNvCxnSpPr>
            <a:cxnSpLocks/>
          </p:cNvCxnSpPr>
          <p:nvPr/>
        </p:nvCxnSpPr>
        <p:spPr>
          <a:xfrm flipH="1" flipV="1">
            <a:off x="8809594" y="779719"/>
            <a:ext cx="143487" cy="103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AD82882-5508-B69D-232F-AE22B3E1A399}"/>
              </a:ext>
            </a:extLst>
          </p:cNvPr>
          <p:cNvCxnSpPr>
            <a:cxnSpLocks/>
          </p:cNvCxnSpPr>
          <p:nvPr/>
        </p:nvCxnSpPr>
        <p:spPr>
          <a:xfrm flipH="1" flipV="1">
            <a:off x="7742778" y="780884"/>
            <a:ext cx="143487" cy="103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1CBCC9D-937D-9EE6-9AE3-E251C7A15385}"/>
              </a:ext>
            </a:extLst>
          </p:cNvPr>
          <p:cNvCxnSpPr>
            <a:cxnSpLocks/>
          </p:cNvCxnSpPr>
          <p:nvPr/>
        </p:nvCxnSpPr>
        <p:spPr>
          <a:xfrm rot="5400000" flipH="1" flipV="1">
            <a:off x="7422902" y="1918444"/>
            <a:ext cx="143487" cy="103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26BD11-0072-E6C8-C5AD-E62CFA997260}"/>
              </a:ext>
            </a:extLst>
          </p:cNvPr>
          <p:cNvSpPr txBox="1"/>
          <p:nvPr/>
        </p:nvSpPr>
        <p:spPr>
          <a:xfrm>
            <a:off x="5940743" y="2705725"/>
            <a:ext cx="4870134" cy="1446550"/>
          </a:xfrm>
          <a:prstGeom prst="rect">
            <a:avLst/>
          </a:prstGeom>
          <a:noFill/>
        </p:spPr>
        <p:txBody>
          <a:bodyPr wrap="square" rtlCol="0">
            <a:spAutoFit/>
          </a:bodyPr>
          <a:lstStyle/>
          <a:p>
            <a:pPr algn="ctr"/>
            <a:r>
              <a:rPr lang="en-GB" sz="8800" b="1">
                <a:ln w="12700">
                  <a:solidFill>
                    <a:schemeClr val="bg1"/>
                  </a:solidFill>
                  <a:prstDash val="lgDash"/>
                </a:ln>
                <a:noFill/>
              </a:rPr>
              <a:t>Evidence</a:t>
            </a:r>
            <a:endParaRPr lang="en-GB" sz="8000" b="1">
              <a:ln w="12700">
                <a:solidFill>
                  <a:schemeClr val="bg1"/>
                </a:solidFill>
                <a:prstDash val="lgDash"/>
              </a:ln>
              <a:noFill/>
            </a:endParaRPr>
          </a:p>
        </p:txBody>
      </p:sp>
      <p:sp>
        <p:nvSpPr>
          <p:cNvPr id="3" name="Flowchart: Terminator 2">
            <a:extLst>
              <a:ext uri="{FF2B5EF4-FFF2-40B4-BE49-F238E27FC236}">
                <a16:creationId xmlns:a16="http://schemas.microsoft.com/office/drawing/2014/main" id="{4BCB2FBF-3EA2-F2D8-E1F9-EDB5F0343699}"/>
              </a:ext>
            </a:extLst>
          </p:cNvPr>
          <p:cNvSpPr/>
          <p:nvPr/>
        </p:nvSpPr>
        <p:spPr>
          <a:xfrm>
            <a:off x="1459639" y="1955605"/>
            <a:ext cx="2793417" cy="698500"/>
          </a:xfrm>
          <a:prstGeom prst="flowChartTerminator">
            <a:avLst/>
          </a:prstGeom>
          <a:solidFill>
            <a:srgbClr val="F2A3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BENEFITS</a:t>
            </a:r>
          </a:p>
        </p:txBody>
      </p:sp>
      <p:pic>
        <p:nvPicPr>
          <p:cNvPr id="26" name="Graphic 25" descr="Badge Follow with solid fill">
            <a:extLst>
              <a:ext uri="{FF2B5EF4-FFF2-40B4-BE49-F238E27FC236}">
                <a16:creationId xmlns:a16="http://schemas.microsoft.com/office/drawing/2014/main" id="{300CEAC1-38E3-D06E-B447-E852467CB7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0595" y="1835775"/>
            <a:ext cx="914400" cy="914400"/>
          </a:xfrm>
          <a:prstGeom prst="rect">
            <a:avLst/>
          </a:prstGeom>
        </p:spPr>
      </p:pic>
      <p:grpSp>
        <p:nvGrpSpPr>
          <p:cNvPr id="66" name="Group 65">
            <a:extLst>
              <a:ext uri="{FF2B5EF4-FFF2-40B4-BE49-F238E27FC236}">
                <a16:creationId xmlns:a16="http://schemas.microsoft.com/office/drawing/2014/main" id="{E0EC4749-B63E-4C10-4E47-FF948A541F84}"/>
              </a:ext>
            </a:extLst>
          </p:cNvPr>
          <p:cNvGrpSpPr/>
          <p:nvPr/>
        </p:nvGrpSpPr>
        <p:grpSpPr>
          <a:xfrm>
            <a:off x="1341095" y="3151881"/>
            <a:ext cx="2897628" cy="914400"/>
            <a:chOff x="1341095" y="2961611"/>
            <a:chExt cx="2897628" cy="914400"/>
          </a:xfrm>
        </p:grpSpPr>
        <p:sp>
          <p:nvSpPr>
            <p:cNvPr id="37" name="Flowchart: Terminator 36">
              <a:extLst>
                <a:ext uri="{FF2B5EF4-FFF2-40B4-BE49-F238E27FC236}">
                  <a16:creationId xmlns:a16="http://schemas.microsoft.com/office/drawing/2014/main" id="{2D57E795-178E-96F5-76CC-54FAA9282FF2}"/>
                </a:ext>
              </a:extLst>
            </p:cNvPr>
            <p:cNvSpPr/>
            <p:nvPr/>
          </p:nvSpPr>
          <p:spPr>
            <a:xfrm>
              <a:off x="1445306" y="3069561"/>
              <a:ext cx="2793417" cy="698500"/>
            </a:xfrm>
            <a:prstGeom prst="flowChartTerminator">
              <a:avLst/>
            </a:prstGeom>
            <a:solidFill>
              <a:srgbClr val="F2A3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HARMS</a:t>
              </a:r>
            </a:p>
          </p:txBody>
        </p:sp>
        <p:pic>
          <p:nvPicPr>
            <p:cNvPr id="36" name="Graphic 35" descr="Badge Unfollow with solid fill">
              <a:extLst>
                <a:ext uri="{FF2B5EF4-FFF2-40B4-BE49-F238E27FC236}">
                  <a16:creationId xmlns:a16="http://schemas.microsoft.com/office/drawing/2014/main" id="{CF6DD3E0-62D7-9DE0-33E2-F78C9CDCA3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1095" y="2961611"/>
              <a:ext cx="914400" cy="914400"/>
            </a:xfrm>
            <a:prstGeom prst="rect">
              <a:avLst/>
            </a:prstGeom>
          </p:spPr>
        </p:pic>
      </p:grpSp>
      <p:grpSp>
        <p:nvGrpSpPr>
          <p:cNvPr id="68" name="Group 67">
            <a:extLst>
              <a:ext uri="{FF2B5EF4-FFF2-40B4-BE49-F238E27FC236}">
                <a16:creationId xmlns:a16="http://schemas.microsoft.com/office/drawing/2014/main" id="{AE8DD067-C5FE-AFC1-CC72-72661951CD9A}"/>
              </a:ext>
            </a:extLst>
          </p:cNvPr>
          <p:cNvGrpSpPr/>
          <p:nvPr/>
        </p:nvGrpSpPr>
        <p:grpSpPr>
          <a:xfrm>
            <a:off x="1380623" y="4561388"/>
            <a:ext cx="2858100" cy="914400"/>
            <a:chOff x="1380623" y="4118348"/>
            <a:chExt cx="2858100" cy="914400"/>
          </a:xfrm>
        </p:grpSpPr>
        <p:grpSp>
          <p:nvGrpSpPr>
            <p:cNvPr id="67" name="Group 66">
              <a:extLst>
                <a:ext uri="{FF2B5EF4-FFF2-40B4-BE49-F238E27FC236}">
                  <a16:creationId xmlns:a16="http://schemas.microsoft.com/office/drawing/2014/main" id="{C3B20319-1AC3-8226-E249-220483E51211}"/>
                </a:ext>
              </a:extLst>
            </p:cNvPr>
            <p:cNvGrpSpPr/>
            <p:nvPr/>
          </p:nvGrpSpPr>
          <p:grpSpPr>
            <a:xfrm>
              <a:off x="1380623" y="4118348"/>
              <a:ext cx="2858100" cy="914400"/>
              <a:chOff x="1380623" y="4118348"/>
              <a:chExt cx="2858100" cy="914400"/>
            </a:xfrm>
          </p:grpSpPr>
          <p:sp>
            <p:nvSpPr>
              <p:cNvPr id="38" name="Flowchart: Terminator 37">
                <a:extLst>
                  <a:ext uri="{FF2B5EF4-FFF2-40B4-BE49-F238E27FC236}">
                    <a16:creationId xmlns:a16="http://schemas.microsoft.com/office/drawing/2014/main" id="{4E031A8A-0CF8-094D-4D6A-B6667C90446F}"/>
                  </a:ext>
                </a:extLst>
              </p:cNvPr>
              <p:cNvSpPr/>
              <p:nvPr/>
            </p:nvSpPr>
            <p:spPr>
              <a:xfrm>
                <a:off x="1459639" y="4207068"/>
                <a:ext cx="2779084" cy="698500"/>
              </a:xfrm>
              <a:prstGeom prst="flowChartTerminator">
                <a:avLst/>
              </a:prstGeom>
              <a:solidFill>
                <a:srgbClr val="F2A3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FUNDING</a:t>
                </a:r>
              </a:p>
            </p:txBody>
          </p:sp>
          <p:pic>
            <p:nvPicPr>
              <p:cNvPr id="51" name="Graphic 50" descr="Badge Unfollow with solid fill">
                <a:extLst>
                  <a:ext uri="{FF2B5EF4-FFF2-40B4-BE49-F238E27FC236}">
                    <a16:creationId xmlns:a16="http://schemas.microsoft.com/office/drawing/2014/main" id="{BDBCE2C8-7717-65B0-AF91-A5C6A377C8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80623" y="4118348"/>
                <a:ext cx="914400" cy="914400"/>
              </a:xfrm>
              <a:prstGeom prst="rect">
                <a:avLst/>
              </a:prstGeom>
            </p:spPr>
          </p:pic>
          <p:sp>
            <p:nvSpPr>
              <p:cNvPr id="52" name="Rectangle 51">
                <a:extLst>
                  <a:ext uri="{FF2B5EF4-FFF2-40B4-BE49-F238E27FC236}">
                    <a16:creationId xmlns:a16="http://schemas.microsoft.com/office/drawing/2014/main" id="{E8174DA8-A56C-CFDC-33C8-A54ABD3B18F9}"/>
                  </a:ext>
                </a:extLst>
              </p:cNvPr>
              <p:cNvSpPr/>
              <p:nvPr/>
            </p:nvSpPr>
            <p:spPr>
              <a:xfrm>
                <a:off x="1523616" y="4448368"/>
                <a:ext cx="521061" cy="23793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 name="Graphic 39" descr="Pound with solid fill">
              <a:extLst>
                <a:ext uri="{FF2B5EF4-FFF2-40B4-BE49-F238E27FC236}">
                  <a16:creationId xmlns:a16="http://schemas.microsoft.com/office/drawing/2014/main" id="{4756982B-288F-EC9F-E120-90BEC893DF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1239" y="4302318"/>
              <a:ext cx="521061" cy="521061"/>
            </a:xfrm>
            <a:prstGeom prst="rect">
              <a:avLst/>
            </a:prstGeom>
          </p:spPr>
        </p:pic>
      </p:grpSp>
      <p:sp>
        <p:nvSpPr>
          <p:cNvPr id="57" name="Oval 56">
            <a:extLst>
              <a:ext uri="{FF2B5EF4-FFF2-40B4-BE49-F238E27FC236}">
                <a16:creationId xmlns:a16="http://schemas.microsoft.com/office/drawing/2014/main" id="{4B57E89C-0A14-CDBD-4F30-14BF2B470B93}"/>
              </a:ext>
            </a:extLst>
          </p:cNvPr>
          <p:cNvSpPr/>
          <p:nvPr/>
        </p:nvSpPr>
        <p:spPr>
          <a:xfrm>
            <a:off x="2659510" y="6233224"/>
            <a:ext cx="357879" cy="289727"/>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E0504ACF-0B1B-82EF-5663-091097B0DFB9}"/>
              </a:ext>
            </a:extLst>
          </p:cNvPr>
          <p:cNvSpPr/>
          <p:nvPr/>
        </p:nvSpPr>
        <p:spPr>
          <a:xfrm>
            <a:off x="1129133" y="1382212"/>
            <a:ext cx="3379367" cy="4775197"/>
          </a:xfrm>
          <a:prstGeom prst="rect">
            <a:avLst/>
          </a:prstGeom>
          <a:noFill/>
          <a:ln w="381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0FD9CE2-3C58-89C2-F960-E69ABD907BA0}"/>
              </a:ext>
            </a:extLst>
          </p:cNvPr>
          <p:cNvSpPr txBox="1"/>
          <p:nvPr/>
        </p:nvSpPr>
        <p:spPr>
          <a:xfrm>
            <a:off x="37126" y="307173"/>
            <a:ext cx="5528786" cy="369332"/>
          </a:xfrm>
          <a:prstGeom prst="rect">
            <a:avLst/>
          </a:prstGeom>
          <a:noFill/>
        </p:spPr>
        <p:txBody>
          <a:bodyPr wrap="square" rtlCol="0">
            <a:spAutoFit/>
          </a:bodyPr>
          <a:lstStyle/>
          <a:p>
            <a:pPr algn="ctr"/>
            <a:r>
              <a:rPr lang="en-GB" b="1">
                <a:solidFill>
                  <a:schemeClr val="bg1">
                    <a:lumMod val="95000"/>
                  </a:schemeClr>
                </a:solidFill>
              </a:rPr>
              <a:t>Prototype for personalised care at scale</a:t>
            </a:r>
          </a:p>
        </p:txBody>
      </p:sp>
    </p:spTree>
    <p:extLst>
      <p:ext uri="{BB962C8B-B14F-4D97-AF65-F5344CB8AC3E}">
        <p14:creationId xmlns:p14="http://schemas.microsoft.com/office/powerpoint/2010/main" val="341363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42E43F-E69F-EF51-5C38-D2DC05228E09}"/>
              </a:ext>
            </a:extLst>
          </p:cNvPr>
          <p:cNvSpPr/>
          <p:nvPr/>
        </p:nvSpPr>
        <p:spPr>
          <a:xfrm>
            <a:off x="0" y="5486400"/>
            <a:ext cx="12192000" cy="1371600"/>
          </a:xfrm>
          <a:prstGeom prst="rect">
            <a:avLst/>
          </a:prstGeom>
          <a:solidFill>
            <a:srgbClr val="F2A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6D68405-1C5A-4C6E-10DD-97ABE5FE3198}"/>
              </a:ext>
            </a:extLst>
          </p:cNvPr>
          <p:cNvSpPr>
            <a:spLocks noGrp="1"/>
          </p:cNvSpPr>
          <p:nvPr>
            <p:ph type="title"/>
          </p:nvPr>
        </p:nvSpPr>
        <p:spPr>
          <a:xfrm>
            <a:off x="587907" y="5710387"/>
            <a:ext cx="11370323" cy="919389"/>
          </a:xfrm>
        </p:spPr>
        <p:txBody>
          <a:bodyPr>
            <a:normAutofit/>
          </a:bodyPr>
          <a:lstStyle/>
          <a:p>
            <a:r>
              <a:rPr lang="en-GB" sz="3200">
                <a:solidFill>
                  <a:srgbClr val="0F3065"/>
                </a:solidFill>
                <a:latin typeface="+mn-lt"/>
              </a:rPr>
              <a:t>Can an app deliver positive nutrition and health outcomes?</a:t>
            </a:r>
          </a:p>
        </p:txBody>
      </p:sp>
      <p:pic>
        <p:nvPicPr>
          <p:cNvPr id="6" name="Graphic 5" descr="Person eating with solid fill">
            <a:extLst>
              <a:ext uri="{FF2B5EF4-FFF2-40B4-BE49-F238E27FC236}">
                <a16:creationId xmlns:a16="http://schemas.microsoft.com/office/drawing/2014/main" id="{546CF0F8-2515-3EE2-5D75-59952D136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346" y="1170087"/>
            <a:ext cx="3902745" cy="3902745"/>
          </a:xfrm>
          <a:prstGeom prst="rect">
            <a:avLst/>
          </a:prstGeom>
        </p:spPr>
      </p:pic>
      <p:pic>
        <p:nvPicPr>
          <p:cNvPr id="13" name="Graphic 12" descr="Tick with solid fill">
            <a:extLst>
              <a:ext uri="{FF2B5EF4-FFF2-40B4-BE49-F238E27FC236}">
                <a16:creationId xmlns:a16="http://schemas.microsoft.com/office/drawing/2014/main" id="{912A2858-E85C-F152-6CD3-9CCB5BB481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0130" y="1259376"/>
            <a:ext cx="914400" cy="914400"/>
          </a:xfrm>
          <a:prstGeom prst="rect">
            <a:avLst/>
          </a:prstGeom>
        </p:spPr>
      </p:pic>
      <p:sp>
        <p:nvSpPr>
          <p:cNvPr id="16" name="TextBox 15">
            <a:extLst>
              <a:ext uri="{FF2B5EF4-FFF2-40B4-BE49-F238E27FC236}">
                <a16:creationId xmlns:a16="http://schemas.microsoft.com/office/drawing/2014/main" id="{398665D3-2CF4-6C93-C944-1E375A65B480}"/>
              </a:ext>
            </a:extLst>
          </p:cNvPr>
          <p:cNvSpPr txBox="1"/>
          <p:nvPr/>
        </p:nvSpPr>
        <p:spPr>
          <a:xfrm>
            <a:off x="5932570" y="1316134"/>
            <a:ext cx="5295099" cy="707886"/>
          </a:xfrm>
          <a:prstGeom prst="rect">
            <a:avLst/>
          </a:prstGeom>
          <a:noFill/>
        </p:spPr>
        <p:txBody>
          <a:bodyPr wrap="square" rtlCol="0">
            <a:spAutoFit/>
          </a:bodyPr>
          <a:lstStyle/>
          <a:p>
            <a:r>
              <a:rPr lang="en-GB" sz="2000"/>
              <a:t>Apps can bring about dietary change and impact health (</a:t>
            </a:r>
            <a:r>
              <a:rPr lang="en-GB" sz="2000" err="1"/>
              <a:t>Preventonomics</a:t>
            </a:r>
            <a:r>
              <a:rPr lang="en-GB" sz="2000"/>
              <a:t>, </a:t>
            </a:r>
            <a:r>
              <a:rPr lang="en-GB" sz="2000" err="1"/>
              <a:t>POWeR</a:t>
            </a:r>
            <a:r>
              <a:rPr lang="en-GB" sz="2000"/>
              <a:t>, Zoe studies)</a:t>
            </a:r>
          </a:p>
        </p:txBody>
      </p:sp>
      <p:sp>
        <p:nvSpPr>
          <p:cNvPr id="17" name="TextBox 16">
            <a:extLst>
              <a:ext uri="{FF2B5EF4-FFF2-40B4-BE49-F238E27FC236}">
                <a16:creationId xmlns:a16="http://schemas.microsoft.com/office/drawing/2014/main" id="{06AC41A3-E4B5-DD64-770A-EFA20B1D5483}"/>
              </a:ext>
            </a:extLst>
          </p:cNvPr>
          <p:cNvSpPr txBox="1"/>
          <p:nvPr/>
        </p:nvSpPr>
        <p:spPr>
          <a:xfrm>
            <a:off x="5932569" y="3059595"/>
            <a:ext cx="5861866" cy="1323439"/>
          </a:xfrm>
          <a:prstGeom prst="rect">
            <a:avLst/>
          </a:prstGeom>
          <a:noFill/>
        </p:spPr>
        <p:txBody>
          <a:bodyPr wrap="square" rtlCol="0">
            <a:spAutoFit/>
          </a:bodyPr>
          <a:lstStyle/>
          <a:p>
            <a:r>
              <a:rPr lang="en-GB" sz="2000"/>
              <a:t>Challenges:</a:t>
            </a:r>
          </a:p>
          <a:p>
            <a:pPr marL="342900" indent="-342900">
              <a:buFont typeface="Arial" panose="020B0604020202020204" pitchFamily="34" charset="0"/>
              <a:buChar char="•"/>
            </a:pPr>
            <a:r>
              <a:rPr lang="en-GB" sz="2000"/>
              <a:t>Engaging underserved populations</a:t>
            </a:r>
          </a:p>
          <a:p>
            <a:pPr marL="342900" indent="-342900">
              <a:buFont typeface="Arial" panose="020B0604020202020204" pitchFamily="34" charset="0"/>
              <a:buChar char="•"/>
            </a:pPr>
            <a:r>
              <a:rPr lang="en-GB" sz="2000"/>
              <a:t>Appropriate positioning alongside existing healthcare provision</a:t>
            </a:r>
          </a:p>
        </p:txBody>
      </p:sp>
      <p:pic>
        <p:nvPicPr>
          <p:cNvPr id="19" name="Graphic 18" descr="Warning with solid fill">
            <a:extLst>
              <a:ext uri="{FF2B5EF4-FFF2-40B4-BE49-F238E27FC236}">
                <a16:creationId xmlns:a16="http://schemas.microsoft.com/office/drawing/2014/main" id="{A63810CB-CF9B-8564-0D91-ACCB3CF6FA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38463" y="2902808"/>
            <a:ext cx="914400" cy="914400"/>
          </a:xfrm>
          <a:prstGeom prst="rect">
            <a:avLst/>
          </a:prstGeom>
        </p:spPr>
      </p:pic>
      <p:grpSp>
        <p:nvGrpSpPr>
          <p:cNvPr id="45" name="Group 44">
            <a:extLst>
              <a:ext uri="{FF2B5EF4-FFF2-40B4-BE49-F238E27FC236}">
                <a16:creationId xmlns:a16="http://schemas.microsoft.com/office/drawing/2014/main" id="{B6528BE4-6BB5-F65F-5517-8F7248A474D2}"/>
              </a:ext>
            </a:extLst>
          </p:cNvPr>
          <p:cNvGrpSpPr/>
          <p:nvPr/>
        </p:nvGrpSpPr>
        <p:grpSpPr>
          <a:xfrm>
            <a:off x="10804220" y="312033"/>
            <a:ext cx="1099160" cy="562868"/>
            <a:chOff x="10683240" y="312033"/>
            <a:chExt cx="1099160" cy="562868"/>
          </a:xfrm>
        </p:grpSpPr>
        <p:cxnSp>
          <p:nvCxnSpPr>
            <p:cNvPr id="29" name="Straight Connector 28">
              <a:extLst>
                <a:ext uri="{FF2B5EF4-FFF2-40B4-BE49-F238E27FC236}">
                  <a16:creationId xmlns:a16="http://schemas.microsoft.com/office/drawing/2014/main" id="{00AB6A96-3DD1-8C40-2D61-B61323ED826B}"/>
                </a:ext>
              </a:extLst>
            </p:cNvPr>
            <p:cNvCxnSpPr>
              <a:cxnSpLocks/>
            </p:cNvCxnSpPr>
            <p:nvPr/>
          </p:nvCxnSpPr>
          <p:spPr>
            <a:xfrm flipV="1">
              <a:off x="11782400" y="312033"/>
              <a:ext cx="0" cy="562868"/>
            </a:xfrm>
            <a:prstGeom prst="line">
              <a:avLst/>
            </a:prstGeom>
            <a:ln w="38100">
              <a:solidFill>
                <a:srgbClr val="F2A33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518F042-2606-5C67-34F9-F4E7141B2481}"/>
                </a:ext>
              </a:extLst>
            </p:cNvPr>
            <p:cNvCxnSpPr>
              <a:cxnSpLocks/>
            </p:cNvCxnSpPr>
            <p:nvPr/>
          </p:nvCxnSpPr>
          <p:spPr>
            <a:xfrm>
              <a:off x="10683240" y="325338"/>
              <a:ext cx="1092706" cy="0"/>
            </a:xfrm>
            <a:prstGeom prst="line">
              <a:avLst/>
            </a:prstGeom>
            <a:ln w="38100">
              <a:solidFill>
                <a:srgbClr val="F2A33F"/>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70E6BC5C-7840-9F3A-9B28-2C0488832B34}"/>
              </a:ext>
            </a:extLst>
          </p:cNvPr>
          <p:cNvGrpSpPr/>
          <p:nvPr/>
        </p:nvGrpSpPr>
        <p:grpSpPr>
          <a:xfrm rot="10800000">
            <a:off x="288277" y="6124361"/>
            <a:ext cx="1017463" cy="445485"/>
            <a:chOff x="10917337" y="464433"/>
            <a:chExt cx="1017463" cy="445485"/>
          </a:xfrm>
        </p:grpSpPr>
        <p:cxnSp>
          <p:nvCxnSpPr>
            <p:cNvPr id="38" name="Straight Connector 37">
              <a:extLst>
                <a:ext uri="{FF2B5EF4-FFF2-40B4-BE49-F238E27FC236}">
                  <a16:creationId xmlns:a16="http://schemas.microsoft.com/office/drawing/2014/main" id="{2C9249F2-E1F0-D207-5959-813C9DA78832}"/>
                </a:ext>
              </a:extLst>
            </p:cNvPr>
            <p:cNvCxnSpPr>
              <a:cxnSpLocks/>
            </p:cNvCxnSpPr>
            <p:nvPr/>
          </p:nvCxnSpPr>
          <p:spPr>
            <a:xfrm rot="10800000">
              <a:off x="11934800" y="464433"/>
              <a:ext cx="0" cy="4454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706766-2F07-E35F-34FE-E92BA8787A41}"/>
                </a:ext>
              </a:extLst>
            </p:cNvPr>
            <p:cNvCxnSpPr>
              <a:cxnSpLocks/>
            </p:cNvCxnSpPr>
            <p:nvPr/>
          </p:nvCxnSpPr>
          <p:spPr>
            <a:xfrm rot="10800000" flipH="1">
              <a:off x="10917337" y="477737"/>
              <a:ext cx="1011009"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9229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a:extLst>
              <a:ext uri="{FF2B5EF4-FFF2-40B4-BE49-F238E27FC236}">
                <a16:creationId xmlns:a16="http://schemas.microsoft.com/office/drawing/2014/main" id="{354AA456-602E-2240-D2DB-BB1589562830}"/>
              </a:ext>
            </a:extLst>
          </p:cNvPr>
          <p:cNvSpPr txBox="1">
            <a:spLocks noChangeArrowheads="1"/>
          </p:cNvSpPr>
          <p:nvPr/>
        </p:nvSpPr>
        <p:spPr bwMode="auto">
          <a:xfrm>
            <a:off x="796925" y="2081213"/>
            <a:ext cx="108172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a:t>Can apps help people to achieve better dietary adherence </a:t>
            </a:r>
          </a:p>
          <a:p>
            <a:pPr algn="ctr">
              <a:spcBef>
                <a:spcPct val="0"/>
              </a:spcBef>
              <a:buFontTx/>
              <a:buNone/>
            </a:pPr>
            <a:r>
              <a:rPr lang="en-GB" altLang="en-US"/>
              <a:t>(and through that better health)?</a:t>
            </a:r>
          </a:p>
          <a:p>
            <a:pPr algn="ctr">
              <a:spcBef>
                <a:spcPct val="0"/>
              </a:spcBef>
              <a:buFontTx/>
              <a:buNone/>
            </a:pPr>
            <a:endParaRPr lang="en-GB" altLang="en-US"/>
          </a:p>
          <a:p>
            <a:pPr algn="ctr">
              <a:spcBef>
                <a:spcPct val="0"/>
              </a:spcBef>
              <a:buFontTx/>
              <a:buNone/>
            </a:pPr>
            <a:r>
              <a:rPr lang="en-GB" altLang="en-US"/>
              <a:t>Offered alongside other help, rather than instead of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87022B-93CD-ED65-FB70-8705256A0535}"/>
              </a:ext>
            </a:extLst>
          </p:cNvPr>
          <p:cNvSpPr txBox="1"/>
          <p:nvPr/>
        </p:nvSpPr>
        <p:spPr>
          <a:xfrm>
            <a:off x="536575" y="1419225"/>
            <a:ext cx="5207000" cy="3395663"/>
          </a:xfrm>
          <a:prstGeom prst="rect">
            <a:avLst/>
          </a:prstGeom>
          <a:solidFill>
            <a:schemeClr val="bg1"/>
          </a:solidFill>
        </p:spPr>
        <p:txBody>
          <a:bodyPr>
            <a:spAutoFit/>
          </a:bodyPr>
          <a:lstStyle/>
          <a:p>
            <a:pPr defTabSz="609585">
              <a:defRPr/>
            </a:pPr>
            <a:r>
              <a:rPr lang="en-GB" altLang="en-US" sz="2667" b="1">
                <a:solidFill>
                  <a:srgbClr val="1F497D"/>
                </a:solidFill>
                <a:latin typeface="Telegraf"/>
                <a:ea typeface="ＭＳ Ｐゴシック" panose="020B0600070205080204" pitchFamily="34" charset="-128"/>
                <a:cs typeface="+mn-cs"/>
              </a:rPr>
              <a:t>Aim</a:t>
            </a:r>
            <a:r>
              <a:rPr lang="en-GB" altLang="en-US" sz="2667">
                <a:solidFill>
                  <a:srgbClr val="005C84"/>
                </a:solidFill>
                <a:latin typeface="Telegraf"/>
                <a:ea typeface="ＭＳ Ｐゴシック" panose="020B0600070205080204" pitchFamily="34" charset="-128"/>
                <a:cs typeface="+mn-cs"/>
              </a:rPr>
              <a:t>:</a:t>
            </a:r>
          </a:p>
          <a:p>
            <a:pPr defTabSz="609585">
              <a:defRPr/>
            </a:pPr>
            <a:endParaRPr lang="en-GB" altLang="en-US" sz="2000">
              <a:solidFill>
                <a:srgbClr val="005C84"/>
              </a:solidFill>
              <a:latin typeface="Telegraf"/>
              <a:ea typeface="ＭＳ Ｐゴシック" panose="020B0600070205080204" pitchFamily="34" charset="-128"/>
              <a:cs typeface="+mn-cs"/>
            </a:endParaRPr>
          </a:p>
          <a:p>
            <a:pPr defTabSz="609585">
              <a:defRPr/>
            </a:pPr>
            <a:r>
              <a:rPr lang="en-GB" altLang="en-US" sz="2400">
                <a:solidFill>
                  <a:srgbClr val="005C84"/>
                </a:solidFill>
                <a:latin typeface="Telegraf"/>
                <a:ea typeface="ＭＳ Ｐゴシック" panose="020B0600070205080204" pitchFamily="34" charset="-128"/>
                <a:cs typeface="+mn-cs"/>
              </a:rPr>
              <a:t>Test the effectiveness of the PREVENTOMICS platform to reduce body weight and waist circumference and induce favourable changes in metabolic profile compared to dietitian-led dietary recommendations following 16-week intervention </a:t>
            </a:r>
          </a:p>
        </p:txBody>
      </p:sp>
      <p:grpSp>
        <p:nvGrpSpPr>
          <p:cNvPr id="32771" name="Group 1">
            <a:extLst>
              <a:ext uri="{FF2B5EF4-FFF2-40B4-BE49-F238E27FC236}">
                <a16:creationId xmlns:a16="http://schemas.microsoft.com/office/drawing/2014/main" id="{62D185AA-ED05-F08B-21BF-52E4F2338210}"/>
              </a:ext>
            </a:extLst>
          </p:cNvPr>
          <p:cNvGrpSpPr>
            <a:grpSpLocks/>
          </p:cNvGrpSpPr>
          <p:nvPr/>
        </p:nvGrpSpPr>
        <p:grpSpPr bwMode="auto">
          <a:xfrm>
            <a:off x="5743575" y="639763"/>
            <a:ext cx="6072188" cy="5364162"/>
            <a:chOff x="2077768" y="328311"/>
            <a:chExt cx="5108602" cy="4456034"/>
          </a:xfrm>
        </p:grpSpPr>
        <p:pic>
          <p:nvPicPr>
            <p:cNvPr id="32772" name="Picture 2">
              <a:extLst>
                <a:ext uri="{FF2B5EF4-FFF2-40B4-BE49-F238E27FC236}">
                  <a16:creationId xmlns:a16="http://schemas.microsoft.com/office/drawing/2014/main" id="{65EC76BF-0395-D344-3105-533A07E81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205" y="328311"/>
              <a:ext cx="4939165" cy="445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3AF7A2E-51A5-D554-7206-74A722F603F1}"/>
                </a:ext>
              </a:extLst>
            </p:cNvPr>
            <p:cNvSpPr/>
            <p:nvPr/>
          </p:nvSpPr>
          <p:spPr>
            <a:xfrm>
              <a:off x="2077768" y="448316"/>
              <a:ext cx="380641" cy="381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en-GB" sz="1200">
                <a:solidFill>
                  <a:prstClr val="white"/>
                </a:solidFill>
              </a:endParaRPr>
            </a:p>
          </p:txBody>
        </p:sp>
        <p:sp>
          <p:nvSpPr>
            <p:cNvPr id="5" name="Rectangle 4">
              <a:extLst>
                <a:ext uri="{FF2B5EF4-FFF2-40B4-BE49-F238E27FC236}">
                  <a16:creationId xmlns:a16="http://schemas.microsoft.com/office/drawing/2014/main" id="{3984EB5D-E99A-0D15-4A07-70501299BE3F}"/>
                </a:ext>
              </a:extLst>
            </p:cNvPr>
            <p:cNvSpPr/>
            <p:nvPr/>
          </p:nvSpPr>
          <p:spPr>
            <a:xfrm>
              <a:off x="2193964" y="2175870"/>
              <a:ext cx="380640" cy="379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en-GB" sz="1200">
                <a:solidFill>
                  <a:prstClr val="white"/>
                </a:solidFill>
              </a:endParaRPr>
            </a:p>
          </p:txBody>
        </p:sp>
        <p:sp>
          <p:nvSpPr>
            <p:cNvPr id="6" name="Rectangle 5">
              <a:extLst>
                <a:ext uri="{FF2B5EF4-FFF2-40B4-BE49-F238E27FC236}">
                  <a16:creationId xmlns:a16="http://schemas.microsoft.com/office/drawing/2014/main" id="{8A436DFA-3FE0-3E08-D35D-0FFF15D67636}"/>
                </a:ext>
              </a:extLst>
            </p:cNvPr>
            <p:cNvSpPr/>
            <p:nvPr/>
          </p:nvSpPr>
          <p:spPr>
            <a:xfrm>
              <a:off x="2077768" y="3240097"/>
              <a:ext cx="380641" cy="381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en-GB" sz="1200">
                <a:solidFill>
                  <a:prstClr val="white"/>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DFEDE-8378-8968-ED84-0A695EED07F6}"/>
              </a:ext>
            </a:extLst>
          </p:cNvPr>
          <p:cNvSpPr txBox="1"/>
          <p:nvPr/>
        </p:nvSpPr>
        <p:spPr>
          <a:xfrm>
            <a:off x="763588" y="317500"/>
            <a:ext cx="10902950" cy="6648450"/>
          </a:xfrm>
          <a:prstGeom prst="rect">
            <a:avLst/>
          </a:prstGeom>
          <a:noFill/>
        </p:spPr>
        <p:txBody>
          <a:bodyPr>
            <a:spAutoFit/>
          </a:bodyPr>
          <a:lstStyle/>
          <a:p>
            <a:pPr marL="285750" indent="-285750">
              <a:buFont typeface="Arial" panose="020B0604020202020204" pitchFamily="34" charset="0"/>
              <a:buChar char="•"/>
              <a:defRPr/>
            </a:pPr>
            <a:r>
              <a:rPr lang="en-GB" sz="2400"/>
              <a:t>60 people living with obesity (primary outcome available for 54 (90%))</a:t>
            </a:r>
          </a:p>
          <a:p>
            <a:pPr marL="285750" indent="-285750">
              <a:buFont typeface="Arial" panose="020B0604020202020204" pitchFamily="34" charset="0"/>
              <a:buChar char="•"/>
              <a:defRPr/>
            </a:pPr>
            <a:endParaRPr lang="en-GB" sz="2400"/>
          </a:p>
          <a:p>
            <a:pPr marL="285750" indent="-285750">
              <a:buFont typeface="Arial" panose="020B0604020202020204" pitchFamily="34" charset="0"/>
              <a:buChar char="•"/>
              <a:defRPr/>
            </a:pPr>
            <a:r>
              <a:rPr lang="en-GB" sz="2400"/>
              <a:t>Testing app-based personalised dietary advice over 4 months</a:t>
            </a:r>
          </a:p>
          <a:p>
            <a:pPr marL="285750" indent="-285750">
              <a:buFont typeface="Arial" panose="020B0604020202020204" pitchFamily="34" charset="0"/>
              <a:buChar char="•"/>
              <a:defRPr/>
            </a:pPr>
            <a:endParaRPr lang="en-GB" sz="2400"/>
          </a:p>
          <a:p>
            <a:pPr marL="285750" indent="-285750">
              <a:buFont typeface="Arial" panose="020B0604020202020204" pitchFamily="34" charset="0"/>
              <a:buChar char="•"/>
              <a:defRPr/>
            </a:pPr>
            <a:r>
              <a:rPr lang="en-GB" sz="2400"/>
              <a:t>Single centre</a:t>
            </a:r>
          </a:p>
          <a:p>
            <a:pPr marL="285750" indent="-285750">
              <a:buFont typeface="Arial" panose="020B0604020202020204" pitchFamily="34" charset="0"/>
              <a:buChar char="•"/>
              <a:defRPr/>
            </a:pPr>
            <a:endParaRPr lang="en-GB" sz="2400"/>
          </a:p>
          <a:p>
            <a:pPr marL="285750" indent="-285750">
              <a:buFont typeface="Arial" panose="020B0604020202020204" pitchFamily="34" charset="0"/>
              <a:buChar char="•"/>
              <a:defRPr/>
            </a:pPr>
            <a:r>
              <a:rPr lang="en-GB" sz="2400"/>
              <a:t>Randomised to three groups </a:t>
            </a:r>
          </a:p>
          <a:p>
            <a:pPr marL="742950" lvl="1" indent="-285750">
              <a:buFont typeface="Arial" panose="020B0604020202020204" pitchFamily="34" charset="0"/>
              <a:buChar char="•"/>
              <a:defRPr/>
            </a:pPr>
            <a:r>
              <a:rPr lang="en-GB" sz="2400"/>
              <a:t>verbal dietetic advice to reduce energy intake and swap foods for similar, but healthier, choices - at start + monthly consultations (control group)</a:t>
            </a:r>
          </a:p>
          <a:p>
            <a:pPr marL="742950" lvl="1" indent="-285750">
              <a:buFont typeface="Arial" panose="020B0604020202020204" pitchFamily="34" charset="0"/>
              <a:buChar char="•"/>
              <a:defRPr/>
            </a:pPr>
            <a:r>
              <a:rPr lang="en-GB" sz="2400"/>
              <a:t>verbal dietetic advice plus app-based intervention (enabling monitoring) + feedback and personalised advice + monthly consultations (personalised nutrition: PN)</a:t>
            </a:r>
          </a:p>
          <a:p>
            <a:pPr marL="742950" lvl="1" indent="-285750">
              <a:buFont typeface="Arial" panose="020B0604020202020204" pitchFamily="34" charset="0"/>
              <a:buChar char="•"/>
              <a:defRPr/>
            </a:pPr>
            <a:r>
              <a:rPr lang="en-GB" sz="2400"/>
              <a:t>verbal dietetic advice plus app-based intervention (enabling monitoring) + feedback and personalised advice + app-based behaviour change nudges + monthly consultations (personalised plan: PP)</a:t>
            </a:r>
          </a:p>
          <a:p>
            <a:pPr>
              <a:defRPr/>
            </a:pPr>
            <a:endParaRPr lang="en-GB" sz="2400"/>
          </a:p>
          <a:p>
            <a:pPr marL="285750" indent="-285750">
              <a:buFont typeface="Arial" panose="020B0604020202020204" pitchFamily="34" charset="0"/>
              <a:buChar char="•"/>
              <a:defRPr/>
            </a:pPr>
            <a:r>
              <a:rPr lang="en-GB" sz="2400"/>
              <a:t>Primary outcome: weight circumference at 4 months</a:t>
            </a:r>
          </a:p>
          <a:p>
            <a:pPr>
              <a:defRPr/>
            </a:pPr>
            <a:endParaRPr lang="en-GB"/>
          </a:p>
        </p:txBody>
      </p:sp>
    </p:spTree>
  </p:cSld>
  <p:clrMapOvr>
    <a:masterClrMapping/>
  </p:clrMapOvr>
</p:sld>
</file>

<file path=ppt/theme/theme1.xml><?xml version="1.0" encoding="utf-8"?>
<a:theme xmlns:a="http://schemas.openxmlformats.org/drawingml/2006/main" name="ZOE PRESENT ">
  <a:themeElements>
    <a:clrScheme name="ZOE">
      <a:dk1>
        <a:srgbClr val="000000"/>
      </a:dk1>
      <a:lt1>
        <a:srgbClr val="FFFFFF"/>
      </a:lt1>
      <a:dk2>
        <a:srgbClr val="56595C"/>
      </a:dk2>
      <a:lt2>
        <a:srgbClr val="EFEDF1"/>
      </a:lt2>
      <a:accent1>
        <a:srgbClr val="FA7268"/>
      </a:accent1>
      <a:accent2>
        <a:srgbClr val="0F3065"/>
      </a:accent2>
      <a:accent3>
        <a:srgbClr val="F7D552"/>
      </a:accent3>
      <a:accent4>
        <a:srgbClr val="F2A33E"/>
      </a:accent4>
      <a:accent5>
        <a:srgbClr val="CCDD4D"/>
      </a:accent5>
      <a:accent6>
        <a:srgbClr val="616465"/>
      </a:accent6>
      <a:hlink>
        <a:srgbClr val="0563C1"/>
      </a:hlink>
      <a:folHlink>
        <a:srgbClr val="954F72"/>
      </a:folHlink>
    </a:clrScheme>
    <a:fontScheme name="Test">
      <a:majorFont>
        <a:latin typeface="AvenirLTStd-Heavy"/>
        <a:ea typeface=""/>
        <a:cs typeface=""/>
      </a:majorFont>
      <a:minorFont>
        <a:latin typeface="AvenirLTStd-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oS_Powerpoint_template WIDESCREEN">
  <a:themeElements>
    <a:clrScheme name="Rich Black">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1BFC7"/>
      </a:accent5>
      <a:accent6>
        <a:srgbClr val="EF7D00"/>
      </a:accent6>
      <a:hlink>
        <a:srgbClr val="74C9E5"/>
      </a:hlink>
      <a:folHlink>
        <a:srgbClr val="D5007F"/>
      </a:folHlink>
    </a:clrScheme>
    <a:fontScheme name="Custom 1">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0EEB19A3-E5AF-B743-8C08-9AD556682854}" vid="{671753E0-2D72-0A42-810F-2669D10CC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7A4998F77F84488440B256058FA27F" ma:contentTypeVersion="13" ma:contentTypeDescription="Create a new document." ma:contentTypeScope="" ma:versionID="347953f2910460719dbd31c8b82a02e6">
  <xsd:schema xmlns:xsd="http://www.w3.org/2001/XMLSchema" xmlns:xs="http://www.w3.org/2001/XMLSchema" xmlns:p="http://schemas.microsoft.com/office/2006/metadata/properties" xmlns:ns3="1fbe82a8-29fa-44a4-bb98-beff4e7897f1" xmlns:ns4="313a96fb-dba7-4118-92c8-95dcabe71894" targetNamespace="http://schemas.microsoft.com/office/2006/metadata/properties" ma:root="true" ma:fieldsID="3dc8c8a9adcb4adb32f652286f41eadc" ns3:_="" ns4:_="">
    <xsd:import namespace="1fbe82a8-29fa-44a4-bb98-beff4e7897f1"/>
    <xsd:import namespace="313a96fb-dba7-4118-92c8-95dcabe7189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e82a8-29fa-44a4-bb98-beff4e7897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3a96fb-dba7-4118-92c8-95dcabe7189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D5A65F-F6C4-4A55-A5CF-BBDF9E207EEF}">
  <ds:schemaRefs>
    <ds:schemaRef ds:uri="1fbe82a8-29fa-44a4-bb98-beff4e7897f1"/>
    <ds:schemaRef ds:uri="313a96fb-dba7-4118-92c8-95dcabe718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52538F9-E522-4FD7-A965-AC7C93C145B6}">
  <ds:schemaRefs>
    <ds:schemaRef ds:uri="http://schemas.microsoft.com/sharepoint/v3/contenttype/forms"/>
  </ds:schemaRefs>
</ds:datastoreItem>
</file>

<file path=customXml/itemProps3.xml><?xml version="1.0" encoding="utf-8"?>
<ds:datastoreItem xmlns:ds="http://schemas.openxmlformats.org/officeDocument/2006/customXml" ds:itemID="{D6E27903-D9A5-4AC8-B099-E7E04682F122}">
  <ds:schemaRefs>
    <ds:schemaRef ds:uri="1fbe82a8-29fa-44a4-bb98-beff4e7897f1"/>
    <ds:schemaRef ds:uri="313a96fb-dba7-4118-92c8-95dcabe718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59</Slides>
  <Notes>37</Notes>
  <HiddenSlides>1</HiddenSlide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ZOE PRESENT </vt:lpstr>
      <vt:lpstr>UoS_Powerpoint_template WIDESCREEN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complicated! …….Unravelling the variability in who we are, what we eat, how we eat and why we make those choices is challenging!</vt:lpstr>
      <vt:lpstr>PowerPoint Presentation</vt:lpstr>
      <vt:lpstr>PowerPoint Presentation</vt:lpstr>
      <vt:lpstr>PowerPoint Presentation</vt:lpstr>
      <vt:lpstr>PowerPoint Presentation</vt:lpstr>
      <vt:lpstr>PowerPoint Presentation</vt:lpstr>
      <vt:lpstr>The MenoScale – how to track symptoms to change symptoms</vt:lpstr>
      <vt:lpstr>PowerPoint Presentation</vt:lpstr>
      <vt:lpstr>The future holds a lot of potential</vt:lpstr>
      <vt:lpstr>PowerPoint Presentation</vt:lpstr>
      <vt:lpstr>PowerPoint Presentation</vt:lpstr>
      <vt:lpstr>PowerPoint Presentation</vt:lpstr>
      <vt:lpstr>Obesity risk begins in infancy, with rapid weight gain</vt:lpstr>
      <vt:lpstr>Public health challenges in supporting formula feeding best practices</vt:lpstr>
      <vt:lpstr>Solution:  digital formula feeding support</vt:lpstr>
      <vt:lpstr>BRIGHT: Baby Responsive Growth &amp; Health Tracking</vt:lpstr>
      <vt:lpstr> </vt:lpstr>
      <vt:lpstr>PowerPoint Presentation</vt:lpstr>
      <vt:lpstr>PowerPoint Presentation</vt:lpstr>
      <vt:lpstr>PowerPoint Presentation</vt:lpstr>
      <vt:lpstr>Person-Based Approach: method for developing effective behavioural health interventions that successfully engage users and support better health outcomes</vt:lpstr>
      <vt:lpstr>Key challenges identified using the PBA</vt:lpstr>
      <vt:lpstr> </vt:lpstr>
      <vt:lpstr>Creating UK’s first healthcare professional endorsed demonstration video for how to formula-feed, featuring a parent and baby</vt:lpstr>
      <vt:lpstr>PowerPoint Presentation</vt:lpstr>
      <vt:lpstr>PowerPoint Presentation</vt:lpstr>
      <vt:lpstr>PowerPoint Presentation</vt:lpstr>
      <vt:lpstr>Can an app deliver positive nutrition and health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Berry, Sarah</dc:creator>
  <cp:revision>3</cp:revision>
  <dcterms:created xsi:type="dcterms:W3CDTF">2019-09-27T12:07:08Z</dcterms:created>
  <dcterms:modified xsi:type="dcterms:W3CDTF">2024-11-12T10:41:53Z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0x010100E47A4998F77F84488440B256058FA27F</vt:lpwstr>
  </property>
</Properties>
</file>