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9" r:id="rId6"/>
    <p:sldMasterId id="2147483691" r:id="rId7"/>
  </p:sldMasterIdLst>
  <p:notesMasterIdLst>
    <p:notesMasterId r:id="rId20"/>
  </p:notesMasterIdLst>
  <p:handoutMasterIdLst>
    <p:handoutMasterId r:id="rId21"/>
  </p:handoutMasterIdLst>
  <p:sldIdLst>
    <p:sldId id="584" r:id="rId8"/>
    <p:sldId id="2994" r:id="rId9"/>
    <p:sldId id="2997" r:id="rId10"/>
    <p:sldId id="2956" r:id="rId11"/>
    <p:sldId id="636" r:id="rId12"/>
    <p:sldId id="2973" r:id="rId13"/>
    <p:sldId id="2957" r:id="rId14"/>
    <p:sldId id="608" r:id="rId15"/>
    <p:sldId id="536" r:id="rId16"/>
    <p:sldId id="515" r:id="rId17"/>
    <p:sldId id="2958" r:id="rId18"/>
    <p:sldId id="2993" r:id="rId19"/>
  </p:sldIdLst>
  <p:sldSz cx="12192000" cy="6858000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FD2525-3B40-3F3D-0361-B917CA11DCF2}" name="Zoe Hancock" initials="ZH" userId="S::Zoe.Hancock@wessexwater.co.uk::e636b461-0331-4c22-8189-d794417e883c" providerId="AD"/>
  <p188:author id="{E3A6874F-A13E-9B4F-00A0-CFBD27E4F78D}" name="Barbara Kasprzyk-Hordern" initials="BKH" userId="3769e1a03689da5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BD"/>
    <a:srgbClr val="FFEBEB"/>
    <a:srgbClr val="3C8C93"/>
    <a:srgbClr val="006699"/>
    <a:srgbClr val="45758B"/>
    <a:srgbClr val="000000"/>
    <a:srgbClr val="FFCC66"/>
    <a:srgbClr val="FF9900"/>
    <a:srgbClr val="C00000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57" autoAdjust="0"/>
  </p:normalViewPr>
  <p:slideViewPr>
    <p:cSldViewPr snapToGrid="0">
      <p:cViewPr>
        <p:scale>
          <a:sx n="70" d="100"/>
          <a:sy n="70" d="100"/>
        </p:scale>
        <p:origin x="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EB6BB-03CA-4FDA-989B-50C1A06B3C00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15F24-9A94-4EA2-BB27-882E5C335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71BD5-B9E5-4942-9A33-8A5968EF78AF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988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9213" y="9444038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D76F4-9C25-41BF-AF07-C5983BA56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73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43867-5F16-48CE-98D8-E9FC725334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70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FEF2-E54A-5253-1193-6C0FA107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02E51A-62C4-0AC8-8361-B033DB6AE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5B072-8296-E4D4-F261-15E60F8DC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B4418-801A-C9A3-DAF4-C977989A6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D76F4-9C25-41BF-AF07-C5983BA563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0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D76F4-9C25-41BF-AF07-C5983BA5638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08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D76F4-9C25-41BF-AF07-C5983BA5638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4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6550D-EB39-4242-8F03-A27D3203F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4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6550D-EB39-4242-8F03-A27D3203F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0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6550D-EB39-4242-8F03-A27D3203F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792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A15AD-C013-4BD4-8636-94A1FF053B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1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F12CB-E0D8-4968-8F48-BA3D19F6A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0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57C9-9ADD-45C5-A3E0-74B07C59A3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7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D4E97-FF5C-49FC-AA37-8DE8B29D6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2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196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49875"/>
            <a:ext cx="4767385" cy="8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20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0" y="6691087"/>
            <a:ext cx="12192000" cy="16691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5898920"/>
            <a:ext cx="12192000" cy="959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 flipH="1">
            <a:off x="0" y="-57150"/>
            <a:ext cx="12290854" cy="12182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173309"/>
            <a:ext cx="8928326" cy="88917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3888" y="1292947"/>
            <a:ext cx="11001375" cy="51967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2B614-FD28-426E-BC8F-FA84AD7023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87" y="368802"/>
            <a:ext cx="2031855" cy="3659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477705-E914-43A8-B6A1-A7A195A1D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6272" y="6378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B199-2764-49C3-A82C-F4C0D8E84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05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">
          <p15:clr>
            <a:srgbClr val="FBAE40"/>
          </p15:clr>
        </p15:guide>
        <p15:guide id="2" orient="horz" pos="34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H="1">
            <a:off x="0" y="6691087"/>
            <a:ext cx="12192000" cy="16691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flipH="1">
            <a:off x="0" y="-57150"/>
            <a:ext cx="12290854" cy="12182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5898920"/>
            <a:ext cx="12192000" cy="959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29768"/>
            <a:ext cx="8873897" cy="88917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623888" y="1348061"/>
            <a:ext cx="11002055" cy="5205139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here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B20086-D28F-4C3D-9162-8D512A3A43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87" y="368802"/>
            <a:ext cx="2031855" cy="3659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CD5E33-3511-48CE-9B18-0ABDA4583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6272" y="6378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B199-2764-49C3-A82C-F4C0D8E84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51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">
          <p15:clr>
            <a:srgbClr val="FBAE40"/>
          </p15:clr>
        </p15:guide>
        <p15:guide id="2" orient="horz" pos="3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H="1">
            <a:off x="0" y="6691087"/>
            <a:ext cx="12192000" cy="16691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 flipH="1">
            <a:off x="0" y="-57150"/>
            <a:ext cx="12290854" cy="12182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5898920"/>
            <a:ext cx="12192000" cy="959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151537"/>
            <a:ext cx="8928326" cy="88917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3889" y="2103433"/>
            <a:ext cx="5291136" cy="43862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98407" y="2103433"/>
            <a:ext cx="5364956" cy="43862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09601" y="1371371"/>
            <a:ext cx="5300662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6260307" y="1371371"/>
            <a:ext cx="5364956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129991-18B1-433B-A8DF-D52C86DDDB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87" y="368802"/>
            <a:ext cx="2031855" cy="365986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E6ECFF-3462-4DD8-955E-F0401301D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6272" y="6378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B199-2764-49C3-A82C-F4C0D8E84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7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">
          <p15:clr>
            <a:srgbClr val="FBAE40"/>
          </p15:clr>
        </p15:guide>
        <p15:guide id="2" orient="horz" pos="34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H="1">
            <a:off x="0" y="6691087"/>
            <a:ext cx="12192000" cy="16691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 flipH="1">
            <a:off x="0" y="-57150"/>
            <a:ext cx="12290854" cy="12182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5898920"/>
            <a:ext cx="12192000" cy="959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151541"/>
            <a:ext cx="8928326" cy="88917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3889" y="2029845"/>
            <a:ext cx="5291136" cy="445985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4363" y="1314107"/>
            <a:ext cx="5300662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6324601" y="1314106"/>
            <a:ext cx="5300662" cy="517559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4FEB66-E6C1-4291-8FA3-4986FD24F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87" y="368802"/>
            <a:ext cx="2031855" cy="36598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85ED6AF-7375-4036-9D80-BC11CD235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6272" y="6378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B199-2764-49C3-A82C-F4C0D8E84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22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">
          <p15:clr>
            <a:srgbClr val="FBAE40"/>
          </p15:clr>
        </p15:guide>
        <p15:guide id="2" orient="horz" pos="34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H="1">
            <a:off x="0" y="6691087"/>
            <a:ext cx="12192000" cy="16691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 flipH="1">
            <a:off x="0" y="-57150"/>
            <a:ext cx="12290854" cy="12182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5898920"/>
            <a:ext cx="12192000" cy="959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151539"/>
            <a:ext cx="8911998" cy="88917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3889" y="2041517"/>
            <a:ext cx="5291136" cy="444818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09601" y="1344155"/>
            <a:ext cx="5300662" cy="5143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6324601" y="1344155"/>
            <a:ext cx="5300662" cy="514554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2A2DB6-28D1-4BE1-90C2-7F3073E9CC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87" y="368802"/>
            <a:ext cx="2031855" cy="36598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6D929A-5478-48A1-B094-CE894257F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6272" y="6378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B199-2764-49C3-A82C-F4C0D8E84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1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">
          <p15:clr>
            <a:srgbClr val="FBAE40"/>
          </p15:clr>
        </p15:guide>
        <p15:guide id="2" orient="horz" pos="34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9240-B8F5-9048-3423-96A710293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FAFBA-7019-E402-48B1-78C021EC8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1E60B-A579-FAFD-36E8-EDFCCCF6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F4F7F-1667-7AC3-6875-786ACE9E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EBFEE-BEC3-9AFF-FC9B-05A2B9C8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77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91E0-4FED-CA31-8DC5-E0D7107A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F7330-0DDD-E44C-1A49-88BF5AFA4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B07FD-12F2-E646-CDAB-7F2710F1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02257-5023-31D2-D6F7-6AC0708E0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34CA4-E927-6AFE-9762-823F3CF3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3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F9931-B9C7-4F0B-9E6E-5AB631EED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66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9C80-5BDA-C347-0208-18DC4DD8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B0396-BCAC-659F-EF05-4B6B7E3CB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963B0-E348-CB6E-9833-853709100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6906D-A846-66ED-EFB3-45DAABF5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15CF-263B-5FE3-1177-D08554E0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4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6D728-226E-6EE9-2A1C-F46867AC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4280B-8F58-E586-FFAE-2EAEF12BA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6C613-75A1-E224-E570-4D05BE7A1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0EBBE-C0B1-A002-5A94-0814BBE1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00795-C6B1-A009-BB33-A24BF93A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5022B-825C-91DA-1BB2-09B40DB2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9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6632-FAF7-31F1-2E3C-A2779FFE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09522-1BC9-6DB6-0A42-3D8A2B275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50A96-98F0-4F26-F97B-E84D45D0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2C99FB-AED2-0F04-6B1B-22C81462F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74891-3F91-45B5-98AF-7B316B243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B99FC-EDA2-7B6A-71CB-AE090170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C43CC-D98A-1E5A-9F84-1D277049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2C1BF-0F28-8DB0-053D-24841460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16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C537-02BA-8543-5DE8-9A4396FEE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0618E-3F1F-A9CA-1E72-B4CC84A5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D447E-E2A8-D262-6B14-E1339BA65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DBFBC-CE32-926A-F328-BDF86F81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01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FC321-754D-9F14-BD8D-DB88BFAA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AEC00-9226-864D-95E2-160F0135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7DCD7-8D43-A1A9-F566-F5FD7FF2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4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D3F2-BB8E-4B05-DE83-3879BC44B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459C1-7821-6EC8-D487-7197ACFC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E3E89-E0CE-36C8-D30C-0D36DAF98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D3619-56BE-6552-2237-921996B7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68AD8-AE5B-BAB0-37F6-DB751FA2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DF01A-9CCD-ED29-ABC8-593CCDCA8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35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E4C8-B550-114D-7765-50A87E6F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75B300-3F2C-B436-8FD2-5C08FB3A4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4D96A-2E23-4687-7858-654442174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971C39-CD72-17FE-C246-F946580E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583C5-1D15-0E6C-B7DD-706909EA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04E8E-17E7-8131-1B82-9C61B81B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1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F24A-76E5-7FE3-C2A4-1809B203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60FA-29CE-36F0-BD62-E16DBFA62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29310-DCC1-6E72-4E05-52A42C8A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CBECB-F023-695B-68BE-179ED570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36E22-C7EF-1286-71DA-CC62CA19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6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0F422-0D6E-2A85-55BF-8B0CC9C91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9768B-0193-0222-87A7-6F5628BF9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413B3-994C-8A50-010D-49E79306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CE07A-31C8-8149-7C2B-8637C49AD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2CC4B-2154-8CCB-4757-BE8B62CE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0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88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2F376-9CF8-43DA-8D1D-B932471F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74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017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89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298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64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990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2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95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883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75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3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17471-63B5-44AC-8DD0-C2B4E3371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1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EF598-F323-47AA-99E6-D78D213CE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5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B8603-D4C2-4D9B-AE7D-ECD969CB18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9B8E8-F5C6-482E-A2BB-70857D3E3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5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3C097-6AE0-42E4-B2BA-89EBF507DF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266C0-2245-41D6-BAD8-86298196D3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3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FEA59F-9BE4-4029-A155-54482AC8C31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0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1" charset="0"/>
          <a:ea typeface="Genev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8B199-2764-49C3-A82C-F4C0D8E84A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8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DAB80-4CEC-E5EB-7313-AA07A38D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6FA00-880B-B182-B505-DFB12C810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CC8EE-AB7C-E88A-34F4-90AAB0203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57EB3-3203-4C8E-9A94-CD49BA4F2BD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B71D0-D979-89EC-1B8C-CA6978C15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8EDA4-8F82-222D-C9FE-B03B29C38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AA365-C8D0-46DE-B931-E9329235C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6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67457-E604-48AD-8A08-84F9E4AB455C}" type="datetimeFigureOut">
              <a:rPr lang="en-GB" smtClean="0"/>
              <a:t>01/12/2024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2034-7C4E-400B-9190-07D751E14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3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2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image" Target="../media/image60.jpeg"/><Relationship Id="rId26" Type="http://schemas.openxmlformats.org/officeDocument/2006/relationships/image" Target="../media/image67.png"/><Relationship Id="rId3" Type="http://schemas.openxmlformats.org/officeDocument/2006/relationships/image" Target="../media/image47.png"/><Relationship Id="rId21" Type="http://schemas.openxmlformats.org/officeDocument/2006/relationships/image" Target="../media/image63.jpeg"/><Relationship Id="rId34" Type="http://schemas.openxmlformats.org/officeDocument/2006/relationships/image" Target="../media/image75.png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17" Type="http://schemas.openxmlformats.org/officeDocument/2006/relationships/image" Target="../media/image59.jpeg"/><Relationship Id="rId25" Type="http://schemas.openxmlformats.org/officeDocument/2006/relationships/image" Target="../media/image66.jpeg"/><Relationship Id="rId3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24" Type="http://schemas.openxmlformats.org/officeDocument/2006/relationships/image" Target="../media/image26.png"/><Relationship Id="rId32" Type="http://schemas.openxmlformats.org/officeDocument/2006/relationships/image" Target="../media/image73.png"/><Relationship Id="rId5" Type="http://schemas.openxmlformats.org/officeDocument/2006/relationships/image" Target="../media/image49.png"/><Relationship Id="rId15" Type="http://schemas.openxmlformats.org/officeDocument/2006/relationships/image" Target="../media/image57.jpeg"/><Relationship Id="rId23" Type="http://schemas.openxmlformats.org/officeDocument/2006/relationships/image" Target="../media/image65.png"/><Relationship Id="rId28" Type="http://schemas.openxmlformats.org/officeDocument/2006/relationships/image" Target="../media/image69.png"/><Relationship Id="rId10" Type="http://schemas.openxmlformats.org/officeDocument/2006/relationships/image" Target="../media/image53.jpeg"/><Relationship Id="rId19" Type="http://schemas.openxmlformats.org/officeDocument/2006/relationships/image" Target="../media/image61.jpeg"/><Relationship Id="rId31" Type="http://schemas.openxmlformats.org/officeDocument/2006/relationships/image" Target="../media/image72.png"/><Relationship Id="rId4" Type="http://schemas.openxmlformats.org/officeDocument/2006/relationships/image" Target="../media/image48.png"/><Relationship Id="rId9" Type="http://schemas.openxmlformats.org/officeDocument/2006/relationships/image" Target="../media/image42.jpeg"/><Relationship Id="rId14" Type="http://schemas.openxmlformats.org/officeDocument/2006/relationships/image" Target="../media/image56.jpeg"/><Relationship Id="rId22" Type="http://schemas.openxmlformats.org/officeDocument/2006/relationships/image" Target="../media/image64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8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emf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hyperlink" Target="http://www.google.co.uk/url?sa=i&amp;rct=j&amp;q=uplc+XEVO+TQD&amp;source=images&amp;cd=&amp;cad=rja&amp;docid=56qIR9LMEeOtwM&amp;tbnid=qo0UGWEN8AcunM:&amp;ved=0CAUQjRw&amp;url=http://www.labwrench.com/?equipment.view/equipmentNo/10396/Waters/Xevo--TQD/&amp;ei=yhlzUbKlBO3v0gXztoHQCg&amp;bvm=bv.45512109,d.d2k&amp;psig=AFQjCNE7KGbCpsaPUDcUkMKVzQ-WDGII3A&amp;ust=136658409161110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1/acs.est.1c01274" TargetMode="Externa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11" Type="http://schemas.openxmlformats.org/officeDocument/2006/relationships/image" Target="../media/image26.png"/><Relationship Id="rId5" Type="http://schemas.openxmlformats.org/officeDocument/2006/relationships/image" Target="../media/image37.png"/><Relationship Id="rId10" Type="http://schemas.openxmlformats.org/officeDocument/2006/relationships/image" Target="../media/image24.jpeg"/><Relationship Id="rId4" Type="http://schemas.openxmlformats.org/officeDocument/2006/relationships/image" Target="../media/image3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761" y="5411551"/>
            <a:ext cx="2431921" cy="772141"/>
          </a:xfrm>
          <a:prstGeom prst="rect">
            <a:avLst/>
          </a:prstGeom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3347556"/>
            <a:ext cx="1219200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Lucida Grande"/>
                <a:ea typeface="Geneva"/>
                <a:cs typeface="+mn-cs"/>
              </a:rPr>
              <a:t>Barbara Kasprzyk-Hordern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Lucida Grande"/>
                <a:ea typeface="Geneva"/>
              </a:rPr>
              <a:t>Centre of Excellence in Water-Based Early Warning Systems for Health Protection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uLnTx/>
              <a:uFillTx/>
              <a:latin typeface="Lucida Grande"/>
              <a:ea typeface="Geneva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Lucida Grande"/>
                <a:ea typeface="Geneva"/>
                <a:cs typeface="+mn-cs"/>
              </a:rPr>
              <a:t>Environmental Chemistry &amp; Public Health Research </a:t>
            </a:r>
            <a:r>
              <a:rPr lang="en-GB" sz="2400" dirty="0"/>
              <a:t>Group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uLnTx/>
              <a:uFillTx/>
              <a:latin typeface="Lucida Grande"/>
              <a:ea typeface="Geneva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/>
              <a:t>Partners and Collaborators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uLnTx/>
              <a:uFillTx/>
              <a:latin typeface="Lucida Grande"/>
              <a:ea typeface="Genev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7BA5B-C0E8-439C-598F-8683F8D29920}"/>
              </a:ext>
            </a:extLst>
          </p:cNvPr>
          <p:cNvSpPr txBox="1">
            <a:spLocks/>
          </p:cNvSpPr>
          <p:nvPr/>
        </p:nvSpPr>
        <p:spPr>
          <a:xfrm>
            <a:off x="1063330" y="1567548"/>
            <a:ext cx="9897169" cy="15696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Chemicals of emerging concern and One Health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BA765-E4BF-8663-B2A0-ED5FAB10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931" t="43293" r="16994" b="40522"/>
          <a:stretch/>
        </p:blipFill>
        <p:spPr>
          <a:xfrm>
            <a:off x="4840942" y="5012792"/>
            <a:ext cx="6529269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0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6A6CDA-E6D3-4583-A3BD-42231FD85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566" y="-13120"/>
            <a:ext cx="3171657" cy="6858000"/>
          </a:xfrm>
          <a:prstGeom prst="rect">
            <a:avLst/>
          </a:prstGeom>
        </p:spPr>
      </p:pic>
      <p:pic>
        <p:nvPicPr>
          <p:cNvPr id="3076" name="Picture 7" descr="Logo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547" y="336131"/>
            <a:ext cx="18097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  <p:pic>
        <p:nvPicPr>
          <p:cNvPr id="30722" name="Picture 2" descr="Blue Person Symbol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00888" y="-26008013"/>
            <a:ext cx="10858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0367823" y="4641708"/>
            <a:ext cx="1730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Lopardo et al. Environment International 125 (2019) 1</a:t>
            </a:r>
          </a:p>
        </p:txBody>
      </p:sp>
      <p:sp>
        <p:nvSpPr>
          <p:cNvPr id="30723" name="Rectangle 30722"/>
          <p:cNvSpPr/>
          <p:nvPr/>
        </p:nvSpPr>
        <p:spPr bwMode="auto">
          <a:xfrm>
            <a:off x="8846744" y="-13120"/>
            <a:ext cx="598714" cy="6858000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30724" name="Rectangle 30723"/>
          <p:cNvSpPr/>
          <p:nvPr/>
        </p:nvSpPr>
        <p:spPr bwMode="auto">
          <a:xfrm>
            <a:off x="7468794" y="2737516"/>
            <a:ext cx="2721429" cy="1381526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468795" y="4119042"/>
            <a:ext cx="2721429" cy="1381526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CE917-A375-46C7-A3EB-F1BF2F00AC7A}"/>
              </a:ext>
            </a:extLst>
          </p:cNvPr>
          <p:cNvSpPr/>
          <p:nvPr/>
        </p:nvSpPr>
        <p:spPr bwMode="auto">
          <a:xfrm>
            <a:off x="7511041" y="-13120"/>
            <a:ext cx="2721429" cy="1388107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B9D667-1880-475A-B46E-1C1FC41DF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0892" y="184666"/>
            <a:ext cx="1664981" cy="571316"/>
          </a:xfrm>
          <a:prstGeom prst="rect">
            <a:avLst/>
          </a:prstGeom>
        </p:spPr>
      </p:pic>
      <p:pic>
        <p:nvPicPr>
          <p:cNvPr id="20" name="Picture 14" descr="http://www.leverhulme.ac.uk/cmsfiles/assets/440.jpg">
            <a:extLst>
              <a:ext uri="{FF2B5EF4-FFF2-40B4-BE49-F238E27FC236}">
                <a16:creationId xmlns:a16="http://schemas.microsoft.com/office/drawing/2014/main" id="{69A8AAC3-E673-4183-B0E1-D8D91321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145" y="907953"/>
            <a:ext cx="1664981" cy="98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FC0C69-0BB6-4CC6-9E24-E586FB912218}"/>
              </a:ext>
            </a:extLst>
          </p:cNvPr>
          <p:cNvSpPr txBox="1"/>
          <p:nvPr/>
        </p:nvSpPr>
        <p:spPr>
          <a:xfrm>
            <a:off x="3823967" y="936589"/>
            <a:ext cx="2246361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Marker: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bisphenol A sulphate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6BBC8D-299A-4B1C-BA06-A9D8A9F0ED44}"/>
              </a:ext>
            </a:extLst>
          </p:cNvPr>
          <p:cNvSpPr/>
          <p:nvPr/>
        </p:nvSpPr>
        <p:spPr>
          <a:xfrm>
            <a:off x="10367823" y="5719226"/>
            <a:ext cx="1810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Calibri" panose="020F0502020204030204" pitchFamily="34" charset="0"/>
              </a:rPr>
              <a:t>Kasprzyk-Hordern et al.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Calibri" panose="020F0502020204030204" pitchFamily="34" charset="0"/>
              </a:rPr>
              <a:t>Environment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Calibri" panose="020F0502020204030204" pitchFamily="34" charset="0"/>
              </a:rPr>
              <a:t> International 147 (2021) 106331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Genev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E3F56-17BC-43B5-A8C9-3C44631BCBF8}"/>
              </a:ext>
            </a:extLst>
          </p:cNvPr>
          <p:cNvSpPr txBox="1"/>
          <p:nvPr/>
        </p:nvSpPr>
        <p:spPr>
          <a:xfrm flipH="1">
            <a:off x="3836695" y="1877553"/>
            <a:ext cx="2246361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Occupational exposure with BPA identified with WBE with  retrospective data mining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AE2957-AE97-412B-996A-EEEEF4E51EAE}"/>
              </a:ext>
            </a:extLst>
          </p:cNvPr>
          <p:cNvSpPr txBox="1">
            <a:spLocks/>
          </p:cNvSpPr>
          <p:nvPr/>
        </p:nvSpPr>
        <p:spPr>
          <a:xfrm>
            <a:off x="282699" y="115816"/>
            <a:ext cx="8738839" cy="792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WBE as an EWS for chemical exposure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Community-wide BPA intake &amp; occupational exposure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Genev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Geneva"/>
              <a:cs typeface="+mj-cs"/>
            </a:endParaRPr>
          </a:p>
        </p:txBody>
      </p:sp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2094B4BD-5FBE-4113-A21F-38BFE833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3" y="929126"/>
            <a:ext cx="3424388" cy="2423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1BA1A-07C6-C42A-11C5-425D14F71808}"/>
              </a:ext>
            </a:extLst>
          </p:cNvPr>
          <p:cNvSpPr txBox="1"/>
          <p:nvPr/>
        </p:nvSpPr>
        <p:spPr>
          <a:xfrm>
            <a:off x="4334256" y="4119042"/>
            <a:ext cx="2160950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Grande"/>
                <a:ea typeface="Geneva"/>
                <a:cs typeface="+mn-cs"/>
              </a:rPr>
              <a:t>… One Health actions could focus on occupational exposure and industry discharges</a:t>
            </a:r>
            <a:r>
              <a:rPr lang="en-GB" dirty="0">
                <a:latin typeface="Lucida Grande"/>
                <a:ea typeface="Geneva"/>
              </a:rPr>
              <a:t>…..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BE5480-A19E-1F42-B5DF-B1E56CB3DC98}"/>
              </a:ext>
            </a:extLst>
          </p:cNvPr>
          <p:cNvSpPr txBox="1"/>
          <p:nvPr/>
        </p:nvSpPr>
        <p:spPr>
          <a:xfrm flipH="1">
            <a:off x="10511104" y="2445128"/>
            <a:ext cx="167137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Public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Health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B3DDC7-1DFD-9430-EDEE-D29CF6FB0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076" y="3544101"/>
            <a:ext cx="2780082" cy="32487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744BAF-6CFC-B733-A15F-EAD3BC0E2CD8}"/>
              </a:ext>
            </a:extLst>
          </p:cNvPr>
          <p:cNvSpPr/>
          <p:nvPr/>
        </p:nvSpPr>
        <p:spPr bwMode="auto">
          <a:xfrm>
            <a:off x="2316890" y="3822728"/>
            <a:ext cx="664054" cy="2850605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2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  <p:pic>
        <p:nvPicPr>
          <p:cNvPr id="30722" name="Picture 2" descr="Blue Person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00888" y="-26008013"/>
            <a:ext cx="10858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88202" y="165127"/>
            <a:ext cx="8738839" cy="792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WBE as an early warning system for chemical exposure</a:t>
            </a:r>
          </a:p>
        </p:txBody>
      </p:sp>
      <p:pic>
        <p:nvPicPr>
          <p:cNvPr id="27" name="Picture 14" descr="http://www.leverhulme.ac.uk/cmsfiles/assets/440.jpg">
            <a:extLst>
              <a:ext uri="{FF2B5EF4-FFF2-40B4-BE49-F238E27FC236}">
                <a16:creationId xmlns:a16="http://schemas.microsoft.com/office/drawing/2014/main" id="{FE4AC8FB-CCE2-48D2-B091-165527C1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41" y="5604234"/>
            <a:ext cx="1553267" cy="9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89D63C-8DAA-48F5-9AE2-08AECD82AB46}"/>
              </a:ext>
            </a:extLst>
          </p:cNvPr>
          <p:cNvSpPr/>
          <p:nvPr/>
        </p:nvSpPr>
        <p:spPr>
          <a:xfrm>
            <a:off x="6085650" y="6468496"/>
            <a:ext cx="5685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Kasprzyk-Hordern et al. Environment International 147 (2021) 106331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Genev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75BAD8-423D-45A8-87D6-BDE14B3A86E9}"/>
              </a:ext>
            </a:extLst>
          </p:cNvPr>
          <p:cNvSpPr txBox="1"/>
          <p:nvPr/>
        </p:nvSpPr>
        <p:spPr>
          <a:xfrm flipH="1">
            <a:off x="188603" y="5654779"/>
            <a:ext cx="352484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WBE has a strong potential as an EWS for accidental chemical exposure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614ED-B40E-7BEC-06CB-3FA0B38E5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10" y="689590"/>
            <a:ext cx="10906560" cy="51317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F24D7C-1F93-439A-866E-E1B5E6863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389" y="5654779"/>
            <a:ext cx="1865538" cy="640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8034A-F7FE-44D6-F3A2-EB6495DC975F}"/>
              </a:ext>
            </a:extLst>
          </p:cNvPr>
          <p:cNvSpPr txBox="1"/>
          <p:nvPr/>
        </p:nvSpPr>
        <p:spPr>
          <a:xfrm flipH="1">
            <a:off x="10520627" y="-9884"/>
            <a:ext cx="167137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Public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38CA9-5ACA-B39E-BCFF-99A15C568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400" y="-9884"/>
            <a:ext cx="12192100" cy="6817489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001769" y="42573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71137" y="6341592"/>
            <a:ext cx="2311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itchFamily="1" charset="0"/>
                <a:ea typeface="Geneva" pitchFamily="1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itchFamily="1" charset="0"/>
                <a:ea typeface="Geneva" pitchFamily="1" charset="-128"/>
                <a:cs typeface="+mn-cs"/>
              </a:rPr>
              <a:t>Supported by: </a:t>
            </a:r>
          </a:p>
        </p:txBody>
      </p:sp>
      <p:pic>
        <p:nvPicPr>
          <p:cNvPr id="22" name="Picture 12" descr="European Union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8" y="5767800"/>
            <a:ext cx="1176584" cy="79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Marie Curie Ac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89" y="5798558"/>
            <a:ext cx="819549" cy="79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14"/>
          <p:cNvSpPr>
            <a:spLocks noChangeArrowheads="1"/>
          </p:cNvSpPr>
          <p:nvPr/>
        </p:nvSpPr>
        <p:spPr bwMode="auto">
          <a:xfrm>
            <a:off x="1671925" y="737758"/>
            <a:ext cx="3494687" cy="59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Acknowledgments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D2E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COST | European Cooperation in Science and Techn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7" y="5405602"/>
            <a:ext cx="1950888" cy="40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32" y="1396224"/>
            <a:ext cx="1553344" cy="564132"/>
          </a:xfrm>
          <a:prstGeom prst="rect">
            <a:avLst/>
          </a:prstGeom>
        </p:spPr>
      </p:pic>
      <p:pic>
        <p:nvPicPr>
          <p:cNvPr id="20" name="Picture 19" descr="E:\2011\TO DO\ITN\ITN website\Photos\SEWPROF LOGO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5"/>
          <a:stretch/>
        </p:blipFill>
        <p:spPr bwMode="auto">
          <a:xfrm>
            <a:off x="8195161" y="2125862"/>
            <a:ext cx="1264401" cy="75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186" name="Picture 2" descr="EMCDDA Ho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22" y="6212722"/>
            <a:ext cx="2424713" cy="5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://www.leverhulme.ac.uk/cmsfiles/assets/4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96" y="5658736"/>
            <a:ext cx="1761831" cy="10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302155" y="568412"/>
            <a:ext cx="4947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Chemistry @ Bath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0537" y="129121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ACKNOWLEDGMENTS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611" y="3966660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FUNDERS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3" y="952091"/>
            <a:ext cx="1984787" cy="11962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392" y="5056815"/>
            <a:ext cx="2273852" cy="911098"/>
          </a:xfrm>
          <a:prstGeom prst="rect">
            <a:avLst/>
          </a:prstGeom>
        </p:spPr>
      </p:pic>
      <p:sp>
        <p:nvSpPr>
          <p:cNvPr id="3" name="AutoShape 2" descr="Image result for astrazeneca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6839" y="5895755"/>
            <a:ext cx="2158814" cy="5481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5614" y="241670"/>
            <a:ext cx="1865538" cy="6401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6644" y="642482"/>
            <a:ext cx="240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NETWORKS/PROJETCS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8" b="9655"/>
          <a:stretch/>
        </p:blipFill>
        <p:spPr>
          <a:xfrm>
            <a:off x="2596486" y="994791"/>
            <a:ext cx="2363290" cy="11684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 b="13501"/>
          <a:stretch/>
        </p:blipFill>
        <p:spPr>
          <a:xfrm>
            <a:off x="217414" y="1881547"/>
            <a:ext cx="2128443" cy="1124099"/>
          </a:xfrm>
          <a:prstGeom prst="rect">
            <a:avLst/>
          </a:prstGeom>
        </p:spPr>
      </p:pic>
      <p:pic>
        <p:nvPicPr>
          <p:cNvPr id="13314" name="Picture 2" descr="Image result for AMR in the real world 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933" y="4502652"/>
            <a:ext cx="1390603" cy="6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Interwaste logo.jpg"/>
          <p:cNvPicPr/>
          <p:nvPr/>
        </p:nvPicPr>
        <p:blipFill>
          <a:blip r:embed="rId17"/>
          <a:stretch>
            <a:fillRect/>
          </a:stretch>
        </p:blipFill>
        <p:spPr>
          <a:xfrm>
            <a:off x="10662067" y="1147002"/>
            <a:ext cx="1375396" cy="9982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7" t="9915" r="26118" b="12008"/>
          <a:stretch/>
        </p:blipFill>
        <p:spPr>
          <a:xfrm>
            <a:off x="9623118" y="1126962"/>
            <a:ext cx="1061815" cy="1102656"/>
          </a:xfrm>
          <a:prstGeom prst="rect">
            <a:avLst/>
          </a:prstGeom>
        </p:spPr>
      </p:pic>
      <p:pic>
        <p:nvPicPr>
          <p:cNvPr id="35" name="Picture 2" descr="Related image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5" b="16504"/>
          <a:stretch/>
        </p:blipFill>
        <p:spPr bwMode="auto">
          <a:xfrm>
            <a:off x="9477906" y="5534555"/>
            <a:ext cx="1947681" cy="6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Related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656" y="3729020"/>
            <a:ext cx="940665" cy="56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12164" r="19268" b="28811"/>
          <a:stretch/>
        </p:blipFill>
        <p:spPr>
          <a:xfrm>
            <a:off x="2408549" y="1780511"/>
            <a:ext cx="2467636" cy="1343062"/>
          </a:xfrm>
          <a:prstGeom prst="rect">
            <a:avLst/>
          </a:prstGeom>
        </p:spPr>
      </p:pic>
      <p:pic>
        <p:nvPicPr>
          <p:cNvPr id="38" name="Picture 2" descr="MRC - Medical Research Council">
            <a:extLst>
              <a:ext uri="{FF2B5EF4-FFF2-40B4-BE49-F238E27FC236}">
                <a16:creationId xmlns:a16="http://schemas.microsoft.com/office/drawing/2014/main" id="{DAB40AF4-7CDF-43EF-95A6-0A74E2801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1" y="4454594"/>
            <a:ext cx="1895049" cy="6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NERC logo">
            <a:extLst>
              <a:ext uri="{FF2B5EF4-FFF2-40B4-BE49-F238E27FC236}">
                <a16:creationId xmlns:a16="http://schemas.microsoft.com/office/drawing/2014/main" id="{B095C2A9-9BB3-46FF-AA93-F03D7406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40" y="4490370"/>
            <a:ext cx="2313221" cy="6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Logo of the EPSRC, the Engineering and Physical Sciences Research Council">
            <a:extLst>
              <a:ext uri="{FF2B5EF4-FFF2-40B4-BE49-F238E27FC236}">
                <a16:creationId xmlns:a16="http://schemas.microsoft.com/office/drawing/2014/main" id="{332930AC-31D3-45EF-A84D-5B65D4B41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393" y="4507188"/>
            <a:ext cx="2202649" cy="5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29981FA-F76A-E8D0-8998-7C84EDCBB89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7295" r="14325" b="12352"/>
          <a:stretch/>
        </p:blipFill>
        <p:spPr>
          <a:xfrm>
            <a:off x="4715700" y="428219"/>
            <a:ext cx="2907490" cy="14375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1554F83-265E-F115-0843-D7127DF6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04" y="3128980"/>
            <a:ext cx="1221597" cy="9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72B0132-8F47-0E50-E04B-17C6D212FAF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32" y="3129558"/>
            <a:ext cx="1712772" cy="634733"/>
          </a:xfrm>
          <a:prstGeom prst="rect">
            <a:avLst/>
          </a:prstGeom>
        </p:spPr>
      </p:pic>
      <p:pic>
        <p:nvPicPr>
          <p:cNvPr id="1026" name="Picture 2" descr="Image result for ukhsa logo">
            <a:extLst>
              <a:ext uri="{FF2B5EF4-FFF2-40B4-BE49-F238E27FC236}">
                <a16:creationId xmlns:a16="http://schemas.microsoft.com/office/drawing/2014/main" id="{594C37C0-C0CC-C0BE-E2D7-69394B04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42" y="4803791"/>
            <a:ext cx="1662638" cy="11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624DD-34BB-F364-218D-7DFA5C4260E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01467" y="4228640"/>
            <a:ext cx="1484746" cy="100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DD5FF-9137-B5C7-94DA-424A3599F33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1722" b="1534"/>
          <a:stretch/>
        </p:blipFill>
        <p:spPr>
          <a:xfrm>
            <a:off x="4793141" y="1712164"/>
            <a:ext cx="2545740" cy="1586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7BB339-0DFB-A340-04BF-A4F364E45C3A}"/>
              </a:ext>
            </a:extLst>
          </p:cNvPr>
          <p:cNvSpPr txBox="1"/>
          <p:nvPr/>
        </p:nvSpPr>
        <p:spPr>
          <a:xfrm flipH="1">
            <a:off x="9535536" y="2355348"/>
            <a:ext cx="1464411" cy="461665"/>
          </a:xfrm>
          <a:prstGeom prst="rect">
            <a:avLst/>
          </a:prstGeom>
          <a:solidFill>
            <a:srgbClr val="3C8C9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EWS-C19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A95561-4794-12FF-451A-C3BEFF3C951F}"/>
              </a:ext>
            </a:extLst>
          </p:cNvPr>
          <p:cNvSpPr txBox="1"/>
          <p:nvPr/>
        </p:nvSpPr>
        <p:spPr>
          <a:xfrm flipH="1">
            <a:off x="11052947" y="2335147"/>
            <a:ext cx="103838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EDGE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556C743-373C-6C32-3BB1-44D4AE9A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50" y="4470040"/>
            <a:ext cx="1344616" cy="11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ading the Water Industry Research Agenda">
            <a:extLst>
              <a:ext uri="{FF2B5EF4-FFF2-40B4-BE49-F238E27FC236}">
                <a16:creationId xmlns:a16="http://schemas.microsoft.com/office/drawing/2014/main" id="{0F6DD25C-F1C2-0EEB-5EC7-83B9FDDE3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66" y="5830594"/>
            <a:ext cx="1636167" cy="83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oup of people standing in front of houses&#10;&#10;Description automatically generated">
            <a:extLst>
              <a:ext uri="{FF2B5EF4-FFF2-40B4-BE49-F238E27FC236}">
                <a16:creationId xmlns:a16="http://schemas.microsoft.com/office/drawing/2014/main" id="{F3BD2A77-C10B-9DAD-C60A-A96B2AAFBA2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t="29114" r="10454" b="15368"/>
          <a:stretch/>
        </p:blipFill>
        <p:spPr>
          <a:xfrm>
            <a:off x="3598322" y="2855653"/>
            <a:ext cx="3033607" cy="1510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5219A-F00E-21F2-5B20-EDBBA862DF7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357826" y="2744158"/>
            <a:ext cx="1984787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5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CF8B-8CA3-9B21-88CD-F05845CED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6596EC6-D62F-6D60-A0CB-278D68CB1C52}"/>
              </a:ext>
            </a:extLst>
          </p:cNvPr>
          <p:cNvCxnSpPr/>
          <p:nvPr/>
        </p:nvCxnSpPr>
        <p:spPr bwMode="auto">
          <a:xfrm>
            <a:off x="2971064" y="3685985"/>
            <a:ext cx="5109882" cy="0"/>
          </a:xfrm>
          <a:prstGeom prst="straightConnector1">
            <a:avLst/>
          </a:prstGeom>
          <a:solidFill>
            <a:schemeClr val="accent1"/>
          </a:solidFill>
          <a:ln w="76200" cap="flat" cmpd="tri" algn="ctr">
            <a:solidFill>
              <a:schemeClr val="bg2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18C7C3CF-786E-71E2-29C5-A7CCF8F66A20}"/>
              </a:ext>
            </a:extLst>
          </p:cNvPr>
          <p:cNvSpPr/>
          <p:nvPr/>
        </p:nvSpPr>
        <p:spPr>
          <a:xfrm>
            <a:off x="2115012" y="1001165"/>
            <a:ext cx="6721053" cy="3802379"/>
          </a:xfrm>
          <a:prstGeom prst="arc">
            <a:avLst>
              <a:gd name="adj1" fmla="val 19932510"/>
              <a:gd name="adj2" fmla="val 12751839"/>
            </a:avLst>
          </a:prstGeom>
          <a:noFill/>
          <a:ln w="76200" cap="flat" cmpd="tri" algn="ctr">
            <a:solidFill>
              <a:srgbClr val="3C8C93"/>
            </a:solidFill>
            <a:prstDash val="solid"/>
            <a:miter lim="800000"/>
            <a:headEnd type="triangl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287520 w 6721053"/>
                      <a:gd name="connsiteY0" fmla="*/ 328573 h 3635893"/>
                      <a:gd name="connsiteX1" fmla="*/ 4889278 w 6721053"/>
                      <a:gd name="connsiteY1" fmla="*/ 3436893 h 3635893"/>
                      <a:gd name="connsiteX2" fmla="*/ 1931144 w 6721053"/>
                      <a:gd name="connsiteY2" fmla="*/ 3463246 h 3635893"/>
                      <a:gd name="connsiteX3" fmla="*/ 1321478 w 6721053"/>
                      <a:gd name="connsiteY3" fmla="*/ 372894 h 3635893"/>
                      <a:gd name="connsiteX4" fmla="*/ 1688507 w 6721053"/>
                      <a:gd name="connsiteY4" fmla="*/ 633004 h 3635893"/>
                      <a:gd name="connsiteX5" fmla="*/ 2137098 w 6721053"/>
                      <a:gd name="connsiteY5" fmla="*/ 950915 h 3635893"/>
                      <a:gd name="connsiteX6" fmla="*/ 2504126 w 6721053"/>
                      <a:gd name="connsiteY6" fmla="*/ 1211025 h 3635893"/>
                      <a:gd name="connsiteX7" fmla="*/ 2952717 w 6721053"/>
                      <a:gd name="connsiteY7" fmla="*/ 1528936 h 3635893"/>
                      <a:gd name="connsiteX8" fmla="*/ 3360527 w 6721053"/>
                      <a:gd name="connsiteY8" fmla="*/ 1817947 h 3635893"/>
                      <a:gd name="connsiteX9" fmla="*/ 3745926 w 6721053"/>
                      <a:gd name="connsiteY9" fmla="*/ 1520072 h 3635893"/>
                      <a:gd name="connsiteX10" fmla="*/ 4131324 w 6721053"/>
                      <a:gd name="connsiteY10" fmla="*/ 1222197 h 3635893"/>
                      <a:gd name="connsiteX11" fmla="*/ 4535993 w 6721053"/>
                      <a:gd name="connsiteY11" fmla="*/ 909429 h 3635893"/>
                      <a:gd name="connsiteX12" fmla="*/ 4863582 w 6721053"/>
                      <a:gd name="connsiteY12" fmla="*/ 656235 h 3635893"/>
                      <a:gd name="connsiteX13" fmla="*/ 5287520 w 6721053"/>
                      <a:gd name="connsiteY13" fmla="*/ 328573 h 3635893"/>
                      <a:gd name="connsiteX0" fmla="*/ 5287520 w 6721053"/>
                      <a:gd name="connsiteY0" fmla="*/ 328573 h 3635893"/>
                      <a:gd name="connsiteX1" fmla="*/ 4889278 w 6721053"/>
                      <a:gd name="connsiteY1" fmla="*/ 3436893 h 3635893"/>
                      <a:gd name="connsiteX2" fmla="*/ 1931144 w 6721053"/>
                      <a:gd name="connsiteY2" fmla="*/ 3463246 h 3635893"/>
                      <a:gd name="connsiteX3" fmla="*/ 1321478 w 6721053"/>
                      <a:gd name="connsiteY3" fmla="*/ 372894 h 3635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1053" h="3635893" stroke="0" extrusionOk="0">
                        <a:moveTo>
                          <a:pt x="5287520" y="328573"/>
                        </a:moveTo>
                        <a:cubicBezTo>
                          <a:pt x="7207250" y="1018269"/>
                          <a:pt x="6679975" y="2988137"/>
                          <a:pt x="4889278" y="3436893"/>
                        </a:cubicBezTo>
                        <a:cubicBezTo>
                          <a:pt x="4155581" y="3733015"/>
                          <a:pt x="2621042" y="3710341"/>
                          <a:pt x="1931144" y="3463246"/>
                        </a:cubicBezTo>
                        <a:cubicBezTo>
                          <a:pt x="-621550" y="3147430"/>
                          <a:pt x="-722576" y="1420566"/>
                          <a:pt x="1321478" y="372894"/>
                        </a:cubicBezTo>
                        <a:cubicBezTo>
                          <a:pt x="1429022" y="425558"/>
                          <a:pt x="1519891" y="523888"/>
                          <a:pt x="1688507" y="633004"/>
                        </a:cubicBezTo>
                        <a:cubicBezTo>
                          <a:pt x="1857123" y="742120"/>
                          <a:pt x="1917584" y="833593"/>
                          <a:pt x="2137098" y="950915"/>
                        </a:cubicBezTo>
                        <a:cubicBezTo>
                          <a:pt x="2356612" y="1068238"/>
                          <a:pt x="2411480" y="1175195"/>
                          <a:pt x="2504126" y="1211025"/>
                        </a:cubicBezTo>
                        <a:cubicBezTo>
                          <a:pt x="2596772" y="1246855"/>
                          <a:pt x="2805450" y="1425159"/>
                          <a:pt x="2952717" y="1528936"/>
                        </a:cubicBezTo>
                        <a:cubicBezTo>
                          <a:pt x="3099983" y="1632713"/>
                          <a:pt x="3154859" y="1706267"/>
                          <a:pt x="3360527" y="1817947"/>
                        </a:cubicBezTo>
                        <a:cubicBezTo>
                          <a:pt x="3497688" y="1661048"/>
                          <a:pt x="3613128" y="1637002"/>
                          <a:pt x="3745926" y="1520072"/>
                        </a:cubicBezTo>
                        <a:cubicBezTo>
                          <a:pt x="3878723" y="1403142"/>
                          <a:pt x="4081590" y="1320440"/>
                          <a:pt x="4131324" y="1222197"/>
                        </a:cubicBezTo>
                        <a:cubicBezTo>
                          <a:pt x="4181058" y="1123954"/>
                          <a:pt x="4468795" y="1025416"/>
                          <a:pt x="4535993" y="909429"/>
                        </a:cubicBezTo>
                        <a:cubicBezTo>
                          <a:pt x="4603191" y="793442"/>
                          <a:pt x="4760929" y="752394"/>
                          <a:pt x="4863582" y="656235"/>
                        </a:cubicBezTo>
                        <a:cubicBezTo>
                          <a:pt x="4966235" y="560076"/>
                          <a:pt x="5120723" y="514667"/>
                          <a:pt x="5287520" y="328573"/>
                        </a:cubicBezTo>
                        <a:close/>
                      </a:path>
                      <a:path w="6721053" h="3635893" fill="none" extrusionOk="0">
                        <a:moveTo>
                          <a:pt x="5287520" y="328573"/>
                        </a:moveTo>
                        <a:cubicBezTo>
                          <a:pt x="7416076" y="866664"/>
                          <a:pt x="6715807" y="2883932"/>
                          <a:pt x="4889278" y="3436893"/>
                        </a:cubicBezTo>
                        <a:cubicBezTo>
                          <a:pt x="3795250" y="3576340"/>
                          <a:pt x="2636733" y="3685695"/>
                          <a:pt x="1931144" y="3463246"/>
                        </a:cubicBezTo>
                        <a:cubicBezTo>
                          <a:pt x="-521810" y="2534547"/>
                          <a:pt x="-662632" y="928167"/>
                          <a:pt x="1321478" y="37289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DA3F74-DCB9-6B92-D726-6B33C8AE1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A64D38-0075-6362-81EB-4BE14A82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58" y="189856"/>
            <a:ext cx="9681650" cy="4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2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Water-Based Epidemiology and One Health</a:t>
            </a:r>
            <a:endParaRPr kumimoji="0" lang="en-GB" alt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440A8-0CC4-F994-D0E8-4F12A9CE0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028" y="266481"/>
            <a:ext cx="1865538" cy="64013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2D3A490-E1DA-4C42-7138-DE71E385AA63}"/>
              </a:ext>
            </a:extLst>
          </p:cNvPr>
          <p:cNvGrpSpPr/>
          <p:nvPr/>
        </p:nvGrpSpPr>
        <p:grpSpPr>
          <a:xfrm>
            <a:off x="1139584" y="1718465"/>
            <a:ext cx="9610487" cy="2338865"/>
            <a:chOff x="1023043" y="761306"/>
            <a:chExt cx="9610487" cy="2338865"/>
          </a:xfrm>
        </p:grpSpPr>
        <p:pic>
          <p:nvPicPr>
            <p:cNvPr id="2" name="Picture 8" descr="River Ecosystems">
              <a:extLst>
                <a:ext uri="{FF2B5EF4-FFF2-40B4-BE49-F238E27FC236}">
                  <a16:creationId xmlns:a16="http://schemas.microsoft.com/office/drawing/2014/main" id="{7361A09D-0BFE-CC6A-8EC1-E16A93F72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218" y="1365483"/>
              <a:ext cx="1198235" cy="117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31A2F1-3326-0A07-6A72-CD66CA6E0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51" t="5680" r="6449" b="73058"/>
            <a:stretch/>
          </p:blipFill>
          <p:spPr>
            <a:xfrm>
              <a:off x="4108247" y="1400957"/>
              <a:ext cx="1118189" cy="12643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44AFF1-E998-D9FC-8C8F-266DDCF023E6}"/>
                </a:ext>
              </a:extLst>
            </p:cNvPr>
            <p:cNvSpPr txBox="1"/>
            <p:nvPr/>
          </p:nvSpPr>
          <p:spPr>
            <a:xfrm rot="5400000">
              <a:off x="7661443" y="1974764"/>
              <a:ext cx="185070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</a:rPr>
                <a:t>ENVIRONMENT</a:t>
              </a:r>
            </a:p>
          </p:txBody>
        </p:sp>
        <p:sp>
          <p:nvSpPr>
            <p:cNvPr id="11" name="Arrow: Up-Down 10">
              <a:extLst>
                <a:ext uri="{FF2B5EF4-FFF2-40B4-BE49-F238E27FC236}">
                  <a16:creationId xmlns:a16="http://schemas.microsoft.com/office/drawing/2014/main" id="{4CB890D5-1375-6484-B6D8-790F92493D4A}"/>
                </a:ext>
              </a:extLst>
            </p:cNvPr>
            <p:cNvSpPr/>
            <p:nvPr/>
          </p:nvSpPr>
          <p:spPr>
            <a:xfrm rot="16200000">
              <a:off x="5055985" y="945312"/>
              <a:ext cx="515869" cy="147857"/>
            </a:xfrm>
            <a:prstGeom prst="upDownArrow">
              <a:avLst>
                <a:gd name="adj1" fmla="val 22026"/>
                <a:gd name="adj2" fmla="val 10370"/>
              </a:avLst>
            </a:prstGeom>
            <a:solidFill>
              <a:srgbClr val="E7E6E6">
                <a:lumMod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BDDCD2-DD35-35DB-AAC7-6E6AD207DF01}"/>
                </a:ext>
              </a:extLst>
            </p:cNvPr>
            <p:cNvSpPr/>
            <p:nvPr/>
          </p:nvSpPr>
          <p:spPr>
            <a:xfrm>
              <a:off x="3816826" y="761306"/>
              <a:ext cx="1393218" cy="51586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9297B5-E875-BD26-4073-7D595D4D3785}"/>
                </a:ext>
              </a:extLst>
            </p:cNvPr>
            <p:cNvSpPr txBox="1"/>
            <p:nvPr/>
          </p:nvSpPr>
          <p:spPr>
            <a:xfrm rot="16200000">
              <a:off x="1322333" y="1974764"/>
              <a:ext cx="162467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</a:rPr>
                <a:t>COMMUNITY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B02241-2C38-1F2A-D438-083E17B3A65E}"/>
                </a:ext>
              </a:extLst>
            </p:cNvPr>
            <p:cNvSpPr/>
            <p:nvPr/>
          </p:nvSpPr>
          <p:spPr>
            <a:xfrm>
              <a:off x="5409464" y="761306"/>
              <a:ext cx="1405677" cy="51712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RESPONSE</a:t>
              </a:r>
            </a:p>
          </p:txBody>
        </p:sp>
        <p:sp>
          <p:nvSpPr>
            <p:cNvPr id="16" name="Arrow: Up-Down 15">
              <a:extLst>
                <a:ext uri="{FF2B5EF4-FFF2-40B4-BE49-F238E27FC236}">
                  <a16:creationId xmlns:a16="http://schemas.microsoft.com/office/drawing/2014/main" id="{E149A313-58B3-D832-9345-8AD016349CC8}"/>
                </a:ext>
              </a:extLst>
            </p:cNvPr>
            <p:cNvSpPr/>
            <p:nvPr/>
          </p:nvSpPr>
          <p:spPr>
            <a:xfrm rot="16200000">
              <a:off x="4973943" y="-950632"/>
              <a:ext cx="778853" cy="6077306"/>
            </a:xfrm>
            <a:prstGeom prst="upDownArrow">
              <a:avLst>
                <a:gd name="adj1" fmla="val 72396"/>
                <a:gd name="adj2" fmla="val 37539"/>
              </a:avLst>
            </a:prstGeom>
            <a:solidFill>
              <a:sysClr val="window" lastClr="FFFFFF">
                <a:lumMod val="65000"/>
                <a:alpha val="2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D048C3-1C69-7782-386A-870EB30EC0F5}"/>
                </a:ext>
              </a:extLst>
            </p:cNvPr>
            <p:cNvSpPr/>
            <p:nvPr/>
          </p:nvSpPr>
          <p:spPr>
            <a:xfrm>
              <a:off x="6539268" y="1901334"/>
              <a:ext cx="1648218" cy="281414"/>
            </a:xfrm>
            <a:prstGeom prst="ellipse">
              <a:avLst/>
            </a:prstGeom>
            <a:solidFill>
              <a:sysClr val="window" lastClr="FFFFFF">
                <a:alpha val="21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Ecosystems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CC2C27-21B4-1D1C-706F-BDA9E7026141}"/>
                </a:ext>
              </a:extLst>
            </p:cNvPr>
            <p:cNvSpPr/>
            <p:nvPr/>
          </p:nvSpPr>
          <p:spPr>
            <a:xfrm>
              <a:off x="4185017" y="1937883"/>
              <a:ext cx="1000985" cy="183236"/>
            </a:xfrm>
            <a:prstGeom prst="ellipse">
              <a:avLst/>
            </a:prstGeom>
            <a:solidFill>
              <a:sysClr val="window" lastClr="FFFFFF"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Genes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91FE15A-37D3-C10C-A927-FAF6B50E3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958" y="1551277"/>
              <a:ext cx="1658050" cy="936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2046896-3D1A-7EF1-AA07-4FF85CDA8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990" y="1370549"/>
              <a:ext cx="1227918" cy="122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D7F6E40-F8AC-89F6-1B16-2DE0284A6F08}"/>
                </a:ext>
              </a:extLst>
            </p:cNvPr>
            <p:cNvSpPr/>
            <p:nvPr/>
          </p:nvSpPr>
          <p:spPr>
            <a:xfrm>
              <a:off x="2523738" y="1962028"/>
              <a:ext cx="1579957" cy="165265"/>
            </a:xfrm>
            <a:prstGeom prst="ellipse">
              <a:avLst/>
            </a:prstGeom>
            <a:solidFill>
              <a:sysClr val="window" lastClr="FFFFFF">
                <a:lumMod val="95000"/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Molecules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E673E3-9DD8-ACEB-6D9A-91C477F4DB04}"/>
                </a:ext>
              </a:extLst>
            </p:cNvPr>
            <p:cNvSpPr/>
            <p:nvPr/>
          </p:nvSpPr>
          <p:spPr>
            <a:xfrm>
              <a:off x="5322091" y="1908362"/>
              <a:ext cx="1537456" cy="224839"/>
            </a:xfrm>
            <a:prstGeom prst="ellipse">
              <a:avLst/>
            </a:prstGeom>
            <a:solidFill>
              <a:sysClr val="window" lastClr="FFFFFF">
                <a:lumMod val="95000"/>
                <a:alpha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Organisms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C845228-8749-96F2-AA0E-0F4759EA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4688" y="1434645"/>
              <a:ext cx="684382" cy="6113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77C843-A261-03A4-E43C-7E4367034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8140" y="2092878"/>
              <a:ext cx="646873" cy="662518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06BB04-6EE7-78C0-54BF-4845ADCFA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4955" y="2397868"/>
              <a:ext cx="684382" cy="611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DD9997-E09F-1B09-999D-4AE2A382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181" y="1972145"/>
              <a:ext cx="646873" cy="662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A4AB4AD-4248-3851-CCCB-DA9275AAF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3043" y="1447915"/>
              <a:ext cx="684382" cy="61134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74DDBC8-7229-207C-08A2-EF7B009AA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1012" y="1714608"/>
              <a:ext cx="631135" cy="563782"/>
            </a:xfrm>
            <a:prstGeom prst="rect">
              <a:avLst/>
            </a:prstGeom>
          </p:spPr>
        </p:pic>
        <p:pic>
          <p:nvPicPr>
            <p:cNvPr id="29" name="Picture 28" descr="A body of water with trees around it&#10;&#10;Description automatically generated">
              <a:extLst>
                <a:ext uri="{FF2B5EF4-FFF2-40B4-BE49-F238E27FC236}">
                  <a16:creationId xmlns:a16="http://schemas.microsoft.com/office/drawing/2014/main" id="{220C9943-9A01-681C-27CD-3D564BC43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266" y="1247615"/>
              <a:ext cx="1771263" cy="845263"/>
            </a:xfrm>
            <a:prstGeom prst="rect">
              <a:avLst/>
            </a:prstGeom>
          </p:spPr>
        </p:pic>
        <p:pic>
          <p:nvPicPr>
            <p:cNvPr id="30" name="Picture 29" descr="An aerial view of a city at night&#10;&#10;Description automatically generated">
              <a:extLst>
                <a:ext uri="{FF2B5EF4-FFF2-40B4-BE49-F238E27FC236}">
                  <a16:creationId xmlns:a16="http://schemas.microsoft.com/office/drawing/2014/main" id="{B67DE4BF-FAA7-CDA4-D972-900EC540E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45" r="5783" b="3586"/>
            <a:stretch/>
          </p:blipFill>
          <p:spPr>
            <a:xfrm>
              <a:off x="8862266" y="2133201"/>
              <a:ext cx="1771264" cy="88824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AE04594-7E30-A857-FEFE-82F6D863A0BB}"/>
              </a:ext>
            </a:extLst>
          </p:cNvPr>
          <p:cNvSpPr txBox="1"/>
          <p:nvPr/>
        </p:nvSpPr>
        <p:spPr>
          <a:xfrm>
            <a:off x="1938102" y="1191121"/>
            <a:ext cx="7331404" cy="3469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1027998"/>
              </a:avLst>
            </a:prstTxWarp>
            <a:spAutoFit/>
          </a:bodyPr>
          <a:lstStyle/>
          <a:p>
            <a:pPr algn="ctr">
              <a:defRPr/>
            </a:pPr>
            <a:r>
              <a:rPr lang="en-GB" sz="3400" dirty="0">
                <a:ln w="0"/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  </a:t>
            </a:r>
            <a:r>
              <a:rPr lang="en-GB" sz="4000" dirty="0">
                <a:ln w="0"/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ONE HEALTH ACTIONS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666A3CE-A156-A011-7744-FD6E80BD3E12}"/>
              </a:ext>
            </a:extLst>
          </p:cNvPr>
          <p:cNvGrpSpPr/>
          <p:nvPr/>
        </p:nvGrpSpPr>
        <p:grpSpPr>
          <a:xfrm>
            <a:off x="2971064" y="3790006"/>
            <a:ext cx="5109882" cy="2735423"/>
            <a:chOff x="2971064" y="3790006"/>
            <a:chExt cx="5109882" cy="273542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661C73-8D18-5516-9A07-1AE0CB64FF03}"/>
                </a:ext>
              </a:extLst>
            </p:cNvPr>
            <p:cNvSpPr/>
            <p:nvPr/>
          </p:nvSpPr>
          <p:spPr bwMode="auto">
            <a:xfrm>
              <a:off x="3281082" y="3955590"/>
              <a:ext cx="4482353" cy="25698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1" charset="0"/>
                <a:ea typeface="Geneva" pitchFamily="1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4B3EC8-6788-0A63-F49D-66E979FBEEA3}"/>
                </a:ext>
              </a:extLst>
            </p:cNvPr>
            <p:cNvSpPr txBox="1"/>
            <p:nvPr/>
          </p:nvSpPr>
          <p:spPr>
            <a:xfrm>
              <a:off x="3707976" y="3926383"/>
              <a:ext cx="28099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" b="1" dirty="0">
                  <a:solidFill>
                    <a:srgbClr val="C00000"/>
                  </a:solidFill>
                  <a:latin typeface="Calibri"/>
                </a:rPr>
                <a:t>WATER-BASED EPIDEMIOLOGY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14F99E-366C-7345-2168-292730D18E9E}"/>
                </a:ext>
              </a:extLst>
            </p:cNvPr>
            <p:cNvSpPr txBox="1"/>
            <p:nvPr/>
          </p:nvSpPr>
          <p:spPr>
            <a:xfrm>
              <a:off x="3721504" y="5671004"/>
              <a:ext cx="3939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prstClr val="black"/>
                  </a:solidFill>
                  <a:latin typeface="Calibri"/>
                </a:rPr>
                <a:t>ENVIRONMENTAL &amp; PUBLIC HEALTH ASSESSMENT</a:t>
              </a:r>
            </a:p>
          </p:txBody>
        </p:sp>
        <p:sp>
          <p:nvSpPr>
            <p:cNvPr id="36" name="Right Arrow 106">
              <a:extLst>
                <a:ext uri="{FF2B5EF4-FFF2-40B4-BE49-F238E27FC236}">
                  <a16:creationId xmlns:a16="http://schemas.microsoft.com/office/drawing/2014/main" id="{753B61E6-F41A-F243-64F6-50E2BC040BBC}"/>
                </a:ext>
              </a:extLst>
            </p:cNvPr>
            <p:cNvSpPr/>
            <p:nvPr/>
          </p:nvSpPr>
          <p:spPr>
            <a:xfrm rot="5400000">
              <a:off x="6528767" y="4592998"/>
              <a:ext cx="1594337" cy="514812"/>
            </a:xfrm>
            <a:prstGeom prst="rightArrow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2" descr="Chloramphenicol acetyltransferase 3CLA transparent.png">
              <a:extLst>
                <a:ext uri="{FF2B5EF4-FFF2-40B4-BE49-F238E27FC236}">
                  <a16:creationId xmlns:a16="http://schemas.microsoft.com/office/drawing/2014/main" id="{9B1803B5-7B65-A722-D3B1-AB4328372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390" y="4867558"/>
              <a:ext cx="514812" cy="512472"/>
            </a:xfrm>
            <a:prstGeom prst="rect">
              <a:avLst/>
            </a:prstGeom>
            <a:solidFill>
              <a:sysClr val="window" lastClr="FFFFFF"/>
            </a:solidFill>
          </p:spPr>
        </p:pic>
        <p:pic>
          <p:nvPicPr>
            <p:cNvPr id="38" name="Picture 4" descr="DNA background">
              <a:extLst>
                <a:ext uri="{FF2B5EF4-FFF2-40B4-BE49-F238E27FC236}">
                  <a16:creationId xmlns:a16="http://schemas.microsoft.com/office/drawing/2014/main" id="{37B1EB42-EA48-FE70-884B-7A5EA7B80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852" y="4943962"/>
              <a:ext cx="514812" cy="367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3FF8CD4-A58D-F0E7-0564-13AC892BD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771" b="16657"/>
            <a:stretch/>
          </p:blipFill>
          <p:spPr>
            <a:xfrm>
              <a:off x="5124318" y="4867692"/>
              <a:ext cx="764483" cy="476745"/>
            </a:xfrm>
            <a:prstGeom prst="rect">
              <a:avLst/>
            </a:prstGeom>
          </p:spPr>
        </p:pic>
        <p:pic>
          <p:nvPicPr>
            <p:cNvPr id="40" name="Picture 2" descr="http://www.evo-ed.com/Images/Ecoli/ecoli.png">
              <a:extLst>
                <a:ext uri="{FF2B5EF4-FFF2-40B4-BE49-F238E27FC236}">
                  <a16:creationId xmlns:a16="http://schemas.microsoft.com/office/drawing/2014/main" id="{59895725-93EF-7882-7C92-E900E8AA1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488" y="4893745"/>
              <a:ext cx="634026" cy="496423"/>
            </a:xfrm>
            <a:prstGeom prst="rect">
              <a:avLst/>
            </a:prstGeom>
            <a:solidFill>
              <a:sysClr val="window" lastClr="FFFFFF"/>
            </a:solidFill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42DE4E-A591-839A-608B-374F32B552F1}"/>
                </a:ext>
              </a:extLst>
            </p:cNvPr>
            <p:cNvSpPr txBox="1"/>
            <p:nvPr/>
          </p:nvSpPr>
          <p:spPr>
            <a:xfrm>
              <a:off x="3767404" y="5374370"/>
              <a:ext cx="3259665" cy="338554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Biomarkers of exposure &amp; effects</a:t>
              </a:r>
            </a:p>
          </p:txBody>
        </p:sp>
        <p:pic>
          <p:nvPicPr>
            <p:cNvPr id="47" name="Picture 14" descr="http://photos.labwrench.com/equipmentPhotos/10000/10396-7947.jpg">
              <a:hlinkClick r:id="rId14"/>
              <a:extLst>
                <a:ext uri="{FF2B5EF4-FFF2-40B4-BE49-F238E27FC236}">
                  <a16:creationId xmlns:a16="http://schemas.microsoft.com/office/drawing/2014/main" id="{6DD8B39E-FB8B-4E76-8D5D-E69DD2C34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178" y="4076382"/>
              <a:ext cx="634026" cy="779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Severe acute respiratory syndrome coronavirus 2 - Wikipedia">
              <a:extLst>
                <a:ext uri="{FF2B5EF4-FFF2-40B4-BE49-F238E27FC236}">
                  <a16:creationId xmlns:a16="http://schemas.microsoft.com/office/drawing/2014/main" id="{0F0081B0-F2AE-F84C-004B-620624372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328" y="4907424"/>
              <a:ext cx="437676" cy="439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5B9381F-2427-E852-8CFA-72F795F4389D}"/>
                </a:ext>
              </a:extLst>
            </p:cNvPr>
            <p:cNvCxnSpPr/>
            <p:nvPr/>
          </p:nvCxnSpPr>
          <p:spPr bwMode="auto">
            <a:xfrm>
              <a:off x="2971064" y="3790006"/>
              <a:ext cx="5109882" cy="0"/>
            </a:xfrm>
            <a:prstGeom prst="straightConnector1">
              <a:avLst/>
            </a:prstGeom>
            <a:solidFill>
              <a:schemeClr val="accent1"/>
            </a:solidFill>
            <a:ln w="76200" cap="flat" cmpd="tri" algn="ctr">
              <a:solidFill>
                <a:srgbClr val="C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1785C9A-8557-D531-EE91-28512DE3A2E0}"/>
              </a:ext>
            </a:extLst>
          </p:cNvPr>
          <p:cNvSpPr txBox="1"/>
          <p:nvPr/>
        </p:nvSpPr>
        <p:spPr>
          <a:xfrm>
            <a:off x="8018955" y="4531692"/>
            <a:ext cx="3910383" cy="584775"/>
          </a:xfrm>
          <a:prstGeom prst="rect">
            <a:avLst/>
          </a:prstGeom>
          <a:solidFill>
            <a:srgbClr val="FFBD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Understanding complexity of chemical mixtures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0D998B-5865-4C1F-DB8E-364901DFB9AB}"/>
              </a:ext>
            </a:extLst>
          </p:cNvPr>
          <p:cNvSpPr txBox="1"/>
          <p:nvPr/>
        </p:nvSpPr>
        <p:spPr>
          <a:xfrm>
            <a:off x="8018954" y="5140027"/>
            <a:ext cx="3910383" cy="584775"/>
          </a:xfrm>
          <a:prstGeom prst="rect">
            <a:avLst/>
          </a:prstGeom>
          <a:solidFill>
            <a:srgbClr val="FFBD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Integrate stressor – response in the regulatory process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B8B509-7386-A44D-B0CB-CBB59241A026}"/>
              </a:ext>
            </a:extLst>
          </p:cNvPr>
          <p:cNvSpPr txBox="1"/>
          <p:nvPr/>
        </p:nvSpPr>
        <p:spPr>
          <a:xfrm>
            <a:off x="8018953" y="5748362"/>
            <a:ext cx="3910383" cy="338554"/>
          </a:xfrm>
          <a:prstGeom prst="rect">
            <a:avLst/>
          </a:prstGeom>
          <a:solidFill>
            <a:srgbClr val="FFBD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Work across scales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0E7E26-E031-EC63-4429-274DFBD3809C}"/>
              </a:ext>
            </a:extLst>
          </p:cNvPr>
          <p:cNvSpPr txBox="1"/>
          <p:nvPr/>
        </p:nvSpPr>
        <p:spPr>
          <a:xfrm>
            <a:off x="8018953" y="6100283"/>
            <a:ext cx="3910383" cy="338554"/>
          </a:xfrm>
          <a:prstGeom prst="rect">
            <a:avLst/>
          </a:prstGeom>
          <a:solidFill>
            <a:srgbClr val="FFBD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Think holistically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3D482D6-6631-B4ED-CA92-8C46029BE1FE}"/>
              </a:ext>
            </a:extLst>
          </p:cNvPr>
          <p:cNvSpPr txBox="1"/>
          <p:nvPr/>
        </p:nvSpPr>
        <p:spPr>
          <a:xfrm>
            <a:off x="314975" y="4512166"/>
            <a:ext cx="2786013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(Waste)water is a fingerprint of community’s health and lifestyle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B021A2-198A-7557-D2C2-3FADCE08CD9B}"/>
              </a:ext>
            </a:extLst>
          </p:cNvPr>
          <p:cNvSpPr txBox="1"/>
          <p:nvPr/>
        </p:nvSpPr>
        <p:spPr>
          <a:xfrm>
            <a:off x="8110082" y="4205317"/>
            <a:ext cx="340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Arial Narrow" panose="020B0606020202030204" pitchFamily="34" charset="0"/>
              </a:rPr>
              <a:t>ISSUES: </a:t>
            </a:r>
            <a:r>
              <a:rPr lang="en-GB" dirty="0">
                <a:solidFill>
                  <a:srgbClr val="C000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technology policy society</a:t>
            </a:r>
            <a:endParaRPr lang="en-GB" b="1" dirty="0"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26229E-DDFE-0B5F-5510-4BFD71C774D8}"/>
              </a:ext>
            </a:extLst>
          </p:cNvPr>
          <p:cNvSpPr txBox="1"/>
          <p:nvPr/>
        </p:nvSpPr>
        <p:spPr>
          <a:xfrm>
            <a:off x="309321" y="5908162"/>
            <a:ext cx="2786013" cy="83099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spc="-1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WBE  provides (near)real-time and cost-effective health diagnostics</a:t>
            </a:r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316B33B-ED92-9B09-BE30-A59591E76C2D}"/>
              </a:ext>
            </a:extLst>
          </p:cNvPr>
          <p:cNvSpPr txBox="1"/>
          <p:nvPr/>
        </p:nvSpPr>
        <p:spPr>
          <a:xfrm>
            <a:off x="3572187" y="591062"/>
            <a:ext cx="423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INTERVENTIONS: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technology policy society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0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/>
      <p:bldP spid="59" grpId="0" animBg="1"/>
      <p:bldP spid="10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B7A2-9E99-71CB-106A-36A25147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EAEC1-746F-A3CE-5202-6D60A02E4BF9}"/>
              </a:ext>
            </a:extLst>
          </p:cNvPr>
          <p:cNvSpPr txBox="1"/>
          <p:nvPr/>
        </p:nvSpPr>
        <p:spPr>
          <a:xfrm>
            <a:off x="433187" y="4989935"/>
            <a:ext cx="7694747" cy="17243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2000" i="0" u="none" strike="noStrike" kern="1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Arial" panose="020B0604020202020204" pitchFamily="34" charset="0"/>
              </a:rPr>
              <a:t>Our vision is to transform public and environmental health </a:t>
            </a:r>
            <a:r>
              <a:rPr kumimoji="0" lang="en-GB" sz="20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Arial" panose="020B0604020202020204" pitchFamily="34" charset="0"/>
              </a:rPr>
              <a:t>management </a:t>
            </a:r>
            <a:r>
              <a:rPr kumimoji="0" lang="en-GB" sz="2000" i="0" u="none" strike="noStrike" kern="1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Arial" panose="020B0604020202020204" pitchFamily="34" charset="0"/>
              </a:rPr>
              <a:t>by establishing first </a:t>
            </a:r>
            <a:r>
              <a:rPr kumimoji="0" lang="en-GB" sz="20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0B0004020202020204" pitchFamily="34" charset="0"/>
                <a:cs typeface="Times New Roman" panose="02020603050405020304" pitchFamily="18" charset="0"/>
              </a:rPr>
              <a:t>Urban Living Lab facility in Water-Based Early Warning Systems for Health Protection that will deliver</a:t>
            </a:r>
            <a:r>
              <a:rPr lang="en-GB" sz="2000" kern="100" spc="-10" dirty="0">
                <a:solidFill>
                  <a:prstClr val="black"/>
                </a:solidFill>
                <a:ea typeface="Aptos" panose="020B0004020202020204" pitchFamily="34" charset="0"/>
                <a:cs typeface="Arial" panose="020B0604020202020204" pitchFamily="34" charset="0"/>
              </a:rPr>
              <a:t> low-cost and real-time community-wide profiling of population health and the environment</a:t>
            </a:r>
            <a:r>
              <a:rPr lang="en-GB" sz="2000" kern="10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BB2D6-9951-2C8E-7AFF-568A25A9B910}"/>
              </a:ext>
            </a:extLst>
          </p:cNvPr>
          <p:cNvSpPr txBox="1"/>
          <p:nvPr/>
        </p:nvSpPr>
        <p:spPr>
          <a:xfrm>
            <a:off x="10761643" y="1274707"/>
            <a:ext cx="947651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Sensing technol.</a:t>
            </a:r>
            <a:r>
              <a:rPr kumimoji="0" lang="en-GB" sz="1600" b="1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0BBFA-2E14-B89A-9B4B-2090CD7ECBC3}"/>
              </a:ext>
            </a:extLst>
          </p:cNvPr>
          <p:cNvSpPr txBox="1"/>
          <p:nvPr/>
        </p:nvSpPr>
        <p:spPr>
          <a:xfrm>
            <a:off x="10761643" y="1878985"/>
            <a:ext cx="1343892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Mathematical modelling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C0361-58AA-8F78-FEF4-B888480FA905}"/>
              </a:ext>
            </a:extLst>
          </p:cNvPr>
          <p:cNvSpPr txBox="1"/>
          <p:nvPr/>
        </p:nvSpPr>
        <p:spPr>
          <a:xfrm>
            <a:off x="10756570" y="3123218"/>
            <a:ext cx="952724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Data analytics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A3052-6195-9A21-657A-4382F33C2F9F}"/>
              </a:ext>
            </a:extLst>
          </p:cNvPr>
          <p:cNvSpPr txBox="1"/>
          <p:nvPr/>
        </p:nvSpPr>
        <p:spPr>
          <a:xfrm>
            <a:off x="10756570" y="4112853"/>
            <a:ext cx="134389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Epidemiology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6F0A7-81D5-973A-C51B-C851C2F31159}"/>
              </a:ext>
            </a:extLst>
          </p:cNvPr>
          <p:cNvSpPr txBox="1"/>
          <p:nvPr/>
        </p:nvSpPr>
        <p:spPr>
          <a:xfrm>
            <a:off x="10756570" y="3739595"/>
            <a:ext cx="134389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Informatics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4D7307-69D9-24DF-65E4-2B5049996D28}"/>
              </a:ext>
            </a:extLst>
          </p:cNvPr>
          <p:cNvSpPr txBox="1"/>
          <p:nvPr/>
        </p:nvSpPr>
        <p:spPr>
          <a:xfrm>
            <a:off x="10761643" y="2506841"/>
            <a:ext cx="120111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Public engagement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E0887-3944-21DD-F730-D954C40BA037}"/>
              </a:ext>
            </a:extLst>
          </p:cNvPr>
          <p:cNvSpPr txBox="1"/>
          <p:nvPr/>
        </p:nvSpPr>
        <p:spPr>
          <a:xfrm>
            <a:off x="10754610" y="4494968"/>
            <a:ext cx="8074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Arial" panose="020B0604020202020204" pitchFamily="34" charset="0"/>
              </a:rPr>
              <a:t>OMICS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10130-557B-6027-E62C-A7D805A14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699" y="5087627"/>
            <a:ext cx="3708370" cy="151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04F1D4-5A01-7C8F-3D59-CD6416F9EA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931" t="46249" r="16994" b="43675"/>
          <a:stretch/>
        </p:blipFill>
        <p:spPr>
          <a:xfrm>
            <a:off x="1012441" y="359018"/>
            <a:ext cx="4098929" cy="613435"/>
          </a:xfrm>
          <a:prstGeom prst="rect">
            <a:avLst/>
          </a:prstGeom>
        </p:spPr>
      </p:pic>
      <p:pic>
        <p:nvPicPr>
          <p:cNvPr id="1026" name="Picture 2" descr="The Role of the Creative Hubs in Cornwall and the Isles of ...">
            <a:extLst>
              <a:ext uri="{FF2B5EF4-FFF2-40B4-BE49-F238E27FC236}">
                <a16:creationId xmlns:a16="http://schemas.microsoft.com/office/drawing/2014/main" id="{C191854C-2961-2537-FDFA-31288465B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 b="26354"/>
          <a:stretch/>
        </p:blipFill>
        <p:spPr bwMode="auto">
          <a:xfrm>
            <a:off x="5228872" y="164636"/>
            <a:ext cx="2374366" cy="8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32DC4D-8075-595D-E02C-9DE9DB745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87" y="1063836"/>
            <a:ext cx="10321423" cy="38347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8ABE4A-C6BC-490E-B168-3D96D46A7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616" y="345667"/>
            <a:ext cx="186553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bkh20\Desktop\21 July\2018_Erika_quinolones Avon\2019_December\Catchment Map 6.jpg">
            <a:extLst>
              <a:ext uri="{FF2B5EF4-FFF2-40B4-BE49-F238E27FC236}">
                <a16:creationId xmlns:a16="http://schemas.microsoft.com/office/drawing/2014/main" id="{9BFCD1C6-D4E0-4AB4-AB11-06BF7BFC02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3" y="1789624"/>
            <a:ext cx="4804235" cy="33565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C8911BEC-407A-4639-9705-53ABDEC6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21" y="878915"/>
            <a:ext cx="5363865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&gt;200</a:t>
            </a: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Chemicals of Emerging Concern in SW UK river catchment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41B55-F4C6-4625-8358-6F27F71A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3" y="220459"/>
            <a:ext cx="1375535" cy="471997"/>
          </a:xfrm>
          <a:prstGeom prst="rect">
            <a:avLst/>
          </a:prstGeom>
        </p:spPr>
      </p:pic>
      <p:pic>
        <p:nvPicPr>
          <p:cNvPr id="1026" name="Picture 2" descr="Wessex Water - The Science Council ~ : The Science Council ~">
            <a:extLst>
              <a:ext uri="{FF2B5EF4-FFF2-40B4-BE49-F238E27FC236}">
                <a16:creationId xmlns:a16="http://schemas.microsoft.com/office/drawing/2014/main" id="{FD32F6F9-50C1-49C3-B7E8-B751E205E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0000"/>
          <a:stretch/>
        </p:blipFill>
        <p:spPr bwMode="auto">
          <a:xfrm>
            <a:off x="4128532" y="218058"/>
            <a:ext cx="1697807" cy="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FF1E0-1545-44CA-A1BD-BD075234BC1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73110" r="49171" b="6568"/>
          <a:stretch/>
        </p:blipFill>
        <p:spPr bwMode="auto">
          <a:xfrm>
            <a:off x="959796" y="5516811"/>
            <a:ext cx="4241913" cy="947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47442-45BA-4A48-BAC8-1ADBD0EC1FBA}"/>
              </a:ext>
            </a:extLst>
          </p:cNvPr>
          <p:cNvSpPr/>
          <p:nvPr/>
        </p:nvSpPr>
        <p:spPr>
          <a:xfrm>
            <a:off x="959796" y="6581001"/>
            <a:ext cx="4179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Proctor et al. Journal of Hazardous Materials 401 (2021) 123745</a:t>
            </a:r>
          </a:p>
        </p:txBody>
      </p:sp>
      <p:pic>
        <p:nvPicPr>
          <p:cNvPr id="11" name="Picture 6" descr="Logo of the EPSRC, the Engineering and Physical Sciences Research Council">
            <a:extLst>
              <a:ext uri="{FF2B5EF4-FFF2-40B4-BE49-F238E27FC236}">
                <a16:creationId xmlns:a16="http://schemas.microsoft.com/office/drawing/2014/main" id="{D78B8106-0911-4471-B115-150CD702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38" y="160258"/>
            <a:ext cx="2135443" cy="5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E14A80-4AB4-42EA-BA75-2E6401529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4" r="4046"/>
          <a:stretch/>
        </p:blipFill>
        <p:spPr>
          <a:xfrm>
            <a:off x="5661794" y="3344079"/>
            <a:ext cx="6224883" cy="3549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EB648-260F-44F7-96E0-DB9CD6F50C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0"/>
          <a:stretch/>
        </p:blipFill>
        <p:spPr>
          <a:xfrm>
            <a:off x="6264016" y="87125"/>
            <a:ext cx="5518451" cy="324325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69ED22-14E5-400E-9BBB-576E4DD61DE9}"/>
              </a:ext>
            </a:extLst>
          </p:cNvPr>
          <p:cNvSpPr txBox="1"/>
          <p:nvPr/>
        </p:nvSpPr>
        <p:spPr>
          <a:xfrm>
            <a:off x="5826339" y="87125"/>
            <a:ext cx="163415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Wastewater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Public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28990-4D01-4C26-A68A-B41E109285EB}"/>
              </a:ext>
            </a:extLst>
          </p:cNvPr>
          <p:cNvSpPr txBox="1"/>
          <p:nvPr/>
        </p:nvSpPr>
        <p:spPr>
          <a:xfrm>
            <a:off x="5760064" y="3330384"/>
            <a:ext cx="165709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Receiving environment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Environmental 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9EB48-5E54-7B4C-BA60-5F24F7B19DF0}"/>
              </a:ext>
            </a:extLst>
          </p:cNvPr>
          <p:cNvSpPr txBox="1"/>
          <p:nvPr/>
        </p:nvSpPr>
        <p:spPr>
          <a:xfrm>
            <a:off x="1265621" y="5031149"/>
            <a:ext cx="338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SW England Living Lab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3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0776AF-CFA7-472F-B3DC-98007B99EC81}"/>
              </a:ext>
            </a:extLst>
          </p:cNvPr>
          <p:cNvCxnSpPr/>
          <p:nvPr/>
        </p:nvCxnSpPr>
        <p:spPr bwMode="auto">
          <a:xfrm>
            <a:off x="5319524" y="2272491"/>
            <a:ext cx="0" cy="6271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5A08B-C331-425A-8463-15DD429DC1BE}"/>
              </a:ext>
            </a:extLst>
          </p:cNvPr>
          <p:cNvSpPr/>
          <p:nvPr/>
        </p:nvSpPr>
        <p:spPr bwMode="auto">
          <a:xfrm>
            <a:off x="1626844" y="4670149"/>
            <a:ext cx="4577591" cy="86195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pitchFamily="1" charset="0"/>
              <a:ea typeface="Geneva" pitchFamily="1" charset="-128"/>
              <a:cs typeface="+mn-cs"/>
            </a:endParaRPr>
          </a:p>
        </p:txBody>
      </p:sp>
      <p:pic>
        <p:nvPicPr>
          <p:cNvPr id="5" name="Picture 4" descr="C:\Users\bkh20\Desktop\21 July\2018_Erika_quinolones Avon\2019_December\Catchment Map 6.jpg">
            <a:extLst>
              <a:ext uri="{FF2B5EF4-FFF2-40B4-BE49-F238E27FC236}">
                <a16:creationId xmlns:a16="http://schemas.microsoft.com/office/drawing/2014/main" id="{9BFCD1C6-D4E0-4AB4-AB11-06BF7BFC02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496653"/>
            <a:ext cx="3996623" cy="275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FF1E0-1545-44CA-A1BD-BD075234BC1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73110" r="73530" b="14709"/>
          <a:stretch/>
        </p:blipFill>
        <p:spPr bwMode="auto">
          <a:xfrm>
            <a:off x="28315" y="2744694"/>
            <a:ext cx="1174444" cy="391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47442-45BA-4A48-BAC8-1ADBD0EC1FBA}"/>
              </a:ext>
            </a:extLst>
          </p:cNvPr>
          <p:cNvSpPr/>
          <p:nvPr/>
        </p:nvSpPr>
        <p:spPr>
          <a:xfrm>
            <a:off x="990950" y="6636736"/>
            <a:ext cx="4179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Proctor et al. Journal of Hazardous Materials 401 (2021) 123745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737B7-35FE-48A3-ACDF-313D635DB596}"/>
              </a:ext>
            </a:extLst>
          </p:cNvPr>
          <p:cNvSpPr/>
          <p:nvPr/>
        </p:nvSpPr>
        <p:spPr>
          <a:xfrm>
            <a:off x="4340647" y="872108"/>
            <a:ext cx="1957754" cy="152349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169 kg/d of CECs in wastewater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169 kg/d in liquid phase 1.4 kg/day in SPM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133A52F-7EB5-4790-96D6-57021A23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22" y="769374"/>
            <a:ext cx="3835667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&gt;200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 Chemicals of Emerging Concern in SW UK river catchment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46BDA5-8353-4FFB-8E4F-BB1299F8D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21" y="160258"/>
            <a:ext cx="1375535" cy="471997"/>
          </a:xfrm>
          <a:prstGeom prst="rect">
            <a:avLst/>
          </a:prstGeom>
        </p:spPr>
      </p:pic>
      <p:pic>
        <p:nvPicPr>
          <p:cNvPr id="12" name="Picture 2" descr="Wessex Water - The Science Council ~ : The Science Council ~">
            <a:extLst>
              <a:ext uri="{FF2B5EF4-FFF2-40B4-BE49-F238E27FC236}">
                <a16:creationId xmlns:a16="http://schemas.microsoft.com/office/drawing/2014/main" id="{C7EB7D7E-A4BF-4DF8-A4AC-C36939674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0000"/>
          <a:stretch/>
        </p:blipFill>
        <p:spPr bwMode="auto">
          <a:xfrm>
            <a:off x="4128532" y="218058"/>
            <a:ext cx="1697807" cy="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go of the EPSRC, the Engineering and Physical Sciences Research Council">
            <a:extLst>
              <a:ext uri="{FF2B5EF4-FFF2-40B4-BE49-F238E27FC236}">
                <a16:creationId xmlns:a16="http://schemas.microsoft.com/office/drawing/2014/main" id="{6CBFBAAA-46C3-4A42-AD4E-136C88C9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38" y="160258"/>
            <a:ext cx="2135443" cy="5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1D65AD-34A7-45B7-ADF7-4E3FED9463E3}"/>
              </a:ext>
            </a:extLst>
          </p:cNvPr>
          <p:cNvSpPr/>
          <p:nvPr/>
        </p:nvSpPr>
        <p:spPr>
          <a:xfrm>
            <a:off x="4433630" y="2412403"/>
            <a:ext cx="177080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155 kg/d removed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DC1BFB-7760-42B3-9279-3AEDA58F64FF}"/>
              </a:ext>
            </a:extLst>
          </p:cNvPr>
          <p:cNvSpPr/>
          <p:nvPr/>
        </p:nvSpPr>
        <p:spPr>
          <a:xfrm>
            <a:off x="4323485" y="2918300"/>
            <a:ext cx="1994787" cy="132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14 kg/day of CECs discharged into surface waters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ADD1DC-E009-4DB4-AC6A-16EF39C28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45" y="4431860"/>
            <a:ext cx="1366204" cy="16205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93A288-00F6-4813-A9D6-311DACE8FB77}"/>
              </a:ext>
            </a:extLst>
          </p:cNvPr>
          <p:cNvSpPr txBox="1"/>
          <p:nvPr/>
        </p:nvSpPr>
        <p:spPr>
          <a:xfrm>
            <a:off x="1657149" y="4701104"/>
            <a:ext cx="4547286" cy="830997"/>
          </a:xfrm>
          <a:prstGeom prst="rect">
            <a:avLst/>
          </a:prstGeom>
          <a:solidFill>
            <a:srgbClr val="44546A">
              <a:alpha val="16863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"/>
                <a:ea typeface="Times New Roman" panose="02020603050405020304" pitchFamily="18" charset="0"/>
                <a:cs typeface="Times New Roman" panose="02020603050405020304" pitchFamily="18" charset="0"/>
              </a:rPr>
              <a:t>Ciprofloxacin, clarithromycin, azithromycin and erythromycin exceed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"/>
                <a:ea typeface="Times New Roman" panose="02020603050405020304" pitchFamily="18" charset="0"/>
                <a:cs typeface="Times New Roman" panose="02020603050405020304" pitchFamily="18" charset="0"/>
              </a:rPr>
              <a:t>PNEC</a:t>
            </a:r>
            <a:r>
              <a:rPr kumimoji="0" lang="en-GB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"/>
                <a:ea typeface="Times New Roman" panose="02020603050405020304" pitchFamily="18" charset="0"/>
                <a:cs typeface="Times New Roman" panose="02020603050405020304" pitchFamily="18" charset="0"/>
              </a:rPr>
              <a:t>enviro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"/>
                <a:ea typeface="Times New Roman" panose="02020603050405020304" pitchFamily="18" charset="0"/>
                <a:cs typeface="Times New Roman" panose="02020603050405020304" pitchFamily="18" charset="0"/>
              </a:rPr>
              <a:t> and PNEC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"/>
                <a:ea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 "/>
                <a:ea typeface="Times New Roman" panose="02020603050405020304" pitchFamily="18" charset="0"/>
                <a:cs typeface="Times New Roman" panose="02020603050405020304" pitchFamily="18" charset="0"/>
              </a:rPr>
              <a:t> in wastewater and in receiving waters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44AB66-B6A5-419D-B2A8-C9D11FF79BA7}"/>
              </a:ext>
            </a:extLst>
          </p:cNvPr>
          <p:cNvSpPr txBox="1"/>
          <p:nvPr/>
        </p:nvSpPr>
        <p:spPr>
          <a:xfrm>
            <a:off x="1541064" y="4300994"/>
            <a:ext cx="2107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 "/>
                <a:ea typeface="Geneva"/>
                <a:cs typeface="Calibri" panose="020F0502020204030204" pitchFamily="34" charset="0"/>
              </a:rPr>
              <a:t>Antibiotics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2384F6-A180-4153-8F57-B535D7F7C716}"/>
              </a:ext>
            </a:extLst>
          </p:cNvPr>
          <p:cNvSpPr/>
          <p:nvPr/>
        </p:nvSpPr>
        <p:spPr>
          <a:xfrm>
            <a:off x="7323866" y="6603484"/>
            <a:ext cx="3081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Elder et al. Water Research 203 (2021) 117933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BF420-FFE6-0DAC-12BA-E0998D5404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7597"/>
          <a:stretch/>
        </p:blipFill>
        <p:spPr>
          <a:xfrm>
            <a:off x="6856916" y="3257676"/>
            <a:ext cx="4964416" cy="3022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5EAA3-C101-CB97-E363-16D775FB21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8424"/>
          <a:stretch/>
        </p:blipFill>
        <p:spPr>
          <a:xfrm>
            <a:off x="6770462" y="316854"/>
            <a:ext cx="4964416" cy="29452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F83E33-2A75-1234-2C15-9FDD388E14E8}"/>
              </a:ext>
            </a:extLst>
          </p:cNvPr>
          <p:cNvSpPr/>
          <p:nvPr/>
        </p:nvSpPr>
        <p:spPr>
          <a:xfrm>
            <a:off x="7952106" y="2511491"/>
            <a:ext cx="3037135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Population normalised loads show little variation across the catchment at 154 ± 12 mg/d/inhabitant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4B014-DEFC-22F9-7845-C792BF5B8611}"/>
              </a:ext>
            </a:extLst>
          </p:cNvPr>
          <p:cNvSpPr txBox="1"/>
          <p:nvPr/>
        </p:nvSpPr>
        <p:spPr>
          <a:xfrm>
            <a:off x="7952105" y="3795590"/>
            <a:ext cx="3037135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Understanding main drivers at a catchment level is key to deliver successful interventions!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455A1B-99DC-93A6-4069-8E34E7894263}"/>
              </a:ext>
            </a:extLst>
          </p:cNvPr>
          <p:cNvSpPr txBox="1"/>
          <p:nvPr/>
        </p:nvSpPr>
        <p:spPr>
          <a:xfrm flipH="1">
            <a:off x="10520627" y="-9884"/>
            <a:ext cx="167137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FFFFFF"/>
                </a:solidFill>
                <a:latin typeface="Lucida Grande"/>
                <a:ea typeface="Geneva"/>
              </a:rPr>
              <a:t>Environmental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Health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0DD370-4DED-CA80-0D38-DFDCC5FAD9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935" t="26800" r="35353" b="16401"/>
          <a:stretch/>
        </p:blipFill>
        <p:spPr>
          <a:xfrm>
            <a:off x="6290215" y="-41238"/>
            <a:ext cx="6061488" cy="63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A2C00F-3B83-86E9-D6A0-99DABE5018EC}"/>
              </a:ext>
            </a:extLst>
          </p:cNvPr>
          <p:cNvSpPr txBox="1">
            <a:spLocks/>
          </p:cNvSpPr>
          <p:nvPr/>
        </p:nvSpPr>
        <p:spPr>
          <a:xfrm>
            <a:off x="435869" y="336445"/>
            <a:ext cx="2952790" cy="7659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A</a:t>
            </a:r>
            <a:r>
              <a:rPr lang="en-GB" sz="3000" b="1" dirty="0" err="1">
                <a:solidFill>
                  <a:prstClr val="black"/>
                </a:solidFill>
                <a:latin typeface="Calibri Light" panose="020F0302020204030204"/>
                <a:ea typeface="Geneva"/>
              </a:rPr>
              <a:t>ntibiotics</a:t>
            </a:r>
            <a:r>
              <a:rPr lang="en-GB" sz="3000" b="1" dirty="0">
                <a:solidFill>
                  <a:prstClr val="black"/>
                </a:solidFill>
                <a:latin typeface="Calibri Light" panose="020F0302020204030204"/>
                <a:ea typeface="Geneva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in hospital effluent and community wastewater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1C54D-2322-E8E2-33B9-CC3D9F7FF06E}"/>
              </a:ext>
            </a:extLst>
          </p:cNvPr>
          <p:cNvSpPr txBox="1"/>
          <p:nvPr/>
        </p:nvSpPr>
        <p:spPr>
          <a:xfrm>
            <a:off x="522084" y="3812318"/>
            <a:ext cx="2883483" cy="201593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GB" sz="2000" dirty="0">
                <a:ea typeface="Calibri" panose="020F0502020204030204" pitchFamily="34" charset="0"/>
                <a:cs typeface="Arial" panose="020B0604020202020204" pitchFamily="34" charset="0"/>
              </a:rPr>
              <a:t>Antibiotics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in both hospital and community wastewater exceed safe levels.</a:t>
            </a:r>
          </a:p>
          <a:p>
            <a:pPr lvl="0" algn="ctr">
              <a:spcBef>
                <a:spcPts val="600"/>
              </a:spcBef>
            </a:pP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Hospital wastewater as  a hotspot</a:t>
            </a:r>
            <a:r>
              <a:rPr lang="en-GB" sz="2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 AMR.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5667ED-BF5F-B243-00F8-7F7AD64E7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020734"/>
              </p:ext>
            </p:extLst>
          </p:nvPr>
        </p:nvGraphicFramePr>
        <p:xfrm>
          <a:off x="3934165" y="3006359"/>
          <a:ext cx="6830721" cy="3750056"/>
        </p:xfrm>
        <a:graphic>
          <a:graphicData uri="http://schemas.openxmlformats.org/drawingml/2006/table">
            <a:tbl>
              <a:tblPr firstRow="1" firstCol="1" bandRow="1"/>
              <a:tblGrid>
                <a:gridCol w="1258030">
                  <a:extLst>
                    <a:ext uri="{9D8B030D-6E8A-4147-A177-3AD203B41FA5}">
                      <a16:colId xmlns:a16="http://schemas.microsoft.com/office/drawing/2014/main" val="4085105008"/>
                    </a:ext>
                  </a:extLst>
                </a:gridCol>
                <a:gridCol w="1474730">
                  <a:extLst>
                    <a:ext uri="{9D8B030D-6E8A-4147-A177-3AD203B41FA5}">
                      <a16:colId xmlns:a16="http://schemas.microsoft.com/office/drawing/2014/main" val="3748168035"/>
                    </a:ext>
                  </a:extLst>
                </a:gridCol>
                <a:gridCol w="1581901">
                  <a:extLst>
                    <a:ext uri="{9D8B030D-6E8A-4147-A177-3AD203B41FA5}">
                      <a16:colId xmlns:a16="http://schemas.microsoft.com/office/drawing/2014/main" val="3422827474"/>
                    </a:ext>
                  </a:extLst>
                </a:gridCol>
                <a:gridCol w="1258030">
                  <a:extLst>
                    <a:ext uri="{9D8B030D-6E8A-4147-A177-3AD203B41FA5}">
                      <a16:colId xmlns:a16="http://schemas.microsoft.com/office/drawing/2014/main" val="456545925"/>
                    </a:ext>
                  </a:extLst>
                </a:gridCol>
                <a:gridCol w="1258030">
                  <a:extLst>
                    <a:ext uri="{9D8B030D-6E8A-4147-A177-3AD203B41FA5}">
                      <a16:colId xmlns:a16="http://schemas.microsoft.com/office/drawing/2014/main" val="14159673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Bath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Average Wastewater Concentration (ug/L)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Predicted No-Effect Concentration (ug/L)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661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Antimicrobials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Hospital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Community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PNEC-MIC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PNEC-ENV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638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Chloramphenicol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0.18 ± 0.09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0.15 ± 0.17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047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Sulfamethoxazole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1.47 ± 1.58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0.46 ± 0.19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42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Azithromycin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39.5 ± 41.56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0.31 ± 0.30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712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Clarithromycin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0.47 ± 0.32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0.72 ± 0.31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471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Erythromycin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2.20 ± 2.31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0.06 ± 0.05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443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Ciprofloxacin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0.93 ± 1.66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0.52 ± 0.24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0.064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418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Ofloxacin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 ± 0.05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 ± 0.03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 (levofloxacin)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763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Amoxicillin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11.13 ± 8.92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752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Clindamycin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0.27 ± 0.43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0.04 ± 0.02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992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Metronidazole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12.49 ± 3.40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0.23 ± 0.09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0.125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930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Nitrofurantoin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0.52 ± 0.51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152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Oxytetracycline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0.05 ± 0.03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0.24 ± 0.16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896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Tetracycline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0.03 ± 0.01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0.13 ± 0.08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867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Ethambutol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0.07 ± 0.05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0.11 ± 0.12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797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Sulfadiazine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0.008 ± 0.007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10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Trimethoprim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3.25 ± 2.76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0.33 ± 0.12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776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Flucloxacillin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5.66 ± 5.97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0.44 ± 0.23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5161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998BDD-2351-9D06-84BE-202FD1D09803}"/>
              </a:ext>
            </a:extLst>
          </p:cNvPr>
          <p:cNvSpPr txBox="1"/>
          <p:nvPr/>
        </p:nvSpPr>
        <p:spPr>
          <a:xfrm>
            <a:off x="301585" y="6213778"/>
            <a:ext cx="3324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PNECs: Predicted </a:t>
            </a:r>
            <a:r>
              <a:rPr lang="en-GB" sz="1400" b="1" dirty="0">
                <a:solidFill>
                  <a:prstClr val="black"/>
                </a:solidFill>
                <a:latin typeface="Calibri Light" panose="020F0302020204030204"/>
                <a:ea typeface="Geneva"/>
              </a:rPr>
              <a:t>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o-Effect </a:t>
            </a:r>
            <a:r>
              <a:rPr lang="en-GB" sz="1400" b="1" dirty="0">
                <a:solidFill>
                  <a:prstClr val="black"/>
                </a:solidFill>
                <a:latin typeface="Calibri Light" panose="020F0302020204030204"/>
                <a:ea typeface="Geneva"/>
              </a:rPr>
              <a:t>C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oncentrations</a:t>
            </a:r>
            <a:endParaRPr lang="en-GB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F0A7A0-27B0-A229-2CD7-7FD2757E8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25"/>
          <a:stretch/>
        </p:blipFill>
        <p:spPr>
          <a:xfrm>
            <a:off x="3307977" y="101585"/>
            <a:ext cx="8546766" cy="29584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D618E3-64D7-951F-42F3-E0C8C80D8962}"/>
              </a:ext>
            </a:extLst>
          </p:cNvPr>
          <p:cNvSpPr txBox="1"/>
          <p:nvPr/>
        </p:nvSpPr>
        <p:spPr>
          <a:xfrm>
            <a:off x="-6515" y="6525524"/>
            <a:ext cx="4222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Sims et al. Environmental Pollution, 333 (2023</a:t>
            </a:r>
            <a:r>
              <a:rPr lang="en-GB" sz="1200" i="1" dirty="0">
                <a:solidFill>
                  <a:srgbClr val="000000"/>
                </a:solidFill>
                <a:latin typeface="Lucida Grande"/>
                <a:ea typeface="Geneva"/>
              </a:rPr>
              <a:t>)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 122020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6740CE-6C71-ECFD-4F69-17E8B93A6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96" y="2588864"/>
            <a:ext cx="1373221" cy="471203"/>
          </a:xfrm>
          <a:prstGeom prst="rect">
            <a:avLst/>
          </a:prstGeom>
        </p:spPr>
      </p:pic>
      <p:pic>
        <p:nvPicPr>
          <p:cNvPr id="21" name="Picture 2" descr="Wessex Water - The Science Council ~ : The Science Council ~">
            <a:extLst>
              <a:ext uri="{FF2B5EF4-FFF2-40B4-BE49-F238E27FC236}">
                <a16:creationId xmlns:a16="http://schemas.microsoft.com/office/drawing/2014/main" id="{F60C6583-0AC4-C00B-FEBB-2A205F06F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0000"/>
          <a:stretch/>
        </p:blipFill>
        <p:spPr bwMode="auto">
          <a:xfrm>
            <a:off x="954561" y="3185575"/>
            <a:ext cx="1697807" cy="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CD410C-AEBA-B4FB-2BA9-6F852A379CAD}"/>
              </a:ext>
            </a:extLst>
          </p:cNvPr>
          <p:cNvSpPr txBox="1"/>
          <p:nvPr/>
        </p:nvSpPr>
        <p:spPr>
          <a:xfrm flipH="1">
            <a:off x="10520627" y="-9884"/>
            <a:ext cx="167137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FFFFFF"/>
                </a:solidFill>
                <a:latin typeface="Lucida Grande"/>
                <a:ea typeface="Geneva"/>
              </a:rPr>
              <a:t>Environmental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376732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A2C00F-3B83-86E9-D6A0-99DABE5018EC}"/>
              </a:ext>
            </a:extLst>
          </p:cNvPr>
          <p:cNvSpPr txBox="1">
            <a:spLocks/>
          </p:cNvSpPr>
          <p:nvPr/>
        </p:nvSpPr>
        <p:spPr>
          <a:xfrm>
            <a:off x="471148" y="318031"/>
            <a:ext cx="10367181" cy="4585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Pharma in the Avon Catchment – RQs in the receiving environment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5966C-79A5-2F79-B775-B1309B646DF6}"/>
              </a:ext>
            </a:extLst>
          </p:cNvPr>
          <p:cNvSpPr txBox="1"/>
          <p:nvPr/>
        </p:nvSpPr>
        <p:spPr>
          <a:xfrm>
            <a:off x="4979866" y="6142917"/>
            <a:ext cx="66405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Jagadeesan et al., Waster Research 268 (2024) 122643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C1D33-8A77-E586-81EA-EFE97DD2F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90" y="6327953"/>
            <a:ext cx="1373221" cy="471203"/>
          </a:xfrm>
          <a:prstGeom prst="rect">
            <a:avLst/>
          </a:prstGeom>
        </p:spPr>
      </p:pic>
      <p:pic>
        <p:nvPicPr>
          <p:cNvPr id="10" name="Picture 2" descr="Wessex Water - The Science Council ~ : The Science Council ~">
            <a:extLst>
              <a:ext uri="{FF2B5EF4-FFF2-40B4-BE49-F238E27FC236}">
                <a16:creationId xmlns:a16="http://schemas.microsoft.com/office/drawing/2014/main" id="{D00C39E1-2F6E-4C7A-5757-2B98F0787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0000"/>
          <a:stretch/>
        </p:blipFill>
        <p:spPr bwMode="auto">
          <a:xfrm>
            <a:off x="1934294" y="6327953"/>
            <a:ext cx="1697807" cy="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497B0CE-DDC5-9609-AFAF-61506A7FF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4" y="803274"/>
            <a:ext cx="10051215" cy="5339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04EB89-BE90-BE18-D3FD-8DF5C0ABAE65}"/>
              </a:ext>
            </a:extLst>
          </p:cNvPr>
          <p:cNvSpPr txBox="1"/>
          <p:nvPr/>
        </p:nvSpPr>
        <p:spPr>
          <a:xfrm>
            <a:off x="4979866" y="6429824"/>
            <a:ext cx="623363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highlight>
                  <a:srgbClr val="000000"/>
                </a:highlight>
              </a:rPr>
              <a:t>Is end-of-pipe treatment the way forward in removing AAs?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8F1A1-DA1E-B213-A2A2-156E53A10C9F}"/>
              </a:ext>
            </a:extLst>
          </p:cNvPr>
          <p:cNvSpPr txBox="1"/>
          <p:nvPr/>
        </p:nvSpPr>
        <p:spPr>
          <a:xfrm flipH="1">
            <a:off x="10520627" y="-9884"/>
            <a:ext cx="167137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FFFFFF"/>
                </a:solidFill>
                <a:latin typeface="Lucida Grande"/>
                <a:ea typeface="Geneva"/>
              </a:rPr>
              <a:t>Environmental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415682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B808C-D09D-4B5A-B76A-D4E6A7C0A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796" y="993210"/>
            <a:ext cx="5953006" cy="58822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6665" y="776530"/>
            <a:ext cx="4920324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Population size as a key driver of antibiotics and ARGs in WWTP influent…..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F2457B-283E-406C-BD88-2E704280AEBB}"/>
              </a:ext>
            </a:extLst>
          </p:cNvPr>
          <p:cNvSpPr/>
          <p:nvPr/>
        </p:nvSpPr>
        <p:spPr>
          <a:xfrm>
            <a:off x="670125" y="4803876"/>
            <a:ext cx="4948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Strong correlation observed between combined daily loads of antibiotics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ARGs and population size served by individual WWTPs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A7CCD19-DF75-4394-88BF-7EB7F50F98FC}"/>
              </a:ext>
            </a:extLst>
          </p:cNvPr>
          <p:cNvGraphicFramePr>
            <a:graphicFrameLocks noGrp="1"/>
          </p:cNvGraphicFramePr>
          <p:nvPr/>
        </p:nvGraphicFramePr>
        <p:xfrm>
          <a:off x="796664" y="1821316"/>
          <a:ext cx="4695799" cy="2821559"/>
        </p:xfrm>
        <a:graphic>
          <a:graphicData uri="http://schemas.openxmlformats.org/drawingml/2006/table">
            <a:tbl>
              <a:tblPr firstRow="1" firstCol="1" bandRow="1"/>
              <a:tblGrid>
                <a:gridCol w="1818832">
                  <a:extLst>
                    <a:ext uri="{9D8B030D-6E8A-4147-A177-3AD203B41FA5}">
                      <a16:colId xmlns:a16="http://schemas.microsoft.com/office/drawing/2014/main" val="2293544876"/>
                    </a:ext>
                  </a:extLst>
                </a:gridCol>
                <a:gridCol w="1269942">
                  <a:extLst>
                    <a:ext uri="{9D8B030D-6E8A-4147-A177-3AD203B41FA5}">
                      <a16:colId xmlns:a16="http://schemas.microsoft.com/office/drawing/2014/main" val="969191079"/>
                    </a:ext>
                  </a:extLst>
                </a:gridCol>
                <a:gridCol w="1607025">
                  <a:extLst>
                    <a:ext uri="{9D8B030D-6E8A-4147-A177-3AD203B41FA5}">
                      <a16:colId xmlns:a16="http://schemas.microsoft.com/office/drawing/2014/main" val="3906504996"/>
                    </a:ext>
                  </a:extLst>
                </a:gridCol>
              </a:tblGrid>
              <a:tr h="18950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Pearson coefficient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309245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Sulfamethoxazole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4506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Sulfamethoxazole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0.998704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41411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Sul1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0.727473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0.694801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1902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Chloramphenicol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04884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Chloramphenicol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0.995464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17067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0.984915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0.967056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220336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Macrolides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02174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Macrolides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0.999576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701320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ermB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0.996935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0.994663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364862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Fluoroquinolones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94964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Fluoroquinolones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0.998584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090373"/>
                  </a:ext>
                </a:extLst>
              </a:tr>
              <a:tr h="189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qnrS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CAB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0.980448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0.976258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0975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A851311B-2F71-4FC5-B424-2ECA7204E4BD}"/>
              </a:ext>
            </a:extLst>
          </p:cNvPr>
          <p:cNvSpPr txBox="1"/>
          <p:nvPr/>
        </p:nvSpPr>
        <p:spPr>
          <a:xfrm>
            <a:off x="908926" y="1451984"/>
            <a:ext cx="469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Pearson correlation between AB, ARG and PE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9208E5-C361-485C-B441-1F171EB9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3" y="220459"/>
            <a:ext cx="1375535" cy="471997"/>
          </a:xfrm>
          <a:prstGeom prst="rect">
            <a:avLst/>
          </a:prstGeom>
        </p:spPr>
      </p:pic>
      <p:pic>
        <p:nvPicPr>
          <p:cNvPr id="19" name="Picture 2" descr="Wessex Water - The Science Council ~ : The Science Council ~">
            <a:extLst>
              <a:ext uri="{FF2B5EF4-FFF2-40B4-BE49-F238E27FC236}">
                <a16:creationId xmlns:a16="http://schemas.microsoft.com/office/drawing/2014/main" id="{F10B9872-1973-4EAD-82EA-63460972E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0000"/>
          <a:stretch/>
        </p:blipFill>
        <p:spPr bwMode="auto">
          <a:xfrm>
            <a:off x="4128532" y="218058"/>
            <a:ext cx="1697807" cy="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Logo of the EPSRC, the Engineering and Physical Sciences Research Council">
            <a:extLst>
              <a:ext uri="{FF2B5EF4-FFF2-40B4-BE49-F238E27FC236}">
                <a16:creationId xmlns:a16="http://schemas.microsoft.com/office/drawing/2014/main" id="{DBFB407A-222C-47BB-B15C-BE2AFD0A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38" y="160258"/>
            <a:ext cx="2135443" cy="5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B8D7B5-0474-4968-B2DC-4177B3019195}"/>
              </a:ext>
            </a:extLst>
          </p:cNvPr>
          <p:cNvSpPr txBox="1"/>
          <p:nvPr/>
        </p:nvSpPr>
        <p:spPr>
          <a:xfrm rot="16200000">
            <a:off x="7331305" y="1705101"/>
            <a:ext cx="745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 37K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68K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109K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18K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867K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350D-B802-370C-A424-46BD8345E70F}"/>
              </a:ext>
            </a:extLst>
          </p:cNvPr>
          <p:cNvSpPr/>
          <p:nvPr/>
        </p:nvSpPr>
        <p:spPr>
          <a:xfrm>
            <a:off x="1303538" y="6588496"/>
            <a:ext cx="3673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Kasprzyk-Hordern et al.  J Haz Mat 429 (2022) 127882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42F7C-2180-2153-6363-161A4A3E6105}"/>
              </a:ext>
            </a:extLst>
          </p:cNvPr>
          <p:cNvSpPr txBox="1"/>
          <p:nvPr/>
        </p:nvSpPr>
        <p:spPr>
          <a:xfrm>
            <a:off x="796664" y="5888207"/>
            <a:ext cx="492032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Grande"/>
                <a:ea typeface="Geneva"/>
                <a:cs typeface="+mn-cs"/>
              </a:rPr>
              <a:t>… One Health actions could focus on the reduction in antibiotics</a:t>
            </a:r>
            <a:r>
              <a:rPr lang="en-GB" dirty="0">
                <a:latin typeface="Lucida Grande"/>
                <a:ea typeface="Geneva"/>
              </a:rPr>
              <a:t> prescription …..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F2B26-87FA-15E5-F021-D290EEBDEC68}"/>
              </a:ext>
            </a:extLst>
          </p:cNvPr>
          <p:cNvSpPr/>
          <p:nvPr/>
        </p:nvSpPr>
        <p:spPr bwMode="auto">
          <a:xfrm>
            <a:off x="8311452" y="1167286"/>
            <a:ext cx="546847" cy="555523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1" charset="0"/>
              <a:ea typeface="Geneva" pitchFamily="1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3FC648-10CA-43E9-284D-7AED71611CAD}"/>
              </a:ext>
            </a:extLst>
          </p:cNvPr>
          <p:cNvSpPr/>
          <p:nvPr/>
        </p:nvSpPr>
        <p:spPr bwMode="auto">
          <a:xfrm>
            <a:off x="10354236" y="1167286"/>
            <a:ext cx="1344706" cy="555523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1" charset="0"/>
              <a:ea typeface="Geneva" pitchFamily="1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4ABA-809F-4F10-11D1-E7B8B43E06C3}"/>
              </a:ext>
            </a:extLst>
          </p:cNvPr>
          <p:cNvSpPr txBox="1">
            <a:spLocks/>
          </p:cNvSpPr>
          <p:nvPr/>
        </p:nvSpPr>
        <p:spPr>
          <a:xfrm>
            <a:off x="6011916" y="-42225"/>
            <a:ext cx="4342320" cy="7659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Antibiotics and AMR (antimicrobial resistance)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C120D-2BFF-CB2B-D24A-DF86C357EA9B}"/>
              </a:ext>
            </a:extLst>
          </p:cNvPr>
          <p:cNvSpPr txBox="1"/>
          <p:nvPr/>
        </p:nvSpPr>
        <p:spPr>
          <a:xfrm flipH="1">
            <a:off x="10520627" y="-18104"/>
            <a:ext cx="1671373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Public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16500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7" descr="Logo 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228" y="533917"/>
            <a:ext cx="18097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  <p:pic>
        <p:nvPicPr>
          <p:cNvPr id="30722" name="Picture 2" descr="Blue Person Symbol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00888" y="-26008013"/>
            <a:ext cx="10858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652944" y="0"/>
            <a:ext cx="10128470" cy="803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WBE as an evidence tool for community habits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eneva"/>
                <a:cs typeface="+mj-cs"/>
              </a:rPr>
              <a:t>Down-the-drain disposal of pharmaceuticals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FC0C69-0BB6-4CC6-9E24-E586FB912218}"/>
              </a:ext>
            </a:extLst>
          </p:cNvPr>
          <p:cNvSpPr txBox="1"/>
          <p:nvPr/>
        </p:nvSpPr>
        <p:spPr>
          <a:xfrm>
            <a:off x="195464" y="3545714"/>
            <a:ext cx="3234219" cy="307777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Marker: carbamazepine-10,11-epoxide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AB7FD4D6-F62E-46C6-B28D-0F475F30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0" y="1166257"/>
            <a:ext cx="3208021" cy="2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22F11-E25B-4B2A-85D2-EBB31CDC95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872"/>
          <a:stretch/>
        </p:blipFill>
        <p:spPr>
          <a:xfrm>
            <a:off x="3699603" y="985708"/>
            <a:ext cx="3101412" cy="44596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75B153-6597-4C36-B397-E28A1B7557F6}"/>
              </a:ext>
            </a:extLst>
          </p:cNvPr>
          <p:cNvSpPr/>
          <p:nvPr/>
        </p:nvSpPr>
        <p:spPr>
          <a:xfrm>
            <a:off x="293692" y="6204733"/>
            <a:ext cx="4721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Kasprzyk-Hordern et al. EST, 55, 2021, 11657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82EFF"/>
                </a:solidFill>
                <a:effectLst/>
                <a:uLnTx/>
                <a:uFillTx/>
                <a:latin typeface="AdvOT46dcae81"/>
                <a:ea typeface="Geneva"/>
                <a:cs typeface="+mn-cs"/>
                <a:hlinkClick r:id="rId8"/>
              </a:rPr>
              <a:t>https://doi.org/10.1021/acs.est.1c01274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Geneva"/>
                <a:cs typeface="+mn-cs"/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0270F8-D26E-4069-835A-7A7A9257CB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3521" y="175899"/>
            <a:ext cx="1375535" cy="471997"/>
          </a:xfrm>
          <a:prstGeom prst="rect">
            <a:avLst/>
          </a:prstGeom>
        </p:spPr>
      </p:pic>
      <p:pic>
        <p:nvPicPr>
          <p:cNvPr id="27" name="Picture 2" descr="Wessex Water - The Science Council ~ : The Science Council ~">
            <a:extLst>
              <a:ext uri="{FF2B5EF4-FFF2-40B4-BE49-F238E27FC236}">
                <a16:creationId xmlns:a16="http://schemas.microsoft.com/office/drawing/2014/main" id="{2A1D796A-B3B7-4773-B284-AF958A107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0000"/>
          <a:stretch/>
        </p:blipFill>
        <p:spPr bwMode="auto">
          <a:xfrm>
            <a:off x="10163521" y="661666"/>
            <a:ext cx="1697807" cy="4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Logo of the EPSRC, the Engineering and Physical Sciences Research Council">
            <a:extLst>
              <a:ext uri="{FF2B5EF4-FFF2-40B4-BE49-F238E27FC236}">
                <a16:creationId xmlns:a16="http://schemas.microsoft.com/office/drawing/2014/main" id="{0C1E7375-133C-4E8A-9B72-E746FB3B8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702" y="1220268"/>
            <a:ext cx="2135443" cy="5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AFA44D-9E26-4AF9-9252-65AA981451F5}"/>
              </a:ext>
            </a:extLst>
          </p:cNvPr>
          <p:cNvSpPr txBox="1"/>
          <p:nvPr/>
        </p:nvSpPr>
        <p:spPr>
          <a:xfrm>
            <a:off x="231864" y="4013449"/>
            <a:ext cx="3190777" cy="2031325"/>
          </a:xfrm>
          <a:prstGeom prst="rect">
            <a:avLst/>
          </a:prstGeom>
          <a:solidFill>
            <a:srgbClr val="FFEBA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Down-the-drain co-disposal of 6 pharmaceuticals to 3 WWTPs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-carbamazepine and propranolol in city 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-sildenafil in city B,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Geneva"/>
                <a:cs typeface="Calibri" panose="020F0502020204030204" pitchFamily="34" charset="0"/>
              </a:rPr>
              <a:t>-diltiazem, capecitabine, and sertraline in city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BD253-7AF2-8895-A511-F308D68670DF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/>
          <a:stretch/>
        </p:blipFill>
        <p:spPr bwMode="auto">
          <a:xfrm>
            <a:off x="6976085" y="668189"/>
            <a:ext cx="2676316" cy="5828931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877D4B-8408-29EE-84ED-1558C1036910}"/>
              </a:ext>
            </a:extLst>
          </p:cNvPr>
          <p:cNvGraphicFramePr>
            <a:graphicFrameLocks noGrp="1"/>
          </p:cNvGraphicFramePr>
          <p:nvPr/>
        </p:nvGraphicFramePr>
        <p:xfrm>
          <a:off x="9725577" y="2585244"/>
          <a:ext cx="2339229" cy="3223377"/>
        </p:xfrm>
        <a:graphic>
          <a:graphicData uri="http://schemas.openxmlformats.org/drawingml/2006/table">
            <a:tbl>
              <a:tblPr/>
              <a:tblGrid>
                <a:gridCol w="1126078">
                  <a:extLst>
                    <a:ext uri="{9D8B030D-6E8A-4147-A177-3AD203B41FA5}">
                      <a16:colId xmlns:a16="http://schemas.microsoft.com/office/drawing/2014/main" val="2573508500"/>
                    </a:ext>
                  </a:extLst>
                </a:gridCol>
                <a:gridCol w="683394">
                  <a:extLst>
                    <a:ext uri="{9D8B030D-6E8A-4147-A177-3AD203B41FA5}">
                      <a16:colId xmlns:a16="http://schemas.microsoft.com/office/drawing/2014/main" val="43771650"/>
                    </a:ext>
                  </a:extLst>
                </a:gridCol>
                <a:gridCol w="529757">
                  <a:extLst>
                    <a:ext uri="{9D8B030D-6E8A-4147-A177-3AD203B41FA5}">
                      <a16:colId xmlns:a16="http://schemas.microsoft.com/office/drawing/2014/main" val="3120349320"/>
                    </a:ext>
                  </a:extLst>
                </a:gridCol>
              </a:tblGrid>
              <a:tr h="22328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mg in one pill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63880"/>
                  </a:ext>
                </a:extLst>
              </a:tr>
              <a:tr h="32652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Estimated no of pills disposed of ‘down-the-drain’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(Sun)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22 (Mon)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030589"/>
                  </a:ext>
                </a:extLst>
              </a:tr>
              <a:tr h="32910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mg day</a:t>
                      </a:r>
                      <a:r>
                        <a:rPr lang="en-GB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disposed of down-the-drain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39,013 (Sun)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3,411 (Mon)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996015"/>
                  </a:ext>
                </a:extLst>
              </a:tr>
              <a:tr h="48527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Average daily load (mg day</a:t>
                      </a:r>
                      <a:r>
                        <a:rPr lang="en-GB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r>
                        <a:rPr lang="en-GB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of pharma  - consumption (quantity excreted)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3,934.0±189.4</a:t>
                      </a:r>
                    </a:p>
                  </a:txBody>
                  <a:tcPr marL="4350" marR="4350" marT="4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962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02B2E6-F73A-71AF-547D-781A62E9B4C9}"/>
              </a:ext>
            </a:extLst>
          </p:cNvPr>
          <p:cNvSpPr txBox="1"/>
          <p:nvPr/>
        </p:nvSpPr>
        <p:spPr>
          <a:xfrm>
            <a:off x="3106066" y="5585981"/>
            <a:ext cx="492032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Grande"/>
                <a:ea typeface="Geneva"/>
                <a:cs typeface="+mn-cs"/>
              </a:rPr>
              <a:t>… One Health actions could focus on educational campaigns</a:t>
            </a:r>
            <a:r>
              <a:rPr lang="en-GB" dirty="0">
                <a:latin typeface="Lucida Grande"/>
                <a:ea typeface="Geneva"/>
              </a:rPr>
              <a:t> …..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Grande"/>
              <a:ea typeface="Genev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5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"/>
      </a:majorFont>
      <a:minorFont>
        <a:latin typeface="Lucida Grande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1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1" charset="0"/>
            <a:ea typeface="Geneva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Presntation 12.04.18 - Copy.pptx" id="{17574F56-D669-42FB-82AE-FA6EE08B05B2}" vid="{2A316949-68D4-419B-A7DD-76583051255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2f0d2-541f-46e9-a66b-45165c1f102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4A4B7FAD4AE41BD906FB15FCBB896" ma:contentTypeVersion="17" ma:contentTypeDescription="Create a new document." ma:contentTypeScope="" ma:versionID="42d6cc39a515152cc1c48debe54de5c7">
  <xsd:schema xmlns:xsd="http://www.w3.org/2001/XMLSchema" xmlns:xs="http://www.w3.org/2001/XMLSchema" xmlns:p="http://schemas.microsoft.com/office/2006/metadata/properties" xmlns:ns3="7ed2f0d2-541f-46e9-a66b-45165c1f1026" xmlns:ns4="d87bae4e-f3a0-4e51-82db-f647c3095509" targetNamespace="http://schemas.microsoft.com/office/2006/metadata/properties" ma:root="true" ma:fieldsID="3fb3292ccc2205f2eb57d644945b659f" ns3:_="" ns4:_="">
    <xsd:import namespace="7ed2f0d2-541f-46e9-a66b-45165c1f1026"/>
    <xsd:import namespace="d87bae4e-f3a0-4e51-82db-f647c30955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2f0d2-541f-46e9-a66b-45165c1f10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bae4e-f3a0-4e51-82db-f647c309550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4DCF25-F9AA-4584-BC49-5213FA20E6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6AD6D0-F330-44B4-A7E0-915CB7AEDC2D}">
  <ds:schemaRefs>
    <ds:schemaRef ds:uri="7ed2f0d2-541f-46e9-a66b-45165c1f1026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87bae4e-f3a0-4e51-82db-f647c3095509"/>
  </ds:schemaRefs>
</ds:datastoreItem>
</file>

<file path=customXml/itemProps3.xml><?xml version="1.0" encoding="utf-8"?>
<ds:datastoreItem xmlns:ds="http://schemas.openxmlformats.org/officeDocument/2006/customXml" ds:itemID="{AA7C37A7-0DE2-4FDC-ADB9-94D765F1FE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2f0d2-541f-46e9-a66b-45165c1f1026"/>
    <ds:schemaRef ds:uri="d87bae4e-f3a0-4e51-82db-f647c30955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99643</TotalTime>
  <Words>963</Words>
  <Application>Microsoft Office PowerPoint</Application>
  <PresentationFormat>Widescreen</PresentationFormat>
  <Paragraphs>262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AdvOT46dcae81</vt:lpstr>
      <vt:lpstr>Agency FB</vt:lpstr>
      <vt:lpstr>Aptos</vt:lpstr>
      <vt:lpstr>Arial</vt:lpstr>
      <vt:lpstr>Arial Narrow</vt:lpstr>
      <vt:lpstr>Calibri</vt:lpstr>
      <vt:lpstr>Calibri Light</vt:lpstr>
      <vt:lpstr>Calibri Light </vt:lpstr>
      <vt:lpstr>Lucida Grande</vt:lpstr>
      <vt:lpstr>Stencil</vt:lpstr>
      <vt:lpstr>Times New Roman</vt:lpstr>
      <vt:lpstr>Blank Presentation</vt:lpstr>
      <vt:lpstr>Custom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Kjeldsen</dc:creator>
  <cp:lastModifiedBy>Barbara Kasprzyk-Hordern</cp:lastModifiedBy>
  <cp:revision>546</cp:revision>
  <cp:lastPrinted>2016-07-11T15:57:49Z</cp:lastPrinted>
  <dcterms:created xsi:type="dcterms:W3CDTF">2016-07-11T11:13:01Z</dcterms:created>
  <dcterms:modified xsi:type="dcterms:W3CDTF">2024-12-03T11:48:22Z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0x01010033A4A4B7FAD4AE41BD906FB15FCBB896</vt:lpwstr>
  </property>
</Properties>
</file>