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3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AEC876-ECA2-4FC0-A992-00983FAE3A49}" v="56" dt="2025-01-13T17:31:56.719"/>
  </p1510:revLst>
</p1510:revInfo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039E8-2AB2-4642-87A0-73F8AD210AF4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7C441-8E00-447A-BB23-A365A78267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934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7C441-8E00-447A-BB23-A365A78267F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708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5287" y="2060848"/>
            <a:ext cx="7012259" cy="685800"/>
          </a:xfrm>
        </p:spPr>
        <p:txBody>
          <a:bodyPr>
            <a:normAutofit/>
          </a:bodyPr>
          <a:lstStyle>
            <a:lvl1pPr marL="0" indent="0" algn="l">
              <a:buNone/>
              <a:defRPr sz="1125" cap="all" baseline="0">
                <a:solidFill>
                  <a:schemeClr val="accent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9018CAE1-935B-40B2-83F3-D427986161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285" y="548681"/>
            <a:ext cx="7543800" cy="1325563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F42464D-EEA5-4256-A226-E753714E57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286" y="3068960"/>
            <a:ext cx="4020731" cy="1835151"/>
          </a:xfrm>
        </p:spPr>
        <p:txBody>
          <a:bodyPr/>
          <a:lstStyle>
            <a:lvl1pPr>
              <a:lnSpc>
                <a:spcPct val="100000"/>
              </a:lnSpc>
              <a:spcBef>
                <a:spcPts val="450"/>
              </a:spcBef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 dirty="0"/>
              <a:t>Click to add Speaker Name and date</a:t>
            </a:r>
          </a:p>
          <a:p>
            <a:pPr lvl="1"/>
            <a:endParaRPr lang="en-GB" dirty="0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12A5311-1A16-4135-A255-88D52AFDE9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86" y="5452590"/>
            <a:ext cx="2318963" cy="102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2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octor - 49813" descr="A person holding a clipboard&#10;&#10;Description automatically generated">
            <a:hlinkClick r:id="" action="ppaction://media"/>
            <a:extLst>
              <a:ext uri="{FF2B5EF4-FFF2-40B4-BE49-F238E27FC236}">
                <a16:creationId xmlns:a16="http://schemas.microsoft.com/office/drawing/2014/main" id="{F5DA4945-81CC-7B45-7369-352B202531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20000"/>
          </a:blip>
          <a:stretch>
            <a:fillRect/>
          </a:stretch>
        </p:blipFill>
        <p:spPr>
          <a:xfrm>
            <a:off x="0" y="-162734"/>
            <a:ext cx="9143999" cy="5143499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D19F7815-3AA2-7679-26F4-A63338C8B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501" y="4843169"/>
            <a:ext cx="9147501" cy="2016059"/>
            <a:chOff x="-4668" y="4843169"/>
            <a:chExt cx="12196668" cy="201605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56154CE-3587-5C44-2A6B-1FE49B302C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4668" y="4843169"/>
              <a:ext cx="12196668" cy="2015947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E7A46DB-98C4-E666-AEC5-DF8B5DD9E7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4668" y="4844400"/>
              <a:ext cx="10565988" cy="2014828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9F8962A-028A-2EBA-FBCF-F9B0334400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4668" y="4843170"/>
              <a:ext cx="10309010" cy="2006799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F139663-D7C2-5898-E610-2183584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05876" y="4851203"/>
              <a:ext cx="8086124" cy="200679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8576" y="2164990"/>
            <a:ext cx="6605423" cy="264015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b="1" kern="1200" dirty="0">
                <a:solidFill>
                  <a:srgbClr val="FFFFFF"/>
                </a:solidFill>
                <a:latin typeface="Aptos" panose="020B0004020202020204" pitchFamily="34" charset="0"/>
              </a:rPr>
              <a:t>First Do No Harm:</a:t>
            </a:r>
            <a:br>
              <a:rPr lang="en-US" b="1" kern="1200" dirty="0">
                <a:solidFill>
                  <a:srgbClr val="FFFFFF"/>
                </a:solidFill>
                <a:latin typeface="Aptos" panose="020B0004020202020204" pitchFamily="34" charset="0"/>
              </a:rPr>
            </a:br>
            <a:r>
              <a:rPr lang="en-US" sz="3200" kern="1200" dirty="0">
                <a:solidFill>
                  <a:srgbClr val="FFFFFF"/>
                </a:solidFill>
                <a:latin typeface="Aptos" panose="020B0004020202020204" pitchFamily="34" charset="0"/>
              </a:rPr>
              <a:t>Addressing the Communication of Risk in Healthcare and MedTech</a:t>
            </a:r>
          </a:p>
        </p:txBody>
      </p:sp>
      <p:pic>
        <p:nvPicPr>
          <p:cNvPr id="29" name="Picture 28" descr="A red and blue logo&#10;&#10;Description automatically generated">
            <a:extLst>
              <a:ext uri="{FF2B5EF4-FFF2-40B4-BE49-F238E27FC236}">
                <a16:creationId xmlns:a16="http://schemas.microsoft.com/office/drawing/2014/main" id="{944BCADA-53EF-987F-528E-3DD4A259B9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6466" y="5021174"/>
            <a:ext cx="1294134" cy="77516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C09D462-D379-DFCA-B1F7-61F648BE184F}"/>
              </a:ext>
            </a:extLst>
          </p:cNvPr>
          <p:cNvSpPr txBox="1"/>
          <p:nvPr/>
        </p:nvSpPr>
        <p:spPr>
          <a:xfrm>
            <a:off x="409875" y="5222869"/>
            <a:ext cx="654638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Presented by </a:t>
            </a:r>
          </a:p>
          <a:p>
            <a:r>
              <a:rPr lang="en-GB" sz="2800" dirty="0">
                <a:solidFill>
                  <a:schemeClr val="bg1"/>
                </a:solidFill>
              </a:rPr>
              <a:t>Prof. Helen Meese </a:t>
            </a:r>
            <a:r>
              <a:rPr lang="en-GB" sz="1200" dirty="0">
                <a:solidFill>
                  <a:schemeClr val="bg1"/>
                </a:solidFill>
              </a:rPr>
              <a:t>CEng </a:t>
            </a:r>
            <a:r>
              <a:rPr lang="en-GB" sz="1200" dirty="0" err="1">
                <a:solidFill>
                  <a:schemeClr val="bg1"/>
                </a:solidFill>
              </a:rPr>
              <a:t>MIMechE</a:t>
            </a:r>
            <a:r>
              <a:rPr lang="en-GB" sz="1200" dirty="0">
                <a:solidFill>
                  <a:schemeClr val="bg1"/>
                </a:solidFill>
              </a:rPr>
              <a:t> MIPEM MWES FRSA</a:t>
            </a:r>
            <a:endParaRPr lang="en-GB" sz="28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CEO, The Care Machine Ltd</a:t>
            </a:r>
          </a:p>
        </p:txBody>
      </p:sp>
      <p:pic>
        <p:nvPicPr>
          <p:cNvPr id="4" name="Picture 3" descr="A logo for a company&#10;&#10;Description automatically generated">
            <a:extLst>
              <a:ext uri="{FF2B5EF4-FFF2-40B4-BE49-F238E27FC236}">
                <a16:creationId xmlns:a16="http://schemas.microsoft.com/office/drawing/2014/main" id="{1450CDDE-71BB-33EC-32D7-272E7B4085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6624" y="5886026"/>
            <a:ext cx="1958390" cy="650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BB6598-CCF2-4791-8FD0-9C7406F0F9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144126"/>
              </p:ext>
            </p:extLst>
          </p:nvPr>
        </p:nvGraphicFramePr>
        <p:xfrm>
          <a:off x="322096" y="2257406"/>
          <a:ext cx="7089020" cy="1165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2044">
                  <a:extLst>
                    <a:ext uri="{9D8B030D-6E8A-4147-A177-3AD203B41FA5}">
                      <a16:colId xmlns:a16="http://schemas.microsoft.com/office/drawing/2014/main" val="3206992377"/>
                    </a:ext>
                  </a:extLst>
                </a:gridCol>
                <a:gridCol w="6376976">
                  <a:extLst>
                    <a:ext uri="{9D8B030D-6E8A-4147-A177-3AD203B41FA5}">
                      <a16:colId xmlns:a16="http://schemas.microsoft.com/office/drawing/2014/main" val="3129578749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endParaRPr lang="en-GB" sz="2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100" dirty="0"/>
                        <a:t>www.thecaremachine.com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179712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endParaRPr lang="en-GB" sz="21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dirty="0"/>
                        <a:t>info@thecaremachine.com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10869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endParaRPr lang="en-GB" sz="2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100" dirty="0"/>
                        <a:t>www.linkedin.com/company/thecaremachine/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11311383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FAC35CB4-C9EC-4407-858A-15B8EFAE5D42}"/>
              </a:ext>
            </a:extLst>
          </p:cNvPr>
          <p:cNvSpPr/>
          <p:nvPr/>
        </p:nvSpPr>
        <p:spPr>
          <a:xfrm>
            <a:off x="457895" y="1333477"/>
            <a:ext cx="44642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000" b="1" dirty="0">
                <a:solidFill>
                  <a:schemeClr val="accent1"/>
                </a:solidFill>
              </a:rPr>
              <a:t>FOR MORE INFORMATION:</a:t>
            </a:r>
          </a:p>
        </p:txBody>
      </p:sp>
      <p:sp>
        <p:nvSpPr>
          <p:cNvPr id="12" name="Freeform 5" descr="Email icon">
            <a:extLst>
              <a:ext uri="{FF2B5EF4-FFF2-40B4-BE49-F238E27FC236}">
                <a16:creationId xmlns:a16="http://schemas.microsoft.com/office/drawing/2014/main" id="{097EC62B-A2DF-4E2A-A4EF-7C6A78B3AB3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62258" y="2803680"/>
            <a:ext cx="204387" cy="136258"/>
          </a:xfrm>
          <a:custGeom>
            <a:avLst/>
            <a:gdLst>
              <a:gd name="T0" fmla="*/ 108 w 120"/>
              <a:gd name="T1" fmla="*/ 21 h 80"/>
              <a:gd name="T2" fmla="*/ 108 w 120"/>
              <a:gd name="T3" fmla="*/ 21 h 80"/>
              <a:gd name="T4" fmla="*/ 60 w 120"/>
              <a:gd name="T5" fmla="*/ 58 h 80"/>
              <a:gd name="T6" fmla="*/ 12 w 120"/>
              <a:gd name="T7" fmla="*/ 21 h 80"/>
              <a:gd name="T8" fmla="*/ 12 w 120"/>
              <a:gd name="T9" fmla="*/ 18 h 80"/>
              <a:gd name="T10" fmla="*/ 16 w 120"/>
              <a:gd name="T11" fmla="*/ 17 h 80"/>
              <a:gd name="T12" fmla="*/ 60 w 120"/>
              <a:gd name="T13" fmla="*/ 51 h 80"/>
              <a:gd name="T14" fmla="*/ 104 w 120"/>
              <a:gd name="T15" fmla="*/ 17 h 80"/>
              <a:gd name="T16" fmla="*/ 108 w 120"/>
              <a:gd name="T17" fmla="*/ 18 h 80"/>
              <a:gd name="T18" fmla="*/ 108 w 120"/>
              <a:gd name="T19" fmla="*/ 21 h 80"/>
              <a:gd name="T20" fmla="*/ 108 w 120"/>
              <a:gd name="T21" fmla="*/ 21 h 80"/>
              <a:gd name="T22" fmla="*/ 114 w 120"/>
              <a:gd name="T23" fmla="*/ 0 h 80"/>
              <a:gd name="T24" fmla="*/ 114 w 120"/>
              <a:gd name="T25" fmla="*/ 0 h 80"/>
              <a:gd name="T26" fmla="*/ 6 w 120"/>
              <a:gd name="T27" fmla="*/ 0 h 80"/>
              <a:gd name="T28" fmla="*/ 0 w 120"/>
              <a:gd name="T29" fmla="*/ 6 h 80"/>
              <a:gd name="T30" fmla="*/ 0 w 120"/>
              <a:gd name="T31" fmla="*/ 74 h 80"/>
              <a:gd name="T32" fmla="*/ 6 w 120"/>
              <a:gd name="T33" fmla="*/ 80 h 80"/>
              <a:gd name="T34" fmla="*/ 114 w 120"/>
              <a:gd name="T35" fmla="*/ 80 h 80"/>
              <a:gd name="T36" fmla="*/ 120 w 120"/>
              <a:gd name="T37" fmla="*/ 74 h 80"/>
              <a:gd name="T38" fmla="*/ 120 w 120"/>
              <a:gd name="T39" fmla="*/ 6 h 80"/>
              <a:gd name="T40" fmla="*/ 114 w 120"/>
              <a:gd name="T41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20" h="80">
                <a:moveTo>
                  <a:pt x="108" y="21"/>
                </a:moveTo>
                <a:lnTo>
                  <a:pt x="108" y="21"/>
                </a:lnTo>
                <a:lnTo>
                  <a:pt x="60" y="58"/>
                </a:lnTo>
                <a:lnTo>
                  <a:pt x="12" y="21"/>
                </a:lnTo>
                <a:cubicBezTo>
                  <a:pt x="11" y="20"/>
                  <a:pt x="11" y="19"/>
                  <a:pt x="12" y="18"/>
                </a:cubicBezTo>
                <a:cubicBezTo>
                  <a:pt x="13" y="16"/>
                  <a:pt x="14" y="16"/>
                  <a:pt x="16" y="17"/>
                </a:cubicBezTo>
                <a:lnTo>
                  <a:pt x="60" y="51"/>
                </a:lnTo>
                <a:lnTo>
                  <a:pt x="104" y="17"/>
                </a:lnTo>
                <a:cubicBezTo>
                  <a:pt x="105" y="16"/>
                  <a:pt x="107" y="16"/>
                  <a:pt x="108" y="18"/>
                </a:cubicBezTo>
                <a:cubicBezTo>
                  <a:pt x="109" y="19"/>
                  <a:pt x="109" y="20"/>
                  <a:pt x="108" y="21"/>
                </a:cubicBezTo>
                <a:lnTo>
                  <a:pt x="108" y="21"/>
                </a:lnTo>
                <a:close/>
                <a:moveTo>
                  <a:pt x="114" y="0"/>
                </a:moveTo>
                <a:lnTo>
                  <a:pt x="114" y="0"/>
                </a:lnTo>
                <a:lnTo>
                  <a:pt x="6" y="0"/>
                </a:lnTo>
                <a:cubicBezTo>
                  <a:pt x="3" y="0"/>
                  <a:pt x="0" y="3"/>
                  <a:pt x="0" y="6"/>
                </a:cubicBezTo>
                <a:lnTo>
                  <a:pt x="0" y="74"/>
                </a:lnTo>
                <a:cubicBezTo>
                  <a:pt x="0" y="77"/>
                  <a:pt x="3" y="80"/>
                  <a:pt x="6" y="80"/>
                </a:cubicBezTo>
                <a:lnTo>
                  <a:pt x="114" y="80"/>
                </a:lnTo>
                <a:cubicBezTo>
                  <a:pt x="117" y="80"/>
                  <a:pt x="120" y="77"/>
                  <a:pt x="120" y="74"/>
                </a:cubicBezTo>
                <a:lnTo>
                  <a:pt x="120" y="6"/>
                </a:lnTo>
                <a:cubicBezTo>
                  <a:pt x="120" y="3"/>
                  <a:pt x="117" y="0"/>
                  <a:pt x="114" y="0"/>
                </a:cubicBezTo>
                <a:close/>
              </a:path>
            </a:pathLst>
          </a:custGeom>
          <a:solidFill>
            <a:schemeClr val="accent1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13" name="Website icon" descr="Twitter/Blog/Portfolio icon">
            <a:extLst>
              <a:ext uri="{FF2B5EF4-FFF2-40B4-BE49-F238E27FC236}">
                <a16:creationId xmlns:a16="http://schemas.microsoft.com/office/drawing/2014/main" id="{A04A8155-A6BF-4281-B326-7E81EDA81E4B}"/>
              </a:ext>
            </a:extLst>
          </p:cNvPr>
          <p:cNvSpPr>
            <a:spLocks noEditPoints="1"/>
          </p:cNvSpPr>
          <p:nvPr/>
        </p:nvSpPr>
        <p:spPr bwMode="auto">
          <a:xfrm>
            <a:off x="562257" y="2377448"/>
            <a:ext cx="202607" cy="187160"/>
          </a:xfrm>
          <a:custGeom>
            <a:avLst/>
            <a:gdLst>
              <a:gd name="T0" fmla="*/ 1758 w 2691"/>
              <a:gd name="T1" fmla="*/ 2346 h 2691"/>
              <a:gd name="T2" fmla="*/ 1897 w 2691"/>
              <a:gd name="T3" fmla="*/ 2384 h 2691"/>
              <a:gd name="T4" fmla="*/ 2267 w 2691"/>
              <a:gd name="T5" fmla="*/ 2095 h 2691"/>
              <a:gd name="T6" fmla="*/ 691 w 2691"/>
              <a:gd name="T7" fmla="*/ 1994 h 2691"/>
              <a:gd name="T8" fmla="*/ 587 w 2691"/>
              <a:gd name="T9" fmla="*/ 2252 h 2691"/>
              <a:gd name="T10" fmla="*/ 1051 w 2691"/>
              <a:gd name="T11" fmla="*/ 2490 h 2691"/>
              <a:gd name="T12" fmla="*/ 813 w 2691"/>
              <a:gd name="T13" fmla="*/ 2108 h 2691"/>
              <a:gd name="T14" fmla="*/ 1189 w 2691"/>
              <a:gd name="T15" fmla="*/ 1908 h 2691"/>
              <a:gd name="T16" fmla="*/ 976 w 2691"/>
              <a:gd name="T17" fmla="*/ 1919 h 2691"/>
              <a:gd name="T18" fmla="*/ 963 w 2691"/>
              <a:gd name="T19" fmla="*/ 2093 h 2691"/>
              <a:gd name="T20" fmla="*/ 1116 w 2691"/>
              <a:gd name="T21" fmla="*/ 2342 h 2691"/>
              <a:gd name="T22" fmla="*/ 1243 w 2691"/>
              <a:gd name="T23" fmla="*/ 2495 h 2691"/>
              <a:gd name="T24" fmla="*/ 1418 w 2691"/>
              <a:gd name="T25" fmla="*/ 2520 h 2691"/>
              <a:gd name="T26" fmla="*/ 1497 w 2691"/>
              <a:gd name="T27" fmla="*/ 2436 h 2691"/>
              <a:gd name="T28" fmla="*/ 1669 w 2691"/>
              <a:gd name="T29" fmla="*/ 2224 h 2691"/>
              <a:gd name="T30" fmla="*/ 1808 w 2691"/>
              <a:gd name="T31" fmla="*/ 1935 h 2691"/>
              <a:gd name="T32" fmla="*/ 1579 w 2691"/>
              <a:gd name="T33" fmla="*/ 1913 h 2691"/>
              <a:gd name="T34" fmla="*/ 1436 w 2691"/>
              <a:gd name="T35" fmla="*/ 1905 h 2691"/>
              <a:gd name="T36" fmla="*/ 2111 w 2691"/>
              <a:gd name="T37" fmla="*/ 1866 h 2691"/>
              <a:gd name="T38" fmla="*/ 2465 w 2691"/>
              <a:gd name="T39" fmla="*/ 1749 h 2691"/>
              <a:gd name="T40" fmla="*/ 1428 w 2691"/>
              <a:gd name="T41" fmla="*/ 1754 h 2691"/>
              <a:gd name="T42" fmla="*/ 1861 w 2691"/>
              <a:gd name="T43" fmla="*/ 1519 h 2691"/>
              <a:gd name="T44" fmla="*/ 880 w 2691"/>
              <a:gd name="T45" fmla="*/ 1797 h 2691"/>
              <a:gd name="T46" fmla="*/ 156 w 2691"/>
              <a:gd name="T47" fmla="*/ 1420 h 2691"/>
              <a:gd name="T48" fmla="*/ 303 w 2691"/>
              <a:gd name="T49" fmla="*/ 1918 h 2691"/>
              <a:gd name="T50" fmla="*/ 736 w 2691"/>
              <a:gd name="T51" fmla="*/ 1825 h 2691"/>
              <a:gd name="T52" fmla="*/ 1722 w 2691"/>
              <a:gd name="T53" fmla="*/ 847 h 2691"/>
              <a:gd name="T54" fmla="*/ 1854 w 2691"/>
              <a:gd name="T55" fmla="*/ 1084 h 2691"/>
              <a:gd name="T56" fmla="*/ 855 w 2691"/>
              <a:gd name="T57" fmla="*/ 1083 h 2691"/>
              <a:gd name="T58" fmla="*/ 985 w 2691"/>
              <a:gd name="T59" fmla="*/ 846 h 2691"/>
              <a:gd name="T60" fmla="*/ 1961 w 2691"/>
              <a:gd name="T61" fmla="*/ 804 h 2691"/>
              <a:gd name="T62" fmla="*/ 2526 w 2691"/>
              <a:gd name="T63" fmla="*/ 1186 h 2691"/>
              <a:gd name="T64" fmla="*/ 2324 w 2691"/>
              <a:gd name="T65" fmla="*/ 669 h 2691"/>
              <a:gd name="T66" fmla="*/ 240 w 2691"/>
              <a:gd name="T67" fmla="*/ 876 h 2691"/>
              <a:gd name="T68" fmla="*/ 161 w 2691"/>
              <a:gd name="T69" fmla="*/ 1204 h 2691"/>
              <a:gd name="T70" fmla="*/ 702 w 2691"/>
              <a:gd name="T71" fmla="*/ 1044 h 2691"/>
              <a:gd name="T72" fmla="*/ 731 w 2691"/>
              <a:gd name="T73" fmla="*/ 878 h 2691"/>
              <a:gd name="T74" fmla="*/ 486 w 2691"/>
              <a:gd name="T75" fmla="*/ 716 h 2691"/>
              <a:gd name="T76" fmla="*/ 1849 w 2691"/>
              <a:gd name="T77" fmla="*/ 444 h 2691"/>
              <a:gd name="T78" fmla="*/ 2171 w 2691"/>
              <a:gd name="T79" fmla="*/ 573 h 2691"/>
              <a:gd name="T80" fmla="*/ 1861 w 2691"/>
              <a:gd name="T81" fmla="*/ 275 h 2691"/>
              <a:gd name="T82" fmla="*/ 710 w 2691"/>
              <a:gd name="T83" fmla="*/ 342 h 2691"/>
              <a:gd name="T84" fmla="*/ 648 w 2691"/>
              <a:gd name="T85" fmla="*/ 619 h 2691"/>
              <a:gd name="T86" fmla="*/ 925 w 2691"/>
              <a:gd name="T87" fmla="*/ 315 h 2691"/>
              <a:gd name="T88" fmla="*/ 1133 w 2691"/>
              <a:gd name="T89" fmla="*/ 279 h 2691"/>
              <a:gd name="T90" fmla="*/ 929 w 2691"/>
              <a:gd name="T91" fmla="*/ 684 h 2691"/>
              <a:gd name="T92" fmla="*/ 1428 w 2691"/>
              <a:gd name="T93" fmla="*/ 721 h 2691"/>
              <a:gd name="T94" fmla="*/ 1700 w 2691"/>
              <a:gd name="T95" fmla="*/ 477 h 2691"/>
              <a:gd name="T96" fmla="*/ 1464 w 2691"/>
              <a:gd name="T97" fmla="*/ 186 h 2691"/>
              <a:gd name="T98" fmla="*/ 1787 w 2691"/>
              <a:gd name="T99" fmla="*/ 75 h 2691"/>
              <a:gd name="T100" fmla="*/ 2297 w 2691"/>
              <a:gd name="T101" fmla="*/ 395 h 2691"/>
              <a:gd name="T102" fmla="*/ 2616 w 2691"/>
              <a:gd name="T103" fmla="*/ 904 h 2691"/>
              <a:gd name="T104" fmla="*/ 2679 w 2691"/>
              <a:gd name="T105" fmla="*/ 1528 h 2691"/>
              <a:gd name="T106" fmla="*/ 2461 w 2691"/>
              <a:gd name="T107" fmla="*/ 2098 h 2691"/>
              <a:gd name="T108" fmla="*/ 2024 w 2691"/>
              <a:gd name="T109" fmla="*/ 2508 h 2691"/>
              <a:gd name="T110" fmla="*/ 1437 w 2691"/>
              <a:gd name="T111" fmla="*/ 2688 h 2691"/>
              <a:gd name="T112" fmla="*/ 822 w 2691"/>
              <a:gd name="T113" fmla="*/ 2585 h 2691"/>
              <a:gd name="T114" fmla="*/ 335 w 2691"/>
              <a:gd name="T115" fmla="*/ 2234 h 2691"/>
              <a:gd name="T116" fmla="*/ 47 w 2691"/>
              <a:gd name="T117" fmla="*/ 1703 h 2691"/>
              <a:gd name="T118" fmla="*/ 27 w 2691"/>
              <a:gd name="T119" fmla="*/ 1075 h 2691"/>
              <a:gd name="T120" fmla="*/ 280 w 2691"/>
              <a:gd name="T121" fmla="*/ 524 h 2691"/>
              <a:gd name="T122" fmla="*/ 743 w 2691"/>
              <a:gd name="T123" fmla="*/ 142 h 2691"/>
              <a:gd name="T124" fmla="*/ 1345 w 2691"/>
              <a:gd name="T125" fmla="*/ 0 h 2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91" h="2691">
                <a:moveTo>
                  <a:pt x="1942" y="1975"/>
                </a:moveTo>
                <a:lnTo>
                  <a:pt x="1921" y="2043"/>
                </a:lnTo>
                <a:lnTo>
                  <a:pt x="1895" y="2108"/>
                </a:lnTo>
                <a:lnTo>
                  <a:pt x="1864" y="2172"/>
                </a:lnTo>
                <a:lnTo>
                  <a:pt x="1830" y="2233"/>
                </a:lnTo>
                <a:lnTo>
                  <a:pt x="1794" y="2292"/>
                </a:lnTo>
                <a:lnTo>
                  <a:pt x="1758" y="2346"/>
                </a:lnTo>
                <a:lnTo>
                  <a:pt x="1720" y="2399"/>
                </a:lnTo>
                <a:lnTo>
                  <a:pt x="1684" y="2446"/>
                </a:lnTo>
                <a:lnTo>
                  <a:pt x="1651" y="2490"/>
                </a:lnTo>
                <a:lnTo>
                  <a:pt x="1711" y="2468"/>
                </a:lnTo>
                <a:lnTo>
                  <a:pt x="1773" y="2443"/>
                </a:lnTo>
                <a:lnTo>
                  <a:pt x="1835" y="2415"/>
                </a:lnTo>
                <a:lnTo>
                  <a:pt x="1897" y="2384"/>
                </a:lnTo>
                <a:lnTo>
                  <a:pt x="1957" y="2348"/>
                </a:lnTo>
                <a:lnTo>
                  <a:pt x="2017" y="2312"/>
                </a:lnTo>
                <a:lnTo>
                  <a:pt x="2075" y="2273"/>
                </a:lnTo>
                <a:lnTo>
                  <a:pt x="2128" y="2230"/>
                </a:lnTo>
                <a:lnTo>
                  <a:pt x="2179" y="2187"/>
                </a:lnTo>
                <a:lnTo>
                  <a:pt x="2226" y="2141"/>
                </a:lnTo>
                <a:lnTo>
                  <a:pt x="2267" y="2095"/>
                </a:lnTo>
                <a:lnTo>
                  <a:pt x="2210" y="2067"/>
                </a:lnTo>
                <a:lnTo>
                  <a:pt x="2147" y="2041"/>
                </a:lnTo>
                <a:lnTo>
                  <a:pt x="2082" y="2016"/>
                </a:lnTo>
                <a:lnTo>
                  <a:pt x="2013" y="1994"/>
                </a:lnTo>
                <a:lnTo>
                  <a:pt x="1942" y="1975"/>
                </a:lnTo>
                <a:close/>
                <a:moveTo>
                  <a:pt x="767" y="1973"/>
                </a:moveTo>
                <a:lnTo>
                  <a:pt x="691" y="1994"/>
                </a:lnTo>
                <a:lnTo>
                  <a:pt x="620" y="2018"/>
                </a:lnTo>
                <a:lnTo>
                  <a:pt x="553" y="2045"/>
                </a:lnTo>
                <a:lnTo>
                  <a:pt x="490" y="2073"/>
                </a:lnTo>
                <a:lnTo>
                  <a:pt x="431" y="2104"/>
                </a:lnTo>
                <a:lnTo>
                  <a:pt x="478" y="2156"/>
                </a:lnTo>
                <a:lnTo>
                  <a:pt x="531" y="2205"/>
                </a:lnTo>
                <a:lnTo>
                  <a:pt x="587" y="2252"/>
                </a:lnTo>
                <a:lnTo>
                  <a:pt x="648" y="2296"/>
                </a:lnTo>
                <a:lnTo>
                  <a:pt x="711" y="2337"/>
                </a:lnTo>
                <a:lnTo>
                  <a:pt x="778" y="2375"/>
                </a:lnTo>
                <a:lnTo>
                  <a:pt x="845" y="2409"/>
                </a:lnTo>
                <a:lnTo>
                  <a:pt x="914" y="2440"/>
                </a:lnTo>
                <a:lnTo>
                  <a:pt x="984" y="2466"/>
                </a:lnTo>
                <a:lnTo>
                  <a:pt x="1051" y="2490"/>
                </a:lnTo>
                <a:lnTo>
                  <a:pt x="1017" y="2446"/>
                </a:lnTo>
                <a:lnTo>
                  <a:pt x="982" y="2399"/>
                </a:lnTo>
                <a:lnTo>
                  <a:pt x="945" y="2347"/>
                </a:lnTo>
                <a:lnTo>
                  <a:pt x="910" y="2292"/>
                </a:lnTo>
                <a:lnTo>
                  <a:pt x="875" y="2234"/>
                </a:lnTo>
                <a:lnTo>
                  <a:pt x="842" y="2173"/>
                </a:lnTo>
                <a:lnTo>
                  <a:pt x="813" y="2108"/>
                </a:lnTo>
                <a:lnTo>
                  <a:pt x="787" y="2042"/>
                </a:lnTo>
                <a:lnTo>
                  <a:pt x="767" y="1973"/>
                </a:lnTo>
                <a:close/>
                <a:moveTo>
                  <a:pt x="1260" y="1906"/>
                </a:moveTo>
                <a:lnTo>
                  <a:pt x="1250" y="1906"/>
                </a:lnTo>
                <a:lnTo>
                  <a:pt x="1234" y="1907"/>
                </a:lnTo>
                <a:lnTo>
                  <a:pt x="1213" y="1907"/>
                </a:lnTo>
                <a:lnTo>
                  <a:pt x="1189" y="1908"/>
                </a:lnTo>
                <a:lnTo>
                  <a:pt x="1161" y="1909"/>
                </a:lnTo>
                <a:lnTo>
                  <a:pt x="1132" y="1910"/>
                </a:lnTo>
                <a:lnTo>
                  <a:pt x="1101" y="1911"/>
                </a:lnTo>
                <a:lnTo>
                  <a:pt x="1069" y="1912"/>
                </a:lnTo>
                <a:lnTo>
                  <a:pt x="1037" y="1914"/>
                </a:lnTo>
                <a:lnTo>
                  <a:pt x="1006" y="1916"/>
                </a:lnTo>
                <a:lnTo>
                  <a:pt x="976" y="1919"/>
                </a:lnTo>
                <a:lnTo>
                  <a:pt x="948" y="1921"/>
                </a:lnTo>
                <a:lnTo>
                  <a:pt x="922" y="1924"/>
                </a:lnTo>
                <a:lnTo>
                  <a:pt x="900" y="1928"/>
                </a:lnTo>
                <a:lnTo>
                  <a:pt x="912" y="1970"/>
                </a:lnTo>
                <a:lnTo>
                  <a:pt x="927" y="2012"/>
                </a:lnTo>
                <a:lnTo>
                  <a:pt x="944" y="2053"/>
                </a:lnTo>
                <a:lnTo>
                  <a:pt x="963" y="2093"/>
                </a:lnTo>
                <a:lnTo>
                  <a:pt x="982" y="2133"/>
                </a:lnTo>
                <a:lnTo>
                  <a:pt x="1003" y="2172"/>
                </a:lnTo>
                <a:lnTo>
                  <a:pt x="1025" y="2209"/>
                </a:lnTo>
                <a:lnTo>
                  <a:pt x="1047" y="2244"/>
                </a:lnTo>
                <a:lnTo>
                  <a:pt x="1071" y="2279"/>
                </a:lnTo>
                <a:lnTo>
                  <a:pt x="1094" y="2312"/>
                </a:lnTo>
                <a:lnTo>
                  <a:pt x="1116" y="2342"/>
                </a:lnTo>
                <a:lnTo>
                  <a:pt x="1138" y="2371"/>
                </a:lnTo>
                <a:lnTo>
                  <a:pt x="1159" y="2399"/>
                </a:lnTo>
                <a:lnTo>
                  <a:pt x="1179" y="2423"/>
                </a:lnTo>
                <a:lnTo>
                  <a:pt x="1198" y="2445"/>
                </a:lnTo>
                <a:lnTo>
                  <a:pt x="1215" y="2464"/>
                </a:lnTo>
                <a:lnTo>
                  <a:pt x="1230" y="2481"/>
                </a:lnTo>
                <a:lnTo>
                  <a:pt x="1243" y="2495"/>
                </a:lnTo>
                <a:lnTo>
                  <a:pt x="1253" y="2506"/>
                </a:lnTo>
                <a:lnTo>
                  <a:pt x="1261" y="2513"/>
                </a:lnTo>
                <a:lnTo>
                  <a:pt x="1265" y="2517"/>
                </a:lnTo>
                <a:lnTo>
                  <a:pt x="1266" y="2518"/>
                </a:lnTo>
                <a:lnTo>
                  <a:pt x="1260" y="1906"/>
                </a:lnTo>
                <a:close/>
                <a:moveTo>
                  <a:pt x="1436" y="1905"/>
                </a:moveTo>
                <a:lnTo>
                  <a:pt x="1418" y="2520"/>
                </a:lnTo>
                <a:lnTo>
                  <a:pt x="1419" y="2518"/>
                </a:lnTo>
                <a:lnTo>
                  <a:pt x="1424" y="2512"/>
                </a:lnTo>
                <a:lnTo>
                  <a:pt x="1433" y="2503"/>
                </a:lnTo>
                <a:lnTo>
                  <a:pt x="1445" y="2490"/>
                </a:lnTo>
                <a:lnTo>
                  <a:pt x="1460" y="2474"/>
                </a:lnTo>
                <a:lnTo>
                  <a:pt x="1478" y="2456"/>
                </a:lnTo>
                <a:lnTo>
                  <a:pt x="1497" y="2436"/>
                </a:lnTo>
                <a:lnTo>
                  <a:pt x="1520" y="2412"/>
                </a:lnTo>
                <a:lnTo>
                  <a:pt x="1543" y="2387"/>
                </a:lnTo>
                <a:lnTo>
                  <a:pt x="1567" y="2358"/>
                </a:lnTo>
                <a:lnTo>
                  <a:pt x="1592" y="2327"/>
                </a:lnTo>
                <a:lnTo>
                  <a:pt x="1618" y="2295"/>
                </a:lnTo>
                <a:lnTo>
                  <a:pt x="1644" y="2260"/>
                </a:lnTo>
                <a:lnTo>
                  <a:pt x="1669" y="2224"/>
                </a:lnTo>
                <a:lnTo>
                  <a:pt x="1694" y="2187"/>
                </a:lnTo>
                <a:lnTo>
                  <a:pt x="1717" y="2147"/>
                </a:lnTo>
                <a:lnTo>
                  <a:pt x="1740" y="2107"/>
                </a:lnTo>
                <a:lnTo>
                  <a:pt x="1761" y="2066"/>
                </a:lnTo>
                <a:lnTo>
                  <a:pt x="1779" y="2022"/>
                </a:lnTo>
                <a:lnTo>
                  <a:pt x="1795" y="1979"/>
                </a:lnTo>
                <a:lnTo>
                  <a:pt x="1808" y="1935"/>
                </a:lnTo>
                <a:lnTo>
                  <a:pt x="1782" y="1931"/>
                </a:lnTo>
                <a:lnTo>
                  <a:pt x="1751" y="1926"/>
                </a:lnTo>
                <a:lnTo>
                  <a:pt x="1718" y="1923"/>
                </a:lnTo>
                <a:lnTo>
                  <a:pt x="1684" y="1920"/>
                </a:lnTo>
                <a:lnTo>
                  <a:pt x="1649" y="1917"/>
                </a:lnTo>
                <a:lnTo>
                  <a:pt x="1613" y="1915"/>
                </a:lnTo>
                <a:lnTo>
                  <a:pt x="1579" y="1913"/>
                </a:lnTo>
                <a:lnTo>
                  <a:pt x="1546" y="1912"/>
                </a:lnTo>
                <a:lnTo>
                  <a:pt x="1517" y="1910"/>
                </a:lnTo>
                <a:lnTo>
                  <a:pt x="1489" y="1909"/>
                </a:lnTo>
                <a:lnTo>
                  <a:pt x="1468" y="1908"/>
                </a:lnTo>
                <a:lnTo>
                  <a:pt x="1451" y="1907"/>
                </a:lnTo>
                <a:lnTo>
                  <a:pt x="1440" y="1906"/>
                </a:lnTo>
                <a:lnTo>
                  <a:pt x="1436" y="1905"/>
                </a:lnTo>
                <a:close/>
                <a:moveTo>
                  <a:pt x="2016" y="1420"/>
                </a:moveTo>
                <a:lnTo>
                  <a:pt x="2010" y="1526"/>
                </a:lnTo>
                <a:lnTo>
                  <a:pt x="2001" y="1629"/>
                </a:lnTo>
                <a:lnTo>
                  <a:pt x="1988" y="1729"/>
                </a:lnTo>
                <a:lnTo>
                  <a:pt x="1972" y="1827"/>
                </a:lnTo>
                <a:lnTo>
                  <a:pt x="2042" y="1845"/>
                </a:lnTo>
                <a:lnTo>
                  <a:pt x="2111" y="1866"/>
                </a:lnTo>
                <a:lnTo>
                  <a:pt x="2177" y="1889"/>
                </a:lnTo>
                <a:lnTo>
                  <a:pt x="2240" y="1914"/>
                </a:lnTo>
                <a:lnTo>
                  <a:pt x="2301" y="1941"/>
                </a:lnTo>
                <a:lnTo>
                  <a:pt x="2357" y="1970"/>
                </a:lnTo>
                <a:lnTo>
                  <a:pt x="2398" y="1899"/>
                </a:lnTo>
                <a:lnTo>
                  <a:pt x="2434" y="1826"/>
                </a:lnTo>
                <a:lnTo>
                  <a:pt x="2465" y="1749"/>
                </a:lnTo>
                <a:lnTo>
                  <a:pt x="2491" y="1670"/>
                </a:lnTo>
                <a:lnTo>
                  <a:pt x="2511" y="1588"/>
                </a:lnTo>
                <a:lnTo>
                  <a:pt x="2526" y="1505"/>
                </a:lnTo>
                <a:lnTo>
                  <a:pt x="2535" y="1420"/>
                </a:lnTo>
                <a:lnTo>
                  <a:pt x="2016" y="1420"/>
                </a:lnTo>
                <a:close/>
                <a:moveTo>
                  <a:pt x="1428" y="1420"/>
                </a:moveTo>
                <a:lnTo>
                  <a:pt x="1428" y="1754"/>
                </a:lnTo>
                <a:lnTo>
                  <a:pt x="1531" y="1759"/>
                </a:lnTo>
                <a:lnTo>
                  <a:pt x="1632" y="1768"/>
                </a:lnTo>
                <a:lnTo>
                  <a:pt x="1731" y="1780"/>
                </a:lnTo>
                <a:lnTo>
                  <a:pt x="1828" y="1795"/>
                </a:lnTo>
                <a:lnTo>
                  <a:pt x="1842" y="1708"/>
                </a:lnTo>
                <a:lnTo>
                  <a:pt x="1854" y="1615"/>
                </a:lnTo>
                <a:lnTo>
                  <a:pt x="1861" y="1519"/>
                </a:lnTo>
                <a:lnTo>
                  <a:pt x="1866" y="1420"/>
                </a:lnTo>
                <a:lnTo>
                  <a:pt x="1428" y="1420"/>
                </a:lnTo>
                <a:close/>
                <a:moveTo>
                  <a:pt x="842" y="1420"/>
                </a:moveTo>
                <a:lnTo>
                  <a:pt x="847" y="1520"/>
                </a:lnTo>
                <a:lnTo>
                  <a:pt x="855" y="1616"/>
                </a:lnTo>
                <a:lnTo>
                  <a:pt x="866" y="1709"/>
                </a:lnTo>
                <a:lnTo>
                  <a:pt x="880" y="1797"/>
                </a:lnTo>
                <a:lnTo>
                  <a:pt x="976" y="1781"/>
                </a:lnTo>
                <a:lnTo>
                  <a:pt x="1074" y="1769"/>
                </a:lnTo>
                <a:lnTo>
                  <a:pt x="1174" y="1760"/>
                </a:lnTo>
                <a:lnTo>
                  <a:pt x="1276" y="1755"/>
                </a:lnTo>
                <a:lnTo>
                  <a:pt x="1276" y="1420"/>
                </a:lnTo>
                <a:lnTo>
                  <a:pt x="842" y="1420"/>
                </a:lnTo>
                <a:close/>
                <a:moveTo>
                  <a:pt x="156" y="1420"/>
                </a:moveTo>
                <a:lnTo>
                  <a:pt x="163" y="1496"/>
                </a:lnTo>
                <a:lnTo>
                  <a:pt x="175" y="1571"/>
                </a:lnTo>
                <a:lnTo>
                  <a:pt x="193" y="1644"/>
                </a:lnTo>
                <a:lnTo>
                  <a:pt x="214" y="1716"/>
                </a:lnTo>
                <a:lnTo>
                  <a:pt x="239" y="1785"/>
                </a:lnTo>
                <a:lnTo>
                  <a:pt x="269" y="1853"/>
                </a:lnTo>
                <a:lnTo>
                  <a:pt x="303" y="1918"/>
                </a:lnTo>
                <a:lnTo>
                  <a:pt x="341" y="1981"/>
                </a:lnTo>
                <a:lnTo>
                  <a:pt x="398" y="1950"/>
                </a:lnTo>
                <a:lnTo>
                  <a:pt x="459" y="1920"/>
                </a:lnTo>
                <a:lnTo>
                  <a:pt x="524" y="1893"/>
                </a:lnTo>
                <a:lnTo>
                  <a:pt x="591" y="1868"/>
                </a:lnTo>
                <a:lnTo>
                  <a:pt x="662" y="1845"/>
                </a:lnTo>
                <a:lnTo>
                  <a:pt x="736" y="1825"/>
                </a:lnTo>
                <a:lnTo>
                  <a:pt x="720" y="1728"/>
                </a:lnTo>
                <a:lnTo>
                  <a:pt x="707" y="1628"/>
                </a:lnTo>
                <a:lnTo>
                  <a:pt x="698" y="1525"/>
                </a:lnTo>
                <a:lnTo>
                  <a:pt x="692" y="1420"/>
                </a:lnTo>
                <a:lnTo>
                  <a:pt x="156" y="1420"/>
                </a:lnTo>
                <a:close/>
                <a:moveTo>
                  <a:pt x="1816" y="832"/>
                </a:moveTo>
                <a:lnTo>
                  <a:pt x="1722" y="847"/>
                </a:lnTo>
                <a:lnTo>
                  <a:pt x="1626" y="858"/>
                </a:lnTo>
                <a:lnTo>
                  <a:pt x="1528" y="867"/>
                </a:lnTo>
                <a:lnTo>
                  <a:pt x="1428" y="872"/>
                </a:lnTo>
                <a:lnTo>
                  <a:pt x="1428" y="1269"/>
                </a:lnTo>
                <a:lnTo>
                  <a:pt x="1865" y="1269"/>
                </a:lnTo>
                <a:lnTo>
                  <a:pt x="1861" y="1175"/>
                </a:lnTo>
                <a:lnTo>
                  <a:pt x="1854" y="1084"/>
                </a:lnTo>
                <a:lnTo>
                  <a:pt x="1844" y="996"/>
                </a:lnTo>
                <a:lnTo>
                  <a:pt x="1831" y="912"/>
                </a:lnTo>
                <a:lnTo>
                  <a:pt x="1816" y="832"/>
                </a:lnTo>
                <a:close/>
                <a:moveTo>
                  <a:pt x="892" y="831"/>
                </a:moveTo>
                <a:lnTo>
                  <a:pt x="877" y="911"/>
                </a:lnTo>
                <a:lnTo>
                  <a:pt x="864" y="995"/>
                </a:lnTo>
                <a:lnTo>
                  <a:pt x="855" y="1083"/>
                </a:lnTo>
                <a:lnTo>
                  <a:pt x="847" y="1175"/>
                </a:lnTo>
                <a:lnTo>
                  <a:pt x="843" y="1269"/>
                </a:lnTo>
                <a:lnTo>
                  <a:pt x="1276" y="1269"/>
                </a:lnTo>
                <a:lnTo>
                  <a:pt x="1276" y="871"/>
                </a:lnTo>
                <a:lnTo>
                  <a:pt x="1177" y="866"/>
                </a:lnTo>
                <a:lnTo>
                  <a:pt x="1081" y="858"/>
                </a:lnTo>
                <a:lnTo>
                  <a:pt x="985" y="846"/>
                </a:lnTo>
                <a:lnTo>
                  <a:pt x="892" y="831"/>
                </a:lnTo>
                <a:close/>
                <a:moveTo>
                  <a:pt x="2324" y="669"/>
                </a:moveTo>
                <a:lnTo>
                  <a:pt x="2258" y="701"/>
                </a:lnTo>
                <a:lnTo>
                  <a:pt x="2190" y="731"/>
                </a:lnTo>
                <a:lnTo>
                  <a:pt x="2116" y="758"/>
                </a:lnTo>
                <a:lnTo>
                  <a:pt x="2040" y="782"/>
                </a:lnTo>
                <a:lnTo>
                  <a:pt x="1961" y="804"/>
                </a:lnTo>
                <a:lnTo>
                  <a:pt x="1978" y="891"/>
                </a:lnTo>
                <a:lnTo>
                  <a:pt x="1992" y="982"/>
                </a:lnTo>
                <a:lnTo>
                  <a:pt x="2003" y="1075"/>
                </a:lnTo>
                <a:lnTo>
                  <a:pt x="2011" y="1171"/>
                </a:lnTo>
                <a:lnTo>
                  <a:pt x="2016" y="1269"/>
                </a:lnTo>
                <a:lnTo>
                  <a:pt x="2534" y="1269"/>
                </a:lnTo>
                <a:lnTo>
                  <a:pt x="2526" y="1186"/>
                </a:lnTo>
                <a:lnTo>
                  <a:pt x="2511" y="1105"/>
                </a:lnTo>
                <a:lnTo>
                  <a:pt x="2492" y="1026"/>
                </a:lnTo>
                <a:lnTo>
                  <a:pt x="2468" y="950"/>
                </a:lnTo>
                <a:lnTo>
                  <a:pt x="2440" y="876"/>
                </a:lnTo>
                <a:lnTo>
                  <a:pt x="2406" y="804"/>
                </a:lnTo>
                <a:lnTo>
                  <a:pt x="2367" y="735"/>
                </a:lnTo>
                <a:lnTo>
                  <a:pt x="2324" y="669"/>
                </a:lnTo>
                <a:close/>
                <a:moveTo>
                  <a:pt x="372" y="660"/>
                </a:moveTo>
                <a:lnTo>
                  <a:pt x="347" y="696"/>
                </a:lnTo>
                <a:lnTo>
                  <a:pt x="322" y="732"/>
                </a:lnTo>
                <a:lnTo>
                  <a:pt x="300" y="767"/>
                </a:lnTo>
                <a:lnTo>
                  <a:pt x="278" y="802"/>
                </a:lnTo>
                <a:lnTo>
                  <a:pt x="258" y="839"/>
                </a:lnTo>
                <a:lnTo>
                  <a:pt x="240" y="876"/>
                </a:lnTo>
                <a:lnTo>
                  <a:pt x="224" y="914"/>
                </a:lnTo>
                <a:lnTo>
                  <a:pt x="209" y="955"/>
                </a:lnTo>
                <a:lnTo>
                  <a:pt x="196" y="998"/>
                </a:lnTo>
                <a:lnTo>
                  <a:pt x="185" y="1044"/>
                </a:lnTo>
                <a:lnTo>
                  <a:pt x="175" y="1093"/>
                </a:lnTo>
                <a:lnTo>
                  <a:pt x="167" y="1146"/>
                </a:lnTo>
                <a:lnTo>
                  <a:pt x="161" y="1204"/>
                </a:lnTo>
                <a:lnTo>
                  <a:pt x="157" y="1267"/>
                </a:lnTo>
                <a:lnTo>
                  <a:pt x="692" y="1267"/>
                </a:lnTo>
                <a:lnTo>
                  <a:pt x="694" y="1209"/>
                </a:lnTo>
                <a:lnTo>
                  <a:pt x="695" y="1160"/>
                </a:lnTo>
                <a:lnTo>
                  <a:pt x="697" y="1115"/>
                </a:lnTo>
                <a:lnTo>
                  <a:pt x="700" y="1077"/>
                </a:lnTo>
                <a:lnTo>
                  <a:pt x="702" y="1044"/>
                </a:lnTo>
                <a:lnTo>
                  <a:pt x="705" y="1013"/>
                </a:lnTo>
                <a:lnTo>
                  <a:pt x="709" y="987"/>
                </a:lnTo>
                <a:lnTo>
                  <a:pt x="712" y="963"/>
                </a:lnTo>
                <a:lnTo>
                  <a:pt x="716" y="941"/>
                </a:lnTo>
                <a:lnTo>
                  <a:pt x="721" y="919"/>
                </a:lnTo>
                <a:lnTo>
                  <a:pt x="726" y="899"/>
                </a:lnTo>
                <a:lnTo>
                  <a:pt x="731" y="878"/>
                </a:lnTo>
                <a:lnTo>
                  <a:pt x="736" y="855"/>
                </a:lnTo>
                <a:lnTo>
                  <a:pt x="743" y="831"/>
                </a:lnTo>
                <a:lnTo>
                  <a:pt x="749" y="803"/>
                </a:lnTo>
                <a:lnTo>
                  <a:pt x="678" y="785"/>
                </a:lnTo>
                <a:lnTo>
                  <a:pt x="611" y="764"/>
                </a:lnTo>
                <a:lnTo>
                  <a:pt x="548" y="741"/>
                </a:lnTo>
                <a:lnTo>
                  <a:pt x="486" y="716"/>
                </a:lnTo>
                <a:lnTo>
                  <a:pt x="428" y="688"/>
                </a:lnTo>
                <a:lnTo>
                  <a:pt x="372" y="660"/>
                </a:lnTo>
                <a:close/>
                <a:moveTo>
                  <a:pt x="1717" y="217"/>
                </a:moveTo>
                <a:lnTo>
                  <a:pt x="1754" y="267"/>
                </a:lnTo>
                <a:lnTo>
                  <a:pt x="1787" y="321"/>
                </a:lnTo>
                <a:lnTo>
                  <a:pt x="1819" y="381"/>
                </a:lnTo>
                <a:lnTo>
                  <a:pt x="1849" y="444"/>
                </a:lnTo>
                <a:lnTo>
                  <a:pt x="1877" y="511"/>
                </a:lnTo>
                <a:lnTo>
                  <a:pt x="1902" y="581"/>
                </a:lnTo>
                <a:lnTo>
                  <a:pt x="1925" y="656"/>
                </a:lnTo>
                <a:lnTo>
                  <a:pt x="1991" y="638"/>
                </a:lnTo>
                <a:lnTo>
                  <a:pt x="2054" y="619"/>
                </a:lnTo>
                <a:lnTo>
                  <a:pt x="2114" y="596"/>
                </a:lnTo>
                <a:lnTo>
                  <a:pt x="2171" y="573"/>
                </a:lnTo>
                <a:lnTo>
                  <a:pt x="2226" y="549"/>
                </a:lnTo>
                <a:lnTo>
                  <a:pt x="2172" y="495"/>
                </a:lnTo>
                <a:lnTo>
                  <a:pt x="2116" y="443"/>
                </a:lnTo>
                <a:lnTo>
                  <a:pt x="2056" y="395"/>
                </a:lnTo>
                <a:lnTo>
                  <a:pt x="1994" y="351"/>
                </a:lnTo>
                <a:lnTo>
                  <a:pt x="1929" y="311"/>
                </a:lnTo>
                <a:lnTo>
                  <a:pt x="1861" y="275"/>
                </a:lnTo>
                <a:lnTo>
                  <a:pt x="1791" y="243"/>
                </a:lnTo>
                <a:lnTo>
                  <a:pt x="1717" y="217"/>
                </a:lnTo>
                <a:close/>
                <a:moveTo>
                  <a:pt x="998" y="209"/>
                </a:moveTo>
                <a:lnTo>
                  <a:pt x="922" y="235"/>
                </a:lnTo>
                <a:lnTo>
                  <a:pt x="849" y="267"/>
                </a:lnTo>
                <a:lnTo>
                  <a:pt x="778" y="302"/>
                </a:lnTo>
                <a:lnTo>
                  <a:pt x="710" y="342"/>
                </a:lnTo>
                <a:lnTo>
                  <a:pt x="646" y="387"/>
                </a:lnTo>
                <a:lnTo>
                  <a:pt x="584" y="435"/>
                </a:lnTo>
                <a:lnTo>
                  <a:pt x="526" y="488"/>
                </a:lnTo>
                <a:lnTo>
                  <a:pt x="471" y="543"/>
                </a:lnTo>
                <a:lnTo>
                  <a:pt x="527" y="569"/>
                </a:lnTo>
                <a:lnTo>
                  <a:pt x="586" y="594"/>
                </a:lnTo>
                <a:lnTo>
                  <a:pt x="648" y="619"/>
                </a:lnTo>
                <a:lnTo>
                  <a:pt x="713" y="640"/>
                </a:lnTo>
                <a:lnTo>
                  <a:pt x="782" y="658"/>
                </a:lnTo>
                <a:lnTo>
                  <a:pt x="806" y="582"/>
                </a:lnTo>
                <a:lnTo>
                  <a:pt x="832" y="510"/>
                </a:lnTo>
                <a:lnTo>
                  <a:pt x="861" y="440"/>
                </a:lnTo>
                <a:lnTo>
                  <a:pt x="892" y="376"/>
                </a:lnTo>
                <a:lnTo>
                  <a:pt x="925" y="315"/>
                </a:lnTo>
                <a:lnTo>
                  <a:pt x="961" y="259"/>
                </a:lnTo>
                <a:lnTo>
                  <a:pt x="998" y="209"/>
                </a:lnTo>
                <a:close/>
                <a:moveTo>
                  <a:pt x="1276" y="172"/>
                </a:moveTo>
                <a:lnTo>
                  <a:pt x="1239" y="189"/>
                </a:lnTo>
                <a:lnTo>
                  <a:pt x="1204" y="213"/>
                </a:lnTo>
                <a:lnTo>
                  <a:pt x="1168" y="243"/>
                </a:lnTo>
                <a:lnTo>
                  <a:pt x="1133" y="279"/>
                </a:lnTo>
                <a:lnTo>
                  <a:pt x="1100" y="321"/>
                </a:lnTo>
                <a:lnTo>
                  <a:pt x="1067" y="368"/>
                </a:lnTo>
                <a:lnTo>
                  <a:pt x="1036" y="421"/>
                </a:lnTo>
                <a:lnTo>
                  <a:pt x="1007" y="479"/>
                </a:lnTo>
                <a:lnTo>
                  <a:pt x="979" y="543"/>
                </a:lnTo>
                <a:lnTo>
                  <a:pt x="952" y="612"/>
                </a:lnTo>
                <a:lnTo>
                  <a:pt x="929" y="684"/>
                </a:lnTo>
                <a:lnTo>
                  <a:pt x="1013" y="697"/>
                </a:lnTo>
                <a:lnTo>
                  <a:pt x="1099" y="707"/>
                </a:lnTo>
                <a:lnTo>
                  <a:pt x="1187" y="716"/>
                </a:lnTo>
                <a:lnTo>
                  <a:pt x="1276" y="720"/>
                </a:lnTo>
                <a:lnTo>
                  <a:pt x="1276" y="172"/>
                </a:lnTo>
                <a:close/>
                <a:moveTo>
                  <a:pt x="1428" y="169"/>
                </a:moveTo>
                <a:lnTo>
                  <a:pt x="1428" y="721"/>
                </a:lnTo>
                <a:lnTo>
                  <a:pt x="1518" y="716"/>
                </a:lnTo>
                <a:lnTo>
                  <a:pt x="1606" y="709"/>
                </a:lnTo>
                <a:lnTo>
                  <a:pt x="1693" y="697"/>
                </a:lnTo>
                <a:lnTo>
                  <a:pt x="1779" y="684"/>
                </a:lnTo>
                <a:lnTo>
                  <a:pt x="1755" y="611"/>
                </a:lnTo>
                <a:lnTo>
                  <a:pt x="1728" y="541"/>
                </a:lnTo>
                <a:lnTo>
                  <a:pt x="1700" y="477"/>
                </a:lnTo>
                <a:lnTo>
                  <a:pt x="1671" y="419"/>
                </a:lnTo>
                <a:lnTo>
                  <a:pt x="1639" y="365"/>
                </a:lnTo>
                <a:lnTo>
                  <a:pt x="1606" y="317"/>
                </a:lnTo>
                <a:lnTo>
                  <a:pt x="1572" y="276"/>
                </a:lnTo>
                <a:lnTo>
                  <a:pt x="1537" y="239"/>
                </a:lnTo>
                <a:lnTo>
                  <a:pt x="1500" y="210"/>
                </a:lnTo>
                <a:lnTo>
                  <a:pt x="1464" y="186"/>
                </a:lnTo>
                <a:lnTo>
                  <a:pt x="1428" y="169"/>
                </a:lnTo>
                <a:close/>
                <a:moveTo>
                  <a:pt x="1345" y="0"/>
                </a:moveTo>
                <a:lnTo>
                  <a:pt x="1437" y="3"/>
                </a:lnTo>
                <a:lnTo>
                  <a:pt x="1528" y="12"/>
                </a:lnTo>
                <a:lnTo>
                  <a:pt x="1616" y="27"/>
                </a:lnTo>
                <a:lnTo>
                  <a:pt x="1702" y="48"/>
                </a:lnTo>
                <a:lnTo>
                  <a:pt x="1787" y="75"/>
                </a:lnTo>
                <a:lnTo>
                  <a:pt x="1869" y="106"/>
                </a:lnTo>
                <a:lnTo>
                  <a:pt x="1947" y="142"/>
                </a:lnTo>
                <a:lnTo>
                  <a:pt x="2024" y="184"/>
                </a:lnTo>
                <a:lnTo>
                  <a:pt x="2097" y="230"/>
                </a:lnTo>
                <a:lnTo>
                  <a:pt x="2167" y="281"/>
                </a:lnTo>
                <a:lnTo>
                  <a:pt x="2234" y="335"/>
                </a:lnTo>
                <a:lnTo>
                  <a:pt x="2297" y="395"/>
                </a:lnTo>
                <a:lnTo>
                  <a:pt x="2355" y="457"/>
                </a:lnTo>
                <a:lnTo>
                  <a:pt x="2411" y="524"/>
                </a:lnTo>
                <a:lnTo>
                  <a:pt x="2461" y="593"/>
                </a:lnTo>
                <a:lnTo>
                  <a:pt x="2507" y="667"/>
                </a:lnTo>
                <a:lnTo>
                  <a:pt x="2549" y="744"/>
                </a:lnTo>
                <a:lnTo>
                  <a:pt x="2585" y="823"/>
                </a:lnTo>
                <a:lnTo>
                  <a:pt x="2616" y="904"/>
                </a:lnTo>
                <a:lnTo>
                  <a:pt x="2643" y="988"/>
                </a:lnTo>
                <a:lnTo>
                  <a:pt x="2664" y="1075"/>
                </a:lnTo>
                <a:lnTo>
                  <a:pt x="2679" y="1164"/>
                </a:lnTo>
                <a:lnTo>
                  <a:pt x="2688" y="1253"/>
                </a:lnTo>
                <a:lnTo>
                  <a:pt x="2691" y="1346"/>
                </a:lnTo>
                <a:lnTo>
                  <a:pt x="2688" y="1438"/>
                </a:lnTo>
                <a:lnTo>
                  <a:pt x="2679" y="1528"/>
                </a:lnTo>
                <a:lnTo>
                  <a:pt x="2664" y="1617"/>
                </a:lnTo>
                <a:lnTo>
                  <a:pt x="2643" y="1703"/>
                </a:lnTo>
                <a:lnTo>
                  <a:pt x="2616" y="1787"/>
                </a:lnTo>
                <a:lnTo>
                  <a:pt x="2585" y="1869"/>
                </a:lnTo>
                <a:lnTo>
                  <a:pt x="2549" y="1949"/>
                </a:lnTo>
                <a:lnTo>
                  <a:pt x="2507" y="2024"/>
                </a:lnTo>
                <a:lnTo>
                  <a:pt x="2461" y="2098"/>
                </a:lnTo>
                <a:lnTo>
                  <a:pt x="2411" y="2168"/>
                </a:lnTo>
                <a:lnTo>
                  <a:pt x="2355" y="2234"/>
                </a:lnTo>
                <a:lnTo>
                  <a:pt x="2297" y="2297"/>
                </a:lnTo>
                <a:lnTo>
                  <a:pt x="2234" y="2356"/>
                </a:lnTo>
                <a:lnTo>
                  <a:pt x="2167" y="2411"/>
                </a:lnTo>
                <a:lnTo>
                  <a:pt x="2097" y="2461"/>
                </a:lnTo>
                <a:lnTo>
                  <a:pt x="2024" y="2508"/>
                </a:lnTo>
                <a:lnTo>
                  <a:pt x="1947" y="2549"/>
                </a:lnTo>
                <a:lnTo>
                  <a:pt x="1869" y="2585"/>
                </a:lnTo>
                <a:lnTo>
                  <a:pt x="1787" y="2618"/>
                </a:lnTo>
                <a:lnTo>
                  <a:pt x="1702" y="2644"/>
                </a:lnTo>
                <a:lnTo>
                  <a:pt x="1616" y="2664"/>
                </a:lnTo>
                <a:lnTo>
                  <a:pt x="1528" y="2679"/>
                </a:lnTo>
                <a:lnTo>
                  <a:pt x="1437" y="2688"/>
                </a:lnTo>
                <a:lnTo>
                  <a:pt x="1345" y="2691"/>
                </a:lnTo>
                <a:lnTo>
                  <a:pt x="1253" y="2688"/>
                </a:lnTo>
                <a:lnTo>
                  <a:pt x="1162" y="2679"/>
                </a:lnTo>
                <a:lnTo>
                  <a:pt x="1075" y="2664"/>
                </a:lnTo>
                <a:lnTo>
                  <a:pt x="988" y="2644"/>
                </a:lnTo>
                <a:lnTo>
                  <a:pt x="904" y="2618"/>
                </a:lnTo>
                <a:lnTo>
                  <a:pt x="822" y="2585"/>
                </a:lnTo>
                <a:lnTo>
                  <a:pt x="743" y="2549"/>
                </a:lnTo>
                <a:lnTo>
                  <a:pt x="667" y="2508"/>
                </a:lnTo>
                <a:lnTo>
                  <a:pt x="593" y="2461"/>
                </a:lnTo>
                <a:lnTo>
                  <a:pt x="524" y="2411"/>
                </a:lnTo>
                <a:lnTo>
                  <a:pt x="457" y="2356"/>
                </a:lnTo>
                <a:lnTo>
                  <a:pt x="394" y="2297"/>
                </a:lnTo>
                <a:lnTo>
                  <a:pt x="335" y="2234"/>
                </a:lnTo>
                <a:lnTo>
                  <a:pt x="280" y="2168"/>
                </a:lnTo>
                <a:lnTo>
                  <a:pt x="230" y="2098"/>
                </a:lnTo>
                <a:lnTo>
                  <a:pt x="184" y="2024"/>
                </a:lnTo>
                <a:lnTo>
                  <a:pt x="142" y="1949"/>
                </a:lnTo>
                <a:lnTo>
                  <a:pt x="106" y="1869"/>
                </a:lnTo>
                <a:lnTo>
                  <a:pt x="74" y="1787"/>
                </a:lnTo>
                <a:lnTo>
                  <a:pt x="47" y="1703"/>
                </a:lnTo>
                <a:lnTo>
                  <a:pt x="27" y="1617"/>
                </a:lnTo>
                <a:lnTo>
                  <a:pt x="12" y="1528"/>
                </a:lnTo>
                <a:lnTo>
                  <a:pt x="3" y="1438"/>
                </a:lnTo>
                <a:lnTo>
                  <a:pt x="0" y="1346"/>
                </a:lnTo>
                <a:lnTo>
                  <a:pt x="3" y="1253"/>
                </a:lnTo>
                <a:lnTo>
                  <a:pt x="12" y="1164"/>
                </a:lnTo>
                <a:lnTo>
                  <a:pt x="27" y="1075"/>
                </a:lnTo>
                <a:lnTo>
                  <a:pt x="47" y="988"/>
                </a:lnTo>
                <a:lnTo>
                  <a:pt x="74" y="904"/>
                </a:lnTo>
                <a:lnTo>
                  <a:pt x="106" y="823"/>
                </a:lnTo>
                <a:lnTo>
                  <a:pt x="142" y="744"/>
                </a:lnTo>
                <a:lnTo>
                  <a:pt x="184" y="667"/>
                </a:lnTo>
                <a:lnTo>
                  <a:pt x="230" y="593"/>
                </a:lnTo>
                <a:lnTo>
                  <a:pt x="280" y="524"/>
                </a:lnTo>
                <a:lnTo>
                  <a:pt x="335" y="457"/>
                </a:lnTo>
                <a:lnTo>
                  <a:pt x="394" y="395"/>
                </a:lnTo>
                <a:lnTo>
                  <a:pt x="457" y="335"/>
                </a:lnTo>
                <a:lnTo>
                  <a:pt x="524" y="281"/>
                </a:lnTo>
                <a:lnTo>
                  <a:pt x="593" y="230"/>
                </a:lnTo>
                <a:lnTo>
                  <a:pt x="667" y="184"/>
                </a:lnTo>
                <a:lnTo>
                  <a:pt x="743" y="142"/>
                </a:lnTo>
                <a:lnTo>
                  <a:pt x="822" y="106"/>
                </a:lnTo>
                <a:lnTo>
                  <a:pt x="904" y="75"/>
                </a:lnTo>
                <a:lnTo>
                  <a:pt x="988" y="48"/>
                </a:lnTo>
                <a:lnTo>
                  <a:pt x="1075" y="27"/>
                </a:lnTo>
                <a:lnTo>
                  <a:pt x="1162" y="12"/>
                </a:lnTo>
                <a:lnTo>
                  <a:pt x="1253" y="3"/>
                </a:lnTo>
                <a:lnTo>
                  <a:pt x="1345" y="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F3084237-2E35-48F2-A0A6-9F9E52CF6D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95" y="3662338"/>
            <a:ext cx="1430499" cy="14304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D7AFD0-CA32-2780-9095-48ED62CEC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91" y="3141860"/>
            <a:ext cx="227908" cy="22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855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500" advClick="0" advTm="19000">
        <p159:morph option="byObject"/>
      </p:transition>
    </mc:Choice>
    <mc:Fallback xmlns="">
      <p:transition spd="slow" advClick="0" advTm="1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0541" y="181576"/>
            <a:ext cx="886772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rime Video: The Big Bang Theory: The Complete First Season">
            <a:extLst>
              <a:ext uri="{FF2B5EF4-FFF2-40B4-BE49-F238E27FC236}">
                <a16:creationId xmlns:a16="http://schemas.microsoft.com/office/drawing/2014/main" id="{F1A1D2EA-79F8-8D43-BDAE-470DF4983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69"/>
          <a:stretch/>
        </p:blipFill>
        <p:spPr bwMode="auto">
          <a:xfrm>
            <a:off x="-113774" y="-1"/>
            <a:ext cx="9360516" cy="686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27417" y="525195"/>
            <a:ext cx="7455680" cy="28065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dirty="0">
                <a:solidFill>
                  <a:srgbClr val="FFFFFF"/>
                </a:solidFill>
                <a:latin typeface="Aptos ExtraBold" panose="020B0004020202020204" pitchFamily="34" charset="0"/>
              </a:rPr>
              <a:t>The Role of Scientists &amp; Engineers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27417" y="3549112"/>
            <a:ext cx="7623913" cy="25884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Aptos" panose="020B0004020202020204" pitchFamily="34" charset="0"/>
              </a:rPr>
              <a:t>Simplify without distorting complex data</a:t>
            </a:r>
          </a:p>
          <a:p>
            <a:pPr indent="-22860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FFFFFF"/>
                </a:solidFill>
                <a:latin typeface="Aptos" panose="020B0004020202020204" pitchFamily="34" charset="0"/>
              </a:rPr>
              <a:t>Contextualise</a:t>
            </a:r>
            <a:r>
              <a:rPr lang="en-US" sz="2400" dirty="0">
                <a:solidFill>
                  <a:srgbClr val="FFFFFF"/>
                </a:solidFill>
                <a:latin typeface="Aptos" panose="020B0004020202020204" pitchFamily="34" charset="0"/>
              </a:rPr>
              <a:t> risks using relatable examples</a:t>
            </a:r>
          </a:p>
          <a:p>
            <a:pPr indent="-22860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  <a:latin typeface="Aptos" panose="020B0004020202020204" pitchFamily="34" charset="0"/>
              </a:rPr>
              <a:t>Acknowledge uncertainties to build trust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standing at a podium&#10;&#10;Description automatically generated">
            <a:extLst>
              <a:ext uri="{FF2B5EF4-FFF2-40B4-BE49-F238E27FC236}">
                <a16:creationId xmlns:a16="http://schemas.microsoft.com/office/drawing/2014/main" id="{CD70D9C0-4399-BECD-90D0-41C5902364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413" r="-1" b="-1"/>
          <a:stretch/>
        </p:blipFill>
        <p:spPr>
          <a:xfrm>
            <a:off x="-513688" y="10"/>
            <a:ext cx="72522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455578" y="365125"/>
            <a:ext cx="3347448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700" dirty="0">
                <a:latin typeface="Aptos ExtraBold" panose="020B0004020202020204" pitchFamily="34" charset="0"/>
              </a:rPr>
              <a:t>How Parliamentarians Should Communicate Risk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55578" y="2668814"/>
            <a:ext cx="3416817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 defTabSz="9144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Aptos" panose="020B0004020202020204" pitchFamily="34" charset="0"/>
              </a:rPr>
              <a:t>Prioritise clarity in presenting healthcare data</a:t>
            </a:r>
          </a:p>
          <a:p>
            <a:pPr marL="457200" indent="-457200" defTabSz="9144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Aptos" panose="020B0004020202020204" pitchFamily="34" charset="0"/>
              </a:rPr>
              <a:t>Ask the right questions to ensure comprehensive oversight</a:t>
            </a:r>
          </a:p>
          <a:p>
            <a:pPr marL="457200" indent="-457200" defTabSz="9144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Aptos" panose="020B0004020202020204" pitchFamily="34" charset="0"/>
              </a:rPr>
              <a:t>Avoid sensationalism to maintain public trust</a:t>
            </a:r>
          </a:p>
          <a:p>
            <a:pPr marL="114300" indent="-3429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0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3AD41DB-DF9F-49BC-85AE-6AB1840A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10966" y="4922853"/>
            <a:ext cx="3030877" cy="11737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r>
              <a:rPr lang="en-US" sz="3200" dirty="0">
                <a:solidFill>
                  <a:schemeClr val="bg1"/>
                </a:solidFill>
                <a:latin typeface="Aptos ExtraBold" panose="020B0004020202020204" pitchFamily="34" charset="0"/>
              </a:rPr>
              <a:t>Trade-Offs in Risk &amp; Timeframes</a:t>
            </a:r>
          </a:p>
        </p:txBody>
      </p:sp>
      <p:pic>
        <p:nvPicPr>
          <p:cNvPr id="5" name="Picture 4" descr="Chalk drawing of a heart and brain on a scale&#10;&#10;Description automatically generated">
            <a:extLst>
              <a:ext uri="{FF2B5EF4-FFF2-40B4-BE49-F238E27FC236}">
                <a16:creationId xmlns:a16="http://schemas.microsoft.com/office/drawing/2014/main" id="{06C0EFC0-14EB-C49F-005A-3AACC46494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215" b="11252"/>
          <a:stretch/>
        </p:blipFill>
        <p:spPr>
          <a:xfrm>
            <a:off x="20" y="-1"/>
            <a:ext cx="9143980" cy="3984912"/>
          </a:xfrm>
          <a:custGeom>
            <a:avLst/>
            <a:gdLst/>
            <a:ahLst/>
            <a:cxnLst/>
            <a:rect l="l" t="t" r="r" b="b"/>
            <a:pathLst>
              <a:path w="12192000" h="3984912">
                <a:moveTo>
                  <a:pt x="0" y="0"/>
                </a:moveTo>
                <a:lnTo>
                  <a:pt x="12192000" y="0"/>
                </a:lnTo>
                <a:lnTo>
                  <a:pt x="12192000" y="566059"/>
                </a:lnTo>
                <a:lnTo>
                  <a:pt x="12192000" y="794037"/>
                </a:lnTo>
                <a:lnTo>
                  <a:pt x="12192000" y="2336800"/>
                </a:lnTo>
                <a:lnTo>
                  <a:pt x="12192000" y="2631227"/>
                </a:lnTo>
                <a:lnTo>
                  <a:pt x="12192000" y="3908712"/>
                </a:lnTo>
                <a:lnTo>
                  <a:pt x="9439275" y="3984912"/>
                </a:lnTo>
                <a:lnTo>
                  <a:pt x="5572127" y="3737262"/>
                </a:lnTo>
                <a:lnTo>
                  <a:pt x="0" y="3908712"/>
                </a:lnTo>
                <a:lnTo>
                  <a:pt x="0" y="2631227"/>
                </a:lnTo>
                <a:lnTo>
                  <a:pt x="0" y="2336800"/>
                </a:lnTo>
                <a:lnTo>
                  <a:pt x="0" y="794037"/>
                </a:lnTo>
                <a:lnTo>
                  <a:pt x="0" y="566059"/>
                </a:lnTo>
                <a:close/>
              </a:path>
            </a:pathLst>
          </a:cu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4AE1828-51FD-4AD7-BCF6-9AF5C696C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9144000" cy="757168"/>
            <a:chOff x="0" y="2959818"/>
            <a:chExt cx="12192000" cy="75716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542C7CD-02BE-4ADE-8D2F-DFB759D71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40A04EE-8E37-4C28-B09B-A9593A4AA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168713" y="4279559"/>
            <a:ext cx="5564321" cy="24023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en-GB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very decision carries life-or-death implications</a:t>
            </a:r>
            <a:endParaRPr lang="en-US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285750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Immediate risks often overshadow long-term consequences</a:t>
            </a:r>
          </a:p>
          <a:p>
            <a:pPr marL="285750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GB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ransparency and acknowledgment of uncertainties</a:t>
            </a:r>
          </a:p>
          <a:p>
            <a:pPr marL="285750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n-GB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trive for consistency in risk management practices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90418" y="800993"/>
            <a:ext cx="2371404" cy="15941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800" dirty="0">
                <a:latin typeface="Aptos ExtraBold" panose="020B0004020202020204" pitchFamily="34" charset="0"/>
              </a:rPr>
              <a:t>Societal Tolerability of Risk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84800" y="407405"/>
            <a:ext cx="5732980" cy="20240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Perception of 'dread risks' vs. statistical risks</a:t>
            </a:r>
          </a:p>
          <a:p>
            <a:pPr marL="342900" indent="-34290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Addressing public concerns through relatable communication</a:t>
            </a:r>
          </a:p>
          <a:p>
            <a:pPr marL="342900" indent="-34290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Bridging the gap between expert analysis and public sentiment</a:t>
            </a:r>
          </a:p>
        </p:txBody>
      </p:sp>
      <p:pic>
        <p:nvPicPr>
          <p:cNvPr id="2050" name="Picture 2" descr="Russian Witch Trials: Bucking the European Trend?">
            <a:extLst>
              <a:ext uri="{FF2B5EF4-FFF2-40B4-BE49-F238E27FC236}">
                <a16:creationId xmlns:a16="http://schemas.microsoft.com/office/drawing/2014/main" id="{30F26705-9622-4C5D-55DA-C2CCA1FCC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8" b="3059"/>
          <a:stretch/>
        </p:blipFill>
        <p:spPr bwMode="auto">
          <a:xfrm>
            <a:off x="-1" y="2818262"/>
            <a:ext cx="9144001" cy="403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F2221BB3-7B5D-C899-7745-66D7AC323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768" y="6737718"/>
            <a:ext cx="9155399" cy="123363"/>
            <a:chOff x="-5025" y="6737718"/>
            <a:chExt cx="12207200" cy="123363"/>
          </a:xfrm>
        </p:grpSpPr>
        <p:sp>
          <p:nvSpPr>
            <p:cNvPr id="2056" name="Rectangle 2055">
              <a:extLst>
                <a:ext uri="{FF2B5EF4-FFF2-40B4-BE49-F238E27FC236}">
                  <a16:creationId xmlns:a16="http://schemas.microsoft.com/office/drawing/2014/main" id="{3FD2D571-38D7-DB0F-166C-14FEDA700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7" name="Rectangle 2056">
              <a:extLst>
                <a:ext uri="{FF2B5EF4-FFF2-40B4-BE49-F238E27FC236}">
                  <a16:creationId xmlns:a16="http://schemas.microsoft.com/office/drawing/2014/main" id="{B88AEF72-50CD-C201-F6BF-C595BBBED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18498" y="548464"/>
            <a:ext cx="3570011" cy="22280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dirty="0">
                <a:latin typeface="Aptos ExtraBold" panose="020B0004020202020204" pitchFamily="34" charset="0"/>
              </a:rPr>
              <a:t>The Difference Between Uncertainty &amp; Risk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117" y="3245790"/>
            <a:ext cx="3736265" cy="31429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  <a:latin typeface="Aptos" panose="020B0004020202020204" pitchFamily="34" charset="0"/>
              </a:rPr>
              <a:t>Risk:</a:t>
            </a:r>
            <a:r>
              <a:rPr lang="en-US" sz="2000" dirty="0">
                <a:latin typeface="Aptos" panose="020B0004020202020204" pitchFamily="34" charset="0"/>
              </a:rPr>
              <a:t> Known probabilities (surgery complication rates)</a:t>
            </a:r>
          </a:p>
          <a:p>
            <a:pPr marL="285750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  <a:latin typeface="Aptos" panose="020B0004020202020204" pitchFamily="34" charset="0"/>
              </a:rPr>
              <a:t>Uncertainty: </a:t>
            </a:r>
            <a:r>
              <a:rPr lang="en-US" sz="2000" dirty="0">
                <a:latin typeface="Aptos" panose="020B0004020202020204" pitchFamily="34" charset="0"/>
              </a:rPr>
              <a:t>Unknown probabilities (long-term effects of new treatments)</a:t>
            </a:r>
          </a:p>
          <a:p>
            <a:pPr marL="285750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  <a:latin typeface="Aptos" panose="020B0004020202020204" pitchFamily="34" charset="0"/>
              </a:rPr>
              <a:t>Strategies:</a:t>
            </a:r>
            <a:r>
              <a:rPr lang="en-US" sz="2000" dirty="0">
                <a:latin typeface="Aptos" panose="020B0004020202020204" pitchFamily="34" charset="0"/>
              </a:rPr>
              <a:t> Ongoing research and adaptive strategies</a:t>
            </a:r>
          </a:p>
        </p:txBody>
      </p:sp>
      <p:pic>
        <p:nvPicPr>
          <p:cNvPr id="3074" name="Picture 2" descr="Velocity Sports Equipment | Infinity Rigs | Red Bull Stratos | Velocity  Sports Equipment">
            <a:extLst>
              <a:ext uri="{FF2B5EF4-FFF2-40B4-BE49-F238E27FC236}">
                <a16:creationId xmlns:a16="http://schemas.microsoft.com/office/drawing/2014/main" id="{9E249B14-AB1F-4E09-03DD-25ED3DCADE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4" r="4172"/>
          <a:stretch/>
        </p:blipFill>
        <p:spPr bwMode="auto">
          <a:xfrm>
            <a:off x="4230255" y="10"/>
            <a:ext cx="49137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C681C32C-7AFC-4BB3-9088-65CBDFC5D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9144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7957" y="4583953"/>
            <a:ext cx="2942484" cy="1465973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dirty="0">
                <a:latin typeface="Aptos ExtraBold" panose="020B0004020202020204" pitchFamily="34" charset="0"/>
              </a:rPr>
              <a:t>There Is No Such Thing as Zero Risk</a:t>
            </a:r>
          </a:p>
        </p:txBody>
      </p:sp>
      <p:pic>
        <p:nvPicPr>
          <p:cNvPr id="5" name="Picture 4" descr="A person wearing a face mask and goggles&#10;&#10;Description automatically generated">
            <a:extLst>
              <a:ext uri="{FF2B5EF4-FFF2-40B4-BE49-F238E27FC236}">
                <a16:creationId xmlns:a16="http://schemas.microsoft.com/office/drawing/2014/main" id="{2890E1DE-AD0F-367F-D33B-681600FEC9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167" b="17288"/>
          <a:stretch/>
        </p:blipFill>
        <p:spPr>
          <a:xfrm>
            <a:off x="20" y="432"/>
            <a:ext cx="9143980" cy="42447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27968" y="4539790"/>
            <a:ext cx="4573132" cy="15542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Every intervention carries some level of risk</a:t>
            </a:r>
          </a:p>
          <a:p>
            <a:pPr marL="285750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Minimize risk to acceptable levels while maximizing benefits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99C0ED0-69DE-4C31-A5CF-E2A46FD30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D42B8BD-40AF-488E-8A79-D7256C917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1" name="Rectangle 4150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02" name="Picture 6" descr="Danger: We Screwed Up The Water Here Really Bad But Don&amp;#39;t Let That Stop You From Swimming!">
            <a:extLst>
              <a:ext uri="{FF2B5EF4-FFF2-40B4-BE49-F238E27FC236}">
                <a16:creationId xmlns:a16="http://schemas.microsoft.com/office/drawing/2014/main" id="{AFE38CA0-616C-7D6B-4106-8F482AC2D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0" t="3784" r="12519" b="7586"/>
          <a:stretch/>
        </p:blipFill>
        <p:spPr bwMode="auto">
          <a:xfrm>
            <a:off x="332664" y="664377"/>
            <a:ext cx="1947159" cy="233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Ouch">
            <a:extLst>
              <a:ext uri="{FF2B5EF4-FFF2-40B4-BE49-F238E27FC236}">
                <a16:creationId xmlns:a16="http://schemas.microsoft.com/office/drawing/2014/main" id="{316AF741-BC9D-E4E4-10D9-0A7BA2CE8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5"/>
          <a:stretch/>
        </p:blipFill>
        <p:spPr bwMode="auto">
          <a:xfrm>
            <a:off x="2500841" y="1110642"/>
            <a:ext cx="1960032" cy="144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eware">
            <a:extLst>
              <a:ext uri="{FF2B5EF4-FFF2-40B4-BE49-F238E27FC236}">
                <a16:creationId xmlns:a16="http://schemas.microsoft.com/office/drawing/2014/main" id="{9BBC785E-138F-8B64-0836-442A8CCD2A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8" t="7421" r="2" b="27789"/>
          <a:stretch/>
        </p:blipFill>
        <p:spPr bwMode="auto">
          <a:xfrm>
            <a:off x="4679990" y="896202"/>
            <a:ext cx="1941886" cy="18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Thanks">
            <a:extLst>
              <a:ext uri="{FF2B5EF4-FFF2-40B4-BE49-F238E27FC236}">
                <a16:creationId xmlns:a16="http://schemas.microsoft.com/office/drawing/2014/main" id="{AEF6355D-A6C8-9985-BCD8-6A3A03747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0" t="14480" r="3284" b="22183"/>
          <a:stretch/>
        </p:blipFill>
        <p:spPr bwMode="auto">
          <a:xfrm>
            <a:off x="6862276" y="952039"/>
            <a:ext cx="1929676" cy="176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What Is The Truth?">
            <a:extLst>
              <a:ext uri="{FF2B5EF4-FFF2-40B4-BE49-F238E27FC236}">
                <a16:creationId xmlns:a16="http://schemas.microsoft.com/office/drawing/2014/main" id="{2D0EB833-20E8-8781-A7E6-755FC0A8D4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4" t="16399" r="1973" b="-4"/>
          <a:stretch/>
        </p:blipFill>
        <p:spPr bwMode="auto">
          <a:xfrm>
            <a:off x="605979" y="3429000"/>
            <a:ext cx="3572505" cy="292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52" name="Rectangle 4151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9432" y="3474720"/>
            <a:ext cx="4534568" cy="3383281"/>
          </a:xfrm>
          <a:prstGeom prst="rect">
            <a:avLst/>
          </a:prstGeom>
          <a:solidFill>
            <a:srgbClr val="513B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868739" y="3700818"/>
            <a:ext cx="3895311" cy="63712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r>
              <a:rPr lang="en-US" sz="2800" kern="1200" dirty="0">
                <a:solidFill>
                  <a:srgbClr val="FFFFFF"/>
                </a:solidFill>
                <a:latin typeface="Aptos ExtraBold" panose="020B0004020202020204" pitchFamily="34" charset="0"/>
              </a:rPr>
              <a:t>The Language of 'Safety'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84464" y="4337942"/>
            <a:ext cx="4100230" cy="23616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28600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Aptos" panose="020B0004020202020204" pitchFamily="34" charset="0"/>
              </a:rPr>
              <a:t>Avoid oversimplified declarations of safety</a:t>
            </a:r>
          </a:p>
          <a:p>
            <a:pPr marL="285750" indent="-228600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Aptos" panose="020B0004020202020204" pitchFamily="34" charset="0"/>
              </a:rPr>
              <a:t>Highlight adherence to rigorous standards such as ISO 13485</a:t>
            </a:r>
          </a:p>
          <a:p>
            <a:pPr marL="285750" indent="-228600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Aptos" panose="020B0004020202020204" pitchFamily="34" charset="0"/>
              </a:rPr>
              <a:t>Build trust by explaining benefits vs. risks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group of medical professionals in a hospital room&#10;&#10;Description automatically generated">
            <a:extLst>
              <a:ext uri="{FF2B5EF4-FFF2-40B4-BE49-F238E27FC236}">
                <a16:creationId xmlns:a16="http://schemas.microsoft.com/office/drawing/2014/main" id="{785FDB1D-AE10-6E73-B656-A82C5208276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1000" r="-1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98635" y="1513638"/>
            <a:ext cx="7344354" cy="20570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  <a:latin typeface="Aptos ExtraBold" panose="020B0004020202020204" pitchFamily="34" charset="0"/>
              </a:rPr>
              <a:t>Conclusion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8635" y="2957665"/>
            <a:ext cx="7344354" cy="2456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Bef>
                <a:spcPts val="1200"/>
              </a:spcBef>
              <a:spcAft>
                <a:spcPts val="600"/>
              </a:spcAft>
            </a:pPr>
            <a:r>
              <a:rPr lang="en-US" sz="2400" dirty="0">
                <a:solidFill>
                  <a:srgbClr val="FFFFFF"/>
                </a:solidFill>
                <a:latin typeface="Aptos" panose="020B0004020202020204" pitchFamily="34" charset="0"/>
              </a:rPr>
              <a:t>Effective risk communication in healthcare requires:</a:t>
            </a:r>
          </a:p>
          <a:p>
            <a:pPr marL="742950" lvl="1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Aptos" panose="020B0004020202020204" pitchFamily="34" charset="0"/>
              </a:rPr>
              <a:t>Clarity, transparency, and empathy</a:t>
            </a:r>
          </a:p>
          <a:p>
            <a:pPr marL="742950" lvl="1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Aptos" panose="020B0004020202020204" pitchFamily="34" charset="0"/>
              </a:rPr>
              <a:t>Addressing trade-offs and uncertainties</a:t>
            </a:r>
          </a:p>
          <a:p>
            <a:pPr marL="742950" lvl="1" indent="-285750" defTabSz="9144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Aptos" panose="020B0004020202020204" pitchFamily="34" charset="0"/>
              </a:rPr>
              <a:t>Empowering informed decision-making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CM">
      <a:dk1>
        <a:srgbClr val="742684"/>
      </a:dk1>
      <a:lt1>
        <a:srgbClr val="FFFFFF"/>
      </a:lt1>
      <a:dk2>
        <a:srgbClr val="742684"/>
      </a:dk2>
      <a:lt2>
        <a:srgbClr val="FFFFFF"/>
      </a:lt2>
      <a:accent1>
        <a:srgbClr val="8DC043"/>
      </a:accent1>
      <a:accent2>
        <a:srgbClr val="742684"/>
      </a:accent2>
      <a:accent3>
        <a:srgbClr val="BE60D1"/>
      </a:accent3>
      <a:accent4>
        <a:srgbClr val="BAD98E"/>
      </a:accent4>
      <a:accent5>
        <a:srgbClr val="CC0099"/>
      </a:accent5>
      <a:accent6>
        <a:srgbClr val="49711E"/>
      </a:accent6>
      <a:hlink>
        <a:srgbClr val="B2324B"/>
      </a:hlink>
      <a:folHlink>
        <a:srgbClr val="92D05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</TotalTime>
  <Words>263</Words>
  <Application>Microsoft Macintosh PowerPoint</Application>
  <PresentationFormat>On-screen Show (4:3)</PresentationFormat>
  <Paragraphs>42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ExtraBold</vt:lpstr>
      <vt:lpstr>Arial</vt:lpstr>
      <vt:lpstr>Calibri</vt:lpstr>
      <vt:lpstr>Office Theme</vt:lpstr>
      <vt:lpstr>First Do No Harm: Addressing the Communication of Risk in Healthcare and MedTech</vt:lpstr>
      <vt:lpstr>The Role of Scientists &amp; Engineers</vt:lpstr>
      <vt:lpstr>How Parliamentarians Should Communicate Risk</vt:lpstr>
      <vt:lpstr>Trade-Offs in Risk &amp; Timeframes</vt:lpstr>
      <vt:lpstr>Societal Tolerability of Risk</vt:lpstr>
      <vt:lpstr>The Difference Between Uncertainty &amp; Risk</vt:lpstr>
      <vt:lpstr>There Is No Such Thing as Zero Risk</vt:lpstr>
      <vt:lpstr>The Language of 'Safety'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Helen Hudson</dc:creator>
  <cp:keywords/>
  <dc:description>generated using python-pptx</dc:description>
  <cp:lastModifiedBy>Anna McNeil</cp:lastModifiedBy>
  <cp:revision>5</cp:revision>
  <dcterms:created xsi:type="dcterms:W3CDTF">2013-01-27T09:14:16Z</dcterms:created>
  <dcterms:modified xsi:type="dcterms:W3CDTF">2025-01-16T11:29:31Z</dcterms:modified>
  <cp:category/>
</cp:coreProperties>
</file>