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6" r:id="rId5"/>
    <p:sldId id="260" r:id="rId6"/>
    <p:sldId id="267" r:id="rId7"/>
    <p:sldId id="261" r:id="rId8"/>
    <p:sldId id="264" r:id="rId9"/>
    <p:sldId id="263" r:id="rId10"/>
    <p:sldId id="265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1E30"/>
    <a:srgbClr val="0C12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BD34BC-E972-43B5-B39D-E65DA86D4343}" v="168" dt="2025-01-16T11:19:48.5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70952" autoAdjust="0"/>
  </p:normalViewPr>
  <p:slideViewPr>
    <p:cSldViewPr snapToGrid="0">
      <p:cViewPr varScale="1">
        <p:scale>
          <a:sx n="89" d="100"/>
          <a:sy n="89" d="100"/>
        </p:scale>
        <p:origin x="2016" y="1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BA4E6-8707-4FF4-8698-EF3214F85797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7FD34-4E2B-4846-9C57-787EB7982C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40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intoncentre.maths.cam.ac.uk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ormal_Accident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interest groups cover:</a:t>
            </a:r>
          </a:p>
          <a:p>
            <a:r>
              <a:rPr lang="en-GB" dirty="0"/>
              <a:t>Natural hazards</a:t>
            </a:r>
          </a:p>
          <a:p>
            <a:r>
              <a:rPr lang="en-GB" dirty="0"/>
              <a:t>Engineered systems hazards</a:t>
            </a:r>
          </a:p>
          <a:p>
            <a:r>
              <a:rPr lang="en-GB" dirty="0"/>
              <a:t>Emerging technology hazards</a:t>
            </a:r>
          </a:p>
          <a:p>
            <a:endParaRPr lang="en-GB" dirty="0"/>
          </a:p>
          <a:p>
            <a:r>
              <a:rPr lang="en-GB" dirty="0"/>
              <a:t>Sectors and personal experiences cover:</a:t>
            </a:r>
          </a:p>
          <a:p>
            <a:r>
              <a:rPr lang="en-GB" dirty="0"/>
              <a:t>Meteorology, climate, medicine, nuclear energy and fuels, military, oil – gas – chemicals- pharmaceuticals, steel-making, construction, human and behavioural factors, transport systems, and more…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664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Unprotected risk</a:t>
            </a:r>
          </a:p>
          <a:p>
            <a:r>
              <a:rPr lang="en-GB" dirty="0"/>
              <a:t>If too high then add barriers  but…</a:t>
            </a:r>
          </a:p>
          <a:p>
            <a:r>
              <a:rPr lang="en-GB" dirty="0"/>
              <a:t>Inherently safer is better (simpler, maybe cheaper, easier to maintain, build etc. so we may need to challenge a rush to ever more complicated risk controls – see next slide)</a:t>
            </a:r>
          </a:p>
          <a:p>
            <a:endParaRPr lang="en-GB" dirty="0"/>
          </a:p>
          <a:p>
            <a:r>
              <a:rPr lang="en-GB" dirty="0"/>
              <a:t>Then if risk controls are needed they have become critical</a:t>
            </a:r>
          </a:p>
          <a:p>
            <a:r>
              <a:rPr lang="en-GB" dirty="0"/>
              <a:t>So:  are they working?</a:t>
            </a:r>
          </a:p>
          <a:p>
            <a:r>
              <a:rPr lang="en-GB" dirty="0"/>
              <a:t>What can go wrong? what must go right? what do we know about that?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32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MS Shell Dlg 2" panose="020B0604030504040204" pitchFamily="34" charset="0"/>
              </a:rPr>
              <a:t>High hazard activities my have low risk and vice versa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latin typeface="MS Shell Dlg 2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MS Shell Dlg 2" panose="020B0604030504040204" pitchFamily="34" charset="0"/>
              </a:rPr>
              <a:t>Understanding uncertainty – (archived webpage, an output of the Winton programme for the public understanding of risk, Cambridge)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latin typeface="MS Shell Dlg 2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361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Numerical – word-models</a:t>
            </a:r>
          </a:p>
          <a:p>
            <a:r>
              <a:rPr lang="en-GB" dirty="0"/>
              <a:t>Scenario-based – not just ‘someone is hurt at work’, but ‘release of energy from X equipment and someone nearby = injury this bad’</a:t>
            </a:r>
          </a:p>
          <a:p>
            <a:r>
              <a:rPr lang="en-GB" dirty="0"/>
              <a:t>May focus on high-hazards or high-consequence events</a:t>
            </a:r>
          </a:p>
          <a:p>
            <a:endParaRPr lang="en-GB" dirty="0"/>
          </a:p>
          <a:p>
            <a:r>
              <a:rPr lang="en-GB" dirty="0" err="1"/>
              <a:t>w.r.t.</a:t>
            </a:r>
            <a:r>
              <a:rPr lang="en-GB" dirty="0"/>
              <a:t> H&amp;S (at work) and E there are legal requirements</a:t>
            </a:r>
          </a:p>
          <a:p>
            <a:r>
              <a:rPr lang="en-GB" dirty="0"/>
              <a:t>SFAIRP</a:t>
            </a:r>
          </a:p>
          <a:p>
            <a:r>
              <a:rPr lang="en-GB" dirty="0"/>
              <a:t>Tolerability of risk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09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5CB0B-26B2-8E94-4CE4-1FFB79836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C9C95-E0CB-EA94-FC74-3A169CBFD7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2B52EC-C506-8B34-475F-5B04461D12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Numerical – word-models</a:t>
            </a:r>
          </a:p>
          <a:p>
            <a:r>
              <a:rPr lang="en-GB" dirty="0"/>
              <a:t>Scenario-based – not just ‘someone is hurt at work’, but ‘release of energy from X equipment and someone nearby = injury this bad’</a:t>
            </a:r>
          </a:p>
          <a:p>
            <a:r>
              <a:rPr lang="en-GB" dirty="0"/>
              <a:t>May focus on high-hazards or high-consequence events</a:t>
            </a:r>
          </a:p>
          <a:p>
            <a:endParaRPr lang="en-GB" dirty="0"/>
          </a:p>
          <a:p>
            <a:r>
              <a:rPr lang="en-GB" dirty="0" err="1"/>
              <a:t>w.r.t.</a:t>
            </a:r>
            <a:r>
              <a:rPr lang="en-GB" dirty="0"/>
              <a:t> H&amp;S (at work) and E there are legal requirements</a:t>
            </a:r>
          </a:p>
          <a:p>
            <a:r>
              <a:rPr lang="en-GB" dirty="0"/>
              <a:t>SFAIRP</a:t>
            </a:r>
          </a:p>
          <a:p>
            <a:r>
              <a:rPr lang="en-GB" dirty="0"/>
              <a:t>Tolerability of risk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DFE9A-8737-8D56-543C-C3219AE6BE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568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does high risk  or low risk mean to you?</a:t>
            </a:r>
          </a:p>
          <a:p>
            <a:r>
              <a:rPr lang="en-GB" dirty="0"/>
              <a:t>Colours are culturally significant – is amber ok?</a:t>
            </a:r>
          </a:p>
          <a:p>
            <a:endParaRPr lang="en-GB" dirty="0"/>
          </a:p>
          <a:p>
            <a:r>
              <a:rPr lang="en-GB" dirty="0"/>
              <a:t>If some monetary calculation is done – perhaps actuarially converting likelihood &amp; consequence to a value in pounds, then it is very easy to misrepresent the high consequence events:  a major structural collapse will cost whatever it costs whenever it occurs.</a:t>
            </a:r>
          </a:p>
          <a:p>
            <a:r>
              <a:rPr lang="en-GB" dirty="0"/>
              <a:t>See trade-off later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Audience (consider between practitioners, with other parties) – is this type of output suitable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3"/>
              </a:rPr>
              <a:t>Winton Centre Cambridge</a:t>
            </a:r>
            <a:r>
              <a:rPr lang="en-GB" dirty="0"/>
              <a:t>  fixed term project…(links within for journalists, policymakers and practitioners but not so much for hi-</a:t>
            </a:r>
            <a:r>
              <a:rPr lang="en-GB" dirty="0" err="1"/>
              <a:t>haz</a:t>
            </a:r>
            <a:r>
              <a:rPr lang="en-GB" dirty="0"/>
              <a:t> (though risk matrix leaflets))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John Aston – Harding Professor of Statistics in Public Life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961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130E0-E390-9FA4-B92B-5EA67D527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018CB3-D8AC-5C0C-83CB-25B4A7C51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E2BAD5-C503-FA64-E634-78F36E45C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Zero and Never – see normal accidents (next slide) </a:t>
            </a:r>
          </a:p>
          <a:p>
            <a:endParaRPr lang="en-GB" dirty="0"/>
          </a:p>
          <a:p>
            <a:r>
              <a:rPr lang="en-GB" dirty="0"/>
              <a:t>Need to consider resilience in some areas and not just risk (e.g. prevent flood or be resilient to flood)</a:t>
            </a:r>
          </a:p>
          <a:p>
            <a:r>
              <a:rPr lang="en-GB" dirty="0"/>
              <a:t>Blue risk with more resilience may be less impactful than the pink at the same level of consequence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3A028-96DB-82A9-E0B0-33D434B3B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894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Normal Accidents – Wikipedia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Charles Perrow (1984)</a:t>
            </a:r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Spider’s web of blame from Grenfell inquiry – an example of a ‘normal accident’?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Modern, interconnected systems like banking, communications, power, transport systems…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Cascading risks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e.g. weather-power generation/energy distribution, essential service operation…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And these may be owned, operated by different organisations so who should take the overview.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47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Dissimilar risks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Safety – environmental 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Safety – embedded carbon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Energy trilemma (cost/green-ness/resilience)</a:t>
            </a:r>
          </a:p>
          <a:p>
            <a:endParaRPr lang="en-GB" dirty="0"/>
          </a:p>
          <a:p>
            <a:r>
              <a:rPr lang="en-GB" dirty="0"/>
              <a:t>Conversion of risk to cost – is that helpful if…</a:t>
            </a:r>
          </a:p>
          <a:p>
            <a:r>
              <a:rPr lang="en-GB" dirty="0"/>
              <a:t>UK gov Green Book (makes ref to biases)</a:t>
            </a:r>
          </a:p>
          <a:p>
            <a:endParaRPr lang="en-GB" dirty="0"/>
          </a:p>
          <a:p>
            <a:r>
              <a:rPr lang="en-GB" dirty="0"/>
              <a:t>Tolerability may be different prospectively to retrospectively and also based on knowledge and experience</a:t>
            </a:r>
          </a:p>
          <a:p>
            <a:endParaRPr lang="en-GB" dirty="0"/>
          </a:p>
          <a:p>
            <a:r>
              <a:rPr lang="en-GB" dirty="0"/>
              <a:t>Dread-risks</a:t>
            </a:r>
          </a:p>
          <a:p>
            <a:r>
              <a:rPr lang="en-GB" dirty="0"/>
              <a:t>are they amenable to estimation</a:t>
            </a:r>
          </a:p>
          <a:p>
            <a:r>
              <a:rPr lang="en-GB" dirty="0"/>
              <a:t>May have non-linear tolerability across a population and with respect to effects</a:t>
            </a:r>
          </a:p>
          <a:p>
            <a:r>
              <a:rPr lang="en-GB" dirty="0"/>
              <a:t>need to take consequence-led approach to resilience and emergency planning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35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Organisations must not forget to look after the barriers (also next slide)</a:t>
            </a:r>
          </a:p>
          <a:p>
            <a:r>
              <a:rPr lang="en-GB" dirty="0"/>
              <a:t>There may be trade-offs in time</a:t>
            </a:r>
          </a:p>
          <a:p>
            <a:r>
              <a:rPr lang="en-GB" dirty="0"/>
              <a:t>There may be trade-offs in the number of times an activity is carried out</a:t>
            </a:r>
          </a:p>
          <a:p>
            <a:r>
              <a:rPr lang="en-GB" dirty="0"/>
              <a:t>The location of the (worst) consequence might be different to the initiator</a:t>
            </a:r>
          </a:p>
          <a:p>
            <a:r>
              <a:rPr lang="en-GB" dirty="0"/>
              <a:t>Perso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Risks crystallise - But where and when?</a:t>
            </a:r>
          </a:p>
          <a:p>
            <a:r>
              <a:rPr lang="en-GB" dirty="0"/>
              <a:t>Weather – climate [timescale difference]</a:t>
            </a:r>
          </a:p>
          <a:p>
            <a:r>
              <a:rPr lang="en-GB" dirty="0"/>
              <a:t>Activity – exposure [heightened risk and timescale differences]</a:t>
            </a:r>
          </a:p>
          <a:p>
            <a:r>
              <a:rPr lang="en-GB" dirty="0"/>
              <a:t>Individual risks – population risks [personal choice, policy choice</a:t>
            </a:r>
          </a:p>
          <a:p>
            <a:r>
              <a:rPr lang="en-GB" dirty="0"/>
              <a:t>Immediate system – cascading risks [location of risk, spread of risk outcomes]</a:t>
            </a:r>
          </a:p>
          <a:p>
            <a:r>
              <a:rPr lang="en-GB" dirty="0" err="1"/>
              <a:t>nal</a:t>
            </a:r>
            <a:r>
              <a:rPr lang="en-GB" dirty="0"/>
              <a:t> choices may affect societal good and vice versa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7FD34-4E2B-4846-9C57-787EB7982C7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420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7F474-82BF-54F8-E012-D09B6C432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637" y="15934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749B93-7BA1-E6A2-6C50-DD0340B51C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637" y="40730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9" name="Picture 8" descr="A red and blue logo&#10;&#10;Description automatically generated">
            <a:extLst>
              <a:ext uri="{FF2B5EF4-FFF2-40B4-BE49-F238E27FC236}">
                <a16:creationId xmlns:a16="http://schemas.microsoft.com/office/drawing/2014/main" id="{0F6B018F-0FFC-A7C7-A826-16828CE50A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095" y="250551"/>
            <a:ext cx="2979805" cy="1757198"/>
          </a:xfrm>
          <a:prstGeom prst="rect">
            <a:avLst/>
          </a:prstGeom>
        </p:spPr>
      </p:pic>
      <p:sp>
        <p:nvSpPr>
          <p:cNvPr id="13" name="Free-form: Shape 12">
            <a:extLst>
              <a:ext uri="{FF2B5EF4-FFF2-40B4-BE49-F238E27FC236}">
                <a16:creationId xmlns:a16="http://schemas.microsoft.com/office/drawing/2014/main" id="{E49D9929-817A-CD89-B18E-7E99F8AA5A32}"/>
              </a:ext>
            </a:extLst>
          </p:cNvPr>
          <p:cNvSpPr/>
          <p:nvPr userDrawn="1"/>
        </p:nvSpPr>
        <p:spPr>
          <a:xfrm>
            <a:off x="-8550" y="-17092"/>
            <a:ext cx="1922804" cy="6879365"/>
          </a:xfrm>
          <a:custGeom>
            <a:avLst/>
            <a:gdLst>
              <a:gd name="connsiteX0" fmla="*/ 1922804 w 1922804"/>
              <a:gd name="connsiteY0" fmla="*/ 0 h 6879365"/>
              <a:gd name="connsiteX1" fmla="*/ 555477 w 1922804"/>
              <a:gd name="connsiteY1" fmla="*/ 6879365 h 6879365"/>
              <a:gd name="connsiteX2" fmla="*/ 0 w 1922804"/>
              <a:gd name="connsiteY2" fmla="*/ 6879365 h 6879365"/>
              <a:gd name="connsiteX3" fmla="*/ 8546 w 1922804"/>
              <a:gd name="connsiteY3" fmla="*/ 8546 h 6879365"/>
              <a:gd name="connsiteX4" fmla="*/ 1922804 w 1922804"/>
              <a:gd name="connsiteY4" fmla="*/ 0 h 687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2804" h="6879365">
                <a:moveTo>
                  <a:pt x="1922804" y="0"/>
                </a:moveTo>
                <a:lnTo>
                  <a:pt x="555477" y="6879365"/>
                </a:lnTo>
                <a:lnTo>
                  <a:pt x="0" y="6879365"/>
                </a:lnTo>
                <a:cubicBezTo>
                  <a:pt x="2849" y="4589092"/>
                  <a:pt x="5697" y="2298819"/>
                  <a:pt x="8546" y="8546"/>
                </a:cubicBezTo>
                <a:lnTo>
                  <a:pt x="1922804" y="0"/>
                </a:lnTo>
                <a:close/>
              </a:path>
            </a:pathLst>
          </a:custGeom>
          <a:gradFill flip="none" rotWithShape="1">
            <a:gsLst>
              <a:gs pos="0">
                <a:srgbClr val="0C1251"/>
              </a:gs>
              <a:gs pos="62000">
                <a:schemeClr val="bg1"/>
              </a:gs>
              <a:gs pos="100000">
                <a:schemeClr val="bg1"/>
              </a:gs>
            </a:gsLst>
            <a:lin ang="72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-form: Shape 14">
            <a:extLst>
              <a:ext uri="{FF2B5EF4-FFF2-40B4-BE49-F238E27FC236}">
                <a16:creationId xmlns:a16="http://schemas.microsoft.com/office/drawing/2014/main" id="{3BEED44D-E95D-8788-3E4B-FD5CF79B61AD}"/>
              </a:ext>
            </a:extLst>
          </p:cNvPr>
          <p:cNvSpPr/>
          <p:nvPr userDrawn="1"/>
        </p:nvSpPr>
        <p:spPr>
          <a:xfrm rot="10800000">
            <a:off x="10277742" y="0"/>
            <a:ext cx="1922804" cy="6879365"/>
          </a:xfrm>
          <a:custGeom>
            <a:avLst/>
            <a:gdLst>
              <a:gd name="connsiteX0" fmla="*/ 1922804 w 1922804"/>
              <a:gd name="connsiteY0" fmla="*/ 0 h 6879365"/>
              <a:gd name="connsiteX1" fmla="*/ 555477 w 1922804"/>
              <a:gd name="connsiteY1" fmla="*/ 6879365 h 6879365"/>
              <a:gd name="connsiteX2" fmla="*/ 0 w 1922804"/>
              <a:gd name="connsiteY2" fmla="*/ 6879365 h 6879365"/>
              <a:gd name="connsiteX3" fmla="*/ 8546 w 1922804"/>
              <a:gd name="connsiteY3" fmla="*/ 8546 h 6879365"/>
              <a:gd name="connsiteX4" fmla="*/ 1922804 w 1922804"/>
              <a:gd name="connsiteY4" fmla="*/ 0 h 687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2804" h="6879365">
                <a:moveTo>
                  <a:pt x="1922804" y="0"/>
                </a:moveTo>
                <a:lnTo>
                  <a:pt x="555477" y="6879365"/>
                </a:lnTo>
                <a:lnTo>
                  <a:pt x="0" y="6879365"/>
                </a:lnTo>
                <a:cubicBezTo>
                  <a:pt x="2849" y="4589092"/>
                  <a:pt x="5697" y="2298819"/>
                  <a:pt x="8546" y="8546"/>
                </a:cubicBezTo>
                <a:lnTo>
                  <a:pt x="1922804" y="0"/>
                </a:lnTo>
                <a:close/>
              </a:path>
            </a:pathLst>
          </a:custGeom>
          <a:gradFill flip="none" rotWithShape="1">
            <a:gsLst>
              <a:gs pos="0">
                <a:srgbClr val="DD1E30"/>
              </a:gs>
              <a:gs pos="66000">
                <a:schemeClr val="bg1"/>
              </a:gs>
              <a:gs pos="100000">
                <a:srgbClr val="002060">
                  <a:tint val="23500"/>
                  <a:satMod val="160000"/>
                </a:srgbClr>
              </a:gs>
            </a:gsLst>
            <a:lin ang="72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022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CCD6C-8F86-060D-D677-C877B35C8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F3066-8D54-890A-C693-DB1A3FD57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D1027-2B7C-31E5-3553-7E4196A82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093D1-1C72-2943-BB2D-8EFDBC2B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A1D1A-E8AF-68EA-2E33-047F65FC4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red and blue logo&#10;&#10;Description automatically generated">
            <a:extLst>
              <a:ext uri="{FF2B5EF4-FFF2-40B4-BE49-F238E27FC236}">
                <a16:creationId xmlns:a16="http://schemas.microsoft.com/office/drawing/2014/main" id="{5B039847-179F-7B28-59E2-E09F056B3D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FCD0C44C-9378-75B4-F6E2-F232BBBDB8ED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15572368-A251-3DE1-2BBE-BA2E31B83C03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E48156B4-1C7D-5482-9534-72111C0DD98E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86E1FC2E-B988-AC32-4B07-0AB7211995CE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855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D9DAEB-3D00-E14F-ED13-CFEA027731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BC8B6-B167-1FCE-DDA0-DE3D8038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50358-0DA9-016A-125F-2BEC9D5DD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188C2-3B14-A258-F8DC-E790EC8A9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F9362-EBF5-0934-46B4-94DE114C3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red and blue logo&#10;&#10;Description automatically generated">
            <a:extLst>
              <a:ext uri="{FF2B5EF4-FFF2-40B4-BE49-F238E27FC236}">
                <a16:creationId xmlns:a16="http://schemas.microsoft.com/office/drawing/2014/main" id="{7B411A5F-C0B3-DF20-B5DA-F2AAC19309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81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and blue logo&#10;&#10;Description automatically generated">
            <a:extLst>
              <a:ext uri="{FF2B5EF4-FFF2-40B4-BE49-F238E27FC236}">
                <a16:creationId xmlns:a16="http://schemas.microsoft.com/office/drawing/2014/main" id="{0F6B018F-0FFC-A7C7-A826-16828CE50A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35" y="2077069"/>
            <a:ext cx="4585131" cy="2703862"/>
          </a:xfrm>
          <a:prstGeom prst="rect">
            <a:avLst/>
          </a:prstGeom>
        </p:spPr>
      </p:pic>
      <p:sp>
        <p:nvSpPr>
          <p:cNvPr id="13" name="Free-form: Shape 12">
            <a:extLst>
              <a:ext uri="{FF2B5EF4-FFF2-40B4-BE49-F238E27FC236}">
                <a16:creationId xmlns:a16="http://schemas.microsoft.com/office/drawing/2014/main" id="{E49D9929-817A-CD89-B18E-7E99F8AA5A32}"/>
              </a:ext>
            </a:extLst>
          </p:cNvPr>
          <p:cNvSpPr/>
          <p:nvPr userDrawn="1"/>
        </p:nvSpPr>
        <p:spPr>
          <a:xfrm>
            <a:off x="-8550" y="-17092"/>
            <a:ext cx="1922804" cy="6879365"/>
          </a:xfrm>
          <a:custGeom>
            <a:avLst/>
            <a:gdLst>
              <a:gd name="connsiteX0" fmla="*/ 1922804 w 1922804"/>
              <a:gd name="connsiteY0" fmla="*/ 0 h 6879365"/>
              <a:gd name="connsiteX1" fmla="*/ 555477 w 1922804"/>
              <a:gd name="connsiteY1" fmla="*/ 6879365 h 6879365"/>
              <a:gd name="connsiteX2" fmla="*/ 0 w 1922804"/>
              <a:gd name="connsiteY2" fmla="*/ 6879365 h 6879365"/>
              <a:gd name="connsiteX3" fmla="*/ 8546 w 1922804"/>
              <a:gd name="connsiteY3" fmla="*/ 8546 h 6879365"/>
              <a:gd name="connsiteX4" fmla="*/ 1922804 w 1922804"/>
              <a:gd name="connsiteY4" fmla="*/ 0 h 687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2804" h="6879365">
                <a:moveTo>
                  <a:pt x="1922804" y="0"/>
                </a:moveTo>
                <a:lnTo>
                  <a:pt x="555477" y="6879365"/>
                </a:lnTo>
                <a:lnTo>
                  <a:pt x="0" y="6879365"/>
                </a:lnTo>
                <a:cubicBezTo>
                  <a:pt x="2849" y="4589092"/>
                  <a:pt x="5697" y="2298819"/>
                  <a:pt x="8546" y="8546"/>
                </a:cubicBezTo>
                <a:lnTo>
                  <a:pt x="1922804" y="0"/>
                </a:lnTo>
                <a:close/>
              </a:path>
            </a:pathLst>
          </a:custGeom>
          <a:gradFill flip="none" rotWithShape="1">
            <a:gsLst>
              <a:gs pos="0">
                <a:srgbClr val="0C1251"/>
              </a:gs>
              <a:gs pos="62000">
                <a:schemeClr val="bg1"/>
              </a:gs>
              <a:gs pos="100000">
                <a:schemeClr val="bg1"/>
              </a:gs>
            </a:gsLst>
            <a:lin ang="72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-form: Shape 14">
            <a:extLst>
              <a:ext uri="{FF2B5EF4-FFF2-40B4-BE49-F238E27FC236}">
                <a16:creationId xmlns:a16="http://schemas.microsoft.com/office/drawing/2014/main" id="{3BEED44D-E95D-8788-3E4B-FD5CF79B61AD}"/>
              </a:ext>
            </a:extLst>
          </p:cNvPr>
          <p:cNvSpPr/>
          <p:nvPr userDrawn="1"/>
        </p:nvSpPr>
        <p:spPr>
          <a:xfrm rot="10800000">
            <a:off x="10277742" y="0"/>
            <a:ext cx="1922804" cy="6879365"/>
          </a:xfrm>
          <a:custGeom>
            <a:avLst/>
            <a:gdLst>
              <a:gd name="connsiteX0" fmla="*/ 1922804 w 1922804"/>
              <a:gd name="connsiteY0" fmla="*/ 0 h 6879365"/>
              <a:gd name="connsiteX1" fmla="*/ 555477 w 1922804"/>
              <a:gd name="connsiteY1" fmla="*/ 6879365 h 6879365"/>
              <a:gd name="connsiteX2" fmla="*/ 0 w 1922804"/>
              <a:gd name="connsiteY2" fmla="*/ 6879365 h 6879365"/>
              <a:gd name="connsiteX3" fmla="*/ 8546 w 1922804"/>
              <a:gd name="connsiteY3" fmla="*/ 8546 h 6879365"/>
              <a:gd name="connsiteX4" fmla="*/ 1922804 w 1922804"/>
              <a:gd name="connsiteY4" fmla="*/ 0 h 687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2804" h="6879365">
                <a:moveTo>
                  <a:pt x="1922804" y="0"/>
                </a:moveTo>
                <a:lnTo>
                  <a:pt x="555477" y="6879365"/>
                </a:lnTo>
                <a:lnTo>
                  <a:pt x="0" y="6879365"/>
                </a:lnTo>
                <a:cubicBezTo>
                  <a:pt x="2849" y="4589092"/>
                  <a:pt x="5697" y="2298819"/>
                  <a:pt x="8546" y="8546"/>
                </a:cubicBezTo>
                <a:lnTo>
                  <a:pt x="1922804" y="0"/>
                </a:lnTo>
                <a:close/>
              </a:path>
            </a:pathLst>
          </a:custGeom>
          <a:gradFill flip="none" rotWithShape="1">
            <a:gsLst>
              <a:gs pos="0">
                <a:srgbClr val="DD1E30"/>
              </a:gs>
              <a:gs pos="66000">
                <a:schemeClr val="bg1"/>
              </a:gs>
              <a:gs pos="100000">
                <a:srgbClr val="002060">
                  <a:tint val="23500"/>
                  <a:satMod val="160000"/>
                </a:srgbClr>
              </a:gs>
            </a:gsLst>
            <a:lin ang="72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82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3B032-1CB2-9AD4-E39B-2B24DF931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967B9-F0F6-839E-447C-9229B8B17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96B5D-18A2-C2DB-DED0-67BBA8E6B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7266C-C9DD-0FD3-7B5F-E43DB4C8B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92192-B091-7E05-BA48-F75345325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red and blue logo&#10;&#10;Description automatically generated">
            <a:extLst>
              <a:ext uri="{FF2B5EF4-FFF2-40B4-BE49-F238E27FC236}">
                <a16:creationId xmlns:a16="http://schemas.microsoft.com/office/drawing/2014/main" id="{6A515C49-E48E-C8A4-019F-1C1E6F2A2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2E6514A0-7E49-C308-8EF2-90F74D49AD3C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FFC04064-DF9E-B45F-4C5B-B372862954B1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4E8571D7-A0D1-D291-12AE-D1884EAA4DA5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F3AA805A-CB66-B58E-9B33-1EE3A17C3D6B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6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AF8C5-9546-3230-EF92-7FF88A75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15285-BD49-8331-0E12-820772E4D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447F8-A51B-0297-9853-EE61D9947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8B7CB-0550-968A-F43A-B14DA8FB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4C43D-B22E-FB03-EF5E-B2F7BA82D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red and blue logo&#10;&#10;Description automatically generated">
            <a:extLst>
              <a:ext uri="{FF2B5EF4-FFF2-40B4-BE49-F238E27FC236}">
                <a16:creationId xmlns:a16="http://schemas.microsoft.com/office/drawing/2014/main" id="{2D614669-812B-75BB-0A88-A9EECC2845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F70C1B7B-27A4-4E56-BC2D-FEBB0115B98D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BFCB89E3-E896-24D6-23AD-208178473EE5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6B19EE20-E9F6-27C0-5A21-3F4941C4C9A1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40DA4E43-356E-C1C8-3C62-68F040D8B230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035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54949-F430-DE6A-7E4B-CCED42A40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75004-3BEB-4019-6A34-5E12B3D7B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97927-43E6-205E-CCFB-FFA142502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9673F-D98F-BC47-434B-A22F45D7C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27CFB1-D8C2-C295-6468-65372DE0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13E62-4EDB-828C-E49C-391BA6B51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red and blue logo&#10;&#10;Description automatically generated">
            <a:extLst>
              <a:ext uri="{FF2B5EF4-FFF2-40B4-BE49-F238E27FC236}">
                <a16:creationId xmlns:a16="http://schemas.microsoft.com/office/drawing/2014/main" id="{E474B50C-24EC-77D6-C5DF-7BEC466B61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6451436F-6E82-5903-F410-674A332C35F8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73226F6B-C67F-A30B-EC51-36F587F97310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89B35FB2-D3C5-A424-B29D-07A4595747F5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3359178E-C257-AC14-FD73-6A29AFED7C9C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348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D0091-EE3D-D512-38C4-943E7182A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646044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6537A-BE92-3A99-F806-C6ABE9D76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7917BA-9DF0-42AA-2977-22E638E57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2A67F-CE18-E1B8-9497-C3AF4401BC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FC40E-09BE-F664-E96C-DD745A2247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9095B8-55A3-9C5C-C2CF-607B6DEE4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9B0509-E716-038B-08D4-82F814793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EA14A5-9933-CB5A-4790-41BEEF672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red and blue logo&#10;&#10;Description automatically generated">
            <a:extLst>
              <a:ext uri="{FF2B5EF4-FFF2-40B4-BE49-F238E27FC236}">
                <a16:creationId xmlns:a16="http://schemas.microsoft.com/office/drawing/2014/main" id="{A4EA71B0-D613-01E0-9756-C647FB3396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F530D520-AAFC-1F9C-01FA-F38EDF50FB5A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33F41FC7-2D43-212D-27F6-EBEBF1B60EB2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Single Corner Rounded 12">
            <a:extLst>
              <a:ext uri="{FF2B5EF4-FFF2-40B4-BE49-F238E27FC236}">
                <a16:creationId xmlns:a16="http://schemas.microsoft.com/office/drawing/2014/main" id="{65F751BE-FB68-7203-D9D8-C302B478FF5F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Single Corner Rounded 13">
            <a:extLst>
              <a:ext uri="{FF2B5EF4-FFF2-40B4-BE49-F238E27FC236}">
                <a16:creationId xmlns:a16="http://schemas.microsoft.com/office/drawing/2014/main" id="{D5488E1D-2004-4D72-7C90-6EF27D9AD565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080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7954D-E26B-73D3-BD29-25046DAA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A6122C-06E3-5A2D-3C9B-D73B6F6A9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315D49-8505-33CC-D486-6A20F7665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4847D7-07C4-3163-06DD-6A1FA8FF6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red and blue logo&#10;&#10;Description automatically generated">
            <a:extLst>
              <a:ext uri="{FF2B5EF4-FFF2-40B4-BE49-F238E27FC236}">
                <a16:creationId xmlns:a16="http://schemas.microsoft.com/office/drawing/2014/main" id="{6A1553A7-CB5E-8B0B-F82F-59379DE1DA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D73054D9-0CFD-BD87-EB4D-7AC02C743383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61850DB2-6621-97B2-78F9-5BCE8A67C0BA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6A4D28BF-0315-E66E-825F-B0C06A7AE2AD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26D8E09C-C460-11D5-959D-E4205C9A770A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1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0C6740-2ADC-9DC1-0A87-D03265CFF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3F487-DF00-9A02-B3B1-AEF05E438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3DDE7-A71C-0F96-5418-3B1DBDBE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red and blue logo&#10;&#10;Description automatically generated">
            <a:extLst>
              <a:ext uri="{FF2B5EF4-FFF2-40B4-BE49-F238E27FC236}">
                <a16:creationId xmlns:a16="http://schemas.microsoft.com/office/drawing/2014/main" id="{917CA14B-44A9-A8A2-4EC4-8B8793DF5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4E836B98-8CF4-695D-8175-64082539E561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97DB90-7FF9-7917-36BE-5E1EF227D45E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FABEA633-8D2A-261D-2496-CD1D7E21AF2C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262875B1-76E8-417F-7547-572BE9660C61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668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E95C-7BFE-EB87-85E3-F0F3F6F6D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28AC1-76FE-B494-FBF9-B0CE122F1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F32A2-7898-820C-D6D5-2D1C51555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E22859-A2F2-42EB-7256-96CD70925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FD8141-90F3-C99A-7A9D-BC4B4FCAB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76B3D-6A5A-C40F-BDD4-D70993170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red and blue logo&#10;&#10;Description automatically generated">
            <a:extLst>
              <a:ext uri="{FF2B5EF4-FFF2-40B4-BE49-F238E27FC236}">
                <a16:creationId xmlns:a16="http://schemas.microsoft.com/office/drawing/2014/main" id="{2ED06210-F8D8-53A2-1D3B-B7481B8EC4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34FF09A2-8CBE-F806-1D46-EB9387227FC9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6B272F4E-2D0E-141B-382C-407FA08EC12F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D0358C9B-154D-74C2-093F-A6298C8A549D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3352B6FE-68FF-5670-AB87-E6696C90DDD7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69F3B-8363-A5B5-A101-E4D3E6C1F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DD95BB-8E7C-8192-69C9-18D3ADB96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61F4E-306E-DDBC-FC23-A0B87C938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2B68EA-F272-ADF4-105B-ECCEBF2E4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5BE9-DCB5-4544-BE63-A0088E74A0FB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A26201-A552-3839-ABBA-372E41E8C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069293-1AC1-C5F0-848C-EAEC6186C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4F936-B697-4381-A17B-61E9CD08846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red and blue logo&#10;&#10;Description automatically generated">
            <a:extLst>
              <a:ext uri="{FF2B5EF4-FFF2-40B4-BE49-F238E27FC236}">
                <a16:creationId xmlns:a16="http://schemas.microsoft.com/office/drawing/2014/main" id="{D6897D02-CBF6-EF6B-F3B4-D4404E46CA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565" y="360267"/>
            <a:ext cx="2256089" cy="1330421"/>
          </a:xfrm>
          <a:prstGeom prst="rect">
            <a:avLst/>
          </a:prstGeom>
        </p:spPr>
      </p:pic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F10E35E0-2467-7EDA-0FA9-94CF988A89A2}"/>
              </a:ext>
            </a:extLst>
          </p:cNvPr>
          <p:cNvSpPr/>
          <p:nvPr userDrawn="1"/>
        </p:nvSpPr>
        <p:spPr>
          <a:xfrm flipV="1">
            <a:off x="1" y="-340"/>
            <a:ext cx="9417464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0824132D-F966-DFDD-20BB-5DF48CE9F146}"/>
              </a:ext>
            </a:extLst>
          </p:cNvPr>
          <p:cNvSpPr/>
          <p:nvPr userDrawn="1"/>
        </p:nvSpPr>
        <p:spPr>
          <a:xfrm rot="16200000" flipH="1" flipV="1">
            <a:off x="-2983516" y="3048170"/>
            <a:ext cx="6112308" cy="145277"/>
          </a:xfrm>
          <a:prstGeom prst="round1Rect">
            <a:avLst/>
          </a:prstGeom>
          <a:solidFill>
            <a:srgbClr val="DD1E30"/>
          </a:solidFill>
          <a:ln>
            <a:solidFill>
              <a:srgbClr val="DD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22F88574-8A3F-F83C-8243-CD62F3B05422}"/>
              </a:ext>
            </a:extLst>
          </p:cNvPr>
          <p:cNvSpPr/>
          <p:nvPr userDrawn="1"/>
        </p:nvSpPr>
        <p:spPr>
          <a:xfrm rot="10800000" flipV="1">
            <a:off x="838200" y="6721475"/>
            <a:ext cx="11350435" cy="136525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D64D2D4E-DD71-791B-A3A9-1C1966C7E2BD}"/>
              </a:ext>
            </a:extLst>
          </p:cNvPr>
          <p:cNvSpPr/>
          <p:nvPr userDrawn="1"/>
        </p:nvSpPr>
        <p:spPr>
          <a:xfrm rot="5400000" flipH="1" flipV="1">
            <a:off x="9603176" y="4269175"/>
            <a:ext cx="5032374" cy="145276"/>
          </a:xfrm>
          <a:prstGeom prst="round1Rect">
            <a:avLst/>
          </a:prstGeom>
          <a:solidFill>
            <a:srgbClr val="0C1251"/>
          </a:solidFill>
          <a:ln>
            <a:solidFill>
              <a:srgbClr val="0C12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902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21D3C1-FCD7-E848-0353-73087F23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792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F4E47-6983-E084-2002-252A7678C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B596B-DBC5-25C9-760F-149173B2C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136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E195BE9-DCB5-4544-BE63-A0088E74A0FB}" type="datetimeFigureOut">
              <a:rPr lang="en-GB" smtClean="0"/>
              <a:pPr/>
              <a:t>16/01/2025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E0478-5EF2-39C7-F6A0-74C755FD1E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136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423A5-0489-ED35-EDD0-9B18054B30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136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4F936-B697-4381-A17B-61E9CD0884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21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EC3D2-3EC4-E8A4-0EA8-44BC29C192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Ten to the minus six…</a:t>
            </a:r>
            <a:br>
              <a:rPr lang="en-GB" sz="4800" dirty="0"/>
            </a:br>
            <a:r>
              <a:rPr lang="en-GB" sz="4800" dirty="0"/>
              <a:t>like that’s ever going to happen!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373198-CFE4-6155-6BA3-DB0919E1D5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Reflections on the internal and external language of risks, tolerability and trade-offs from Hazards Forum’s interest groups</a:t>
            </a:r>
          </a:p>
          <a:p>
            <a:r>
              <a:rPr lang="en-GB" dirty="0"/>
              <a:t>Richard Roff, January 2025</a:t>
            </a:r>
          </a:p>
        </p:txBody>
      </p:sp>
    </p:spTree>
    <p:extLst>
      <p:ext uri="{BB962C8B-B14F-4D97-AF65-F5344CB8AC3E}">
        <p14:creationId xmlns:p14="http://schemas.microsoft.com/office/powerpoint/2010/main" val="1965870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04125-321A-7641-6DC3-CD9A7FB55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as calculated vs risk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60A64-3158-EE76-9CCF-2D3F875E8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Unprotected risk vs final risk</a:t>
            </a:r>
          </a:p>
          <a:p>
            <a:r>
              <a:rPr lang="en-GB" dirty="0"/>
              <a:t>Inherently safer – a better choice</a:t>
            </a:r>
          </a:p>
          <a:p>
            <a:r>
              <a:rPr lang="en-GB" dirty="0"/>
              <a:t>Barrier status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0D8BA9C-1DD4-6B11-168E-81655F29FFB6}"/>
              </a:ext>
            </a:extLst>
          </p:cNvPr>
          <p:cNvSpPr/>
          <p:nvPr/>
        </p:nvSpPr>
        <p:spPr>
          <a:xfrm>
            <a:off x="8782628" y="3429000"/>
            <a:ext cx="1003300" cy="2240886"/>
          </a:xfrm>
          <a:prstGeom prst="ellipse">
            <a:avLst/>
          </a:prstGeom>
          <a:solidFill>
            <a:srgbClr val="A1BF37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9DB42-DC67-646E-DEE3-E518401C1728}"/>
              </a:ext>
            </a:extLst>
          </p:cNvPr>
          <p:cNvSpPr txBox="1"/>
          <p:nvPr/>
        </p:nvSpPr>
        <p:spPr>
          <a:xfrm>
            <a:off x="1568050" y="5248563"/>
            <a:ext cx="942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HAZARD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D2674B-6544-4802-6493-33FE43731E9E}"/>
              </a:ext>
            </a:extLst>
          </p:cNvPr>
          <p:cNvSpPr txBox="1"/>
          <p:nvPr/>
        </p:nvSpPr>
        <p:spPr>
          <a:xfrm>
            <a:off x="8977588" y="5248563"/>
            <a:ext cx="67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CE9352-570A-22F2-685D-B3BB5ABFB364}"/>
              </a:ext>
            </a:extLst>
          </p:cNvPr>
          <p:cNvGrpSpPr/>
          <p:nvPr/>
        </p:nvGrpSpPr>
        <p:grpSpPr>
          <a:xfrm>
            <a:off x="9106885" y="3695267"/>
            <a:ext cx="363983" cy="1493260"/>
            <a:chOff x="8033158" y="2619769"/>
            <a:chExt cx="363982" cy="1490850"/>
          </a:xfrm>
          <a:solidFill>
            <a:srgbClr val="DE7C00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B553D1A-FE4F-201E-7722-A01DCB088C29}"/>
                </a:ext>
              </a:extLst>
            </p:cNvPr>
            <p:cNvSpPr/>
            <p:nvPr/>
          </p:nvSpPr>
          <p:spPr>
            <a:xfrm>
              <a:off x="8037100" y="3750579"/>
              <a:ext cx="360040" cy="36004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1"/>
            </a:p>
          </p:txBody>
        </p:sp>
        <p:sp>
          <p:nvSpPr>
            <p:cNvPr id="9" name="Trapezoid 87">
              <a:extLst>
                <a:ext uri="{FF2B5EF4-FFF2-40B4-BE49-F238E27FC236}">
                  <a16:creationId xmlns:a16="http://schemas.microsoft.com/office/drawing/2014/main" id="{C24CF6C3-933A-28EC-2C61-284A0CA05F49}"/>
                </a:ext>
              </a:extLst>
            </p:cNvPr>
            <p:cNvSpPr/>
            <p:nvPr/>
          </p:nvSpPr>
          <p:spPr>
            <a:xfrm rot="10800000">
              <a:off x="8033158" y="2619769"/>
              <a:ext cx="360040" cy="1025385"/>
            </a:xfrm>
            <a:prstGeom prst="trapezoid">
              <a:avLst>
                <a:gd name="adj" fmla="val 35731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1"/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334DEE-9B1B-132F-BB10-50BE79D66C05}"/>
              </a:ext>
            </a:extLst>
          </p:cNvPr>
          <p:cNvCxnSpPr>
            <a:cxnSpLocks/>
            <a:stCxn id="21" idx="6"/>
          </p:cNvCxnSpPr>
          <p:nvPr/>
        </p:nvCxnSpPr>
        <p:spPr>
          <a:xfrm flipV="1">
            <a:off x="2304234" y="4783351"/>
            <a:ext cx="6682170" cy="3175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FB1818-9B0A-8BF7-46FA-D94380A7E33A}"/>
              </a:ext>
            </a:extLst>
          </p:cNvPr>
          <p:cNvCxnSpPr>
            <a:cxnSpLocks/>
          </p:cNvCxnSpPr>
          <p:nvPr/>
        </p:nvCxnSpPr>
        <p:spPr>
          <a:xfrm flipV="1">
            <a:off x="2312701" y="4790278"/>
            <a:ext cx="4949669" cy="1106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90C1DF9-0B6E-4D2F-87CD-799D5823B6E0}"/>
              </a:ext>
            </a:extLst>
          </p:cNvPr>
          <p:cNvSpPr/>
          <p:nvPr/>
        </p:nvSpPr>
        <p:spPr>
          <a:xfrm>
            <a:off x="3398440" y="3602878"/>
            <a:ext cx="360040" cy="2465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F56DB5-CBF1-17D0-6313-6719FEA3E9A3}"/>
              </a:ext>
            </a:extLst>
          </p:cNvPr>
          <p:cNvSpPr/>
          <p:nvPr/>
        </p:nvSpPr>
        <p:spPr>
          <a:xfrm>
            <a:off x="7595492" y="3602878"/>
            <a:ext cx="360040" cy="2465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1F835A-D09B-DD3B-F38F-D811ED7A3D3F}"/>
              </a:ext>
            </a:extLst>
          </p:cNvPr>
          <p:cNvSpPr/>
          <p:nvPr/>
        </p:nvSpPr>
        <p:spPr>
          <a:xfrm>
            <a:off x="6196474" y="3602878"/>
            <a:ext cx="360040" cy="2465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4E2C43-A84C-CB85-DA80-697DED59D0A6}"/>
              </a:ext>
            </a:extLst>
          </p:cNvPr>
          <p:cNvSpPr/>
          <p:nvPr/>
        </p:nvSpPr>
        <p:spPr>
          <a:xfrm>
            <a:off x="4797458" y="3602878"/>
            <a:ext cx="360040" cy="2465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A7960F-9048-6DA2-4085-E674007C60E8}"/>
              </a:ext>
            </a:extLst>
          </p:cNvPr>
          <p:cNvSpPr txBox="1"/>
          <p:nvPr/>
        </p:nvSpPr>
        <p:spPr>
          <a:xfrm>
            <a:off x="5139857" y="6249051"/>
            <a:ext cx="1124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BARRIERS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6CE296-4A42-CDA7-E7BD-AAC7EB277629}"/>
              </a:ext>
            </a:extLst>
          </p:cNvPr>
          <p:cNvSpPr/>
          <p:nvPr/>
        </p:nvSpPr>
        <p:spPr>
          <a:xfrm>
            <a:off x="3398432" y="3602878"/>
            <a:ext cx="360040" cy="2465413"/>
          </a:xfrm>
          <a:prstGeom prst="rect">
            <a:avLst/>
          </a:prstGeom>
          <a:noFill/>
          <a:ln w="76200">
            <a:solidFill>
              <a:srgbClr val="A1BF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5CEAEC-671C-C086-BFFD-CDEC4AD66FA7}"/>
              </a:ext>
            </a:extLst>
          </p:cNvPr>
          <p:cNvSpPr/>
          <p:nvPr/>
        </p:nvSpPr>
        <p:spPr>
          <a:xfrm>
            <a:off x="7595484" y="3602878"/>
            <a:ext cx="360040" cy="2465413"/>
          </a:xfrm>
          <a:prstGeom prst="rect">
            <a:avLst/>
          </a:prstGeom>
          <a:noFill/>
          <a:ln w="76200">
            <a:solidFill>
              <a:srgbClr val="A1BF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307416-0588-D718-C69B-000FC5DEC75D}"/>
              </a:ext>
            </a:extLst>
          </p:cNvPr>
          <p:cNvSpPr/>
          <p:nvPr/>
        </p:nvSpPr>
        <p:spPr>
          <a:xfrm>
            <a:off x="6196466" y="3602878"/>
            <a:ext cx="360040" cy="2465413"/>
          </a:xfrm>
          <a:prstGeom prst="rect">
            <a:avLst/>
          </a:prstGeom>
          <a:noFill/>
          <a:ln w="76200">
            <a:solidFill>
              <a:srgbClr val="A1BF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ADE0C7-4FE8-8C2D-5C67-0C6A6BC182EA}"/>
              </a:ext>
            </a:extLst>
          </p:cNvPr>
          <p:cNvSpPr/>
          <p:nvPr/>
        </p:nvSpPr>
        <p:spPr>
          <a:xfrm>
            <a:off x="4797450" y="3602878"/>
            <a:ext cx="360040" cy="2465413"/>
          </a:xfrm>
          <a:prstGeom prst="rect">
            <a:avLst/>
          </a:prstGeom>
          <a:noFill/>
          <a:ln w="76200">
            <a:solidFill>
              <a:srgbClr val="A1BF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457E537-B422-F52D-688A-D0342B32425A}"/>
              </a:ext>
            </a:extLst>
          </p:cNvPr>
          <p:cNvSpPr>
            <a:spLocks noChangeAspect="1"/>
          </p:cNvSpPr>
          <p:nvPr/>
        </p:nvSpPr>
        <p:spPr>
          <a:xfrm>
            <a:off x="1764234" y="4523509"/>
            <a:ext cx="540000" cy="583190"/>
          </a:xfrm>
          <a:prstGeom prst="ellipse">
            <a:avLst/>
          </a:prstGeom>
          <a:pattFill prst="wdUpDiag">
            <a:fgClr>
              <a:schemeClr val="tx1"/>
            </a:fgClr>
            <a:bgClr>
              <a:srgbClr val="F6E200"/>
            </a:bgClr>
          </a:pattFill>
          <a:ln w="28575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</p:spTree>
    <p:extLst>
      <p:ext uri="{BB962C8B-B14F-4D97-AF65-F5344CB8AC3E}">
        <p14:creationId xmlns:p14="http://schemas.microsoft.com/office/powerpoint/2010/main" val="262960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mph" presetSubtype="0" repeatCount="2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3257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0D91E-AD9D-EC5B-2595-55E7B7F3E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54DDD-2026-63DD-3718-1770D634C9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Hazard ≠ Risk</a:t>
            </a:r>
            <a:endParaRPr lang="en-GB" dirty="0">
              <a:latin typeface="MS Shell Dlg 2" panose="020B0604030504040204" pitchFamily="34" charset="0"/>
            </a:endParaRPr>
          </a:p>
          <a:p>
            <a:r>
              <a:rPr lang="en-GB" dirty="0">
                <a:latin typeface="MS Shell Dlg 2" panose="020B0604030504040204" pitchFamily="34" charset="0"/>
              </a:rPr>
              <a:t>Consequence and likelihood need to be combined</a:t>
            </a:r>
          </a:p>
          <a:p>
            <a:r>
              <a:rPr lang="en-GB" dirty="0"/>
              <a:t>Uncertainty can be difficult to model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AE2C2C4-35C2-C3B9-A021-B18AD2808488}"/>
              </a:ext>
            </a:extLst>
          </p:cNvPr>
          <p:cNvGrpSpPr/>
          <p:nvPr/>
        </p:nvGrpSpPr>
        <p:grpSpPr>
          <a:xfrm>
            <a:off x="6291076" y="1556596"/>
            <a:ext cx="4979227" cy="4615986"/>
            <a:chOff x="6920165" y="2255520"/>
            <a:chExt cx="4979227" cy="4615986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871C49A-2703-ED84-FB1E-B8E21833EB58}"/>
                </a:ext>
              </a:extLst>
            </p:cNvPr>
            <p:cNvCxnSpPr/>
            <p:nvPr/>
          </p:nvCxnSpPr>
          <p:spPr>
            <a:xfrm flipV="1">
              <a:off x="7900416" y="2255520"/>
              <a:ext cx="0" cy="4237355"/>
            </a:xfrm>
            <a:prstGeom prst="straightConnector1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66F682F-1036-578C-DCF6-1DB7BC644CFA}"/>
                </a:ext>
              </a:extLst>
            </p:cNvPr>
            <p:cNvCxnSpPr>
              <a:cxnSpLocks/>
            </p:cNvCxnSpPr>
            <p:nvPr/>
          </p:nvCxnSpPr>
          <p:spPr>
            <a:xfrm>
              <a:off x="7760208" y="6352667"/>
              <a:ext cx="4139184" cy="0"/>
            </a:xfrm>
            <a:prstGeom prst="straightConnector1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3828D6F-FE7F-DE43-EA71-DC76DB8870E9}"/>
                </a:ext>
              </a:extLst>
            </p:cNvPr>
            <p:cNvSpPr txBox="1"/>
            <p:nvPr/>
          </p:nvSpPr>
          <p:spPr>
            <a:xfrm>
              <a:off x="6920165" y="2524549"/>
              <a:ext cx="958917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800" dirty="0"/>
                <a:t>How</a:t>
              </a:r>
            </a:p>
            <a:p>
              <a:pPr algn="ctr"/>
              <a:r>
                <a:rPr lang="en-GB" sz="2800" dirty="0"/>
                <a:t>bad?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296B4D-F3B2-3E61-95FE-B578675A83F2}"/>
                </a:ext>
              </a:extLst>
            </p:cNvPr>
            <p:cNvSpPr txBox="1"/>
            <p:nvPr/>
          </p:nvSpPr>
          <p:spPr>
            <a:xfrm>
              <a:off x="9743302" y="6348286"/>
              <a:ext cx="1945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How often?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B119C4-448E-9F6F-46F0-46773EB83BDC}"/>
                </a:ext>
              </a:extLst>
            </p:cNvPr>
            <p:cNvSpPr/>
            <p:nvPr/>
          </p:nvSpPr>
          <p:spPr>
            <a:xfrm>
              <a:off x="8729472" y="2926080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8D9233D-251E-4286-938B-8A227F730FEB}"/>
                </a:ext>
              </a:extLst>
            </p:cNvPr>
            <p:cNvSpPr/>
            <p:nvPr/>
          </p:nvSpPr>
          <p:spPr>
            <a:xfrm>
              <a:off x="11183113" y="5829448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252C45E-C8EF-1F4C-3971-5D12A5EC7F2D}"/>
                </a:ext>
              </a:extLst>
            </p:cNvPr>
            <p:cNvSpPr/>
            <p:nvPr/>
          </p:nvSpPr>
          <p:spPr>
            <a:xfrm>
              <a:off x="8880668" y="4321764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5B48B70-3F7B-6A05-2332-655F53BFE807}"/>
                </a:ext>
              </a:extLst>
            </p:cNvPr>
            <p:cNvSpPr/>
            <p:nvPr/>
          </p:nvSpPr>
          <p:spPr>
            <a:xfrm>
              <a:off x="10636887" y="3200392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23A23D4-839A-39B0-F801-A877B0776968}"/>
                </a:ext>
              </a:extLst>
            </p:cNvPr>
            <p:cNvSpPr/>
            <p:nvPr/>
          </p:nvSpPr>
          <p:spPr>
            <a:xfrm>
              <a:off x="10146792" y="4823780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7BECA8B-42BE-83BB-D060-95964C28FFC1}"/>
              </a:ext>
            </a:extLst>
          </p:cNvPr>
          <p:cNvSpPr/>
          <p:nvPr/>
        </p:nvSpPr>
        <p:spPr>
          <a:xfrm rot="18989381">
            <a:off x="8197582" y="3347283"/>
            <a:ext cx="2422468" cy="641107"/>
          </a:xfrm>
          <a:prstGeom prst="rightArrow">
            <a:avLst>
              <a:gd name="adj1" fmla="val 50000"/>
              <a:gd name="adj2" fmla="val 95242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RISK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ED614D-67AB-1885-6804-5C74F7C57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234" y="4387912"/>
            <a:ext cx="1513392" cy="15133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6B7827D-C180-37CF-7938-FF817135B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423" y="4359744"/>
            <a:ext cx="1541560" cy="154156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EAE88ED-DCCD-F8AF-408A-19862882BBBB}"/>
              </a:ext>
            </a:extLst>
          </p:cNvPr>
          <p:cNvSpPr txBox="1"/>
          <p:nvPr/>
        </p:nvSpPr>
        <p:spPr>
          <a:xfrm>
            <a:off x="866408" y="5760795"/>
            <a:ext cx="1677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Statistical view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0FA443-3F14-B426-ADD2-CBCCE6A8209E}"/>
              </a:ext>
            </a:extLst>
          </p:cNvPr>
          <p:cNvSpPr txBox="1"/>
          <p:nvPr/>
        </p:nvSpPr>
        <p:spPr>
          <a:xfrm>
            <a:off x="3462938" y="5762439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Philosophical view</a:t>
            </a:r>
          </a:p>
        </p:txBody>
      </p:sp>
    </p:spTree>
    <p:extLst>
      <p:ext uri="{BB962C8B-B14F-4D97-AF65-F5344CB8AC3E}">
        <p14:creationId xmlns:p14="http://schemas.microsoft.com/office/powerpoint/2010/main" val="182093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43CD-1200-4298-3D87-7C6889D9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language of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853DF-C8E6-7E99-0A73-AD803E1112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Numerical vs word-models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6E387-FA19-6CF8-31AF-6FA041BBA5FF}"/>
              </a:ext>
            </a:extLst>
          </p:cNvPr>
          <p:cNvSpPr txBox="1"/>
          <p:nvPr/>
        </p:nvSpPr>
        <p:spPr>
          <a:xfrm>
            <a:off x="6338316" y="4001294"/>
            <a:ext cx="2322576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</a:rPr>
              <a:t>E</a:t>
            </a:r>
            <a:r>
              <a:rPr lang="en-GB" sz="1800" b="0" i="0" u="none" strike="noStrike" dirty="0">
                <a:effectLst/>
                <a:latin typeface="Arial" panose="020B0604020202020204" pitchFamily="34" charset="0"/>
              </a:rPr>
              <a:t>xtremely unlikely</a:t>
            </a:r>
          </a:p>
          <a:p>
            <a:r>
              <a:rPr lang="en-GB" dirty="0">
                <a:latin typeface="Arial" panose="020B0604020202020204" pitchFamily="34" charset="0"/>
              </a:rPr>
              <a:t>V</a:t>
            </a:r>
            <a:r>
              <a:rPr lang="en-GB" sz="1800" b="0" i="0" u="none" strike="noStrike" dirty="0">
                <a:effectLst/>
                <a:latin typeface="Arial" panose="020B0604020202020204" pitchFamily="34" charset="0"/>
              </a:rPr>
              <a:t>ery unlikely</a:t>
            </a:r>
          </a:p>
          <a:p>
            <a:r>
              <a:rPr lang="en-GB" sz="1800" b="0" i="0" u="none" strike="noStrike" dirty="0">
                <a:effectLst/>
                <a:latin typeface="Arial" panose="020B0604020202020204" pitchFamily="34" charset="0"/>
              </a:rPr>
              <a:t>Unlikely</a:t>
            </a:r>
          </a:p>
          <a:p>
            <a:r>
              <a:rPr lang="en-GB" dirty="0">
                <a:latin typeface="Arial" panose="020B0604020202020204" pitchFamily="34" charset="0"/>
              </a:rPr>
              <a:t>P</a:t>
            </a:r>
            <a:r>
              <a:rPr lang="en-GB" sz="1800" b="0" i="0" u="none" strike="noStrike" dirty="0">
                <a:effectLst/>
                <a:latin typeface="Arial" panose="020B0604020202020204" pitchFamily="34" charset="0"/>
              </a:rPr>
              <a:t>ossible</a:t>
            </a:r>
          </a:p>
          <a:p>
            <a:r>
              <a:rPr lang="en-GB" sz="1800" b="0" i="0" u="none" strike="noStrike" dirty="0">
                <a:effectLst/>
                <a:latin typeface="Arial" panose="020B0604020202020204" pitchFamily="34" charset="0"/>
              </a:rPr>
              <a:t>Probable</a:t>
            </a:r>
          </a:p>
          <a:p>
            <a:r>
              <a:rPr lang="en-GB" dirty="0">
                <a:latin typeface="Arial" panose="020B0604020202020204" pitchFamily="34" charset="0"/>
              </a:rPr>
              <a:t>R</a:t>
            </a:r>
            <a:r>
              <a:rPr lang="en-GB" sz="1800" b="0" i="0" u="none" strike="noStrike" dirty="0">
                <a:effectLst/>
                <a:latin typeface="Arial" panose="020B0604020202020204" pitchFamily="34" charset="0"/>
              </a:rPr>
              <a:t>egular</a:t>
            </a:r>
            <a:r>
              <a:rPr lang="en-GB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D6419F-FE92-6B43-E0F0-6B30DC442516}"/>
              </a:ext>
            </a:extLst>
          </p:cNvPr>
          <p:cNvSpPr txBox="1"/>
          <p:nvPr/>
        </p:nvSpPr>
        <p:spPr>
          <a:xfrm>
            <a:off x="6338316" y="2209721"/>
            <a:ext cx="2322576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algn="l" rtl="0" eaLnBrk="1" fontAlgn="t" latinLnBrk="0" hangingPunct="1"/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atastrophic</a:t>
            </a:r>
            <a:endParaRPr lang="en-GB" sz="1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t" latinLnBrk="0" hangingPunct="1"/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xtremely serious</a:t>
            </a:r>
            <a:endParaRPr lang="en-GB" sz="1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t" latinLnBrk="0" hangingPunct="1"/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ajor</a:t>
            </a:r>
            <a:endParaRPr lang="en-GB" sz="1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t" latinLnBrk="0" hangingPunct="1"/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erious</a:t>
            </a:r>
            <a:endParaRPr lang="en-GB" sz="1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t" latinLnBrk="0" hangingPunct="1"/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inor</a:t>
            </a:r>
            <a:endParaRPr lang="en-GB" sz="1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 rtl="0" eaLnBrk="1" fontAlgn="t" latinLnBrk="0" hangingPunct="1"/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 significant</a:t>
            </a:r>
            <a:endParaRPr lang="en-GB" sz="1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ll-out: Line 10">
            <a:extLst>
              <a:ext uri="{FF2B5EF4-FFF2-40B4-BE49-F238E27FC236}">
                <a16:creationId xmlns:a16="http://schemas.microsoft.com/office/drawing/2014/main" id="{2CC06080-51C2-14B7-B3E0-811FB67717C0}"/>
              </a:ext>
            </a:extLst>
          </p:cNvPr>
          <p:cNvSpPr/>
          <p:nvPr/>
        </p:nvSpPr>
        <p:spPr>
          <a:xfrm>
            <a:off x="9417465" y="2240807"/>
            <a:ext cx="2414016" cy="2108162"/>
          </a:xfrm>
          <a:prstGeom prst="borderCallout1">
            <a:avLst>
              <a:gd name="adj1" fmla="val 49401"/>
              <a:gd name="adj2" fmla="val -252"/>
              <a:gd name="adj3" fmla="val 107295"/>
              <a:gd name="adj4" fmla="val -6661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Foreseeable event but chance of occurring is very low - requires the failure of many layers of protection</a:t>
            </a:r>
          </a:p>
        </p:txBody>
      </p:sp>
      <p:sp>
        <p:nvSpPr>
          <p:cNvPr id="12" name="Call-out: Line 11">
            <a:extLst>
              <a:ext uri="{FF2B5EF4-FFF2-40B4-BE49-F238E27FC236}">
                <a16:creationId xmlns:a16="http://schemas.microsoft.com/office/drawing/2014/main" id="{C2D456F8-CAD0-6249-85CA-990E2EE3C7CF}"/>
              </a:ext>
            </a:extLst>
          </p:cNvPr>
          <p:cNvSpPr/>
          <p:nvPr/>
        </p:nvSpPr>
        <p:spPr>
          <a:xfrm>
            <a:off x="9150096" y="4483081"/>
            <a:ext cx="2414016" cy="2108162"/>
          </a:xfrm>
          <a:prstGeom prst="borderCallout1">
            <a:avLst>
              <a:gd name="adj1" fmla="val 49401"/>
              <a:gd name="adj2" fmla="val -252"/>
              <a:gd name="adj3" fmla="val 39053"/>
              <a:gd name="adj4" fmla="val -7267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Could occur during remaining lifetime of installation.  Root causes have been seen during lifetime of the installation</a:t>
            </a:r>
            <a:endParaRPr lang="en-GB" sz="1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0699000-6E89-1D8B-BC6E-A79A1A374A83}"/>
              </a:ext>
            </a:extLst>
          </p:cNvPr>
          <p:cNvSpPr txBox="1">
            <a:spLocks/>
          </p:cNvSpPr>
          <p:nvPr/>
        </p:nvSpPr>
        <p:spPr>
          <a:xfrm>
            <a:off x="844296" y="2694431"/>
            <a:ext cx="5181600" cy="3561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1 in 10</a:t>
            </a:r>
          </a:p>
          <a:p>
            <a:r>
              <a:rPr lang="en-GB" dirty="0"/>
              <a:t>per day, year, operation?</a:t>
            </a:r>
          </a:p>
          <a:p>
            <a:endParaRPr lang="en-GB" dirty="0"/>
          </a:p>
          <a:p>
            <a:r>
              <a:rPr lang="en-GB" dirty="0"/>
              <a:t>1 in a million…</a:t>
            </a:r>
          </a:p>
          <a:p>
            <a:r>
              <a:rPr lang="en-GB" dirty="0"/>
              <a:t>10</a:t>
            </a:r>
            <a:r>
              <a:rPr lang="en-GB" baseline="30000" dirty="0"/>
              <a:t>-6</a:t>
            </a:r>
          </a:p>
          <a:p>
            <a:endParaRPr lang="en-GB" dirty="0"/>
          </a:p>
          <a:p>
            <a:r>
              <a:rPr lang="en-GB" dirty="0"/>
              <a:t>And how sure are we?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19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  <p:bldP spid="11" grpId="0" animBg="1"/>
      <p:bldP spid="12" grpId="0" animBg="1"/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96E2-40FC-11D6-10CE-AEE6E26B0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47F64-5AFA-26E3-137E-4295AA1A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language of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167F6-203F-38F7-3B19-FA3FEB79DB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Legal requirements to manage risks</a:t>
            </a:r>
          </a:p>
          <a:p>
            <a:endParaRPr lang="en-GB" dirty="0"/>
          </a:p>
          <a:p>
            <a:r>
              <a:rPr lang="en-GB" dirty="0"/>
              <a:t>Individual vs societal tolerability of risk</a:t>
            </a:r>
          </a:p>
          <a:p>
            <a:endParaRPr lang="en-GB" dirty="0"/>
          </a:p>
          <a:p>
            <a:r>
              <a:rPr lang="en-GB" dirty="0"/>
              <a:t>May be different between sectors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16A2C5-591C-08FD-EFC9-C37B0CB95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168" y="2046171"/>
            <a:ext cx="5066103" cy="39102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58B699-8EDC-781A-77F1-14E403F1B05D}"/>
              </a:ext>
            </a:extLst>
          </p:cNvPr>
          <p:cNvSpPr txBox="1"/>
          <p:nvPr/>
        </p:nvSpPr>
        <p:spPr>
          <a:xfrm>
            <a:off x="10562178" y="5591747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*HSE – R2P2</a:t>
            </a:r>
          </a:p>
        </p:txBody>
      </p:sp>
    </p:spTree>
    <p:extLst>
      <p:ext uri="{BB962C8B-B14F-4D97-AF65-F5344CB8AC3E}">
        <p14:creationId xmlns:p14="http://schemas.microsoft.com/office/powerpoint/2010/main" val="54961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ED6EA-D099-9D9D-4CA1-AAD787C9F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09552-F6F9-2842-8729-56DAB475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04508-3237-C54D-2CF4-1C97635F42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High – medium – low</a:t>
            </a:r>
          </a:p>
          <a:p>
            <a:r>
              <a:rPr lang="en-GB" dirty="0"/>
              <a:t>Red – amber – green</a:t>
            </a:r>
          </a:p>
          <a:p>
            <a:endParaRPr lang="en-GB" sz="1000" dirty="0"/>
          </a:p>
          <a:p>
            <a:r>
              <a:rPr lang="en-GB" dirty="0"/>
              <a:t>Risk ‘equivalence’?</a:t>
            </a:r>
          </a:p>
          <a:p>
            <a:endParaRPr lang="en-GB" sz="1000" dirty="0"/>
          </a:p>
          <a:p>
            <a:r>
              <a:rPr lang="en-GB" dirty="0"/>
              <a:t>What audience?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25F0A1-257D-0F0A-1332-03E3CA8AB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301" y="2075421"/>
            <a:ext cx="3654539" cy="357394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B15B37F-079F-B5DA-CE7A-6F68579CC49C}"/>
              </a:ext>
            </a:extLst>
          </p:cNvPr>
          <p:cNvGrpSpPr/>
          <p:nvPr/>
        </p:nvGrpSpPr>
        <p:grpSpPr>
          <a:xfrm>
            <a:off x="6291076" y="1556596"/>
            <a:ext cx="4979227" cy="4615986"/>
            <a:chOff x="6920165" y="2255520"/>
            <a:chExt cx="4979227" cy="4615986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F93BC8E-86B3-2316-DE69-5C1A72984736}"/>
                </a:ext>
              </a:extLst>
            </p:cNvPr>
            <p:cNvCxnSpPr/>
            <p:nvPr/>
          </p:nvCxnSpPr>
          <p:spPr>
            <a:xfrm flipV="1">
              <a:off x="7900416" y="2255520"/>
              <a:ext cx="0" cy="4237355"/>
            </a:xfrm>
            <a:prstGeom prst="straightConnector1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D1E4A9C-C88E-11D1-BA19-53ED2D25D968}"/>
                </a:ext>
              </a:extLst>
            </p:cNvPr>
            <p:cNvCxnSpPr>
              <a:cxnSpLocks/>
            </p:cNvCxnSpPr>
            <p:nvPr/>
          </p:nvCxnSpPr>
          <p:spPr>
            <a:xfrm>
              <a:off x="7760208" y="6352667"/>
              <a:ext cx="4139184" cy="0"/>
            </a:xfrm>
            <a:prstGeom prst="straightConnector1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E0F65E-27DC-B8FA-9CEB-F92558194F7A}"/>
                </a:ext>
              </a:extLst>
            </p:cNvPr>
            <p:cNvSpPr txBox="1"/>
            <p:nvPr/>
          </p:nvSpPr>
          <p:spPr>
            <a:xfrm>
              <a:off x="6920165" y="2524549"/>
              <a:ext cx="958917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800" dirty="0"/>
                <a:t>How</a:t>
              </a:r>
            </a:p>
            <a:p>
              <a:pPr algn="ctr"/>
              <a:r>
                <a:rPr lang="en-GB" sz="2800" dirty="0"/>
                <a:t>bad?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D8B90E-94A1-EB91-9A93-06525C7A4ABE}"/>
                </a:ext>
              </a:extLst>
            </p:cNvPr>
            <p:cNvSpPr txBox="1"/>
            <p:nvPr/>
          </p:nvSpPr>
          <p:spPr>
            <a:xfrm>
              <a:off x="9743302" y="6348286"/>
              <a:ext cx="1945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How often?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114FC12-6B38-85C8-CE9D-95B47E2AB7D5}"/>
                </a:ext>
              </a:extLst>
            </p:cNvPr>
            <p:cNvSpPr/>
            <p:nvPr/>
          </p:nvSpPr>
          <p:spPr>
            <a:xfrm>
              <a:off x="8460645" y="3572256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B075CC2-9A56-4982-DC5C-19801E7C1407}"/>
                </a:ext>
              </a:extLst>
            </p:cNvPr>
            <p:cNvSpPr/>
            <p:nvPr/>
          </p:nvSpPr>
          <p:spPr>
            <a:xfrm>
              <a:off x="11219689" y="5954759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82AD26E-F94B-9C44-8CE1-FEF0C0B4B2BA}"/>
                </a:ext>
              </a:extLst>
            </p:cNvPr>
            <p:cNvSpPr/>
            <p:nvPr/>
          </p:nvSpPr>
          <p:spPr>
            <a:xfrm>
              <a:off x="8894239" y="4217522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50C9947-8016-1A22-225E-62620DDDFDC4}"/>
                </a:ext>
              </a:extLst>
            </p:cNvPr>
            <p:cNvSpPr/>
            <p:nvPr/>
          </p:nvSpPr>
          <p:spPr>
            <a:xfrm>
              <a:off x="10738679" y="3021995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F024EB5-7295-63BA-1523-953B71416271}"/>
                </a:ext>
              </a:extLst>
            </p:cNvPr>
            <p:cNvSpPr/>
            <p:nvPr/>
          </p:nvSpPr>
          <p:spPr>
            <a:xfrm>
              <a:off x="10268712" y="4842088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30B929C-A8A7-25F2-6126-06D988EEA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490" y="4384251"/>
            <a:ext cx="1409700" cy="1409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09076D-CBA7-23E8-A776-B12E4A158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802" y="4384251"/>
            <a:ext cx="1409700" cy="14097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754BB1B-25AE-F4E5-FCEC-49745E5CBF39}"/>
              </a:ext>
            </a:extLst>
          </p:cNvPr>
          <p:cNvSpPr txBox="1"/>
          <p:nvPr/>
        </p:nvSpPr>
        <p:spPr>
          <a:xfrm>
            <a:off x="315072" y="5793951"/>
            <a:ext cx="287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Winton Centre for Risk and Evidence Communication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C7AEA4-973B-B0C4-410F-D2B8B64136B0}"/>
              </a:ext>
            </a:extLst>
          </p:cNvPr>
          <p:cNvSpPr txBox="1"/>
          <p:nvPr/>
        </p:nvSpPr>
        <p:spPr>
          <a:xfrm>
            <a:off x="3490852" y="5793951"/>
            <a:ext cx="3264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John Aston – Harding Professor of Statistics in Public Life</a:t>
            </a:r>
          </a:p>
        </p:txBody>
      </p:sp>
    </p:spTree>
    <p:extLst>
      <p:ext uri="{BB962C8B-B14F-4D97-AF65-F5344CB8AC3E}">
        <p14:creationId xmlns:p14="http://schemas.microsoft.com/office/powerpoint/2010/main" val="1324613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BB3B2-03CB-BF5E-2DD4-C4948BDE9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47004-6680-06C3-D539-96E38113A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DC69D-3084-B404-9B09-1F37A70F6F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danger of ‘zero’ …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Need to consider resilience in some areas and not just risk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C7A2B5-0052-0AF5-3CD6-032590C22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301" y="2075421"/>
            <a:ext cx="3654539" cy="357394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EDEE65-F000-D334-3283-258A6CDD84F0}"/>
              </a:ext>
            </a:extLst>
          </p:cNvPr>
          <p:cNvGrpSpPr/>
          <p:nvPr/>
        </p:nvGrpSpPr>
        <p:grpSpPr>
          <a:xfrm>
            <a:off x="6291076" y="1556596"/>
            <a:ext cx="4979227" cy="4615986"/>
            <a:chOff x="6920165" y="2255520"/>
            <a:chExt cx="4979227" cy="4615986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45D6F97-39B2-80A8-5E40-85EE8CAA17F5}"/>
                </a:ext>
              </a:extLst>
            </p:cNvPr>
            <p:cNvCxnSpPr/>
            <p:nvPr/>
          </p:nvCxnSpPr>
          <p:spPr>
            <a:xfrm flipV="1">
              <a:off x="7900416" y="2255520"/>
              <a:ext cx="0" cy="4237355"/>
            </a:xfrm>
            <a:prstGeom prst="straightConnector1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FAABAF4-4A6A-8041-85FF-94434D5E0F55}"/>
                </a:ext>
              </a:extLst>
            </p:cNvPr>
            <p:cNvCxnSpPr>
              <a:cxnSpLocks/>
            </p:cNvCxnSpPr>
            <p:nvPr/>
          </p:nvCxnSpPr>
          <p:spPr>
            <a:xfrm>
              <a:off x="7760208" y="6352667"/>
              <a:ext cx="4139184" cy="0"/>
            </a:xfrm>
            <a:prstGeom prst="straightConnector1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50F7D6-4D08-54F4-5FA0-76C00DC8A977}"/>
                </a:ext>
              </a:extLst>
            </p:cNvPr>
            <p:cNvSpPr txBox="1"/>
            <p:nvPr/>
          </p:nvSpPr>
          <p:spPr>
            <a:xfrm>
              <a:off x="6920165" y="2524549"/>
              <a:ext cx="958917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800" dirty="0"/>
                <a:t>How</a:t>
              </a:r>
            </a:p>
            <a:p>
              <a:pPr algn="ctr"/>
              <a:r>
                <a:rPr lang="en-GB" sz="2800" dirty="0"/>
                <a:t>bad?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B69250-6BD7-B2DC-BFFA-8FD9DE489F77}"/>
                </a:ext>
              </a:extLst>
            </p:cNvPr>
            <p:cNvSpPr txBox="1"/>
            <p:nvPr/>
          </p:nvSpPr>
          <p:spPr>
            <a:xfrm>
              <a:off x="9743302" y="6348286"/>
              <a:ext cx="1945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How often?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AFF1EAC-2BF6-7327-BFD3-FF7DBFC0B4DA}"/>
                </a:ext>
              </a:extLst>
            </p:cNvPr>
            <p:cNvSpPr/>
            <p:nvPr/>
          </p:nvSpPr>
          <p:spPr>
            <a:xfrm>
              <a:off x="8460645" y="3572256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17D49D2-9117-5F28-EFC9-36CD579D981F}"/>
                </a:ext>
              </a:extLst>
            </p:cNvPr>
            <p:cNvSpPr/>
            <p:nvPr/>
          </p:nvSpPr>
          <p:spPr>
            <a:xfrm>
              <a:off x="11219689" y="5954759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EE29DD7-2690-7158-9316-90519EAEE4C2}"/>
                </a:ext>
              </a:extLst>
            </p:cNvPr>
            <p:cNvSpPr/>
            <p:nvPr/>
          </p:nvSpPr>
          <p:spPr>
            <a:xfrm>
              <a:off x="8894239" y="4217522"/>
              <a:ext cx="158493" cy="13410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AF0E679-49C3-9E09-34BD-27FDD4E384EB}"/>
                </a:ext>
              </a:extLst>
            </p:cNvPr>
            <p:cNvSpPr/>
            <p:nvPr/>
          </p:nvSpPr>
          <p:spPr>
            <a:xfrm>
              <a:off x="10738679" y="3021995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FECBFD6-CB03-2AAA-9DBC-C6EDC1746F10}"/>
                </a:ext>
              </a:extLst>
            </p:cNvPr>
            <p:cNvSpPr/>
            <p:nvPr/>
          </p:nvSpPr>
          <p:spPr>
            <a:xfrm>
              <a:off x="10268712" y="4842088"/>
              <a:ext cx="158493" cy="134107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E6FD342E-1C32-2EC9-D102-839295E33FF6}"/>
              </a:ext>
            </a:extLst>
          </p:cNvPr>
          <p:cNvSpPr/>
          <p:nvPr/>
        </p:nvSpPr>
        <p:spPr>
          <a:xfrm>
            <a:off x="6937248" y="5353366"/>
            <a:ext cx="658368" cy="64415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2D63A2C-690E-03E3-3353-C249C8806354}"/>
              </a:ext>
            </a:extLst>
          </p:cNvPr>
          <p:cNvSpPr/>
          <p:nvPr/>
        </p:nvSpPr>
        <p:spPr>
          <a:xfrm>
            <a:off x="9169723" y="3518598"/>
            <a:ext cx="158493" cy="13410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212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9E3D-1BA9-9561-21EE-1A12637AD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Complexity:  normal accidents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83FBB-8A9C-7B30-84D1-959100B04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Preconditions for ‘normal accidents’ are: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system is complex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system is tightly coupled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system has catastrophic potential</a:t>
            </a:r>
          </a:p>
          <a:p>
            <a:pPr marL="0" indent="0" algn="l">
              <a:buNone/>
            </a:pPr>
            <a:endParaRPr lang="en-GB" dirty="0">
              <a:solidFill>
                <a:srgbClr val="202122"/>
              </a:solidFill>
            </a:endParaRPr>
          </a:p>
          <a:p>
            <a:pPr marL="0" indent="0" algn="l">
              <a:buNone/>
            </a:pPr>
            <a:endParaRPr lang="en-GB" dirty="0">
              <a:solidFill>
                <a:srgbClr val="202122"/>
              </a:solidFill>
            </a:endParaRPr>
          </a:p>
          <a:p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Cascading risks may be difficult to model</a:t>
            </a:r>
          </a:p>
          <a:p>
            <a:r>
              <a:rPr lang="en-GB" dirty="0">
                <a:solidFill>
                  <a:srgbClr val="202122"/>
                </a:solidFill>
              </a:rPr>
              <a:t>Must watch out for ‘creeping’ change</a:t>
            </a:r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347944-B2E7-8192-D8CD-E9D5F24F9EDE}"/>
              </a:ext>
            </a:extLst>
          </p:cNvPr>
          <p:cNvSpPr txBox="1"/>
          <p:nvPr/>
        </p:nvSpPr>
        <p:spPr>
          <a:xfrm>
            <a:off x="9653874" y="2651289"/>
            <a:ext cx="11833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*Charles Perrow</a:t>
            </a:r>
          </a:p>
        </p:txBody>
      </p:sp>
    </p:spTree>
    <p:extLst>
      <p:ext uri="{BB962C8B-B14F-4D97-AF65-F5344CB8AC3E}">
        <p14:creationId xmlns:p14="http://schemas.microsoft.com/office/powerpoint/2010/main" val="492244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4B13E-0C63-5265-6751-C5E3AF275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Trade-offs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ACC0A-5747-465F-D14D-5AC903020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Dissimilar risks</a:t>
            </a:r>
          </a:p>
          <a:p>
            <a:endParaRPr lang="en-GB" dirty="0"/>
          </a:p>
          <a:p>
            <a:r>
              <a:rPr lang="en-GB" dirty="0"/>
              <a:t>Conversion of risk to cost</a:t>
            </a:r>
          </a:p>
          <a:p>
            <a:pPr lvl="1"/>
            <a:r>
              <a:rPr lang="en-GB" dirty="0"/>
              <a:t>is that helpful if the event is catastrophic</a:t>
            </a:r>
          </a:p>
          <a:p>
            <a:endParaRPr lang="en-GB" dirty="0"/>
          </a:p>
          <a:p>
            <a:r>
              <a:rPr lang="en-GB" dirty="0"/>
              <a:t>Tolerability</a:t>
            </a:r>
          </a:p>
          <a:p>
            <a:pPr lvl="1"/>
            <a:r>
              <a:rPr lang="en-GB" dirty="0"/>
              <a:t>may be different prospectively to retrospectively</a:t>
            </a:r>
          </a:p>
          <a:p>
            <a:pPr lvl="1"/>
            <a:r>
              <a:rPr lang="en-GB" dirty="0"/>
              <a:t>may be different based on knowledge and experience of viewer</a:t>
            </a:r>
          </a:p>
          <a:p>
            <a:endParaRPr lang="en-GB" dirty="0"/>
          </a:p>
          <a:p>
            <a:r>
              <a:rPr lang="en-GB" dirty="0"/>
              <a:t>Dread-risks</a:t>
            </a:r>
          </a:p>
        </p:txBody>
      </p:sp>
    </p:spTree>
    <p:extLst>
      <p:ext uri="{BB962C8B-B14F-4D97-AF65-F5344CB8AC3E}">
        <p14:creationId xmlns:p14="http://schemas.microsoft.com/office/powerpoint/2010/main" val="1938236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6A76-CBC2-D396-8F11-F81359C1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crystallisation – it will…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BB41E-F70B-5803-D2A0-9901BA557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But where and when?</a:t>
            </a:r>
          </a:p>
          <a:p>
            <a:r>
              <a:rPr lang="en-GB" dirty="0"/>
              <a:t>Weather – climate</a:t>
            </a:r>
          </a:p>
          <a:p>
            <a:r>
              <a:rPr lang="en-GB" dirty="0"/>
              <a:t>Activity – exposure</a:t>
            </a:r>
          </a:p>
          <a:p>
            <a:r>
              <a:rPr lang="en-GB" dirty="0"/>
              <a:t>Individual risks – population risks </a:t>
            </a:r>
          </a:p>
          <a:p>
            <a:r>
              <a:rPr lang="en-GB" dirty="0"/>
              <a:t>Immediate system – cascading risks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306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f template RR 2024-12" id="{14D2B31C-F3EB-4C61-BCEC-3334032DAB13}" vid="{D1694BE6-3536-4DCB-9709-42AB1709A5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Hf template RR 2024-12</Template>
  <TotalTime>8287</TotalTime>
  <Words>1097</Words>
  <Application>Microsoft Macintosh PowerPoint</Application>
  <PresentationFormat>Widescreen</PresentationFormat>
  <Paragraphs>185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MS Shell Dlg 2</vt:lpstr>
      <vt:lpstr>Office Theme</vt:lpstr>
      <vt:lpstr>Ten to the minus six… like that’s ever going to happen!</vt:lpstr>
      <vt:lpstr>Risk</vt:lpstr>
      <vt:lpstr>The language of risk</vt:lpstr>
      <vt:lpstr>The language of risk</vt:lpstr>
      <vt:lpstr>Communicating risk</vt:lpstr>
      <vt:lpstr>Communicating risk</vt:lpstr>
      <vt:lpstr>Complexity:  normal accidents</vt:lpstr>
      <vt:lpstr>Trade-offs</vt:lpstr>
      <vt:lpstr>Risk crystallisation – it will…</vt:lpstr>
      <vt:lpstr>Risk as calculated vs risk today</vt:lpstr>
      <vt:lpstr>PowerPoint Presentation</vt:lpstr>
    </vt:vector>
  </TitlesOfParts>
  <Company>Costain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Roff</dc:creator>
  <cp:lastModifiedBy>Anna McNeil</cp:lastModifiedBy>
  <cp:revision>2</cp:revision>
  <dcterms:created xsi:type="dcterms:W3CDTF">2024-12-16T11:45:28Z</dcterms:created>
  <dcterms:modified xsi:type="dcterms:W3CDTF">2025-01-16T11:48:07Z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f4e3bb-2789-472c-845a-7cbc76f0c7b4_Enabled">
    <vt:lpwstr>true</vt:lpwstr>
  </property>
  <property fmtid="{D5CDD505-2E9C-101B-9397-08002B2CF9AE}" pid="3" name="MSIP_Label_40f4e3bb-2789-472c-845a-7cbc76f0c7b4_SetDate">
    <vt:lpwstr>2024-12-16T11:33:16Z</vt:lpwstr>
  </property>
  <property fmtid="{D5CDD505-2E9C-101B-9397-08002B2CF9AE}" pid="4" name="MSIP_Label_40f4e3bb-2789-472c-845a-7cbc76f0c7b4_Method">
    <vt:lpwstr>Standard</vt:lpwstr>
  </property>
  <property fmtid="{D5CDD505-2E9C-101B-9397-08002B2CF9AE}" pid="5" name="MSIP_Label_40f4e3bb-2789-472c-845a-7cbc76f0c7b4_Name">
    <vt:lpwstr>Costain Low_0</vt:lpwstr>
  </property>
  <property fmtid="{D5CDD505-2E9C-101B-9397-08002B2CF9AE}" pid="6" name="MSIP_Label_40f4e3bb-2789-472c-845a-7cbc76f0c7b4_SiteId">
    <vt:lpwstr>8cb09124-b2c7-4dab-89ab-b3781aa4e809</vt:lpwstr>
  </property>
  <property fmtid="{D5CDD505-2E9C-101B-9397-08002B2CF9AE}" pid="7" name="MSIP_Label_40f4e3bb-2789-472c-845a-7cbc76f0c7b4_ActionId">
    <vt:lpwstr>d6ffae92-7ee2-4df8-b8e9-f8c0cda79550</vt:lpwstr>
  </property>
  <property fmtid="{D5CDD505-2E9C-101B-9397-08002B2CF9AE}" pid="8" name="MSIP_Label_40f4e3bb-2789-472c-845a-7cbc76f0c7b4_ContentBits">
    <vt:lpwstr>0</vt:lpwstr>
  </property>
</Properties>
</file>